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42"/>
  </p:notesMasterIdLst>
  <p:sldIdLst>
    <p:sldId id="256" r:id="rId4"/>
    <p:sldId id="390" r:id="rId5"/>
    <p:sldId id="392" r:id="rId6"/>
    <p:sldId id="394" r:id="rId7"/>
    <p:sldId id="1199" r:id="rId8"/>
    <p:sldId id="1234" r:id="rId9"/>
    <p:sldId id="1244" r:id="rId10"/>
    <p:sldId id="1245" r:id="rId11"/>
    <p:sldId id="400" r:id="rId12"/>
    <p:sldId id="430" r:id="rId13"/>
    <p:sldId id="431" r:id="rId14"/>
    <p:sldId id="402" r:id="rId15"/>
    <p:sldId id="274" r:id="rId16"/>
    <p:sldId id="408" r:id="rId17"/>
    <p:sldId id="356" r:id="rId18"/>
    <p:sldId id="410" r:id="rId19"/>
    <p:sldId id="412" r:id="rId20"/>
    <p:sldId id="414" r:id="rId21"/>
    <p:sldId id="415" r:id="rId22"/>
    <p:sldId id="416" r:id="rId23"/>
    <p:sldId id="417" r:id="rId24"/>
    <p:sldId id="418" r:id="rId25"/>
    <p:sldId id="419" r:id="rId26"/>
    <p:sldId id="421" r:id="rId27"/>
    <p:sldId id="425" r:id="rId28"/>
    <p:sldId id="1242" r:id="rId29"/>
    <p:sldId id="264" r:id="rId30"/>
    <p:sldId id="372" r:id="rId31"/>
    <p:sldId id="373" r:id="rId32"/>
    <p:sldId id="1111" r:id="rId33"/>
    <p:sldId id="1114" r:id="rId34"/>
    <p:sldId id="1115" r:id="rId35"/>
    <p:sldId id="1117" r:id="rId36"/>
    <p:sldId id="498" r:id="rId37"/>
    <p:sldId id="1243" r:id="rId38"/>
    <p:sldId id="1106" r:id="rId39"/>
    <p:sldId id="1108" r:id="rId40"/>
    <p:sldId id="377"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snapToGrid="0">
      <p:cViewPr varScale="1">
        <p:scale>
          <a:sx n="78" d="100"/>
          <a:sy n="78" d="100"/>
        </p:scale>
        <p:origin x="773" y="72"/>
      </p:cViewPr>
      <p:guideLst/>
    </p:cSldViewPr>
  </p:slideViewPr>
  <p:notesTextViewPr>
    <p:cViewPr>
      <p:scale>
        <a:sx n="1" d="1"/>
        <a:sy n="1" d="1"/>
      </p:scale>
      <p:origin x="0" y="-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8F45D9-2CC6-4665-BB17-0D5A21A3ED36}" type="doc">
      <dgm:prSet loTypeId="urn:microsoft.com/office/officeart/2005/8/layout/hProcess9" loCatId="process" qsTypeId="urn:microsoft.com/office/officeart/2005/8/quickstyle/simple1" qsCatId="simple" csTypeId="urn:microsoft.com/office/officeart/2005/8/colors/accent1_2" csCatId="accent1" phldr="1"/>
      <dgm:spPr/>
    </dgm:pt>
    <dgm:pt modelId="{9E12C8EB-8617-4B68-91A6-6B718A34442D}">
      <dgm:prSet phldrT="[Text]" custT="1"/>
      <dgm:spPr/>
      <dgm:t>
        <a:bodyPr/>
        <a:lstStyle/>
        <a:p>
          <a:r>
            <a:rPr lang="tr-TR" sz="1400" b="1" dirty="0"/>
            <a:t>UNDERSTANDING</a:t>
          </a:r>
        </a:p>
      </dgm:t>
    </dgm:pt>
    <dgm:pt modelId="{03448F8B-5A99-430D-B7A8-068E9FD6970F}" type="parTrans" cxnId="{7CA6342A-B350-4625-9E4E-020F7F6A7921}">
      <dgm:prSet/>
      <dgm:spPr/>
      <dgm:t>
        <a:bodyPr/>
        <a:lstStyle/>
        <a:p>
          <a:endParaRPr lang="tr-TR"/>
        </a:p>
      </dgm:t>
    </dgm:pt>
    <dgm:pt modelId="{38FC4AE1-71E5-4616-B12F-43F6F8465AB6}" type="sibTrans" cxnId="{7CA6342A-B350-4625-9E4E-020F7F6A7921}">
      <dgm:prSet/>
      <dgm:spPr/>
      <dgm:t>
        <a:bodyPr/>
        <a:lstStyle/>
        <a:p>
          <a:endParaRPr lang="tr-TR"/>
        </a:p>
      </dgm:t>
    </dgm:pt>
    <dgm:pt modelId="{77F3ED43-3D72-45C8-9555-AEC391967A0C}">
      <dgm:prSet phldrT="[Text]" custT="1"/>
      <dgm:spPr/>
      <dgm:t>
        <a:bodyPr/>
        <a:lstStyle/>
        <a:p>
          <a:r>
            <a:rPr lang="tr-TR" sz="1400" b="1" dirty="0"/>
            <a:t>EVALUATING</a:t>
          </a:r>
        </a:p>
      </dgm:t>
    </dgm:pt>
    <dgm:pt modelId="{532D4DAA-AB35-4998-AB4E-64D57F81D2BD}" type="parTrans" cxnId="{7242A4B6-4FD4-4D87-8A1D-A514F6CA6991}">
      <dgm:prSet/>
      <dgm:spPr/>
      <dgm:t>
        <a:bodyPr/>
        <a:lstStyle/>
        <a:p>
          <a:endParaRPr lang="tr-TR"/>
        </a:p>
      </dgm:t>
    </dgm:pt>
    <dgm:pt modelId="{774BCA71-610F-4176-95AF-70DB27C98193}" type="sibTrans" cxnId="{7242A4B6-4FD4-4D87-8A1D-A514F6CA6991}">
      <dgm:prSet/>
      <dgm:spPr/>
      <dgm:t>
        <a:bodyPr/>
        <a:lstStyle/>
        <a:p>
          <a:endParaRPr lang="tr-TR"/>
        </a:p>
      </dgm:t>
    </dgm:pt>
    <dgm:pt modelId="{576467B9-E67B-48C6-8E9F-CB065B4BE9C6}">
      <dgm:prSet phldrT="[Text]" custT="1"/>
      <dgm:spPr/>
      <dgm:t>
        <a:bodyPr/>
        <a:lstStyle/>
        <a:p>
          <a:r>
            <a:rPr lang="tr-TR" sz="1400" b="1" dirty="0"/>
            <a:t>INTERPRETING</a:t>
          </a:r>
        </a:p>
      </dgm:t>
    </dgm:pt>
    <dgm:pt modelId="{E33BE8E7-369B-4056-90A1-D1FDB40700D3}" type="parTrans" cxnId="{F01F9BAE-6B49-467F-8EB6-63EB886811EF}">
      <dgm:prSet/>
      <dgm:spPr/>
      <dgm:t>
        <a:bodyPr/>
        <a:lstStyle/>
        <a:p>
          <a:endParaRPr lang="tr-TR"/>
        </a:p>
      </dgm:t>
    </dgm:pt>
    <dgm:pt modelId="{CF651229-09C6-4C83-B139-343DE73B2535}" type="sibTrans" cxnId="{F01F9BAE-6B49-467F-8EB6-63EB886811EF}">
      <dgm:prSet/>
      <dgm:spPr/>
      <dgm:t>
        <a:bodyPr/>
        <a:lstStyle/>
        <a:p>
          <a:endParaRPr lang="tr-TR"/>
        </a:p>
      </dgm:t>
    </dgm:pt>
    <dgm:pt modelId="{A1225628-CCFF-450F-A3A2-CADF387FE541}">
      <dgm:prSet phldrT="[Text]" custT="1"/>
      <dgm:spPr/>
      <dgm:t>
        <a:bodyPr/>
        <a:lstStyle/>
        <a:p>
          <a:r>
            <a:rPr lang="tr-TR" sz="1400" b="1" dirty="0"/>
            <a:t>SUSTAINING</a:t>
          </a:r>
        </a:p>
      </dgm:t>
    </dgm:pt>
    <dgm:pt modelId="{20716A53-1A94-4ABB-8848-C543FFF1AC37}" type="parTrans" cxnId="{4F3B6096-D698-4468-B9FD-D20AAB2097BB}">
      <dgm:prSet/>
      <dgm:spPr/>
      <dgm:t>
        <a:bodyPr/>
        <a:lstStyle/>
        <a:p>
          <a:endParaRPr lang="tr-TR"/>
        </a:p>
      </dgm:t>
    </dgm:pt>
    <dgm:pt modelId="{636E6C40-AB40-491B-A4EE-E48E3793261E}" type="sibTrans" cxnId="{4F3B6096-D698-4468-B9FD-D20AAB2097BB}">
      <dgm:prSet/>
      <dgm:spPr/>
      <dgm:t>
        <a:bodyPr/>
        <a:lstStyle/>
        <a:p>
          <a:endParaRPr lang="tr-TR"/>
        </a:p>
      </dgm:t>
    </dgm:pt>
    <dgm:pt modelId="{C4A8B811-67D5-467C-B444-4550955B957C}" type="pres">
      <dgm:prSet presAssocID="{328F45D9-2CC6-4665-BB17-0D5A21A3ED36}" presName="CompostProcess" presStyleCnt="0">
        <dgm:presLayoutVars>
          <dgm:dir/>
          <dgm:resizeHandles val="exact"/>
        </dgm:presLayoutVars>
      </dgm:prSet>
      <dgm:spPr/>
    </dgm:pt>
    <dgm:pt modelId="{346E3C49-D2F7-42EA-AD4A-72834AC384F9}" type="pres">
      <dgm:prSet presAssocID="{328F45D9-2CC6-4665-BB17-0D5A21A3ED36}" presName="arrow" presStyleLbl="bgShp" presStyleIdx="0" presStyleCnt="1" custScaleX="117647" custLinFactNeighborX="-1435"/>
      <dgm:spPr/>
    </dgm:pt>
    <dgm:pt modelId="{27D599C6-836D-4281-8949-7FD8B7AD0AF6}" type="pres">
      <dgm:prSet presAssocID="{328F45D9-2CC6-4665-BB17-0D5A21A3ED36}" presName="linearProcess" presStyleCnt="0"/>
      <dgm:spPr/>
    </dgm:pt>
    <dgm:pt modelId="{6B52F5D8-02CF-41A7-BD7A-6E2578AC3432}" type="pres">
      <dgm:prSet presAssocID="{9E12C8EB-8617-4B68-91A6-6B718A34442D}" presName="textNode" presStyleLbl="node1" presStyleIdx="0" presStyleCnt="4" custScaleX="90884" custLinFactNeighborX="-35810">
        <dgm:presLayoutVars>
          <dgm:bulletEnabled val="1"/>
        </dgm:presLayoutVars>
      </dgm:prSet>
      <dgm:spPr/>
    </dgm:pt>
    <dgm:pt modelId="{565E2220-3724-4515-8FCC-1D5AA8C8E2C9}" type="pres">
      <dgm:prSet presAssocID="{38FC4AE1-71E5-4616-B12F-43F6F8465AB6}" presName="sibTrans" presStyleCnt="0"/>
      <dgm:spPr/>
    </dgm:pt>
    <dgm:pt modelId="{63148C45-BD4B-4FC7-8D3D-E058F4DD137E}" type="pres">
      <dgm:prSet presAssocID="{77F3ED43-3D72-45C8-9555-AEC391967A0C}" presName="textNode" presStyleLbl="node1" presStyleIdx="1" presStyleCnt="4" custScaleX="109459" custLinFactNeighborX="-64447">
        <dgm:presLayoutVars>
          <dgm:bulletEnabled val="1"/>
        </dgm:presLayoutVars>
      </dgm:prSet>
      <dgm:spPr/>
    </dgm:pt>
    <dgm:pt modelId="{21AD277A-9DC0-4500-8FE4-BFEEA2C31F99}" type="pres">
      <dgm:prSet presAssocID="{774BCA71-610F-4176-95AF-70DB27C98193}" presName="sibTrans" presStyleCnt="0"/>
      <dgm:spPr/>
    </dgm:pt>
    <dgm:pt modelId="{088BA776-0079-4251-AF81-03B93521F809}" type="pres">
      <dgm:prSet presAssocID="{576467B9-E67B-48C6-8E9F-CB065B4BE9C6}" presName="textNode" presStyleLbl="node1" presStyleIdx="2" presStyleCnt="4" custScaleX="92720" custLinFactX="-5448" custLinFactNeighborX="-100000">
        <dgm:presLayoutVars>
          <dgm:bulletEnabled val="1"/>
        </dgm:presLayoutVars>
      </dgm:prSet>
      <dgm:spPr/>
    </dgm:pt>
    <dgm:pt modelId="{B4D40174-5635-4107-AFA4-D631A73FD08D}" type="pres">
      <dgm:prSet presAssocID="{CF651229-09C6-4C83-B139-343DE73B2535}" presName="sibTrans" presStyleCnt="0"/>
      <dgm:spPr/>
    </dgm:pt>
    <dgm:pt modelId="{4FE915B3-199B-4174-B4A3-99A908A0196E}" type="pres">
      <dgm:prSet presAssocID="{A1225628-CCFF-450F-A3A2-CADF387FE541}" presName="textNode" presStyleLbl="node1" presStyleIdx="3" presStyleCnt="4" custScaleX="83886" custLinFactX="-16427" custLinFactNeighborX="-100000">
        <dgm:presLayoutVars>
          <dgm:bulletEnabled val="1"/>
        </dgm:presLayoutVars>
      </dgm:prSet>
      <dgm:spPr/>
    </dgm:pt>
  </dgm:ptLst>
  <dgm:cxnLst>
    <dgm:cxn modelId="{7CA6342A-B350-4625-9E4E-020F7F6A7921}" srcId="{328F45D9-2CC6-4665-BB17-0D5A21A3ED36}" destId="{9E12C8EB-8617-4B68-91A6-6B718A34442D}" srcOrd="0" destOrd="0" parTransId="{03448F8B-5A99-430D-B7A8-068E9FD6970F}" sibTransId="{38FC4AE1-71E5-4616-B12F-43F6F8465AB6}"/>
    <dgm:cxn modelId="{FEFCF761-9D5C-4A6C-B359-081CCE417733}" type="presOf" srcId="{328F45D9-2CC6-4665-BB17-0D5A21A3ED36}" destId="{C4A8B811-67D5-467C-B444-4550955B957C}" srcOrd="0" destOrd="0" presId="urn:microsoft.com/office/officeart/2005/8/layout/hProcess9"/>
    <dgm:cxn modelId="{581E1E53-C4C7-4639-A820-D1CAFCCAABA4}" type="presOf" srcId="{576467B9-E67B-48C6-8E9F-CB065B4BE9C6}" destId="{088BA776-0079-4251-AF81-03B93521F809}" srcOrd="0" destOrd="0" presId="urn:microsoft.com/office/officeart/2005/8/layout/hProcess9"/>
    <dgm:cxn modelId="{02032E57-21F3-408A-85B1-3556B542F898}" type="presOf" srcId="{77F3ED43-3D72-45C8-9555-AEC391967A0C}" destId="{63148C45-BD4B-4FC7-8D3D-E058F4DD137E}" srcOrd="0" destOrd="0" presId="urn:microsoft.com/office/officeart/2005/8/layout/hProcess9"/>
    <dgm:cxn modelId="{B89FEF94-DC10-41F9-9220-6479C6F8CAC0}" type="presOf" srcId="{9E12C8EB-8617-4B68-91A6-6B718A34442D}" destId="{6B52F5D8-02CF-41A7-BD7A-6E2578AC3432}" srcOrd="0" destOrd="0" presId="urn:microsoft.com/office/officeart/2005/8/layout/hProcess9"/>
    <dgm:cxn modelId="{4F3B6096-D698-4468-B9FD-D20AAB2097BB}" srcId="{328F45D9-2CC6-4665-BB17-0D5A21A3ED36}" destId="{A1225628-CCFF-450F-A3A2-CADF387FE541}" srcOrd="3" destOrd="0" parTransId="{20716A53-1A94-4ABB-8848-C543FFF1AC37}" sibTransId="{636E6C40-AB40-491B-A4EE-E48E3793261E}"/>
    <dgm:cxn modelId="{F01F9BAE-6B49-467F-8EB6-63EB886811EF}" srcId="{328F45D9-2CC6-4665-BB17-0D5A21A3ED36}" destId="{576467B9-E67B-48C6-8E9F-CB065B4BE9C6}" srcOrd="2" destOrd="0" parTransId="{E33BE8E7-369B-4056-90A1-D1FDB40700D3}" sibTransId="{CF651229-09C6-4C83-B139-343DE73B2535}"/>
    <dgm:cxn modelId="{7242A4B6-4FD4-4D87-8A1D-A514F6CA6991}" srcId="{328F45D9-2CC6-4665-BB17-0D5A21A3ED36}" destId="{77F3ED43-3D72-45C8-9555-AEC391967A0C}" srcOrd="1" destOrd="0" parTransId="{532D4DAA-AB35-4998-AB4E-64D57F81D2BD}" sibTransId="{774BCA71-610F-4176-95AF-70DB27C98193}"/>
    <dgm:cxn modelId="{688391F1-D638-4B96-BE7D-DBC8007006D4}" type="presOf" srcId="{A1225628-CCFF-450F-A3A2-CADF387FE541}" destId="{4FE915B3-199B-4174-B4A3-99A908A0196E}" srcOrd="0" destOrd="0" presId="urn:microsoft.com/office/officeart/2005/8/layout/hProcess9"/>
    <dgm:cxn modelId="{9D1D0D9D-3A42-481A-B3BF-3E5D681A1E49}" type="presParOf" srcId="{C4A8B811-67D5-467C-B444-4550955B957C}" destId="{346E3C49-D2F7-42EA-AD4A-72834AC384F9}" srcOrd="0" destOrd="0" presId="urn:microsoft.com/office/officeart/2005/8/layout/hProcess9"/>
    <dgm:cxn modelId="{6ACAE250-9BCA-4255-B922-E4DE06A62268}" type="presParOf" srcId="{C4A8B811-67D5-467C-B444-4550955B957C}" destId="{27D599C6-836D-4281-8949-7FD8B7AD0AF6}" srcOrd="1" destOrd="0" presId="urn:microsoft.com/office/officeart/2005/8/layout/hProcess9"/>
    <dgm:cxn modelId="{14167F7E-0E1B-43DF-B414-581E8C3F5023}" type="presParOf" srcId="{27D599C6-836D-4281-8949-7FD8B7AD0AF6}" destId="{6B52F5D8-02CF-41A7-BD7A-6E2578AC3432}" srcOrd="0" destOrd="0" presId="urn:microsoft.com/office/officeart/2005/8/layout/hProcess9"/>
    <dgm:cxn modelId="{84E4E4B3-B9AD-4A5C-AC9D-1B1111F38DA1}" type="presParOf" srcId="{27D599C6-836D-4281-8949-7FD8B7AD0AF6}" destId="{565E2220-3724-4515-8FCC-1D5AA8C8E2C9}" srcOrd="1" destOrd="0" presId="urn:microsoft.com/office/officeart/2005/8/layout/hProcess9"/>
    <dgm:cxn modelId="{88E1A55F-1D59-414D-963D-332FAFB004B0}" type="presParOf" srcId="{27D599C6-836D-4281-8949-7FD8B7AD0AF6}" destId="{63148C45-BD4B-4FC7-8D3D-E058F4DD137E}" srcOrd="2" destOrd="0" presId="urn:microsoft.com/office/officeart/2005/8/layout/hProcess9"/>
    <dgm:cxn modelId="{1734E32E-89E9-4CB9-96A5-951E8E929A14}" type="presParOf" srcId="{27D599C6-836D-4281-8949-7FD8B7AD0AF6}" destId="{21AD277A-9DC0-4500-8FE4-BFEEA2C31F99}" srcOrd="3" destOrd="0" presId="urn:microsoft.com/office/officeart/2005/8/layout/hProcess9"/>
    <dgm:cxn modelId="{55278E82-7595-47C2-B918-DCB7DE45FB1D}" type="presParOf" srcId="{27D599C6-836D-4281-8949-7FD8B7AD0AF6}" destId="{088BA776-0079-4251-AF81-03B93521F809}" srcOrd="4" destOrd="0" presId="urn:microsoft.com/office/officeart/2005/8/layout/hProcess9"/>
    <dgm:cxn modelId="{C15038BA-461B-417A-BD46-D9026A00161D}" type="presParOf" srcId="{27D599C6-836D-4281-8949-7FD8B7AD0AF6}" destId="{B4D40174-5635-4107-AFA4-D631A73FD08D}" srcOrd="5" destOrd="0" presId="urn:microsoft.com/office/officeart/2005/8/layout/hProcess9"/>
    <dgm:cxn modelId="{8167BCC4-2A40-48DC-A15B-AC046F3A2EBF}" type="presParOf" srcId="{27D599C6-836D-4281-8949-7FD8B7AD0AF6}" destId="{4FE915B3-199B-4174-B4A3-99A908A0196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E3C49-D2F7-42EA-AD4A-72834AC384F9}">
      <dsp:nvSpPr>
        <dsp:cNvPr id="0" name=""/>
        <dsp:cNvSpPr/>
      </dsp:nvSpPr>
      <dsp:spPr>
        <a:xfrm>
          <a:off x="0" y="0"/>
          <a:ext cx="7877164" cy="2743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52F5D8-02CF-41A7-BD7A-6E2578AC3432}">
      <dsp:nvSpPr>
        <dsp:cNvPr id="0" name=""/>
        <dsp:cNvSpPr/>
      </dsp:nvSpPr>
      <dsp:spPr>
        <a:xfrm>
          <a:off x="0" y="822960"/>
          <a:ext cx="1680772" cy="1097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UNDERSTANDING</a:t>
          </a:r>
        </a:p>
      </dsp:txBody>
      <dsp:txXfrm>
        <a:off x="53565" y="876525"/>
        <a:ext cx="1573642" cy="990150"/>
      </dsp:txXfrm>
    </dsp:sp>
    <dsp:sp modelId="{63148C45-BD4B-4FC7-8D3D-E058F4DD137E}">
      <dsp:nvSpPr>
        <dsp:cNvPr id="0" name=""/>
        <dsp:cNvSpPr/>
      </dsp:nvSpPr>
      <dsp:spPr>
        <a:xfrm>
          <a:off x="1788938" y="822960"/>
          <a:ext cx="2024291" cy="1097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EVALUATING</a:t>
          </a:r>
        </a:p>
      </dsp:txBody>
      <dsp:txXfrm>
        <a:off x="1842503" y="876525"/>
        <a:ext cx="1917161" cy="990150"/>
      </dsp:txXfrm>
    </dsp:sp>
    <dsp:sp modelId="{088BA776-0079-4251-AF81-03B93521F809}">
      <dsp:nvSpPr>
        <dsp:cNvPr id="0" name=""/>
        <dsp:cNvSpPr/>
      </dsp:nvSpPr>
      <dsp:spPr>
        <a:xfrm>
          <a:off x="3906664" y="822960"/>
          <a:ext cx="1714726" cy="1097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INTERPRETING</a:t>
          </a:r>
        </a:p>
      </dsp:txBody>
      <dsp:txXfrm>
        <a:off x="3960229" y="876525"/>
        <a:ext cx="1607596" cy="990150"/>
      </dsp:txXfrm>
    </dsp:sp>
    <dsp:sp modelId="{4FE915B3-199B-4174-B4A3-99A908A0196E}">
      <dsp:nvSpPr>
        <dsp:cNvPr id="0" name=""/>
        <dsp:cNvSpPr/>
      </dsp:nvSpPr>
      <dsp:spPr>
        <a:xfrm>
          <a:off x="5719665" y="822960"/>
          <a:ext cx="1551354" cy="1097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SUSTAINING</a:t>
          </a:r>
        </a:p>
      </dsp:txBody>
      <dsp:txXfrm>
        <a:off x="5773230" y="876525"/>
        <a:ext cx="1444224" cy="9901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7FCCF-63AD-46DB-9A61-509588859B09}" type="datetimeFigureOut">
              <a:rPr lang="tr-TR" smtClean="0"/>
              <a:t>15.09.2025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AEA96-E932-41F1-99B1-982679395EA4}" type="slidenum">
              <a:rPr lang="tr-TR" smtClean="0"/>
              <a:t>‹#›</a:t>
            </a:fld>
            <a:endParaRPr lang="tr-TR"/>
          </a:p>
        </p:txBody>
      </p:sp>
    </p:spTree>
    <p:extLst>
      <p:ext uri="{BB962C8B-B14F-4D97-AF65-F5344CB8AC3E}">
        <p14:creationId xmlns:p14="http://schemas.microsoft.com/office/powerpoint/2010/main" val="246702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err="1">
                <a:solidFill>
                  <a:schemeClr val="tx1"/>
                </a:solidFill>
                <a:effectLst/>
                <a:latin typeface="+mn-lt"/>
                <a:ea typeface="+mn-ea"/>
                <a:cs typeface="+mn-cs"/>
              </a:rPr>
              <a:t>Dear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members</a:t>
            </a:r>
            <a:r>
              <a:rPr lang="tr-TR" sz="1200" b="1" kern="1200" dirty="0">
                <a:solidFill>
                  <a:schemeClr val="tx1"/>
                </a:solidFill>
                <a:effectLst/>
                <a:latin typeface="+mn-lt"/>
                <a:ea typeface="+mn-ea"/>
                <a:cs typeface="+mn-cs"/>
              </a:rPr>
              <a:t> of </a:t>
            </a:r>
            <a:r>
              <a:rPr lang="en-GB" sz="1200" b="1" kern="1200" dirty="0">
                <a:solidFill>
                  <a:schemeClr val="tx1"/>
                </a:solidFill>
                <a:effectLst/>
                <a:latin typeface="+mn-lt"/>
                <a:ea typeface="+mn-ea"/>
                <a:cs typeface="+mn-cs"/>
              </a:rPr>
              <a:t>THE COMCEC TOURISM WORKING GROUP</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my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presentation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today</a:t>
            </a:r>
            <a:r>
              <a:rPr lang="tr-TR" sz="1200" b="1" kern="1200" dirty="0">
                <a:solidFill>
                  <a:schemeClr val="tx1"/>
                </a:solidFill>
                <a:effectLst/>
                <a:latin typeface="+mn-lt"/>
                <a:ea typeface="+mn-ea"/>
                <a:cs typeface="+mn-cs"/>
              </a:rPr>
              <a:t>, I </a:t>
            </a:r>
            <a:r>
              <a:rPr lang="tr-TR" sz="1200" b="1" kern="1200" dirty="0" err="1">
                <a:solidFill>
                  <a:schemeClr val="tx1"/>
                </a:solidFill>
                <a:effectLst/>
                <a:latin typeface="+mn-lt"/>
                <a:ea typeface="+mn-ea"/>
                <a:cs typeface="+mn-cs"/>
              </a:rPr>
              <a:t>would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like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present</a:t>
            </a:r>
            <a:r>
              <a:rPr lang="tr-TR" sz="1200" b="1" kern="1200" dirty="0">
                <a:solidFill>
                  <a:schemeClr val="tx1"/>
                </a:solidFill>
                <a:effectLst/>
                <a:latin typeface="+mn-lt"/>
                <a:ea typeface="+mn-ea"/>
                <a:cs typeface="+mn-cs"/>
              </a:rPr>
              <a:t> a </a:t>
            </a:r>
            <a:r>
              <a:rPr lang="tr-TR" sz="1200" b="1" kern="1200" dirty="0" err="1">
                <a:solidFill>
                  <a:schemeClr val="tx1"/>
                </a:solidFill>
                <a:effectLst/>
                <a:latin typeface="+mn-lt"/>
                <a:ea typeface="+mn-ea"/>
                <a:cs typeface="+mn-cs"/>
              </a:rPr>
              <a:t>holistic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approach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conservation</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historic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environments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considering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their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relation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with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sustainability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tourism</a:t>
            </a:r>
            <a:r>
              <a:rPr lang="tr-TR"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from a UNESCO perspective.</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a:t>
            </a:fld>
            <a:endParaRPr lang="tr-TR"/>
          </a:p>
        </p:txBody>
      </p:sp>
    </p:spTree>
    <p:extLst>
      <p:ext uri="{BB962C8B-B14F-4D97-AF65-F5344CB8AC3E}">
        <p14:creationId xmlns:p14="http://schemas.microsoft.com/office/powerpoint/2010/main" val="325792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While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values</a:t>
            </a:r>
            <a:r>
              <a:rPr lang="tr-TR" sz="1200" b="1" kern="1200" dirty="0">
                <a:solidFill>
                  <a:schemeClr val="tx1"/>
                </a:solidFill>
                <a:effectLst/>
                <a:latin typeface="+mn-lt"/>
                <a:ea typeface="+mn-ea"/>
                <a:cs typeface="+mn-cs"/>
              </a:rPr>
              <a:t> ​ </a:t>
            </a:r>
            <a:r>
              <a:rPr lang="tr-TR" sz="1200" b="1" kern="1200" dirty="0" err="1">
                <a:solidFill>
                  <a:schemeClr val="tx1"/>
                </a:solidFill>
                <a:effectLst/>
                <a:latin typeface="+mn-lt"/>
                <a:ea typeface="+mn-ea"/>
                <a:cs typeface="+mn-cs"/>
              </a:rPr>
              <a:t>consist</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natural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structures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built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environments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include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practices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expressions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11</a:t>
            </a:fld>
            <a:endParaRPr lang="tr-TR"/>
          </a:p>
        </p:txBody>
      </p:sp>
    </p:spTree>
    <p:extLst>
      <p:ext uri="{BB962C8B-B14F-4D97-AF65-F5344CB8AC3E}">
        <p14:creationId xmlns:p14="http://schemas.microsoft.com/office/powerpoint/2010/main" val="159715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Holistic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conservation</a:t>
            </a:r>
            <a:r>
              <a:rPr lang="tr-TR" sz="1200" b="1" kern="1200" dirty="0">
                <a:solidFill>
                  <a:schemeClr val="tx1"/>
                </a:solidFill>
                <a:effectLst/>
                <a:latin typeface="+mn-lt"/>
                <a:ea typeface="+mn-ea"/>
                <a:cs typeface="+mn-cs"/>
              </a:rPr>
              <a:t> is a </a:t>
            </a:r>
            <a:r>
              <a:rPr lang="tr-TR" sz="1200" b="1" kern="1200" dirty="0" err="1">
                <a:solidFill>
                  <a:schemeClr val="tx1"/>
                </a:solidFill>
                <a:effectLst/>
                <a:latin typeface="+mn-lt"/>
                <a:ea typeface="+mn-ea"/>
                <a:cs typeface="+mn-cs"/>
              </a:rPr>
              <a:t>complex</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process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based</a:t>
            </a:r>
            <a:r>
              <a:rPr lang="tr-TR" sz="1200" b="1" kern="1200" dirty="0">
                <a:solidFill>
                  <a:schemeClr val="tx1"/>
                </a:solidFill>
                <a:effectLst/>
                <a:latin typeface="+mn-lt"/>
                <a:ea typeface="+mn-ea"/>
                <a:cs typeface="+mn-cs"/>
              </a:rPr>
              <a:t> on </a:t>
            </a:r>
            <a:r>
              <a:rPr lang="tr-TR" sz="1200" b="1" kern="1200" dirty="0" err="1">
                <a:solidFill>
                  <a:schemeClr val="tx1"/>
                </a:solidFill>
                <a:effectLst/>
                <a:latin typeface="+mn-lt"/>
                <a:ea typeface="+mn-ea"/>
                <a:cs typeface="+mn-cs"/>
              </a:rPr>
              <a:t>understanding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evaluating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interpreting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interactions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these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12</a:t>
            </a:fld>
            <a:endParaRPr lang="tr-TR"/>
          </a:p>
        </p:txBody>
      </p:sp>
    </p:spTree>
    <p:extLst>
      <p:ext uri="{BB962C8B-B14F-4D97-AF65-F5344CB8AC3E}">
        <p14:creationId xmlns:p14="http://schemas.microsoft.com/office/powerpoint/2010/main" val="357719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holistic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approach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interactions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should</a:t>
            </a:r>
            <a:r>
              <a:rPr lang="tr-TR" sz="1200" b="1" kern="1200" dirty="0">
                <a:solidFill>
                  <a:schemeClr val="tx1"/>
                </a:solidFill>
                <a:effectLst/>
                <a:latin typeface="+mn-lt"/>
                <a:ea typeface="+mn-ea"/>
                <a:cs typeface="+mn-cs"/>
              </a:rPr>
              <a:t> be </a:t>
            </a:r>
            <a:r>
              <a:rPr lang="tr-TR" sz="1200" b="1" kern="1200" dirty="0" err="1">
                <a:solidFill>
                  <a:schemeClr val="tx1"/>
                </a:solidFill>
                <a:effectLst/>
                <a:latin typeface="+mn-lt"/>
                <a:ea typeface="+mn-ea"/>
                <a:cs typeface="+mn-cs"/>
              </a:rPr>
              <a:t>evaluated</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different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processes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considering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transmission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process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values</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transformation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process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historical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environments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13</a:t>
            </a:fld>
            <a:endParaRPr lang="tr-TR"/>
          </a:p>
        </p:txBody>
      </p:sp>
    </p:spTree>
    <p:extLst>
      <p:ext uri="{BB962C8B-B14F-4D97-AF65-F5344CB8AC3E}">
        <p14:creationId xmlns:p14="http://schemas.microsoft.com/office/powerpoint/2010/main" val="1670546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term</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is </a:t>
            </a:r>
            <a:r>
              <a:rPr lang="tr-TR" sz="1200" b="1" kern="1200" dirty="0" err="1">
                <a:solidFill>
                  <a:schemeClr val="tx1"/>
                </a:solidFill>
                <a:effectLst/>
                <a:latin typeface="+mn-lt"/>
                <a:ea typeface="+mn-ea"/>
                <a:cs typeface="+mn-cs"/>
              </a:rPr>
              <a:t>defined</a:t>
            </a:r>
            <a:r>
              <a:rPr lang="tr-TR" sz="1200" b="1" kern="1200" dirty="0">
                <a:solidFill>
                  <a:schemeClr val="tx1"/>
                </a:solidFill>
                <a:effectLst/>
                <a:latin typeface="+mn-lt"/>
                <a:ea typeface="+mn-ea"/>
                <a:cs typeface="+mn-cs"/>
              </a:rPr>
              <a:t> as “a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that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meets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endParaRPr lang="tr-TR" sz="1200" kern="1200" dirty="0">
              <a:solidFill>
                <a:schemeClr val="tx1"/>
              </a:solidFill>
              <a:effectLst/>
              <a:latin typeface="+mn-lt"/>
              <a:ea typeface="+mn-ea"/>
              <a:cs typeface="+mn-cs"/>
            </a:endParaRPr>
          </a:p>
          <a:p>
            <a:r>
              <a:rPr lang="tr-TR" sz="1200" b="1" kern="1200" dirty="0" err="1">
                <a:solidFill>
                  <a:schemeClr val="tx1"/>
                </a:solidFill>
                <a:effectLst/>
                <a:latin typeface="+mn-lt"/>
                <a:ea typeface="+mn-ea"/>
                <a:cs typeface="+mn-cs"/>
              </a:rPr>
              <a:t>needs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present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generation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without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compromising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abilities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future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generations</a:t>
            </a:r>
            <a:endParaRPr lang="tr-TR" sz="1200" kern="1200" dirty="0">
              <a:solidFill>
                <a:schemeClr val="tx1"/>
              </a:solidFill>
              <a:effectLst/>
              <a:latin typeface="+mn-lt"/>
              <a:ea typeface="+mn-ea"/>
              <a:cs typeface="+mn-cs"/>
            </a:endParaRPr>
          </a:p>
          <a:p>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meet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their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own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needs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United Nations World </a:t>
            </a:r>
            <a:r>
              <a:rPr lang="tr-TR" sz="1200" b="1" kern="1200" dirty="0" err="1">
                <a:solidFill>
                  <a:schemeClr val="tx1"/>
                </a:solidFill>
                <a:effectLst/>
                <a:latin typeface="+mn-lt"/>
                <a:ea typeface="+mn-ea"/>
                <a:cs typeface="+mn-cs"/>
              </a:rPr>
              <a:t>Commission</a:t>
            </a:r>
            <a:r>
              <a:rPr lang="tr-TR" sz="1200" b="1" kern="1200" dirty="0">
                <a:solidFill>
                  <a:schemeClr val="tx1"/>
                </a:solidFill>
                <a:effectLst/>
                <a:latin typeface="+mn-lt"/>
                <a:ea typeface="+mn-ea"/>
                <a:cs typeface="+mn-cs"/>
              </a:rPr>
              <a:t> on Environment</a:t>
            </a:r>
            <a:endParaRPr lang="tr-TR" sz="1200" kern="1200" dirty="0">
              <a:solidFill>
                <a:schemeClr val="tx1"/>
              </a:solidFill>
              <a:effectLst/>
              <a:latin typeface="+mn-lt"/>
              <a:ea typeface="+mn-ea"/>
              <a:cs typeface="+mn-cs"/>
            </a:endParaRPr>
          </a:p>
          <a:p>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Development in 1987 (</a:t>
            </a:r>
            <a:r>
              <a:rPr lang="tr-TR" sz="1200" b="1" kern="1200" dirty="0" err="1">
                <a:solidFill>
                  <a:schemeClr val="tx1"/>
                </a:solidFill>
                <a:effectLst/>
                <a:latin typeface="+mn-lt"/>
                <a:ea typeface="+mn-ea"/>
                <a:cs typeface="+mn-cs"/>
              </a:rPr>
              <a:t>nineteeneightyseven</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Hangzhou</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Declaration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issued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importance</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diversity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need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for</a:t>
            </a:r>
            <a:r>
              <a:rPr lang="tr-TR" sz="1200" b="1" kern="1200" dirty="0">
                <a:solidFill>
                  <a:schemeClr val="tx1"/>
                </a:solidFill>
                <a:effectLst/>
                <a:latin typeface="+mn-lt"/>
                <a:ea typeface="+mn-ea"/>
                <a:cs typeface="+mn-cs"/>
              </a:rPr>
              <a:t> a </a:t>
            </a:r>
            <a:r>
              <a:rPr lang="tr-TR" sz="1200" b="1" kern="1200" dirty="0" err="1">
                <a:solidFill>
                  <a:schemeClr val="tx1"/>
                </a:solidFill>
                <a:effectLst/>
                <a:latin typeface="+mn-lt"/>
                <a:ea typeface="+mn-ea"/>
                <a:cs typeface="+mn-cs"/>
              </a:rPr>
              <a:t>more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holistic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integrated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approach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were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emphasized</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14</a:t>
            </a:fld>
            <a:endParaRPr lang="tr-TR"/>
          </a:p>
        </p:txBody>
      </p:sp>
    </p:spTree>
    <p:extLst>
      <p:ext uri="{BB962C8B-B14F-4D97-AF65-F5344CB8AC3E}">
        <p14:creationId xmlns:p14="http://schemas.microsoft.com/office/powerpoint/2010/main" val="334944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UNESCO </a:t>
            </a:r>
            <a:r>
              <a:rPr lang="tr-TR" sz="1200" b="1" kern="1200" dirty="0" err="1">
                <a:solidFill>
                  <a:schemeClr val="tx1"/>
                </a:solidFill>
                <a:effectLst/>
                <a:latin typeface="+mn-lt"/>
                <a:ea typeface="+mn-ea"/>
                <a:cs typeface="+mn-cs"/>
              </a:rPr>
              <a:t>underlines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that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needs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be </a:t>
            </a:r>
            <a:r>
              <a:rPr lang="tr-TR" sz="1200" b="1" kern="1200" dirty="0" err="1">
                <a:solidFill>
                  <a:schemeClr val="tx1"/>
                </a:solidFill>
                <a:effectLst/>
                <a:latin typeface="+mn-lt"/>
                <a:ea typeface="+mn-ea"/>
                <a:cs typeface="+mn-cs"/>
              </a:rPr>
              <a:t>considered</a:t>
            </a:r>
            <a:r>
              <a:rPr lang="tr-TR" sz="1200" b="1" kern="1200" dirty="0">
                <a:solidFill>
                  <a:schemeClr val="tx1"/>
                </a:solidFill>
                <a:effectLst/>
                <a:latin typeface="+mn-lt"/>
                <a:ea typeface="+mn-ea"/>
                <a:cs typeface="+mn-cs"/>
              </a:rPr>
              <a:t> as a </a:t>
            </a:r>
            <a:r>
              <a:rPr lang="tr-TR" sz="1200" b="1" kern="1200" dirty="0" err="1">
                <a:solidFill>
                  <a:schemeClr val="tx1"/>
                </a:solidFill>
                <a:effectLst/>
                <a:latin typeface="+mn-lt"/>
                <a:ea typeface="+mn-ea"/>
                <a:cs typeface="+mn-cs"/>
              </a:rPr>
              <a:t>significant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issue</a:t>
            </a:r>
            <a:r>
              <a:rPr lang="tr-TR" sz="1200" b="1" kern="1200" dirty="0">
                <a:solidFill>
                  <a:schemeClr val="tx1"/>
                </a:solidFill>
                <a:effectLst/>
                <a:latin typeface="+mn-lt"/>
                <a:ea typeface="+mn-ea"/>
                <a:cs typeface="+mn-cs"/>
              </a:rPr>
              <a:t> in</a:t>
            </a:r>
            <a:endParaRPr lang="tr-TR" sz="1200" kern="1200" dirty="0">
              <a:solidFill>
                <a:schemeClr val="tx1"/>
              </a:solidFill>
              <a:effectLst/>
              <a:latin typeface="+mn-lt"/>
              <a:ea typeface="+mn-ea"/>
              <a:cs typeface="+mn-cs"/>
            </a:endParaRPr>
          </a:p>
          <a:p>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UNESCO </a:t>
            </a:r>
            <a:r>
              <a:rPr lang="tr-TR" sz="1200" b="1" kern="1200" dirty="0" err="1">
                <a:solidFill>
                  <a:schemeClr val="tx1"/>
                </a:solidFill>
                <a:effectLst/>
                <a:latin typeface="+mn-lt"/>
                <a:ea typeface="+mn-ea"/>
                <a:cs typeface="+mn-cs"/>
              </a:rPr>
              <a:t>Conventions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have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underscored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importance</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as a </a:t>
            </a:r>
            <a:r>
              <a:rPr lang="tr-TR" sz="1200" b="1" kern="1200" dirty="0" err="1">
                <a:solidFill>
                  <a:schemeClr val="tx1"/>
                </a:solidFill>
                <a:effectLst/>
                <a:latin typeface="+mn-lt"/>
                <a:ea typeface="+mn-ea"/>
                <a:cs typeface="+mn-cs"/>
              </a:rPr>
              <a:t>mainspring</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diversity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 </a:t>
            </a:r>
            <a:r>
              <a:rPr lang="tr-TR" sz="1200" b="1" kern="1200" dirty="0" err="1">
                <a:solidFill>
                  <a:schemeClr val="tx1"/>
                </a:solidFill>
                <a:effectLst/>
                <a:latin typeface="+mn-lt"/>
                <a:ea typeface="+mn-ea"/>
                <a:cs typeface="+mn-cs"/>
              </a:rPr>
              <a:t>guarantee</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16</a:t>
            </a:fld>
            <a:endParaRPr lang="tr-TR"/>
          </a:p>
        </p:txBody>
      </p:sp>
    </p:spTree>
    <p:extLst>
      <p:ext uri="{BB962C8B-B14F-4D97-AF65-F5344CB8AC3E}">
        <p14:creationId xmlns:p14="http://schemas.microsoft.com/office/powerpoint/2010/main" val="3816885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a:t>
            </a:r>
            <a:r>
              <a:rPr lang="tr-TR" sz="1200" b="1" kern="1200" dirty="0" err="1">
                <a:solidFill>
                  <a:schemeClr val="tx1"/>
                </a:solidFill>
                <a:effectLst/>
                <a:latin typeface="+mn-lt"/>
                <a:ea typeface="+mn-ea"/>
                <a:cs typeface="+mn-cs"/>
              </a:rPr>
              <a:t>Traditional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craftsmanship</a:t>
            </a:r>
            <a:r>
              <a:rPr lang="tr-TR" sz="1200" b="1" kern="1200" dirty="0">
                <a:solidFill>
                  <a:schemeClr val="tx1"/>
                </a:solidFill>
                <a:effectLst/>
                <a:latin typeface="+mn-lt"/>
                <a:ea typeface="+mn-ea"/>
                <a:cs typeface="+mn-cs"/>
              </a:rPr>
              <a:t>” is </a:t>
            </a:r>
            <a:r>
              <a:rPr lang="tr-TR" sz="1200" b="1" kern="1200" dirty="0" err="1">
                <a:solidFill>
                  <a:schemeClr val="tx1"/>
                </a:solidFill>
                <a:effectLst/>
                <a:latin typeface="+mn-lt"/>
                <a:ea typeface="+mn-ea"/>
                <a:cs typeface="+mn-cs"/>
              </a:rPr>
              <a:t>determined</a:t>
            </a:r>
            <a:r>
              <a:rPr lang="tr-TR" sz="1200" b="1" kern="1200" dirty="0">
                <a:solidFill>
                  <a:schemeClr val="tx1"/>
                </a:solidFill>
                <a:effectLst/>
                <a:latin typeface="+mn-lt"/>
                <a:ea typeface="+mn-ea"/>
                <a:cs typeface="+mn-cs"/>
              </a:rPr>
              <a:t> as </a:t>
            </a:r>
            <a:r>
              <a:rPr lang="tr-TR" sz="1200" b="1" kern="1200" dirty="0" err="1">
                <a:solidFill>
                  <a:schemeClr val="tx1"/>
                </a:solidFill>
                <a:effectLst/>
                <a:latin typeface="+mn-lt"/>
                <a:ea typeface="+mn-ea"/>
                <a:cs typeface="+mn-cs"/>
              </a:rPr>
              <a:t>one</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domains</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which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conservation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necessitates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accurate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documentation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continuity</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practice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transmission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between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generations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17</a:t>
            </a:fld>
            <a:endParaRPr lang="tr-TR"/>
          </a:p>
        </p:txBody>
      </p:sp>
    </p:spTree>
    <p:extLst>
      <p:ext uri="{BB962C8B-B14F-4D97-AF65-F5344CB8AC3E}">
        <p14:creationId xmlns:p14="http://schemas.microsoft.com/office/powerpoint/2010/main" val="1233073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This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graphic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shows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components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interactions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traditional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crafts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within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framework</a:t>
            </a:r>
            <a:r>
              <a:rPr lang="tr-TR" sz="1200" b="1" kern="1200" dirty="0">
                <a:solidFill>
                  <a:schemeClr val="tx1"/>
                </a:solidFill>
                <a:effectLst/>
                <a:latin typeface="+mn-lt"/>
                <a:ea typeface="+mn-ea"/>
                <a:cs typeface="+mn-cs"/>
              </a:rPr>
              <a:t> of a </a:t>
            </a:r>
            <a:r>
              <a:rPr lang="tr-TR" sz="1200" b="1" kern="1200" dirty="0" err="1">
                <a:solidFill>
                  <a:schemeClr val="tx1"/>
                </a:solidFill>
                <a:effectLst/>
                <a:latin typeface="+mn-lt"/>
                <a:ea typeface="+mn-ea"/>
                <a:cs typeface="+mn-cs"/>
              </a:rPr>
              <a:t>holistic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approach</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18</a:t>
            </a:fld>
            <a:endParaRPr lang="tr-TR"/>
          </a:p>
        </p:txBody>
      </p:sp>
    </p:spTree>
    <p:extLst>
      <p:ext uri="{BB962C8B-B14F-4D97-AF65-F5344CB8AC3E}">
        <p14:creationId xmlns:p14="http://schemas.microsoft.com/office/powerpoint/2010/main" val="1730566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most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significant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qualities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be </a:t>
            </a:r>
            <a:r>
              <a:rPr lang="tr-TR" sz="1200" b="1" kern="1200" dirty="0" err="1">
                <a:solidFill>
                  <a:schemeClr val="tx1"/>
                </a:solidFill>
                <a:effectLst/>
                <a:latin typeface="+mn-lt"/>
                <a:ea typeface="+mn-ea"/>
                <a:cs typeface="+mn-cs"/>
              </a:rPr>
              <a:t>considered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for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sustainability</a:t>
            </a:r>
            <a:r>
              <a:rPr lang="tr-TR" sz="1200" b="1" kern="1200" dirty="0">
                <a:solidFill>
                  <a:schemeClr val="tx1"/>
                </a:solidFill>
                <a:effectLst/>
                <a:latin typeface="+mn-lt"/>
                <a:ea typeface="+mn-ea"/>
                <a:cs typeface="+mn-cs"/>
              </a:rPr>
              <a:t> is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authenticity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endParaRPr lang="tr-TR"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a:t>
            </a:r>
            <a:r>
              <a:rPr lang="tr-TR" sz="1200" b="1" kern="1200" dirty="0" err="1">
                <a:solidFill>
                  <a:schemeClr val="tx1"/>
                </a:solidFill>
                <a:effectLst/>
                <a:latin typeface="+mn-lt"/>
                <a:ea typeface="+mn-ea"/>
                <a:cs typeface="+mn-cs"/>
              </a:rPr>
              <a:t>creativity</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interrelations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between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values</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19</a:t>
            </a:fld>
            <a:endParaRPr lang="tr-TR"/>
          </a:p>
        </p:txBody>
      </p:sp>
    </p:spTree>
    <p:extLst>
      <p:ext uri="{BB962C8B-B14F-4D97-AF65-F5344CB8AC3E}">
        <p14:creationId xmlns:p14="http://schemas.microsoft.com/office/powerpoint/2010/main" val="2523070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Traditional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craftsmanship</a:t>
            </a:r>
            <a:r>
              <a:rPr lang="tr-TR" sz="1200" b="1" kern="1200" dirty="0">
                <a:solidFill>
                  <a:schemeClr val="tx1"/>
                </a:solidFill>
                <a:effectLst/>
                <a:latin typeface="+mn-lt"/>
                <a:ea typeface="+mn-ea"/>
                <a:cs typeface="+mn-cs"/>
              </a:rPr>
              <a:t> can </a:t>
            </a:r>
            <a:r>
              <a:rPr lang="tr-TR" sz="1200" b="1" kern="1200" dirty="0" err="1">
                <a:solidFill>
                  <a:schemeClr val="tx1"/>
                </a:solidFill>
                <a:effectLst/>
                <a:latin typeface="+mn-lt"/>
                <a:ea typeface="+mn-ea"/>
                <a:cs typeface="+mn-cs"/>
              </a:rPr>
              <a:t>mainly</a:t>
            </a:r>
            <a:r>
              <a:rPr lang="tr-TR" sz="1200" b="1" kern="1200" dirty="0">
                <a:solidFill>
                  <a:schemeClr val="tx1"/>
                </a:solidFill>
                <a:effectLst/>
                <a:latin typeface="+mn-lt"/>
                <a:ea typeface="+mn-ea"/>
                <a:cs typeface="+mn-cs"/>
              </a:rPr>
              <a:t> be </a:t>
            </a:r>
            <a:r>
              <a:rPr lang="tr-TR" sz="1200" b="1" kern="1200" dirty="0" err="1">
                <a:solidFill>
                  <a:schemeClr val="tx1"/>
                </a:solidFill>
                <a:effectLst/>
                <a:latin typeface="+mn-lt"/>
                <a:ea typeface="+mn-ea"/>
                <a:cs typeface="+mn-cs"/>
              </a:rPr>
              <a:t>grouped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into</a:t>
            </a:r>
            <a:r>
              <a:rPr lang="tr-TR" sz="1200" b="1" kern="1200" dirty="0">
                <a:solidFill>
                  <a:schemeClr val="tx1"/>
                </a:solidFill>
                <a:effectLst/>
                <a:latin typeface="+mn-lt"/>
                <a:ea typeface="+mn-ea"/>
                <a:cs typeface="+mn-cs"/>
              </a:rPr>
              <a:t> two: </a:t>
            </a:r>
            <a:r>
              <a:rPr lang="en-US" sz="1200" b="1" kern="1200" dirty="0">
                <a:solidFill>
                  <a:schemeClr val="tx1"/>
                </a:solidFill>
                <a:effectLst/>
                <a:latin typeface="+mn-lt"/>
                <a:ea typeface="+mn-ea"/>
                <a:cs typeface="+mn-cs"/>
              </a:rPr>
              <a:t>one related to building culture and related to living culture.</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20</a:t>
            </a:fld>
            <a:endParaRPr lang="tr-TR"/>
          </a:p>
        </p:txBody>
      </p:sp>
    </p:spTree>
    <p:extLst>
      <p:ext uri="{BB962C8B-B14F-4D97-AF65-F5344CB8AC3E}">
        <p14:creationId xmlns:p14="http://schemas.microsoft.com/office/powerpoint/2010/main" val="1673350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b="1" kern="1200" dirty="0">
                <a:solidFill>
                  <a:schemeClr val="tx1"/>
                </a:solidFill>
                <a:effectLst/>
                <a:latin typeface="+mn-lt"/>
                <a:ea typeface="+mn-ea"/>
                <a:cs typeface="+mn-cs"/>
              </a:rPr>
              <a:t>In this slide you see the work of a glazed-tile craftsman.</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21</a:t>
            </a:fld>
            <a:endParaRPr lang="tr-TR"/>
          </a:p>
        </p:txBody>
      </p:sp>
    </p:spTree>
    <p:extLst>
      <p:ext uri="{BB962C8B-B14F-4D97-AF65-F5344CB8AC3E}">
        <p14:creationId xmlns:p14="http://schemas.microsoft.com/office/powerpoint/2010/main" val="155677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Promoting</a:t>
            </a:r>
            <a:r>
              <a:rPr lang="tr-TR" sz="1200" b="1" kern="1200" dirty="0">
                <a:solidFill>
                  <a:schemeClr val="tx1"/>
                </a:solidFill>
                <a:effectLst/>
                <a:latin typeface="+mn-lt"/>
                <a:ea typeface="+mn-ea"/>
                <a:cs typeface="+mn-cs"/>
              </a:rPr>
              <a:t> a </a:t>
            </a:r>
            <a:r>
              <a:rPr lang="tr-TR" sz="1200" b="1" kern="1200" dirty="0" err="1">
                <a:solidFill>
                  <a:schemeClr val="tx1"/>
                </a:solidFill>
                <a:effectLst/>
                <a:latin typeface="+mn-lt"/>
                <a:ea typeface="+mn-ea"/>
                <a:cs typeface="+mn-cs"/>
              </a:rPr>
              <a:t>broader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understanding</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relationship</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communities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while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preserving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both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is </a:t>
            </a:r>
            <a:r>
              <a:rPr lang="tr-TR" sz="1200" b="1" kern="1200" dirty="0" err="1">
                <a:solidFill>
                  <a:schemeClr val="tx1"/>
                </a:solidFill>
                <a:effectLst/>
                <a:latin typeface="+mn-lt"/>
                <a:ea typeface="+mn-ea"/>
                <a:cs typeface="+mn-cs"/>
              </a:rPr>
              <a:t>one</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goals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highlighted</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Council</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Europe's</a:t>
            </a:r>
            <a:r>
              <a:rPr lang="tr-TR" sz="1200" b="1" kern="1200" dirty="0">
                <a:solidFill>
                  <a:schemeClr val="tx1"/>
                </a:solidFill>
                <a:effectLst/>
                <a:latin typeface="+mn-lt"/>
                <a:ea typeface="+mn-ea"/>
                <a:cs typeface="+mn-cs"/>
              </a:rPr>
              <a:t> Framework </a:t>
            </a:r>
            <a:r>
              <a:rPr lang="tr-TR" sz="1200" b="1" kern="1200" dirty="0" err="1">
                <a:solidFill>
                  <a:schemeClr val="tx1"/>
                </a:solidFill>
                <a:effectLst/>
                <a:latin typeface="+mn-lt"/>
                <a:ea typeface="+mn-ea"/>
                <a:cs typeface="+mn-cs"/>
              </a:rPr>
              <a:t>Convention</a:t>
            </a:r>
            <a:r>
              <a:rPr lang="tr-TR" sz="1200" b="1" kern="1200" dirty="0">
                <a:solidFill>
                  <a:schemeClr val="tx1"/>
                </a:solidFill>
                <a:effectLst/>
                <a:latin typeface="+mn-lt"/>
                <a:ea typeface="+mn-ea"/>
                <a:cs typeface="+mn-cs"/>
              </a:rPr>
              <a:t> on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Value of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for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Society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Faro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Convention</a:t>
            </a:r>
            <a:r>
              <a:rPr lang="tr-TR" sz="1200" b="1" kern="1200" dirty="0">
                <a:solidFill>
                  <a:schemeClr val="tx1"/>
                </a:solidFill>
                <a:effectLst/>
                <a:latin typeface="+mn-lt"/>
                <a:ea typeface="+mn-ea"/>
                <a:cs typeface="+mn-cs"/>
              </a:rPr>
              <a:t>), 2005(</a:t>
            </a:r>
            <a:r>
              <a:rPr lang="tr-TR" sz="1200" b="1" kern="1200" dirty="0" err="1">
                <a:solidFill>
                  <a:schemeClr val="tx1"/>
                </a:solidFill>
                <a:effectLst/>
                <a:latin typeface="+mn-lt"/>
                <a:ea typeface="+mn-ea"/>
                <a:cs typeface="+mn-cs"/>
              </a:rPr>
              <a:t>twothousandfive</a:t>
            </a:r>
            <a:r>
              <a:rPr lang="tr-TR" sz="1200" b="1" kern="1200" dirty="0">
                <a:solidFill>
                  <a:schemeClr val="tx1"/>
                </a:solidFill>
                <a:effectLst/>
                <a:latin typeface="+mn-lt"/>
                <a:ea typeface="+mn-ea"/>
                <a:cs typeface="+mn-cs"/>
              </a:rPr>
              <a:t>). </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a:t>
            </a:fld>
            <a:endParaRPr lang="tr-TR"/>
          </a:p>
        </p:txBody>
      </p:sp>
    </p:spTree>
    <p:extLst>
      <p:ext uri="{BB962C8B-B14F-4D97-AF65-F5344CB8AC3E}">
        <p14:creationId xmlns:p14="http://schemas.microsoft.com/office/powerpoint/2010/main" val="93356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b="1" kern="1200" dirty="0">
                <a:solidFill>
                  <a:schemeClr val="tx1"/>
                </a:solidFill>
                <a:effectLst/>
                <a:latin typeface="+mn-lt"/>
                <a:ea typeface="+mn-ea"/>
                <a:cs typeface="+mn-cs"/>
              </a:rPr>
              <a:t>In this slide you see the work of a traditional stone craftsman.</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22</a:t>
            </a:fld>
            <a:endParaRPr lang="tr-TR"/>
          </a:p>
        </p:txBody>
      </p:sp>
    </p:spTree>
    <p:extLst>
      <p:ext uri="{BB962C8B-B14F-4D97-AF65-F5344CB8AC3E}">
        <p14:creationId xmlns:p14="http://schemas.microsoft.com/office/powerpoint/2010/main" val="1691378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Interrelations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between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values</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living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building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have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considerably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changed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under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effects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tourism</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migration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throughout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transformation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process</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historic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environments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23</a:t>
            </a:fld>
            <a:endParaRPr lang="tr-TR"/>
          </a:p>
        </p:txBody>
      </p:sp>
    </p:spTree>
    <p:extLst>
      <p:ext uri="{BB962C8B-B14F-4D97-AF65-F5344CB8AC3E}">
        <p14:creationId xmlns:p14="http://schemas.microsoft.com/office/powerpoint/2010/main" val="106826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Considering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Development </a:t>
            </a:r>
            <a:r>
              <a:rPr lang="tr-TR" sz="1200" b="1" kern="1200" dirty="0" err="1">
                <a:solidFill>
                  <a:schemeClr val="tx1"/>
                </a:solidFill>
                <a:effectLst/>
                <a:latin typeface="+mn-lt"/>
                <a:ea typeface="+mn-ea"/>
                <a:cs typeface="+mn-cs"/>
              </a:rPr>
              <a:t>goals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with</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traditional</a:t>
            </a:r>
            <a:r>
              <a:rPr lang="tr-TR" sz="1200"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craftsmanship</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continuity</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local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building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tradition</a:t>
            </a:r>
            <a:r>
              <a:rPr lang="tr-TR" sz="1200" b="1" kern="1200" dirty="0">
                <a:solidFill>
                  <a:schemeClr val="tx1"/>
                </a:solidFill>
                <a:effectLst/>
                <a:latin typeface="+mn-lt"/>
                <a:ea typeface="+mn-ea"/>
                <a:cs typeface="+mn-cs"/>
              </a:rPr>
              <a:t> is</a:t>
            </a:r>
            <a:r>
              <a:rPr lang="tr-TR" sz="1200"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especially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significant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for</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providing</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historic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environments</a:t>
            </a:r>
            <a:r>
              <a:rPr lang="tr-TR" sz="1200"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throughout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rapid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change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process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24</a:t>
            </a:fld>
            <a:endParaRPr lang="tr-TR"/>
          </a:p>
        </p:txBody>
      </p:sp>
    </p:spTree>
    <p:extLst>
      <p:ext uri="{BB962C8B-B14F-4D97-AF65-F5344CB8AC3E}">
        <p14:creationId xmlns:p14="http://schemas.microsoft.com/office/powerpoint/2010/main" val="1316400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Focusing</a:t>
            </a:r>
            <a:r>
              <a:rPr lang="tr-TR" sz="1200" b="1" kern="1200" dirty="0">
                <a:solidFill>
                  <a:schemeClr val="tx1"/>
                </a:solidFill>
                <a:effectLst/>
                <a:latin typeface="+mn-lt"/>
                <a:ea typeface="+mn-ea"/>
                <a:cs typeface="+mn-cs"/>
              </a:rPr>
              <a:t> on </a:t>
            </a:r>
            <a:r>
              <a:rPr lang="tr-TR" sz="1200" b="1" kern="1200" dirty="0" err="1">
                <a:solidFill>
                  <a:schemeClr val="tx1"/>
                </a:solidFill>
                <a:effectLst/>
                <a:latin typeface="+mn-lt"/>
                <a:ea typeface="+mn-ea"/>
                <a:cs typeface="+mn-cs"/>
              </a:rPr>
              <a:t>traditional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craftsmanship</a:t>
            </a:r>
            <a:r>
              <a:rPr lang="tr-TR" sz="1200" b="1" kern="1200" dirty="0">
                <a:solidFill>
                  <a:schemeClr val="tx1"/>
                </a:solidFill>
                <a:effectLst/>
                <a:latin typeface="+mn-lt"/>
                <a:ea typeface="+mn-ea"/>
                <a:cs typeface="+mn-cs"/>
              </a:rPr>
              <a:t> as </a:t>
            </a:r>
            <a:r>
              <a:rPr lang="tr-TR" sz="1200" b="1" kern="1200" dirty="0" err="1">
                <a:solidFill>
                  <a:schemeClr val="tx1"/>
                </a:solidFill>
                <a:effectLst/>
                <a:latin typeface="+mn-lt"/>
                <a:ea typeface="+mn-ea"/>
                <a:cs typeface="+mn-cs"/>
              </a:rPr>
              <a:t>emphasized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within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UNESCO Kit in 2015 (two </a:t>
            </a:r>
            <a:r>
              <a:rPr lang="tr-TR" sz="1200" b="1" kern="1200" dirty="0" err="1">
                <a:solidFill>
                  <a:schemeClr val="tx1"/>
                </a:solidFill>
                <a:effectLst/>
                <a:latin typeface="+mn-lt"/>
                <a:ea typeface="+mn-ea"/>
                <a:cs typeface="+mn-cs"/>
              </a:rPr>
              <a:t>thousand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fifteen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depends</a:t>
            </a:r>
            <a:r>
              <a:rPr lang="tr-TR" sz="1200" b="1" kern="1200" dirty="0">
                <a:solidFill>
                  <a:schemeClr val="tx1"/>
                </a:solidFill>
                <a:effectLst/>
                <a:latin typeface="+mn-lt"/>
                <a:ea typeface="+mn-ea"/>
                <a:cs typeface="+mn-cs"/>
              </a:rPr>
              <a:t> on </a:t>
            </a:r>
            <a:r>
              <a:rPr lang="tr-TR" sz="1200" b="1" kern="1200" dirty="0" err="1">
                <a:solidFill>
                  <a:schemeClr val="tx1"/>
                </a:solidFill>
                <a:effectLst/>
                <a:latin typeface="+mn-lt"/>
                <a:ea typeface="+mn-ea"/>
                <a:cs typeface="+mn-cs"/>
              </a:rPr>
              <a:t>inclusive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economic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traditional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craftsmanship</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gains</a:t>
            </a:r>
            <a:r>
              <a:rPr lang="tr-TR" sz="1200" b="1" kern="1200" dirty="0">
                <a:solidFill>
                  <a:schemeClr val="tx1"/>
                </a:solidFill>
                <a:effectLst/>
                <a:latin typeface="+mn-lt"/>
                <a:ea typeface="+mn-ea"/>
                <a:cs typeface="+mn-cs"/>
              </a:rPr>
              <a:t> a </a:t>
            </a:r>
            <a:r>
              <a:rPr lang="tr-TR" sz="1200" b="1" kern="1200" dirty="0" err="1">
                <a:solidFill>
                  <a:schemeClr val="tx1"/>
                </a:solidFill>
                <a:effectLst/>
                <a:latin typeface="+mn-lt"/>
                <a:ea typeface="+mn-ea"/>
                <a:cs typeface="+mn-cs"/>
              </a:rPr>
              <a:t>critical</a:t>
            </a:r>
            <a:r>
              <a:rPr lang="tr-TR" sz="1200" b="1" kern="1200" dirty="0">
                <a:solidFill>
                  <a:schemeClr val="tx1"/>
                </a:solidFill>
                <a:effectLst/>
                <a:latin typeface="+mn-lt"/>
                <a:ea typeface="+mn-ea"/>
                <a:cs typeface="+mn-cs"/>
              </a:rPr>
              <a:t> role.</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25</a:t>
            </a:fld>
            <a:endParaRPr lang="tr-TR"/>
          </a:p>
        </p:txBody>
      </p:sp>
    </p:spTree>
    <p:extLst>
      <p:ext uri="{BB962C8B-B14F-4D97-AF65-F5344CB8AC3E}">
        <p14:creationId xmlns:p14="http://schemas.microsoft.com/office/powerpoint/2010/main" val="166434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Here, </a:t>
            </a:r>
            <a:r>
              <a:rPr lang="tr-TR" dirty="0" err="1"/>
              <a:t>you</a:t>
            </a:r>
            <a:r>
              <a:rPr lang="tr-TR" dirty="0"/>
              <a:t> </a:t>
            </a:r>
            <a:r>
              <a:rPr lang="tr-TR" dirty="0" err="1"/>
              <a:t>see</a:t>
            </a:r>
            <a:r>
              <a:rPr lang="tr-TR" dirty="0"/>
              <a:t> </a:t>
            </a:r>
            <a:r>
              <a:rPr lang="tr-TR" dirty="0" err="1"/>
              <a:t>some</a:t>
            </a:r>
            <a:r>
              <a:rPr lang="tr-TR" dirty="0"/>
              <a:t> </a:t>
            </a:r>
            <a:r>
              <a:rPr lang="tr-TR" dirty="0" err="1"/>
              <a:t>issues</a:t>
            </a:r>
            <a:r>
              <a:rPr lang="tr-TR" dirty="0"/>
              <a:t> </a:t>
            </a:r>
            <a:r>
              <a:rPr lang="tr-TR" dirty="0" err="1"/>
              <a:t>related</a:t>
            </a:r>
            <a:r>
              <a:rPr lang="tr-TR" dirty="0"/>
              <a:t> </a:t>
            </a:r>
            <a:r>
              <a:rPr lang="tr-TR" dirty="0" err="1"/>
              <a:t>to</a:t>
            </a:r>
            <a:r>
              <a:rPr lang="tr-TR" dirty="0"/>
              <a:t> </a:t>
            </a:r>
            <a:r>
              <a:rPr lang="tr-TR" dirty="0" err="1"/>
              <a:t>the</a:t>
            </a:r>
            <a:r>
              <a:rPr lang="tr-TR" dirty="0"/>
              <a:t> </a:t>
            </a:r>
            <a:r>
              <a:rPr lang="tr-TR" dirty="0" err="1"/>
              <a:t>relations</a:t>
            </a:r>
            <a:r>
              <a:rPr lang="tr-TR" dirty="0"/>
              <a:t> </a:t>
            </a:r>
            <a:r>
              <a:rPr lang="tr-TR" dirty="0" err="1"/>
              <a:t>between</a:t>
            </a:r>
            <a:r>
              <a:rPr lang="tr-TR" dirty="0"/>
              <a:t> </a:t>
            </a:r>
            <a:r>
              <a:rPr lang="tr-TR" dirty="0" err="1"/>
              <a:t>holistic</a:t>
            </a:r>
            <a:r>
              <a:rPr lang="tr-TR" dirty="0"/>
              <a:t> </a:t>
            </a:r>
            <a:r>
              <a:rPr lang="tr-TR" dirty="0" err="1"/>
              <a:t>conservation</a:t>
            </a:r>
            <a:r>
              <a:rPr lang="tr-TR" dirty="0"/>
              <a:t> </a:t>
            </a:r>
            <a:r>
              <a:rPr lang="tr-TR" dirty="0" err="1"/>
              <a:t>and</a:t>
            </a:r>
            <a:r>
              <a:rPr lang="tr-TR" dirty="0"/>
              <a:t> </a:t>
            </a:r>
            <a:r>
              <a:rPr lang="tr-TR" dirty="0" err="1"/>
              <a:t>tourism</a:t>
            </a:r>
            <a:r>
              <a:rPr lang="tr-TR" dirty="0"/>
              <a:t>.</a:t>
            </a:r>
          </a:p>
        </p:txBody>
      </p:sp>
      <p:sp>
        <p:nvSpPr>
          <p:cNvPr id="4" name="Slayt Numarası Yer Tutucusu 3"/>
          <p:cNvSpPr>
            <a:spLocks noGrp="1"/>
          </p:cNvSpPr>
          <p:nvPr>
            <p:ph type="sldNum" sz="quarter" idx="5"/>
          </p:nvPr>
        </p:nvSpPr>
        <p:spPr/>
        <p:txBody>
          <a:bodyPr/>
          <a:lstStyle/>
          <a:p>
            <a:fld id="{A86AEA96-E932-41F1-99B1-982679395EA4}" type="slidenum">
              <a:rPr lang="tr-TR" smtClean="0"/>
              <a:t>26</a:t>
            </a:fld>
            <a:endParaRPr lang="tr-TR"/>
          </a:p>
        </p:txBody>
      </p:sp>
    </p:spTree>
    <p:extLst>
      <p:ext uri="{BB962C8B-B14F-4D97-AF65-F5344CB8AC3E}">
        <p14:creationId xmlns:p14="http://schemas.microsoft.com/office/powerpoint/2010/main" val="408663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Management of </a:t>
            </a:r>
            <a:r>
              <a:rPr lang="tr-TR" dirty="0" err="1"/>
              <a:t>tourism</a:t>
            </a:r>
            <a:r>
              <a:rPr lang="tr-TR" dirty="0"/>
              <a:t> </a:t>
            </a:r>
            <a:r>
              <a:rPr lang="tr-TR" dirty="0" err="1"/>
              <a:t>need</a:t>
            </a:r>
            <a:r>
              <a:rPr lang="tr-TR" dirty="0"/>
              <a:t> </a:t>
            </a:r>
            <a:r>
              <a:rPr lang="tr-TR" dirty="0" err="1"/>
              <a:t>to</a:t>
            </a:r>
            <a:r>
              <a:rPr lang="tr-TR" dirty="0"/>
              <a:t> </a:t>
            </a:r>
            <a:r>
              <a:rPr lang="tr-TR" dirty="0" err="1"/>
              <a:t>evaluate</a:t>
            </a:r>
            <a:r>
              <a:rPr lang="tr-TR" dirty="0"/>
              <a:t> </a:t>
            </a:r>
            <a:r>
              <a:rPr lang="tr-TR" dirty="0" err="1"/>
              <a:t>and</a:t>
            </a:r>
            <a:r>
              <a:rPr lang="tr-TR" dirty="0"/>
              <a:t> </a:t>
            </a:r>
            <a:r>
              <a:rPr lang="tr-TR" dirty="0" err="1"/>
              <a:t>control</a:t>
            </a:r>
            <a:r>
              <a:rPr lang="tr-TR" dirty="0"/>
              <a:t> of </a:t>
            </a:r>
            <a:r>
              <a:rPr lang="tr-TR" dirty="0" err="1"/>
              <a:t>tourism</a:t>
            </a:r>
            <a:r>
              <a:rPr lang="tr-TR" dirty="0"/>
              <a:t> on </a:t>
            </a:r>
            <a:r>
              <a:rPr lang="tr-TR" dirty="0" err="1"/>
              <a:t>holistic</a:t>
            </a:r>
            <a:r>
              <a:rPr lang="tr-TR" dirty="0"/>
              <a:t> </a:t>
            </a:r>
            <a:r>
              <a:rPr lang="tr-TR" dirty="0" err="1"/>
              <a:t>conservation</a:t>
            </a:r>
            <a:r>
              <a:rPr lang="tr-TR" dirty="0"/>
              <a:t>.</a:t>
            </a:r>
          </a:p>
        </p:txBody>
      </p:sp>
      <p:sp>
        <p:nvSpPr>
          <p:cNvPr id="4" name="Slayt Numarası Yer Tutucusu 3"/>
          <p:cNvSpPr>
            <a:spLocks noGrp="1"/>
          </p:cNvSpPr>
          <p:nvPr>
            <p:ph type="sldNum" sz="quarter" idx="5"/>
          </p:nvPr>
        </p:nvSpPr>
        <p:spPr/>
        <p:txBody>
          <a:bodyPr/>
          <a:lstStyle/>
          <a:p>
            <a:fld id="{A86AEA96-E932-41F1-99B1-982679395EA4}" type="slidenum">
              <a:rPr lang="tr-TR" smtClean="0"/>
              <a:t>27</a:t>
            </a:fld>
            <a:endParaRPr lang="tr-TR"/>
          </a:p>
        </p:txBody>
      </p:sp>
    </p:spTree>
    <p:extLst>
      <p:ext uri="{BB962C8B-B14F-4D97-AF65-F5344CB8AC3E}">
        <p14:creationId xmlns:p14="http://schemas.microsoft.com/office/powerpoint/2010/main" val="3803079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Here </a:t>
            </a:r>
            <a:r>
              <a:rPr lang="tr-TR" dirty="0" err="1"/>
              <a:t>you</a:t>
            </a:r>
            <a:r>
              <a:rPr lang="tr-TR" dirty="0"/>
              <a:t> </a:t>
            </a:r>
            <a:r>
              <a:rPr lang="tr-TR" dirty="0" err="1"/>
              <a:t>see</a:t>
            </a:r>
            <a:r>
              <a:rPr lang="tr-TR" dirty="0"/>
              <a:t> </a:t>
            </a:r>
            <a:r>
              <a:rPr lang="tr-TR" dirty="0" err="1"/>
              <a:t>effects</a:t>
            </a:r>
            <a:r>
              <a:rPr lang="tr-TR" dirty="0"/>
              <a:t> of </a:t>
            </a:r>
            <a:r>
              <a:rPr lang="tr-TR" dirty="0" err="1"/>
              <a:t>tourism</a:t>
            </a:r>
            <a:r>
              <a:rPr lang="tr-TR" dirty="0"/>
              <a:t> on </a:t>
            </a:r>
            <a:r>
              <a:rPr lang="tr-TR" dirty="0" err="1"/>
              <a:t>traditional</a:t>
            </a:r>
            <a:r>
              <a:rPr lang="tr-TR" dirty="0"/>
              <a:t> </a:t>
            </a:r>
            <a:r>
              <a:rPr lang="tr-TR" dirty="0" err="1"/>
              <a:t>craftsmanship</a:t>
            </a:r>
            <a:r>
              <a:rPr lang="tr-TR" dirty="0"/>
              <a:t> </a:t>
            </a:r>
            <a:r>
              <a:rPr lang="tr-TR" dirty="0" err="1"/>
              <a:t>and</a:t>
            </a:r>
            <a:r>
              <a:rPr lang="tr-TR" dirty="0"/>
              <a:t> </a:t>
            </a:r>
            <a:r>
              <a:rPr lang="tr-TR" dirty="0" err="1"/>
              <a:t>sustainable</a:t>
            </a:r>
            <a:r>
              <a:rPr lang="tr-TR" dirty="0"/>
              <a:t> </a:t>
            </a:r>
            <a:r>
              <a:rPr lang="tr-TR" dirty="0" err="1"/>
              <a:t>development</a:t>
            </a:r>
            <a:r>
              <a:rPr lang="tr-TR" dirty="0"/>
              <a:t>.</a:t>
            </a:r>
          </a:p>
        </p:txBody>
      </p:sp>
      <p:sp>
        <p:nvSpPr>
          <p:cNvPr id="4" name="Slayt Numarası Yer Tutucusu 3"/>
          <p:cNvSpPr>
            <a:spLocks noGrp="1"/>
          </p:cNvSpPr>
          <p:nvPr>
            <p:ph type="sldNum" sz="quarter" idx="5"/>
          </p:nvPr>
        </p:nvSpPr>
        <p:spPr/>
        <p:txBody>
          <a:bodyPr/>
          <a:lstStyle/>
          <a:p>
            <a:fld id="{A86AEA96-E932-41F1-99B1-982679395EA4}" type="slidenum">
              <a:rPr lang="tr-TR" smtClean="0"/>
              <a:t>28</a:t>
            </a:fld>
            <a:endParaRPr lang="tr-TR"/>
          </a:p>
        </p:txBody>
      </p:sp>
    </p:spTree>
    <p:extLst>
      <p:ext uri="{BB962C8B-B14F-4D97-AF65-F5344CB8AC3E}">
        <p14:creationId xmlns:p14="http://schemas.microsoft.com/office/powerpoint/2010/main" val="3870868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 would like to tell you about UNESCO's tourism and cultural heritage programs.</a:t>
            </a:r>
            <a:endParaRPr lang="tr-TR" dirty="0"/>
          </a:p>
        </p:txBody>
      </p:sp>
      <p:sp>
        <p:nvSpPr>
          <p:cNvPr id="4" name="Slayt Numarası Yer Tutucusu 3"/>
          <p:cNvSpPr>
            <a:spLocks noGrp="1"/>
          </p:cNvSpPr>
          <p:nvPr>
            <p:ph type="sldNum" sz="quarter" idx="5"/>
          </p:nvPr>
        </p:nvSpPr>
        <p:spPr/>
        <p:txBody>
          <a:bodyPr/>
          <a:lstStyle/>
          <a:p>
            <a:fld id="{3C5D48EA-1A61-45BC-8D41-50CBD52E7841}" type="slidenum">
              <a:rPr lang="tr-TR" smtClean="0"/>
              <a:t>30</a:t>
            </a:fld>
            <a:endParaRPr lang="tr-TR"/>
          </a:p>
        </p:txBody>
      </p:sp>
    </p:spTree>
    <p:extLst>
      <p:ext uri="{BB962C8B-B14F-4D97-AF65-F5344CB8AC3E}">
        <p14:creationId xmlns:p14="http://schemas.microsoft.com/office/powerpoint/2010/main" val="98304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Here I would like to talk about decontextualization, which is an important problem in the relationship between tourism and intangible cultural heritage.</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35</a:t>
            </a:fld>
            <a:endParaRPr lang="tr-TR"/>
          </a:p>
        </p:txBody>
      </p:sp>
    </p:spTree>
    <p:extLst>
      <p:ext uri="{BB962C8B-B14F-4D97-AF65-F5344CB8AC3E}">
        <p14:creationId xmlns:p14="http://schemas.microsoft.com/office/powerpoint/2010/main" val="4174394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55 / 5.000</a:t>
            </a:r>
          </a:p>
          <a:p>
            <a:pPr rtl="0"/>
            <a:r>
              <a:rPr lang="en-US" sz="1200" kern="1200" dirty="0">
                <a:solidFill>
                  <a:schemeClr val="tx1"/>
                </a:solidFill>
                <a:effectLst/>
                <a:latin typeface="+mn-lt"/>
                <a:ea typeface="+mn-ea"/>
                <a:cs typeface="+mn-cs"/>
              </a:rPr>
              <a:t>local people wear traditional clothes for tourists</a:t>
            </a:r>
          </a:p>
          <a:p>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36</a:t>
            </a:fld>
            <a:endParaRPr lang="tr-TR"/>
          </a:p>
        </p:txBody>
      </p:sp>
    </p:spTree>
    <p:extLst>
      <p:ext uri="{BB962C8B-B14F-4D97-AF65-F5344CB8AC3E}">
        <p14:creationId xmlns:p14="http://schemas.microsoft.com/office/powerpoint/2010/main" val="118415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err="1">
                <a:solidFill>
                  <a:schemeClr val="tx1"/>
                </a:solidFill>
                <a:effectLst/>
                <a:latin typeface="+mn-lt"/>
                <a:ea typeface="+mn-ea"/>
                <a:cs typeface="+mn-cs"/>
              </a:rPr>
              <a:t>With</a:t>
            </a:r>
            <a:r>
              <a:rPr lang="tr-TR" sz="1200" b="1" kern="1200" dirty="0">
                <a:solidFill>
                  <a:schemeClr val="tx1"/>
                </a:solidFill>
                <a:effectLst/>
                <a:latin typeface="+mn-lt"/>
                <a:ea typeface="+mn-ea"/>
                <a:cs typeface="+mn-cs"/>
              </a:rPr>
              <a:t> a </a:t>
            </a:r>
            <a:r>
              <a:rPr lang="tr-TR" sz="1200" b="1" kern="1200" dirty="0" err="1">
                <a:solidFill>
                  <a:schemeClr val="tx1"/>
                </a:solidFill>
                <a:effectLst/>
                <a:latin typeface="+mn-lt"/>
                <a:ea typeface="+mn-ea"/>
                <a:cs typeface="+mn-cs"/>
              </a:rPr>
              <a:t>focus</a:t>
            </a:r>
            <a:r>
              <a:rPr lang="tr-TR" sz="1200" b="1" kern="1200" dirty="0">
                <a:solidFill>
                  <a:schemeClr val="tx1"/>
                </a:solidFill>
                <a:effectLst/>
                <a:latin typeface="+mn-lt"/>
                <a:ea typeface="+mn-ea"/>
                <a:cs typeface="+mn-cs"/>
              </a:rPr>
              <a:t> on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as a </a:t>
            </a:r>
            <a:r>
              <a:rPr lang="tr-TR" sz="1200" b="1" kern="1200" dirty="0" err="1">
                <a:solidFill>
                  <a:schemeClr val="tx1"/>
                </a:solidFill>
                <a:effectLst/>
                <a:latin typeface="+mn-lt"/>
                <a:ea typeface="+mn-ea"/>
                <a:cs typeface="+mn-cs"/>
              </a:rPr>
              <a:t>vital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component</a:t>
            </a:r>
            <a:r>
              <a:rPr lang="tr-TR" sz="1200" b="1" kern="1200" dirty="0">
                <a:solidFill>
                  <a:schemeClr val="tx1"/>
                </a:solidFill>
                <a:effectLst/>
                <a:latin typeface="+mn-lt"/>
                <a:ea typeface="+mn-ea"/>
                <a:cs typeface="+mn-cs"/>
              </a:rPr>
              <a:t> of a </a:t>
            </a:r>
            <a:r>
              <a:rPr lang="tr-TR" sz="1200" b="1" kern="1200" dirty="0" err="1">
                <a:solidFill>
                  <a:schemeClr val="tx1"/>
                </a:solidFill>
                <a:effectLst/>
                <a:latin typeface="+mn-lt"/>
                <a:ea typeface="+mn-ea"/>
                <a:cs typeface="+mn-cs"/>
              </a:rPr>
              <a:t>sustainable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local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economic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development</a:t>
            </a:r>
            <a:r>
              <a:rPr lang="tr-TR" sz="1200" b="1" kern="1200" dirty="0">
                <a:solidFill>
                  <a:schemeClr val="tx1"/>
                </a:solidFill>
                <a:effectLst/>
                <a:latin typeface="+mn-lt"/>
                <a:ea typeface="+mn-ea"/>
                <a:cs typeface="+mn-cs"/>
              </a:rPr>
              <a:t> model,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Convention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proposed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three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strategies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community-centered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inclusive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dynamic</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approaches</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3</a:t>
            </a:fld>
            <a:endParaRPr lang="tr-TR"/>
          </a:p>
        </p:txBody>
      </p:sp>
    </p:spTree>
    <p:extLst>
      <p:ext uri="{BB962C8B-B14F-4D97-AF65-F5344CB8AC3E}">
        <p14:creationId xmlns:p14="http://schemas.microsoft.com/office/powerpoint/2010/main" val="3614651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The cheese market is used as an entertainment area for tourists</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37</a:t>
            </a:fld>
            <a:endParaRPr lang="tr-TR"/>
          </a:p>
        </p:txBody>
      </p:sp>
    </p:spTree>
    <p:extLst>
      <p:ext uri="{BB962C8B-B14F-4D97-AF65-F5344CB8AC3E}">
        <p14:creationId xmlns:p14="http://schemas.microsoft.com/office/powerpoint/2010/main" val="349746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two </a:t>
            </a:r>
            <a:r>
              <a:rPr lang="tr-TR" sz="1200" b="1" kern="1200" dirty="0" err="1">
                <a:solidFill>
                  <a:schemeClr val="tx1"/>
                </a:solidFill>
                <a:effectLst/>
                <a:latin typeface="+mn-lt"/>
                <a:ea typeface="+mn-ea"/>
                <a:cs typeface="+mn-cs"/>
              </a:rPr>
              <a:t>important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topics</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relation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connections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between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rural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settlements</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sustainability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are</a:t>
            </a:r>
            <a:r>
              <a:rPr lang="tr-TR" sz="1200" b="1" kern="1200" dirty="0">
                <a:solidFill>
                  <a:schemeClr val="tx1"/>
                </a:solidFill>
                <a:effectLst/>
                <a:latin typeface="+mn-lt"/>
                <a:ea typeface="+mn-ea"/>
                <a:cs typeface="+mn-cs"/>
              </a:rPr>
              <a:t> TRADITIONAL SKILLS AND INTANGIBLE HERITAGE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CULTURAL HERITAGE TRANSMISSION.</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4</a:t>
            </a:fld>
            <a:endParaRPr lang="tr-TR"/>
          </a:p>
        </p:txBody>
      </p:sp>
    </p:spTree>
    <p:extLst>
      <p:ext uri="{BB962C8B-B14F-4D97-AF65-F5344CB8AC3E}">
        <p14:creationId xmlns:p14="http://schemas.microsoft.com/office/powerpoint/2010/main" val="28832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As </a:t>
            </a:r>
            <a:r>
              <a:rPr lang="tr-TR" sz="1200" b="1" kern="1200" dirty="0" err="1">
                <a:solidFill>
                  <a:schemeClr val="tx1"/>
                </a:solidFill>
                <a:effectLst/>
                <a:latin typeface="+mn-lt"/>
                <a:ea typeface="+mn-ea"/>
                <a:cs typeface="+mn-cs"/>
              </a:rPr>
              <a:t>you</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know</a:t>
            </a:r>
            <a:r>
              <a:rPr lang="tr-TR" sz="1200" b="1" kern="1200" dirty="0">
                <a:solidFill>
                  <a:schemeClr val="tx1"/>
                </a:solidFill>
                <a:effectLst/>
                <a:latin typeface="+mn-lt"/>
                <a:ea typeface="+mn-ea"/>
                <a:cs typeface="+mn-cs"/>
              </a:rPr>
              <a:t>, in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UNESCO </a:t>
            </a:r>
            <a:r>
              <a:rPr lang="tr-TR" sz="1200" b="1" kern="1200" dirty="0" err="1">
                <a:solidFill>
                  <a:schemeClr val="tx1"/>
                </a:solidFill>
                <a:effectLst/>
                <a:latin typeface="+mn-lt"/>
                <a:ea typeface="+mn-ea"/>
                <a:cs typeface="+mn-cs"/>
              </a:rPr>
              <a:t>Convention</a:t>
            </a:r>
            <a:r>
              <a:rPr lang="tr-TR" sz="1200" b="1" kern="1200" dirty="0">
                <a:solidFill>
                  <a:schemeClr val="tx1"/>
                </a:solidFill>
                <a:effectLst/>
                <a:latin typeface="+mn-lt"/>
                <a:ea typeface="+mn-ea"/>
                <a:cs typeface="+mn-cs"/>
              </a:rPr>
              <a:t> 1972 (</a:t>
            </a:r>
            <a:r>
              <a:rPr lang="tr-TR" sz="1200" b="1" kern="1200" dirty="0" err="1">
                <a:solidFill>
                  <a:schemeClr val="tx1"/>
                </a:solidFill>
                <a:effectLst/>
                <a:latin typeface="+mn-lt"/>
                <a:ea typeface="+mn-ea"/>
                <a:cs typeface="+mn-cs"/>
              </a:rPr>
              <a:t>nineteenseventytwo</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and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natural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are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defined</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mainly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within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framework</a:t>
            </a:r>
            <a:r>
              <a:rPr lang="tr-TR" sz="1200" b="1" kern="1200" dirty="0">
                <a:solidFill>
                  <a:schemeClr val="tx1"/>
                </a:solidFill>
                <a:effectLst/>
                <a:latin typeface="+mn-lt"/>
                <a:ea typeface="+mn-ea"/>
                <a:cs typeface="+mn-cs"/>
              </a:rPr>
              <a:t> of </a:t>
            </a:r>
            <a:r>
              <a:rPr lang="tr-TR" sz="1200" b="1" kern="1200" dirty="0" err="1">
                <a:solidFill>
                  <a:schemeClr val="tx1"/>
                </a:solidFill>
                <a:effectLst/>
                <a:latin typeface="+mn-lt"/>
                <a:ea typeface="+mn-ea"/>
                <a:cs typeface="+mn-cs"/>
              </a:rPr>
              <a:t>tangible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cultural</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heritage</a:t>
            </a:r>
            <a:r>
              <a:rPr lang="tr-TR" sz="1200" b="1"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3C5D48EA-1A61-45BC-8D41-50CBD52E7841}" type="slidenum">
              <a:rPr lang="tr-TR" smtClean="0"/>
              <a:t>5</a:t>
            </a:fld>
            <a:endParaRPr lang="tr-TR"/>
          </a:p>
        </p:txBody>
      </p:sp>
    </p:spTree>
    <p:extLst>
      <p:ext uri="{BB962C8B-B14F-4D97-AF65-F5344CB8AC3E}">
        <p14:creationId xmlns:p14="http://schemas.microsoft.com/office/powerpoint/2010/main" val="295511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39717-8A42-BBC9-AE8D-6178901D740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8E1BBE8-1FC9-F66F-5638-642A7A2C148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8EF3861-3923-65EC-59B3-798DA436D3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6. </a:t>
            </a:r>
            <a:r>
              <a:rPr lang="tr-TR" sz="1200" b="1" kern="1200" dirty="0" err="1">
                <a:solidFill>
                  <a:schemeClr val="tx1"/>
                </a:solidFill>
                <a:effectLst/>
                <a:latin typeface="+mn-lt"/>
                <a:ea typeface="+mn-ea"/>
                <a:cs typeface="+mn-cs"/>
              </a:rPr>
              <a:t>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the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Convention</a:t>
            </a:r>
            <a:r>
              <a:rPr lang="tr-TR" sz="1200" b="1" kern="1200" dirty="0">
                <a:solidFill>
                  <a:schemeClr val="tx1"/>
                </a:solidFill>
                <a:effectLst/>
                <a:latin typeface="+mn-lt"/>
                <a:ea typeface="+mn-ea"/>
                <a:cs typeface="+mn-cs"/>
              </a:rPr>
              <a:t> 2003(</a:t>
            </a:r>
            <a:r>
              <a:rPr lang="tr-TR" sz="1200" b="1" kern="1200" dirty="0" err="1">
                <a:solidFill>
                  <a:schemeClr val="tx1"/>
                </a:solidFill>
                <a:effectLst/>
                <a:latin typeface="+mn-lt"/>
                <a:ea typeface="+mn-ea"/>
                <a:cs typeface="+mn-cs"/>
              </a:rPr>
              <a:t>twothousandthree</a:t>
            </a:r>
            <a:r>
              <a:rPr lang="tr-TR" sz="1200" b="1" kern="1200" dirty="0">
                <a:solidFill>
                  <a:schemeClr val="tx1"/>
                </a:solidFill>
                <a:effectLst/>
                <a:latin typeface="+mn-lt"/>
                <a:ea typeface="+mn-ea"/>
                <a:cs typeface="+mn-cs"/>
              </a:rPr>
              <a:t>), INTANGIBLE CULTURAL HERITAGE is </a:t>
            </a:r>
            <a:r>
              <a:rPr lang="tr-TR" sz="1200" b="1" kern="1200" dirty="0" err="1">
                <a:solidFill>
                  <a:schemeClr val="tx1"/>
                </a:solidFill>
                <a:effectLst/>
                <a:latin typeface="+mn-lt"/>
                <a:ea typeface="+mn-ea"/>
                <a:cs typeface="+mn-cs"/>
              </a:rPr>
              <a:t>defined</a:t>
            </a:r>
            <a:r>
              <a:rPr lang="tr-TR" sz="1200" b="1" kern="1200" dirty="0">
                <a:solidFill>
                  <a:schemeClr val="tx1"/>
                </a:solidFill>
                <a:effectLst/>
                <a:latin typeface="+mn-lt"/>
                <a:ea typeface="+mn-ea"/>
                <a:cs typeface="+mn-cs"/>
              </a:rPr>
              <a:t> as</a:t>
            </a:r>
            <a:r>
              <a:rPr lang="en-US" sz="1200" b="1" kern="1200" dirty="0">
                <a:solidFill>
                  <a:schemeClr val="tx1"/>
                </a:solidFill>
                <a:effectLst/>
                <a:latin typeface="+mn-lt"/>
                <a:ea typeface="+mn-ea"/>
                <a:cs typeface="+mn-cs"/>
              </a:rPr>
              <a:t> the practices, representations, expressions, knowledge, skills. Traditional craftsmanship is one of the domains reflected by intangible heritage.</a:t>
            </a:r>
            <a:endParaRPr lang="tr-TR" sz="1200" kern="1200" dirty="0">
              <a:solidFill>
                <a:schemeClr val="tx1"/>
              </a:solidFill>
              <a:effectLst/>
              <a:latin typeface="+mn-lt"/>
              <a:ea typeface="+mn-ea"/>
              <a:cs typeface="+mn-cs"/>
            </a:endParaRPr>
          </a:p>
          <a:p>
            <a:endParaRPr lang="tr-TR" dirty="0"/>
          </a:p>
        </p:txBody>
      </p:sp>
      <p:sp>
        <p:nvSpPr>
          <p:cNvPr id="4" name="Slayt Numarası Yer Tutucusu 3">
            <a:extLst>
              <a:ext uri="{FF2B5EF4-FFF2-40B4-BE49-F238E27FC236}">
                <a16:creationId xmlns:a16="http://schemas.microsoft.com/office/drawing/2014/main" id="{049C555C-44A9-160F-EA15-9254AAB6E82A}"/>
              </a:ext>
            </a:extLst>
          </p:cNvPr>
          <p:cNvSpPr>
            <a:spLocks noGrp="1"/>
          </p:cNvSpPr>
          <p:nvPr>
            <p:ph type="sldNum" sz="quarter" idx="5"/>
          </p:nvPr>
        </p:nvSpPr>
        <p:spPr/>
        <p:txBody>
          <a:bodyPr/>
          <a:lstStyle/>
          <a:p>
            <a:fld id="{3C5D48EA-1A61-45BC-8D41-50CBD52E7841}" type="slidenum">
              <a:rPr lang="tr-TR" smtClean="0"/>
              <a:t>6</a:t>
            </a:fld>
            <a:endParaRPr lang="tr-TR"/>
          </a:p>
        </p:txBody>
      </p:sp>
    </p:spTree>
    <p:extLst>
      <p:ext uri="{BB962C8B-B14F-4D97-AF65-F5344CB8AC3E}">
        <p14:creationId xmlns:p14="http://schemas.microsoft.com/office/powerpoint/2010/main" val="179693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7</a:t>
            </a:fld>
            <a:endParaRPr lang="tr-TR"/>
          </a:p>
        </p:txBody>
      </p:sp>
    </p:spTree>
    <p:extLst>
      <p:ext uri="{BB962C8B-B14F-4D97-AF65-F5344CB8AC3E}">
        <p14:creationId xmlns:p14="http://schemas.microsoft.com/office/powerpoint/2010/main" val="335663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b="1" kern="1200" dirty="0">
                <a:solidFill>
                  <a:schemeClr val="tx1"/>
                </a:solidFill>
                <a:effectLst/>
                <a:latin typeface="+mn-lt"/>
                <a:ea typeface="+mn-ea"/>
                <a:cs typeface="+mn-cs"/>
              </a:rPr>
              <a:t>In short, the definition of heritage has evolved from cultural and natural heritage to tangible and intangible heritage from the 72</a:t>
            </a:r>
            <a:r>
              <a:rPr lang="en-US" sz="1200" b="1" kern="1200" baseline="30000" dirty="0">
                <a:solidFill>
                  <a:schemeClr val="tx1"/>
                </a:solidFill>
                <a:effectLst/>
                <a:latin typeface="+mn-lt"/>
                <a:ea typeface="+mn-ea"/>
                <a:cs typeface="+mn-cs"/>
              </a:rPr>
              <a:t>nd</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seventytwo</a:t>
            </a:r>
            <a:r>
              <a:rPr lang="en-US" sz="1200" b="1" kern="1200" dirty="0">
                <a:solidFill>
                  <a:schemeClr val="tx1"/>
                </a:solidFill>
                <a:effectLst/>
                <a:latin typeface="+mn-lt"/>
                <a:ea typeface="+mn-ea"/>
                <a:cs typeface="+mn-cs"/>
              </a:rPr>
              <a:t>) Convention to the 2003(</a:t>
            </a:r>
            <a:r>
              <a:rPr lang="en-US" sz="1200" b="1" kern="1200" dirty="0" err="1">
                <a:solidFill>
                  <a:schemeClr val="tx1"/>
                </a:solidFill>
                <a:effectLst/>
                <a:latin typeface="+mn-lt"/>
                <a:ea typeface="+mn-ea"/>
                <a:cs typeface="+mn-cs"/>
              </a:rPr>
              <a:t>twothousandthree</a:t>
            </a:r>
            <a:r>
              <a:rPr lang="en-US" sz="1200" b="1" kern="1200" dirty="0">
                <a:solidFill>
                  <a:schemeClr val="tx1"/>
                </a:solidFill>
                <a:effectLst/>
                <a:latin typeface="+mn-lt"/>
                <a:ea typeface="+mn-ea"/>
                <a:cs typeface="+mn-cs"/>
              </a:rPr>
              <a:t>) Convention.</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9</a:t>
            </a:fld>
            <a:endParaRPr lang="tr-TR"/>
          </a:p>
        </p:txBody>
      </p:sp>
    </p:spTree>
    <p:extLst>
      <p:ext uri="{BB962C8B-B14F-4D97-AF65-F5344CB8AC3E}">
        <p14:creationId xmlns:p14="http://schemas.microsoft.com/office/powerpoint/2010/main" val="412452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b="1" kern="1200" dirty="0">
                <a:solidFill>
                  <a:schemeClr val="tx1"/>
                </a:solidFill>
                <a:effectLst/>
                <a:latin typeface="+mn-lt"/>
                <a:ea typeface="+mn-ea"/>
                <a:cs typeface="+mn-cs"/>
              </a:rPr>
              <a:t>Historical environments, which can be considered as living complex organisms, can be defined as a whole consisting of the interrelations of tangible and intangible values.</a:t>
            </a:r>
            <a:endParaRPr lang="tr-TR" dirty="0"/>
          </a:p>
        </p:txBody>
      </p:sp>
      <p:sp>
        <p:nvSpPr>
          <p:cNvPr id="4" name="Slayt Numarası Yer Tutucusu 3"/>
          <p:cNvSpPr>
            <a:spLocks noGrp="1"/>
          </p:cNvSpPr>
          <p:nvPr>
            <p:ph type="sldNum" sz="quarter" idx="5"/>
          </p:nvPr>
        </p:nvSpPr>
        <p:spPr/>
        <p:txBody>
          <a:bodyPr/>
          <a:lstStyle/>
          <a:p>
            <a:fld id="{A86AEA96-E932-41F1-99B1-982679395EA4}" type="slidenum">
              <a:rPr lang="tr-TR" smtClean="0"/>
              <a:t>10</a:t>
            </a:fld>
            <a:endParaRPr lang="tr-TR"/>
          </a:p>
        </p:txBody>
      </p:sp>
    </p:spTree>
    <p:extLst>
      <p:ext uri="{BB962C8B-B14F-4D97-AF65-F5344CB8AC3E}">
        <p14:creationId xmlns:p14="http://schemas.microsoft.com/office/powerpoint/2010/main" val="3614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A628AF68-82B8-4BB3-B759-3783790004A9}" type="datetimeFigureOut">
              <a:rPr lang="tr-TR" smtClean="0"/>
              <a:t>15.09.2025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194684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628AF68-82B8-4BB3-B759-3783790004A9}" type="datetimeFigureOut">
              <a:rPr lang="tr-TR" smtClean="0"/>
              <a:t>15.09.2025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945896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628AF68-82B8-4BB3-B759-3783790004A9}" type="datetimeFigureOut">
              <a:rPr lang="tr-TR" smtClean="0"/>
              <a:t>15.09.2025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58244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fld id="{7C1A9C84-667A-4763-A0B0-E2A19B0370E5}" type="slidenum">
              <a:rPr lang="tr-TR" altLang="tr-TR"/>
              <a:pPr/>
              <a:t>‹#›</a:t>
            </a:fld>
            <a:endParaRPr lang="tr-TR" altLang="tr-TR"/>
          </a:p>
        </p:txBody>
      </p:sp>
    </p:spTree>
    <p:extLst>
      <p:ext uri="{BB962C8B-B14F-4D97-AF65-F5344CB8AC3E}">
        <p14:creationId xmlns:p14="http://schemas.microsoft.com/office/powerpoint/2010/main" val="584995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504DECFA-52A9-4C55-8C75-096D7DA94A4A}" type="datetimeFigureOut">
              <a:rPr lang="tr-TR" smtClean="0"/>
              <a:t>15.09.2025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18998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504DECFA-52A9-4C55-8C75-096D7DA94A4A}" type="datetimeFigureOut">
              <a:rPr lang="tr-TR" smtClean="0"/>
              <a:t>15.09.2025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261154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DECFA-52A9-4C55-8C75-096D7DA94A4A}" type="datetimeFigureOut">
              <a:rPr lang="tr-TR" smtClean="0"/>
              <a:t>15.09.2025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229064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504DECFA-52A9-4C55-8C75-096D7DA94A4A}" type="datetimeFigureOut">
              <a:rPr lang="tr-TR" smtClean="0"/>
              <a:t>15.09.2025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333473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504DECFA-52A9-4C55-8C75-096D7DA94A4A}" type="datetimeFigureOut">
              <a:rPr lang="tr-TR" smtClean="0"/>
              <a:t>15.09.2025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2262069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504DECFA-52A9-4C55-8C75-096D7DA94A4A}" type="datetimeFigureOut">
              <a:rPr lang="tr-TR" smtClean="0"/>
              <a:t>15.09.2025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42473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DECFA-52A9-4C55-8C75-096D7DA94A4A}" type="datetimeFigureOut">
              <a:rPr lang="tr-TR" smtClean="0"/>
              <a:t>15.09.2025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90924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628AF68-82B8-4BB3-B759-3783790004A9}" type="datetimeFigureOut">
              <a:rPr lang="tr-TR" smtClean="0"/>
              <a:t>15.09.2025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1376163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4DECFA-52A9-4C55-8C75-096D7DA94A4A}" type="datetimeFigureOut">
              <a:rPr lang="tr-TR" smtClean="0"/>
              <a:t>15.09.2025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178909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4DECFA-52A9-4C55-8C75-096D7DA94A4A}" type="datetimeFigureOut">
              <a:rPr lang="tr-TR" smtClean="0"/>
              <a:t>15.09.2025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1433172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504DECFA-52A9-4C55-8C75-096D7DA94A4A}" type="datetimeFigureOut">
              <a:rPr lang="tr-TR" smtClean="0"/>
              <a:t>15.09.2025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115498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504DECFA-52A9-4C55-8C75-096D7DA94A4A}" type="datetimeFigureOut">
              <a:rPr lang="tr-TR" smtClean="0"/>
              <a:t>15.09.2025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1BC528B-6E47-4EE6-9735-974C892A6DFE}" type="slidenum">
              <a:rPr lang="tr-TR" smtClean="0"/>
              <a:t>‹#›</a:t>
            </a:fld>
            <a:endParaRPr lang="tr-TR"/>
          </a:p>
        </p:txBody>
      </p:sp>
    </p:spTree>
    <p:extLst>
      <p:ext uri="{BB962C8B-B14F-4D97-AF65-F5344CB8AC3E}">
        <p14:creationId xmlns:p14="http://schemas.microsoft.com/office/powerpoint/2010/main" val="205274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F5AA5D-7676-414E-A5D8-C018D94D93E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44F5447-44C3-4E81-BD6A-C1054D86E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6854BEB-D84E-43F3-91DF-F5DE4D90D826}"/>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5" name="Alt Bilgi Yer Tutucusu 4">
            <a:extLst>
              <a:ext uri="{FF2B5EF4-FFF2-40B4-BE49-F238E27FC236}">
                <a16:creationId xmlns:a16="http://schemas.microsoft.com/office/drawing/2014/main" id="{39384EB9-5BBF-41BA-845D-7E35FE4851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9960B11-AD83-4303-B65F-DD40CEE77164}"/>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205746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96F2D5-6334-4D29-B6B7-2D7EA128581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D4ACE11-D87E-4B17-A2D5-68F9CAD475E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AD07FD7-D66A-48E5-87C9-8EF669B1E097}"/>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5" name="Alt Bilgi Yer Tutucusu 4">
            <a:extLst>
              <a:ext uri="{FF2B5EF4-FFF2-40B4-BE49-F238E27FC236}">
                <a16:creationId xmlns:a16="http://schemas.microsoft.com/office/drawing/2014/main" id="{CDC5C1FB-CDC3-4DB6-B60C-C6F86A410A4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68FFCE-5DF6-4B1A-8EC8-848DE6034FF4}"/>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533984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5B06B1-8F95-4CF1-9165-DD37577C783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6E95DEB-30A1-4382-9FC7-3365A84F0F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4F13EC0-B0C4-45FB-8362-258372E2A136}"/>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5" name="Alt Bilgi Yer Tutucusu 4">
            <a:extLst>
              <a:ext uri="{FF2B5EF4-FFF2-40B4-BE49-F238E27FC236}">
                <a16:creationId xmlns:a16="http://schemas.microsoft.com/office/drawing/2014/main" id="{8E7006A1-1720-4743-B965-CF249741081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85A86A9-739B-42B8-A2A7-6DD60D8359EA}"/>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408196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D60608-3DED-4BCD-8C34-FC72B887A35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C14849-814E-4244-A19B-A99CFFDFD34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8DCD066-14EF-4D53-85BA-D0752C3008F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0BAF5BF-D583-460A-BF72-F92D27BB0DA4}"/>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6" name="Alt Bilgi Yer Tutucusu 5">
            <a:extLst>
              <a:ext uri="{FF2B5EF4-FFF2-40B4-BE49-F238E27FC236}">
                <a16:creationId xmlns:a16="http://schemas.microsoft.com/office/drawing/2014/main" id="{7CD8B9BE-E484-44EC-9211-2A224B1CF94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6C9DEEB-11B5-4E3A-A14F-5970855E8573}"/>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3064335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22238A-4C73-42F7-8536-AAE8D5B3662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F434E5-E158-4909-8A4B-1ABBF50A5D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5FD7CB4-AEBE-4E74-B236-4DAC087FE04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6F63FE8-3221-4077-91DE-58E945443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B150D07-BB9C-4ED7-BA64-F9EBF86E1B2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85CE368-022D-4F9F-9D87-A63165E0CC8D}"/>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8" name="Alt Bilgi Yer Tutucusu 7">
            <a:extLst>
              <a:ext uri="{FF2B5EF4-FFF2-40B4-BE49-F238E27FC236}">
                <a16:creationId xmlns:a16="http://schemas.microsoft.com/office/drawing/2014/main" id="{0EAA889F-73A4-4C1A-AAB0-8343B8F2F3B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2BE14F2E-DC1F-442A-89B2-8F4B953BA797}"/>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457576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3286D1-8686-4F95-8C1B-973409D003E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44ABE70-C005-4511-8FF2-8A4B50CBB91C}"/>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4" name="Alt Bilgi Yer Tutucusu 3">
            <a:extLst>
              <a:ext uri="{FF2B5EF4-FFF2-40B4-BE49-F238E27FC236}">
                <a16:creationId xmlns:a16="http://schemas.microsoft.com/office/drawing/2014/main" id="{297FB583-79E1-4762-99D5-5ED319CBB48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3A95B81-38F5-4F6D-8810-9826C9D84981}"/>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730162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A628AF68-82B8-4BB3-B759-3783790004A9}" type="datetimeFigureOut">
              <a:rPr lang="tr-TR" smtClean="0"/>
              <a:t>15.09.2025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88542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3D73E63-F6E6-4A39-B5ED-E43D563CE63B}"/>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3" name="Alt Bilgi Yer Tutucusu 2">
            <a:extLst>
              <a:ext uri="{FF2B5EF4-FFF2-40B4-BE49-F238E27FC236}">
                <a16:creationId xmlns:a16="http://schemas.microsoft.com/office/drawing/2014/main" id="{CE191E64-2C3F-4192-AC31-7F6FF49BCAE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4C06364-AC7A-4F97-82D8-10F7B27BF672}"/>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1402261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7AA47B-C7FF-4674-8BD2-D9F565E321B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52B69CD-A4CF-4A21-BAAB-C2A21F85F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AC49651-F4F4-4F77-8146-6DCBEB438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ED873CA-F528-4169-B18F-430CF6DDF66C}"/>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6" name="Alt Bilgi Yer Tutucusu 5">
            <a:extLst>
              <a:ext uri="{FF2B5EF4-FFF2-40B4-BE49-F238E27FC236}">
                <a16:creationId xmlns:a16="http://schemas.microsoft.com/office/drawing/2014/main" id="{D7DBFEBD-E374-406E-964B-A176A8349FD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00CFBBB-198F-4DFD-A6C7-9DE692639290}"/>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3503668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5323FE-91A8-42BC-A7B9-F0D72044208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B610D6D-E459-45A2-A3BE-C4E1A99CD0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DEBD567-6D1A-4850-946E-48A103A7B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A01DD48-D0A9-409D-828F-C8A5FDCCA9E0}"/>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6" name="Alt Bilgi Yer Tutucusu 5">
            <a:extLst>
              <a:ext uri="{FF2B5EF4-FFF2-40B4-BE49-F238E27FC236}">
                <a16:creationId xmlns:a16="http://schemas.microsoft.com/office/drawing/2014/main" id="{79E8BA84-DD7D-4937-A053-D56F46F687B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D63C83-0278-4F05-BF9B-51CB0A1BC48E}"/>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1506983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211707-1688-43D0-83B1-01550A52FB6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89E1F3E-784C-4D57-87DB-B63E296DB72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934CC4D-97C5-499A-8A1A-F23946CC5D36}"/>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5" name="Alt Bilgi Yer Tutucusu 4">
            <a:extLst>
              <a:ext uri="{FF2B5EF4-FFF2-40B4-BE49-F238E27FC236}">
                <a16:creationId xmlns:a16="http://schemas.microsoft.com/office/drawing/2014/main" id="{489FD798-ACE6-417A-93B6-469922ACC61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D1234CD-1034-43E7-A3F2-6E63882D06DB}"/>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1533723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3F901ED2-FB80-48C9-96E1-63BFC163B76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FA18C5E-F98A-41EC-BD15-3ED49F82350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B49E2EA-467C-41C3-8242-C0B2F8EDD0B3}"/>
              </a:ext>
            </a:extLst>
          </p:cNvPr>
          <p:cNvSpPr>
            <a:spLocks noGrp="1"/>
          </p:cNvSpPr>
          <p:nvPr>
            <p:ph type="dt" sz="half" idx="10"/>
          </p:nvPr>
        </p:nvSpPr>
        <p:spPr/>
        <p:txBody>
          <a:bodyPr/>
          <a:lstStyle/>
          <a:p>
            <a:fld id="{E3FA01F5-F9F2-41EE-B637-E56A22ADEA8C}" type="datetimeFigureOut">
              <a:rPr lang="tr-TR" smtClean="0"/>
              <a:t>15.09.2025</a:t>
            </a:fld>
            <a:endParaRPr lang="tr-TR"/>
          </a:p>
        </p:txBody>
      </p:sp>
      <p:sp>
        <p:nvSpPr>
          <p:cNvPr id="5" name="Alt Bilgi Yer Tutucusu 4">
            <a:extLst>
              <a:ext uri="{FF2B5EF4-FFF2-40B4-BE49-F238E27FC236}">
                <a16:creationId xmlns:a16="http://schemas.microsoft.com/office/drawing/2014/main" id="{4F524C62-925D-4A63-82BE-BD75009A508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A27CE30-EAC1-4B5F-B1F8-EBB4023BE40C}"/>
              </a:ext>
            </a:extLst>
          </p:cNvPr>
          <p:cNvSpPr>
            <a:spLocks noGrp="1"/>
          </p:cNvSpPr>
          <p:nvPr>
            <p:ph type="sldNum" sz="quarter" idx="12"/>
          </p:nvPr>
        </p:nvSpPr>
        <p:spPr/>
        <p:txBody>
          <a:bodyPr/>
          <a:lstStyle/>
          <a:p>
            <a:fld id="{BE523548-407E-4CDA-A2C0-B29491933F3F}" type="slidenum">
              <a:rPr lang="tr-TR" smtClean="0"/>
              <a:t>‹#›</a:t>
            </a:fld>
            <a:endParaRPr lang="tr-TR"/>
          </a:p>
        </p:txBody>
      </p:sp>
    </p:spTree>
    <p:extLst>
      <p:ext uri="{BB962C8B-B14F-4D97-AF65-F5344CB8AC3E}">
        <p14:creationId xmlns:p14="http://schemas.microsoft.com/office/powerpoint/2010/main" val="2968354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628AF68-82B8-4BB3-B759-3783790004A9}" type="datetimeFigureOut">
              <a:rPr lang="tr-TR" smtClean="0"/>
              <a:t>15.09.2025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22716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628AF68-82B8-4BB3-B759-3783790004A9}" type="datetimeFigureOut">
              <a:rPr lang="tr-TR" smtClean="0"/>
              <a:t>15.09.2025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5414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628AF68-82B8-4BB3-B759-3783790004A9}" type="datetimeFigureOut">
              <a:rPr lang="tr-TR" smtClean="0"/>
              <a:t>15.09.2025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88779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628AF68-82B8-4BB3-B759-3783790004A9}" type="datetimeFigureOut">
              <a:rPr lang="tr-TR" smtClean="0"/>
              <a:t>15.09.2025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7959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628AF68-82B8-4BB3-B759-3783790004A9}" type="datetimeFigureOut">
              <a:rPr lang="tr-TR" smtClean="0"/>
              <a:t>15.09.2025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354127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628AF68-82B8-4BB3-B759-3783790004A9}" type="datetimeFigureOut">
              <a:rPr lang="tr-TR" smtClean="0"/>
              <a:t>15.09.2025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1910C07-5057-4F6E-8C8F-736062D2FD38}" type="slidenum">
              <a:rPr lang="tr-TR" smtClean="0"/>
              <a:t>‹#›</a:t>
            </a:fld>
            <a:endParaRPr lang="tr-TR"/>
          </a:p>
        </p:txBody>
      </p:sp>
    </p:spTree>
    <p:extLst>
      <p:ext uri="{BB962C8B-B14F-4D97-AF65-F5344CB8AC3E}">
        <p14:creationId xmlns:p14="http://schemas.microsoft.com/office/powerpoint/2010/main" val="2700951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8AF68-82B8-4BB3-B759-3783790004A9}" type="datetimeFigureOut">
              <a:rPr lang="tr-TR" smtClean="0"/>
              <a:t>15.09.2025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10C07-5057-4F6E-8C8F-736062D2FD38}" type="slidenum">
              <a:rPr lang="tr-TR" smtClean="0"/>
              <a:t>‹#›</a:t>
            </a:fld>
            <a:endParaRPr lang="tr-TR"/>
          </a:p>
        </p:txBody>
      </p:sp>
    </p:spTree>
    <p:extLst>
      <p:ext uri="{BB962C8B-B14F-4D97-AF65-F5344CB8AC3E}">
        <p14:creationId xmlns:p14="http://schemas.microsoft.com/office/powerpoint/2010/main" val="1782918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DECFA-52A9-4C55-8C75-096D7DA94A4A}" type="datetimeFigureOut">
              <a:rPr lang="tr-TR" smtClean="0"/>
              <a:t>15.09.2025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C528B-6E47-4EE6-9735-974C892A6DFE}" type="slidenum">
              <a:rPr lang="tr-TR" smtClean="0"/>
              <a:t>‹#›</a:t>
            </a:fld>
            <a:endParaRPr lang="tr-TR"/>
          </a:p>
        </p:txBody>
      </p:sp>
    </p:spTree>
    <p:extLst>
      <p:ext uri="{BB962C8B-B14F-4D97-AF65-F5344CB8AC3E}">
        <p14:creationId xmlns:p14="http://schemas.microsoft.com/office/powerpoint/2010/main" val="272581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5A89330-728F-423D-BEF2-3E81F617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2682EB-5DB0-400E-9628-4ACAB2209D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30281B8-5D77-4C9F-87A0-6E7B3B4F5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A01F5-F9F2-41EE-B637-E56A22ADEA8C}" type="datetimeFigureOut">
              <a:rPr lang="tr-TR" smtClean="0"/>
              <a:t>15.09.2025</a:t>
            </a:fld>
            <a:endParaRPr lang="tr-TR"/>
          </a:p>
        </p:txBody>
      </p:sp>
      <p:sp>
        <p:nvSpPr>
          <p:cNvPr id="5" name="Alt Bilgi Yer Tutucusu 4">
            <a:extLst>
              <a:ext uri="{FF2B5EF4-FFF2-40B4-BE49-F238E27FC236}">
                <a16:creationId xmlns:a16="http://schemas.microsoft.com/office/drawing/2014/main" id="{11A48E02-9C70-4F8C-8382-752C82D38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039CA11-DCE0-4573-A4DD-15AFB357D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23548-407E-4CDA-A2C0-B29491933F3F}" type="slidenum">
              <a:rPr lang="tr-TR" smtClean="0"/>
              <a:t>‹#›</a:t>
            </a:fld>
            <a:endParaRPr lang="tr-TR"/>
          </a:p>
        </p:txBody>
      </p:sp>
    </p:spTree>
    <p:extLst>
      <p:ext uri="{BB962C8B-B14F-4D97-AF65-F5344CB8AC3E}">
        <p14:creationId xmlns:p14="http://schemas.microsoft.com/office/powerpoint/2010/main" val="39729152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9452" y="0"/>
            <a:ext cx="12192000" cy="33303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Dikdörtgen 6"/>
          <p:cNvSpPr/>
          <p:nvPr/>
        </p:nvSpPr>
        <p:spPr>
          <a:xfrm>
            <a:off x="171412" y="3628143"/>
            <a:ext cx="8799781" cy="1938992"/>
          </a:xfrm>
          <a:prstGeom prst="rect">
            <a:avLst/>
          </a:prstGeom>
        </p:spPr>
        <p:txBody>
          <a:bodyPr wrap="none">
            <a:spAutoFit/>
          </a:bodyPr>
          <a:lstStyle/>
          <a:p>
            <a:r>
              <a:rPr lang="tr-TR" sz="2200" b="1" dirty="0">
                <a:solidFill>
                  <a:srgbClr val="C00000"/>
                </a:solidFill>
                <a:latin typeface="Arial" panose="020B0604020202020204" pitchFamily="34" charset="0"/>
                <a:cs typeface="Arial" panose="020B0604020202020204" pitchFamily="34" charset="0"/>
              </a:rPr>
              <a:t>HOLISTIC CONSERVATION, SUSTAINABILITY AND TOURISM </a:t>
            </a:r>
          </a:p>
          <a:p>
            <a:r>
              <a:rPr lang="tr-TR" sz="2200" b="1" dirty="0">
                <a:solidFill>
                  <a:srgbClr val="C00000"/>
                </a:solidFill>
                <a:latin typeface="Arial" panose="020B0604020202020204" pitchFamily="34" charset="0"/>
                <a:cs typeface="Arial" panose="020B0604020202020204" pitchFamily="34" charset="0"/>
              </a:rPr>
              <a:t>IN HISTORIC ENVIRONMENTS </a:t>
            </a:r>
          </a:p>
          <a:p>
            <a:endParaRPr lang="tr-TR" b="1" dirty="0">
              <a:solidFill>
                <a:srgbClr val="C00000"/>
              </a:solidFill>
            </a:endParaRPr>
          </a:p>
          <a:p>
            <a:r>
              <a:rPr lang="tr-TR" sz="1400" b="1" dirty="0" err="1">
                <a:latin typeface="Arial" panose="020B0604020202020204" pitchFamily="34" charset="0"/>
                <a:cs typeface="Arial" panose="020B0604020202020204" pitchFamily="34" charset="0"/>
              </a:rPr>
              <a:t>Prof.Dr.Özlem</a:t>
            </a:r>
            <a:r>
              <a:rPr lang="tr-TR" sz="1400" b="1" dirty="0">
                <a:latin typeface="Arial" panose="020B0604020202020204" pitchFamily="34" charset="0"/>
                <a:cs typeface="Arial" panose="020B0604020202020204" pitchFamily="34" charset="0"/>
              </a:rPr>
              <a:t> Karakul</a:t>
            </a:r>
          </a:p>
          <a:p>
            <a:r>
              <a:rPr lang="tr-TR" sz="1400" dirty="0" err="1">
                <a:latin typeface="Arial" panose="020B0604020202020204" pitchFamily="34" charset="0"/>
                <a:cs typeface="Arial" panose="020B0604020202020204" pitchFamily="34" charset="0"/>
              </a:rPr>
              <a:t>Member</a:t>
            </a:r>
            <a:r>
              <a:rPr lang="tr-TR" sz="1400" dirty="0">
                <a:latin typeface="Arial" panose="020B0604020202020204" pitchFamily="34" charset="0"/>
                <a:cs typeface="Arial" panose="020B0604020202020204" pitchFamily="34" charset="0"/>
              </a:rPr>
              <a:t> of </a:t>
            </a:r>
            <a:r>
              <a:rPr lang="en-US" sz="1400" dirty="0">
                <a:latin typeface="Arial" panose="020B0604020202020204" pitchFamily="34" charset="0"/>
                <a:cs typeface="Arial" panose="020B0604020202020204" pitchFamily="34" charset="0"/>
              </a:rPr>
              <a:t>Tangible Cultural Heritage Expertise Committee</a:t>
            </a:r>
            <a:r>
              <a:rPr lang="tr-TR" sz="1400" dirty="0">
                <a:latin typeface="Arial" panose="020B0604020202020204" pitchFamily="34" charset="0"/>
                <a:cs typeface="Arial" panose="020B0604020202020204" pitchFamily="34" charset="0"/>
              </a:rPr>
              <a:t> of </a:t>
            </a:r>
            <a:r>
              <a:rPr lang="tr-TR" sz="1400" dirty="0" err="1">
                <a:latin typeface="Arial" panose="020B0604020202020204" pitchFamily="34" charset="0"/>
                <a:cs typeface="Arial" panose="020B0604020202020204" pitchFamily="34" charset="0"/>
              </a:rPr>
              <a:t>the</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Turkish</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National</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Commission</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for</a:t>
            </a:r>
            <a:r>
              <a:rPr lang="tr-TR" sz="1400" dirty="0">
                <a:latin typeface="Arial" panose="020B0604020202020204" pitchFamily="34" charset="0"/>
                <a:cs typeface="Arial" panose="020B0604020202020204" pitchFamily="34" charset="0"/>
              </a:rPr>
              <a:t> UNESCO</a:t>
            </a:r>
          </a:p>
          <a:p>
            <a:r>
              <a:rPr lang="tr-TR" sz="1400" dirty="0" err="1">
                <a:latin typeface="Arial" panose="020B0604020202020204" pitchFamily="34" charset="0"/>
                <a:cs typeface="Arial" panose="020B0604020202020204" pitchFamily="34" charset="0"/>
              </a:rPr>
              <a:t>Selcuk</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University</a:t>
            </a:r>
            <a:endParaRPr lang="en-US" sz="1400" dirty="0">
              <a:latin typeface="Arial" panose="020B0604020202020204" pitchFamily="34" charset="0"/>
              <a:cs typeface="Arial" panose="020B0604020202020204" pitchFamily="34" charset="0"/>
            </a:endParaRPr>
          </a:p>
          <a:p>
            <a:r>
              <a:rPr lang="en-US" sz="1600" b="1" dirty="0">
                <a:solidFill>
                  <a:srgbClr val="C00000"/>
                </a:solidFill>
              </a:rPr>
              <a:t> </a:t>
            </a:r>
            <a:endParaRPr lang="tr-TR" sz="1600" b="1" dirty="0">
              <a:solidFill>
                <a:srgbClr val="C00000"/>
              </a:solidFill>
            </a:endParaRPr>
          </a:p>
        </p:txBody>
      </p:sp>
      <p:sp>
        <p:nvSpPr>
          <p:cNvPr id="2" name="Rectangle 2">
            <a:extLst>
              <a:ext uri="{FF2B5EF4-FFF2-40B4-BE49-F238E27FC236}">
                <a16:creationId xmlns:a16="http://schemas.microsoft.com/office/drawing/2014/main" id="{9018F80B-7FD5-32AE-6EF7-CBBB1AF233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Rectangle 3">
            <a:extLst>
              <a:ext uri="{FF2B5EF4-FFF2-40B4-BE49-F238E27FC236}">
                <a16:creationId xmlns:a16="http://schemas.microsoft.com/office/drawing/2014/main" id="{FDF8B5AD-7004-294C-3AF2-580EFA4319FF}"/>
              </a:ext>
            </a:extLst>
          </p:cNvPr>
          <p:cNvSpPr>
            <a:spLocks noChangeArrowheads="1"/>
          </p:cNvSpPr>
          <p:nvPr/>
        </p:nvSpPr>
        <p:spPr bwMode="auto">
          <a:xfrm>
            <a:off x="171412" y="2294324"/>
            <a:ext cx="11136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tr-TR" b="1" dirty="0">
                <a:solidFill>
                  <a:schemeClr val="bg1"/>
                </a:solidFill>
                <a:latin typeface="Arial" panose="020B0604020202020204" pitchFamily="34" charset="0"/>
              </a:rPr>
              <a:t>THE 25th MEETING OF THE COMCEC TOURISM WORKING GROUP</a:t>
            </a:r>
            <a:r>
              <a:rPr lang="tr-TR" altLang="tr-TR" b="1" dirty="0">
                <a:solidFill>
                  <a:schemeClr val="bg1"/>
                </a:solidFill>
                <a:latin typeface="Arial" panose="020B0604020202020204" pitchFamily="34" charset="0"/>
              </a:rPr>
              <a:t>| </a:t>
            </a:r>
            <a:r>
              <a:rPr lang="en-GB" altLang="tr-TR" dirty="0">
                <a:solidFill>
                  <a:schemeClr val="bg1"/>
                </a:solidFill>
                <a:latin typeface="Arial" panose="020B0604020202020204" pitchFamily="34" charset="0"/>
              </a:rPr>
              <a:t>September 15-16, 2025, Ankara</a:t>
            </a:r>
            <a:endParaRPr lang="tr-TR" altLang="tr-TR" dirty="0">
              <a:solidFill>
                <a:schemeClr val="bg1"/>
              </a:solidFill>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tr-TR" dirty="0">
                <a:solidFill>
                  <a:schemeClr val="bg1"/>
                </a:solidFill>
                <a:latin typeface="Arial" panose="020B0604020202020204" pitchFamily="34" charset="0"/>
              </a:rPr>
              <a:t>IMPROVING THE QUALITY AND SUSTAINABILITY OF HERITAGE TOURISM IN OIC COUNTRIES</a:t>
            </a:r>
          </a:p>
        </p:txBody>
      </p:sp>
    </p:spTree>
    <p:extLst>
      <p:ext uri="{BB962C8B-B14F-4D97-AF65-F5344CB8AC3E}">
        <p14:creationId xmlns:p14="http://schemas.microsoft.com/office/powerpoint/2010/main" val="1314665400"/>
      </p:ext>
    </p:extLst>
  </p:cSld>
  <p:clrMapOvr>
    <a:masterClrMapping/>
  </p:clrMapOvr>
  <mc:AlternateContent xmlns:mc="http://schemas.openxmlformats.org/markup-compatibility/2006" xmlns:p14="http://schemas.microsoft.com/office/powerpoint/2010/main">
    <mc:Choice Requires="p14">
      <p:transition spd="slow" p14:dur="2000" advTm="24541"/>
    </mc:Choice>
    <mc:Fallback xmlns="">
      <p:transition spd="slow" advTm="245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2"/>
          <p:cNvSpPr txBox="1">
            <a:spLocks noChangeArrowheads="1"/>
          </p:cNvSpPr>
          <p:nvPr/>
        </p:nvSpPr>
        <p:spPr bwMode="auto">
          <a:xfrm rot="-5400000">
            <a:off x="30957" y="4493419"/>
            <a:ext cx="3517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tr-TR" altLang="tr-TR" sz="2400" b="1">
                <a:solidFill>
                  <a:schemeClr val="bg1"/>
                </a:solidFill>
                <a:latin typeface="Arial" panose="020B0604020202020204" pitchFamily="34" charset="0"/>
              </a:rPr>
              <a:t>KURAMSAL ÇERÇEVE</a:t>
            </a:r>
            <a:endParaRPr lang="tr-TR" altLang="tr-TR" sz="2400">
              <a:solidFill>
                <a:schemeClr val="bg1"/>
              </a:solidFill>
              <a:latin typeface="Arial" panose="020B0604020202020204" pitchFamily="34" charset="0"/>
            </a:endParaRPr>
          </a:p>
        </p:txBody>
      </p:sp>
      <p:sp>
        <p:nvSpPr>
          <p:cNvPr id="23" name="Rectangle 22"/>
          <p:cNvSpPr/>
          <p:nvPr/>
        </p:nvSpPr>
        <p:spPr>
          <a:xfrm>
            <a:off x="3047999" y="1371600"/>
            <a:ext cx="6061911" cy="1143000"/>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effectLst>
                <a:outerShdw blurRad="38100" dist="38100" dir="2700000" algn="tl">
                  <a:srgbClr val="000000">
                    <a:alpha val="43137"/>
                  </a:srgbClr>
                </a:outerShdw>
              </a:effectLst>
            </a:endParaRPr>
          </a:p>
        </p:txBody>
      </p:sp>
      <p:sp>
        <p:nvSpPr>
          <p:cNvPr id="24" name="Rectangle 23"/>
          <p:cNvSpPr/>
          <p:nvPr/>
        </p:nvSpPr>
        <p:spPr>
          <a:xfrm>
            <a:off x="3042558" y="4343400"/>
            <a:ext cx="6061911" cy="1143000"/>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effectLst>
                <a:outerShdw blurRad="38100" dist="38100" dir="2700000" algn="tl">
                  <a:srgbClr val="000000">
                    <a:alpha val="43137"/>
                  </a:srgbClr>
                </a:outerShdw>
              </a:effectLst>
            </a:endParaRPr>
          </a:p>
        </p:txBody>
      </p:sp>
      <p:sp>
        <p:nvSpPr>
          <p:cNvPr id="22538" name="TextBox 4"/>
          <p:cNvSpPr txBox="1">
            <a:spLocks noChangeArrowheads="1"/>
          </p:cNvSpPr>
          <p:nvPr/>
        </p:nvSpPr>
        <p:spPr bwMode="auto">
          <a:xfrm>
            <a:off x="3271838" y="1600201"/>
            <a:ext cx="7004866"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b="1" dirty="0">
                <a:latin typeface="Arial" panose="020B0604020202020204" pitchFamily="34" charset="0"/>
                <a:cs typeface="Arial" panose="020B0604020202020204" pitchFamily="34" charset="0"/>
              </a:rPr>
              <a:t>HISTORIC ENVIRONMENTS</a:t>
            </a:r>
          </a:p>
          <a:p>
            <a:pPr eaLnBrk="1" hangingPunct="1">
              <a:spcBef>
                <a:spcPct val="0"/>
              </a:spcBef>
              <a:buFontTx/>
              <a:buNone/>
            </a:pPr>
            <a:r>
              <a:rPr lang="tr-TR" altLang="tr-TR" sz="1800" dirty="0">
                <a:latin typeface="Arial" panose="020B0604020202020204" pitchFamily="34" charset="0"/>
                <a:cs typeface="Arial" panose="020B0604020202020204" pitchFamily="34" charset="0"/>
              </a:rPr>
              <a:t>LIVING COMPLEX ORGANISMS- ENTITIES</a:t>
            </a:r>
          </a:p>
          <a:p>
            <a:pPr eaLnBrk="1" hangingPunct="1">
              <a:spcBef>
                <a:spcPct val="0"/>
              </a:spcBef>
              <a:buFontTx/>
              <a:buNone/>
            </a:pPr>
            <a:endParaRPr lang="tr-TR" altLang="tr-TR" sz="1800" dirty="0"/>
          </a:p>
          <a:p>
            <a:pPr eaLnBrk="1" hangingPunct="1">
              <a:spcBef>
                <a:spcPct val="0"/>
              </a:spcBef>
              <a:buFontTx/>
              <a:buNone/>
            </a:pPr>
            <a:endParaRPr lang="tr-TR" altLang="tr-TR" sz="1800" dirty="0"/>
          </a:p>
          <a:p>
            <a:pPr eaLnBrk="1" hangingPunct="1">
              <a:spcBef>
                <a:spcPct val="0"/>
              </a:spcBef>
              <a:buFontTx/>
              <a:buNone/>
            </a:pPr>
            <a:r>
              <a:rPr lang="tr-TR" altLang="tr-TR" sz="1800" dirty="0">
                <a:latin typeface="Arial" panose="020B0604020202020204" pitchFamily="34" charset="0"/>
                <a:cs typeface="Arial" panose="020B0604020202020204" pitchFamily="34" charset="0"/>
              </a:rPr>
              <a:t>UNDERSTANDING WHOLE= UNDERSTANDING COMPONENTS</a:t>
            </a:r>
          </a:p>
          <a:p>
            <a:pPr eaLnBrk="1" hangingPunct="1">
              <a:spcBef>
                <a:spcPct val="0"/>
              </a:spcBef>
              <a:buFontTx/>
              <a:buNone/>
            </a:pPr>
            <a:endParaRPr lang="tr-TR" altLang="tr-TR" sz="1800" dirty="0"/>
          </a:p>
          <a:p>
            <a:pPr eaLnBrk="1" hangingPunct="1">
              <a:spcBef>
                <a:spcPct val="0"/>
              </a:spcBef>
              <a:buFontTx/>
              <a:buNone/>
            </a:pPr>
            <a:endParaRPr lang="tr-TR" altLang="tr-TR" sz="1800" dirty="0"/>
          </a:p>
          <a:p>
            <a:pPr eaLnBrk="1" hangingPunct="1">
              <a:spcBef>
                <a:spcPct val="0"/>
              </a:spcBef>
              <a:buFontTx/>
              <a:buNone/>
            </a:pPr>
            <a:endParaRPr lang="tr-TR" altLang="tr-TR" sz="1800" dirty="0"/>
          </a:p>
          <a:p>
            <a:pPr eaLnBrk="1" hangingPunct="1">
              <a:spcBef>
                <a:spcPct val="0"/>
              </a:spcBef>
              <a:buFontTx/>
              <a:buNone/>
            </a:pPr>
            <a:endParaRPr lang="tr-TR" altLang="tr-TR" sz="1800" dirty="0"/>
          </a:p>
          <a:p>
            <a:pPr eaLnBrk="1" hangingPunct="1">
              <a:spcBef>
                <a:spcPct val="0"/>
              </a:spcBef>
              <a:buFontTx/>
              <a:buNone/>
            </a:pPr>
            <a:endParaRPr lang="tr-TR" altLang="tr-TR" sz="1800" dirty="0"/>
          </a:p>
          <a:p>
            <a:pPr eaLnBrk="1" hangingPunct="1">
              <a:spcBef>
                <a:spcPct val="0"/>
              </a:spcBef>
              <a:buFontTx/>
              <a:buNone/>
            </a:pPr>
            <a:r>
              <a:rPr lang="tr-TR" altLang="tr-TR" sz="1800" dirty="0">
                <a:latin typeface="Arial" panose="020B0604020202020204" pitchFamily="34" charset="0"/>
                <a:cs typeface="Arial" panose="020B0604020202020204" pitchFamily="34" charset="0"/>
              </a:rPr>
              <a:t>ENTITY OF TANGIBLE AND INTANGIBLE VALUES</a:t>
            </a:r>
          </a:p>
          <a:p>
            <a:pPr eaLnBrk="1" hangingPunct="1">
              <a:spcBef>
                <a:spcPct val="0"/>
              </a:spcBef>
              <a:buFontTx/>
              <a:buNone/>
            </a:pPr>
            <a:r>
              <a:rPr lang="tr-TR" altLang="tr-TR" b="1" dirty="0">
                <a:latin typeface="Arial" panose="020B0604020202020204" pitchFamily="34" charset="0"/>
                <a:cs typeface="Arial" panose="020B0604020202020204" pitchFamily="34" charset="0"/>
              </a:rPr>
              <a:t>HISTORIC ENVIRONMENTS</a:t>
            </a:r>
          </a:p>
          <a:p>
            <a:pPr eaLnBrk="1" hangingPunct="1">
              <a:spcBef>
                <a:spcPct val="0"/>
              </a:spcBef>
              <a:buFontTx/>
              <a:buNone/>
            </a:pPr>
            <a:endParaRPr lang="tr-TR" altLang="tr-TR" sz="1800" dirty="0"/>
          </a:p>
        </p:txBody>
      </p:sp>
      <p:sp>
        <p:nvSpPr>
          <p:cNvPr id="27" name="2 Aşağı Ok"/>
          <p:cNvSpPr/>
          <p:nvPr/>
        </p:nvSpPr>
        <p:spPr>
          <a:xfrm>
            <a:off x="3124200" y="3405189"/>
            <a:ext cx="4800600" cy="846137"/>
          </a:xfrm>
          <a:prstGeom prst="downArrow">
            <a:avLst>
              <a:gd name="adj1" fmla="val 50000"/>
              <a:gd name="adj2" fmla="val 755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3" name="TextBox 12"/>
          <p:cNvSpPr txBox="1"/>
          <p:nvPr/>
        </p:nvSpPr>
        <p:spPr>
          <a:xfrm rot="16200000">
            <a:off x="-1136373" y="5193474"/>
            <a:ext cx="2867388" cy="461665"/>
          </a:xfrm>
          <a:prstGeom prst="rect">
            <a:avLst/>
          </a:prstGeom>
          <a:noFill/>
        </p:spPr>
        <p:txBody>
          <a:bodyPr wrap="none" rtlCol="0">
            <a:spAutoFit/>
          </a:bodyPr>
          <a:lstStyle/>
          <a:p>
            <a:r>
              <a:rPr lang="tr-TR" sz="2400" b="1" dirty="0">
                <a:solidFill>
                  <a:schemeClr val="bg1"/>
                </a:solidFill>
              </a:rPr>
              <a:t>BÜTÜNCÜL KORUMA</a:t>
            </a:r>
          </a:p>
        </p:txBody>
      </p:sp>
      <p:sp>
        <p:nvSpPr>
          <p:cNvPr id="19" name="TextBox 18"/>
          <p:cNvSpPr txBox="1"/>
          <p:nvPr/>
        </p:nvSpPr>
        <p:spPr>
          <a:xfrm rot="16200000">
            <a:off x="-1460964" y="4918078"/>
            <a:ext cx="3418180" cy="461665"/>
          </a:xfrm>
          <a:prstGeom prst="rect">
            <a:avLst/>
          </a:prstGeom>
          <a:noFill/>
        </p:spPr>
        <p:txBody>
          <a:bodyPr wrap="none" rtlCol="0">
            <a:spAutoFit/>
          </a:bodyPr>
          <a:lstStyle/>
          <a:p>
            <a:r>
              <a:rPr lang="tr-TR" sz="2400" b="1" dirty="0">
                <a:solidFill>
                  <a:schemeClr val="bg1"/>
                </a:solidFill>
              </a:rPr>
              <a:t>HOLISTIC CONSERVATION</a:t>
            </a:r>
          </a:p>
        </p:txBody>
      </p:sp>
      <p:grpSp>
        <p:nvGrpSpPr>
          <p:cNvPr id="14" name="Grup 13">
            <a:extLst>
              <a:ext uri="{FF2B5EF4-FFF2-40B4-BE49-F238E27FC236}">
                <a16:creationId xmlns:a16="http://schemas.microsoft.com/office/drawing/2014/main" id="{0C548EB9-5A58-0D3D-6E14-87EBEF9F6547}"/>
              </a:ext>
            </a:extLst>
          </p:cNvPr>
          <p:cNvGrpSpPr/>
          <p:nvPr/>
        </p:nvGrpSpPr>
        <p:grpSpPr>
          <a:xfrm>
            <a:off x="8305" y="-33126"/>
            <a:ext cx="13300538" cy="6891127"/>
            <a:chOff x="8305" y="-33126"/>
            <a:chExt cx="13300538" cy="6891127"/>
          </a:xfrm>
        </p:grpSpPr>
        <p:grpSp>
          <p:nvGrpSpPr>
            <p:cNvPr id="15" name="Grup 14">
              <a:extLst>
                <a:ext uri="{FF2B5EF4-FFF2-40B4-BE49-F238E27FC236}">
                  <a16:creationId xmlns:a16="http://schemas.microsoft.com/office/drawing/2014/main" id="{79E395BF-82F4-4035-E80D-350D99AF1CDC}"/>
                </a:ext>
              </a:extLst>
            </p:cNvPr>
            <p:cNvGrpSpPr/>
            <p:nvPr/>
          </p:nvGrpSpPr>
          <p:grpSpPr>
            <a:xfrm>
              <a:off x="8305" y="-33126"/>
              <a:ext cx="12165724" cy="6891127"/>
              <a:chOff x="8305" y="-33126"/>
              <a:chExt cx="12165724" cy="6891127"/>
            </a:xfrm>
          </p:grpSpPr>
          <p:sp>
            <p:nvSpPr>
              <p:cNvPr id="18" name="Dikdörtgen 17">
                <a:extLst>
                  <a:ext uri="{FF2B5EF4-FFF2-40B4-BE49-F238E27FC236}">
                    <a16:creationId xmlns:a16="http://schemas.microsoft.com/office/drawing/2014/main" id="{0BD3A065-910F-7E62-9687-C20DA02C9B69}"/>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0" name="Grup 19">
                <a:extLst>
                  <a:ext uri="{FF2B5EF4-FFF2-40B4-BE49-F238E27FC236}">
                    <a16:creationId xmlns:a16="http://schemas.microsoft.com/office/drawing/2014/main" id="{1C1811BF-1192-7B38-5ADA-0DE814C19FCA}"/>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525D265C-8911-847D-E09B-CBC835531453}"/>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29730E20-41DE-CD1B-3D84-23867C2DDFF2}"/>
                    </a:ext>
                  </a:extLst>
                </p:cNvPr>
                <p:cNvGrpSpPr/>
                <p:nvPr/>
              </p:nvGrpSpPr>
              <p:grpSpPr>
                <a:xfrm>
                  <a:off x="9028" y="-1"/>
                  <a:ext cx="12752120" cy="6858000"/>
                  <a:chOff x="6818" y="-1"/>
                  <a:chExt cx="9626719" cy="6858000"/>
                </a:xfrm>
                <a:solidFill>
                  <a:schemeClr val="accent2">
                    <a:lumMod val="50000"/>
                  </a:schemeClr>
                </a:solidFill>
              </p:grpSpPr>
              <p:sp>
                <p:nvSpPr>
                  <p:cNvPr id="25" name="Dikdörtgen 24">
                    <a:extLst>
                      <a:ext uri="{FF2B5EF4-FFF2-40B4-BE49-F238E27FC236}">
                        <a16:creationId xmlns:a16="http://schemas.microsoft.com/office/drawing/2014/main" id="{5A012A8C-6889-7715-3054-363255DC0B98}"/>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a:extLst>
                      <a:ext uri="{FF2B5EF4-FFF2-40B4-BE49-F238E27FC236}">
                        <a16:creationId xmlns:a16="http://schemas.microsoft.com/office/drawing/2014/main" id="{949C96F8-6FB1-31CC-8B59-A855EC347635}"/>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6" name="Metin kutusu 15">
              <a:extLst>
                <a:ext uri="{FF2B5EF4-FFF2-40B4-BE49-F238E27FC236}">
                  <a16:creationId xmlns:a16="http://schemas.microsoft.com/office/drawing/2014/main" id="{733A028E-CB8F-7861-ED5F-D3CD6A723F66}"/>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7" name="Metin kutusu 16">
              <a:extLst>
                <a:ext uri="{FF2B5EF4-FFF2-40B4-BE49-F238E27FC236}">
                  <a16:creationId xmlns:a16="http://schemas.microsoft.com/office/drawing/2014/main" id="{F98AF066-9813-F0CD-80F5-7EB40C2119AA}"/>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06894024"/>
      </p:ext>
    </p:extLst>
  </p:cSld>
  <p:clrMapOvr>
    <a:masterClrMapping/>
  </p:clrMapOvr>
  <mc:AlternateContent xmlns:mc="http://schemas.openxmlformats.org/markup-compatibility/2006" xmlns:p14="http://schemas.microsoft.com/office/powerpoint/2010/main">
    <mc:Choice Requires="p14">
      <p:transition spd="slow" p14:dur="2000" advTm="9586"/>
    </mc:Choice>
    <mc:Fallback xmlns="">
      <p:transition spd="slow" advTm="958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2"/>
          <p:cNvSpPr txBox="1">
            <a:spLocks noChangeArrowheads="1"/>
          </p:cNvSpPr>
          <p:nvPr/>
        </p:nvSpPr>
        <p:spPr bwMode="auto">
          <a:xfrm rot="-5400000">
            <a:off x="30957" y="4493419"/>
            <a:ext cx="3517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tr-TR" altLang="tr-TR" sz="2400" b="1" dirty="0">
                <a:solidFill>
                  <a:schemeClr val="bg1"/>
                </a:solidFill>
                <a:latin typeface="Arial" panose="020B0604020202020204" pitchFamily="34" charset="0"/>
              </a:rPr>
              <a:t>KURAMSAL ÇERÇEVE</a:t>
            </a:r>
            <a:endParaRPr lang="tr-TR" altLang="tr-TR" sz="2400" dirty="0">
              <a:solidFill>
                <a:schemeClr val="bg1"/>
              </a:solidFill>
              <a:latin typeface="Arial" panose="020B0604020202020204" pitchFamily="34" charset="0"/>
            </a:endParaRPr>
          </a:p>
        </p:txBody>
      </p:sp>
      <p:sp>
        <p:nvSpPr>
          <p:cNvPr id="9" name="Rectangle 8"/>
          <p:cNvSpPr/>
          <p:nvPr/>
        </p:nvSpPr>
        <p:spPr>
          <a:xfrm>
            <a:off x="2133600" y="2057400"/>
            <a:ext cx="8459788" cy="2438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0" name="Rectangle 9"/>
          <p:cNvSpPr/>
          <p:nvPr/>
        </p:nvSpPr>
        <p:spPr>
          <a:xfrm>
            <a:off x="6059488" y="2209800"/>
            <a:ext cx="4303712" cy="762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1" name="Rectangle 10"/>
          <p:cNvSpPr/>
          <p:nvPr/>
        </p:nvSpPr>
        <p:spPr>
          <a:xfrm>
            <a:off x="2233614" y="2209800"/>
            <a:ext cx="3709987" cy="762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3559" name="TextBox 1"/>
          <p:cNvSpPr txBox="1">
            <a:spLocks noChangeArrowheads="1"/>
          </p:cNvSpPr>
          <p:nvPr/>
        </p:nvSpPr>
        <p:spPr bwMode="auto">
          <a:xfrm>
            <a:off x="2517775" y="2438400"/>
            <a:ext cx="3760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dirty="0">
                <a:latin typeface="Arial" panose="020B0604020202020204" pitchFamily="34" charset="0"/>
                <a:cs typeface="Arial" panose="020B0604020202020204" pitchFamily="34" charset="0"/>
              </a:rPr>
              <a:t>TANGIBLE VALUES</a:t>
            </a:r>
          </a:p>
        </p:txBody>
      </p:sp>
      <p:sp>
        <p:nvSpPr>
          <p:cNvPr id="23560" name="TextBox 2"/>
          <p:cNvSpPr txBox="1">
            <a:spLocks noChangeArrowheads="1"/>
          </p:cNvSpPr>
          <p:nvPr/>
        </p:nvSpPr>
        <p:spPr bwMode="auto">
          <a:xfrm>
            <a:off x="6278564" y="2438400"/>
            <a:ext cx="4846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dirty="0">
                <a:latin typeface="Arial" panose="020B0604020202020204" pitchFamily="34" charset="0"/>
                <a:cs typeface="Arial" panose="020B0604020202020204" pitchFamily="34" charset="0"/>
              </a:rPr>
              <a:t>INTANGIBLE VALUES</a:t>
            </a:r>
          </a:p>
        </p:txBody>
      </p:sp>
      <p:sp>
        <p:nvSpPr>
          <p:cNvPr id="23561" name="TextBox 8"/>
          <p:cNvSpPr txBox="1">
            <a:spLocks noChangeArrowheads="1"/>
          </p:cNvSpPr>
          <p:nvPr/>
        </p:nvSpPr>
        <p:spPr bwMode="auto">
          <a:xfrm>
            <a:off x="2403476" y="3200401"/>
            <a:ext cx="36560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tr-TR" altLang="tr-TR" sz="1800" b="1" dirty="0">
                <a:solidFill>
                  <a:schemeClr val="bg1"/>
                </a:solidFill>
                <a:latin typeface="Arial" panose="020B0604020202020204" pitchFamily="34" charset="0"/>
                <a:cs typeface="Arial" panose="020B0604020202020204" pitchFamily="34" charset="0"/>
              </a:rPr>
              <a:t>NATURAL STRUCTURE</a:t>
            </a:r>
          </a:p>
          <a:p>
            <a:pPr eaLnBrk="1" hangingPunct="1">
              <a:spcBef>
                <a:spcPct val="0"/>
              </a:spcBef>
              <a:buFontTx/>
              <a:buNone/>
            </a:pPr>
            <a:endParaRPr lang="tr-TR" altLang="tr-TR" sz="1800" b="1" dirty="0">
              <a:solidFill>
                <a:schemeClr val="bg1"/>
              </a:solidFill>
              <a:latin typeface="Arial" panose="020B0604020202020204" pitchFamily="34" charset="0"/>
              <a:cs typeface="Arial" panose="020B0604020202020204" pitchFamily="34" charset="0"/>
            </a:endParaRPr>
          </a:p>
          <a:p>
            <a:pPr eaLnBrk="1" hangingPunct="1">
              <a:spcBef>
                <a:spcPct val="0"/>
              </a:spcBef>
              <a:buNone/>
            </a:pPr>
            <a:r>
              <a:rPr lang="tr-TR" altLang="tr-TR" sz="1800" b="1" dirty="0">
                <a:solidFill>
                  <a:schemeClr val="bg1"/>
                </a:solidFill>
                <a:latin typeface="Arial" panose="020B0604020202020204" pitchFamily="34" charset="0"/>
                <a:cs typeface="Arial" panose="020B0604020202020204" pitchFamily="34" charset="0"/>
              </a:rPr>
              <a:t>BUILT ENVIRONMENT</a:t>
            </a:r>
          </a:p>
        </p:txBody>
      </p:sp>
      <p:sp>
        <p:nvSpPr>
          <p:cNvPr id="23562" name="TextBox 9"/>
          <p:cNvSpPr txBox="1">
            <a:spLocks noChangeArrowheads="1"/>
          </p:cNvSpPr>
          <p:nvPr/>
        </p:nvSpPr>
        <p:spPr bwMode="auto">
          <a:xfrm>
            <a:off x="6261002" y="3188113"/>
            <a:ext cx="3438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tr-TR" altLang="tr-TR" sz="1800" b="1" dirty="0">
                <a:solidFill>
                  <a:schemeClr val="bg1"/>
                </a:solidFill>
                <a:latin typeface="Arial" panose="020B0604020202020204" pitchFamily="34" charset="0"/>
                <a:cs typeface="Arial" panose="020B0604020202020204" pitchFamily="34" charset="0"/>
              </a:rPr>
              <a:t>CULTURAL PRACTICES</a:t>
            </a:r>
          </a:p>
          <a:p>
            <a:pPr eaLnBrk="1" hangingPunct="1">
              <a:spcBef>
                <a:spcPct val="0"/>
              </a:spcBef>
              <a:buFontTx/>
              <a:buNone/>
            </a:pPr>
            <a:endParaRPr lang="tr-TR" altLang="tr-TR" sz="1800" b="1" dirty="0">
              <a:solidFill>
                <a:schemeClr val="bg1"/>
              </a:solidFill>
              <a:latin typeface="Arial" panose="020B0604020202020204" pitchFamily="34" charset="0"/>
              <a:cs typeface="Arial" panose="020B0604020202020204" pitchFamily="34" charset="0"/>
            </a:endParaRPr>
          </a:p>
          <a:p>
            <a:pPr eaLnBrk="1" hangingPunct="1">
              <a:spcBef>
                <a:spcPct val="0"/>
              </a:spcBef>
              <a:buNone/>
            </a:pPr>
            <a:r>
              <a:rPr lang="tr-TR" altLang="tr-TR" sz="1800" b="1" dirty="0">
                <a:solidFill>
                  <a:schemeClr val="bg1"/>
                </a:solidFill>
                <a:latin typeface="Arial" panose="020B0604020202020204" pitchFamily="34" charset="0"/>
                <a:cs typeface="Arial" panose="020B0604020202020204" pitchFamily="34" charset="0"/>
              </a:rPr>
              <a:t>CULTURAL EXPRESSIONS</a:t>
            </a:r>
          </a:p>
        </p:txBody>
      </p:sp>
      <p:sp>
        <p:nvSpPr>
          <p:cNvPr id="23563" name="TextBox 11"/>
          <p:cNvSpPr txBox="1">
            <a:spLocks noChangeArrowheads="1"/>
          </p:cNvSpPr>
          <p:nvPr/>
        </p:nvSpPr>
        <p:spPr bwMode="auto">
          <a:xfrm>
            <a:off x="2310607" y="4519673"/>
            <a:ext cx="59007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b="1" dirty="0">
                <a:latin typeface="Arial" panose="020B0604020202020204" pitchFamily="34" charset="0"/>
                <a:cs typeface="Arial" panose="020B0604020202020204" pitchFamily="34" charset="0"/>
              </a:rPr>
              <a:t>HISTORIC ENVIRONMENTS</a:t>
            </a:r>
          </a:p>
        </p:txBody>
      </p:sp>
      <p:sp>
        <p:nvSpPr>
          <p:cNvPr id="23564" name="Rectangle 12"/>
          <p:cNvSpPr>
            <a:spLocks noChangeArrowheads="1"/>
          </p:cNvSpPr>
          <p:nvPr/>
        </p:nvSpPr>
        <p:spPr bwMode="auto">
          <a:xfrm>
            <a:off x="2310607" y="5104448"/>
            <a:ext cx="94126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dirty="0">
                <a:latin typeface="Arial" panose="020B0604020202020204" pitchFamily="34" charset="0"/>
                <a:cs typeface="Arial" panose="020B0604020202020204" pitchFamily="34" charset="0"/>
              </a:rPr>
              <a:t>PRODUCTS OF INTERRELATIONS OF TANGIBLE AND INTANGIBLE VALUES</a:t>
            </a:r>
          </a:p>
        </p:txBody>
      </p:sp>
      <p:sp>
        <p:nvSpPr>
          <p:cNvPr id="18" name="TextBox 17"/>
          <p:cNvSpPr txBox="1"/>
          <p:nvPr/>
        </p:nvSpPr>
        <p:spPr>
          <a:xfrm rot="16200000">
            <a:off x="-1136373" y="5193474"/>
            <a:ext cx="2867388" cy="461665"/>
          </a:xfrm>
          <a:prstGeom prst="rect">
            <a:avLst/>
          </a:prstGeom>
          <a:noFill/>
        </p:spPr>
        <p:txBody>
          <a:bodyPr wrap="none" rtlCol="0">
            <a:spAutoFit/>
          </a:bodyPr>
          <a:lstStyle/>
          <a:p>
            <a:r>
              <a:rPr lang="tr-TR" sz="2400" b="1" dirty="0">
                <a:solidFill>
                  <a:schemeClr val="bg1"/>
                </a:solidFill>
              </a:rPr>
              <a:t>BÜTÜNCÜL KORUMA</a:t>
            </a:r>
          </a:p>
        </p:txBody>
      </p:sp>
      <p:sp>
        <p:nvSpPr>
          <p:cNvPr id="24" name="TextBox 23"/>
          <p:cNvSpPr txBox="1"/>
          <p:nvPr/>
        </p:nvSpPr>
        <p:spPr>
          <a:xfrm rot="16200000">
            <a:off x="-1460964" y="4918078"/>
            <a:ext cx="3418180" cy="461665"/>
          </a:xfrm>
          <a:prstGeom prst="rect">
            <a:avLst/>
          </a:prstGeom>
          <a:noFill/>
        </p:spPr>
        <p:txBody>
          <a:bodyPr wrap="none" rtlCol="0">
            <a:spAutoFit/>
          </a:bodyPr>
          <a:lstStyle/>
          <a:p>
            <a:r>
              <a:rPr lang="tr-TR" sz="2400" b="1" dirty="0">
                <a:solidFill>
                  <a:schemeClr val="bg1"/>
                </a:solidFill>
              </a:rPr>
              <a:t>HOLISTIC CONSERVATION</a:t>
            </a:r>
          </a:p>
        </p:txBody>
      </p:sp>
      <p:grpSp>
        <p:nvGrpSpPr>
          <p:cNvPr id="16" name="Grup 15">
            <a:extLst>
              <a:ext uri="{FF2B5EF4-FFF2-40B4-BE49-F238E27FC236}">
                <a16:creationId xmlns:a16="http://schemas.microsoft.com/office/drawing/2014/main" id="{00525110-B8D8-7BB8-7AE6-AF7E5B4F20A8}"/>
              </a:ext>
            </a:extLst>
          </p:cNvPr>
          <p:cNvGrpSpPr/>
          <p:nvPr/>
        </p:nvGrpSpPr>
        <p:grpSpPr>
          <a:xfrm>
            <a:off x="8305" y="-33126"/>
            <a:ext cx="13300538" cy="6891127"/>
            <a:chOff x="8305" y="-33126"/>
            <a:chExt cx="13300538" cy="6891127"/>
          </a:xfrm>
        </p:grpSpPr>
        <p:grpSp>
          <p:nvGrpSpPr>
            <p:cNvPr id="17" name="Grup 16">
              <a:extLst>
                <a:ext uri="{FF2B5EF4-FFF2-40B4-BE49-F238E27FC236}">
                  <a16:creationId xmlns:a16="http://schemas.microsoft.com/office/drawing/2014/main" id="{F9152293-5FFE-DC6A-22A2-75FD25E66828}"/>
                </a:ext>
              </a:extLst>
            </p:cNvPr>
            <p:cNvGrpSpPr/>
            <p:nvPr/>
          </p:nvGrpSpPr>
          <p:grpSpPr>
            <a:xfrm>
              <a:off x="8305" y="-33126"/>
              <a:ext cx="12165724" cy="6891127"/>
              <a:chOff x="8305" y="-33126"/>
              <a:chExt cx="12165724" cy="6891127"/>
            </a:xfrm>
          </p:grpSpPr>
          <p:sp>
            <p:nvSpPr>
              <p:cNvPr id="21" name="Dikdörtgen 20">
                <a:extLst>
                  <a:ext uri="{FF2B5EF4-FFF2-40B4-BE49-F238E27FC236}">
                    <a16:creationId xmlns:a16="http://schemas.microsoft.com/office/drawing/2014/main" id="{E5F8F8F3-6764-14A6-B9C8-621E11884D53}"/>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2" name="Grup 21">
                <a:extLst>
                  <a:ext uri="{FF2B5EF4-FFF2-40B4-BE49-F238E27FC236}">
                    <a16:creationId xmlns:a16="http://schemas.microsoft.com/office/drawing/2014/main" id="{337EC060-7365-9F1F-7B8D-782F0DAA7121}"/>
                  </a:ext>
                </a:extLst>
              </p:cNvPr>
              <p:cNvGrpSpPr/>
              <p:nvPr/>
            </p:nvGrpSpPr>
            <p:grpSpPr>
              <a:xfrm>
                <a:off x="8305" y="0"/>
                <a:ext cx="12165724" cy="6858001"/>
                <a:chOff x="1" y="-1"/>
                <a:chExt cx="12761147" cy="6858001"/>
              </a:xfrm>
            </p:grpSpPr>
            <p:sp>
              <p:nvSpPr>
                <p:cNvPr id="23" name="Dikdörtgen 22">
                  <a:extLst>
                    <a:ext uri="{FF2B5EF4-FFF2-40B4-BE49-F238E27FC236}">
                      <a16:creationId xmlns:a16="http://schemas.microsoft.com/office/drawing/2014/main" id="{DA4FA5EC-A3A8-EF3E-A556-945F5446C405}"/>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a:extLst>
                    <a:ext uri="{FF2B5EF4-FFF2-40B4-BE49-F238E27FC236}">
                      <a16:creationId xmlns:a16="http://schemas.microsoft.com/office/drawing/2014/main" id="{6D555E4E-F012-B1CF-6D01-6FAFE6E7D2AE}"/>
                    </a:ext>
                  </a:extLst>
                </p:cNvPr>
                <p:cNvGrpSpPr/>
                <p:nvPr/>
              </p:nvGrpSpPr>
              <p:grpSpPr>
                <a:xfrm>
                  <a:off x="9028" y="-1"/>
                  <a:ext cx="12752120" cy="6858000"/>
                  <a:chOff x="6818" y="-1"/>
                  <a:chExt cx="9626719" cy="6858000"/>
                </a:xfrm>
                <a:solidFill>
                  <a:schemeClr val="accent2">
                    <a:lumMod val="50000"/>
                  </a:schemeClr>
                </a:solidFill>
              </p:grpSpPr>
              <p:sp>
                <p:nvSpPr>
                  <p:cNvPr id="26" name="Dikdörtgen 25">
                    <a:extLst>
                      <a:ext uri="{FF2B5EF4-FFF2-40B4-BE49-F238E27FC236}">
                        <a16:creationId xmlns:a16="http://schemas.microsoft.com/office/drawing/2014/main" id="{1F03A685-4DF5-B20B-21C8-22EC37A8F6CF}"/>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a:extLst>
                      <a:ext uri="{FF2B5EF4-FFF2-40B4-BE49-F238E27FC236}">
                        <a16:creationId xmlns:a16="http://schemas.microsoft.com/office/drawing/2014/main" id="{E7B3C942-4B99-8522-DDA1-9D82DE889907}"/>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9" name="Metin kutusu 18">
              <a:extLst>
                <a:ext uri="{FF2B5EF4-FFF2-40B4-BE49-F238E27FC236}">
                  <a16:creationId xmlns:a16="http://schemas.microsoft.com/office/drawing/2014/main" id="{38A9771E-484B-DF2A-B990-63AB7363119C}"/>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20" name="Metin kutusu 19">
              <a:extLst>
                <a:ext uri="{FF2B5EF4-FFF2-40B4-BE49-F238E27FC236}">
                  <a16:creationId xmlns:a16="http://schemas.microsoft.com/office/drawing/2014/main" id="{DF9C3FE2-7240-5FDA-0F1B-27984861DE58}"/>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74830088"/>
      </p:ext>
    </p:extLst>
  </p:cSld>
  <p:clrMapOvr>
    <a:masterClrMapping/>
  </p:clrMapOvr>
  <mc:AlternateContent xmlns:mc="http://schemas.openxmlformats.org/markup-compatibility/2006" xmlns:p14="http://schemas.microsoft.com/office/powerpoint/2010/main">
    <mc:Choice Requires="p14">
      <p:transition spd="slow" p14:dur="2000" advTm="10652"/>
    </mc:Choice>
    <mc:Fallback xmlns="">
      <p:transition spd="slow" advTm="1065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9677EE-8934-4706-8BC7-5E10A4F9527D}"/>
              </a:ext>
            </a:extLst>
          </p:cNvPr>
          <p:cNvSpPr/>
          <p:nvPr/>
        </p:nvSpPr>
        <p:spPr>
          <a:xfrm>
            <a:off x="8824756" y="1914525"/>
            <a:ext cx="2995066" cy="228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9875" name="TextBox 3">
            <a:extLst>
              <a:ext uri="{FF2B5EF4-FFF2-40B4-BE49-F238E27FC236}">
                <a16:creationId xmlns:a16="http://schemas.microsoft.com/office/drawing/2014/main" id="{915CEB73-CD5F-4265-ACFB-548C6F7D79CA}"/>
              </a:ext>
            </a:extLst>
          </p:cNvPr>
          <p:cNvSpPr txBox="1">
            <a:spLocks noChangeArrowheads="1"/>
          </p:cNvSpPr>
          <p:nvPr/>
        </p:nvSpPr>
        <p:spPr bwMode="auto">
          <a:xfrm>
            <a:off x="8977155" y="2518568"/>
            <a:ext cx="28426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b="1" dirty="0"/>
              <a:t>HOLISTIC CONSERVATION</a:t>
            </a:r>
          </a:p>
        </p:txBody>
      </p:sp>
      <p:graphicFrame>
        <p:nvGraphicFramePr>
          <p:cNvPr id="7" name="Diagram 6">
            <a:extLst>
              <a:ext uri="{FF2B5EF4-FFF2-40B4-BE49-F238E27FC236}">
                <a16:creationId xmlns:a16="http://schemas.microsoft.com/office/drawing/2014/main" id="{A9F9D41B-6092-40D1-AEC7-830DD32D1319}"/>
              </a:ext>
            </a:extLst>
          </p:cNvPr>
          <p:cNvGraphicFramePr/>
          <p:nvPr>
            <p:extLst>
              <p:ext uri="{D42A27DB-BD31-4B8C-83A1-F6EECF244321}">
                <p14:modId xmlns:p14="http://schemas.microsoft.com/office/powerpoint/2010/main" val="1292853064"/>
              </p:ext>
            </p:extLst>
          </p:nvPr>
        </p:nvGraphicFramePr>
        <p:xfrm>
          <a:off x="804819" y="1828800"/>
          <a:ext cx="7877168"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878" name="TextBox 7">
            <a:extLst>
              <a:ext uri="{FF2B5EF4-FFF2-40B4-BE49-F238E27FC236}">
                <a16:creationId xmlns:a16="http://schemas.microsoft.com/office/drawing/2014/main" id="{2B77EE54-7FB4-4AE6-97C5-1E922DEB82AA}"/>
              </a:ext>
            </a:extLst>
          </p:cNvPr>
          <p:cNvSpPr txBox="1">
            <a:spLocks noChangeArrowheads="1"/>
          </p:cNvSpPr>
          <p:nvPr/>
        </p:nvSpPr>
        <p:spPr bwMode="auto">
          <a:xfrm rot="16200000">
            <a:off x="539750" y="5359400"/>
            <a:ext cx="24399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tr-TR" altLang="tr-TR" sz="2000" b="1" dirty="0">
                <a:solidFill>
                  <a:schemeClr val="bg1"/>
                </a:solidFill>
                <a:latin typeface="Arial" panose="020B0604020202020204" pitchFamily="34" charset="0"/>
              </a:rPr>
              <a:t>DEĞERLENDİRME</a:t>
            </a:r>
            <a:endParaRPr lang="tr-TR" altLang="tr-TR" sz="2000" dirty="0">
              <a:solidFill>
                <a:schemeClr val="bg1"/>
              </a:solidFill>
              <a:latin typeface="Arial" panose="020B0604020202020204" pitchFamily="34" charset="0"/>
            </a:endParaRPr>
          </a:p>
        </p:txBody>
      </p:sp>
      <p:sp>
        <p:nvSpPr>
          <p:cNvPr id="79879" name="TextBox 1">
            <a:extLst>
              <a:ext uri="{FF2B5EF4-FFF2-40B4-BE49-F238E27FC236}">
                <a16:creationId xmlns:a16="http://schemas.microsoft.com/office/drawing/2014/main" id="{F373EDB4-D046-4DAA-B8C5-06D86F8AA73F}"/>
              </a:ext>
            </a:extLst>
          </p:cNvPr>
          <p:cNvSpPr txBox="1">
            <a:spLocks noChangeArrowheads="1"/>
          </p:cNvSpPr>
          <p:nvPr/>
        </p:nvSpPr>
        <p:spPr bwMode="auto">
          <a:xfrm>
            <a:off x="804819" y="1318418"/>
            <a:ext cx="563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800" b="1" dirty="0"/>
              <a:t>INTERRELATIONS</a:t>
            </a:r>
          </a:p>
          <a:p>
            <a:pPr eaLnBrk="1" hangingPunct="1">
              <a:spcBef>
                <a:spcPct val="0"/>
              </a:spcBef>
              <a:buFontTx/>
              <a:buNone/>
            </a:pPr>
            <a:r>
              <a:rPr lang="tr-TR" altLang="tr-TR" sz="2400" dirty="0"/>
              <a:t>TANGIBLE AND INTANGIBLE VALUES</a:t>
            </a:r>
          </a:p>
        </p:txBody>
      </p:sp>
      <p:grpSp>
        <p:nvGrpSpPr>
          <p:cNvPr id="15" name="Grup 14">
            <a:extLst>
              <a:ext uri="{FF2B5EF4-FFF2-40B4-BE49-F238E27FC236}">
                <a16:creationId xmlns:a16="http://schemas.microsoft.com/office/drawing/2014/main" id="{3865FE3D-6B6A-F4C5-BED0-62821B835B37}"/>
              </a:ext>
            </a:extLst>
          </p:cNvPr>
          <p:cNvGrpSpPr/>
          <p:nvPr/>
        </p:nvGrpSpPr>
        <p:grpSpPr>
          <a:xfrm>
            <a:off x="8305" y="-33126"/>
            <a:ext cx="13300538" cy="6891127"/>
            <a:chOff x="8305" y="-33126"/>
            <a:chExt cx="13300538" cy="6891127"/>
          </a:xfrm>
        </p:grpSpPr>
        <p:grpSp>
          <p:nvGrpSpPr>
            <p:cNvPr id="16" name="Grup 15">
              <a:extLst>
                <a:ext uri="{FF2B5EF4-FFF2-40B4-BE49-F238E27FC236}">
                  <a16:creationId xmlns:a16="http://schemas.microsoft.com/office/drawing/2014/main" id="{E8ED0D0F-C99D-9DDE-DC00-63EE037CC68A}"/>
                </a:ext>
              </a:extLst>
            </p:cNvPr>
            <p:cNvGrpSpPr/>
            <p:nvPr/>
          </p:nvGrpSpPr>
          <p:grpSpPr>
            <a:xfrm>
              <a:off x="8305" y="-33126"/>
              <a:ext cx="12165724" cy="6891127"/>
              <a:chOff x="8305" y="-33126"/>
              <a:chExt cx="12165724" cy="6891127"/>
            </a:xfrm>
          </p:grpSpPr>
          <p:sp>
            <p:nvSpPr>
              <p:cNvPr id="19" name="Dikdörtgen 18">
                <a:extLst>
                  <a:ext uri="{FF2B5EF4-FFF2-40B4-BE49-F238E27FC236}">
                    <a16:creationId xmlns:a16="http://schemas.microsoft.com/office/drawing/2014/main" id="{ABE779A1-7A1C-E7A3-03F9-FA40CADCE596}"/>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0" name="Grup 19">
                <a:extLst>
                  <a:ext uri="{FF2B5EF4-FFF2-40B4-BE49-F238E27FC236}">
                    <a16:creationId xmlns:a16="http://schemas.microsoft.com/office/drawing/2014/main" id="{229B61EA-80DB-2A93-8B71-879C89620F04}"/>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5EAB0587-780E-3B43-1F27-EE1A1CE4E1FB}"/>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C71CE37F-511A-E756-BD2E-5CDD0E0405F3}"/>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70B7FEA2-F9CE-292B-6AE4-043E16BB8E9B}"/>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EF7CFC17-9631-9311-0DFB-28D3E99BCBFA}"/>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7" name="Metin kutusu 16">
              <a:extLst>
                <a:ext uri="{FF2B5EF4-FFF2-40B4-BE49-F238E27FC236}">
                  <a16:creationId xmlns:a16="http://schemas.microsoft.com/office/drawing/2014/main" id="{547996E2-F5C1-249B-F9CF-1FC38FDA9B47}"/>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8" name="Metin kutusu 17">
              <a:extLst>
                <a:ext uri="{FF2B5EF4-FFF2-40B4-BE49-F238E27FC236}">
                  <a16:creationId xmlns:a16="http://schemas.microsoft.com/office/drawing/2014/main" id="{54F9AEBD-DBB5-AA12-C931-0691FAFC388F}"/>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2681418"/>
      </p:ext>
    </p:extLst>
  </p:cSld>
  <p:clrMapOvr>
    <a:masterClrMapping/>
  </p:clrMapOvr>
  <mc:AlternateContent xmlns:mc="http://schemas.openxmlformats.org/markup-compatibility/2006" xmlns:p14="http://schemas.microsoft.com/office/powerpoint/2010/main">
    <mc:Choice Requires="p14">
      <p:transition spd="slow" p14:dur="2000" advTm="10446"/>
    </mc:Choice>
    <mc:Fallback xmlns="">
      <p:transition spd="slow" advTm="1044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09801" y="1524000"/>
            <a:ext cx="7667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a:p>
            <a:r>
              <a:rPr lang="tr-TR" altLang="tr-TR"/>
              <a:t>   	     </a:t>
            </a:r>
            <a:r>
              <a:rPr lang="en-US" altLang="tr-TR"/>
              <a:t> </a:t>
            </a:r>
            <a:r>
              <a:rPr lang="tr-TR" altLang="tr-TR"/>
              <a:t> </a:t>
            </a:r>
          </a:p>
        </p:txBody>
      </p:sp>
      <p:sp>
        <p:nvSpPr>
          <p:cNvPr id="10243" name="Rectangle 5"/>
          <p:cNvSpPr>
            <a:spLocks noChangeArrowheads="1"/>
          </p:cNvSpPr>
          <p:nvPr/>
        </p:nvSpPr>
        <p:spPr bwMode="auto">
          <a:xfrm>
            <a:off x="1167580" y="1553964"/>
            <a:ext cx="60981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ja-JP" sz="3600" b="1" dirty="0" err="1">
                <a:solidFill>
                  <a:srgbClr val="C00000"/>
                </a:solidFill>
              </a:rPr>
              <a:t>i</a:t>
            </a:r>
            <a:r>
              <a:rPr lang="tr-TR" altLang="ja-JP" sz="3600" b="1" dirty="0" err="1">
                <a:solidFill>
                  <a:srgbClr val="C00000"/>
                </a:solidFill>
                <a:ea typeface="ＭＳ Ｐゴシック" panose="020B0600070205080204" pitchFamily="34" charset="-128"/>
              </a:rPr>
              <a:t>nterrelations</a:t>
            </a:r>
            <a:r>
              <a:rPr lang="tr-TR" altLang="ja-JP" sz="3600" b="1" dirty="0">
                <a:solidFill>
                  <a:srgbClr val="C00000"/>
                </a:solidFill>
              </a:rPr>
              <a:t>  |  </a:t>
            </a:r>
            <a:r>
              <a:rPr lang="tr-TR" altLang="ja-JP" sz="3600" b="1" dirty="0" err="1">
                <a:solidFill>
                  <a:srgbClr val="C00000"/>
                </a:solidFill>
                <a:ea typeface="ＭＳ Ｐゴシック" panose="020B0600070205080204" pitchFamily="34" charset="-128"/>
              </a:rPr>
              <a:t>processes</a:t>
            </a:r>
            <a:r>
              <a:rPr lang="tr-TR" altLang="ja-JP" b="1" dirty="0">
                <a:solidFill>
                  <a:srgbClr val="C00000"/>
                </a:solidFill>
                <a:ea typeface="ＭＳ Ｐゴシック" panose="020B0600070205080204" pitchFamily="34" charset="-128"/>
              </a:rPr>
              <a:t> </a:t>
            </a:r>
          </a:p>
          <a:p>
            <a:pPr eaLnBrk="1" hangingPunct="1"/>
            <a:endParaRPr lang="tr-TR" altLang="ja-JP" b="1" dirty="0">
              <a:solidFill>
                <a:srgbClr val="000000"/>
              </a:solidFill>
              <a:ea typeface="ＭＳ Ｐゴシック" panose="020B0600070205080204" pitchFamily="34" charset="-128"/>
            </a:endParaRPr>
          </a:p>
        </p:txBody>
      </p:sp>
      <p:sp>
        <p:nvSpPr>
          <p:cNvPr id="10244" name="Rectangle 6"/>
          <p:cNvSpPr>
            <a:spLocks noChangeArrowheads="1"/>
          </p:cNvSpPr>
          <p:nvPr/>
        </p:nvSpPr>
        <p:spPr bwMode="auto">
          <a:xfrm>
            <a:off x="1167579" y="2295292"/>
            <a:ext cx="11368549" cy="81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pPr>
            <a:r>
              <a:rPr lang="tr-TR" altLang="ja-JP" sz="2400" dirty="0" err="1">
                <a:ea typeface="ＭＳ Ｐゴシック" panose="020B0600070205080204" pitchFamily="34" charset="-128"/>
              </a:rPr>
              <a:t>contexts</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to</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discuss</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the</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relations</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and</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change</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tangible</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and</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intangible</a:t>
            </a:r>
            <a:r>
              <a:rPr lang="tr-TR" altLang="ja-JP" sz="2400" dirty="0">
                <a:ea typeface="ＭＳ Ｐゴシック" panose="020B0600070205080204" pitchFamily="34" charset="-128"/>
              </a:rPr>
              <a:t> </a:t>
            </a:r>
            <a:r>
              <a:rPr lang="tr-TR" altLang="ja-JP" sz="2400" dirty="0" err="1">
                <a:ea typeface="ＭＳ Ｐゴシック" panose="020B0600070205080204" pitchFamily="34" charset="-128"/>
              </a:rPr>
              <a:t>values</a:t>
            </a:r>
            <a:r>
              <a:rPr lang="tr-TR" altLang="ja-JP" sz="2400" dirty="0">
                <a:ea typeface="ＭＳ Ｐゴシック" panose="020B0600070205080204" pitchFamily="34" charset="-128"/>
              </a:rPr>
              <a:t> </a:t>
            </a:r>
          </a:p>
          <a:p>
            <a:pPr eaLnBrk="1" hangingPunct="1">
              <a:lnSpc>
                <a:spcPct val="30000"/>
              </a:lnSpc>
              <a:spcBef>
                <a:spcPct val="50000"/>
              </a:spcBef>
            </a:pPr>
            <a:endParaRPr lang="tr-TR" altLang="ja-JP" sz="3000" b="1" dirty="0">
              <a:solidFill>
                <a:srgbClr val="C00000"/>
              </a:solidFill>
              <a:ea typeface="ＭＳ Ｐゴシック" panose="020B0600070205080204" pitchFamily="34" charset="-128"/>
            </a:endParaRPr>
          </a:p>
        </p:txBody>
      </p:sp>
      <p:sp>
        <p:nvSpPr>
          <p:cNvPr id="2" name="Text Box 2">
            <a:extLst>
              <a:ext uri="{FF2B5EF4-FFF2-40B4-BE49-F238E27FC236}">
                <a16:creationId xmlns:a16="http://schemas.microsoft.com/office/drawing/2014/main" id="{B091894E-B7D0-CEBC-DBE6-CDD512828FC8}"/>
              </a:ext>
            </a:extLst>
          </p:cNvPr>
          <p:cNvSpPr txBox="1">
            <a:spLocks noChangeArrowheads="1"/>
          </p:cNvSpPr>
          <p:nvPr/>
        </p:nvSpPr>
        <p:spPr bwMode="auto">
          <a:xfrm>
            <a:off x="793597" y="3574202"/>
            <a:ext cx="7667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a:p>
            <a:r>
              <a:rPr lang="tr-TR" altLang="tr-TR"/>
              <a:t>   	     </a:t>
            </a:r>
            <a:r>
              <a:rPr lang="en-US" altLang="tr-TR"/>
              <a:t> </a:t>
            </a:r>
            <a:r>
              <a:rPr lang="tr-TR" altLang="tr-TR"/>
              <a:t> </a:t>
            </a:r>
          </a:p>
        </p:txBody>
      </p:sp>
      <p:sp>
        <p:nvSpPr>
          <p:cNvPr id="4" name="Rectangle 6">
            <a:extLst>
              <a:ext uri="{FF2B5EF4-FFF2-40B4-BE49-F238E27FC236}">
                <a16:creationId xmlns:a16="http://schemas.microsoft.com/office/drawing/2014/main" id="{C959A54D-12D3-DDDF-F6A7-6A1179B659BF}"/>
              </a:ext>
            </a:extLst>
          </p:cNvPr>
          <p:cNvSpPr>
            <a:spLocks noChangeArrowheads="1"/>
          </p:cNvSpPr>
          <p:nvPr/>
        </p:nvSpPr>
        <p:spPr bwMode="auto">
          <a:xfrm>
            <a:off x="1246238" y="3099012"/>
            <a:ext cx="9067799" cy="2800767"/>
          </a:xfrm>
          <a:prstGeom prst="rect">
            <a:avLst/>
          </a:prstGeom>
          <a:solidFill>
            <a:srgbClr val="C00000"/>
          </a:solidFill>
          <a:ln w="9525" algn="ctr">
            <a:noFill/>
            <a:miter lim="800000"/>
            <a:headEnd/>
            <a:tailEnd/>
          </a:ln>
          <a:effectLst/>
        </p:spPr>
        <p:txBody>
          <a:bodyPr wrap="square" anchor="ctr">
            <a:spAutoFit/>
          </a:bodyPr>
          <a:lstStyle/>
          <a:p>
            <a:pPr algn="just">
              <a:defRPr/>
            </a:pPr>
            <a:r>
              <a:rPr lang="en-US" altLang="ja-JP" sz="3200" b="1" dirty="0">
                <a:solidFill>
                  <a:schemeClr val="bg1"/>
                </a:solidFill>
                <a:effectLst>
                  <a:outerShdw blurRad="38100" dist="38100" dir="2700000" algn="tl">
                    <a:srgbClr val="C0C0C0"/>
                  </a:outerShdw>
                </a:effectLst>
                <a:latin typeface="Arial" charset="0"/>
                <a:ea typeface="ＭＳ Ｐゴシック" charset="-128"/>
              </a:rPr>
              <a:t>CONSERVAT</a:t>
            </a:r>
            <a:r>
              <a:rPr lang="tr-TR" altLang="ja-JP" sz="3200" b="1" dirty="0">
                <a:solidFill>
                  <a:schemeClr val="bg1"/>
                </a:solidFill>
                <a:effectLst>
                  <a:outerShdw blurRad="38100" dist="38100" dir="2700000" algn="tl">
                    <a:srgbClr val="C0C0C0"/>
                  </a:outerShdw>
                </a:effectLst>
                <a:latin typeface="Arial" charset="0"/>
              </a:rPr>
              <a:t>I</a:t>
            </a:r>
            <a:r>
              <a:rPr lang="en-US" altLang="ja-JP" sz="3200" b="1" dirty="0">
                <a:solidFill>
                  <a:schemeClr val="bg1"/>
                </a:solidFill>
                <a:effectLst>
                  <a:outerShdw blurRad="38100" dist="38100" dir="2700000" algn="tl">
                    <a:srgbClr val="C0C0C0"/>
                  </a:outerShdw>
                </a:effectLst>
                <a:latin typeface="Arial" charset="0"/>
                <a:ea typeface="ＭＳ Ｐゴシック" charset="-128"/>
              </a:rPr>
              <a:t>ON</a:t>
            </a:r>
            <a:r>
              <a:rPr lang="tr-TR" altLang="ja-JP" sz="3200" b="1" dirty="0">
                <a:solidFill>
                  <a:schemeClr val="bg1"/>
                </a:solidFill>
                <a:effectLst>
                  <a:outerShdw blurRad="38100" dist="38100" dir="2700000" algn="tl">
                    <a:srgbClr val="C0C0C0"/>
                  </a:outerShdw>
                </a:effectLst>
                <a:latin typeface="Arial" charset="0"/>
              </a:rPr>
              <a:t> </a:t>
            </a:r>
          </a:p>
          <a:p>
            <a:pPr algn="just">
              <a:defRPr/>
            </a:pPr>
            <a:r>
              <a:rPr lang="tr-TR" altLang="ja-JP" dirty="0">
                <a:solidFill>
                  <a:schemeClr val="bg1"/>
                </a:solidFill>
                <a:latin typeface="Arial" charset="0"/>
              </a:rPr>
              <a:t>a problem of</a:t>
            </a:r>
            <a:r>
              <a:rPr lang="en-US" altLang="ja-JP" dirty="0">
                <a:solidFill>
                  <a:schemeClr val="bg1"/>
                </a:solidFill>
                <a:latin typeface="Arial" charset="0"/>
                <a:ea typeface="ＭＳ Ｐゴシック" charset="-128"/>
              </a:rPr>
              <a:t> the dissonancy in the handling of two processes</a:t>
            </a:r>
            <a:endParaRPr lang="tr-TR" altLang="ja-JP" dirty="0">
              <a:solidFill>
                <a:schemeClr val="bg1"/>
              </a:solidFill>
              <a:latin typeface="Arial" charset="0"/>
              <a:ea typeface="ＭＳ Ｐゴシック" charset="-128"/>
            </a:endParaRPr>
          </a:p>
          <a:p>
            <a:pPr algn="just">
              <a:defRPr/>
            </a:pPr>
            <a:endParaRPr lang="tr-TR" altLang="ja-JP" dirty="0">
              <a:solidFill>
                <a:schemeClr val="bg1"/>
              </a:solidFill>
              <a:latin typeface="Arial" charset="0"/>
              <a:ea typeface="ＭＳ Ｐゴシック" charset="-128"/>
            </a:endParaRPr>
          </a:p>
          <a:p>
            <a:pPr marL="342900" indent="-342900">
              <a:buFontTx/>
              <a:buChar char="•"/>
              <a:defRPr/>
            </a:pPr>
            <a:r>
              <a:rPr lang="en-US" altLang="ja-JP" dirty="0">
                <a:solidFill>
                  <a:schemeClr val="bg1"/>
                </a:solidFill>
                <a:latin typeface="Arial" charset="0"/>
                <a:ea typeface="ＭＳ Ｐゴシック" charset="-128"/>
              </a:rPr>
              <a:t>the transmission process of intangible values </a:t>
            </a:r>
            <a:endParaRPr lang="tr-TR" altLang="ja-JP" dirty="0">
              <a:solidFill>
                <a:schemeClr val="bg1"/>
              </a:solidFill>
              <a:latin typeface="Arial" charset="0"/>
              <a:ea typeface="ＭＳ Ｐゴシック" charset="-128"/>
            </a:endParaRPr>
          </a:p>
          <a:p>
            <a:pPr marL="342900" indent="-342900">
              <a:defRPr/>
            </a:pPr>
            <a:endParaRPr lang="tr-TR" altLang="ja-JP" dirty="0">
              <a:solidFill>
                <a:schemeClr val="bg1"/>
              </a:solidFill>
              <a:latin typeface="Arial" charset="0"/>
              <a:ea typeface="ＭＳ Ｐゴシック" charset="-128"/>
            </a:endParaRPr>
          </a:p>
          <a:p>
            <a:pPr marL="342900" indent="-342900">
              <a:buFontTx/>
              <a:buChar char="•"/>
              <a:defRPr/>
            </a:pPr>
            <a:r>
              <a:rPr lang="en-US" altLang="ja-JP" dirty="0">
                <a:solidFill>
                  <a:schemeClr val="bg1"/>
                </a:solidFill>
                <a:latin typeface="Arial" charset="0"/>
                <a:ea typeface="ＭＳ Ｐゴシック" charset="-128"/>
              </a:rPr>
              <a:t>the transformation process of historic environments</a:t>
            </a:r>
            <a:r>
              <a:rPr lang="tr-TR" altLang="ja-JP" dirty="0">
                <a:solidFill>
                  <a:schemeClr val="bg1"/>
                </a:solidFill>
                <a:latin typeface="Arial" charset="0"/>
                <a:ea typeface="ＭＳ Ｐゴシック" charset="-128"/>
              </a:rPr>
              <a:t> </a:t>
            </a:r>
          </a:p>
          <a:p>
            <a:pPr algn="just">
              <a:defRPr/>
            </a:pPr>
            <a:endParaRPr lang="tr-TR" altLang="ja-JP" dirty="0">
              <a:solidFill>
                <a:schemeClr val="bg1"/>
              </a:solidFill>
              <a:latin typeface="Arial" charset="0"/>
              <a:ea typeface="ＭＳ Ｐゴシック" charset="-128"/>
            </a:endParaRPr>
          </a:p>
          <a:p>
            <a:pPr algn="just">
              <a:defRPr/>
            </a:pPr>
            <a:endParaRPr lang="tr-TR" altLang="ja-JP" dirty="0">
              <a:solidFill>
                <a:schemeClr val="bg1"/>
              </a:solidFill>
              <a:latin typeface="Arial" charset="0"/>
              <a:ea typeface="ＭＳ Ｐゴシック" charset="-128"/>
            </a:endParaRPr>
          </a:p>
          <a:p>
            <a:pPr algn="just">
              <a:defRPr/>
            </a:pPr>
            <a:endParaRPr lang="tr-TR" altLang="ja-JP" dirty="0">
              <a:solidFill>
                <a:schemeClr val="bg1"/>
              </a:solidFill>
              <a:latin typeface="Arial" charset="0"/>
            </a:endParaRPr>
          </a:p>
        </p:txBody>
      </p:sp>
      <p:grpSp>
        <p:nvGrpSpPr>
          <p:cNvPr id="3" name="Grup 2">
            <a:extLst>
              <a:ext uri="{FF2B5EF4-FFF2-40B4-BE49-F238E27FC236}">
                <a16:creationId xmlns:a16="http://schemas.microsoft.com/office/drawing/2014/main" id="{EFB33CAC-4CB8-FD62-807F-17A961C5109E}"/>
              </a:ext>
            </a:extLst>
          </p:cNvPr>
          <p:cNvGrpSpPr/>
          <p:nvPr/>
        </p:nvGrpSpPr>
        <p:grpSpPr>
          <a:xfrm>
            <a:off x="8305" y="-33126"/>
            <a:ext cx="13300538" cy="6891127"/>
            <a:chOff x="8305" y="-33126"/>
            <a:chExt cx="13300538" cy="6891127"/>
          </a:xfrm>
        </p:grpSpPr>
        <p:grpSp>
          <p:nvGrpSpPr>
            <p:cNvPr id="16" name="Grup 15">
              <a:extLst>
                <a:ext uri="{FF2B5EF4-FFF2-40B4-BE49-F238E27FC236}">
                  <a16:creationId xmlns:a16="http://schemas.microsoft.com/office/drawing/2014/main" id="{C236C407-987B-5F3E-3929-73F42261BC71}"/>
                </a:ext>
              </a:extLst>
            </p:cNvPr>
            <p:cNvGrpSpPr/>
            <p:nvPr/>
          </p:nvGrpSpPr>
          <p:grpSpPr>
            <a:xfrm>
              <a:off x="8305" y="-33126"/>
              <a:ext cx="12165724" cy="6891127"/>
              <a:chOff x="8305" y="-33126"/>
              <a:chExt cx="12165724" cy="6891127"/>
            </a:xfrm>
          </p:grpSpPr>
          <p:sp>
            <p:nvSpPr>
              <p:cNvPr id="19" name="Dikdörtgen 18">
                <a:extLst>
                  <a:ext uri="{FF2B5EF4-FFF2-40B4-BE49-F238E27FC236}">
                    <a16:creationId xmlns:a16="http://schemas.microsoft.com/office/drawing/2014/main" id="{B59D90F9-707A-776B-8233-5BBF5D3BA7DE}"/>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0" name="Grup 19">
                <a:extLst>
                  <a:ext uri="{FF2B5EF4-FFF2-40B4-BE49-F238E27FC236}">
                    <a16:creationId xmlns:a16="http://schemas.microsoft.com/office/drawing/2014/main" id="{ABA24003-09DB-6B52-5FA2-2556E95C59E5}"/>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0653D4AB-7DA8-C98C-F868-598EE210358D}"/>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3A378050-4F3E-F4F0-32F4-A7370BAA89FA}"/>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B0C8BC10-86B4-DBD6-89D1-E9505B62BDB3}"/>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7632ED6F-E816-3A11-A965-94B76AFDA7AA}"/>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7" name="Metin kutusu 16">
              <a:extLst>
                <a:ext uri="{FF2B5EF4-FFF2-40B4-BE49-F238E27FC236}">
                  <a16:creationId xmlns:a16="http://schemas.microsoft.com/office/drawing/2014/main" id="{6643AA43-110D-AF00-2AE1-E008E7C6C192}"/>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8" name="Metin kutusu 17">
              <a:extLst>
                <a:ext uri="{FF2B5EF4-FFF2-40B4-BE49-F238E27FC236}">
                  <a16:creationId xmlns:a16="http://schemas.microsoft.com/office/drawing/2014/main" id="{50819F60-8858-28D8-F49F-15CD2434206C}"/>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51701750"/>
      </p:ext>
    </p:extLst>
  </p:cSld>
  <p:clrMapOvr>
    <a:masterClrMapping/>
  </p:clrMapOvr>
  <mc:AlternateContent xmlns:mc="http://schemas.openxmlformats.org/markup-compatibility/2006" xmlns:p14="http://schemas.microsoft.com/office/powerpoint/2010/main">
    <mc:Choice Requires="p14">
      <p:transition spd="slow" p14:dur="2000" advTm="15253"/>
    </mc:Choice>
    <mc:Fallback xmlns="">
      <p:transition spd="slow" advTm="152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A55402A3-65CC-487B-96BA-1402F91F2B08}"/>
              </a:ext>
            </a:extLst>
          </p:cNvPr>
          <p:cNvSpPr/>
          <p:nvPr/>
        </p:nvSpPr>
        <p:spPr>
          <a:xfrm>
            <a:off x="1227907" y="2276334"/>
            <a:ext cx="9535887" cy="2862322"/>
          </a:xfrm>
          <a:prstGeom prst="rect">
            <a:avLst/>
          </a:prstGeom>
        </p:spPr>
        <p:txBody>
          <a:bodyPr wrap="square">
            <a:spAutoFit/>
          </a:bodyPr>
          <a:lstStyle/>
          <a:p>
            <a:pPr marL="342900" indent="-342900">
              <a:buFont typeface="Arial" panose="020B0604020202020204" pitchFamily="34" charset="0"/>
              <a:buChar char="•"/>
            </a:pPr>
            <a:r>
              <a:rPr lang="tr-TR" sz="2000" dirty="0"/>
              <a:t>«</a:t>
            </a:r>
            <a:r>
              <a:rPr lang="en-US" sz="2000" dirty="0"/>
              <a:t>a development that meets the needs of the present generation without compromising the abilities of future generations to meet their own needs</a:t>
            </a:r>
            <a:r>
              <a:rPr lang="tr-TR" sz="2000" dirty="0"/>
              <a:t>»(</a:t>
            </a:r>
            <a:r>
              <a:rPr lang="en-US" dirty="0"/>
              <a:t>United Nations World Commission on Environment and Development in 198</a:t>
            </a:r>
            <a:r>
              <a:rPr lang="tr-TR" dirty="0"/>
              <a:t>7</a:t>
            </a:r>
            <a:r>
              <a:rPr lang="tr-TR" sz="2000" dirty="0"/>
              <a:t>)</a:t>
            </a:r>
          </a:p>
          <a:p>
            <a:endParaRPr lang="tr-TR" sz="2000" dirty="0"/>
          </a:p>
          <a:p>
            <a:pPr marL="342900" indent="-342900">
              <a:buFont typeface="Arial" panose="020B0604020202020204" pitchFamily="34" charset="0"/>
              <a:buChar char="•"/>
            </a:pPr>
            <a:r>
              <a:rPr lang="tr-TR" sz="2000" dirty="0"/>
              <a:t>«</a:t>
            </a:r>
            <a:r>
              <a:rPr lang="en-US" sz="2000" dirty="0"/>
              <a:t>the importance of cultural diversity and the need for a more holistic and integrated approach to sustainable development ” </a:t>
            </a:r>
            <a:r>
              <a:rPr lang="tr-TR" sz="2000" dirty="0"/>
              <a:t>(</a:t>
            </a:r>
            <a:r>
              <a:rPr lang="en-US" dirty="0"/>
              <a:t>Hangzhou Declaration </a:t>
            </a:r>
            <a:r>
              <a:rPr lang="tr-TR" sz="2000" dirty="0"/>
              <a:t>)</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endParaRPr lang="tr-TR" sz="2000" dirty="0">
              <a:cs typeface="Arial" panose="020B0604020202020204" pitchFamily="34" charset="0"/>
            </a:endParaRPr>
          </a:p>
          <a:p>
            <a:endParaRPr lang="tr-TR" sz="2000" dirty="0"/>
          </a:p>
        </p:txBody>
      </p:sp>
      <p:sp>
        <p:nvSpPr>
          <p:cNvPr id="15" name="Rectangle 10">
            <a:extLst>
              <a:ext uri="{FF2B5EF4-FFF2-40B4-BE49-F238E27FC236}">
                <a16:creationId xmlns:a16="http://schemas.microsoft.com/office/drawing/2014/main" id="{9F76029A-05F9-4313-B711-1E30EBF34EC5}"/>
              </a:ext>
            </a:extLst>
          </p:cNvPr>
          <p:cNvSpPr/>
          <p:nvPr/>
        </p:nvSpPr>
        <p:spPr>
          <a:xfrm>
            <a:off x="1609239" y="1753114"/>
            <a:ext cx="4636654" cy="523220"/>
          </a:xfrm>
          <a:prstGeom prst="rect">
            <a:avLst/>
          </a:prstGeom>
        </p:spPr>
        <p:txBody>
          <a:bodyPr wrap="none">
            <a:spAutoFit/>
          </a:bodyPr>
          <a:lstStyle/>
          <a:p>
            <a:r>
              <a:rPr lang="en-US" sz="2800" b="1" dirty="0">
                <a:solidFill>
                  <a:srgbClr val="C00000"/>
                </a:solidFill>
                <a:ea typeface="Times New Roman" panose="02020603050405020304" pitchFamily="18" charset="0"/>
                <a:cs typeface="Arial" panose="020B0604020202020204" pitchFamily="34" charset="0"/>
              </a:rPr>
              <a:t>SUSTAINAB</a:t>
            </a:r>
            <a:r>
              <a:rPr lang="tr-TR" sz="2800" b="1" dirty="0">
                <a:solidFill>
                  <a:srgbClr val="C00000"/>
                </a:solidFill>
                <a:ea typeface="Times New Roman" panose="02020603050405020304" pitchFamily="18" charset="0"/>
                <a:cs typeface="Arial" panose="020B0604020202020204" pitchFamily="34" charset="0"/>
              </a:rPr>
              <a:t>LE DEVELOPMENT</a:t>
            </a:r>
            <a:r>
              <a:rPr lang="en-US" sz="2800" dirty="0">
                <a:ea typeface="Times New Roman" panose="02020603050405020304" pitchFamily="18" charset="0"/>
                <a:cs typeface="Arial" panose="020B0604020202020204" pitchFamily="34" charset="0"/>
              </a:rPr>
              <a:t> </a:t>
            </a:r>
            <a:endParaRPr lang="tr-TR" sz="2800" dirty="0"/>
          </a:p>
        </p:txBody>
      </p:sp>
      <p:grpSp>
        <p:nvGrpSpPr>
          <p:cNvPr id="2" name="Grup 1">
            <a:extLst>
              <a:ext uri="{FF2B5EF4-FFF2-40B4-BE49-F238E27FC236}">
                <a16:creationId xmlns:a16="http://schemas.microsoft.com/office/drawing/2014/main" id="{AC715275-0193-81D6-EFD8-D8BF9A713B86}"/>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C6A6A0F6-133D-A3BD-6235-2015640BE2F3}"/>
                </a:ext>
              </a:extLst>
            </p:cNvPr>
            <p:cNvGrpSpPr/>
            <p:nvPr/>
          </p:nvGrpSpPr>
          <p:grpSpPr>
            <a:xfrm>
              <a:off x="8305" y="-33126"/>
              <a:ext cx="12165724" cy="6891127"/>
              <a:chOff x="8305" y="-33126"/>
              <a:chExt cx="12165724" cy="6891127"/>
            </a:xfrm>
          </p:grpSpPr>
          <p:sp>
            <p:nvSpPr>
              <p:cNvPr id="10" name="Dikdörtgen 9">
                <a:extLst>
                  <a:ext uri="{FF2B5EF4-FFF2-40B4-BE49-F238E27FC236}">
                    <a16:creationId xmlns:a16="http://schemas.microsoft.com/office/drawing/2014/main" id="{1FE0C43D-A357-8C64-946D-8D1DA9E5C88E}"/>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1" name="Grup 10">
                <a:extLst>
                  <a:ext uri="{FF2B5EF4-FFF2-40B4-BE49-F238E27FC236}">
                    <a16:creationId xmlns:a16="http://schemas.microsoft.com/office/drawing/2014/main" id="{5B1B068E-77DE-82D7-7804-BC1CD428036F}"/>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46BF8118-37F4-C01B-1E0F-94E6AB65BBA2}"/>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8C7FDB30-C714-A593-AB84-32971CA432FC}"/>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71C3A1CF-7719-311B-7A77-16F228EFCF37}"/>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D69E4631-8736-50B6-E195-67BAFB92BE39}"/>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7" name="Metin kutusu 6">
              <a:extLst>
                <a:ext uri="{FF2B5EF4-FFF2-40B4-BE49-F238E27FC236}">
                  <a16:creationId xmlns:a16="http://schemas.microsoft.com/office/drawing/2014/main" id="{0FDE3461-0FB0-DE6D-E7AC-FC85383359AC}"/>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195F98D2-DA89-1800-79C0-5CAE125ADBE0}"/>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87467637"/>
      </p:ext>
    </p:extLst>
  </p:cSld>
  <p:clrMapOvr>
    <a:masterClrMapping/>
  </p:clrMapOvr>
  <mc:AlternateContent xmlns:mc="http://schemas.openxmlformats.org/markup-compatibility/2006" xmlns:p14="http://schemas.microsoft.com/office/powerpoint/2010/main">
    <mc:Choice Requires="p14">
      <p:transition spd="slow" p14:dur="2000" advTm="22349"/>
    </mc:Choice>
    <mc:Fallback xmlns="">
      <p:transition spd="slow" advTm="2234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B6688AB5-72B4-4F47-92DA-14F45BC24127}"/>
              </a:ext>
            </a:extLst>
          </p:cNvPr>
          <p:cNvSpPr/>
          <p:nvPr/>
        </p:nvSpPr>
        <p:spPr>
          <a:xfrm>
            <a:off x="1567542" y="1166842"/>
            <a:ext cx="45238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Arial" panose="020B0604020202020204" pitchFamily="34" charset="0"/>
              </a:rPr>
              <a:t>ASPECTS OF </a:t>
            </a:r>
            <a:r>
              <a:rPr kumimoji="0" lang="en-US" sz="2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Arial" panose="020B0604020202020204" pitchFamily="34" charset="0"/>
              </a:rPr>
              <a:t>SUSTAINABILITY</a:t>
            </a: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5" name="Table 2">
            <a:extLst>
              <a:ext uri="{FF2B5EF4-FFF2-40B4-BE49-F238E27FC236}">
                <a16:creationId xmlns:a16="http://schemas.microsoft.com/office/drawing/2014/main" id="{EF1CDD2E-92F5-4852-9847-A521603DE02F}"/>
              </a:ext>
            </a:extLst>
          </p:cNvPr>
          <p:cNvGraphicFramePr>
            <a:graphicFrameLocks noGrp="1"/>
          </p:cNvGraphicFramePr>
          <p:nvPr/>
        </p:nvGraphicFramePr>
        <p:xfrm>
          <a:off x="1567542" y="1815076"/>
          <a:ext cx="8127999" cy="3230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n-US" sz="2000" dirty="0"/>
                        <a:t>environmental</a:t>
                      </a:r>
                      <a:endParaRPr lang="tr-TR" sz="2000" dirty="0"/>
                    </a:p>
                  </a:txBody>
                  <a:tcPr>
                    <a:solidFill>
                      <a:schemeClr val="bg1">
                        <a:lumMod val="75000"/>
                      </a:schemeClr>
                    </a:solidFill>
                  </a:tcPr>
                </a:tc>
                <a:tc>
                  <a:txBody>
                    <a:bodyPr/>
                    <a:lstStyle/>
                    <a:p>
                      <a:r>
                        <a:rPr lang="en-US" sz="2000" dirty="0"/>
                        <a:t>socio-cultural</a:t>
                      </a:r>
                      <a:endParaRPr lang="tr-TR" sz="2000" dirty="0"/>
                    </a:p>
                  </a:txBody>
                  <a:tcPr>
                    <a:solidFill>
                      <a:schemeClr val="bg1">
                        <a:lumMod val="75000"/>
                      </a:schemeClr>
                    </a:solidFill>
                  </a:tcPr>
                </a:tc>
                <a:tc>
                  <a:txBody>
                    <a:bodyPr/>
                    <a:lstStyle/>
                    <a:p>
                      <a:r>
                        <a:rPr lang="en-US" sz="2000" dirty="0"/>
                        <a:t>socio-economic</a:t>
                      </a:r>
                      <a:endParaRPr lang="tr-TR" sz="2000" dirty="0"/>
                    </a:p>
                  </a:txBody>
                  <a:tcPr>
                    <a:solidFill>
                      <a:schemeClr val="bg1">
                        <a:lumMod val="75000"/>
                      </a:schemeClr>
                    </a:solidFill>
                  </a:tcPr>
                </a:tc>
                <a:extLst>
                  <a:ext uri="{0D108BD9-81ED-4DB2-BD59-A6C34878D82A}">
                    <a16:rowId xmlns:a16="http://schemas.microsoft.com/office/drawing/2014/main" val="10000"/>
                  </a:ext>
                </a:extLst>
              </a:tr>
              <a:tr h="2790498">
                <a:tc>
                  <a:txBody>
                    <a:bodyPr/>
                    <a:lstStyle/>
                    <a:p>
                      <a:r>
                        <a:rPr lang="en-US" sz="2000" dirty="0"/>
                        <a:t>to respect nature, to benefit of natural and climatic resources, to reduce pollution and waste materials, to contribute to human health and welfare and to reduce natural hazards effects</a:t>
                      </a:r>
                      <a:endParaRPr lang="tr-TR" sz="2000" b="1" kern="1200" dirty="0">
                        <a:solidFill>
                          <a:schemeClr val="lt1"/>
                        </a:solidFill>
                        <a:latin typeface="+mn-lt"/>
                        <a:ea typeface="+mn-ea"/>
                        <a:cs typeface="+mn-cs"/>
                      </a:endParaRPr>
                    </a:p>
                  </a:txBody>
                  <a:tcPr>
                    <a:solidFill>
                      <a:schemeClr val="bg1">
                        <a:lumMod val="95000"/>
                      </a:schemeClr>
                    </a:solidFill>
                  </a:tcPr>
                </a:tc>
                <a:tc>
                  <a:txBody>
                    <a:bodyPr/>
                    <a:lstStyle/>
                    <a:p>
                      <a:r>
                        <a:rPr lang="en-US" sz="1800" dirty="0"/>
                        <a:t>the cultural landscape, to transfer construction cultures, to enhance creativity, to recognize intangible values, to encourage social cohesion</a:t>
                      </a:r>
                      <a:endParaRPr lang="tr-TR" dirty="0"/>
                    </a:p>
                  </a:txBody>
                  <a:tcPr>
                    <a:solidFill>
                      <a:schemeClr val="bg1">
                        <a:lumMod val="95000"/>
                      </a:schemeClr>
                    </a:solidFill>
                  </a:tcPr>
                </a:tc>
                <a:tc>
                  <a:txBody>
                    <a:bodyPr/>
                    <a:lstStyle/>
                    <a:p>
                      <a:r>
                        <a:rPr lang="en-US" sz="1800" dirty="0"/>
                        <a:t>support autonomy, to promote local activities, to optimize construction efforts, to extend building's lifetime, to save resources</a:t>
                      </a:r>
                      <a:endParaRPr lang="tr-TR" dirty="0"/>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6" name="Rectangle 3">
            <a:extLst>
              <a:ext uri="{FF2B5EF4-FFF2-40B4-BE49-F238E27FC236}">
                <a16:creationId xmlns:a16="http://schemas.microsoft.com/office/drawing/2014/main" id="{441C80E0-3EA0-43A1-AE9A-A76FD64BF4EE}"/>
              </a:ext>
            </a:extLst>
          </p:cNvPr>
          <p:cNvSpPr/>
          <p:nvPr/>
        </p:nvSpPr>
        <p:spPr>
          <a:xfrm>
            <a:off x="1575366" y="5129132"/>
            <a:ext cx="40561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VERSUS Project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Correia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2014: 26). </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up 1">
            <a:extLst>
              <a:ext uri="{FF2B5EF4-FFF2-40B4-BE49-F238E27FC236}">
                <a16:creationId xmlns:a16="http://schemas.microsoft.com/office/drawing/2014/main" id="{B1F3DCEC-FE7E-777D-7742-ACC29A7975A7}"/>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F3595F8B-90CD-31E8-E6AF-02E56D29A764}"/>
                </a:ext>
              </a:extLst>
            </p:cNvPr>
            <p:cNvGrpSpPr/>
            <p:nvPr/>
          </p:nvGrpSpPr>
          <p:grpSpPr>
            <a:xfrm>
              <a:off x="8305" y="-33126"/>
              <a:ext cx="12165724" cy="6891127"/>
              <a:chOff x="8305" y="-33126"/>
              <a:chExt cx="12165724" cy="6891127"/>
            </a:xfrm>
          </p:grpSpPr>
          <p:sp>
            <p:nvSpPr>
              <p:cNvPr id="6" name="Dikdörtgen 5">
                <a:extLst>
                  <a:ext uri="{FF2B5EF4-FFF2-40B4-BE49-F238E27FC236}">
                    <a16:creationId xmlns:a16="http://schemas.microsoft.com/office/drawing/2014/main" id="{88389A9E-C4E5-BCCD-15B3-EBDB38F2EAB7}"/>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7" name="Grup 6">
                <a:extLst>
                  <a:ext uri="{FF2B5EF4-FFF2-40B4-BE49-F238E27FC236}">
                    <a16:creationId xmlns:a16="http://schemas.microsoft.com/office/drawing/2014/main" id="{CD820AF0-7431-9EE3-DEF1-C6A3735E0BBD}"/>
                  </a:ext>
                </a:extLst>
              </p:cNvPr>
              <p:cNvGrpSpPr/>
              <p:nvPr/>
            </p:nvGrpSpPr>
            <p:grpSpPr>
              <a:xfrm>
                <a:off x="8305" y="0"/>
                <a:ext cx="12165724" cy="6858001"/>
                <a:chOff x="1" y="-1"/>
                <a:chExt cx="12761147" cy="6858001"/>
              </a:xfrm>
            </p:grpSpPr>
            <p:sp>
              <p:nvSpPr>
                <p:cNvPr id="8" name="Dikdörtgen 7">
                  <a:extLst>
                    <a:ext uri="{FF2B5EF4-FFF2-40B4-BE49-F238E27FC236}">
                      <a16:creationId xmlns:a16="http://schemas.microsoft.com/office/drawing/2014/main" id="{33536D6B-6754-1FF3-AEFB-FD5CB84DA653}"/>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9" name="Grup 8">
                  <a:extLst>
                    <a:ext uri="{FF2B5EF4-FFF2-40B4-BE49-F238E27FC236}">
                      <a16:creationId xmlns:a16="http://schemas.microsoft.com/office/drawing/2014/main" id="{976C2196-2A8C-E76F-0AB5-FD2DBC5F3426}"/>
                    </a:ext>
                  </a:extLst>
                </p:cNvPr>
                <p:cNvGrpSpPr/>
                <p:nvPr/>
              </p:nvGrpSpPr>
              <p:grpSpPr>
                <a:xfrm>
                  <a:off x="9028" y="-1"/>
                  <a:ext cx="12752120" cy="6858000"/>
                  <a:chOff x="6818" y="-1"/>
                  <a:chExt cx="9626719" cy="6858000"/>
                </a:xfrm>
                <a:solidFill>
                  <a:schemeClr val="accent2">
                    <a:lumMod val="50000"/>
                  </a:schemeClr>
                </a:solidFill>
              </p:grpSpPr>
              <p:sp>
                <p:nvSpPr>
                  <p:cNvPr id="10" name="Dikdörtgen 9">
                    <a:extLst>
                      <a:ext uri="{FF2B5EF4-FFF2-40B4-BE49-F238E27FC236}">
                        <a16:creationId xmlns:a16="http://schemas.microsoft.com/office/drawing/2014/main" id="{408831D6-A435-A64B-635B-6EB6E2CE4D2D}"/>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9783F24D-C585-D07E-7FC7-6128D6D0B08F}"/>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4" name="Metin kutusu 3">
              <a:extLst>
                <a:ext uri="{FF2B5EF4-FFF2-40B4-BE49-F238E27FC236}">
                  <a16:creationId xmlns:a16="http://schemas.microsoft.com/office/drawing/2014/main" id="{158637BF-F0DE-9ABB-7EC7-41CAA7DC4D22}"/>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5" name="Metin kutusu 4">
              <a:extLst>
                <a:ext uri="{FF2B5EF4-FFF2-40B4-BE49-F238E27FC236}">
                  <a16:creationId xmlns:a16="http://schemas.microsoft.com/office/drawing/2014/main" id="{1B8DE813-55BC-F245-BC4E-CCA9F823530C}"/>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27502644"/>
      </p:ext>
    </p:extLst>
  </p:cSld>
  <p:clrMapOvr>
    <a:masterClrMapping/>
  </p:clrMapOvr>
  <mc:AlternateContent xmlns:mc="http://schemas.openxmlformats.org/markup-compatibility/2006" xmlns:p14="http://schemas.microsoft.com/office/powerpoint/2010/main">
    <mc:Choice Requires="p14">
      <p:transition spd="slow" p14:dur="2000" advTm="47679"/>
    </mc:Choice>
    <mc:Fallback xmlns="">
      <p:transition spd="slow" advTm="4767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512DFB6C-85B2-46E2-A1ED-1C115F44257C}"/>
              </a:ext>
            </a:extLst>
          </p:cNvPr>
          <p:cNvSpPr/>
          <p:nvPr/>
        </p:nvSpPr>
        <p:spPr>
          <a:xfrm>
            <a:off x="1567542" y="3836278"/>
            <a:ext cx="9535887" cy="185488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0B515AB9-4235-4665-A41C-FC845B547EBC}"/>
              </a:ext>
            </a:extLst>
          </p:cNvPr>
          <p:cNvSpPr/>
          <p:nvPr/>
        </p:nvSpPr>
        <p:spPr>
          <a:xfrm>
            <a:off x="1567542" y="2803119"/>
            <a:ext cx="9535887" cy="11382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4">
            <a:extLst>
              <a:ext uri="{FF2B5EF4-FFF2-40B4-BE49-F238E27FC236}">
                <a16:creationId xmlns:a16="http://schemas.microsoft.com/office/drawing/2014/main" id="{A55402A3-65CC-487B-96BA-1402F91F2B08}"/>
              </a:ext>
            </a:extLst>
          </p:cNvPr>
          <p:cNvSpPr/>
          <p:nvPr/>
        </p:nvSpPr>
        <p:spPr>
          <a:xfrm>
            <a:off x="1219199" y="1690062"/>
            <a:ext cx="9535887" cy="4832092"/>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C00000"/>
                </a:solidFill>
              </a:rPr>
              <a:t>CULTURE</a:t>
            </a:r>
            <a:r>
              <a:rPr lang="tr-TR" sz="2000" b="1" dirty="0"/>
              <a:t>| </a:t>
            </a:r>
            <a:r>
              <a:rPr lang="en-US" sz="2000" dirty="0"/>
              <a:t>a significant issue in sustainable development (UNESCO, 2015</a:t>
            </a:r>
            <a:r>
              <a:rPr lang="tr-TR" sz="2000" dirty="0"/>
              <a:t>) </a:t>
            </a:r>
          </a:p>
          <a:p>
            <a:pPr marL="342900" indent="-342900">
              <a:buFont typeface="Arial" panose="020B0604020202020204" pitchFamily="34" charset="0"/>
              <a:buChar char="•"/>
            </a:pPr>
            <a:r>
              <a:rPr lang="en-US" sz="2000" b="1" dirty="0">
                <a:solidFill>
                  <a:srgbClr val="C00000"/>
                </a:solidFill>
              </a:rPr>
              <a:t>INTANGIBLE CULTURAL HERITAGE </a:t>
            </a:r>
            <a:r>
              <a:rPr lang="en-US" sz="2000" dirty="0"/>
              <a:t>as a mainspring of cultural diversity and a guarantee of sustainable development</a:t>
            </a:r>
            <a:endParaRPr lang="tr-TR" sz="2000" dirty="0"/>
          </a:p>
          <a:p>
            <a:pPr marL="342900" indent="-342900">
              <a:buFont typeface="Arial" panose="020B0604020202020204" pitchFamily="34" charset="0"/>
              <a:buChar char="•"/>
            </a:pPr>
            <a:endParaRPr lang="tr-TR" sz="2000" dirty="0"/>
          </a:p>
          <a:p>
            <a:r>
              <a:rPr lang="tr-TR" sz="2000" b="1" dirty="0">
                <a:solidFill>
                  <a:srgbClr val="C00000"/>
                </a:solidFill>
              </a:rPr>
              <a:t>	</a:t>
            </a:r>
            <a:r>
              <a:rPr lang="en-US" sz="2000" b="1" dirty="0">
                <a:solidFill>
                  <a:srgbClr val="C00000"/>
                </a:solidFill>
              </a:rPr>
              <a:t>THE CONSERVATION OF CULTURAL HERITAGE</a:t>
            </a:r>
            <a:r>
              <a:rPr lang="tr-TR" sz="2000" dirty="0"/>
              <a:t> </a:t>
            </a:r>
          </a:p>
          <a:p>
            <a:r>
              <a:rPr lang="tr-TR" sz="2000" dirty="0"/>
              <a:t>	</a:t>
            </a:r>
            <a:r>
              <a:rPr lang="en-US" sz="2000" dirty="0"/>
              <a:t>a significant issue in sustainable development</a:t>
            </a:r>
            <a:endParaRPr lang="tr-TR" sz="2000" dirty="0"/>
          </a:p>
          <a:p>
            <a:endParaRPr lang="tr-TR" sz="2000" dirty="0"/>
          </a:p>
          <a:p>
            <a:r>
              <a:rPr lang="tr-TR" dirty="0"/>
              <a:t>	</a:t>
            </a:r>
          </a:p>
          <a:p>
            <a:r>
              <a:rPr lang="tr-TR" dirty="0"/>
              <a:t>	</a:t>
            </a:r>
            <a:r>
              <a:rPr lang="en-US" dirty="0"/>
              <a:t>the reuse of historic buildings, </a:t>
            </a:r>
            <a:endParaRPr lang="tr-TR" dirty="0"/>
          </a:p>
          <a:p>
            <a:r>
              <a:rPr lang="tr-TR" dirty="0"/>
              <a:t>	</a:t>
            </a:r>
            <a:r>
              <a:rPr lang="en-US" dirty="0"/>
              <a:t>revitalization of historic environments, </a:t>
            </a:r>
            <a:endParaRPr lang="tr-TR" dirty="0"/>
          </a:p>
          <a:p>
            <a:r>
              <a:rPr lang="tr-TR" dirty="0"/>
              <a:t>	</a:t>
            </a:r>
            <a:r>
              <a:rPr lang="en-US" dirty="0"/>
              <a:t>the increase in the number of the restored buildings increasing property values, </a:t>
            </a:r>
            <a:endParaRPr lang="tr-TR" dirty="0"/>
          </a:p>
          <a:p>
            <a:r>
              <a:rPr lang="tr-TR" dirty="0"/>
              <a:t>	</a:t>
            </a:r>
            <a:r>
              <a:rPr lang="en-US" dirty="0"/>
              <a:t>the creation of jobs related to local building craftsmanship </a:t>
            </a:r>
            <a:endParaRPr lang="tr-TR" dirty="0"/>
          </a:p>
          <a:p>
            <a:r>
              <a:rPr lang="tr-TR" dirty="0"/>
              <a:t>	</a:t>
            </a:r>
            <a:r>
              <a:rPr lang="en-US" dirty="0"/>
              <a:t>the creation of jobs related to tourism </a:t>
            </a:r>
            <a:endParaRPr lang="tr-TR" sz="2000" dirty="0"/>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endParaRPr lang="tr-TR" sz="2000" dirty="0"/>
          </a:p>
          <a:p>
            <a:endParaRPr lang="tr-TR" sz="2000" dirty="0"/>
          </a:p>
        </p:txBody>
      </p:sp>
      <p:sp>
        <p:nvSpPr>
          <p:cNvPr id="15" name="Rectangle 10">
            <a:extLst>
              <a:ext uri="{FF2B5EF4-FFF2-40B4-BE49-F238E27FC236}">
                <a16:creationId xmlns:a16="http://schemas.microsoft.com/office/drawing/2014/main" id="{9F76029A-05F9-4313-B711-1E30EBF34EC5}"/>
              </a:ext>
            </a:extLst>
          </p:cNvPr>
          <p:cNvSpPr/>
          <p:nvPr/>
        </p:nvSpPr>
        <p:spPr>
          <a:xfrm>
            <a:off x="1567542" y="1166842"/>
            <a:ext cx="6086731" cy="523220"/>
          </a:xfrm>
          <a:prstGeom prst="rect">
            <a:avLst/>
          </a:prstGeom>
        </p:spPr>
        <p:txBody>
          <a:bodyPr wrap="none">
            <a:spAutoFit/>
          </a:bodyPr>
          <a:lstStyle/>
          <a:p>
            <a:r>
              <a:rPr lang="en-US" sz="2800" b="1" dirty="0">
                <a:solidFill>
                  <a:srgbClr val="C00000"/>
                </a:solidFill>
                <a:ea typeface="Times New Roman" panose="02020603050405020304" pitchFamily="18" charset="0"/>
                <a:cs typeface="Arial" panose="020B0604020202020204" pitchFamily="34" charset="0"/>
              </a:rPr>
              <a:t>SUSTAINAB</a:t>
            </a:r>
            <a:r>
              <a:rPr lang="tr-TR" sz="2800" b="1" dirty="0">
                <a:solidFill>
                  <a:srgbClr val="C00000"/>
                </a:solidFill>
                <a:ea typeface="Times New Roman" panose="02020603050405020304" pitchFamily="18" charset="0"/>
                <a:cs typeface="Arial" panose="020B0604020202020204" pitchFamily="34" charset="0"/>
              </a:rPr>
              <a:t>LE DEVELOPMENT-CULTURE</a:t>
            </a:r>
            <a:r>
              <a:rPr lang="en-US" sz="2800" dirty="0">
                <a:ea typeface="Times New Roman" panose="02020603050405020304" pitchFamily="18" charset="0"/>
                <a:cs typeface="Arial" panose="020B0604020202020204" pitchFamily="34" charset="0"/>
              </a:rPr>
              <a:t> </a:t>
            </a:r>
            <a:endParaRPr lang="tr-TR" sz="2800" dirty="0"/>
          </a:p>
        </p:txBody>
      </p:sp>
      <p:grpSp>
        <p:nvGrpSpPr>
          <p:cNvPr id="2" name="Grup 1">
            <a:extLst>
              <a:ext uri="{FF2B5EF4-FFF2-40B4-BE49-F238E27FC236}">
                <a16:creationId xmlns:a16="http://schemas.microsoft.com/office/drawing/2014/main" id="{24EE8D8E-DA7A-1D46-CA99-D576133DD3B6}"/>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EF0606DE-8928-0215-68D1-B4F9E14A5CA4}"/>
                </a:ext>
              </a:extLst>
            </p:cNvPr>
            <p:cNvGrpSpPr/>
            <p:nvPr/>
          </p:nvGrpSpPr>
          <p:grpSpPr>
            <a:xfrm>
              <a:off x="8305" y="-33126"/>
              <a:ext cx="12165724" cy="6891127"/>
              <a:chOff x="8305" y="-33126"/>
              <a:chExt cx="12165724" cy="6891127"/>
            </a:xfrm>
          </p:grpSpPr>
          <p:sp>
            <p:nvSpPr>
              <p:cNvPr id="10" name="Dikdörtgen 9">
                <a:extLst>
                  <a:ext uri="{FF2B5EF4-FFF2-40B4-BE49-F238E27FC236}">
                    <a16:creationId xmlns:a16="http://schemas.microsoft.com/office/drawing/2014/main" id="{FBC99370-B276-C174-5CC6-AFD33794E0E7}"/>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1" name="Grup 10">
                <a:extLst>
                  <a:ext uri="{FF2B5EF4-FFF2-40B4-BE49-F238E27FC236}">
                    <a16:creationId xmlns:a16="http://schemas.microsoft.com/office/drawing/2014/main" id="{2B0CF0CE-7933-1421-D5C1-60B289D11EB2}"/>
                  </a:ext>
                </a:extLst>
              </p:cNvPr>
              <p:cNvGrpSpPr/>
              <p:nvPr/>
            </p:nvGrpSpPr>
            <p:grpSpPr>
              <a:xfrm>
                <a:off x="8305" y="0"/>
                <a:ext cx="12165724" cy="6858001"/>
                <a:chOff x="1" y="-1"/>
                <a:chExt cx="12761147" cy="6858001"/>
              </a:xfrm>
            </p:grpSpPr>
            <p:sp>
              <p:nvSpPr>
                <p:cNvPr id="23" name="Dikdörtgen 22">
                  <a:extLst>
                    <a:ext uri="{FF2B5EF4-FFF2-40B4-BE49-F238E27FC236}">
                      <a16:creationId xmlns:a16="http://schemas.microsoft.com/office/drawing/2014/main" id="{CE851FB4-B388-4EFA-40DE-E7F360EFD451}"/>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4" name="Grup 23">
                  <a:extLst>
                    <a:ext uri="{FF2B5EF4-FFF2-40B4-BE49-F238E27FC236}">
                      <a16:creationId xmlns:a16="http://schemas.microsoft.com/office/drawing/2014/main" id="{DB244758-6F36-C233-BF59-89262CFBC30E}"/>
                    </a:ext>
                  </a:extLst>
                </p:cNvPr>
                <p:cNvGrpSpPr/>
                <p:nvPr/>
              </p:nvGrpSpPr>
              <p:grpSpPr>
                <a:xfrm>
                  <a:off x="9028" y="-1"/>
                  <a:ext cx="12752120" cy="6858000"/>
                  <a:chOff x="6818" y="-1"/>
                  <a:chExt cx="9626719" cy="6858000"/>
                </a:xfrm>
                <a:solidFill>
                  <a:schemeClr val="accent2">
                    <a:lumMod val="50000"/>
                  </a:schemeClr>
                </a:solidFill>
              </p:grpSpPr>
              <p:sp>
                <p:nvSpPr>
                  <p:cNvPr id="25" name="Dikdörtgen 24">
                    <a:extLst>
                      <a:ext uri="{FF2B5EF4-FFF2-40B4-BE49-F238E27FC236}">
                        <a16:creationId xmlns:a16="http://schemas.microsoft.com/office/drawing/2014/main" id="{A8036BCD-7FE8-6143-8C3C-5C4910FC853D}"/>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a:extLst>
                      <a:ext uri="{FF2B5EF4-FFF2-40B4-BE49-F238E27FC236}">
                        <a16:creationId xmlns:a16="http://schemas.microsoft.com/office/drawing/2014/main" id="{88F8FD3B-C9B1-1AA0-821F-A97D32F4BE2C}"/>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7" name="Metin kutusu 6">
              <a:extLst>
                <a:ext uri="{FF2B5EF4-FFF2-40B4-BE49-F238E27FC236}">
                  <a16:creationId xmlns:a16="http://schemas.microsoft.com/office/drawing/2014/main" id="{C84C90C9-83FD-0343-ED1C-906B58CBFB4C}"/>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E0D5863C-23CF-DD39-9861-1C0FB6E4ECC3}"/>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17771371"/>
      </p:ext>
    </p:extLst>
  </p:cSld>
  <p:clrMapOvr>
    <a:masterClrMapping/>
  </p:clrMapOvr>
  <mc:AlternateContent xmlns:mc="http://schemas.openxmlformats.org/markup-compatibility/2006" xmlns:p14="http://schemas.microsoft.com/office/powerpoint/2010/main">
    <mc:Choice Requires="p14">
      <p:transition spd="slow" p14:dur="2000" advTm="19235"/>
    </mc:Choice>
    <mc:Fallback xmlns="">
      <p:transition spd="slow" advTm="1923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5E4EA7E3-4B03-4C11-A619-5F8F0244EB0D}"/>
              </a:ext>
            </a:extLst>
          </p:cNvPr>
          <p:cNvSpPr/>
          <p:nvPr/>
        </p:nvSpPr>
        <p:spPr>
          <a:xfrm>
            <a:off x="1567542" y="2228193"/>
            <a:ext cx="10472250" cy="1713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0">
            <a:extLst>
              <a:ext uri="{FF2B5EF4-FFF2-40B4-BE49-F238E27FC236}">
                <a16:creationId xmlns:a16="http://schemas.microsoft.com/office/drawing/2014/main" id="{9F76029A-05F9-4313-B711-1E30EBF34EC5}"/>
              </a:ext>
            </a:extLst>
          </p:cNvPr>
          <p:cNvSpPr/>
          <p:nvPr/>
        </p:nvSpPr>
        <p:spPr>
          <a:xfrm>
            <a:off x="730914" y="1072295"/>
            <a:ext cx="11461086" cy="553998"/>
          </a:xfrm>
          <a:prstGeom prst="rect">
            <a:avLst/>
          </a:prstGeom>
        </p:spPr>
        <p:txBody>
          <a:bodyPr wrap="none">
            <a:spAutoFit/>
          </a:bodyPr>
          <a:lstStyle/>
          <a:p>
            <a:pPr lvl="0"/>
            <a:r>
              <a:rPr lang="en-US" sz="3000" b="1" dirty="0">
                <a:solidFill>
                  <a:srgbClr val="C00000"/>
                </a:solidFill>
              </a:rPr>
              <a:t>International Documents on Conservation of Traditional Craftsmanship</a:t>
            </a:r>
            <a:endParaRPr lang="tr-TR" sz="3000" b="1" dirty="0">
              <a:solidFill>
                <a:srgbClr val="C00000"/>
              </a:solidFill>
            </a:endParaRPr>
          </a:p>
        </p:txBody>
      </p:sp>
      <p:sp>
        <p:nvSpPr>
          <p:cNvPr id="12" name="Rectangle 4">
            <a:extLst>
              <a:ext uri="{FF2B5EF4-FFF2-40B4-BE49-F238E27FC236}">
                <a16:creationId xmlns:a16="http://schemas.microsoft.com/office/drawing/2014/main" id="{EE8B7690-817C-46CC-AF49-DBEC739E314D}"/>
              </a:ext>
            </a:extLst>
          </p:cNvPr>
          <p:cNvSpPr>
            <a:spLocks noChangeArrowheads="1"/>
          </p:cNvSpPr>
          <p:nvPr/>
        </p:nvSpPr>
        <p:spPr bwMode="auto">
          <a:xfrm>
            <a:off x="2433637" y="2464472"/>
            <a:ext cx="7324725" cy="923925"/>
          </a:xfrm>
          <a:prstGeom prst="rect">
            <a:avLst/>
          </a:prstGeom>
          <a:noFill/>
          <a:ln w="9525">
            <a:noFill/>
            <a:miter lim="800000"/>
            <a:headEnd/>
            <a:tailEnd/>
          </a:ln>
        </p:spPr>
        <p:txBody>
          <a:bodyPr>
            <a:spAutoFit/>
          </a:bodyPr>
          <a:lstStyle/>
          <a:p>
            <a:pPr>
              <a:defRPr/>
            </a:pPr>
            <a:r>
              <a:rPr lang="tr-TR" sz="3600" b="1" dirty="0">
                <a:solidFill>
                  <a:srgbClr val="C00000"/>
                </a:solidFill>
                <a:latin typeface="Calibri" pitchFamily="34" charset="0"/>
                <a:ea typeface="Calibri" pitchFamily="34" charset="0"/>
                <a:cs typeface="Times New Roman" pitchFamily="18" charset="0"/>
              </a:rPr>
              <a:t>TRADITIONAL CRAFTSMANSHIPS</a:t>
            </a:r>
          </a:p>
          <a:p>
            <a:pPr>
              <a:defRPr/>
            </a:pPr>
            <a:r>
              <a:rPr lang="tr-TR" b="1" dirty="0">
                <a:latin typeface="Calibri" pitchFamily="34" charset="0"/>
                <a:ea typeface="Calibri" pitchFamily="34" charset="0"/>
                <a:cs typeface="Times New Roman" pitchFamily="18" charset="0"/>
              </a:rPr>
              <a:t>A DOMAIN INTANGIBLE CULTURAL HERITAGE REFLECTS</a:t>
            </a:r>
          </a:p>
        </p:txBody>
      </p:sp>
      <p:sp>
        <p:nvSpPr>
          <p:cNvPr id="13" name="Rectangle 5">
            <a:extLst>
              <a:ext uri="{FF2B5EF4-FFF2-40B4-BE49-F238E27FC236}">
                <a16:creationId xmlns:a16="http://schemas.microsoft.com/office/drawing/2014/main" id="{898949BE-0189-4110-B718-CC44FBFC0060}"/>
              </a:ext>
            </a:extLst>
          </p:cNvPr>
          <p:cNvSpPr/>
          <p:nvPr/>
        </p:nvSpPr>
        <p:spPr>
          <a:xfrm>
            <a:off x="4401207" y="3343725"/>
            <a:ext cx="8610600" cy="646113"/>
          </a:xfrm>
          <a:prstGeom prst="rect">
            <a:avLst/>
          </a:prstGeom>
        </p:spPr>
        <p:txBody>
          <a:bodyPr>
            <a:spAutoFit/>
          </a:bodyPr>
          <a:lstStyle/>
          <a:p>
            <a:pPr>
              <a:defRPr/>
            </a:pPr>
            <a:r>
              <a:rPr lang="tr-TR" dirty="0">
                <a:latin typeface="+mj-lt"/>
                <a:ea typeface="Calibri" pitchFamily="34" charset="0"/>
                <a:cs typeface="Times New Roman" pitchFamily="18" charset="0"/>
              </a:rPr>
              <a:t> </a:t>
            </a:r>
            <a:r>
              <a:rPr lang="tr-TR" sz="1600" b="1" dirty="0">
                <a:solidFill>
                  <a:srgbClr val="000000"/>
                </a:solidFill>
                <a:latin typeface="+mj-lt"/>
              </a:rPr>
              <a:t>UNESCO </a:t>
            </a:r>
            <a:r>
              <a:rPr lang="tr-TR" sz="1600" b="1" dirty="0" err="1">
                <a:solidFill>
                  <a:srgbClr val="000000"/>
                </a:solidFill>
                <a:latin typeface="+mj-lt"/>
              </a:rPr>
              <a:t>Convention</a:t>
            </a:r>
            <a:r>
              <a:rPr lang="tr-TR" sz="1600" b="1" dirty="0">
                <a:solidFill>
                  <a:srgbClr val="000000"/>
                </a:solidFill>
                <a:latin typeface="+mj-lt"/>
              </a:rPr>
              <a:t> </a:t>
            </a:r>
            <a:r>
              <a:rPr lang="tr-TR" sz="1600" b="1" dirty="0" err="1">
                <a:solidFill>
                  <a:srgbClr val="000000"/>
                </a:solidFill>
                <a:latin typeface="+mj-lt"/>
              </a:rPr>
              <a:t>for</a:t>
            </a:r>
            <a:r>
              <a:rPr lang="tr-TR" sz="1600" b="1" dirty="0">
                <a:solidFill>
                  <a:srgbClr val="000000"/>
                </a:solidFill>
                <a:latin typeface="+mj-lt"/>
              </a:rPr>
              <a:t> </a:t>
            </a:r>
            <a:r>
              <a:rPr lang="tr-TR" sz="1600" b="1" dirty="0" err="1">
                <a:solidFill>
                  <a:srgbClr val="000000"/>
                </a:solidFill>
                <a:latin typeface="+mj-lt"/>
              </a:rPr>
              <a:t>the</a:t>
            </a:r>
            <a:r>
              <a:rPr lang="tr-TR" sz="1600" b="1" dirty="0">
                <a:solidFill>
                  <a:srgbClr val="000000"/>
                </a:solidFill>
                <a:latin typeface="+mj-lt"/>
              </a:rPr>
              <a:t> </a:t>
            </a:r>
            <a:r>
              <a:rPr lang="tr-TR" sz="1600" b="1" dirty="0" err="1">
                <a:solidFill>
                  <a:srgbClr val="000000"/>
                </a:solidFill>
                <a:latin typeface="+mj-lt"/>
              </a:rPr>
              <a:t>Safeguarding</a:t>
            </a:r>
            <a:r>
              <a:rPr lang="tr-TR" sz="1600" b="1" dirty="0">
                <a:solidFill>
                  <a:srgbClr val="000000"/>
                </a:solidFill>
                <a:latin typeface="+mj-lt"/>
              </a:rPr>
              <a:t> of </a:t>
            </a:r>
            <a:r>
              <a:rPr lang="tr-TR" sz="1600" b="1" dirty="0" err="1">
                <a:solidFill>
                  <a:srgbClr val="000000"/>
                </a:solidFill>
                <a:latin typeface="+mj-lt"/>
              </a:rPr>
              <a:t>the</a:t>
            </a:r>
            <a:r>
              <a:rPr lang="tr-TR" sz="1600" b="1" dirty="0">
                <a:solidFill>
                  <a:srgbClr val="000000"/>
                </a:solidFill>
                <a:latin typeface="+mj-lt"/>
              </a:rPr>
              <a:t> </a:t>
            </a:r>
            <a:r>
              <a:rPr lang="tr-TR" sz="1600" b="1" dirty="0" err="1">
                <a:solidFill>
                  <a:srgbClr val="000000"/>
                </a:solidFill>
                <a:latin typeface="+mj-lt"/>
              </a:rPr>
              <a:t>Intangible</a:t>
            </a:r>
            <a:r>
              <a:rPr lang="tr-TR" sz="1600" b="1" dirty="0">
                <a:solidFill>
                  <a:srgbClr val="000000"/>
                </a:solidFill>
                <a:latin typeface="+mj-lt"/>
              </a:rPr>
              <a:t> </a:t>
            </a:r>
            <a:r>
              <a:rPr lang="tr-TR" sz="1600" b="1" dirty="0" err="1">
                <a:solidFill>
                  <a:srgbClr val="000000"/>
                </a:solidFill>
                <a:latin typeface="+mj-lt"/>
              </a:rPr>
              <a:t>Cultural</a:t>
            </a:r>
            <a:r>
              <a:rPr lang="tr-TR" sz="1600" b="1" dirty="0">
                <a:solidFill>
                  <a:srgbClr val="000000"/>
                </a:solidFill>
                <a:latin typeface="+mj-lt"/>
              </a:rPr>
              <a:t> </a:t>
            </a:r>
            <a:r>
              <a:rPr lang="tr-TR" sz="1600" b="1" dirty="0" err="1">
                <a:solidFill>
                  <a:srgbClr val="000000"/>
                </a:solidFill>
                <a:latin typeface="+mj-lt"/>
              </a:rPr>
              <a:t>Heritage</a:t>
            </a:r>
            <a:r>
              <a:rPr lang="tr-TR" sz="1600" b="1" dirty="0">
                <a:solidFill>
                  <a:srgbClr val="000000"/>
                </a:solidFill>
                <a:latin typeface="+mj-lt"/>
              </a:rPr>
              <a:t>, 2003 </a:t>
            </a:r>
          </a:p>
          <a:p>
            <a:pPr>
              <a:defRPr/>
            </a:pPr>
            <a:endParaRPr lang="tr-TR" dirty="0">
              <a:latin typeface="+mj-lt"/>
            </a:endParaRPr>
          </a:p>
        </p:txBody>
      </p:sp>
      <p:sp>
        <p:nvSpPr>
          <p:cNvPr id="4" name="Dikdörtgen 3">
            <a:extLst>
              <a:ext uri="{FF2B5EF4-FFF2-40B4-BE49-F238E27FC236}">
                <a16:creationId xmlns:a16="http://schemas.microsoft.com/office/drawing/2014/main" id="{48DCA29D-4456-4120-B659-BA526CC7D0B9}"/>
              </a:ext>
            </a:extLst>
          </p:cNvPr>
          <p:cNvSpPr/>
          <p:nvPr/>
        </p:nvSpPr>
        <p:spPr>
          <a:xfrm>
            <a:off x="1567542" y="4249129"/>
            <a:ext cx="6147901" cy="1231106"/>
          </a:xfrm>
          <a:prstGeom prst="rect">
            <a:avLst/>
          </a:prstGeom>
        </p:spPr>
        <p:txBody>
          <a:bodyPr wrap="none">
            <a:spAutoFit/>
          </a:bodyPr>
          <a:lstStyle/>
          <a:p>
            <a:r>
              <a:rPr lang="en-US" sz="2000" b="1" dirty="0">
                <a:solidFill>
                  <a:srgbClr val="C00000"/>
                </a:solidFill>
                <a:ea typeface="Times New Roman" panose="02020603050405020304" pitchFamily="18" charset="0"/>
                <a:cs typeface="Garamond" panose="02020404030301010803" pitchFamily="18" charset="0"/>
              </a:rPr>
              <a:t>THE CONSERVATION OF TRADITIONAL CRAFTSMANSHIP </a:t>
            </a:r>
            <a:endParaRPr lang="tr-TR" sz="2000" b="1" dirty="0">
              <a:solidFill>
                <a:srgbClr val="C00000"/>
              </a:solidFill>
              <a:ea typeface="Times New Roman" panose="02020603050405020304" pitchFamily="18" charset="0"/>
              <a:cs typeface="Garamond" panose="02020404030301010803" pitchFamily="18" charset="0"/>
            </a:endParaRPr>
          </a:p>
          <a:p>
            <a:r>
              <a:rPr lang="tr-TR" dirty="0"/>
              <a:t>	</a:t>
            </a:r>
            <a:r>
              <a:rPr lang="en-US" dirty="0"/>
              <a:t>ACCURATE DOCUMENTATION </a:t>
            </a:r>
            <a:endParaRPr lang="tr-TR" dirty="0"/>
          </a:p>
          <a:p>
            <a:r>
              <a:rPr lang="tr-TR" dirty="0"/>
              <a:t>	</a:t>
            </a:r>
            <a:r>
              <a:rPr lang="en-US" dirty="0"/>
              <a:t>THE CONTINUITY OF PRACTICE </a:t>
            </a:r>
            <a:endParaRPr lang="tr-TR" dirty="0"/>
          </a:p>
          <a:p>
            <a:r>
              <a:rPr lang="tr-TR" dirty="0"/>
              <a:t>	</a:t>
            </a:r>
            <a:r>
              <a:rPr lang="en-US" dirty="0"/>
              <a:t>TRANSMISSION BETWEEN GENERATIONS</a:t>
            </a:r>
            <a:endParaRPr lang="tr-TR" sz="2000" dirty="0">
              <a:solidFill>
                <a:srgbClr val="C00000"/>
              </a:solidFill>
            </a:endParaRPr>
          </a:p>
        </p:txBody>
      </p:sp>
      <p:grpSp>
        <p:nvGrpSpPr>
          <p:cNvPr id="2" name="Grup 1">
            <a:extLst>
              <a:ext uri="{FF2B5EF4-FFF2-40B4-BE49-F238E27FC236}">
                <a16:creationId xmlns:a16="http://schemas.microsoft.com/office/drawing/2014/main" id="{EBB01E2E-6FDB-B777-1B89-7FC87A5DCF7F}"/>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B24F6EF6-5185-D118-CD1D-5A89F7A292F5}"/>
                </a:ext>
              </a:extLst>
            </p:cNvPr>
            <p:cNvGrpSpPr/>
            <p:nvPr/>
          </p:nvGrpSpPr>
          <p:grpSpPr>
            <a:xfrm>
              <a:off x="8305" y="-33126"/>
              <a:ext cx="12165724" cy="6891127"/>
              <a:chOff x="8305" y="-33126"/>
              <a:chExt cx="12165724" cy="6891127"/>
            </a:xfrm>
          </p:grpSpPr>
          <p:sp>
            <p:nvSpPr>
              <p:cNvPr id="10" name="Dikdörtgen 9">
                <a:extLst>
                  <a:ext uri="{FF2B5EF4-FFF2-40B4-BE49-F238E27FC236}">
                    <a16:creationId xmlns:a16="http://schemas.microsoft.com/office/drawing/2014/main" id="{182E0D60-443D-899B-4A35-68EBABBB14E4}"/>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1" name="Grup 10">
                <a:extLst>
                  <a:ext uri="{FF2B5EF4-FFF2-40B4-BE49-F238E27FC236}">
                    <a16:creationId xmlns:a16="http://schemas.microsoft.com/office/drawing/2014/main" id="{DA1BFE64-3A59-1203-CA50-B86ACF2CF2A8}"/>
                  </a:ext>
                </a:extLst>
              </p:cNvPr>
              <p:cNvGrpSpPr/>
              <p:nvPr/>
            </p:nvGrpSpPr>
            <p:grpSpPr>
              <a:xfrm>
                <a:off x="8305" y="0"/>
                <a:ext cx="12165724" cy="6858001"/>
                <a:chOff x="1" y="-1"/>
                <a:chExt cx="12761147" cy="6858001"/>
              </a:xfrm>
            </p:grpSpPr>
            <p:sp>
              <p:nvSpPr>
                <p:cNvPr id="24" name="Dikdörtgen 23">
                  <a:extLst>
                    <a:ext uri="{FF2B5EF4-FFF2-40B4-BE49-F238E27FC236}">
                      <a16:creationId xmlns:a16="http://schemas.microsoft.com/office/drawing/2014/main" id="{146A6977-D83E-437F-7FCA-71C2C7D7399E}"/>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a:extLst>
                    <a:ext uri="{FF2B5EF4-FFF2-40B4-BE49-F238E27FC236}">
                      <a16:creationId xmlns:a16="http://schemas.microsoft.com/office/drawing/2014/main" id="{250E6C0D-8D0D-A650-7822-BFC9FBBDC961}"/>
                    </a:ext>
                  </a:extLst>
                </p:cNvPr>
                <p:cNvGrpSpPr/>
                <p:nvPr/>
              </p:nvGrpSpPr>
              <p:grpSpPr>
                <a:xfrm>
                  <a:off x="9028" y="-1"/>
                  <a:ext cx="12752120" cy="6858000"/>
                  <a:chOff x="6818" y="-1"/>
                  <a:chExt cx="9626719" cy="6858000"/>
                </a:xfrm>
                <a:solidFill>
                  <a:schemeClr val="accent2">
                    <a:lumMod val="50000"/>
                  </a:schemeClr>
                </a:solidFill>
              </p:grpSpPr>
              <p:sp>
                <p:nvSpPr>
                  <p:cNvPr id="26" name="Dikdörtgen 25">
                    <a:extLst>
                      <a:ext uri="{FF2B5EF4-FFF2-40B4-BE49-F238E27FC236}">
                        <a16:creationId xmlns:a16="http://schemas.microsoft.com/office/drawing/2014/main" id="{C8B65DF5-2EFC-2DDD-DA0A-AA015DF54FD4}"/>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a:extLst>
                      <a:ext uri="{FF2B5EF4-FFF2-40B4-BE49-F238E27FC236}">
                        <a16:creationId xmlns:a16="http://schemas.microsoft.com/office/drawing/2014/main" id="{0B48BE99-90F4-369E-8F83-01CB4133206B}"/>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7" name="Metin kutusu 6">
              <a:extLst>
                <a:ext uri="{FF2B5EF4-FFF2-40B4-BE49-F238E27FC236}">
                  <a16:creationId xmlns:a16="http://schemas.microsoft.com/office/drawing/2014/main" id="{93A1DA5F-F582-30F2-4ACC-74A3660E6839}"/>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7ABAA012-A885-84CF-77AC-FB6844D8317B}"/>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0281153"/>
      </p:ext>
    </p:extLst>
  </p:cSld>
  <p:clrMapOvr>
    <a:masterClrMapping/>
  </p:clrMapOvr>
  <mc:AlternateContent xmlns:mc="http://schemas.openxmlformats.org/markup-compatibility/2006" xmlns:p14="http://schemas.microsoft.com/office/powerpoint/2010/main">
    <mc:Choice Requires="p14">
      <p:transition spd="slow" p14:dur="2000" advTm="12350"/>
    </mc:Choice>
    <mc:Fallback xmlns="">
      <p:transition spd="slow" advTm="123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AC105F1-F48F-4AA0-9593-44E2F85AEE0A}"/>
              </a:ext>
            </a:extLst>
          </p:cNvPr>
          <p:cNvSpPr>
            <a:spLocks noChangeArrowheads="1"/>
          </p:cNvSpPr>
          <p:nvPr/>
        </p:nvSpPr>
        <p:spPr bwMode="auto">
          <a:xfrm>
            <a:off x="946617" y="-3074042"/>
            <a:ext cx="607859" cy="6463308"/>
          </a:xfrm>
          <a:prstGeom prst="rect">
            <a:avLst/>
          </a:prstGeom>
          <a:noFill/>
          <a:ln w="9525">
            <a:noFill/>
            <a:miter lim="800000"/>
            <a:headEnd/>
            <a:tailEnd/>
          </a:ln>
          <a:effectLst/>
        </p:spPr>
        <p:txBody>
          <a:bodyPr wrap="none" anchor="ctr">
            <a:spAutoFit/>
          </a:bodyPr>
          <a:lstStyle/>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endParaRPr lang="tr-TR" dirty="0">
              <a:latin typeface="Times New Roman" pitchFamily="18" charset="0"/>
              <a:ea typeface="Calibri" pitchFamily="34" charset="0"/>
              <a:cs typeface="Times New Roman" pitchFamily="18" charset="0"/>
            </a:endParaRPr>
          </a:p>
          <a:p>
            <a:pPr>
              <a:defRPr/>
            </a:pPr>
            <a:r>
              <a:rPr lang="tr-TR" dirty="0">
                <a:latin typeface="+mn-lt"/>
                <a:ea typeface="Calibri" pitchFamily="34" charset="0"/>
                <a:cs typeface="Times New Roman" pitchFamily="18" charset="0"/>
              </a:rPr>
              <a:t>        </a:t>
            </a:r>
          </a:p>
          <a:p>
            <a:pPr>
              <a:defRPr/>
            </a:pPr>
            <a:endParaRPr lang="tr-TR" dirty="0" bmk="">
              <a:ea typeface="Calibri" pitchFamily="34" charset="0"/>
              <a:cs typeface="Times New Roman" pitchFamily="18" charset="0"/>
            </a:endParaRPr>
          </a:p>
          <a:p>
            <a:pPr>
              <a:defRPr/>
            </a:pPr>
            <a:r>
              <a:rPr lang="tr-TR" dirty="0" bmk="">
                <a:ea typeface="Calibri" pitchFamily="34" charset="0"/>
                <a:cs typeface="Times New Roman" pitchFamily="18" charset="0"/>
              </a:rPr>
              <a:t> </a:t>
            </a:r>
          </a:p>
          <a:p>
            <a:pPr>
              <a:defRPr/>
            </a:pPr>
            <a:endParaRPr lang="tr-TR" dirty="0" bmk="">
              <a:latin typeface="+mj-lt"/>
              <a:ea typeface="Calibri" pitchFamily="34" charset="0"/>
              <a:cs typeface="Times New Roman" pitchFamily="18" charset="0"/>
            </a:endParaRPr>
          </a:p>
          <a:p>
            <a:pPr>
              <a:defRPr/>
            </a:pPr>
            <a:endParaRPr lang="tr-TR" dirty="0" bmk="">
              <a:latin typeface="Times New Roman" pitchFamily="18" charset="0"/>
              <a:ea typeface="Calibri" pitchFamily="34" charset="0"/>
              <a:cs typeface="Times New Roman" pitchFamily="18" charset="0"/>
            </a:endParaRPr>
          </a:p>
          <a:p>
            <a:pPr>
              <a:defRPr/>
            </a:pPr>
            <a:endParaRPr lang="tr-TR" dirty="0" bmk="">
              <a:latin typeface="Times New Roman" pitchFamily="18" charset="0"/>
              <a:ea typeface="Calibri" pitchFamily="34" charset="0"/>
              <a:cs typeface="Times New Roman" pitchFamily="18" charset="0"/>
            </a:endParaRPr>
          </a:p>
          <a:p>
            <a:pPr>
              <a:defRPr/>
            </a:pPr>
            <a:br>
              <a:rPr lang="tr-TR" dirty="0">
                <a:latin typeface="Calibri" pitchFamily="34" charset="0"/>
              </a:rPr>
            </a:br>
            <a:endParaRPr lang="tr-TR" dirty="0">
              <a:latin typeface="Calibri" pitchFamily="34" charset="0"/>
            </a:endParaRPr>
          </a:p>
        </p:txBody>
      </p:sp>
      <p:sp>
        <p:nvSpPr>
          <p:cNvPr id="4" name="Rectangle 5">
            <a:extLst>
              <a:ext uri="{FF2B5EF4-FFF2-40B4-BE49-F238E27FC236}">
                <a16:creationId xmlns:a16="http://schemas.microsoft.com/office/drawing/2014/main" id="{BDEB5D40-31AE-4384-8063-836EEAEF7DA1}"/>
              </a:ext>
            </a:extLst>
          </p:cNvPr>
          <p:cNvSpPr/>
          <p:nvPr/>
        </p:nvSpPr>
        <p:spPr>
          <a:xfrm>
            <a:off x="1219200" y="2522482"/>
            <a:ext cx="8610600" cy="646331"/>
          </a:xfrm>
          <a:prstGeom prst="rect">
            <a:avLst/>
          </a:prstGeom>
        </p:spPr>
        <p:txBody>
          <a:bodyPr>
            <a:spAutoFit/>
          </a:bodyPr>
          <a:lstStyle/>
          <a:p>
            <a:pPr marL="285750" indent="-285750">
              <a:buFont typeface="Arial" panose="020B0604020202020204" pitchFamily="34" charset="0"/>
              <a:buChar char="•"/>
              <a:defRPr/>
            </a:pPr>
            <a:endParaRPr lang="tr-TR" dirty="0">
              <a:solidFill>
                <a:srgbClr val="000000"/>
              </a:solidFill>
            </a:endParaRPr>
          </a:p>
          <a:p>
            <a:pPr>
              <a:defRPr/>
            </a:pPr>
            <a:endParaRPr lang="tr-TR" dirty="0">
              <a:latin typeface="+mj-lt"/>
            </a:endParaRPr>
          </a:p>
        </p:txBody>
      </p:sp>
      <p:sp>
        <p:nvSpPr>
          <p:cNvPr id="11" name="Dikdörtgen 10">
            <a:extLst>
              <a:ext uri="{FF2B5EF4-FFF2-40B4-BE49-F238E27FC236}">
                <a16:creationId xmlns:a16="http://schemas.microsoft.com/office/drawing/2014/main" id="{CA81AE67-A893-4D17-B2FE-1E5A7EA5D756}"/>
              </a:ext>
            </a:extLst>
          </p:cNvPr>
          <p:cNvSpPr/>
          <p:nvPr/>
        </p:nvSpPr>
        <p:spPr>
          <a:xfrm>
            <a:off x="446740" y="819367"/>
            <a:ext cx="10838545" cy="584775"/>
          </a:xfrm>
          <a:prstGeom prst="rect">
            <a:avLst/>
          </a:prstGeom>
        </p:spPr>
        <p:txBody>
          <a:bodyPr wrap="none">
            <a:spAutoFit/>
          </a:bodyPr>
          <a:lstStyle/>
          <a:p>
            <a:pPr lvl="2" algn="just"/>
            <a:r>
              <a:rPr lang="en-US" sz="3200" b="1" dirty="0" bmk="">
                <a:solidFill>
                  <a:srgbClr val="C00000"/>
                </a:solidFill>
                <a:cs typeface="Times New Roman" pitchFamily="18" charset="0"/>
              </a:rPr>
              <a:t>HOLISTIC APPROACH ON TRADITIONAL CRAFTSMANSHIP </a:t>
            </a:r>
            <a:endParaRPr lang="tr-TR" sz="3200" b="1" dirty="0" bmk="">
              <a:solidFill>
                <a:srgbClr val="C00000"/>
              </a:solidFill>
              <a:cs typeface="Times New Roman" pitchFamily="18" charset="0"/>
            </a:endParaRPr>
          </a:p>
        </p:txBody>
      </p:sp>
      <p:pic>
        <p:nvPicPr>
          <p:cNvPr id="12" name="Resim 11">
            <a:extLst>
              <a:ext uri="{FF2B5EF4-FFF2-40B4-BE49-F238E27FC236}">
                <a16:creationId xmlns:a16="http://schemas.microsoft.com/office/drawing/2014/main" id="{58EB00D1-CB01-4870-BF78-2677A950AB92}"/>
              </a:ext>
            </a:extLst>
          </p:cNvPr>
          <p:cNvPicPr/>
          <p:nvPr/>
        </p:nvPicPr>
        <p:blipFill rotWithShape="1">
          <a:blip r:embed="rId3"/>
          <a:srcRect l="6633" t="7300" r="9976" b="4820"/>
          <a:stretch/>
        </p:blipFill>
        <p:spPr bwMode="auto">
          <a:xfrm>
            <a:off x="1354180" y="1577386"/>
            <a:ext cx="7966801" cy="4742100"/>
          </a:xfrm>
          <a:prstGeom prst="rect">
            <a:avLst/>
          </a:prstGeom>
          <a:ln>
            <a:noFill/>
          </a:ln>
          <a:extLst>
            <a:ext uri="{53640926-AAD7-44D8-BBD7-CCE9431645EC}">
              <a14:shadowObscured xmlns:a14="http://schemas.microsoft.com/office/drawing/2010/main"/>
            </a:ext>
          </a:extLst>
        </p:spPr>
      </p:pic>
      <p:sp>
        <p:nvSpPr>
          <p:cNvPr id="6" name="Metin kutusu 5">
            <a:extLst>
              <a:ext uri="{FF2B5EF4-FFF2-40B4-BE49-F238E27FC236}">
                <a16:creationId xmlns:a16="http://schemas.microsoft.com/office/drawing/2014/main" id="{3951A744-D385-C9CF-ECE4-416B7365D18E}"/>
              </a:ext>
            </a:extLst>
          </p:cNvPr>
          <p:cNvSpPr txBox="1"/>
          <p:nvPr/>
        </p:nvSpPr>
        <p:spPr>
          <a:xfrm>
            <a:off x="1764890" y="6257836"/>
            <a:ext cx="8610599" cy="430887"/>
          </a:xfrm>
          <a:prstGeom prst="rect">
            <a:avLst/>
          </a:prstGeom>
          <a:noFill/>
        </p:spPr>
        <p:txBody>
          <a:bodyPr wrap="square">
            <a:spAutoFit/>
          </a:bodyPr>
          <a:lstStyle/>
          <a:p>
            <a:r>
              <a:rPr lang="tr-TR" sz="1100" dirty="0">
                <a:effectLst/>
                <a:latin typeface="Tahoma" panose="020B0604030504040204" pitchFamily="34" charset="0"/>
                <a:ea typeface="Times New Roman" panose="02020603050405020304" pitchFamily="18" charset="0"/>
              </a:rPr>
              <a:t>KARAKUL, Ö., 2022, </a:t>
            </a:r>
            <a:r>
              <a:rPr lang="tr-TR" sz="1100" dirty="0" err="1">
                <a:effectLst/>
                <a:latin typeface="Tahoma" panose="020B0604030504040204" pitchFamily="34" charset="0"/>
                <a:ea typeface="Times New Roman" panose="02020603050405020304" pitchFamily="18" charset="0"/>
              </a:rPr>
              <a:t>Traditional</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Craftsmanship</a:t>
            </a:r>
            <a:r>
              <a:rPr lang="tr-TR" sz="1100" dirty="0">
                <a:effectLst/>
                <a:latin typeface="Tahoma" panose="020B0604030504040204" pitchFamily="34" charset="0"/>
                <a:ea typeface="Times New Roman" panose="02020603050405020304" pitchFamily="18" charset="0"/>
              </a:rPr>
              <a:t> in Architecture, </a:t>
            </a:r>
            <a:r>
              <a:rPr lang="tr-TR" sz="1100" dirty="0" err="1">
                <a:effectLst/>
                <a:latin typeface="Tahoma" panose="020B0604030504040204" pitchFamily="34" charset="0"/>
                <a:ea typeface="Times New Roman" panose="02020603050405020304" pitchFamily="18" charset="0"/>
              </a:rPr>
              <a:t>Conservation</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and</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Technology</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Craft</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Technology</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and</a:t>
            </a:r>
            <a:r>
              <a:rPr lang="tr-TR" sz="1100" dirty="0">
                <a:effectLst/>
                <a:latin typeface="Tahoma" panose="020B0604030504040204" pitchFamily="34" charset="0"/>
                <a:ea typeface="Times New Roman" panose="02020603050405020304" pitchFamily="18" charset="0"/>
              </a:rPr>
              <a:t> Design, </a:t>
            </a:r>
            <a:r>
              <a:rPr lang="tr-TR" sz="1100" dirty="0" err="1">
                <a:effectLst/>
                <a:latin typeface="Tahoma" panose="020B0604030504040204" pitchFamily="34" charset="0"/>
                <a:ea typeface="Times New Roman" panose="02020603050405020304" pitchFamily="18" charset="0"/>
              </a:rPr>
              <a:t>Tarkko</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Oksala</a:t>
            </a:r>
            <a:r>
              <a:rPr lang="tr-TR" sz="1100" dirty="0">
                <a:effectLst/>
                <a:latin typeface="Tahoma" panose="020B0604030504040204" pitchFamily="34" charset="0"/>
                <a:ea typeface="Times New Roman" panose="02020603050405020304" pitchFamily="18" charset="0"/>
              </a:rPr>
              <a:t>, Tufan </a:t>
            </a:r>
            <a:r>
              <a:rPr lang="tr-TR" sz="1100" dirty="0" err="1">
                <a:effectLst/>
                <a:latin typeface="Tahoma" panose="020B0604030504040204" pitchFamily="34" charset="0"/>
                <a:ea typeface="Times New Roman" panose="02020603050405020304" pitchFamily="18" charset="0"/>
              </a:rPr>
              <a:t>Orel</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Arto</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Mutanen</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Mervi</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Friman</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Jaana</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Lamberg</a:t>
            </a:r>
            <a:r>
              <a:rPr lang="tr-TR" sz="1100" dirty="0">
                <a:effectLst/>
                <a:latin typeface="Tahoma" panose="020B0604030504040204" pitchFamily="34" charset="0"/>
                <a:ea typeface="Times New Roman" panose="02020603050405020304" pitchFamily="18" charset="0"/>
              </a:rPr>
              <a:t> &amp; </a:t>
            </a:r>
            <a:r>
              <a:rPr lang="tr-TR" sz="1100" dirty="0" err="1">
                <a:effectLst/>
                <a:latin typeface="Tahoma" panose="020B0604030504040204" pitchFamily="34" charset="0"/>
                <a:ea typeface="Times New Roman" panose="02020603050405020304" pitchFamily="18" charset="0"/>
              </a:rPr>
              <a:t>Merja</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Hintsa</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Eds</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Häme</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University</a:t>
            </a:r>
            <a:r>
              <a:rPr lang="tr-TR" sz="1100" dirty="0">
                <a:effectLst/>
                <a:latin typeface="Tahoma" panose="020B0604030504040204" pitchFamily="34" charset="0"/>
                <a:ea typeface="Times New Roman" panose="02020603050405020304" pitchFamily="18" charset="0"/>
              </a:rPr>
              <a:t> of </a:t>
            </a:r>
            <a:r>
              <a:rPr lang="tr-TR" sz="1100" dirty="0" err="1">
                <a:effectLst/>
                <a:latin typeface="Tahoma" panose="020B0604030504040204" pitchFamily="34" charset="0"/>
                <a:ea typeface="Times New Roman" panose="02020603050405020304" pitchFamily="18" charset="0"/>
              </a:rPr>
              <a:t>Applied</a:t>
            </a:r>
            <a:r>
              <a:rPr lang="tr-TR" sz="1100" dirty="0">
                <a:effectLst/>
                <a:latin typeface="Tahoma" panose="020B0604030504040204" pitchFamily="34" charset="0"/>
                <a:ea typeface="Times New Roman" panose="02020603050405020304" pitchFamily="18" charset="0"/>
              </a:rPr>
              <a:t> </a:t>
            </a:r>
            <a:r>
              <a:rPr lang="tr-TR" sz="1100" dirty="0" err="1">
                <a:effectLst/>
                <a:latin typeface="Tahoma" panose="020B0604030504040204" pitchFamily="34" charset="0"/>
                <a:ea typeface="Times New Roman" panose="02020603050405020304" pitchFamily="18" charset="0"/>
              </a:rPr>
              <a:t>Sciences</a:t>
            </a:r>
            <a:r>
              <a:rPr lang="tr-TR" sz="1100" dirty="0">
                <a:effectLst/>
                <a:latin typeface="Tahoma" panose="020B0604030504040204" pitchFamily="34" charset="0"/>
                <a:ea typeface="Times New Roman" panose="02020603050405020304" pitchFamily="18" charset="0"/>
              </a:rPr>
              <a:t>.</a:t>
            </a:r>
            <a:endParaRPr lang="tr-TR" sz="1100" dirty="0">
              <a:effectLst/>
              <a:latin typeface="Times New Roman" panose="02020603050405020304" pitchFamily="18" charset="0"/>
              <a:ea typeface="Times New Roman" panose="02020603050405020304" pitchFamily="18" charset="0"/>
            </a:endParaRPr>
          </a:p>
        </p:txBody>
      </p:sp>
      <p:grpSp>
        <p:nvGrpSpPr>
          <p:cNvPr id="5" name="Grup 4">
            <a:extLst>
              <a:ext uri="{FF2B5EF4-FFF2-40B4-BE49-F238E27FC236}">
                <a16:creationId xmlns:a16="http://schemas.microsoft.com/office/drawing/2014/main" id="{BB1C0451-609A-848F-A7E9-5E81E33CA632}"/>
              </a:ext>
            </a:extLst>
          </p:cNvPr>
          <p:cNvGrpSpPr/>
          <p:nvPr/>
        </p:nvGrpSpPr>
        <p:grpSpPr>
          <a:xfrm>
            <a:off x="8305" y="-33126"/>
            <a:ext cx="13300538" cy="6891127"/>
            <a:chOff x="8305" y="-33126"/>
            <a:chExt cx="13300538" cy="6891127"/>
          </a:xfrm>
        </p:grpSpPr>
        <p:grpSp>
          <p:nvGrpSpPr>
            <p:cNvPr id="7" name="Grup 6">
              <a:extLst>
                <a:ext uri="{FF2B5EF4-FFF2-40B4-BE49-F238E27FC236}">
                  <a16:creationId xmlns:a16="http://schemas.microsoft.com/office/drawing/2014/main" id="{87D4E195-1854-3922-B531-32B92D72F417}"/>
                </a:ext>
              </a:extLst>
            </p:cNvPr>
            <p:cNvGrpSpPr/>
            <p:nvPr/>
          </p:nvGrpSpPr>
          <p:grpSpPr>
            <a:xfrm>
              <a:off x="8305" y="-33126"/>
              <a:ext cx="12165724" cy="6891127"/>
              <a:chOff x="8305" y="-33126"/>
              <a:chExt cx="12165724" cy="6891127"/>
            </a:xfrm>
          </p:grpSpPr>
          <p:sp>
            <p:nvSpPr>
              <p:cNvPr id="10" name="Dikdörtgen 9">
                <a:extLst>
                  <a:ext uri="{FF2B5EF4-FFF2-40B4-BE49-F238E27FC236}">
                    <a16:creationId xmlns:a16="http://schemas.microsoft.com/office/drawing/2014/main" id="{E3599B7C-F24E-7E50-A65B-E32B8280951A}"/>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3" name="Grup 22">
                <a:extLst>
                  <a:ext uri="{FF2B5EF4-FFF2-40B4-BE49-F238E27FC236}">
                    <a16:creationId xmlns:a16="http://schemas.microsoft.com/office/drawing/2014/main" id="{2C0583A4-6BBB-86AF-A2C4-FC4A16CCF947}"/>
                  </a:ext>
                </a:extLst>
              </p:cNvPr>
              <p:cNvGrpSpPr/>
              <p:nvPr/>
            </p:nvGrpSpPr>
            <p:grpSpPr>
              <a:xfrm>
                <a:off x="8305" y="0"/>
                <a:ext cx="12165724" cy="6858001"/>
                <a:chOff x="1" y="-1"/>
                <a:chExt cx="12761147" cy="6858001"/>
              </a:xfrm>
            </p:grpSpPr>
            <p:sp>
              <p:nvSpPr>
                <p:cNvPr id="24" name="Dikdörtgen 23">
                  <a:extLst>
                    <a:ext uri="{FF2B5EF4-FFF2-40B4-BE49-F238E27FC236}">
                      <a16:creationId xmlns:a16="http://schemas.microsoft.com/office/drawing/2014/main" id="{CA6170A0-CD2B-629E-3F89-5A4572908BD6}"/>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a:extLst>
                    <a:ext uri="{FF2B5EF4-FFF2-40B4-BE49-F238E27FC236}">
                      <a16:creationId xmlns:a16="http://schemas.microsoft.com/office/drawing/2014/main" id="{F24CED6B-B592-246E-4EEB-B410D53924DD}"/>
                    </a:ext>
                  </a:extLst>
                </p:cNvPr>
                <p:cNvGrpSpPr/>
                <p:nvPr/>
              </p:nvGrpSpPr>
              <p:grpSpPr>
                <a:xfrm>
                  <a:off x="9028" y="-1"/>
                  <a:ext cx="12752120" cy="6858000"/>
                  <a:chOff x="6818" y="-1"/>
                  <a:chExt cx="9626719" cy="6858000"/>
                </a:xfrm>
                <a:solidFill>
                  <a:schemeClr val="accent2">
                    <a:lumMod val="50000"/>
                  </a:schemeClr>
                </a:solidFill>
              </p:grpSpPr>
              <p:sp>
                <p:nvSpPr>
                  <p:cNvPr id="26" name="Dikdörtgen 25">
                    <a:extLst>
                      <a:ext uri="{FF2B5EF4-FFF2-40B4-BE49-F238E27FC236}">
                        <a16:creationId xmlns:a16="http://schemas.microsoft.com/office/drawing/2014/main" id="{F77D5295-0246-F2CF-6151-D2201037ABC0}"/>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a:extLst>
                      <a:ext uri="{FF2B5EF4-FFF2-40B4-BE49-F238E27FC236}">
                        <a16:creationId xmlns:a16="http://schemas.microsoft.com/office/drawing/2014/main" id="{3256DB53-C71D-326F-5590-EF917C5131E4}"/>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8" name="Metin kutusu 7">
              <a:extLst>
                <a:ext uri="{FF2B5EF4-FFF2-40B4-BE49-F238E27FC236}">
                  <a16:creationId xmlns:a16="http://schemas.microsoft.com/office/drawing/2014/main" id="{188F6679-24B3-82F7-347B-AF32E34FFDC8}"/>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9" name="Metin kutusu 8">
              <a:extLst>
                <a:ext uri="{FF2B5EF4-FFF2-40B4-BE49-F238E27FC236}">
                  <a16:creationId xmlns:a16="http://schemas.microsoft.com/office/drawing/2014/main" id="{3868BE1C-3EE9-45A9-7A14-E837AC542B3D}"/>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0679110"/>
      </p:ext>
    </p:extLst>
  </p:cSld>
  <p:clrMapOvr>
    <a:masterClrMapping/>
  </p:clrMapOvr>
  <mc:AlternateContent xmlns:mc="http://schemas.openxmlformats.org/markup-compatibility/2006" xmlns:p14="http://schemas.microsoft.com/office/powerpoint/2010/main">
    <mc:Choice Requires="p14">
      <p:transition spd="slow" p14:dur="2000" advTm="10215"/>
    </mc:Choice>
    <mc:Fallback xmlns="">
      <p:transition spd="slow" advTm="1021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6D32EBE-309A-42B9-9717-4E32D1C224DA}"/>
              </a:ext>
            </a:extLst>
          </p:cNvPr>
          <p:cNvSpPr/>
          <p:nvPr/>
        </p:nvSpPr>
        <p:spPr>
          <a:xfrm>
            <a:off x="1428205" y="2290954"/>
            <a:ext cx="8203475" cy="2031325"/>
          </a:xfrm>
          <a:prstGeom prst="rect">
            <a:avLst/>
          </a:prstGeom>
        </p:spPr>
        <p:txBody>
          <a:bodyPr wrap="square">
            <a:spAutoFit/>
          </a:bodyPr>
          <a:lstStyle/>
          <a:p>
            <a:pPr algn="just">
              <a:spcAft>
                <a:spcPts val="0"/>
              </a:spcAft>
            </a:pPr>
            <a:r>
              <a:rPr lang="en-US" b="1" dirty="0">
                <a:solidFill>
                  <a:srgbClr val="C00000"/>
                </a:solidFill>
                <a:latin typeface="Calibri" panose="020F0502020204030204" pitchFamily="34" charset="0"/>
                <a:cs typeface="Calibri" panose="020F0502020204030204" pitchFamily="34" charset="0"/>
              </a:rPr>
              <a:t>AUTHENTICITY</a:t>
            </a:r>
            <a:r>
              <a:rPr lang="tr-TR" b="1" dirty="0">
                <a:solidFill>
                  <a:srgbClr val="C00000"/>
                </a:solidFill>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learning process, production process, materials, design, people and place” (ICCROM, 2004, 22</a:t>
            </a:r>
            <a:r>
              <a:rPr lang="en-US" dirty="0">
                <a:latin typeface="Garamond" panose="02020404030301010803" pitchFamily="18" charset="0"/>
                <a:ea typeface="Times New Roman" panose="02020603050405020304" pitchFamily="18" charset="0"/>
                <a:cs typeface="Times New Roman" panose="02020603050405020304" pitchFamily="18" charset="0"/>
              </a:rPr>
              <a:t>). </a:t>
            </a:r>
            <a:endParaRPr lang="tr-TR"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en-US"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CREATIVITY</a:t>
            </a:r>
            <a:r>
              <a:rPr lang="tr-TR" dirty="0">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cs typeface="Calibri" panose="020F0502020204030204" pitchFamily="34" charset="0"/>
              </a:rPr>
              <a:t>the learning process of know-how and traditional methods in crafts by master-apprentice relationship and evaluating the traditional learning process of crafts as a source of inspiration through the production of new in the present (ICCROM, 2004, 24).</a:t>
            </a:r>
            <a:endParaRPr lang="tr-TR" dirty="0">
              <a:latin typeface="Calibri" panose="020F0502020204030204" pitchFamily="34" charset="0"/>
              <a:cs typeface="Calibri" panose="020F0502020204030204" pitchFamily="34" charset="0"/>
            </a:endParaRPr>
          </a:p>
          <a:p>
            <a:pPr algn="just">
              <a:spcAft>
                <a:spcPts val="0"/>
              </a:spcAft>
            </a:pPr>
            <a:endParaRPr lang="tr-TR" dirty="0">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10">
            <a:extLst>
              <a:ext uri="{FF2B5EF4-FFF2-40B4-BE49-F238E27FC236}">
                <a16:creationId xmlns:a16="http://schemas.microsoft.com/office/drawing/2014/main" id="{8ACB418F-7547-4AA5-AE49-24A343C374F5}"/>
              </a:ext>
            </a:extLst>
          </p:cNvPr>
          <p:cNvSpPr/>
          <p:nvPr/>
        </p:nvSpPr>
        <p:spPr>
          <a:xfrm>
            <a:off x="1428205" y="1512804"/>
            <a:ext cx="7476919" cy="523220"/>
          </a:xfrm>
          <a:prstGeom prst="rect">
            <a:avLst/>
          </a:prstGeom>
        </p:spPr>
        <p:txBody>
          <a:bodyPr wrap="none">
            <a:spAutoFit/>
          </a:bodyPr>
          <a:lstStyle/>
          <a:p>
            <a:r>
              <a:rPr lang="en-US" sz="2800" b="1" dirty="0">
                <a:solidFill>
                  <a:srgbClr val="C00000"/>
                </a:solidFill>
                <a:ea typeface="Times New Roman" panose="02020603050405020304" pitchFamily="18" charset="0"/>
                <a:cs typeface="Arial" panose="020B0604020202020204" pitchFamily="34" charset="0"/>
              </a:rPr>
              <a:t>SUSTAINAB</a:t>
            </a:r>
            <a:r>
              <a:rPr lang="tr-TR" sz="2800" b="1" dirty="0">
                <a:solidFill>
                  <a:srgbClr val="C00000"/>
                </a:solidFill>
                <a:ea typeface="Times New Roman" panose="02020603050405020304" pitchFamily="18" charset="0"/>
                <a:cs typeface="Arial" panose="020B0604020202020204" pitchFamily="34" charset="0"/>
              </a:rPr>
              <a:t>ILITY-TRADITIONAL CRAFTSMANSHIP</a:t>
            </a:r>
            <a:r>
              <a:rPr lang="en-US" sz="2800" dirty="0">
                <a:ea typeface="Times New Roman" panose="02020603050405020304" pitchFamily="18" charset="0"/>
                <a:cs typeface="Arial" panose="020B0604020202020204" pitchFamily="34" charset="0"/>
              </a:rPr>
              <a:t> </a:t>
            </a:r>
            <a:endParaRPr lang="tr-TR" sz="2800" dirty="0"/>
          </a:p>
        </p:txBody>
      </p:sp>
      <p:grpSp>
        <p:nvGrpSpPr>
          <p:cNvPr id="4" name="Grup 3">
            <a:extLst>
              <a:ext uri="{FF2B5EF4-FFF2-40B4-BE49-F238E27FC236}">
                <a16:creationId xmlns:a16="http://schemas.microsoft.com/office/drawing/2014/main" id="{1C2C0423-A242-088E-B22E-3AAC1C84E529}"/>
              </a:ext>
            </a:extLst>
          </p:cNvPr>
          <p:cNvGrpSpPr/>
          <p:nvPr/>
        </p:nvGrpSpPr>
        <p:grpSpPr>
          <a:xfrm>
            <a:off x="8305" y="-33126"/>
            <a:ext cx="13300538" cy="6891127"/>
            <a:chOff x="8305" y="-33126"/>
            <a:chExt cx="13300538" cy="6891127"/>
          </a:xfrm>
        </p:grpSpPr>
        <p:grpSp>
          <p:nvGrpSpPr>
            <p:cNvPr id="5" name="Grup 4">
              <a:extLst>
                <a:ext uri="{FF2B5EF4-FFF2-40B4-BE49-F238E27FC236}">
                  <a16:creationId xmlns:a16="http://schemas.microsoft.com/office/drawing/2014/main" id="{837880CC-A8E6-69EF-F8D0-44EBFE8F606C}"/>
                </a:ext>
              </a:extLst>
            </p:cNvPr>
            <p:cNvGrpSpPr/>
            <p:nvPr/>
          </p:nvGrpSpPr>
          <p:grpSpPr>
            <a:xfrm>
              <a:off x="8305" y="-33126"/>
              <a:ext cx="12165724" cy="6891127"/>
              <a:chOff x="8305" y="-33126"/>
              <a:chExt cx="12165724" cy="6891127"/>
            </a:xfrm>
          </p:grpSpPr>
          <p:sp>
            <p:nvSpPr>
              <p:cNvPr id="8" name="Dikdörtgen 7">
                <a:extLst>
                  <a:ext uri="{FF2B5EF4-FFF2-40B4-BE49-F238E27FC236}">
                    <a16:creationId xmlns:a16="http://schemas.microsoft.com/office/drawing/2014/main" id="{0B2E1AB1-4C19-69AC-3193-C5C461A6F817}"/>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9" name="Grup 8">
                <a:extLst>
                  <a:ext uri="{FF2B5EF4-FFF2-40B4-BE49-F238E27FC236}">
                    <a16:creationId xmlns:a16="http://schemas.microsoft.com/office/drawing/2014/main" id="{73A251AA-F40E-C0DF-6B2F-A13990C4DAC8}"/>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1AF128C6-B6BA-B275-2B10-9B7DF7399F19}"/>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6E231F33-D41D-5376-225D-3BF39BB60DC2}"/>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75B7C0FD-3DFA-2DEE-155C-C23FC76DF3B5}"/>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DD0BD83E-356C-1E43-01F3-1E6EF9BF5228}"/>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2F8C3520-F088-6FDE-3873-5162E2E0D4F2}"/>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7" name="Metin kutusu 6">
              <a:extLst>
                <a:ext uri="{FF2B5EF4-FFF2-40B4-BE49-F238E27FC236}">
                  <a16:creationId xmlns:a16="http://schemas.microsoft.com/office/drawing/2014/main" id="{2387ABFB-D1F6-DD5C-CF1E-2AAE254E0A52}"/>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3619560"/>
      </p:ext>
    </p:extLst>
  </p:cSld>
  <p:clrMapOvr>
    <a:masterClrMapping/>
  </p:clrMapOvr>
  <mc:AlternateContent xmlns:mc="http://schemas.openxmlformats.org/markup-compatibility/2006" xmlns:p14="http://schemas.microsoft.com/office/powerpoint/2010/main">
    <mc:Choice Requires="p14">
      <p:transition spd="slow" p14:dur="2000" advTm="12450"/>
    </mc:Choice>
    <mc:Fallback xmlns="">
      <p:transition spd="slow" advTm="124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28824" y="1257785"/>
            <a:ext cx="10533248" cy="338554"/>
          </a:xfrm>
          <a:prstGeom prst="rect">
            <a:avLst/>
          </a:prstGeom>
        </p:spPr>
        <p:txBody>
          <a:bodyPr wrap="square">
            <a:spAutoFit/>
          </a:bodyPr>
          <a:lstStyle/>
          <a:p>
            <a:r>
              <a:rPr lang="tr-TR" sz="1600" b="1" dirty="0"/>
              <a:t>T</a:t>
            </a:r>
            <a:r>
              <a:rPr lang="en-US" sz="1600" b="1" dirty="0"/>
              <a:t>he Council of Europe's Framework Convention on the Value of Cultural Heritage for Society (Faro Convention)</a:t>
            </a:r>
            <a:r>
              <a:rPr lang="tr-TR" sz="1600" b="1" dirty="0"/>
              <a:t>,2005</a:t>
            </a:r>
          </a:p>
        </p:txBody>
      </p:sp>
      <p:sp>
        <p:nvSpPr>
          <p:cNvPr id="3" name="Dikdörtgen 2"/>
          <p:cNvSpPr/>
          <p:nvPr/>
        </p:nvSpPr>
        <p:spPr>
          <a:xfrm>
            <a:off x="1218783" y="1519669"/>
            <a:ext cx="10003857" cy="2031325"/>
          </a:xfrm>
          <a:prstGeom prst="rect">
            <a:avLst/>
          </a:prstGeom>
        </p:spPr>
        <p:txBody>
          <a:bodyPr wrap="square">
            <a:spAutoFit/>
          </a:bodyPr>
          <a:lstStyle/>
          <a:p>
            <a:endParaRPr lang="tr-TR" dirty="0"/>
          </a:p>
          <a:p>
            <a:r>
              <a:rPr lang="en-US" b="1" dirty="0">
                <a:solidFill>
                  <a:srgbClr val="C00000"/>
                </a:solidFill>
              </a:rPr>
              <a:t>TO PROMOT</a:t>
            </a:r>
            <a:r>
              <a:rPr lang="tr-TR" b="1" dirty="0">
                <a:solidFill>
                  <a:srgbClr val="C00000"/>
                </a:solidFill>
              </a:rPr>
              <a:t>E</a:t>
            </a:r>
            <a:r>
              <a:rPr lang="en-US" b="1" dirty="0">
                <a:solidFill>
                  <a:srgbClr val="C00000"/>
                </a:solidFill>
              </a:rPr>
              <a:t> A WIDER UNDERSTANDING OF HERITAGE AND ITS RELATIONSHIP WITH COMMUNITIES AND SOCIETY </a:t>
            </a:r>
            <a:endParaRPr lang="tr-TR" b="1" dirty="0">
              <a:solidFill>
                <a:srgbClr val="C00000"/>
              </a:solidFill>
            </a:endParaRPr>
          </a:p>
          <a:p>
            <a:endParaRPr lang="tr-TR" dirty="0"/>
          </a:p>
          <a:p>
            <a:pPr marL="285750" indent="-285750">
              <a:buFont typeface="Arial" panose="020B0604020202020204" pitchFamily="34" charset="0"/>
              <a:buChar char="•"/>
            </a:pPr>
            <a:r>
              <a:rPr lang="en-US" dirty="0"/>
              <a:t>the sustainable development of rural communities, </a:t>
            </a:r>
            <a:endParaRPr lang="tr-TR" dirty="0"/>
          </a:p>
          <a:p>
            <a:pPr marL="285750" indent="-285750">
              <a:buFont typeface="Arial" panose="020B0604020202020204" pitchFamily="34" charset="0"/>
              <a:buChar char="•"/>
            </a:pPr>
            <a:r>
              <a:rPr lang="en-US" dirty="0"/>
              <a:t>reinforcing people’s sense of belonging and identity</a:t>
            </a:r>
            <a:endParaRPr lang="tr-TR" dirty="0"/>
          </a:p>
          <a:p>
            <a:pPr marL="285750" indent="-285750">
              <a:buFont typeface="Arial" panose="020B0604020202020204" pitchFamily="34" charset="0"/>
              <a:buChar char="•"/>
            </a:pPr>
            <a:r>
              <a:rPr lang="en-US" dirty="0"/>
              <a:t>their shared responsibility for preserving rural culture and heritage.</a:t>
            </a:r>
            <a:endParaRPr lang="tr-TR" dirty="0"/>
          </a:p>
        </p:txBody>
      </p:sp>
      <p:sp>
        <p:nvSpPr>
          <p:cNvPr id="23" name="Dikdörtgen 22"/>
          <p:cNvSpPr/>
          <p:nvPr/>
        </p:nvSpPr>
        <p:spPr>
          <a:xfrm>
            <a:off x="1158479" y="3812878"/>
            <a:ext cx="10124463" cy="1754326"/>
          </a:xfrm>
          <a:prstGeom prst="rect">
            <a:avLst/>
          </a:prstGeom>
          <a:solidFill>
            <a:srgbClr val="C00000"/>
          </a:solidFill>
        </p:spPr>
        <p:txBody>
          <a:bodyPr wrap="square">
            <a:spAutoFit/>
          </a:bodyPr>
          <a:lstStyle/>
          <a:p>
            <a:r>
              <a:rPr lang="en-US" b="1" dirty="0">
                <a:solidFill>
                  <a:schemeClr val="bg1"/>
                </a:solidFill>
              </a:rPr>
              <a:t>PRESERVING AND VALUING BOTH THE TANGIBLE AND INTANGIBLE CULTURAL HERITAGE </a:t>
            </a:r>
            <a:endParaRPr lang="tr-TR" b="1" dirty="0">
              <a:solidFill>
                <a:schemeClr val="bg1"/>
              </a:solidFill>
            </a:endParaRPr>
          </a:p>
          <a:p>
            <a:r>
              <a:rPr lang="en-US" dirty="0">
                <a:solidFill>
                  <a:schemeClr val="bg1"/>
                </a:solidFill>
              </a:rPr>
              <a:t>and maintaining cultural vitality in rural areas would be an asset for the future. </a:t>
            </a:r>
            <a:endParaRPr lang="tr-TR" dirty="0">
              <a:solidFill>
                <a:schemeClr val="bg1"/>
              </a:solidFill>
            </a:endParaRPr>
          </a:p>
          <a:p>
            <a:endParaRPr lang="tr-TR" dirty="0">
              <a:solidFill>
                <a:schemeClr val="bg1"/>
              </a:solidFill>
            </a:endParaRPr>
          </a:p>
          <a:p>
            <a:r>
              <a:rPr lang="en-US" dirty="0">
                <a:solidFill>
                  <a:schemeClr val="bg1"/>
                </a:solidFill>
              </a:rPr>
              <a:t>Adopting appropriate long-term policies for the sustainable development of rural areas and creating conditions for heritage-based activities such as rural tourism, artisanal crafts and sustainable agriculture could provide viable solutions.</a:t>
            </a:r>
            <a:endParaRPr lang="tr-TR" dirty="0">
              <a:solidFill>
                <a:schemeClr val="bg1"/>
              </a:solidFill>
            </a:endParaRPr>
          </a:p>
        </p:txBody>
      </p:sp>
      <p:grpSp>
        <p:nvGrpSpPr>
          <p:cNvPr id="9" name="Grup 8">
            <a:extLst>
              <a:ext uri="{FF2B5EF4-FFF2-40B4-BE49-F238E27FC236}">
                <a16:creationId xmlns:a16="http://schemas.microsoft.com/office/drawing/2014/main" id="{84F07ED0-90DC-E33C-8FBA-9A54FF667C84}"/>
              </a:ext>
            </a:extLst>
          </p:cNvPr>
          <p:cNvGrpSpPr/>
          <p:nvPr/>
        </p:nvGrpSpPr>
        <p:grpSpPr>
          <a:xfrm>
            <a:off x="8305" y="-33126"/>
            <a:ext cx="13300538" cy="6891127"/>
            <a:chOff x="8305" y="-33126"/>
            <a:chExt cx="13300538" cy="6891127"/>
          </a:xfrm>
        </p:grpSpPr>
        <p:grpSp>
          <p:nvGrpSpPr>
            <p:cNvPr id="8" name="Grup 7">
              <a:extLst>
                <a:ext uri="{FF2B5EF4-FFF2-40B4-BE49-F238E27FC236}">
                  <a16:creationId xmlns:a16="http://schemas.microsoft.com/office/drawing/2014/main" id="{ADA665CD-F605-B846-188C-99E689D65209}"/>
                </a:ext>
              </a:extLst>
            </p:cNvPr>
            <p:cNvGrpSpPr/>
            <p:nvPr/>
          </p:nvGrpSpPr>
          <p:grpSpPr>
            <a:xfrm>
              <a:off x="8305" y="-33126"/>
              <a:ext cx="12165724" cy="6891127"/>
              <a:chOff x="8305" y="-33126"/>
              <a:chExt cx="12165724" cy="6891127"/>
            </a:xfrm>
          </p:grpSpPr>
          <p:sp>
            <p:nvSpPr>
              <p:cNvPr id="14" name="Dikdörtgen 13"/>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5" name="Grup 14"/>
              <p:cNvGrpSpPr/>
              <p:nvPr/>
            </p:nvGrpSpPr>
            <p:grpSpPr>
              <a:xfrm>
                <a:off x="8305" y="0"/>
                <a:ext cx="12165724" cy="6858001"/>
                <a:chOff x="1" y="-1"/>
                <a:chExt cx="12761147" cy="6858001"/>
              </a:xfrm>
            </p:grpSpPr>
            <p:sp>
              <p:nvSpPr>
                <p:cNvPr id="16" name="Dikdörtgen 15"/>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7" name="Grup 16"/>
                <p:cNvGrpSpPr/>
                <p:nvPr/>
              </p:nvGrpSpPr>
              <p:grpSpPr>
                <a:xfrm>
                  <a:off x="9028" y="-1"/>
                  <a:ext cx="12752120" cy="6858000"/>
                  <a:chOff x="6818" y="-1"/>
                  <a:chExt cx="9626719" cy="6858000"/>
                </a:xfrm>
                <a:solidFill>
                  <a:schemeClr val="accent2">
                    <a:lumMod val="50000"/>
                  </a:schemeClr>
                </a:solidFill>
              </p:grpSpPr>
              <p:sp>
                <p:nvSpPr>
                  <p:cNvPr id="20" name="Dikdörtgen 19"/>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5" name="Metin kutusu 4">
              <a:extLst>
                <a:ext uri="{FF2B5EF4-FFF2-40B4-BE49-F238E27FC236}">
                  <a16:creationId xmlns:a16="http://schemas.microsoft.com/office/drawing/2014/main" id="{E7A4E927-E6E4-3A49-714A-D3A185D28AC7}"/>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7" name="Metin kutusu 6">
              <a:extLst>
                <a:ext uri="{FF2B5EF4-FFF2-40B4-BE49-F238E27FC236}">
                  <a16:creationId xmlns:a16="http://schemas.microsoft.com/office/drawing/2014/main" id="{83EEE430-6FF2-3A10-344D-865DD20AB29D}"/>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80640844"/>
      </p:ext>
    </p:extLst>
  </p:cSld>
  <p:clrMapOvr>
    <a:masterClrMapping/>
  </p:clrMapOvr>
  <mc:AlternateContent xmlns:mc="http://schemas.openxmlformats.org/markup-compatibility/2006" xmlns:p14="http://schemas.microsoft.com/office/powerpoint/2010/main">
    <mc:Choice Requires="p14">
      <p:transition spd="slow" p14:dur="2000" advTm="19561"/>
    </mc:Choice>
    <mc:Fallback xmlns="">
      <p:transition spd="slow" advTm="1956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20C3DAA-ED0B-4938-9116-97FBFBEE7AC4}"/>
              </a:ext>
            </a:extLst>
          </p:cNvPr>
          <p:cNvSpPr/>
          <p:nvPr/>
        </p:nvSpPr>
        <p:spPr>
          <a:xfrm>
            <a:off x="1432152" y="2013523"/>
            <a:ext cx="8443368" cy="3139321"/>
          </a:xfrm>
          <a:prstGeom prst="rect">
            <a:avLst/>
          </a:prstGeom>
        </p:spPr>
        <p:txBody>
          <a:bodyPr wrap="square">
            <a:spAutoFit/>
          </a:bodyPr>
          <a:lstStyle/>
          <a:p>
            <a:pPr algn="just">
              <a:spcAft>
                <a:spcPts val="0"/>
              </a:spcAft>
            </a:pPr>
            <a:r>
              <a:rPr lang="en-US" dirty="0">
                <a:ea typeface="Times New Roman" panose="02020603050405020304" pitchFamily="18" charset="0"/>
                <a:cs typeface="Times New Roman" panose="02020603050405020304" pitchFamily="18" charset="0"/>
              </a:rPr>
              <a:t>the product of a complex process through which craftsmen use their skills and know-how and express their creativity</a:t>
            </a:r>
            <a:endParaRPr lang="tr-TR" dirty="0">
              <a:ea typeface="Times New Roman" panose="02020603050405020304" pitchFamily="18" charset="0"/>
              <a:cs typeface="Times New Roman" panose="02020603050405020304" pitchFamily="18" charset="0"/>
            </a:endParaRPr>
          </a:p>
          <a:p>
            <a:pPr algn="just">
              <a:spcAft>
                <a:spcPts val="0"/>
              </a:spcAft>
            </a:pPr>
            <a:endParaRPr lang="tr-TR" b="1" dirty="0">
              <a:latin typeface="Garamond" panose="02020404030301010803" pitchFamily="18" charset="0"/>
              <a:ea typeface="Times New Roman" panose="02020603050405020304" pitchFamily="18" charset="0"/>
              <a:cs typeface="Times New Roman" panose="02020603050405020304" pitchFamily="18" charset="0"/>
            </a:endParaRPr>
          </a:p>
          <a:p>
            <a:pPr marL="285750" indent="-285750" algn="just">
              <a:spcAft>
                <a:spcPts val="0"/>
              </a:spcAft>
              <a:buFont typeface="Arial" panose="020B0604020202020204" pitchFamily="34" charset="0"/>
              <a:buChar char="•"/>
            </a:pPr>
            <a:r>
              <a:rPr lang="en-US" b="1" dirty="0">
                <a:solidFill>
                  <a:srgbClr val="C00000"/>
                </a:solidFill>
                <a:cs typeface="Times New Roman" panose="02020603050405020304" pitchFamily="18" charset="0"/>
              </a:rPr>
              <a:t>Traditional craftsmanship related to building culture| Building Crafts </a:t>
            </a:r>
            <a:r>
              <a:rPr lang="en-US" dirty="0">
                <a:cs typeface="Times New Roman" panose="02020603050405020304" pitchFamily="18" charset="0"/>
              </a:rPr>
              <a:t>| stone masonry, timber frame system, mud-brick masonry, stone, wood, metal, glazed tile, glass, wall painting craftsmanship</a:t>
            </a:r>
            <a:endParaRPr lang="tr-TR" dirty="0">
              <a:cs typeface="Times New Roman" panose="02020603050405020304" pitchFamily="18" charset="0"/>
            </a:endParaRPr>
          </a:p>
          <a:p>
            <a:pPr algn="just">
              <a:spcAft>
                <a:spcPts val="0"/>
              </a:spcAft>
            </a:pPr>
            <a:endParaRPr lang="tr-TR" dirty="0">
              <a:cs typeface="Times New Roman" panose="02020603050405020304" pitchFamily="18" charset="0"/>
            </a:endParaRPr>
          </a:p>
          <a:p>
            <a:pPr marL="285750" lvl="0" indent="-285750" algn="just">
              <a:spcAft>
                <a:spcPts val="0"/>
              </a:spcAft>
              <a:buSzPts val="1000"/>
              <a:buFont typeface="Arial" panose="020B0604020202020204" pitchFamily="34" charset="0"/>
              <a:buChar char="•"/>
            </a:pPr>
            <a:r>
              <a:rPr lang="en-US" b="1" dirty="0">
                <a:solidFill>
                  <a:srgbClr val="C00000"/>
                </a:solidFill>
                <a:cs typeface="Times New Roman" panose="02020603050405020304" pitchFamily="18" charset="0"/>
              </a:rPr>
              <a:t>Traditional craftsmanship related to living culture </a:t>
            </a:r>
            <a:r>
              <a:rPr lang="en-US" dirty="0">
                <a:cs typeface="Times New Roman" panose="02020603050405020304" pitchFamily="18" charset="0"/>
              </a:rPr>
              <a:t>| stone, wood, metal, glazed tile, glass craftsmanship, carpet-making, rug-making, cloth-weaving, writing, tile-making, ceramics and pottery, embroidery, leather manufacture, musical instrument-making, copper work, basket-making, felt-making, weaving</a:t>
            </a:r>
            <a:endParaRPr lang="tr-TR" dirty="0">
              <a:cs typeface="Times New Roman" panose="02020603050405020304" pitchFamily="18" charset="0"/>
            </a:endParaRPr>
          </a:p>
        </p:txBody>
      </p:sp>
      <p:sp>
        <p:nvSpPr>
          <p:cNvPr id="3" name="Rectangle 4">
            <a:extLst>
              <a:ext uri="{FF2B5EF4-FFF2-40B4-BE49-F238E27FC236}">
                <a16:creationId xmlns:a16="http://schemas.microsoft.com/office/drawing/2014/main" id="{AB0C38D7-B102-4D87-A458-5387A78C464B}"/>
              </a:ext>
            </a:extLst>
          </p:cNvPr>
          <p:cNvSpPr>
            <a:spLocks noChangeArrowheads="1"/>
          </p:cNvSpPr>
          <p:nvPr/>
        </p:nvSpPr>
        <p:spPr bwMode="auto">
          <a:xfrm>
            <a:off x="1075101" y="1230400"/>
            <a:ext cx="7324725" cy="646331"/>
          </a:xfrm>
          <a:prstGeom prst="rect">
            <a:avLst/>
          </a:prstGeom>
          <a:noFill/>
          <a:ln w="9525">
            <a:noFill/>
            <a:miter lim="800000"/>
            <a:headEnd/>
            <a:tailEnd/>
          </a:ln>
        </p:spPr>
        <p:txBody>
          <a:bodyPr>
            <a:spAutoFit/>
          </a:bodyPr>
          <a:lstStyle/>
          <a:p>
            <a:pPr>
              <a:defRPr/>
            </a:pPr>
            <a:r>
              <a:rPr lang="tr-TR" sz="3600" b="1" dirty="0">
                <a:solidFill>
                  <a:srgbClr val="C00000"/>
                </a:solidFill>
                <a:latin typeface="Calibri" pitchFamily="34" charset="0"/>
                <a:ea typeface="Calibri" pitchFamily="34" charset="0"/>
                <a:cs typeface="Times New Roman" pitchFamily="18" charset="0"/>
              </a:rPr>
              <a:t>TRADITIONAL CRAFTSMANSHIPS</a:t>
            </a:r>
          </a:p>
        </p:txBody>
      </p:sp>
      <p:grpSp>
        <p:nvGrpSpPr>
          <p:cNvPr id="5" name="Grup 4">
            <a:extLst>
              <a:ext uri="{FF2B5EF4-FFF2-40B4-BE49-F238E27FC236}">
                <a16:creationId xmlns:a16="http://schemas.microsoft.com/office/drawing/2014/main" id="{3CAB62D8-36D3-935D-046A-D726B65E5651}"/>
              </a:ext>
            </a:extLst>
          </p:cNvPr>
          <p:cNvGrpSpPr/>
          <p:nvPr/>
        </p:nvGrpSpPr>
        <p:grpSpPr>
          <a:xfrm>
            <a:off x="8305" y="-33126"/>
            <a:ext cx="13300538" cy="6891127"/>
            <a:chOff x="8305" y="-33126"/>
            <a:chExt cx="13300538" cy="6891127"/>
          </a:xfrm>
        </p:grpSpPr>
        <p:grpSp>
          <p:nvGrpSpPr>
            <p:cNvPr id="6" name="Grup 5">
              <a:extLst>
                <a:ext uri="{FF2B5EF4-FFF2-40B4-BE49-F238E27FC236}">
                  <a16:creationId xmlns:a16="http://schemas.microsoft.com/office/drawing/2014/main" id="{18468B60-CFFA-5317-28CE-9116C02AFAC2}"/>
                </a:ext>
              </a:extLst>
            </p:cNvPr>
            <p:cNvGrpSpPr/>
            <p:nvPr/>
          </p:nvGrpSpPr>
          <p:grpSpPr>
            <a:xfrm>
              <a:off x="8305" y="-33126"/>
              <a:ext cx="12165724" cy="6891127"/>
              <a:chOff x="8305" y="-33126"/>
              <a:chExt cx="12165724" cy="6891127"/>
            </a:xfrm>
          </p:grpSpPr>
          <p:sp>
            <p:nvSpPr>
              <p:cNvPr id="9" name="Dikdörtgen 8">
                <a:extLst>
                  <a:ext uri="{FF2B5EF4-FFF2-40B4-BE49-F238E27FC236}">
                    <a16:creationId xmlns:a16="http://schemas.microsoft.com/office/drawing/2014/main" id="{6FE14F9C-744C-8FC3-4657-56807F174013}"/>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0" name="Grup 9">
                <a:extLst>
                  <a:ext uri="{FF2B5EF4-FFF2-40B4-BE49-F238E27FC236}">
                    <a16:creationId xmlns:a16="http://schemas.microsoft.com/office/drawing/2014/main" id="{FECC9B1B-5CF3-094C-99DE-77D3764BA6E8}"/>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B3AC5AEB-A4F6-FAB2-DF29-41CD82E025C5}"/>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6A9C20A7-0BBE-DED2-5AD1-DF8146F5B766}"/>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AD919FC4-7EF3-1D85-16CB-C77C6418F3DE}"/>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37F342EC-2D6A-4CAC-6766-C8780AFD10C3}"/>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7" name="Metin kutusu 6">
              <a:extLst>
                <a:ext uri="{FF2B5EF4-FFF2-40B4-BE49-F238E27FC236}">
                  <a16:creationId xmlns:a16="http://schemas.microsoft.com/office/drawing/2014/main" id="{E066F658-AC35-53EF-4216-86C13E86AA6E}"/>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6EC69164-C4CB-85B8-8659-E257A18A576E}"/>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0157791"/>
      </p:ext>
    </p:extLst>
  </p:cSld>
  <p:clrMapOvr>
    <a:masterClrMapping/>
  </p:clrMapOvr>
  <mc:AlternateContent xmlns:mc="http://schemas.openxmlformats.org/markup-compatibility/2006" xmlns:p14="http://schemas.microsoft.com/office/powerpoint/2010/main">
    <mc:Choice Requires="p14">
      <p:transition spd="slow" p14:dur="2000" advTm="10272"/>
    </mc:Choice>
    <mc:Fallback xmlns="">
      <p:transition spd="slow" advTm="1027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rkish craftsmanship ile ilgili gÃ¶rsel sonucu">
            <a:extLst>
              <a:ext uri="{FF2B5EF4-FFF2-40B4-BE49-F238E27FC236}">
                <a16:creationId xmlns:a16="http://schemas.microsoft.com/office/drawing/2014/main" id="{D78F002C-C5F5-4CE3-BB71-4C8F4F159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444" y="840235"/>
            <a:ext cx="8068853" cy="5055467"/>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C6FB3DC2-C4C8-4179-AE6C-0CD640E7503E}"/>
              </a:ext>
            </a:extLst>
          </p:cNvPr>
          <p:cNvSpPr/>
          <p:nvPr/>
        </p:nvSpPr>
        <p:spPr>
          <a:xfrm>
            <a:off x="1175396" y="6020191"/>
            <a:ext cx="5168146" cy="369332"/>
          </a:xfrm>
          <a:prstGeom prst="rect">
            <a:avLst/>
          </a:prstGeom>
        </p:spPr>
        <p:txBody>
          <a:bodyPr wrap="none">
            <a:spAutoFit/>
          </a:bodyPr>
          <a:lstStyle/>
          <a:p>
            <a:r>
              <a:rPr lang="en-US" dirty="0">
                <a:cs typeface="Times New Roman" panose="02020603050405020304" pitchFamily="18" charset="0"/>
              </a:rPr>
              <a:t>Traditional craftsmanship</a:t>
            </a:r>
            <a:r>
              <a:rPr lang="tr-TR" dirty="0">
                <a:cs typeface="Times New Roman" panose="02020603050405020304" pitchFamily="18" charset="0"/>
              </a:rPr>
              <a:t> of </a:t>
            </a:r>
            <a:r>
              <a:rPr lang="tr-TR" dirty="0" err="1">
                <a:cs typeface="Times New Roman" panose="02020603050405020304" pitchFamily="18" charset="0"/>
              </a:rPr>
              <a:t>glazed</a:t>
            </a:r>
            <a:r>
              <a:rPr lang="tr-TR" dirty="0">
                <a:cs typeface="Times New Roman" panose="02020603050405020304" pitchFamily="18" charset="0"/>
              </a:rPr>
              <a:t> </a:t>
            </a:r>
            <a:r>
              <a:rPr lang="tr-TR" dirty="0" err="1">
                <a:cs typeface="Times New Roman" panose="02020603050405020304" pitchFamily="18" charset="0"/>
              </a:rPr>
              <a:t>tile</a:t>
            </a:r>
            <a:r>
              <a:rPr lang="tr-TR" dirty="0">
                <a:cs typeface="Times New Roman" panose="02020603050405020304" pitchFamily="18" charset="0"/>
              </a:rPr>
              <a:t>- Çini </a:t>
            </a:r>
            <a:r>
              <a:rPr lang="tr-TR" dirty="0" err="1">
                <a:cs typeface="Times New Roman" panose="02020603050405020304" pitchFamily="18" charset="0"/>
              </a:rPr>
              <a:t>making</a:t>
            </a:r>
            <a:r>
              <a:rPr lang="en-US" dirty="0">
                <a:cs typeface="Times New Roman" panose="02020603050405020304" pitchFamily="18" charset="0"/>
              </a:rPr>
              <a:t> </a:t>
            </a:r>
            <a:endParaRPr lang="tr-TR" dirty="0"/>
          </a:p>
        </p:txBody>
      </p:sp>
      <p:grpSp>
        <p:nvGrpSpPr>
          <p:cNvPr id="4" name="Grup 3">
            <a:extLst>
              <a:ext uri="{FF2B5EF4-FFF2-40B4-BE49-F238E27FC236}">
                <a16:creationId xmlns:a16="http://schemas.microsoft.com/office/drawing/2014/main" id="{C0B2E2F9-DC93-372D-CB6F-CC6F24626084}"/>
              </a:ext>
            </a:extLst>
          </p:cNvPr>
          <p:cNvGrpSpPr/>
          <p:nvPr/>
        </p:nvGrpSpPr>
        <p:grpSpPr>
          <a:xfrm>
            <a:off x="8305" y="-33126"/>
            <a:ext cx="13300538" cy="6891127"/>
            <a:chOff x="8305" y="-33126"/>
            <a:chExt cx="13300538" cy="6891127"/>
          </a:xfrm>
        </p:grpSpPr>
        <p:grpSp>
          <p:nvGrpSpPr>
            <p:cNvPr id="5" name="Grup 4">
              <a:extLst>
                <a:ext uri="{FF2B5EF4-FFF2-40B4-BE49-F238E27FC236}">
                  <a16:creationId xmlns:a16="http://schemas.microsoft.com/office/drawing/2014/main" id="{5192B7ED-7BD0-247E-A436-3EB63384A152}"/>
                </a:ext>
              </a:extLst>
            </p:cNvPr>
            <p:cNvGrpSpPr/>
            <p:nvPr/>
          </p:nvGrpSpPr>
          <p:grpSpPr>
            <a:xfrm>
              <a:off x="8305" y="-33126"/>
              <a:ext cx="12165724" cy="6891127"/>
              <a:chOff x="8305" y="-33126"/>
              <a:chExt cx="12165724" cy="6891127"/>
            </a:xfrm>
          </p:grpSpPr>
          <p:sp>
            <p:nvSpPr>
              <p:cNvPr id="8" name="Dikdörtgen 7">
                <a:extLst>
                  <a:ext uri="{FF2B5EF4-FFF2-40B4-BE49-F238E27FC236}">
                    <a16:creationId xmlns:a16="http://schemas.microsoft.com/office/drawing/2014/main" id="{59860C36-B048-C193-313D-8B17C4197EFC}"/>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9" name="Grup 8">
                <a:extLst>
                  <a:ext uri="{FF2B5EF4-FFF2-40B4-BE49-F238E27FC236}">
                    <a16:creationId xmlns:a16="http://schemas.microsoft.com/office/drawing/2014/main" id="{2CCD31CE-A0F4-4DD2-D8BA-2DFDDAC0CC35}"/>
                  </a:ext>
                </a:extLst>
              </p:cNvPr>
              <p:cNvGrpSpPr/>
              <p:nvPr/>
            </p:nvGrpSpPr>
            <p:grpSpPr>
              <a:xfrm>
                <a:off x="8305" y="0"/>
                <a:ext cx="12165724" cy="6858001"/>
                <a:chOff x="1" y="-1"/>
                <a:chExt cx="12761147" cy="6858001"/>
              </a:xfrm>
            </p:grpSpPr>
            <p:sp>
              <p:nvSpPr>
                <p:cNvPr id="20" name="Dikdörtgen 19">
                  <a:extLst>
                    <a:ext uri="{FF2B5EF4-FFF2-40B4-BE49-F238E27FC236}">
                      <a16:creationId xmlns:a16="http://schemas.microsoft.com/office/drawing/2014/main" id="{15DE0299-B4A5-66A9-3143-AD8E01323B05}"/>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 name="Grup 20">
                  <a:extLst>
                    <a:ext uri="{FF2B5EF4-FFF2-40B4-BE49-F238E27FC236}">
                      <a16:creationId xmlns:a16="http://schemas.microsoft.com/office/drawing/2014/main" id="{5303F0FA-360D-5D10-F214-161D7BA6ADA0}"/>
                    </a:ext>
                  </a:extLst>
                </p:cNvPr>
                <p:cNvGrpSpPr/>
                <p:nvPr/>
              </p:nvGrpSpPr>
              <p:grpSpPr>
                <a:xfrm>
                  <a:off x="9028" y="-1"/>
                  <a:ext cx="12752120" cy="6858000"/>
                  <a:chOff x="6818" y="-1"/>
                  <a:chExt cx="9626719" cy="6858000"/>
                </a:xfrm>
                <a:solidFill>
                  <a:schemeClr val="accent2">
                    <a:lumMod val="50000"/>
                  </a:schemeClr>
                </a:solidFill>
              </p:grpSpPr>
              <p:sp>
                <p:nvSpPr>
                  <p:cNvPr id="22" name="Dikdörtgen 21">
                    <a:extLst>
                      <a:ext uri="{FF2B5EF4-FFF2-40B4-BE49-F238E27FC236}">
                        <a16:creationId xmlns:a16="http://schemas.microsoft.com/office/drawing/2014/main" id="{5A37109E-B585-EDB1-B04C-AB82BF238099}"/>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17970526-FEA3-B82F-5946-0F9DC7247A37}"/>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60B00AFA-6E16-7336-1FFE-BAE659380A51}"/>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7" name="Metin kutusu 6">
              <a:extLst>
                <a:ext uri="{FF2B5EF4-FFF2-40B4-BE49-F238E27FC236}">
                  <a16:creationId xmlns:a16="http://schemas.microsoft.com/office/drawing/2014/main" id="{B8C39979-FC16-A4C5-0270-B6D157DB77F4}"/>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2153037"/>
      </p:ext>
    </p:extLst>
  </p:cSld>
  <p:clrMapOvr>
    <a:masterClrMapping/>
  </p:clrMapOvr>
  <mc:AlternateContent xmlns:mc="http://schemas.openxmlformats.org/markup-compatibility/2006" xmlns:p14="http://schemas.microsoft.com/office/powerpoint/2010/main">
    <mc:Choice Requires="p14">
      <p:transition spd="slow" p14:dur="2000" advTm="4089"/>
    </mc:Choice>
    <mc:Fallback xmlns="">
      <p:transition spd="slow" advTm="408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rdi taÅ usta ile ilgili gÃ¶rsel sonucu">
            <a:extLst>
              <a:ext uri="{FF2B5EF4-FFF2-40B4-BE49-F238E27FC236}">
                <a16:creationId xmlns:a16="http://schemas.microsoft.com/office/drawing/2014/main" id="{D4D9CBAC-499F-4928-ACFF-1C85CB5B2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206" y="744246"/>
            <a:ext cx="8091038" cy="5369507"/>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E94CDA27-6188-4BB2-83EB-B0D5345CEB07}"/>
              </a:ext>
            </a:extLst>
          </p:cNvPr>
          <p:cNvSpPr/>
          <p:nvPr/>
        </p:nvSpPr>
        <p:spPr>
          <a:xfrm>
            <a:off x="1395398" y="6230982"/>
            <a:ext cx="4091761" cy="369332"/>
          </a:xfrm>
          <a:prstGeom prst="rect">
            <a:avLst/>
          </a:prstGeom>
        </p:spPr>
        <p:txBody>
          <a:bodyPr wrap="none">
            <a:spAutoFit/>
          </a:bodyPr>
          <a:lstStyle/>
          <a:p>
            <a:r>
              <a:rPr lang="en-US" dirty="0">
                <a:cs typeface="Times New Roman" panose="02020603050405020304" pitchFamily="18" charset="0"/>
              </a:rPr>
              <a:t>Traditional </a:t>
            </a:r>
            <a:r>
              <a:rPr lang="tr-TR" dirty="0" err="1">
                <a:cs typeface="Times New Roman" panose="02020603050405020304" pitchFamily="18" charset="0"/>
              </a:rPr>
              <a:t>stone</a:t>
            </a:r>
            <a:r>
              <a:rPr lang="tr-TR" dirty="0">
                <a:cs typeface="Times New Roman" panose="02020603050405020304" pitchFamily="18" charset="0"/>
              </a:rPr>
              <a:t> </a:t>
            </a:r>
            <a:r>
              <a:rPr lang="en-US" dirty="0">
                <a:cs typeface="Times New Roman" panose="02020603050405020304" pitchFamily="18" charset="0"/>
              </a:rPr>
              <a:t>craftsmanship</a:t>
            </a:r>
            <a:r>
              <a:rPr lang="tr-TR" dirty="0">
                <a:cs typeface="Times New Roman" panose="02020603050405020304" pitchFamily="18" charset="0"/>
              </a:rPr>
              <a:t> in Mardin</a:t>
            </a:r>
            <a:endParaRPr lang="tr-TR" dirty="0"/>
          </a:p>
        </p:txBody>
      </p:sp>
      <p:grpSp>
        <p:nvGrpSpPr>
          <p:cNvPr id="3" name="Grup 2">
            <a:extLst>
              <a:ext uri="{FF2B5EF4-FFF2-40B4-BE49-F238E27FC236}">
                <a16:creationId xmlns:a16="http://schemas.microsoft.com/office/drawing/2014/main" id="{6AF8D339-3121-9D92-12AF-032AA17488A3}"/>
              </a:ext>
            </a:extLst>
          </p:cNvPr>
          <p:cNvGrpSpPr/>
          <p:nvPr/>
        </p:nvGrpSpPr>
        <p:grpSpPr>
          <a:xfrm>
            <a:off x="8305" y="-33126"/>
            <a:ext cx="13300538" cy="6891127"/>
            <a:chOff x="8305" y="-33126"/>
            <a:chExt cx="13300538" cy="6891127"/>
          </a:xfrm>
        </p:grpSpPr>
        <p:grpSp>
          <p:nvGrpSpPr>
            <p:cNvPr id="4" name="Grup 3">
              <a:extLst>
                <a:ext uri="{FF2B5EF4-FFF2-40B4-BE49-F238E27FC236}">
                  <a16:creationId xmlns:a16="http://schemas.microsoft.com/office/drawing/2014/main" id="{9F68A1A6-82E0-3D29-76C8-C75ED5DEC12A}"/>
                </a:ext>
              </a:extLst>
            </p:cNvPr>
            <p:cNvGrpSpPr/>
            <p:nvPr/>
          </p:nvGrpSpPr>
          <p:grpSpPr>
            <a:xfrm>
              <a:off x="8305" y="-33126"/>
              <a:ext cx="12165724" cy="6891127"/>
              <a:chOff x="8305" y="-33126"/>
              <a:chExt cx="12165724" cy="6891127"/>
            </a:xfrm>
          </p:grpSpPr>
          <p:sp>
            <p:nvSpPr>
              <p:cNvPr id="7" name="Dikdörtgen 6">
                <a:extLst>
                  <a:ext uri="{FF2B5EF4-FFF2-40B4-BE49-F238E27FC236}">
                    <a16:creationId xmlns:a16="http://schemas.microsoft.com/office/drawing/2014/main" id="{E99AAA08-FDBE-0BBA-325C-B38ED40A17A9}"/>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8" name="Grup 7">
                <a:extLst>
                  <a:ext uri="{FF2B5EF4-FFF2-40B4-BE49-F238E27FC236}">
                    <a16:creationId xmlns:a16="http://schemas.microsoft.com/office/drawing/2014/main" id="{32D78660-8E69-18C9-51AC-C47EFEC6C217}"/>
                  </a:ext>
                </a:extLst>
              </p:cNvPr>
              <p:cNvGrpSpPr/>
              <p:nvPr/>
            </p:nvGrpSpPr>
            <p:grpSpPr>
              <a:xfrm>
                <a:off x="8305" y="0"/>
                <a:ext cx="12165724" cy="6858001"/>
                <a:chOff x="1" y="-1"/>
                <a:chExt cx="12761147" cy="6858001"/>
              </a:xfrm>
            </p:grpSpPr>
            <p:sp>
              <p:nvSpPr>
                <p:cNvPr id="20" name="Dikdörtgen 19">
                  <a:extLst>
                    <a:ext uri="{FF2B5EF4-FFF2-40B4-BE49-F238E27FC236}">
                      <a16:creationId xmlns:a16="http://schemas.microsoft.com/office/drawing/2014/main" id="{1DF000BE-6091-198C-6AE2-D316859C004D}"/>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 name="Grup 20">
                  <a:extLst>
                    <a:ext uri="{FF2B5EF4-FFF2-40B4-BE49-F238E27FC236}">
                      <a16:creationId xmlns:a16="http://schemas.microsoft.com/office/drawing/2014/main" id="{70207F85-696F-2E3F-EBE5-291F2383D27D}"/>
                    </a:ext>
                  </a:extLst>
                </p:cNvPr>
                <p:cNvGrpSpPr/>
                <p:nvPr/>
              </p:nvGrpSpPr>
              <p:grpSpPr>
                <a:xfrm>
                  <a:off x="9028" y="-1"/>
                  <a:ext cx="12752120" cy="6858000"/>
                  <a:chOff x="6818" y="-1"/>
                  <a:chExt cx="9626719" cy="6858000"/>
                </a:xfrm>
                <a:solidFill>
                  <a:schemeClr val="accent2">
                    <a:lumMod val="50000"/>
                  </a:schemeClr>
                </a:solidFill>
              </p:grpSpPr>
              <p:sp>
                <p:nvSpPr>
                  <p:cNvPr id="22" name="Dikdörtgen 21">
                    <a:extLst>
                      <a:ext uri="{FF2B5EF4-FFF2-40B4-BE49-F238E27FC236}">
                        <a16:creationId xmlns:a16="http://schemas.microsoft.com/office/drawing/2014/main" id="{0D9AD74F-3EF1-D3B6-F27D-8BE63358D8E2}"/>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1FE87D7F-95BF-6F46-A344-8AC72581B6B4}"/>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5" name="Metin kutusu 4">
              <a:extLst>
                <a:ext uri="{FF2B5EF4-FFF2-40B4-BE49-F238E27FC236}">
                  <a16:creationId xmlns:a16="http://schemas.microsoft.com/office/drawing/2014/main" id="{BEC63554-C494-091E-B458-81CCEB4E3974}"/>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6" name="Metin kutusu 5">
              <a:extLst>
                <a:ext uri="{FF2B5EF4-FFF2-40B4-BE49-F238E27FC236}">
                  <a16:creationId xmlns:a16="http://schemas.microsoft.com/office/drawing/2014/main" id="{EB26EBFC-307E-4A25-CBBC-2113DFBDE941}"/>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8886325"/>
      </p:ext>
    </p:extLst>
  </p:cSld>
  <p:clrMapOvr>
    <a:masterClrMapping/>
  </p:clrMapOvr>
  <mc:AlternateContent xmlns:mc="http://schemas.openxmlformats.org/markup-compatibility/2006" xmlns:p14="http://schemas.microsoft.com/office/powerpoint/2010/main">
    <mc:Choice Requires="p14">
      <p:transition spd="slow" p14:dur="2000" advTm="4277"/>
    </mc:Choice>
    <mc:Fallback xmlns="">
      <p:transition spd="slow" advTm="427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6D32EBE-309A-42B9-9717-4E32D1C224DA}"/>
              </a:ext>
            </a:extLst>
          </p:cNvPr>
          <p:cNvSpPr/>
          <p:nvPr/>
        </p:nvSpPr>
        <p:spPr>
          <a:xfrm>
            <a:off x="1428205" y="2290954"/>
            <a:ext cx="9564260" cy="1292662"/>
          </a:xfrm>
          <a:prstGeom prst="rect">
            <a:avLst/>
          </a:prstGeom>
          <a:solidFill>
            <a:srgbClr val="C00000"/>
          </a:solidFill>
        </p:spPr>
        <p:txBody>
          <a:bodyPr wrap="square">
            <a:spAutoFit/>
          </a:bodyPr>
          <a:lstStyle/>
          <a:p>
            <a:pPr algn="just">
              <a:spcAft>
                <a:spcPts val="0"/>
              </a:spcAft>
            </a:pPr>
            <a:r>
              <a:rPr lang="en-US" dirty="0">
                <a:solidFill>
                  <a:schemeClr val="bg1"/>
                </a:solidFill>
              </a:rPr>
              <a:t>tourism </a:t>
            </a:r>
            <a:endParaRPr lang="tr-TR" dirty="0">
              <a:solidFill>
                <a:schemeClr val="bg1"/>
              </a:solidFill>
            </a:endParaRPr>
          </a:p>
          <a:p>
            <a:pPr algn="just">
              <a:spcAft>
                <a:spcPts val="0"/>
              </a:spcAft>
            </a:pPr>
            <a:r>
              <a:rPr lang="en-US" dirty="0">
                <a:solidFill>
                  <a:schemeClr val="bg1"/>
                </a:solidFill>
              </a:rPr>
              <a:t>migration </a:t>
            </a:r>
            <a:endParaRPr lang="tr-TR" dirty="0">
              <a:solidFill>
                <a:schemeClr val="bg1"/>
              </a:solidFill>
            </a:endParaRPr>
          </a:p>
          <a:p>
            <a:pPr algn="just">
              <a:spcAft>
                <a:spcPts val="0"/>
              </a:spcAft>
            </a:pPr>
            <a:r>
              <a:rPr lang="en-US" dirty="0">
                <a:solidFill>
                  <a:schemeClr val="bg1"/>
                </a:solidFill>
              </a:rPr>
              <a:t>the rising technological, economic and cultural interactions </a:t>
            </a:r>
            <a:endParaRPr lang="tr-TR" dirty="0">
              <a:solidFill>
                <a:schemeClr val="bg1"/>
              </a:solidFill>
            </a:endParaRPr>
          </a:p>
          <a:p>
            <a:pPr algn="just">
              <a:spcAft>
                <a:spcPts val="0"/>
              </a:spcAft>
            </a:pPr>
            <a:r>
              <a:rPr lang="en-US" sz="2400" b="1" dirty="0">
                <a:solidFill>
                  <a:schemeClr val="bg1"/>
                </a:solidFill>
              </a:rPr>
              <a:t>TRANSFORMATION PROCESS OF HISTORIC ENVIRONMENTS </a:t>
            </a:r>
            <a:endParaRPr lang="tr-TR" sz="2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10">
            <a:extLst>
              <a:ext uri="{FF2B5EF4-FFF2-40B4-BE49-F238E27FC236}">
                <a16:creationId xmlns:a16="http://schemas.microsoft.com/office/drawing/2014/main" id="{8ACB418F-7547-4AA5-AE49-24A343C374F5}"/>
              </a:ext>
            </a:extLst>
          </p:cNvPr>
          <p:cNvSpPr/>
          <p:nvPr/>
        </p:nvSpPr>
        <p:spPr>
          <a:xfrm>
            <a:off x="922979" y="1547969"/>
            <a:ext cx="11347679" cy="461665"/>
          </a:xfrm>
          <a:prstGeom prst="rect">
            <a:avLst/>
          </a:prstGeom>
        </p:spPr>
        <p:txBody>
          <a:bodyPr wrap="square">
            <a:spAutoFit/>
          </a:bodyPr>
          <a:lstStyle/>
          <a:p>
            <a:pPr lvl="1"/>
            <a:r>
              <a:rPr lang="en-US" sz="2400" b="1" dirty="0">
                <a:solidFill>
                  <a:srgbClr val="C00000"/>
                </a:solidFill>
              </a:rPr>
              <a:t>TRANSFORMATION PROCESS</a:t>
            </a:r>
            <a:r>
              <a:rPr lang="tr-TR" sz="2400" b="1" dirty="0">
                <a:solidFill>
                  <a:srgbClr val="C00000"/>
                </a:solidFill>
              </a:rPr>
              <a:t>-</a:t>
            </a:r>
            <a:r>
              <a:rPr lang="en-US" sz="2400" b="1" dirty="0">
                <a:solidFill>
                  <a:srgbClr val="C00000"/>
                </a:solidFill>
              </a:rPr>
              <a:t> TRADITIONAL CRAFTSMANSHIP</a:t>
            </a:r>
            <a:endParaRPr lang="tr-TR" sz="2400" b="1" dirty="0">
              <a:solidFill>
                <a:srgbClr val="C00000"/>
              </a:solidFill>
            </a:endParaRPr>
          </a:p>
        </p:txBody>
      </p:sp>
      <p:sp>
        <p:nvSpPr>
          <p:cNvPr id="10" name="Dikdörtgen 9">
            <a:extLst>
              <a:ext uri="{FF2B5EF4-FFF2-40B4-BE49-F238E27FC236}">
                <a16:creationId xmlns:a16="http://schemas.microsoft.com/office/drawing/2014/main" id="{CBD43154-822C-4932-B3F5-DD0D1272C20F}"/>
              </a:ext>
            </a:extLst>
          </p:cNvPr>
          <p:cNvSpPr/>
          <p:nvPr/>
        </p:nvSpPr>
        <p:spPr>
          <a:xfrm>
            <a:off x="1428205" y="4090172"/>
            <a:ext cx="9436440" cy="1477328"/>
          </a:xfrm>
          <a:prstGeom prst="rect">
            <a:avLst/>
          </a:prstGeom>
        </p:spPr>
        <p:txBody>
          <a:bodyPr wrap="square">
            <a:spAutoFit/>
          </a:bodyPr>
          <a:lstStyle/>
          <a:p>
            <a:r>
              <a:rPr lang="tr-TR" b="1" dirty="0">
                <a:solidFill>
                  <a:srgbClr val="C00000"/>
                </a:solidFill>
              </a:rPr>
              <a:t>CHANGE İN </a:t>
            </a:r>
            <a:r>
              <a:rPr lang="en-US" b="1" dirty="0">
                <a:solidFill>
                  <a:srgbClr val="C00000"/>
                </a:solidFill>
              </a:rPr>
              <a:t>LIVING CULTURE</a:t>
            </a:r>
            <a:r>
              <a:rPr lang="tr-TR" b="1" dirty="0">
                <a:solidFill>
                  <a:srgbClr val="C00000"/>
                </a:solidFill>
              </a:rPr>
              <a:t> </a:t>
            </a:r>
            <a:r>
              <a:rPr lang="tr-TR" dirty="0"/>
              <a:t>|</a:t>
            </a:r>
            <a:r>
              <a:rPr lang="en-US" dirty="0"/>
              <a:t> the cultural practices and their relations with tangible features, mainly, spatial characteristics and architectural elements and the related furniture and craft products used in daily life. </a:t>
            </a:r>
            <a:endParaRPr lang="tr-TR" dirty="0"/>
          </a:p>
          <a:p>
            <a:r>
              <a:rPr lang="en-US" b="1" dirty="0">
                <a:solidFill>
                  <a:srgbClr val="C00000"/>
                </a:solidFill>
              </a:rPr>
              <a:t>CHANGE IN BUILDING CULTURE, </a:t>
            </a:r>
            <a:r>
              <a:rPr lang="en-US" dirty="0"/>
              <a:t>technology, knowledge</a:t>
            </a:r>
            <a:r>
              <a:rPr lang="tr-TR" dirty="0"/>
              <a:t> |</a:t>
            </a:r>
            <a:r>
              <a:rPr lang="en-US" dirty="0"/>
              <a:t> the implementation process of traditional building crafts, particularly, know-how, skills, tools and materials used</a:t>
            </a:r>
            <a:endParaRPr lang="tr-TR" dirty="0"/>
          </a:p>
        </p:txBody>
      </p:sp>
      <p:grpSp>
        <p:nvGrpSpPr>
          <p:cNvPr id="4" name="Grup 3">
            <a:extLst>
              <a:ext uri="{FF2B5EF4-FFF2-40B4-BE49-F238E27FC236}">
                <a16:creationId xmlns:a16="http://schemas.microsoft.com/office/drawing/2014/main" id="{831DC2E3-F482-A942-E582-C2178CEE6744}"/>
              </a:ext>
            </a:extLst>
          </p:cNvPr>
          <p:cNvGrpSpPr/>
          <p:nvPr/>
        </p:nvGrpSpPr>
        <p:grpSpPr>
          <a:xfrm>
            <a:off x="8305" y="-33126"/>
            <a:ext cx="13300538" cy="6891127"/>
            <a:chOff x="8305" y="-33126"/>
            <a:chExt cx="13300538" cy="6891127"/>
          </a:xfrm>
        </p:grpSpPr>
        <p:grpSp>
          <p:nvGrpSpPr>
            <p:cNvPr id="5" name="Grup 4">
              <a:extLst>
                <a:ext uri="{FF2B5EF4-FFF2-40B4-BE49-F238E27FC236}">
                  <a16:creationId xmlns:a16="http://schemas.microsoft.com/office/drawing/2014/main" id="{FB64AE4B-1C24-15F5-3DFD-3684A3509BAB}"/>
                </a:ext>
              </a:extLst>
            </p:cNvPr>
            <p:cNvGrpSpPr/>
            <p:nvPr/>
          </p:nvGrpSpPr>
          <p:grpSpPr>
            <a:xfrm>
              <a:off x="8305" y="-33126"/>
              <a:ext cx="12165724" cy="6891127"/>
              <a:chOff x="8305" y="-33126"/>
              <a:chExt cx="12165724" cy="6891127"/>
            </a:xfrm>
          </p:grpSpPr>
          <p:sp>
            <p:nvSpPr>
              <p:cNvPr id="8" name="Dikdörtgen 7">
                <a:extLst>
                  <a:ext uri="{FF2B5EF4-FFF2-40B4-BE49-F238E27FC236}">
                    <a16:creationId xmlns:a16="http://schemas.microsoft.com/office/drawing/2014/main" id="{4566B517-4052-EF89-ABE0-60C92467970B}"/>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9" name="Grup 8">
                <a:extLst>
                  <a:ext uri="{FF2B5EF4-FFF2-40B4-BE49-F238E27FC236}">
                    <a16:creationId xmlns:a16="http://schemas.microsoft.com/office/drawing/2014/main" id="{5D3491C1-F65A-EF85-6338-129FFEC8319A}"/>
                  </a:ext>
                </a:extLst>
              </p:cNvPr>
              <p:cNvGrpSpPr/>
              <p:nvPr/>
            </p:nvGrpSpPr>
            <p:grpSpPr>
              <a:xfrm>
                <a:off x="8305" y="0"/>
                <a:ext cx="12165724" cy="6858001"/>
                <a:chOff x="1" y="-1"/>
                <a:chExt cx="12761147" cy="6858001"/>
              </a:xfrm>
            </p:grpSpPr>
            <p:sp>
              <p:nvSpPr>
                <p:cNvPr id="22" name="Dikdörtgen 21">
                  <a:extLst>
                    <a:ext uri="{FF2B5EF4-FFF2-40B4-BE49-F238E27FC236}">
                      <a16:creationId xmlns:a16="http://schemas.microsoft.com/office/drawing/2014/main" id="{0348CA1B-73F6-B926-D324-38CCFB3AAD08}"/>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3" name="Grup 22">
                  <a:extLst>
                    <a:ext uri="{FF2B5EF4-FFF2-40B4-BE49-F238E27FC236}">
                      <a16:creationId xmlns:a16="http://schemas.microsoft.com/office/drawing/2014/main" id="{A9BF88F2-A889-145F-3A5D-7A21195FBE1D}"/>
                    </a:ext>
                  </a:extLst>
                </p:cNvPr>
                <p:cNvGrpSpPr/>
                <p:nvPr/>
              </p:nvGrpSpPr>
              <p:grpSpPr>
                <a:xfrm>
                  <a:off x="9028" y="-1"/>
                  <a:ext cx="12752120" cy="6858000"/>
                  <a:chOff x="6818" y="-1"/>
                  <a:chExt cx="9626719" cy="6858000"/>
                </a:xfrm>
                <a:solidFill>
                  <a:schemeClr val="accent2">
                    <a:lumMod val="50000"/>
                  </a:schemeClr>
                </a:solidFill>
              </p:grpSpPr>
              <p:sp>
                <p:nvSpPr>
                  <p:cNvPr id="24" name="Dikdörtgen 23">
                    <a:extLst>
                      <a:ext uri="{FF2B5EF4-FFF2-40B4-BE49-F238E27FC236}">
                        <a16:creationId xmlns:a16="http://schemas.microsoft.com/office/drawing/2014/main" id="{0A2BF026-C169-71D5-9914-818501DF6A27}"/>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a:extLst>
                      <a:ext uri="{FF2B5EF4-FFF2-40B4-BE49-F238E27FC236}">
                        <a16:creationId xmlns:a16="http://schemas.microsoft.com/office/drawing/2014/main" id="{29857493-3F59-69BD-740C-DF859755DA06}"/>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9EA8DB0B-58DE-2470-10EB-3A8F22E671CA}"/>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7" name="Metin kutusu 6">
              <a:extLst>
                <a:ext uri="{FF2B5EF4-FFF2-40B4-BE49-F238E27FC236}">
                  <a16:creationId xmlns:a16="http://schemas.microsoft.com/office/drawing/2014/main" id="{6A58D349-DDCB-8DDF-2A44-5B578529164E}"/>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0931954"/>
      </p:ext>
    </p:extLst>
  </p:cSld>
  <p:clrMapOvr>
    <a:masterClrMapping/>
  </p:clrMapOvr>
  <mc:AlternateContent xmlns:mc="http://schemas.openxmlformats.org/markup-compatibility/2006" xmlns:p14="http://schemas.microsoft.com/office/powerpoint/2010/main">
    <mc:Choice Requires="p14">
      <p:transition spd="slow" p14:dur="2000" advTm="11184"/>
    </mc:Choice>
    <mc:Fallback xmlns="">
      <p:transition spd="slow" advTm="1118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8ACB418F-7547-4AA5-AE49-24A343C374F5}"/>
              </a:ext>
            </a:extLst>
          </p:cNvPr>
          <p:cNvSpPr/>
          <p:nvPr/>
        </p:nvSpPr>
        <p:spPr>
          <a:xfrm>
            <a:off x="869596" y="765074"/>
            <a:ext cx="11347679" cy="461665"/>
          </a:xfrm>
          <a:prstGeom prst="rect">
            <a:avLst/>
          </a:prstGeom>
        </p:spPr>
        <p:txBody>
          <a:bodyPr wrap="square">
            <a:spAutoFit/>
          </a:bodyPr>
          <a:lstStyle/>
          <a:p>
            <a:pPr lvl="1"/>
            <a:r>
              <a:rPr lang="tr-TR" sz="2400" b="1" dirty="0">
                <a:solidFill>
                  <a:srgbClr val="C00000"/>
                </a:solidFill>
              </a:rPr>
              <a:t>SUSTAINABLE DEVELOPMENT-</a:t>
            </a:r>
            <a:r>
              <a:rPr lang="en-US" sz="2400" b="1" dirty="0">
                <a:solidFill>
                  <a:srgbClr val="C00000"/>
                </a:solidFill>
              </a:rPr>
              <a:t> </a:t>
            </a:r>
            <a:r>
              <a:rPr lang="tr-TR" sz="2400" b="1" dirty="0">
                <a:solidFill>
                  <a:srgbClr val="C00000"/>
                </a:solidFill>
              </a:rPr>
              <a:t>CONSERVATION OF </a:t>
            </a:r>
            <a:r>
              <a:rPr lang="en-US" sz="2400" b="1" dirty="0">
                <a:solidFill>
                  <a:srgbClr val="C00000"/>
                </a:solidFill>
              </a:rPr>
              <a:t>TRADITIONAL CRAFTSMANSHIP</a:t>
            </a:r>
            <a:endParaRPr lang="tr-TR" sz="2400" b="1" dirty="0">
              <a:solidFill>
                <a:srgbClr val="C00000"/>
              </a:solidFill>
            </a:endParaRPr>
          </a:p>
        </p:txBody>
      </p:sp>
      <p:pic>
        <p:nvPicPr>
          <p:cNvPr id="10" name="Resim 9">
            <a:extLst>
              <a:ext uri="{FF2B5EF4-FFF2-40B4-BE49-F238E27FC236}">
                <a16:creationId xmlns:a16="http://schemas.microsoft.com/office/drawing/2014/main" id="{A30DD4D5-9D27-4414-4816-1FF1C932865D}"/>
              </a:ext>
            </a:extLst>
          </p:cNvPr>
          <p:cNvPicPr>
            <a:picLocks noChangeAspect="1"/>
          </p:cNvPicPr>
          <p:nvPr/>
        </p:nvPicPr>
        <p:blipFill>
          <a:blip r:embed="rId3"/>
          <a:srcRect t="10762" b="9788"/>
          <a:stretch>
            <a:fillRect/>
          </a:stretch>
        </p:blipFill>
        <p:spPr>
          <a:xfrm>
            <a:off x="5336428" y="1226740"/>
            <a:ext cx="6653163" cy="4081476"/>
          </a:xfrm>
          <a:prstGeom prst="rect">
            <a:avLst/>
          </a:prstGeom>
        </p:spPr>
      </p:pic>
      <p:sp>
        <p:nvSpPr>
          <p:cNvPr id="30" name="Metin kutusu 29">
            <a:extLst>
              <a:ext uri="{FF2B5EF4-FFF2-40B4-BE49-F238E27FC236}">
                <a16:creationId xmlns:a16="http://schemas.microsoft.com/office/drawing/2014/main" id="{578075E4-C257-CE35-5D31-F54FDD0BF9E0}"/>
              </a:ext>
            </a:extLst>
          </p:cNvPr>
          <p:cNvSpPr txBox="1"/>
          <p:nvPr/>
        </p:nvSpPr>
        <p:spPr>
          <a:xfrm>
            <a:off x="941985" y="5420622"/>
            <a:ext cx="11136095" cy="1015663"/>
          </a:xfrm>
          <a:prstGeom prst="rect">
            <a:avLst/>
          </a:prstGeom>
          <a:solidFill>
            <a:srgbClr val="C00000"/>
          </a:solidFill>
        </p:spPr>
        <p:txBody>
          <a:bodyPr wrap="square">
            <a:spAutoFit/>
          </a:bodyPr>
          <a:lstStyle/>
          <a:p>
            <a:r>
              <a:rPr lang="en-US" sz="2400" b="1" dirty="0">
                <a:solidFill>
                  <a:schemeClr val="bg1"/>
                </a:solidFill>
              </a:rPr>
              <a:t>THE CONTINUITY OF LOCAL BUILDING TRADITION AND CRAFT PRODUCTION PROCESS| </a:t>
            </a:r>
            <a:endParaRPr lang="tr-TR" sz="2400" b="1" dirty="0">
              <a:solidFill>
                <a:schemeClr val="bg1"/>
              </a:solidFill>
            </a:endParaRPr>
          </a:p>
          <a:p>
            <a:r>
              <a:rPr lang="en-US" b="1" dirty="0">
                <a:solidFill>
                  <a:schemeClr val="bg1"/>
                </a:solidFill>
              </a:rPr>
              <a:t> </a:t>
            </a:r>
            <a:r>
              <a:rPr lang="en-US" dirty="0">
                <a:solidFill>
                  <a:schemeClr val="bg1"/>
                </a:solidFill>
              </a:rPr>
              <a:t>sustainable development in historic environments throughout the rapid change process and the development of tourism. </a:t>
            </a:r>
          </a:p>
        </p:txBody>
      </p:sp>
      <p:sp>
        <p:nvSpPr>
          <p:cNvPr id="32" name="Metin kutusu 31">
            <a:extLst>
              <a:ext uri="{FF2B5EF4-FFF2-40B4-BE49-F238E27FC236}">
                <a16:creationId xmlns:a16="http://schemas.microsoft.com/office/drawing/2014/main" id="{35A2BBFE-4411-0772-0F6E-9E4C167B6359}"/>
              </a:ext>
            </a:extLst>
          </p:cNvPr>
          <p:cNvSpPr txBox="1"/>
          <p:nvPr/>
        </p:nvSpPr>
        <p:spPr>
          <a:xfrm>
            <a:off x="941985" y="2031019"/>
            <a:ext cx="4233346" cy="2585323"/>
          </a:xfrm>
          <a:prstGeom prst="rect">
            <a:avLst/>
          </a:prstGeom>
          <a:noFill/>
        </p:spPr>
        <p:txBody>
          <a:bodyPr wrap="square">
            <a:spAutoFit/>
          </a:bodyPr>
          <a:lstStyle/>
          <a:p>
            <a:r>
              <a:rPr lang="en-US" b="1" dirty="0">
                <a:solidFill>
                  <a:srgbClr val="C00000"/>
                </a:solidFill>
                <a:latin typeface="Calibri" panose="020F0502020204030204" pitchFamily="34" charset="0"/>
                <a:cs typeface="Calibri" panose="020F0502020204030204" pitchFamily="34" charset="0"/>
              </a:rPr>
              <a:t>GOAL 8 | </a:t>
            </a:r>
            <a:r>
              <a:rPr lang="en-US" dirty="0"/>
              <a:t>“promote sustained, inclusive and sustainable economic growth full and productive employment and decent work for all”,</a:t>
            </a:r>
            <a:endParaRPr lang="tr-TR" dirty="0"/>
          </a:p>
          <a:p>
            <a:r>
              <a:rPr lang="en-US"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GOAL 11 </a:t>
            </a:r>
            <a:r>
              <a:rPr lang="tr-TR" dirty="0">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ea typeface="Times New Roman" panose="02020603050405020304" pitchFamily="18" charset="0"/>
                <a:cs typeface="Calibri" panose="020F0502020204030204" pitchFamily="34" charset="0"/>
              </a:rPr>
              <a:t>“make cities and human settlements inclusive, safe, resilient and sustainable”,</a:t>
            </a:r>
            <a:r>
              <a:rPr lang="en-US" dirty="0"/>
              <a:t> </a:t>
            </a:r>
            <a:endParaRPr lang="tr-TR" dirty="0"/>
          </a:p>
          <a:p>
            <a:r>
              <a:rPr lang="en-US"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GOAL 12</a:t>
            </a:r>
            <a:r>
              <a:rPr lang="tr-TR" dirty="0">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ea typeface="Times New Roman" panose="02020603050405020304" pitchFamily="18" charset="0"/>
                <a:cs typeface="Calibri" panose="020F0502020204030204" pitchFamily="34" charset="0"/>
              </a:rPr>
              <a:t>“ensure sustainable consumption and production patterns”,</a:t>
            </a:r>
            <a:endParaRPr lang="tr-TR" dirty="0"/>
          </a:p>
        </p:txBody>
      </p:sp>
      <p:grpSp>
        <p:nvGrpSpPr>
          <p:cNvPr id="4" name="Grup 3">
            <a:extLst>
              <a:ext uri="{FF2B5EF4-FFF2-40B4-BE49-F238E27FC236}">
                <a16:creationId xmlns:a16="http://schemas.microsoft.com/office/drawing/2014/main" id="{9EBD2754-A2FE-8E65-B4E2-FF50DEB90B94}"/>
              </a:ext>
            </a:extLst>
          </p:cNvPr>
          <p:cNvGrpSpPr/>
          <p:nvPr/>
        </p:nvGrpSpPr>
        <p:grpSpPr>
          <a:xfrm>
            <a:off x="8305" y="-33126"/>
            <a:ext cx="13300538" cy="6891127"/>
            <a:chOff x="8305" y="-33126"/>
            <a:chExt cx="13300538" cy="6891127"/>
          </a:xfrm>
        </p:grpSpPr>
        <p:grpSp>
          <p:nvGrpSpPr>
            <p:cNvPr id="5" name="Grup 4">
              <a:extLst>
                <a:ext uri="{FF2B5EF4-FFF2-40B4-BE49-F238E27FC236}">
                  <a16:creationId xmlns:a16="http://schemas.microsoft.com/office/drawing/2014/main" id="{80A42CC2-26FB-640E-F1BA-ACE68861B169}"/>
                </a:ext>
              </a:extLst>
            </p:cNvPr>
            <p:cNvGrpSpPr/>
            <p:nvPr/>
          </p:nvGrpSpPr>
          <p:grpSpPr>
            <a:xfrm>
              <a:off x="8305" y="-33126"/>
              <a:ext cx="12165724" cy="6891127"/>
              <a:chOff x="8305" y="-33126"/>
              <a:chExt cx="12165724" cy="6891127"/>
            </a:xfrm>
          </p:grpSpPr>
          <p:sp>
            <p:nvSpPr>
              <p:cNvPr id="8" name="Dikdörtgen 7">
                <a:extLst>
                  <a:ext uri="{FF2B5EF4-FFF2-40B4-BE49-F238E27FC236}">
                    <a16:creationId xmlns:a16="http://schemas.microsoft.com/office/drawing/2014/main" id="{12441F0D-9DC2-8AB6-E79D-6445561A6A11}"/>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9" name="Grup 8">
                <a:extLst>
                  <a:ext uri="{FF2B5EF4-FFF2-40B4-BE49-F238E27FC236}">
                    <a16:creationId xmlns:a16="http://schemas.microsoft.com/office/drawing/2014/main" id="{68259817-105B-7884-842C-1C48AC27A651}"/>
                  </a:ext>
                </a:extLst>
              </p:cNvPr>
              <p:cNvGrpSpPr/>
              <p:nvPr/>
            </p:nvGrpSpPr>
            <p:grpSpPr>
              <a:xfrm>
                <a:off x="8305" y="0"/>
                <a:ext cx="12165724" cy="6858001"/>
                <a:chOff x="1" y="-1"/>
                <a:chExt cx="12761147" cy="6858001"/>
              </a:xfrm>
            </p:grpSpPr>
            <p:sp>
              <p:nvSpPr>
                <p:cNvPr id="11" name="Dikdörtgen 10">
                  <a:extLst>
                    <a:ext uri="{FF2B5EF4-FFF2-40B4-BE49-F238E27FC236}">
                      <a16:creationId xmlns:a16="http://schemas.microsoft.com/office/drawing/2014/main" id="{91E8B0CF-C346-2B28-5D21-3CF8C1BF0A5F}"/>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 name="Grup 11">
                  <a:extLst>
                    <a:ext uri="{FF2B5EF4-FFF2-40B4-BE49-F238E27FC236}">
                      <a16:creationId xmlns:a16="http://schemas.microsoft.com/office/drawing/2014/main" id="{0127F33B-4E94-B67A-F7E0-6DB5D88FA6D1}"/>
                    </a:ext>
                  </a:extLst>
                </p:cNvPr>
                <p:cNvGrpSpPr/>
                <p:nvPr/>
              </p:nvGrpSpPr>
              <p:grpSpPr>
                <a:xfrm>
                  <a:off x="9028" y="-1"/>
                  <a:ext cx="12752120" cy="6858000"/>
                  <a:chOff x="6818" y="-1"/>
                  <a:chExt cx="9626719" cy="6858000"/>
                </a:xfrm>
                <a:solidFill>
                  <a:schemeClr val="accent2">
                    <a:lumMod val="50000"/>
                  </a:schemeClr>
                </a:solidFill>
              </p:grpSpPr>
              <p:sp>
                <p:nvSpPr>
                  <p:cNvPr id="13" name="Dikdörtgen 12">
                    <a:extLst>
                      <a:ext uri="{FF2B5EF4-FFF2-40B4-BE49-F238E27FC236}">
                        <a16:creationId xmlns:a16="http://schemas.microsoft.com/office/drawing/2014/main" id="{DF18F510-B4F7-BA13-7D15-03D8421948C5}"/>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D199DAEE-0D3F-41A0-4953-961B5A84E6A5}"/>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5EE6207D-3327-3A14-0550-CC7F37E0826C}"/>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7" name="Metin kutusu 6">
              <a:extLst>
                <a:ext uri="{FF2B5EF4-FFF2-40B4-BE49-F238E27FC236}">
                  <a16:creationId xmlns:a16="http://schemas.microsoft.com/office/drawing/2014/main" id="{BFA99033-91E9-7F2C-A75F-C15111C49223}"/>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15826474"/>
      </p:ext>
    </p:extLst>
  </p:cSld>
  <p:clrMapOvr>
    <a:masterClrMapping/>
  </p:clrMapOvr>
  <mc:AlternateContent xmlns:mc="http://schemas.openxmlformats.org/markup-compatibility/2006" xmlns:p14="http://schemas.microsoft.com/office/powerpoint/2010/main">
    <mc:Choice Requires="p14">
      <p:transition spd="slow" p14:dur="2000" advTm="15873"/>
    </mc:Choice>
    <mc:Fallback xmlns="">
      <p:transition spd="slow" advTm="1587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AC3822C-CC1F-4521-AB7E-587C8720AA0D}"/>
              </a:ext>
            </a:extLst>
          </p:cNvPr>
          <p:cNvSpPr/>
          <p:nvPr/>
        </p:nvSpPr>
        <p:spPr>
          <a:xfrm>
            <a:off x="1255313" y="2637492"/>
            <a:ext cx="7942217" cy="2031325"/>
          </a:xfrm>
          <a:prstGeom prst="rect">
            <a:avLst/>
          </a:prstGeom>
        </p:spPr>
        <p:txBody>
          <a:bodyPr wrap="square">
            <a:spAutoFit/>
          </a:bodyPr>
          <a:lstStyle/>
          <a:p>
            <a:pPr marL="285750" indent="-285750" algn="just">
              <a:spcAft>
                <a:spcPts val="0"/>
              </a:spcAft>
              <a:buFont typeface="Arial" panose="020B0604020202020204" pitchFamily="34" charset="0"/>
              <a:buChar char="•"/>
            </a:pPr>
            <a:r>
              <a:rPr lang="en-US" b="1" dirty="0">
                <a:solidFill>
                  <a:srgbClr val="C00000"/>
                </a:solidFill>
                <a:ea typeface="Times New Roman" panose="02020603050405020304" pitchFamily="18" charset="0"/>
                <a:cs typeface="Times New Roman" panose="02020603050405020304" pitchFamily="18" charset="0"/>
              </a:rPr>
              <a:t>SUSTAINABLE DEVELOPMENT </a:t>
            </a:r>
            <a:r>
              <a:rPr lang="tr-TR" dirty="0">
                <a:solidFill>
                  <a:srgbClr val="C00000"/>
                </a:solidFill>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INCLUSIVE ECONOMIC DEVELOPMENT</a:t>
            </a:r>
            <a:endParaRPr lang="tr-TR" dirty="0">
              <a:ea typeface="Times New Roman" panose="02020603050405020304" pitchFamily="18" charset="0"/>
              <a:cs typeface="Times New Roman" panose="02020603050405020304" pitchFamily="18" charset="0"/>
            </a:endParaRPr>
          </a:p>
          <a:p>
            <a:pPr algn="just">
              <a:spcAft>
                <a:spcPts val="0"/>
              </a:spcAft>
            </a:pPr>
            <a:endParaRPr lang="tr-TR" dirty="0">
              <a:solidFill>
                <a:srgbClr val="C00000"/>
              </a:solidFill>
              <a:ea typeface="Times New Roman" panose="02020603050405020304" pitchFamily="18" charset="0"/>
              <a:cs typeface="Times New Roman" panose="02020603050405020304" pitchFamily="18" charset="0"/>
            </a:endParaRPr>
          </a:p>
          <a:p>
            <a:pPr marL="285750" indent="-285750" algn="just">
              <a:spcAft>
                <a:spcPts val="0"/>
              </a:spcAft>
              <a:buFont typeface="Arial" panose="020B0604020202020204" pitchFamily="34" charset="0"/>
              <a:buChar char="•"/>
            </a:pPr>
            <a:r>
              <a:rPr lang="en-US" b="1" dirty="0">
                <a:solidFill>
                  <a:srgbClr val="C00000"/>
                </a:solidFill>
                <a:ea typeface="Times New Roman" panose="02020603050405020304" pitchFamily="18" charset="0"/>
                <a:cs typeface="Times New Roman" panose="02020603050405020304" pitchFamily="18" charset="0"/>
              </a:rPr>
              <a:t>TRADITIONAL CRAFTSMANSHIP</a:t>
            </a:r>
            <a:r>
              <a:rPr lang="tr-TR" dirty="0">
                <a:solidFill>
                  <a:srgbClr val="C00000"/>
                </a:solidFill>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 Critical Role For Providing The Economic Development In Historic Environments </a:t>
            </a:r>
            <a:r>
              <a:rPr lang="tr-TR" dirty="0">
                <a:ea typeface="Times New Roman" panose="02020603050405020304" pitchFamily="18" charset="0"/>
                <a:cs typeface="Times New Roman" panose="02020603050405020304" pitchFamily="18" charset="0"/>
              </a:rPr>
              <a:t>w</a:t>
            </a:r>
            <a:r>
              <a:rPr lang="en-US" dirty="0" err="1">
                <a:ea typeface="Times New Roman" panose="02020603050405020304" pitchFamily="18" charset="0"/>
                <a:cs typeface="Times New Roman" panose="02020603050405020304" pitchFamily="18" charset="0"/>
              </a:rPr>
              <a:t>ithin</a:t>
            </a:r>
            <a:r>
              <a:rPr lang="en-US" dirty="0">
                <a:ea typeface="Times New Roman" panose="02020603050405020304" pitchFamily="18" charset="0"/>
                <a:cs typeface="Times New Roman" panose="02020603050405020304" pitchFamily="18" charset="0"/>
              </a:rPr>
              <a:t> The Developments </a:t>
            </a:r>
            <a:r>
              <a:rPr lang="tr-TR" dirty="0">
                <a:ea typeface="Times New Roman" panose="02020603050405020304" pitchFamily="18" charset="0"/>
                <a:cs typeface="Times New Roman" panose="02020603050405020304" pitchFamily="18" charset="0"/>
              </a:rPr>
              <a:t>o</a:t>
            </a:r>
            <a:r>
              <a:rPr lang="en-US" dirty="0">
                <a:ea typeface="Times New Roman" panose="02020603050405020304" pitchFamily="18" charset="0"/>
                <a:cs typeface="Times New Roman" panose="02020603050405020304" pitchFamily="18" charset="0"/>
              </a:rPr>
              <a:t>f Tourism. </a:t>
            </a:r>
            <a:endParaRPr lang="tr-TR" dirty="0">
              <a:ea typeface="Times New Roman" panose="02020603050405020304" pitchFamily="18" charset="0"/>
              <a:cs typeface="Times New Roman" panose="02020603050405020304" pitchFamily="18" charset="0"/>
            </a:endParaRPr>
          </a:p>
          <a:p>
            <a:pPr algn="just">
              <a:spcAft>
                <a:spcPts val="0"/>
              </a:spcAft>
            </a:pPr>
            <a:endParaRPr lang="tr-TR" dirty="0">
              <a:latin typeface="Garamond" panose="02020404030301010803" pitchFamily="18" charset="0"/>
              <a:ea typeface="Times New Roman" panose="02020603050405020304" pitchFamily="18" charset="0"/>
              <a:cs typeface="Times New Roman" panose="02020603050405020304" pitchFamily="18" charset="0"/>
            </a:endParaRPr>
          </a:p>
          <a:p>
            <a:pPr marL="285750" indent="-285750" algn="just">
              <a:spcAft>
                <a:spcPts val="0"/>
              </a:spcAft>
              <a:buFont typeface="Arial" panose="020B0604020202020204" pitchFamily="34" charset="0"/>
              <a:buChar char="•"/>
            </a:pPr>
            <a:r>
              <a:rPr lang="en-US" b="1" dirty="0">
                <a:solidFill>
                  <a:srgbClr val="C00000"/>
                </a:solidFill>
                <a:cs typeface="Times New Roman" panose="02020603050405020304" pitchFamily="18" charset="0"/>
              </a:rPr>
              <a:t>CULTURAL TOURISM</a:t>
            </a:r>
            <a:r>
              <a:rPr lang="tr-TR" b="1" dirty="0">
                <a:solidFill>
                  <a:srgbClr val="C00000"/>
                </a:solidFill>
                <a:cs typeface="Times New Roman" panose="02020603050405020304" pitchFamily="18" charset="0"/>
              </a:rPr>
              <a:t>| </a:t>
            </a:r>
            <a:r>
              <a:rPr lang="en-US" dirty="0">
                <a:cs typeface="Times New Roman" panose="02020603050405020304" pitchFamily="18" charset="0"/>
              </a:rPr>
              <a:t>regenerate local cultural practices and traditional craftsmanship according to the needs of tourists.</a:t>
            </a:r>
            <a:endParaRPr lang="tr-TR" dirty="0">
              <a:cs typeface="Times New Roman" panose="02020603050405020304" pitchFamily="18" charset="0"/>
            </a:endParaRPr>
          </a:p>
        </p:txBody>
      </p:sp>
      <p:sp>
        <p:nvSpPr>
          <p:cNvPr id="3" name="Dikdörtgen 2">
            <a:extLst>
              <a:ext uri="{FF2B5EF4-FFF2-40B4-BE49-F238E27FC236}">
                <a16:creationId xmlns:a16="http://schemas.microsoft.com/office/drawing/2014/main" id="{D44F7FF6-1C81-4E59-81DF-5FCB907C6A1B}"/>
              </a:ext>
            </a:extLst>
          </p:cNvPr>
          <p:cNvSpPr/>
          <p:nvPr/>
        </p:nvSpPr>
        <p:spPr>
          <a:xfrm>
            <a:off x="1161536" y="1476494"/>
            <a:ext cx="9791168" cy="1015663"/>
          </a:xfrm>
          <a:prstGeom prst="rect">
            <a:avLst/>
          </a:prstGeom>
        </p:spPr>
        <p:txBody>
          <a:bodyPr wrap="square">
            <a:spAutoFit/>
          </a:bodyPr>
          <a:lstStyle/>
          <a:p>
            <a:r>
              <a:rPr lang="en-US" sz="2800" b="1" dirty="0">
                <a:solidFill>
                  <a:srgbClr val="C00000"/>
                </a:solidFill>
                <a:ea typeface="Times New Roman" panose="02020603050405020304" pitchFamily="18" charset="0"/>
                <a:cs typeface="Times New Roman" panose="02020603050405020304" pitchFamily="18" charset="0"/>
              </a:rPr>
              <a:t>INTANGIBLE CULTURAL HERITAGE</a:t>
            </a:r>
            <a:r>
              <a:rPr lang="tr-TR" sz="2800" b="1" dirty="0">
                <a:solidFill>
                  <a:srgbClr val="C00000"/>
                </a:solidFill>
                <a:ea typeface="Times New Roman" panose="02020603050405020304" pitchFamily="18" charset="0"/>
                <a:cs typeface="Times New Roman" panose="02020603050405020304" pitchFamily="18" charset="0"/>
              </a:rPr>
              <a:t>- </a:t>
            </a:r>
            <a:r>
              <a:rPr lang="en-US" sz="2800" b="1" dirty="0">
                <a:solidFill>
                  <a:srgbClr val="C00000"/>
                </a:solidFill>
                <a:ea typeface="Times New Roman" panose="02020603050405020304" pitchFamily="18" charset="0"/>
                <a:cs typeface="Times New Roman" panose="02020603050405020304" pitchFamily="18" charset="0"/>
              </a:rPr>
              <a:t>SUSTAINABLE DEVELOPMENT </a:t>
            </a:r>
            <a:r>
              <a:rPr lang="tr-TR" sz="2800" dirty="0">
                <a:ea typeface="Times New Roman" panose="02020603050405020304" pitchFamily="18" charset="0"/>
                <a:cs typeface="Times New Roman" panose="02020603050405020304" pitchFamily="18" charset="0"/>
              </a:rPr>
              <a:t> </a:t>
            </a:r>
          </a:p>
          <a:p>
            <a:r>
              <a:rPr lang="en-US" sz="1600" dirty="0">
                <a:ea typeface="Times New Roman" panose="02020603050405020304" pitchFamily="18" charset="0"/>
                <a:cs typeface="Times New Roman" panose="02020603050405020304" pitchFamily="18" charset="0"/>
              </a:rPr>
              <a:t>UNESCO (2015). Intangible Cultural Heritage and Sustainable Development, Kit of the Convention for the</a:t>
            </a:r>
            <a:r>
              <a:rPr lang="tr-TR" sz="1600" dirty="0">
                <a:ea typeface="Times New Roman" panose="02020603050405020304" pitchFamily="18" charset="0"/>
                <a:cs typeface="Times New Roman" panose="02020603050405020304" pitchFamily="18" charset="0"/>
              </a:rPr>
              <a:t> </a:t>
            </a:r>
            <a:r>
              <a:rPr lang="en-US" sz="1600" dirty="0">
                <a:ea typeface="Times New Roman" panose="02020603050405020304" pitchFamily="18" charset="0"/>
                <a:cs typeface="Times New Roman" panose="02020603050405020304" pitchFamily="18" charset="0"/>
              </a:rPr>
              <a:t>Safeguarding of the Intangible Cultural Heritage</a:t>
            </a:r>
            <a:endParaRPr lang="tr-TR" sz="1600" dirty="0"/>
          </a:p>
        </p:txBody>
      </p:sp>
      <p:grpSp>
        <p:nvGrpSpPr>
          <p:cNvPr id="25" name="Grup 24">
            <a:extLst>
              <a:ext uri="{FF2B5EF4-FFF2-40B4-BE49-F238E27FC236}">
                <a16:creationId xmlns:a16="http://schemas.microsoft.com/office/drawing/2014/main" id="{5C9207AF-6DF5-8857-B97A-996643D9C396}"/>
              </a:ext>
            </a:extLst>
          </p:cNvPr>
          <p:cNvGrpSpPr/>
          <p:nvPr/>
        </p:nvGrpSpPr>
        <p:grpSpPr>
          <a:xfrm>
            <a:off x="8305" y="-33126"/>
            <a:ext cx="13300538" cy="6891127"/>
            <a:chOff x="8305" y="-33126"/>
            <a:chExt cx="13300538" cy="6891127"/>
          </a:xfrm>
        </p:grpSpPr>
        <p:grpSp>
          <p:nvGrpSpPr>
            <p:cNvPr id="26" name="Grup 25">
              <a:extLst>
                <a:ext uri="{FF2B5EF4-FFF2-40B4-BE49-F238E27FC236}">
                  <a16:creationId xmlns:a16="http://schemas.microsoft.com/office/drawing/2014/main" id="{65711B13-0464-3996-0EEC-61E529506DE4}"/>
                </a:ext>
              </a:extLst>
            </p:cNvPr>
            <p:cNvGrpSpPr/>
            <p:nvPr/>
          </p:nvGrpSpPr>
          <p:grpSpPr>
            <a:xfrm>
              <a:off x="8305" y="-33126"/>
              <a:ext cx="12165724" cy="6891127"/>
              <a:chOff x="8305" y="-33126"/>
              <a:chExt cx="12165724" cy="6891127"/>
            </a:xfrm>
          </p:grpSpPr>
          <p:sp>
            <p:nvSpPr>
              <p:cNvPr id="29" name="Dikdörtgen 28">
                <a:extLst>
                  <a:ext uri="{FF2B5EF4-FFF2-40B4-BE49-F238E27FC236}">
                    <a16:creationId xmlns:a16="http://schemas.microsoft.com/office/drawing/2014/main" id="{3D01BBC4-C517-F4C1-1FA1-47131DDCD7D8}"/>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30" name="Grup 29">
                <a:extLst>
                  <a:ext uri="{FF2B5EF4-FFF2-40B4-BE49-F238E27FC236}">
                    <a16:creationId xmlns:a16="http://schemas.microsoft.com/office/drawing/2014/main" id="{A713B527-ADFF-D450-7CF6-1AFCCCCEDE56}"/>
                  </a:ext>
                </a:extLst>
              </p:cNvPr>
              <p:cNvGrpSpPr/>
              <p:nvPr/>
            </p:nvGrpSpPr>
            <p:grpSpPr>
              <a:xfrm>
                <a:off x="8305" y="0"/>
                <a:ext cx="12165724" cy="6858001"/>
                <a:chOff x="1" y="-1"/>
                <a:chExt cx="12761147" cy="6858001"/>
              </a:xfrm>
            </p:grpSpPr>
            <p:sp>
              <p:nvSpPr>
                <p:cNvPr id="31" name="Dikdörtgen 30">
                  <a:extLst>
                    <a:ext uri="{FF2B5EF4-FFF2-40B4-BE49-F238E27FC236}">
                      <a16:creationId xmlns:a16="http://schemas.microsoft.com/office/drawing/2014/main" id="{5BA310C4-3F34-7AC4-9525-E19A41CFC602}"/>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2" name="Grup 31">
                  <a:extLst>
                    <a:ext uri="{FF2B5EF4-FFF2-40B4-BE49-F238E27FC236}">
                      <a16:creationId xmlns:a16="http://schemas.microsoft.com/office/drawing/2014/main" id="{0E4B1233-5220-B407-536E-D0596B094366}"/>
                    </a:ext>
                  </a:extLst>
                </p:cNvPr>
                <p:cNvGrpSpPr/>
                <p:nvPr/>
              </p:nvGrpSpPr>
              <p:grpSpPr>
                <a:xfrm>
                  <a:off x="9028" y="-1"/>
                  <a:ext cx="12752120" cy="6858000"/>
                  <a:chOff x="6818" y="-1"/>
                  <a:chExt cx="9626719" cy="6858000"/>
                </a:xfrm>
                <a:solidFill>
                  <a:schemeClr val="accent2">
                    <a:lumMod val="50000"/>
                  </a:schemeClr>
                </a:solidFill>
              </p:grpSpPr>
              <p:sp>
                <p:nvSpPr>
                  <p:cNvPr id="33" name="Dikdörtgen 32">
                    <a:extLst>
                      <a:ext uri="{FF2B5EF4-FFF2-40B4-BE49-F238E27FC236}">
                        <a16:creationId xmlns:a16="http://schemas.microsoft.com/office/drawing/2014/main" id="{FDB394B0-C6FF-F9AB-7205-5411452FF4E5}"/>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Metin kutusu 33">
                    <a:extLst>
                      <a:ext uri="{FF2B5EF4-FFF2-40B4-BE49-F238E27FC236}">
                        <a16:creationId xmlns:a16="http://schemas.microsoft.com/office/drawing/2014/main" id="{CE5B6BDB-C15A-2CFB-53AD-73A07A9304A5}"/>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27" name="Metin kutusu 26">
              <a:extLst>
                <a:ext uri="{FF2B5EF4-FFF2-40B4-BE49-F238E27FC236}">
                  <a16:creationId xmlns:a16="http://schemas.microsoft.com/office/drawing/2014/main" id="{267A907B-029F-8426-A85C-9BBDC99EF7CB}"/>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28" name="Metin kutusu 27">
              <a:extLst>
                <a:ext uri="{FF2B5EF4-FFF2-40B4-BE49-F238E27FC236}">
                  <a16:creationId xmlns:a16="http://schemas.microsoft.com/office/drawing/2014/main" id="{91A1F30A-BF67-15FC-A95E-05E668BA22D0}"/>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1204013"/>
      </p:ext>
    </p:extLst>
  </p:cSld>
  <p:clrMapOvr>
    <a:masterClrMapping/>
  </p:clrMapOvr>
  <mc:AlternateContent xmlns:mc="http://schemas.openxmlformats.org/markup-compatibility/2006" xmlns:p14="http://schemas.microsoft.com/office/powerpoint/2010/main">
    <mc:Choice Requires="p14">
      <p:transition spd="slow" p14:dur="2000" advTm="14868"/>
    </mc:Choice>
    <mc:Fallback xmlns="">
      <p:transition spd="slow" advTm="1486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5005FB57-7E2B-B887-B1E1-EC0E3EF457FB}"/>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16CFE467-9487-2508-24FA-1ADC3060B7DF}"/>
                </a:ext>
              </a:extLst>
            </p:cNvPr>
            <p:cNvGrpSpPr/>
            <p:nvPr/>
          </p:nvGrpSpPr>
          <p:grpSpPr>
            <a:xfrm>
              <a:off x="8305" y="-33126"/>
              <a:ext cx="12165724" cy="6891127"/>
              <a:chOff x="8305" y="-33126"/>
              <a:chExt cx="12165724" cy="6891127"/>
            </a:xfrm>
          </p:grpSpPr>
          <p:sp>
            <p:nvSpPr>
              <p:cNvPr id="6" name="Dikdörtgen 5">
                <a:extLst>
                  <a:ext uri="{FF2B5EF4-FFF2-40B4-BE49-F238E27FC236}">
                    <a16:creationId xmlns:a16="http://schemas.microsoft.com/office/drawing/2014/main" id="{B8683F96-2F56-DADA-DDC3-565CF67B6EEF}"/>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7" name="Grup 6">
                <a:extLst>
                  <a:ext uri="{FF2B5EF4-FFF2-40B4-BE49-F238E27FC236}">
                    <a16:creationId xmlns:a16="http://schemas.microsoft.com/office/drawing/2014/main" id="{86237FA8-80DD-45CC-E2DB-F43F1FC71356}"/>
                  </a:ext>
                </a:extLst>
              </p:cNvPr>
              <p:cNvGrpSpPr/>
              <p:nvPr/>
            </p:nvGrpSpPr>
            <p:grpSpPr>
              <a:xfrm>
                <a:off x="8305" y="0"/>
                <a:ext cx="12165724" cy="6858001"/>
                <a:chOff x="1" y="-1"/>
                <a:chExt cx="12761147" cy="6858001"/>
              </a:xfrm>
            </p:grpSpPr>
            <p:sp>
              <p:nvSpPr>
                <p:cNvPr id="8" name="Dikdörtgen 7">
                  <a:extLst>
                    <a:ext uri="{FF2B5EF4-FFF2-40B4-BE49-F238E27FC236}">
                      <a16:creationId xmlns:a16="http://schemas.microsoft.com/office/drawing/2014/main" id="{A6530FFD-2772-E08A-4CBA-B63276C55636}"/>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9" name="Grup 8">
                  <a:extLst>
                    <a:ext uri="{FF2B5EF4-FFF2-40B4-BE49-F238E27FC236}">
                      <a16:creationId xmlns:a16="http://schemas.microsoft.com/office/drawing/2014/main" id="{4ECBEA79-00EB-04B4-A0D9-BA6D3B5A4136}"/>
                    </a:ext>
                  </a:extLst>
                </p:cNvPr>
                <p:cNvGrpSpPr/>
                <p:nvPr/>
              </p:nvGrpSpPr>
              <p:grpSpPr>
                <a:xfrm>
                  <a:off x="9028" y="-1"/>
                  <a:ext cx="12752120" cy="6858000"/>
                  <a:chOff x="6818" y="-1"/>
                  <a:chExt cx="9626719" cy="6858000"/>
                </a:xfrm>
                <a:solidFill>
                  <a:schemeClr val="accent2">
                    <a:lumMod val="50000"/>
                  </a:schemeClr>
                </a:solidFill>
              </p:grpSpPr>
              <p:sp>
                <p:nvSpPr>
                  <p:cNvPr id="10" name="Dikdörtgen 9">
                    <a:extLst>
                      <a:ext uri="{FF2B5EF4-FFF2-40B4-BE49-F238E27FC236}">
                        <a16:creationId xmlns:a16="http://schemas.microsoft.com/office/drawing/2014/main" id="{F8CCC301-D929-FEB5-E67E-49809D3DF81A}"/>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AEED6E40-7C5C-4F19-ED20-8BE96C189DEF}"/>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4" name="Metin kutusu 3">
              <a:extLst>
                <a:ext uri="{FF2B5EF4-FFF2-40B4-BE49-F238E27FC236}">
                  <a16:creationId xmlns:a16="http://schemas.microsoft.com/office/drawing/2014/main" id="{E3C22701-E104-2D3C-FC9F-05F8238877E8}"/>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5" name="Metin kutusu 4">
              <a:extLst>
                <a:ext uri="{FF2B5EF4-FFF2-40B4-BE49-F238E27FC236}">
                  <a16:creationId xmlns:a16="http://schemas.microsoft.com/office/drawing/2014/main" id="{64229EB9-738E-22AF-6BA8-EB44D67EF909}"/>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
        <p:nvSpPr>
          <p:cNvPr id="13" name="Metin kutusu 12">
            <a:extLst>
              <a:ext uri="{FF2B5EF4-FFF2-40B4-BE49-F238E27FC236}">
                <a16:creationId xmlns:a16="http://schemas.microsoft.com/office/drawing/2014/main" id="{55FB807C-C571-79E8-E615-7AA3CE298333}"/>
              </a:ext>
            </a:extLst>
          </p:cNvPr>
          <p:cNvSpPr txBox="1"/>
          <p:nvPr/>
        </p:nvSpPr>
        <p:spPr>
          <a:xfrm>
            <a:off x="1185705" y="1305340"/>
            <a:ext cx="10347534" cy="5324535"/>
          </a:xfrm>
          <a:prstGeom prst="rect">
            <a:avLst/>
          </a:prstGeom>
          <a:noFill/>
        </p:spPr>
        <p:txBody>
          <a:bodyPr wrap="square">
            <a:spAutoFit/>
          </a:bodyPr>
          <a:lstStyle/>
          <a:p>
            <a:pPr marL="285750" indent="-285750">
              <a:buFont typeface="Arial" panose="020B0604020202020204" pitchFamily="34" charset="0"/>
              <a:buChar char="•"/>
            </a:pPr>
            <a:r>
              <a:rPr lang="en-US" sz="2000" dirty="0"/>
              <a:t>Tourism creates new cultural, technological, and economic interactions in historical environments, leading to significant changes in the lifestyle and value systems of local communities.</a:t>
            </a:r>
            <a:endParaRPr lang="tr-TR" sz="2000" dirty="0"/>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en-US" sz="2000" dirty="0"/>
              <a:t>Most residents prefer to engage in tourism-related activities, which they see as a new source of livelihood, thereby abandoning some cultural practices they have traditionally maintained.</a:t>
            </a:r>
            <a:endParaRPr lang="tr-TR" sz="2000" dirty="0"/>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en-US" sz="2000" dirty="0"/>
              <a:t>While tourism promotes awareness of the need to protect the physical environment and structures among local communities, it also leads to changes and disruptions in lifestyles, value systems, and the practice of local cultural traditions.</a:t>
            </a:r>
            <a:endParaRPr lang="tr-TR" sz="2000" dirty="0"/>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en-US" sz="2000" dirty="0"/>
              <a:t>For the proper management and sustainability of tourism, it is important to develop comprehensive approaches to the protection of tangible and intangible cultural heritage. </a:t>
            </a:r>
            <a:endParaRPr lang="tr-TR" sz="2000" dirty="0"/>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en-US" sz="2000" dirty="0"/>
              <a:t>In this context, it is important to document and protect structures and environments, along with the cultural practices and narratives they contain, taking into account their authenticity and integrity.</a:t>
            </a:r>
            <a:endParaRPr lang="tr-TR" sz="2000" dirty="0"/>
          </a:p>
        </p:txBody>
      </p:sp>
      <p:sp>
        <p:nvSpPr>
          <p:cNvPr id="15" name="Metin kutusu 14">
            <a:extLst>
              <a:ext uri="{FF2B5EF4-FFF2-40B4-BE49-F238E27FC236}">
                <a16:creationId xmlns:a16="http://schemas.microsoft.com/office/drawing/2014/main" id="{82C5E8C0-35AC-1D29-4F41-8A3C6CEC94F3}"/>
              </a:ext>
            </a:extLst>
          </p:cNvPr>
          <p:cNvSpPr txBox="1"/>
          <p:nvPr/>
        </p:nvSpPr>
        <p:spPr>
          <a:xfrm>
            <a:off x="1462035" y="574960"/>
            <a:ext cx="6662056" cy="523220"/>
          </a:xfrm>
          <a:prstGeom prst="rect">
            <a:avLst/>
          </a:prstGeom>
          <a:noFill/>
        </p:spPr>
        <p:txBody>
          <a:bodyPr wrap="square">
            <a:spAutoFit/>
          </a:bodyPr>
          <a:lstStyle/>
          <a:p>
            <a:r>
              <a:rPr lang="en-US" sz="2800" b="1" dirty="0">
                <a:solidFill>
                  <a:srgbClr val="C00000"/>
                </a:solidFill>
                <a:cs typeface="Arial" panose="020B0604020202020204" pitchFamily="34" charset="0"/>
              </a:rPr>
              <a:t>HOLISTIC CONSERVATION</a:t>
            </a:r>
            <a:r>
              <a:rPr lang="tr-TR" sz="2800" b="1" dirty="0">
                <a:solidFill>
                  <a:srgbClr val="C00000"/>
                </a:solidFill>
                <a:cs typeface="Arial" panose="020B0604020202020204" pitchFamily="34" charset="0"/>
              </a:rPr>
              <a:t>| </a:t>
            </a:r>
            <a:r>
              <a:rPr lang="en-US" sz="2800" b="1" dirty="0">
                <a:solidFill>
                  <a:srgbClr val="C00000"/>
                </a:solidFill>
                <a:cs typeface="Arial" panose="020B0604020202020204" pitchFamily="34" charset="0"/>
              </a:rPr>
              <a:t>TOURISM </a:t>
            </a:r>
          </a:p>
        </p:txBody>
      </p:sp>
    </p:spTree>
    <p:extLst>
      <p:ext uri="{BB962C8B-B14F-4D97-AF65-F5344CB8AC3E}">
        <p14:creationId xmlns:p14="http://schemas.microsoft.com/office/powerpoint/2010/main" val="3552663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199549" y="6151434"/>
            <a:ext cx="862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GİRİŞ</a:t>
            </a:r>
          </a:p>
        </p:txBody>
      </p:sp>
      <p:sp>
        <p:nvSpPr>
          <p:cNvPr id="9" name="Rectangle 8"/>
          <p:cNvSpPr/>
          <p:nvPr/>
        </p:nvSpPr>
        <p:spPr>
          <a:xfrm>
            <a:off x="865771" y="1674674"/>
            <a:ext cx="10637595" cy="32008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HOLISTIC CONSERVATION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Mutual interactions between tangible and intangible heritage elements in historic environments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DOCUMENTATION-UNDERSTANDING-EVALUATION-SUSTAINABILITY</a:t>
            </a:r>
            <a:endPar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MANAGEMENT OF TOURISM IN HISTORIC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Evaluation and control of effects of tourism on holistic conservation</a:t>
            </a:r>
            <a:endParaRPr kumimoji="0" lang="tr-TR"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 name="Grup 1">
            <a:extLst>
              <a:ext uri="{FF2B5EF4-FFF2-40B4-BE49-F238E27FC236}">
                <a16:creationId xmlns:a16="http://schemas.microsoft.com/office/drawing/2014/main" id="{D64D43E7-C1DE-41B5-6021-1888837E7D87}"/>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DEDBEFEA-78F4-03B5-85DD-4D8C4D05A5FA}"/>
                </a:ext>
              </a:extLst>
            </p:cNvPr>
            <p:cNvGrpSpPr/>
            <p:nvPr/>
          </p:nvGrpSpPr>
          <p:grpSpPr>
            <a:xfrm>
              <a:off x="8305" y="-33126"/>
              <a:ext cx="12165724" cy="6891127"/>
              <a:chOff x="8305" y="-33126"/>
              <a:chExt cx="12165724" cy="6891127"/>
            </a:xfrm>
          </p:grpSpPr>
          <p:sp>
            <p:nvSpPr>
              <p:cNvPr id="7" name="Dikdörtgen 6">
                <a:extLst>
                  <a:ext uri="{FF2B5EF4-FFF2-40B4-BE49-F238E27FC236}">
                    <a16:creationId xmlns:a16="http://schemas.microsoft.com/office/drawing/2014/main" id="{FFAD95E1-1C41-904A-13D1-7A2F261FBE32}"/>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8" name="Grup 7">
                <a:extLst>
                  <a:ext uri="{FF2B5EF4-FFF2-40B4-BE49-F238E27FC236}">
                    <a16:creationId xmlns:a16="http://schemas.microsoft.com/office/drawing/2014/main" id="{35863066-EEC5-8C13-F92F-F815A6275981}"/>
                  </a:ext>
                </a:extLst>
              </p:cNvPr>
              <p:cNvGrpSpPr/>
              <p:nvPr/>
            </p:nvGrpSpPr>
            <p:grpSpPr>
              <a:xfrm>
                <a:off x="8305" y="0"/>
                <a:ext cx="12165724" cy="6858001"/>
                <a:chOff x="1" y="-1"/>
                <a:chExt cx="12761147" cy="6858001"/>
              </a:xfrm>
            </p:grpSpPr>
            <p:sp>
              <p:nvSpPr>
                <p:cNvPr id="15" name="Dikdörtgen 14">
                  <a:extLst>
                    <a:ext uri="{FF2B5EF4-FFF2-40B4-BE49-F238E27FC236}">
                      <a16:creationId xmlns:a16="http://schemas.microsoft.com/office/drawing/2014/main" id="{E0398A41-DAE7-133B-773C-778A5D1382CF}"/>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a:extLst>
                    <a:ext uri="{FF2B5EF4-FFF2-40B4-BE49-F238E27FC236}">
                      <a16:creationId xmlns:a16="http://schemas.microsoft.com/office/drawing/2014/main" id="{E9B68D05-EC5A-C969-EAB7-2FB01FB1073B}"/>
                    </a:ext>
                  </a:extLst>
                </p:cNvPr>
                <p:cNvGrpSpPr/>
                <p:nvPr/>
              </p:nvGrpSpPr>
              <p:grpSpPr>
                <a:xfrm>
                  <a:off x="9028" y="-1"/>
                  <a:ext cx="12752120" cy="6858000"/>
                  <a:chOff x="6818" y="-1"/>
                  <a:chExt cx="9626719" cy="6858000"/>
                </a:xfrm>
                <a:solidFill>
                  <a:schemeClr val="accent2">
                    <a:lumMod val="50000"/>
                  </a:schemeClr>
                </a:solidFill>
              </p:grpSpPr>
              <p:sp>
                <p:nvSpPr>
                  <p:cNvPr id="17" name="Dikdörtgen 16">
                    <a:extLst>
                      <a:ext uri="{FF2B5EF4-FFF2-40B4-BE49-F238E27FC236}">
                        <a16:creationId xmlns:a16="http://schemas.microsoft.com/office/drawing/2014/main" id="{3BB0D8D8-8DD3-7605-EF23-C037F92423A0}"/>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Metin kutusu 17">
                    <a:extLst>
                      <a:ext uri="{FF2B5EF4-FFF2-40B4-BE49-F238E27FC236}">
                        <a16:creationId xmlns:a16="http://schemas.microsoft.com/office/drawing/2014/main" id="{72ACEF61-4401-B8D4-6766-C4CA4B85350C}"/>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5" name="Metin kutusu 4">
              <a:extLst>
                <a:ext uri="{FF2B5EF4-FFF2-40B4-BE49-F238E27FC236}">
                  <a16:creationId xmlns:a16="http://schemas.microsoft.com/office/drawing/2014/main" id="{6CB29864-BB17-2862-9F21-B4B1983E7A8D}"/>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6" name="Metin kutusu 5">
              <a:extLst>
                <a:ext uri="{FF2B5EF4-FFF2-40B4-BE49-F238E27FC236}">
                  <a16:creationId xmlns:a16="http://schemas.microsoft.com/office/drawing/2014/main" id="{8010DD98-510C-97F6-73B1-F39C4D6EE55A}"/>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01910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259245D-1E0E-4627-B1E0-E27166EB2A1B}"/>
              </a:ext>
            </a:extLst>
          </p:cNvPr>
          <p:cNvSpPr/>
          <p:nvPr/>
        </p:nvSpPr>
        <p:spPr>
          <a:xfrm>
            <a:off x="1362245" y="2102899"/>
            <a:ext cx="9765174"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THE ACCURATE MANAGEMENT OF </a:t>
            </a: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TOURISM </a:t>
            </a:r>
            <a:r>
              <a:rPr kumimoji="0" lang="tr-TR"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contribute cultural, economic and environmental dimensions of sustainable development (UNITED NATIONS, 2012).</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the promotion of investment in especially sustainable tourism, specifically, ecotourism and cultural tourism</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inclusive economic development and job opportunities for local people, creating small medium-sized enterprises</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significance of the integrated and holistic approaches to planning and building activities including the participation of local people in decision-making, supporting local authorities</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10">
            <a:extLst>
              <a:ext uri="{FF2B5EF4-FFF2-40B4-BE49-F238E27FC236}">
                <a16:creationId xmlns:a16="http://schemas.microsoft.com/office/drawing/2014/main" id="{22DE6F94-3500-4A4C-9665-CD583DE47ADF}"/>
              </a:ext>
            </a:extLst>
          </p:cNvPr>
          <p:cNvSpPr/>
          <p:nvPr/>
        </p:nvSpPr>
        <p:spPr>
          <a:xfrm>
            <a:off x="297664" y="1427144"/>
            <a:ext cx="11894336"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C00000"/>
                </a:solidFill>
                <a:effectLst/>
                <a:uLnTx/>
                <a:uFillTx/>
                <a:latin typeface="Calibri" panose="020F0502020204030204"/>
                <a:ea typeface="+mn-ea"/>
                <a:cs typeface="+mn-cs"/>
              </a:rPr>
              <a:t>EFFECTS OF TOURISM ON </a:t>
            </a:r>
            <a:r>
              <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rPr>
              <a:t>TRADITIONAL CRAFTSMANSHIP</a:t>
            </a:r>
            <a:r>
              <a:rPr kumimoji="0" lang="tr-TR" sz="2200" b="1" i="0" u="none" strike="noStrike" kern="1200" cap="none" spc="0" normalizeH="0" baseline="0" noProof="0" dirty="0">
                <a:ln>
                  <a:noFill/>
                </a:ln>
                <a:solidFill>
                  <a:srgbClr val="C00000"/>
                </a:solidFill>
                <a:effectLst/>
                <a:uLnTx/>
                <a:uFillTx/>
                <a:latin typeface="Calibri" panose="020F0502020204030204"/>
                <a:ea typeface="+mn-ea"/>
                <a:cs typeface="+mn-cs"/>
              </a:rPr>
              <a:t> AND SUSTAINABLE DEVELOPMENT</a:t>
            </a:r>
          </a:p>
        </p:txBody>
      </p:sp>
      <p:grpSp>
        <p:nvGrpSpPr>
          <p:cNvPr id="3" name="Grup 2">
            <a:extLst>
              <a:ext uri="{FF2B5EF4-FFF2-40B4-BE49-F238E27FC236}">
                <a16:creationId xmlns:a16="http://schemas.microsoft.com/office/drawing/2014/main" id="{AFAFD5FC-F2F2-2ECC-91A6-84EA891DE808}"/>
              </a:ext>
            </a:extLst>
          </p:cNvPr>
          <p:cNvGrpSpPr/>
          <p:nvPr/>
        </p:nvGrpSpPr>
        <p:grpSpPr>
          <a:xfrm>
            <a:off x="8305" y="-33126"/>
            <a:ext cx="13300538" cy="6891127"/>
            <a:chOff x="8305" y="-33126"/>
            <a:chExt cx="13300538" cy="6891127"/>
          </a:xfrm>
        </p:grpSpPr>
        <p:grpSp>
          <p:nvGrpSpPr>
            <p:cNvPr id="4" name="Grup 3">
              <a:extLst>
                <a:ext uri="{FF2B5EF4-FFF2-40B4-BE49-F238E27FC236}">
                  <a16:creationId xmlns:a16="http://schemas.microsoft.com/office/drawing/2014/main" id="{481B793D-68CD-8230-5FB5-6FDE4DE829BF}"/>
                </a:ext>
              </a:extLst>
            </p:cNvPr>
            <p:cNvGrpSpPr/>
            <p:nvPr/>
          </p:nvGrpSpPr>
          <p:grpSpPr>
            <a:xfrm>
              <a:off x="8305" y="-33126"/>
              <a:ext cx="12165724" cy="6891127"/>
              <a:chOff x="8305" y="-33126"/>
              <a:chExt cx="12165724" cy="6891127"/>
            </a:xfrm>
          </p:grpSpPr>
          <p:sp>
            <p:nvSpPr>
              <p:cNvPr id="7" name="Dikdörtgen 6">
                <a:extLst>
                  <a:ext uri="{FF2B5EF4-FFF2-40B4-BE49-F238E27FC236}">
                    <a16:creationId xmlns:a16="http://schemas.microsoft.com/office/drawing/2014/main" id="{1BD25AE0-F7E7-ADB1-3B5E-4BFAA4950A9D}"/>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8" name="Grup 7">
                <a:extLst>
                  <a:ext uri="{FF2B5EF4-FFF2-40B4-BE49-F238E27FC236}">
                    <a16:creationId xmlns:a16="http://schemas.microsoft.com/office/drawing/2014/main" id="{5E8512F8-B621-8F63-1626-7C29D9B31AF5}"/>
                  </a:ext>
                </a:extLst>
              </p:cNvPr>
              <p:cNvGrpSpPr/>
              <p:nvPr/>
            </p:nvGrpSpPr>
            <p:grpSpPr>
              <a:xfrm>
                <a:off x="8305" y="0"/>
                <a:ext cx="12165724" cy="6858001"/>
                <a:chOff x="1" y="-1"/>
                <a:chExt cx="12761147" cy="6858001"/>
              </a:xfrm>
            </p:grpSpPr>
            <p:sp>
              <p:nvSpPr>
                <p:cNvPr id="16" name="Dikdörtgen 15">
                  <a:extLst>
                    <a:ext uri="{FF2B5EF4-FFF2-40B4-BE49-F238E27FC236}">
                      <a16:creationId xmlns:a16="http://schemas.microsoft.com/office/drawing/2014/main" id="{16C73DB7-D3A1-2FD0-F759-222CEFDD1F85}"/>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7" name="Grup 16">
                  <a:extLst>
                    <a:ext uri="{FF2B5EF4-FFF2-40B4-BE49-F238E27FC236}">
                      <a16:creationId xmlns:a16="http://schemas.microsoft.com/office/drawing/2014/main" id="{689BEB4C-0BA8-42A3-D36D-07C7538F8776}"/>
                    </a:ext>
                  </a:extLst>
                </p:cNvPr>
                <p:cNvGrpSpPr/>
                <p:nvPr/>
              </p:nvGrpSpPr>
              <p:grpSpPr>
                <a:xfrm>
                  <a:off x="9028" y="-1"/>
                  <a:ext cx="12752120" cy="6858000"/>
                  <a:chOff x="6818" y="-1"/>
                  <a:chExt cx="9626719" cy="6858000"/>
                </a:xfrm>
                <a:solidFill>
                  <a:schemeClr val="accent2">
                    <a:lumMod val="50000"/>
                  </a:schemeClr>
                </a:solidFill>
              </p:grpSpPr>
              <p:sp>
                <p:nvSpPr>
                  <p:cNvPr id="18" name="Dikdörtgen 17">
                    <a:extLst>
                      <a:ext uri="{FF2B5EF4-FFF2-40B4-BE49-F238E27FC236}">
                        <a16:creationId xmlns:a16="http://schemas.microsoft.com/office/drawing/2014/main" id="{D89D8332-B322-27BE-381D-56E1485901CD}"/>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E7B3E36-2A5B-4BEC-6E32-86CDCB3E3EAB}"/>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5" name="Metin kutusu 4">
              <a:extLst>
                <a:ext uri="{FF2B5EF4-FFF2-40B4-BE49-F238E27FC236}">
                  <a16:creationId xmlns:a16="http://schemas.microsoft.com/office/drawing/2014/main" id="{B0D1748B-A3D7-FF7D-3072-E21B95AC78D2}"/>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6" name="Metin kutusu 5">
              <a:extLst>
                <a:ext uri="{FF2B5EF4-FFF2-40B4-BE49-F238E27FC236}">
                  <a16:creationId xmlns:a16="http://schemas.microsoft.com/office/drawing/2014/main" id="{9425CFC7-49DC-60D7-76C9-56EB69ED8933}"/>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73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AC3822C-CC1F-4521-AB7E-587C8720AA0D}"/>
              </a:ext>
            </a:extLst>
          </p:cNvPr>
          <p:cNvSpPr/>
          <p:nvPr/>
        </p:nvSpPr>
        <p:spPr>
          <a:xfrm>
            <a:off x="1257329" y="2077054"/>
            <a:ext cx="7942217" cy="203132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SUSTAINABLE DEVELOPMENT </a:t>
            </a:r>
            <a:r>
              <a:rPr kumimoji="0" lang="tr-TR" sz="18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INCLUSIVE ECONOMIC DEVELOPMENT</a:t>
            </a:r>
            <a:endParaRPr kumimoji="0" lang="tr-TR"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TRADITIONAL CRAFTSMANSHIP</a:t>
            </a:r>
            <a:r>
              <a:rPr kumimoji="0" lang="tr-TR" sz="18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 Critical Role For Providing The Economic Development In Historic Environments </a:t>
            </a:r>
            <a:r>
              <a:rPr kumimoji="0" lang="tr-TR"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a:t>
            </a:r>
            <a:r>
              <a:rPr kumimoji="0" lang="en-US" sz="18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ithin</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The Developments </a:t>
            </a:r>
            <a:r>
              <a:rPr kumimoji="0" lang="tr-TR"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 Tourism. </a:t>
            </a:r>
            <a:endParaRPr kumimoji="0" lang="tr-TR"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Garamond" panose="02020404030301010803" pitchFamily="18"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CULTURAL TOURISM</a:t>
            </a:r>
            <a:r>
              <a:rPr kumimoji="0" lang="tr-TR" sz="1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regenerate local cultural practices and traditional craftsmanship according to the needs of tourists.</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3" name="Dikdörtgen 2">
            <a:extLst>
              <a:ext uri="{FF2B5EF4-FFF2-40B4-BE49-F238E27FC236}">
                <a16:creationId xmlns:a16="http://schemas.microsoft.com/office/drawing/2014/main" id="{D44F7FF6-1C81-4E59-81DF-5FCB907C6A1B}"/>
              </a:ext>
            </a:extLst>
          </p:cNvPr>
          <p:cNvSpPr/>
          <p:nvPr/>
        </p:nvSpPr>
        <p:spPr>
          <a:xfrm>
            <a:off x="620761" y="1348675"/>
            <a:ext cx="113927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INTANGIBLE CULTURAL HERITAGE</a:t>
            </a:r>
            <a:r>
              <a:rPr kumimoji="0" lang="tr-TR" sz="2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SUSTAINABLE DEVELOPMENT </a:t>
            </a:r>
            <a:r>
              <a:rPr kumimoji="0" lang="tr-TR"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UNESCO, 2015</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up 9">
            <a:extLst>
              <a:ext uri="{FF2B5EF4-FFF2-40B4-BE49-F238E27FC236}">
                <a16:creationId xmlns:a16="http://schemas.microsoft.com/office/drawing/2014/main" id="{067FC166-F3E4-5121-328A-9CEAEA523337}"/>
              </a:ext>
            </a:extLst>
          </p:cNvPr>
          <p:cNvGrpSpPr/>
          <p:nvPr/>
        </p:nvGrpSpPr>
        <p:grpSpPr>
          <a:xfrm>
            <a:off x="8305" y="-33126"/>
            <a:ext cx="13300538" cy="6891127"/>
            <a:chOff x="8305" y="-33126"/>
            <a:chExt cx="13300538" cy="6891127"/>
          </a:xfrm>
        </p:grpSpPr>
        <p:grpSp>
          <p:nvGrpSpPr>
            <p:cNvPr id="11" name="Grup 10">
              <a:extLst>
                <a:ext uri="{FF2B5EF4-FFF2-40B4-BE49-F238E27FC236}">
                  <a16:creationId xmlns:a16="http://schemas.microsoft.com/office/drawing/2014/main" id="{5505E9B4-D5D9-C719-86A4-E7E53ADF4396}"/>
                </a:ext>
              </a:extLst>
            </p:cNvPr>
            <p:cNvGrpSpPr/>
            <p:nvPr/>
          </p:nvGrpSpPr>
          <p:grpSpPr>
            <a:xfrm>
              <a:off x="8305" y="-33126"/>
              <a:ext cx="12165724" cy="6891127"/>
              <a:chOff x="8305" y="-33126"/>
              <a:chExt cx="12165724" cy="6891127"/>
            </a:xfrm>
          </p:grpSpPr>
          <p:sp>
            <p:nvSpPr>
              <p:cNvPr id="14" name="Dikdörtgen 13">
                <a:extLst>
                  <a:ext uri="{FF2B5EF4-FFF2-40B4-BE49-F238E27FC236}">
                    <a16:creationId xmlns:a16="http://schemas.microsoft.com/office/drawing/2014/main" id="{E689992A-9B12-1CBB-02AC-24D73C7775D3}"/>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5" name="Grup 14">
                <a:extLst>
                  <a:ext uri="{FF2B5EF4-FFF2-40B4-BE49-F238E27FC236}">
                    <a16:creationId xmlns:a16="http://schemas.microsoft.com/office/drawing/2014/main" id="{E4D49EA7-D322-135D-5DEA-FBB55D68F1BB}"/>
                  </a:ext>
                </a:extLst>
              </p:cNvPr>
              <p:cNvGrpSpPr/>
              <p:nvPr/>
            </p:nvGrpSpPr>
            <p:grpSpPr>
              <a:xfrm>
                <a:off x="8305" y="0"/>
                <a:ext cx="12165724" cy="6858001"/>
                <a:chOff x="1" y="-1"/>
                <a:chExt cx="12761147" cy="6858001"/>
              </a:xfrm>
            </p:grpSpPr>
            <p:sp>
              <p:nvSpPr>
                <p:cNvPr id="16" name="Dikdörtgen 15">
                  <a:extLst>
                    <a:ext uri="{FF2B5EF4-FFF2-40B4-BE49-F238E27FC236}">
                      <a16:creationId xmlns:a16="http://schemas.microsoft.com/office/drawing/2014/main" id="{DF7A1A4B-2C3A-6DB6-E38E-46C07E92A92F}"/>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7" name="Grup 16">
                  <a:extLst>
                    <a:ext uri="{FF2B5EF4-FFF2-40B4-BE49-F238E27FC236}">
                      <a16:creationId xmlns:a16="http://schemas.microsoft.com/office/drawing/2014/main" id="{98FEB903-51BF-FE49-3D80-AF5D8C1CDBC3}"/>
                    </a:ext>
                  </a:extLst>
                </p:cNvPr>
                <p:cNvGrpSpPr/>
                <p:nvPr/>
              </p:nvGrpSpPr>
              <p:grpSpPr>
                <a:xfrm>
                  <a:off x="9028" y="-1"/>
                  <a:ext cx="12752120" cy="6858000"/>
                  <a:chOff x="6818" y="-1"/>
                  <a:chExt cx="9626719" cy="6858000"/>
                </a:xfrm>
                <a:solidFill>
                  <a:schemeClr val="accent2">
                    <a:lumMod val="50000"/>
                  </a:schemeClr>
                </a:solidFill>
              </p:grpSpPr>
              <p:sp>
                <p:nvSpPr>
                  <p:cNvPr id="18" name="Dikdörtgen 17">
                    <a:extLst>
                      <a:ext uri="{FF2B5EF4-FFF2-40B4-BE49-F238E27FC236}">
                        <a16:creationId xmlns:a16="http://schemas.microsoft.com/office/drawing/2014/main" id="{6EE7524D-1243-1CA3-7D20-39BC5259F1CA}"/>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F7945089-A1A4-D63F-25C2-78BDF443020C}"/>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2" name="Metin kutusu 11">
              <a:extLst>
                <a:ext uri="{FF2B5EF4-FFF2-40B4-BE49-F238E27FC236}">
                  <a16:creationId xmlns:a16="http://schemas.microsoft.com/office/drawing/2014/main" id="{754D9FB5-C1FE-33B9-41CB-B96DEDE48641}"/>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3" name="Metin kutusu 12">
              <a:extLst>
                <a:ext uri="{FF2B5EF4-FFF2-40B4-BE49-F238E27FC236}">
                  <a16:creationId xmlns:a16="http://schemas.microsoft.com/office/drawing/2014/main" id="{8F7E9E8B-4150-DC87-78FC-914E96ED673D}"/>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658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28824" y="2554375"/>
            <a:ext cx="9355756" cy="3416320"/>
          </a:xfrm>
          <a:prstGeom prst="rect">
            <a:avLst/>
          </a:prstGeom>
          <a:solidFill>
            <a:srgbClr val="C00000"/>
          </a:solidFill>
        </p:spPr>
        <p:txBody>
          <a:bodyPr wrap="square">
            <a:spAutoFit/>
          </a:bodyPr>
          <a:lstStyle/>
          <a:p>
            <a:r>
              <a:rPr lang="en-US" b="1" dirty="0">
                <a:solidFill>
                  <a:schemeClr val="bg1"/>
                </a:solidFill>
              </a:rPr>
              <a:t>A DYNAMIC APPROACH </a:t>
            </a:r>
            <a:r>
              <a:rPr lang="en-US" dirty="0">
                <a:solidFill>
                  <a:schemeClr val="bg1"/>
                </a:solidFill>
              </a:rPr>
              <a:t> </a:t>
            </a:r>
            <a:endParaRPr lang="tr-TR" dirty="0">
              <a:solidFill>
                <a:schemeClr val="bg1"/>
              </a:solidFill>
            </a:endParaRPr>
          </a:p>
          <a:p>
            <a:r>
              <a:rPr lang="en-US" dirty="0">
                <a:solidFill>
                  <a:schemeClr val="bg1"/>
                </a:solidFill>
              </a:rPr>
              <a:t>integrates cultural heritage into sustainable development and the improvement of the quality of life of local communities. </a:t>
            </a:r>
            <a:endParaRPr lang="tr-TR" dirty="0">
              <a:solidFill>
                <a:schemeClr val="bg1"/>
              </a:solidFill>
            </a:endParaRPr>
          </a:p>
          <a:p>
            <a:endParaRPr lang="tr-TR" dirty="0">
              <a:solidFill>
                <a:schemeClr val="bg1"/>
              </a:solidFill>
            </a:endParaRPr>
          </a:p>
          <a:p>
            <a:r>
              <a:rPr lang="en-US" b="1" dirty="0">
                <a:solidFill>
                  <a:schemeClr val="bg1"/>
                </a:solidFill>
              </a:rPr>
              <a:t>INCLUSIVE APPROACH</a:t>
            </a:r>
            <a:endParaRPr lang="tr-TR" dirty="0">
              <a:solidFill>
                <a:schemeClr val="bg1"/>
              </a:solidFill>
            </a:endParaRPr>
          </a:p>
          <a:p>
            <a:endParaRPr lang="tr-TR" dirty="0">
              <a:solidFill>
                <a:schemeClr val="bg1"/>
              </a:solidFill>
            </a:endParaRPr>
          </a:p>
          <a:p>
            <a:r>
              <a:rPr lang="en-US" dirty="0">
                <a:solidFill>
                  <a:schemeClr val="bg1"/>
                </a:solidFill>
              </a:rPr>
              <a:t>heritage as a living resource shaped by human experiences, stories and traditions. </a:t>
            </a:r>
            <a:endParaRPr lang="tr-TR" dirty="0">
              <a:solidFill>
                <a:schemeClr val="bg1"/>
              </a:solidFill>
            </a:endParaRPr>
          </a:p>
          <a:p>
            <a:endParaRPr lang="tr-TR" dirty="0">
              <a:solidFill>
                <a:schemeClr val="bg1"/>
              </a:solidFill>
            </a:endParaRPr>
          </a:p>
          <a:p>
            <a:r>
              <a:rPr lang="en-US" b="1" dirty="0">
                <a:solidFill>
                  <a:schemeClr val="bg1"/>
                </a:solidFill>
              </a:rPr>
              <a:t>COMMUNITY-CENTRED APPROACH </a:t>
            </a:r>
            <a:endParaRPr lang="tr-TR" b="1" dirty="0">
              <a:solidFill>
                <a:schemeClr val="bg1"/>
              </a:solidFill>
            </a:endParaRPr>
          </a:p>
          <a:p>
            <a:r>
              <a:rPr lang="en-US" dirty="0">
                <a:solidFill>
                  <a:schemeClr val="bg1"/>
                </a:solidFill>
              </a:rPr>
              <a:t>moving away from a state-led model to one where local communities are actively engaged in heritage management. </a:t>
            </a:r>
          </a:p>
          <a:p>
            <a:endParaRPr lang="tr-TR" dirty="0">
              <a:solidFill>
                <a:schemeClr val="bg1"/>
              </a:solidFill>
            </a:endParaRPr>
          </a:p>
        </p:txBody>
      </p:sp>
      <p:sp>
        <p:nvSpPr>
          <p:cNvPr id="15" name="Dikdörtgen 14">
            <a:extLst>
              <a:ext uri="{FF2B5EF4-FFF2-40B4-BE49-F238E27FC236}">
                <a16:creationId xmlns:a16="http://schemas.microsoft.com/office/drawing/2014/main" id="{382CEB90-4762-93AD-85B2-A36608537050}"/>
              </a:ext>
            </a:extLst>
          </p:cNvPr>
          <p:cNvSpPr/>
          <p:nvPr/>
        </p:nvSpPr>
        <p:spPr>
          <a:xfrm>
            <a:off x="1228824" y="1257785"/>
            <a:ext cx="10533248" cy="338554"/>
          </a:xfrm>
          <a:prstGeom prst="rect">
            <a:avLst/>
          </a:prstGeom>
        </p:spPr>
        <p:txBody>
          <a:bodyPr wrap="square">
            <a:spAutoFit/>
          </a:bodyPr>
          <a:lstStyle/>
          <a:p>
            <a:r>
              <a:rPr lang="tr-TR" sz="1600" b="1" dirty="0"/>
              <a:t>T</a:t>
            </a:r>
            <a:r>
              <a:rPr lang="en-US" sz="1600" b="1" dirty="0"/>
              <a:t>he Council of Europe's Framework Convention on the Value of Cultural Heritage for Society (Faro Convention)</a:t>
            </a:r>
            <a:r>
              <a:rPr lang="tr-TR" sz="1600" b="1" dirty="0"/>
              <a:t>,2005</a:t>
            </a:r>
          </a:p>
        </p:txBody>
      </p:sp>
      <p:sp>
        <p:nvSpPr>
          <p:cNvPr id="16" name="Metin kutusu 15">
            <a:extLst>
              <a:ext uri="{FF2B5EF4-FFF2-40B4-BE49-F238E27FC236}">
                <a16:creationId xmlns:a16="http://schemas.microsoft.com/office/drawing/2014/main" id="{32FE42F8-488F-9E4F-0189-CB4796CCE18A}"/>
              </a:ext>
            </a:extLst>
          </p:cNvPr>
          <p:cNvSpPr txBox="1"/>
          <p:nvPr/>
        </p:nvSpPr>
        <p:spPr>
          <a:xfrm>
            <a:off x="1228824" y="1752191"/>
            <a:ext cx="10422401" cy="646331"/>
          </a:xfrm>
          <a:prstGeom prst="rect">
            <a:avLst/>
          </a:prstGeom>
          <a:noFill/>
        </p:spPr>
        <p:txBody>
          <a:bodyPr wrap="square">
            <a:spAutoFit/>
          </a:bodyPr>
          <a:lstStyle/>
          <a:p>
            <a:r>
              <a:rPr lang="en-US" b="1" dirty="0">
                <a:solidFill>
                  <a:srgbClr val="C00000"/>
                </a:solidFill>
              </a:rPr>
              <a:t>HERITAGE BECOMES A KEY PART OF A LOCAL ECONOMIC DEVELOPMENT MODEL BASED ON </a:t>
            </a:r>
            <a:endParaRPr lang="tr-TR" b="1" dirty="0">
              <a:solidFill>
                <a:srgbClr val="C00000"/>
              </a:solidFill>
            </a:endParaRPr>
          </a:p>
          <a:p>
            <a:r>
              <a:rPr lang="en-US" b="1" dirty="0">
                <a:solidFill>
                  <a:srgbClr val="C00000"/>
                </a:solidFill>
              </a:rPr>
              <a:t>SUSTAINABILITY</a:t>
            </a:r>
          </a:p>
        </p:txBody>
      </p:sp>
      <p:grpSp>
        <p:nvGrpSpPr>
          <p:cNvPr id="3" name="Grup 2">
            <a:extLst>
              <a:ext uri="{FF2B5EF4-FFF2-40B4-BE49-F238E27FC236}">
                <a16:creationId xmlns:a16="http://schemas.microsoft.com/office/drawing/2014/main" id="{34805D6A-5C94-93F7-3510-5F2551D7E9CE}"/>
              </a:ext>
            </a:extLst>
          </p:cNvPr>
          <p:cNvGrpSpPr/>
          <p:nvPr/>
        </p:nvGrpSpPr>
        <p:grpSpPr>
          <a:xfrm>
            <a:off x="8305" y="-33126"/>
            <a:ext cx="13300538" cy="6891127"/>
            <a:chOff x="8305" y="-33126"/>
            <a:chExt cx="13300538" cy="6891127"/>
          </a:xfrm>
        </p:grpSpPr>
        <p:grpSp>
          <p:nvGrpSpPr>
            <p:cNvPr id="17" name="Grup 16">
              <a:extLst>
                <a:ext uri="{FF2B5EF4-FFF2-40B4-BE49-F238E27FC236}">
                  <a16:creationId xmlns:a16="http://schemas.microsoft.com/office/drawing/2014/main" id="{7DAB19F1-DD5A-0CB0-8AE7-6989D7647397}"/>
                </a:ext>
              </a:extLst>
            </p:cNvPr>
            <p:cNvGrpSpPr/>
            <p:nvPr/>
          </p:nvGrpSpPr>
          <p:grpSpPr>
            <a:xfrm>
              <a:off x="8305" y="-33126"/>
              <a:ext cx="12165724" cy="6891127"/>
              <a:chOff x="8305" y="-33126"/>
              <a:chExt cx="12165724" cy="6891127"/>
            </a:xfrm>
          </p:grpSpPr>
          <p:sp>
            <p:nvSpPr>
              <p:cNvPr id="20" name="Dikdörtgen 19">
                <a:extLst>
                  <a:ext uri="{FF2B5EF4-FFF2-40B4-BE49-F238E27FC236}">
                    <a16:creationId xmlns:a16="http://schemas.microsoft.com/office/drawing/2014/main" id="{779EC9BB-CEA3-5E17-0E69-2F81BBFA97D2}"/>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1" name="Grup 20">
                <a:extLst>
                  <a:ext uri="{FF2B5EF4-FFF2-40B4-BE49-F238E27FC236}">
                    <a16:creationId xmlns:a16="http://schemas.microsoft.com/office/drawing/2014/main" id="{8554935D-8916-CEDA-236F-CE459F1D1134}"/>
                  </a:ext>
                </a:extLst>
              </p:cNvPr>
              <p:cNvGrpSpPr/>
              <p:nvPr/>
            </p:nvGrpSpPr>
            <p:grpSpPr>
              <a:xfrm>
                <a:off x="8305" y="0"/>
                <a:ext cx="12165724" cy="6858001"/>
                <a:chOff x="1" y="-1"/>
                <a:chExt cx="12761147" cy="6858001"/>
              </a:xfrm>
            </p:grpSpPr>
            <p:sp>
              <p:nvSpPr>
                <p:cNvPr id="22" name="Dikdörtgen 21">
                  <a:extLst>
                    <a:ext uri="{FF2B5EF4-FFF2-40B4-BE49-F238E27FC236}">
                      <a16:creationId xmlns:a16="http://schemas.microsoft.com/office/drawing/2014/main" id="{EC56AC04-4CF8-5320-3005-241E2CF68606}"/>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3" name="Grup 22">
                  <a:extLst>
                    <a:ext uri="{FF2B5EF4-FFF2-40B4-BE49-F238E27FC236}">
                      <a16:creationId xmlns:a16="http://schemas.microsoft.com/office/drawing/2014/main" id="{42E78DA0-F676-E528-8A8E-00C453D72D26}"/>
                    </a:ext>
                  </a:extLst>
                </p:cNvPr>
                <p:cNvGrpSpPr/>
                <p:nvPr/>
              </p:nvGrpSpPr>
              <p:grpSpPr>
                <a:xfrm>
                  <a:off x="9028" y="-1"/>
                  <a:ext cx="12752120" cy="6858000"/>
                  <a:chOff x="6818" y="-1"/>
                  <a:chExt cx="9626719" cy="6858000"/>
                </a:xfrm>
                <a:solidFill>
                  <a:schemeClr val="accent2">
                    <a:lumMod val="50000"/>
                  </a:schemeClr>
                </a:solidFill>
              </p:grpSpPr>
              <p:sp>
                <p:nvSpPr>
                  <p:cNvPr id="24" name="Dikdörtgen 23">
                    <a:extLst>
                      <a:ext uri="{FF2B5EF4-FFF2-40B4-BE49-F238E27FC236}">
                        <a16:creationId xmlns:a16="http://schemas.microsoft.com/office/drawing/2014/main" id="{02F8B798-56C3-5805-21ED-B5D60622336B}"/>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a:extLst>
                      <a:ext uri="{FF2B5EF4-FFF2-40B4-BE49-F238E27FC236}">
                        <a16:creationId xmlns:a16="http://schemas.microsoft.com/office/drawing/2014/main" id="{50C7CEA5-D43D-60BF-3688-371EB2163C6F}"/>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8" name="Metin kutusu 17">
              <a:extLst>
                <a:ext uri="{FF2B5EF4-FFF2-40B4-BE49-F238E27FC236}">
                  <a16:creationId xmlns:a16="http://schemas.microsoft.com/office/drawing/2014/main" id="{F1A91A19-2D3E-09AC-6AA7-01ED5823E377}"/>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9" name="Metin kutusu 18">
              <a:extLst>
                <a:ext uri="{FF2B5EF4-FFF2-40B4-BE49-F238E27FC236}">
                  <a16:creationId xmlns:a16="http://schemas.microsoft.com/office/drawing/2014/main" id="{469468D3-2BC6-7159-9960-C920D026A2A6}"/>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5290348"/>
      </p:ext>
    </p:extLst>
  </p:cSld>
  <p:clrMapOvr>
    <a:masterClrMapping/>
  </p:clrMapOvr>
  <mc:AlternateContent xmlns:mc="http://schemas.openxmlformats.org/markup-compatibility/2006" xmlns:p14="http://schemas.microsoft.com/office/powerpoint/2010/main">
    <mc:Choice Requires="p14">
      <p:transition spd="slow" p14:dur="2000" advTm="12825"/>
    </mc:Choice>
    <mc:Fallback xmlns="">
      <p:transition spd="slow" advTm="128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423BDD7-432E-4234-98E3-00C66E491B37}"/>
              </a:ext>
            </a:extLst>
          </p:cNvPr>
          <p:cNvSpPr txBox="1"/>
          <p:nvPr/>
        </p:nvSpPr>
        <p:spPr>
          <a:xfrm>
            <a:off x="633674" y="3770836"/>
            <a:ext cx="4046481" cy="2585323"/>
          </a:xfrm>
          <a:prstGeom prst="rect">
            <a:avLst/>
          </a:prstGeom>
          <a:noFill/>
        </p:spPr>
        <p:txBody>
          <a:bodyPr wrap="square">
            <a:spAutoFit/>
          </a:bodyPr>
          <a:lstStyle/>
          <a:p>
            <a:r>
              <a:rPr lang="en-US" dirty="0"/>
              <a:t>The UNESCO World Heritage and Sustainable Tourism </a:t>
            </a:r>
            <a:r>
              <a:rPr lang="en-US" dirty="0" err="1"/>
              <a:t>Programme</a:t>
            </a:r>
            <a:r>
              <a:rPr lang="en-US" dirty="0"/>
              <a:t> represents a new approach based on dialogue and stakeholder cooperation where planning for tourism and heritage management is integrated at a destination level, the natural and cultural assets are valued and protected, and appropriate tourism developed.</a:t>
            </a:r>
            <a:endParaRPr lang="tr-TR" dirty="0"/>
          </a:p>
        </p:txBody>
      </p:sp>
      <p:pic>
        <p:nvPicPr>
          <p:cNvPr id="7" name="Resim 6">
            <a:extLst>
              <a:ext uri="{FF2B5EF4-FFF2-40B4-BE49-F238E27FC236}">
                <a16:creationId xmlns:a16="http://schemas.microsoft.com/office/drawing/2014/main" id="{BC3977E6-653F-4D2B-B5EC-F4F444754F92}"/>
              </a:ext>
            </a:extLst>
          </p:cNvPr>
          <p:cNvPicPr>
            <a:picLocks noChangeAspect="1"/>
          </p:cNvPicPr>
          <p:nvPr/>
        </p:nvPicPr>
        <p:blipFill rotWithShape="1">
          <a:blip r:embed="rId3"/>
          <a:srcRect l="33017" t="17778" r="15948" b="10651"/>
          <a:stretch/>
        </p:blipFill>
        <p:spPr>
          <a:xfrm>
            <a:off x="4680155" y="357113"/>
            <a:ext cx="7301638" cy="5759907"/>
          </a:xfrm>
          <a:prstGeom prst="rect">
            <a:avLst/>
          </a:prstGeom>
        </p:spPr>
      </p:pic>
      <p:sp>
        <p:nvSpPr>
          <p:cNvPr id="9" name="Metin kutusu 8">
            <a:extLst>
              <a:ext uri="{FF2B5EF4-FFF2-40B4-BE49-F238E27FC236}">
                <a16:creationId xmlns:a16="http://schemas.microsoft.com/office/drawing/2014/main" id="{F149FAE7-92FC-4705-84B8-DB7396C0C66D}"/>
              </a:ext>
            </a:extLst>
          </p:cNvPr>
          <p:cNvSpPr txBox="1"/>
          <p:nvPr/>
        </p:nvSpPr>
        <p:spPr>
          <a:xfrm>
            <a:off x="6642538" y="6356159"/>
            <a:ext cx="6096000" cy="276999"/>
          </a:xfrm>
          <a:prstGeom prst="rect">
            <a:avLst/>
          </a:prstGeom>
          <a:noFill/>
        </p:spPr>
        <p:txBody>
          <a:bodyPr wrap="square">
            <a:spAutoFit/>
          </a:bodyPr>
          <a:lstStyle/>
          <a:p>
            <a:r>
              <a:rPr lang="tr-TR" sz="1200" dirty="0"/>
              <a:t>https://whc.unesco.org/uploads/activities/documents/activity-669-7.pdf</a:t>
            </a:r>
          </a:p>
        </p:txBody>
      </p:sp>
      <p:grpSp>
        <p:nvGrpSpPr>
          <p:cNvPr id="2" name="Grup 1">
            <a:extLst>
              <a:ext uri="{FF2B5EF4-FFF2-40B4-BE49-F238E27FC236}">
                <a16:creationId xmlns:a16="http://schemas.microsoft.com/office/drawing/2014/main" id="{7CBBA4C9-41F6-296E-7717-CB4420B7CBF6}"/>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6F703B23-A39A-0174-466E-7731EAEF14AC}"/>
                </a:ext>
              </a:extLst>
            </p:cNvPr>
            <p:cNvGrpSpPr/>
            <p:nvPr/>
          </p:nvGrpSpPr>
          <p:grpSpPr>
            <a:xfrm>
              <a:off x="8305" y="-33126"/>
              <a:ext cx="12165724" cy="6891127"/>
              <a:chOff x="8305" y="-33126"/>
              <a:chExt cx="12165724" cy="6891127"/>
            </a:xfrm>
          </p:grpSpPr>
          <p:sp>
            <p:nvSpPr>
              <p:cNvPr id="8" name="Dikdörtgen 7">
                <a:extLst>
                  <a:ext uri="{FF2B5EF4-FFF2-40B4-BE49-F238E27FC236}">
                    <a16:creationId xmlns:a16="http://schemas.microsoft.com/office/drawing/2014/main" id="{FBA8D556-6615-D96D-D222-9E5F0948447C}"/>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0" name="Grup 9">
                <a:extLst>
                  <a:ext uri="{FF2B5EF4-FFF2-40B4-BE49-F238E27FC236}">
                    <a16:creationId xmlns:a16="http://schemas.microsoft.com/office/drawing/2014/main" id="{960DBB65-7C6E-0AD5-924A-5D7BDBFA9047}"/>
                  </a:ext>
                </a:extLst>
              </p:cNvPr>
              <p:cNvGrpSpPr/>
              <p:nvPr/>
            </p:nvGrpSpPr>
            <p:grpSpPr>
              <a:xfrm>
                <a:off x="8305" y="0"/>
                <a:ext cx="12165724" cy="6858001"/>
                <a:chOff x="1" y="-1"/>
                <a:chExt cx="12761147" cy="6858001"/>
              </a:xfrm>
            </p:grpSpPr>
            <p:sp>
              <p:nvSpPr>
                <p:cNvPr id="11" name="Dikdörtgen 10">
                  <a:extLst>
                    <a:ext uri="{FF2B5EF4-FFF2-40B4-BE49-F238E27FC236}">
                      <a16:creationId xmlns:a16="http://schemas.microsoft.com/office/drawing/2014/main" id="{7E7D2951-94C7-68B1-EE5F-BFB10ABD4D51}"/>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 name="Grup 11">
                  <a:extLst>
                    <a:ext uri="{FF2B5EF4-FFF2-40B4-BE49-F238E27FC236}">
                      <a16:creationId xmlns:a16="http://schemas.microsoft.com/office/drawing/2014/main" id="{93FD2315-8B3C-97DF-E614-1F29269F1B46}"/>
                    </a:ext>
                  </a:extLst>
                </p:cNvPr>
                <p:cNvGrpSpPr/>
                <p:nvPr/>
              </p:nvGrpSpPr>
              <p:grpSpPr>
                <a:xfrm>
                  <a:off x="9028" y="-1"/>
                  <a:ext cx="12752120" cy="6858000"/>
                  <a:chOff x="6818" y="-1"/>
                  <a:chExt cx="9626719" cy="6858000"/>
                </a:xfrm>
                <a:solidFill>
                  <a:schemeClr val="accent2">
                    <a:lumMod val="50000"/>
                  </a:schemeClr>
                </a:solidFill>
              </p:grpSpPr>
              <p:sp>
                <p:nvSpPr>
                  <p:cNvPr id="13" name="Dikdörtgen 12">
                    <a:extLst>
                      <a:ext uri="{FF2B5EF4-FFF2-40B4-BE49-F238E27FC236}">
                        <a16:creationId xmlns:a16="http://schemas.microsoft.com/office/drawing/2014/main" id="{ACEF440B-4770-84BF-8DD2-A0A6F128DCD7}"/>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C6E15740-D8AF-1A27-4A05-14900C17AC30}"/>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4" name="Metin kutusu 3">
              <a:extLst>
                <a:ext uri="{FF2B5EF4-FFF2-40B4-BE49-F238E27FC236}">
                  <a16:creationId xmlns:a16="http://schemas.microsoft.com/office/drawing/2014/main" id="{83C8D2B7-EF63-6449-62BC-37D51CCA5931}"/>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6" name="Metin kutusu 5">
              <a:extLst>
                <a:ext uri="{FF2B5EF4-FFF2-40B4-BE49-F238E27FC236}">
                  <a16:creationId xmlns:a16="http://schemas.microsoft.com/office/drawing/2014/main" id="{7D26D2BC-BE41-E2B7-E9C0-BB0F2D8B63BC}"/>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2564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14C9101-3B3B-439B-808C-93A3CEE02AD4}"/>
              </a:ext>
            </a:extLst>
          </p:cNvPr>
          <p:cNvPicPr>
            <a:picLocks noChangeAspect="1"/>
          </p:cNvPicPr>
          <p:nvPr/>
        </p:nvPicPr>
        <p:blipFill rotWithShape="1">
          <a:blip r:embed="rId2"/>
          <a:srcRect l="21207" t="12414" r="14741" b="10804"/>
          <a:stretch/>
        </p:blipFill>
        <p:spPr>
          <a:xfrm>
            <a:off x="6327228" y="1216513"/>
            <a:ext cx="5864772" cy="3954577"/>
          </a:xfrm>
          <a:prstGeom prst="rect">
            <a:avLst/>
          </a:prstGeom>
        </p:spPr>
      </p:pic>
      <p:sp>
        <p:nvSpPr>
          <p:cNvPr id="5" name="Metin kutusu 4">
            <a:extLst>
              <a:ext uri="{FF2B5EF4-FFF2-40B4-BE49-F238E27FC236}">
                <a16:creationId xmlns:a16="http://schemas.microsoft.com/office/drawing/2014/main" id="{DED886F5-6130-4F5A-B302-F47F5C13C1F1}"/>
              </a:ext>
            </a:extLst>
          </p:cNvPr>
          <p:cNvSpPr txBox="1"/>
          <p:nvPr/>
        </p:nvSpPr>
        <p:spPr>
          <a:xfrm>
            <a:off x="7819696" y="5171090"/>
            <a:ext cx="6096000" cy="369332"/>
          </a:xfrm>
          <a:prstGeom prst="rect">
            <a:avLst/>
          </a:prstGeom>
          <a:noFill/>
        </p:spPr>
        <p:txBody>
          <a:bodyPr wrap="square">
            <a:spAutoFit/>
          </a:bodyPr>
          <a:lstStyle/>
          <a:p>
            <a:r>
              <a:rPr lang="tr-TR" dirty="0"/>
              <a:t>https://whc.unesco.org/en/tourism/</a:t>
            </a:r>
          </a:p>
        </p:txBody>
      </p:sp>
      <p:sp>
        <p:nvSpPr>
          <p:cNvPr id="7" name="Metin kutusu 6">
            <a:extLst>
              <a:ext uri="{FF2B5EF4-FFF2-40B4-BE49-F238E27FC236}">
                <a16:creationId xmlns:a16="http://schemas.microsoft.com/office/drawing/2014/main" id="{1413C24B-4160-436C-B671-803D1C7CACBD}"/>
              </a:ext>
            </a:extLst>
          </p:cNvPr>
          <p:cNvSpPr txBox="1"/>
          <p:nvPr/>
        </p:nvSpPr>
        <p:spPr>
          <a:xfrm>
            <a:off x="698090" y="1216513"/>
            <a:ext cx="5397910" cy="2862322"/>
          </a:xfrm>
          <a:prstGeom prst="rect">
            <a:avLst/>
          </a:prstGeom>
          <a:noFill/>
        </p:spPr>
        <p:txBody>
          <a:bodyPr wrap="square">
            <a:spAutoFit/>
          </a:bodyPr>
          <a:lstStyle/>
          <a:p>
            <a:r>
              <a:rPr lang="en-US" dirty="0"/>
              <a:t>A key goal of the UNESCO WH+ST </a:t>
            </a:r>
            <a:r>
              <a:rPr lang="en-US" dirty="0" err="1"/>
              <a:t>Programme</a:t>
            </a:r>
            <a:r>
              <a:rPr lang="en-US" dirty="0"/>
              <a:t> is to strengthen the enabling environment by advocating policies and frameworks that support sustainable tourism as an important vehicle for managing cultural and natural heritage. Developing strategies through broad stakeholder engagement for the planning, development and management of sustainable tourism that follows a destination approach and focuses on empowering local communities is central to UNESCO’s approach.</a:t>
            </a:r>
            <a:endParaRPr lang="tr-TR" dirty="0"/>
          </a:p>
        </p:txBody>
      </p:sp>
      <p:sp>
        <p:nvSpPr>
          <p:cNvPr id="12" name="Metin kutusu 11">
            <a:extLst>
              <a:ext uri="{FF2B5EF4-FFF2-40B4-BE49-F238E27FC236}">
                <a16:creationId xmlns:a16="http://schemas.microsoft.com/office/drawing/2014/main" id="{63FA3402-5167-4FF0-8068-9DA4848AE50F}"/>
              </a:ext>
            </a:extLst>
          </p:cNvPr>
          <p:cNvSpPr txBox="1"/>
          <p:nvPr/>
        </p:nvSpPr>
        <p:spPr>
          <a:xfrm>
            <a:off x="388883" y="692240"/>
            <a:ext cx="11714627" cy="830997"/>
          </a:xfrm>
          <a:prstGeom prst="rect">
            <a:avLst/>
          </a:prstGeom>
          <a:noFill/>
        </p:spPr>
        <p:txBody>
          <a:bodyPr wrap="square" rtlCol="0">
            <a:spAutoFit/>
          </a:bodyPr>
          <a:lstStyle/>
          <a:p>
            <a:r>
              <a:rPr lang="tr-TR" sz="2400" b="1" dirty="0">
                <a:solidFill>
                  <a:srgbClr val="C00000"/>
                </a:solidFill>
              </a:rPr>
              <a:t>UNESCO WORLD HERITAGE </a:t>
            </a:r>
            <a:r>
              <a:rPr lang="en-US" sz="2400" b="1" dirty="0">
                <a:solidFill>
                  <a:srgbClr val="C00000"/>
                </a:solidFill>
              </a:rPr>
              <a:t>Sustainable Tourism Policy</a:t>
            </a:r>
            <a:r>
              <a:rPr lang="tr-TR" sz="2400" b="1" dirty="0">
                <a:solidFill>
                  <a:srgbClr val="C00000"/>
                </a:solidFill>
              </a:rPr>
              <a:t> </a:t>
            </a:r>
            <a:r>
              <a:rPr lang="en-US" sz="2400" b="1" dirty="0">
                <a:solidFill>
                  <a:srgbClr val="C00000"/>
                </a:solidFill>
              </a:rPr>
              <a:t>and Strategy Development</a:t>
            </a:r>
          </a:p>
          <a:p>
            <a:endParaRPr lang="tr-TR" sz="2400" b="1" dirty="0">
              <a:solidFill>
                <a:srgbClr val="C00000"/>
              </a:solidFill>
            </a:endParaRPr>
          </a:p>
        </p:txBody>
      </p:sp>
      <p:grpSp>
        <p:nvGrpSpPr>
          <p:cNvPr id="2" name="Grup 1">
            <a:extLst>
              <a:ext uri="{FF2B5EF4-FFF2-40B4-BE49-F238E27FC236}">
                <a16:creationId xmlns:a16="http://schemas.microsoft.com/office/drawing/2014/main" id="{8EC9F8FB-FC50-8E23-9FCE-ED9C2BAB7156}"/>
              </a:ext>
            </a:extLst>
          </p:cNvPr>
          <p:cNvGrpSpPr/>
          <p:nvPr/>
        </p:nvGrpSpPr>
        <p:grpSpPr>
          <a:xfrm>
            <a:off x="8305" y="-33126"/>
            <a:ext cx="13300538" cy="6891127"/>
            <a:chOff x="8305" y="-33126"/>
            <a:chExt cx="13300538" cy="6891127"/>
          </a:xfrm>
        </p:grpSpPr>
        <p:grpSp>
          <p:nvGrpSpPr>
            <p:cNvPr id="4" name="Grup 3">
              <a:extLst>
                <a:ext uri="{FF2B5EF4-FFF2-40B4-BE49-F238E27FC236}">
                  <a16:creationId xmlns:a16="http://schemas.microsoft.com/office/drawing/2014/main" id="{F9927514-011B-67A7-7389-13CA01FEBAD3}"/>
                </a:ext>
              </a:extLst>
            </p:cNvPr>
            <p:cNvGrpSpPr/>
            <p:nvPr/>
          </p:nvGrpSpPr>
          <p:grpSpPr>
            <a:xfrm>
              <a:off x="8305" y="-33126"/>
              <a:ext cx="12165724" cy="6891127"/>
              <a:chOff x="8305" y="-33126"/>
              <a:chExt cx="12165724" cy="6891127"/>
            </a:xfrm>
          </p:grpSpPr>
          <p:sp>
            <p:nvSpPr>
              <p:cNvPr id="10" name="Dikdörtgen 9">
                <a:extLst>
                  <a:ext uri="{FF2B5EF4-FFF2-40B4-BE49-F238E27FC236}">
                    <a16:creationId xmlns:a16="http://schemas.microsoft.com/office/drawing/2014/main" id="{564218C9-6B0C-19AD-2DE0-464ED6C17206}"/>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3" name="Grup 12">
                <a:extLst>
                  <a:ext uri="{FF2B5EF4-FFF2-40B4-BE49-F238E27FC236}">
                    <a16:creationId xmlns:a16="http://schemas.microsoft.com/office/drawing/2014/main" id="{A499FD72-F7EE-4DA1-6339-3CE879A770B9}"/>
                  </a:ext>
                </a:extLst>
              </p:cNvPr>
              <p:cNvGrpSpPr/>
              <p:nvPr/>
            </p:nvGrpSpPr>
            <p:grpSpPr>
              <a:xfrm>
                <a:off x="8305" y="0"/>
                <a:ext cx="12165724" cy="6858001"/>
                <a:chOff x="1" y="-1"/>
                <a:chExt cx="12761147" cy="6858001"/>
              </a:xfrm>
            </p:grpSpPr>
            <p:sp>
              <p:nvSpPr>
                <p:cNvPr id="14" name="Dikdörtgen 13">
                  <a:extLst>
                    <a:ext uri="{FF2B5EF4-FFF2-40B4-BE49-F238E27FC236}">
                      <a16:creationId xmlns:a16="http://schemas.microsoft.com/office/drawing/2014/main" id="{43FFE1ED-B6F1-6EFE-0CF2-0FBF9B9F9CB3}"/>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5" name="Grup 14">
                  <a:extLst>
                    <a:ext uri="{FF2B5EF4-FFF2-40B4-BE49-F238E27FC236}">
                      <a16:creationId xmlns:a16="http://schemas.microsoft.com/office/drawing/2014/main" id="{DCC9B177-F20B-91B3-1545-2722D606C21C}"/>
                    </a:ext>
                  </a:extLst>
                </p:cNvPr>
                <p:cNvGrpSpPr/>
                <p:nvPr/>
              </p:nvGrpSpPr>
              <p:grpSpPr>
                <a:xfrm>
                  <a:off x="9028" y="-1"/>
                  <a:ext cx="12752120" cy="6858000"/>
                  <a:chOff x="6818" y="-1"/>
                  <a:chExt cx="9626719" cy="6858000"/>
                </a:xfrm>
                <a:solidFill>
                  <a:schemeClr val="accent2">
                    <a:lumMod val="50000"/>
                  </a:schemeClr>
                </a:solidFill>
              </p:grpSpPr>
              <p:sp>
                <p:nvSpPr>
                  <p:cNvPr id="16" name="Dikdörtgen 15">
                    <a:extLst>
                      <a:ext uri="{FF2B5EF4-FFF2-40B4-BE49-F238E27FC236}">
                        <a16:creationId xmlns:a16="http://schemas.microsoft.com/office/drawing/2014/main" id="{52AC4896-779B-170D-9BFD-E4A21DFFF199}"/>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BF5851A6-2551-49D3-C124-1B17BA57D8F8}"/>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81B735BD-5165-3ACC-02A7-FF322884072A}"/>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B9BB9D7A-A278-75AA-0EDA-DDB6C76784A7}"/>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487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1A1968D-997C-4D75-8C59-638E19B22208}"/>
              </a:ext>
            </a:extLst>
          </p:cNvPr>
          <p:cNvSpPr txBox="1"/>
          <p:nvPr/>
        </p:nvSpPr>
        <p:spPr>
          <a:xfrm>
            <a:off x="5485722" y="604887"/>
            <a:ext cx="5738647" cy="4524315"/>
          </a:xfrm>
          <a:prstGeom prst="rect">
            <a:avLst/>
          </a:prstGeom>
          <a:noFill/>
        </p:spPr>
        <p:txBody>
          <a:bodyPr wrap="square">
            <a:spAutoFit/>
          </a:bodyPr>
          <a:lstStyle/>
          <a:p>
            <a:r>
              <a:rPr lang="en-US" dirty="0"/>
              <a:t>Acclaimed as the ‘greatest route in the history of mankind’, the ancient Silk Road formed the first bridge between the East and the West and was an important vehicle for trade between the ancient empires of China, Central and Western Asia, the Indian sub-continent, and Rome. The Silk Road was more than just trade routes, it </a:t>
            </a:r>
            <a:r>
              <a:rPr lang="en-US" dirty="0" err="1"/>
              <a:t>symbolised</a:t>
            </a:r>
            <a:r>
              <a:rPr lang="en-US" dirty="0"/>
              <a:t> the multiple benefits arising from cultural exchange. As a result, countless historic and cultural sites remain along the network of famous routes.</a:t>
            </a:r>
          </a:p>
          <a:p>
            <a:r>
              <a:rPr lang="en-US" b="1" dirty="0">
                <a:solidFill>
                  <a:srgbClr val="C00000"/>
                </a:solidFill>
              </a:rPr>
              <a:t>Today these routes, or ‘heritage corridors’ as they have been identified by the United Nations Educational, Scientific and Cultural Organization (UNESCO), have the potential to offer economic benefits to local communities and cross cultural exchange through tourism development. The Silk Road’s exceptional cultural and living heritage creates incredible opportunities for tourism.</a:t>
            </a:r>
          </a:p>
        </p:txBody>
      </p:sp>
      <p:sp>
        <p:nvSpPr>
          <p:cNvPr id="5" name="Metin kutusu 4">
            <a:extLst>
              <a:ext uri="{FF2B5EF4-FFF2-40B4-BE49-F238E27FC236}">
                <a16:creationId xmlns:a16="http://schemas.microsoft.com/office/drawing/2014/main" id="{F5C12A5C-4AEF-46AD-993A-0062E4548B14}"/>
              </a:ext>
            </a:extLst>
          </p:cNvPr>
          <p:cNvSpPr txBox="1"/>
          <p:nvPr/>
        </p:nvSpPr>
        <p:spPr>
          <a:xfrm>
            <a:off x="322008" y="306282"/>
            <a:ext cx="12210139" cy="461665"/>
          </a:xfrm>
          <a:prstGeom prst="rect">
            <a:avLst/>
          </a:prstGeom>
          <a:noFill/>
        </p:spPr>
        <p:txBody>
          <a:bodyPr wrap="square">
            <a:spAutoFit/>
          </a:bodyPr>
          <a:lstStyle/>
          <a:p>
            <a:r>
              <a:rPr lang="en-US" sz="2400" b="1" dirty="0">
                <a:solidFill>
                  <a:srgbClr val="C00000"/>
                </a:solidFill>
              </a:rPr>
              <a:t>The Silk Road</a:t>
            </a:r>
            <a:r>
              <a:rPr lang="tr-TR" sz="2400" b="1" dirty="0">
                <a:solidFill>
                  <a:srgbClr val="C00000"/>
                </a:solidFill>
              </a:rPr>
              <a:t> </a:t>
            </a:r>
            <a:r>
              <a:rPr lang="en-US" sz="2400" b="1" dirty="0">
                <a:solidFill>
                  <a:srgbClr val="C00000"/>
                </a:solidFill>
              </a:rPr>
              <a:t>Heritage Corridors Project</a:t>
            </a:r>
          </a:p>
        </p:txBody>
      </p:sp>
      <p:sp>
        <p:nvSpPr>
          <p:cNvPr id="7" name="Metin kutusu 6">
            <a:extLst>
              <a:ext uri="{FF2B5EF4-FFF2-40B4-BE49-F238E27FC236}">
                <a16:creationId xmlns:a16="http://schemas.microsoft.com/office/drawing/2014/main" id="{04EE6C7A-F5F7-4F32-B7B8-C37E4F0E2F51}"/>
              </a:ext>
            </a:extLst>
          </p:cNvPr>
          <p:cNvSpPr txBox="1"/>
          <p:nvPr/>
        </p:nvSpPr>
        <p:spPr>
          <a:xfrm>
            <a:off x="5485722" y="5393973"/>
            <a:ext cx="5885792" cy="1200329"/>
          </a:xfrm>
          <a:prstGeom prst="rect">
            <a:avLst/>
          </a:prstGeom>
          <a:noFill/>
        </p:spPr>
        <p:txBody>
          <a:bodyPr wrap="square">
            <a:spAutoFit/>
          </a:bodyPr>
          <a:lstStyle/>
          <a:p>
            <a:r>
              <a:rPr lang="en-US" dirty="0"/>
              <a:t>In recent years a team of experts at UNESCO, ICOMOS and UCL, have conducted ground-breaking research into the Silk Road’s sites and routes as part of the transnational Silk Roads World Heritage Serial Nomination project.</a:t>
            </a:r>
            <a:endParaRPr lang="tr-TR" dirty="0"/>
          </a:p>
        </p:txBody>
      </p:sp>
      <p:pic>
        <p:nvPicPr>
          <p:cNvPr id="10" name="Resim 9">
            <a:extLst>
              <a:ext uri="{FF2B5EF4-FFF2-40B4-BE49-F238E27FC236}">
                <a16:creationId xmlns:a16="http://schemas.microsoft.com/office/drawing/2014/main" id="{893664B1-5B75-416C-8418-6938CB7A3E6E}"/>
              </a:ext>
            </a:extLst>
          </p:cNvPr>
          <p:cNvPicPr>
            <a:picLocks noChangeAspect="1"/>
          </p:cNvPicPr>
          <p:nvPr/>
        </p:nvPicPr>
        <p:blipFill>
          <a:blip r:embed="rId2"/>
          <a:stretch>
            <a:fillRect/>
          </a:stretch>
        </p:blipFill>
        <p:spPr>
          <a:xfrm>
            <a:off x="99848" y="1479669"/>
            <a:ext cx="5276195" cy="4729657"/>
          </a:xfrm>
          <a:prstGeom prst="rect">
            <a:avLst/>
          </a:prstGeom>
        </p:spPr>
      </p:pic>
      <p:grpSp>
        <p:nvGrpSpPr>
          <p:cNvPr id="2" name="Grup 1">
            <a:extLst>
              <a:ext uri="{FF2B5EF4-FFF2-40B4-BE49-F238E27FC236}">
                <a16:creationId xmlns:a16="http://schemas.microsoft.com/office/drawing/2014/main" id="{7C31B04F-9CC6-A68F-142D-7F9A052BA01C}"/>
              </a:ext>
            </a:extLst>
          </p:cNvPr>
          <p:cNvGrpSpPr/>
          <p:nvPr/>
        </p:nvGrpSpPr>
        <p:grpSpPr>
          <a:xfrm>
            <a:off x="8305" y="-33126"/>
            <a:ext cx="13300538" cy="6891127"/>
            <a:chOff x="8305" y="-33126"/>
            <a:chExt cx="13300538" cy="6891127"/>
          </a:xfrm>
        </p:grpSpPr>
        <p:grpSp>
          <p:nvGrpSpPr>
            <p:cNvPr id="4" name="Grup 3">
              <a:extLst>
                <a:ext uri="{FF2B5EF4-FFF2-40B4-BE49-F238E27FC236}">
                  <a16:creationId xmlns:a16="http://schemas.microsoft.com/office/drawing/2014/main" id="{08A56B53-EAE8-D44E-6731-1AFD11257DE1}"/>
                </a:ext>
              </a:extLst>
            </p:cNvPr>
            <p:cNvGrpSpPr/>
            <p:nvPr/>
          </p:nvGrpSpPr>
          <p:grpSpPr>
            <a:xfrm>
              <a:off x="8305" y="-33126"/>
              <a:ext cx="12165724" cy="6891127"/>
              <a:chOff x="8305" y="-33126"/>
              <a:chExt cx="12165724" cy="6891127"/>
            </a:xfrm>
          </p:grpSpPr>
          <p:sp>
            <p:nvSpPr>
              <p:cNvPr id="9" name="Dikdörtgen 8">
                <a:extLst>
                  <a:ext uri="{FF2B5EF4-FFF2-40B4-BE49-F238E27FC236}">
                    <a16:creationId xmlns:a16="http://schemas.microsoft.com/office/drawing/2014/main" id="{7793517E-7A23-A502-F6B5-009F8A84B8EB}"/>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1" name="Grup 10">
                <a:extLst>
                  <a:ext uri="{FF2B5EF4-FFF2-40B4-BE49-F238E27FC236}">
                    <a16:creationId xmlns:a16="http://schemas.microsoft.com/office/drawing/2014/main" id="{FA5D473E-2276-47C1-61F2-836E5A45CE16}"/>
                  </a:ext>
                </a:extLst>
              </p:cNvPr>
              <p:cNvGrpSpPr/>
              <p:nvPr/>
            </p:nvGrpSpPr>
            <p:grpSpPr>
              <a:xfrm>
                <a:off x="8305" y="0"/>
                <a:ext cx="12165724" cy="6858001"/>
                <a:chOff x="1" y="-1"/>
                <a:chExt cx="12761147" cy="6858001"/>
              </a:xfrm>
            </p:grpSpPr>
            <p:sp>
              <p:nvSpPr>
                <p:cNvPr id="12" name="Dikdörtgen 11">
                  <a:extLst>
                    <a:ext uri="{FF2B5EF4-FFF2-40B4-BE49-F238E27FC236}">
                      <a16:creationId xmlns:a16="http://schemas.microsoft.com/office/drawing/2014/main" id="{55CC1FD7-C2A9-A2FF-C31E-72CBC56AFB97}"/>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 name="Grup 12">
                  <a:extLst>
                    <a:ext uri="{FF2B5EF4-FFF2-40B4-BE49-F238E27FC236}">
                      <a16:creationId xmlns:a16="http://schemas.microsoft.com/office/drawing/2014/main" id="{E12CD915-7B0F-8D87-E56E-C8324F5D3272}"/>
                    </a:ext>
                  </a:extLst>
                </p:cNvPr>
                <p:cNvGrpSpPr/>
                <p:nvPr/>
              </p:nvGrpSpPr>
              <p:grpSpPr>
                <a:xfrm>
                  <a:off x="9028" y="-1"/>
                  <a:ext cx="12752120" cy="6858000"/>
                  <a:chOff x="6818" y="-1"/>
                  <a:chExt cx="9626719" cy="6858000"/>
                </a:xfrm>
                <a:solidFill>
                  <a:schemeClr val="accent2">
                    <a:lumMod val="50000"/>
                  </a:schemeClr>
                </a:solidFill>
              </p:grpSpPr>
              <p:sp>
                <p:nvSpPr>
                  <p:cNvPr id="14" name="Dikdörtgen 13">
                    <a:extLst>
                      <a:ext uri="{FF2B5EF4-FFF2-40B4-BE49-F238E27FC236}">
                        <a16:creationId xmlns:a16="http://schemas.microsoft.com/office/drawing/2014/main" id="{237A1F3C-BCD4-F6D9-9E4B-C503C57E440E}"/>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FD6B67E5-CC54-DAC9-8479-5537BC1885CC}"/>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806AFB14-2EB2-C9E5-FA96-194467C936AF}"/>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88D1B937-6584-4E19-126A-7A1FAE1080DF}"/>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30587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768F930-48F2-42F2-887A-6BE45B39EF69}"/>
              </a:ext>
            </a:extLst>
          </p:cNvPr>
          <p:cNvPicPr>
            <a:picLocks noChangeAspect="1"/>
          </p:cNvPicPr>
          <p:nvPr/>
        </p:nvPicPr>
        <p:blipFill rotWithShape="1">
          <a:blip r:embed="rId2"/>
          <a:srcRect l="39396" t="19617" r="20431" b="11418"/>
          <a:stretch/>
        </p:blipFill>
        <p:spPr>
          <a:xfrm>
            <a:off x="68826" y="900258"/>
            <a:ext cx="6169572" cy="5957742"/>
          </a:xfrm>
          <a:prstGeom prst="rect">
            <a:avLst/>
          </a:prstGeom>
        </p:spPr>
      </p:pic>
      <p:sp>
        <p:nvSpPr>
          <p:cNvPr id="5" name="Metin kutusu 4">
            <a:extLst>
              <a:ext uri="{FF2B5EF4-FFF2-40B4-BE49-F238E27FC236}">
                <a16:creationId xmlns:a16="http://schemas.microsoft.com/office/drawing/2014/main" id="{E0BB6DAD-5ADC-4679-BEC2-D22702233651}"/>
              </a:ext>
            </a:extLst>
          </p:cNvPr>
          <p:cNvSpPr txBox="1"/>
          <p:nvPr/>
        </p:nvSpPr>
        <p:spPr>
          <a:xfrm>
            <a:off x="6528280" y="1515805"/>
            <a:ext cx="5517931" cy="3693319"/>
          </a:xfrm>
          <a:prstGeom prst="rect">
            <a:avLst/>
          </a:prstGeom>
          <a:noFill/>
        </p:spPr>
        <p:txBody>
          <a:bodyPr wrap="square">
            <a:spAutoFit/>
          </a:bodyPr>
          <a:lstStyle/>
          <a:p>
            <a:r>
              <a:rPr lang="en-US" b="1" dirty="0">
                <a:solidFill>
                  <a:srgbClr val="C00000"/>
                </a:solidFill>
              </a:rPr>
              <a:t>Heritage Conservation &amp; Tourism: Promoting sustainable growth along the Silk Roads Heritage Corridors</a:t>
            </a:r>
          </a:p>
          <a:p>
            <a:r>
              <a:rPr lang="en-US" b="1" dirty="0">
                <a:solidFill>
                  <a:srgbClr val="C00000"/>
                </a:solidFill>
              </a:rPr>
              <a:t>This Roadmap lays the foundation for developing a comprehensive and sustainable Silk Roads Heritage Corridors Tourism Strategy. </a:t>
            </a:r>
            <a:r>
              <a:rPr lang="en-US" dirty="0"/>
              <a:t>It focuses on two heritage corridors crossing five countries: China, Kazakhstan, Kyrgyzstan, Tajikistan and Uzbekistan, which form the basis of a serial nomination that will be considered for inscription to the UNESCO World Heritage List in 2014. </a:t>
            </a:r>
            <a:r>
              <a:rPr lang="en-US" b="1" dirty="0">
                <a:solidFill>
                  <a:srgbClr val="C00000"/>
                </a:solidFill>
              </a:rPr>
              <a:t>The strategy addresses the overarching principles of sustainable growth, community development, heritage management and conservation</a:t>
            </a:r>
            <a:r>
              <a:rPr lang="en-US" dirty="0"/>
              <a:t>.</a:t>
            </a:r>
          </a:p>
        </p:txBody>
      </p:sp>
      <p:sp>
        <p:nvSpPr>
          <p:cNvPr id="6" name="Metin kutusu 5">
            <a:extLst>
              <a:ext uri="{FF2B5EF4-FFF2-40B4-BE49-F238E27FC236}">
                <a16:creationId xmlns:a16="http://schemas.microsoft.com/office/drawing/2014/main" id="{690C985C-5AA4-4647-B2E0-C59ED856C5BC}"/>
              </a:ext>
            </a:extLst>
          </p:cNvPr>
          <p:cNvSpPr txBox="1"/>
          <p:nvPr/>
        </p:nvSpPr>
        <p:spPr>
          <a:xfrm>
            <a:off x="429542" y="357372"/>
            <a:ext cx="11838787" cy="1200329"/>
          </a:xfrm>
          <a:prstGeom prst="rect">
            <a:avLst/>
          </a:prstGeom>
          <a:noFill/>
        </p:spPr>
        <p:txBody>
          <a:bodyPr wrap="square">
            <a:spAutoFit/>
          </a:bodyPr>
          <a:lstStyle/>
          <a:p>
            <a:r>
              <a:rPr lang="en-US" sz="2400" b="1" dirty="0">
                <a:solidFill>
                  <a:srgbClr val="C00000"/>
                </a:solidFill>
                <a:latin typeface="Calibri" panose="020F0502020204030204"/>
              </a:rPr>
              <a:t>Heritage Conservation &amp; Tourism: Promoting sustainable growth along the Silk Roads Heritage Corridors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2" name="Grup 1">
            <a:extLst>
              <a:ext uri="{FF2B5EF4-FFF2-40B4-BE49-F238E27FC236}">
                <a16:creationId xmlns:a16="http://schemas.microsoft.com/office/drawing/2014/main" id="{9DF2CD0D-0AF6-5299-2A23-97638245D387}"/>
              </a:ext>
            </a:extLst>
          </p:cNvPr>
          <p:cNvGrpSpPr/>
          <p:nvPr/>
        </p:nvGrpSpPr>
        <p:grpSpPr>
          <a:xfrm>
            <a:off x="8305" y="-33126"/>
            <a:ext cx="13300538" cy="6891127"/>
            <a:chOff x="8305" y="-33126"/>
            <a:chExt cx="13300538" cy="6891127"/>
          </a:xfrm>
        </p:grpSpPr>
        <p:grpSp>
          <p:nvGrpSpPr>
            <p:cNvPr id="3" name="Grup 2">
              <a:extLst>
                <a:ext uri="{FF2B5EF4-FFF2-40B4-BE49-F238E27FC236}">
                  <a16:creationId xmlns:a16="http://schemas.microsoft.com/office/drawing/2014/main" id="{CDEC5C82-0C2C-98F1-465B-E28130031EE5}"/>
                </a:ext>
              </a:extLst>
            </p:cNvPr>
            <p:cNvGrpSpPr/>
            <p:nvPr/>
          </p:nvGrpSpPr>
          <p:grpSpPr>
            <a:xfrm>
              <a:off x="8305" y="-33126"/>
              <a:ext cx="12165724" cy="6891127"/>
              <a:chOff x="8305" y="-33126"/>
              <a:chExt cx="12165724" cy="6891127"/>
            </a:xfrm>
          </p:grpSpPr>
          <p:sp>
            <p:nvSpPr>
              <p:cNvPr id="9" name="Dikdörtgen 8">
                <a:extLst>
                  <a:ext uri="{FF2B5EF4-FFF2-40B4-BE49-F238E27FC236}">
                    <a16:creationId xmlns:a16="http://schemas.microsoft.com/office/drawing/2014/main" id="{B75806FE-438E-BFEF-8527-3602BD7DEE03}"/>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0" name="Grup 9">
                <a:extLst>
                  <a:ext uri="{FF2B5EF4-FFF2-40B4-BE49-F238E27FC236}">
                    <a16:creationId xmlns:a16="http://schemas.microsoft.com/office/drawing/2014/main" id="{4C0FA9EC-D344-5721-2F20-0E9010DECDA9}"/>
                  </a:ext>
                </a:extLst>
              </p:cNvPr>
              <p:cNvGrpSpPr/>
              <p:nvPr/>
            </p:nvGrpSpPr>
            <p:grpSpPr>
              <a:xfrm>
                <a:off x="8305" y="0"/>
                <a:ext cx="12165724" cy="6858001"/>
                <a:chOff x="1" y="-1"/>
                <a:chExt cx="12761147" cy="6858001"/>
              </a:xfrm>
            </p:grpSpPr>
            <p:sp>
              <p:nvSpPr>
                <p:cNvPr id="11" name="Dikdörtgen 10">
                  <a:extLst>
                    <a:ext uri="{FF2B5EF4-FFF2-40B4-BE49-F238E27FC236}">
                      <a16:creationId xmlns:a16="http://schemas.microsoft.com/office/drawing/2014/main" id="{3E211989-9064-2DF0-7AA0-8E8F9CC91F5B}"/>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 name="Grup 11">
                  <a:extLst>
                    <a:ext uri="{FF2B5EF4-FFF2-40B4-BE49-F238E27FC236}">
                      <a16:creationId xmlns:a16="http://schemas.microsoft.com/office/drawing/2014/main" id="{470AAFEA-6DD9-8DEB-201C-9ADF1FBB2650}"/>
                    </a:ext>
                  </a:extLst>
                </p:cNvPr>
                <p:cNvGrpSpPr/>
                <p:nvPr/>
              </p:nvGrpSpPr>
              <p:grpSpPr>
                <a:xfrm>
                  <a:off x="9028" y="-1"/>
                  <a:ext cx="12752120" cy="6858000"/>
                  <a:chOff x="6818" y="-1"/>
                  <a:chExt cx="9626719" cy="6858000"/>
                </a:xfrm>
                <a:solidFill>
                  <a:schemeClr val="accent2">
                    <a:lumMod val="50000"/>
                  </a:schemeClr>
                </a:solidFill>
              </p:grpSpPr>
              <p:sp>
                <p:nvSpPr>
                  <p:cNvPr id="13" name="Dikdörtgen 12">
                    <a:extLst>
                      <a:ext uri="{FF2B5EF4-FFF2-40B4-BE49-F238E27FC236}">
                        <a16:creationId xmlns:a16="http://schemas.microsoft.com/office/drawing/2014/main" id="{EE9C253F-D26E-C67E-654E-83EF440CB3AC}"/>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389B2135-F979-B339-700E-72BDE24C5D8A}"/>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7" name="Metin kutusu 6">
              <a:extLst>
                <a:ext uri="{FF2B5EF4-FFF2-40B4-BE49-F238E27FC236}">
                  <a16:creationId xmlns:a16="http://schemas.microsoft.com/office/drawing/2014/main" id="{29FAA1EA-26B2-B185-4155-27C843045113}"/>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8" name="Metin kutusu 7">
              <a:extLst>
                <a:ext uri="{FF2B5EF4-FFF2-40B4-BE49-F238E27FC236}">
                  <a16:creationId xmlns:a16="http://schemas.microsoft.com/office/drawing/2014/main" id="{50E8EA0F-15F1-D911-3EB2-926CE4D00D5B}"/>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58277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4DDB63C-BD7B-47B4-A676-A196494991D4}"/>
              </a:ext>
            </a:extLst>
          </p:cNvPr>
          <p:cNvPicPr>
            <a:picLocks noChangeAspect="1"/>
          </p:cNvPicPr>
          <p:nvPr/>
        </p:nvPicPr>
        <p:blipFill rotWithShape="1">
          <a:blip r:embed="rId2"/>
          <a:srcRect l="17580" t="12330" r="18307" b="10251"/>
          <a:stretch/>
        </p:blipFill>
        <p:spPr>
          <a:xfrm>
            <a:off x="3205316" y="403123"/>
            <a:ext cx="8701548" cy="5910486"/>
          </a:xfrm>
          <a:prstGeom prst="rect">
            <a:avLst/>
          </a:prstGeom>
        </p:spPr>
      </p:pic>
      <p:sp>
        <p:nvSpPr>
          <p:cNvPr id="4" name="Metin kutusu 3">
            <a:extLst>
              <a:ext uri="{FF2B5EF4-FFF2-40B4-BE49-F238E27FC236}">
                <a16:creationId xmlns:a16="http://schemas.microsoft.com/office/drawing/2014/main" id="{0024DB45-0F12-4FC7-99BA-37B2957477D4}"/>
              </a:ext>
            </a:extLst>
          </p:cNvPr>
          <p:cNvSpPr txBox="1"/>
          <p:nvPr/>
        </p:nvSpPr>
        <p:spPr>
          <a:xfrm>
            <a:off x="6823588" y="6300988"/>
            <a:ext cx="751184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http://whc.unesco.org/sustainabletourismtoolkit/how-use-guide</a:t>
            </a:r>
          </a:p>
        </p:txBody>
      </p:sp>
      <p:sp>
        <p:nvSpPr>
          <p:cNvPr id="5" name="Metin kutusu 4">
            <a:extLst>
              <a:ext uri="{FF2B5EF4-FFF2-40B4-BE49-F238E27FC236}">
                <a16:creationId xmlns:a16="http://schemas.microsoft.com/office/drawing/2014/main" id="{95B04B6E-42F0-42E5-BD76-1C54EDD937D2}"/>
              </a:ext>
            </a:extLst>
          </p:cNvPr>
          <p:cNvSpPr txBox="1"/>
          <p:nvPr/>
        </p:nvSpPr>
        <p:spPr>
          <a:xfrm>
            <a:off x="322008" y="829760"/>
            <a:ext cx="3205316" cy="707886"/>
          </a:xfrm>
          <a:prstGeom prst="rect">
            <a:avLst/>
          </a:prstGeom>
          <a:noFill/>
        </p:spPr>
        <p:txBody>
          <a:bodyPr wrap="square">
            <a:spAutoFit/>
          </a:bodyPr>
          <a:lstStyle/>
          <a:p>
            <a:r>
              <a:rPr lang="en-US" sz="2000" b="1" dirty="0">
                <a:solidFill>
                  <a:srgbClr val="C00000"/>
                </a:solidFill>
              </a:rPr>
              <a:t>Sustainable Tourism Toolkit</a:t>
            </a:r>
          </a:p>
          <a:p>
            <a:r>
              <a:rPr lang="en-US" sz="2000" b="1" dirty="0">
                <a:solidFill>
                  <a:srgbClr val="C00000"/>
                </a:solidFill>
              </a:rPr>
              <a:t>UNESCO World Heritage</a:t>
            </a:r>
          </a:p>
        </p:txBody>
      </p:sp>
      <p:sp>
        <p:nvSpPr>
          <p:cNvPr id="6" name="Metin kutusu 5">
            <a:extLst>
              <a:ext uri="{FF2B5EF4-FFF2-40B4-BE49-F238E27FC236}">
                <a16:creationId xmlns:a16="http://schemas.microsoft.com/office/drawing/2014/main" id="{2195330C-FB1C-4977-B09E-0FCDDB5959F4}"/>
              </a:ext>
            </a:extLst>
          </p:cNvPr>
          <p:cNvSpPr txBox="1"/>
          <p:nvPr/>
        </p:nvSpPr>
        <p:spPr>
          <a:xfrm>
            <a:off x="473728" y="1616585"/>
            <a:ext cx="2901875" cy="5078313"/>
          </a:xfrm>
          <a:prstGeom prst="rect">
            <a:avLst/>
          </a:prstGeom>
          <a:noFill/>
        </p:spPr>
        <p:txBody>
          <a:bodyPr wrap="square">
            <a:spAutoFit/>
          </a:bodyPr>
          <a:lstStyle/>
          <a:p>
            <a:r>
              <a:rPr lang="en-US" dirty="0"/>
              <a:t>Sustainable planning and management of tourism is one of the most pressing challenges concerning the future of the World Heritage Convention today and is the focus of the UNESCO World Heritage and Sustainable Tourism </a:t>
            </a:r>
            <a:r>
              <a:rPr lang="en-US" dirty="0" err="1"/>
              <a:t>Programme</a:t>
            </a:r>
            <a:r>
              <a:rPr lang="en-US" dirty="0"/>
              <a:t>.</a:t>
            </a:r>
          </a:p>
          <a:p>
            <a:r>
              <a:rPr lang="en-US" b="1" dirty="0">
                <a:solidFill>
                  <a:srgbClr val="C00000"/>
                </a:solidFill>
              </a:rPr>
              <a:t>These 'How To' guides for World Heritage Site managers and other key stakeholders will enable a growing number of World Heritage Site communities to make positive changes to the way they pro-actively manage tourism.</a:t>
            </a:r>
          </a:p>
        </p:txBody>
      </p:sp>
      <p:grpSp>
        <p:nvGrpSpPr>
          <p:cNvPr id="2" name="Grup 1">
            <a:extLst>
              <a:ext uri="{FF2B5EF4-FFF2-40B4-BE49-F238E27FC236}">
                <a16:creationId xmlns:a16="http://schemas.microsoft.com/office/drawing/2014/main" id="{5BCD3432-2035-C274-45FA-A98612B4158A}"/>
              </a:ext>
            </a:extLst>
          </p:cNvPr>
          <p:cNvGrpSpPr/>
          <p:nvPr/>
        </p:nvGrpSpPr>
        <p:grpSpPr>
          <a:xfrm>
            <a:off x="8305" y="-33126"/>
            <a:ext cx="13300538" cy="6891127"/>
            <a:chOff x="8305" y="-33126"/>
            <a:chExt cx="13300538" cy="6891127"/>
          </a:xfrm>
        </p:grpSpPr>
        <p:grpSp>
          <p:nvGrpSpPr>
            <p:cNvPr id="7" name="Grup 6">
              <a:extLst>
                <a:ext uri="{FF2B5EF4-FFF2-40B4-BE49-F238E27FC236}">
                  <a16:creationId xmlns:a16="http://schemas.microsoft.com/office/drawing/2014/main" id="{8D01FDE6-0858-8DBA-AEB6-F53015A316E4}"/>
                </a:ext>
              </a:extLst>
            </p:cNvPr>
            <p:cNvGrpSpPr/>
            <p:nvPr/>
          </p:nvGrpSpPr>
          <p:grpSpPr>
            <a:xfrm>
              <a:off x="8305" y="-33126"/>
              <a:ext cx="12165724" cy="6891127"/>
              <a:chOff x="8305" y="-33126"/>
              <a:chExt cx="12165724" cy="6891127"/>
            </a:xfrm>
          </p:grpSpPr>
          <p:sp>
            <p:nvSpPr>
              <p:cNvPr id="10" name="Dikdörtgen 9">
                <a:extLst>
                  <a:ext uri="{FF2B5EF4-FFF2-40B4-BE49-F238E27FC236}">
                    <a16:creationId xmlns:a16="http://schemas.microsoft.com/office/drawing/2014/main" id="{03799744-4AB8-6401-0DAC-01566030B4ED}"/>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1" name="Grup 10">
                <a:extLst>
                  <a:ext uri="{FF2B5EF4-FFF2-40B4-BE49-F238E27FC236}">
                    <a16:creationId xmlns:a16="http://schemas.microsoft.com/office/drawing/2014/main" id="{92C047FC-F52D-040D-C281-B843F4F6CE7C}"/>
                  </a:ext>
                </a:extLst>
              </p:cNvPr>
              <p:cNvGrpSpPr/>
              <p:nvPr/>
            </p:nvGrpSpPr>
            <p:grpSpPr>
              <a:xfrm>
                <a:off x="8305" y="0"/>
                <a:ext cx="12165724" cy="6858001"/>
                <a:chOff x="1" y="-1"/>
                <a:chExt cx="12761147" cy="6858001"/>
              </a:xfrm>
            </p:grpSpPr>
            <p:sp>
              <p:nvSpPr>
                <p:cNvPr id="12" name="Dikdörtgen 11">
                  <a:extLst>
                    <a:ext uri="{FF2B5EF4-FFF2-40B4-BE49-F238E27FC236}">
                      <a16:creationId xmlns:a16="http://schemas.microsoft.com/office/drawing/2014/main" id="{2F6FF5ED-5810-5DCA-EA43-D36918E5BED5}"/>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 name="Grup 12">
                  <a:extLst>
                    <a:ext uri="{FF2B5EF4-FFF2-40B4-BE49-F238E27FC236}">
                      <a16:creationId xmlns:a16="http://schemas.microsoft.com/office/drawing/2014/main" id="{A91BF08F-3A45-3E83-7268-57E65D98D5F2}"/>
                    </a:ext>
                  </a:extLst>
                </p:cNvPr>
                <p:cNvGrpSpPr/>
                <p:nvPr/>
              </p:nvGrpSpPr>
              <p:grpSpPr>
                <a:xfrm>
                  <a:off x="9028" y="-1"/>
                  <a:ext cx="12752120" cy="6858000"/>
                  <a:chOff x="6818" y="-1"/>
                  <a:chExt cx="9626719" cy="6858000"/>
                </a:xfrm>
                <a:solidFill>
                  <a:schemeClr val="accent2">
                    <a:lumMod val="50000"/>
                  </a:schemeClr>
                </a:solidFill>
              </p:grpSpPr>
              <p:sp>
                <p:nvSpPr>
                  <p:cNvPr id="14" name="Dikdörtgen 13">
                    <a:extLst>
                      <a:ext uri="{FF2B5EF4-FFF2-40B4-BE49-F238E27FC236}">
                        <a16:creationId xmlns:a16="http://schemas.microsoft.com/office/drawing/2014/main" id="{52815107-2B97-72C7-F1A4-BC6BA03284B7}"/>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3DF731BB-FEBB-3110-3196-F08243741DD3}"/>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8" name="Metin kutusu 7">
              <a:extLst>
                <a:ext uri="{FF2B5EF4-FFF2-40B4-BE49-F238E27FC236}">
                  <a16:creationId xmlns:a16="http://schemas.microsoft.com/office/drawing/2014/main" id="{C9C3DC18-341A-0AA4-69F3-3E4AB6BC680A}"/>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9" name="Metin kutusu 8">
              <a:extLst>
                <a:ext uri="{FF2B5EF4-FFF2-40B4-BE49-F238E27FC236}">
                  <a16:creationId xmlns:a16="http://schemas.microsoft.com/office/drawing/2014/main" id="{097C93CC-F91B-04A6-1BD9-B138918FA48A}"/>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97841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9F69E89-E746-E671-42B5-6041AE983635}"/>
              </a:ext>
            </a:extLst>
          </p:cNvPr>
          <p:cNvSpPr txBox="1"/>
          <p:nvPr/>
        </p:nvSpPr>
        <p:spPr>
          <a:xfrm>
            <a:off x="501445" y="1584799"/>
            <a:ext cx="10323871" cy="3416320"/>
          </a:xfrm>
          <a:prstGeom prst="rect">
            <a:avLst/>
          </a:prstGeom>
          <a:noFill/>
        </p:spPr>
        <p:txBody>
          <a:bodyPr wrap="square">
            <a:spAutoFit/>
          </a:bodyPr>
          <a:lstStyle/>
          <a:p>
            <a:r>
              <a:rPr lang="en-US" dirty="0"/>
              <a:t>UNESCO's primary concern is that new forms do not violate the integrity of the original “pure” and “authentic” intangible cultural heritage context. The UNESCO report from the Vietnam meeting refers to this as the problem of decontextualization (UNESCO and EHHCAP, 2008).</a:t>
            </a:r>
            <a:endParaRPr lang="tr-TR" dirty="0"/>
          </a:p>
          <a:p>
            <a:endParaRPr lang="tr-TR" dirty="0"/>
          </a:p>
          <a:p>
            <a:r>
              <a:rPr lang="en-US" dirty="0"/>
              <a:t>Tourism can change both the context and the content of </a:t>
            </a:r>
            <a:r>
              <a:rPr lang="en-US" dirty="0" err="1"/>
              <a:t>tradition.Hmong</a:t>
            </a:r>
            <a:r>
              <a:rPr lang="en-US" dirty="0"/>
              <a:t> traditional clothing is being altered to meet tourists' expectations. </a:t>
            </a:r>
            <a:endParaRPr lang="tr-TR" dirty="0"/>
          </a:p>
          <a:p>
            <a:endParaRPr lang="tr-TR" dirty="0"/>
          </a:p>
          <a:p>
            <a:r>
              <a:rPr lang="en-US" dirty="0"/>
              <a:t>Tourists' desires are prioritized over the needs of the Hmong </a:t>
            </a:r>
            <a:r>
              <a:rPr lang="en-US" dirty="0" err="1"/>
              <a:t>people.A</a:t>
            </a:r>
            <a:r>
              <a:rPr lang="en-US" dirty="0"/>
              <a:t> step further is the staging of traditions for tourists. </a:t>
            </a:r>
            <a:endParaRPr lang="tr-TR" dirty="0"/>
          </a:p>
          <a:p>
            <a:endParaRPr lang="tr-TR" dirty="0"/>
          </a:p>
          <a:p>
            <a:r>
              <a:rPr lang="en-US" dirty="0"/>
              <a:t>In tourism research literature, this is called “staged authenticity” (</a:t>
            </a:r>
            <a:r>
              <a:rPr lang="en-US" dirty="0" err="1"/>
              <a:t>MacCannell</a:t>
            </a:r>
            <a:r>
              <a:rPr lang="en-US" dirty="0"/>
              <a:t>, 1973).In some parts of India, ceremonies where local couples marry more than thirty times just for tourists | commercialization</a:t>
            </a:r>
            <a:endParaRPr lang="tr-TR" dirty="0"/>
          </a:p>
        </p:txBody>
      </p:sp>
      <p:grpSp>
        <p:nvGrpSpPr>
          <p:cNvPr id="4" name="Grup 3">
            <a:extLst>
              <a:ext uri="{FF2B5EF4-FFF2-40B4-BE49-F238E27FC236}">
                <a16:creationId xmlns:a16="http://schemas.microsoft.com/office/drawing/2014/main" id="{2E72B6EC-8912-E5C6-7539-AB903B50FE19}"/>
              </a:ext>
            </a:extLst>
          </p:cNvPr>
          <p:cNvGrpSpPr/>
          <p:nvPr/>
        </p:nvGrpSpPr>
        <p:grpSpPr>
          <a:xfrm>
            <a:off x="8305" y="-33126"/>
            <a:ext cx="13300538" cy="6891127"/>
            <a:chOff x="8305" y="-33126"/>
            <a:chExt cx="13300538" cy="6891127"/>
          </a:xfrm>
        </p:grpSpPr>
        <p:grpSp>
          <p:nvGrpSpPr>
            <p:cNvPr id="5" name="Grup 4">
              <a:extLst>
                <a:ext uri="{FF2B5EF4-FFF2-40B4-BE49-F238E27FC236}">
                  <a16:creationId xmlns:a16="http://schemas.microsoft.com/office/drawing/2014/main" id="{2C59BC69-E67F-8B08-18FD-8E14E2BF1562}"/>
                </a:ext>
              </a:extLst>
            </p:cNvPr>
            <p:cNvGrpSpPr/>
            <p:nvPr/>
          </p:nvGrpSpPr>
          <p:grpSpPr>
            <a:xfrm>
              <a:off x="8305" y="-33126"/>
              <a:ext cx="12165724" cy="6891127"/>
              <a:chOff x="8305" y="-33126"/>
              <a:chExt cx="12165724" cy="6891127"/>
            </a:xfrm>
          </p:grpSpPr>
          <p:sp>
            <p:nvSpPr>
              <p:cNvPr id="8" name="Dikdörtgen 7">
                <a:extLst>
                  <a:ext uri="{FF2B5EF4-FFF2-40B4-BE49-F238E27FC236}">
                    <a16:creationId xmlns:a16="http://schemas.microsoft.com/office/drawing/2014/main" id="{F7719C0F-C69C-0D26-C35D-1D6E0A1B2CAD}"/>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9" name="Grup 8">
                <a:extLst>
                  <a:ext uri="{FF2B5EF4-FFF2-40B4-BE49-F238E27FC236}">
                    <a16:creationId xmlns:a16="http://schemas.microsoft.com/office/drawing/2014/main" id="{4411C7CD-FC71-F8FE-2545-0D9E077F686D}"/>
                  </a:ext>
                </a:extLst>
              </p:cNvPr>
              <p:cNvGrpSpPr/>
              <p:nvPr/>
            </p:nvGrpSpPr>
            <p:grpSpPr>
              <a:xfrm>
                <a:off x="8305" y="0"/>
                <a:ext cx="12165724" cy="6858001"/>
                <a:chOff x="1" y="-1"/>
                <a:chExt cx="12761147" cy="6858001"/>
              </a:xfrm>
            </p:grpSpPr>
            <p:sp>
              <p:nvSpPr>
                <p:cNvPr id="10" name="Dikdörtgen 9">
                  <a:extLst>
                    <a:ext uri="{FF2B5EF4-FFF2-40B4-BE49-F238E27FC236}">
                      <a16:creationId xmlns:a16="http://schemas.microsoft.com/office/drawing/2014/main" id="{604045CA-76BD-6A28-E792-406979597B6E}"/>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1" name="Grup 10">
                  <a:extLst>
                    <a:ext uri="{FF2B5EF4-FFF2-40B4-BE49-F238E27FC236}">
                      <a16:creationId xmlns:a16="http://schemas.microsoft.com/office/drawing/2014/main" id="{6D3AFAD5-F444-E2DD-3DE5-697466756DB0}"/>
                    </a:ext>
                  </a:extLst>
                </p:cNvPr>
                <p:cNvGrpSpPr/>
                <p:nvPr/>
              </p:nvGrpSpPr>
              <p:grpSpPr>
                <a:xfrm>
                  <a:off x="9028" y="-1"/>
                  <a:ext cx="12752120" cy="6858000"/>
                  <a:chOff x="6818" y="-1"/>
                  <a:chExt cx="9626719" cy="6858000"/>
                </a:xfrm>
                <a:solidFill>
                  <a:schemeClr val="accent2">
                    <a:lumMod val="50000"/>
                  </a:schemeClr>
                </a:solidFill>
              </p:grpSpPr>
              <p:sp>
                <p:nvSpPr>
                  <p:cNvPr id="12" name="Dikdörtgen 11">
                    <a:extLst>
                      <a:ext uri="{FF2B5EF4-FFF2-40B4-BE49-F238E27FC236}">
                        <a16:creationId xmlns:a16="http://schemas.microsoft.com/office/drawing/2014/main" id="{4E5EDF08-3CCB-3900-831A-1894AD278AB8}"/>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4F99862F-3FC1-4B97-7376-F894B2FADC12}"/>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6" name="Metin kutusu 5">
              <a:extLst>
                <a:ext uri="{FF2B5EF4-FFF2-40B4-BE49-F238E27FC236}">
                  <a16:creationId xmlns:a16="http://schemas.microsoft.com/office/drawing/2014/main" id="{5834D04A-ACFE-AA6D-4EC2-5FEC6D4F9859}"/>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7" name="Metin kutusu 6">
              <a:extLst>
                <a:ext uri="{FF2B5EF4-FFF2-40B4-BE49-F238E27FC236}">
                  <a16:creationId xmlns:a16="http://schemas.microsoft.com/office/drawing/2014/main" id="{32FA982F-4E17-C1A5-654D-CB1998D4C647}"/>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
        <p:nvSpPr>
          <p:cNvPr id="15" name="Metin kutusu 14">
            <a:extLst>
              <a:ext uri="{FF2B5EF4-FFF2-40B4-BE49-F238E27FC236}">
                <a16:creationId xmlns:a16="http://schemas.microsoft.com/office/drawing/2014/main" id="{E3C4AA2A-11E8-263F-1C2E-01EAAC58AB6B}"/>
              </a:ext>
            </a:extLst>
          </p:cNvPr>
          <p:cNvSpPr txBox="1"/>
          <p:nvPr/>
        </p:nvSpPr>
        <p:spPr>
          <a:xfrm>
            <a:off x="541657" y="955875"/>
            <a:ext cx="10175504" cy="461665"/>
          </a:xfrm>
          <a:prstGeom prst="rect">
            <a:avLst/>
          </a:prstGeom>
          <a:noFill/>
        </p:spPr>
        <p:txBody>
          <a:bodyPr wrap="square">
            <a:spAutoFit/>
          </a:bodyPr>
          <a:lstStyle/>
          <a:p>
            <a:r>
              <a:rPr lang="tr-TR" sz="2400" b="1" dirty="0">
                <a:solidFill>
                  <a:srgbClr val="C00000"/>
                </a:solidFill>
              </a:rPr>
              <a:t>FOLKLORIZATION-DECONTEXTUALIZATION-INTANGIBLE CULTURAL HERITAGE</a:t>
            </a:r>
          </a:p>
        </p:txBody>
      </p:sp>
    </p:spTree>
    <p:extLst>
      <p:ext uri="{BB962C8B-B14F-4D97-AF65-F5344CB8AC3E}">
        <p14:creationId xmlns:p14="http://schemas.microsoft.com/office/powerpoint/2010/main" val="4011133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F79C8F7-D5FB-40B5-AA17-B5C49E139848}"/>
              </a:ext>
            </a:extLst>
          </p:cNvPr>
          <p:cNvPicPr>
            <a:picLocks noChangeAspect="1"/>
          </p:cNvPicPr>
          <p:nvPr/>
        </p:nvPicPr>
        <p:blipFill rotWithShape="1">
          <a:blip r:embed="rId3"/>
          <a:srcRect l="15345" t="23142" r="16380" b="12950"/>
          <a:stretch/>
        </p:blipFill>
        <p:spPr>
          <a:xfrm>
            <a:off x="180414" y="103610"/>
            <a:ext cx="12011586" cy="6324282"/>
          </a:xfrm>
          <a:prstGeom prst="rect">
            <a:avLst/>
          </a:prstGeom>
        </p:spPr>
      </p:pic>
    </p:spTree>
    <p:extLst>
      <p:ext uri="{BB962C8B-B14F-4D97-AF65-F5344CB8AC3E}">
        <p14:creationId xmlns:p14="http://schemas.microsoft.com/office/powerpoint/2010/main" val="3332616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895B879-91CF-45FA-BB2D-14F7D56CA4EB}"/>
              </a:ext>
            </a:extLst>
          </p:cNvPr>
          <p:cNvPicPr>
            <a:picLocks noChangeAspect="1"/>
          </p:cNvPicPr>
          <p:nvPr/>
        </p:nvPicPr>
        <p:blipFill rotWithShape="1">
          <a:blip r:embed="rId3"/>
          <a:srcRect l="35776" t="19770" r="17327" b="17395"/>
          <a:stretch/>
        </p:blipFill>
        <p:spPr>
          <a:xfrm>
            <a:off x="998482" y="0"/>
            <a:ext cx="9099394" cy="6858000"/>
          </a:xfrm>
          <a:prstGeom prst="rect">
            <a:avLst/>
          </a:prstGeom>
        </p:spPr>
      </p:pic>
      <p:sp>
        <p:nvSpPr>
          <p:cNvPr id="5" name="Metin kutusu 4">
            <a:extLst>
              <a:ext uri="{FF2B5EF4-FFF2-40B4-BE49-F238E27FC236}">
                <a16:creationId xmlns:a16="http://schemas.microsoft.com/office/drawing/2014/main" id="{E80F8829-583B-4500-9431-22B7BDFB60ED}"/>
              </a:ext>
            </a:extLst>
          </p:cNvPr>
          <p:cNvSpPr txBox="1"/>
          <p:nvPr/>
        </p:nvSpPr>
        <p:spPr>
          <a:xfrm>
            <a:off x="1797269" y="6072379"/>
            <a:ext cx="75464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white"/>
                </a:solidFill>
                <a:effectLst/>
                <a:uLnTx/>
                <a:uFillTx/>
                <a:latin typeface="Calibri" panose="020F0502020204030204"/>
                <a:ea typeface="+mn-ea"/>
                <a:cs typeface="+mn-cs"/>
              </a:rPr>
              <a:t>Alkmaar'ın</a:t>
            </a: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 peynir pazarı: turistler için kültürel kitle eğlencesi</a:t>
            </a:r>
          </a:p>
        </p:txBody>
      </p:sp>
    </p:spTree>
    <p:extLst>
      <p:ext uri="{BB962C8B-B14F-4D97-AF65-F5344CB8AC3E}">
        <p14:creationId xmlns:p14="http://schemas.microsoft.com/office/powerpoint/2010/main" val="2499244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C1A40731-2E46-443E-A94C-5399C4D13D56}"/>
              </a:ext>
            </a:extLst>
          </p:cNvPr>
          <p:cNvSpPr/>
          <p:nvPr/>
        </p:nvSpPr>
        <p:spPr>
          <a:xfrm>
            <a:off x="1187772" y="1186025"/>
            <a:ext cx="43154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DISCUSSION AND CONCLUSIONS</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a:extLst>
              <a:ext uri="{FF2B5EF4-FFF2-40B4-BE49-F238E27FC236}">
                <a16:creationId xmlns:a16="http://schemas.microsoft.com/office/drawing/2014/main" id="{C6D37B83-B208-45D7-A161-87E40BB87C0C}"/>
              </a:ext>
            </a:extLst>
          </p:cNvPr>
          <p:cNvSpPr/>
          <p:nvPr/>
        </p:nvSpPr>
        <p:spPr>
          <a:xfrm>
            <a:off x="192966" y="1790548"/>
            <a:ext cx="10932438" cy="4708981"/>
          </a:xfrm>
          <a:prstGeom prst="rect">
            <a:avLst/>
          </a:prstGeom>
        </p:spPr>
        <p:txBody>
          <a:bodyPr wrap="square">
            <a:spAutoFit/>
          </a:bodyPr>
          <a:lstStyle/>
          <a:p>
            <a:pPr marL="1200150" marR="0" lvl="2"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Traditional craftsmanship gains a critical role for providing sustainable development in historic environments concerning the inclusive economic development, sustainable cities, sustainable production patterns</a:t>
            </a: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Traditional craftsmanship is affected positively or negatively with regard to the different management policies of tourism developed by countries directly affecting the sustainable development of historic environments. </a:t>
            </a: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accurate management of tourism contributes to the sustainable development of environments increasing the implementation of craft products to afford the increasing demand for tourists on traditional craftsmanship. </a:t>
            </a: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Tourism also accelerates the conservation and restoration activities in historic environments providing the continuity of the activities of local building masters using local building materials, techniques and tools and making environments sustainable</a:t>
            </a: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demand of cultural tourists on handmade products produced by traditional techniques and materials, accelerates the production process of the products of local traditional craftsmanship.</a:t>
            </a:r>
            <a:endPar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endParaRPr>
          </a:p>
        </p:txBody>
      </p:sp>
      <p:grpSp>
        <p:nvGrpSpPr>
          <p:cNvPr id="2" name="Grup 1">
            <a:extLst>
              <a:ext uri="{FF2B5EF4-FFF2-40B4-BE49-F238E27FC236}">
                <a16:creationId xmlns:a16="http://schemas.microsoft.com/office/drawing/2014/main" id="{880D087C-7DA8-74EF-0F56-0540C7255EFD}"/>
              </a:ext>
            </a:extLst>
          </p:cNvPr>
          <p:cNvGrpSpPr/>
          <p:nvPr/>
        </p:nvGrpSpPr>
        <p:grpSpPr>
          <a:xfrm>
            <a:off x="8305" y="-33126"/>
            <a:ext cx="13300538" cy="6891127"/>
            <a:chOff x="8305" y="-33126"/>
            <a:chExt cx="13300538" cy="6891127"/>
          </a:xfrm>
        </p:grpSpPr>
        <p:grpSp>
          <p:nvGrpSpPr>
            <p:cNvPr id="4" name="Grup 3">
              <a:extLst>
                <a:ext uri="{FF2B5EF4-FFF2-40B4-BE49-F238E27FC236}">
                  <a16:creationId xmlns:a16="http://schemas.microsoft.com/office/drawing/2014/main" id="{8D322731-2E5F-CA76-A083-D5167FBA483D}"/>
                </a:ext>
              </a:extLst>
            </p:cNvPr>
            <p:cNvGrpSpPr/>
            <p:nvPr/>
          </p:nvGrpSpPr>
          <p:grpSpPr>
            <a:xfrm>
              <a:off x="8305" y="-33126"/>
              <a:ext cx="12165724" cy="6891127"/>
              <a:chOff x="8305" y="-33126"/>
              <a:chExt cx="12165724" cy="6891127"/>
            </a:xfrm>
          </p:grpSpPr>
          <p:sp>
            <p:nvSpPr>
              <p:cNvPr id="14" name="Dikdörtgen 13">
                <a:extLst>
                  <a:ext uri="{FF2B5EF4-FFF2-40B4-BE49-F238E27FC236}">
                    <a16:creationId xmlns:a16="http://schemas.microsoft.com/office/drawing/2014/main" id="{DA1806D6-7F5A-E268-3304-D4C471660923}"/>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5" name="Grup 14">
                <a:extLst>
                  <a:ext uri="{FF2B5EF4-FFF2-40B4-BE49-F238E27FC236}">
                    <a16:creationId xmlns:a16="http://schemas.microsoft.com/office/drawing/2014/main" id="{1589C6D9-5D72-FA89-1DCC-25DE3CCD24B6}"/>
                  </a:ext>
                </a:extLst>
              </p:cNvPr>
              <p:cNvGrpSpPr/>
              <p:nvPr/>
            </p:nvGrpSpPr>
            <p:grpSpPr>
              <a:xfrm>
                <a:off x="8305" y="0"/>
                <a:ext cx="12165724" cy="6858001"/>
                <a:chOff x="1" y="-1"/>
                <a:chExt cx="12761147" cy="6858001"/>
              </a:xfrm>
            </p:grpSpPr>
            <p:sp>
              <p:nvSpPr>
                <p:cNvPr id="16" name="Dikdörtgen 15">
                  <a:extLst>
                    <a:ext uri="{FF2B5EF4-FFF2-40B4-BE49-F238E27FC236}">
                      <a16:creationId xmlns:a16="http://schemas.microsoft.com/office/drawing/2014/main" id="{FCE75288-F977-5A8C-9D5F-BF79D633049D}"/>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7" name="Grup 16">
                  <a:extLst>
                    <a:ext uri="{FF2B5EF4-FFF2-40B4-BE49-F238E27FC236}">
                      <a16:creationId xmlns:a16="http://schemas.microsoft.com/office/drawing/2014/main" id="{CE32D67C-65F3-1051-44A7-6224A47261C8}"/>
                    </a:ext>
                  </a:extLst>
                </p:cNvPr>
                <p:cNvGrpSpPr/>
                <p:nvPr/>
              </p:nvGrpSpPr>
              <p:grpSpPr>
                <a:xfrm>
                  <a:off x="9028" y="-1"/>
                  <a:ext cx="12752120" cy="6858000"/>
                  <a:chOff x="6818" y="-1"/>
                  <a:chExt cx="9626719" cy="6858000"/>
                </a:xfrm>
                <a:solidFill>
                  <a:schemeClr val="accent2">
                    <a:lumMod val="50000"/>
                  </a:schemeClr>
                </a:solidFill>
              </p:grpSpPr>
              <p:sp>
                <p:nvSpPr>
                  <p:cNvPr id="18" name="Dikdörtgen 17">
                    <a:extLst>
                      <a:ext uri="{FF2B5EF4-FFF2-40B4-BE49-F238E27FC236}">
                        <a16:creationId xmlns:a16="http://schemas.microsoft.com/office/drawing/2014/main" id="{42259C24-55D4-5B88-4563-4E0DD56D7753}"/>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4F4ABF5-D136-9AFE-9937-77FC14A00B51}"/>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2" name="Metin kutusu 11">
              <a:extLst>
                <a:ext uri="{FF2B5EF4-FFF2-40B4-BE49-F238E27FC236}">
                  <a16:creationId xmlns:a16="http://schemas.microsoft.com/office/drawing/2014/main" id="{8F366A33-E526-1F69-52EA-FB401B0D8E50}"/>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3" name="Metin kutusu 12">
              <a:extLst>
                <a:ext uri="{FF2B5EF4-FFF2-40B4-BE49-F238E27FC236}">
                  <a16:creationId xmlns:a16="http://schemas.microsoft.com/office/drawing/2014/main" id="{A2880566-F921-484E-79A0-0D45B8938FA8}"/>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7860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94499" y="1020898"/>
            <a:ext cx="9760685" cy="2308324"/>
          </a:xfrm>
          <a:prstGeom prst="rect">
            <a:avLst/>
          </a:prstGeom>
          <a:solidFill>
            <a:srgbClr val="C00000"/>
          </a:solidFill>
        </p:spPr>
        <p:txBody>
          <a:bodyPr wrap="none">
            <a:spAutoFit/>
          </a:bodyPr>
          <a:lstStyle/>
          <a:p>
            <a:r>
              <a:rPr lang="en-US" b="1" dirty="0">
                <a:solidFill>
                  <a:schemeClr val="bg1"/>
                </a:solidFill>
              </a:rPr>
              <a:t>TRADITIONAL SKILLS AND INTANGIBLE HERITAGE</a:t>
            </a:r>
            <a:endParaRPr lang="tr-TR" b="1" dirty="0">
              <a:solidFill>
                <a:schemeClr val="bg1"/>
              </a:solidFill>
            </a:endParaRPr>
          </a:p>
          <a:p>
            <a:endParaRPr lang="tr-TR" dirty="0">
              <a:solidFill>
                <a:schemeClr val="bg1"/>
              </a:solidFill>
            </a:endParaRPr>
          </a:p>
          <a:p>
            <a:endParaRPr lang="tr-TR" dirty="0">
              <a:solidFill>
                <a:schemeClr val="bg1"/>
              </a:solidFill>
            </a:endParaRPr>
          </a:p>
          <a:p>
            <a:r>
              <a:rPr lang="en-US" dirty="0">
                <a:solidFill>
                  <a:schemeClr val="bg1"/>
                </a:solidFill>
              </a:rPr>
              <a:t>Traditional craftsmanship is perhaps the most tangible manifestation of intangible cultural heritage. </a:t>
            </a:r>
            <a:endParaRPr lang="tr-TR" dirty="0">
              <a:solidFill>
                <a:schemeClr val="bg1"/>
              </a:solidFill>
            </a:endParaRPr>
          </a:p>
          <a:p>
            <a:r>
              <a:rPr lang="en-US" dirty="0">
                <a:solidFill>
                  <a:schemeClr val="bg1"/>
                </a:solidFill>
              </a:rPr>
              <a:t>Its preservation aims to ensure that the knowledge and skills associated with traditional </a:t>
            </a:r>
            <a:r>
              <a:rPr lang="en-US" dirty="0" err="1">
                <a:solidFill>
                  <a:schemeClr val="bg1"/>
                </a:solidFill>
              </a:rPr>
              <a:t>artisanry</a:t>
            </a:r>
            <a:r>
              <a:rPr lang="en-US" dirty="0">
                <a:solidFill>
                  <a:schemeClr val="bg1"/>
                </a:solidFill>
              </a:rPr>
              <a:t> </a:t>
            </a:r>
            <a:endParaRPr lang="tr-TR" dirty="0">
              <a:solidFill>
                <a:schemeClr val="bg1"/>
              </a:solidFill>
            </a:endParaRPr>
          </a:p>
          <a:p>
            <a:r>
              <a:rPr lang="en-US" dirty="0">
                <a:solidFill>
                  <a:schemeClr val="bg1"/>
                </a:solidFill>
              </a:rPr>
              <a:t>are passed on to future generations, so that crafts continue to be produced within their communities, </a:t>
            </a:r>
            <a:endParaRPr lang="tr-TR" dirty="0">
              <a:solidFill>
                <a:schemeClr val="bg1"/>
              </a:solidFill>
            </a:endParaRPr>
          </a:p>
          <a:p>
            <a:r>
              <a:rPr lang="en-US" dirty="0">
                <a:solidFill>
                  <a:schemeClr val="bg1"/>
                </a:solidFill>
              </a:rPr>
              <a:t>providing livelihoods for their makers and reflecting creativity. </a:t>
            </a:r>
          </a:p>
          <a:p>
            <a:endParaRPr lang="tr-TR" dirty="0">
              <a:solidFill>
                <a:schemeClr val="bg1"/>
              </a:solidFill>
            </a:endParaRPr>
          </a:p>
        </p:txBody>
      </p:sp>
      <p:sp>
        <p:nvSpPr>
          <p:cNvPr id="3" name="Dikdörtgen 2"/>
          <p:cNvSpPr/>
          <p:nvPr/>
        </p:nvSpPr>
        <p:spPr>
          <a:xfrm>
            <a:off x="1394499" y="3914878"/>
            <a:ext cx="9858982" cy="1477328"/>
          </a:xfrm>
          <a:prstGeom prst="rect">
            <a:avLst/>
          </a:prstGeom>
          <a:solidFill>
            <a:srgbClr val="C00000"/>
          </a:solidFill>
        </p:spPr>
        <p:txBody>
          <a:bodyPr wrap="square">
            <a:spAutoFit/>
          </a:bodyPr>
          <a:lstStyle/>
          <a:p>
            <a:r>
              <a:rPr lang="en-US" b="1" dirty="0">
                <a:solidFill>
                  <a:schemeClr val="bg1"/>
                </a:solidFill>
              </a:rPr>
              <a:t>CULTURAL HERITAGE TRANSMISSION: ROLE OF WOMEN AND YOUTH IN RURAL AREAS</a:t>
            </a:r>
          </a:p>
          <a:p>
            <a:endParaRPr lang="en-US" dirty="0">
              <a:solidFill>
                <a:schemeClr val="bg1"/>
              </a:solidFill>
            </a:endParaRPr>
          </a:p>
          <a:p>
            <a:r>
              <a:rPr lang="en-US" dirty="0">
                <a:solidFill>
                  <a:schemeClr val="bg1"/>
                </a:solidFill>
              </a:rPr>
              <a:t>Women and youth play complementary roles in safeguarding rural heritage. Women often act as custodians of traditional crafts, agricultural knowledge and culinary practices, anchoring them in the local economy and community identity.</a:t>
            </a:r>
            <a:endParaRPr lang="tr-TR" dirty="0">
              <a:solidFill>
                <a:schemeClr val="bg1"/>
              </a:solidFill>
            </a:endParaRPr>
          </a:p>
        </p:txBody>
      </p:sp>
      <p:grpSp>
        <p:nvGrpSpPr>
          <p:cNvPr id="15" name="Grup 14">
            <a:extLst>
              <a:ext uri="{FF2B5EF4-FFF2-40B4-BE49-F238E27FC236}">
                <a16:creationId xmlns:a16="http://schemas.microsoft.com/office/drawing/2014/main" id="{FE58AAA9-DD2D-033A-5E86-8C023A529DE5}"/>
              </a:ext>
            </a:extLst>
          </p:cNvPr>
          <p:cNvGrpSpPr/>
          <p:nvPr/>
        </p:nvGrpSpPr>
        <p:grpSpPr>
          <a:xfrm>
            <a:off x="8305" y="-33126"/>
            <a:ext cx="13300538" cy="6891127"/>
            <a:chOff x="8305" y="-33126"/>
            <a:chExt cx="13300538" cy="6891127"/>
          </a:xfrm>
        </p:grpSpPr>
        <p:grpSp>
          <p:nvGrpSpPr>
            <p:cNvPr id="16" name="Grup 15">
              <a:extLst>
                <a:ext uri="{FF2B5EF4-FFF2-40B4-BE49-F238E27FC236}">
                  <a16:creationId xmlns:a16="http://schemas.microsoft.com/office/drawing/2014/main" id="{E9958B59-5488-D31F-1FAD-678D023A3BB5}"/>
                </a:ext>
              </a:extLst>
            </p:cNvPr>
            <p:cNvGrpSpPr/>
            <p:nvPr/>
          </p:nvGrpSpPr>
          <p:grpSpPr>
            <a:xfrm>
              <a:off x="8305" y="-33126"/>
              <a:ext cx="12165724" cy="6891127"/>
              <a:chOff x="8305" y="-33126"/>
              <a:chExt cx="12165724" cy="6891127"/>
            </a:xfrm>
          </p:grpSpPr>
          <p:sp>
            <p:nvSpPr>
              <p:cNvPr id="19" name="Dikdörtgen 18">
                <a:extLst>
                  <a:ext uri="{FF2B5EF4-FFF2-40B4-BE49-F238E27FC236}">
                    <a16:creationId xmlns:a16="http://schemas.microsoft.com/office/drawing/2014/main" id="{83917005-5FA0-2206-3733-D419C96B9934}"/>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20" name="Grup 19">
                <a:extLst>
                  <a:ext uri="{FF2B5EF4-FFF2-40B4-BE49-F238E27FC236}">
                    <a16:creationId xmlns:a16="http://schemas.microsoft.com/office/drawing/2014/main" id="{2AED9567-809C-94D4-0E02-84A2E0AB4F8A}"/>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309901D7-DE4F-D442-FC19-77B0D91B2B07}"/>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F782CD9B-F021-4A62-46D6-0E6A671FBE6B}"/>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3FEFCCF1-59E7-7A2E-7C79-033ADEEDE511}"/>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9C7153CB-A618-86A8-0636-141C3D89857C}"/>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7" name="Metin kutusu 16">
              <a:extLst>
                <a:ext uri="{FF2B5EF4-FFF2-40B4-BE49-F238E27FC236}">
                  <a16:creationId xmlns:a16="http://schemas.microsoft.com/office/drawing/2014/main" id="{3073D7E5-F6A0-802B-2787-2CC01A0B61B1}"/>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8" name="Metin kutusu 17">
              <a:extLst>
                <a:ext uri="{FF2B5EF4-FFF2-40B4-BE49-F238E27FC236}">
                  <a16:creationId xmlns:a16="http://schemas.microsoft.com/office/drawing/2014/main" id="{566161D6-C3BC-2A8C-FA7A-1A284EA575E3}"/>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61934260"/>
      </p:ext>
    </p:extLst>
  </p:cSld>
  <p:clrMapOvr>
    <a:masterClrMapping/>
  </p:clrMapOvr>
  <mc:AlternateContent xmlns:mc="http://schemas.openxmlformats.org/markup-compatibility/2006" xmlns:p14="http://schemas.microsoft.com/office/powerpoint/2010/main">
    <mc:Choice Requires="p14">
      <p:transition spd="slow" p14:dur="2000" advTm="16659"/>
    </mc:Choice>
    <mc:Fallback xmlns="">
      <p:transition spd="slow" advTm="1665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FE82B-0A06-794E-FB9D-B868FFADE025}"/>
            </a:ext>
          </a:extLst>
        </p:cNvPr>
        <p:cNvGrpSpPr/>
        <p:nvPr/>
      </p:nvGrpSpPr>
      <p:grpSpPr>
        <a:xfrm>
          <a:off x="0" y="0"/>
          <a:ext cx="0" cy="0"/>
          <a:chOff x="0" y="0"/>
          <a:chExt cx="0" cy="0"/>
        </a:xfrm>
      </p:grpSpPr>
      <p:sp>
        <p:nvSpPr>
          <p:cNvPr id="15362" name="1 Metin kutusu">
            <a:extLst>
              <a:ext uri="{FF2B5EF4-FFF2-40B4-BE49-F238E27FC236}">
                <a16:creationId xmlns:a16="http://schemas.microsoft.com/office/drawing/2014/main" id="{EB11A6AE-8363-AF6D-A036-A98AF01FE131}"/>
              </a:ext>
            </a:extLst>
          </p:cNvPr>
          <p:cNvSpPr txBox="1">
            <a:spLocks noChangeArrowheads="1"/>
          </p:cNvSpPr>
          <p:nvPr/>
        </p:nvSpPr>
        <p:spPr bwMode="auto">
          <a:xfrm>
            <a:off x="1512291" y="1354170"/>
            <a:ext cx="9927963"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b="1" dirty="0">
                <a:solidFill>
                  <a:srgbClr val="000000"/>
                </a:solidFill>
              </a:rPr>
              <a:t>UNESCO</a:t>
            </a:r>
            <a:r>
              <a:rPr lang="en-US" b="1" dirty="0">
                <a:solidFill>
                  <a:srgbClr val="000000"/>
                </a:solidFill>
              </a:rPr>
              <a:t> CONVENTION CONCERNING THE PROTECTION OF THE WORLD CULTURAL AND NATURAL HERITAGE</a:t>
            </a:r>
            <a:r>
              <a:rPr lang="tr-TR" b="1" dirty="0">
                <a:solidFill>
                  <a:srgbClr val="000000"/>
                </a:solidFill>
              </a:rPr>
              <a:t>| </a:t>
            </a:r>
            <a:r>
              <a:rPr lang="tr-TR" altLang="tr-TR" b="1" dirty="0">
                <a:solidFill>
                  <a:srgbClr val="000000"/>
                </a:solidFill>
              </a:rPr>
              <a:t>1972</a:t>
            </a:r>
            <a:endParaRPr lang="tr-TR" altLang="tr-TR" b="1" dirty="0"/>
          </a:p>
          <a:p>
            <a:pPr eaLnBrk="1" hangingPunct="1"/>
            <a:endParaRPr lang="tr-TR" altLang="tr-TR" sz="2000" b="1" dirty="0">
              <a:solidFill>
                <a:srgbClr val="FF0000"/>
              </a:solidFill>
            </a:endParaRPr>
          </a:p>
          <a:p>
            <a:pPr eaLnBrk="1" hangingPunct="1"/>
            <a:r>
              <a:rPr lang="tr-TR" altLang="tr-TR" sz="2800" b="1" dirty="0">
                <a:solidFill>
                  <a:srgbClr val="C00000"/>
                </a:solidFill>
              </a:rPr>
              <a:t>CULTURAL HERITAGE</a:t>
            </a:r>
          </a:p>
          <a:p>
            <a:pPr eaLnBrk="1" hangingPunct="1"/>
            <a:endParaRPr lang="tr-TR" altLang="tr-TR" sz="2000" dirty="0"/>
          </a:p>
          <a:p>
            <a:pPr marL="285750" indent="-285750" eaLnBrk="1" hangingPunct="1">
              <a:buFont typeface="Arial" panose="020B0604020202020204" pitchFamily="34" charset="0"/>
              <a:buChar char="•"/>
            </a:pPr>
            <a:r>
              <a:rPr lang="en-US" altLang="tr-TR" b="1" dirty="0"/>
              <a:t>monuments: </a:t>
            </a:r>
            <a:r>
              <a:rPr lang="en-US" altLang="tr-TR" dirty="0"/>
              <a:t>architectural works, works of monumental sculpture and painting,</a:t>
            </a:r>
            <a:r>
              <a:rPr lang="tr-TR" altLang="tr-TR" dirty="0"/>
              <a:t> </a:t>
            </a:r>
            <a:r>
              <a:rPr lang="en-US" altLang="tr-TR" dirty="0"/>
              <a:t>elements or structures of an archaeological nature, inscriptions, cave dwellings and</a:t>
            </a:r>
            <a:r>
              <a:rPr lang="tr-TR" altLang="tr-TR" dirty="0"/>
              <a:t> </a:t>
            </a:r>
            <a:r>
              <a:rPr lang="en-US" altLang="tr-TR" dirty="0"/>
              <a:t>combinations of features</a:t>
            </a:r>
            <a:endParaRPr lang="tr-TR" altLang="tr-TR" dirty="0"/>
          </a:p>
          <a:p>
            <a:pPr marL="285750" indent="-285750" eaLnBrk="1" hangingPunct="1">
              <a:buFont typeface="Arial" panose="020B0604020202020204" pitchFamily="34" charset="0"/>
              <a:buChar char="•"/>
            </a:pPr>
            <a:r>
              <a:rPr lang="en-US" altLang="tr-TR" b="1" dirty="0"/>
              <a:t>groups of buildings: </a:t>
            </a:r>
            <a:r>
              <a:rPr lang="en-US" altLang="tr-TR" dirty="0"/>
              <a:t>groups of separate or connected buildings which, because of</a:t>
            </a:r>
            <a:r>
              <a:rPr lang="tr-TR" altLang="tr-TR" dirty="0"/>
              <a:t> </a:t>
            </a:r>
            <a:r>
              <a:rPr lang="en-US" altLang="tr-TR" dirty="0"/>
              <a:t>their architecture, their homogeneity or their place in the landscape</a:t>
            </a:r>
            <a:endParaRPr lang="tr-TR" altLang="tr-TR" dirty="0"/>
          </a:p>
          <a:p>
            <a:pPr marL="285750" indent="-285750" eaLnBrk="1" hangingPunct="1">
              <a:buFont typeface="Arial" panose="020B0604020202020204" pitchFamily="34" charset="0"/>
              <a:buChar char="•"/>
            </a:pPr>
            <a:r>
              <a:rPr lang="en-US" altLang="tr-TR" b="1" dirty="0"/>
              <a:t>sites: </a:t>
            </a:r>
            <a:r>
              <a:rPr lang="en-US" altLang="tr-TR" dirty="0"/>
              <a:t>works of man or the combined works of nature and man, and areas including</a:t>
            </a:r>
            <a:r>
              <a:rPr lang="tr-TR" altLang="tr-TR" dirty="0"/>
              <a:t> </a:t>
            </a:r>
            <a:r>
              <a:rPr lang="en-US" altLang="tr-TR" dirty="0"/>
              <a:t>archaeological sites</a:t>
            </a:r>
            <a:endParaRPr lang="tr-TR" altLang="tr-TR" dirty="0"/>
          </a:p>
        </p:txBody>
      </p:sp>
      <p:sp>
        <p:nvSpPr>
          <p:cNvPr id="11" name="Metin kutusu 10">
            <a:extLst>
              <a:ext uri="{FF2B5EF4-FFF2-40B4-BE49-F238E27FC236}">
                <a16:creationId xmlns:a16="http://schemas.microsoft.com/office/drawing/2014/main" id="{66CF2DD8-61BF-2105-BB19-FA4AE39AFC3F}"/>
              </a:ext>
            </a:extLst>
          </p:cNvPr>
          <p:cNvSpPr txBox="1"/>
          <p:nvPr/>
        </p:nvSpPr>
        <p:spPr>
          <a:xfrm>
            <a:off x="1512291" y="5153490"/>
            <a:ext cx="7013986" cy="523220"/>
          </a:xfrm>
          <a:prstGeom prst="rect">
            <a:avLst/>
          </a:prstGeom>
          <a:noFill/>
        </p:spPr>
        <p:txBody>
          <a:bodyPr wrap="square">
            <a:spAutoFit/>
          </a:bodyPr>
          <a:lstStyle/>
          <a:p>
            <a:pPr eaLnBrk="1" hangingPunct="1"/>
            <a:r>
              <a:rPr lang="tr-TR" altLang="tr-TR" sz="2800" b="1" dirty="0">
                <a:solidFill>
                  <a:srgbClr val="C00000"/>
                </a:solidFill>
                <a:latin typeface="Arial" panose="020B0604020202020204" pitchFamily="34" charset="0"/>
                <a:cs typeface="Arial" panose="020B0604020202020204" pitchFamily="34" charset="0"/>
              </a:rPr>
              <a:t>NATURAL HERITAGE</a:t>
            </a:r>
          </a:p>
        </p:txBody>
      </p:sp>
      <p:grpSp>
        <p:nvGrpSpPr>
          <p:cNvPr id="6" name="Grup 5">
            <a:extLst>
              <a:ext uri="{FF2B5EF4-FFF2-40B4-BE49-F238E27FC236}">
                <a16:creationId xmlns:a16="http://schemas.microsoft.com/office/drawing/2014/main" id="{7FDC4AA3-8906-9273-1A78-A2A643307F6C}"/>
              </a:ext>
            </a:extLst>
          </p:cNvPr>
          <p:cNvGrpSpPr/>
          <p:nvPr/>
        </p:nvGrpSpPr>
        <p:grpSpPr>
          <a:xfrm>
            <a:off x="8305" y="-33126"/>
            <a:ext cx="13300538" cy="6891127"/>
            <a:chOff x="8305" y="-33126"/>
            <a:chExt cx="13300538" cy="6891127"/>
          </a:xfrm>
        </p:grpSpPr>
        <p:grpSp>
          <p:nvGrpSpPr>
            <p:cNvPr id="9" name="Grup 8">
              <a:extLst>
                <a:ext uri="{FF2B5EF4-FFF2-40B4-BE49-F238E27FC236}">
                  <a16:creationId xmlns:a16="http://schemas.microsoft.com/office/drawing/2014/main" id="{069A8B1C-42CF-783D-AAD3-22E1451BF911}"/>
                </a:ext>
              </a:extLst>
            </p:cNvPr>
            <p:cNvGrpSpPr/>
            <p:nvPr/>
          </p:nvGrpSpPr>
          <p:grpSpPr>
            <a:xfrm>
              <a:off x="8305" y="-33126"/>
              <a:ext cx="12165724" cy="6891127"/>
              <a:chOff x="8305" y="-33126"/>
              <a:chExt cx="12165724" cy="6891127"/>
            </a:xfrm>
          </p:grpSpPr>
          <p:sp>
            <p:nvSpPr>
              <p:cNvPr id="13" name="Dikdörtgen 12">
                <a:extLst>
                  <a:ext uri="{FF2B5EF4-FFF2-40B4-BE49-F238E27FC236}">
                    <a16:creationId xmlns:a16="http://schemas.microsoft.com/office/drawing/2014/main" id="{4073EE18-EE05-DE6B-72ED-55C13F99372F}"/>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4" name="Grup 13">
                <a:extLst>
                  <a:ext uri="{FF2B5EF4-FFF2-40B4-BE49-F238E27FC236}">
                    <a16:creationId xmlns:a16="http://schemas.microsoft.com/office/drawing/2014/main" id="{7C3A6C2A-2461-CC19-F772-01B990626EA5}"/>
                  </a:ext>
                </a:extLst>
              </p:cNvPr>
              <p:cNvGrpSpPr/>
              <p:nvPr/>
            </p:nvGrpSpPr>
            <p:grpSpPr>
              <a:xfrm>
                <a:off x="8305" y="0"/>
                <a:ext cx="12165724" cy="6858001"/>
                <a:chOff x="1" y="-1"/>
                <a:chExt cx="12761147" cy="6858001"/>
              </a:xfrm>
            </p:grpSpPr>
            <p:sp>
              <p:nvSpPr>
                <p:cNvPr id="15" name="Dikdörtgen 14">
                  <a:extLst>
                    <a:ext uri="{FF2B5EF4-FFF2-40B4-BE49-F238E27FC236}">
                      <a16:creationId xmlns:a16="http://schemas.microsoft.com/office/drawing/2014/main" id="{3FF63A56-C7AE-C957-F3A6-D82CB877DAF7}"/>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 name="Grup 20">
                  <a:extLst>
                    <a:ext uri="{FF2B5EF4-FFF2-40B4-BE49-F238E27FC236}">
                      <a16:creationId xmlns:a16="http://schemas.microsoft.com/office/drawing/2014/main" id="{61D4D200-0BE9-8534-54B9-61EEB0991BF9}"/>
                    </a:ext>
                  </a:extLst>
                </p:cNvPr>
                <p:cNvGrpSpPr/>
                <p:nvPr/>
              </p:nvGrpSpPr>
              <p:grpSpPr>
                <a:xfrm>
                  <a:off x="9028" y="-1"/>
                  <a:ext cx="12752120" cy="6858000"/>
                  <a:chOff x="6818" y="-1"/>
                  <a:chExt cx="9626719" cy="6858000"/>
                </a:xfrm>
                <a:solidFill>
                  <a:schemeClr val="accent2">
                    <a:lumMod val="50000"/>
                  </a:schemeClr>
                </a:solidFill>
              </p:grpSpPr>
              <p:sp>
                <p:nvSpPr>
                  <p:cNvPr id="22" name="Dikdörtgen 21">
                    <a:extLst>
                      <a:ext uri="{FF2B5EF4-FFF2-40B4-BE49-F238E27FC236}">
                        <a16:creationId xmlns:a16="http://schemas.microsoft.com/office/drawing/2014/main" id="{C1184B00-1673-D38B-122A-E9337EFC9C57}"/>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72689545-44BD-0BC3-1841-7C5AD66F9498}"/>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0" name="Metin kutusu 9">
              <a:extLst>
                <a:ext uri="{FF2B5EF4-FFF2-40B4-BE49-F238E27FC236}">
                  <a16:creationId xmlns:a16="http://schemas.microsoft.com/office/drawing/2014/main" id="{250BE291-2E1D-EDF1-3A48-681DBFC6489C}"/>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2" name="Metin kutusu 11">
              <a:extLst>
                <a:ext uri="{FF2B5EF4-FFF2-40B4-BE49-F238E27FC236}">
                  <a16:creationId xmlns:a16="http://schemas.microsoft.com/office/drawing/2014/main" id="{DC835F10-5FAA-73C6-16C5-8062AF09A680}"/>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46894085"/>
      </p:ext>
    </p:extLst>
  </p:cSld>
  <p:clrMapOvr>
    <a:masterClrMapping/>
  </p:clrMapOvr>
  <mc:AlternateContent xmlns:mc="http://schemas.openxmlformats.org/markup-compatibility/2006" xmlns:p14="http://schemas.microsoft.com/office/powerpoint/2010/main">
    <mc:Choice Requires="p14">
      <p:transition spd="slow" p14:dur="2000" advTm="12398"/>
    </mc:Choice>
    <mc:Fallback xmlns="">
      <p:transition spd="slow" advTm="1239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8D0A6-EA59-E263-8D21-3530018E4C39}"/>
            </a:ext>
          </a:extLst>
        </p:cNvPr>
        <p:cNvGrpSpPr/>
        <p:nvPr/>
      </p:nvGrpSpPr>
      <p:grpSpPr>
        <a:xfrm>
          <a:off x="0" y="0"/>
          <a:ext cx="0" cy="0"/>
          <a:chOff x="0" y="0"/>
          <a:chExt cx="0" cy="0"/>
        </a:xfrm>
      </p:grpSpPr>
      <p:sp>
        <p:nvSpPr>
          <p:cNvPr id="15362" name="1 Metin kutusu">
            <a:extLst>
              <a:ext uri="{FF2B5EF4-FFF2-40B4-BE49-F238E27FC236}">
                <a16:creationId xmlns:a16="http://schemas.microsoft.com/office/drawing/2014/main" id="{7F666C14-AE7F-A55E-6D20-E9A0C3C01A32}"/>
              </a:ext>
            </a:extLst>
          </p:cNvPr>
          <p:cNvSpPr txBox="1">
            <a:spLocks noChangeArrowheads="1"/>
          </p:cNvSpPr>
          <p:nvPr/>
        </p:nvSpPr>
        <p:spPr bwMode="auto">
          <a:xfrm>
            <a:off x="981349" y="744570"/>
            <a:ext cx="9927963"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b="1" dirty="0">
                <a:solidFill>
                  <a:srgbClr val="000000"/>
                </a:solidFill>
              </a:rPr>
              <a:t>UNESCO</a:t>
            </a:r>
            <a:r>
              <a:rPr lang="en-US" b="1" dirty="0">
                <a:solidFill>
                  <a:srgbClr val="000000"/>
                </a:solidFill>
              </a:rPr>
              <a:t> CONVENTION FOR THE SAFEGUARDING OF THE INTANGIBLE CULTURAL HERITAGE</a:t>
            </a:r>
            <a:r>
              <a:rPr lang="tr-TR" b="1" dirty="0">
                <a:solidFill>
                  <a:srgbClr val="000000"/>
                </a:solidFill>
              </a:rPr>
              <a:t>| 2003</a:t>
            </a:r>
            <a:endParaRPr lang="en-US" b="1" dirty="0">
              <a:solidFill>
                <a:srgbClr val="000000"/>
              </a:solidFill>
            </a:endParaRPr>
          </a:p>
          <a:p>
            <a:pPr eaLnBrk="1" hangingPunct="1"/>
            <a:endParaRPr lang="tr-TR" altLang="tr-TR" sz="2000" b="1" dirty="0">
              <a:solidFill>
                <a:srgbClr val="FF0000"/>
              </a:solidFill>
            </a:endParaRPr>
          </a:p>
          <a:p>
            <a:pPr eaLnBrk="1" hangingPunct="1"/>
            <a:r>
              <a:rPr lang="tr-TR" altLang="tr-TR" sz="2800" b="1" dirty="0">
                <a:solidFill>
                  <a:srgbClr val="C00000"/>
                </a:solidFill>
              </a:rPr>
              <a:t>INTANGIBLE CULTURAL HERITAGE</a:t>
            </a:r>
          </a:p>
          <a:p>
            <a:pPr eaLnBrk="1" hangingPunct="1"/>
            <a:endParaRPr lang="tr-TR" altLang="tr-TR" sz="2000" dirty="0"/>
          </a:p>
          <a:p>
            <a:pPr eaLnBrk="1" hangingPunct="1"/>
            <a:r>
              <a:rPr lang="en-US" dirty="0"/>
              <a:t> the practices, representations, expressions, knowledge, skills – as well as the instruments, objects, artefacts and cultural spaces associated therewith – that communities, groups and, in some cases, individuals recognize as part of their cultural heritage. </a:t>
            </a:r>
            <a:endParaRPr lang="tr-TR" dirty="0"/>
          </a:p>
          <a:p>
            <a:pPr eaLnBrk="1" hangingPunct="1"/>
            <a:endParaRPr lang="tr-TR" altLang="tr-TR" dirty="0"/>
          </a:p>
          <a:p>
            <a:pPr marL="342900" indent="-342900" eaLnBrk="1" hangingPunct="1">
              <a:buAutoNum type="alphaLcParenBoth"/>
            </a:pPr>
            <a:r>
              <a:rPr lang="en-US" dirty="0"/>
              <a:t>oral traditions and expressions, including language as a vehicle of the intangible cultural heritage;</a:t>
            </a:r>
            <a:br>
              <a:rPr lang="en-US" dirty="0"/>
            </a:br>
            <a:r>
              <a:rPr lang="en-US" dirty="0"/>
              <a:t>(b) performing arts;</a:t>
            </a:r>
            <a:br>
              <a:rPr lang="en-US" dirty="0"/>
            </a:br>
            <a:r>
              <a:rPr lang="en-US" dirty="0"/>
              <a:t>(c) social practices, rituals and festive events;</a:t>
            </a:r>
            <a:br>
              <a:rPr lang="en-US" dirty="0"/>
            </a:br>
            <a:r>
              <a:rPr lang="en-US" dirty="0"/>
              <a:t>(d) knowledge and practices concerning nature and the universe;</a:t>
            </a:r>
            <a:br>
              <a:rPr lang="en-US" dirty="0"/>
            </a:br>
            <a:r>
              <a:rPr lang="en-US" b="1" dirty="0">
                <a:solidFill>
                  <a:srgbClr val="C00000"/>
                </a:solidFill>
              </a:rPr>
              <a:t>(e) traditional craftsmanship.</a:t>
            </a:r>
            <a:endParaRPr lang="tr-TR" b="1" dirty="0">
              <a:solidFill>
                <a:srgbClr val="C00000"/>
              </a:solidFill>
            </a:endParaRPr>
          </a:p>
          <a:p>
            <a:pPr eaLnBrk="1" hangingPunct="1"/>
            <a:endParaRPr lang="tr-TR" b="1" dirty="0">
              <a:solidFill>
                <a:srgbClr val="C00000"/>
              </a:solidFill>
            </a:endParaRPr>
          </a:p>
        </p:txBody>
      </p:sp>
      <p:sp>
        <p:nvSpPr>
          <p:cNvPr id="9" name="Metin kutusu 8">
            <a:extLst>
              <a:ext uri="{FF2B5EF4-FFF2-40B4-BE49-F238E27FC236}">
                <a16:creationId xmlns:a16="http://schemas.microsoft.com/office/drawing/2014/main" id="{AEC94B94-A01F-8964-56E5-4190DBB9CE51}"/>
              </a:ext>
            </a:extLst>
          </p:cNvPr>
          <p:cNvSpPr txBox="1"/>
          <p:nvPr/>
        </p:nvSpPr>
        <p:spPr>
          <a:xfrm>
            <a:off x="1282688" y="5328985"/>
            <a:ext cx="9626624" cy="1200329"/>
          </a:xfrm>
          <a:prstGeom prst="rect">
            <a:avLst/>
          </a:prstGeom>
          <a:solidFill>
            <a:srgbClr val="C00000"/>
          </a:solidFill>
        </p:spPr>
        <p:txBody>
          <a:bodyPr wrap="square">
            <a:spAutoFit/>
          </a:bodyPr>
          <a:lstStyle/>
          <a:p>
            <a:r>
              <a:rPr lang="en-US" b="1" dirty="0">
                <a:solidFill>
                  <a:schemeClr val="bg1"/>
                </a:solidFill>
                <a:latin typeface="Arial" panose="020B0604020202020204" pitchFamily="34" charset="0"/>
              </a:rPr>
              <a:t>SAFEGUARDING  </a:t>
            </a:r>
            <a:endParaRPr lang="tr-TR" b="1" dirty="0">
              <a:solidFill>
                <a:schemeClr val="bg1"/>
              </a:solidFill>
              <a:latin typeface="Arial" panose="020B0604020202020204" pitchFamily="34" charset="0"/>
            </a:endParaRPr>
          </a:p>
          <a:p>
            <a:r>
              <a:rPr lang="en-US" dirty="0">
                <a:solidFill>
                  <a:schemeClr val="bg1"/>
                </a:solidFill>
                <a:latin typeface="Arial" panose="020B0604020202020204" pitchFamily="34" charset="0"/>
              </a:rPr>
              <a:t>identification, documentation, research, preservation, protection, promotion, enhancement, transmission, particularly through formal and non-formal education, as well as the revitalization of the various aspects of such heritage.</a:t>
            </a:r>
          </a:p>
        </p:txBody>
      </p:sp>
      <p:grpSp>
        <p:nvGrpSpPr>
          <p:cNvPr id="10" name="Grup 9">
            <a:extLst>
              <a:ext uri="{FF2B5EF4-FFF2-40B4-BE49-F238E27FC236}">
                <a16:creationId xmlns:a16="http://schemas.microsoft.com/office/drawing/2014/main" id="{AE0863FC-87F9-D8FC-AEC4-B30AAECA3BC4}"/>
              </a:ext>
            </a:extLst>
          </p:cNvPr>
          <p:cNvGrpSpPr/>
          <p:nvPr/>
        </p:nvGrpSpPr>
        <p:grpSpPr>
          <a:xfrm>
            <a:off x="8305" y="-33126"/>
            <a:ext cx="13300538" cy="6891127"/>
            <a:chOff x="8305" y="-33126"/>
            <a:chExt cx="13300538" cy="6891127"/>
          </a:xfrm>
        </p:grpSpPr>
        <p:grpSp>
          <p:nvGrpSpPr>
            <p:cNvPr id="11" name="Grup 10">
              <a:extLst>
                <a:ext uri="{FF2B5EF4-FFF2-40B4-BE49-F238E27FC236}">
                  <a16:creationId xmlns:a16="http://schemas.microsoft.com/office/drawing/2014/main" id="{EA512B9A-F9CA-983E-463F-97B20F2D4E63}"/>
                </a:ext>
              </a:extLst>
            </p:cNvPr>
            <p:cNvGrpSpPr/>
            <p:nvPr/>
          </p:nvGrpSpPr>
          <p:grpSpPr>
            <a:xfrm>
              <a:off x="8305" y="-33126"/>
              <a:ext cx="12165724" cy="6891127"/>
              <a:chOff x="8305" y="-33126"/>
              <a:chExt cx="12165724" cy="6891127"/>
            </a:xfrm>
          </p:grpSpPr>
          <p:sp>
            <p:nvSpPr>
              <p:cNvPr id="14" name="Dikdörtgen 13">
                <a:extLst>
                  <a:ext uri="{FF2B5EF4-FFF2-40B4-BE49-F238E27FC236}">
                    <a16:creationId xmlns:a16="http://schemas.microsoft.com/office/drawing/2014/main" id="{A879EDDA-0506-469C-B038-8732DB7F3644}"/>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15" name="Grup 14">
                <a:extLst>
                  <a:ext uri="{FF2B5EF4-FFF2-40B4-BE49-F238E27FC236}">
                    <a16:creationId xmlns:a16="http://schemas.microsoft.com/office/drawing/2014/main" id="{010F72CB-5664-A060-29B3-3D3DECF69811}"/>
                  </a:ext>
                </a:extLst>
              </p:cNvPr>
              <p:cNvGrpSpPr/>
              <p:nvPr/>
            </p:nvGrpSpPr>
            <p:grpSpPr>
              <a:xfrm>
                <a:off x="8305" y="0"/>
                <a:ext cx="12165724" cy="6858001"/>
                <a:chOff x="1" y="-1"/>
                <a:chExt cx="12761147" cy="6858001"/>
              </a:xfrm>
            </p:grpSpPr>
            <p:sp>
              <p:nvSpPr>
                <p:cNvPr id="21" name="Dikdörtgen 20">
                  <a:extLst>
                    <a:ext uri="{FF2B5EF4-FFF2-40B4-BE49-F238E27FC236}">
                      <a16:creationId xmlns:a16="http://schemas.microsoft.com/office/drawing/2014/main" id="{E906D4F4-E83E-AFC9-888C-B7B5C7B72986}"/>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68789ED9-A6E3-E5BE-8D5F-B2F28B3B6658}"/>
                    </a:ext>
                  </a:extLst>
                </p:cNvPr>
                <p:cNvGrpSpPr/>
                <p:nvPr/>
              </p:nvGrpSpPr>
              <p:grpSpPr>
                <a:xfrm>
                  <a:off x="9028" y="-1"/>
                  <a:ext cx="12752120" cy="6858000"/>
                  <a:chOff x="6818" y="-1"/>
                  <a:chExt cx="9626719" cy="6858000"/>
                </a:xfrm>
                <a:solidFill>
                  <a:schemeClr val="accent2">
                    <a:lumMod val="50000"/>
                  </a:schemeClr>
                </a:solidFill>
              </p:grpSpPr>
              <p:sp>
                <p:nvSpPr>
                  <p:cNvPr id="23" name="Dikdörtgen 22">
                    <a:extLst>
                      <a:ext uri="{FF2B5EF4-FFF2-40B4-BE49-F238E27FC236}">
                        <a16:creationId xmlns:a16="http://schemas.microsoft.com/office/drawing/2014/main" id="{B28723DE-8426-9DE8-205C-E8C02E5A3CC0}"/>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B0558E2C-4A3D-38E2-6E88-41668B3824F2}"/>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12" name="Metin kutusu 11">
              <a:extLst>
                <a:ext uri="{FF2B5EF4-FFF2-40B4-BE49-F238E27FC236}">
                  <a16:creationId xmlns:a16="http://schemas.microsoft.com/office/drawing/2014/main" id="{F5A28C05-3194-F82F-1E16-F07066B61922}"/>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13" name="Metin kutusu 12">
              <a:extLst>
                <a:ext uri="{FF2B5EF4-FFF2-40B4-BE49-F238E27FC236}">
                  <a16:creationId xmlns:a16="http://schemas.microsoft.com/office/drawing/2014/main" id="{43B43293-59B6-917D-B026-CE0F6CDDAEA9}"/>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4228059"/>
      </p:ext>
    </p:extLst>
  </p:cSld>
  <p:clrMapOvr>
    <a:masterClrMapping/>
  </p:clrMapOvr>
  <mc:AlternateContent xmlns:mc="http://schemas.openxmlformats.org/markup-compatibility/2006" xmlns:p14="http://schemas.microsoft.com/office/powerpoint/2010/main">
    <mc:Choice Requires="p14">
      <p:transition spd="slow" p14:dur="2000" advTm="14972"/>
    </mc:Choice>
    <mc:Fallback xmlns="">
      <p:transition spd="slow" advTm="1497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4AA16FB0-EB3A-41B5-5DB1-F4852F228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41"/>
            <a:ext cx="5842833" cy="334116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B0B57CDE-27D0-3651-CC4A-5114BCD6EAF2}"/>
              </a:ext>
            </a:extLst>
          </p:cNvPr>
          <p:cNvPicPr>
            <a:picLocks noChangeAspect="1"/>
          </p:cNvPicPr>
          <p:nvPr/>
        </p:nvPicPr>
        <p:blipFill>
          <a:blip r:embed="rId4"/>
          <a:stretch>
            <a:fillRect/>
          </a:stretch>
        </p:blipFill>
        <p:spPr>
          <a:xfrm>
            <a:off x="5968180" y="3526451"/>
            <a:ext cx="6223819" cy="3243708"/>
          </a:xfrm>
          <a:prstGeom prst="rect">
            <a:avLst/>
          </a:prstGeom>
        </p:spPr>
      </p:pic>
      <p:sp>
        <p:nvSpPr>
          <p:cNvPr id="5" name="Metin kutusu 4">
            <a:extLst>
              <a:ext uri="{FF2B5EF4-FFF2-40B4-BE49-F238E27FC236}">
                <a16:creationId xmlns:a16="http://schemas.microsoft.com/office/drawing/2014/main" id="{517B815E-A705-E57F-A905-AF62A25DC900}"/>
              </a:ext>
            </a:extLst>
          </p:cNvPr>
          <p:cNvSpPr txBox="1"/>
          <p:nvPr/>
        </p:nvSpPr>
        <p:spPr>
          <a:xfrm>
            <a:off x="108155" y="3526451"/>
            <a:ext cx="4267200" cy="646331"/>
          </a:xfrm>
          <a:prstGeom prst="rect">
            <a:avLst/>
          </a:prstGeom>
          <a:noFill/>
        </p:spPr>
        <p:txBody>
          <a:bodyPr wrap="square">
            <a:spAutoFit/>
          </a:bodyPr>
          <a:lstStyle/>
          <a:p>
            <a:r>
              <a:rPr lang="en-US" dirty="0"/>
              <a:t>Türkiye has 22 elements on the World Heritage List and 79 on the Tentative List.</a:t>
            </a:r>
          </a:p>
        </p:txBody>
      </p:sp>
    </p:spTree>
    <p:extLst>
      <p:ext uri="{BB962C8B-B14F-4D97-AF65-F5344CB8AC3E}">
        <p14:creationId xmlns:p14="http://schemas.microsoft.com/office/powerpoint/2010/main" val="85084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330081D-060E-89CB-CD8A-420B3C70F919}"/>
              </a:ext>
            </a:extLst>
          </p:cNvPr>
          <p:cNvPicPr>
            <a:picLocks noChangeAspect="1"/>
          </p:cNvPicPr>
          <p:nvPr/>
        </p:nvPicPr>
        <p:blipFill>
          <a:blip r:embed="rId2"/>
          <a:stretch>
            <a:fillRect/>
          </a:stretch>
        </p:blipFill>
        <p:spPr>
          <a:xfrm>
            <a:off x="2982888" y="4712109"/>
            <a:ext cx="2704717" cy="2145891"/>
          </a:xfrm>
          <a:prstGeom prst="rect">
            <a:avLst/>
          </a:prstGeom>
        </p:spPr>
      </p:pic>
      <p:pic>
        <p:nvPicPr>
          <p:cNvPr id="3" name="Resim 2">
            <a:extLst>
              <a:ext uri="{FF2B5EF4-FFF2-40B4-BE49-F238E27FC236}">
                <a16:creationId xmlns:a16="http://schemas.microsoft.com/office/drawing/2014/main" id="{8DE0FF7A-94AA-3C8E-79CD-011A6C54D946}"/>
              </a:ext>
            </a:extLst>
          </p:cNvPr>
          <p:cNvPicPr>
            <a:picLocks noChangeAspect="1"/>
          </p:cNvPicPr>
          <p:nvPr/>
        </p:nvPicPr>
        <p:blipFill>
          <a:blip r:embed="rId3"/>
          <a:stretch>
            <a:fillRect/>
          </a:stretch>
        </p:blipFill>
        <p:spPr>
          <a:xfrm>
            <a:off x="0" y="0"/>
            <a:ext cx="4308517" cy="2875935"/>
          </a:xfrm>
          <a:prstGeom prst="rect">
            <a:avLst/>
          </a:prstGeom>
        </p:spPr>
      </p:pic>
      <p:pic>
        <p:nvPicPr>
          <p:cNvPr id="4" name="Resim 3">
            <a:extLst>
              <a:ext uri="{FF2B5EF4-FFF2-40B4-BE49-F238E27FC236}">
                <a16:creationId xmlns:a16="http://schemas.microsoft.com/office/drawing/2014/main" id="{365E6BFD-75F0-011C-93EC-746938401C07}"/>
              </a:ext>
            </a:extLst>
          </p:cNvPr>
          <p:cNvPicPr>
            <a:picLocks noChangeAspect="1"/>
          </p:cNvPicPr>
          <p:nvPr/>
        </p:nvPicPr>
        <p:blipFill>
          <a:blip r:embed="rId4"/>
          <a:stretch>
            <a:fillRect/>
          </a:stretch>
        </p:blipFill>
        <p:spPr>
          <a:xfrm>
            <a:off x="0" y="4712109"/>
            <a:ext cx="2861187" cy="2145891"/>
          </a:xfrm>
          <a:prstGeom prst="rect">
            <a:avLst/>
          </a:prstGeom>
        </p:spPr>
      </p:pic>
      <p:pic>
        <p:nvPicPr>
          <p:cNvPr id="5" name="Resim 4">
            <a:extLst>
              <a:ext uri="{FF2B5EF4-FFF2-40B4-BE49-F238E27FC236}">
                <a16:creationId xmlns:a16="http://schemas.microsoft.com/office/drawing/2014/main" id="{7C9EA8E3-1918-CA38-EF02-0AF5958AEE18}"/>
              </a:ext>
            </a:extLst>
          </p:cNvPr>
          <p:cNvPicPr>
            <a:picLocks noChangeAspect="1"/>
          </p:cNvPicPr>
          <p:nvPr/>
        </p:nvPicPr>
        <p:blipFill>
          <a:blip r:embed="rId5"/>
          <a:stretch>
            <a:fillRect/>
          </a:stretch>
        </p:blipFill>
        <p:spPr>
          <a:xfrm>
            <a:off x="7451875" y="0"/>
            <a:ext cx="4661467" cy="3102789"/>
          </a:xfrm>
          <a:prstGeom prst="rect">
            <a:avLst/>
          </a:prstGeom>
        </p:spPr>
      </p:pic>
      <p:pic>
        <p:nvPicPr>
          <p:cNvPr id="6" name="Resim 5">
            <a:extLst>
              <a:ext uri="{FF2B5EF4-FFF2-40B4-BE49-F238E27FC236}">
                <a16:creationId xmlns:a16="http://schemas.microsoft.com/office/drawing/2014/main" id="{113C922E-DA27-F789-3505-C1D005BAA87D}"/>
              </a:ext>
            </a:extLst>
          </p:cNvPr>
          <p:cNvPicPr>
            <a:picLocks noChangeAspect="1"/>
          </p:cNvPicPr>
          <p:nvPr/>
        </p:nvPicPr>
        <p:blipFill>
          <a:blip r:embed="rId6"/>
          <a:stretch>
            <a:fillRect/>
          </a:stretch>
        </p:blipFill>
        <p:spPr>
          <a:xfrm>
            <a:off x="7451875" y="3696929"/>
            <a:ext cx="4740125" cy="3161071"/>
          </a:xfrm>
          <a:prstGeom prst="rect">
            <a:avLst/>
          </a:prstGeom>
        </p:spPr>
      </p:pic>
      <p:sp>
        <p:nvSpPr>
          <p:cNvPr id="8" name="Metin kutusu 7">
            <a:extLst>
              <a:ext uri="{FF2B5EF4-FFF2-40B4-BE49-F238E27FC236}">
                <a16:creationId xmlns:a16="http://schemas.microsoft.com/office/drawing/2014/main" id="{E4513208-65E2-16A5-4E7D-DA35B572C90D}"/>
              </a:ext>
            </a:extLst>
          </p:cNvPr>
          <p:cNvSpPr txBox="1"/>
          <p:nvPr/>
        </p:nvSpPr>
        <p:spPr>
          <a:xfrm>
            <a:off x="275303" y="3098584"/>
            <a:ext cx="6096000" cy="1477328"/>
          </a:xfrm>
          <a:prstGeom prst="rect">
            <a:avLst/>
          </a:prstGeom>
          <a:noFill/>
        </p:spPr>
        <p:txBody>
          <a:bodyPr wrap="square">
            <a:spAutoFit/>
          </a:bodyPr>
          <a:lstStyle/>
          <a:p>
            <a:r>
              <a:rPr lang="en-US" dirty="0"/>
              <a:t>Türkiye has </a:t>
            </a:r>
            <a:r>
              <a:rPr lang="tr-TR" dirty="0"/>
              <a:t>31</a:t>
            </a:r>
            <a:r>
              <a:rPr lang="en-US" dirty="0"/>
              <a:t> elements on </a:t>
            </a:r>
            <a:r>
              <a:rPr lang="tr-TR" dirty="0" err="1"/>
              <a:t>the</a:t>
            </a:r>
            <a:r>
              <a:rPr lang="en-US" dirty="0"/>
              <a:t> Lists of Intangible Cultural Heritage</a:t>
            </a:r>
            <a:r>
              <a:rPr lang="tr-TR" dirty="0"/>
              <a:t>.</a:t>
            </a:r>
            <a:r>
              <a:rPr lang="en-US" b="1" dirty="0"/>
              <a:t> Representative List of the Intangible Cultural Heritage of Humanity</a:t>
            </a:r>
            <a:r>
              <a:rPr lang="tr-TR" b="1" dirty="0"/>
              <a:t>, </a:t>
            </a:r>
            <a:r>
              <a:rPr lang="en-US" b="1" dirty="0"/>
              <a:t>List of Intangible Cultural Heritage in Need of Urgent Safeguarding</a:t>
            </a:r>
            <a:endParaRPr lang="en-US" dirty="0"/>
          </a:p>
          <a:p>
            <a:endParaRPr lang="en-US" dirty="0"/>
          </a:p>
        </p:txBody>
      </p:sp>
    </p:spTree>
    <p:extLst>
      <p:ext uri="{BB962C8B-B14F-4D97-AF65-F5344CB8AC3E}">
        <p14:creationId xmlns:p14="http://schemas.microsoft.com/office/powerpoint/2010/main" val="200746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1 Metin kutusu"/>
          <p:cNvSpPr txBox="1">
            <a:spLocks noChangeArrowheads="1"/>
          </p:cNvSpPr>
          <p:nvPr/>
        </p:nvSpPr>
        <p:spPr bwMode="auto">
          <a:xfrm>
            <a:off x="879157" y="1678587"/>
            <a:ext cx="25399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dirty="0">
                <a:latin typeface="Arial" panose="020B0604020202020204" pitchFamily="34" charset="0"/>
              </a:rPr>
              <a:t>     CULTURAL</a:t>
            </a:r>
          </a:p>
          <a:p>
            <a:pPr eaLnBrk="1" hangingPunct="1">
              <a:spcBef>
                <a:spcPct val="0"/>
              </a:spcBef>
              <a:buFontTx/>
              <a:buNone/>
            </a:pPr>
            <a:r>
              <a:rPr lang="tr-TR" altLang="tr-TR" sz="1800" b="1" dirty="0">
                <a:latin typeface="Arial" panose="020B0604020202020204" pitchFamily="34" charset="0"/>
              </a:rPr>
              <a:t>       NATURAL</a:t>
            </a:r>
          </a:p>
          <a:p>
            <a:pPr eaLnBrk="1" hangingPunct="1">
              <a:spcBef>
                <a:spcPct val="0"/>
              </a:spcBef>
              <a:buFontTx/>
              <a:buNone/>
            </a:pPr>
            <a:endParaRPr lang="tr-TR" altLang="tr-TR" sz="1800" dirty="0">
              <a:latin typeface="Arial" panose="020B0604020202020204" pitchFamily="34" charset="0"/>
            </a:endParaRPr>
          </a:p>
          <a:p>
            <a:pPr eaLnBrk="1" hangingPunct="1">
              <a:spcBef>
                <a:spcPct val="0"/>
              </a:spcBef>
              <a:buFontTx/>
              <a:buNone/>
            </a:pPr>
            <a:endParaRPr lang="tr-TR" altLang="tr-TR" sz="1800" dirty="0">
              <a:latin typeface="Arial" panose="020B0604020202020204" pitchFamily="34" charset="0"/>
            </a:endParaRPr>
          </a:p>
          <a:p>
            <a:pPr eaLnBrk="1" hangingPunct="1">
              <a:spcBef>
                <a:spcPct val="0"/>
              </a:spcBef>
              <a:buFontTx/>
              <a:buNone/>
            </a:pPr>
            <a:endParaRPr lang="tr-TR" altLang="tr-TR" sz="1800" dirty="0">
              <a:latin typeface="Arial" panose="020B0604020202020204" pitchFamily="34" charset="0"/>
            </a:endParaRPr>
          </a:p>
          <a:p>
            <a:pPr eaLnBrk="1" hangingPunct="1">
              <a:spcBef>
                <a:spcPct val="0"/>
              </a:spcBef>
              <a:buFontTx/>
              <a:buNone/>
            </a:pPr>
            <a:endParaRPr lang="tr-TR" altLang="tr-TR" sz="1800" dirty="0">
              <a:latin typeface="Arial" panose="020B0604020202020204" pitchFamily="34" charset="0"/>
            </a:endParaRPr>
          </a:p>
          <a:p>
            <a:pPr eaLnBrk="1" hangingPunct="1">
              <a:spcBef>
                <a:spcPct val="0"/>
              </a:spcBef>
              <a:buFontTx/>
              <a:buNone/>
            </a:pPr>
            <a:endParaRPr lang="tr-TR" altLang="tr-TR" sz="1800" dirty="0">
              <a:latin typeface="Arial" panose="020B0604020202020204" pitchFamily="34" charset="0"/>
            </a:endParaRPr>
          </a:p>
          <a:p>
            <a:pPr eaLnBrk="1" hangingPunct="1">
              <a:spcBef>
                <a:spcPct val="0"/>
              </a:spcBef>
              <a:buFontTx/>
              <a:buNone/>
            </a:pPr>
            <a:r>
              <a:rPr lang="tr-TR" altLang="tr-TR" sz="1800" dirty="0">
                <a:latin typeface="Arial" panose="020B0604020202020204" pitchFamily="34" charset="0"/>
              </a:rPr>
              <a:t>                  </a:t>
            </a:r>
            <a:r>
              <a:rPr lang="tr-TR" altLang="tr-TR" sz="1800" b="1" dirty="0">
                <a:latin typeface="Arial" panose="020B0604020202020204" pitchFamily="34" charset="0"/>
              </a:rPr>
              <a:t>TANGIBLE</a:t>
            </a:r>
          </a:p>
          <a:p>
            <a:pPr eaLnBrk="1" hangingPunct="1">
              <a:spcBef>
                <a:spcPct val="0"/>
              </a:spcBef>
              <a:buFontTx/>
              <a:buNone/>
            </a:pPr>
            <a:r>
              <a:rPr lang="tr-TR" altLang="tr-TR" sz="1800" b="1" dirty="0">
                <a:latin typeface="Arial" panose="020B0604020202020204" pitchFamily="34" charset="0"/>
              </a:rPr>
              <a:t>               INTANGIBLE</a:t>
            </a:r>
          </a:p>
        </p:txBody>
      </p:sp>
      <p:sp>
        <p:nvSpPr>
          <p:cNvPr id="8" name="2 Aşağı Ok"/>
          <p:cNvSpPr/>
          <p:nvPr/>
        </p:nvSpPr>
        <p:spPr>
          <a:xfrm>
            <a:off x="1625132" y="2364331"/>
            <a:ext cx="4800600" cy="922338"/>
          </a:xfrm>
          <a:prstGeom prst="downArrow">
            <a:avLst>
              <a:gd name="adj1" fmla="val 50000"/>
              <a:gd name="adj2" fmla="val 755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150" name="3 Metin kutusu"/>
          <p:cNvSpPr txBox="1">
            <a:spLocks noChangeArrowheads="1"/>
          </p:cNvSpPr>
          <p:nvPr/>
        </p:nvSpPr>
        <p:spPr bwMode="auto">
          <a:xfrm>
            <a:off x="2423962" y="1624185"/>
            <a:ext cx="305865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400" b="1" dirty="0">
                <a:latin typeface="Arial" panose="020B0604020202020204" pitchFamily="34" charset="0"/>
              </a:rPr>
              <a:t>HERITAGE</a:t>
            </a:r>
          </a:p>
        </p:txBody>
      </p:sp>
      <p:sp>
        <p:nvSpPr>
          <p:cNvPr id="6151" name="4 Metin kutusu"/>
          <p:cNvSpPr txBox="1">
            <a:spLocks noChangeArrowheads="1"/>
          </p:cNvSpPr>
          <p:nvPr/>
        </p:nvSpPr>
        <p:spPr bwMode="auto">
          <a:xfrm>
            <a:off x="3309013" y="3519711"/>
            <a:ext cx="62334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400" b="1" dirty="0">
                <a:latin typeface="Arial" panose="020B0604020202020204" pitchFamily="34" charset="0"/>
              </a:rPr>
              <a:t>CULTURAL HERITAGE</a:t>
            </a:r>
          </a:p>
        </p:txBody>
      </p:sp>
      <p:sp>
        <p:nvSpPr>
          <p:cNvPr id="6153" name="6 Dikdörtgen"/>
          <p:cNvSpPr>
            <a:spLocks noChangeArrowheads="1"/>
          </p:cNvSpPr>
          <p:nvPr/>
        </p:nvSpPr>
        <p:spPr bwMode="auto">
          <a:xfrm>
            <a:off x="3309013" y="4167755"/>
            <a:ext cx="70168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US" sz="1600" dirty="0">
                <a:solidFill>
                  <a:srgbClr val="000000"/>
                </a:solidFill>
                <a:latin typeface="Arial" panose="020B0604020202020204" pitchFamily="34" charset="0"/>
              </a:rPr>
              <a:t>THE </a:t>
            </a:r>
            <a:r>
              <a:rPr lang="tr-TR" sz="1600" dirty="0">
                <a:solidFill>
                  <a:srgbClr val="000000"/>
                </a:solidFill>
                <a:latin typeface="Arial" panose="020B0604020202020204" pitchFamily="34" charset="0"/>
              </a:rPr>
              <a:t>2003 UNESCO </a:t>
            </a:r>
            <a:r>
              <a:rPr lang="en-US" sz="1600" dirty="0">
                <a:solidFill>
                  <a:srgbClr val="000000"/>
                </a:solidFill>
                <a:latin typeface="Arial" panose="020B0604020202020204" pitchFamily="34" charset="0"/>
              </a:rPr>
              <a:t>CONVENTION FOR THE SAFEGUARDING OF THE INTANGIBLE CULTURAL HERITAGE</a:t>
            </a:r>
          </a:p>
        </p:txBody>
      </p:sp>
      <p:sp>
        <p:nvSpPr>
          <p:cNvPr id="2" name="Dikdörtgen 1"/>
          <p:cNvSpPr/>
          <p:nvPr/>
        </p:nvSpPr>
        <p:spPr>
          <a:xfrm>
            <a:off x="5329188" y="1729072"/>
            <a:ext cx="6952648" cy="584775"/>
          </a:xfrm>
          <a:prstGeom prst="rect">
            <a:avLst/>
          </a:prstGeom>
        </p:spPr>
        <p:txBody>
          <a:bodyPr wrap="square">
            <a:spAutoFit/>
          </a:bodyPr>
          <a:lstStyle/>
          <a:p>
            <a:r>
              <a:rPr lang="en-US" sz="1600" dirty="0">
                <a:solidFill>
                  <a:srgbClr val="000000"/>
                </a:solidFill>
                <a:latin typeface="Arial" panose="020B0604020202020204" pitchFamily="34" charset="0"/>
              </a:rPr>
              <a:t>THE 1972</a:t>
            </a:r>
            <a:r>
              <a:rPr lang="tr-TR" sz="1600" dirty="0">
                <a:solidFill>
                  <a:srgbClr val="000000"/>
                </a:solidFill>
                <a:latin typeface="Arial" panose="020B0604020202020204" pitchFamily="34" charset="0"/>
              </a:rPr>
              <a:t> UNESCO</a:t>
            </a:r>
            <a:r>
              <a:rPr lang="en-US" sz="1600" dirty="0">
                <a:solidFill>
                  <a:srgbClr val="000000"/>
                </a:solidFill>
                <a:latin typeface="Arial" panose="020B0604020202020204" pitchFamily="34" charset="0"/>
              </a:rPr>
              <a:t> CONVENTION CONCERNING THE PROTECTION OF THE WORLD CULTURAL AND NATURAL HERITAGE</a:t>
            </a:r>
            <a:endParaRPr lang="tr-TR" sz="1600" dirty="0">
              <a:solidFill>
                <a:srgbClr val="000000"/>
              </a:solidFill>
              <a:latin typeface="Arial" panose="020B0604020202020204" pitchFamily="34" charset="0"/>
            </a:endParaRPr>
          </a:p>
        </p:txBody>
      </p:sp>
      <p:grpSp>
        <p:nvGrpSpPr>
          <p:cNvPr id="3" name="Grup 2">
            <a:extLst>
              <a:ext uri="{FF2B5EF4-FFF2-40B4-BE49-F238E27FC236}">
                <a16:creationId xmlns:a16="http://schemas.microsoft.com/office/drawing/2014/main" id="{18D96F32-0187-EA98-05BE-EBCEAE0AFBDF}"/>
              </a:ext>
            </a:extLst>
          </p:cNvPr>
          <p:cNvGrpSpPr/>
          <p:nvPr/>
        </p:nvGrpSpPr>
        <p:grpSpPr>
          <a:xfrm>
            <a:off x="8305" y="-33126"/>
            <a:ext cx="13300538" cy="6891127"/>
            <a:chOff x="8305" y="-33126"/>
            <a:chExt cx="13300538" cy="6891127"/>
          </a:xfrm>
        </p:grpSpPr>
        <p:grpSp>
          <p:nvGrpSpPr>
            <p:cNvPr id="4" name="Grup 3">
              <a:extLst>
                <a:ext uri="{FF2B5EF4-FFF2-40B4-BE49-F238E27FC236}">
                  <a16:creationId xmlns:a16="http://schemas.microsoft.com/office/drawing/2014/main" id="{14EE5CBE-0306-C59B-8640-7F88AF808D1C}"/>
                </a:ext>
              </a:extLst>
            </p:cNvPr>
            <p:cNvGrpSpPr/>
            <p:nvPr/>
          </p:nvGrpSpPr>
          <p:grpSpPr>
            <a:xfrm>
              <a:off x="8305" y="-33126"/>
              <a:ext cx="12165724" cy="6891127"/>
              <a:chOff x="8305" y="-33126"/>
              <a:chExt cx="12165724" cy="6891127"/>
            </a:xfrm>
          </p:grpSpPr>
          <p:sp>
            <p:nvSpPr>
              <p:cNvPr id="7" name="Dikdörtgen 6">
                <a:extLst>
                  <a:ext uri="{FF2B5EF4-FFF2-40B4-BE49-F238E27FC236}">
                    <a16:creationId xmlns:a16="http://schemas.microsoft.com/office/drawing/2014/main" id="{C8D722D2-93BE-5D98-8554-CFB9955A793B}"/>
                  </a:ext>
                </a:extLst>
              </p:cNvPr>
              <p:cNvSpPr/>
              <p:nvPr/>
            </p:nvSpPr>
            <p:spPr>
              <a:xfrm>
                <a:off x="5226424" y="-33126"/>
                <a:ext cx="4687117"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PRESERVING EUROPEAN RURAL CULTURE AND HERITAGE </a:t>
                </a:r>
              </a:p>
            </p:txBody>
          </p:sp>
          <p:grpSp>
            <p:nvGrpSpPr>
              <p:cNvPr id="9" name="Grup 8">
                <a:extLst>
                  <a:ext uri="{FF2B5EF4-FFF2-40B4-BE49-F238E27FC236}">
                    <a16:creationId xmlns:a16="http://schemas.microsoft.com/office/drawing/2014/main" id="{F5AB3463-F090-B280-D06D-C0226F96C4D3}"/>
                  </a:ext>
                </a:extLst>
              </p:cNvPr>
              <p:cNvGrpSpPr/>
              <p:nvPr/>
            </p:nvGrpSpPr>
            <p:grpSpPr>
              <a:xfrm>
                <a:off x="8305" y="0"/>
                <a:ext cx="12165724" cy="6858001"/>
                <a:chOff x="1" y="-1"/>
                <a:chExt cx="12761147" cy="6858001"/>
              </a:xfrm>
            </p:grpSpPr>
            <p:sp>
              <p:nvSpPr>
                <p:cNvPr id="10" name="Dikdörtgen 9">
                  <a:extLst>
                    <a:ext uri="{FF2B5EF4-FFF2-40B4-BE49-F238E27FC236}">
                      <a16:creationId xmlns:a16="http://schemas.microsoft.com/office/drawing/2014/main" id="{FC2D0D96-15D1-2F01-2203-DD22226D3F97}"/>
                    </a:ext>
                  </a:extLst>
                </p:cNvPr>
                <p:cNvSpPr/>
                <p:nvPr/>
              </p:nvSpPr>
              <p:spPr>
                <a:xfrm>
                  <a:off x="1" y="0"/>
                  <a:ext cx="38739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1" name="Grup 10">
                  <a:extLst>
                    <a:ext uri="{FF2B5EF4-FFF2-40B4-BE49-F238E27FC236}">
                      <a16:creationId xmlns:a16="http://schemas.microsoft.com/office/drawing/2014/main" id="{0210C53E-DC1E-A85F-ACD5-BD4731FFD42D}"/>
                    </a:ext>
                  </a:extLst>
                </p:cNvPr>
                <p:cNvGrpSpPr/>
                <p:nvPr/>
              </p:nvGrpSpPr>
              <p:grpSpPr>
                <a:xfrm>
                  <a:off x="9028" y="-1"/>
                  <a:ext cx="12752120" cy="6858000"/>
                  <a:chOff x="6818" y="-1"/>
                  <a:chExt cx="9626719" cy="6858000"/>
                </a:xfrm>
                <a:solidFill>
                  <a:schemeClr val="accent2">
                    <a:lumMod val="50000"/>
                  </a:schemeClr>
                </a:solidFill>
              </p:grpSpPr>
              <p:sp>
                <p:nvSpPr>
                  <p:cNvPr id="12" name="Dikdörtgen 11">
                    <a:extLst>
                      <a:ext uri="{FF2B5EF4-FFF2-40B4-BE49-F238E27FC236}">
                        <a16:creationId xmlns:a16="http://schemas.microsoft.com/office/drawing/2014/main" id="{084EE48A-E6E5-149F-F8C6-7B0587579D4A}"/>
                      </a:ext>
                    </a:extLst>
                  </p:cNvPr>
                  <p:cNvSpPr/>
                  <p:nvPr/>
                </p:nvSpPr>
                <p:spPr>
                  <a:xfrm>
                    <a:off x="5762161" y="2476"/>
                    <a:ext cx="3871376" cy="2413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EB57C9AC-7DB7-73EB-AFE6-46B1E3A1032C}"/>
                      </a:ext>
                    </a:extLst>
                  </p:cNvPr>
                  <p:cNvSpPr txBox="1"/>
                  <p:nvPr/>
                </p:nvSpPr>
                <p:spPr>
                  <a:xfrm rot="16200000">
                    <a:off x="-3275953" y="3282770"/>
                    <a:ext cx="6858000" cy="292458"/>
                  </a:xfrm>
                  <a:prstGeom prst="rect">
                    <a:avLst/>
                  </a:prstGeom>
                  <a:solidFill>
                    <a:srgbClr val="C00000"/>
                  </a:solidFill>
                  <a:ln>
                    <a:noFill/>
                  </a:ln>
                </p:spPr>
                <p:txBody>
                  <a:bodyPr wrap="square" rtlCol="0">
                    <a:spAutoFit/>
                  </a:bodyPr>
                  <a:lstStyle/>
                  <a:p>
                    <a:r>
                      <a:rPr lang="tr-TR" b="1" dirty="0">
                        <a:solidFill>
                          <a:schemeClr val="bg1"/>
                        </a:solidFill>
                        <a:cs typeface="Arial" panose="020B0604020202020204" pitchFamily="34" charset="0"/>
                      </a:rPr>
                      <a:t> HOLISTIC CONSERVATION, SUSTAINABILITY AND TOURISM</a:t>
                    </a:r>
                    <a:r>
                      <a:rPr lang="tr-TR" b="1" dirty="0">
                        <a:solidFill>
                          <a:srgbClr val="C00000"/>
                        </a:solidFill>
                        <a:latin typeface="Arial" panose="020B0604020202020204" pitchFamily="34" charset="0"/>
                        <a:cs typeface="Arial" panose="020B0604020202020204" pitchFamily="34" charset="0"/>
                      </a:rPr>
                      <a:t>T</a:t>
                    </a:r>
                  </a:p>
                </p:txBody>
              </p:sp>
            </p:grpSp>
          </p:grpSp>
        </p:grpSp>
        <p:sp>
          <p:nvSpPr>
            <p:cNvPr id="5" name="Metin kutusu 4">
              <a:extLst>
                <a:ext uri="{FF2B5EF4-FFF2-40B4-BE49-F238E27FC236}">
                  <a16:creationId xmlns:a16="http://schemas.microsoft.com/office/drawing/2014/main" id="{2E843B63-E3AE-70F5-ACDC-4844F27A9352}"/>
                </a:ext>
              </a:extLst>
            </p:cNvPr>
            <p:cNvSpPr txBox="1"/>
            <p:nvPr/>
          </p:nvSpPr>
          <p:spPr>
            <a:xfrm>
              <a:off x="322008" y="-16563"/>
              <a:ext cx="9168581" cy="276999"/>
            </a:xfrm>
            <a:prstGeom prst="rect">
              <a:avLst/>
            </a:prstGeom>
            <a:noFill/>
          </p:spPr>
          <p:txBody>
            <a:bodyPr wrap="square">
              <a:spAutoFit/>
            </a:bodyPr>
            <a:lstStyle/>
            <a:p>
              <a:r>
                <a:rPr lang="en-US" sz="1200" b="1" dirty="0">
                  <a:solidFill>
                    <a:schemeClr val="bg1">
                      <a:lumMod val="75000"/>
                    </a:schemeClr>
                  </a:solidFill>
                  <a:latin typeface="Arial" panose="020B0604020202020204" pitchFamily="34" charset="0"/>
                  <a:cs typeface="Arial" panose="020B0604020202020204" pitchFamily="34" charset="0"/>
                </a:rPr>
                <a:t>IMPROVING THE QUALITY AND SUSTAINABILITY OF HERITAGE TOURISM IN OIC COUNTRIES</a:t>
              </a:r>
            </a:p>
          </p:txBody>
        </p:sp>
        <p:sp>
          <p:nvSpPr>
            <p:cNvPr id="6" name="Metin kutusu 5">
              <a:extLst>
                <a:ext uri="{FF2B5EF4-FFF2-40B4-BE49-F238E27FC236}">
                  <a16:creationId xmlns:a16="http://schemas.microsoft.com/office/drawing/2014/main" id="{62406D20-F35E-E50E-447E-A322947FD6AF}"/>
                </a:ext>
              </a:extLst>
            </p:cNvPr>
            <p:cNvSpPr txBox="1"/>
            <p:nvPr/>
          </p:nvSpPr>
          <p:spPr>
            <a:xfrm>
              <a:off x="7207927" y="-12063"/>
              <a:ext cx="6100916"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THE 25th MEETING OF THE COMCEC TOURISM WORKING GROUP</a:t>
              </a:r>
              <a:endParaRPr lang="tr-TR"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7386642"/>
      </p:ext>
    </p:extLst>
  </p:cSld>
  <p:clrMapOvr>
    <a:masterClrMapping/>
  </p:clrMapOvr>
  <mc:AlternateContent xmlns:mc="http://schemas.openxmlformats.org/markup-compatibility/2006" xmlns:p14="http://schemas.microsoft.com/office/powerpoint/2010/main">
    <mc:Choice Requires="p14">
      <p:transition spd="slow" p14:dur="2000" advTm="10405"/>
    </mc:Choice>
    <mc:Fallback xmlns="">
      <p:transition spd="slow" advTm="10405"/>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4653</Words>
  <Application>Microsoft Office PowerPoint</Application>
  <PresentationFormat>Geniş ekran</PresentationFormat>
  <Paragraphs>475</Paragraphs>
  <Slides>38</Slides>
  <Notes>30</Notes>
  <HiddenSlides>0</HiddenSlides>
  <MMClips>0</MMClips>
  <ScaleCrop>false</ScaleCrop>
  <HeadingPairs>
    <vt:vector size="6" baseType="variant">
      <vt:variant>
        <vt:lpstr>Kullanılan Yazı Tipleri</vt:lpstr>
      </vt:variant>
      <vt:variant>
        <vt:i4>7</vt:i4>
      </vt:variant>
      <vt:variant>
        <vt:lpstr>Tema</vt:lpstr>
      </vt:variant>
      <vt:variant>
        <vt:i4>3</vt:i4>
      </vt:variant>
      <vt:variant>
        <vt:lpstr>Slayt Başlıkları</vt:lpstr>
      </vt:variant>
      <vt:variant>
        <vt:i4>38</vt:i4>
      </vt:variant>
    </vt:vector>
  </HeadingPairs>
  <TitlesOfParts>
    <vt:vector size="48" baseType="lpstr">
      <vt:lpstr>ＭＳ Ｐゴシック</vt:lpstr>
      <vt:lpstr>Arial</vt:lpstr>
      <vt:lpstr>Calibri</vt:lpstr>
      <vt:lpstr>Calibri Light</vt:lpstr>
      <vt:lpstr>Garamond</vt:lpstr>
      <vt:lpstr>Tahoma</vt:lpstr>
      <vt:lpstr>Times New Roman</vt:lpstr>
      <vt:lpstr>Office Teması</vt:lpstr>
      <vt:lpstr>Office Theme</vt:lpstr>
      <vt:lpstr>1_Office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admin</dc:creator>
  <cp:lastModifiedBy>özlem karakul türk</cp:lastModifiedBy>
  <cp:revision>85</cp:revision>
  <dcterms:created xsi:type="dcterms:W3CDTF">2025-06-23T07:45:25Z</dcterms:created>
  <dcterms:modified xsi:type="dcterms:W3CDTF">2025-09-15T09:39:43Z</dcterms:modified>
</cp:coreProperties>
</file>