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CF0A4-3C78-4202-AE65-978143F32C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2BE90E-3CB0-4FD8-A832-EDBF2B044B53}">
      <dgm:prSet/>
      <dgm:spPr/>
      <dgm:t>
        <a:bodyPr/>
        <a:lstStyle/>
        <a:p>
          <a:r>
            <a:rPr lang="en-US"/>
            <a:t>Low-Cost Housing Program (LCH)</a:t>
          </a:r>
        </a:p>
      </dgm:t>
    </dgm:pt>
    <dgm:pt modelId="{0E6C7AD7-7DDF-43B6-A3C0-89227397909C}" type="parTrans" cxnId="{E7AC62AD-A898-4638-A82C-89D42603AE85}">
      <dgm:prSet/>
      <dgm:spPr/>
      <dgm:t>
        <a:bodyPr/>
        <a:lstStyle/>
        <a:p>
          <a:endParaRPr lang="en-US"/>
        </a:p>
      </dgm:t>
    </dgm:pt>
    <dgm:pt modelId="{0901A233-10DE-411E-A093-AFFD320AFC8E}" type="sibTrans" cxnId="{E7AC62AD-A898-4638-A82C-89D42603AE85}">
      <dgm:prSet/>
      <dgm:spPr/>
      <dgm:t>
        <a:bodyPr/>
        <a:lstStyle/>
        <a:p>
          <a:endParaRPr lang="en-US"/>
        </a:p>
      </dgm:t>
    </dgm:pt>
    <dgm:pt modelId="{DB1F4E52-7608-4AB4-B23E-D16F16E3B686}">
      <dgm:prSet/>
      <dgm:spPr/>
      <dgm:t>
        <a:bodyPr/>
        <a:lstStyle/>
        <a:p>
          <a:r>
            <a:rPr lang="en-US"/>
            <a:t>Social Rental Housing</a:t>
          </a:r>
        </a:p>
      </dgm:t>
    </dgm:pt>
    <dgm:pt modelId="{7BFF4A10-8A02-4A04-AFE1-E421ABB948AA}" type="parTrans" cxnId="{A4834237-9CD6-4182-B497-6D7BE019072C}">
      <dgm:prSet/>
      <dgm:spPr/>
      <dgm:t>
        <a:bodyPr/>
        <a:lstStyle/>
        <a:p>
          <a:endParaRPr lang="en-US"/>
        </a:p>
      </dgm:t>
    </dgm:pt>
    <dgm:pt modelId="{CFA11346-0958-40C0-B93D-73B7AD4ACA16}" type="sibTrans" cxnId="{A4834237-9CD6-4182-B497-6D7BE019072C}">
      <dgm:prSet/>
      <dgm:spPr/>
      <dgm:t>
        <a:bodyPr/>
        <a:lstStyle/>
        <a:p>
          <a:endParaRPr lang="en-US"/>
        </a:p>
      </dgm:t>
    </dgm:pt>
    <dgm:pt modelId="{19D2533E-35D4-4108-BF63-897CD47306F3}">
      <dgm:prSet/>
      <dgm:spPr/>
      <dgm:t>
        <a:bodyPr/>
        <a:lstStyle/>
        <a:p>
          <a:r>
            <a:rPr lang="en-US"/>
            <a:t>Specialized Housing Program</a:t>
          </a:r>
        </a:p>
      </dgm:t>
    </dgm:pt>
    <dgm:pt modelId="{19036BE9-424C-4A66-A91A-776930890C36}" type="parTrans" cxnId="{F0F10BEC-F530-4433-960B-354BB6E60EA2}">
      <dgm:prSet/>
      <dgm:spPr/>
      <dgm:t>
        <a:bodyPr/>
        <a:lstStyle/>
        <a:p>
          <a:endParaRPr lang="en-US"/>
        </a:p>
      </dgm:t>
    </dgm:pt>
    <dgm:pt modelId="{D1AC8102-D62F-4B31-9B2F-93619EDB6E84}" type="sibTrans" cxnId="{F0F10BEC-F530-4433-960B-354BB6E60EA2}">
      <dgm:prSet/>
      <dgm:spPr/>
      <dgm:t>
        <a:bodyPr/>
        <a:lstStyle/>
        <a:p>
          <a:endParaRPr lang="en-US"/>
        </a:p>
      </dgm:t>
    </dgm:pt>
    <dgm:pt modelId="{4C8B6E57-4984-4831-9904-8B5FA963624F}">
      <dgm:prSet/>
      <dgm:spPr/>
      <dgm:t>
        <a:bodyPr/>
        <a:lstStyle/>
        <a:p>
          <a:r>
            <a:rPr lang="en-US"/>
            <a:t>Temporary Shelter Program</a:t>
          </a:r>
        </a:p>
      </dgm:t>
    </dgm:pt>
    <dgm:pt modelId="{8516BC2E-9DA0-4477-924A-3519ECA2E93C}" type="parTrans" cxnId="{897A5FA5-6520-4A86-8006-7A3E06FF924D}">
      <dgm:prSet/>
      <dgm:spPr/>
      <dgm:t>
        <a:bodyPr/>
        <a:lstStyle/>
        <a:p>
          <a:endParaRPr lang="en-US"/>
        </a:p>
      </dgm:t>
    </dgm:pt>
    <dgm:pt modelId="{0BFF3590-6260-44FA-8AF7-68C4D3E06EFB}" type="sibTrans" cxnId="{897A5FA5-6520-4A86-8006-7A3E06FF924D}">
      <dgm:prSet/>
      <dgm:spPr/>
      <dgm:t>
        <a:bodyPr/>
        <a:lstStyle/>
        <a:p>
          <a:endParaRPr lang="en-US"/>
        </a:p>
      </dgm:t>
    </dgm:pt>
    <dgm:pt modelId="{E76BC84F-79BA-48DD-B050-6B6F5EE43925}">
      <dgm:prSet/>
      <dgm:spPr/>
      <dgm:t>
        <a:bodyPr/>
        <a:lstStyle/>
        <a:p>
          <a:r>
            <a:rPr lang="en-US"/>
            <a:t>Housing Adaptation and Improvement Program</a:t>
          </a:r>
        </a:p>
      </dgm:t>
    </dgm:pt>
    <dgm:pt modelId="{513854DB-B97A-43D2-9EE3-72AF0225CBC9}" type="parTrans" cxnId="{5C1FCDF3-B2B9-43C6-97FF-458FA8532697}">
      <dgm:prSet/>
      <dgm:spPr/>
      <dgm:t>
        <a:bodyPr/>
        <a:lstStyle/>
        <a:p>
          <a:endParaRPr lang="en-US"/>
        </a:p>
      </dgm:t>
    </dgm:pt>
    <dgm:pt modelId="{45AF7724-2434-4A9F-AFDF-E3152CBE1F96}" type="sibTrans" cxnId="{5C1FCDF3-B2B9-43C6-97FF-458FA8532697}">
      <dgm:prSet/>
      <dgm:spPr/>
      <dgm:t>
        <a:bodyPr/>
        <a:lstStyle/>
        <a:p>
          <a:endParaRPr lang="en-US"/>
        </a:p>
      </dgm:t>
    </dgm:pt>
    <dgm:pt modelId="{1C2DA4F7-1F11-4027-92B4-2F9FE88C4218}">
      <dgm:prSet/>
      <dgm:spPr/>
      <dgm:t>
        <a:bodyPr/>
        <a:lstStyle/>
        <a:p>
          <a:r>
            <a:rPr lang="en-US"/>
            <a:t>Housing Area Development Program</a:t>
          </a:r>
        </a:p>
      </dgm:t>
    </dgm:pt>
    <dgm:pt modelId="{8E221131-A9EF-44AA-B9BA-512661A6D34B}" type="parTrans" cxnId="{8CBEA220-36BE-4268-852B-BC4AB0C310CC}">
      <dgm:prSet/>
      <dgm:spPr/>
      <dgm:t>
        <a:bodyPr/>
        <a:lstStyle/>
        <a:p>
          <a:endParaRPr lang="en-US"/>
        </a:p>
      </dgm:t>
    </dgm:pt>
    <dgm:pt modelId="{44951501-6F55-47FD-A64D-F4EC96B75343}" type="sibTrans" cxnId="{8CBEA220-36BE-4268-852B-BC4AB0C310CC}">
      <dgm:prSet/>
      <dgm:spPr/>
      <dgm:t>
        <a:bodyPr/>
        <a:lstStyle/>
        <a:p>
          <a:endParaRPr lang="en-US"/>
        </a:p>
      </dgm:t>
    </dgm:pt>
    <dgm:pt modelId="{415BC124-1CB2-4213-A507-3D024467EDEC}" type="pres">
      <dgm:prSet presAssocID="{0EECF0A4-3C78-4202-AE65-978143F32C6B}" presName="vert0" presStyleCnt="0">
        <dgm:presLayoutVars>
          <dgm:dir/>
          <dgm:animOne val="branch"/>
          <dgm:animLvl val="lvl"/>
        </dgm:presLayoutVars>
      </dgm:prSet>
      <dgm:spPr/>
    </dgm:pt>
    <dgm:pt modelId="{B00C6864-D382-4656-B3E2-7F2000B27E89}" type="pres">
      <dgm:prSet presAssocID="{292BE90E-3CB0-4FD8-A832-EDBF2B044B53}" presName="thickLine" presStyleLbl="alignNode1" presStyleIdx="0" presStyleCnt="6"/>
      <dgm:spPr/>
    </dgm:pt>
    <dgm:pt modelId="{75A02D56-A85F-4FEC-9106-B4F5F9586AD3}" type="pres">
      <dgm:prSet presAssocID="{292BE90E-3CB0-4FD8-A832-EDBF2B044B53}" presName="horz1" presStyleCnt="0"/>
      <dgm:spPr/>
    </dgm:pt>
    <dgm:pt modelId="{EED528F9-C4E0-40B6-9EA9-26328DDD3D04}" type="pres">
      <dgm:prSet presAssocID="{292BE90E-3CB0-4FD8-A832-EDBF2B044B53}" presName="tx1" presStyleLbl="revTx" presStyleIdx="0" presStyleCnt="6"/>
      <dgm:spPr/>
    </dgm:pt>
    <dgm:pt modelId="{6458083B-43A4-452A-BF51-012F69EA5F77}" type="pres">
      <dgm:prSet presAssocID="{292BE90E-3CB0-4FD8-A832-EDBF2B044B53}" presName="vert1" presStyleCnt="0"/>
      <dgm:spPr/>
    </dgm:pt>
    <dgm:pt modelId="{8349B8C4-82A3-4482-B602-C9353E8E966A}" type="pres">
      <dgm:prSet presAssocID="{DB1F4E52-7608-4AB4-B23E-D16F16E3B686}" presName="thickLine" presStyleLbl="alignNode1" presStyleIdx="1" presStyleCnt="6"/>
      <dgm:spPr/>
    </dgm:pt>
    <dgm:pt modelId="{1C855109-7DC4-48E5-ABBC-19BBDA084165}" type="pres">
      <dgm:prSet presAssocID="{DB1F4E52-7608-4AB4-B23E-D16F16E3B686}" presName="horz1" presStyleCnt="0"/>
      <dgm:spPr/>
    </dgm:pt>
    <dgm:pt modelId="{F68BA1C3-DFAF-4BD3-859D-47BEB1A6AD38}" type="pres">
      <dgm:prSet presAssocID="{DB1F4E52-7608-4AB4-B23E-D16F16E3B686}" presName="tx1" presStyleLbl="revTx" presStyleIdx="1" presStyleCnt="6"/>
      <dgm:spPr/>
    </dgm:pt>
    <dgm:pt modelId="{4A6AC5D3-AA60-436F-A240-216F38E9C087}" type="pres">
      <dgm:prSet presAssocID="{DB1F4E52-7608-4AB4-B23E-D16F16E3B686}" presName="vert1" presStyleCnt="0"/>
      <dgm:spPr/>
    </dgm:pt>
    <dgm:pt modelId="{7501B079-F28A-41D8-873D-A2B007978EBF}" type="pres">
      <dgm:prSet presAssocID="{19D2533E-35D4-4108-BF63-897CD47306F3}" presName="thickLine" presStyleLbl="alignNode1" presStyleIdx="2" presStyleCnt="6"/>
      <dgm:spPr/>
    </dgm:pt>
    <dgm:pt modelId="{56479BAE-1DD7-40B1-AB1A-A205AF81E769}" type="pres">
      <dgm:prSet presAssocID="{19D2533E-35D4-4108-BF63-897CD47306F3}" presName="horz1" presStyleCnt="0"/>
      <dgm:spPr/>
    </dgm:pt>
    <dgm:pt modelId="{2CE18F8A-1239-49F8-B20A-77D1DEA026F0}" type="pres">
      <dgm:prSet presAssocID="{19D2533E-35D4-4108-BF63-897CD47306F3}" presName="tx1" presStyleLbl="revTx" presStyleIdx="2" presStyleCnt="6"/>
      <dgm:spPr/>
    </dgm:pt>
    <dgm:pt modelId="{E4370CF5-A35A-42B2-BF6D-DAC1FA45CB47}" type="pres">
      <dgm:prSet presAssocID="{19D2533E-35D4-4108-BF63-897CD47306F3}" presName="vert1" presStyleCnt="0"/>
      <dgm:spPr/>
    </dgm:pt>
    <dgm:pt modelId="{287E826E-EBA0-4934-BB53-E94A6B098A86}" type="pres">
      <dgm:prSet presAssocID="{4C8B6E57-4984-4831-9904-8B5FA963624F}" presName="thickLine" presStyleLbl="alignNode1" presStyleIdx="3" presStyleCnt="6"/>
      <dgm:spPr/>
    </dgm:pt>
    <dgm:pt modelId="{013AC028-8F23-4D97-8F8C-7241E4BED6B4}" type="pres">
      <dgm:prSet presAssocID="{4C8B6E57-4984-4831-9904-8B5FA963624F}" presName="horz1" presStyleCnt="0"/>
      <dgm:spPr/>
    </dgm:pt>
    <dgm:pt modelId="{0981A9C3-4177-45DD-AB64-2FD313D49639}" type="pres">
      <dgm:prSet presAssocID="{4C8B6E57-4984-4831-9904-8B5FA963624F}" presName="tx1" presStyleLbl="revTx" presStyleIdx="3" presStyleCnt="6"/>
      <dgm:spPr/>
    </dgm:pt>
    <dgm:pt modelId="{B438FFDA-402F-48B9-8701-F46CC5A951C8}" type="pres">
      <dgm:prSet presAssocID="{4C8B6E57-4984-4831-9904-8B5FA963624F}" presName="vert1" presStyleCnt="0"/>
      <dgm:spPr/>
    </dgm:pt>
    <dgm:pt modelId="{B4D1F73E-29C4-445E-AAC4-BE88966413F5}" type="pres">
      <dgm:prSet presAssocID="{E76BC84F-79BA-48DD-B050-6B6F5EE43925}" presName="thickLine" presStyleLbl="alignNode1" presStyleIdx="4" presStyleCnt="6"/>
      <dgm:spPr/>
    </dgm:pt>
    <dgm:pt modelId="{B4E22F78-168E-4BB1-BDA9-E580AA37C111}" type="pres">
      <dgm:prSet presAssocID="{E76BC84F-79BA-48DD-B050-6B6F5EE43925}" presName="horz1" presStyleCnt="0"/>
      <dgm:spPr/>
    </dgm:pt>
    <dgm:pt modelId="{6B0C6D5D-0EEC-484D-9515-4D6453E3F68A}" type="pres">
      <dgm:prSet presAssocID="{E76BC84F-79BA-48DD-B050-6B6F5EE43925}" presName="tx1" presStyleLbl="revTx" presStyleIdx="4" presStyleCnt="6"/>
      <dgm:spPr/>
    </dgm:pt>
    <dgm:pt modelId="{755CDC36-A747-4E48-ABC9-BA9180107A5E}" type="pres">
      <dgm:prSet presAssocID="{E76BC84F-79BA-48DD-B050-6B6F5EE43925}" presName="vert1" presStyleCnt="0"/>
      <dgm:spPr/>
    </dgm:pt>
    <dgm:pt modelId="{8D411C54-169D-4921-AC63-180D71F377EE}" type="pres">
      <dgm:prSet presAssocID="{1C2DA4F7-1F11-4027-92B4-2F9FE88C4218}" presName="thickLine" presStyleLbl="alignNode1" presStyleIdx="5" presStyleCnt="6"/>
      <dgm:spPr/>
    </dgm:pt>
    <dgm:pt modelId="{E49C87D9-419D-440B-99DB-ED43E5F8864A}" type="pres">
      <dgm:prSet presAssocID="{1C2DA4F7-1F11-4027-92B4-2F9FE88C4218}" presName="horz1" presStyleCnt="0"/>
      <dgm:spPr/>
    </dgm:pt>
    <dgm:pt modelId="{FF2BC6BA-7830-46F0-9D9C-1876BCC0EBB9}" type="pres">
      <dgm:prSet presAssocID="{1C2DA4F7-1F11-4027-92B4-2F9FE88C4218}" presName="tx1" presStyleLbl="revTx" presStyleIdx="5" presStyleCnt="6"/>
      <dgm:spPr/>
    </dgm:pt>
    <dgm:pt modelId="{609884F0-ADBD-430A-AB66-18E4F7F60A36}" type="pres">
      <dgm:prSet presAssocID="{1C2DA4F7-1F11-4027-92B4-2F9FE88C4218}" presName="vert1" presStyleCnt="0"/>
      <dgm:spPr/>
    </dgm:pt>
  </dgm:ptLst>
  <dgm:cxnLst>
    <dgm:cxn modelId="{5AF8DC06-2CA4-488C-BEE6-ED26643572F0}" type="presOf" srcId="{DB1F4E52-7608-4AB4-B23E-D16F16E3B686}" destId="{F68BA1C3-DFAF-4BD3-859D-47BEB1A6AD38}" srcOrd="0" destOrd="0" presId="urn:microsoft.com/office/officeart/2008/layout/LinedList"/>
    <dgm:cxn modelId="{8CBEA220-36BE-4268-852B-BC4AB0C310CC}" srcId="{0EECF0A4-3C78-4202-AE65-978143F32C6B}" destId="{1C2DA4F7-1F11-4027-92B4-2F9FE88C4218}" srcOrd="5" destOrd="0" parTransId="{8E221131-A9EF-44AA-B9BA-512661A6D34B}" sibTransId="{44951501-6F55-47FD-A64D-F4EC96B75343}"/>
    <dgm:cxn modelId="{A4834237-9CD6-4182-B497-6D7BE019072C}" srcId="{0EECF0A4-3C78-4202-AE65-978143F32C6B}" destId="{DB1F4E52-7608-4AB4-B23E-D16F16E3B686}" srcOrd="1" destOrd="0" parTransId="{7BFF4A10-8A02-4A04-AFE1-E421ABB948AA}" sibTransId="{CFA11346-0958-40C0-B93D-73B7AD4ACA16}"/>
    <dgm:cxn modelId="{50CD2A84-5500-49D0-80A8-59C069C79AD3}" type="presOf" srcId="{19D2533E-35D4-4108-BF63-897CD47306F3}" destId="{2CE18F8A-1239-49F8-B20A-77D1DEA026F0}" srcOrd="0" destOrd="0" presId="urn:microsoft.com/office/officeart/2008/layout/LinedList"/>
    <dgm:cxn modelId="{DE79DA8A-37CD-4C59-8392-88835276793E}" type="presOf" srcId="{1C2DA4F7-1F11-4027-92B4-2F9FE88C4218}" destId="{FF2BC6BA-7830-46F0-9D9C-1876BCC0EBB9}" srcOrd="0" destOrd="0" presId="urn:microsoft.com/office/officeart/2008/layout/LinedList"/>
    <dgm:cxn modelId="{F4591D8D-10F7-4E94-B819-EB38F5C8879D}" type="presOf" srcId="{292BE90E-3CB0-4FD8-A832-EDBF2B044B53}" destId="{EED528F9-C4E0-40B6-9EA9-26328DDD3D04}" srcOrd="0" destOrd="0" presId="urn:microsoft.com/office/officeart/2008/layout/LinedList"/>
    <dgm:cxn modelId="{897A5FA5-6520-4A86-8006-7A3E06FF924D}" srcId="{0EECF0A4-3C78-4202-AE65-978143F32C6B}" destId="{4C8B6E57-4984-4831-9904-8B5FA963624F}" srcOrd="3" destOrd="0" parTransId="{8516BC2E-9DA0-4477-924A-3519ECA2E93C}" sibTransId="{0BFF3590-6260-44FA-8AF7-68C4D3E06EFB}"/>
    <dgm:cxn modelId="{E7AC62AD-A898-4638-A82C-89D42603AE85}" srcId="{0EECF0A4-3C78-4202-AE65-978143F32C6B}" destId="{292BE90E-3CB0-4FD8-A832-EDBF2B044B53}" srcOrd="0" destOrd="0" parTransId="{0E6C7AD7-7DDF-43B6-A3C0-89227397909C}" sibTransId="{0901A233-10DE-411E-A093-AFFD320AFC8E}"/>
    <dgm:cxn modelId="{76D8F1B5-63B4-42FC-BA3E-2BC465CB37AE}" type="presOf" srcId="{4C8B6E57-4984-4831-9904-8B5FA963624F}" destId="{0981A9C3-4177-45DD-AB64-2FD313D49639}" srcOrd="0" destOrd="0" presId="urn:microsoft.com/office/officeart/2008/layout/LinedList"/>
    <dgm:cxn modelId="{8B6219C7-9E9B-4A72-8158-6BDD86FBD1D1}" type="presOf" srcId="{E76BC84F-79BA-48DD-B050-6B6F5EE43925}" destId="{6B0C6D5D-0EEC-484D-9515-4D6453E3F68A}" srcOrd="0" destOrd="0" presId="urn:microsoft.com/office/officeart/2008/layout/LinedList"/>
    <dgm:cxn modelId="{F0F10BEC-F530-4433-960B-354BB6E60EA2}" srcId="{0EECF0A4-3C78-4202-AE65-978143F32C6B}" destId="{19D2533E-35D4-4108-BF63-897CD47306F3}" srcOrd="2" destOrd="0" parTransId="{19036BE9-424C-4A66-A91A-776930890C36}" sibTransId="{D1AC8102-D62F-4B31-9B2F-93619EDB6E84}"/>
    <dgm:cxn modelId="{5C1FCDF3-B2B9-43C6-97FF-458FA8532697}" srcId="{0EECF0A4-3C78-4202-AE65-978143F32C6B}" destId="{E76BC84F-79BA-48DD-B050-6B6F5EE43925}" srcOrd="4" destOrd="0" parTransId="{513854DB-B97A-43D2-9EE3-72AF0225CBC9}" sibTransId="{45AF7724-2434-4A9F-AFDF-E3152CBE1F96}"/>
    <dgm:cxn modelId="{9BC4DFFF-709E-4E71-ABC8-F5980F5EEA26}" type="presOf" srcId="{0EECF0A4-3C78-4202-AE65-978143F32C6B}" destId="{415BC124-1CB2-4213-A507-3D024467EDEC}" srcOrd="0" destOrd="0" presId="urn:microsoft.com/office/officeart/2008/layout/LinedList"/>
    <dgm:cxn modelId="{C759AB4B-9A8B-41FF-A7E8-4D5F31770D13}" type="presParOf" srcId="{415BC124-1CB2-4213-A507-3D024467EDEC}" destId="{B00C6864-D382-4656-B3E2-7F2000B27E89}" srcOrd="0" destOrd="0" presId="urn:microsoft.com/office/officeart/2008/layout/LinedList"/>
    <dgm:cxn modelId="{AF46D738-BBF5-4162-885D-FE40852EEC3F}" type="presParOf" srcId="{415BC124-1CB2-4213-A507-3D024467EDEC}" destId="{75A02D56-A85F-4FEC-9106-B4F5F9586AD3}" srcOrd="1" destOrd="0" presId="urn:microsoft.com/office/officeart/2008/layout/LinedList"/>
    <dgm:cxn modelId="{DB52CA74-4776-4B7A-9FE2-1F2C2DBD7F77}" type="presParOf" srcId="{75A02D56-A85F-4FEC-9106-B4F5F9586AD3}" destId="{EED528F9-C4E0-40B6-9EA9-26328DDD3D04}" srcOrd="0" destOrd="0" presId="urn:microsoft.com/office/officeart/2008/layout/LinedList"/>
    <dgm:cxn modelId="{AF026B00-9B70-4B54-8AAD-8A1B6C194407}" type="presParOf" srcId="{75A02D56-A85F-4FEC-9106-B4F5F9586AD3}" destId="{6458083B-43A4-452A-BF51-012F69EA5F77}" srcOrd="1" destOrd="0" presId="urn:microsoft.com/office/officeart/2008/layout/LinedList"/>
    <dgm:cxn modelId="{3D95C782-A58B-4487-89F5-24716DF9E651}" type="presParOf" srcId="{415BC124-1CB2-4213-A507-3D024467EDEC}" destId="{8349B8C4-82A3-4482-B602-C9353E8E966A}" srcOrd="2" destOrd="0" presId="urn:microsoft.com/office/officeart/2008/layout/LinedList"/>
    <dgm:cxn modelId="{80396572-E6A3-44BE-9902-2A94E4891829}" type="presParOf" srcId="{415BC124-1CB2-4213-A507-3D024467EDEC}" destId="{1C855109-7DC4-48E5-ABBC-19BBDA084165}" srcOrd="3" destOrd="0" presId="urn:microsoft.com/office/officeart/2008/layout/LinedList"/>
    <dgm:cxn modelId="{9BB1F244-A240-4243-B6BD-40E47281A626}" type="presParOf" srcId="{1C855109-7DC4-48E5-ABBC-19BBDA084165}" destId="{F68BA1C3-DFAF-4BD3-859D-47BEB1A6AD38}" srcOrd="0" destOrd="0" presId="urn:microsoft.com/office/officeart/2008/layout/LinedList"/>
    <dgm:cxn modelId="{94A9B814-5336-4510-81E8-BA32EEB6F79E}" type="presParOf" srcId="{1C855109-7DC4-48E5-ABBC-19BBDA084165}" destId="{4A6AC5D3-AA60-436F-A240-216F38E9C087}" srcOrd="1" destOrd="0" presId="urn:microsoft.com/office/officeart/2008/layout/LinedList"/>
    <dgm:cxn modelId="{00AD9E1D-1E6D-4038-8FBE-8D3F01D59ACD}" type="presParOf" srcId="{415BC124-1CB2-4213-A507-3D024467EDEC}" destId="{7501B079-F28A-41D8-873D-A2B007978EBF}" srcOrd="4" destOrd="0" presId="urn:microsoft.com/office/officeart/2008/layout/LinedList"/>
    <dgm:cxn modelId="{7BAB5216-4C75-4471-A3A5-AE7DFF78D521}" type="presParOf" srcId="{415BC124-1CB2-4213-A507-3D024467EDEC}" destId="{56479BAE-1DD7-40B1-AB1A-A205AF81E769}" srcOrd="5" destOrd="0" presId="urn:microsoft.com/office/officeart/2008/layout/LinedList"/>
    <dgm:cxn modelId="{7DA7E260-92BE-4B60-B074-5AC453D38233}" type="presParOf" srcId="{56479BAE-1DD7-40B1-AB1A-A205AF81E769}" destId="{2CE18F8A-1239-49F8-B20A-77D1DEA026F0}" srcOrd="0" destOrd="0" presId="urn:microsoft.com/office/officeart/2008/layout/LinedList"/>
    <dgm:cxn modelId="{071A4E9B-A358-4C59-8CAC-B5EA1C1D7966}" type="presParOf" srcId="{56479BAE-1DD7-40B1-AB1A-A205AF81E769}" destId="{E4370CF5-A35A-42B2-BF6D-DAC1FA45CB47}" srcOrd="1" destOrd="0" presId="urn:microsoft.com/office/officeart/2008/layout/LinedList"/>
    <dgm:cxn modelId="{D9AB0DAF-6208-46A8-9C73-2DFA7AE86D52}" type="presParOf" srcId="{415BC124-1CB2-4213-A507-3D024467EDEC}" destId="{287E826E-EBA0-4934-BB53-E94A6B098A86}" srcOrd="6" destOrd="0" presId="urn:microsoft.com/office/officeart/2008/layout/LinedList"/>
    <dgm:cxn modelId="{620A2CFD-B7E3-43A6-87C2-7F31E5809F92}" type="presParOf" srcId="{415BC124-1CB2-4213-A507-3D024467EDEC}" destId="{013AC028-8F23-4D97-8F8C-7241E4BED6B4}" srcOrd="7" destOrd="0" presId="urn:microsoft.com/office/officeart/2008/layout/LinedList"/>
    <dgm:cxn modelId="{F4C934BE-9652-4335-9F31-894205643FC7}" type="presParOf" srcId="{013AC028-8F23-4D97-8F8C-7241E4BED6B4}" destId="{0981A9C3-4177-45DD-AB64-2FD313D49639}" srcOrd="0" destOrd="0" presId="urn:microsoft.com/office/officeart/2008/layout/LinedList"/>
    <dgm:cxn modelId="{B7662923-26F7-4111-A8CD-14C2377959BA}" type="presParOf" srcId="{013AC028-8F23-4D97-8F8C-7241E4BED6B4}" destId="{B438FFDA-402F-48B9-8701-F46CC5A951C8}" srcOrd="1" destOrd="0" presId="urn:microsoft.com/office/officeart/2008/layout/LinedList"/>
    <dgm:cxn modelId="{E7CAB118-75DD-47CF-A041-F33F0F1AE987}" type="presParOf" srcId="{415BC124-1CB2-4213-A507-3D024467EDEC}" destId="{B4D1F73E-29C4-445E-AAC4-BE88966413F5}" srcOrd="8" destOrd="0" presId="urn:microsoft.com/office/officeart/2008/layout/LinedList"/>
    <dgm:cxn modelId="{4AD8C251-38A4-433A-BFCD-0264AB90D0CA}" type="presParOf" srcId="{415BC124-1CB2-4213-A507-3D024467EDEC}" destId="{B4E22F78-168E-4BB1-BDA9-E580AA37C111}" srcOrd="9" destOrd="0" presId="urn:microsoft.com/office/officeart/2008/layout/LinedList"/>
    <dgm:cxn modelId="{B9D2C7D8-F929-465C-9A2D-A8EC138B1EDE}" type="presParOf" srcId="{B4E22F78-168E-4BB1-BDA9-E580AA37C111}" destId="{6B0C6D5D-0EEC-484D-9515-4D6453E3F68A}" srcOrd="0" destOrd="0" presId="urn:microsoft.com/office/officeart/2008/layout/LinedList"/>
    <dgm:cxn modelId="{66E9A315-ED55-4ECB-ADFB-685BF2E41395}" type="presParOf" srcId="{B4E22F78-168E-4BB1-BDA9-E580AA37C111}" destId="{755CDC36-A747-4E48-ABC9-BA9180107A5E}" srcOrd="1" destOrd="0" presId="urn:microsoft.com/office/officeart/2008/layout/LinedList"/>
    <dgm:cxn modelId="{4C88BDFE-3D41-403C-A607-B2FEF0FC2527}" type="presParOf" srcId="{415BC124-1CB2-4213-A507-3D024467EDEC}" destId="{8D411C54-169D-4921-AC63-180D71F377EE}" srcOrd="10" destOrd="0" presId="urn:microsoft.com/office/officeart/2008/layout/LinedList"/>
    <dgm:cxn modelId="{5BB34012-D1EC-469D-A1E0-769621EEC592}" type="presParOf" srcId="{415BC124-1CB2-4213-A507-3D024467EDEC}" destId="{E49C87D9-419D-440B-99DB-ED43E5F8864A}" srcOrd="11" destOrd="0" presId="urn:microsoft.com/office/officeart/2008/layout/LinedList"/>
    <dgm:cxn modelId="{C63F3173-C61E-49F5-AF4C-25F9ED5817ED}" type="presParOf" srcId="{E49C87D9-419D-440B-99DB-ED43E5F8864A}" destId="{FF2BC6BA-7830-46F0-9D9C-1876BCC0EBB9}" srcOrd="0" destOrd="0" presId="urn:microsoft.com/office/officeart/2008/layout/LinedList"/>
    <dgm:cxn modelId="{F9915C91-5BEB-42B7-9A8A-A9334E7E0A07}" type="presParOf" srcId="{E49C87D9-419D-440B-99DB-ED43E5F8864A}" destId="{609884F0-ADBD-430A-AB66-18E4F7F60A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643FB-EECE-4181-AA7C-534A33C9D90E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32E1F0F3-470E-4E8C-8D64-BD91BE73FD6B}">
      <dgm:prSet/>
      <dgm:spPr/>
      <dgm:t>
        <a:bodyPr/>
        <a:lstStyle/>
        <a:p>
          <a:r>
            <a:rPr lang="en-US" dirty="0"/>
            <a:t>Poor infrastructure in remote areas</a:t>
          </a:r>
        </a:p>
      </dgm:t>
    </dgm:pt>
    <dgm:pt modelId="{999C3AC0-9746-45A7-A063-0FC73AB42703}" type="parTrans" cxnId="{471B50EA-2162-4DA1-B960-A3597C5359C2}">
      <dgm:prSet/>
      <dgm:spPr/>
      <dgm:t>
        <a:bodyPr/>
        <a:lstStyle/>
        <a:p>
          <a:endParaRPr lang="en-US"/>
        </a:p>
      </dgm:t>
    </dgm:pt>
    <dgm:pt modelId="{A4E3C9EB-19A5-4763-A71D-3C2D2224A6CF}" type="sibTrans" cxnId="{471B50EA-2162-4DA1-B960-A3597C5359C2}">
      <dgm:prSet/>
      <dgm:spPr/>
      <dgm:t>
        <a:bodyPr/>
        <a:lstStyle/>
        <a:p>
          <a:endParaRPr lang="en-US"/>
        </a:p>
      </dgm:t>
    </dgm:pt>
    <dgm:pt modelId="{9ABF57AA-1B7E-4B81-907E-0B682E62911C}">
      <dgm:prSet/>
      <dgm:spPr/>
      <dgm:t>
        <a:bodyPr/>
        <a:lstStyle/>
        <a:p>
          <a:r>
            <a:rPr lang="en-US"/>
            <a:t>Informal housing and lack of ownership titles</a:t>
          </a:r>
        </a:p>
      </dgm:t>
    </dgm:pt>
    <dgm:pt modelId="{54010873-AEB8-4BA0-AE0B-22DB29F0D402}" type="parTrans" cxnId="{CFE20D66-16E1-4310-A4EC-93859DBDAF62}">
      <dgm:prSet/>
      <dgm:spPr/>
      <dgm:t>
        <a:bodyPr/>
        <a:lstStyle/>
        <a:p>
          <a:endParaRPr lang="en-US"/>
        </a:p>
      </dgm:t>
    </dgm:pt>
    <dgm:pt modelId="{200BADF0-EA4C-42A2-B930-A529BC3E5E59}" type="sibTrans" cxnId="{CFE20D66-16E1-4310-A4EC-93859DBDAF62}">
      <dgm:prSet/>
      <dgm:spPr/>
      <dgm:t>
        <a:bodyPr/>
        <a:lstStyle/>
        <a:p>
          <a:endParaRPr lang="en-US"/>
        </a:p>
      </dgm:t>
    </dgm:pt>
    <dgm:pt modelId="{380327CE-D9B8-41E5-BC75-C7024E53F019}">
      <dgm:prSet/>
      <dgm:spPr/>
      <dgm:t>
        <a:bodyPr/>
        <a:lstStyle/>
        <a:p>
          <a:r>
            <a:rPr lang="en-US"/>
            <a:t>Limited local capacity and funding</a:t>
          </a:r>
        </a:p>
      </dgm:t>
    </dgm:pt>
    <dgm:pt modelId="{AD6EC94A-2D44-4163-ADC9-EE74341C3D2A}" type="parTrans" cxnId="{6CD5B902-5D29-4B11-B21E-0379FB12739E}">
      <dgm:prSet/>
      <dgm:spPr/>
      <dgm:t>
        <a:bodyPr/>
        <a:lstStyle/>
        <a:p>
          <a:endParaRPr lang="en-US"/>
        </a:p>
      </dgm:t>
    </dgm:pt>
    <dgm:pt modelId="{ACB1DD94-28B1-464A-BF90-AC8562C63839}" type="sibTrans" cxnId="{6CD5B902-5D29-4B11-B21E-0379FB12739E}">
      <dgm:prSet/>
      <dgm:spPr/>
      <dgm:t>
        <a:bodyPr/>
        <a:lstStyle/>
        <a:p>
          <a:endParaRPr lang="en-US"/>
        </a:p>
      </dgm:t>
    </dgm:pt>
    <dgm:pt modelId="{FD265F64-258F-4E0B-99D5-D6EEE67854A0}">
      <dgm:prSet/>
      <dgm:spPr/>
      <dgm:t>
        <a:bodyPr/>
        <a:lstStyle/>
        <a:p>
          <a:r>
            <a:rPr lang="en-US" dirty="0"/>
            <a:t>Aging population and rural emigration</a:t>
          </a:r>
        </a:p>
      </dgm:t>
    </dgm:pt>
    <dgm:pt modelId="{31ED677D-5CEE-4B4C-BC58-B9C7119DC095}" type="parTrans" cxnId="{0E219408-EC07-4C14-8980-32F8BA9CE84F}">
      <dgm:prSet/>
      <dgm:spPr/>
      <dgm:t>
        <a:bodyPr/>
        <a:lstStyle/>
        <a:p>
          <a:endParaRPr lang="en-US"/>
        </a:p>
      </dgm:t>
    </dgm:pt>
    <dgm:pt modelId="{2F4D9492-A8E2-4C63-9B74-119B8722AFBC}" type="sibTrans" cxnId="{0E219408-EC07-4C14-8980-32F8BA9CE84F}">
      <dgm:prSet/>
      <dgm:spPr/>
      <dgm:t>
        <a:bodyPr/>
        <a:lstStyle/>
        <a:p>
          <a:endParaRPr lang="en-US"/>
        </a:p>
      </dgm:t>
    </dgm:pt>
    <dgm:pt modelId="{AC5C3A3B-F471-4DFC-ABCD-C40733F7D984}" type="pres">
      <dgm:prSet presAssocID="{E75643FB-EECE-4181-AA7C-534A33C9D90E}" presName="Name0" presStyleCnt="0">
        <dgm:presLayoutVars>
          <dgm:dir/>
          <dgm:animLvl val="lvl"/>
          <dgm:resizeHandles val="exact"/>
        </dgm:presLayoutVars>
      </dgm:prSet>
      <dgm:spPr/>
    </dgm:pt>
    <dgm:pt modelId="{4E8DBB80-FE40-4841-AA39-2394DB3EB678}" type="pres">
      <dgm:prSet presAssocID="{FD265F64-258F-4E0B-99D5-D6EEE67854A0}" presName="boxAndChildren" presStyleCnt="0"/>
      <dgm:spPr/>
    </dgm:pt>
    <dgm:pt modelId="{02EF6830-4E5F-4648-8378-A51FDC175662}" type="pres">
      <dgm:prSet presAssocID="{FD265F64-258F-4E0B-99D5-D6EEE67854A0}" presName="parentTextBox" presStyleLbl="node1" presStyleIdx="0" presStyleCnt="4"/>
      <dgm:spPr/>
    </dgm:pt>
    <dgm:pt modelId="{C62A036E-72A2-4AC3-803C-F2B4BCAF16AF}" type="pres">
      <dgm:prSet presAssocID="{ACB1DD94-28B1-464A-BF90-AC8562C63839}" presName="sp" presStyleCnt="0"/>
      <dgm:spPr/>
    </dgm:pt>
    <dgm:pt modelId="{A5EC3AFF-BFF3-4A3D-A002-5BE415BB5D67}" type="pres">
      <dgm:prSet presAssocID="{380327CE-D9B8-41E5-BC75-C7024E53F019}" presName="arrowAndChildren" presStyleCnt="0"/>
      <dgm:spPr/>
    </dgm:pt>
    <dgm:pt modelId="{2BD74172-DB88-4A53-8E10-DC1922D8CE92}" type="pres">
      <dgm:prSet presAssocID="{380327CE-D9B8-41E5-BC75-C7024E53F019}" presName="parentTextArrow" presStyleLbl="node1" presStyleIdx="1" presStyleCnt="4"/>
      <dgm:spPr/>
    </dgm:pt>
    <dgm:pt modelId="{3AA28D2F-DC2F-4F50-A881-F4A1C4E107A9}" type="pres">
      <dgm:prSet presAssocID="{200BADF0-EA4C-42A2-B930-A529BC3E5E59}" presName="sp" presStyleCnt="0"/>
      <dgm:spPr/>
    </dgm:pt>
    <dgm:pt modelId="{D9AD9BD5-ED46-4EA8-9087-D40449B631A1}" type="pres">
      <dgm:prSet presAssocID="{9ABF57AA-1B7E-4B81-907E-0B682E62911C}" presName="arrowAndChildren" presStyleCnt="0"/>
      <dgm:spPr/>
    </dgm:pt>
    <dgm:pt modelId="{065C4C2C-96BB-47E4-913D-445AF1CC4BF0}" type="pres">
      <dgm:prSet presAssocID="{9ABF57AA-1B7E-4B81-907E-0B682E62911C}" presName="parentTextArrow" presStyleLbl="node1" presStyleIdx="2" presStyleCnt="4"/>
      <dgm:spPr/>
    </dgm:pt>
    <dgm:pt modelId="{813596FD-07EC-4276-98D5-CA6CF1D45D2F}" type="pres">
      <dgm:prSet presAssocID="{A4E3C9EB-19A5-4763-A71D-3C2D2224A6CF}" presName="sp" presStyleCnt="0"/>
      <dgm:spPr/>
    </dgm:pt>
    <dgm:pt modelId="{AF7CA3F3-88D2-4FC1-BF60-76C73959F2F4}" type="pres">
      <dgm:prSet presAssocID="{32E1F0F3-470E-4E8C-8D64-BD91BE73FD6B}" presName="arrowAndChildren" presStyleCnt="0"/>
      <dgm:spPr/>
    </dgm:pt>
    <dgm:pt modelId="{0709F72E-1175-4B2B-BC34-267A8D6FE36C}" type="pres">
      <dgm:prSet presAssocID="{32E1F0F3-470E-4E8C-8D64-BD91BE73FD6B}" presName="parentTextArrow" presStyleLbl="node1" presStyleIdx="3" presStyleCnt="4"/>
      <dgm:spPr/>
    </dgm:pt>
  </dgm:ptLst>
  <dgm:cxnLst>
    <dgm:cxn modelId="{6CD5B902-5D29-4B11-B21E-0379FB12739E}" srcId="{E75643FB-EECE-4181-AA7C-534A33C9D90E}" destId="{380327CE-D9B8-41E5-BC75-C7024E53F019}" srcOrd="2" destOrd="0" parTransId="{AD6EC94A-2D44-4163-ADC9-EE74341C3D2A}" sibTransId="{ACB1DD94-28B1-464A-BF90-AC8562C63839}"/>
    <dgm:cxn modelId="{0E219408-EC07-4C14-8980-32F8BA9CE84F}" srcId="{E75643FB-EECE-4181-AA7C-534A33C9D90E}" destId="{FD265F64-258F-4E0B-99D5-D6EEE67854A0}" srcOrd="3" destOrd="0" parTransId="{31ED677D-5CEE-4B4C-BC58-B9C7119DC095}" sibTransId="{2F4D9492-A8E2-4C63-9B74-119B8722AFBC}"/>
    <dgm:cxn modelId="{E7442324-DC19-4F12-AAE1-62B1D2B7C0A8}" type="presOf" srcId="{32E1F0F3-470E-4E8C-8D64-BD91BE73FD6B}" destId="{0709F72E-1175-4B2B-BC34-267A8D6FE36C}" srcOrd="0" destOrd="0" presId="urn:microsoft.com/office/officeart/2005/8/layout/process4"/>
    <dgm:cxn modelId="{CFE20D66-16E1-4310-A4EC-93859DBDAF62}" srcId="{E75643FB-EECE-4181-AA7C-534A33C9D90E}" destId="{9ABF57AA-1B7E-4B81-907E-0B682E62911C}" srcOrd="1" destOrd="0" parTransId="{54010873-AEB8-4BA0-AE0B-22DB29F0D402}" sibTransId="{200BADF0-EA4C-42A2-B930-A529BC3E5E59}"/>
    <dgm:cxn modelId="{0D16F268-E9C7-4874-AE28-1A7AB0DB4717}" type="presOf" srcId="{E75643FB-EECE-4181-AA7C-534A33C9D90E}" destId="{AC5C3A3B-F471-4DFC-ABCD-C40733F7D984}" srcOrd="0" destOrd="0" presId="urn:microsoft.com/office/officeart/2005/8/layout/process4"/>
    <dgm:cxn modelId="{2A8900E7-28AD-4560-ADC4-3364FB637DF1}" type="presOf" srcId="{9ABF57AA-1B7E-4B81-907E-0B682E62911C}" destId="{065C4C2C-96BB-47E4-913D-445AF1CC4BF0}" srcOrd="0" destOrd="0" presId="urn:microsoft.com/office/officeart/2005/8/layout/process4"/>
    <dgm:cxn modelId="{471B50EA-2162-4DA1-B960-A3597C5359C2}" srcId="{E75643FB-EECE-4181-AA7C-534A33C9D90E}" destId="{32E1F0F3-470E-4E8C-8D64-BD91BE73FD6B}" srcOrd="0" destOrd="0" parTransId="{999C3AC0-9746-45A7-A063-0FC73AB42703}" sibTransId="{A4E3C9EB-19A5-4763-A71D-3C2D2224A6CF}"/>
    <dgm:cxn modelId="{86181CFA-73D5-4FEA-840A-22231D146A85}" type="presOf" srcId="{380327CE-D9B8-41E5-BC75-C7024E53F019}" destId="{2BD74172-DB88-4A53-8E10-DC1922D8CE92}" srcOrd="0" destOrd="0" presId="urn:microsoft.com/office/officeart/2005/8/layout/process4"/>
    <dgm:cxn modelId="{673570FE-6C53-48F9-8EF2-0D67E7C144DA}" type="presOf" srcId="{FD265F64-258F-4E0B-99D5-D6EEE67854A0}" destId="{02EF6830-4E5F-4648-8378-A51FDC175662}" srcOrd="0" destOrd="0" presId="urn:microsoft.com/office/officeart/2005/8/layout/process4"/>
    <dgm:cxn modelId="{5990C43F-D0A6-48F0-9275-7BADD1AA0B9A}" type="presParOf" srcId="{AC5C3A3B-F471-4DFC-ABCD-C40733F7D984}" destId="{4E8DBB80-FE40-4841-AA39-2394DB3EB678}" srcOrd="0" destOrd="0" presId="urn:microsoft.com/office/officeart/2005/8/layout/process4"/>
    <dgm:cxn modelId="{199CE821-37FB-473A-BC0E-D0C589E5252F}" type="presParOf" srcId="{4E8DBB80-FE40-4841-AA39-2394DB3EB678}" destId="{02EF6830-4E5F-4648-8378-A51FDC175662}" srcOrd="0" destOrd="0" presId="urn:microsoft.com/office/officeart/2005/8/layout/process4"/>
    <dgm:cxn modelId="{07B5B6AF-11EE-42B2-9842-444BF998ECAF}" type="presParOf" srcId="{AC5C3A3B-F471-4DFC-ABCD-C40733F7D984}" destId="{C62A036E-72A2-4AC3-803C-F2B4BCAF16AF}" srcOrd="1" destOrd="0" presId="urn:microsoft.com/office/officeart/2005/8/layout/process4"/>
    <dgm:cxn modelId="{645C881A-0E3C-40B7-8B9F-897A829CF52A}" type="presParOf" srcId="{AC5C3A3B-F471-4DFC-ABCD-C40733F7D984}" destId="{A5EC3AFF-BFF3-4A3D-A002-5BE415BB5D67}" srcOrd="2" destOrd="0" presId="urn:microsoft.com/office/officeart/2005/8/layout/process4"/>
    <dgm:cxn modelId="{A26D5C1B-4DD6-49AC-9964-6B4D93CC02CB}" type="presParOf" srcId="{A5EC3AFF-BFF3-4A3D-A002-5BE415BB5D67}" destId="{2BD74172-DB88-4A53-8E10-DC1922D8CE92}" srcOrd="0" destOrd="0" presId="urn:microsoft.com/office/officeart/2005/8/layout/process4"/>
    <dgm:cxn modelId="{12ECE6B5-B938-4557-B92B-120BF26CADD0}" type="presParOf" srcId="{AC5C3A3B-F471-4DFC-ABCD-C40733F7D984}" destId="{3AA28D2F-DC2F-4F50-A881-F4A1C4E107A9}" srcOrd="3" destOrd="0" presId="urn:microsoft.com/office/officeart/2005/8/layout/process4"/>
    <dgm:cxn modelId="{1D1C9531-1932-40B8-8F77-C8D70C5A28C5}" type="presParOf" srcId="{AC5C3A3B-F471-4DFC-ABCD-C40733F7D984}" destId="{D9AD9BD5-ED46-4EA8-9087-D40449B631A1}" srcOrd="4" destOrd="0" presId="urn:microsoft.com/office/officeart/2005/8/layout/process4"/>
    <dgm:cxn modelId="{E0B0DB66-78E8-4455-9880-B32806C513E5}" type="presParOf" srcId="{D9AD9BD5-ED46-4EA8-9087-D40449B631A1}" destId="{065C4C2C-96BB-47E4-913D-445AF1CC4BF0}" srcOrd="0" destOrd="0" presId="urn:microsoft.com/office/officeart/2005/8/layout/process4"/>
    <dgm:cxn modelId="{95F5E644-9144-463A-9712-062EE119503A}" type="presParOf" srcId="{AC5C3A3B-F471-4DFC-ABCD-C40733F7D984}" destId="{813596FD-07EC-4276-98D5-CA6CF1D45D2F}" srcOrd="5" destOrd="0" presId="urn:microsoft.com/office/officeart/2005/8/layout/process4"/>
    <dgm:cxn modelId="{01196417-879B-469F-81B5-66CCBA2091E4}" type="presParOf" srcId="{AC5C3A3B-F471-4DFC-ABCD-C40733F7D984}" destId="{AF7CA3F3-88D2-4FC1-BF60-76C73959F2F4}" srcOrd="6" destOrd="0" presId="urn:microsoft.com/office/officeart/2005/8/layout/process4"/>
    <dgm:cxn modelId="{B07C5847-6F46-4996-A631-07897F574CA1}" type="presParOf" srcId="{AF7CA3F3-88D2-4FC1-BF60-76C73959F2F4}" destId="{0709F72E-1175-4B2B-BC34-267A8D6FE3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854B2-320C-4FFC-9A6F-FD61DF29323D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68DBE08-B2C0-4698-8035-75073059DD93}">
      <dgm:prSet/>
      <dgm:spPr/>
      <dgm:t>
        <a:bodyPr/>
        <a:lstStyle/>
        <a:p>
          <a:r>
            <a:rPr lang="en-US" dirty="0"/>
            <a:t>Families living in poverty or extreme poverty, based on verified income thresholds.</a:t>
          </a:r>
        </a:p>
      </dgm:t>
    </dgm:pt>
    <dgm:pt modelId="{721EF70F-1760-485E-9451-9463F7922DB7}" type="parTrans" cxnId="{1404B7BA-691E-40BC-9A8F-8FFF7752FED6}">
      <dgm:prSet/>
      <dgm:spPr/>
      <dgm:t>
        <a:bodyPr/>
        <a:lstStyle/>
        <a:p>
          <a:endParaRPr lang="en-US"/>
        </a:p>
      </dgm:t>
    </dgm:pt>
    <dgm:pt modelId="{F3789023-3683-4566-978C-7D5E965C1220}" type="sibTrans" cxnId="{1404B7BA-691E-40BC-9A8F-8FFF7752FED6}">
      <dgm:prSet/>
      <dgm:spPr/>
      <dgm:t>
        <a:bodyPr/>
        <a:lstStyle/>
        <a:p>
          <a:endParaRPr lang="en-US"/>
        </a:p>
      </dgm:t>
    </dgm:pt>
    <dgm:pt modelId="{E4AB006E-8797-4016-89BD-3AF7C014A27D}">
      <dgm:prSet/>
      <dgm:spPr/>
      <dgm:t>
        <a:bodyPr/>
        <a:lstStyle/>
        <a:p>
          <a:r>
            <a:rPr lang="en-US" dirty="0"/>
            <a:t>Roma and Egyptian minorities, who often face systemic exclusion and housing insecurity.</a:t>
          </a:r>
        </a:p>
      </dgm:t>
    </dgm:pt>
    <dgm:pt modelId="{D4829E45-C9CC-40BA-A75A-885A8E062339}" type="parTrans" cxnId="{04F9A3EF-1A96-4D24-91E3-86AF5CAC4A4D}">
      <dgm:prSet/>
      <dgm:spPr/>
      <dgm:t>
        <a:bodyPr/>
        <a:lstStyle/>
        <a:p>
          <a:endParaRPr lang="en-US"/>
        </a:p>
      </dgm:t>
    </dgm:pt>
    <dgm:pt modelId="{FF73BFC7-033D-4D69-86BA-1F1A19A1F799}" type="sibTrans" cxnId="{04F9A3EF-1A96-4D24-91E3-86AF5CAC4A4D}">
      <dgm:prSet/>
      <dgm:spPr/>
      <dgm:t>
        <a:bodyPr/>
        <a:lstStyle/>
        <a:p>
          <a:endParaRPr lang="en-US"/>
        </a:p>
      </dgm:t>
    </dgm:pt>
    <dgm:pt modelId="{E0422BEB-7CF5-4CD6-AD2A-159FF0CC9D23}">
      <dgm:prSet/>
      <dgm:spPr/>
      <dgm:t>
        <a:bodyPr/>
        <a:lstStyle/>
        <a:p>
          <a:r>
            <a:rPr lang="en-US"/>
            <a:t>Female-headed households, especially those with dependent children or without formal employment.</a:t>
          </a:r>
        </a:p>
      </dgm:t>
    </dgm:pt>
    <dgm:pt modelId="{F2115DB5-ED7E-4F12-80D5-B3F71410869D}" type="parTrans" cxnId="{A75BBB2B-CC82-4146-88BB-87018AF6BE94}">
      <dgm:prSet/>
      <dgm:spPr/>
      <dgm:t>
        <a:bodyPr/>
        <a:lstStyle/>
        <a:p>
          <a:endParaRPr lang="en-US"/>
        </a:p>
      </dgm:t>
    </dgm:pt>
    <dgm:pt modelId="{48DC2E8A-D908-467C-BFF4-3F0AE07F6908}" type="sibTrans" cxnId="{A75BBB2B-CC82-4146-88BB-87018AF6BE94}">
      <dgm:prSet/>
      <dgm:spPr/>
      <dgm:t>
        <a:bodyPr/>
        <a:lstStyle/>
        <a:p>
          <a:endParaRPr lang="en-US"/>
        </a:p>
      </dgm:t>
    </dgm:pt>
    <dgm:pt modelId="{98B5B428-F8D0-4A14-974E-1B07DECADB99}">
      <dgm:prSet/>
      <dgm:spPr/>
      <dgm:t>
        <a:bodyPr/>
        <a:lstStyle/>
        <a:p>
          <a:r>
            <a:rPr lang="en-US"/>
            <a:t>Persons with disabilities, requiring adapted housing solutions and priority allocation.</a:t>
          </a:r>
        </a:p>
      </dgm:t>
    </dgm:pt>
    <dgm:pt modelId="{0D75F2EE-2367-4064-8327-BC1E00308DE6}" type="parTrans" cxnId="{BFDE1BA6-664B-426E-B979-EB66EE425393}">
      <dgm:prSet/>
      <dgm:spPr/>
      <dgm:t>
        <a:bodyPr/>
        <a:lstStyle/>
        <a:p>
          <a:endParaRPr lang="en-US"/>
        </a:p>
      </dgm:t>
    </dgm:pt>
    <dgm:pt modelId="{1C04A9F0-EA87-44CD-ABAE-C3E4BE33F57F}" type="sibTrans" cxnId="{BFDE1BA6-664B-426E-B979-EB66EE425393}">
      <dgm:prSet/>
      <dgm:spPr/>
      <dgm:t>
        <a:bodyPr/>
        <a:lstStyle/>
        <a:p>
          <a:endParaRPr lang="en-US"/>
        </a:p>
      </dgm:t>
    </dgm:pt>
    <dgm:pt modelId="{16949703-E003-4F8C-BE27-13D4DEE72FB5}">
      <dgm:prSet/>
      <dgm:spPr/>
      <dgm:t>
        <a:bodyPr/>
        <a:lstStyle/>
        <a:p>
          <a:r>
            <a:rPr lang="en-US"/>
            <a:t>Orphans and children without parental care, supported through institutional and community-based housing.</a:t>
          </a:r>
        </a:p>
      </dgm:t>
    </dgm:pt>
    <dgm:pt modelId="{7C6D9A13-1559-4B9E-8987-CF4B7E3EB671}" type="parTrans" cxnId="{F567EE19-6445-438C-9766-AA8A75EEB6C2}">
      <dgm:prSet/>
      <dgm:spPr/>
      <dgm:t>
        <a:bodyPr/>
        <a:lstStyle/>
        <a:p>
          <a:endParaRPr lang="en-US"/>
        </a:p>
      </dgm:t>
    </dgm:pt>
    <dgm:pt modelId="{E4199B6A-4736-44A4-B9CE-45C1DD391952}" type="sibTrans" cxnId="{F567EE19-6445-438C-9766-AA8A75EEB6C2}">
      <dgm:prSet/>
      <dgm:spPr/>
      <dgm:t>
        <a:bodyPr/>
        <a:lstStyle/>
        <a:p>
          <a:endParaRPr lang="en-US"/>
        </a:p>
      </dgm:t>
    </dgm:pt>
    <dgm:pt modelId="{B021CB7E-6252-4A09-A463-8910953239D2}">
      <dgm:prSet/>
      <dgm:spPr/>
      <dgm:t>
        <a:bodyPr/>
        <a:lstStyle/>
        <a:p>
          <a:r>
            <a:rPr lang="en-US"/>
            <a:t>Elderly persons without family support, at risk of homelessness or substandard living conditions.</a:t>
          </a:r>
        </a:p>
      </dgm:t>
    </dgm:pt>
    <dgm:pt modelId="{1915926A-90F0-49F7-BC1A-54142A5CD6F8}" type="parTrans" cxnId="{34CAF193-3AF6-4792-B949-ECCE76FC13E5}">
      <dgm:prSet/>
      <dgm:spPr/>
      <dgm:t>
        <a:bodyPr/>
        <a:lstStyle/>
        <a:p>
          <a:endParaRPr lang="en-US"/>
        </a:p>
      </dgm:t>
    </dgm:pt>
    <dgm:pt modelId="{4ABFAAED-0FB0-4304-A23B-DE60D10A754E}" type="sibTrans" cxnId="{34CAF193-3AF6-4792-B949-ECCE76FC13E5}">
      <dgm:prSet/>
      <dgm:spPr/>
      <dgm:t>
        <a:bodyPr/>
        <a:lstStyle/>
        <a:p>
          <a:endParaRPr lang="en-US"/>
        </a:p>
      </dgm:t>
    </dgm:pt>
    <dgm:pt modelId="{74D6DFC8-0AC4-4B58-A7D4-607E74E65A49}" type="pres">
      <dgm:prSet presAssocID="{166854B2-320C-4FFC-9A6F-FD61DF29323D}" presName="Name0" presStyleCnt="0">
        <dgm:presLayoutVars>
          <dgm:dir/>
          <dgm:resizeHandles val="exact"/>
        </dgm:presLayoutVars>
      </dgm:prSet>
      <dgm:spPr/>
    </dgm:pt>
    <dgm:pt modelId="{69DC8B5B-F540-48E9-9C77-D917494E1AA4}" type="pres">
      <dgm:prSet presAssocID="{A68DBE08-B2C0-4698-8035-75073059DD93}" presName="composite" presStyleCnt="0"/>
      <dgm:spPr/>
    </dgm:pt>
    <dgm:pt modelId="{CADBB3E5-240E-4CC6-83C3-4934806AE15E}" type="pres">
      <dgm:prSet presAssocID="{A68DBE08-B2C0-4698-8035-75073059DD93}" presName="rect1" presStyleLbl="trAlignAcc1" presStyleIdx="0" presStyleCnt="6">
        <dgm:presLayoutVars>
          <dgm:bulletEnabled val="1"/>
        </dgm:presLayoutVars>
      </dgm:prSet>
      <dgm:spPr/>
    </dgm:pt>
    <dgm:pt modelId="{D2DA3809-7580-43E8-97F1-A20DDE8D6C1D}" type="pres">
      <dgm:prSet presAssocID="{A68DBE08-B2C0-4698-8035-75073059DD93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9F7AEB2-3CC5-43CF-9E74-BDF5054DDDE8}" type="pres">
      <dgm:prSet presAssocID="{F3789023-3683-4566-978C-7D5E965C1220}" presName="sibTrans" presStyleCnt="0"/>
      <dgm:spPr/>
    </dgm:pt>
    <dgm:pt modelId="{436E77BD-118C-402A-B8EF-77336EFA8FD0}" type="pres">
      <dgm:prSet presAssocID="{E4AB006E-8797-4016-89BD-3AF7C014A27D}" presName="composite" presStyleCnt="0"/>
      <dgm:spPr/>
    </dgm:pt>
    <dgm:pt modelId="{4BDC8FCF-AEFF-478D-B751-BE606D1C54A2}" type="pres">
      <dgm:prSet presAssocID="{E4AB006E-8797-4016-89BD-3AF7C014A27D}" presName="rect1" presStyleLbl="trAlignAcc1" presStyleIdx="1" presStyleCnt="6">
        <dgm:presLayoutVars>
          <dgm:bulletEnabled val="1"/>
        </dgm:presLayoutVars>
      </dgm:prSet>
      <dgm:spPr/>
    </dgm:pt>
    <dgm:pt modelId="{71783E92-9D1A-4353-A012-85569A732335}" type="pres">
      <dgm:prSet presAssocID="{E4AB006E-8797-4016-89BD-3AF7C014A27D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3799F68F-CCA9-44FD-8843-C7818C476CF9}" type="pres">
      <dgm:prSet presAssocID="{FF73BFC7-033D-4D69-86BA-1F1A19A1F799}" presName="sibTrans" presStyleCnt="0"/>
      <dgm:spPr/>
    </dgm:pt>
    <dgm:pt modelId="{34C65A2C-2540-4FA9-9B5B-976A08C95271}" type="pres">
      <dgm:prSet presAssocID="{E0422BEB-7CF5-4CD6-AD2A-159FF0CC9D23}" presName="composite" presStyleCnt="0"/>
      <dgm:spPr/>
    </dgm:pt>
    <dgm:pt modelId="{46C8F9DD-D814-4A7C-8A23-573F5D6B82C5}" type="pres">
      <dgm:prSet presAssocID="{E0422BEB-7CF5-4CD6-AD2A-159FF0CC9D23}" presName="rect1" presStyleLbl="trAlignAcc1" presStyleIdx="2" presStyleCnt="6">
        <dgm:presLayoutVars>
          <dgm:bulletEnabled val="1"/>
        </dgm:presLayoutVars>
      </dgm:prSet>
      <dgm:spPr/>
    </dgm:pt>
    <dgm:pt modelId="{591567A2-040C-4406-B64C-62E22EEE3216}" type="pres">
      <dgm:prSet presAssocID="{E0422BEB-7CF5-4CD6-AD2A-159FF0CC9D23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55EECDA2-CA3B-4F9A-AAC5-5C05FC09FE84}" type="pres">
      <dgm:prSet presAssocID="{48DC2E8A-D908-467C-BFF4-3F0AE07F6908}" presName="sibTrans" presStyleCnt="0"/>
      <dgm:spPr/>
    </dgm:pt>
    <dgm:pt modelId="{962B2BA6-B22B-4E5A-AA83-909BB3122B28}" type="pres">
      <dgm:prSet presAssocID="{98B5B428-F8D0-4A14-974E-1B07DECADB99}" presName="composite" presStyleCnt="0"/>
      <dgm:spPr/>
    </dgm:pt>
    <dgm:pt modelId="{DEBD9151-191C-473A-90F3-3DEDEB8A3DF4}" type="pres">
      <dgm:prSet presAssocID="{98B5B428-F8D0-4A14-974E-1B07DECADB99}" presName="rect1" presStyleLbl="trAlignAcc1" presStyleIdx="3" presStyleCnt="6">
        <dgm:presLayoutVars>
          <dgm:bulletEnabled val="1"/>
        </dgm:presLayoutVars>
      </dgm:prSet>
      <dgm:spPr/>
    </dgm:pt>
    <dgm:pt modelId="{D94716D9-97BF-44B0-8871-3FEC5E0D73DB}" type="pres">
      <dgm:prSet presAssocID="{98B5B428-F8D0-4A14-974E-1B07DECADB99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2B14684-03D9-46DF-BA21-AE74657C98F4}" type="pres">
      <dgm:prSet presAssocID="{1C04A9F0-EA87-44CD-ABAE-C3E4BE33F57F}" presName="sibTrans" presStyleCnt="0"/>
      <dgm:spPr/>
    </dgm:pt>
    <dgm:pt modelId="{1E208C63-960C-4C3E-A426-FC321A48C5F1}" type="pres">
      <dgm:prSet presAssocID="{16949703-E003-4F8C-BE27-13D4DEE72FB5}" presName="composite" presStyleCnt="0"/>
      <dgm:spPr/>
    </dgm:pt>
    <dgm:pt modelId="{C238A305-0F0B-4579-9574-820619B52852}" type="pres">
      <dgm:prSet presAssocID="{16949703-E003-4F8C-BE27-13D4DEE72FB5}" presName="rect1" presStyleLbl="trAlignAcc1" presStyleIdx="4" presStyleCnt="6">
        <dgm:presLayoutVars>
          <dgm:bulletEnabled val="1"/>
        </dgm:presLayoutVars>
      </dgm:prSet>
      <dgm:spPr/>
    </dgm:pt>
    <dgm:pt modelId="{F1D1E646-4366-4AD6-88C4-E41FFB0371F7}" type="pres">
      <dgm:prSet presAssocID="{16949703-E003-4F8C-BE27-13D4DEE72FB5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6C9F7045-5017-4680-A774-C606B5E19392}" type="pres">
      <dgm:prSet presAssocID="{E4199B6A-4736-44A4-B9CE-45C1DD391952}" presName="sibTrans" presStyleCnt="0"/>
      <dgm:spPr/>
    </dgm:pt>
    <dgm:pt modelId="{06235DBC-8EE0-456C-9EDA-18E65F575BDF}" type="pres">
      <dgm:prSet presAssocID="{B021CB7E-6252-4A09-A463-8910953239D2}" presName="composite" presStyleCnt="0"/>
      <dgm:spPr/>
    </dgm:pt>
    <dgm:pt modelId="{F7A3AE30-8F7E-49D4-B28D-9DB480BF5104}" type="pres">
      <dgm:prSet presAssocID="{B021CB7E-6252-4A09-A463-8910953239D2}" presName="rect1" presStyleLbl="trAlignAcc1" presStyleIdx="5" presStyleCnt="6">
        <dgm:presLayoutVars>
          <dgm:bulletEnabled val="1"/>
        </dgm:presLayoutVars>
      </dgm:prSet>
      <dgm:spPr/>
    </dgm:pt>
    <dgm:pt modelId="{2B7BB61C-D7F0-4E95-9D04-337B2B77B8BB}" type="pres">
      <dgm:prSet presAssocID="{B021CB7E-6252-4A09-A463-8910953239D2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54BAB906-20B3-4EB5-9488-EE411D4D396C}" type="presOf" srcId="{A68DBE08-B2C0-4698-8035-75073059DD93}" destId="{CADBB3E5-240E-4CC6-83C3-4934806AE15E}" srcOrd="0" destOrd="0" presId="urn:microsoft.com/office/officeart/2008/layout/PictureStrips"/>
    <dgm:cxn modelId="{58167B0A-EC0E-4118-9437-C6080C40890B}" type="presOf" srcId="{E0422BEB-7CF5-4CD6-AD2A-159FF0CC9D23}" destId="{46C8F9DD-D814-4A7C-8A23-573F5D6B82C5}" srcOrd="0" destOrd="0" presId="urn:microsoft.com/office/officeart/2008/layout/PictureStrips"/>
    <dgm:cxn modelId="{F567EE19-6445-438C-9766-AA8A75EEB6C2}" srcId="{166854B2-320C-4FFC-9A6F-FD61DF29323D}" destId="{16949703-E003-4F8C-BE27-13D4DEE72FB5}" srcOrd="4" destOrd="0" parTransId="{7C6D9A13-1559-4B9E-8987-CF4B7E3EB671}" sibTransId="{E4199B6A-4736-44A4-B9CE-45C1DD391952}"/>
    <dgm:cxn modelId="{DFDA9429-AE43-4ED6-A26F-4F36421D929B}" type="presOf" srcId="{98B5B428-F8D0-4A14-974E-1B07DECADB99}" destId="{DEBD9151-191C-473A-90F3-3DEDEB8A3DF4}" srcOrd="0" destOrd="0" presId="urn:microsoft.com/office/officeart/2008/layout/PictureStrips"/>
    <dgm:cxn modelId="{A75BBB2B-CC82-4146-88BB-87018AF6BE94}" srcId="{166854B2-320C-4FFC-9A6F-FD61DF29323D}" destId="{E0422BEB-7CF5-4CD6-AD2A-159FF0CC9D23}" srcOrd="2" destOrd="0" parTransId="{F2115DB5-ED7E-4F12-80D5-B3F71410869D}" sibTransId="{48DC2E8A-D908-467C-BFF4-3F0AE07F6908}"/>
    <dgm:cxn modelId="{34CAF193-3AF6-4792-B949-ECCE76FC13E5}" srcId="{166854B2-320C-4FFC-9A6F-FD61DF29323D}" destId="{B021CB7E-6252-4A09-A463-8910953239D2}" srcOrd="5" destOrd="0" parTransId="{1915926A-90F0-49F7-BC1A-54142A5CD6F8}" sibTransId="{4ABFAAED-0FB0-4304-A23B-DE60D10A754E}"/>
    <dgm:cxn modelId="{BFDE1BA6-664B-426E-B979-EB66EE425393}" srcId="{166854B2-320C-4FFC-9A6F-FD61DF29323D}" destId="{98B5B428-F8D0-4A14-974E-1B07DECADB99}" srcOrd="3" destOrd="0" parTransId="{0D75F2EE-2367-4064-8327-BC1E00308DE6}" sibTransId="{1C04A9F0-EA87-44CD-ABAE-C3E4BE33F57F}"/>
    <dgm:cxn modelId="{1404B7BA-691E-40BC-9A8F-8FFF7752FED6}" srcId="{166854B2-320C-4FFC-9A6F-FD61DF29323D}" destId="{A68DBE08-B2C0-4698-8035-75073059DD93}" srcOrd="0" destOrd="0" parTransId="{721EF70F-1760-485E-9451-9463F7922DB7}" sibTransId="{F3789023-3683-4566-978C-7D5E965C1220}"/>
    <dgm:cxn modelId="{7F8C56C7-D3D7-460F-871D-F1D933F7CBEF}" type="presOf" srcId="{E4AB006E-8797-4016-89BD-3AF7C014A27D}" destId="{4BDC8FCF-AEFF-478D-B751-BE606D1C54A2}" srcOrd="0" destOrd="0" presId="urn:microsoft.com/office/officeart/2008/layout/PictureStrips"/>
    <dgm:cxn modelId="{FCD6A8E9-CAED-4529-9C54-D7CF16DCFB74}" type="presOf" srcId="{16949703-E003-4F8C-BE27-13D4DEE72FB5}" destId="{C238A305-0F0B-4579-9574-820619B52852}" srcOrd="0" destOrd="0" presId="urn:microsoft.com/office/officeart/2008/layout/PictureStrips"/>
    <dgm:cxn modelId="{04F9A3EF-1A96-4D24-91E3-86AF5CAC4A4D}" srcId="{166854B2-320C-4FFC-9A6F-FD61DF29323D}" destId="{E4AB006E-8797-4016-89BD-3AF7C014A27D}" srcOrd="1" destOrd="0" parTransId="{D4829E45-C9CC-40BA-A75A-885A8E062339}" sibTransId="{FF73BFC7-033D-4D69-86BA-1F1A19A1F799}"/>
    <dgm:cxn modelId="{4DDB3FF0-8DD8-4BFF-B755-3165668708D8}" type="presOf" srcId="{B021CB7E-6252-4A09-A463-8910953239D2}" destId="{F7A3AE30-8F7E-49D4-B28D-9DB480BF5104}" srcOrd="0" destOrd="0" presId="urn:microsoft.com/office/officeart/2008/layout/PictureStrips"/>
    <dgm:cxn modelId="{DF215CF6-C7EB-4B68-8204-53E97A985E02}" type="presOf" srcId="{166854B2-320C-4FFC-9A6F-FD61DF29323D}" destId="{74D6DFC8-0AC4-4B58-A7D4-607E74E65A49}" srcOrd="0" destOrd="0" presId="urn:microsoft.com/office/officeart/2008/layout/PictureStrips"/>
    <dgm:cxn modelId="{22260B12-DCD8-4616-8708-F90B5F0B4B05}" type="presParOf" srcId="{74D6DFC8-0AC4-4B58-A7D4-607E74E65A49}" destId="{69DC8B5B-F540-48E9-9C77-D917494E1AA4}" srcOrd="0" destOrd="0" presId="urn:microsoft.com/office/officeart/2008/layout/PictureStrips"/>
    <dgm:cxn modelId="{580B306D-1039-4143-B1E2-A52D488A319F}" type="presParOf" srcId="{69DC8B5B-F540-48E9-9C77-D917494E1AA4}" destId="{CADBB3E5-240E-4CC6-83C3-4934806AE15E}" srcOrd="0" destOrd="0" presId="urn:microsoft.com/office/officeart/2008/layout/PictureStrips"/>
    <dgm:cxn modelId="{5DA9C8B3-9E45-49FB-AB1E-C2E362D61847}" type="presParOf" srcId="{69DC8B5B-F540-48E9-9C77-D917494E1AA4}" destId="{D2DA3809-7580-43E8-97F1-A20DDE8D6C1D}" srcOrd="1" destOrd="0" presId="urn:microsoft.com/office/officeart/2008/layout/PictureStrips"/>
    <dgm:cxn modelId="{3A13BBE9-40E8-480A-817E-9C48F83BC82C}" type="presParOf" srcId="{74D6DFC8-0AC4-4B58-A7D4-607E74E65A49}" destId="{C9F7AEB2-3CC5-43CF-9E74-BDF5054DDDE8}" srcOrd="1" destOrd="0" presId="urn:microsoft.com/office/officeart/2008/layout/PictureStrips"/>
    <dgm:cxn modelId="{8844589B-FDCD-4185-A902-2A71EB5E7F71}" type="presParOf" srcId="{74D6DFC8-0AC4-4B58-A7D4-607E74E65A49}" destId="{436E77BD-118C-402A-B8EF-77336EFA8FD0}" srcOrd="2" destOrd="0" presId="urn:microsoft.com/office/officeart/2008/layout/PictureStrips"/>
    <dgm:cxn modelId="{E876044D-836F-4D4C-BEF7-EC4159A4F3C6}" type="presParOf" srcId="{436E77BD-118C-402A-B8EF-77336EFA8FD0}" destId="{4BDC8FCF-AEFF-478D-B751-BE606D1C54A2}" srcOrd="0" destOrd="0" presId="urn:microsoft.com/office/officeart/2008/layout/PictureStrips"/>
    <dgm:cxn modelId="{C7F11D3F-473D-4607-83CC-0B8ABB951518}" type="presParOf" srcId="{436E77BD-118C-402A-B8EF-77336EFA8FD0}" destId="{71783E92-9D1A-4353-A012-85569A732335}" srcOrd="1" destOrd="0" presId="urn:microsoft.com/office/officeart/2008/layout/PictureStrips"/>
    <dgm:cxn modelId="{7FCD90E0-4627-411B-A2DB-D7CC3ED0CD44}" type="presParOf" srcId="{74D6DFC8-0AC4-4B58-A7D4-607E74E65A49}" destId="{3799F68F-CCA9-44FD-8843-C7818C476CF9}" srcOrd="3" destOrd="0" presId="urn:microsoft.com/office/officeart/2008/layout/PictureStrips"/>
    <dgm:cxn modelId="{B1B00A13-31B3-4561-897D-EF12E67DDE96}" type="presParOf" srcId="{74D6DFC8-0AC4-4B58-A7D4-607E74E65A49}" destId="{34C65A2C-2540-4FA9-9B5B-976A08C95271}" srcOrd="4" destOrd="0" presId="urn:microsoft.com/office/officeart/2008/layout/PictureStrips"/>
    <dgm:cxn modelId="{1CE8ADB7-8154-4387-8127-26CAC6CBA554}" type="presParOf" srcId="{34C65A2C-2540-4FA9-9B5B-976A08C95271}" destId="{46C8F9DD-D814-4A7C-8A23-573F5D6B82C5}" srcOrd="0" destOrd="0" presId="urn:microsoft.com/office/officeart/2008/layout/PictureStrips"/>
    <dgm:cxn modelId="{D7731A69-A853-4859-8E16-F5992FD557AA}" type="presParOf" srcId="{34C65A2C-2540-4FA9-9B5B-976A08C95271}" destId="{591567A2-040C-4406-B64C-62E22EEE3216}" srcOrd="1" destOrd="0" presId="urn:microsoft.com/office/officeart/2008/layout/PictureStrips"/>
    <dgm:cxn modelId="{A58A8377-CCDD-47FC-8572-11C385E53129}" type="presParOf" srcId="{74D6DFC8-0AC4-4B58-A7D4-607E74E65A49}" destId="{55EECDA2-CA3B-4F9A-AAC5-5C05FC09FE84}" srcOrd="5" destOrd="0" presId="urn:microsoft.com/office/officeart/2008/layout/PictureStrips"/>
    <dgm:cxn modelId="{3BBB44EA-3E3A-4FD1-9954-AB63A5DCA1C5}" type="presParOf" srcId="{74D6DFC8-0AC4-4B58-A7D4-607E74E65A49}" destId="{962B2BA6-B22B-4E5A-AA83-909BB3122B28}" srcOrd="6" destOrd="0" presId="urn:microsoft.com/office/officeart/2008/layout/PictureStrips"/>
    <dgm:cxn modelId="{19A9E143-AEDE-4F61-A8B7-1829984C488C}" type="presParOf" srcId="{962B2BA6-B22B-4E5A-AA83-909BB3122B28}" destId="{DEBD9151-191C-473A-90F3-3DEDEB8A3DF4}" srcOrd="0" destOrd="0" presId="urn:microsoft.com/office/officeart/2008/layout/PictureStrips"/>
    <dgm:cxn modelId="{66ACFF61-0313-4A78-B459-580FCB359EE3}" type="presParOf" srcId="{962B2BA6-B22B-4E5A-AA83-909BB3122B28}" destId="{D94716D9-97BF-44B0-8871-3FEC5E0D73DB}" srcOrd="1" destOrd="0" presId="urn:microsoft.com/office/officeart/2008/layout/PictureStrips"/>
    <dgm:cxn modelId="{1B3C48E0-7618-4E0D-BE59-068938C8D7A1}" type="presParOf" srcId="{74D6DFC8-0AC4-4B58-A7D4-607E74E65A49}" destId="{12B14684-03D9-46DF-BA21-AE74657C98F4}" srcOrd="7" destOrd="0" presId="urn:microsoft.com/office/officeart/2008/layout/PictureStrips"/>
    <dgm:cxn modelId="{18E2B4F7-86EB-4C1C-9C2F-F975FB1B1BB4}" type="presParOf" srcId="{74D6DFC8-0AC4-4B58-A7D4-607E74E65A49}" destId="{1E208C63-960C-4C3E-A426-FC321A48C5F1}" srcOrd="8" destOrd="0" presId="urn:microsoft.com/office/officeart/2008/layout/PictureStrips"/>
    <dgm:cxn modelId="{B66394B0-EC62-4A04-9AF1-A806499FEE98}" type="presParOf" srcId="{1E208C63-960C-4C3E-A426-FC321A48C5F1}" destId="{C238A305-0F0B-4579-9574-820619B52852}" srcOrd="0" destOrd="0" presId="urn:microsoft.com/office/officeart/2008/layout/PictureStrips"/>
    <dgm:cxn modelId="{526137FF-7A1C-4803-ADC6-F9ECCED119DC}" type="presParOf" srcId="{1E208C63-960C-4C3E-A426-FC321A48C5F1}" destId="{F1D1E646-4366-4AD6-88C4-E41FFB0371F7}" srcOrd="1" destOrd="0" presId="urn:microsoft.com/office/officeart/2008/layout/PictureStrips"/>
    <dgm:cxn modelId="{5E72A0BB-DC43-4779-A242-CC302DF62034}" type="presParOf" srcId="{74D6DFC8-0AC4-4B58-A7D4-607E74E65A49}" destId="{6C9F7045-5017-4680-A774-C606B5E19392}" srcOrd="9" destOrd="0" presId="urn:microsoft.com/office/officeart/2008/layout/PictureStrips"/>
    <dgm:cxn modelId="{5E7BD939-9BFE-41D3-8AEA-9BF7307B7C53}" type="presParOf" srcId="{74D6DFC8-0AC4-4B58-A7D4-607E74E65A49}" destId="{06235DBC-8EE0-456C-9EDA-18E65F575BDF}" srcOrd="10" destOrd="0" presId="urn:microsoft.com/office/officeart/2008/layout/PictureStrips"/>
    <dgm:cxn modelId="{52383C02-5DE6-4F90-8579-E1A65463B061}" type="presParOf" srcId="{06235DBC-8EE0-456C-9EDA-18E65F575BDF}" destId="{F7A3AE30-8F7E-49D4-B28D-9DB480BF5104}" srcOrd="0" destOrd="0" presId="urn:microsoft.com/office/officeart/2008/layout/PictureStrips"/>
    <dgm:cxn modelId="{28EE0436-6781-481C-A7EE-E4519474D655}" type="presParOf" srcId="{06235DBC-8EE0-456C-9EDA-18E65F575BDF}" destId="{2B7BB61C-D7F0-4E95-9D04-337B2B77B8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78D7B-7E49-4F66-8480-4019689BD0D2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E9B92E3C-E7FA-4F73-BA68-5C65255B9074}">
      <dgm:prSet/>
      <dgm:spPr/>
      <dgm:t>
        <a:bodyPr/>
        <a:lstStyle/>
        <a:p>
          <a:r>
            <a:rPr lang="en-US"/>
            <a:t>Access to housing assistance in Albania is regulated by </a:t>
          </a:r>
          <a:r>
            <a:rPr lang="en-US" b="1"/>
            <a:t>Law No. 22/2018 on Social Housing</a:t>
          </a:r>
          <a:r>
            <a:rPr lang="en-US"/>
            <a:t> and supporting municipal regulations. Eligibility is determined based on the following criteria:</a:t>
          </a:r>
        </a:p>
      </dgm:t>
    </dgm:pt>
    <dgm:pt modelId="{85B2075F-FB86-4CDE-AD61-8766CAB67656}" type="parTrans" cxnId="{D1E44967-D23D-4B78-A254-D1286D9054E4}">
      <dgm:prSet/>
      <dgm:spPr/>
      <dgm:t>
        <a:bodyPr/>
        <a:lstStyle/>
        <a:p>
          <a:endParaRPr lang="en-US"/>
        </a:p>
      </dgm:t>
    </dgm:pt>
    <dgm:pt modelId="{C00221F8-72DA-4C9C-BA11-1E0741BE18A7}" type="sibTrans" cxnId="{D1E44967-D23D-4B78-A254-D1286D9054E4}">
      <dgm:prSet/>
      <dgm:spPr/>
      <dgm:t>
        <a:bodyPr/>
        <a:lstStyle/>
        <a:p>
          <a:endParaRPr lang="en-US"/>
        </a:p>
      </dgm:t>
    </dgm:pt>
    <dgm:pt modelId="{2BA59B25-F931-4C02-AEDC-83CEEBD6351A}">
      <dgm:prSet/>
      <dgm:spPr/>
      <dgm:t>
        <a:bodyPr/>
        <a:lstStyle/>
        <a:p>
          <a:r>
            <a:rPr lang="en-US" b="1"/>
            <a:t>Verified low-income status</a:t>
          </a:r>
          <a:r>
            <a:rPr lang="en-US"/>
            <a:t>, often assessed through social assistance databases and income declarations.</a:t>
          </a:r>
        </a:p>
      </dgm:t>
    </dgm:pt>
    <dgm:pt modelId="{29ACF07D-F18F-42AC-AECC-497FDCD9F8E2}" type="parTrans" cxnId="{759E5136-3314-47AA-815E-05A343E721C7}">
      <dgm:prSet/>
      <dgm:spPr/>
      <dgm:t>
        <a:bodyPr/>
        <a:lstStyle/>
        <a:p>
          <a:endParaRPr lang="en-US"/>
        </a:p>
      </dgm:t>
    </dgm:pt>
    <dgm:pt modelId="{632FA978-EA77-4C53-A1BF-EB78989990FF}" type="sibTrans" cxnId="{759E5136-3314-47AA-815E-05A343E721C7}">
      <dgm:prSet/>
      <dgm:spPr/>
      <dgm:t>
        <a:bodyPr/>
        <a:lstStyle/>
        <a:p>
          <a:endParaRPr lang="en-US"/>
        </a:p>
      </dgm:t>
    </dgm:pt>
    <dgm:pt modelId="{23F96D29-FB15-4619-96CB-7C04F3784E85}">
      <dgm:prSet/>
      <dgm:spPr/>
      <dgm:t>
        <a:bodyPr/>
        <a:lstStyle/>
        <a:p>
          <a:r>
            <a:rPr lang="en-US" b="1"/>
            <a:t>Lack of adequate housing</a:t>
          </a:r>
          <a:r>
            <a:rPr lang="en-US"/>
            <a:t>, including homelessness, unsafe dwellings, or overcrowding.</a:t>
          </a:r>
        </a:p>
      </dgm:t>
    </dgm:pt>
    <dgm:pt modelId="{71A2E72F-3459-4921-9A08-E8E43C096D48}" type="parTrans" cxnId="{907D193D-9C0E-4944-82D7-EE9785AC716E}">
      <dgm:prSet/>
      <dgm:spPr/>
      <dgm:t>
        <a:bodyPr/>
        <a:lstStyle/>
        <a:p>
          <a:endParaRPr lang="en-US"/>
        </a:p>
      </dgm:t>
    </dgm:pt>
    <dgm:pt modelId="{37EB0AA4-41D9-4E8C-A829-1C1327335AC7}" type="sibTrans" cxnId="{907D193D-9C0E-4944-82D7-EE9785AC716E}">
      <dgm:prSet/>
      <dgm:spPr/>
      <dgm:t>
        <a:bodyPr/>
        <a:lstStyle/>
        <a:p>
          <a:endParaRPr lang="en-US"/>
        </a:p>
      </dgm:t>
    </dgm:pt>
    <dgm:pt modelId="{B15290F3-B341-486A-AEB9-65DE87CE0E13}">
      <dgm:prSet/>
      <dgm:spPr/>
      <dgm:t>
        <a:bodyPr/>
        <a:lstStyle/>
        <a:p>
          <a:r>
            <a:rPr lang="en-US" b="1"/>
            <a:t>Belonging to a vulnerable category</a:t>
          </a:r>
          <a:r>
            <a:rPr lang="en-US"/>
            <a:t>, as officially recognized by law or municipal policy.</a:t>
          </a:r>
        </a:p>
      </dgm:t>
    </dgm:pt>
    <dgm:pt modelId="{78BB3C3D-8079-4FA7-8003-E2C1C0B72FE3}" type="parTrans" cxnId="{C7ACADF0-E641-4FBA-B0F2-9141B6067668}">
      <dgm:prSet/>
      <dgm:spPr/>
      <dgm:t>
        <a:bodyPr/>
        <a:lstStyle/>
        <a:p>
          <a:endParaRPr lang="en-US"/>
        </a:p>
      </dgm:t>
    </dgm:pt>
    <dgm:pt modelId="{D40478F9-A00D-4468-8847-FEC2A7BC4C9C}" type="sibTrans" cxnId="{C7ACADF0-E641-4FBA-B0F2-9141B6067668}">
      <dgm:prSet/>
      <dgm:spPr/>
      <dgm:t>
        <a:bodyPr/>
        <a:lstStyle/>
        <a:p>
          <a:endParaRPr lang="en-US"/>
        </a:p>
      </dgm:t>
    </dgm:pt>
    <dgm:pt modelId="{AF22731E-16E9-4B5A-A3C3-2F5CE5AA2904}">
      <dgm:prSet/>
      <dgm:spPr/>
      <dgm:t>
        <a:bodyPr/>
        <a:lstStyle/>
        <a:p>
          <a:r>
            <a:rPr lang="en-US" b="1"/>
            <a:t>Municipal residency</a:t>
          </a:r>
          <a:r>
            <a:rPr lang="en-US"/>
            <a:t>, usually requiring continuous residence for at least one year.</a:t>
          </a:r>
        </a:p>
      </dgm:t>
    </dgm:pt>
    <dgm:pt modelId="{1446CA42-016D-4BE1-92D9-71CDC93F49AB}" type="parTrans" cxnId="{27022B36-BF4B-4CBF-A4EC-87D195E6C370}">
      <dgm:prSet/>
      <dgm:spPr/>
      <dgm:t>
        <a:bodyPr/>
        <a:lstStyle/>
        <a:p>
          <a:endParaRPr lang="en-US"/>
        </a:p>
      </dgm:t>
    </dgm:pt>
    <dgm:pt modelId="{77EFA06F-5F45-412C-A381-24D52761E9EB}" type="sibTrans" cxnId="{27022B36-BF4B-4CBF-A4EC-87D195E6C370}">
      <dgm:prSet/>
      <dgm:spPr/>
      <dgm:t>
        <a:bodyPr/>
        <a:lstStyle/>
        <a:p>
          <a:endParaRPr lang="en-US"/>
        </a:p>
      </dgm:t>
    </dgm:pt>
    <dgm:pt modelId="{C2F9B0D7-CD96-4948-BD26-D3DF91392298}">
      <dgm:prSet/>
      <dgm:spPr/>
      <dgm:t>
        <a:bodyPr/>
        <a:lstStyle/>
        <a:p>
          <a:r>
            <a:rPr lang="en-US" b="1"/>
            <a:t>Registration in the Social Housing Registry</a:t>
          </a:r>
          <a:endParaRPr lang="en-US"/>
        </a:p>
      </dgm:t>
    </dgm:pt>
    <dgm:pt modelId="{BF1319E3-0A5F-46EE-822D-BA6F18C8AE2E}" type="parTrans" cxnId="{AF1C04D9-1279-4F1C-ACE2-19F37B148DA1}">
      <dgm:prSet/>
      <dgm:spPr/>
      <dgm:t>
        <a:bodyPr/>
        <a:lstStyle/>
        <a:p>
          <a:endParaRPr lang="en-US"/>
        </a:p>
      </dgm:t>
    </dgm:pt>
    <dgm:pt modelId="{3EDFCB42-3223-4878-9A53-2BC3E9F702C1}" type="sibTrans" cxnId="{AF1C04D9-1279-4F1C-ACE2-19F37B148DA1}">
      <dgm:prSet/>
      <dgm:spPr/>
      <dgm:t>
        <a:bodyPr/>
        <a:lstStyle/>
        <a:p>
          <a:endParaRPr lang="en-US"/>
        </a:p>
      </dgm:t>
    </dgm:pt>
    <dgm:pt modelId="{5DDD1B3D-754B-42B7-8F96-ED4986A7BC3B}" type="pres">
      <dgm:prSet presAssocID="{F6978D7B-7E49-4F66-8480-4019689BD0D2}" presName="vert0" presStyleCnt="0">
        <dgm:presLayoutVars>
          <dgm:dir/>
          <dgm:animOne val="branch"/>
          <dgm:animLvl val="lvl"/>
        </dgm:presLayoutVars>
      </dgm:prSet>
      <dgm:spPr/>
    </dgm:pt>
    <dgm:pt modelId="{5D0B70B0-A695-495A-B364-0566A3F83007}" type="pres">
      <dgm:prSet presAssocID="{E9B92E3C-E7FA-4F73-BA68-5C65255B9074}" presName="thickLine" presStyleLbl="alignNode1" presStyleIdx="0" presStyleCnt="6"/>
      <dgm:spPr/>
    </dgm:pt>
    <dgm:pt modelId="{8A46AD28-3CD4-4A8E-AA81-4E7FBA409EC6}" type="pres">
      <dgm:prSet presAssocID="{E9B92E3C-E7FA-4F73-BA68-5C65255B9074}" presName="horz1" presStyleCnt="0"/>
      <dgm:spPr/>
    </dgm:pt>
    <dgm:pt modelId="{36D29283-A5E4-4316-A08E-34F7E62099F8}" type="pres">
      <dgm:prSet presAssocID="{E9B92E3C-E7FA-4F73-BA68-5C65255B9074}" presName="tx1" presStyleLbl="revTx" presStyleIdx="0" presStyleCnt="6"/>
      <dgm:spPr/>
    </dgm:pt>
    <dgm:pt modelId="{D2F83E39-DA84-41C5-9331-B5083E8B9AC1}" type="pres">
      <dgm:prSet presAssocID="{E9B92E3C-E7FA-4F73-BA68-5C65255B9074}" presName="vert1" presStyleCnt="0"/>
      <dgm:spPr/>
    </dgm:pt>
    <dgm:pt modelId="{62303B3D-C0A2-4EA7-B4A1-425653996943}" type="pres">
      <dgm:prSet presAssocID="{2BA59B25-F931-4C02-AEDC-83CEEBD6351A}" presName="thickLine" presStyleLbl="alignNode1" presStyleIdx="1" presStyleCnt="6"/>
      <dgm:spPr/>
    </dgm:pt>
    <dgm:pt modelId="{FA59C6C8-3C68-412E-BEA4-6615D578AA1C}" type="pres">
      <dgm:prSet presAssocID="{2BA59B25-F931-4C02-AEDC-83CEEBD6351A}" presName="horz1" presStyleCnt="0"/>
      <dgm:spPr/>
    </dgm:pt>
    <dgm:pt modelId="{AC45335F-8164-4F28-B951-CC6E8456BD6D}" type="pres">
      <dgm:prSet presAssocID="{2BA59B25-F931-4C02-AEDC-83CEEBD6351A}" presName="tx1" presStyleLbl="revTx" presStyleIdx="1" presStyleCnt="6"/>
      <dgm:spPr/>
    </dgm:pt>
    <dgm:pt modelId="{1EF03863-60F5-401D-868E-3A11573E691B}" type="pres">
      <dgm:prSet presAssocID="{2BA59B25-F931-4C02-AEDC-83CEEBD6351A}" presName="vert1" presStyleCnt="0"/>
      <dgm:spPr/>
    </dgm:pt>
    <dgm:pt modelId="{223B466C-903F-43B9-B591-E8368E0DD3B9}" type="pres">
      <dgm:prSet presAssocID="{23F96D29-FB15-4619-96CB-7C04F3784E85}" presName="thickLine" presStyleLbl="alignNode1" presStyleIdx="2" presStyleCnt="6"/>
      <dgm:spPr/>
    </dgm:pt>
    <dgm:pt modelId="{D32B1B92-3E95-4908-AADF-923496A0C6A0}" type="pres">
      <dgm:prSet presAssocID="{23F96D29-FB15-4619-96CB-7C04F3784E85}" presName="horz1" presStyleCnt="0"/>
      <dgm:spPr/>
    </dgm:pt>
    <dgm:pt modelId="{E560A627-B51F-473C-8242-0C7F8D1F2A54}" type="pres">
      <dgm:prSet presAssocID="{23F96D29-FB15-4619-96CB-7C04F3784E85}" presName="tx1" presStyleLbl="revTx" presStyleIdx="2" presStyleCnt="6"/>
      <dgm:spPr/>
    </dgm:pt>
    <dgm:pt modelId="{106080B9-65A7-42F3-854A-81F95C233A1B}" type="pres">
      <dgm:prSet presAssocID="{23F96D29-FB15-4619-96CB-7C04F3784E85}" presName="vert1" presStyleCnt="0"/>
      <dgm:spPr/>
    </dgm:pt>
    <dgm:pt modelId="{FE397433-502A-477E-8108-89D30E3DD82E}" type="pres">
      <dgm:prSet presAssocID="{B15290F3-B341-486A-AEB9-65DE87CE0E13}" presName="thickLine" presStyleLbl="alignNode1" presStyleIdx="3" presStyleCnt="6"/>
      <dgm:spPr/>
    </dgm:pt>
    <dgm:pt modelId="{E6037913-E2A9-4B58-94F9-85AB4FA0434B}" type="pres">
      <dgm:prSet presAssocID="{B15290F3-B341-486A-AEB9-65DE87CE0E13}" presName="horz1" presStyleCnt="0"/>
      <dgm:spPr/>
    </dgm:pt>
    <dgm:pt modelId="{25C9598A-FFDD-40EF-AD82-F59F178A4A30}" type="pres">
      <dgm:prSet presAssocID="{B15290F3-B341-486A-AEB9-65DE87CE0E13}" presName="tx1" presStyleLbl="revTx" presStyleIdx="3" presStyleCnt="6"/>
      <dgm:spPr/>
    </dgm:pt>
    <dgm:pt modelId="{09BAF3E7-E1A4-4FD2-A0C9-15719B8169D4}" type="pres">
      <dgm:prSet presAssocID="{B15290F3-B341-486A-AEB9-65DE87CE0E13}" presName="vert1" presStyleCnt="0"/>
      <dgm:spPr/>
    </dgm:pt>
    <dgm:pt modelId="{B1EC7BAE-8698-4C32-97D6-71F7C03EC7A8}" type="pres">
      <dgm:prSet presAssocID="{AF22731E-16E9-4B5A-A3C3-2F5CE5AA2904}" presName="thickLine" presStyleLbl="alignNode1" presStyleIdx="4" presStyleCnt="6"/>
      <dgm:spPr/>
    </dgm:pt>
    <dgm:pt modelId="{7D6307D4-5E41-476D-90F3-571969C4435C}" type="pres">
      <dgm:prSet presAssocID="{AF22731E-16E9-4B5A-A3C3-2F5CE5AA2904}" presName="horz1" presStyleCnt="0"/>
      <dgm:spPr/>
    </dgm:pt>
    <dgm:pt modelId="{811BBCE5-186E-493F-8B36-702F74FD1C45}" type="pres">
      <dgm:prSet presAssocID="{AF22731E-16E9-4B5A-A3C3-2F5CE5AA2904}" presName="tx1" presStyleLbl="revTx" presStyleIdx="4" presStyleCnt="6"/>
      <dgm:spPr/>
    </dgm:pt>
    <dgm:pt modelId="{A114AD03-820F-4E26-A4EF-6DF14CE7F5D3}" type="pres">
      <dgm:prSet presAssocID="{AF22731E-16E9-4B5A-A3C3-2F5CE5AA2904}" presName="vert1" presStyleCnt="0"/>
      <dgm:spPr/>
    </dgm:pt>
    <dgm:pt modelId="{43183BE5-1595-44BC-B772-663D9A77801F}" type="pres">
      <dgm:prSet presAssocID="{C2F9B0D7-CD96-4948-BD26-D3DF91392298}" presName="thickLine" presStyleLbl="alignNode1" presStyleIdx="5" presStyleCnt="6"/>
      <dgm:spPr/>
    </dgm:pt>
    <dgm:pt modelId="{1630F423-3FC4-40C2-A574-49425208F035}" type="pres">
      <dgm:prSet presAssocID="{C2F9B0D7-CD96-4948-BD26-D3DF91392298}" presName="horz1" presStyleCnt="0"/>
      <dgm:spPr/>
    </dgm:pt>
    <dgm:pt modelId="{0D5D98A0-41F1-4426-8EAC-CF4395FEB602}" type="pres">
      <dgm:prSet presAssocID="{C2F9B0D7-CD96-4948-BD26-D3DF91392298}" presName="tx1" presStyleLbl="revTx" presStyleIdx="5" presStyleCnt="6"/>
      <dgm:spPr/>
    </dgm:pt>
    <dgm:pt modelId="{97642467-5267-4AC9-ACB4-DE0242555AA9}" type="pres">
      <dgm:prSet presAssocID="{C2F9B0D7-CD96-4948-BD26-D3DF91392298}" presName="vert1" presStyleCnt="0"/>
      <dgm:spPr/>
    </dgm:pt>
  </dgm:ptLst>
  <dgm:cxnLst>
    <dgm:cxn modelId="{61A49E0D-5958-458F-BE89-0881F01944AD}" type="presOf" srcId="{F6978D7B-7E49-4F66-8480-4019689BD0D2}" destId="{5DDD1B3D-754B-42B7-8F96-ED4986A7BC3B}" srcOrd="0" destOrd="0" presId="urn:microsoft.com/office/officeart/2008/layout/LinedList"/>
    <dgm:cxn modelId="{27022B36-BF4B-4CBF-A4EC-87D195E6C370}" srcId="{F6978D7B-7E49-4F66-8480-4019689BD0D2}" destId="{AF22731E-16E9-4B5A-A3C3-2F5CE5AA2904}" srcOrd="4" destOrd="0" parTransId="{1446CA42-016D-4BE1-92D9-71CDC93F49AB}" sibTransId="{77EFA06F-5F45-412C-A381-24D52761E9EB}"/>
    <dgm:cxn modelId="{759E5136-3314-47AA-815E-05A343E721C7}" srcId="{F6978D7B-7E49-4F66-8480-4019689BD0D2}" destId="{2BA59B25-F931-4C02-AEDC-83CEEBD6351A}" srcOrd="1" destOrd="0" parTransId="{29ACF07D-F18F-42AC-AECC-497FDCD9F8E2}" sibTransId="{632FA978-EA77-4C53-A1BF-EB78989990FF}"/>
    <dgm:cxn modelId="{1F49E838-3A2F-4149-8FE3-FA3581397E62}" type="presOf" srcId="{B15290F3-B341-486A-AEB9-65DE87CE0E13}" destId="{25C9598A-FFDD-40EF-AD82-F59F178A4A30}" srcOrd="0" destOrd="0" presId="urn:microsoft.com/office/officeart/2008/layout/LinedList"/>
    <dgm:cxn modelId="{907D193D-9C0E-4944-82D7-EE9785AC716E}" srcId="{F6978D7B-7E49-4F66-8480-4019689BD0D2}" destId="{23F96D29-FB15-4619-96CB-7C04F3784E85}" srcOrd="2" destOrd="0" parTransId="{71A2E72F-3459-4921-9A08-E8E43C096D48}" sibTransId="{37EB0AA4-41D9-4E8C-A829-1C1327335AC7}"/>
    <dgm:cxn modelId="{D1E44967-D23D-4B78-A254-D1286D9054E4}" srcId="{F6978D7B-7E49-4F66-8480-4019689BD0D2}" destId="{E9B92E3C-E7FA-4F73-BA68-5C65255B9074}" srcOrd="0" destOrd="0" parTransId="{85B2075F-FB86-4CDE-AD61-8766CAB67656}" sibTransId="{C00221F8-72DA-4C9C-BA11-1E0741BE18A7}"/>
    <dgm:cxn modelId="{6373E059-1B4E-4F1A-AD69-D4A0AA63E1C7}" type="presOf" srcId="{E9B92E3C-E7FA-4F73-BA68-5C65255B9074}" destId="{36D29283-A5E4-4316-A08E-34F7E62099F8}" srcOrd="0" destOrd="0" presId="urn:microsoft.com/office/officeart/2008/layout/LinedList"/>
    <dgm:cxn modelId="{435DD981-69BB-41F9-9235-D39BD6390904}" type="presOf" srcId="{23F96D29-FB15-4619-96CB-7C04F3784E85}" destId="{E560A627-B51F-473C-8242-0C7F8D1F2A54}" srcOrd="0" destOrd="0" presId="urn:microsoft.com/office/officeart/2008/layout/LinedList"/>
    <dgm:cxn modelId="{BD01518C-35EB-455C-9450-51E769D033EF}" type="presOf" srcId="{C2F9B0D7-CD96-4948-BD26-D3DF91392298}" destId="{0D5D98A0-41F1-4426-8EAC-CF4395FEB602}" srcOrd="0" destOrd="0" presId="urn:microsoft.com/office/officeart/2008/layout/LinedList"/>
    <dgm:cxn modelId="{B30090CC-B697-421A-A60F-0E7E5CF6DFB5}" type="presOf" srcId="{AF22731E-16E9-4B5A-A3C3-2F5CE5AA2904}" destId="{811BBCE5-186E-493F-8B36-702F74FD1C45}" srcOrd="0" destOrd="0" presId="urn:microsoft.com/office/officeart/2008/layout/LinedList"/>
    <dgm:cxn modelId="{AF1C04D9-1279-4F1C-ACE2-19F37B148DA1}" srcId="{F6978D7B-7E49-4F66-8480-4019689BD0D2}" destId="{C2F9B0D7-CD96-4948-BD26-D3DF91392298}" srcOrd="5" destOrd="0" parTransId="{BF1319E3-0A5F-46EE-822D-BA6F18C8AE2E}" sibTransId="{3EDFCB42-3223-4878-9A53-2BC3E9F702C1}"/>
    <dgm:cxn modelId="{C7ACADF0-E641-4FBA-B0F2-9141B6067668}" srcId="{F6978D7B-7E49-4F66-8480-4019689BD0D2}" destId="{B15290F3-B341-486A-AEB9-65DE87CE0E13}" srcOrd="3" destOrd="0" parTransId="{78BB3C3D-8079-4FA7-8003-E2C1C0B72FE3}" sibTransId="{D40478F9-A00D-4468-8847-FEC2A7BC4C9C}"/>
    <dgm:cxn modelId="{66E946FF-DA27-4B86-8217-872F2EF67071}" type="presOf" srcId="{2BA59B25-F931-4C02-AEDC-83CEEBD6351A}" destId="{AC45335F-8164-4F28-B951-CC6E8456BD6D}" srcOrd="0" destOrd="0" presId="urn:microsoft.com/office/officeart/2008/layout/LinedList"/>
    <dgm:cxn modelId="{B4C537B0-D856-41EA-9D85-DC1F240E85F8}" type="presParOf" srcId="{5DDD1B3D-754B-42B7-8F96-ED4986A7BC3B}" destId="{5D0B70B0-A695-495A-B364-0566A3F83007}" srcOrd="0" destOrd="0" presId="urn:microsoft.com/office/officeart/2008/layout/LinedList"/>
    <dgm:cxn modelId="{2F390ED1-AD7A-4B8F-8459-7A884C849D81}" type="presParOf" srcId="{5DDD1B3D-754B-42B7-8F96-ED4986A7BC3B}" destId="{8A46AD28-3CD4-4A8E-AA81-4E7FBA409EC6}" srcOrd="1" destOrd="0" presId="urn:microsoft.com/office/officeart/2008/layout/LinedList"/>
    <dgm:cxn modelId="{861B8304-B84A-4CE9-8AC0-038A169EBD94}" type="presParOf" srcId="{8A46AD28-3CD4-4A8E-AA81-4E7FBA409EC6}" destId="{36D29283-A5E4-4316-A08E-34F7E62099F8}" srcOrd="0" destOrd="0" presId="urn:microsoft.com/office/officeart/2008/layout/LinedList"/>
    <dgm:cxn modelId="{9A89095D-444E-4BF9-8BE0-F70D8C2D6097}" type="presParOf" srcId="{8A46AD28-3CD4-4A8E-AA81-4E7FBA409EC6}" destId="{D2F83E39-DA84-41C5-9331-B5083E8B9AC1}" srcOrd="1" destOrd="0" presId="urn:microsoft.com/office/officeart/2008/layout/LinedList"/>
    <dgm:cxn modelId="{404713EC-2988-46EA-9D5F-E30A64C51DE4}" type="presParOf" srcId="{5DDD1B3D-754B-42B7-8F96-ED4986A7BC3B}" destId="{62303B3D-C0A2-4EA7-B4A1-425653996943}" srcOrd="2" destOrd="0" presId="urn:microsoft.com/office/officeart/2008/layout/LinedList"/>
    <dgm:cxn modelId="{17BE88B6-8B9E-46F1-98C3-0C46866D265D}" type="presParOf" srcId="{5DDD1B3D-754B-42B7-8F96-ED4986A7BC3B}" destId="{FA59C6C8-3C68-412E-BEA4-6615D578AA1C}" srcOrd="3" destOrd="0" presId="urn:microsoft.com/office/officeart/2008/layout/LinedList"/>
    <dgm:cxn modelId="{7FCE4DC5-3692-4CAB-945D-4F7288B55CE7}" type="presParOf" srcId="{FA59C6C8-3C68-412E-BEA4-6615D578AA1C}" destId="{AC45335F-8164-4F28-B951-CC6E8456BD6D}" srcOrd="0" destOrd="0" presId="urn:microsoft.com/office/officeart/2008/layout/LinedList"/>
    <dgm:cxn modelId="{C2F253E0-A75E-4E91-ABB4-DAA615642245}" type="presParOf" srcId="{FA59C6C8-3C68-412E-BEA4-6615D578AA1C}" destId="{1EF03863-60F5-401D-868E-3A11573E691B}" srcOrd="1" destOrd="0" presId="urn:microsoft.com/office/officeart/2008/layout/LinedList"/>
    <dgm:cxn modelId="{87AF07E7-2E33-4700-B64F-88ACA7F4F595}" type="presParOf" srcId="{5DDD1B3D-754B-42B7-8F96-ED4986A7BC3B}" destId="{223B466C-903F-43B9-B591-E8368E0DD3B9}" srcOrd="4" destOrd="0" presId="urn:microsoft.com/office/officeart/2008/layout/LinedList"/>
    <dgm:cxn modelId="{9AE52B4A-8C4F-4BA3-945D-4F172C6262F9}" type="presParOf" srcId="{5DDD1B3D-754B-42B7-8F96-ED4986A7BC3B}" destId="{D32B1B92-3E95-4908-AADF-923496A0C6A0}" srcOrd="5" destOrd="0" presId="urn:microsoft.com/office/officeart/2008/layout/LinedList"/>
    <dgm:cxn modelId="{6167D83D-7C61-4EB0-ADBF-A3824E41F2D0}" type="presParOf" srcId="{D32B1B92-3E95-4908-AADF-923496A0C6A0}" destId="{E560A627-B51F-473C-8242-0C7F8D1F2A54}" srcOrd="0" destOrd="0" presId="urn:microsoft.com/office/officeart/2008/layout/LinedList"/>
    <dgm:cxn modelId="{905CE608-226D-4AB7-8E5D-8D2591AD2F0A}" type="presParOf" srcId="{D32B1B92-3E95-4908-AADF-923496A0C6A0}" destId="{106080B9-65A7-42F3-854A-81F95C233A1B}" srcOrd="1" destOrd="0" presId="urn:microsoft.com/office/officeart/2008/layout/LinedList"/>
    <dgm:cxn modelId="{693F6CA0-008E-4152-83D3-64A0E2F7A8BB}" type="presParOf" srcId="{5DDD1B3D-754B-42B7-8F96-ED4986A7BC3B}" destId="{FE397433-502A-477E-8108-89D30E3DD82E}" srcOrd="6" destOrd="0" presId="urn:microsoft.com/office/officeart/2008/layout/LinedList"/>
    <dgm:cxn modelId="{02C5CA67-AB24-4744-8788-13CD932E7985}" type="presParOf" srcId="{5DDD1B3D-754B-42B7-8F96-ED4986A7BC3B}" destId="{E6037913-E2A9-4B58-94F9-85AB4FA0434B}" srcOrd="7" destOrd="0" presId="urn:microsoft.com/office/officeart/2008/layout/LinedList"/>
    <dgm:cxn modelId="{228BB0DD-91E8-4F14-97A3-2E928B461D02}" type="presParOf" srcId="{E6037913-E2A9-4B58-94F9-85AB4FA0434B}" destId="{25C9598A-FFDD-40EF-AD82-F59F178A4A30}" srcOrd="0" destOrd="0" presId="urn:microsoft.com/office/officeart/2008/layout/LinedList"/>
    <dgm:cxn modelId="{02F63567-A341-47AF-90DC-84080F5AE273}" type="presParOf" srcId="{E6037913-E2A9-4B58-94F9-85AB4FA0434B}" destId="{09BAF3E7-E1A4-4FD2-A0C9-15719B8169D4}" srcOrd="1" destOrd="0" presId="urn:microsoft.com/office/officeart/2008/layout/LinedList"/>
    <dgm:cxn modelId="{61AAFEF9-62ED-4F0E-8FD6-93AAD8309C9F}" type="presParOf" srcId="{5DDD1B3D-754B-42B7-8F96-ED4986A7BC3B}" destId="{B1EC7BAE-8698-4C32-97D6-71F7C03EC7A8}" srcOrd="8" destOrd="0" presId="urn:microsoft.com/office/officeart/2008/layout/LinedList"/>
    <dgm:cxn modelId="{F31CA45E-CAEC-4347-9982-1E9B16683E4E}" type="presParOf" srcId="{5DDD1B3D-754B-42B7-8F96-ED4986A7BC3B}" destId="{7D6307D4-5E41-476D-90F3-571969C4435C}" srcOrd="9" destOrd="0" presId="urn:microsoft.com/office/officeart/2008/layout/LinedList"/>
    <dgm:cxn modelId="{E40EEB61-1391-4360-975E-0889EA1151A3}" type="presParOf" srcId="{7D6307D4-5E41-476D-90F3-571969C4435C}" destId="{811BBCE5-186E-493F-8B36-702F74FD1C45}" srcOrd="0" destOrd="0" presId="urn:microsoft.com/office/officeart/2008/layout/LinedList"/>
    <dgm:cxn modelId="{7AD24A4B-AD61-4556-A065-8FE64AAF12DF}" type="presParOf" srcId="{7D6307D4-5E41-476D-90F3-571969C4435C}" destId="{A114AD03-820F-4E26-A4EF-6DF14CE7F5D3}" srcOrd="1" destOrd="0" presId="urn:microsoft.com/office/officeart/2008/layout/LinedList"/>
    <dgm:cxn modelId="{7D5C6182-D306-430F-9369-CA012F9F2B6C}" type="presParOf" srcId="{5DDD1B3D-754B-42B7-8F96-ED4986A7BC3B}" destId="{43183BE5-1595-44BC-B772-663D9A77801F}" srcOrd="10" destOrd="0" presId="urn:microsoft.com/office/officeart/2008/layout/LinedList"/>
    <dgm:cxn modelId="{B82E067B-13A1-4705-90C5-1278EC530462}" type="presParOf" srcId="{5DDD1B3D-754B-42B7-8F96-ED4986A7BC3B}" destId="{1630F423-3FC4-40C2-A574-49425208F035}" srcOrd="11" destOrd="0" presId="urn:microsoft.com/office/officeart/2008/layout/LinedList"/>
    <dgm:cxn modelId="{C90F4A4A-ABA7-4677-B680-3C136B497F69}" type="presParOf" srcId="{1630F423-3FC4-40C2-A574-49425208F035}" destId="{0D5D98A0-41F1-4426-8EAC-CF4395FEB602}" srcOrd="0" destOrd="0" presId="urn:microsoft.com/office/officeart/2008/layout/LinedList"/>
    <dgm:cxn modelId="{8DC5377E-DCE7-4A1F-A87F-21783BAD6A4E}" type="presParOf" srcId="{1630F423-3FC4-40C2-A574-49425208F035}" destId="{97642467-5267-4AC9-ACB4-DE0242555A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A4B57E-4475-4DDA-906D-C9E245BB9D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FC5CC2-DDA9-4CB1-B125-7A37A03EFC07}">
      <dgm:prSet/>
      <dgm:spPr/>
      <dgm:t>
        <a:bodyPr/>
        <a:lstStyle/>
        <a:p>
          <a:r>
            <a:rPr lang="en-US" dirty="0"/>
            <a:t>Key Achievements </a:t>
          </a:r>
          <a:r>
            <a:rPr lang="en-US" b="1" dirty="0"/>
            <a:t>(2018–2024): </a:t>
          </a:r>
          <a:r>
            <a:rPr lang="en-US" dirty="0"/>
            <a:t>Implemented 6 national social housing schemes, creating over 117,800 m² of public social housing stock through municipal transfers or financial equivalent. </a:t>
          </a:r>
        </a:p>
      </dgm:t>
    </dgm:pt>
    <dgm:pt modelId="{0875F026-851E-463C-B83C-63B021011DAD}" type="parTrans" cxnId="{1C6DDE78-6D97-4ABA-BA1E-61050272F791}">
      <dgm:prSet/>
      <dgm:spPr/>
      <dgm:t>
        <a:bodyPr/>
        <a:lstStyle/>
        <a:p>
          <a:endParaRPr lang="en-US"/>
        </a:p>
      </dgm:t>
    </dgm:pt>
    <dgm:pt modelId="{2A4B5300-A2F6-468E-82FB-11B873AABA05}" type="sibTrans" cxnId="{1C6DDE78-6D97-4ABA-BA1E-61050272F791}">
      <dgm:prSet/>
      <dgm:spPr/>
      <dgm:t>
        <a:bodyPr/>
        <a:lstStyle/>
        <a:p>
          <a:endParaRPr lang="en-US"/>
        </a:p>
      </dgm:t>
    </dgm:pt>
    <dgm:pt modelId="{650915D8-3422-4FE4-9DEE-2A0C8E3D2324}">
      <dgm:prSet/>
      <dgm:spPr/>
      <dgm:t>
        <a:bodyPr/>
        <a:lstStyle/>
        <a:p>
          <a:r>
            <a:rPr lang="en-US" dirty="0"/>
            <a:t>Reached 35,800 households (≈ 130,000 individuals): including 22,840 households under social housing and 12,960 under reconstruction programs.</a:t>
          </a:r>
        </a:p>
      </dgm:t>
    </dgm:pt>
    <dgm:pt modelId="{5D2DC165-5FB2-44A4-9F7E-534291363266}" type="parTrans" cxnId="{2E9D4758-9551-4397-A722-3DC2A40A0EA2}">
      <dgm:prSet/>
      <dgm:spPr/>
      <dgm:t>
        <a:bodyPr/>
        <a:lstStyle/>
        <a:p>
          <a:endParaRPr lang="en-US"/>
        </a:p>
      </dgm:t>
    </dgm:pt>
    <dgm:pt modelId="{45BCFEF0-9A39-4D2D-B18C-E0A95D4C4CBF}" type="sibTrans" cxnId="{2E9D4758-9551-4397-A722-3DC2A40A0EA2}">
      <dgm:prSet/>
      <dgm:spPr/>
      <dgm:t>
        <a:bodyPr/>
        <a:lstStyle/>
        <a:p>
          <a:endParaRPr lang="en-US"/>
        </a:p>
      </dgm:t>
    </dgm:pt>
    <dgm:pt modelId="{DBBFC38E-2EDC-4798-AA53-C562B99113C9}">
      <dgm:prSet/>
      <dgm:spPr/>
      <dgm:t>
        <a:bodyPr/>
        <a:lstStyle/>
        <a:p>
          <a:r>
            <a:rPr lang="en-US" b="1" i="1" dirty="0"/>
            <a:t>2025 Program </a:t>
          </a:r>
          <a:r>
            <a:rPr lang="en-US" b="1" i="1" dirty="0" err="1"/>
            <a:t>Highlights</a:t>
          </a:r>
          <a:r>
            <a:rPr lang="en-US" dirty="0" err="1"/>
            <a:t>:Covers</a:t>
          </a:r>
          <a:r>
            <a:rPr lang="en-US" dirty="0"/>
            <a:t> 1,253 vulnerable families across 35 municipalities,.</a:t>
          </a:r>
        </a:p>
      </dgm:t>
    </dgm:pt>
    <dgm:pt modelId="{1A1CE166-C370-4806-B550-E151ED348AF8}" type="parTrans" cxnId="{91058E1A-A1DE-4B97-A756-C049B468D2F2}">
      <dgm:prSet/>
      <dgm:spPr/>
      <dgm:t>
        <a:bodyPr/>
        <a:lstStyle/>
        <a:p>
          <a:endParaRPr lang="en-US"/>
        </a:p>
      </dgm:t>
    </dgm:pt>
    <dgm:pt modelId="{61D43B55-FBC1-4E24-93E2-2B30D7DBBEAD}" type="sibTrans" cxnId="{91058E1A-A1DE-4B97-A756-C049B468D2F2}">
      <dgm:prSet/>
      <dgm:spPr/>
      <dgm:t>
        <a:bodyPr/>
        <a:lstStyle/>
        <a:p>
          <a:endParaRPr lang="en-US"/>
        </a:p>
      </dgm:t>
    </dgm:pt>
    <dgm:pt modelId="{13BEB32F-A11F-48F8-8276-8D596B33F921}">
      <dgm:prSet/>
      <dgm:spPr/>
      <dgm:t>
        <a:bodyPr/>
        <a:lstStyle/>
        <a:p>
          <a:r>
            <a:rPr lang="en-US" dirty="0"/>
            <a:t>Program launched in </a:t>
          </a:r>
          <a:r>
            <a:rPr lang="en-US" b="1" dirty="0"/>
            <a:t>July–August 2025, </a:t>
          </a:r>
          <a:r>
            <a:rPr lang="en-US" dirty="0"/>
            <a:t>with a two-year implementation period. Supports , new social housing units, informal settlement upgrades, and temporary housing installations.</a:t>
          </a:r>
        </a:p>
      </dgm:t>
    </dgm:pt>
    <dgm:pt modelId="{BBE7C3F4-27BE-429A-9586-36ECF1205A12}" type="parTrans" cxnId="{F516A2E0-B828-42E9-B554-003C68561229}">
      <dgm:prSet/>
      <dgm:spPr/>
      <dgm:t>
        <a:bodyPr/>
        <a:lstStyle/>
        <a:p>
          <a:endParaRPr lang="en-US"/>
        </a:p>
      </dgm:t>
    </dgm:pt>
    <dgm:pt modelId="{E43D86C6-25BE-4E12-8B72-DF961E5D4264}" type="sibTrans" cxnId="{F516A2E0-B828-42E9-B554-003C68561229}">
      <dgm:prSet/>
      <dgm:spPr/>
      <dgm:t>
        <a:bodyPr/>
        <a:lstStyle/>
        <a:p>
          <a:endParaRPr lang="en-US"/>
        </a:p>
      </dgm:t>
    </dgm:pt>
    <dgm:pt modelId="{6E63B5F1-A2C0-40D8-B86E-C3BBE1F4F0D4}" type="pres">
      <dgm:prSet presAssocID="{8CA4B57E-4475-4DDA-906D-C9E245BB9D7B}" presName="Name0" presStyleCnt="0">
        <dgm:presLayoutVars>
          <dgm:dir/>
        </dgm:presLayoutVars>
      </dgm:prSet>
      <dgm:spPr/>
    </dgm:pt>
    <dgm:pt modelId="{0C6FC67F-DA89-49BC-B88F-DF695EC6320B}" type="pres">
      <dgm:prSet presAssocID="{3DFC5CC2-DDA9-4CB1-B125-7A37A03EFC07}" presName="noChildren" presStyleCnt="0"/>
      <dgm:spPr/>
    </dgm:pt>
    <dgm:pt modelId="{C62FF13F-9D70-448B-BAE3-9D8649D7DE6C}" type="pres">
      <dgm:prSet presAssocID="{3DFC5CC2-DDA9-4CB1-B125-7A37A03EFC07}" presName="gap" presStyleCnt="0"/>
      <dgm:spPr/>
    </dgm:pt>
    <dgm:pt modelId="{700A814D-D60E-4618-B7CD-2E378146C4AE}" type="pres">
      <dgm:prSet presAssocID="{3DFC5CC2-DDA9-4CB1-B125-7A37A03EFC07}" presName="medCircle2" presStyleLbl="vennNode1" presStyleIdx="0" presStyleCnt="4"/>
      <dgm:spPr/>
    </dgm:pt>
    <dgm:pt modelId="{FC42976F-AD62-4D96-82C6-5CB94EE152FD}" type="pres">
      <dgm:prSet presAssocID="{3DFC5CC2-DDA9-4CB1-B125-7A37A03EFC07}" presName="txLvlOnly1" presStyleLbl="revTx" presStyleIdx="0" presStyleCnt="4"/>
      <dgm:spPr/>
    </dgm:pt>
    <dgm:pt modelId="{68D4DD5F-9F14-49DC-8C1E-B2D858CE3E33}" type="pres">
      <dgm:prSet presAssocID="{650915D8-3422-4FE4-9DEE-2A0C8E3D2324}" presName="noChildren" presStyleCnt="0"/>
      <dgm:spPr/>
    </dgm:pt>
    <dgm:pt modelId="{4A6F7B72-4B81-4DEE-9ABC-F9251EBD91D7}" type="pres">
      <dgm:prSet presAssocID="{650915D8-3422-4FE4-9DEE-2A0C8E3D2324}" presName="gap" presStyleCnt="0"/>
      <dgm:spPr/>
    </dgm:pt>
    <dgm:pt modelId="{295ECE8F-A1B2-4D00-9B0C-D23C080757D5}" type="pres">
      <dgm:prSet presAssocID="{650915D8-3422-4FE4-9DEE-2A0C8E3D2324}" presName="medCircle2" presStyleLbl="vennNode1" presStyleIdx="1" presStyleCnt="4"/>
      <dgm:spPr/>
    </dgm:pt>
    <dgm:pt modelId="{E2C265F8-EBF0-4E14-A46A-E89BD1EA781C}" type="pres">
      <dgm:prSet presAssocID="{650915D8-3422-4FE4-9DEE-2A0C8E3D2324}" presName="txLvlOnly1" presStyleLbl="revTx" presStyleIdx="1" presStyleCnt="4"/>
      <dgm:spPr/>
    </dgm:pt>
    <dgm:pt modelId="{E2B91800-8152-4CE1-A355-A1B9E20E243D}" type="pres">
      <dgm:prSet presAssocID="{DBBFC38E-2EDC-4798-AA53-C562B99113C9}" presName="noChildren" presStyleCnt="0"/>
      <dgm:spPr/>
    </dgm:pt>
    <dgm:pt modelId="{6AC45E92-FD04-495A-B2C2-643FF4A5CECB}" type="pres">
      <dgm:prSet presAssocID="{DBBFC38E-2EDC-4798-AA53-C562B99113C9}" presName="gap" presStyleCnt="0"/>
      <dgm:spPr/>
    </dgm:pt>
    <dgm:pt modelId="{AAC79712-27A7-4986-86EC-2D0AC4345854}" type="pres">
      <dgm:prSet presAssocID="{DBBFC38E-2EDC-4798-AA53-C562B99113C9}" presName="medCircle2" presStyleLbl="vennNode1" presStyleIdx="2" presStyleCnt="4"/>
      <dgm:spPr/>
    </dgm:pt>
    <dgm:pt modelId="{54D77B32-A449-40D0-A193-92D9D52768DF}" type="pres">
      <dgm:prSet presAssocID="{DBBFC38E-2EDC-4798-AA53-C562B99113C9}" presName="txLvlOnly1" presStyleLbl="revTx" presStyleIdx="2" presStyleCnt="4"/>
      <dgm:spPr/>
    </dgm:pt>
    <dgm:pt modelId="{E078ADAA-5448-45D7-8741-9EE848AD966D}" type="pres">
      <dgm:prSet presAssocID="{13BEB32F-A11F-48F8-8276-8D596B33F921}" presName="noChildren" presStyleCnt="0"/>
      <dgm:spPr/>
    </dgm:pt>
    <dgm:pt modelId="{000CAADD-11B8-4BD3-B8B8-8295A1FB0ECE}" type="pres">
      <dgm:prSet presAssocID="{13BEB32F-A11F-48F8-8276-8D596B33F921}" presName="gap" presStyleCnt="0"/>
      <dgm:spPr/>
    </dgm:pt>
    <dgm:pt modelId="{82EF8BE4-849B-41EB-A6E9-D238189C146C}" type="pres">
      <dgm:prSet presAssocID="{13BEB32F-A11F-48F8-8276-8D596B33F921}" presName="medCircle2" presStyleLbl="vennNode1" presStyleIdx="3" presStyleCnt="4"/>
      <dgm:spPr/>
    </dgm:pt>
    <dgm:pt modelId="{8049343E-7D1B-4C17-9916-0400D0A9C7F4}" type="pres">
      <dgm:prSet presAssocID="{13BEB32F-A11F-48F8-8276-8D596B33F921}" presName="txLvlOnly1" presStyleLbl="revTx" presStyleIdx="3" presStyleCnt="4"/>
      <dgm:spPr/>
    </dgm:pt>
  </dgm:ptLst>
  <dgm:cxnLst>
    <dgm:cxn modelId="{B483B603-B349-4EEB-93B2-8F2432AB402A}" type="presOf" srcId="{8CA4B57E-4475-4DDA-906D-C9E245BB9D7B}" destId="{6E63B5F1-A2C0-40D8-B86E-C3BBE1F4F0D4}" srcOrd="0" destOrd="0" presId="urn:microsoft.com/office/officeart/2008/layout/VerticalCircleList"/>
    <dgm:cxn modelId="{91058E1A-A1DE-4B97-A756-C049B468D2F2}" srcId="{8CA4B57E-4475-4DDA-906D-C9E245BB9D7B}" destId="{DBBFC38E-2EDC-4798-AA53-C562B99113C9}" srcOrd="2" destOrd="0" parTransId="{1A1CE166-C370-4806-B550-E151ED348AF8}" sibTransId="{61D43B55-FBC1-4E24-93E2-2B30D7DBBEAD}"/>
    <dgm:cxn modelId="{E7065645-3796-4102-AF0D-D6D98D3C1E3E}" type="presOf" srcId="{13BEB32F-A11F-48F8-8276-8D596B33F921}" destId="{8049343E-7D1B-4C17-9916-0400D0A9C7F4}" srcOrd="0" destOrd="0" presId="urn:microsoft.com/office/officeart/2008/layout/VerticalCircleList"/>
    <dgm:cxn modelId="{BC262D66-B296-4A51-9FC1-0C4E3B3D6B1D}" type="presOf" srcId="{650915D8-3422-4FE4-9DEE-2A0C8E3D2324}" destId="{E2C265F8-EBF0-4E14-A46A-E89BD1EA781C}" srcOrd="0" destOrd="0" presId="urn:microsoft.com/office/officeart/2008/layout/VerticalCircleList"/>
    <dgm:cxn modelId="{2E9D4758-9551-4397-A722-3DC2A40A0EA2}" srcId="{8CA4B57E-4475-4DDA-906D-C9E245BB9D7B}" destId="{650915D8-3422-4FE4-9DEE-2A0C8E3D2324}" srcOrd="1" destOrd="0" parTransId="{5D2DC165-5FB2-44A4-9F7E-534291363266}" sibTransId="{45BCFEF0-9A39-4D2D-B18C-E0A95D4C4CBF}"/>
    <dgm:cxn modelId="{1C6DDE78-6D97-4ABA-BA1E-61050272F791}" srcId="{8CA4B57E-4475-4DDA-906D-C9E245BB9D7B}" destId="{3DFC5CC2-DDA9-4CB1-B125-7A37A03EFC07}" srcOrd="0" destOrd="0" parTransId="{0875F026-851E-463C-B83C-63B021011DAD}" sibTransId="{2A4B5300-A2F6-468E-82FB-11B873AABA05}"/>
    <dgm:cxn modelId="{E337538F-72CE-4BA2-86A9-58C70411D57A}" type="presOf" srcId="{DBBFC38E-2EDC-4798-AA53-C562B99113C9}" destId="{54D77B32-A449-40D0-A193-92D9D52768DF}" srcOrd="0" destOrd="0" presId="urn:microsoft.com/office/officeart/2008/layout/VerticalCircleList"/>
    <dgm:cxn modelId="{48EF70BE-A228-4642-8425-A87A5DACCFBA}" type="presOf" srcId="{3DFC5CC2-DDA9-4CB1-B125-7A37A03EFC07}" destId="{FC42976F-AD62-4D96-82C6-5CB94EE152FD}" srcOrd="0" destOrd="0" presId="urn:microsoft.com/office/officeart/2008/layout/VerticalCircleList"/>
    <dgm:cxn modelId="{F516A2E0-B828-42E9-B554-003C68561229}" srcId="{8CA4B57E-4475-4DDA-906D-C9E245BB9D7B}" destId="{13BEB32F-A11F-48F8-8276-8D596B33F921}" srcOrd="3" destOrd="0" parTransId="{BBE7C3F4-27BE-429A-9586-36ECF1205A12}" sibTransId="{E43D86C6-25BE-4E12-8B72-DF961E5D4264}"/>
    <dgm:cxn modelId="{BA11BD5D-8C5D-48EC-A491-0F9C45C759AF}" type="presParOf" srcId="{6E63B5F1-A2C0-40D8-B86E-C3BBE1F4F0D4}" destId="{0C6FC67F-DA89-49BC-B88F-DF695EC6320B}" srcOrd="0" destOrd="0" presId="urn:microsoft.com/office/officeart/2008/layout/VerticalCircleList"/>
    <dgm:cxn modelId="{F380E94E-3B69-4A56-9DE0-C5C6F0844764}" type="presParOf" srcId="{0C6FC67F-DA89-49BC-B88F-DF695EC6320B}" destId="{C62FF13F-9D70-448B-BAE3-9D8649D7DE6C}" srcOrd="0" destOrd="0" presId="urn:microsoft.com/office/officeart/2008/layout/VerticalCircleList"/>
    <dgm:cxn modelId="{B5AC3F59-D08C-4391-9FCC-3E29AA27B4CB}" type="presParOf" srcId="{0C6FC67F-DA89-49BC-B88F-DF695EC6320B}" destId="{700A814D-D60E-4618-B7CD-2E378146C4AE}" srcOrd="1" destOrd="0" presId="urn:microsoft.com/office/officeart/2008/layout/VerticalCircleList"/>
    <dgm:cxn modelId="{8F1539B9-7129-449A-A10D-D27070B9355C}" type="presParOf" srcId="{0C6FC67F-DA89-49BC-B88F-DF695EC6320B}" destId="{FC42976F-AD62-4D96-82C6-5CB94EE152FD}" srcOrd="2" destOrd="0" presId="urn:microsoft.com/office/officeart/2008/layout/VerticalCircleList"/>
    <dgm:cxn modelId="{A982B0DA-2872-484B-B3EF-5861F0EB9C58}" type="presParOf" srcId="{6E63B5F1-A2C0-40D8-B86E-C3BBE1F4F0D4}" destId="{68D4DD5F-9F14-49DC-8C1E-B2D858CE3E33}" srcOrd="1" destOrd="0" presId="urn:microsoft.com/office/officeart/2008/layout/VerticalCircleList"/>
    <dgm:cxn modelId="{A06E557D-FA62-4719-9ADE-96C8FD48203B}" type="presParOf" srcId="{68D4DD5F-9F14-49DC-8C1E-B2D858CE3E33}" destId="{4A6F7B72-4B81-4DEE-9ABC-F9251EBD91D7}" srcOrd="0" destOrd="0" presId="urn:microsoft.com/office/officeart/2008/layout/VerticalCircleList"/>
    <dgm:cxn modelId="{0A8D5AF5-1F62-42EC-A515-3BA15C1393E6}" type="presParOf" srcId="{68D4DD5F-9F14-49DC-8C1E-B2D858CE3E33}" destId="{295ECE8F-A1B2-4D00-9B0C-D23C080757D5}" srcOrd="1" destOrd="0" presId="urn:microsoft.com/office/officeart/2008/layout/VerticalCircleList"/>
    <dgm:cxn modelId="{C1146EC3-60D0-4A08-A376-A8044673CA58}" type="presParOf" srcId="{68D4DD5F-9F14-49DC-8C1E-B2D858CE3E33}" destId="{E2C265F8-EBF0-4E14-A46A-E89BD1EA781C}" srcOrd="2" destOrd="0" presId="urn:microsoft.com/office/officeart/2008/layout/VerticalCircleList"/>
    <dgm:cxn modelId="{06638893-0A75-4A7F-BB66-2704DADB25E8}" type="presParOf" srcId="{6E63B5F1-A2C0-40D8-B86E-C3BBE1F4F0D4}" destId="{E2B91800-8152-4CE1-A355-A1B9E20E243D}" srcOrd="2" destOrd="0" presId="urn:microsoft.com/office/officeart/2008/layout/VerticalCircleList"/>
    <dgm:cxn modelId="{90A8FC0E-7E44-4CE5-9E15-208434728487}" type="presParOf" srcId="{E2B91800-8152-4CE1-A355-A1B9E20E243D}" destId="{6AC45E92-FD04-495A-B2C2-643FF4A5CECB}" srcOrd="0" destOrd="0" presId="urn:microsoft.com/office/officeart/2008/layout/VerticalCircleList"/>
    <dgm:cxn modelId="{C430A413-DC83-458F-9E37-B5EAAF8F7BAC}" type="presParOf" srcId="{E2B91800-8152-4CE1-A355-A1B9E20E243D}" destId="{AAC79712-27A7-4986-86EC-2D0AC4345854}" srcOrd="1" destOrd="0" presId="urn:microsoft.com/office/officeart/2008/layout/VerticalCircleList"/>
    <dgm:cxn modelId="{90CA361A-1C78-47E1-A56B-1373197AFDD3}" type="presParOf" srcId="{E2B91800-8152-4CE1-A355-A1B9E20E243D}" destId="{54D77B32-A449-40D0-A193-92D9D52768DF}" srcOrd="2" destOrd="0" presId="urn:microsoft.com/office/officeart/2008/layout/VerticalCircleList"/>
    <dgm:cxn modelId="{31895009-B316-4F0E-ACA7-B6424C37F35F}" type="presParOf" srcId="{6E63B5F1-A2C0-40D8-B86E-C3BBE1F4F0D4}" destId="{E078ADAA-5448-45D7-8741-9EE848AD966D}" srcOrd="3" destOrd="0" presId="urn:microsoft.com/office/officeart/2008/layout/VerticalCircleList"/>
    <dgm:cxn modelId="{47BF0465-FA5D-4C61-8FF1-A7487428757F}" type="presParOf" srcId="{E078ADAA-5448-45D7-8741-9EE848AD966D}" destId="{000CAADD-11B8-4BD3-B8B8-8295A1FB0ECE}" srcOrd="0" destOrd="0" presId="urn:microsoft.com/office/officeart/2008/layout/VerticalCircleList"/>
    <dgm:cxn modelId="{0C4EFF91-BA03-4BC4-8264-8F498A278807}" type="presParOf" srcId="{E078ADAA-5448-45D7-8741-9EE848AD966D}" destId="{82EF8BE4-849B-41EB-A6E9-D238189C146C}" srcOrd="1" destOrd="0" presId="urn:microsoft.com/office/officeart/2008/layout/VerticalCircleList"/>
    <dgm:cxn modelId="{15522197-60E7-4A5D-9519-0026B1CF885D}" type="presParOf" srcId="{E078ADAA-5448-45D7-8741-9EE848AD966D}" destId="{8049343E-7D1B-4C17-9916-0400D0A9C7F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0D1B9-F888-4AAE-B157-C441DBB27C7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8876BE-615E-4CB5-9F0E-E36A7D7EBE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demand from vulnerable groups exceeds current supply.</a:t>
          </a:r>
        </a:p>
      </dgm:t>
    </dgm:pt>
    <dgm:pt modelId="{3CB20875-BB60-4B1C-88CA-F9FBF23373FB}" type="parTrans" cxnId="{BFCA64FE-1038-455D-A164-8CAB8799B5A4}">
      <dgm:prSet/>
      <dgm:spPr/>
      <dgm:t>
        <a:bodyPr/>
        <a:lstStyle/>
        <a:p>
          <a:endParaRPr lang="en-US"/>
        </a:p>
      </dgm:t>
    </dgm:pt>
    <dgm:pt modelId="{973B516C-A26F-4A0E-B288-62FE8F85BE7E}" type="sibTrans" cxnId="{BFCA64FE-1038-455D-A164-8CAB8799B5A4}">
      <dgm:prSet/>
      <dgm:spPr/>
      <dgm:t>
        <a:bodyPr/>
        <a:lstStyle/>
        <a:p>
          <a:endParaRPr lang="en-US"/>
        </a:p>
      </dgm:t>
    </dgm:pt>
    <dgm:pt modelId="{D0EE64ED-F785-4CE8-9574-2DB6B7A2DB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Informal settlements and lack of legal ownership continue to hinder access to housing.</a:t>
          </a:r>
        </a:p>
      </dgm:t>
    </dgm:pt>
    <dgm:pt modelId="{3D71081C-9A6B-4D2A-BD17-4DAA2A3997E7}" type="parTrans" cxnId="{19252FF7-4C47-48ED-AEAB-F7E6D8A8FB2A}">
      <dgm:prSet/>
      <dgm:spPr/>
      <dgm:t>
        <a:bodyPr/>
        <a:lstStyle/>
        <a:p>
          <a:endParaRPr lang="en-US"/>
        </a:p>
      </dgm:t>
    </dgm:pt>
    <dgm:pt modelId="{AF1E3218-3DF8-4EFD-9953-CE5AF02EEBCF}" type="sibTrans" cxnId="{19252FF7-4C47-48ED-AEAB-F7E6D8A8FB2A}">
      <dgm:prSet/>
      <dgm:spPr/>
      <dgm:t>
        <a:bodyPr/>
        <a:lstStyle/>
        <a:p>
          <a:endParaRPr lang="en-US"/>
        </a:p>
      </dgm:t>
    </dgm:pt>
    <dgm:pt modelId="{205BDA24-D694-4562-809F-2331BB437A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Rural areas face added barriers due to infrastructure and demographic decline.</a:t>
          </a:r>
        </a:p>
      </dgm:t>
    </dgm:pt>
    <dgm:pt modelId="{7541BFB8-C4F5-442F-86B8-675C24F28F79}" type="parTrans" cxnId="{F631C0A0-5806-41C2-9075-AB8C2BCAD9DE}">
      <dgm:prSet/>
      <dgm:spPr/>
      <dgm:t>
        <a:bodyPr/>
        <a:lstStyle/>
        <a:p>
          <a:endParaRPr lang="en-US"/>
        </a:p>
      </dgm:t>
    </dgm:pt>
    <dgm:pt modelId="{BA4D19B8-2BAC-4FA4-93FC-D2526835041E}" type="sibTrans" cxnId="{F631C0A0-5806-41C2-9075-AB8C2BCAD9DE}">
      <dgm:prSet/>
      <dgm:spPr/>
      <dgm:t>
        <a:bodyPr/>
        <a:lstStyle/>
        <a:p>
          <a:endParaRPr lang="en-US"/>
        </a:p>
      </dgm:t>
    </dgm:pt>
    <dgm:pt modelId="{C526E581-D6D8-4EE3-AFCD-EA38E5A3A860}" type="pres">
      <dgm:prSet presAssocID="{2220D1B9-F888-4AAE-B157-C441DBB27C7D}" presName="root" presStyleCnt="0">
        <dgm:presLayoutVars>
          <dgm:dir/>
          <dgm:resizeHandles val="exact"/>
        </dgm:presLayoutVars>
      </dgm:prSet>
      <dgm:spPr/>
    </dgm:pt>
    <dgm:pt modelId="{007F1130-65CA-46AC-A3B1-E46FBE3E901E}" type="pres">
      <dgm:prSet presAssocID="{BF8876BE-615E-4CB5-9F0E-E36A7D7EBEE8}" presName="compNode" presStyleCnt="0"/>
      <dgm:spPr/>
    </dgm:pt>
    <dgm:pt modelId="{1607A45D-1FA7-4651-A55D-86FEA53AFE0F}" type="pres">
      <dgm:prSet presAssocID="{BF8876BE-615E-4CB5-9F0E-E36A7D7EBE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pplyAndDemand"/>
        </a:ext>
      </dgm:extLst>
    </dgm:pt>
    <dgm:pt modelId="{4F80F6A0-B96F-483B-9E8C-42BEF0E40E1A}" type="pres">
      <dgm:prSet presAssocID="{BF8876BE-615E-4CB5-9F0E-E36A7D7EBEE8}" presName="spaceRect" presStyleCnt="0"/>
      <dgm:spPr/>
    </dgm:pt>
    <dgm:pt modelId="{AD77A4B3-5F98-4178-9D91-6855C10ED94E}" type="pres">
      <dgm:prSet presAssocID="{BF8876BE-615E-4CB5-9F0E-E36A7D7EBEE8}" presName="textRect" presStyleLbl="revTx" presStyleIdx="0" presStyleCnt="3">
        <dgm:presLayoutVars>
          <dgm:chMax val="1"/>
          <dgm:chPref val="1"/>
        </dgm:presLayoutVars>
      </dgm:prSet>
      <dgm:spPr/>
    </dgm:pt>
    <dgm:pt modelId="{29D882B0-5B89-4EFC-8CD9-0CD29F0E278A}" type="pres">
      <dgm:prSet presAssocID="{973B516C-A26F-4A0E-B288-62FE8F85BE7E}" presName="sibTrans" presStyleCnt="0"/>
      <dgm:spPr/>
    </dgm:pt>
    <dgm:pt modelId="{BE1E094A-6F46-4195-A463-C02402233BDD}" type="pres">
      <dgm:prSet presAssocID="{D0EE64ED-F785-4CE8-9574-2DB6B7A2DB70}" presName="compNode" presStyleCnt="0"/>
      <dgm:spPr/>
    </dgm:pt>
    <dgm:pt modelId="{9A495FC0-B0EB-4E12-9C79-7A15D28ED149}" type="pres">
      <dgm:prSet presAssocID="{D0EE64ED-F785-4CE8-9574-2DB6B7A2DB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5CE8B0D6-6B61-4A26-A636-67EF9363E742}" type="pres">
      <dgm:prSet presAssocID="{D0EE64ED-F785-4CE8-9574-2DB6B7A2DB70}" presName="spaceRect" presStyleCnt="0"/>
      <dgm:spPr/>
    </dgm:pt>
    <dgm:pt modelId="{0A9A1D9A-B1CC-4994-8A35-AE1FF265A1B8}" type="pres">
      <dgm:prSet presAssocID="{D0EE64ED-F785-4CE8-9574-2DB6B7A2DB70}" presName="textRect" presStyleLbl="revTx" presStyleIdx="1" presStyleCnt="3">
        <dgm:presLayoutVars>
          <dgm:chMax val="1"/>
          <dgm:chPref val="1"/>
        </dgm:presLayoutVars>
      </dgm:prSet>
      <dgm:spPr/>
    </dgm:pt>
    <dgm:pt modelId="{E8E515EA-D68F-49DC-B9C9-BA4B86532BE9}" type="pres">
      <dgm:prSet presAssocID="{AF1E3218-3DF8-4EFD-9953-CE5AF02EEBCF}" presName="sibTrans" presStyleCnt="0"/>
      <dgm:spPr/>
    </dgm:pt>
    <dgm:pt modelId="{35E11528-B50E-4E91-B861-79CF4281FBEF}" type="pres">
      <dgm:prSet presAssocID="{205BDA24-D694-4562-809F-2331BB437A1B}" presName="compNode" presStyleCnt="0"/>
      <dgm:spPr/>
    </dgm:pt>
    <dgm:pt modelId="{3F40BBB1-20BC-44AC-9B84-2C43653C521C}" type="pres">
      <dgm:prSet presAssocID="{205BDA24-D694-4562-809F-2331BB437A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8EF48297-E654-4AF2-954E-58D3C8CCDAE1}" type="pres">
      <dgm:prSet presAssocID="{205BDA24-D694-4562-809F-2331BB437A1B}" presName="spaceRect" presStyleCnt="0"/>
      <dgm:spPr/>
    </dgm:pt>
    <dgm:pt modelId="{C7112B62-7236-4E2C-8F81-C91E6B9D41FA}" type="pres">
      <dgm:prSet presAssocID="{205BDA24-D694-4562-809F-2331BB437A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B50BB64-4B9F-4FC8-ADEB-E9E5E198A7DC}" type="presOf" srcId="{205BDA24-D694-4562-809F-2331BB437A1B}" destId="{C7112B62-7236-4E2C-8F81-C91E6B9D41FA}" srcOrd="0" destOrd="0" presId="urn:microsoft.com/office/officeart/2018/2/layout/IconLabelList"/>
    <dgm:cxn modelId="{6849C053-E7E1-47A6-B8DC-0435B620F701}" type="presOf" srcId="{2220D1B9-F888-4AAE-B157-C441DBB27C7D}" destId="{C526E581-D6D8-4EE3-AFCD-EA38E5A3A860}" srcOrd="0" destOrd="0" presId="urn:microsoft.com/office/officeart/2018/2/layout/IconLabelList"/>
    <dgm:cxn modelId="{42B17192-BC27-4324-9835-FF10B380C69C}" type="presOf" srcId="{BF8876BE-615E-4CB5-9F0E-E36A7D7EBEE8}" destId="{AD77A4B3-5F98-4178-9D91-6855C10ED94E}" srcOrd="0" destOrd="0" presId="urn:microsoft.com/office/officeart/2018/2/layout/IconLabelList"/>
    <dgm:cxn modelId="{F631C0A0-5806-41C2-9075-AB8C2BCAD9DE}" srcId="{2220D1B9-F888-4AAE-B157-C441DBB27C7D}" destId="{205BDA24-D694-4562-809F-2331BB437A1B}" srcOrd="2" destOrd="0" parTransId="{7541BFB8-C4F5-442F-86B8-675C24F28F79}" sibTransId="{BA4D19B8-2BAC-4FA4-93FC-D2526835041E}"/>
    <dgm:cxn modelId="{1A3002CC-304E-4CB1-A8C3-BC8ED865B6E4}" type="presOf" srcId="{D0EE64ED-F785-4CE8-9574-2DB6B7A2DB70}" destId="{0A9A1D9A-B1CC-4994-8A35-AE1FF265A1B8}" srcOrd="0" destOrd="0" presId="urn:microsoft.com/office/officeart/2018/2/layout/IconLabelList"/>
    <dgm:cxn modelId="{19252FF7-4C47-48ED-AEAB-F7E6D8A8FB2A}" srcId="{2220D1B9-F888-4AAE-B157-C441DBB27C7D}" destId="{D0EE64ED-F785-4CE8-9574-2DB6B7A2DB70}" srcOrd="1" destOrd="0" parTransId="{3D71081C-9A6B-4D2A-BD17-4DAA2A3997E7}" sibTransId="{AF1E3218-3DF8-4EFD-9953-CE5AF02EEBCF}"/>
    <dgm:cxn modelId="{BFCA64FE-1038-455D-A164-8CAB8799B5A4}" srcId="{2220D1B9-F888-4AAE-B157-C441DBB27C7D}" destId="{BF8876BE-615E-4CB5-9F0E-E36A7D7EBEE8}" srcOrd="0" destOrd="0" parTransId="{3CB20875-BB60-4B1C-88CA-F9FBF23373FB}" sibTransId="{973B516C-A26F-4A0E-B288-62FE8F85BE7E}"/>
    <dgm:cxn modelId="{54A41010-2179-4C2F-8B9C-3ABF1CF9F5B5}" type="presParOf" srcId="{C526E581-D6D8-4EE3-AFCD-EA38E5A3A860}" destId="{007F1130-65CA-46AC-A3B1-E46FBE3E901E}" srcOrd="0" destOrd="0" presId="urn:microsoft.com/office/officeart/2018/2/layout/IconLabelList"/>
    <dgm:cxn modelId="{B979EFDE-303C-42F8-8F65-B77EC435E468}" type="presParOf" srcId="{007F1130-65CA-46AC-A3B1-E46FBE3E901E}" destId="{1607A45D-1FA7-4651-A55D-86FEA53AFE0F}" srcOrd="0" destOrd="0" presId="urn:microsoft.com/office/officeart/2018/2/layout/IconLabelList"/>
    <dgm:cxn modelId="{1C127B65-93AC-4EB1-8ADC-7ED23EC4FF6C}" type="presParOf" srcId="{007F1130-65CA-46AC-A3B1-E46FBE3E901E}" destId="{4F80F6A0-B96F-483B-9E8C-42BEF0E40E1A}" srcOrd="1" destOrd="0" presId="urn:microsoft.com/office/officeart/2018/2/layout/IconLabelList"/>
    <dgm:cxn modelId="{4FC255C7-3012-49E5-B13B-F09639480F0B}" type="presParOf" srcId="{007F1130-65CA-46AC-A3B1-E46FBE3E901E}" destId="{AD77A4B3-5F98-4178-9D91-6855C10ED94E}" srcOrd="2" destOrd="0" presId="urn:microsoft.com/office/officeart/2018/2/layout/IconLabelList"/>
    <dgm:cxn modelId="{EE23FB9A-4040-4D22-980C-AA394DF39ACD}" type="presParOf" srcId="{C526E581-D6D8-4EE3-AFCD-EA38E5A3A860}" destId="{29D882B0-5B89-4EFC-8CD9-0CD29F0E278A}" srcOrd="1" destOrd="0" presId="urn:microsoft.com/office/officeart/2018/2/layout/IconLabelList"/>
    <dgm:cxn modelId="{A8B3247A-5128-4A73-98E9-A69B44066C20}" type="presParOf" srcId="{C526E581-D6D8-4EE3-AFCD-EA38E5A3A860}" destId="{BE1E094A-6F46-4195-A463-C02402233BDD}" srcOrd="2" destOrd="0" presId="urn:microsoft.com/office/officeart/2018/2/layout/IconLabelList"/>
    <dgm:cxn modelId="{4FE97627-0689-493E-A0C0-3D0F934C9320}" type="presParOf" srcId="{BE1E094A-6F46-4195-A463-C02402233BDD}" destId="{9A495FC0-B0EB-4E12-9C79-7A15D28ED149}" srcOrd="0" destOrd="0" presId="urn:microsoft.com/office/officeart/2018/2/layout/IconLabelList"/>
    <dgm:cxn modelId="{C298D9EE-1590-4189-8800-80E5E5161086}" type="presParOf" srcId="{BE1E094A-6F46-4195-A463-C02402233BDD}" destId="{5CE8B0D6-6B61-4A26-A636-67EF9363E742}" srcOrd="1" destOrd="0" presId="urn:microsoft.com/office/officeart/2018/2/layout/IconLabelList"/>
    <dgm:cxn modelId="{A00A8D21-0DB2-4469-8BF4-EA636FF08277}" type="presParOf" srcId="{BE1E094A-6F46-4195-A463-C02402233BDD}" destId="{0A9A1D9A-B1CC-4994-8A35-AE1FF265A1B8}" srcOrd="2" destOrd="0" presId="urn:microsoft.com/office/officeart/2018/2/layout/IconLabelList"/>
    <dgm:cxn modelId="{FC39C876-81C2-4D76-86C2-5048DD16F835}" type="presParOf" srcId="{C526E581-D6D8-4EE3-AFCD-EA38E5A3A860}" destId="{E8E515EA-D68F-49DC-B9C9-BA4B86532BE9}" srcOrd="3" destOrd="0" presId="urn:microsoft.com/office/officeart/2018/2/layout/IconLabelList"/>
    <dgm:cxn modelId="{01830F78-433E-4A90-ADB4-92AD12CEAD03}" type="presParOf" srcId="{C526E581-D6D8-4EE3-AFCD-EA38E5A3A860}" destId="{35E11528-B50E-4E91-B861-79CF4281FBEF}" srcOrd="4" destOrd="0" presId="urn:microsoft.com/office/officeart/2018/2/layout/IconLabelList"/>
    <dgm:cxn modelId="{BEA3EC97-65F7-4D09-A201-86AB7966D722}" type="presParOf" srcId="{35E11528-B50E-4E91-B861-79CF4281FBEF}" destId="{3F40BBB1-20BC-44AC-9B84-2C43653C521C}" srcOrd="0" destOrd="0" presId="urn:microsoft.com/office/officeart/2018/2/layout/IconLabelList"/>
    <dgm:cxn modelId="{AC777869-4555-449F-85D3-E96D329542C1}" type="presParOf" srcId="{35E11528-B50E-4E91-B861-79CF4281FBEF}" destId="{8EF48297-E654-4AF2-954E-58D3C8CCDAE1}" srcOrd="1" destOrd="0" presId="urn:microsoft.com/office/officeart/2018/2/layout/IconLabelList"/>
    <dgm:cxn modelId="{7B88E957-9AD8-4A37-8C8D-20ABE3BC7748}" type="presParOf" srcId="{35E11528-B50E-4E91-B861-79CF4281FBEF}" destId="{C7112B62-7236-4E2C-8F81-C91E6B9D41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5D09C9-F3CD-471C-9CEE-8080531DF4A7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7334DA55-343A-40C4-AB72-97712C1E5ED8}">
      <dgm:prSet custT="1"/>
      <dgm:spPr/>
      <dgm:t>
        <a:bodyPr/>
        <a:lstStyle/>
        <a:p>
          <a:r>
            <a:rPr lang="en-US" sz="1400"/>
            <a:t>Improve coordination between the central government and municipalities to plan, implement, and monitor housing programs more effectively.</a:t>
          </a:r>
        </a:p>
      </dgm:t>
    </dgm:pt>
    <dgm:pt modelId="{1FFBDDB4-CFFD-413E-A92F-F29E355638E3}" type="parTrans" cxnId="{2532AEF5-C75D-44BE-9DA6-475EF0E81D84}">
      <dgm:prSet/>
      <dgm:spPr/>
      <dgm:t>
        <a:bodyPr/>
        <a:lstStyle/>
        <a:p>
          <a:endParaRPr lang="en-US" sz="2000"/>
        </a:p>
      </dgm:t>
    </dgm:pt>
    <dgm:pt modelId="{87A5E4E8-79E2-4B67-8D5B-53EF45C05328}" type="sibTrans" cxnId="{2532AEF5-C75D-44BE-9DA6-475EF0E81D84}">
      <dgm:prSet/>
      <dgm:spPr/>
      <dgm:t>
        <a:bodyPr/>
        <a:lstStyle/>
        <a:p>
          <a:endParaRPr lang="en-US" sz="2000"/>
        </a:p>
      </dgm:t>
    </dgm:pt>
    <dgm:pt modelId="{A76D0FB6-281C-49B4-A4FA-1D0161208DB6}">
      <dgm:prSet custT="1"/>
      <dgm:spPr/>
      <dgm:t>
        <a:bodyPr/>
        <a:lstStyle/>
        <a:p>
          <a:r>
            <a:rPr lang="en-US" sz="1400"/>
            <a:t>Increase support for rural areas, including building houses and upgrading local infrastructure (roads, water, electricity).</a:t>
          </a:r>
        </a:p>
      </dgm:t>
    </dgm:pt>
    <dgm:pt modelId="{9A2518BB-0F96-470B-A6BD-CEC771291035}" type="parTrans" cxnId="{9AE00739-FE4F-4623-AFD2-78BA1BE34FE1}">
      <dgm:prSet/>
      <dgm:spPr/>
      <dgm:t>
        <a:bodyPr/>
        <a:lstStyle/>
        <a:p>
          <a:endParaRPr lang="en-US" sz="2000"/>
        </a:p>
      </dgm:t>
    </dgm:pt>
    <dgm:pt modelId="{A12E7044-09BA-4EC1-84E8-34B26FC40DD8}" type="sibTrans" cxnId="{9AE00739-FE4F-4623-AFD2-78BA1BE34FE1}">
      <dgm:prSet/>
      <dgm:spPr/>
      <dgm:t>
        <a:bodyPr/>
        <a:lstStyle/>
        <a:p>
          <a:endParaRPr lang="en-US" sz="2000"/>
        </a:p>
      </dgm:t>
    </dgm:pt>
    <dgm:pt modelId="{67FD4952-4272-4DB8-BEFA-69BC1E7E2C28}">
      <dgm:prSet custT="1"/>
      <dgm:spPr/>
      <dgm:t>
        <a:bodyPr/>
        <a:lstStyle/>
        <a:p>
          <a:r>
            <a:rPr lang="en-US" sz="1400"/>
            <a:t>Encourage partnerships with the private sector to build more affordable housing.</a:t>
          </a:r>
        </a:p>
      </dgm:t>
    </dgm:pt>
    <dgm:pt modelId="{EF58768F-3558-4358-9D28-35598CD99C90}" type="parTrans" cxnId="{E686E24A-9973-4C6C-A28F-FBDBAA3A5F67}">
      <dgm:prSet/>
      <dgm:spPr/>
      <dgm:t>
        <a:bodyPr/>
        <a:lstStyle/>
        <a:p>
          <a:endParaRPr lang="en-US" sz="2000"/>
        </a:p>
      </dgm:t>
    </dgm:pt>
    <dgm:pt modelId="{653CB930-7747-46B8-A211-02CA850C7261}" type="sibTrans" cxnId="{E686E24A-9973-4C6C-A28F-FBDBAA3A5F67}">
      <dgm:prSet/>
      <dgm:spPr/>
      <dgm:t>
        <a:bodyPr/>
        <a:lstStyle/>
        <a:p>
          <a:endParaRPr lang="en-US" sz="2000"/>
        </a:p>
      </dgm:t>
    </dgm:pt>
    <dgm:pt modelId="{6ED019CE-D1E2-4A36-8C4B-4DC6435FD0FB}">
      <dgm:prSet custT="1"/>
      <dgm:spPr/>
      <dgm:t>
        <a:bodyPr/>
        <a:lstStyle/>
        <a:p>
          <a:r>
            <a:rPr lang="en-US" sz="1400"/>
            <a:t>Improve targeting and communication with vulnerable groups, using outreach by social services and awareness campaigns.</a:t>
          </a:r>
        </a:p>
      </dgm:t>
    </dgm:pt>
    <dgm:pt modelId="{99619748-A9C7-48D3-8FF8-9A6AC285F902}" type="parTrans" cxnId="{3D050400-FCC2-4A7E-8734-CA8E4D4E65AD}">
      <dgm:prSet/>
      <dgm:spPr/>
      <dgm:t>
        <a:bodyPr/>
        <a:lstStyle/>
        <a:p>
          <a:endParaRPr lang="en-US" sz="2000"/>
        </a:p>
      </dgm:t>
    </dgm:pt>
    <dgm:pt modelId="{8A43E146-6EFE-48D3-96B6-464CEDD04037}" type="sibTrans" cxnId="{3D050400-FCC2-4A7E-8734-CA8E4D4E65AD}">
      <dgm:prSet/>
      <dgm:spPr/>
      <dgm:t>
        <a:bodyPr/>
        <a:lstStyle/>
        <a:p>
          <a:endParaRPr lang="en-US" sz="2000"/>
        </a:p>
      </dgm:t>
    </dgm:pt>
    <dgm:pt modelId="{A8579281-3F11-4E6B-870B-50D1FE6FD8A4}">
      <dgm:prSet custT="1"/>
      <dgm:spPr/>
      <dgm:t>
        <a:bodyPr/>
        <a:lstStyle/>
        <a:p>
          <a:r>
            <a:rPr lang="en-US" sz="1400"/>
            <a:t>Strengthen cooperation with international partners and donors to access more funding and share best practices.</a:t>
          </a:r>
        </a:p>
      </dgm:t>
    </dgm:pt>
    <dgm:pt modelId="{141EDCB8-65EB-4116-B53F-D8770441EF5B}" type="parTrans" cxnId="{F5CA96E7-E296-434B-8B57-103A3871C540}">
      <dgm:prSet/>
      <dgm:spPr/>
      <dgm:t>
        <a:bodyPr/>
        <a:lstStyle/>
        <a:p>
          <a:endParaRPr lang="en-US" sz="2000"/>
        </a:p>
      </dgm:t>
    </dgm:pt>
    <dgm:pt modelId="{B2CCDFC8-DC90-4A2E-8097-C2BAE9061DF2}" type="sibTrans" cxnId="{F5CA96E7-E296-434B-8B57-103A3871C540}">
      <dgm:prSet/>
      <dgm:spPr/>
      <dgm:t>
        <a:bodyPr/>
        <a:lstStyle/>
        <a:p>
          <a:endParaRPr lang="en-US" sz="2000"/>
        </a:p>
      </dgm:t>
    </dgm:pt>
    <dgm:pt modelId="{6657F3D8-D12E-4151-970B-20D1AF80E60C}" type="pres">
      <dgm:prSet presAssocID="{805D09C9-F3CD-471C-9CEE-8080531DF4A7}" presName="Name0" presStyleCnt="0">
        <dgm:presLayoutVars>
          <dgm:dir/>
          <dgm:animLvl val="lvl"/>
          <dgm:resizeHandles val="exact"/>
        </dgm:presLayoutVars>
      </dgm:prSet>
      <dgm:spPr/>
    </dgm:pt>
    <dgm:pt modelId="{C7DD93FE-A77D-49DE-9ADD-4D467D0C2F97}" type="pres">
      <dgm:prSet presAssocID="{A8579281-3F11-4E6B-870B-50D1FE6FD8A4}" presName="boxAndChildren" presStyleCnt="0"/>
      <dgm:spPr/>
    </dgm:pt>
    <dgm:pt modelId="{0059F3CC-87A2-4774-BD77-9FB21C891539}" type="pres">
      <dgm:prSet presAssocID="{A8579281-3F11-4E6B-870B-50D1FE6FD8A4}" presName="parentTextBox" presStyleLbl="node1" presStyleIdx="0" presStyleCnt="5"/>
      <dgm:spPr/>
    </dgm:pt>
    <dgm:pt modelId="{091D6B9A-1C2F-41FE-96F6-C338C3A81F3E}" type="pres">
      <dgm:prSet presAssocID="{8A43E146-6EFE-48D3-96B6-464CEDD04037}" presName="sp" presStyleCnt="0"/>
      <dgm:spPr/>
    </dgm:pt>
    <dgm:pt modelId="{9C33A80A-3FD2-4813-B447-71C1BD4EB975}" type="pres">
      <dgm:prSet presAssocID="{6ED019CE-D1E2-4A36-8C4B-4DC6435FD0FB}" presName="arrowAndChildren" presStyleCnt="0"/>
      <dgm:spPr/>
    </dgm:pt>
    <dgm:pt modelId="{F5DFAE11-091F-4793-92D9-01DE71402A4B}" type="pres">
      <dgm:prSet presAssocID="{6ED019CE-D1E2-4A36-8C4B-4DC6435FD0FB}" presName="parentTextArrow" presStyleLbl="node1" presStyleIdx="1" presStyleCnt="5"/>
      <dgm:spPr/>
    </dgm:pt>
    <dgm:pt modelId="{491B456F-2D9F-4E73-B223-5E1E475269D9}" type="pres">
      <dgm:prSet presAssocID="{653CB930-7747-46B8-A211-02CA850C7261}" presName="sp" presStyleCnt="0"/>
      <dgm:spPr/>
    </dgm:pt>
    <dgm:pt modelId="{DC0F4959-CDD4-4A1C-A67E-025DE339A1D9}" type="pres">
      <dgm:prSet presAssocID="{67FD4952-4272-4DB8-BEFA-69BC1E7E2C28}" presName="arrowAndChildren" presStyleCnt="0"/>
      <dgm:spPr/>
    </dgm:pt>
    <dgm:pt modelId="{31890D17-6CFE-433A-8A16-1FBFF6B82C3F}" type="pres">
      <dgm:prSet presAssocID="{67FD4952-4272-4DB8-BEFA-69BC1E7E2C28}" presName="parentTextArrow" presStyleLbl="node1" presStyleIdx="2" presStyleCnt="5"/>
      <dgm:spPr/>
    </dgm:pt>
    <dgm:pt modelId="{1095FDF2-6ED3-47BA-A546-757C3548D820}" type="pres">
      <dgm:prSet presAssocID="{A12E7044-09BA-4EC1-84E8-34B26FC40DD8}" presName="sp" presStyleCnt="0"/>
      <dgm:spPr/>
    </dgm:pt>
    <dgm:pt modelId="{938EE9A3-723C-42AA-B530-97923F8F05B2}" type="pres">
      <dgm:prSet presAssocID="{A76D0FB6-281C-49B4-A4FA-1D0161208DB6}" presName="arrowAndChildren" presStyleCnt="0"/>
      <dgm:spPr/>
    </dgm:pt>
    <dgm:pt modelId="{4FA61421-09BA-4374-A38B-88A4AF4F2C48}" type="pres">
      <dgm:prSet presAssocID="{A76D0FB6-281C-49B4-A4FA-1D0161208DB6}" presName="parentTextArrow" presStyleLbl="node1" presStyleIdx="3" presStyleCnt="5"/>
      <dgm:spPr/>
    </dgm:pt>
    <dgm:pt modelId="{76579210-02E3-4213-B6DA-8B98F2A50525}" type="pres">
      <dgm:prSet presAssocID="{87A5E4E8-79E2-4B67-8D5B-53EF45C05328}" presName="sp" presStyleCnt="0"/>
      <dgm:spPr/>
    </dgm:pt>
    <dgm:pt modelId="{71696707-187B-439E-8D70-B636A947F7B1}" type="pres">
      <dgm:prSet presAssocID="{7334DA55-343A-40C4-AB72-97712C1E5ED8}" presName="arrowAndChildren" presStyleCnt="0"/>
      <dgm:spPr/>
    </dgm:pt>
    <dgm:pt modelId="{3F5AF0AC-0750-437C-B580-22D2A00C47A8}" type="pres">
      <dgm:prSet presAssocID="{7334DA55-343A-40C4-AB72-97712C1E5ED8}" presName="parentTextArrow" presStyleLbl="node1" presStyleIdx="4" presStyleCnt="5"/>
      <dgm:spPr/>
    </dgm:pt>
  </dgm:ptLst>
  <dgm:cxnLst>
    <dgm:cxn modelId="{3D050400-FCC2-4A7E-8734-CA8E4D4E65AD}" srcId="{805D09C9-F3CD-471C-9CEE-8080531DF4A7}" destId="{6ED019CE-D1E2-4A36-8C4B-4DC6435FD0FB}" srcOrd="3" destOrd="0" parTransId="{99619748-A9C7-48D3-8FF8-9A6AC285F902}" sibTransId="{8A43E146-6EFE-48D3-96B6-464CEDD04037}"/>
    <dgm:cxn modelId="{05DB7707-16AB-4173-B4E9-974073FD8E2C}" type="presOf" srcId="{67FD4952-4272-4DB8-BEFA-69BC1E7E2C28}" destId="{31890D17-6CFE-433A-8A16-1FBFF6B82C3F}" srcOrd="0" destOrd="0" presId="urn:microsoft.com/office/officeart/2005/8/layout/process4"/>
    <dgm:cxn modelId="{DFF65612-CED2-448B-BF51-630F6C786BC6}" type="presOf" srcId="{7334DA55-343A-40C4-AB72-97712C1E5ED8}" destId="{3F5AF0AC-0750-437C-B580-22D2A00C47A8}" srcOrd="0" destOrd="0" presId="urn:microsoft.com/office/officeart/2005/8/layout/process4"/>
    <dgm:cxn modelId="{2299C234-C058-4E81-8087-88713A76CEDF}" type="presOf" srcId="{805D09C9-F3CD-471C-9CEE-8080531DF4A7}" destId="{6657F3D8-D12E-4151-970B-20D1AF80E60C}" srcOrd="0" destOrd="0" presId="urn:microsoft.com/office/officeart/2005/8/layout/process4"/>
    <dgm:cxn modelId="{9AE00739-FE4F-4623-AFD2-78BA1BE34FE1}" srcId="{805D09C9-F3CD-471C-9CEE-8080531DF4A7}" destId="{A76D0FB6-281C-49B4-A4FA-1D0161208DB6}" srcOrd="1" destOrd="0" parTransId="{9A2518BB-0F96-470B-A6BD-CEC771291035}" sibTransId="{A12E7044-09BA-4EC1-84E8-34B26FC40DD8}"/>
    <dgm:cxn modelId="{E686E24A-9973-4C6C-A28F-FBDBAA3A5F67}" srcId="{805D09C9-F3CD-471C-9CEE-8080531DF4A7}" destId="{67FD4952-4272-4DB8-BEFA-69BC1E7E2C28}" srcOrd="2" destOrd="0" parTransId="{EF58768F-3558-4358-9D28-35598CD99C90}" sibTransId="{653CB930-7747-46B8-A211-02CA850C7261}"/>
    <dgm:cxn modelId="{BCFA3E90-4F60-42E0-84E2-30DB0DB95D3B}" type="presOf" srcId="{6ED019CE-D1E2-4A36-8C4B-4DC6435FD0FB}" destId="{F5DFAE11-091F-4793-92D9-01DE71402A4B}" srcOrd="0" destOrd="0" presId="urn:microsoft.com/office/officeart/2005/8/layout/process4"/>
    <dgm:cxn modelId="{882F8EC8-5C21-4AFA-AE8A-F644DF80BF29}" type="presOf" srcId="{A76D0FB6-281C-49B4-A4FA-1D0161208DB6}" destId="{4FA61421-09BA-4374-A38B-88A4AF4F2C48}" srcOrd="0" destOrd="0" presId="urn:microsoft.com/office/officeart/2005/8/layout/process4"/>
    <dgm:cxn modelId="{F5CA96E7-E296-434B-8B57-103A3871C540}" srcId="{805D09C9-F3CD-471C-9CEE-8080531DF4A7}" destId="{A8579281-3F11-4E6B-870B-50D1FE6FD8A4}" srcOrd="4" destOrd="0" parTransId="{141EDCB8-65EB-4116-B53F-D8770441EF5B}" sibTransId="{B2CCDFC8-DC90-4A2E-8097-C2BAE9061DF2}"/>
    <dgm:cxn modelId="{F1EB35EC-0EBA-4790-B7ED-14EEB1F46238}" type="presOf" srcId="{A8579281-3F11-4E6B-870B-50D1FE6FD8A4}" destId="{0059F3CC-87A2-4774-BD77-9FB21C891539}" srcOrd="0" destOrd="0" presId="urn:microsoft.com/office/officeart/2005/8/layout/process4"/>
    <dgm:cxn modelId="{2532AEF5-C75D-44BE-9DA6-475EF0E81D84}" srcId="{805D09C9-F3CD-471C-9CEE-8080531DF4A7}" destId="{7334DA55-343A-40C4-AB72-97712C1E5ED8}" srcOrd="0" destOrd="0" parTransId="{1FFBDDB4-CFFD-413E-A92F-F29E355638E3}" sibTransId="{87A5E4E8-79E2-4B67-8D5B-53EF45C05328}"/>
    <dgm:cxn modelId="{56F4CA98-1D51-4342-B7F5-7EACC758D4B4}" type="presParOf" srcId="{6657F3D8-D12E-4151-970B-20D1AF80E60C}" destId="{C7DD93FE-A77D-49DE-9ADD-4D467D0C2F97}" srcOrd="0" destOrd="0" presId="urn:microsoft.com/office/officeart/2005/8/layout/process4"/>
    <dgm:cxn modelId="{4D75D47F-34A8-48DF-A6A2-4F361D6938CC}" type="presParOf" srcId="{C7DD93FE-A77D-49DE-9ADD-4D467D0C2F97}" destId="{0059F3CC-87A2-4774-BD77-9FB21C891539}" srcOrd="0" destOrd="0" presId="urn:microsoft.com/office/officeart/2005/8/layout/process4"/>
    <dgm:cxn modelId="{A992E52C-C4CB-4861-B032-79D3DE9C6159}" type="presParOf" srcId="{6657F3D8-D12E-4151-970B-20D1AF80E60C}" destId="{091D6B9A-1C2F-41FE-96F6-C338C3A81F3E}" srcOrd="1" destOrd="0" presId="urn:microsoft.com/office/officeart/2005/8/layout/process4"/>
    <dgm:cxn modelId="{F908CA2E-A601-494F-8F68-118DFDEF587E}" type="presParOf" srcId="{6657F3D8-D12E-4151-970B-20D1AF80E60C}" destId="{9C33A80A-3FD2-4813-B447-71C1BD4EB975}" srcOrd="2" destOrd="0" presId="urn:microsoft.com/office/officeart/2005/8/layout/process4"/>
    <dgm:cxn modelId="{C83700DA-C0B8-446E-A7D4-5AB0125DDE1A}" type="presParOf" srcId="{9C33A80A-3FD2-4813-B447-71C1BD4EB975}" destId="{F5DFAE11-091F-4793-92D9-01DE71402A4B}" srcOrd="0" destOrd="0" presId="urn:microsoft.com/office/officeart/2005/8/layout/process4"/>
    <dgm:cxn modelId="{6B52ED1D-B841-4A07-834B-AF0308AED503}" type="presParOf" srcId="{6657F3D8-D12E-4151-970B-20D1AF80E60C}" destId="{491B456F-2D9F-4E73-B223-5E1E475269D9}" srcOrd="3" destOrd="0" presId="urn:microsoft.com/office/officeart/2005/8/layout/process4"/>
    <dgm:cxn modelId="{B2526114-14F1-45F7-9883-66EE77BB0ACB}" type="presParOf" srcId="{6657F3D8-D12E-4151-970B-20D1AF80E60C}" destId="{DC0F4959-CDD4-4A1C-A67E-025DE339A1D9}" srcOrd="4" destOrd="0" presId="urn:microsoft.com/office/officeart/2005/8/layout/process4"/>
    <dgm:cxn modelId="{BC571A3A-57EA-40A7-B77E-55169E59315C}" type="presParOf" srcId="{DC0F4959-CDD4-4A1C-A67E-025DE339A1D9}" destId="{31890D17-6CFE-433A-8A16-1FBFF6B82C3F}" srcOrd="0" destOrd="0" presId="urn:microsoft.com/office/officeart/2005/8/layout/process4"/>
    <dgm:cxn modelId="{BE58A356-FEB6-479F-9119-0F9B94CE9D58}" type="presParOf" srcId="{6657F3D8-D12E-4151-970B-20D1AF80E60C}" destId="{1095FDF2-6ED3-47BA-A546-757C3548D820}" srcOrd="5" destOrd="0" presId="urn:microsoft.com/office/officeart/2005/8/layout/process4"/>
    <dgm:cxn modelId="{254622DB-4063-4CEA-AC8B-E74DEE367D6E}" type="presParOf" srcId="{6657F3D8-D12E-4151-970B-20D1AF80E60C}" destId="{938EE9A3-723C-42AA-B530-97923F8F05B2}" srcOrd="6" destOrd="0" presId="urn:microsoft.com/office/officeart/2005/8/layout/process4"/>
    <dgm:cxn modelId="{44050D76-967E-494A-98B5-EFCAA317B2CB}" type="presParOf" srcId="{938EE9A3-723C-42AA-B530-97923F8F05B2}" destId="{4FA61421-09BA-4374-A38B-88A4AF4F2C48}" srcOrd="0" destOrd="0" presId="urn:microsoft.com/office/officeart/2005/8/layout/process4"/>
    <dgm:cxn modelId="{F6227D3E-A5D9-4D74-B805-177D9AFF80BD}" type="presParOf" srcId="{6657F3D8-D12E-4151-970B-20D1AF80E60C}" destId="{76579210-02E3-4213-B6DA-8B98F2A50525}" srcOrd="7" destOrd="0" presId="urn:microsoft.com/office/officeart/2005/8/layout/process4"/>
    <dgm:cxn modelId="{3AEC7296-AEF5-4EC4-AAA8-5241849D57DA}" type="presParOf" srcId="{6657F3D8-D12E-4151-970B-20D1AF80E60C}" destId="{71696707-187B-439E-8D70-B636A947F7B1}" srcOrd="8" destOrd="0" presId="urn:microsoft.com/office/officeart/2005/8/layout/process4"/>
    <dgm:cxn modelId="{AAB9F466-74DA-4D1A-90E8-DAC9D71F5B74}" type="presParOf" srcId="{71696707-187B-439E-8D70-B636A947F7B1}" destId="{3F5AF0AC-0750-437C-B580-22D2A00C47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6864-D382-4656-B3E2-7F2000B27E89}">
      <dsp:nvSpPr>
        <dsp:cNvPr id="0" name=""/>
        <dsp:cNvSpPr/>
      </dsp:nvSpPr>
      <dsp:spPr>
        <a:xfrm>
          <a:off x="0" y="1514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528F9-C4E0-40B6-9EA9-26328DDD3D04}">
      <dsp:nvSpPr>
        <dsp:cNvPr id="0" name=""/>
        <dsp:cNvSpPr/>
      </dsp:nvSpPr>
      <dsp:spPr>
        <a:xfrm>
          <a:off x="0" y="1514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Low-Cost Housing Program (LCH)</a:t>
          </a:r>
        </a:p>
      </dsp:txBody>
      <dsp:txXfrm>
        <a:off x="0" y="1514"/>
        <a:ext cx="7729728" cy="516492"/>
      </dsp:txXfrm>
    </dsp:sp>
    <dsp:sp modelId="{8349B8C4-82A3-4482-B602-C9353E8E966A}">
      <dsp:nvSpPr>
        <dsp:cNvPr id="0" name=""/>
        <dsp:cNvSpPr/>
      </dsp:nvSpPr>
      <dsp:spPr>
        <a:xfrm>
          <a:off x="0" y="518006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BA1C3-DFAF-4BD3-859D-47BEB1A6AD38}">
      <dsp:nvSpPr>
        <dsp:cNvPr id="0" name=""/>
        <dsp:cNvSpPr/>
      </dsp:nvSpPr>
      <dsp:spPr>
        <a:xfrm>
          <a:off x="0" y="518006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 Rental Housing</a:t>
          </a:r>
        </a:p>
      </dsp:txBody>
      <dsp:txXfrm>
        <a:off x="0" y="518006"/>
        <a:ext cx="7729728" cy="516492"/>
      </dsp:txXfrm>
    </dsp:sp>
    <dsp:sp modelId="{7501B079-F28A-41D8-873D-A2B007978EBF}">
      <dsp:nvSpPr>
        <dsp:cNvPr id="0" name=""/>
        <dsp:cNvSpPr/>
      </dsp:nvSpPr>
      <dsp:spPr>
        <a:xfrm>
          <a:off x="0" y="1034499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18F8A-1239-49F8-B20A-77D1DEA026F0}">
      <dsp:nvSpPr>
        <dsp:cNvPr id="0" name=""/>
        <dsp:cNvSpPr/>
      </dsp:nvSpPr>
      <dsp:spPr>
        <a:xfrm>
          <a:off x="0" y="1034499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Specialized Housing Program</a:t>
          </a:r>
        </a:p>
      </dsp:txBody>
      <dsp:txXfrm>
        <a:off x="0" y="1034499"/>
        <a:ext cx="7729728" cy="516492"/>
      </dsp:txXfrm>
    </dsp:sp>
    <dsp:sp modelId="{287E826E-EBA0-4934-BB53-E94A6B098A86}">
      <dsp:nvSpPr>
        <dsp:cNvPr id="0" name=""/>
        <dsp:cNvSpPr/>
      </dsp:nvSpPr>
      <dsp:spPr>
        <a:xfrm>
          <a:off x="0" y="1550991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1A9C3-4177-45DD-AB64-2FD313D49639}">
      <dsp:nvSpPr>
        <dsp:cNvPr id="0" name=""/>
        <dsp:cNvSpPr/>
      </dsp:nvSpPr>
      <dsp:spPr>
        <a:xfrm>
          <a:off x="0" y="1550991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Temporary Shelter Program</a:t>
          </a:r>
        </a:p>
      </dsp:txBody>
      <dsp:txXfrm>
        <a:off x="0" y="1550991"/>
        <a:ext cx="7729728" cy="516492"/>
      </dsp:txXfrm>
    </dsp:sp>
    <dsp:sp modelId="{B4D1F73E-29C4-445E-AAC4-BE88966413F5}">
      <dsp:nvSpPr>
        <dsp:cNvPr id="0" name=""/>
        <dsp:cNvSpPr/>
      </dsp:nvSpPr>
      <dsp:spPr>
        <a:xfrm>
          <a:off x="0" y="2067483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C6D5D-0EEC-484D-9515-4D6453E3F68A}">
      <dsp:nvSpPr>
        <dsp:cNvPr id="0" name=""/>
        <dsp:cNvSpPr/>
      </dsp:nvSpPr>
      <dsp:spPr>
        <a:xfrm>
          <a:off x="0" y="2067483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Housing Adaptation and Improvement Program</a:t>
          </a:r>
        </a:p>
      </dsp:txBody>
      <dsp:txXfrm>
        <a:off x="0" y="2067483"/>
        <a:ext cx="7729728" cy="516492"/>
      </dsp:txXfrm>
    </dsp:sp>
    <dsp:sp modelId="{8D411C54-169D-4921-AC63-180D71F377EE}">
      <dsp:nvSpPr>
        <dsp:cNvPr id="0" name=""/>
        <dsp:cNvSpPr/>
      </dsp:nvSpPr>
      <dsp:spPr>
        <a:xfrm>
          <a:off x="0" y="2583976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BC6BA-7830-46F0-9D9C-1876BCC0EBB9}">
      <dsp:nvSpPr>
        <dsp:cNvPr id="0" name=""/>
        <dsp:cNvSpPr/>
      </dsp:nvSpPr>
      <dsp:spPr>
        <a:xfrm>
          <a:off x="0" y="2583976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Housing Area Development Program</a:t>
          </a:r>
        </a:p>
      </dsp:txBody>
      <dsp:txXfrm>
        <a:off x="0" y="2583976"/>
        <a:ext cx="7729728" cy="516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6830-4E5F-4648-8378-A51FDC175662}">
      <dsp:nvSpPr>
        <dsp:cNvPr id="0" name=""/>
        <dsp:cNvSpPr/>
      </dsp:nvSpPr>
      <dsp:spPr>
        <a:xfrm>
          <a:off x="0" y="2544298"/>
          <a:ext cx="5937755" cy="556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Aging population and rural emigration</a:t>
          </a:r>
        </a:p>
      </dsp:txBody>
      <dsp:txXfrm>
        <a:off x="0" y="2544298"/>
        <a:ext cx="5937755" cy="556630"/>
      </dsp:txXfrm>
    </dsp:sp>
    <dsp:sp modelId="{2BD74172-DB88-4A53-8E10-DC1922D8CE92}">
      <dsp:nvSpPr>
        <dsp:cNvPr id="0" name=""/>
        <dsp:cNvSpPr/>
      </dsp:nvSpPr>
      <dsp:spPr>
        <a:xfrm rot="10800000">
          <a:off x="0" y="1696550"/>
          <a:ext cx="5937755" cy="8560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Limited local capacity and funding</a:t>
          </a:r>
        </a:p>
      </dsp:txBody>
      <dsp:txXfrm rot="10800000">
        <a:off x="0" y="1696550"/>
        <a:ext cx="5937755" cy="556266"/>
      </dsp:txXfrm>
    </dsp:sp>
    <dsp:sp modelId="{065C4C2C-96BB-47E4-913D-445AF1CC4BF0}">
      <dsp:nvSpPr>
        <dsp:cNvPr id="0" name=""/>
        <dsp:cNvSpPr/>
      </dsp:nvSpPr>
      <dsp:spPr>
        <a:xfrm rot="10800000">
          <a:off x="0" y="848802"/>
          <a:ext cx="5937755" cy="8560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Informal housing and lack of ownership titles</a:t>
          </a:r>
        </a:p>
      </dsp:txBody>
      <dsp:txXfrm rot="10800000">
        <a:off x="0" y="848802"/>
        <a:ext cx="5937755" cy="556266"/>
      </dsp:txXfrm>
    </dsp:sp>
    <dsp:sp modelId="{0709F72E-1175-4B2B-BC34-267A8D6FE36C}">
      <dsp:nvSpPr>
        <dsp:cNvPr id="0" name=""/>
        <dsp:cNvSpPr/>
      </dsp:nvSpPr>
      <dsp:spPr>
        <a:xfrm rot="10800000">
          <a:off x="0" y="1054"/>
          <a:ext cx="5937755" cy="8560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Poor infrastructure in remote areas</a:t>
          </a:r>
        </a:p>
      </dsp:txBody>
      <dsp:txXfrm rot="10800000">
        <a:off x="0" y="1054"/>
        <a:ext cx="5937755" cy="556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B3E5-240E-4CC6-83C3-4934806AE15E}">
      <dsp:nvSpPr>
        <dsp:cNvPr id="0" name=""/>
        <dsp:cNvSpPr/>
      </dsp:nvSpPr>
      <dsp:spPr>
        <a:xfrm>
          <a:off x="416623" y="220328"/>
          <a:ext cx="3468004" cy="108375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61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Families living in poverty or extreme poverty, based on verified income thresholds.</a:t>
          </a:r>
        </a:p>
      </dsp:txBody>
      <dsp:txXfrm>
        <a:off x="416623" y="220328"/>
        <a:ext cx="3468004" cy="1083751"/>
      </dsp:txXfrm>
    </dsp:sp>
    <dsp:sp modelId="{D2DA3809-7580-43E8-97F1-A20DDE8D6C1D}">
      <dsp:nvSpPr>
        <dsp:cNvPr id="0" name=""/>
        <dsp:cNvSpPr/>
      </dsp:nvSpPr>
      <dsp:spPr>
        <a:xfrm>
          <a:off x="272123" y="63786"/>
          <a:ext cx="758625" cy="1137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C8FCF-AEFF-478D-B751-BE606D1C54A2}">
      <dsp:nvSpPr>
        <dsp:cNvPr id="0" name=""/>
        <dsp:cNvSpPr/>
      </dsp:nvSpPr>
      <dsp:spPr>
        <a:xfrm>
          <a:off x="4215151" y="220328"/>
          <a:ext cx="3468004" cy="108375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61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Roma and Egyptian minorities, who often face systemic exclusion and housing insecurity.</a:t>
          </a:r>
        </a:p>
      </dsp:txBody>
      <dsp:txXfrm>
        <a:off x="4215151" y="220328"/>
        <a:ext cx="3468004" cy="1083751"/>
      </dsp:txXfrm>
    </dsp:sp>
    <dsp:sp modelId="{71783E92-9D1A-4353-A012-85569A732335}">
      <dsp:nvSpPr>
        <dsp:cNvPr id="0" name=""/>
        <dsp:cNvSpPr/>
      </dsp:nvSpPr>
      <dsp:spPr>
        <a:xfrm>
          <a:off x="4070651" y="63786"/>
          <a:ext cx="758625" cy="11379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8F9DD-D814-4A7C-8A23-573F5D6B82C5}">
      <dsp:nvSpPr>
        <dsp:cNvPr id="0" name=""/>
        <dsp:cNvSpPr/>
      </dsp:nvSpPr>
      <dsp:spPr>
        <a:xfrm>
          <a:off x="416623" y="1584650"/>
          <a:ext cx="3468004" cy="108375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61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Female-headed households, especially those with dependent children or without formal employment.</a:t>
          </a:r>
        </a:p>
      </dsp:txBody>
      <dsp:txXfrm>
        <a:off x="416623" y="1584650"/>
        <a:ext cx="3468004" cy="1083751"/>
      </dsp:txXfrm>
    </dsp:sp>
    <dsp:sp modelId="{591567A2-040C-4406-B64C-62E22EEE3216}">
      <dsp:nvSpPr>
        <dsp:cNvPr id="0" name=""/>
        <dsp:cNvSpPr/>
      </dsp:nvSpPr>
      <dsp:spPr>
        <a:xfrm>
          <a:off x="272123" y="1428108"/>
          <a:ext cx="758625" cy="1137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9151-191C-473A-90F3-3DEDEB8A3DF4}">
      <dsp:nvSpPr>
        <dsp:cNvPr id="0" name=""/>
        <dsp:cNvSpPr/>
      </dsp:nvSpPr>
      <dsp:spPr>
        <a:xfrm>
          <a:off x="4215151" y="1584650"/>
          <a:ext cx="3468004" cy="108375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61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Persons with disabilities, requiring adapted housing solutions and priority allocation.</a:t>
          </a:r>
        </a:p>
      </dsp:txBody>
      <dsp:txXfrm>
        <a:off x="4215151" y="1584650"/>
        <a:ext cx="3468004" cy="1083751"/>
      </dsp:txXfrm>
    </dsp:sp>
    <dsp:sp modelId="{D94716D9-97BF-44B0-8871-3FEC5E0D73DB}">
      <dsp:nvSpPr>
        <dsp:cNvPr id="0" name=""/>
        <dsp:cNvSpPr/>
      </dsp:nvSpPr>
      <dsp:spPr>
        <a:xfrm>
          <a:off x="4070651" y="1428108"/>
          <a:ext cx="758625" cy="11379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8A305-0F0B-4579-9574-820619B52852}">
      <dsp:nvSpPr>
        <dsp:cNvPr id="0" name=""/>
        <dsp:cNvSpPr/>
      </dsp:nvSpPr>
      <dsp:spPr>
        <a:xfrm>
          <a:off x="416623" y="2948973"/>
          <a:ext cx="3468004" cy="108375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61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Orphans and children without parental care, supported through institutional and community-based housing.</a:t>
          </a:r>
        </a:p>
      </dsp:txBody>
      <dsp:txXfrm>
        <a:off x="416623" y="2948973"/>
        <a:ext cx="3468004" cy="1083751"/>
      </dsp:txXfrm>
    </dsp:sp>
    <dsp:sp modelId="{F1D1E646-4366-4AD6-88C4-E41FFB0371F7}">
      <dsp:nvSpPr>
        <dsp:cNvPr id="0" name=""/>
        <dsp:cNvSpPr/>
      </dsp:nvSpPr>
      <dsp:spPr>
        <a:xfrm>
          <a:off x="272123" y="2792431"/>
          <a:ext cx="758625" cy="11379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3AE30-8F7E-49D4-B28D-9DB480BF5104}">
      <dsp:nvSpPr>
        <dsp:cNvPr id="0" name=""/>
        <dsp:cNvSpPr/>
      </dsp:nvSpPr>
      <dsp:spPr>
        <a:xfrm>
          <a:off x="4215151" y="2948973"/>
          <a:ext cx="3468004" cy="108375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61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Elderly persons without family support, at risk of homelessness or substandard living conditions.</a:t>
          </a:r>
        </a:p>
      </dsp:txBody>
      <dsp:txXfrm>
        <a:off x="4215151" y="2948973"/>
        <a:ext cx="3468004" cy="1083751"/>
      </dsp:txXfrm>
    </dsp:sp>
    <dsp:sp modelId="{2B7BB61C-D7F0-4E95-9D04-337B2B77B8BB}">
      <dsp:nvSpPr>
        <dsp:cNvPr id="0" name=""/>
        <dsp:cNvSpPr/>
      </dsp:nvSpPr>
      <dsp:spPr>
        <a:xfrm>
          <a:off x="4070651" y="2792431"/>
          <a:ext cx="758625" cy="113793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70B0-A695-495A-B364-0566A3F83007}">
      <dsp:nvSpPr>
        <dsp:cNvPr id="0" name=""/>
        <dsp:cNvSpPr/>
      </dsp:nvSpPr>
      <dsp:spPr>
        <a:xfrm>
          <a:off x="0" y="1583"/>
          <a:ext cx="865022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29283-A5E4-4316-A08E-34F7E62099F8}">
      <dsp:nvSpPr>
        <dsp:cNvPr id="0" name=""/>
        <dsp:cNvSpPr/>
      </dsp:nvSpPr>
      <dsp:spPr>
        <a:xfrm>
          <a:off x="0" y="1583"/>
          <a:ext cx="8650223" cy="54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Access to housing assistance in Albania is regulated by </a:t>
          </a:r>
          <a:r>
            <a:rPr lang="en-US" sz="1500" b="1" kern="1200"/>
            <a:t>Law No. 22/2018 on Social Housing</a:t>
          </a:r>
          <a:r>
            <a:rPr lang="en-US" sz="1500" kern="1200"/>
            <a:t> and supporting municipal regulations. Eligibility is determined based on the following criteria:</a:t>
          </a:r>
        </a:p>
      </dsp:txBody>
      <dsp:txXfrm>
        <a:off x="0" y="1583"/>
        <a:ext cx="8650223" cy="540091"/>
      </dsp:txXfrm>
    </dsp:sp>
    <dsp:sp modelId="{62303B3D-C0A2-4EA7-B4A1-425653996943}">
      <dsp:nvSpPr>
        <dsp:cNvPr id="0" name=""/>
        <dsp:cNvSpPr/>
      </dsp:nvSpPr>
      <dsp:spPr>
        <a:xfrm>
          <a:off x="0" y="541675"/>
          <a:ext cx="865022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5335F-8164-4F28-B951-CC6E8456BD6D}">
      <dsp:nvSpPr>
        <dsp:cNvPr id="0" name=""/>
        <dsp:cNvSpPr/>
      </dsp:nvSpPr>
      <dsp:spPr>
        <a:xfrm>
          <a:off x="0" y="541675"/>
          <a:ext cx="8650223" cy="54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Verified low-income status</a:t>
          </a:r>
          <a:r>
            <a:rPr lang="en-US" sz="1500" kern="1200"/>
            <a:t>, often assessed through social assistance databases and income declarations.</a:t>
          </a:r>
        </a:p>
      </dsp:txBody>
      <dsp:txXfrm>
        <a:off x="0" y="541675"/>
        <a:ext cx="8650223" cy="540091"/>
      </dsp:txXfrm>
    </dsp:sp>
    <dsp:sp modelId="{223B466C-903F-43B9-B591-E8368E0DD3B9}">
      <dsp:nvSpPr>
        <dsp:cNvPr id="0" name=""/>
        <dsp:cNvSpPr/>
      </dsp:nvSpPr>
      <dsp:spPr>
        <a:xfrm>
          <a:off x="0" y="1081766"/>
          <a:ext cx="865022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0A627-B51F-473C-8242-0C7F8D1F2A54}">
      <dsp:nvSpPr>
        <dsp:cNvPr id="0" name=""/>
        <dsp:cNvSpPr/>
      </dsp:nvSpPr>
      <dsp:spPr>
        <a:xfrm>
          <a:off x="0" y="1081766"/>
          <a:ext cx="8650223" cy="54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Lack of adequate housing</a:t>
          </a:r>
          <a:r>
            <a:rPr lang="en-US" sz="1500" kern="1200"/>
            <a:t>, including homelessness, unsafe dwellings, or overcrowding.</a:t>
          </a:r>
        </a:p>
      </dsp:txBody>
      <dsp:txXfrm>
        <a:off x="0" y="1081766"/>
        <a:ext cx="8650223" cy="540091"/>
      </dsp:txXfrm>
    </dsp:sp>
    <dsp:sp modelId="{FE397433-502A-477E-8108-89D30E3DD82E}">
      <dsp:nvSpPr>
        <dsp:cNvPr id="0" name=""/>
        <dsp:cNvSpPr/>
      </dsp:nvSpPr>
      <dsp:spPr>
        <a:xfrm>
          <a:off x="0" y="1621857"/>
          <a:ext cx="865022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9598A-FFDD-40EF-AD82-F59F178A4A30}">
      <dsp:nvSpPr>
        <dsp:cNvPr id="0" name=""/>
        <dsp:cNvSpPr/>
      </dsp:nvSpPr>
      <dsp:spPr>
        <a:xfrm>
          <a:off x="0" y="1621857"/>
          <a:ext cx="8650223" cy="54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Belonging to a vulnerable category</a:t>
          </a:r>
          <a:r>
            <a:rPr lang="en-US" sz="1500" kern="1200"/>
            <a:t>, as officially recognized by law or municipal policy.</a:t>
          </a:r>
        </a:p>
      </dsp:txBody>
      <dsp:txXfrm>
        <a:off x="0" y="1621857"/>
        <a:ext cx="8650223" cy="540091"/>
      </dsp:txXfrm>
    </dsp:sp>
    <dsp:sp modelId="{B1EC7BAE-8698-4C32-97D6-71F7C03EC7A8}">
      <dsp:nvSpPr>
        <dsp:cNvPr id="0" name=""/>
        <dsp:cNvSpPr/>
      </dsp:nvSpPr>
      <dsp:spPr>
        <a:xfrm>
          <a:off x="0" y="2161949"/>
          <a:ext cx="865022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BCE5-186E-493F-8B36-702F74FD1C45}">
      <dsp:nvSpPr>
        <dsp:cNvPr id="0" name=""/>
        <dsp:cNvSpPr/>
      </dsp:nvSpPr>
      <dsp:spPr>
        <a:xfrm>
          <a:off x="0" y="2161949"/>
          <a:ext cx="8650223" cy="54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Municipal residency</a:t>
          </a:r>
          <a:r>
            <a:rPr lang="en-US" sz="1500" kern="1200"/>
            <a:t>, usually requiring continuous residence for at least one year.</a:t>
          </a:r>
        </a:p>
      </dsp:txBody>
      <dsp:txXfrm>
        <a:off x="0" y="2161949"/>
        <a:ext cx="8650223" cy="540091"/>
      </dsp:txXfrm>
    </dsp:sp>
    <dsp:sp modelId="{43183BE5-1595-44BC-B772-663D9A77801F}">
      <dsp:nvSpPr>
        <dsp:cNvPr id="0" name=""/>
        <dsp:cNvSpPr/>
      </dsp:nvSpPr>
      <dsp:spPr>
        <a:xfrm>
          <a:off x="0" y="2702040"/>
          <a:ext cx="865022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D98A0-41F1-4426-8EAC-CF4395FEB602}">
      <dsp:nvSpPr>
        <dsp:cNvPr id="0" name=""/>
        <dsp:cNvSpPr/>
      </dsp:nvSpPr>
      <dsp:spPr>
        <a:xfrm>
          <a:off x="0" y="2702040"/>
          <a:ext cx="8650223" cy="54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Registration in the Social Housing Registry</a:t>
          </a:r>
          <a:endParaRPr lang="en-US" sz="1500" kern="1200"/>
        </a:p>
      </dsp:txBody>
      <dsp:txXfrm>
        <a:off x="0" y="2702040"/>
        <a:ext cx="8650223" cy="540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A814D-D60E-4618-B7CD-2E378146C4AE}">
      <dsp:nvSpPr>
        <dsp:cNvPr id="0" name=""/>
        <dsp:cNvSpPr/>
      </dsp:nvSpPr>
      <dsp:spPr>
        <a:xfrm>
          <a:off x="1258068" y="341"/>
          <a:ext cx="975951" cy="9759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42976F-AD62-4D96-82C6-5CB94EE152FD}">
      <dsp:nvSpPr>
        <dsp:cNvPr id="0" name=""/>
        <dsp:cNvSpPr/>
      </dsp:nvSpPr>
      <dsp:spPr>
        <a:xfrm>
          <a:off x="1746043" y="341"/>
          <a:ext cx="5207056" cy="975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Key Achievements </a:t>
          </a:r>
          <a:r>
            <a:rPr lang="en-US" sz="1700" b="1" kern="1200" dirty="0"/>
            <a:t>(2018–2024): </a:t>
          </a:r>
          <a:r>
            <a:rPr lang="en-US" sz="1700" kern="1200" dirty="0"/>
            <a:t>Implemented 6 national social housing schemes, creating over 117,800 m² of public social housing stock through municipal transfers or financial equivalent. </a:t>
          </a:r>
        </a:p>
      </dsp:txBody>
      <dsp:txXfrm>
        <a:off x="1746043" y="341"/>
        <a:ext cx="5207056" cy="975951"/>
      </dsp:txXfrm>
    </dsp:sp>
    <dsp:sp modelId="{295ECE8F-A1B2-4D00-9B0C-D23C080757D5}">
      <dsp:nvSpPr>
        <dsp:cNvPr id="0" name=""/>
        <dsp:cNvSpPr/>
      </dsp:nvSpPr>
      <dsp:spPr>
        <a:xfrm>
          <a:off x="1258068" y="976292"/>
          <a:ext cx="975951" cy="9759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C265F8-EBF0-4E14-A46A-E89BD1EA781C}">
      <dsp:nvSpPr>
        <dsp:cNvPr id="0" name=""/>
        <dsp:cNvSpPr/>
      </dsp:nvSpPr>
      <dsp:spPr>
        <a:xfrm>
          <a:off x="1746043" y="976292"/>
          <a:ext cx="5207056" cy="975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Reached 35,800 households (≈ 130,000 individuals): including 22,840 households under social housing and 12,960 under reconstruction programs.</a:t>
          </a:r>
        </a:p>
      </dsp:txBody>
      <dsp:txXfrm>
        <a:off x="1746043" y="976292"/>
        <a:ext cx="5207056" cy="975951"/>
      </dsp:txXfrm>
    </dsp:sp>
    <dsp:sp modelId="{AAC79712-27A7-4986-86EC-2D0AC4345854}">
      <dsp:nvSpPr>
        <dsp:cNvPr id="0" name=""/>
        <dsp:cNvSpPr/>
      </dsp:nvSpPr>
      <dsp:spPr>
        <a:xfrm>
          <a:off x="1258068" y="1952243"/>
          <a:ext cx="975951" cy="9759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D77B32-A449-40D0-A193-92D9D52768DF}">
      <dsp:nvSpPr>
        <dsp:cNvPr id="0" name=""/>
        <dsp:cNvSpPr/>
      </dsp:nvSpPr>
      <dsp:spPr>
        <a:xfrm>
          <a:off x="1746043" y="1952243"/>
          <a:ext cx="5207056" cy="975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2025 Program </a:t>
          </a:r>
          <a:r>
            <a:rPr lang="en-US" sz="1700" b="1" i="1" kern="1200" dirty="0" err="1"/>
            <a:t>Highlights</a:t>
          </a:r>
          <a:r>
            <a:rPr lang="en-US" sz="1700" kern="1200" dirty="0" err="1"/>
            <a:t>:Covers</a:t>
          </a:r>
          <a:r>
            <a:rPr lang="en-US" sz="1700" kern="1200" dirty="0"/>
            <a:t> 1,253 vulnerable families across 35 municipalities,.</a:t>
          </a:r>
        </a:p>
      </dsp:txBody>
      <dsp:txXfrm>
        <a:off x="1746043" y="1952243"/>
        <a:ext cx="5207056" cy="975951"/>
      </dsp:txXfrm>
    </dsp:sp>
    <dsp:sp modelId="{82EF8BE4-849B-41EB-A6E9-D238189C146C}">
      <dsp:nvSpPr>
        <dsp:cNvPr id="0" name=""/>
        <dsp:cNvSpPr/>
      </dsp:nvSpPr>
      <dsp:spPr>
        <a:xfrm>
          <a:off x="1258068" y="2928194"/>
          <a:ext cx="975951" cy="9759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49343E-7D1B-4C17-9916-0400D0A9C7F4}">
      <dsp:nvSpPr>
        <dsp:cNvPr id="0" name=""/>
        <dsp:cNvSpPr/>
      </dsp:nvSpPr>
      <dsp:spPr>
        <a:xfrm>
          <a:off x="1746043" y="2928194"/>
          <a:ext cx="5207056" cy="975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Program launched in </a:t>
          </a:r>
          <a:r>
            <a:rPr lang="en-US" sz="1700" b="1" kern="1200" dirty="0"/>
            <a:t>July–August 2025, </a:t>
          </a:r>
          <a:r>
            <a:rPr lang="en-US" sz="1700" kern="1200" dirty="0"/>
            <a:t>with a two-year implementation period. Supports , new social housing units, informal settlement upgrades, and temporary housing installations.</a:t>
          </a:r>
        </a:p>
      </dsp:txBody>
      <dsp:txXfrm>
        <a:off x="1746043" y="2928194"/>
        <a:ext cx="5207056" cy="975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7A45D-1FA7-4651-A55D-86FEA53AFE0F}">
      <dsp:nvSpPr>
        <dsp:cNvPr id="0" name=""/>
        <dsp:cNvSpPr/>
      </dsp:nvSpPr>
      <dsp:spPr>
        <a:xfrm>
          <a:off x="1130019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7A4B3-5F98-4178-9D91-6855C10ED94E}">
      <dsp:nvSpPr>
        <dsp:cNvPr id="0" name=""/>
        <dsp:cNvSpPr/>
      </dsp:nvSpPr>
      <dsp:spPr>
        <a:xfrm>
          <a:off x="344152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demand from vulnerable groups exceeds current supply.</a:t>
          </a:r>
        </a:p>
      </dsp:txBody>
      <dsp:txXfrm>
        <a:off x="344152" y="2013943"/>
        <a:ext cx="2857700" cy="720000"/>
      </dsp:txXfrm>
    </dsp:sp>
    <dsp:sp modelId="{9A495FC0-B0EB-4E12-9C79-7A15D28ED149}">
      <dsp:nvSpPr>
        <dsp:cNvPr id="0" name=""/>
        <dsp:cNvSpPr/>
      </dsp:nvSpPr>
      <dsp:spPr>
        <a:xfrm>
          <a:off x="4487817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1D9A-B1CC-4994-8A35-AE1FF265A1B8}">
      <dsp:nvSpPr>
        <dsp:cNvPr id="0" name=""/>
        <dsp:cNvSpPr/>
      </dsp:nvSpPr>
      <dsp:spPr>
        <a:xfrm>
          <a:off x="3701950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Informal settlements and lack of legal ownership continue to hinder access to housing.</a:t>
          </a:r>
        </a:p>
      </dsp:txBody>
      <dsp:txXfrm>
        <a:off x="3701950" y="2013943"/>
        <a:ext cx="2857700" cy="720000"/>
      </dsp:txXfrm>
    </dsp:sp>
    <dsp:sp modelId="{3F40BBB1-20BC-44AC-9B84-2C43653C521C}">
      <dsp:nvSpPr>
        <dsp:cNvPr id="0" name=""/>
        <dsp:cNvSpPr/>
      </dsp:nvSpPr>
      <dsp:spPr>
        <a:xfrm>
          <a:off x="7845615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12B62-7236-4E2C-8F81-C91E6B9D41FA}">
      <dsp:nvSpPr>
        <dsp:cNvPr id="0" name=""/>
        <dsp:cNvSpPr/>
      </dsp:nvSpPr>
      <dsp:spPr>
        <a:xfrm>
          <a:off x="7059747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Rural areas face added barriers due to infrastructure and demographic decline.</a:t>
          </a:r>
        </a:p>
      </dsp:txBody>
      <dsp:txXfrm>
        <a:off x="7059747" y="2013943"/>
        <a:ext cx="28577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9F3CC-87A2-4774-BD77-9FB21C891539}">
      <dsp:nvSpPr>
        <dsp:cNvPr id="0" name=""/>
        <dsp:cNvSpPr/>
      </dsp:nvSpPr>
      <dsp:spPr>
        <a:xfrm>
          <a:off x="0" y="3344748"/>
          <a:ext cx="8257031" cy="548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Strengthen cooperation with international partners and donors to access more funding and share best practices.</a:t>
          </a:r>
        </a:p>
      </dsp:txBody>
      <dsp:txXfrm>
        <a:off x="0" y="3344748"/>
        <a:ext cx="8257031" cy="548733"/>
      </dsp:txXfrm>
    </dsp:sp>
    <dsp:sp modelId="{F5DFAE11-091F-4793-92D9-01DE71402A4B}">
      <dsp:nvSpPr>
        <dsp:cNvPr id="0" name=""/>
        <dsp:cNvSpPr/>
      </dsp:nvSpPr>
      <dsp:spPr>
        <a:xfrm rot="10800000">
          <a:off x="0" y="2509026"/>
          <a:ext cx="8257031" cy="84395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targeting and communication with vulnerable groups, using outreach by social services and awareness campaigns.</a:t>
          </a:r>
        </a:p>
      </dsp:txBody>
      <dsp:txXfrm rot="10800000">
        <a:off x="0" y="2509026"/>
        <a:ext cx="8257031" cy="548375"/>
      </dsp:txXfrm>
    </dsp:sp>
    <dsp:sp modelId="{31890D17-6CFE-433A-8A16-1FBFF6B82C3F}">
      <dsp:nvSpPr>
        <dsp:cNvPr id="0" name=""/>
        <dsp:cNvSpPr/>
      </dsp:nvSpPr>
      <dsp:spPr>
        <a:xfrm rot="10800000">
          <a:off x="0" y="1673305"/>
          <a:ext cx="8257031" cy="84395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Encourage partnerships with the private sector to build more affordable housing.</a:t>
          </a:r>
        </a:p>
      </dsp:txBody>
      <dsp:txXfrm rot="10800000">
        <a:off x="0" y="1673305"/>
        <a:ext cx="8257031" cy="548375"/>
      </dsp:txXfrm>
    </dsp:sp>
    <dsp:sp modelId="{4FA61421-09BA-4374-A38B-88A4AF4F2C48}">
      <dsp:nvSpPr>
        <dsp:cNvPr id="0" name=""/>
        <dsp:cNvSpPr/>
      </dsp:nvSpPr>
      <dsp:spPr>
        <a:xfrm rot="10800000">
          <a:off x="0" y="837583"/>
          <a:ext cx="8257031" cy="84395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Increase support for rural areas, including building houses and upgrading local infrastructure (roads, water, electricity).</a:t>
          </a:r>
        </a:p>
      </dsp:txBody>
      <dsp:txXfrm rot="10800000">
        <a:off x="0" y="837583"/>
        <a:ext cx="8257031" cy="548375"/>
      </dsp:txXfrm>
    </dsp:sp>
    <dsp:sp modelId="{3F5AF0AC-0750-437C-B580-22D2A00C47A8}">
      <dsp:nvSpPr>
        <dsp:cNvPr id="0" name=""/>
        <dsp:cNvSpPr/>
      </dsp:nvSpPr>
      <dsp:spPr>
        <a:xfrm rot="10800000">
          <a:off x="0" y="1862"/>
          <a:ext cx="8257031" cy="84395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coordination between the central government and municipalities to plan, implement, and monitor housing programs more effectively.</a:t>
          </a:r>
        </a:p>
      </dsp:txBody>
      <dsp:txXfrm rot="10800000">
        <a:off x="0" y="1862"/>
        <a:ext cx="8257031" cy="54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4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5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6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3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92"/>
                    </a14:imgEffect>
                    <a14:imgEffect>
                      <a14:saturation sat="349000"/>
                    </a14:imgEffect>
                  </a14:imgLayer>
                </a14:imgProps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749" y="1288161"/>
            <a:ext cx="8321040" cy="978408"/>
          </a:xfrm>
        </p:spPr>
        <p:txBody>
          <a:bodyPr>
            <a:noAutofit/>
          </a:bodyPr>
          <a:lstStyle/>
          <a:p>
            <a:r>
              <a:rPr sz="2800" dirty="0"/>
              <a:t>Decent Housing for the Poor in the OIC Member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60" y="2468880"/>
            <a:ext cx="8321040" cy="396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Presented by: Republic of Albania</a:t>
            </a:r>
          </a:p>
          <a:p>
            <a:pPr marL="0" indent="0">
              <a:buNone/>
            </a:pPr>
            <a:r>
              <a:rPr sz="2800" dirty="0"/>
              <a:t>25th COMCEC Poverty Alleviation Working Group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                        </a:t>
            </a:r>
            <a:r>
              <a:rPr sz="2800" dirty="0"/>
              <a:t>15–16 September 2025, Ankara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AA00F8-26CE-FC39-5FB0-1DDB1B1A60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9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600" y="1"/>
            <a:ext cx="3103244" cy="90636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pic>
        <p:nvPicPr>
          <p:cNvPr id="7" name="Picture 6" descr="A building with a coat of arms&#10;&#10;AI-generated content may be incorrect.">
            <a:extLst>
              <a:ext uri="{FF2B5EF4-FFF2-40B4-BE49-F238E27FC236}">
                <a16:creationId xmlns:a16="http://schemas.microsoft.com/office/drawing/2014/main" id="{CA1D226B-057A-E5AA-7338-13FA69465D6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"/>
            <a:ext cx="1581912" cy="9032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cap="none" dirty="0"/>
              <a:t>uture priorities and key measures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CF2463-92C4-0794-4160-B6BE946A7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653368"/>
              </p:ext>
            </p:extLst>
          </p:nvPr>
        </p:nvGraphicFramePr>
        <p:xfrm>
          <a:off x="1953769" y="2560320"/>
          <a:ext cx="8257031" cy="389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062" y="2766060"/>
            <a:ext cx="5937755" cy="1188720"/>
          </a:xfr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C0E5B-6052-F0D0-363A-54D711D9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1" r="7560"/>
          <a:stretch>
            <a:fillRect/>
          </a:stretch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Albania: P</a:t>
            </a:r>
            <a:r>
              <a:rPr lang="en-US" sz="2400" cap="none" dirty="0">
                <a:solidFill>
                  <a:schemeClr val="bg1"/>
                </a:solidFill>
              </a:rPr>
              <a:t>opulation and housing challenges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en-US" b="1" dirty="0"/>
              <a:t>Population: </a:t>
            </a:r>
            <a:r>
              <a:rPr lang="en-US" dirty="0"/>
              <a:t>Around 2.4 million people.</a:t>
            </a:r>
          </a:p>
          <a:p>
            <a:r>
              <a:rPr lang="en-US" b="1" dirty="0"/>
              <a:t>Rural presence: </a:t>
            </a:r>
            <a:r>
              <a:rPr lang="en-US" dirty="0"/>
              <a:t>About 35% live in rural areas with limited access to basic services.</a:t>
            </a:r>
          </a:p>
          <a:p>
            <a:r>
              <a:rPr lang="en-US" b="1" dirty="0"/>
              <a:t>Migration trends: </a:t>
            </a:r>
            <a:r>
              <a:rPr lang="en-US" dirty="0"/>
              <a:t>Significant movement from rural to urban areas, driven by poor housing and underdeveloped infrastructure in rural regions.</a:t>
            </a:r>
          </a:p>
          <a:p>
            <a:r>
              <a:rPr lang="en-US" b="1" dirty="0"/>
              <a:t>Housing disparities: </a:t>
            </a:r>
            <a:r>
              <a:rPr lang="en-US" dirty="0"/>
              <a:t>Clear differences in housing quality between urban and rural areas.</a:t>
            </a:r>
          </a:p>
          <a:p>
            <a:r>
              <a:rPr lang="en-US" b="1" dirty="0"/>
              <a:t>Urban challenges: </a:t>
            </a:r>
            <a:r>
              <a:rPr lang="en-US" dirty="0"/>
              <a:t>Population growth pressures leading to informal settlements and housing shortages.</a:t>
            </a:r>
          </a:p>
          <a:p>
            <a:r>
              <a:rPr lang="en-US" b="1" dirty="0"/>
              <a:t>Rural challenges: </a:t>
            </a:r>
            <a:r>
              <a:rPr lang="en-US" dirty="0"/>
              <a:t>Depopulation, aging communities, and many homes left uninhabited.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80AD-C1F9-612C-AF78-15E234C0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4806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H</a:t>
            </a:r>
            <a:r>
              <a:rPr lang="en-US" sz="3200" cap="none" dirty="0"/>
              <a:t>ousing</a:t>
            </a:r>
            <a:r>
              <a:rPr lang="en-US" sz="3200" dirty="0"/>
              <a:t> I</a:t>
            </a:r>
            <a:r>
              <a:rPr lang="en-US" sz="3200" cap="none" dirty="0"/>
              <a:t>nstitutional and strategic framework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5AD174CB-F4C3-E5FF-2A64-C37F8C71A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40007"/>
              </p:ext>
            </p:extLst>
          </p:nvPr>
        </p:nvGraphicFramePr>
        <p:xfrm>
          <a:off x="1862329" y="1875492"/>
          <a:ext cx="8305799" cy="3473747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</a:tblPr>
              <a:tblGrid>
                <a:gridCol w="4182346">
                  <a:extLst>
                    <a:ext uri="{9D8B030D-6E8A-4147-A177-3AD203B41FA5}">
                      <a16:colId xmlns:a16="http://schemas.microsoft.com/office/drawing/2014/main" val="1137020968"/>
                    </a:ext>
                  </a:extLst>
                </a:gridCol>
                <a:gridCol w="4123453">
                  <a:extLst>
                    <a:ext uri="{9D8B030D-6E8A-4147-A177-3AD203B41FA5}">
                      <a16:colId xmlns:a16="http://schemas.microsoft.com/office/drawing/2014/main" val="4287248215"/>
                    </a:ext>
                  </a:extLst>
                </a:gridCol>
              </a:tblGrid>
              <a:tr h="634025">
                <a:tc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Legal &amp; Strategic Framework</a:t>
                      </a:r>
                    </a:p>
                  </a:txBody>
                  <a:tcPr marL="103109" marR="64357" marT="79314" marB="7931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Institutional Framework</a:t>
                      </a:r>
                    </a:p>
                  </a:txBody>
                  <a:tcPr marL="103109" marR="64357" marT="79314" marB="7931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63670"/>
                  </a:ext>
                </a:extLst>
              </a:tr>
              <a:tr h="946574"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Law No. 22/2018 on Social Housing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 – defines programs, eligibility, and responsibilities.</a:t>
                      </a:r>
                    </a:p>
                  </a:txBody>
                  <a:tcPr marL="103109" marR="64357" marT="79314" marB="7931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Ministry of Economy, Culture, and Innovation.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– leads housing policy for vulnerable groups.</a:t>
                      </a:r>
                    </a:p>
                  </a:txBody>
                  <a:tcPr marL="103109" marR="64357" marT="79314" marB="7931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10314"/>
                  </a:ext>
                </a:extLst>
              </a:tr>
              <a:tr h="946574"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National Housing Strategy (2016–2025)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 – strategic goals for expanding housing access.</a:t>
                      </a:r>
                    </a:p>
                  </a:txBody>
                  <a:tcPr marL="103109" marR="64357" marT="79314" marB="7931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Municipalities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 – manage social housing registries, construction, allocation, and monitoring</a:t>
                      </a:r>
                    </a:p>
                  </a:txBody>
                  <a:tcPr marL="103109" marR="64357" marT="79314" marB="7931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87313"/>
                  </a:ext>
                </a:extLst>
              </a:tr>
              <a:tr h="946574">
                <a:tc>
                  <a:txBody>
                    <a:bodyPr/>
                    <a:lstStyle/>
                    <a:p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3109" marR="64357" marT="79314" marB="7931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Donors &amp; Civil Society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 – support implementation, outreach, and funding.</a:t>
                      </a:r>
                    </a:p>
                  </a:txBody>
                  <a:tcPr marL="103109" marR="64357" marT="79314" marB="7931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1450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</a:t>
            </a:r>
            <a:r>
              <a:rPr lang="en-US" cap="none" dirty="0"/>
              <a:t>ousing programs and instruments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F57E3D-09D2-B9AC-C6F5-D428D480D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25989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000" dirty="0"/>
              <a:t>R</a:t>
            </a:r>
            <a:r>
              <a:rPr lang="en-US" sz="4000" cap="none" dirty="0"/>
              <a:t>ural housing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1A9EF4-21DD-EF2E-DB6B-80C6E7ED3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147996"/>
              </p:ext>
            </p:extLst>
          </p:nvPr>
        </p:nvGraphicFramePr>
        <p:xfrm>
          <a:off x="3130046" y="2638046"/>
          <a:ext cx="5937755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cap="none" dirty="0"/>
              <a:t>ulnerable groups supported in Albania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53BF78-89A3-8C82-3BD0-9B48F7B71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272494"/>
              </p:ext>
            </p:extLst>
          </p:nvPr>
        </p:nvGraphicFramePr>
        <p:xfrm>
          <a:off x="2145793" y="2377441"/>
          <a:ext cx="7955279" cy="409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376"/>
                    </a14:imgEffect>
                    <a14:imgEffect>
                      <a14:saturation sat="48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7B89-3DCC-A683-5692-37398C99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cap="none" dirty="0"/>
              <a:t>ligibility criteria for housing support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E9EDEC-2DA6-4820-51DF-9ED8D29FA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34399"/>
              </p:ext>
            </p:extLst>
          </p:nvPr>
        </p:nvGraphicFramePr>
        <p:xfrm>
          <a:off x="1725169" y="2496313"/>
          <a:ext cx="8650223" cy="324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379815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cap="none" dirty="0"/>
              <a:t>ational social housing program – achievements &amp; priorities</a:t>
            </a:r>
            <a:endParaRPr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C20CD9-0E74-EA8C-93BC-EE4D25061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632454"/>
              </p:ext>
            </p:extLst>
          </p:nvPr>
        </p:nvGraphicFramePr>
        <p:xfrm>
          <a:off x="2365249" y="2432305"/>
          <a:ext cx="7955279" cy="390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Remaining Challenges:</a:t>
            </a:r>
            <a:endParaRPr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5E2F18-7185-D1FA-18B0-582DD8E5E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60733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Parce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Metadata/LabelInfo.xml><?xml version="1.0" encoding="utf-8"?>
<clbl:labelList xmlns:clbl="http://schemas.microsoft.com/office/2020/mipLabelMetadata">
  <clbl:label id="{6cf46c2e-64e9-484b-aa4e-3ffc4469b01c}" enabled="1" method="Privileged" siteId="{f5d8b812-606a-42ba-8cf9-3371cfe29c7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677</TotalTime>
  <Words>673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Decent Housing for the Poor in the OIC Member Countries</vt:lpstr>
      <vt:lpstr>Albania: Population and housing challenges</vt:lpstr>
      <vt:lpstr>Housing Institutional and strategic framework</vt:lpstr>
      <vt:lpstr>Housing programs and instruments</vt:lpstr>
      <vt:lpstr>Rural housing challenges</vt:lpstr>
      <vt:lpstr>Vulnerable groups supported in Albania</vt:lpstr>
      <vt:lpstr>Eligibility criteria for housing support</vt:lpstr>
      <vt:lpstr>National social housing program – achievements &amp; priorities</vt:lpstr>
      <vt:lpstr>Remaining Challenges:</vt:lpstr>
      <vt:lpstr>Future priorities and key measures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Sidorela Prenga</dc:creator>
  <cp:keywords/>
  <dc:description>generated using python-pptx</dc:description>
  <cp:lastModifiedBy>Sidorela Prenga</cp:lastModifiedBy>
  <cp:revision>13</cp:revision>
  <dcterms:created xsi:type="dcterms:W3CDTF">2013-01-27T09:14:16Z</dcterms:created>
  <dcterms:modified xsi:type="dcterms:W3CDTF">2025-08-26T11:05:28Z</dcterms:modified>
  <cp:category/>
</cp:coreProperties>
</file>