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6" r:id="rId1"/>
  </p:sldMasterIdLst>
  <p:notesMasterIdLst>
    <p:notesMasterId r:id="rId18"/>
  </p:notesMasterIdLst>
  <p:sldIdLst>
    <p:sldId id="285" r:id="rId2"/>
    <p:sldId id="323" r:id="rId3"/>
    <p:sldId id="316" r:id="rId4"/>
    <p:sldId id="315" r:id="rId5"/>
    <p:sldId id="257" r:id="rId6"/>
    <p:sldId id="324" r:id="rId7"/>
    <p:sldId id="288" r:id="rId8"/>
    <p:sldId id="287" r:id="rId9"/>
    <p:sldId id="325" r:id="rId10"/>
    <p:sldId id="317" r:id="rId11"/>
    <p:sldId id="320" r:id="rId12"/>
    <p:sldId id="322" r:id="rId13"/>
    <p:sldId id="294" r:id="rId14"/>
    <p:sldId id="321" r:id="rId15"/>
    <p:sldId id="319" r:id="rId16"/>
    <p:sldId id="31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82"/>
    <p:restoredTop sz="94660"/>
  </p:normalViewPr>
  <p:slideViewPr>
    <p:cSldViewPr snapToGrid="0">
      <p:cViewPr varScale="1">
        <p:scale>
          <a:sx n="123" d="100"/>
          <a:sy n="123" d="100"/>
        </p:scale>
        <p:origin x="104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CDF9F-7546-4606-BC5B-1F0263C481C9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B45EE-101B-4F36-B228-3F51C2AB3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43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91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8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4468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23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7053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40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63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9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6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7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4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4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4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2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0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93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74B3E-5176-4FC7-8EEB-457B74BC57FF}" type="datetimeFigureOut">
              <a:rPr lang="en-US" smtClean="0"/>
              <a:pPr/>
              <a:t>9/22/25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9FF1FC4-7549-4D48-BF4A-AE9B3BE516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0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DA010-53A6-1A5F-A2DE-A8E6EBA7E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312" y="2140527"/>
            <a:ext cx="7174522" cy="2867891"/>
          </a:xfrm>
        </p:spPr>
        <p:txBody>
          <a:bodyPr anchor="ctr">
            <a:normAutofit/>
          </a:bodyPr>
          <a:lstStyle/>
          <a:p>
            <a:pPr algn="ctr"/>
            <a:r>
              <a:rPr lang="en-BD" sz="3600" b="1" dirty="0">
                <a:solidFill>
                  <a:srgbClr val="0070C0"/>
                </a:solidFill>
              </a:rPr>
              <a:t>Developing/Improving Export Strategies in the OIC Member Countries: </a:t>
            </a:r>
            <a:r>
              <a:rPr lang="en-BD" sz="3600" b="1" i="1" dirty="0">
                <a:solidFill>
                  <a:srgbClr val="0070C0"/>
                </a:solidFill>
              </a:rPr>
              <a:t>Bangladesh’s Experience</a:t>
            </a:r>
            <a:endParaRPr lang="x-none" sz="3600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82314F-51CB-EEF4-F7F8-A912D5735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416" y="5229922"/>
            <a:ext cx="6600451" cy="1092819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Md Akram Ali </a:t>
            </a:r>
          </a:p>
          <a:p>
            <a:pPr algn="ctr"/>
            <a:r>
              <a:rPr lang="en-GB" dirty="0"/>
              <a:t>Ministry of Commerce, Bangladesh </a:t>
            </a:r>
            <a:endParaRPr lang="x-none" dirty="0"/>
          </a:p>
        </p:txBody>
      </p:sp>
      <p:pic>
        <p:nvPicPr>
          <p:cNvPr id="1026" name="Picture 2" descr="File:Government of Bangladesh Logo (unofficial and fictional ...">
            <a:extLst>
              <a:ext uri="{FF2B5EF4-FFF2-40B4-BE49-F238E27FC236}">
                <a16:creationId xmlns:a16="http://schemas.microsoft.com/office/drawing/2014/main" id="{0FACF1CB-447F-154A-6097-7DEED2730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07" y="375676"/>
            <a:ext cx="1060399" cy="1042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32C40C-B056-8073-7220-24BD79BAFC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8965" y="374143"/>
            <a:ext cx="1207155" cy="10420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7CECB2A-1128-5693-C6C2-9F7468535E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5486" y="374143"/>
            <a:ext cx="1060399" cy="104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11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F0C7B0-0AE9-8C3B-7491-5A45D89B8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4D9-CDAE-CC2D-BB25-38C18A8B8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4411" y="492369"/>
            <a:ext cx="6869989" cy="1031631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Export Strategies Adopted </a:t>
            </a:r>
            <a:endParaRPr lang="x-none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802A8-B106-883D-CDBC-FFC5A0BEC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4411" y="1969477"/>
            <a:ext cx="7147993" cy="4743050"/>
          </a:xfrm>
        </p:spPr>
        <p:txBody>
          <a:bodyPr>
            <a:normAutofit/>
          </a:bodyPr>
          <a:lstStyle/>
          <a:p>
            <a:r>
              <a:rPr lang="en-BD" sz="2400" b="1" dirty="0"/>
              <a:t>Trade Policy Reforms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000" dirty="0"/>
              <a:t>Duty drawbacks, bonded warehouses facilities and tax holidays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000" dirty="0"/>
              <a:t>EPZs and SEZs </a:t>
            </a:r>
            <a:r>
              <a:rPr lang="en-US" sz="2000" dirty="0"/>
              <a:t>were established to provide infrastructure, simplify regulations, and attract export oriented FDI </a:t>
            </a:r>
            <a:endParaRPr lang="en-BD" sz="2000" dirty="0"/>
          </a:p>
          <a:p>
            <a:pPr lvl="0"/>
            <a:r>
              <a:rPr lang="en-BD" sz="2400" b="1" dirty="0"/>
              <a:t>Capacity Building &amp; Skills Development</a:t>
            </a:r>
            <a:r>
              <a:rPr lang="en-BD" sz="24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000" dirty="0"/>
              <a:t>Workforce training, skill development program and compliance with labour rights and safety regulations</a:t>
            </a:r>
          </a:p>
          <a:p>
            <a:pPr marL="457200" lvl="1" indent="0">
              <a:buNone/>
            </a:pPr>
            <a:endParaRPr lang="en-BD" dirty="0"/>
          </a:p>
          <a:p>
            <a:pPr marL="457200" lvl="1" indent="0">
              <a:buNone/>
            </a:pPr>
            <a:endParaRPr lang="en-BD" dirty="0"/>
          </a:p>
          <a:p>
            <a:pPr lvl="1"/>
            <a:endParaRPr lang="x-none" sz="2200" dirty="0"/>
          </a:p>
        </p:txBody>
      </p:sp>
    </p:spTree>
    <p:extLst>
      <p:ext uri="{BB962C8B-B14F-4D97-AF65-F5344CB8AC3E}">
        <p14:creationId xmlns:p14="http://schemas.microsoft.com/office/powerpoint/2010/main" val="1689609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B63CC-D440-26CC-F453-ABD8C90A2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733" y="474133"/>
            <a:ext cx="6942667" cy="1106311"/>
          </a:xfrm>
        </p:spPr>
        <p:txBody>
          <a:bodyPr anchor="ctr"/>
          <a:lstStyle/>
          <a:p>
            <a:r>
              <a:rPr lang="en-GB" b="1" dirty="0">
                <a:solidFill>
                  <a:srgbClr val="0070C0"/>
                </a:solidFill>
              </a:rPr>
              <a:t>Export Strategies Adopted </a:t>
            </a:r>
            <a:endParaRPr lang="en-B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BF04E-CABF-AC8B-56FC-6A390FF47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733" y="1907821"/>
            <a:ext cx="6942667" cy="4684889"/>
          </a:xfrm>
        </p:spPr>
        <p:txBody>
          <a:bodyPr>
            <a:normAutofit fontScale="92500"/>
          </a:bodyPr>
          <a:lstStyle/>
          <a:p>
            <a:pPr lvl="0"/>
            <a:r>
              <a:rPr lang="en-BD" sz="2400" b="1" dirty="0"/>
              <a:t>Trade Facilitation and Logistics Upgrade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200" dirty="0"/>
              <a:t>Port modernisation (Chattogram port &amp; Bay Terminal improvements through 4 different PPP Model Projects)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200" dirty="0"/>
              <a:t>Development of </a:t>
            </a:r>
            <a:r>
              <a:rPr lang="en-BD" sz="2200" b="1" dirty="0"/>
              <a:t>Payra Port and Matarbari Deep Sea ports</a:t>
            </a:r>
            <a:r>
              <a:rPr lang="en-BD" sz="2200" dirty="0"/>
              <a:t> and inland container depots to lower turnaround time and transport cost</a:t>
            </a:r>
          </a:p>
          <a:p>
            <a:pPr lvl="0"/>
            <a:r>
              <a:rPr lang="en-BD" sz="2400" b="1" dirty="0"/>
              <a:t>Green and Sustainable exports (New Priority)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200" dirty="0"/>
              <a:t>Encourage green/energy-efficient manufacturing and low-carbon logistics (to meet buyer requirements and access green value chains)</a:t>
            </a:r>
          </a:p>
          <a:p>
            <a:endParaRPr lang="en-BD" dirty="0"/>
          </a:p>
        </p:txBody>
      </p:sp>
    </p:spTree>
    <p:extLst>
      <p:ext uri="{BB962C8B-B14F-4D97-AF65-F5344CB8AC3E}">
        <p14:creationId xmlns:p14="http://schemas.microsoft.com/office/powerpoint/2010/main" val="3870000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12D4-6115-7EBE-6A29-A8D30E18D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067" y="624110"/>
            <a:ext cx="6773333" cy="1104329"/>
          </a:xfrm>
        </p:spPr>
        <p:txBody>
          <a:bodyPr/>
          <a:lstStyle/>
          <a:p>
            <a:r>
              <a:rPr lang="en-BD" b="1" dirty="0">
                <a:solidFill>
                  <a:srgbClr val="0070C0"/>
                </a:solidFill>
              </a:rPr>
              <a:t>Export Strategies Adopted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BDF8F-DAC9-1F3C-395E-217A647BC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067" y="1907628"/>
            <a:ext cx="7044266" cy="4003594"/>
          </a:xfrm>
        </p:spPr>
        <p:txBody>
          <a:bodyPr>
            <a:normAutofit/>
          </a:bodyPr>
          <a:lstStyle/>
          <a:p>
            <a:r>
              <a:rPr lang="en-BD" sz="2400" dirty="0"/>
              <a:t>Trade negotiations for FTA/EPA  </a:t>
            </a:r>
          </a:p>
          <a:p>
            <a:r>
              <a:rPr lang="en-BD" sz="2400" dirty="0"/>
              <a:t>Bangladesh National Single Window (NSW) for trade facilitation and integrating customs issues online _</a:t>
            </a:r>
            <a:r>
              <a:rPr lang="en-BD" sz="2400" b="1" dirty="0"/>
              <a:t>NBR </a:t>
            </a:r>
          </a:p>
          <a:p>
            <a:r>
              <a:rPr lang="en-BD" sz="2400" dirty="0"/>
              <a:t>One Stop Service (OSS) &amp; 1st Investment Summit_</a:t>
            </a:r>
            <a:r>
              <a:rPr lang="en-BD" sz="2400" b="1" dirty="0"/>
              <a:t>BIDA </a:t>
            </a:r>
          </a:p>
        </p:txBody>
      </p:sp>
    </p:spTree>
    <p:extLst>
      <p:ext uri="{BB962C8B-B14F-4D97-AF65-F5344CB8AC3E}">
        <p14:creationId xmlns:p14="http://schemas.microsoft.com/office/powerpoint/2010/main" val="3455120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26A0F-A2D4-13F0-76CD-B7BE1CA05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4509" y="624110"/>
            <a:ext cx="6849892" cy="1280890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Challenges Faced </a:t>
            </a:r>
            <a:r>
              <a:rPr lang="x-none" sz="4000" b="1">
                <a:solidFill>
                  <a:srgbClr val="0070C0"/>
                </a:solidFill>
              </a:rPr>
              <a:t> </a:t>
            </a:r>
            <a:endParaRPr lang="x-none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FB9B-2B0C-C8F1-B1F1-BE58CD991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509" y="2043289"/>
            <a:ext cx="7107799" cy="4417801"/>
          </a:xfrm>
        </p:spPr>
        <p:txBody>
          <a:bodyPr>
            <a:normAutofit/>
          </a:bodyPr>
          <a:lstStyle/>
          <a:p>
            <a:pPr lvl="0"/>
            <a:r>
              <a:rPr lang="en-BD" sz="2400" b="1" dirty="0"/>
              <a:t>Dependence on RMG</a:t>
            </a:r>
            <a:r>
              <a:rPr lang="en-BD" sz="2400" dirty="0"/>
              <a:t> (≈82% of exports)</a:t>
            </a:r>
          </a:p>
          <a:p>
            <a:pPr lvl="0"/>
            <a:r>
              <a:rPr lang="en-BD" sz="2400" dirty="0"/>
              <a:t>Limited diversification in other sectors</a:t>
            </a:r>
          </a:p>
          <a:p>
            <a:pPr lvl="0"/>
            <a:r>
              <a:rPr lang="en-BD" sz="2400" dirty="0"/>
              <a:t>Infrastructure bottlenecks (ports, logistics, power)</a:t>
            </a:r>
          </a:p>
          <a:p>
            <a:pPr lvl="0"/>
            <a:r>
              <a:rPr lang="en-BD" sz="2400" dirty="0"/>
              <a:t>Compliance pressure: labor rights &amp; environment standards</a:t>
            </a:r>
          </a:p>
          <a:p>
            <a:pPr lvl="0"/>
            <a:r>
              <a:rPr lang="en-BD" sz="2400" dirty="0"/>
              <a:t>Low value addition (concentration in low-cost manufacturing)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448121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095D0-AB0B-BB0B-5B6D-2A73FE36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415" y="624110"/>
            <a:ext cx="7028985" cy="1003967"/>
          </a:xfrm>
        </p:spPr>
        <p:txBody>
          <a:bodyPr/>
          <a:lstStyle/>
          <a:p>
            <a:r>
              <a:rPr lang="en-BD" b="1" dirty="0">
                <a:solidFill>
                  <a:srgbClr val="0070C0"/>
                </a:solidFill>
              </a:rPr>
              <a:t>Lessons for OIC Member States</a:t>
            </a:r>
            <a:r>
              <a:rPr lang="en-BD" dirty="0">
                <a:solidFill>
                  <a:srgbClr val="0070C0"/>
                </a:solidFill>
              </a:rPr>
              <a:t> </a:t>
            </a:r>
            <a:endParaRPr lang="en-B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3DEE4-B47A-16FA-B6E5-48C31C7A7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5415" y="1628077"/>
            <a:ext cx="7315200" cy="4984595"/>
          </a:xfrm>
        </p:spPr>
        <p:txBody>
          <a:bodyPr>
            <a:noAutofit/>
          </a:bodyPr>
          <a:lstStyle/>
          <a:p>
            <a:r>
              <a:rPr lang="en-GB" sz="2200" b="1" dirty="0"/>
              <a:t>Sectoral focus: </a:t>
            </a:r>
            <a:r>
              <a:rPr lang="en-GB" sz="2200" dirty="0"/>
              <a:t>Identify comparative advantage sectors (like RMG for Bangladesh)</a:t>
            </a:r>
          </a:p>
          <a:p>
            <a:r>
              <a:rPr lang="en-GB" sz="2200" b="1" dirty="0"/>
              <a:t>Trade diplomacy: </a:t>
            </a:r>
            <a:r>
              <a:rPr lang="en-GB" sz="2200" dirty="0"/>
              <a:t>Active engagement in bilateral and multilateral trade negotiations</a:t>
            </a:r>
          </a:p>
          <a:p>
            <a:pPr lvl="0"/>
            <a:r>
              <a:rPr lang="en-BD" sz="2200" b="1" dirty="0"/>
              <a:t>Supportive Trade Policies: </a:t>
            </a:r>
            <a:r>
              <a:rPr lang="en-BD" sz="2200" dirty="0"/>
              <a:t>incentives, tariff reforms, FDI attraction </a:t>
            </a:r>
            <a:endParaRPr lang="en-GB" sz="2200" dirty="0"/>
          </a:p>
          <a:p>
            <a:r>
              <a:rPr lang="en-GB" sz="2200" b="1" dirty="0"/>
              <a:t>Capacity building: </a:t>
            </a:r>
            <a:r>
              <a:rPr lang="en-GB" sz="2200" dirty="0"/>
              <a:t>Skills development and technology upgrading</a:t>
            </a:r>
          </a:p>
          <a:p>
            <a:r>
              <a:rPr lang="en-GB" sz="2200" b="1" dirty="0"/>
              <a:t>Diversification: </a:t>
            </a:r>
            <a:r>
              <a:rPr lang="en-GB" sz="2200" dirty="0"/>
              <a:t>Both in products and export destinations</a:t>
            </a:r>
          </a:p>
          <a:p>
            <a:r>
              <a:rPr lang="en-GB" sz="2200" b="1" dirty="0"/>
              <a:t>Sustainability: </a:t>
            </a:r>
            <a:r>
              <a:rPr lang="en-GB" sz="2200" dirty="0"/>
              <a:t>Adopting green practices to secure long-term market access</a:t>
            </a:r>
            <a:endParaRPr lang="en-BD" sz="2200" dirty="0"/>
          </a:p>
        </p:txBody>
      </p:sp>
    </p:spTree>
    <p:extLst>
      <p:ext uri="{BB962C8B-B14F-4D97-AF65-F5344CB8AC3E}">
        <p14:creationId xmlns:p14="http://schemas.microsoft.com/office/powerpoint/2010/main" val="3547434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5FF8-F0DF-CB91-8B90-61A24C628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439" y="624110"/>
            <a:ext cx="6805961" cy="967623"/>
          </a:xfrm>
        </p:spPr>
        <p:txBody>
          <a:bodyPr/>
          <a:lstStyle/>
          <a:p>
            <a:r>
              <a:rPr lang="en-BD" b="1" dirty="0">
                <a:solidFill>
                  <a:srgbClr val="0070C0"/>
                </a:solidFill>
              </a:rPr>
              <a:t>Final Note</a:t>
            </a:r>
            <a:endParaRPr lang="en-BD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74780-0986-1A8D-8C8B-CB03A946F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150" y="1784195"/>
            <a:ext cx="7014117" cy="4127027"/>
          </a:xfrm>
        </p:spPr>
        <p:txBody>
          <a:bodyPr>
            <a:normAutofit/>
          </a:bodyPr>
          <a:lstStyle/>
          <a:p>
            <a:pPr lvl="0"/>
            <a:r>
              <a:rPr lang="en-BD" sz="2200" dirty="0"/>
              <a:t>Bangladesh’s export success is the result of </a:t>
            </a:r>
            <a:r>
              <a:rPr lang="en-BD" sz="2200" b="1" dirty="0"/>
              <a:t>long-term strategy + strong policy support + private sector engagement</a:t>
            </a:r>
          </a:p>
          <a:p>
            <a:pPr lvl="0"/>
            <a:r>
              <a:rPr lang="en-BD" sz="2200" dirty="0"/>
              <a:t>Encountering existing challenges concerning export development and getting strong cooperation from OIC member states would greatly benefit Bangladesh in coming days </a:t>
            </a:r>
          </a:p>
          <a:p>
            <a:pPr marL="0" indent="0">
              <a:buNone/>
            </a:pPr>
            <a:endParaRPr lang="en-BD" dirty="0"/>
          </a:p>
        </p:txBody>
      </p:sp>
    </p:spTree>
    <p:extLst>
      <p:ext uri="{BB962C8B-B14F-4D97-AF65-F5344CB8AC3E}">
        <p14:creationId xmlns:p14="http://schemas.microsoft.com/office/powerpoint/2010/main" val="2134615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26398CA1-C391-457B-9642-F5A26CE11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7590" y="1543050"/>
            <a:ext cx="6089715" cy="3810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218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F3D54-6481-6BFE-9690-EEAC3DACB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D" b="1" dirty="0">
                <a:solidFill>
                  <a:srgbClr val="0070C0"/>
                </a:solidFill>
              </a:rPr>
              <a:t>Presentation 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C9E02-A670-7A29-EC31-D5E1D07C3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029522"/>
            <a:ext cx="6591985" cy="3881700"/>
          </a:xfrm>
        </p:spPr>
        <p:txBody>
          <a:bodyPr>
            <a:normAutofit/>
          </a:bodyPr>
          <a:lstStyle/>
          <a:p>
            <a:r>
              <a:rPr lang="en-BD" sz="2400" dirty="0"/>
              <a:t>Bangladesh’s Export and OIC </a:t>
            </a:r>
          </a:p>
          <a:p>
            <a:r>
              <a:rPr lang="en-BD" sz="2400" dirty="0"/>
              <a:t>Strategies Adopted by Bangladesh to Export Development </a:t>
            </a:r>
          </a:p>
          <a:p>
            <a:r>
              <a:rPr lang="en-BD" sz="2400" dirty="0"/>
              <a:t>Challenges Faced by Bangladesh </a:t>
            </a:r>
          </a:p>
          <a:p>
            <a:r>
              <a:rPr lang="en-BD" sz="2400" dirty="0"/>
              <a:t>Lesson for OIC Member Countries </a:t>
            </a:r>
          </a:p>
        </p:txBody>
      </p:sp>
    </p:spTree>
    <p:extLst>
      <p:ext uri="{BB962C8B-B14F-4D97-AF65-F5344CB8AC3E}">
        <p14:creationId xmlns:p14="http://schemas.microsoft.com/office/powerpoint/2010/main" val="4020398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54A3B-0119-A63D-FED2-4E6F78DCA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447" y="624110"/>
            <a:ext cx="7239714" cy="88130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Bangladesh’s Export &amp; OIC </a:t>
            </a:r>
            <a:endParaRPr lang="x-none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88624-0265-84AF-2DF4-FB5B807BE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47" y="1663569"/>
            <a:ext cx="7114232" cy="4918386"/>
          </a:xfrm>
        </p:spPr>
        <p:txBody>
          <a:bodyPr>
            <a:normAutofit/>
          </a:bodyPr>
          <a:lstStyle/>
          <a:p>
            <a:pPr lvl="0"/>
            <a:r>
              <a:rPr lang="en-BD" sz="2400" dirty="0"/>
              <a:t>OIC’s role in strengthening economic and trade cooperation among member states</a:t>
            </a:r>
          </a:p>
          <a:p>
            <a:pPr lvl="0"/>
            <a:r>
              <a:rPr lang="en-BD" sz="2400" dirty="0"/>
              <a:t>Bangladesh has benefited through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000" dirty="0"/>
              <a:t>Trade opportunities in OIC countries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000" dirty="0"/>
              <a:t>Knowledge sharing, training, and investment flows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000" dirty="0"/>
              <a:t>Collaboration under COMCEC programs</a:t>
            </a:r>
          </a:p>
          <a:p>
            <a:pPr lvl="0"/>
            <a:r>
              <a:rPr lang="en-BD" sz="2400" dirty="0"/>
              <a:t>Export-led growth is central to Bangladesh’s economic development</a:t>
            </a:r>
          </a:p>
          <a:p>
            <a:pPr algn="just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446839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84E7-6359-5CE6-0BF7-65D1F88B6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833" y="624110"/>
            <a:ext cx="7023798" cy="128089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Bangladesh’s Export Growth: An Overview </a:t>
            </a:r>
            <a:endParaRPr lang="x-none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DEF85-0A8D-6B01-162F-91886EC12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833" y="1959726"/>
            <a:ext cx="7136339" cy="1987806"/>
          </a:xfrm>
        </p:spPr>
        <p:txBody>
          <a:bodyPr>
            <a:noAutofit/>
          </a:bodyPr>
          <a:lstStyle/>
          <a:p>
            <a:pPr lvl="0"/>
            <a:r>
              <a:rPr lang="en-BD" sz="2000" dirty="0"/>
              <a:t>RMG (Ready-Made Garments) is the backbone (≈82% of exports)</a:t>
            </a:r>
          </a:p>
          <a:p>
            <a:pPr lvl="0"/>
            <a:r>
              <a:rPr lang="en-BD" sz="2000" dirty="0"/>
              <a:t>Contribution: &gt;87% of total foreign exchange earnings</a:t>
            </a:r>
          </a:p>
          <a:p>
            <a:pPr lvl="0"/>
            <a:r>
              <a:rPr lang="en-BD" sz="2000" dirty="0"/>
              <a:t>Continuous reforms to develop exports </a:t>
            </a:r>
          </a:p>
          <a:p>
            <a:pPr marL="0" lvl="0" indent="0">
              <a:buNone/>
            </a:pPr>
            <a:r>
              <a:rPr lang="en-BD" sz="2000" dirty="0"/>
              <a:t>										</a:t>
            </a:r>
            <a:r>
              <a:rPr lang="en-BD" sz="1600" i="1" dirty="0"/>
              <a:t>Figures in billion dollar </a:t>
            </a:r>
            <a:r>
              <a:rPr lang="en-BD" sz="2000" i="1" dirty="0"/>
              <a:t> </a:t>
            </a:r>
          </a:p>
          <a:p>
            <a:pPr marL="0" lvl="0" indent="0">
              <a:buNone/>
            </a:pPr>
            <a:r>
              <a:rPr lang="en-BD" sz="2000" dirty="0"/>
              <a:t>						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C624D6-5914-9973-08DC-194176928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552913"/>
              </p:ext>
            </p:extLst>
          </p:nvPr>
        </p:nvGraphicFramePr>
        <p:xfrm>
          <a:off x="2204681" y="4302000"/>
          <a:ext cx="6330462" cy="2217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0763">
                  <a:extLst>
                    <a:ext uri="{9D8B030D-6E8A-4147-A177-3AD203B41FA5}">
                      <a16:colId xmlns:a16="http://schemas.microsoft.com/office/drawing/2014/main" val="1037369323"/>
                    </a:ext>
                  </a:extLst>
                </a:gridCol>
                <a:gridCol w="1496359">
                  <a:extLst>
                    <a:ext uri="{9D8B030D-6E8A-4147-A177-3AD203B41FA5}">
                      <a16:colId xmlns:a16="http://schemas.microsoft.com/office/drawing/2014/main" val="529672448"/>
                    </a:ext>
                  </a:extLst>
                </a:gridCol>
                <a:gridCol w="1548863">
                  <a:extLst>
                    <a:ext uri="{9D8B030D-6E8A-4147-A177-3AD203B41FA5}">
                      <a16:colId xmlns:a16="http://schemas.microsoft.com/office/drawing/2014/main" val="3804448363"/>
                    </a:ext>
                  </a:extLst>
                </a:gridCol>
                <a:gridCol w="1404477">
                  <a:extLst>
                    <a:ext uri="{9D8B030D-6E8A-4147-A177-3AD203B41FA5}">
                      <a16:colId xmlns:a16="http://schemas.microsoft.com/office/drawing/2014/main" val="2213315692"/>
                    </a:ext>
                  </a:extLst>
                </a:gridCol>
              </a:tblGrid>
              <a:tr h="391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Year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Total Exports 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RMG Exports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>
                          <a:effectLst/>
                        </a:rPr>
                        <a:t>Share (%)</a:t>
                      </a:r>
                      <a:endParaRPr lang="en-BD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44281959"/>
                  </a:ext>
                </a:extLst>
              </a:tr>
              <a:tr h="365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2020–21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38.76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31.46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81.17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75371482"/>
                  </a:ext>
                </a:extLst>
              </a:tr>
              <a:tr h="365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>
                          <a:effectLst/>
                        </a:rPr>
                        <a:t>2021–22</a:t>
                      </a:r>
                      <a:endParaRPr lang="en-BD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52.08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42.61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81.82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17715751"/>
                  </a:ext>
                </a:extLst>
              </a:tr>
              <a:tr h="365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>
                          <a:effectLst/>
                        </a:rPr>
                        <a:t>2022–23</a:t>
                      </a:r>
                      <a:endParaRPr lang="en-BD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>
                          <a:effectLst/>
                        </a:rPr>
                        <a:t>46.43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38.14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>
                          <a:effectLst/>
                        </a:rPr>
                        <a:t>82.15</a:t>
                      </a:r>
                      <a:endParaRPr lang="en-BD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73174099"/>
                  </a:ext>
                </a:extLst>
              </a:tr>
              <a:tr h="365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>
                          <a:effectLst/>
                        </a:rPr>
                        <a:t>2023–24</a:t>
                      </a:r>
                      <a:endParaRPr lang="en-BD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>
                          <a:effectLst/>
                        </a:rPr>
                        <a:t>44.47</a:t>
                      </a:r>
                      <a:endParaRPr lang="en-BD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36.15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81.29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56825708"/>
                  </a:ext>
                </a:extLst>
              </a:tr>
              <a:tr h="365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2024–25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48.28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39.35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BD" sz="1200" kern="0" dirty="0">
                          <a:effectLst/>
                        </a:rPr>
                        <a:t>81.50</a:t>
                      </a:r>
                      <a:endParaRPr lang="en-BD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662264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B1538B1-A780-C392-F53C-026506F82701}"/>
              </a:ext>
            </a:extLst>
          </p:cNvPr>
          <p:cNvSpPr txBox="1"/>
          <p:nvPr/>
        </p:nvSpPr>
        <p:spPr>
          <a:xfrm>
            <a:off x="6852355" y="6473023"/>
            <a:ext cx="4102859" cy="384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B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Mangal" panose="02040503050203030202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Mangal" panose="02040503050203030202" pitchFamily="18" charset="0"/>
              </a:rPr>
              <a:t>Source: NBR</a:t>
            </a:r>
            <a:endParaRPr lang="en-BD" dirty="0">
              <a:effectLst/>
              <a:ea typeface="MS Mincho" panose="02020609040205080304" pitchFamily="49" charset="-128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5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71FD913-8FAD-8181-C92B-A66C97ECC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291" y="477981"/>
            <a:ext cx="7297753" cy="976745"/>
          </a:xfrm>
        </p:spPr>
        <p:txBody>
          <a:bodyPr anchor="ctr">
            <a:normAutofit/>
          </a:bodyPr>
          <a:lstStyle/>
          <a:p>
            <a:r>
              <a:rPr lang="en-GB" sz="3400" b="1" dirty="0">
                <a:solidFill>
                  <a:srgbClr val="0070C0"/>
                </a:solidFill>
              </a:rPr>
              <a:t>Bilateral Trade with OIC Countries </a:t>
            </a:r>
            <a:endParaRPr lang="x-none" sz="3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31A6B-C30B-67F5-4B80-94949F7E7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1" y="1784195"/>
            <a:ext cx="7038109" cy="4595823"/>
          </a:xfrm>
        </p:spPr>
        <p:txBody>
          <a:bodyPr>
            <a:normAutofit lnSpcReduction="10000"/>
          </a:bodyPr>
          <a:lstStyle/>
          <a:p>
            <a:r>
              <a:rPr lang="en-BD" sz="2400" dirty="0"/>
              <a:t>Bangladesh’s exports are concentrated in the UK, USA and EU (approximately 80%) </a:t>
            </a:r>
          </a:p>
          <a:p>
            <a:r>
              <a:rPr lang="en-BD" sz="2400" dirty="0"/>
              <a:t>However, OIC markets are important partners for Bangladesh</a:t>
            </a:r>
          </a:p>
          <a:p>
            <a:pPr lvl="0"/>
            <a:r>
              <a:rPr lang="en-BD" sz="2400" b="1" dirty="0"/>
              <a:t>Exports to OIC (FY 2024–25): US$ 2.3 billion</a:t>
            </a:r>
          </a:p>
          <a:p>
            <a:r>
              <a:rPr lang="en-BD" sz="2400" dirty="0"/>
              <a:t>OIC world imports remain &gt;US$ 2.4 trillion (Source: ITC Trade Map)(potential for Bangladesh to expand its share) </a:t>
            </a:r>
          </a:p>
          <a:p>
            <a:r>
              <a:rPr lang="en-BD" sz="2400" dirty="0"/>
              <a:t>Top export products: knitwear, woven garments, jute, footwear, pharmaceuticals, frozen foods, etc.</a:t>
            </a:r>
          </a:p>
        </p:txBody>
      </p:sp>
    </p:spTree>
    <p:extLst>
      <p:ext uri="{BB962C8B-B14F-4D97-AF65-F5344CB8AC3E}">
        <p14:creationId xmlns:p14="http://schemas.microsoft.com/office/powerpoint/2010/main" val="3530579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37C96-A2E0-F618-85A1-41E5CC1AE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D" b="1" dirty="0">
                <a:solidFill>
                  <a:srgbClr val="0070C0"/>
                </a:solidFill>
              </a:rPr>
              <a:t>Major Export Partners in OIC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FAF6F0-1A0D-4BEB-0681-13AC2C2F51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5776" y="1905000"/>
            <a:ext cx="6928624" cy="4328890"/>
          </a:xfrm>
        </p:spPr>
      </p:pic>
    </p:spTree>
    <p:extLst>
      <p:ext uri="{BB962C8B-B14F-4D97-AF65-F5344CB8AC3E}">
        <p14:creationId xmlns:p14="http://schemas.microsoft.com/office/powerpoint/2010/main" val="3127106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831EB-36E0-2B4B-2602-7AEAE0409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447" y="624110"/>
            <a:ext cx="6986954" cy="1280890"/>
          </a:xfrm>
        </p:spPr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Export Strategies Bangladesh Adopted </a:t>
            </a:r>
            <a:endParaRPr lang="x-none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4228E-6BA9-0C9D-F5F6-6931E9FBF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46" y="2110154"/>
            <a:ext cx="7405635" cy="4621722"/>
          </a:xfrm>
        </p:spPr>
        <p:txBody>
          <a:bodyPr>
            <a:normAutofit lnSpcReduction="10000"/>
          </a:bodyPr>
          <a:lstStyle/>
          <a:p>
            <a:r>
              <a:rPr lang="en-BD" sz="2400" b="1" dirty="0"/>
              <a:t>National export policy &amp; targets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000" dirty="0"/>
              <a:t>Adopted multi-year Export Policy (</a:t>
            </a:r>
            <a:r>
              <a:rPr lang="en-BD" sz="2000" b="1" dirty="0"/>
              <a:t>Export Policy 2024–27</a:t>
            </a:r>
            <a:r>
              <a:rPr lang="en-BD" sz="2000" dirty="0"/>
              <a:t>) with </a:t>
            </a:r>
            <a:r>
              <a:rPr lang="en-BD" sz="2000" b="1" dirty="0"/>
              <a:t>explicit export targets </a:t>
            </a:r>
            <a:r>
              <a:rPr lang="en-BD" sz="2000" dirty="0"/>
              <a:t>and measures to create an export-friendly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Policy framed in light of challenges from </a:t>
            </a:r>
            <a:r>
              <a:rPr lang="en-GB" sz="2000" b="1" dirty="0"/>
              <a:t>Least Developed Country (LDC) graduation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Emphasis on a </a:t>
            </a:r>
            <a:r>
              <a:rPr lang="en-GB" sz="2000" b="1" dirty="0"/>
              <a:t>long-term strategic vision</a:t>
            </a:r>
            <a:r>
              <a:rPr lang="en-GB" sz="2000" dirty="0"/>
              <a:t>, including preparing for the 4IR and Vision 2041 </a:t>
            </a:r>
            <a:endParaRPr lang="en-BD" sz="2000" dirty="0"/>
          </a:p>
          <a:p>
            <a:r>
              <a:rPr lang="en-BD" sz="2400" b="1" dirty="0"/>
              <a:t>Export-Oriented Industrial Policy</a:t>
            </a:r>
            <a:r>
              <a:rPr lang="en-BD" sz="24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000" dirty="0"/>
              <a:t>Focuses on labor-intensive industries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Policies encouraged private sector investment and prioritized export-led growth</a:t>
            </a:r>
          </a:p>
        </p:txBody>
      </p:sp>
    </p:spTree>
    <p:extLst>
      <p:ext uri="{BB962C8B-B14F-4D97-AF65-F5344CB8AC3E}">
        <p14:creationId xmlns:p14="http://schemas.microsoft.com/office/powerpoint/2010/main" val="161717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A3AD9-869A-D6F0-C922-EE632EE61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630" y="451557"/>
            <a:ext cx="7598459" cy="1072443"/>
          </a:xfrm>
        </p:spPr>
        <p:txBody>
          <a:bodyPr anchor="ctr">
            <a:norm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Export Strategies Adopted </a:t>
            </a:r>
            <a:endParaRPr lang="x-none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21AEA-2717-4792-9648-2F3452219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3945" y="1524000"/>
            <a:ext cx="7598459" cy="5188527"/>
          </a:xfrm>
        </p:spPr>
        <p:txBody>
          <a:bodyPr>
            <a:noAutofit/>
          </a:bodyPr>
          <a:lstStyle/>
          <a:p>
            <a:r>
              <a:rPr lang="en-BD" sz="2200" b="1" dirty="0"/>
              <a:t>Build on an RMG-led engine while upgrading value chain</a:t>
            </a:r>
            <a:r>
              <a:rPr lang="en-BD" sz="22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Competitive labor costs, Trade privileges such as GSP and strong partnerships with international buyers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1800" dirty="0"/>
              <a:t>Sustain and upgrade the RMG sector (improve compliance and move to </a:t>
            </a:r>
            <a:r>
              <a:rPr lang="en-BD" sz="1800" b="1" dirty="0"/>
              <a:t>higher-value and Man-Made Fibre (MMF) </a:t>
            </a:r>
            <a:r>
              <a:rPr lang="en-BD" sz="1800" dirty="0"/>
              <a:t>garments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1800" dirty="0"/>
              <a:t>Support for Micro, Small and Medium Enterprises (MSME)  and backward-linkages (fabrics and input suppliers)</a:t>
            </a:r>
            <a:endParaRPr lang="x-none" sz="1800"/>
          </a:p>
          <a:p>
            <a:r>
              <a:rPr lang="en-US" sz="2200" b="1" dirty="0"/>
              <a:t> Diversification Efforts</a:t>
            </a:r>
            <a:r>
              <a:rPr lang="en-BD" sz="220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1800" dirty="0"/>
              <a:t>Other tradable sectors, i.e., pharmaceuticals, leather &amp; leather goods, ceramics, jute &amp; jute products, agro-processed goods, shipbuilding,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Identification of priority exportable non-traditional items, such as  vegetables, handicrafts and medical equipment and providing necessary incentives  </a:t>
            </a:r>
          </a:p>
        </p:txBody>
      </p:sp>
    </p:spTree>
    <p:extLst>
      <p:ext uri="{BB962C8B-B14F-4D97-AF65-F5344CB8AC3E}">
        <p14:creationId xmlns:p14="http://schemas.microsoft.com/office/powerpoint/2010/main" val="812495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E35670-A2F3-D37B-F85E-73CB95D59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ECF6B-EFA0-890D-D63E-1397A1272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630" y="451557"/>
            <a:ext cx="7598459" cy="1072443"/>
          </a:xfrm>
        </p:spPr>
        <p:txBody>
          <a:bodyPr anchor="ctr">
            <a:norm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Export Strategies Adopted </a:t>
            </a:r>
            <a:endParaRPr lang="x-none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2C2CE-EAF7-B1C0-EEC9-71AEDEA67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3945" y="1524000"/>
            <a:ext cx="7598459" cy="5188527"/>
          </a:xfrm>
        </p:spPr>
        <p:txBody>
          <a:bodyPr>
            <a:noAutofit/>
          </a:bodyPr>
          <a:lstStyle/>
          <a:p>
            <a:r>
              <a:rPr lang="en-US" sz="2400" b="1" dirty="0"/>
              <a:t>Diversification Efforts</a:t>
            </a:r>
            <a:r>
              <a:rPr lang="en-BD" sz="240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BD" sz="2000" dirty="0"/>
              <a:t>Other tradable sectors, i.e., pharmaceuticals, leather &amp; leather goods, ceramics, jute &amp; jute products, agro-processed goods, shipbuilding,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Identification of priority exportable non-traditional items, such as  vegetables, handicrafts and medical equipment and providing necessary incentives for their development </a:t>
            </a:r>
          </a:p>
        </p:txBody>
      </p:sp>
    </p:spTree>
    <p:extLst>
      <p:ext uri="{BB962C8B-B14F-4D97-AF65-F5344CB8AC3E}">
        <p14:creationId xmlns:p14="http://schemas.microsoft.com/office/powerpoint/2010/main" val="6194523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{36956343-6442-F847-ACD0-74517756EED6}tf10001069</Template>
  <TotalTime>3755</TotalTime>
  <Words>819</Words>
  <Application>Microsoft Macintosh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MS Mincho</vt:lpstr>
      <vt:lpstr>Arial</vt:lpstr>
      <vt:lpstr>Calibri</vt:lpstr>
      <vt:lpstr>Century Gothic</vt:lpstr>
      <vt:lpstr>Times New Roman</vt:lpstr>
      <vt:lpstr>Wingdings 3</vt:lpstr>
      <vt:lpstr>Wisp</vt:lpstr>
      <vt:lpstr>Developing/Improving Export Strategies in the OIC Member Countries: Bangladesh’s Experience</vt:lpstr>
      <vt:lpstr>Presentation Overview </vt:lpstr>
      <vt:lpstr>Bangladesh’s Export &amp; OIC </vt:lpstr>
      <vt:lpstr>Bangladesh’s Export Growth: An Overview </vt:lpstr>
      <vt:lpstr>Bilateral Trade with OIC Countries </vt:lpstr>
      <vt:lpstr>Major Export Partners in OIC </vt:lpstr>
      <vt:lpstr>Export Strategies Bangladesh Adopted </vt:lpstr>
      <vt:lpstr>Export Strategies Adopted </vt:lpstr>
      <vt:lpstr>Export Strategies Adopted </vt:lpstr>
      <vt:lpstr>Export Strategies Adopted </vt:lpstr>
      <vt:lpstr>Export Strategies Adopted </vt:lpstr>
      <vt:lpstr>Export Strategies Adopted </vt:lpstr>
      <vt:lpstr>Challenges Faced  </vt:lpstr>
      <vt:lpstr>Lessons for OIC Member States </vt:lpstr>
      <vt:lpstr>Final Note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MD ALI</cp:lastModifiedBy>
  <cp:revision>21</cp:revision>
  <dcterms:modified xsi:type="dcterms:W3CDTF">2025-09-22T10:03:08Z</dcterms:modified>
</cp:coreProperties>
</file>