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256" r:id="rId2"/>
    <p:sldId id="307" r:id="rId3"/>
    <p:sldId id="298" r:id="rId4"/>
    <p:sldId id="258" r:id="rId5"/>
    <p:sldId id="282" r:id="rId6"/>
    <p:sldId id="299" r:id="rId7"/>
    <p:sldId id="308" r:id="rId8"/>
    <p:sldId id="309" r:id="rId9"/>
    <p:sldId id="310" r:id="rId10"/>
    <p:sldId id="311" r:id="rId11"/>
    <p:sldId id="301" r:id="rId12"/>
    <p:sldId id="313" r:id="rId13"/>
    <p:sldId id="314" r:id="rId14"/>
    <p:sldId id="306" r:id="rId15"/>
  </p:sldIdLst>
  <p:sldSz cx="9144000" cy="5143500" type="screen16x9"/>
  <p:notesSz cx="6735763" cy="986631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3C8574"/>
    <a:srgbClr val="0048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onstantia"/>
          <a:ea typeface="Constantia"/>
          <a:cs typeface="Constant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onstantia"/>
          <a:ea typeface="Constantia"/>
          <a:cs typeface="Constant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onstantia"/>
          <a:ea typeface="Constantia"/>
          <a:cs typeface="Constant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onstantia"/>
          <a:ea typeface="Constantia"/>
          <a:cs typeface="Constanti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onstantia"/>
          <a:ea typeface="Constantia"/>
          <a:cs typeface="Constanti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onstantia"/>
          <a:ea typeface="Constantia"/>
          <a:cs typeface="Constantia"/>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onstantia"/>
          <a:ea typeface="Constantia"/>
          <a:cs typeface="Constantia"/>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onstantia"/>
          <a:ea typeface="Constantia"/>
          <a:cs typeface="Constant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onstantia"/>
          <a:ea typeface="Constantia"/>
          <a:cs typeface="Constanti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onstantia"/>
          <a:ea typeface="Constantia"/>
          <a:cs typeface="Constanti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onstantia"/>
          <a:ea typeface="Constantia"/>
          <a:cs typeface="Constantia"/>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onstantia"/>
          <a:ea typeface="Constantia"/>
          <a:cs typeface="Constanti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05" autoAdjust="0"/>
    <p:restoredTop sz="95208" autoAdjust="0"/>
  </p:normalViewPr>
  <p:slideViewPr>
    <p:cSldViewPr snapToGrid="0" snapToObjects="1">
      <p:cViewPr varScale="1">
        <p:scale>
          <a:sx n="108" d="100"/>
          <a:sy n="108" d="100"/>
        </p:scale>
        <p:origin x="1243" y="7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BD0FEE-7B2C-47C7-A8D7-156D4A75D1C3}"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US"/>
        </a:p>
      </dgm:t>
    </dgm:pt>
    <dgm:pt modelId="{897BB005-2D79-4A91-A3BF-28469D861C82}">
      <dgm:prSet custT="1"/>
      <dgm:spPr>
        <a:xfrm rot="5400000">
          <a:off x="4124704" y="-3534666"/>
          <a:ext cx="546451" cy="7618888"/>
        </a:xfrm>
        <a:solidFill>
          <a:srgbClr val="FFFFFF">
            <a:alpha val="90000"/>
            <a:hueOff val="0"/>
            <a:satOff val="0"/>
            <a:lumOff val="0"/>
            <a:alphaOff val="0"/>
          </a:srgbClr>
        </a:solidFill>
        <a:ln w="25400" cap="flat" cmpd="sng" algn="ctr">
          <a:solidFill>
            <a:srgbClr val="C4D600">
              <a:hueOff val="0"/>
              <a:satOff val="0"/>
              <a:lumOff val="0"/>
              <a:alphaOff val="0"/>
            </a:srgbClr>
          </a:solidFill>
          <a:prstDash val="solid"/>
        </a:ln>
        <a:effectLst/>
      </dgm:spPr>
      <dgm:t>
        <a:bodyPr anchor="ctr" anchorCtr="0"/>
        <a:lstStyle/>
        <a:p>
          <a:pPr marL="268288" indent="-180975"/>
          <a:r>
            <a:rPr lang="en-US" altLang="tr-TR" sz="1300" b="1" noProof="0" dirty="0">
              <a:solidFill>
                <a:schemeClr val="tx1"/>
              </a:solidFill>
              <a:latin typeface="Calibri Light" panose="020F0302020204030204" pitchFamily="34" charset="0"/>
              <a:ea typeface="+mn-ea"/>
              <a:cs typeface="+mn-cs"/>
              <a:sym typeface="Optima" charset="0"/>
            </a:rPr>
            <a:t>1</a:t>
          </a:r>
          <a:r>
            <a:rPr lang="tr-TR" altLang="tr-TR" sz="1300" b="1" noProof="0" dirty="0">
              <a:solidFill>
                <a:schemeClr val="tx1"/>
              </a:solidFill>
              <a:latin typeface="Calibri Light" panose="020F0302020204030204" pitchFamily="34" charset="0"/>
              <a:ea typeface="+mn-ea"/>
              <a:cs typeface="+mn-cs"/>
              <a:sym typeface="Optima" charset="0"/>
            </a:rPr>
            <a:t>3</a:t>
          </a:r>
          <a:r>
            <a:rPr lang="en-US" altLang="tr-TR" sz="1300" b="1" noProof="0" dirty="0">
              <a:solidFill>
                <a:schemeClr val="tx1"/>
              </a:solidFill>
              <a:latin typeface="Calibri Light" panose="020F0302020204030204" pitchFamily="34" charset="0"/>
              <a:ea typeface="+mn-ea"/>
              <a:cs typeface="+mn-cs"/>
              <a:sym typeface="Optima" charset="0"/>
            </a:rPr>
            <a:t>t</a:t>
          </a:r>
          <a:r>
            <a:rPr lang="tr-TR" altLang="tr-TR" sz="1300" b="1" noProof="0" dirty="0">
              <a:solidFill>
                <a:schemeClr val="tx1"/>
              </a:solidFill>
              <a:latin typeface="Calibri Light" panose="020F0302020204030204" pitchFamily="34" charset="0"/>
              <a:ea typeface="+mn-ea"/>
              <a:cs typeface="+mn-cs"/>
              <a:sym typeface="Optima" charset="0"/>
            </a:rPr>
            <a:t>h</a:t>
          </a:r>
          <a:r>
            <a:rPr lang="en-US" altLang="tr-TR" sz="1300" b="1" noProof="0" dirty="0">
              <a:solidFill>
                <a:schemeClr val="tx1"/>
              </a:solidFill>
              <a:latin typeface="Calibri Light" panose="020F0302020204030204" pitchFamily="34" charset="0"/>
              <a:ea typeface="+mn-ea"/>
              <a:cs typeface="+mn-cs"/>
              <a:sym typeface="Optima" charset="0"/>
            </a:rPr>
            <a:t> Call for Project Proposals</a:t>
          </a:r>
        </a:p>
      </dgm:t>
    </dgm:pt>
    <dgm:pt modelId="{E63340E4-08D7-401E-BA60-AC023CC9BF8F}" type="parTrans" cxnId="{FB22D513-3815-4AFD-A918-77C538CC9FBB}">
      <dgm:prSet/>
      <dgm:spPr/>
      <dgm:t>
        <a:bodyPr/>
        <a:lstStyle/>
        <a:p>
          <a:endParaRPr lang="tr-TR"/>
        </a:p>
      </dgm:t>
    </dgm:pt>
    <dgm:pt modelId="{3D721366-9370-4300-9BCD-A01C3A4E14B3}" type="sibTrans" cxnId="{FB22D513-3815-4AFD-A918-77C538CC9FBB}">
      <dgm:prSet/>
      <dgm:spPr/>
      <dgm:t>
        <a:bodyPr/>
        <a:lstStyle/>
        <a:p>
          <a:endParaRPr lang="tr-TR"/>
        </a:p>
      </dgm:t>
    </dgm:pt>
    <dgm:pt modelId="{4625D334-6A8D-4419-838A-5D48757068E7}">
      <dgm:prSet custT="1"/>
      <dgm:spPr>
        <a:xfrm rot="5400000">
          <a:off x="4124704" y="-1375499"/>
          <a:ext cx="546451" cy="7618888"/>
        </a:xfrm>
        <a:solidFill>
          <a:srgbClr val="FFFFFF">
            <a:alpha val="90000"/>
            <a:hueOff val="0"/>
            <a:satOff val="0"/>
            <a:lumOff val="0"/>
            <a:alphaOff val="0"/>
          </a:srgbClr>
        </a:solidFill>
        <a:ln w="25400" cap="flat" cmpd="sng" algn="ctr">
          <a:solidFill>
            <a:srgbClr val="8DB9CA">
              <a:hueOff val="0"/>
              <a:satOff val="0"/>
              <a:lumOff val="0"/>
              <a:alphaOff val="0"/>
            </a:srgbClr>
          </a:solidFill>
          <a:prstDash val="solid"/>
        </a:ln>
        <a:effectLst/>
      </dgm:spPr>
      <dgm:t>
        <a:bodyPr anchor="ctr" anchorCtr="0"/>
        <a:lstStyle/>
        <a:p>
          <a:pPr marL="268288" indent="-180975"/>
          <a:r>
            <a:rPr lang="en-US" altLang="tr-TR" sz="1300" b="1" noProof="0" dirty="0">
              <a:solidFill>
                <a:schemeClr val="tx1"/>
              </a:solidFill>
              <a:latin typeface="Calibri Light" panose="020F0302020204030204" pitchFamily="34" charset="0"/>
              <a:ea typeface="+mn-ea"/>
              <a:cs typeface="+mn-cs"/>
              <a:sym typeface="Optima" charset="0"/>
            </a:rPr>
            <a:t>Declaration of the Final List of Successful Project Proposals</a:t>
          </a:r>
        </a:p>
      </dgm:t>
    </dgm:pt>
    <dgm:pt modelId="{F4B95FD2-66DB-43D6-867B-C75075D0F5C7}" type="sibTrans" cxnId="{12A9ADB1-7ADE-4DF4-90BC-459008C163E7}">
      <dgm:prSet/>
      <dgm:spPr/>
      <dgm:t>
        <a:bodyPr/>
        <a:lstStyle/>
        <a:p>
          <a:endParaRPr lang="tr-TR"/>
        </a:p>
      </dgm:t>
    </dgm:pt>
    <dgm:pt modelId="{A86CD497-05EF-49BD-B60F-B527E419DF5E}" type="parTrans" cxnId="{12A9ADB1-7ADE-4DF4-90BC-459008C163E7}">
      <dgm:prSet/>
      <dgm:spPr/>
      <dgm:t>
        <a:bodyPr/>
        <a:lstStyle/>
        <a:p>
          <a:endParaRPr lang="tr-TR"/>
        </a:p>
      </dgm:t>
    </dgm:pt>
    <dgm:pt modelId="{0D97FA0E-3908-4AF4-BB38-38D977EC6180}">
      <dgm:prSet custT="1"/>
      <dgm:spPr>
        <a:xfrm rot="5400000">
          <a:off x="4124704" y="-2095221"/>
          <a:ext cx="546451" cy="7618888"/>
        </a:xfrm>
        <a:solidFill>
          <a:srgbClr val="FFFFFF">
            <a:alpha val="90000"/>
            <a:hueOff val="0"/>
            <a:satOff val="0"/>
            <a:lumOff val="0"/>
            <a:alphaOff val="0"/>
          </a:srgbClr>
        </a:solidFill>
        <a:ln w="25400" cap="flat" cmpd="sng" algn="ctr">
          <a:solidFill>
            <a:srgbClr val="BC204B">
              <a:hueOff val="0"/>
              <a:satOff val="0"/>
              <a:lumOff val="0"/>
              <a:alphaOff val="0"/>
            </a:srgbClr>
          </a:solidFill>
          <a:prstDash val="solid"/>
        </a:ln>
        <a:effectLst/>
      </dgm:spPr>
      <dgm:t>
        <a:bodyPr anchor="ctr" anchorCtr="0"/>
        <a:lstStyle/>
        <a:p>
          <a:pPr marL="268288" indent="-180975"/>
          <a:r>
            <a:rPr lang="en-US" altLang="tr-TR" sz="1300" b="1" noProof="0" dirty="0">
              <a:solidFill>
                <a:schemeClr val="tx1"/>
              </a:solidFill>
              <a:latin typeface="Calibri Light" panose="020F0302020204030204" pitchFamily="34" charset="0"/>
              <a:ea typeface="+mn-ea"/>
              <a:cs typeface="+mn-cs"/>
              <a:sym typeface="Optima" charset="0"/>
            </a:rPr>
            <a:t>Submission of the Final Version of Project Proposal by the Project Owner</a:t>
          </a:r>
        </a:p>
      </dgm:t>
    </dgm:pt>
    <dgm:pt modelId="{257E5A22-E297-4469-98D5-4D0A861FBE2F}" type="sibTrans" cxnId="{38AAEC8D-6920-4772-9CDE-7FB64EA00ACB}">
      <dgm:prSet/>
      <dgm:spPr/>
      <dgm:t>
        <a:bodyPr/>
        <a:lstStyle/>
        <a:p>
          <a:endParaRPr lang="tr-TR"/>
        </a:p>
      </dgm:t>
    </dgm:pt>
    <dgm:pt modelId="{4FF0C92E-7A1E-498F-84EE-2BD029769AC8}" type="parTrans" cxnId="{38AAEC8D-6920-4772-9CDE-7FB64EA00ACB}">
      <dgm:prSet/>
      <dgm:spPr/>
      <dgm:t>
        <a:bodyPr/>
        <a:lstStyle/>
        <a:p>
          <a:endParaRPr lang="tr-TR"/>
        </a:p>
      </dgm:t>
    </dgm:pt>
    <dgm:pt modelId="{65C46C42-B2B0-4B97-844B-A4D3DCCCC076}">
      <dgm:prSet custT="1"/>
      <dgm:spPr>
        <a:xfrm rot="5400000">
          <a:off x="4124704" y="-2814944"/>
          <a:ext cx="546451" cy="7618888"/>
        </a:xfrm>
        <a:solidFill>
          <a:srgbClr val="FFFFFF">
            <a:alpha val="90000"/>
            <a:hueOff val="0"/>
            <a:satOff val="0"/>
            <a:lumOff val="0"/>
            <a:alphaOff val="0"/>
          </a:srgbClr>
        </a:solidFill>
        <a:ln w="25400" cap="flat" cmpd="sng" algn="ctr">
          <a:solidFill>
            <a:srgbClr val="24135F">
              <a:hueOff val="0"/>
              <a:satOff val="0"/>
              <a:lumOff val="0"/>
              <a:alphaOff val="0"/>
            </a:srgbClr>
          </a:solidFill>
          <a:prstDash val="solid"/>
        </a:ln>
        <a:effectLst/>
      </dgm:spPr>
      <dgm:t>
        <a:bodyPr anchor="ctr" anchorCtr="0"/>
        <a:lstStyle/>
        <a:p>
          <a:pPr marL="268288" indent="-180975"/>
          <a:r>
            <a:rPr lang="en-US" altLang="tr-TR" sz="1300" b="1" noProof="0" dirty="0">
              <a:solidFill>
                <a:schemeClr val="tx1"/>
              </a:solidFill>
              <a:latin typeface="Calibri Light" panose="020F0302020204030204" pitchFamily="34" charset="0"/>
              <a:ea typeface="+mn-ea"/>
              <a:cs typeface="+mn-cs"/>
              <a:sym typeface="Optima" charset="0"/>
            </a:rPr>
            <a:t>Declaration of Short List</a:t>
          </a:r>
        </a:p>
      </dgm:t>
    </dgm:pt>
    <dgm:pt modelId="{8CECCE61-7E13-4BD4-AF15-A1A25EACC321}" type="sibTrans" cxnId="{D543704C-FD77-4947-98F5-E3CFF6827B80}">
      <dgm:prSet/>
      <dgm:spPr/>
      <dgm:t>
        <a:bodyPr/>
        <a:lstStyle/>
        <a:p>
          <a:endParaRPr lang="tr-TR"/>
        </a:p>
      </dgm:t>
    </dgm:pt>
    <dgm:pt modelId="{E551B1DA-F8F2-4776-BEEA-78F6F3089AC0}" type="parTrans" cxnId="{D543704C-FD77-4947-98F5-E3CFF6827B80}">
      <dgm:prSet/>
      <dgm:spPr/>
      <dgm:t>
        <a:bodyPr/>
        <a:lstStyle/>
        <a:p>
          <a:endParaRPr lang="tr-TR"/>
        </a:p>
      </dgm:t>
    </dgm:pt>
    <dgm:pt modelId="{6A56F691-46E1-4379-A242-3ABF9D68CCA7}">
      <dgm:prSet custT="1"/>
      <dgm:spPr>
        <a:xfrm rot="5400000">
          <a:off x="-126104" y="127656"/>
          <a:ext cx="840694" cy="588486"/>
        </a:xfrm>
        <a:solidFill>
          <a:srgbClr val="C4D600">
            <a:hueOff val="0"/>
            <a:satOff val="0"/>
            <a:lumOff val="0"/>
            <a:alphaOff val="0"/>
          </a:srgbClr>
        </a:solidFill>
        <a:ln w="25400" cap="flat" cmpd="sng" algn="ctr">
          <a:solidFill>
            <a:srgbClr val="C4D600">
              <a:hueOff val="0"/>
              <a:satOff val="0"/>
              <a:lumOff val="0"/>
              <a:alphaOff val="0"/>
            </a:srgbClr>
          </a:solidFill>
          <a:prstDash val="solid"/>
        </a:ln>
        <a:effectLst/>
      </dgm:spPr>
      <dgm:t>
        <a:bodyPr/>
        <a:lstStyle/>
        <a:p>
          <a:r>
            <a:rPr lang="en-US" altLang="tr-TR" sz="1400" b="1" noProof="0" dirty="0">
              <a:solidFill>
                <a:schemeClr val="bg1"/>
              </a:solidFill>
              <a:latin typeface="Calibri Light" panose="020F0302020204030204" pitchFamily="34" charset="0"/>
              <a:ea typeface="+mn-ea"/>
              <a:cs typeface="+mn-cs"/>
              <a:sym typeface="Optima" charset="0"/>
            </a:rPr>
            <a:t>October 1st- 31</a:t>
          </a:r>
          <a:r>
            <a:rPr lang="en-US" altLang="tr-TR" sz="1400" b="1" baseline="30000" noProof="0" dirty="0">
              <a:solidFill>
                <a:schemeClr val="bg1"/>
              </a:solidFill>
              <a:latin typeface="Calibri Light" panose="020F0302020204030204" pitchFamily="34" charset="0"/>
              <a:ea typeface="+mn-ea"/>
              <a:cs typeface="+mn-cs"/>
              <a:sym typeface="Optima" charset="0"/>
            </a:rPr>
            <a:t>st</a:t>
          </a:r>
          <a:r>
            <a:rPr lang="tr-TR" altLang="tr-TR" sz="1400" b="1" noProof="0" dirty="0">
              <a:solidFill>
                <a:schemeClr val="bg1"/>
              </a:solidFill>
              <a:latin typeface="Calibri Light" panose="020F0302020204030204" pitchFamily="34" charset="0"/>
              <a:ea typeface="+mn-ea"/>
              <a:cs typeface="+mn-cs"/>
              <a:sym typeface="Optima" charset="0"/>
            </a:rPr>
            <a:t> 2025</a:t>
          </a:r>
          <a:endParaRPr lang="en-US" altLang="tr-TR" sz="1400" b="1" noProof="0" dirty="0">
            <a:solidFill>
              <a:schemeClr val="bg1"/>
            </a:solidFill>
            <a:latin typeface="Calibri Light" panose="020F0302020204030204" pitchFamily="34" charset="0"/>
            <a:ea typeface="+mn-ea"/>
            <a:cs typeface="+mn-cs"/>
            <a:sym typeface="Optima" charset="0"/>
          </a:endParaRPr>
        </a:p>
      </dgm:t>
    </dgm:pt>
    <dgm:pt modelId="{EFBF798A-9575-4C94-BE6F-456DA396D618}" type="parTrans" cxnId="{D9998471-79B4-479D-B3A2-33B97912D2F9}">
      <dgm:prSet/>
      <dgm:spPr/>
      <dgm:t>
        <a:bodyPr/>
        <a:lstStyle/>
        <a:p>
          <a:endParaRPr lang="tr-TR"/>
        </a:p>
      </dgm:t>
    </dgm:pt>
    <dgm:pt modelId="{12243897-8E72-4E82-8E0C-B3979AA50B5E}" type="sibTrans" cxnId="{D9998471-79B4-479D-B3A2-33B97912D2F9}">
      <dgm:prSet/>
      <dgm:spPr/>
      <dgm:t>
        <a:bodyPr/>
        <a:lstStyle/>
        <a:p>
          <a:endParaRPr lang="tr-TR"/>
        </a:p>
      </dgm:t>
    </dgm:pt>
    <dgm:pt modelId="{4302CA1C-3769-4626-B954-9499660B259B}">
      <dgm:prSet custT="1"/>
      <dgm:spPr>
        <a:xfrm rot="5400000">
          <a:off x="-126104" y="847378"/>
          <a:ext cx="840694" cy="588486"/>
        </a:xfrm>
        <a:solidFill>
          <a:srgbClr val="24135F">
            <a:hueOff val="0"/>
            <a:satOff val="0"/>
            <a:lumOff val="0"/>
            <a:alphaOff val="0"/>
          </a:srgbClr>
        </a:solidFill>
        <a:ln w="25400" cap="flat" cmpd="sng" algn="ctr">
          <a:solidFill>
            <a:srgbClr val="24135F">
              <a:hueOff val="0"/>
              <a:satOff val="0"/>
              <a:lumOff val="0"/>
              <a:alphaOff val="0"/>
            </a:srgbClr>
          </a:solidFill>
          <a:prstDash val="solid"/>
        </a:ln>
        <a:effectLst/>
      </dgm:spPr>
      <dgm:t>
        <a:bodyPr/>
        <a:lstStyle/>
        <a:p>
          <a:r>
            <a:rPr lang="en-US" altLang="tr-TR" sz="1400" b="1" noProof="0" dirty="0">
              <a:solidFill>
                <a:schemeClr val="bg1"/>
              </a:solidFill>
              <a:latin typeface="Calibri Light" panose="020F0302020204030204" pitchFamily="34" charset="0"/>
              <a:ea typeface="+mn-ea"/>
              <a:cs typeface="+mn-cs"/>
              <a:sym typeface="Optima" charset="0"/>
            </a:rPr>
            <a:t>Early December</a:t>
          </a:r>
          <a:r>
            <a:rPr lang="tr-TR" altLang="tr-TR" sz="1400" b="1" noProof="0" dirty="0">
              <a:solidFill>
                <a:schemeClr val="bg1"/>
              </a:solidFill>
              <a:latin typeface="Calibri Light" panose="020F0302020204030204" pitchFamily="34" charset="0"/>
              <a:ea typeface="+mn-ea"/>
              <a:cs typeface="+mn-cs"/>
              <a:sym typeface="Optima" charset="0"/>
            </a:rPr>
            <a:t> 2025</a:t>
          </a:r>
          <a:endParaRPr lang="en-US" altLang="tr-TR" sz="1400" b="1" noProof="0" dirty="0">
            <a:solidFill>
              <a:schemeClr val="bg1"/>
            </a:solidFill>
            <a:latin typeface="Calibri Light" panose="020F0302020204030204" pitchFamily="34" charset="0"/>
            <a:ea typeface="+mn-ea"/>
            <a:cs typeface="+mn-cs"/>
            <a:sym typeface="Optima" charset="0"/>
          </a:endParaRPr>
        </a:p>
      </dgm:t>
    </dgm:pt>
    <dgm:pt modelId="{513FB388-D0DA-423F-8753-D52BF1FE8137}" type="parTrans" cxnId="{868E364C-2C08-4484-8659-53B9C01C11D2}">
      <dgm:prSet/>
      <dgm:spPr/>
      <dgm:t>
        <a:bodyPr/>
        <a:lstStyle/>
        <a:p>
          <a:endParaRPr lang="tr-TR"/>
        </a:p>
      </dgm:t>
    </dgm:pt>
    <dgm:pt modelId="{06F70B6E-47E2-43C9-9157-EC504E01EA56}" type="sibTrans" cxnId="{868E364C-2C08-4484-8659-53B9C01C11D2}">
      <dgm:prSet/>
      <dgm:spPr/>
      <dgm:t>
        <a:bodyPr/>
        <a:lstStyle/>
        <a:p>
          <a:endParaRPr lang="tr-TR"/>
        </a:p>
      </dgm:t>
    </dgm:pt>
    <dgm:pt modelId="{5AE663FC-6BC6-4733-8B7D-3740B55E4327}">
      <dgm:prSet custT="1"/>
      <dgm:spPr>
        <a:xfrm rot="5400000">
          <a:off x="-126104" y="1567100"/>
          <a:ext cx="840694" cy="588486"/>
        </a:xfrm>
        <a:solidFill>
          <a:srgbClr val="BC204B">
            <a:hueOff val="0"/>
            <a:satOff val="0"/>
            <a:lumOff val="0"/>
            <a:alphaOff val="0"/>
          </a:srgbClr>
        </a:solidFill>
        <a:ln w="25400" cap="flat" cmpd="sng" algn="ctr">
          <a:solidFill>
            <a:srgbClr val="BC204B">
              <a:hueOff val="0"/>
              <a:satOff val="0"/>
              <a:lumOff val="0"/>
              <a:alphaOff val="0"/>
            </a:srgbClr>
          </a:solidFill>
          <a:prstDash val="solid"/>
        </a:ln>
        <a:effectLst/>
      </dgm:spPr>
      <dgm:t>
        <a:bodyPr/>
        <a:lstStyle/>
        <a:p>
          <a:r>
            <a:rPr lang="en-US" altLang="tr-TR" sz="1400" b="1" noProof="0" dirty="0">
              <a:solidFill>
                <a:schemeClr val="bg1"/>
              </a:solidFill>
              <a:latin typeface="Calibri Light" panose="020F0302020204030204" pitchFamily="34" charset="0"/>
              <a:ea typeface="+mn-ea"/>
              <a:cs typeface="+mn-cs"/>
              <a:sym typeface="Optima" charset="0"/>
            </a:rPr>
            <a:t>End of December</a:t>
          </a:r>
          <a:r>
            <a:rPr lang="tr-TR" altLang="tr-TR" sz="1400" b="1" noProof="0" dirty="0">
              <a:solidFill>
                <a:schemeClr val="bg1"/>
              </a:solidFill>
              <a:latin typeface="Calibri Light" panose="020F0302020204030204" pitchFamily="34" charset="0"/>
              <a:ea typeface="+mn-ea"/>
              <a:cs typeface="+mn-cs"/>
              <a:sym typeface="Optima" charset="0"/>
            </a:rPr>
            <a:t> 2025</a:t>
          </a:r>
          <a:endParaRPr lang="en-US" altLang="tr-TR" sz="1400" b="1" noProof="0" dirty="0">
            <a:solidFill>
              <a:schemeClr val="bg1"/>
            </a:solidFill>
            <a:latin typeface="Calibri Light" panose="020F0302020204030204" pitchFamily="34" charset="0"/>
            <a:ea typeface="+mn-ea"/>
            <a:cs typeface="+mn-cs"/>
            <a:sym typeface="Optima" charset="0"/>
          </a:endParaRPr>
        </a:p>
      </dgm:t>
    </dgm:pt>
    <dgm:pt modelId="{79417EF1-DF99-42AC-9B0E-DE1D30EF01D6}" type="parTrans" cxnId="{63FBB48A-1F45-42A7-B6EB-31058CB36BD7}">
      <dgm:prSet/>
      <dgm:spPr/>
      <dgm:t>
        <a:bodyPr/>
        <a:lstStyle/>
        <a:p>
          <a:endParaRPr lang="tr-TR"/>
        </a:p>
      </dgm:t>
    </dgm:pt>
    <dgm:pt modelId="{F5FEBE50-E3C8-4590-A23B-499F3C67D019}" type="sibTrans" cxnId="{63FBB48A-1F45-42A7-B6EB-31058CB36BD7}">
      <dgm:prSet/>
      <dgm:spPr/>
      <dgm:t>
        <a:bodyPr/>
        <a:lstStyle/>
        <a:p>
          <a:endParaRPr lang="tr-TR"/>
        </a:p>
      </dgm:t>
    </dgm:pt>
    <dgm:pt modelId="{93FFF758-3D72-4F2F-ADA9-F424136AFB69}">
      <dgm:prSet custT="1"/>
      <dgm:spPr>
        <a:xfrm rot="5400000">
          <a:off x="-126104" y="2286823"/>
          <a:ext cx="840694" cy="588486"/>
        </a:xfrm>
        <a:solidFill>
          <a:srgbClr val="8DB9CA">
            <a:hueOff val="0"/>
            <a:satOff val="0"/>
            <a:lumOff val="0"/>
            <a:alphaOff val="0"/>
          </a:srgbClr>
        </a:solidFill>
        <a:ln w="25400" cap="flat" cmpd="sng" algn="ctr">
          <a:solidFill>
            <a:srgbClr val="8DB9CA">
              <a:hueOff val="0"/>
              <a:satOff val="0"/>
              <a:lumOff val="0"/>
              <a:alphaOff val="0"/>
            </a:srgbClr>
          </a:solidFill>
          <a:prstDash val="solid"/>
        </a:ln>
        <a:effectLst/>
      </dgm:spPr>
      <dgm:t>
        <a:bodyPr/>
        <a:lstStyle/>
        <a:p>
          <a:r>
            <a:rPr lang="en-US" altLang="tr-TR" sz="1400" b="1" noProof="0" dirty="0">
              <a:solidFill>
                <a:schemeClr val="bg1"/>
              </a:solidFill>
              <a:latin typeface="Calibri Light" panose="020F0302020204030204" pitchFamily="34" charset="0"/>
              <a:ea typeface="+mn-ea"/>
              <a:cs typeface="+mn-cs"/>
              <a:sym typeface="Optima" charset="0"/>
            </a:rPr>
            <a:t>February-March</a:t>
          </a:r>
          <a:r>
            <a:rPr lang="tr-TR" altLang="tr-TR" sz="1400" b="1" noProof="0" dirty="0">
              <a:solidFill>
                <a:schemeClr val="bg1"/>
              </a:solidFill>
              <a:latin typeface="Calibri Light" panose="020F0302020204030204" pitchFamily="34" charset="0"/>
              <a:ea typeface="+mn-ea"/>
              <a:cs typeface="+mn-cs"/>
              <a:sym typeface="Optima" charset="0"/>
            </a:rPr>
            <a:t> 2026</a:t>
          </a:r>
          <a:endParaRPr lang="en-US" altLang="tr-TR" sz="1400" b="1" noProof="0" dirty="0">
            <a:solidFill>
              <a:schemeClr val="bg1"/>
            </a:solidFill>
            <a:latin typeface="Calibri Light" panose="020F0302020204030204" pitchFamily="34" charset="0"/>
            <a:ea typeface="+mn-ea"/>
            <a:cs typeface="+mn-cs"/>
            <a:sym typeface="Optima" charset="0"/>
          </a:endParaRPr>
        </a:p>
      </dgm:t>
    </dgm:pt>
    <dgm:pt modelId="{1EE06D04-1147-4E3C-A42C-965007DED225}" type="parTrans" cxnId="{D56A6F54-7264-4EA4-BD87-49638D0C754B}">
      <dgm:prSet/>
      <dgm:spPr/>
      <dgm:t>
        <a:bodyPr/>
        <a:lstStyle/>
        <a:p>
          <a:endParaRPr lang="tr-TR"/>
        </a:p>
      </dgm:t>
    </dgm:pt>
    <dgm:pt modelId="{04F0F8C1-9905-401A-8615-C5DBAB63340E}" type="sibTrans" cxnId="{D56A6F54-7264-4EA4-BD87-49638D0C754B}">
      <dgm:prSet/>
      <dgm:spPr/>
      <dgm:t>
        <a:bodyPr/>
        <a:lstStyle/>
        <a:p>
          <a:endParaRPr lang="tr-TR"/>
        </a:p>
      </dgm:t>
    </dgm:pt>
    <dgm:pt modelId="{2B777364-CFCC-4E9F-B1AB-98245EEF54B9}">
      <dgm:prSet custT="1"/>
      <dgm:spPr>
        <a:xfrm rot="5400000">
          <a:off x="-126104" y="3006545"/>
          <a:ext cx="840694" cy="588486"/>
        </a:xfrm>
        <a:solidFill>
          <a:srgbClr val="00617F">
            <a:hueOff val="0"/>
            <a:satOff val="0"/>
            <a:lumOff val="0"/>
            <a:alphaOff val="0"/>
          </a:srgbClr>
        </a:solidFill>
        <a:ln w="25400" cap="flat" cmpd="sng" algn="ctr">
          <a:solidFill>
            <a:srgbClr val="00617F">
              <a:hueOff val="0"/>
              <a:satOff val="0"/>
              <a:lumOff val="0"/>
              <a:alphaOff val="0"/>
            </a:srgbClr>
          </a:solidFill>
          <a:prstDash val="solid"/>
        </a:ln>
        <a:effectLst/>
      </dgm:spPr>
      <dgm:t>
        <a:bodyPr/>
        <a:lstStyle/>
        <a:p>
          <a:r>
            <a:rPr lang="en-US" altLang="tr-TR" sz="1400" b="1" noProof="0" dirty="0">
              <a:solidFill>
                <a:schemeClr val="bg1"/>
              </a:solidFill>
              <a:latin typeface="Calibri Light" panose="020F0302020204030204" pitchFamily="34" charset="0"/>
              <a:ea typeface="+mn-ea"/>
              <a:cs typeface="+mn-cs"/>
              <a:sym typeface="Optima" charset="0"/>
            </a:rPr>
            <a:t>April</a:t>
          </a:r>
          <a:r>
            <a:rPr lang="tr-TR" altLang="tr-TR" sz="1400" b="1" noProof="0" dirty="0">
              <a:solidFill>
                <a:schemeClr val="bg1"/>
              </a:solidFill>
              <a:latin typeface="Calibri Light" panose="020F0302020204030204" pitchFamily="34" charset="0"/>
              <a:ea typeface="+mn-ea"/>
              <a:cs typeface="+mn-cs"/>
              <a:sym typeface="Optima" charset="0"/>
            </a:rPr>
            <a:t> 2026</a:t>
          </a:r>
          <a:endParaRPr lang="en-US" altLang="tr-TR" sz="1400" b="1" noProof="0" dirty="0">
            <a:solidFill>
              <a:schemeClr val="bg1"/>
            </a:solidFill>
            <a:latin typeface="Calibri Light" panose="020F0302020204030204" pitchFamily="34" charset="0"/>
            <a:ea typeface="+mn-ea"/>
            <a:cs typeface="+mn-cs"/>
            <a:sym typeface="Optima" charset="0"/>
          </a:endParaRPr>
        </a:p>
      </dgm:t>
    </dgm:pt>
    <dgm:pt modelId="{D86E2DD7-38ED-43F4-9E2B-102762B13D1B}" type="parTrans" cxnId="{FD0262E4-FB0B-48B3-AC54-74A5C6E8833B}">
      <dgm:prSet/>
      <dgm:spPr/>
      <dgm:t>
        <a:bodyPr/>
        <a:lstStyle/>
        <a:p>
          <a:endParaRPr lang="tr-TR"/>
        </a:p>
      </dgm:t>
    </dgm:pt>
    <dgm:pt modelId="{D5383B91-CC42-4B6C-8CCE-C5AA672DECAF}" type="sibTrans" cxnId="{FD0262E4-FB0B-48B3-AC54-74A5C6E8833B}">
      <dgm:prSet/>
      <dgm:spPr/>
      <dgm:t>
        <a:bodyPr/>
        <a:lstStyle/>
        <a:p>
          <a:endParaRPr lang="tr-TR"/>
        </a:p>
      </dgm:t>
    </dgm:pt>
    <dgm:pt modelId="{2DFD5C5C-7D09-4FDA-B0EA-6EDC8D1B1F1A}">
      <dgm:prSet custT="1"/>
      <dgm:spPr>
        <a:xfrm rot="5400000">
          <a:off x="-126104" y="3006545"/>
          <a:ext cx="840694" cy="588486"/>
        </a:xfrm>
        <a:noFill/>
        <a:ln w="25400" cap="flat" cmpd="sng" algn="ctr">
          <a:solidFill>
            <a:srgbClr val="00617F">
              <a:hueOff val="0"/>
              <a:satOff val="0"/>
              <a:lumOff val="0"/>
              <a:alphaOff val="0"/>
            </a:srgbClr>
          </a:solidFill>
          <a:prstDash val="solid"/>
        </a:ln>
        <a:effectLst/>
      </dgm:spPr>
      <dgm:t>
        <a:bodyPr anchor="ctr" anchorCtr="0"/>
        <a:lstStyle/>
        <a:p>
          <a:pPr marL="268288" indent="-180975"/>
          <a:r>
            <a:rPr lang="en-US" altLang="tr-TR" sz="1300" b="1" noProof="0" dirty="0">
              <a:solidFill>
                <a:schemeClr val="tx1"/>
              </a:solidFill>
              <a:latin typeface="Calibri Light" panose="020F0302020204030204" pitchFamily="34" charset="0"/>
              <a:ea typeface="+mn-ea"/>
              <a:cs typeface="+mn-cs"/>
              <a:sym typeface="Optima" charset="0"/>
            </a:rPr>
            <a:t>Finalization of Contract Procedures</a:t>
          </a:r>
        </a:p>
      </dgm:t>
    </dgm:pt>
    <dgm:pt modelId="{D7A17D54-71FE-4D55-8131-32FCBB8371FC}" type="parTrans" cxnId="{83B07E21-07C9-488E-9517-1F07CA5BDD4C}">
      <dgm:prSet/>
      <dgm:spPr/>
      <dgm:t>
        <a:bodyPr/>
        <a:lstStyle/>
        <a:p>
          <a:endParaRPr lang="tr-TR"/>
        </a:p>
      </dgm:t>
    </dgm:pt>
    <dgm:pt modelId="{DF95614D-464F-4A33-A18F-B2EE9187550B}" type="sibTrans" cxnId="{83B07E21-07C9-488E-9517-1F07CA5BDD4C}">
      <dgm:prSet/>
      <dgm:spPr/>
      <dgm:t>
        <a:bodyPr/>
        <a:lstStyle/>
        <a:p>
          <a:endParaRPr lang="tr-TR"/>
        </a:p>
      </dgm:t>
    </dgm:pt>
    <dgm:pt modelId="{DC487224-8479-44EE-BD66-9ECA4C434602}">
      <dgm:prSet custT="1"/>
      <dgm:spPr>
        <a:xfrm rot="5400000">
          <a:off x="-126104" y="3006545"/>
          <a:ext cx="840694" cy="588486"/>
        </a:xfrm>
        <a:noFill/>
        <a:ln w="25400" cap="flat" cmpd="sng" algn="ctr">
          <a:solidFill>
            <a:srgbClr val="00617F">
              <a:hueOff val="0"/>
              <a:satOff val="0"/>
              <a:lumOff val="0"/>
              <a:alphaOff val="0"/>
            </a:srgbClr>
          </a:solidFill>
          <a:prstDash val="solid"/>
        </a:ln>
        <a:effectLst/>
      </dgm:spPr>
      <dgm:t>
        <a:bodyPr anchor="ctr" anchorCtr="0"/>
        <a:lstStyle/>
        <a:p>
          <a:pPr marL="268288" indent="-180975"/>
          <a:r>
            <a:rPr lang="en-US" altLang="tr-TR" sz="1300" b="1" noProof="0" dirty="0">
              <a:solidFill>
                <a:schemeClr val="tx1"/>
              </a:solidFill>
              <a:latin typeface="Calibri Light" panose="020F0302020204030204" pitchFamily="34" charset="0"/>
              <a:ea typeface="+mn-ea"/>
              <a:cs typeface="+mn-cs"/>
              <a:sym typeface="Optima" charset="0"/>
            </a:rPr>
            <a:t>Project Implementation Period</a:t>
          </a:r>
        </a:p>
      </dgm:t>
    </dgm:pt>
    <dgm:pt modelId="{96E1D14B-4B60-4646-BC63-A827AE857DBE}" type="parTrans" cxnId="{2C63601B-ACDD-4C3D-8CC8-1A73869B89BA}">
      <dgm:prSet/>
      <dgm:spPr/>
      <dgm:t>
        <a:bodyPr/>
        <a:lstStyle/>
        <a:p>
          <a:endParaRPr lang="tr-TR"/>
        </a:p>
      </dgm:t>
    </dgm:pt>
    <dgm:pt modelId="{6994140D-A140-49D0-B487-7A51990CAAE1}" type="sibTrans" cxnId="{2C63601B-ACDD-4C3D-8CC8-1A73869B89BA}">
      <dgm:prSet/>
      <dgm:spPr/>
      <dgm:t>
        <a:bodyPr/>
        <a:lstStyle/>
        <a:p>
          <a:endParaRPr lang="tr-TR"/>
        </a:p>
      </dgm:t>
    </dgm:pt>
    <dgm:pt modelId="{3E5F0828-0191-413B-9198-E789B94B7FEE}">
      <dgm:prSet custT="1"/>
      <dgm:spPr>
        <a:xfrm rot="5400000">
          <a:off x="-126104" y="3006545"/>
          <a:ext cx="840694" cy="588486"/>
        </a:xfrm>
        <a:noFill/>
        <a:ln w="25400" cap="flat" cmpd="sng" algn="ctr">
          <a:solidFill>
            <a:srgbClr val="00617F">
              <a:hueOff val="0"/>
              <a:satOff val="0"/>
              <a:lumOff val="0"/>
              <a:alphaOff val="0"/>
            </a:srgbClr>
          </a:solidFill>
          <a:prstDash val="solid"/>
        </a:ln>
        <a:effectLst/>
      </dgm:spPr>
      <dgm:t>
        <a:bodyPr anchor="ctr" anchorCtr="0"/>
        <a:lstStyle/>
        <a:p>
          <a:pPr marL="268288" indent="-180975"/>
          <a:r>
            <a:rPr lang="en-US" altLang="tr-TR" sz="1300" b="1" noProof="0" dirty="0">
              <a:solidFill>
                <a:schemeClr val="tx1"/>
              </a:solidFill>
              <a:latin typeface="Calibri Light" panose="020F0302020204030204" pitchFamily="34" charset="0"/>
              <a:ea typeface="+mn-ea"/>
              <a:cs typeface="+mn-cs"/>
              <a:sym typeface="Optima" charset="0"/>
            </a:rPr>
            <a:t>Organizing a Training Activity</a:t>
          </a:r>
        </a:p>
      </dgm:t>
    </dgm:pt>
    <dgm:pt modelId="{406D7DBB-B929-4C9E-8112-D5E01126474F}" type="parTrans" cxnId="{3CA41B4B-B1D9-4AF6-9982-E8E91620ED81}">
      <dgm:prSet/>
      <dgm:spPr/>
      <dgm:t>
        <a:bodyPr/>
        <a:lstStyle/>
        <a:p>
          <a:endParaRPr lang="tr-TR"/>
        </a:p>
      </dgm:t>
    </dgm:pt>
    <dgm:pt modelId="{18676294-E7F3-40F6-A41B-2B76BA353867}" type="sibTrans" cxnId="{3CA41B4B-B1D9-4AF6-9982-E8E91620ED81}">
      <dgm:prSet/>
      <dgm:spPr/>
      <dgm:t>
        <a:bodyPr/>
        <a:lstStyle/>
        <a:p>
          <a:endParaRPr lang="tr-TR"/>
        </a:p>
      </dgm:t>
    </dgm:pt>
    <dgm:pt modelId="{F60EE397-2747-4CE8-A97A-C5C8EF03F1C3}">
      <dgm:prSet custT="1"/>
      <dgm:spPr>
        <a:xfrm rot="5400000">
          <a:off x="-126104" y="3006545"/>
          <a:ext cx="840694" cy="588486"/>
        </a:xfrm>
        <a:solidFill>
          <a:srgbClr val="002060"/>
        </a:solidFill>
        <a:ln w="25400" cap="flat" cmpd="sng" algn="ctr">
          <a:solidFill>
            <a:srgbClr val="002060"/>
          </a:solidFill>
          <a:prstDash val="solid"/>
        </a:ln>
        <a:effectLst/>
      </dgm:spPr>
      <dgm:t>
        <a:bodyPr/>
        <a:lstStyle/>
        <a:p>
          <a:r>
            <a:rPr lang="en-US" altLang="tr-TR" sz="1400" b="1" noProof="0" dirty="0">
              <a:solidFill>
                <a:schemeClr val="bg1"/>
              </a:solidFill>
              <a:latin typeface="Calibri Light" panose="020F0302020204030204" pitchFamily="34" charset="0"/>
              <a:ea typeface="+mn-ea"/>
              <a:cs typeface="+mn-cs"/>
              <a:sym typeface="Optima" charset="0"/>
            </a:rPr>
            <a:t>April-December</a:t>
          </a:r>
          <a:r>
            <a:rPr lang="tr-TR" altLang="tr-TR" sz="1400" b="1" noProof="0" dirty="0">
              <a:solidFill>
                <a:schemeClr val="bg1"/>
              </a:solidFill>
              <a:latin typeface="Calibri Light" panose="020F0302020204030204" pitchFamily="34" charset="0"/>
              <a:ea typeface="+mn-ea"/>
              <a:cs typeface="+mn-cs"/>
              <a:sym typeface="Optima" charset="0"/>
            </a:rPr>
            <a:t> 2026</a:t>
          </a:r>
          <a:endParaRPr lang="en-US" altLang="tr-TR" sz="1400" b="1" noProof="0" dirty="0">
            <a:solidFill>
              <a:schemeClr val="bg1"/>
            </a:solidFill>
            <a:latin typeface="Calibri Light" panose="020F0302020204030204" pitchFamily="34" charset="0"/>
            <a:ea typeface="+mn-ea"/>
            <a:cs typeface="+mn-cs"/>
            <a:sym typeface="Optima" charset="0"/>
          </a:endParaRPr>
        </a:p>
      </dgm:t>
    </dgm:pt>
    <dgm:pt modelId="{F8456E29-765F-4F76-A963-844232F5AA2E}" type="sibTrans" cxnId="{F417CB07-284C-4E6A-9616-3402AC5EF3D8}">
      <dgm:prSet/>
      <dgm:spPr/>
      <dgm:t>
        <a:bodyPr/>
        <a:lstStyle/>
        <a:p>
          <a:endParaRPr lang="tr-TR"/>
        </a:p>
      </dgm:t>
    </dgm:pt>
    <dgm:pt modelId="{F02B7FE0-22A6-4BB4-B2CC-2CB899205C7B}" type="parTrans" cxnId="{F417CB07-284C-4E6A-9616-3402AC5EF3D8}">
      <dgm:prSet/>
      <dgm:spPr/>
      <dgm:t>
        <a:bodyPr/>
        <a:lstStyle/>
        <a:p>
          <a:endParaRPr lang="tr-TR"/>
        </a:p>
      </dgm:t>
    </dgm:pt>
    <dgm:pt modelId="{D9971D86-F330-4E40-B716-7E61E0F1E205}" type="pres">
      <dgm:prSet presAssocID="{2ABD0FEE-7B2C-47C7-A8D7-156D4A75D1C3}" presName="Name0" presStyleCnt="0">
        <dgm:presLayoutVars>
          <dgm:dir/>
          <dgm:animLvl val="lvl"/>
          <dgm:resizeHandles/>
        </dgm:presLayoutVars>
      </dgm:prSet>
      <dgm:spPr/>
    </dgm:pt>
    <dgm:pt modelId="{72B80658-E4F3-4F6D-88A0-2A91C2E72C17}" type="pres">
      <dgm:prSet presAssocID="{6A56F691-46E1-4379-A242-3ABF9D68CCA7}" presName="linNode" presStyleCnt="0"/>
      <dgm:spPr/>
    </dgm:pt>
    <dgm:pt modelId="{7C612C55-84FD-4053-8C67-260DBD22ACCC}" type="pres">
      <dgm:prSet presAssocID="{6A56F691-46E1-4379-A242-3ABF9D68CCA7}" presName="parentShp" presStyleLbl="node1" presStyleIdx="0" presStyleCnt="6" custScaleX="76867">
        <dgm:presLayoutVars>
          <dgm:bulletEnabled val="1"/>
        </dgm:presLayoutVars>
      </dgm:prSet>
      <dgm:spPr/>
    </dgm:pt>
    <dgm:pt modelId="{90E2677A-EC33-48BE-9BFB-22775342D4EE}" type="pres">
      <dgm:prSet presAssocID="{6A56F691-46E1-4379-A242-3ABF9D68CCA7}" presName="childShp" presStyleLbl="bgAccFollowNode1" presStyleIdx="0" presStyleCnt="6">
        <dgm:presLayoutVars>
          <dgm:bulletEnabled val="1"/>
        </dgm:presLayoutVars>
      </dgm:prSet>
      <dgm:spPr/>
    </dgm:pt>
    <dgm:pt modelId="{4A121787-0BFF-4F32-913B-C511F313033A}" type="pres">
      <dgm:prSet presAssocID="{12243897-8E72-4E82-8E0C-B3979AA50B5E}" presName="spacing" presStyleCnt="0"/>
      <dgm:spPr/>
    </dgm:pt>
    <dgm:pt modelId="{F0CCA310-96B5-4EDE-98D4-B3DED4919A23}" type="pres">
      <dgm:prSet presAssocID="{4302CA1C-3769-4626-B954-9499660B259B}" presName="linNode" presStyleCnt="0"/>
      <dgm:spPr/>
    </dgm:pt>
    <dgm:pt modelId="{5D74E942-42E4-4AB2-8664-915B22A5ED64}" type="pres">
      <dgm:prSet presAssocID="{4302CA1C-3769-4626-B954-9499660B259B}" presName="parentShp" presStyleLbl="node1" presStyleIdx="1" presStyleCnt="6" custScaleX="76867">
        <dgm:presLayoutVars>
          <dgm:bulletEnabled val="1"/>
        </dgm:presLayoutVars>
      </dgm:prSet>
      <dgm:spPr/>
    </dgm:pt>
    <dgm:pt modelId="{753D2AE9-751A-46CE-A53F-11D4B6FC9509}" type="pres">
      <dgm:prSet presAssocID="{4302CA1C-3769-4626-B954-9499660B259B}" presName="childShp" presStyleLbl="bgAccFollowNode1" presStyleIdx="1" presStyleCnt="6">
        <dgm:presLayoutVars>
          <dgm:bulletEnabled val="1"/>
        </dgm:presLayoutVars>
      </dgm:prSet>
      <dgm:spPr/>
    </dgm:pt>
    <dgm:pt modelId="{2CFB1E3F-27B5-4F55-BDBA-D8E404B8AFDB}" type="pres">
      <dgm:prSet presAssocID="{06F70B6E-47E2-43C9-9157-EC504E01EA56}" presName="spacing" presStyleCnt="0"/>
      <dgm:spPr/>
    </dgm:pt>
    <dgm:pt modelId="{8A3F726A-ED0B-4548-BE4C-0E1726596D9F}" type="pres">
      <dgm:prSet presAssocID="{5AE663FC-6BC6-4733-8B7D-3740B55E4327}" presName="linNode" presStyleCnt="0"/>
      <dgm:spPr/>
    </dgm:pt>
    <dgm:pt modelId="{ABEAA2D5-FDD0-46E2-8B4D-38D090C9829F}" type="pres">
      <dgm:prSet presAssocID="{5AE663FC-6BC6-4733-8B7D-3740B55E4327}" presName="parentShp" presStyleLbl="node1" presStyleIdx="2" presStyleCnt="6" custScaleX="76867">
        <dgm:presLayoutVars>
          <dgm:bulletEnabled val="1"/>
        </dgm:presLayoutVars>
      </dgm:prSet>
      <dgm:spPr/>
    </dgm:pt>
    <dgm:pt modelId="{9F11BCF6-C509-4C6B-804E-57AC003C5DCB}" type="pres">
      <dgm:prSet presAssocID="{5AE663FC-6BC6-4733-8B7D-3740B55E4327}" presName="childShp" presStyleLbl="bgAccFollowNode1" presStyleIdx="2" presStyleCnt="6">
        <dgm:presLayoutVars>
          <dgm:bulletEnabled val="1"/>
        </dgm:presLayoutVars>
      </dgm:prSet>
      <dgm:spPr/>
    </dgm:pt>
    <dgm:pt modelId="{EF982512-9597-4E15-9A43-D872BDDBE5A6}" type="pres">
      <dgm:prSet presAssocID="{F5FEBE50-E3C8-4590-A23B-499F3C67D019}" presName="spacing" presStyleCnt="0"/>
      <dgm:spPr/>
    </dgm:pt>
    <dgm:pt modelId="{F55BFC2E-F970-4A6F-968D-C3CFC2BE44D5}" type="pres">
      <dgm:prSet presAssocID="{93FFF758-3D72-4F2F-ADA9-F424136AFB69}" presName="linNode" presStyleCnt="0"/>
      <dgm:spPr/>
    </dgm:pt>
    <dgm:pt modelId="{811AC32F-DCD7-4A3C-B7D5-0CA3EB0EE509}" type="pres">
      <dgm:prSet presAssocID="{93FFF758-3D72-4F2F-ADA9-F424136AFB69}" presName="parentShp" presStyleLbl="node1" presStyleIdx="3" presStyleCnt="6" custScaleX="76867">
        <dgm:presLayoutVars>
          <dgm:bulletEnabled val="1"/>
        </dgm:presLayoutVars>
      </dgm:prSet>
      <dgm:spPr/>
    </dgm:pt>
    <dgm:pt modelId="{4E52AB7F-067C-4C52-AEF0-435718BD1764}" type="pres">
      <dgm:prSet presAssocID="{93FFF758-3D72-4F2F-ADA9-F424136AFB69}" presName="childShp" presStyleLbl="bgAccFollowNode1" presStyleIdx="3" presStyleCnt="6">
        <dgm:presLayoutVars>
          <dgm:bulletEnabled val="1"/>
        </dgm:presLayoutVars>
      </dgm:prSet>
      <dgm:spPr/>
    </dgm:pt>
    <dgm:pt modelId="{BEFFE396-C542-4F75-B12A-64611FC49BB4}" type="pres">
      <dgm:prSet presAssocID="{04F0F8C1-9905-401A-8615-C5DBAB63340E}" presName="spacing" presStyleCnt="0"/>
      <dgm:spPr/>
    </dgm:pt>
    <dgm:pt modelId="{8BFF0A38-032E-4F9B-8926-82E23E178FE6}" type="pres">
      <dgm:prSet presAssocID="{2B777364-CFCC-4E9F-B1AB-98245EEF54B9}" presName="linNode" presStyleCnt="0"/>
      <dgm:spPr/>
    </dgm:pt>
    <dgm:pt modelId="{84E116C9-9787-43DD-B2BA-830EBBB69BAE}" type="pres">
      <dgm:prSet presAssocID="{2B777364-CFCC-4E9F-B1AB-98245EEF54B9}" presName="parentShp" presStyleLbl="node1" presStyleIdx="4" presStyleCnt="6" custScaleX="76867">
        <dgm:presLayoutVars>
          <dgm:bulletEnabled val="1"/>
        </dgm:presLayoutVars>
      </dgm:prSet>
      <dgm:spPr/>
    </dgm:pt>
    <dgm:pt modelId="{4312076E-127F-4218-B251-01883734CA48}" type="pres">
      <dgm:prSet presAssocID="{2B777364-CFCC-4E9F-B1AB-98245EEF54B9}" presName="childShp" presStyleLbl="bgAccFollowNode1" presStyleIdx="4" presStyleCnt="6">
        <dgm:presLayoutVars>
          <dgm:bulletEnabled val="1"/>
        </dgm:presLayoutVars>
      </dgm:prSet>
      <dgm:spPr/>
    </dgm:pt>
    <dgm:pt modelId="{EE2F3ECC-BBC8-41D0-A3A6-AFF51D120F64}" type="pres">
      <dgm:prSet presAssocID="{D5383B91-CC42-4B6C-8CCE-C5AA672DECAF}" presName="spacing" presStyleCnt="0"/>
      <dgm:spPr/>
    </dgm:pt>
    <dgm:pt modelId="{7C73AC61-85B8-4B7F-8EC3-43E93A279B54}" type="pres">
      <dgm:prSet presAssocID="{F60EE397-2747-4CE8-A97A-C5C8EF03F1C3}" presName="linNode" presStyleCnt="0"/>
      <dgm:spPr/>
    </dgm:pt>
    <dgm:pt modelId="{CF6202C1-5053-4EC3-B3F1-E4C66E1C415C}" type="pres">
      <dgm:prSet presAssocID="{F60EE397-2747-4CE8-A97A-C5C8EF03F1C3}" presName="parentShp" presStyleLbl="node1" presStyleIdx="5" presStyleCnt="6" custScaleX="76867">
        <dgm:presLayoutVars>
          <dgm:bulletEnabled val="1"/>
        </dgm:presLayoutVars>
      </dgm:prSet>
      <dgm:spPr/>
    </dgm:pt>
    <dgm:pt modelId="{84E2E5C9-5DB1-45F3-AAB9-BDB8E82A0034}" type="pres">
      <dgm:prSet presAssocID="{F60EE397-2747-4CE8-A97A-C5C8EF03F1C3}" presName="childShp" presStyleLbl="bgAccFollowNode1" presStyleIdx="5" presStyleCnt="6">
        <dgm:presLayoutVars>
          <dgm:bulletEnabled val="1"/>
        </dgm:presLayoutVars>
      </dgm:prSet>
      <dgm:spPr/>
    </dgm:pt>
  </dgm:ptLst>
  <dgm:cxnLst>
    <dgm:cxn modelId="{D2844705-2D27-4EFA-99FA-F1CD1171254C}" type="presOf" srcId="{DC487224-8479-44EE-BD66-9ECA4C434602}" destId="{84E2E5C9-5DB1-45F3-AAB9-BDB8E82A0034}" srcOrd="0" destOrd="0" presId="urn:microsoft.com/office/officeart/2005/8/layout/vList6"/>
    <dgm:cxn modelId="{FA4D1A07-5F6F-466A-B008-9E46E23DE4D5}" type="presOf" srcId="{6A56F691-46E1-4379-A242-3ABF9D68CCA7}" destId="{7C612C55-84FD-4053-8C67-260DBD22ACCC}" srcOrd="0" destOrd="0" presId="urn:microsoft.com/office/officeart/2005/8/layout/vList6"/>
    <dgm:cxn modelId="{F417CB07-284C-4E6A-9616-3402AC5EF3D8}" srcId="{2ABD0FEE-7B2C-47C7-A8D7-156D4A75D1C3}" destId="{F60EE397-2747-4CE8-A97A-C5C8EF03F1C3}" srcOrd="5" destOrd="0" parTransId="{F02B7FE0-22A6-4BB4-B2CC-2CB899205C7B}" sibTransId="{F8456E29-765F-4F76-A963-844232F5AA2E}"/>
    <dgm:cxn modelId="{FB22D513-3815-4AFD-A918-77C538CC9FBB}" srcId="{6A56F691-46E1-4379-A242-3ABF9D68CCA7}" destId="{897BB005-2D79-4A91-A3BF-28469D861C82}" srcOrd="0" destOrd="0" parTransId="{E63340E4-08D7-401E-BA60-AC023CC9BF8F}" sibTransId="{3D721366-9370-4300-9BCD-A01C3A4E14B3}"/>
    <dgm:cxn modelId="{10880F14-F15F-4196-A029-05C584F2464C}" type="presOf" srcId="{897BB005-2D79-4A91-A3BF-28469D861C82}" destId="{90E2677A-EC33-48BE-9BFB-22775342D4EE}" srcOrd="0" destOrd="0" presId="urn:microsoft.com/office/officeart/2005/8/layout/vList6"/>
    <dgm:cxn modelId="{2C63601B-ACDD-4C3D-8CC8-1A73869B89BA}" srcId="{F60EE397-2747-4CE8-A97A-C5C8EF03F1C3}" destId="{DC487224-8479-44EE-BD66-9ECA4C434602}" srcOrd="0" destOrd="0" parTransId="{96E1D14B-4B60-4646-BC63-A827AE857DBE}" sibTransId="{6994140D-A140-49D0-B487-7A51990CAAE1}"/>
    <dgm:cxn modelId="{83B07E21-07C9-488E-9517-1F07CA5BDD4C}" srcId="{2B777364-CFCC-4E9F-B1AB-98245EEF54B9}" destId="{2DFD5C5C-7D09-4FDA-B0EA-6EDC8D1B1F1A}" srcOrd="0" destOrd="0" parTransId="{D7A17D54-71FE-4D55-8131-32FCBB8371FC}" sibTransId="{DF95614D-464F-4A33-A18F-B2EE9187550B}"/>
    <dgm:cxn modelId="{78294022-5E86-47BC-B6E9-743839120A04}" type="presOf" srcId="{2DFD5C5C-7D09-4FDA-B0EA-6EDC8D1B1F1A}" destId="{4312076E-127F-4218-B251-01883734CA48}" srcOrd="0" destOrd="0" presId="urn:microsoft.com/office/officeart/2005/8/layout/vList6"/>
    <dgm:cxn modelId="{A650785D-C582-49E3-8BB0-47CAC06FE06C}" type="presOf" srcId="{3E5F0828-0191-413B-9198-E789B94B7FEE}" destId="{4312076E-127F-4218-B251-01883734CA48}" srcOrd="0" destOrd="1" presId="urn:microsoft.com/office/officeart/2005/8/layout/vList6"/>
    <dgm:cxn modelId="{3CA41B4B-B1D9-4AF6-9982-E8E91620ED81}" srcId="{2B777364-CFCC-4E9F-B1AB-98245EEF54B9}" destId="{3E5F0828-0191-413B-9198-E789B94B7FEE}" srcOrd="1" destOrd="0" parTransId="{406D7DBB-B929-4C9E-8112-D5E01126474F}" sibTransId="{18676294-E7F3-40F6-A41B-2B76BA353867}"/>
    <dgm:cxn modelId="{868E364C-2C08-4484-8659-53B9C01C11D2}" srcId="{2ABD0FEE-7B2C-47C7-A8D7-156D4A75D1C3}" destId="{4302CA1C-3769-4626-B954-9499660B259B}" srcOrd="1" destOrd="0" parTransId="{513FB388-D0DA-423F-8753-D52BF1FE8137}" sibTransId="{06F70B6E-47E2-43C9-9157-EC504E01EA56}"/>
    <dgm:cxn modelId="{D543704C-FD77-4947-98F5-E3CFF6827B80}" srcId="{4302CA1C-3769-4626-B954-9499660B259B}" destId="{65C46C42-B2B0-4B97-844B-A4D3DCCCC076}" srcOrd="0" destOrd="0" parTransId="{E551B1DA-F8F2-4776-BEEA-78F6F3089AC0}" sibTransId="{8CECCE61-7E13-4BD4-AF15-A1A25EACC321}"/>
    <dgm:cxn modelId="{DB1B2750-03AD-4C0C-9D59-18555F15440F}" type="presOf" srcId="{2B777364-CFCC-4E9F-B1AB-98245EEF54B9}" destId="{84E116C9-9787-43DD-B2BA-830EBBB69BAE}" srcOrd="0" destOrd="0" presId="urn:microsoft.com/office/officeart/2005/8/layout/vList6"/>
    <dgm:cxn modelId="{D9998471-79B4-479D-B3A2-33B97912D2F9}" srcId="{2ABD0FEE-7B2C-47C7-A8D7-156D4A75D1C3}" destId="{6A56F691-46E1-4379-A242-3ABF9D68CCA7}" srcOrd="0" destOrd="0" parTransId="{EFBF798A-9575-4C94-BE6F-456DA396D618}" sibTransId="{12243897-8E72-4E82-8E0C-B3979AA50B5E}"/>
    <dgm:cxn modelId="{D56A6F54-7264-4EA4-BD87-49638D0C754B}" srcId="{2ABD0FEE-7B2C-47C7-A8D7-156D4A75D1C3}" destId="{93FFF758-3D72-4F2F-ADA9-F424136AFB69}" srcOrd="3" destOrd="0" parTransId="{1EE06D04-1147-4E3C-A42C-965007DED225}" sibTransId="{04F0F8C1-9905-401A-8615-C5DBAB63340E}"/>
    <dgm:cxn modelId="{AA9A1777-8068-480B-A5DB-DF87C3E15745}" type="presOf" srcId="{0D97FA0E-3908-4AF4-BB38-38D977EC6180}" destId="{9F11BCF6-C509-4C6B-804E-57AC003C5DCB}" srcOrd="0" destOrd="0" presId="urn:microsoft.com/office/officeart/2005/8/layout/vList6"/>
    <dgm:cxn modelId="{8752CF84-6FD8-495E-84CD-337E5258D028}" type="presOf" srcId="{5AE663FC-6BC6-4733-8B7D-3740B55E4327}" destId="{ABEAA2D5-FDD0-46E2-8B4D-38D090C9829F}" srcOrd="0" destOrd="0" presId="urn:microsoft.com/office/officeart/2005/8/layout/vList6"/>
    <dgm:cxn modelId="{63FBB48A-1F45-42A7-B6EB-31058CB36BD7}" srcId="{2ABD0FEE-7B2C-47C7-A8D7-156D4A75D1C3}" destId="{5AE663FC-6BC6-4733-8B7D-3740B55E4327}" srcOrd="2" destOrd="0" parTransId="{79417EF1-DF99-42AC-9B0E-DE1D30EF01D6}" sibTransId="{F5FEBE50-E3C8-4590-A23B-499F3C67D019}"/>
    <dgm:cxn modelId="{38AAEC8D-6920-4772-9CDE-7FB64EA00ACB}" srcId="{5AE663FC-6BC6-4733-8B7D-3740B55E4327}" destId="{0D97FA0E-3908-4AF4-BB38-38D977EC6180}" srcOrd="0" destOrd="0" parTransId="{4FF0C92E-7A1E-498F-84EE-2BD029769AC8}" sibTransId="{257E5A22-E297-4469-98D5-4D0A861FBE2F}"/>
    <dgm:cxn modelId="{8D8F898E-6CD6-417E-A325-5D36EBECF7A6}" type="presOf" srcId="{4302CA1C-3769-4626-B954-9499660B259B}" destId="{5D74E942-42E4-4AB2-8664-915B22A5ED64}" srcOrd="0" destOrd="0" presId="urn:microsoft.com/office/officeart/2005/8/layout/vList6"/>
    <dgm:cxn modelId="{89BD59A0-D456-487F-8B1F-8D0D8AB29981}" type="presOf" srcId="{F60EE397-2747-4CE8-A97A-C5C8EF03F1C3}" destId="{CF6202C1-5053-4EC3-B3F1-E4C66E1C415C}" srcOrd="0" destOrd="0" presId="urn:microsoft.com/office/officeart/2005/8/layout/vList6"/>
    <dgm:cxn modelId="{12A9ADB1-7ADE-4DF4-90BC-459008C163E7}" srcId="{93FFF758-3D72-4F2F-ADA9-F424136AFB69}" destId="{4625D334-6A8D-4419-838A-5D48757068E7}" srcOrd="0" destOrd="0" parTransId="{A86CD497-05EF-49BD-B60F-B527E419DF5E}" sibTransId="{F4B95FD2-66DB-43D6-867B-C75075D0F5C7}"/>
    <dgm:cxn modelId="{EC1E4FC2-8705-490E-A07A-A44EDDB96BE2}" type="presOf" srcId="{93FFF758-3D72-4F2F-ADA9-F424136AFB69}" destId="{811AC32F-DCD7-4A3C-B7D5-0CA3EB0EE509}" srcOrd="0" destOrd="0" presId="urn:microsoft.com/office/officeart/2005/8/layout/vList6"/>
    <dgm:cxn modelId="{9D8B4BD7-63C4-4EDF-94A0-7714A9DA92B0}" type="presOf" srcId="{4625D334-6A8D-4419-838A-5D48757068E7}" destId="{4E52AB7F-067C-4C52-AEF0-435718BD1764}" srcOrd="0" destOrd="0" presId="urn:microsoft.com/office/officeart/2005/8/layout/vList6"/>
    <dgm:cxn modelId="{A8B90DD9-ED19-4738-AE35-7E4F08DCA929}" type="presOf" srcId="{65C46C42-B2B0-4B97-844B-A4D3DCCCC076}" destId="{753D2AE9-751A-46CE-A53F-11D4B6FC9509}" srcOrd="0" destOrd="0" presId="urn:microsoft.com/office/officeart/2005/8/layout/vList6"/>
    <dgm:cxn modelId="{FD0262E4-FB0B-48B3-AC54-74A5C6E8833B}" srcId="{2ABD0FEE-7B2C-47C7-A8D7-156D4A75D1C3}" destId="{2B777364-CFCC-4E9F-B1AB-98245EEF54B9}" srcOrd="4" destOrd="0" parTransId="{D86E2DD7-38ED-43F4-9E2B-102762B13D1B}" sibTransId="{D5383B91-CC42-4B6C-8CCE-C5AA672DECAF}"/>
    <dgm:cxn modelId="{1B4756EA-21A7-4D08-BB16-B95D5BF05093}" type="presOf" srcId="{2ABD0FEE-7B2C-47C7-A8D7-156D4A75D1C3}" destId="{D9971D86-F330-4E40-B716-7E61E0F1E205}" srcOrd="0" destOrd="0" presId="urn:microsoft.com/office/officeart/2005/8/layout/vList6"/>
    <dgm:cxn modelId="{F490D7B1-6214-4B1F-AC59-E0B5D1FA210A}" type="presParOf" srcId="{D9971D86-F330-4E40-B716-7E61E0F1E205}" destId="{72B80658-E4F3-4F6D-88A0-2A91C2E72C17}" srcOrd="0" destOrd="0" presId="urn:microsoft.com/office/officeart/2005/8/layout/vList6"/>
    <dgm:cxn modelId="{074F870E-CB18-4DB5-A404-0BA410F08B65}" type="presParOf" srcId="{72B80658-E4F3-4F6D-88A0-2A91C2E72C17}" destId="{7C612C55-84FD-4053-8C67-260DBD22ACCC}" srcOrd="0" destOrd="0" presId="urn:microsoft.com/office/officeart/2005/8/layout/vList6"/>
    <dgm:cxn modelId="{F118ED43-4BB8-422D-95E8-46CF79178071}" type="presParOf" srcId="{72B80658-E4F3-4F6D-88A0-2A91C2E72C17}" destId="{90E2677A-EC33-48BE-9BFB-22775342D4EE}" srcOrd="1" destOrd="0" presId="urn:microsoft.com/office/officeart/2005/8/layout/vList6"/>
    <dgm:cxn modelId="{562EE55A-BA01-47B9-83A0-58E7625E7DEA}" type="presParOf" srcId="{D9971D86-F330-4E40-B716-7E61E0F1E205}" destId="{4A121787-0BFF-4F32-913B-C511F313033A}" srcOrd="1" destOrd="0" presId="urn:microsoft.com/office/officeart/2005/8/layout/vList6"/>
    <dgm:cxn modelId="{D1018D8F-710D-415E-9B73-9454A39EE2ED}" type="presParOf" srcId="{D9971D86-F330-4E40-B716-7E61E0F1E205}" destId="{F0CCA310-96B5-4EDE-98D4-B3DED4919A23}" srcOrd="2" destOrd="0" presId="urn:microsoft.com/office/officeart/2005/8/layout/vList6"/>
    <dgm:cxn modelId="{27F94130-E60A-4FB1-A598-E0AC42D553C8}" type="presParOf" srcId="{F0CCA310-96B5-4EDE-98D4-B3DED4919A23}" destId="{5D74E942-42E4-4AB2-8664-915B22A5ED64}" srcOrd="0" destOrd="0" presId="urn:microsoft.com/office/officeart/2005/8/layout/vList6"/>
    <dgm:cxn modelId="{8FE5BF09-BFF6-4259-ABC5-EFD6AEF67302}" type="presParOf" srcId="{F0CCA310-96B5-4EDE-98D4-B3DED4919A23}" destId="{753D2AE9-751A-46CE-A53F-11D4B6FC9509}" srcOrd="1" destOrd="0" presId="urn:microsoft.com/office/officeart/2005/8/layout/vList6"/>
    <dgm:cxn modelId="{FE6EF9F3-9191-43E1-B5B7-E6886EEB7B74}" type="presParOf" srcId="{D9971D86-F330-4E40-B716-7E61E0F1E205}" destId="{2CFB1E3F-27B5-4F55-BDBA-D8E404B8AFDB}" srcOrd="3" destOrd="0" presId="urn:microsoft.com/office/officeart/2005/8/layout/vList6"/>
    <dgm:cxn modelId="{CD9869C9-1457-4B2A-9294-A1BB27EBDCDF}" type="presParOf" srcId="{D9971D86-F330-4E40-B716-7E61E0F1E205}" destId="{8A3F726A-ED0B-4548-BE4C-0E1726596D9F}" srcOrd="4" destOrd="0" presId="urn:microsoft.com/office/officeart/2005/8/layout/vList6"/>
    <dgm:cxn modelId="{65096D11-C737-48F9-B097-2CB44B83FACD}" type="presParOf" srcId="{8A3F726A-ED0B-4548-BE4C-0E1726596D9F}" destId="{ABEAA2D5-FDD0-46E2-8B4D-38D090C9829F}" srcOrd="0" destOrd="0" presId="urn:microsoft.com/office/officeart/2005/8/layout/vList6"/>
    <dgm:cxn modelId="{9646016E-5549-4C2B-AC65-612EFFFE6F8E}" type="presParOf" srcId="{8A3F726A-ED0B-4548-BE4C-0E1726596D9F}" destId="{9F11BCF6-C509-4C6B-804E-57AC003C5DCB}" srcOrd="1" destOrd="0" presId="urn:microsoft.com/office/officeart/2005/8/layout/vList6"/>
    <dgm:cxn modelId="{3A3F5C24-31C5-4E1C-AD9F-20542E672724}" type="presParOf" srcId="{D9971D86-F330-4E40-B716-7E61E0F1E205}" destId="{EF982512-9597-4E15-9A43-D872BDDBE5A6}" srcOrd="5" destOrd="0" presId="urn:microsoft.com/office/officeart/2005/8/layout/vList6"/>
    <dgm:cxn modelId="{E8056F77-9C44-46BB-944C-4A337621F135}" type="presParOf" srcId="{D9971D86-F330-4E40-B716-7E61E0F1E205}" destId="{F55BFC2E-F970-4A6F-968D-C3CFC2BE44D5}" srcOrd="6" destOrd="0" presId="urn:microsoft.com/office/officeart/2005/8/layout/vList6"/>
    <dgm:cxn modelId="{84919E73-8DBC-44ED-AAD4-D6815809DCBD}" type="presParOf" srcId="{F55BFC2E-F970-4A6F-968D-C3CFC2BE44D5}" destId="{811AC32F-DCD7-4A3C-B7D5-0CA3EB0EE509}" srcOrd="0" destOrd="0" presId="urn:microsoft.com/office/officeart/2005/8/layout/vList6"/>
    <dgm:cxn modelId="{7845650D-B573-44C3-B104-A7BD0B78B9F2}" type="presParOf" srcId="{F55BFC2E-F970-4A6F-968D-C3CFC2BE44D5}" destId="{4E52AB7F-067C-4C52-AEF0-435718BD1764}" srcOrd="1" destOrd="0" presId="urn:microsoft.com/office/officeart/2005/8/layout/vList6"/>
    <dgm:cxn modelId="{3ACA8750-4013-417F-AF6A-4A0B6C6F23C7}" type="presParOf" srcId="{D9971D86-F330-4E40-B716-7E61E0F1E205}" destId="{BEFFE396-C542-4F75-B12A-64611FC49BB4}" srcOrd="7" destOrd="0" presId="urn:microsoft.com/office/officeart/2005/8/layout/vList6"/>
    <dgm:cxn modelId="{2259F5F2-6735-4246-BE68-046FFF9C592E}" type="presParOf" srcId="{D9971D86-F330-4E40-B716-7E61E0F1E205}" destId="{8BFF0A38-032E-4F9B-8926-82E23E178FE6}" srcOrd="8" destOrd="0" presId="urn:microsoft.com/office/officeart/2005/8/layout/vList6"/>
    <dgm:cxn modelId="{9EEECA5A-1921-4406-A8BE-6ED8E0EE4AB8}" type="presParOf" srcId="{8BFF0A38-032E-4F9B-8926-82E23E178FE6}" destId="{84E116C9-9787-43DD-B2BA-830EBBB69BAE}" srcOrd="0" destOrd="0" presId="urn:microsoft.com/office/officeart/2005/8/layout/vList6"/>
    <dgm:cxn modelId="{E33CE979-2DD5-4D7C-A95E-4AFBA70AE659}" type="presParOf" srcId="{8BFF0A38-032E-4F9B-8926-82E23E178FE6}" destId="{4312076E-127F-4218-B251-01883734CA48}" srcOrd="1" destOrd="0" presId="urn:microsoft.com/office/officeart/2005/8/layout/vList6"/>
    <dgm:cxn modelId="{875B2039-8F70-4A5C-80CC-B0E667F8705E}" type="presParOf" srcId="{D9971D86-F330-4E40-B716-7E61E0F1E205}" destId="{EE2F3ECC-BBC8-41D0-A3A6-AFF51D120F64}" srcOrd="9" destOrd="0" presId="urn:microsoft.com/office/officeart/2005/8/layout/vList6"/>
    <dgm:cxn modelId="{BA46FA10-2010-4C4F-BF2F-D3D299AA19AB}" type="presParOf" srcId="{D9971D86-F330-4E40-B716-7E61E0F1E205}" destId="{7C73AC61-85B8-4B7F-8EC3-43E93A279B54}" srcOrd="10" destOrd="0" presId="urn:microsoft.com/office/officeart/2005/8/layout/vList6"/>
    <dgm:cxn modelId="{754A5736-6B78-40EB-8BFD-341983E6E42D}" type="presParOf" srcId="{7C73AC61-85B8-4B7F-8EC3-43E93A279B54}" destId="{CF6202C1-5053-4EC3-B3F1-E4C66E1C415C}" srcOrd="0" destOrd="0" presId="urn:microsoft.com/office/officeart/2005/8/layout/vList6"/>
    <dgm:cxn modelId="{47B29E7F-B1F5-482C-9F3A-C4AB515A6B0E}" type="presParOf" srcId="{7C73AC61-85B8-4B7F-8EC3-43E93A279B54}" destId="{84E2E5C9-5DB1-45F3-AAB9-BDB8E82A0034}"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2677A-EC33-48BE-9BFB-22775342D4EE}">
      <dsp:nvSpPr>
        <dsp:cNvPr id="0" name=""/>
        <dsp:cNvSpPr/>
      </dsp:nvSpPr>
      <dsp:spPr>
        <a:xfrm>
          <a:off x="2900156" y="439"/>
          <a:ext cx="4919215" cy="553684"/>
        </a:xfrm>
        <a:prstGeom prst="rightArrow">
          <a:avLst>
            <a:gd name="adj1" fmla="val 75000"/>
            <a:gd name="adj2" fmla="val 50000"/>
          </a:avLst>
        </a:prstGeom>
        <a:solidFill>
          <a:srgbClr val="FFFFFF">
            <a:alpha val="90000"/>
            <a:hueOff val="0"/>
            <a:satOff val="0"/>
            <a:lumOff val="0"/>
            <a:alphaOff val="0"/>
          </a:srgbClr>
        </a:solidFill>
        <a:ln w="25400" cap="flat" cmpd="sng" algn="ctr">
          <a:solidFill>
            <a:srgbClr val="C4D6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marL="268288" lvl="1" indent="-180975" algn="l" defTabSz="577850">
            <a:lnSpc>
              <a:spcPct val="90000"/>
            </a:lnSpc>
            <a:spcBef>
              <a:spcPct val="0"/>
            </a:spcBef>
            <a:spcAft>
              <a:spcPct val="15000"/>
            </a:spcAft>
            <a:buChar char="•"/>
          </a:pPr>
          <a:r>
            <a:rPr lang="en-US" altLang="tr-TR" sz="1300" b="1" kern="1200" noProof="0" dirty="0">
              <a:solidFill>
                <a:schemeClr val="tx1"/>
              </a:solidFill>
              <a:latin typeface="Calibri Light" panose="020F0302020204030204" pitchFamily="34" charset="0"/>
              <a:ea typeface="+mn-ea"/>
              <a:cs typeface="+mn-cs"/>
              <a:sym typeface="Optima" charset="0"/>
            </a:rPr>
            <a:t>1</a:t>
          </a:r>
          <a:r>
            <a:rPr lang="tr-TR" altLang="tr-TR" sz="1300" b="1" kern="1200" noProof="0" dirty="0">
              <a:solidFill>
                <a:schemeClr val="tx1"/>
              </a:solidFill>
              <a:latin typeface="Calibri Light" panose="020F0302020204030204" pitchFamily="34" charset="0"/>
              <a:ea typeface="+mn-ea"/>
              <a:cs typeface="+mn-cs"/>
              <a:sym typeface="Optima" charset="0"/>
            </a:rPr>
            <a:t>3</a:t>
          </a:r>
          <a:r>
            <a:rPr lang="en-US" altLang="tr-TR" sz="1300" b="1" kern="1200" noProof="0" dirty="0">
              <a:solidFill>
                <a:schemeClr val="tx1"/>
              </a:solidFill>
              <a:latin typeface="Calibri Light" panose="020F0302020204030204" pitchFamily="34" charset="0"/>
              <a:ea typeface="+mn-ea"/>
              <a:cs typeface="+mn-cs"/>
              <a:sym typeface="Optima" charset="0"/>
            </a:rPr>
            <a:t>t</a:t>
          </a:r>
          <a:r>
            <a:rPr lang="tr-TR" altLang="tr-TR" sz="1300" b="1" kern="1200" noProof="0" dirty="0">
              <a:solidFill>
                <a:schemeClr val="tx1"/>
              </a:solidFill>
              <a:latin typeface="Calibri Light" panose="020F0302020204030204" pitchFamily="34" charset="0"/>
              <a:ea typeface="+mn-ea"/>
              <a:cs typeface="+mn-cs"/>
              <a:sym typeface="Optima" charset="0"/>
            </a:rPr>
            <a:t>h</a:t>
          </a:r>
          <a:r>
            <a:rPr lang="en-US" altLang="tr-TR" sz="1300" b="1" kern="1200" noProof="0" dirty="0">
              <a:solidFill>
                <a:schemeClr val="tx1"/>
              </a:solidFill>
              <a:latin typeface="Calibri Light" panose="020F0302020204030204" pitchFamily="34" charset="0"/>
              <a:ea typeface="+mn-ea"/>
              <a:cs typeface="+mn-cs"/>
              <a:sym typeface="Optima" charset="0"/>
            </a:rPr>
            <a:t> Call for Project Proposals</a:t>
          </a:r>
        </a:p>
      </dsp:txBody>
      <dsp:txXfrm>
        <a:off x="2900156" y="69650"/>
        <a:ext cx="4711584" cy="415263"/>
      </dsp:txXfrm>
    </dsp:sp>
    <dsp:sp modelId="{7C612C55-84FD-4053-8C67-260DBD22ACCC}">
      <dsp:nvSpPr>
        <dsp:cNvPr id="0" name=""/>
        <dsp:cNvSpPr/>
      </dsp:nvSpPr>
      <dsp:spPr>
        <a:xfrm>
          <a:off x="379320" y="439"/>
          <a:ext cx="2520835" cy="553684"/>
        </a:xfrm>
        <a:prstGeom prst="roundRect">
          <a:avLst/>
        </a:prstGeom>
        <a:solidFill>
          <a:srgbClr val="C4D600">
            <a:hueOff val="0"/>
            <a:satOff val="0"/>
            <a:lumOff val="0"/>
            <a:alphaOff val="0"/>
          </a:srgbClr>
        </a:solidFill>
        <a:ln w="25400" cap="flat" cmpd="sng" algn="ctr">
          <a:solidFill>
            <a:srgbClr val="C4D6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altLang="tr-TR" sz="1400" b="1" kern="1200" noProof="0" dirty="0">
              <a:solidFill>
                <a:schemeClr val="bg1"/>
              </a:solidFill>
              <a:latin typeface="Calibri Light" panose="020F0302020204030204" pitchFamily="34" charset="0"/>
              <a:ea typeface="+mn-ea"/>
              <a:cs typeface="+mn-cs"/>
              <a:sym typeface="Optima" charset="0"/>
            </a:rPr>
            <a:t>October 1st- 31</a:t>
          </a:r>
          <a:r>
            <a:rPr lang="en-US" altLang="tr-TR" sz="1400" b="1" kern="1200" baseline="30000" noProof="0" dirty="0">
              <a:solidFill>
                <a:schemeClr val="bg1"/>
              </a:solidFill>
              <a:latin typeface="Calibri Light" panose="020F0302020204030204" pitchFamily="34" charset="0"/>
              <a:ea typeface="+mn-ea"/>
              <a:cs typeface="+mn-cs"/>
              <a:sym typeface="Optima" charset="0"/>
            </a:rPr>
            <a:t>st</a:t>
          </a:r>
          <a:r>
            <a:rPr lang="tr-TR" altLang="tr-TR" sz="1400" b="1" kern="1200" noProof="0" dirty="0">
              <a:solidFill>
                <a:schemeClr val="bg1"/>
              </a:solidFill>
              <a:latin typeface="Calibri Light" panose="020F0302020204030204" pitchFamily="34" charset="0"/>
              <a:ea typeface="+mn-ea"/>
              <a:cs typeface="+mn-cs"/>
              <a:sym typeface="Optima" charset="0"/>
            </a:rPr>
            <a:t> 2025</a:t>
          </a:r>
          <a:endParaRPr lang="en-US" altLang="tr-TR" sz="1400" b="1" kern="1200" noProof="0" dirty="0">
            <a:solidFill>
              <a:schemeClr val="bg1"/>
            </a:solidFill>
            <a:latin typeface="Calibri Light" panose="020F0302020204030204" pitchFamily="34" charset="0"/>
            <a:ea typeface="+mn-ea"/>
            <a:cs typeface="+mn-cs"/>
            <a:sym typeface="Optima" charset="0"/>
          </a:endParaRPr>
        </a:p>
      </dsp:txBody>
      <dsp:txXfrm>
        <a:off x="406349" y="27468"/>
        <a:ext cx="2466777" cy="499626"/>
      </dsp:txXfrm>
    </dsp:sp>
    <dsp:sp modelId="{753D2AE9-751A-46CE-A53F-11D4B6FC9509}">
      <dsp:nvSpPr>
        <dsp:cNvPr id="0" name=""/>
        <dsp:cNvSpPr/>
      </dsp:nvSpPr>
      <dsp:spPr>
        <a:xfrm>
          <a:off x="2900156" y="609492"/>
          <a:ext cx="4919215" cy="553684"/>
        </a:xfrm>
        <a:prstGeom prst="rightArrow">
          <a:avLst>
            <a:gd name="adj1" fmla="val 75000"/>
            <a:gd name="adj2" fmla="val 50000"/>
          </a:avLst>
        </a:prstGeom>
        <a:solidFill>
          <a:srgbClr val="FFFFFF">
            <a:alpha val="90000"/>
            <a:hueOff val="0"/>
            <a:satOff val="0"/>
            <a:lumOff val="0"/>
            <a:alphaOff val="0"/>
          </a:srgbClr>
        </a:solidFill>
        <a:ln w="25400" cap="flat" cmpd="sng" algn="ctr">
          <a:solidFill>
            <a:srgbClr val="24135F">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marL="268288" lvl="1" indent="-180975" algn="l" defTabSz="577850">
            <a:lnSpc>
              <a:spcPct val="90000"/>
            </a:lnSpc>
            <a:spcBef>
              <a:spcPct val="0"/>
            </a:spcBef>
            <a:spcAft>
              <a:spcPct val="15000"/>
            </a:spcAft>
            <a:buChar char="•"/>
          </a:pPr>
          <a:r>
            <a:rPr lang="en-US" altLang="tr-TR" sz="1300" b="1" kern="1200" noProof="0" dirty="0">
              <a:solidFill>
                <a:schemeClr val="tx1"/>
              </a:solidFill>
              <a:latin typeface="Calibri Light" panose="020F0302020204030204" pitchFamily="34" charset="0"/>
              <a:ea typeface="+mn-ea"/>
              <a:cs typeface="+mn-cs"/>
              <a:sym typeface="Optima" charset="0"/>
            </a:rPr>
            <a:t>Declaration of Short List</a:t>
          </a:r>
        </a:p>
      </dsp:txBody>
      <dsp:txXfrm>
        <a:off x="2900156" y="678703"/>
        <a:ext cx="4711584" cy="415263"/>
      </dsp:txXfrm>
    </dsp:sp>
    <dsp:sp modelId="{5D74E942-42E4-4AB2-8664-915B22A5ED64}">
      <dsp:nvSpPr>
        <dsp:cNvPr id="0" name=""/>
        <dsp:cNvSpPr/>
      </dsp:nvSpPr>
      <dsp:spPr>
        <a:xfrm>
          <a:off x="379320" y="609492"/>
          <a:ext cx="2520835" cy="553684"/>
        </a:xfrm>
        <a:prstGeom prst="roundRect">
          <a:avLst/>
        </a:prstGeom>
        <a:solidFill>
          <a:srgbClr val="24135F">
            <a:hueOff val="0"/>
            <a:satOff val="0"/>
            <a:lumOff val="0"/>
            <a:alphaOff val="0"/>
          </a:srgbClr>
        </a:solidFill>
        <a:ln w="25400" cap="flat" cmpd="sng" algn="ctr">
          <a:solidFill>
            <a:srgbClr val="24135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altLang="tr-TR" sz="1400" b="1" kern="1200" noProof="0" dirty="0">
              <a:solidFill>
                <a:schemeClr val="bg1"/>
              </a:solidFill>
              <a:latin typeface="Calibri Light" panose="020F0302020204030204" pitchFamily="34" charset="0"/>
              <a:ea typeface="+mn-ea"/>
              <a:cs typeface="+mn-cs"/>
              <a:sym typeface="Optima" charset="0"/>
            </a:rPr>
            <a:t>Early December</a:t>
          </a:r>
          <a:r>
            <a:rPr lang="tr-TR" altLang="tr-TR" sz="1400" b="1" kern="1200" noProof="0" dirty="0">
              <a:solidFill>
                <a:schemeClr val="bg1"/>
              </a:solidFill>
              <a:latin typeface="Calibri Light" panose="020F0302020204030204" pitchFamily="34" charset="0"/>
              <a:ea typeface="+mn-ea"/>
              <a:cs typeface="+mn-cs"/>
              <a:sym typeface="Optima" charset="0"/>
            </a:rPr>
            <a:t> 2025</a:t>
          </a:r>
          <a:endParaRPr lang="en-US" altLang="tr-TR" sz="1400" b="1" kern="1200" noProof="0" dirty="0">
            <a:solidFill>
              <a:schemeClr val="bg1"/>
            </a:solidFill>
            <a:latin typeface="Calibri Light" panose="020F0302020204030204" pitchFamily="34" charset="0"/>
            <a:ea typeface="+mn-ea"/>
            <a:cs typeface="+mn-cs"/>
            <a:sym typeface="Optima" charset="0"/>
          </a:endParaRPr>
        </a:p>
      </dsp:txBody>
      <dsp:txXfrm>
        <a:off x="406349" y="636521"/>
        <a:ext cx="2466777" cy="499626"/>
      </dsp:txXfrm>
    </dsp:sp>
    <dsp:sp modelId="{9F11BCF6-C509-4C6B-804E-57AC003C5DCB}">
      <dsp:nvSpPr>
        <dsp:cNvPr id="0" name=""/>
        <dsp:cNvSpPr/>
      </dsp:nvSpPr>
      <dsp:spPr>
        <a:xfrm>
          <a:off x="2900156" y="1218544"/>
          <a:ext cx="4919215" cy="553684"/>
        </a:xfrm>
        <a:prstGeom prst="rightArrow">
          <a:avLst>
            <a:gd name="adj1" fmla="val 75000"/>
            <a:gd name="adj2" fmla="val 50000"/>
          </a:avLst>
        </a:prstGeom>
        <a:solidFill>
          <a:srgbClr val="FFFFFF">
            <a:alpha val="90000"/>
            <a:hueOff val="0"/>
            <a:satOff val="0"/>
            <a:lumOff val="0"/>
            <a:alphaOff val="0"/>
          </a:srgbClr>
        </a:solidFill>
        <a:ln w="25400" cap="flat" cmpd="sng" algn="ctr">
          <a:solidFill>
            <a:srgbClr val="BC204B">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marL="268288" lvl="1" indent="-180975" algn="l" defTabSz="577850">
            <a:lnSpc>
              <a:spcPct val="90000"/>
            </a:lnSpc>
            <a:spcBef>
              <a:spcPct val="0"/>
            </a:spcBef>
            <a:spcAft>
              <a:spcPct val="15000"/>
            </a:spcAft>
            <a:buChar char="•"/>
          </a:pPr>
          <a:r>
            <a:rPr lang="en-US" altLang="tr-TR" sz="1300" b="1" kern="1200" noProof="0" dirty="0">
              <a:solidFill>
                <a:schemeClr val="tx1"/>
              </a:solidFill>
              <a:latin typeface="Calibri Light" panose="020F0302020204030204" pitchFamily="34" charset="0"/>
              <a:ea typeface="+mn-ea"/>
              <a:cs typeface="+mn-cs"/>
              <a:sym typeface="Optima" charset="0"/>
            </a:rPr>
            <a:t>Submission of the Final Version of Project Proposal by the Project Owner</a:t>
          </a:r>
        </a:p>
      </dsp:txBody>
      <dsp:txXfrm>
        <a:off x="2900156" y="1287755"/>
        <a:ext cx="4711584" cy="415263"/>
      </dsp:txXfrm>
    </dsp:sp>
    <dsp:sp modelId="{ABEAA2D5-FDD0-46E2-8B4D-38D090C9829F}">
      <dsp:nvSpPr>
        <dsp:cNvPr id="0" name=""/>
        <dsp:cNvSpPr/>
      </dsp:nvSpPr>
      <dsp:spPr>
        <a:xfrm>
          <a:off x="379320" y="1218544"/>
          <a:ext cx="2520835" cy="553684"/>
        </a:xfrm>
        <a:prstGeom prst="roundRect">
          <a:avLst/>
        </a:prstGeom>
        <a:solidFill>
          <a:srgbClr val="BC204B">
            <a:hueOff val="0"/>
            <a:satOff val="0"/>
            <a:lumOff val="0"/>
            <a:alphaOff val="0"/>
          </a:srgbClr>
        </a:solidFill>
        <a:ln w="25400" cap="flat" cmpd="sng" algn="ctr">
          <a:solidFill>
            <a:srgbClr val="BC204B">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altLang="tr-TR" sz="1400" b="1" kern="1200" noProof="0" dirty="0">
              <a:solidFill>
                <a:schemeClr val="bg1"/>
              </a:solidFill>
              <a:latin typeface="Calibri Light" panose="020F0302020204030204" pitchFamily="34" charset="0"/>
              <a:ea typeface="+mn-ea"/>
              <a:cs typeface="+mn-cs"/>
              <a:sym typeface="Optima" charset="0"/>
            </a:rPr>
            <a:t>End of December</a:t>
          </a:r>
          <a:r>
            <a:rPr lang="tr-TR" altLang="tr-TR" sz="1400" b="1" kern="1200" noProof="0" dirty="0">
              <a:solidFill>
                <a:schemeClr val="bg1"/>
              </a:solidFill>
              <a:latin typeface="Calibri Light" panose="020F0302020204030204" pitchFamily="34" charset="0"/>
              <a:ea typeface="+mn-ea"/>
              <a:cs typeface="+mn-cs"/>
              <a:sym typeface="Optima" charset="0"/>
            </a:rPr>
            <a:t> 2025</a:t>
          </a:r>
          <a:endParaRPr lang="en-US" altLang="tr-TR" sz="1400" b="1" kern="1200" noProof="0" dirty="0">
            <a:solidFill>
              <a:schemeClr val="bg1"/>
            </a:solidFill>
            <a:latin typeface="Calibri Light" panose="020F0302020204030204" pitchFamily="34" charset="0"/>
            <a:ea typeface="+mn-ea"/>
            <a:cs typeface="+mn-cs"/>
            <a:sym typeface="Optima" charset="0"/>
          </a:endParaRPr>
        </a:p>
      </dsp:txBody>
      <dsp:txXfrm>
        <a:off x="406349" y="1245573"/>
        <a:ext cx="2466777" cy="499626"/>
      </dsp:txXfrm>
    </dsp:sp>
    <dsp:sp modelId="{4E52AB7F-067C-4C52-AEF0-435718BD1764}">
      <dsp:nvSpPr>
        <dsp:cNvPr id="0" name=""/>
        <dsp:cNvSpPr/>
      </dsp:nvSpPr>
      <dsp:spPr>
        <a:xfrm>
          <a:off x="2900156" y="1827597"/>
          <a:ext cx="4919215" cy="553684"/>
        </a:xfrm>
        <a:prstGeom prst="rightArrow">
          <a:avLst>
            <a:gd name="adj1" fmla="val 75000"/>
            <a:gd name="adj2" fmla="val 50000"/>
          </a:avLst>
        </a:prstGeom>
        <a:solidFill>
          <a:srgbClr val="FFFFFF">
            <a:alpha val="90000"/>
            <a:hueOff val="0"/>
            <a:satOff val="0"/>
            <a:lumOff val="0"/>
            <a:alphaOff val="0"/>
          </a:srgbClr>
        </a:solidFill>
        <a:ln w="25400" cap="flat" cmpd="sng" algn="ctr">
          <a:solidFill>
            <a:srgbClr val="8DB9CA">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marL="268288" lvl="1" indent="-180975" algn="l" defTabSz="577850">
            <a:lnSpc>
              <a:spcPct val="90000"/>
            </a:lnSpc>
            <a:spcBef>
              <a:spcPct val="0"/>
            </a:spcBef>
            <a:spcAft>
              <a:spcPct val="15000"/>
            </a:spcAft>
            <a:buChar char="•"/>
          </a:pPr>
          <a:r>
            <a:rPr lang="en-US" altLang="tr-TR" sz="1300" b="1" kern="1200" noProof="0" dirty="0">
              <a:solidFill>
                <a:schemeClr val="tx1"/>
              </a:solidFill>
              <a:latin typeface="Calibri Light" panose="020F0302020204030204" pitchFamily="34" charset="0"/>
              <a:ea typeface="+mn-ea"/>
              <a:cs typeface="+mn-cs"/>
              <a:sym typeface="Optima" charset="0"/>
            </a:rPr>
            <a:t>Declaration of the Final List of Successful Project Proposals</a:t>
          </a:r>
        </a:p>
      </dsp:txBody>
      <dsp:txXfrm>
        <a:off x="2900156" y="1896808"/>
        <a:ext cx="4711584" cy="415263"/>
      </dsp:txXfrm>
    </dsp:sp>
    <dsp:sp modelId="{811AC32F-DCD7-4A3C-B7D5-0CA3EB0EE509}">
      <dsp:nvSpPr>
        <dsp:cNvPr id="0" name=""/>
        <dsp:cNvSpPr/>
      </dsp:nvSpPr>
      <dsp:spPr>
        <a:xfrm>
          <a:off x="379320" y="1827597"/>
          <a:ext cx="2520835" cy="553684"/>
        </a:xfrm>
        <a:prstGeom prst="roundRect">
          <a:avLst/>
        </a:prstGeom>
        <a:solidFill>
          <a:srgbClr val="8DB9CA">
            <a:hueOff val="0"/>
            <a:satOff val="0"/>
            <a:lumOff val="0"/>
            <a:alphaOff val="0"/>
          </a:srgbClr>
        </a:solidFill>
        <a:ln w="25400" cap="flat" cmpd="sng" algn="ctr">
          <a:solidFill>
            <a:srgbClr val="8DB9CA">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altLang="tr-TR" sz="1400" b="1" kern="1200" noProof="0" dirty="0">
              <a:solidFill>
                <a:schemeClr val="bg1"/>
              </a:solidFill>
              <a:latin typeface="Calibri Light" panose="020F0302020204030204" pitchFamily="34" charset="0"/>
              <a:ea typeface="+mn-ea"/>
              <a:cs typeface="+mn-cs"/>
              <a:sym typeface="Optima" charset="0"/>
            </a:rPr>
            <a:t>February-March</a:t>
          </a:r>
          <a:r>
            <a:rPr lang="tr-TR" altLang="tr-TR" sz="1400" b="1" kern="1200" noProof="0" dirty="0">
              <a:solidFill>
                <a:schemeClr val="bg1"/>
              </a:solidFill>
              <a:latin typeface="Calibri Light" panose="020F0302020204030204" pitchFamily="34" charset="0"/>
              <a:ea typeface="+mn-ea"/>
              <a:cs typeface="+mn-cs"/>
              <a:sym typeface="Optima" charset="0"/>
            </a:rPr>
            <a:t> 2026</a:t>
          </a:r>
          <a:endParaRPr lang="en-US" altLang="tr-TR" sz="1400" b="1" kern="1200" noProof="0" dirty="0">
            <a:solidFill>
              <a:schemeClr val="bg1"/>
            </a:solidFill>
            <a:latin typeface="Calibri Light" panose="020F0302020204030204" pitchFamily="34" charset="0"/>
            <a:ea typeface="+mn-ea"/>
            <a:cs typeface="+mn-cs"/>
            <a:sym typeface="Optima" charset="0"/>
          </a:endParaRPr>
        </a:p>
      </dsp:txBody>
      <dsp:txXfrm>
        <a:off x="406349" y="1854626"/>
        <a:ext cx="2466777" cy="499626"/>
      </dsp:txXfrm>
    </dsp:sp>
    <dsp:sp modelId="{4312076E-127F-4218-B251-01883734CA48}">
      <dsp:nvSpPr>
        <dsp:cNvPr id="0" name=""/>
        <dsp:cNvSpPr/>
      </dsp:nvSpPr>
      <dsp:spPr>
        <a:xfrm>
          <a:off x="2900156" y="2436650"/>
          <a:ext cx="4919215" cy="553684"/>
        </a:xfrm>
        <a:prstGeom prst="rightArrow">
          <a:avLst>
            <a:gd name="adj1" fmla="val 75000"/>
            <a:gd name="adj2" fmla="val 50000"/>
          </a:avLst>
        </a:prstGeom>
        <a:noFill/>
        <a:ln w="25400" cap="flat" cmpd="sng" algn="ctr">
          <a:solidFill>
            <a:srgbClr val="00617F">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marL="268288" lvl="1" indent="-180975" algn="l" defTabSz="577850">
            <a:lnSpc>
              <a:spcPct val="90000"/>
            </a:lnSpc>
            <a:spcBef>
              <a:spcPct val="0"/>
            </a:spcBef>
            <a:spcAft>
              <a:spcPct val="15000"/>
            </a:spcAft>
            <a:buChar char="•"/>
          </a:pPr>
          <a:r>
            <a:rPr lang="en-US" altLang="tr-TR" sz="1300" b="1" kern="1200" noProof="0" dirty="0">
              <a:solidFill>
                <a:schemeClr val="tx1"/>
              </a:solidFill>
              <a:latin typeface="Calibri Light" panose="020F0302020204030204" pitchFamily="34" charset="0"/>
              <a:ea typeface="+mn-ea"/>
              <a:cs typeface="+mn-cs"/>
              <a:sym typeface="Optima" charset="0"/>
            </a:rPr>
            <a:t>Finalization of Contract Procedures</a:t>
          </a:r>
        </a:p>
        <a:p>
          <a:pPr marL="268288" lvl="1" indent="-180975" algn="l" defTabSz="577850">
            <a:lnSpc>
              <a:spcPct val="90000"/>
            </a:lnSpc>
            <a:spcBef>
              <a:spcPct val="0"/>
            </a:spcBef>
            <a:spcAft>
              <a:spcPct val="15000"/>
            </a:spcAft>
            <a:buChar char="•"/>
          </a:pPr>
          <a:r>
            <a:rPr lang="en-US" altLang="tr-TR" sz="1300" b="1" kern="1200" noProof="0" dirty="0">
              <a:solidFill>
                <a:schemeClr val="tx1"/>
              </a:solidFill>
              <a:latin typeface="Calibri Light" panose="020F0302020204030204" pitchFamily="34" charset="0"/>
              <a:ea typeface="+mn-ea"/>
              <a:cs typeface="+mn-cs"/>
              <a:sym typeface="Optima" charset="0"/>
            </a:rPr>
            <a:t>Organizing a Training Activity</a:t>
          </a:r>
        </a:p>
      </dsp:txBody>
      <dsp:txXfrm>
        <a:off x="2900156" y="2505861"/>
        <a:ext cx="4711584" cy="415263"/>
      </dsp:txXfrm>
    </dsp:sp>
    <dsp:sp modelId="{84E116C9-9787-43DD-B2BA-830EBBB69BAE}">
      <dsp:nvSpPr>
        <dsp:cNvPr id="0" name=""/>
        <dsp:cNvSpPr/>
      </dsp:nvSpPr>
      <dsp:spPr>
        <a:xfrm>
          <a:off x="379320" y="2436650"/>
          <a:ext cx="2520835" cy="553684"/>
        </a:xfrm>
        <a:prstGeom prst="roundRect">
          <a:avLst/>
        </a:prstGeom>
        <a:solidFill>
          <a:srgbClr val="00617F">
            <a:hueOff val="0"/>
            <a:satOff val="0"/>
            <a:lumOff val="0"/>
            <a:alphaOff val="0"/>
          </a:srgbClr>
        </a:solidFill>
        <a:ln w="25400" cap="flat" cmpd="sng" algn="ctr">
          <a:solidFill>
            <a:srgbClr val="00617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altLang="tr-TR" sz="1400" b="1" kern="1200" noProof="0" dirty="0">
              <a:solidFill>
                <a:schemeClr val="bg1"/>
              </a:solidFill>
              <a:latin typeface="Calibri Light" panose="020F0302020204030204" pitchFamily="34" charset="0"/>
              <a:ea typeface="+mn-ea"/>
              <a:cs typeface="+mn-cs"/>
              <a:sym typeface="Optima" charset="0"/>
            </a:rPr>
            <a:t>April</a:t>
          </a:r>
          <a:r>
            <a:rPr lang="tr-TR" altLang="tr-TR" sz="1400" b="1" kern="1200" noProof="0" dirty="0">
              <a:solidFill>
                <a:schemeClr val="bg1"/>
              </a:solidFill>
              <a:latin typeface="Calibri Light" panose="020F0302020204030204" pitchFamily="34" charset="0"/>
              <a:ea typeface="+mn-ea"/>
              <a:cs typeface="+mn-cs"/>
              <a:sym typeface="Optima" charset="0"/>
            </a:rPr>
            <a:t> 2026</a:t>
          </a:r>
          <a:endParaRPr lang="en-US" altLang="tr-TR" sz="1400" b="1" kern="1200" noProof="0" dirty="0">
            <a:solidFill>
              <a:schemeClr val="bg1"/>
            </a:solidFill>
            <a:latin typeface="Calibri Light" panose="020F0302020204030204" pitchFamily="34" charset="0"/>
            <a:ea typeface="+mn-ea"/>
            <a:cs typeface="+mn-cs"/>
            <a:sym typeface="Optima" charset="0"/>
          </a:endParaRPr>
        </a:p>
      </dsp:txBody>
      <dsp:txXfrm>
        <a:off x="406349" y="2463679"/>
        <a:ext cx="2466777" cy="499626"/>
      </dsp:txXfrm>
    </dsp:sp>
    <dsp:sp modelId="{84E2E5C9-5DB1-45F3-AAB9-BDB8E82A0034}">
      <dsp:nvSpPr>
        <dsp:cNvPr id="0" name=""/>
        <dsp:cNvSpPr/>
      </dsp:nvSpPr>
      <dsp:spPr>
        <a:xfrm>
          <a:off x="2900156" y="3045703"/>
          <a:ext cx="4919215" cy="553684"/>
        </a:xfrm>
        <a:prstGeom prst="rightArrow">
          <a:avLst>
            <a:gd name="adj1" fmla="val 75000"/>
            <a:gd name="adj2" fmla="val 50000"/>
          </a:avLst>
        </a:prstGeom>
        <a:noFill/>
        <a:ln w="25400" cap="flat" cmpd="sng" algn="ctr">
          <a:solidFill>
            <a:srgbClr val="00617F">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ctr" anchorCtr="0">
          <a:noAutofit/>
        </a:bodyPr>
        <a:lstStyle/>
        <a:p>
          <a:pPr marL="268288" lvl="1" indent="-180975" algn="l" defTabSz="577850">
            <a:lnSpc>
              <a:spcPct val="90000"/>
            </a:lnSpc>
            <a:spcBef>
              <a:spcPct val="0"/>
            </a:spcBef>
            <a:spcAft>
              <a:spcPct val="15000"/>
            </a:spcAft>
            <a:buChar char="•"/>
          </a:pPr>
          <a:r>
            <a:rPr lang="en-US" altLang="tr-TR" sz="1300" b="1" kern="1200" noProof="0" dirty="0">
              <a:solidFill>
                <a:schemeClr val="tx1"/>
              </a:solidFill>
              <a:latin typeface="Calibri Light" panose="020F0302020204030204" pitchFamily="34" charset="0"/>
              <a:ea typeface="+mn-ea"/>
              <a:cs typeface="+mn-cs"/>
              <a:sym typeface="Optima" charset="0"/>
            </a:rPr>
            <a:t>Project Implementation Period</a:t>
          </a:r>
        </a:p>
      </dsp:txBody>
      <dsp:txXfrm>
        <a:off x="2900156" y="3114914"/>
        <a:ext cx="4711584" cy="415263"/>
      </dsp:txXfrm>
    </dsp:sp>
    <dsp:sp modelId="{CF6202C1-5053-4EC3-B3F1-E4C66E1C415C}">
      <dsp:nvSpPr>
        <dsp:cNvPr id="0" name=""/>
        <dsp:cNvSpPr/>
      </dsp:nvSpPr>
      <dsp:spPr>
        <a:xfrm>
          <a:off x="379320" y="3045703"/>
          <a:ext cx="2520835" cy="553684"/>
        </a:xfrm>
        <a:prstGeom prst="roundRect">
          <a:avLst/>
        </a:prstGeom>
        <a:solidFill>
          <a:srgbClr val="002060"/>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altLang="tr-TR" sz="1400" b="1" kern="1200" noProof="0" dirty="0">
              <a:solidFill>
                <a:schemeClr val="bg1"/>
              </a:solidFill>
              <a:latin typeface="Calibri Light" panose="020F0302020204030204" pitchFamily="34" charset="0"/>
              <a:ea typeface="+mn-ea"/>
              <a:cs typeface="+mn-cs"/>
              <a:sym typeface="Optima" charset="0"/>
            </a:rPr>
            <a:t>April-December</a:t>
          </a:r>
          <a:r>
            <a:rPr lang="tr-TR" altLang="tr-TR" sz="1400" b="1" kern="1200" noProof="0" dirty="0">
              <a:solidFill>
                <a:schemeClr val="bg1"/>
              </a:solidFill>
              <a:latin typeface="Calibri Light" panose="020F0302020204030204" pitchFamily="34" charset="0"/>
              <a:ea typeface="+mn-ea"/>
              <a:cs typeface="+mn-cs"/>
              <a:sym typeface="Optima" charset="0"/>
            </a:rPr>
            <a:t> 2026</a:t>
          </a:r>
          <a:endParaRPr lang="en-US" altLang="tr-TR" sz="1400" b="1" kern="1200" noProof="0" dirty="0">
            <a:solidFill>
              <a:schemeClr val="bg1"/>
            </a:solidFill>
            <a:latin typeface="Calibri Light" panose="020F0302020204030204" pitchFamily="34" charset="0"/>
            <a:ea typeface="+mn-ea"/>
            <a:cs typeface="+mn-cs"/>
            <a:sym typeface="Optima" charset="0"/>
          </a:endParaRPr>
        </a:p>
      </dsp:txBody>
      <dsp:txXfrm>
        <a:off x="406349" y="3072732"/>
        <a:ext cx="2466777" cy="499626"/>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3"/>
            <a:ext cx="2918830" cy="495029"/>
          </a:xfrm>
          <a:prstGeom prst="rect">
            <a:avLst/>
          </a:prstGeom>
        </p:spPr>
        <p:txBody>
          <a:bodyPr vert="horz" lIns="92007" tIns="46003" rIns="92007" bIns="46003" rtlCol="0"/>
          <a:lstStyle>
            <a:lvl1pPr algn="l">
              <a:defRPr sz="1200"/>
            </a:lvl1pPr>
          </a:lstStyle>
          <a:p>
            <a:endParaRPr lang="tr-TR"/>
          </a:p>
        </p:txBody>
      </p:sp>
      <p:sp>
        <p:nvSpPr>
          <p:cNvPr id="3" name="Veri Yer Tutucusu 2"/>
          <p:cNvSpPr>
            <a:spLocks noGrp="1"/>
          </p:cNvSpPr>
          <p:nvPr>
            <p:ph type="dt" sz="quarter" idx="1"/>
          </p:nvPr>
        </p:nvSpPr>
        <p:spPr>
          <a:xfrm>
            <a:off x="3815374" y="3"/>
            <a:ext cx="2918830" cy="495029"/>
          </a:xfrm>
          <a:prstGeom prst="rect">
            <a:avLst/>
          </a:prstGeom>
        </p:spPr>
        <p:txBody>
          <a:bodyPr vert="horz" lIns="92007" tIns="46003" rIns="92007" bIns="46003" rtlCol="0"/>
          <a:lstStyle>
            <a:lvl1pPr algn="r">
              <a:defRPr sz="1200"/>
            </a:lvl1pPr>
          </a:lstStyle>
          <a:p>
            <a:fld id="{DBE71DCD-D4D1-4530-A115-572821BC66EC}" type="datetimeFigureOut">
              <a:rPr lang="tr-TR" smtClean="0"/>
              <a:t>22.09.2025</a:t>
            </a:fld>
            <a:endParaRPr lang="tr-TR"/>
          </a:p>
        </p:txBody>
      </p:sp>
      <p:sp>
        <p:nvSpPr>
          <p:cNvPr id="4" name="Altbilgi Yer Tutucusu 3"/>
          <p:cNvSpPr>
            <a:spLocks noGrp="1"/>
          </p:cNvSpPr>
          <p:nvPr>
            <p:ph type="ftr" sz="quarter" idx="2"/>
          </p:nvPr>
        </p:nvSpPr>
        <p:spPr>
          <a:xfrm>
            <a:off x="1" y="9371287"/>
            <a:ext cx="2918830" cy="495028"/>
          </a:xfrm>
          <a:prstGeom prst="rect">
            <a:avLst/>
          </a:prstGeom>
        </p:spPr>
        <p:txBody>
          <a:bodyPr vert="horz" lIns="92007" tIns="46003" rIns="92007" bIns="46003" rtlCol="0" anchor="b"/>
          <a:lstStyle>
            <a:lvl1pPr algn="l">
              <a:defRPr sz="1200"/>
            </a:lvl1pPr>
          </a:lstStyle>
          <a:p>
            <a:endParaRPr lang="tr-TR"/>
          </a:p>
        </p:txBody>
      </p:sp>
      <p:sp>
        <p:nvSpPr>
          <p:cNvPr id="5" name="Slayt Numarası Yer Tutucusu 4"/>
          <p:cNvSpPr>
            <a:spLocks noGrp="1"/>
          </p:cNvSpPr>
          <p:nvPr>
            <p:ph type="sldNum" sz="quarter" idx="3"/>
          </p:nvPr>
        </p:nvSpPr>
        <p:spPr>
          <a:xfrm>
            <a:off x="3815374" y="9371287"/>
            <a:ext cx="2918830" cy="495028"/>
          </a:xfrm>
          <a:prstGeom prst="rect">
            <a:avLst/>
          </a:prstGeom>
        </p:spPr>
        <p:txBody>
          <a:bodyPr vert="horz" lIns="92007" tIns="46003" rIns="92007" bIns="46003" rtlCol="0" anchor="b"/>
          <a:lstStyle>
            <a:lvl1pPr algn="r">
              <a:defRPr sz="1200"/>
            </a:lvl1pPr>
          </a:lstStyle>
          <a:p>
            <a:fld id="{446300B4-4554-489B-8831-060D23296E45}" type="slidenum">
              <a:rPr lang="tr-TR" smtClean="0"/>
              <a:t>‹#›</a:t>
            </a:fld>
            <a:endParaRPr lang="tr-TR"/>
          </a:p>
        </p:txBody>
      </p:sp>
    </p:spTree>
    <p:extLst>
      <p:ext uri="{BB962C8B-B14F-4D97-AF65-F5344CB8AC3E}">
        <p14:creationId xmlns:p14="http://schemas.microsoft.com/office/powerpoint/2010/main" val="38636176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82550" y="741363"/>
            <a:ext cx="6570663" cy="3697287"/>
          </a:xfrm>
          <a:prstGeom prst="rect">
            <a:avLst/>
          </a:prstGeom>
        </p:spPr>
        <p:txBody>
          <a:bodyPr lIns="92007" tIns="46003" rIns="92007" bIns="46003"/>
          <a:lstStyle/>
          <a:p>
            <a:endParaRPr dirty="0"/>
          </a:p>
        </p:txBody>
      </p:sp>
      <p:sp>
        <p:nvSpPr>
          <p:cNvPr id="110" name="Shape 110"/>
          <p:cNvSpPr>
            <a:spLocks noGrp="1"/>
          </p:cNvSpPr>
          <p:nvPr>
            <p:ph type="body" sz="quarter" idx="1"/>
          </p:nvPr>
        </p:nvSpPr>
        <p:spPr>
          <a:xfrm>
            <a:off x="898103" y="4686499"/>
            <a:ext cx="4939560" cy="4439842"/>
          </a:xfrm>
          <a:prstGeom prst="rect">
            <a:avLst/>
          </a:prstGeom>
        </p:spPr>
        <p:txBody>
          <a:bodyPr lIns="92007" tIns="46003" rIns="92007" bIns="46003"/>
          <a:lstStyle/>
          <a:p>
            <a:endParaRPr/>
          </a:p>
        </p:txBody>
      </p:sp>
    </p:spTree>
    <p:extLst>
      <p:ext uri="{BB962C8B-B14F-4D97-AF65-F5344CB8AC3E}">
        <p14:creationId xmlns:p14="http://schemas.microsoft.com/office/powerpoint/2010/main" val="1208205225"/>
      </p:ext>
    </p:extLst>
  </p:cSld>
  <p:clrMap bg1="lt1" tx1="dk1" bg2="lt2" tx2="dk2" accent1="accent1" accent2="accent2" accent3="accent3" accent4="accent4" accent5="accent5" accent6="accent6" hlink="hlink" folHlink="folHlink"/>
  <p:hf hdr="0" ftr="0" dt="0"/>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mailto:cpf@comcec.or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Thank you Mr. Chairman, Distinguished delegates</a:t>
            </a:r>
            <a:r>
              <a:rPr lang="tr-TR" dirty="0"/>
              <a:t> </a:t>
            </a:r>
            <a:r>
              <a:rPr lang="tr-TR" dirty="0" err="1"/>
              <a:t>and</a:t>
            </a:r>
            <a:r>
              <a:rPr lang="tr-TR" dirty="0"/>
              <a:t> </a:t>
            </a:r>
            <a:r>
              <a:rPr lang="tr-TR" dirty="0" err="1"/>
              <a:t>dear</a:t>
            </a:r>
            <a:r>
              <a:rPr lang="tr-TR" dirty="0"/>
              <a:t> </a:t>
            </a:r>
            <a:r>
              <a:rPr lang="tr-TR" dirty="0" err="1"/>
              <a:t>participants</a:t>
            </a:r>
            <a:r>
              <a:rPr lang="en-US" dirty="0"/>
              <a:t>, my name is </a:t>
            </a:r>
            <a:r>
              <a:rPr lang="tr-TR" dirty="0"/>
              <a:t>Eda AKÇA</a:t>
            </a:r>
            <a:r>
              <a:rPr lang="en-US" dirty="0"/>
              <a:t>, I am expert at COMCEC Coordination Office</a:t>
            </a:r>
            <a:r>
              <a:rPr lang="tr-TR" dirty="0"/>
              <a:t>. I am </a:t>
            </a:r>
            <a:r>
              <a:rPr lang="tr-TR" dirty="0" err="1"/>
              <a:t>mainly</a:t>
            </a:r>
            <a:r>
              <a:rPr lang="en-US" dirty="0"/>
              <a:t> responsible for running of</a:t>
            </a:r>
            <a:r>
              <a:rPr lang="tr-TR" dirty="0"/>
              <a:t> </a:t>
            </a:r>
            <a:r>
              <a:rPr lang="en-US" dirty="0"/>
              <a:t>projects</a:t>
            </a:r>
            <a:r>
              <a:rPr lang="tr-TR" dirty="0"/>
              <a:t> </a:t>
            </a:r>
            <a:r>
              <a:rPr lang="tr-TR" dirty="0" err="1"/>
              <a:t>under</a:t>
            </a:r>
            <a:r>
              <a:rPr lang="tr-TR" dirty="0"/>
              <a:t> COMCEC Project </a:t>
            </a:r>
            <a:r>
              <a:rPr lang="tr-TR" dirty="0" err="1"/>
              <a:t>Support</a:t>
            </a:r>
            <a:r>
              <a:rPr lang="tr-TR" dirty="0"/>
              <a:t> Programs</a:t>
            </a:r>
            <a:r>
              <a:rPr lang="en-US" dirty="0"/>
              <a:t>. </a:t>
            </a:r>
            <a:r>
              <a:rPr lang="tr-TR" dirty="0" err="1"/>
              <a:t>Today</a:t>
            </a:r>
            <a:r>
              <a:rPr lang="tr-TR" dirty="0"/>
              <a:t>, </a:t>
            </a:r>
            <a:r>
              <a:rPr lang="en-US" dirty="0"/>
              <a:t>it is my pleasure to provide you </a:t>
            </a:r>
            <a:r>
              <a:rPr lang="tr-TR" dirty="0" err="1"/>
              <a:t>with</a:t>
            </a:r>
            <a:r>
              <a:rPr lang="tr-TR" dirty="0"/>
              <a:t> a </a:t>
            </a:r>
            <a:r>
              <a:rPr lang="tr-TR" dirty="0" err="1"/>
              <a:t>comprehensive</a:t>
            </a:r>
            <a:r>
              <a:rPr lang="tr-TR" dirty="0"/>
              <a:t> </a:t>
            </a:r>
            <a:r>
              <a:rPr lang="tr-TR" dirty="0" err="1"/>
              <a:t>overview</a:t>
            </a:r>
            <a:r>
              <a:rPr lang="tr-TR" dirty="0"/>
              <a:t> of </a:t>
            </a:r>
            <a:r>
              <a:rPr lang="tr-TR" dirty="0" err="1"/>
              <a:t>the</a:t>
            </a:r>
            <a:r>
              <a:rPr lang="tr-TR" dirty="0"/>
              <a:t> COMCEC Project </a:t>
            </a:r>
            <a:r>
              <a:rPr lang="tr-TR" dirty="0" err="1"/>
              <a:t>Support</a:t>
            </a:r>
            <a:r>
              <a:rPr lang="tr-TR" dirty="0"/>
              <a:t> Programs, </a:t>
            </a:r>
            <a:r>
              <a:rPr lang="tr-TR" dirty="0" err="1"/>
              <a:t>with</a:t>
            </a:r>
            <a:r>
              <a:rPr lang="tr-TR" dirty="0"/>
              <a:t> a </a:t>
            </a:r>
            <a:r>
              <a:rPr lang="tr-TR" dirty="0" err="1"/>
              <a:t>particular</a:t>
            </a:r>
            <a:r>
              <a:rPr lang="tr-TR" dirty="0"/>
              <a:t> </a:t>
            </a:r>
            <a:r>
              <a:rPr lang="tr-TR" dirty="0" err="1"/>
              <a:t>focus</a:t>
            </a:r>
            <a:r>
              <a:rPr lang="tr-TR" dirty="0"/>
              <a:t> on </a:t>
            </a:r>
            <a:r>
              <a:rPr lang="tr-TR" dirty="0" err="1"/>
              <a:t>the</a:t>
            </a:r>
            <a:r>
              <a:rPr lang="tr-TR" dirty="0"/>
              <a:t> COMCEC Project </a:t>
            </a:r>
            <a:r>
              <a:rPr lang="tr-TR" dirty="0" err="1"/>
              <a:t>Funding</a:t>
            </a:r>
            <a:r>
              <a:rPr lang="tr-TR" dirty="0"/>
              <a:t> as </a:t>
            </a:r>
            <a:r>
              <a:rPr lang="tr-TR" dirty="0" err="1"/>
              <a:t>we</a:t>
            </a:r>
            <a:r>
              <a:rPr lang="tr-TR" dirty="0"/>
              <a:t> </a:t>
            </a:r>
            <a:r>
              <a:rPr lang="tr-TR" dirty="0" err="1"/>
              <a:t>called</a:t>
            </a:r>
            <a:r>
              <a:rPr lang="tr-TR" dirty="0"/>
              <a:t> it (CPF).</a:t>
            </a:r>
          </a:p>
        </p:txBody>
      </p:sp>
    </p:spTree>
    <p:extLst>
      <p:ext uri="{BB962C8B-B14F-4D97-AF65-F5344CB8AC3E}">
        <p14:creationId xmlns:p14="http://schemas.microsoft.com/office/powerpoint/2010/main" val="116974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defTabSz="920069"/>
            <a:r>
              <a:rPr lang="en-US" dirty="0"/>
              <a:t>You can access to our Project Management Information System through </a:t>
            </a:r>
            <a:r>
              <a:rPr lang="en-US" b="1" dirty="0"/>
              <a:t>project.comcec.org. </a:t>
            </a:r>
            <a:r>
              <a:rPr lang="tr-TR" dirty="0" err="1"/>
              <a:t>In</a:t>
            </a:r>
            <a:r>
              <a:rPr lang="tr-TR" dirty="0"/>
              <a:t> </a:t>
            </a:r>
            <a:r>
              <a:rPr lang="tr-TR" dirty="0" err="1"/>
              <a:t>this</a:t>
            </a:r>
            <a:r>
              <a:rPr lang="tr-TR" dirty="0"/>
              <a:t> </a:t>
            </a:r>
            <a:r>
              <a:rPr lang="tr-TR" dirty="0" err="1"/>
              <a:t>respect</a:t>
            </a:r>
            <a:r>
              <a:rPr lang="tr-TR" dirty="0"/>
              <a:t>, </a:t>
            </a:r>
            <a:r>
              <a:rPr lang="tr-TR" dirty="0" err="1"/>
              <a:t>you</a:t>
            </a:r>
            <a:r>
              <a:rPr lang="tr-TR" dirty="0"/>
              <a:t> </a:t>
            </a:r>
            <a:r>
              <a:rPr lang="tr-TR" dirty="0" err="1"/>
              <a:t>are</a:t>
            </a:r>
            <a:r>
              <a:rPr lang="tr-TR" dirty="0"/>
              <a:t> </a:t>
            </a:r>
            <a:r>
              <a:rPr lang="tr-TR" dirty="0" err="1"/>
              <a:t>expected</a:t>
            </a:r>
            <a:r>
              <a:rPr lang="tr-TR" dirty="0"/>
              <a:t> </a:t>
            </a:r>
            <a:r>
              <a:rPr lang="tr-TR" dirty="0" err="1"/>
              <a:t>to</a:t>
            </a:r>
            <a:r>
              <a:rPr lang="en-US" dirty="0"/>
              <a:t> submit your projects through using username and password that we provided for our focal points. If focal points do not yet have login credentials, they are kindly requested to contact us.</a:t>
            </a:r>
          </a:p>
          <a:p>
            <a:endParaRPr lang="en-US" dirty="0"/>
          </a:p>
        </p:txBody>
      </p:sp>
    </p:spTree>
    <p:extLst>
      <p:ext uri="{BB962C8B-B14F-4D97-AF65-F5344CB8AC3E}">
        <p14:creationId xmlns:p14="http://schemas.microsoft.com/office/powerpoint/2010/main" val="91285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By </a:t>
            </a:r>
            <a:r>
              <a:rPr lang="tr-TR" dirty="0" err="1"/>
              <a:t>considering</a:t>
            </a:r>
            <a:r>
              <a:rPr lang="tr-TR" dirty="0"/>
              <a:t> </a:t>
            </a:r>
            <a:r>
              <a:rPr lang="tr-TR" dirty="0" err="1"/>
              <a:t>the</a:t>
            </a:r>
            <a:r>
              <a:rPr lang="tr-TR" dirty="0"/>
              <a:t> </a:t>
            </a:r>
            <a:r>
              <a:rPr lang="tr-TR" dirty="0" err="1"/>
              <a:t>Thirteenth</a:t>
            </a:r>
            <a:r>
              <a:rPr lang="tr-TR" dirty="0"/>
              <a:t> Call </a:t>
            </a:r>
            <a:r>
              <a:rPr lang="tr-TR" dirty="0" err="1"/>
              <a:t>for</a:t>
            </a:r>
            <a:r>
              <a:rPr lang="tr-TR" dirty="0"/>
              <a:t> Project </a:t>
            </a:r>
            <a:r>
              <a:rPr lang="tr-TR" dirty="0" err="1"/>
              <a:t>Proposals</a:t>
            </a:r>
            <a:r>
              <a:rPr lang="tr-TR" dirty="0"/>
              <a:t> </a:t>
            </a:r>
            <a:r>
              <a:rPr lang="tr-TR" dirty="0" err="1"/>
              <a:t>which</a:t>
            </a:r>
            <a:r>
              <a:rPr lang="tr-TR" dirty="0"/>
              <a:t> </a:t>
            </a:r>
            <a:r>
              <a:rPr lang="tr-TR" dirty="0" err="1"/>
              <a:t>will</a:t>
            </a:r>
            <a:r>
              <a:rPr lang="tr-TR" dirty="0"/>
              <a:t> be </a:t>
            </a:r>
            <a:r>
              <a:rPr lang="tr-TR" dirty="0" err="1"/>
              <a:t>started</a:t>
            </a:r>
            <a:r>
              <a:rPr lang="tr-TR" dirty="0"/>
              <a:t> in </a:t>
            </a:r>
            <a:r>
              <a:rPr lang="tr-TR" dirty="0" err="1"/>
              <a:t>October</a:t>
            </a:r>
            <a:r>
              <a:rPr lang="tr-TR" dirty="0"/>
              <a:t>, </a:t>
            </a:r>
            <a:r>
              <a:rPr lang="tr-TR" dirty="0" err="1"/>
              <a:t>the</a:t>
            </a:r>
            <a:r>
              <a:rPr lang="tr-TR" dirty="0"/>
              <a:t> </a:t>
            </a:r>
            <a:r>
              <a:rPr lang="tr-TR" dirty="0" err="1"/>
              <a:t>timeline</a:t>
            </a:r>
            <a:r>
              <a:rPr lang="tr-TR" dirty="0"/>
              <a:t> of Call is </a:t>
            </a:r>
            <a:r>
              <a:rPr lang="tr-TR" dirty="0" err="1"/>
              <a:t>presenting</a:t>
            </a:r>
            <a:r>
              <a:rPr lang="tr-TR" dirty="0"/>
              <a:t> </a:t>
            </a:r>
            <a:r>
              <a:rPr lang="en-US" dirty="0"/>
              <a:t>for project submission and implementation.</a:t>
            </a:r>
            <a:r>
              <a:rPr lang="tr-TR" dirty="0"/>
              <a:t> </a:t>
            </a:r>
            <a:r>
              <a:rPr lang="tr-TR" dirty="0" err="1"/>
              <a:t>According</a:t>
            </a:r>
            <a:r>
              <a:rPr lang="tr-TR" dirty="0"/>
              <a:t> </a:t>
            </a:r>
            <a:r>
              <a:rPr lang="tr-TR" dirty="0" err="1"/>
              <a:t>to</a:t>
            </a:r>
            <a:r>
              <a:rPr lang="tr-TR" dirty="0"/>
              <a:t> </a:t>
            </a:r>
            <a:r>
              <a:rPr lang="tr-TR" dirty="0" err="1"/>
              <a:t>this</a:t>
            </a:r>
            <a:r>
              <a:rPr lang="tr-TR" dirty="0"/>
              <a:t> </a:t>
            </a:r>
            <a:r>
              <a:rPr lang="tr-TR" dirty="0" err="1"/>
              <a:t>timeline</a:t>
            </a:r>
            <a:r>
              <a:rPr lang="tr-TR" dirty="0"/>
              <a:t>, </a:t>
            </a:r>
            <a:r>
              <a:rPr lang="en-US" dirty="0"/>
              <a:t>you have the opportunity to submit your project proposals</a:t>
            </a:r>
            <a:r>
              <a:rPr lang="tr-TR" dirty="0"/>
              <a:t> in </a:t>
            </a:r>
            <a:r>
              <a:rPr lang="tr-TR" dirty="0" err="1"/>
              <a:t>the</a:t>
            </a:r>
            <a:r>
              <a:rPr lang="tr-TR" dirty="0"/>
              <a:t> </a:t>
            </a:r>
            <a:r>
              <a:rPr lang="tr-TR" dirty="0" err="1"/>
              <a:t>October</a:t>
            </a:r>
            <a:r>
              <a:rPr lang="tr-TR" dirty="0"/>
              <a:t>. </a:t>
            </a:r>
          </a:p>
          <a:p>
            <a:endParaRPr lang="tr-TR" dirty="0"/>
          </a:p>
          <a:p>
            <a:r>
              <a:rPr lang="en-US" dirty="0"/>
              <a:t>After </a:t>
            </a:r>
            <a:r>
              <a:rPr lang="en-US" dirty="0" err="1"/>
              <a:t>th</a:t>
            </a:r>
            <a:r>
              <a:rPr lang="tr-TR" dirty="0"/>
              <a:t>e </a:t>
            </a:r>
            <a:r>
              <a:rPr lang="tr-TR" dirty="0" err="1"/>
              <a:t>receiving</a:t>
            </a:r>
            <a:r>
              <a:rPr lang="tr-TR" dirty="0"/>
              <a:t> </a:t>
            </a:r>
            <a:r>
              <a:rPr lang="tr-TR" dirty="0" err="1"/>
              <a:t>project</a:t>
            </a:r>
            <a:r>
              <a:rPr lang="tr-TR" dirty="0"/>
              <a:t> </a:t>
            </a:r>
            <a:r>
              <a:rPr lang="tr-TR" dirty="0" err="1"/>
              <a:t>proposals</a:t>
            </a:r>
            <a:r>
              <a:rPr lang="tr-TR" dirty="0"/>
              <a:t> </a:t>
            </a:r>
            <a:r>
              <a:rPr lang="tr-TR" dirty="0" err="1"/>
              <a:t>and</a:t>
            </a:r>
            <a:r>
              <a:rPr lang="tr-TR" dirty="0"/>
              <a:t> </a:t>
            </a:r>
            <a:r>
              <a:rPr lang="tr-TR" dirty="0" err="1"/>
              <a:t>completion</a:t>
            </a:r>
            <a:r>
              <a:rPr lang="tr-TR" dirty="0"/>
              <a:t> of </a:t>
            </a:r>
            <a:r>
              <a:rPr lang="tr-TR" dirty="0" err="1"/>
              <a:t>the</a:t>
            </a:r>
            <a:r>
              <a:rPr lang="tr-TR" dirty="0"/>
              <a:t> </a:t>
            </a:r>
            <a:r>
              <a:rPr lang="tr-TR" dirty="0" err="1"/>
              <a:t>first</a:t>
            </a:r>
            <a:r>
              <a:rPr lang="tr-TR" dirty="0"/>
              <a:t> </a:t>
            </a:r>
            <a:r>
              <a:rPr lang="tr-TR" dirty="0" err="1"/>
              <a:t>evaluation</a:t>
            </a:r>
            <a:r>
              <a:rPr lang="tr-TR" dirty="0"/>
              <a:t> </a:t>
            </a:r>
            <a:r>
              <a:rPr lang="tr-TR" dirty="0" err="1"/>
              <a:t>process</a:t>
            </a:r>
            <a:r>
              <a:rPr lang="tr-TR" dirty="0"/>
              <a:t> </a:t>
            </a:r>
            <a:r>
              <a:rPr lang="tr-TR" dirty="0" err="1"/>
              <a:t>by</a:t>
            </a:r>
            <a:r>
              <a:rPr lang="tr-TR" dirty="0"/>
              <a:t> </a:t>
            </a:r>
            <a:r>
              <a:rPr lang="tr-TR" dirty="0" err="1"/>
              <a:t>our</a:t>
            </a:r>
            <a:r>
              <a:rPr lang="tr-TR" dirty="0"/>
              <a:t> </a:t>
            </a:r>
            <a:r>
              <a:rPr lang="tr-TR" dirty="0" err="1"/>
              <a:t>side</a:t>
            </a:r>
            <a:r>
              <a:rPr lang="en-US" dirty="0"/>
              <a:t>, we will announce the short-list of the project in early December and the shortlisted project owners are expected to submit more detailed project proposals, with CVs of the human resources, details budget etc. by the end of December.</a:t>
            </a:r>
            <a:endParaRPr lang="tr-TR" dirty="0"/>
          </a:p>
          <a:p>
            <a:endParaRPr lang="tr-TR" dirty="0"/>
          </a:p>
          <a:p>
            <a:r>
              <a:rPr lang="en-US" dirty="0"/>
              <a:t>After the finalization of submission and evaluation by the CCO, the Final List of Successful Project Proposals </a:t>
            </a:r>
            <a:r>
              <a:rPr lang="tr-TR" dirty="0" err="1"/>
              <a:t>will</a:t>
            </a:r>
            <a:r>
              <a:rPr lang="tr-TR" dirty="0"/>
              <a:t> be </a:t>
            </a:r>
            <a:r>
              <a:rPr lang="tr-TR" dirty="0" err="1"/>
              <a:t>published</a:t>
            </a:r>
            <a:r>
              <a:rPr lang="tr-TR" dirty="0"/>
              <a:t> i</a:t>
            </a:r>
            <a:r>
              <a:rPr lang="en-US" dirty="0"/>
              <a:t>n February. In April, COMCEC Coordination Office and the Development and Investment Bank of </a:t>
            </a:r>
            <a:r>
              <a:rPr lang="en-US" dirty="0" err="1"/>
              <a:t>Türkiye</a:t>
            </a:r>
            <a:r>
              <a:rPr lang="en-US" dirty="0"/>
              <a:t> will coordinate with the project owners to finalize contract procedures and </a:t>
            </a:r>
            <a:r>
              <a:rPr lang="tr-TR" dirty="0"/>
              <a:t>deliver </a:t>
            </a:r>
            <a:r>
              <a:rPr lang="tr-TR" dirty="0" err="1"/>
              <a:t>training</a:t>
            </a:r>
            <a:r>
              <a:rPr lang="tr-TR" dirty="0"/>
              <a:t> </a:t>
            </a:r>
            <a:r>
              <a:rPr lang="tr-TR" dirty="0" err="1"/>
              <a:t>sessions</a:t>
            </a:r>
            <a:r>
              <a:rPr lang="tr-TR" dirty="0"/>
              <a:t> </a:t>
            </a:r>
            <a:r>
              <a:rPr lang="tr-TR" dirty="0" err="1"/>
              <a:t>for</a:t>
            </a:r>
            <a:r>
              <a:rPr lang="tr-TR" dirty="0"/>
              <a:t> </a:t>
            </a:r>
            <a:r>
              <a:rPr lang="tr-TR" dirty="0" err="1"/>
              <a:t>project</a:t>
            </a:r>
            <a:r>
              <a:rPr lang="tr-TR" dirty="0"/>
              <a:t> </a:t>
            </a:r>
            <a:r>
              <a:rPr lang="tr-TR" dirty="0" err="1"/>
              <a:t>implementation</a:t>
            </a:r>
            <a:r>
              <a:rPr lang="en-US" dirty="0"/>
              <a:t>.</a:t>
            </a:r>
            <a:endParaRPr lang="tr-TR" dirty="0"/>
          </a:p>
          <a:p>
            <a:r>
              <a:rPr lang="tr-TR" dirty="0" err="1"/>
              <a:t>From</a:t>
            </a:r>
            <a:r>
              <a:rPr lang="tr-TR" dirty="0"/>
              <a:t> </a:t>
            </a:r>
            <a:r>
              <a:rPr lang="tr-TR" b="1" dirty="0"/>
              <a:t>April </a:t>
            </a:r>
            <a:r>
              <a:rPr lang="tr-TR" b="1" dirty="0" err="1"/>
              <a:t>until</a:t>
            </a:r>
            <a:r>
              <a:rPr lang="tr-TR" b="1" dirty="0"/>
              <a:t> </a:t>
            </a:r>
            <a:r>
              <a:rPr lang="tr-TR" b="1" dirty="0" err="1"/>
              <a:t>the</a:t>
            </a:r>
            <a:r>
              <a:rPr lang="tr-TR" b="1" dirty="0"/>
              <a:t> </a:t>
            </a:r>
            <a:r>
              <a:rPr lang="tr-TR" b="1" dirty="0" err="1"/>
              <a:t>end</a:t>
            </a:r>
            <a:r>
              <a:rPr lang="tr-TR" b="1" dirty="0"/>
              <a:t> of </a:t>
            </a:r>
            <a:r>
              <a:rPr lang="tr-TR" b="1" dirty="0" err="1"/>
              <a:t>the</a:t>
            </a:r>
            <a:r>
              <a:rPr lang="tr-TR" b="1" dirty="0"/>
              <a:t> </a:t>
            </a:r>
            <a:r>
              <a:rPr lang="tr-TR" b="1" dirty="0" err="1"/>
              <a:t>respective</a:t>
            </a:r>
            <a:r>
              <a:rPr lang="tr-TR" b="1" dirty="0"/>
              <a:t> </a:t>
            </a:r>
            <a:r>
              <a:rPr lang="tr-TR" b="1" dirty="0" err="1"/>
              <a:t>year</a:t>
            </a:r>
            <a:r>
              <a:rPr lang="en-US" dirty="0"/>
              <a:t>, the projects will be implemented and all the procedures will be finalized inshallah.</a:t>
            </a:r>
            <a:endParaRPr lang="tr-TR" dirty="0"/>
          </a:p>
          <a:p>
            <a:pPr algn="just"/>
            <a:endParaRPr lang="en-US" dirty="0"/>
          </a:p>
        </p:txBody>
      </p:sp>
    </p:spTree>
    <p:extLst>
      <p:ext uri="{BB962C8B-B14F-4D97-AF65-F5344CB8AC3E}">
        <p14:creationId xmlns:p14="http://schemas.microsoft.com/office/powerpoint/2010/main" val="166687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latin typeface="Helvetica Neue"/>
                <a:ea typeface="Helvetica Neue"/>
                <a:cs typeface="Helvetica Neue"/>
                <a:sym typeface="Helvetica Neue"/>
              </a:rPr>
              <a:t> </a:t>
            </a:r>
            <a:r>
              <a:rPr lang="tr-TR" dirty="0" err="1"/>
              <a:t>Now</a:t>
            </a:r>
            <a:r>
              <a:rPr lang="tr-TR" dirty="0"/>
              <a:t>, I </a:t>
            </a:r>
            <a:r>
              <a:rPr lang="tr-TR" dirty="0" err="1"/>
              <a:t>would</a:t>
            </a:r>
            <a:r>
              <a:rPr lang="tr-TR" dirty="0"/>
              <a:t> </a:t>
            </a:r>
            <a:r>
              <a:rPr lang="tr-TR" dirty="0" err="1"/>
              <a:t>like</a:t>
            </a:r>
            <a:r>
              <a:rPr lang="tr-TR" dirty="0"/>
              <a:t> </a:t>
            </a:r>
            <a:r>
              <a:rPr lang="tr-TR" dirty="0" err="1"/>
              <a:t>to</a:t>
            </a:r>
            <a:r>
              <a:rPr lang="tr-TR" dirty="0"/>
              <a:t> </a:t>
            </a:r>
            <a:r>
              <a:rPr lang="tr-TR" dirty="0" err="1"/>
              <a:t>give</a:t>
            </a:r>
            <a:r>
              <a:rPr lang="tr-TR" dirty="0"/>
              <a:t> </a:t>
            </a:r>
            <a:r>
              <a:rPr lang="tr-TR" dirty="0" err="1"/>
              <a:t>you</a:t>
            </a:r>
            <a:r>
              <a:rPr lang="tr-TR" dirty="0"/>
              <a:t> </a:t>
            </a:r>
            <a:r>
              <a:rPr lang="tr-TR" dirty="0" err="1"/>
              <a:t>brief</a:t>
            </a:r>
            <a:r>
              <a:rPr lang="tr-TR" dirty="0"/>
              <a:t> </a:t>
            </a:r>
            <a:r>
              <a:rPr lang="tr-TR" dirty="0" err="1"/>
              <a:t>information</a:t>
            </a:r>
            <a:r>
              <a:rPr lang="tr-TR" dirty="0"/>
              <a:t> </a:t>
            </a:r>
            <a:r>
              <a:rPr lang="tr-TR" dirty="0" err="1"/>
              <a:t>about</a:t>
            </a:r>
            <a:r>
              <a:rPr lang="tr-TR" dirty="0"/>
              <a:t> </a:t>
            </a:r>
            <a:r>
              <a:rPr lang="tr-TR" dirty="0" err="1"/>
              <a:t>the</a:t>
            </a:r>
            <a:r>
              <a:rPr lang="tr-TR" dirty="0"/>
              <a:t> </a:t>
            </a:r>
            <a:r>
              <a:rPr lang="tr-TR" dirty="0" err="1"/>
              <a:t>trade</a:t>
            </a:r>
            <a:r>
              <a:rPr lang="tr-TR" dirty="0"/>
              <a:t> </a:t>
            </a:r>
            <a:r>
              <a:rPr lang="tr-TR" dirty="0" err="1"/>
              <a:t>projects</a:t>
            </a:r>
            <a:r>
              <a:rPr lang="tr-TR" dirty="0"/>
              <a:t> </a:t>
            </a:r>
            <a:r>
              <a:rPr lang="tr-TR" dirty="0" err="1"/>
              <a:t>supported</a:t>
            </a:r>
            <a:r>
              <a:rPr lang="tr-TR" dirty="0"/>
              <a:t> </a:t>
            </a:r>
            <a:r>
              <a:rPr lang="tr-TR" dirty="0" err="1"/>
              <a:t>under</a:t>
            </a:r>
            <a:r>
              <a:rPr lang="tr-TR" dirty="0"/>
              <a:t> </a:t>
            </a:r>
            <a:r>
              <a:rPr lang="tr-TR" dirty="0" err="1"/>
              <a:t>the</a:t>
            </a:r>
            <a:r>
              <a:rPr lang="tr-TR" dirty="0"/>
              <a:t> COMCEC Project </a:t>
            </a:r>
            <a:r>
              <a:rPr lang="tr-TR" dirty="0" err="1"/>
              <a:t>Funding</a:t>
            </a:r>
            <a:r>
              <a:rPr lang="tr-TR" dirty="0"/>
              <a:t> </a:t>
            </a:r>
            <a:r>
              <a:rPr lang="tr-TR" dirty="0" err="1"/>
              <a:t>this</a:t>
            </a:r>
            <a:r>
              <a:rPr lang="tr-TR" dirty="0"/>
              <a:t> </a:t>
            </a:r>
            <a:r>
              <a:rPr lang="tr-TR" dirty="0" err="1"/>
              <a:t>year</a:t>
            </a:r>
            <a:r>
              <a:rPr lang="tr-TR" dirty="0"/>
              <a:t>. </a:t>
            </a:r>
          </a:p>
          <a:p>
            <a:endParaRPr lang="tr-TR" dirty="0"/>
          </a:p>
          <a:p>
            <a:pPr defTabSz="920069"/>
            <a:r>
              <a:rPr lang="en-GB" dirty="0"/>
              <a:t>The</a:t>
            </a:r>
            <a:r>
              <a:rPr lang="tr-TR" dirty="0"/>
              <a:t> </a:t>
            </a:r>
            <a:r>
              <a:rPr lang="tr-TR" dirty="0" err="1"/>
              <a:t>first</a:t>
            </a:r>
            <a:r>
              <a:rPr lang="tr-TR" dirty="0"/>
              <a:t> </a:t>
            </a:r>
            <a:r>
              <a:rPr lang="en-GB" dirty="0"/>
              <a:t>project </a:t>
            </a:r>
            <a:r>
              <a:rPr lang="tr-TR" dirty="0"/>
              <a:t>is </a:t>
            </a:r>
            <a:r>
              <a:rPr lang="tr-TR" dirty="0" err="1"/>
              <a:t>being</a:t>
            </a:r>
            <a:r>
              <a:rPr lang="tr-TR" dirty="0"/>
              <a:t> </a:t>
            </a:r>
            <a:r>
              <a:rPr lang="en-GB" dirty="0"/>
              <a:t>implemented by </a:t>
            </a:r>
            <a:r>
              <a:rPr lang="tr-TR" dirty="0" err="1"/>
              <a:t>Indoneasia</a:t>
            </a:r>
            <a:r>
              <a:rPr lang="tr-TR" dirty="0"/>
              <a:t> </a:t>
            </a:r>
            <a:r>
              <a:rPr lang="en-GB" dirty="0"/>
              <a:t>with the partnership of </a:t>
            </a:r>
            <a:r>
              <a:rPr lang="tr-TR" dirty="0"/>
              <a:t>Türkiye </a:t>
            </a:r>
            <a:r>
              <a:rPr lang="tr-TR" dirty="0" err="1"/>
              <a:t>and</a:t>
            </a:r>
            <a:r>
              <a:rPr lang="tr-TR" dirty="0"/>
              <a:t> SMIIC</a:t>
            </a:r>
            <a:r>
              <a:rPr lang="en-GB" dirty="0"/>
              <a:t>. Through this project, it is aimed at</a:t>
            </a:r>
            <a:r>
              <a:rPr lang="tr-TR" dirty="0"/>
              <a:t> </a:t>
            </a:r>
            <a:r>
              <a:rPr lang="en-US" dirty="0"/>
              <a:t>strengthen</a:t>
            </a:r>
            <a:r>
              <a:rPr lang="tr-TR" dirty="0" err="1"/>
              <a:t>ing</a:t>
            </a:r>
            <a:r>
              <a:rPr lang="en-US" dirty="0"/>
              <a:t> slaughterhouse operations by implementing Halal and food</a:t>
            </a:r>
            <a:r>
              <a:rPr lang="tr-TR" dirty="0"/>
              <a:t> </a:t>
            </a:r>
            <a:r>
              <a:rPr lang="en-US" dirty="0"/>
              <a:t>safety standards, ensuring compliance with international regulations</a:t>
            </a:r>
            <a:r>
              <a:rPr lang="tr-TR" dirty="0"/>
              <a:t>.</a:t>
            </a:r>
          </a:p>
          <a:p>
            <a:pPr defTabSz="920069"/>
            <a:endParaRPr lang="tr-TR" dirty="0"/>
          </a:p>
          <a:p>
            <a:pPr defTabSz="920069"/>
            <a:r>
              <a:rPr lang="tr-TR" dirty="0" err="1"/>
              <a:t>Up</a:t>
            </a:r>
            <a:r>
              <a:rPr lang="tr-TR" dirty="0"/>
              <a:t> </a:t>
            </a:r>
            <a:r>
              <a:rPr lang="tr-TR" dirty="0" err="1"/>
              <a:t>to</a:t>
            </a:r>
            <a:r>
              <a:rPr lang="tr-TR" dirty="0"/>
              <a:t> </a:t>
            </a:r>
            <a:r>
              <a:rPr lang="tr-TR" dirty="0" err="1"/>
              <a:t>now</a:t>
            </a:r>
            <a:r>
              <a:rPr lang="tr-TR" dirty="0"/>
              <a:t>, a </a:t>
            </a:r>
            <a:r>
              <a:rPr lang="tr-TR" dirty="0" err="1"/>
              <a:t>study</a:t>
            </a:r>
            <a:r>
              <a:rPr lang="tr-TR" dirty="0"/>
              <a:t> </a:t>
            </a:r>
            <a:r>
              <a:rPr lang="tr-TR" dirty="0" err="1"/>
              <a:t>visit</a:t>
            </a:r>
            <a:r>
              <a:rPr lang="tr-TR" dirty="0"/>
              <a:t> has </a:t>
            </a:r>
            <a:r>
              <a:rPr lang="tr-TR" dirty="0" err="1"/>
              <a:t>been</a:t>
            </a:r>
            <a:r>
              <a:rPr lang="tr-TR" dirty="0"/>
              <a:t> </a:t>
            </a:r>
            <a:r>
              <a:rPr lang="tr-TR" dirty="0" err="1"/>
              <a:t>conducted</a:t>
            </a:r>
            <a:r>
              <a:rPr lang="tr-TR" dirty="0"/>
              <a:t> </a:t>
            </a:r>
            <a:r>
              <a:rPr lang="tr-TR" dirty="0" err="1"/>
              <a:t>to</a:t>
            </a:r>
            <a:r>
              <a:rPr lang="tr-TR" dirty="0"/>
              <a:t> Türkiye </a:t>
            </a:r>
            <a:r>
              <a:rPr lang="tr-TR" dirty="0" err="1"/>
              <a:t>to</a:t>
            </a:r>
            <a:r>
              <a:rPr lang="tr-TR" dirty="0"/>
              <a:t> </a:t>
            </a:r>
            <a:r>
              <a:rPr lang="tr-TR" dirty="0" err="1"/>
              <a:t>learn</a:t>
            </a:r>
            <a:r>
              <a:rPr lang="tr-TR" dirty="0"/>
              <a:t> </a:t>
            </a:r>
            <a:r>
              <a:rPr lang="tr-TR" dirty="0" err="1"/>
              <a:t>best</a:t>
            </a:r>
            <a:r>
              <a:rPr lang="tr-TR" dirty="0"/>
              <a:t> </a:t>
            </a:r>
            <a:r>
              <a:rPr lang="tr-TR" dirty="0" err="1"/>
              <a:t>practices</a:t>
            </a:r>
            <a:r>
              <a:rPr lang="tr-TR" dirty="0"/>
              <a:t> in </a:t>
            </a:r>
            <a:r>
              <a:rPr lang="tr-TR" dirty="0" err="1"/>
              <a:t>Halal</a:t>
            </a:r>
            <a:r>
              <a:rPr lang="tr-TR" dirty="0"/>
              <a:t> </a:t>
            </a:r>
            <a:r>
              <a:rPr lang="tr-TR" dirty="0" err="1"/>
              <a:t>and</a:t>
            </a:r>
            <a:r>
              <a:rPr lang="tr-TR" dirty="0"/>
              <a:t> </a:t>
            </a:r>
            <a:r>
              <a:rPr lang="tr-TR" dirty="0" err="1"/>
              <a:t>food</a:t>
            </a:r>
            <a:r>
              <a:rPr lang="tr-TR" dirty="0"/>
              <a:t> </a:t>
            </a:r>
            <a:r>
              <a:rPr lang="tr-TR" dirty="0" err="1"/>
              <a:t>safety</a:t>
            </a:r>
            <a:r>
              <a:rPr lang="tr-TR" dirty="0"/>
              <a:t> </a:t>
            </a:r>
            <a:r>
              <a:rPr lang="tr-TR" dirty="0" err="1"/>
              <a:t>standards</a:t>
            </a:r>
            <a:r>
              <a:rPr lang="tr-TR" dirty="0"/>
              <a:t>. </a:t>
            </a:r>
            <a:r>
              <a:rPr lang="tr-TR" dirty="0" err="1"/>
              <a:t>Afterwards</a:t>
            </a:r>
            <a:r>
              <a:rPr lang="tr-TR" dirty="0"/>
              <a:t>, </a:t>
            </a:r>
            <a:r>
              <a:rPr lang="tr-TR" dirty="0" err="1"/>
              <a:t>with</a:t>
            </a:r>
            <a:r>
              <a:rPr lang="tr-TR" dirty="0"/>
              <a:t> </a:t>
            </a:r>
            <a:r>
              <a:rPr lang="tr-TR" dirty="0" err="1"/>
              <a:t>the</a:t>
            </a:r>
            <a:r>
              <a:rPr lang="tr-TR" dirty="0"/>
              <a:t> </a:t>
            </a:r>
            <a:r>
              <a:rPr lang="tr-TR" dirty="0" err="1"/>
              <a:t>gaining</a:t>
            </a:r>
            <a:r>
              <a:rPr lang="tr-TR" dirty="0"/>
              <a:t> </a:t>
            </a:r>
            <a:r>
              <a:rPr lang="tr-TR" dirty="0" err="1"/>
              <a:t>experiences</a:t>
            </a:r>
            <a:r>
              <a:rPr lang="tr-TR" dirty="0"/>
              <a:t> </a:t>
            </a:r>
            <a:r>
              <a:rPr lang="tr-TR" dirty="0" err="1"/>
              <a:t>from</a:t>
            </a:r>
            <a:r>
              <a:rPr lang="tr-TR" dirty="0"/>
              <a:t> </a:t>
            </a:r>
            <a:r>
              <a:rPr lang="tr-TR" dirty="0" err="1"/>
              <a:t>visit</a:t>
            </a:r>
            <a:r>
              <a:rPr lang="tr-TR" dirty="0"/>
              <a:t>, a </a:t>
            </a:r>
            <a:r>
              <a:rPr lang="tr-TR" dirty="0" err="1"/>
              <a:t>training</a:t>
            </a:r>
            <a:r>
              <a:rPr lang="tr-TR" dirty="0"/>
              <a:t> </a:t>
            </a:r>
            <a:r>
              <a:rPr lang="tr-TR" dirty="0" err="1"/>
              <a:t>activity</a:t>
            </a:r>
            <a:r>
              <a:rPr lang="tr-TR" dirty="0"/>
              <a:t> </a:t>
            </a:r>
            <a:r>
              <a:rPr lang="tr-TR" dirty="0" err="1"/>
              <a:t>will</a:t>
            </a:r>
            <a:r>
              <a:rPr lang="tr-TR" dirty="0"/>
              <a:t> be </a:t>
            </a:r>
            <a:r>
              <a:rPr lang="tr-TR" dirty="0" err="1"/>
              <a:t>organized</a:t>
            </a:r>
            <a:r>
              <a:rPr lang="tr-TR" dirty="0"/>
              <a:t> in </a:t>
            </a:r>
            <a:r>
              <a:rPr lang="tr-TR" dirty="0" err="1"/>
              <a:t>order</a:t>
            </a:r>
            <a:r>
              <a:rPr lang="tr-TR" dirty="0"/>
              <a:t> </a:t>
            </a:r>
            <a:r>
              <a:rPr lang="tr-TR" dirty="0" err="1"/>
              <a:t>to</a:t>
            </a:r>
            <a:r>
              <a:rPr lang="tr-TR" dirty="0"/>
              <a:t> </a:t>
            </a:r>
            <a:r>
              <a:rPr lang="tr-TR" dirty="0" err="1"/>
              <a:t>strengthen</a:t>
            </a:r>
            <a:r>
              <a:rPr lang="tr-TR" dirty="0"/>
              <a:t> </a:t>
            </a:r>
            <a:r>
              <a:rPr lang="en-US" dirty="0"/>
              <a:t> slaughterhouse operations by implementing Halal and food</a:t>
            </a:r>
            <a:r>
              <a:rPr lang="tr-TR" dirty="0"/>
              <a:t> </a:t>
            </a:r>
            <a:r>
              <a:rPr lang="en-US" dirty="0"/>
              <a:t>safety standards</a:t>
            </a:r>
            <a:r>
              <a:rPr lang="tr-TR" dirty="0"/>
              <a:t>.</a:t>
            </a:r>
          </a:p>
          <a:p>
            <a:endParaRPr lang="en-US" dirty="0">
              <a:latin typeface="Helvetica Neue"/>
              <a:ea typeface="Helvetica Neue"/>
              <a:cs typeface="Helvetica Neue"/>
              <a:sym typeface="Helvetica Neue"/>
            </a:endParaRPr>
          </a:p>
        </p:txBody>
      </p:sp>
    </p:spTree>
    <p:extLst>
      <p:ext uri="{BB962C8B-B14F-4D97-AF65-F5344CB8AC3E}">
        <p14:creationId xmlns:p14="http://schemas.microsoft.com/office/powerpoint/2010/main" val="1638199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The </a:t>
            </a:r>
            <a:r>
              <a:rPr lang="tr-TR" dirty="0" err="1"/>
              <a:t>second</a:t>
            </a:r>
            <a:r>
              <a:rPr lang="en-US" dirty="0"/>
              <a:t> project has been implemented by </a:t>
            </a:r>
            <a:r>
              <a:rPr lang="tr-TR" dirty="0"/>
              <a:t>SMIIC </a:t>
            </a:r>
            <a:r>
              <a:rPr lang="en-US" dirty="0"/>
              <a:t>with the partnership of</a:t>
            </a:r>
            <a:r>
              <a:rPr lang="tr-TR" dirty="0"/>
              <a:t> Uganda, Sudan </a:t>
            </a:r>
            <a:r>
              <a:rPr lang="tr-TR" dirty="0" err="1"/>
              <a:t>and</a:t>
            </a:r>
            <a:r>
              <a:rPr lang="tr-TR" dirty="0"/>
              <a:t> Türkiye.</a:t>
            </a:r>
            <a:r>
              <a:rPr lang="en-US" dirty="0"/>
              <a:t> This project focused on</a:t>
            </a:r>
            <a:r>
              <a:rPr lang="tr-TR" dirty="0"/>
              <a:t> </a:t>
            </a:r>
            <a:r>
              <a:rPr lang="en-US" dirty="0" err="1"/>
              <a:t>enhanc</a:t>
            </a:r>
            <a:r>
              <a:rPr lang="tr-TR" dirty="0" err="1"/>
              <a:t>ing</a:t>
            </a:r>
            <a:r>
              <a:rPr lang="en-US" dirty="0"/>
              <a:t> the technical and operational capabilities </a:t>
            </a:r>
            <a:r>
              <a:rPr lang="tr-TR" dirty="0"/>
              <a:t> </a:t>
            </a:r>
            <a:r>
              <a:rPr lang="en-US" dirty="0"/>
              <a:t>of National Quality</a:t>
            </a:r>
            <a:r>
              <a:rPr lang="tr-TR" dirty="0"/>
              <a:t> </a:t>
            </a:r>
            <a:r>
              <a:rPr lang="en-US" dirty="0"/>
              <a:t>Infrastructure (NQI) institutions</a:t>
            </a:r>
            <a:r>
              <a:rPr lang="tr-TR" dirty="0"/>
              <a:t> </a:t>
            </a:r>
            <a:r>
              <a:rPr lang="en-US" dirty="0"/>
              <a:t>in Sudan and Uganda through targeted theoretical and practical</a:t>
            </a:r>
            <a:r>
              <a:rPr lang="tr-TR" dirty="0"/>
              <a:t> </a:t>
            </a:r>
            <a:r>
              <a:rPr lang="en-US" dirty="0"/>
              <a:t>training programs</a:t>
            </a:r>
            <a:endParaRPr lang="tr-TR" dirty="0"/>
          </a:p>
          <a:p>
            <a:endParaRPr lang="tr-TR" dirty="0"/>
          </a:p>
          <a:p>
            <a:r>
              <a:rPr lang="tr-TR" dirty="0" err="1"/>
              <a:t>In</a:t>
            </a:r>
            <a:r>
              <a:rPr lang="tr-TR" dirty="0"/>
              <a:t> </a:t>
            </a:r>
            <a:r>
              <a:rPr lang="tr-TR" dirty="0" err="1"/>
              <a:t>this</a:t>
            </a:r>
            <a:r>
              <a:rPr lang="tr-TR" dirty="0"/>
              <a:t> </a:t>
            </a:r>
            <a:r>
              <a:rPr lang="tr-TR" dirty="0" err="1"/>
              <a:t>context</a:t>
            </a:r>
            <a:r>
              <a:rPr lang="tr-TR" dirty="0"/>
              <a:t>, a </a:t>
            </a:r>
            <a:r>
              <a:rPr lang="tr-TR" dirty="0" err="1"/>
              <a:t>comprehensive</a:t>
            </a:r>
            <a:r>
              <a:rPr lang="tr-TR" dirty="0"/>
              <a:t> </a:t>
            </a:r>
            <a:r>
              <a:rPr lang="tr-TR" dirty="0" err="1"/>
              <a:t>training</a:t>
            </a:r>
            <a:r>
              <a:rPr lang="tr-TR" dirty="0"/>
              <a:t> </a:t>
            </a:r>
            <a:r>
              <a:rPr lang="tr-TR" dirty="0" err="1"/>
              <a:t>was</a:t>
            </a:r>
            <a:r>
              <a:rPr lang="tr-TR" dirty="0"/>
              <a:t> </a:t>
            </a:r>
            <a:r>
              <a:rPr lang="tr-TR" dirty="0" err="1"/>
              <a:t>conducted</a:t>
            </a:r>
            <a:r>
              <a:rPr lang="tr-TR" dirty="0"/>
              <a:t> </a:t>
            </a:r>
            <a:r>
              <a:rPr lang="tr-TR" dirty="0" err="1"/>
              <a:t>with</a:t>
            </a:r>
            <a:r>
              <a:rPr lang="tr-TR" dirty="0"/>
              <a:t> </a:t>
            </a:r>
            <a:r>
              <a:rPr lang="tr-TR" dirty="0" err="1"/>
              <a:t>the</a:t>
            </a:r>
            <a:r>
              <a:rPr lang="tr-TR" dirty="0"/>
              <a:t> </a:t>
            </a:r>
            <a:r>
              <a:rPr lang="tr-TR" dirty="0" err="1"/>
              <a:t>participation</a:t>
            </a:r>
            <a:r>
              <a:rPr lang="tr-TR" dirty="0"/>
              <a:t> of </a:t>
            </a:r>
            <a:r>
              <a:rPr lang="tr-TR" dirty="0" err="1"/>
              <a:t>Sudanese</a:t>
            </a:r>
            <a:r>
              <a:rPr lang="tr-TR" dirty="0"/>
              <a:t> </a:t>
            </a:r>
            <a:r>
              <a:rPr lang="tr-TR" dirty="0" err="1"/>
              <a:t>and</a:t>
            </a:r>
            <a:r>
              <a:rPr lang="tr-TR" dirty="0"/>
              <a:t> </a:t>
            </a:r>
            <a:r>
              <a:rPr lang="tr-TR" dirty="0" err="1"/>
              <a:t>Turkish</a:t>
            </a:r>
            <a:r>
              <a:rPr lang="tr-TR" dirty="0"/>
              <a:t> </a:t>
            </a:r>
            <a:r>
              <a:rPr lang="tr-TR" dirty="0" err="1"/>
              <a:t>officials</a:t>
            </a:r>
            <a:r>
              <a:rPr lang="tr-TR" dirty="0"/>
              <a:t> in Uganda. </a:t>
            </a:r>
            <a:r>
              <a:rPr lang="en-US" dirty="0"/>
              <a:t>Subsequently, to enhance the effectiveness of the training, a workshop will be held in </a:t>
            </a:r>
            <a:r>
              <a:rPr lang="en-US" dirty="0" err="1"/>
              <a:t>Türkiye</a:t>
            </a:r>
            <a:r>
              <a:rPr lang="en-US" dirty="0"/>
              <a:t> to present good practice examples</a:t>
            </a:r>
            <a:endParaRPr lang="en-US" dirty="0">
              <a:latin typeface="Helvetica Neue"/>
              <a:ea typeface="Helvetica Neue"/>
              <a:cs typeface="Helvetica Neue"/>
              <a:sym typeface="Helvetica Neue"/>
            </a:endParaRPr>
          </a:p>
        </p:txBody>
      </p:sp>
    </p:spTree>
    <p:extLst>
      <p:ext uri="{BB962C8B-B14F-4D97-AF65-F5344CB8AC3E}">
        <p14:creationId xmlns:p14="http://schemas.microsoft.com/office/powerpoint/2010/main" val="3565687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defTabSz="920069"/>
            <a:r>
              <a:rPr lang="en-US" dirty="0"/>
              <a:t>This is the end of my presentation. I hope it was informative for all. Thank you for your interest and patience. You may communicate with us </a:t>
            </a:r>
            <a:r>
              <a:rPr lang="en-US" u="sng" dirty="0">
                <a:hlinkClick r:id="rId3"/>
              </a:rPr>
              <a:t>cpf@comcec.org</a:t>
            </a:r>
            <a:r>
              <a:rPr lang="en-US" dirty="0"/>
              <a:t>. Thank you.</a:t>
            </a:r>
            <a:endParaRPr lang="tr-TR" dirty="0"/>
          </a:p>
          <a:p>
            <a:endParaRPr lang="tr-TR" dirty="0"/>
          </a:p>
        </p:txBody>
      </p:sp>
    </p:spTree>
    <p:extLst>
      <p:ext uri="{BB962C8B-B14F-4D97-AF65-F5344CB8AC3E}">
        <p14:creationId xmlns:p14="http://schemas.microsoft.com/office/powerpoint/2010/main" val="64492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a:p>
            <a:pPr defTabSz="920069"/>
            <a:r>
              <a:rPr lang="tr-TR" dirty="0" err="1"/>
              <a:t>This</a:t>
            </a:r>
            <a:r>
              <a:rPr lang="tr-TR" dirty="0"/>
              <a:t> is </a:t>
            </a:r>
            <a:r>
              <a:rPr lang="tr-TR" dirty="0" err="1"/>
              <a:t>the</a:t>
            </a:r>
            <a:r>
              <a:rPr lang="tr-TR" dirty="0"/>
              <a:t> </a:t>
            </a:r>
            <a:r>
              <a:rPr lang="tr-TR" dirty="0" err="1"/>
              <a:t>outline</a:t>
            </a:r>
            <a:r>
              <a:rPr lang="tr-TR" dirty="0"/>
              <a:t> of </a:t>
            </a:r>
            <a:r>
              <a:rPr lang="tr-TR" dirty="0" err="1"/>
              <a:t>my</a:t>
            </a:r>
            <a:r>
              <a:rPr lang="tr-TR" dirty="0"/>
              <a:t> </a:t>
            </a:r>
            <a:r>
              <a:rPr lang="tr-TR" dirty="0" err="1"/>
              <a:t>presentation</a:t>
            </a:r>
            <a:r>
              <a:rPr lang="tr-TR" dirty="0"/>
              <a:t>. </a:t>
            </a:r>
            <a:r>
              <a:rPr lang="tr-TR" dirty="0" err="1"/>
              <a:t>In</a:t>
            </a:r>
            <a:r>
              <a:rPr lang="tr-TR" dirty="0"/>
              <a:t> </a:t>
            </a:r>
            <a:r>
              <a:rPr lang="tr-TR" dirty="0" err="1"/>
              <a:t>my</a:t>
            </a:r>
            <a:r>
              <a:rPr lang="tr-TR" dirty="0"/>
              <a:t> </a:t>
            </a:r>
            <a:r>
              <a:rPr lang="tr-TR" dirty="0" err="1"/>
              <a:t>presentation</a:t>
            </a:r>
            <a:r>
              <a:rPr lang="tr-TR" dirty="0"/>
              <a:t>, I </a:t>
            </a:r>
            <a:r>
              <a:rPr lang="tr-TR" dirty="0" err="1"/>
              <a:t>will</a:t>
            </a:r>
            <a:r>
              <a:rPr lang="tr-TR" dirty="0"/>
              <a:t> </a:t>
            </a:r>
            <a:r>
              <a:rPr lang="tr-TR" dirty="0" err="1"/>
              <a:t>begin</a:t>
            </a:r>
            <a:r>
              <a:rPr lang="tr-TR" dirty="0"/>
              <a:t> </a:t>
            </a:r>
            <a:r>
              <a:rPr lang="tr-TR" dirty="0" err="1"/>
              <a:t>with</a:t>
            </a:r>
            <a:r>
              <a:rPr lang="tr-TR" dirty="0"/>
              <a:t> general </a:t>
            </a:r>
            <a:r>
              <a:rPr lang="tr-TR" dirty="0" err="1"/>
              <a:t>information</a:t>
            </a:r>
            <a:r>
              <a:rPr lang="tr-TR" dirty="0"/>
              <a:t> </a:t>
            </a:r>
            <a:r>
              <a:rPr lang="tr-TR" dirty="0" err="1"/>
              <a:t>about</a:t>
            </a:r>
            <a:r>
              <a:rPr lang="tr-TR" dirty="0"/>
              <a:t> </a:t>
            </a:r>
            <a:r>
              <a:rPr lang="tr-TR" dirty="0" err="1"/>
              <a:t>the</a:t>
            </a:r>
            <a:r>
              <a:rPr lang="tr-TR" dirty="0"/>
              <a:t> COMCEC Project </a:t>
            </a:r>
            <a:r>
              <a:rPr lang="tr-TR" dirty="0" err="1"/>
              <a:t>Support</a:t>
            </a:r>
            <a:r>
              <a:rPr lang="tr-TR" dirty="0"/>
              <a:t> Programs </a:t>
            </a:r>
            <a:r>
              <a:rPr lang="tr-TR" dirty="0" err="1"/>
              <a:t>and</a:t>
            </a:r>
            <a:r>
              <a:rPr lang="tr-TR" dirty="0"/>
              <a:t> </a:t>
            </a:r>
            <a:r>
              <a:rPr lang="tr-TR" dirty="0" err="1"/>
              <a:t>then</a:t>
            </a:r>
            <a:r>
              <a:rPr lang="tr-TR" dirty="0"/>
              <a:t> </a:t>
            </a:r>
            <a:r>
              <a:rPr lang="tr-TR" dirty="0" err="1"/>
              <a:t>move</a:t>
            </a:r>
            <a:r>
              <a:rPr lang="tr-TR" dirty="0"/>
              <a:t> on </a:t>
            </a:r>
            <a:r>
              <a:rPr lang="tr-TR" dirty="0" err="1"/>
              <a:t>to</a:t>
            </a:r>
            <a:r>
              <a:rPr lang="tr-TR" dirty="0"/>
              <a:t> </a:t>
            </a:r>
            <a:r>
              <a:rPr lang="tr-TR" dirty="0" err="1"/>
              <a:t>the</a:t>
            </a:r>
            <a:r>
              <a:rPr lang="tr-TR" dirty="0"/>
              <a:t> </a:t>
            </a:r>
            <a:r>
              <a:rPr lang="tr-TR" dirty="0" err="1"/>
              <a:t>objectives</a:t>
            </a:r>
            <a:r>
              <a:rPr lang="tr-TR" dirty="0"/>
              <a:t> </a:t>
            </a:r>
            <a:r>
              <a:rPr lang="tr-TR" dirty="0" err="1"/>
              <a:t>and</a:t>
            </a:r>
            <a:r>
              <a:rPr lang="tr-TR" dirty="0"/>
              <a:t> </a:t>
            </a:r>
            <a:r>
              <a:rPr lang="tr-TR" dirty="0" err="1"/>
              <a:t>key</a:t>
            </a:r>
            <a:r>
              <a:rPr lang="tr-TR" dirty="0"/>
              <a:t> </a:t>
            </a:r>
            <a:r>
              <a:rPr lang="tr-TR" dirty="0" err="1"/>
              <a:t>features</a:t>
            </a:r>
            <a:r>
              <a:rPr lang="tr-TR" dirty="0"/>
              <a:t> of CPF. </a:t>
            </a:r>
            <a:r>
              <a:rPr lang="en-US" dirty="0"/>
              <a:t>Afterwards, I will explain how projects can be prepared and submitted, and share the program’s timeline. To conclude, I will give a brief update on the t</a:t>
            </a:r>
            <a:r>
              <a:rPr lang="tr-TR" dirty="0" err="1"/>
              <a:t>rade</a:t>
            </a:r>
            <a:r>
              <a:rPr lang="en-US" dirty="0"/>
              <a:t> projects supported under CPF this year.</a:t>
            </a:r>
          </a:p>
          <a:p>
            <a:endParaRPr lang="en-US" dirty="0"/>
          </a:p>
        </p:txBody>
      </p:sp>
    </p:spTree>
    <p:extLst>
      <p:ext uri="{BB962C8B-B14F-4D97-AF65-F5344CB8AC3E}">
        <p14:creationId xmlns:p14="http://schemas.microsoft.com/office/powerpoint/2010/main" val="264558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As COMCEC Coordination Office, </a:t>
            </a:r>
            <a:r>
              <a:rPr lang="tr-TR" dirty="0" err="1"/>
              <a:t>we</a:t>
            </a:r>
            <a:r>
              <a:rPr lang="tr-TR" dirty="0"/>
              <a:t> </a:t>
            </a:r>
            <a:r>
              <a:rPr lang="tr-TR" dirty="0" err="1"/>
              <a:t>currently</a:t>
            </a:r>
            <a:r>
              <a:rPr lang="tr-TR" dirty="0"/>
              <a:t> </a:t>
            </a:r>
            <a:r>
              <a:rPr lang="tr-TR" dirty="0" err="1"/>
              <a:t>manage</a:t>
            </a:r>
            <a:r>
              <a:rPr lang="tr-TR" dirty="0"/>
              <a:t> </a:t>
            </a:r>
            <a:r>
              <a:rPr lang="tr-TR" dirty="0" err="1"/>
              <a:t>two</a:t>
            </a:r>
            <a:r>
              <a:rPr lang="tr-TR" dirty="0"/>
              <a:t> </a:t>
            </a:r>
            <a:r>
              <a:rPr lang="tr-TR" dirty="0" err="1"/>
              <a:t>distinct</a:t>
            </a:r>
            <a:r>
              <a:rPr lang="tr-TR" dirty="0"/>
              <a:t> </a:t>
            </a:r>
            <a:r>
              <a:rPr lang="tr-TR" dirty="0" err="1"/>
              <a:t>grant</a:t>
            </a:r>
            <a:r>
              <a:rPr lang="tr-TR" dirty="0"/>
              <a:t> </a:t>
            </a:r>
            <a:r>
              <a:rPr lang="tr-TR" dirty="0" err="1"/>
              <a:t>programs</a:t>
            </a:r>
            <a:r>
              <a:rPr lang="tr-TR" dirty="0"/>
              <a:t>: </a:t>
            </a:r>
            <a:r>
              <a:rPr lang="tr-TR" dirty="0" err="1"/>
              <a:t>namely</a:t>
            </a:r>
            <a:r>
              <a:rPr lang="tr-TR" b="1" dirty="0"/>
              <a:t> COMCEC Project </a:t>
            </a:r>
            <a:r>
              <a:rPr lang="tr-TR" b="1" dirty="0" err="1"/>
              <a:t>Funding</a:t>
            </a:r>
            <a:r>
              <a:rPr lang="tr-TR" b="1" dirty="0"/>
              <a:t> (CPF)</a:t>
            </a:r>
            <a:r>
              <a:rPr lang="tr-TR" dirty="0"/>
              <a:t> </a:t>
            </a:r>
            <a:r>
              <a:rPr lang="tr-TR" dirty="0" err="1"/>
              <a:t>and</a:t>
            </a:r>
            <a:r>
              <a:rPr lang="tr-TR" dirty="0"/>
              <a:t> </a:t>
            </a:r>
            <a:r>
              <a:rPr lang="tr-TR" b="1" dirty="0"/>
              <a:t>COMCEC Al-</a:t>
            </a:r>
            <a:r>
              <a:rPr lang="tr-TR" b="1" dirty="0" err="1"/>
              <a:t>Quds</a:t>
            </a:r>
            <a:r>
              <a:rPr lang="tr-TR" b="1" dirty="0"/>
              <a:t> Program</a:t>
            </a:r>
            <a:r>
              <a:rPr lang="en-US" dirty="0"/>
              <a:t>. The main objective of these grant programs is to realize the policy recommendations taken in the Ministerial sessions as well as working group and to support the project ideas of the member countries and OIC institutions. </a:t>
            </a:r>
            <a:endParaRPr lang="tr-TR" dirty="0"/>
          </a:p>
          <a:p>
            <a:endParaRPr lang="tr-TR" dirty="0"/>
          </a:p>
          <a:p>
            <a:r>
              <a:rPr lang="en-US" dirty="0"/>
              <a:t>I think many of you are already familiar with the COMCEC Project Funding. COMCEC Project Funding is the first grant program started by the COMCEC in 2014 as one of the implementation instruments of the COMCEC Strategy. </a:t>
            </a:r>
            <a:r>
              <a:rPr lang="tr-TR" dirty="0" err="1"/>
              <a:t>Over</a:t>
            </a:r>
            <a:r>
              <a:rPr lang="tr-TR" dirty="0"/>
              <a:t> </a:t>
            </a:r>
            <a:r>
              <a:rPr lang="tr-TR" dirty="0" err="1"/>
              <a:t>the</a:t>
            </a:r>
            <a:r>
              <a:rPr lang="tr-TR" dirty="0"/>
              <a:t> </a:t>
            </a:r>
            <a:r>
              <a:rPr lang="tr-TR" dirty="0" err="1"/>
              <a:t>years</a:t>
            </a:r>
            <a:r>
              <a:rPr lang="tr-TR" dirty="0"/>
              <a:t>, CPF has </a:t>
            </a:r>
            <a:r>
              <a:rPr lang="tr-TR" dirty="0" err="1"/>
              <a:t>become</a:t>
            </a:r>
            <a:r>
              <a:rPr lang="tr-TR" dirty="0"/>
              <a:t> </a:t>
            </a:r>
            <a:r>
              <a:rPr lang="tr-TR" dirty="0" err="1"/>
              <a:t>one</a:t>
            </a:r>
            <a:r>
              <a:rPr lang="tr-TR" dirty="0"/>
              <a:t> of </a:t>
            </a:r>
            <a:r>
              <a:rPr lang="tr-TR" dirty="0" err="1"/>
              <a:t>the</a:t>
            </a:r>
            <a:r>
              <a:rPr lang="tr-TR" dirty="0"/>
              <a:t> </a:t>
            </a:r>
            <a:r>
              <a:rPr lang="tr-TR" dirty="0" err="1"/>
              <a:t>most</a:t>
            </a:r>
            <a:r>
              <a:rPr lang="tr-TR" dirty="0"/>
              <a:t> </a:t>
            </a:r>
            <a:r>
              <a:rPr lang="tr-TR" dirty="0" err="1"/>
              <a:t>significant</a:t>
            </a:r>
            <a:r>
              <a:rPr lang="tr-TR" dirty="0"/>
              <a:t> </a:t>
            </a:r>
            <a:r>
              <a:rPr lang="tr-TR" dirty="0" err="1"/>
              <a:t>and</a:t>
            </a:r>
            <a:r>
              <a:rPr lang="tr-TR" dirty="0"/>
              <a:t> </a:t>
            </a:r>
            <a:r>
              <a:rPr lang="tr-TR" dirty="0" err="1"/>
              <a:t>well-utilized</a:t>
            </a:r>
            <a:r>
              <a:rPr lang="tr-TR" dirty="0"/>
              <a:t> </a:t>
            </a:r>
            <a:r>
              <a:rPr lang="tr-TR" dirty="0" err="1"/>
              <a:t>mechanisms</a:t>
            </a:r>
            <a:r>
              <a:rPr lang="tr-TR" dirty="0"/>
              <a:t>, </a:t>
            </a:r>
            <a:r>
              <a:rPr lang="tr-TR" dirty="0" err="1"/>
              <a:t>enabling</a:t>
            </a:r>
            <a:r>
              <a:rPr lang="tr-TR" dirty="0"/>
              <a:t> </a:t>
            </a:r>
            <a:r>
              <a:rPr lang="tr-TR" dirty="0" err="1"/>
              <a:t>Member</a:t>
            </a:r>
            <a:r>
              <a:rPr lang="tr-TR" dirty="0"/>
              <a:t> </a:t>
            </a:r>
            <a:r>
              <a:rPr lang="tr-TR" dirty="0" err="1"/>
              <a:t>States</a:t>
            </a:r>
            <a:r>
              <a:rPr lang="tr-TR" dirty="0"/>
              <a:t> </a:t>
            </a:r>
            <a:r>
              <a:rPr lang="tr-TR" dirty="0" err="1"/>
              <a:t>to</a:t>
            </a:r>
            <a:r>
              <a:rPr lang="tr-TR" dirty="0"/>
              <a:t> </a:t>
            </a:r>
            <a:r>
              <a:rPr lang="tr-TR" dirty="0" err="1"/>
              <a:t>implement</a:t>
            </a:r>
            <a:r>
              <a:rPr lang="tr-TR" dirty="0"/>
              <a:t> </a:t>
            </a:r>
            <a:r>
              <a:rPr lang="tr-TR" dirty="0" err="1"/>
              <a:t>projects</a:t>
            </a:r>
            <a:r>
              <a:rPr lang="tr-TR" dirty="0"/>
              <a:t> </a:t>
            </a:r>
            <a:r>
              <a:rPr lang="tr-TR" dirty="0" err="1"/>
              <a:t>directly</a:t>
            </a:r>
            <a:r>
              <a:rPr lang="tr-TR" dirty="0"/>
              <a:t> </a:t>
            </a:r>
            <a:r>
              <a:rPr lang="tr-TR" dirty="0" err="1"/>
              <a:t>aligned</a:t>
            </a:r>
            <a:r>
              <a:rPr lang="tr-TR" dirty="0"/>
              <a:t> </a:t>
            </a:r>
            <a:r>
              <a:rPr lang="tr-TR" dirty="0" err="1"/>
              <a:t>with</a:t>
            </a:r>
            <a:r>
              <a:rPr lang="tr-TR" dirty="0"/>
              <a:t> </a:t>
            </a:r>
            <a:r>
              <a:rPr lang="tr-TR" dirty="0" err="1"/>
              <a:t>COMCEC’s</a:t>
            </a:r>
            <a:r>
              <a:rPr lang="tr-TR" dirty="0"/>
              <a:t> </a:t>
            </a:r>
            <a:r>
              <a:rPr lang="tr-TR" dirty="0" err="1"/>
              <a:t>policy</a:t>
            </a:r>
            <a:r>
              <a:rPr lang="tr-TR" dirty="0"/>
              <a:t> </a:t>
            </a:r>
            <a:r>
              <a:rPr lang="tr-TR" dirty="0" err="1"/>
              <a:t>priorities</a:t>
            </a:r>
            <a:r>
              <a:rPr lang="tr-TR" dirty="0"/>
              <a:t>. </a:t>
            </a:r>
          </a:p>
          <a:p>
            <a:endParaRPr lang="tr-TR" dirty="0"/>
          </a:p>
          <a:p>
            <a:r>
              <a:rPr lang="en-US" dirty="0"/>
              <a:t>When it comes to COMCEC Al-Quds program, this program has been initiated based on the decisions taken in the previous COMCEC ministerial meetings as well as extraordinary </a:t>
            </a:r>
            <a:r>
              <a:rPr lang="en-US" dirty="0" err="1"/>
              <a:t>islamic</a:t>
            </a:r>
            <a:r>
              <a:rPr lang="en-US" dirty="0"/>
              <a:t> summits. This program aims at improving the capacity of Al-Quds considering the specific economic needs of the region as well as institutional and human capacity of the relevant stakeholders. The program was earlier focused on destination development and management as well as community-based tourism in Al-Quds. As of 2022, the scope of program has been developed by extending capacity building in e-learning, e-commerce, micro finance, SME development, entrepreneurship fields. </a:t>
            </a:r>
            <a:r>
              <a:rPr lang="tr-TR" dirty="0" err="1"/>
              <a:t>To</a:t>
            </a:r>
            <a:r>
              <a:rPr lang="tr-TR" dirty="0"/>
              <a:t> </a:t>
            </a:r>
            <a:r>
              <a:rPr lang="tr-TR" dirty="0" err="1"/>
              <a:t>date</a:t>
            </a:r>
            <a:r>
              <a:rPr lang="tr-TR" dirty="0"/>
              <a:t>, </a:t>
            </a:r>
            <a:r>
              <a:rPr lang="tr-TR" dirty="0" err="1"/>
              <a:t>twenty</a:t>
            </a:r>
            <a:r>
              <a:rPr lang="tr-TR" dirty="0"/>
              <a:t> </a:t>
            </a:r>
            <a:r>
              <a:rPr lang="tr-TR" dirty="0" err="1"/>
              <a:t>projects</a:t>
            </a:r>
            <a:r>
              <a:rPr lang="tr-TR" dirty="0"/>
              <a:t> </a:t>
            </a:r>
            <a:r>
              <a:rPr lang="tr-TR" dirty="0" err="1"/>
              <a:t>have</a:t>
            </a:r>
            <a:r>
              <a:rPr lang="tr-TR" dirty="0"/>
              <a:t> </a:t>
            </a:r>
            <a:r>
              <a:rPr lang="tr-TR" dirty="0" err="1"/>
              <a:t>been</a:t>
            </a:r>
            <a:r>
              <a:rPr lang="tr-TR" dirty="0"/>
              <a:t> </a:t>
            </a:r>
            <a:r>
              <a:rPr lang="tr-TR" dirty="0" err="1"/>
              <a:t>successfully</a:t>
            </a:r>
            <a:r>
              <a:rPr lang="tr-TR" dirty="0"/>
              <a:t> </a:t>
            </a:r>
            <a:r>
              <a:rPr lang="tr-TR" dirty="0" err="1"/>
              <a:t>completed</a:t>
            </a:r>
            <a:r>
              <a:rPr lang="tr-TR" dirty="0"/>
              <a:t> </a:t>
            </a:r>
            <a:r>
              <a:rPr lang="tr-TR" dirty="0" err="1"/>
              <a:t>under</a:t>
            </a:r>
            <a:r>
              <a:rPr lang="tr-TR" dirty="0"/>
              <a:t> </a:t>
            </a:r>
            <a:r>
              <a:rPr lang="tr-TR" dirty="0" err="1"/>
              <a:t>this</a:t>
            </a:r>
            <a:r>
              <a:rPr lang="tr-TR" dirty="0"/>
              <a:t> program, </a:t>
            </a:r>
            <a:r>
              <a:rPr lang="tr-TR" dirty="0" err="1"/>
              <a:t>and</a:t>
            </a:r>
            <a:r>
              <a:rPr lang="tr-TR" dirty="0"/>
              <a:t> 8 </a:t>
            </a:r>
            <a:r>
              <a:rPr lang="tr-TR" dirty="0" err="1"/>
              <a:t>more</a:t>
            </a:r>
            <a:r>
              <a:rPr lang="tr-TR" dirty="0"/>
              <a:t> </a:t>
            </a:r>
            <a:r>
              <a:rPr lang="tr-TR" dirty="0" err="1"/>
              <a:t>are</a:t>
            </a:r>
            <a:r>
              <a:rPr lang="tr-TR" dirty="0"/>
              <a:t> </a:t>
            </a:r>
            <a:r>
              <a:rPr lang="tr-TR" dirty="0" err="1"/>
              <a:t>currently</a:t>
            </a:r>
            <a:r>
              <a:rPr lang="tr-TR" dirty="0"/>
              <a:t> </a:t>
            </a:r>
            <a:r>
              <a:rPr lang="tr-TR" dirty="0" err="1"/>
              <a:t>under</a:t>
            </a:r>
            <a:r>
              <a:rPr lang="tr-TR" dirty="0"/>
              <a:t> </a:t>
            </a:r>
            <a:r>
              <a:rPr lang="tr-TR" dirty="0" err="1"/>
              <a:t>implementation</a:t>
            </a:r>
            <a:r>
              <a:rPr lang="tr-TR" dirty="0"/>
              <a:t> in 2025, in </a:t>
            </a:r>
            <a:r>
              <a:rPr lang="tr-TR" dirty="0" err="1"/>
              <a:t>close</a:t>
            </a:r>
            <a:r>
              <a:rPr lang="tr-TR" dirty="0"/>
              <a:t> </a:t>
            </a:r>
            <a:r>
              <a:rPr lang="tr-TR" dirty="0" err="1"/>
              <a:t>cooperation</a:t>
            </a:r>
            <a:r>
              <a:rPr lang="tr-TR" dirty="0"/>
              <a:t> </a:t>
            </a:r>
            <a:r>
              <a:rPr lang="tr-TR" dirty="0" err="1"/>
              <a:t>with</a:t>
            </a:r>
            <a:r>
              <a:rPr lang="tr-TR" dirty="0"/>
              <a:t> </a:t>
            </a:r>
            <a:r>
              <a:rPr lang="tr-TR" dirty="0" err="1"/>
              <a:t>Palestinian</a:t>
            </a:r>
            <a:r>
              <a:rPr lang="tr-TR" dirty="0"/>
              <a:t> </a:t>
            </a:r>
            <a:r>
              <a:rPr lang="tr-TR" dirty="0" err="1"/>
              <a:t>authorities</a:t>
            </a:r>
            <a:r>
              <a:rPr lang="tr-TR" dirty="0"/>
              <a:t>.</a:t>
            </a:r>
          </a:p>
          <a:p>
            <a:endParaRPr lang="tr-TR" dirty="0"/>
          </a:p>
          <a:p>
            <a:r>
              <a:rPr lang="tr-TR" dirty="0" err="1"/>
              <a:t>Let</a:t>
            </a:r>
            <a:r>
              <a:rPr lang="tr-TR" dirty="0"/>
              <a:t> me </a:t>
            </a:r>
            <a:r>
              <a:rPr lang="tr-TR" dirty="0" err="1"/>
              <a:t>now</a:t>
            </a:r>
            <a:r>
              <a:rPr lang="tr-TR" dirty="0"/>
              <a:t> </a:t>
            </a:r>
            <a:r>
              <a:rPr lang="tr-TR" dirty="0" err="1"/>
              <a:t>turn</a:t>
            </a:r>
            <a:r>
              <a:rPr lang="tr-TR" dirty="0"/>
              <a:t> </a:t>
            </a:r>
            <a:r>
              <a:rPr lang="tr-TR" dirty="0" err="1"/>
              <a:t>to</a:t>
            </a:r>
            <a:r>
              <a:rPr lang="tr-TR" dirty="0"/>
              <a:t> </a:t>
            </a:r>
            <a:r>
              <a:rPr lang="tr-TR" dirty="0" err="1"/>
              <a:t>the</a:t>
            </a:r>
            <a:r>
              <a:rPr lang="tr-TR" dirty="0"/>
              <a:t> </a:t>
            </a:r>
            <a:r>
              <a:rPr lang="tr-TR" dirty="0" err="1"/>
              <a:t>details</a:t>
            </a:r>
            <a:r>
              <a:rPr lang="tr-TR" dirty="0"/>
              <a:t> of </a:t>
            </a:r>
            <a:r>
              <a:rPr lang="tr-TR" dirty="0" err="1"/>
              <a:t>the</a:t>
            </a:r>
            <a:r>
              <a:rPr lang="tr-TR" dirty="0"/>
              <a:t> COMCEC Project </a:t>
            </a:r>
            <a:r>
              <a:rPr lang="tr-TR" dirty="0" err="1"/>
              <a:t>Funding</a:t>
            </a:r>
            <a:r>
              <a:rPr lang="en-US" dirty="0"/>
              <a:t>.</a:t>
            </a:r>
            <a:endParaRPr lang="tr-TR" dirty="0"/>
          </a:p>
          <a:p>
            <a:pPr algn="just"/>
            <a:endParaRPr lang="tr-TR" dirty="0"/>
          </a:p>
        </p:txBody>
      </p:sp>
    </p:spTree>
    <p:extLst>
      <p:ext uri="{BB962C8B-B14F-4D97-AF65-F5344CB8AC3E}">
        <p14:creationId xmlns:p14="http://schemas.microsoft.com/office/powerpoint/2010/main" val="3725755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Since its inception in 2014, CPF has supported 15</a:t>
            </a:r>
            <a:r>
              <a:rPr lang="tr-TR" dirty="0"/>
              <a:t>6</a:t>
            </a:r>
            <a:r>
              <a:rPr lang="en-US" dirty="0"/>
              <a:t> projects implemented by </a:t>
            </a:r>
            <a:r>
              <a:rPr lang="tr-TR" dirty="0"/>
              <a:t>29</a:t>
            </a:r>
            <a:r>
              <a:rPr lang="en-US" dirty="0"/>
              <a:t> Member States and 6 OIC institutions. Importantly, almost all OIC Member States have taken part in CPF either as project owners or beneficiaries.</a:t>
            </a:r>
            <a:endParaRPr lang="tr-TR" dirty="0"/>
          </a:p>
          <a:p>
            <a:endParaRPr lang="tr-TR" dirty="0"/>
          </a:p>
          <a:p>
            <a:r>
              <a:rPr lang="tr-TR" dirty="0"/>
              <a:t>I</a:t>
            </a:r>
            <a:r>
              <a:rPr lang="en-US" dirty="0"/>
              <a:t>n the </a:t>
            </a:r>
            <a:r>
              <a:rPr lang="tr-TR" dirty="0" err="1"/>
              <a:t>trade</a:t>
            </a:r>
            <a:r>
              <a:rPr lang="en-US" dirty="0"/>
              <a:t> sector in particular, 3</a:t>
            </a:r>
            <a:r>
              <a:rPr lang="tr-TR" dirty="0"/>
              <a:t>3</a:t>
            </a:r>
            <a:r>
              <a:rPr lang="en-US" dirty="0"/>
              <a:t> projects have been carried out</a:t>
            </a:r>
            <a:r>
              <a:rPr lang="tr-TR" dirty="0"/>
              <a:t>.</a:t>
            </a:r>
            <a:endParaRPr lang="en-US" dirty="0"/>
          </a:p>
        </p:txBody>
      </p:sp>
    </p:spTree>
    <p:extLst>
      <p:ext uri="{BB962C8B-B14F-4D97-AF65-F5344CB8AC3E}">
        <p14:creationId xmlns:p14="http://schemas.microsoft.com/office/powerpoint/2010/main" val="1866817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As </a:t>
            </a:r>
            <a:r>
              <a:rPr lang="tr-TR" dirty="0" err="1"/>
              <a:t>the</a:t>
            </a:r>
            <a:r>
              <a:rPr lang="tr-TR" dirty="0"/>
              <a:t> </a:t>
            </a:r>
            <a:r>
              <a:rPr lang="tr-TR" dirty="0" err="1"/>
              <a:t>oldest</a:t>
            </a:r>
            <a:r>
              <a:rPr lang="tr-TR" dirty="0"/>
              <a:t> </a:t>
            </a:r>
            <a:r>
              <a:rPr lang="tr-TR" dirty="0" err="1"/>
              <a:t>and</a:t>
            </a:r>
            <a:r>
              <a:rPr lang="tr-TR" dirty="0"/>
              <a:t> </a:t>
            </a:r>
            <a:r>
              <a:rPr lang="tr-TR" dirty="0" err="1"/>
              <a:t>most</a:t>
            </a:r>
            <a:r>
              <a:rPr lang="tr-TR" dirty="0"/>
              <a:t> </a:t>
            </a:r>
            <a:r>
              <a:rPr lang="tr-TR" dirty="0" err="1"/>
              <a:t>traditional</a:t>
            </a:r>
            <a:r>
              <a:rPr lang="tr-TR" dirty="0"/>
              <a:t> </a:t>
            </a:r>
            <a:r>
              <a:rPr lang="tr-TR" dirty="0" err="1"/>
              <a:t>grant-based</a:t>
            </a:r>
            <a:r>
              <a:rPr lang="tr-TR" dirty="0"/>
              <a:t> </a:t>
            </a:r>
            <a:r>
              <a:rPr lang="tr-TR" dirty="0" err="1"/>
              <a:t>financing</a:t>
            </a:r>
            <a:r>
              <a:rPr lang="tr-TR" dirty="0"/>
              <a:t> </a:t>
            </a:r>
            <a:r>
              <a:rPr lang="tr-TR" dirty="0" err="1"/>
              <a:t>mechanism</a:t>
            </a:r>
            <a:r>
              <a:rPr lang="tr-TR" dirty="0"/>
              <a:t> of COMCEC, CPF </a:t>
            </a:r>
            <a:r>
              <a:rPr lang="tr-TR" dirty="0" err="1"/>
              <a:t>primarily</a:t>
            </a:r>
            <a:r>
              <a:rPr lang="tr-TR" dirty="0"/>
              <a:t> </a:t>
            </a:r>
            <a:r>
              <a:rPr lang="tr-TR" dirty="0" err="1"/>
              <a:t>aims</a:t>
            </a:r>
            <a:r>
              <a:rPr lang="tr-TR" dirty="0"/>
              <a:t> </a:t>
            </a:r>
            <a:r>
              <a:rPr lang="tr-TR" dirty="0" err="1"/>
              <a:t>to</a:t>
            </a:r>
            <a:r>
              <a:rPr lang="tr-TR" dirty="0"/>
              <a:t>:</a:t>
            </a:r>
          </a:p>
          <a:p>
            <a:endParaRPr lang="tr-TR" dirty="0"/>
          </a:p>
          <a:p>
            <a:pPr marL="172513" indent="-172513">
              <a:buFont typeface="Arial" panose="020B0604020202020204" pitchFamily="34" charset="0"/>
              <a:buChar char="•"/>
            </a:pPr>
            <a:r>
              <a:rPr lang="en-US" dirty="0"/>
              <a:t>Support the implementation of policy recommendations endorsed at COMCEC Ministerial Sessions.</a:t>
            </a:r>
            <a:endParaRPr lang="tr-TR" dirty="0"/>
          </a:p>
          <a:p>
            <a:pPr marL="172513" indent="-172513">
              <a:buFont typeface="Arial" panose="020B0604020202020204" pitchFamily="34" charset="0"/>
              <a:buChar char="•"/>
            </a:pPr>
            <a:r>
              <a:rPr lang="en-US" dirty="0"/>
              <a:t>Enhance institutional and human capacity across Member States.</a:t>
            </a:r>
            <a:endParaRPr lang="tr-TR" dirty="0"/>
          </a:p>
          <a:p>
            <a:pPr marL="172513" indent="-172513">
              <a:buFont typeface="Arial" panose="020B0604020202020204" pitchFamily="34" charset="0"/>
              <a:buChar char="•"/>
            </a:pPr>
            <a:r>
              <a:rPr lang="en-US" dirty="0"/>
              <a:t>Strengthen cooperation and solidarity among OIC members.</a:t>
            </a:r>
            <a:endParaRPr lang="tr-TR" dirty="0"/>
          </a:p>
          <a:p>
            <a:pPr marL="172513" indent="-172513">
              <a:buFont typeface="Arial" panose="020B0604020202020204" pitchFamily="34" charset="0"/>
              <a:buChar char="•"/>
            </a:pPr>
            <a:endParaRPr lang="tr-TR" dirty="0"/>
          </a:p>
          <a:p>
            <a:r>
              <a:rPr lang="en-US" dirty="0"/>
              <a:t>As an </a:t>
            </a:r>
            <a:r>
              <a:rPr lang="en-US" dirty="0" err="1"/>
              <a:t>importan</a:t>
            </a:r>
            <a:r>
              <a:rPr lang="tr-TR" dirty="0"/>
              <a:t>t</a:t>
            </a:r>
            <a:r>
              <a:rPr lang="en-US" dirty="0"/>
              <a:t> rule, only government institutions of OIC Member States registered in the relevant Working Groups are eligible to submit project proposals under CPF. </a:t>
            </a:r>
            <a:endParaRPr lang="tr-TR" dirty="0"/>
          </a:p>
          <a:p>
            <a:endParaRPr lang="en-US" dirty="0"/>
          </a:p>
        </p:txBody>
      </p:sp>
    </p:spTree>
    <p:extLst>
      <p:ext uri="{BB962C8B-B14F-4D97-AF65-F5344CB8AC3E}">
        <p14:creationId xmlns:p14="http://schemas.microsoft.com/office/powerpoint/2010/main" val="1571650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As </a:t>
            </a:r>
            <a:r>
              <a:rPr lang="tr-TR" dirty="0" err="1"/>
              <a:t>you</a:t>
            </a:r>
            <a:r>
              <a:rPr lang="tr-TR" dirty="0"/>
              <a:t> can </a:t>
            </a:r>
            <a:r>
              <a:rPr lang="tr-TR" dirty="0" err="1"/>
              <a:t>see</a:t>
            </a:r>
            <a:r>
              <a:rPr lang="tr-TR" dirty="0"/>
              <a:t> </a:t>
            </a:r>
            <a:r>
              <a:rPr lang="tr-TR" dirty="0" err="1"/>
              <a:t>from</a:t>
            </a:r>
            <a:r>
              <a:rPr lang="tr-TR" dirty="0"/>
              <a:t> </a:t>
            </a:r>
            <a:r>
              <a:rPr lang="tr-TR" dirty="0" err="1"/>
              <a:t>the</a:t>
            </a:r>
            <a:r>
              <a:rPr lang="tr-TR" dirty="0"/>
              <a:t> </a:t>
            </a:r>
            <a:r>
              <a:rPr lang="tr-TR" dirty="0" err="1"/>
              <a:t>screen</a:t>
            </a:r>
            <a:r>
              <a:rPr lang="tr-TR" dirty="0"/>
              <a:t>, w</a:t>
            </a:r>
            <a:r>
              <a:rPr lang="en-US" dirty="0"/>
              <a:t>e are supporting </a:t>
            </a:r>
            <a:r>
              <a:rPr lang="tr-TR" dirty="0" err="1"/>
              <a:t>soft</a:t>
            </a:r>
            <a:r>
              <a:rPr lang="tr-TR" dirty="0"/>
              <a:t> </a:t>
            </a:r>
            <a:r>
              <a:rPr lang="tr-TR" dirty="0" err="1"/>
              <a:t>type</a:t>
            </a:r>
            <a:r>
              <a:rPr lang="tr-TR" dirty="0"/>
              <a:t> </a:t>
            </a:r>
            <a:r>
              <a:rPr lang="en-US" dirty="0"/>
              <a:t>projects under the eight cooperation areas.</a:t>
            </a:r>
            <a:endParaRPr lang="tr-TR" dirty="0"/>
          </a:p>
          <a:p>
            <a:endParaRPr lang="tr-TR" dirty="0"/>
          </a:p>
          <a:p>
            <a:r>
              <a:rPr lang="en-US" dirty="0"/>
              <a:t>* Agriculture    * Financial Cooperation</a:t>
            </a:r>
            <a:endParaRPr lang="tr-TR" dirty="0"/>
          </a:p>
          <a:p>
            <a:r>
              <a:rPr lang="en-US" dirty="0"/>
              <a:t>* Trade               * Transport and Communications</a:t>
            </a:r>
            <a:endParaRPr lang="tr-TR" dirty="0"/>
          </a:p>
          <a:p>
            <a:pPr marL="172513" indent="-172513">
              <a:buFont typeface="Arial" panose="020B0604020202020204" pitchFamily="34" charset="0"/>
              <a:buChar char="•"/>
            </a:pPr>
            <a:r>
              <a:rPr lang="en-US" dirty="0"/>
              <a:t>Tourism          * Poverty Alleviation</a:t>
            </a:r>
            <a:r>
              <a:rPr lang="tr-TR" dirty="0"/>
              <a:t> * </a:t>
            </a:r>
            <a:r>
              <a:rPr lang="tr-TR" dirty="0" err="1"/>
              <a:t>Digital</a:t>
            </a:r>
            <a:r>
              <a:rPr lang="tr-TR" dirty="0"/>
              <a:t> </a:t>
            </a:r>
            <a:r>
              <a:rPr lang="tr-TR" dirty="0" err="1"/>
              <a:t>Transformation</a:t>
            </a:r>
            <a:r>
              <a:rPr lang="tr-TR" dirty="0"/>
              <a:t> *</a:t>
            </a:r>
            <a:r>
              <a:rPr lang="tr-TR" dirty="0" err="1"/>
              <a:t>SMEs</a:t>
            </a:r>
            <a:endParaRPr lang="tr-TR" dirty="0"/>
          </a:p>
          <a:p>
            <a:endParaRPr lang="tr-TR" dirty="0"/>
          </a:p>
          <a:p>
            <a:r>
              <a:rPr lang="tr-TR" b="1" dirty="0"/>
              <a:t>B</a:t>
            </a:r>
            <a:r>
              <a:rPr lang="en-US" b="1" dirty="0" err="1"/>
              <a:t>ased</a:t>
            </a:r>
            <a:r>
              <a:rPr lang="en-US" b="1" dirty="0"/>
              <a:t> on the resolutions of the COMCEC Ministerial Sessions, we also included Small and Medium </a:t>
            </a:r>
            <a:r>
              <a:rPr lang="en-US" b="1" dirty="0" err="1"/>
              <a:t>Entreprises</a:t>
            </a:r>
            <a:r>
              <a:rPr lang="en-US" b="1" dirty="0"/>
              <a:t> Area</a:t>
            </a:r>
            <a:r>
              <a:rPr lang="tr-TR" b="1" dirty="0"/>
              <a:t> </a:t>
            </a:r>
            <a:r>
              <a:rPr lang="tr-TR" b="1" dirty="0" err="1"/>
              <a:t>last</a:t>
            </a:r>
            <a:r>
              <a:rPr lang="tr-TR" b="1" dirty="0"/>
              <a:t> </a:t>
            </a:r>
            <a:r>
              <a:rPr lang="tr-TR" b="1" dirty="0" err="1"/>
              <a:t>year</a:t>
            </a:r>
            <a:r>
              <a:rPr lang="tr-TR" b="1" dirty="0"/>
              <a:t>,</a:t>
            </a:r>
            <a:r>
              <a:rPr lang="en-US" dirty="0"/>
              <a:t> as one of the supported areas under the COMCEC Project Funding. So, the Member Countries </a:t>
            </a:r>
            <a:r>
              <a:rPr lang="tr-TR" dirty="0"/>
              <a:t>can </a:t>
            </a:r>
            <a:r>
              <a:rPr lang="en-US" dirty="0"/>
              <a:t>submit their project proposals in this area.</a:t>
            </a:r>
            <a:endParaRPr lang="tr-TR" dirty="0"/>
          </a:p>
          <a:p>
            <a:endParaRPr lang="tr-TR" dirty="0"/>
          </a:p>
          <a:p>
            <a:r>
              <a:rPr lang="en-US" dirty="0"/>
              <a:t>We mainly support activity-based projects under this program. These projects include the activities such as training, seminar, workshop, study visit and publicity meeting etc.  </a:t>
            </a:r>
            <a:r>
              <a:rPr lang="tr-TR" dirty="0" err="1"/>
              <a:t>Furthermore</a:t>
            </a:r>
            <a:r>
              <a:rPr lang="tr-TR" dirty="0"/>
              <a:t>, </a:t>
            </a:r>
            <a:r>
              <a:rPr lang="tr-TR" dirty="0" err="1"/>
              <a:t>with</a:t>
            </a:r>
            <a:r>
              <a:rPr lang="tr-TR" dirty="0"/>
              <a:t> </a:t>
            </a:r>
            <a:r>
              <a:rPr lang="tr-TR" dirty="0" err="1"/>
              <a:t>the</a:t>
            </a:r>
            <a:r>
              <a:rPr lang="tr-TR" dirty="0"/>
              <a:t> 2023 </a:t>
            </a:r>
            <a:r>
              <a:rPr lang="tr-TR" dirty="0" err="1"/>
              <a:t>implementation</a:t>
            </a:r>
            <a:r>
              <a:rPr lang="tr-TR" dirty="0"/>
              <a:t> </a:t>
            </a:r>
            <a:r>
              <a:rPr lang="tr-TR" dirty="0" err="1"/>
              <a:t>year</a:t>
            </a:r>
            <a:r>
              <a:rPr lang="tr-TR" dirty="0"/>
              <a:t>, </a:t>
            </a:r>
            <a:r>
              <a:rPr lang="en-US" dirty="0"/>
              <a:t>we added two new project types.  These are peer to peer experience sharing and needs assessment</a:t>
            </a:r>
            <a:r>
              <a:rPr lang="tr-TR" dirty="0"/>
              <a:t>.</a:t>
            </a:r>
          </a:p>
          <a:p>
            <a:endParaRPr lang="tr-TR" dirty="0"/>
          </a:p>
          <a:p>
            <a:pPr defTabSz="920069">
              <a:defRPr/>
            </a:pPr>
            <a:r>
              <a:rPr lang="tr-TR" dirty="0" err="1"/>
              <a:t>Also</a:t>
            </a:r>
            <a:r>
              <a:rPr lang="tr-TR" dirty="0"/>
              <a:t>, I </a:t>
            </a:r>
            <a:r>
              <a:rPr lang="tr-TR" dirty="0" err="1"/>
              <a:t>would</a:t>
            </a:r>
            <a:r>
              <a:rPr lang="tr-TR" dirty="0"/>
              <a:t> </a:t>
            </a:r>
            <a:r>
              <a:rPr lang="tr-TR" dirty="0" err="1"/>
              <a:t>like</a:t>
            </a:r>
            <a:r>
              <a:rPr lang="tr-TR" dirty="0"/>
              <a:t> </a:t>
            </a:r>
            <a:r>
              <a:rPr lang="tr-TR" dirty="0" err="1"/>
              <a:t>to</a:t>
            </a:r>
            <a:r>
              <a:rPr lang="tr-TR" dirty="0"/>
              <a:t> </a:t>
            </a:r>
            <a:r>
              <a:rPr lang="tr-TR" dirty="0" err="1"/>
              <a:t>remind</a:t>
            </a:r>
            <a:r>
              <a:rPr lang="tr-TR" dirty="0"/>
              <a:t> </a:t>
            </a:r>
            <a:r>
              <a:rPr lang="tr-TR" dirty="0" err="1"/>
              <a:t>again</a:t>
            </a:r>
            <a:r>
              <a:rPr lang="tr-TR" dirty="0"/>
              <a:t> </a:t>
            </a:r>
            <a:r>
              <a:rPr lang="tr-TR" dirty="0" err="1"/>
              <a:t>that</a:t>
            </a:r>
            <a:r>
              <a:rPr lang="tr-TR" dirty="0"/>
              <a:t> </a:t>
            </a:r>
            <a:r>
              <a:rPr lang="en-US" dirty="0"/>
              <a:t>Member Countries also have the option to implement projects independently, without partners</a:t>
            </a:r>
            <a:r>
              <a:rPr lang="tr-TR" dirty="0"/>
              <a:t> </a:t>
            </a:r>
            <a:r>
              <a:rPr lang="tr-TR" dirty="0" err="1"/>
              <a:t>based</a:t>
            </a:r>
            <a:r>
              <a:rPr lang="tr-TR" dirty="0"/>
              <a:t> on </a:t>
            </a:r>
            <a:r>
              <a:rPr lang="tr-TR" dirty="0" err="1"/>
              <a:t>the</a:t>
            </a:r>
            <a:r>
              <a:rPr lang="tr-TR" dirty="0"/>
              <a:t> Project </a:t>
            </a:r>
            <a:r>
              <a:rPr lang="tr-TR" dirty="0" err="1"/>
              <a:t>types</a:t>
            </a:r>
            <a:r>
              <a:rPr lang="tr-TR" dirty="0"/>
              <a:t>.</a:t>
            </a:r>
          </a:p>
          <a:p>
            <a:endParaRPr lang="en-US" dirty="0"/>
          </a:p>
        </p:txBody>
      </p:sp>
    </p:spTree>
    <p:extLst>
      <p:ext uri="{BB962C8B-B14F-4D97-AF65-F5344CB8AC3E}">
        <p14:creationId xmlns:p14="http://schemas.microsoft.com/office/powerpoint/2010/main" val="853379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Projects</a:t>
            </a:r>
            <a:r>
              <a:rPr lang="tr-TR" dirty="0"/>
              <a:t> </a:t>
            </a:r>
            <a:r>
              <a:rPr lang="tr-TR" dirty="0" err="1"/>
              <a:t>are</a:t>
            </a:r>
            <a:r>
              <a:rPr lang="tr-TR" dirty="0"/>
              <a:t> </a:t>
            </a:r>
            <a:r>
              <a:rPr lang="tr-TR" dirty="0" err="1"/>
              <a:t>supported</a:t>
            </a:r>
            <a:r>
              <a:rPr lang="tr-TR" dirty="0"/>
              <a:t> </a:t>
            </a:r>
            <a:r>
              <a:rPr lang="tr-TR" dirty="0" err="1"/>
              <a:t>only</a:t>
            </a:r>
            <a:r>
              <a:rPr lang="tr-TR" dirty="0"/>
              <a:t> </a:t>
            </a:r>
            <a:r>
              <a:rPr lang="tr-TR" dirty="0" err="1"/>
              <a:t>under</a:t>
            </a:r>
            <a:r>
              <a:rPr lang="tr-TR" dirty="0"/>
              <a:t> </a:t>
            </a:r>
            <a:r>
              <a:rPr lang="tr-TR" b="1" dirty="0" err="1"/>
              <a:t>pre-determined</a:t>
            </a:r>
            <a:r>
              <a:rPr lang="tr-TR" b="1" dirty="0"/>
              <a:t> </a:t>
            </a:r>
            <a:r>
              <a:rPr lang="tr-TR" b="1" dirty="0" err="1"/>
              <a:t>annual</a:t>
            </a:r>
            <a:r>
              <a:rPr lang="tr-TR" b="1" dirty="0"/>
              <a:t> </a:t>
            </a:r>
            <a:r>
              <a:rPr lang="tr-TR" b="1" dirty="0" err="1"/>
              <a:t>themes</a:t>
            </a:r>
            <a:r>
              <a:rPr lang="tr-TR" dirty="0"/>
              <a:t>, </a:t>
            </a:r>
            <a:r>
              <a:rPr lang="tr-TR" dirty="0" err="1"/>
              <a:t>which</a:t>
            </a:r>
            <a:r>
              <a:rPr lang="tr-TR" dirty="0"/>
              <a:t> </a:t>
            </a:r>
            <a:r>
              <a:rPr lang="tr-TR" dirty="0" err="1"/>
              <a:t>are</a:t>
            </a:r>
            <a:r>
              <a:rPr lang="tr-TR" dirty="0"/>
              <a:t> </a:t>
            </a:r>
            <a:r>
              <a:rPr lang="tr-TR" dirty="0" err="1"/>
              <a:t>formulated</a:t>
            </a:r>
            <a:r>
              <a:rPr lang="tr-TR" dirty="0"/>
              <a:t> </a:t>
            </a:r>
            <a:r>
              <a:rPr lang="tr-TR" dirty="0" err="1"/>
              <a:t>based</a:t>
            </a:r>
            <a:r>
              <a:rPr lang="tr-TR" dirty="0"/>
              <a:t> on </a:t>
            </a:r>
            <a:r>
              <a:rPr lang="tr-TR" dirty="0" err="1"/>
              <a:t>previous</a:t>
            </a:r>
            <a:r>
              <a:rPr lang="tr-TR" dirty="0"/>
              <a:t> </a:t>
            </a:r>
            <a:r>
              <a:rPr lang="tr-TR" dirty="0" err="1"/>
              <a:t>policy</a:t>
            </a:r>
            <a:r>
              <a:rPr lang="tr-TR" dirty="0"/>
              <a:t> </a:t>
            </a:r>
            <a:r>
              <a:rPr lang="tr-TR" dirty="0" err="1"/>
              <a:t>recommendations</a:t>
            </a:r>
            <a:r>
              <a:rPr lang="tr-TR" dirty="0"/>
              <a:t> </a:t>
            </a:r>
            <a:r>
              <a:rPr lang="tr-TR" dirty="0" err="1"/>
              <a:t>and</a:t>
            </a:r>
            <a:r>
              <a:rPr lang="tr-TR" dirty="0"/>
              <a:t> </a:t>
            </a:r>
            <a:r>
              <a:rPr lang="tr-TR" dirty="0" err="1"/>
              <a:t>aligned</a:t>
            </a:r>
            <a:r>
              <a:rPr lang="tr-TR" dirty="0"/>
              <a:t> </a:t>
            </a:r>
            <a:r>
              <a:rPr lang="tr-TR" dirty="0" err="1"/>
              <a:t>with</a:t>
            </a:r>
            <a:r>
              <a:rPr lang="tr-TR" dirty="0"/>
              <a:t> </a:t>
            </a:r>
            <a:r>
              <a:rPr lang="tr-TR" dirty="0" err="1"/>
              <a:t>the</a:t>
            </a:r>
            <a:r>
              <a:rPr lang="tr-TR" dirty="0"/>
              <a:t> </a:t>
            </a:r>
            <a:r>
              <a:rPr lang="tr-TR" dirty="0" err="1"/>
              <a:t>upcoming</a:t>
            </a:r>
            <a:r>
              <a:rPr lang="tr-TR" dirty="0"/>
              <a:t> </a:t>
            </a:r>
            <a:r>
              <a:rPr lang="tr-TR" dirty="0" err="1"/>
              <a:t>year’s</a:t>
            </a:r>
            <a:r>
              <a:rPr lang="tr-TR" dirty="0"/>
              <a:t> </a:t>
            </a:r>
            <a:r>
              <a:rPr lang="tr-TR" dirty="0" err="1"/>
              <a:t>agenda</a:t>
            </a:r>
            <a:r>
              <a:rPr lang="tr-TR" dirty="0"/>
              <a:t>.</a:t>
            </a:r>
          </a:p>
          <a:p>
            <a:endParaRPr lang="tr-TR" dirty="0"/>
          </a:p>
          <a:p>
            <a:pPr marL="172513" indent="-172513">
              <a:buFont typeface="Arial" panose="020B0604020202020204" pitchFamily="34" charset="0"/>
              <a:buChar char="•"/>
            </a:pPr>
            <a:r>
              <a:rPr lang="tr-TR" dirty="0" err="1"/>
              <a:t>For</a:t>
            </a:r>
            <a:r>
              <a:rPr lang="tr-TR" dirty="0"/>
              <a:t> </a:t>
            </a:r>
            <a:r>
              <a:rPr lang="tr-TR" dirty="0" err="1"/>
              <a:t>the</a:t>
            </a:r>
            <a:r>
              <a:rPr lang="tr-TR" dirty="0"/>
              <a:t> </a:t>
            </a:r>
            <a:r>
              <a:rPr lang="tr-TR" dirty="0" err="1"/>
              <a:t>Trade</a:t>
            </a:r>
            <a:r>
              <a:rPr lang="tr-TR" dirty="0"/>
              <a:t>  </a:t>
            </a:r>
            <a:r>
              <a:rPr lang="tr-TR" dirty="0" err="1"/>
              <a:t>sector</a:t>
            </a:r>
            <a:r>
              <a:rPr lang="tr-TR" dirty="0"/>
              <a:t> </a:t>
            </a:r>
            <a:r>
              <a:rPr lang="tr-TR" dirty="0" err="1"/>
              <a:t>this</a:t>
            </a:r>
            <a:r>
              <a:rPr lang="tr-TR" dirty="0"/>
              <a:t> </a:t>
            </a:r>
            <a:r>
              <a:rPr lang="tr-TR" dirty="0" err="1"/>
              <a:t>year</a:t>
            </a:r>
            <a:r>
              <a:rPr lang="tr-TR" dirty="0"/>
              <a:t>, </a:t>
            </a:r>
            <a:r>
              <a:rPr lang="tr-TR" dirty="0" err="1"/>
              <a:t>themes</a:t>
            </a:r>
            <a:r>
              <a:rPr lang="tr-TR" dirty="0"/>
              <a:t> </a:t>
            </a:r>
            <a:r>
              <a:rPr lang="tr-TR" dirty="0" err="1"/>
              <a:t>include</a:t>
            </a:r>
            <a:r>
              <a:rPr lang="tr-TR" dirty="0"/>
              <a:t>: E-</a:t>
            </a:r>
            <a:r>
              <a:rPr lang="tr-TR" dirty="0" err="1"/>
              <a:t>commerce</a:t>
            </a:r>
            <a:r>
              <a:rPr lang="tr-TR" dirty="0"/>
              <a:t>, </a:t>
            </a:r>
            <a:r>
              <a:rPr lang="tr-TR" dirty="0" err="1"/>
              <a:t>Quality</a:t>
            </a:r>
            <a:r>
              <a:rPr lang="tr-TR" dirty="0"/>
              <a:t> </a:t>
            </a:r>
            <a:r>
              <a:rPr lang="tr-TR" dirty="0" err="1"/>
              <a:t>Infrastructure</a:t>
            </a:r>
            <a:r>
              <a:rPr lang="tr-TR" dirty="0"/>
              <a:t> ,</a:t>
            </a:r>
            <a:r>
              <a:rPr lang="en-US" dirty="0">
                <a:solidFill>
                  <a:schemeClr val="tx1"/>
                </a:solidFill>
                <a:latin typeface="Constantia" panose="02030602050306030303" pitchFamily="18" charset="0"/>
              </a:rPr>
              <a:t> Harmonizing Standards and Regulations in alignment with International Standards</a:t>
            </a:r>
            <a:endParaRPr lang="tr-TR" dirty="0"/>
          </a:p>
          <a:p>
            <a:pPr marL="172513" indent="-172513">
              <a:buFont typeface="Arial" panose="020B0604020202020204" pitchFamily="34" charset="0"/>
              <a:buChar char="•"/>
            </a:pPr>
            <a:endParaRPr lang="tr-TR" dirty="0"/>
          </a:p>
          <a:p>
            <a:pPr marL="172513" indent="-172513">
              <a:buFont typeface="Arial" panose="020B0604020202020204" pitchFamily="34" charset="0"/>
              <a:buChar char="•"/>
            </a:pPr>
            <a:r>
              <a:rPr lang="tr-TR" dirty="0" err="1"/>
              <a:t>Please</a:t>
            </a:r>
            <a:r>
              <a:rPr lang="tr-TR" dirty="0"/>
              <a:t> </a:t>
            </a:r>
            <a:r>
              <a:rPr lang="tr-TR" dirty="0" err="1"/>
              <a:t>note</a:t>
            </a:r>
            <a:r>
              <a:rPr lang="tr-TR" dirty="0"/>
              <a:t> </a:t>
            </a:r>
            <a:r>
              <a:rPr lang="tr-TR" dirty="0" err="1"/>
              <a:t>that</a:t>
            </a:r>
            <a:r>
              <a:rPr lang="tr-TR" dirty="0"/>
              <a:t> </a:t>
            </a:r>
            <a:r>
              <a:rPr lang="tr-TR" dirty="0" err="1"/>
              <a:t>these</a:t>
            </a:r>
            <a:r>
              <a:rPr lang="tr-TR" dirty="0"/>
              <a:t> </a:t>
            </a:r>
            <a:r>
              <a:rPr lang="tr-TR" dirty="0" err="1"/>
              <a:t>themes</a:t>
            </a:r>
            <a:r>
              <a:rPr lang="tr-TR" dirty="0"/>
              <a:t> </a:t>
            </a:r>
            <a:r>
              <a:rPr lang="tr-TR" dirty="0" err="1"/>
              <a:t>will</a:t>
            </a:r>
            <a:r>
              <a:rPr lang="tr-TR" dirty="0"/>
              <a:t> be </a:t>
            </a:r>
            <a:r>
              <a:rPr lang="tr-TR" dirty="0" err="1"/>
              <a:t>updated</a:t>
            </a:r>
            <a:r>
              <a:rPr lang="tr-TR" dirty="0"/>
              <a:t> </a:t>
            </a:r>
            <a:r>
              <a:rPr lang="tr-TR" dirty="0" err="1"/>
              <a:t>for</a:t>
            </a:r>
            <a:r>
              <a:rPr lang="tr-TR" dirty="0"/>
              <a:t> </a:t>
            </a:r>
            <a:r>
              <a:rPr lang="tr-TR" dirty="0" err="1"/>
              <a:t>the</a:t>
            </a:r>
            <a:r>
              <a:rPr lang="tr-TR" dirty="0"/>
              <a:t> 2026 </a:t>
            </a:r>
            <a:r>
              <a:rPr lang="tr-TR" dirty="0" err="1"/>
              <a:t>implementation</a:t>
            </a:r>
            <a:r>
              <a:rPr lang="tr-TR" dirty="0"/>
              <a:t> </a:t>
            </a:r>
            <a:r>
              <a:rPr lang="tr-TR" dirty="0" err="1"/>
              <a:t>period</a:t>
            </a:r>
            <a:r>
              <a:rPr lang="tr-TR" dirty="0"/>
              <a:t>. </a:t>
            </a:r>
            <a:r>
              <a:rPr lang="tr-TR" dirty="0" err="1"/>
              <a:t>The</a:t>
            </a:r>
            <a:r>
              <a:rPr lang="tr-TR" dirty="0"/>
              <a:t> 13th Call </a:t>
            </a:r>
            <a:r>
              <a:rPr lang="tr-TR" dirty="0" err="1"/>
              <a:t>for</a:t>
            </a:r>
            <a:r>
              <a:rPr lang="tr-TR" dirty="0"/>
              <a:t> Project </a:t>
            </a:r>
            <a:r>
              <a:rPr lang="tr-TR" dirty="0" err="1"/>
              <a:t>Proposals</a:t>
            </a:r>
            <a:r>
              <a:rPr lang="tr-TR" dirty="0"/>
              <a:t>, </a:t>
            </a:r>
            <a:r>
              <a:rPr lang="tr-TR" dirty="0" err="1"/>
              <a:t>to</a:t>
            </a:r>
            <a:r>
              <a:rPr lang="tr-TR" dirty="0"/>
              <a:t> be </a:t>
            </a:r>
            <a:r>
              <a:rPr lang="tr-TR" dirty="0" err="1"/>
              <a:t>issued</a:t>
            </a:r>
            <a:r>
              <a:rPr lang="tr-TR" dirty="0"/>
              <a:t> in </a:t>
            </a:r>
            <a:r>
              <a:rPr lang="tr-TR" dirty="0" err="1"/>
              <a:t>October</a:t>
            </a:r>
            <a:r>
              <a:rPr lang="tr-TR" dirty="0"/>
              <a:t>, </a:t>
            </a:r>
            <a:r>
              <a:rPr lang="tr-TR" dirty="0" err="1"/>
              <a:t>will</a:t>
            </a:r>
            <a:r>
              <a:rPr lang="tr-TR" dirty="0"/>
              <a:t> </a:t>
            </a:r>
            <a:r>
              <a:rPr lang="tr-TR" dirty="0" err="1"/>
              <a:t>reflect</a:t>
            </a:r>
            <a:r>
              <a:rPr lang="tr-TR" dirty="0"/>
              <a:t> </a:t>
            </a:r>
            <a:r>
              <a:rPr lang="tr-TR" dirty="0" err="1"/>
              <a:t>these</a:t>
            </a:r>
            <a:r>
              <a:rPr lang="tr-TR" dirty="0"/>
              <a:t> </a:t>
            </a:r>
            <a:r>
              <a:rPr lang="tr-TR" dirty="0" err="1"/>
              <a:t>new</a:t>
            </a:r>
            <a:r>
              <a:rPr lang="tr-TR" dirty="0"/>
              <a:t> </a:t>
            </a:r>
            <a:r>
              <a:rPr lang="tr-TR" dirty="0" err="1"/>
              <a:t>themes</a:t>
            </a:r>
            <a:r>
              <a:rPr lang="tr-TR" dirty="0"/>
              <a:t>.</a:t>
            </a:r>
          </a:p>
          <a:p>
            <a:pPr defTabSz="920069">
              <a:defRPr/>
            </a:pPr>
            <a:endParaRPr lang="en-US" dirty="0"/>
          </a:p>
        </p:txBody>
      </p:sp>
    </p:spTree>
    <p:extLst>
      <p:ext uri="{BB962C8B-B14F-4D97-AF65-F5344CB8AC3E}">
        <p14:creationId xmlns:p14="http://schemas.microsoft.com/office/powerpoint/2010/main" val="3889553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You can access the list of supported themes at </a:t>
            </a:r>
            <a:r>
              <a:rPr lang="en-US" b="1" dirty="0"/>
              <a:t>program.comcec.org.</a:t>
            </a:r>
            <a:r>
              <a:rPr lang="tr-TR" b="1" dirty="0"/>
              <a:t> </a:t>
            </a:r>
            <a:r>
              <a:rPr lang="en-US" dirty="0"/>
              <a:t>As I mentioned earlier, the themes will be renewed for this call period</a:t>
            </a:r>
            <a:r>
              <a:rPr lang="tr-TR" dirty="0"/>
              <a:t>.</a:t>
            </a:r>
            <a:endParaRPr lang="en-US" b="1" dirty="0"/>
          </a:p>
        </p:txBody>
      </p:sp>
    </p:spTree>
    <p:extLst>
      <p:ext uri="{BB962C8B-B14F-4D97-AF65-F5344CB8AC3E}">
        <p14:creationId xmlns:p14="http://schemas.microsoft.com/office/powerpoint/2010/main" val="3050831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In</a:t>
            </a:r>
            <a:r>
              <a:rPr lang="tr-TR" dirty="0"/>
              <a:t> </a:t>
            </a:r>
            <a:r>
              <a:rPr lang="tr-TR" dirty="0" err="1"/>
              <a:t>this</a:t>
            </a:r>
            <a:r>
              <a:rPr lang="tr-TR" dirty="0"/>
              <a:t> </a:t>
            </a:r>
            <a:r>
              <a:rPr lang="tr-TR" dirty="0" err="1"/>
              <a:t>section</a:t>
            </a:r>
            <a:r>
              <a:rPr lang="en-US" dirty="0"/>
              <a:t>, I would like to give </a:t>
            </a:r>
            <a:r>
              <a:rPr lang="tr-TR" dirty="0" err="1"/>
              <a:t>important</a:t>
            </a:r>
            <a:r>
              <a:rPr lang="en-US" dirty="0"/>
              <a:t> information about how to prepare and submit project proposal. </a:t>
            </a:r>
            <a:r>
              <a:rPr lang="tr-TR" dirty="0" err="1"/>
              <a:t>Before</a:t>
            </a:r>
            <a:r>
              <a:rPr lang="tr-TR" dirty="0"/>
              <a:t> </a:t>
            </a:r>
            <a:r>
              <a:rPr lang="tr-TR" dirty="0" err="1"/>
              <a:t>submitting</a:t>
            </a:r>
            <a:r>
              <a:rPr lang="tr-TR" dirty="0"/>
              <a:t> a </a:t>
            </a:r>
            <a:r>
              <a:rPr lang="tr-TR" dirty="0" err="1"/>
              <a:t>proposal</a:t>
            </a:r>
            <a:r>
              <a:rPr lang="tr-TR" dirty="0"/>
              <a:t>, </a:t>
            </a:r>
            <a:r>
              <a:rPr lang="tr-TR" dirty="0" err="1"/>
              <a:t>we</a:t>
            </a:r>
            <a:r>
              <a:rPr lang="tr-TR" dirty="0"/>
              <a:t> </a:t>
            </a:r>
            <a:r>
              <a:rPr lang="tr-TR" dirty="0" err="1"/>
              <a:t>highly</a:t>
            </a:r>
            <a:r>
              <a:rPr lang="tr-TR" dirty="0"/>
              <a:t> </a:t>
            </a:r>
            <a:r>
              <a:rPr lang="tr-TR" dirty="0" err="1"/>
              <a:t>advise</a:t>
            </a:r>
            <a:r>
              <a:rPr lang="tr-TR" dirty="0"/>
              <a:t> </a:t>
            </a:r>
            <a:r>
              <a:rPr lang="tr-TR" dirty="0" err="1"/>
              <a:t>you</a:t>
            </a:r>
            <a:r>
              <a:rPr lang="tr-TR" dirty="0"/>
              <a:t> </a:t>
            </a:r>
            <a:r>
              <a:rPr lang="tr-TR" dirty="0" err="1"/>
              <a:t>to</a:t>
            </a:r>
            <a:r>
              <a:rPr lang="tr-TR" dirty="0"/>
              <a:t> </a:t>
            </a:r>
            <a:r>
              <a:rPr lang="tr-TR" dirty="0" err="1"/>
              <a:t>carefully</a:t>
            </a:r>
            <a:r>
              <a:rPr lang="tr-TR" dirty="0"/>
              <a:t> </a:t>
            </a:r>
            <a:r>
              <a:rPr lang="tr-TR" dirty="0" err="1"/>
              <a:t>review</a:t>
            </a:r>
            <a:r>
              <a:rPr lang="tr-TR" dirty="0"/>
              <a:t> </a:t>
            </a:r>
            <a:r>
              <a:rPr lang="tr-TR" dirty="0" err="1"/>
              <a:t>CPF’s</a:t>
            </a:r>
            <a:r>
              <a:rPr lang="tr-TR" dirty="0"/>
              <a:t> </a:t>
            </a:r>
            <a:r>
              <a:rPr lang="tr-TR" dirty="0" err="1"/>
              <a:t>reference</a:t>
            </a:r>
            <a:r>
              <a:rPr lang="tr-TR" dirty="0"/>
              <a:t> </a:t>
            </a:r>
            <a:r>
              <a:rPr lang="tr-TR" dirty="0" err="1"/>
              <a:t>documents</a:t>
            </a:r>
            <a:r>
              <a:rPr lang="tr-TR" dirty="0"/>
              <a:t> </a:t>
            </a:r>
            <a:r>
              <a:rPr lang="tr-TR" dirty="0" err="1"/>
              <a:t>such</a:t>
            </a:r>
            <a:r>
              <a:rPr lang="tr-TR" dirty="0"/>
              <a:t> as </a:t>
            </a:r>
            <a:r>
              <a:rPr lang="tr-TR" dirty="0" err="1"/>
              <a:t>the</a:t>
            </a:r>
            <a:r>
              <a:rPr lang="tr-TR" dirty="0"/>
              <a:t> </a:t>
            </a:r>
            <a:r>
              <a:rPr lang="tr-TR" b="1" dirty="0"/>
              <a:t>Project </a:t>
            </a:r>
            <a:r>
              <a:rPr lang="tr-TR" b="1" dirty="0" err="1"/>
              <a:t>Preparation</a:t>
            </a:r>
            <a:r>
              <a:rPr lang="tr-TR" b="1" dirty="0"/>
              <a:t> </a:t>
            </a:r>
            <a:r>
              <a:rPr lang="tr-TR" b="1" dirty="0" err="1"/>
              <a:t>and</a:t>
            </a:r>
            <a:r>
              <a:rPr lang="tr-TR" b="1" dirty="0"/>
              <a:t> </a:t>
            </a:r>
            <a:r>
              <a:rPr lang="tr-TR" b="1" dirty="0" err="1"/>
              <a:t>Submission</a:t>
            </a:r>
            <a:r>
              <a:rPr lang="tr-TR" b="1" dirty="0"/>
              <a:t> </a:t>
            </a:r>
            <a:r>
              <a:rPr lang="tr-TR" b="1" dirty="0" err="1"/>
              <a:t>Guidelines</a:t>
            </a:r>
            <a:r>
              <a:rPr lang="tr-TR" dirty="0"/>
              <a:t> </a:t>
            </a:r>
            <a:r>
              <a:rPr lang="tr-TR" dirty="0" err="1"/>
              <a:t>and</a:t>
            </a:r>
            <a:r>
              <a:rPr lang="tr-TR" dirty="0"/>
              <a:t> </a:t>
            </a:r>
            <a:r>
              <a:rPr lang="tr-TR" dirty="0" err="1"/>
              <a:t>the</a:t>
            </a:r>
            <a:r>
              <a:rPr lang="tr-TR" dirty="0"/>
              <a:t> </a:t>
            </a:r>
            <a:r>
              <a:rPr lang="tr-TR" b="1" dirty="0" err="1"/>
              <a:t>Sample</a:t>
            </a:r>
            <a:r>
              <a:rPr lang="tr-TR" b="1" dirty="0"/>
              <a:t> Project </a:t>
            </a:r>
            <a:r>
              <a:rPr lang="tr-TR" b="1" dirty="0" err="1"/>
              <a:t>Fiche</a:t>
            </a:r>
            <a:r>
              <a:rPr lang="tr-TR" dirty="0"/>
              <a:t>. </a:t>
            </a:r>
            <a:r>
              <a:rPr lang="tr-TR" dirty="0" err="1"/>
              <a:t>These</a:t>
            </a:r>
            <a:r>
              <a:rPr lang="tr-TR" dirty="0"/>
              <a:t> </a:t>
            </a:r>
            <a:r>
              <a:rPr lang="tr-TR" dirty="0" err="1"/>
              <a:t>documents</a:t>
            </a:r>
            <a:r>
              <a:rPr lang="tr-TR" dirty="0"/>
              <a:t> can be </a:t>
            </a:r>
            <a:r>
              <a:rPr lang="tr-TR" dirty="0" err="1"/>
              <a:t>easily</a:t>
            </a:r>
            <a:r>
              <a:rPr lang="tr-TR" dirty="0"/>
              <a:t> </a:t>
            </a:r>
            <a:r>
              <a:rPr lang="tr-TR" dirty="0" err="1"/>
              <a:t>accessed</a:t>
            </a:r>
            <a:r>
              <a:rPr lang="tr-TR" dirty="0"/>
              <a:t> </a:t>
            </a:r>
            <a:r>
              <a:rPr lang="tr-TR" dirty="0" err="1"/>
              <a:t>through</a:t>
            </a:r>
            <a:r>
              <a:rPr lang="tr-TR" dirty="0"/>
              <a:t> </a:t>
            </a:r>
            <a:r>
              <a:rPr lang="tr-TR" dirty="0" err="1"/>
              <a:t>our</a:t>
            </a:r>
            <a:r>
              <a:rPr lang="tr-TR" dirty="0"/>
              <a:t> online </a:t>
            </a:r>
            <a:r>
              <a:rPr lang="tr-TR" dirty="0" err="1"/>
              <a:t>system</a:t>
            </a:r>
            <a:r>
              <a:rPr lang="tr-TR" dirty="0"/>
              <a:t>.</a:t>
            </a:r>
            <a:r>
              <a:rPr lang="en-US" dirty="0"/>
              <a:t> You can also reach the COMCEC Strategy and Supported Themes through the Programs Website. As an important development, I would like to express that we take into account this “</a:t>
            </a:r>
            <a:r>
              <a:rPr lang="en-US" b="1" dirty="0"/>
              <a:t>Entering Data into the COMCEC Policy Follow-Up System” </a:t>
            </a:r>
            <a:r>
              <a:rPr lang="en-US" dirty="0"/>
              <a:t>issue while evaluating the project proposals with the other critical points stated in the Preparation and Submission Guidelines.</a:t>
            </a:r>
            <a:endParaRPr lang="tr-TR" dirty="0"/>
          </a:p>
          <a:p>
            <a:endParaRPr lang="tr-TR" dirty="0"/>
          </a:p>
          <a:p>
            <a:r>
              <a:rPr lang="en-US" dirty="0"/>
              <a:t>The project fiche is submitted by the focal point in the relevant institution registered to the online system. The focal institution in question (usually Ministries of T</a:t>
            </a:r>
            <a:r>
              <a:rPr lang="tr-TR" dirty="0" err="1"/>
              <a:t>rade</a:t>
            </a:r>
            <a:r>
              <a:rPr lang="en-US" dirty="0"/>
              <a:t> in the field of </a:t>
            </a:r>
            <a:r>
              <a:rPr lang="tr-TR" dirty="0" err="1"/>
              <a:t>trade</a:t>
            </a:r>
            <a:r>
              <a:rPr lang="en-US" dirty="0"/>
              <a:t>) can share CPF's reference documents with other institutions so that they can submit their project proposals. After completion of mentioned internal-institution process of project proposals, you need to fill-out and submit the online project fiche through Project Management Information System.</a:t>
            </a:r>
          </a:p>
          <a:p>
            <a:endParaRPr lang="en-US" dirty="0"/>
          </a:p>
        </p:txBody>
      </p:sp>
    </p:spTree>
    <p:extLst>
      <p:ext uri="{BB962C8B-B14F-4D97-AF65-F5344CB8AC3E}">
        <p14:creationId xmlns:p14="http://schemas.microsoft.com/office/powerpoint/2010/main" val="3054336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Başlık Slaydı">
    <p:bg>
      <p:bgRef idx="1001">
        <a:schemeClr val="bg1"/>
      </p:bgRef>
    </p:bg>
    <p:spTree>
      <p:nvGrpSpPr>
        <p:cNvPr id="1" name=""/>
        <p:cNvGrpSpPr/>
        <p:nvPr/>
      </p:nvGrpSpPr>
      <p:grpSpPr>
        <a:xfrm>
          <a:off x="0" y="0"/>
          <a:ext cx="0" cy="0"/>
          <a:chOff x="0" y="0"/>
          <a:chExt cx="0" cy="0"/>
        </a:xfrm>
      </p:grpSpPr>
      <p:sp>
        <p:nvSpPr>
          <p:cNvPr id="11" name="Title Text"/>
          <p:cNvSpPr>
            <a:spLocks noGrp="1"/>
          </p:cNvSpPr>
          <p:nvPr>
            <p:ph type="title"/>
          </p:nvPr>
        </p:nvSpPr>
        <p:spPr>
          <a:xfrm>
            <a:off x="685800" y="841774"/>
            <a:ext cx="7772400" cy="1790701"/>
          </a:xfrm>
          <a:prstGeom prst="rect">
            <a:avLst/>
          </a:prstGeom>
        </p:spPr>
        <p:txBody>
          <a:bodyPr anchor="b"/>
          <a:lstStyle>
            <a:lvl1pPr algn="ctr">
              <a:defRPr sz="4500"/>
            </a:lvl1pPr>
          </a:lstStyle>
          <a:p>
            <a:r>
              <a:t>Title Text</a:t>
            </a:r>
          </a:p>
        </p:txBody>
      </p:sp>
      <p:sp>
        <p:nvSpPr>
          <p:cNvPr id="12" name="Body Level One…"/>
          <p:cNvSpPr>
            <a:spLocks noGrp="1"/>
          </p:cNvSpPr>
          <p:nvPr>
            <p:ph type="body" sz="quarter" idx="1"/>
          </p:nvPr>
        </p:nvSpPr>
        <p:spPr>
          <a:xfrm>
            <a:off x="1143000" y="2701528"/>
            <a:ext cx="6858000" cy="1241822"/>
          </a:xfrm>
          <a:prstGeom prst="rect">
            <a:avLst/>
          </a:prstGeom>
        </p:spPr>
        <p:txBody>
          <a:bodyPr/>
          <a:lstStyle>
            <a:lvl1pPr marL="0" indent="0" algn="ctr">
              <a:buSzTx/>
              <a:buFontTx/>
              <a:buNone/>
              <a:defRPr sz="1800"/>
            </a:lvl1pPr>
            <a:lvl2pPr marL="0" indent="342892" algn="ctr">
              <a:buSzTx/>
              <a:buFontTx/>
              <a:buNone/>
              <a:defRPr sz="1800"/>
            </a:lvl2pPr>
            <a:lvl3pPr marL="0" indent="685783" algn="ctr">
              <a:buSzTx/>
              <a:buFontTx/>
              <a:buNone/>
              <a:defRPr sz="1800"/>
            </a:lvl3pPr>
            <a:lvl4pPr marL="0" indent="1028675" algn="ctr">
              <a:buSzTx/>
              <a:buFontTx/>
              <a:buNone/>
              <a:defRPr sz="1800"/>
            </a:lvl4pPr>
            <a:lvl5pPr marL="0" indent="1371566" algn="ctr">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overrideClrMapping bg1="lt1" tx1="dk1" bg2="lt2" tx2="dk2" accent1="accent1" accent2="accent2" accent3="accent3" accent4="accent4" accent5="accent5" accent6="accent6" hlink="hlink" folHlink="folHlink"/>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aşlık ve Dikey Metin">
    <p:spTree>
      <p:nvGrpSpPr>
        <p:cNvPr id="1" name=""/>
        <p:cNvGrpSpPr/>
        <p:nvPr/>
      </p:nvGrpSpPr>
      <p:grpSpPr>
        <a:xfrm>
          <a:off x="0" y="0"/>
          <a:ext cx="0" cy="0"/>
          <a:chOff x="0" y="0"/>
          <a:chExt cx="0" cy="0"/>
        </a:xfrm>
      </p:grpSpPr>
      <p:sp>
        <p:nvSpPr>
          <p:cNvPr id="92" name="Title Text"/>
          <p:cNvSpPr>
            <a:spLocks noGrp="1"/>
          </p:cNvSpPr>
          <p:nvPr>
            <p:ph type="title"/>
          </p:nvPr>
        </p:nvSpPr>
        <p:spPr>
          <a:prstGeom prst="rect">
            <a:avLst/>
          </a:prstGeom>
        </p:spPr>
        <p:txBody>
          <a:bodyPr/>
          <a:lstStyle/>
          <a:p>
            <a:r>
              <a:t>Title Text</a:t>
            </a:r>
          </a:p>
        </p:txBody>
      </p:sp>
      <p:sp>
        <p:nvSpPr>
          <p:cNvPr id="93"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Dikey Başlık ve Metin">
    <p:spTree>
      <p:nvGrpSpPr>
        <p:cNvPr id="1" name=""/>
        <p:cNvGrpSpPr/>
        <p:nvPr/>
      </p:nvGrpSpPr>
      <p:grpSpPr>
        <a:xfrm>
          <a:off x="0" y="0"/>
          <a:ext cx="0" cy="0"/>
          <a:chOff x="0" y="0"/>
          <a:chExt cx="0" cy="0"/>
        </a:xfrm>
      </p:grpSpPr>
      <p:sp>
        <p:nvSpPr>
          <p:cNvPr id="101" name="Title Text"/>
          <p:cNvSpPr>
            <a:spLocks noGrp="1"/>
          </p:cNvSpPr>
          <p:nvPr>
            <p:ph type="title"/>
          </p:nvPr>
        </p:nvSpPr>
        <p:spPr>
          <a:xfrm>
            <a:off x="6543676" y="273846"/>
            <a:ext cx="1971675" cy="4358879"/>
          </a:xfrm>
          <a:prstGeom prst="rect">
            <a:avLst/>
          </a:prstGeom>
        </p:spPr>
        <p:txBody>
          <a:bodyPr/>
          <a:lstStyle/>
          <a:p>
            <a:r>
              <a:t>Title Text</a:t>
            </a:r>
          </a:p>
        </p:txBody>
      </p:sp>
      <p:sp>
        <p:nvSpPr>
          <p:cNvPr id="102" name="Body Level One…"/>
          <p:cNvSpPr>
            <a:spLocks noGrp="1"/>
          </p:cNvSpPr>
          <p:nvPr>
            <p:ph type="body" idx="1"/>
          </p:nvPr>
        </p:nvSpPr>
        <p:spPr>
          <a:xfrm>
            <a:off x="628655" y="273846"/>
            <a:ext cx="5800725" cy="4358879"/>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aşlık ve İçerik">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ölüm Üstbilgisi">
    <p:spTree>
      <p:nvGrpSpPr>
        <p:cNvPr id="1" name=""/>
        <p:cNvGrpSpPr/>
        <p:nvPr/>
      </p:nvGrpSpPr>
      <p:grpSpPr>
        <a:xfrm>
          <a:off x="0" y="0"/>
          <a:ext cx="0" cy="0"/>
          <a:chOff x="0" y="0"/>
          <a:chExt cx="0" cy="0"/>
        </a:xfrm>
      </p:grpSpPr>
      <p:sp>
        <p:nvSpPr>
          <p:cNvPr id="29" name="Title Text"/>
          <p:cNvSpPr>
            <a:spLocks noGrp="1"/>
          </p:cNvSpPr>
          <p:nvPr>
            <p:ph type="title"/>
          </p:nvPr>
        </p:nvSpPr>
        <p:spPr>
          <a:xfrm>
            <a:off x="623892" y="1282307"/>
            <a:ext cx="7886701" cy="2139553"/>
          </a:xfrm>
          <a:prstGeom prst="rect">
            <a:avLst/>
          </a:prstGeom>
        </p:spPr>
        <p:txBody>
          <a:bodyPr anchor="b"/>
          <a:lstStyle>
            <a:lvl1pPr>
              <a:defRPr sz="4500"/>
            </a:lvl1pPr>
          </a:lstStyle>
          <a:p>
            <a:r>
              <a:t>Title Text</a:t>
            </a:r>
          </a:p>
        </p:txBody>
      </p:sp>
      <p:sp>
        <p:nvSpPr>
          <p:cNvPr id="30" name="Body Level One…"/>
          <p:cNvSpPr>
            <a:spLocks noGrp="1"/>
          </p:cNvSpPr>
          <p:nvPr>
            <p:ph type="body" sz="quarter" idx="1"/>
          </p:nvPr>
        </p:nvSpPr>
        <p:spPr>
          <a:xfrm>
            <a:off x="623892" y="3442100"/>
            <a:ext cx="7886701" cy="1125141"/>
          </a:xfrm>
          <a:prstGeom prst="rect">
            <a:avLst/>
          </a:prstGeom>
        </p:spPr>
        <p:txBody>
          <a:bodyPr/>
          <a:lstStyle>
            <a:lvl1pPr marL="0" indent="0">
              <a:buSzTx/>
              <a:buFontTx/>
              <a:buNone/>
              <a:defRPr sz="1800"/>
            </a:lvl1pPr>
            <a:lvl2pPr marL="0" indent="342892">
              <a:buSzTx/>
              <a:buFontTx/>
              <a:buNone/>
              <a:defRPr sz="1800"/>
            </a:lvl2pPr>
            <a:lvl3pPr marL="0" indent="685783">
              <a:buSzTx/>
              <a:buFontTx/>
              <a:buNone/>
              <a:defRPr sz="1800"/>
            </a:lvl3pPr>
            <a:lvl4pPr marL="0" indent="1028675">
              <a:buSzTx/>
              <a:buFontTx/>
              <a:buNone/>
              <a:defRPr sz="1800"/>
            </a:lvl4pPr>
            <a:lvl5pPr marL="0" indent="1371566">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İki İçerik">
    <p:spTree>
      <p:nvGrpSpPr>
        <p:cNvPr id="1" name=""/>
        <p:cNvGrpSpPr/>
        <p:nvPr/>
      </p:nvGrpSpPr>
      <p:grpSpPr>
        <a:xfrm>
          <a:off x="0" y="0"/>
          <a:ext cx="0" cy="0"/>
          <a:chOff x="0" y="0"/>
          <a:chExt cx="0" cy="0"/>
        </a:xfrm>
      </p:grpSpPr>
      <p:sp>
        <p:nvSpPr>
          <p:cNvPr id="38" name="Title Text"/>
          <p:cNvSpPr>
            <a:spLocks noGrp="1"/>
          </p:cNvSpPr>
          <p:nvPr>
            <p:ph type="title"/>
          </p:nvPr>
        </p:nvSpPr>
        <p:spPr>
          <a:prstGeom prst="rect">
            <a:avLst/>
          </a:prstGeom>
        </p:spPr>
        <p:txBody>
          <a:bodyPr/>
          <a:lstStyle/>
          <a:p>
            <a:r>
              <a:t>Title Text</a:t>
            </a:r>
          </a:p>
        </p:txBody>
      </p:sp>
      <p:sp>
        <p:nvSpPr>
          <p:cNvPr id="39" name="Body Level One…"/>
          <p:cNvSpPr>
            <a:spLocks noGrp="1"/>
          </p:cNvSpPr>
          <p:nvPr>
            <p:ph type="body" sz="half" idx="1"/>
          </p:nvPr>
        </p:nvSpPr>
        <p:spPr>
          <a:xfrm>
            <a:off x="628650" y="1369219"/>
            <a:ext cx="3886200" cy="326350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Karşılaştırma">
    <p:spTree>
      <p:nvGrpSpPr>
        <p:cNvPr id="1" name=""/>
        <p:cNvGrpSpPr/>
        <p:nvPr/>
      </p:nvGrpSpPr>
      <p:grpSpPr>
        <a:xfrm>
          <a:off x="0" y="0"/>
          <a:ext cx="0" cy="0"/>
          <a:chOff x="0" y="0"/>
          <a:chExt cx="0" cy="0"/>
        </a:xfrm>
      </p:grpSpPr>
      <p:sp>
        <p:nvSpPr>
          <p:cNvPr id="47" name="Title Text"/>
          <p:cNvSpPr>
            <a:spLocks noGrp="1"/>
          </p:cNvSpPr>
          <p:nvPr>
            <p:ph type="title"/>
          </p:nvPr>
        </p:nvSpPr>
        <p:spPr>
          <a:xfrm>
            <a:off x="629846" y="273845"/>
            <a:ext cx="7886701" cy="994173"/>
          </a:xfrm>
          <a:prstGeom prst="rect">
            <a:avLst/>
          </a:prstGeom>
        </p:spPr>
        <p:txBody>
          <a:bodyPr/>
          <a:lstStyle/>
          <a:p>
            <a:r>
              <a:t>Title Text</a:t>
            </a:r>
          </a:p>
        </p:txBody>
      </p:sp>
      <p:sp>
        <p:nvSpPr>
          <p:cNvPr id="48" name="Body Level One…"/>
          <p:cNvSpPr>
            <a:spLocks noGrp="1"/>
          </p:cNvSpPr>
          <p:nvPr>
            <p:ph type="body" sz="quarter" idx="1"/>
          </p:nvPr>
        </p:nvSpPr>
        <p:spPr>
          <a:xfrm>
            <a:off x="629846" y="1260875"/>
            <a:ext cx="3868341" cy="617935"/>
          </a:xfrm>
          <a:prstGeom prst="rect">
            <a:avLst/>
          </a:prstGeom>
        </p:spPr>
        <p:txBody>
          <a:bodyPr anchor="b"/>
          <a:lstStyle>
            <a:lvl1pPr marL="0" indent="0">
              <a:buSzTx/>
              <a:buFontTx/>
              <a:buNone/>
              <a:defRPr sz="1800" b="1"/>
            </a:lvl1pPr>
            <a:lvl2pPr marL="0" indent="342892">
              <a:buSzTx/>
              <a:buFontTx/>
              <a:buNone/>
              <a:defRPr sz="1800" b="1"/>
            </a:lvl2pPr>
            <a:lvl3pPr marL="0" indent="685783">
              <a:buSzTx/>
              <a:buFontTx/>
              <a:buNone/>
              <a:defRPr sz="1800" b="1"/>
            </a:lvl3pPr>
            <a:lvl4pPr marL="0" indent="1028675">
              <a:buSzTx/>
              <a:buFontTx/>
              <a:buNone/>
              <a:defRPr sz="1800" b="1"/>
            </a:lvl4pPr>
            <a:lvl5pPr marL="0" indent="1371566">
              <a:buSzTx/>
              <a:buFontTx/>
              <a:buNone/>
              <a:defRPr sz="18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4629154" y="1260875"/>
            <a:ext cx="3887393" cy="617935"/>
          </a:xfrm>
          <a:prstGeom prst="rect">
            <a:avLst/>
          </a:prstGeom>
        </p:spPr>
        <p:txBody>
          <a:bodyPr anchor="b"/>
          <a:lstStyle>
            <a:lvl1pPr marL="0" indent="0">
              <a:buSzTx/>
              <a:buFontTx/>
              <a:buNone/>
              <a:defRPr sz="2400" b="1"/>
            </a:lvl1pPr>
          </a:lstStyle>
          <a:p>
            <a:pPr marL="0" indent="0">
              <a:buSzTx/>
              <a:buFontTx/>
              <a:buNone/>
              <a:defRPr sz="2400" b="1"/>
            </a:pPr>
            <a:endParaRPr/>
          </a:p>
        </p:txBody>
      </p:sp>
      <p:sp>
        <p:nvSpPr>
          <p:cNvPr id="50" name="Slide Number"/>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Yalnızca Başlık">
    <p:spTree>
      <p:nvGrpSpPr>
        <p:cNvPr id="1" name=""/>
        <p:cNvGrpSpPr/>
        <p:nvPr/>
      </p:nvGrpSpPr>
      <p:grpSpPr>
        <a:xfrm>
          <a:off x="0" y="0"/>
          <a:ext cx="0" cy="0"/>
          <a:chOff x="0" y="0"/>
          <a:chExt cx="0" cy="0"/>
        </a:xfrm>
      </p:grpSpPr>
      <p:sp>
        <p:nvSpPr>
          <p:cNvPr id="57" name="Title Text"/>
          <p:cNvSpPr>
            <a:spLocks noGrp="1"/>
          </p:cNvSpPr>
          <p:nvPr>
            <p:ph type="title"/>
          </p:nvPr>
        </p:nvSpPr>
        <p:spPr>
          <a:prstGeom prst="rect">
            <a:avLst/>
          </a:prstGeom>
        </p:spPr>
        <p:txBody>
          <a:bodyPr/>
          <a:lstStyle/>
          <a:p>
            <a:r>
              <a:t>Title Text</a:t>
            </a:r>
          </a:p>
        </p:txBody>
      </p:sp>
      <p:sp>
        <p:nvSpPr>
          <p:cNvPr id="58" name="Slide Number"/>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oş">
    <p:spTree>
      <p:nvGrpSpPr>
        <p:cNvPr id="1" name=""/>
        <p:cNvGrpSpPr/>
        <p:nvPr/>
      </p:nvGrpSpPr>
      <p:grpSpPr>
        <a:xfrm>
          <a:off x="0" y="0"/>
          <a:ext cx="0" cy="0"/>
          <a:chOff x="0" y="0"/>
          <a:chExt cx="0" cy="0"/>
        </a:xfrm>
      </p:grpSpPr>
      <p:sp>
        <p:nvSpPr>
          <p:cNvPr id="65" name="Slide Number"/>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aşlıklı İçerik">
    <p:spTree>
      <p:nvGrpSpPr>
        <p:cNvPr id="1" name=""/>
        <p:cNvGrpSpPr/>
        <p:nvPr/>
      </p:nvGrpSpPr>
      <p:grpSpPr>
        <a:xfrm>
          <a:off x="0" y="0"/>
          <a:ext cx="0" cy="0"/>
          <a:chOff x="0" y="0"/>
          <a:chExt cx="0" cy="0"/>
        </a:xfrm>
      </p:grpSpPr>
      <p:sp>
        <p:nvSpPr>
          <p:cNvPr id="72" name="Title Text"/>
          <p:cNvSpPr>
            <a:spLocks noGrp="1"/>
          </p:cNvSpPr>
          <p:nvPr>
            <p:ph type="title"/>
          </p:nvPr>
        </p:nvSpPr>
        <p:spPr>
          <a:xfrm>
            <a:off x="629841" y="342900"/>
            <a:ext cx="2949178" cy="1200150"/>
          </a:xfrm>
          <a:prstGeom prst="rect">
            <a:avLst/>
          </a:prstGeom>
        </p:spPr>
        <p:txBody>
          <a:bodyPr anchor="b"/>
          <a:lstStyle>
            <a:lvl1pPr>
              <a:defRPr sz="2400"/>
            </a:lvl1pPr>
          </a:lstStyle>
          <a:p>
            <a:r>
              <a:t>Title Text</a:t>
            </a:r>
          </a:p>
        </p:txBody>
      </p:sp>
      <p:sp>
        <p:nvSpPr>
          <p:cNvPr id="73" name="Body Level One…"/>
          <p:cNvSpPr>
            <a:spLocks noGrp="1"/>
          </p:cNvSpPr>
          <p:nvPr>
            <p:ph type="body" sz="half" idx="1"/>
          </p:nvPr>
        </p:nvSpPr>
        <p:spPr>
          <a:xfrm>
            <a:off x="3887396" y="740569"/>
            <a:ext cx="4629151" cy="3655220"/>
          </a:xfrm>
          <a:prstGeom prst="rect">
            <a:avLst/>
          </a:prstGeom>
        </p:spPr>
        <p:txBody>
          <a:bodyPr/>
          <a:lstStyle>
            <a:lvl1pPr>
              <a:defRPr sz="2400"/>
            </a:lvl1pPr>
            <a:lvl2pPr marL="538829" indent="-195938">
              <a:defRPr sz="2400"/>
            </a:lvl2pPr>
            <a:lvl3pPr marL="914378" indent="-228594">
              <a:defRPr sz="2400"/>
            </a:lvl3pPr>
            <a:lvl4pPr marL="1302988" indent="-274313">
              <a:defRPr sz="2400"/>
            </a:lvl4pPr>
            <a:lvl5pPr marL="1645879" indent="-274313">
              <a:defRPr sz="24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629840" y="1543052"/>
            <a:ext cx="2949180" cy="2858691"/>
          </a:xfrm>
          <a:prstGeom prst="rect">
            <a:avLst/>
          </a:prstGeom>
        </p:spPr>
        <p:txBody>
          <a:bodyPr/>
          <a:lstStyle>
            <a:lvl1pPr marL="0" indent="0">
              <a:buSzTx/>
              <a:buFontTx/>
              <a:buNone/>
              <a:defRPr sz="1600"/>
            </a:lvl1pPr>
          </a:lstStyle>
          <a:p>
            <a:pPr marL="0" indent="0">
              <a:buSzTx/>
              <a:buFontTx/>
              <a:buNone/>
              <a:defRPr sz="1600"/>
            </a:pPr>
            <a:endParaRPr/>
          </a:p>
        </p:txBody>
      </p:sp>
      <p:sp>
        <p:nvSpPr>
          <p:cNvPr id="75" name="Slide Number"/>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aşlıklı Resim">
    <p:spTree>
      <p:nvGrpSpPr>
        <p:cNvPr id="1" name=""/>
        <p:cNvGrpSpPr/>
        <p:nvPr/>
      </p:nvGrpSpPr>
      <p:grpSpPr>
        <a:xfrm>
          <a:off x="0" y="0"/>
          <a:ext cx="0" cy="0"/>
          <a:chOff x="0" y="0"/>
          <a:chExt cx="0" cy="0"/>
        </a:xfrm>
      </p:grpSpPr>
      <p:sp>
        <p:nvSpPr>
          <p:cNvPr id="82" name="Title Text"/>
          <p:cNvSpPr>
            <a:spLocks noGrp="1"/>
          </p:cNvSpPr>
          <p:nvPr>
            <p:ph type="title"/>
          </p:nvPr>
        </p:nvSpPr>
        <p:spPr>
          <a:xfrm>
            <a:off x="629841" y="342900"/>
            <a:ext cx="2949178" cy="1200150"/>
          </a:xfrm>
          <a:prstGeom prst="rect">
            <a:avLst/>
          </a:prstGeom>
        </p:spPr>
        <p:txBody>
          <a:bodyPr anchor="b"/>
          <a:lstStyle>
            <a:lvl1pPr>
              <a:defRPr sz="2400"/>
            </a:lvl1pPr>
          </a:lstStyle>
          <a:p>
            <a:r>
              <a:t>Title Text</a:t>
            </a:r>
          </a:p>
        </p:txBody>
      </p:sp>
      <p:sp>
        <p:nvSpPr>
          <p:cNvPr id="83" name="Picture Placeholder 2"/>
          <p:cNvSpPr>
            <a:spLocks noGrp="1"/>
          </p:cNvSpPr>
          <p:nvPr>
            <p:ph type="pic" sz="half" idx="13"/>
          </p:nvPr>
        </p:nvSpPr>
        <p:spPr>
          <a:xfrm>
            <a:off x="3887396" y="740569"/>
            <a:ext cx="4629151" cy="3655220"/>
          </a:xfrm>
          <a:prstGeom prst="rect">
            <a:avLst/>
          </a:prstGeom>
        </p:spPr>
        <p:txBody>
          <a:bodyPr lIns="91439" rIns="91439">
            <a:noAutofit/>
          </a:bodyPr>
          <a:lstStyle/>
          <a:p>
            <a:endParaRPr dirty="0"/>
          </a:p>
        </p:txBody>
      </p:sp>
      <p:sp>
        <p:nvSpPr>
          <p:cNvPr id="84" name="Body Level One…"/>
          <p:cNvSpPr>
            <a:spLocks noGrp="1"/>
          </p:cNvSpPr>
          <p:nvPr>
            <p:ph type="body" sz="quarter" idx="1"/>
          </p:nvPr>
        </p:nvSpPr>
        <p:spPr>
          <a:xfrm>
            <a:off x="629841" y="1543052"/>
            <a:ext cx="2949178" cy="2858691"/>
          </a:xfrm>
          <a:prstGeom prst="rect">
            <a:avLst/>
          </a:prstGeom>
        </p:spPr>
        <p:txBody>
          <a:bodyPr/>
          <a:lstStyle>
            <a:lvl1pPr marL="0" indent="0">
              <a:buSzTx/>
              <a:buFontTx/>
              <a:buNone/>
              <a:defRPr sz="1200"/>
            </a:lvl1pPr>
            <a:lvl2pPr marL="0" indent="342892">
              <a:buSzTx/>
              <a:buFontTx/>
              <a:buNone/>
              <a:defRPr sz="1200"/>
            </a:lvl2pPr>
            <a:lvl3pPr marL="0" indent="685783">
              <a:buSzTx/>
              <a:buFontTx/>
              <a:buNone/>
              <a:defRPr sz="1200"/>
            </a:lvl3pPr>
            <a:lvl4pPr marL="0" indent="1028675">
              <a:buSzTx/>
              <a:buFontTx/>
              <a:buNone/>
              <a:defRPr sz="1200"/>
            </a:lvl4pPr>
            <a:lvl5pPr marL="0" indent="1371566">
              <a:buSzTx/>
              <a:buFontTx/>
              <a:buNone/>
              <a:defRPr sz="12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628650" y="273845"/>
            <a:ext cx="7886700" cy="994173"/>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Title Text</a:t>
            </a:r>
          </a:p>
        </p:txBody>
      </p:sp>
      <p:sp>
        <p:nvSpPr>
          <p:cNvPr id="3" name="Body Level One…"/>
          <p:cNvSpPr>
            <a:spLocks noGrp="1"/>
          </p:cNvSpPr>
          <p:nvPr>
            <p:ph type="body" idx="1"/>
          </p:nvPr>
        </p:nvSpPr>
        <p:spPr>
          <a:xfrm>
            <a:off x="628650" y="1369219"/>
            <a:ext cx="7886700" cy="3263504"/>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8288370" y="4788772"/>
            <a:ext cx="226983" cy="230832"/>
          </a:xfrm>
          <a:prstGeom prst="rect">
            <a:avLst/>
          </a:prstGeom>
          <a:ln w="12700">
            <a:miter lim="400000"/>
          </a:ln>
        </p:spPr>
        <p:txBody>
          <a:bodyPr wrap="none" lIns="45719" rIns="45719" anchor="ctr">
            <a:spAutoFit/>
          </a:bodyPr>
          <a:lstStyle>
            <a:lvl1pPr algn="r">
              <a:defRPr sz="900">
                <a:solidFill>
                  <a:srgbClr val="888888"/>
                </a:solidFill>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hf sldNum="0" hdr="0" ftr="0" dt="0"/>
  <p:txStyles>
    <p:titleStyle>
      <a:lvl1pPr marL="0" marR="0" indent="0" algn="l" defTabSz="685783"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1pPr>
      <a:lvl2pPr marL="0" marR="0" indent="0" algn="l" defTabSz="685783"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2pPr>
      <a:lvl3pPr marL="0" marR="0" indent="0" algn="l" defTabSz="685783"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3pPr>
      <a:lvl4pPr marL="0" marR="0" indent="0" algn="l" defTabSz="685783"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4pPr>
      <a:lvl5pPr marL="0" marR="0" indent="0" algn="l" defTabSz="685783"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5pPr>
      <a:lvl6pPr marL="0" marR="0" indent="0" algn="l" defTabSz="685783"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6pPr>
      <a:lvl7pPr marL="0" marR="0" indent="0" algn="l" defTabSz="685783"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7pPr>
      <a:lvl8pPr marL="0" marR="0" indent="0" algn="l" defTabSz="685783"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8pPr>
      <a:lvl9pPr marL="0" marR="0" indent="0" algn="l" defTabSz="685783"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9pPr>
    </p:titleStyle>
    <p:bodyStyle>
      <a:lvl1pPr marL="171446" marR="0" indent="-171446" algn="l" defTabSz="685783"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Constantia"/>
          <a:ea typeface="Constantia"/>
          <a:cs typeface="Constantia"/>
          <a:sym typeface="Constantia"/>
        </a:defRPr>
      </a:lvl1pPr>
      <a:lvl2pPr marL="542912" marR="0" indent="-200020" algn="l" defTabSz="685783"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Constantia"/>
          <a:ea typeface="Constantia"/>
          <a:cs typeface="Constantia"/>
          <a:sym typeface="Constantia"/>
        </a:defRPr>
      </a:lvl2pPr>
      <a:lvl3pPr marL="925806" marR="0" indent="-240023" algn="l" defTabSz="685783"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Constantia"/>
          <a:ea typeface="Constantia"/>
          <a:cs typeface="Constantia"/>
          <a:sym typeface="Constantia"/>
        </a:defRPr>
      </a:lvl3pPr>
      <a:lvl4pPr marL="1295368" marR="0" indent="-266693" algn="l" defTabSz="685783"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Constantia"/>
          <a:ea typeface="Constantia"/>
          <a:cs typeface="Constantia"/>
          <a:sym typeface="Constantia"/>
        </a:defRPr>
      </a:lvl4pPr>
      <a:lvl5pPr marL="1638259" marR="0" indent="-266693" algn="l" defTabSz="685783"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Constantia"/>
          <a:ea typeface="Constantia"/>
          <a:cs typeface="Constantia"/>
          <a:sym typeface="Constantia"/>
        </a:defRPr>
      </a:lvl5pPr>
      <a:lvl6pPr marL="1981151" marR="0" indent="-266693" algn="l" defTabSz="685783"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Constantia"/>
          <a:ea typeface="Constantia"/>
          <a:cs typeface="Constantia"/>
          <a:sym typeface="Constantia"/>
        </a:defRPr>
      </a:lvl6pPr>
      <a:lvl7pPr marL="2324042" marR="0" indent="-266693" algn="l" defTabSz="685783"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Constantia"/>
          <a:ea typeface="Constantia"/>
          <a:cs typeface="Constantia"/>
          <a:sym typeface="Constantia"/>
        </a:defRPr>
      </a:lvl7pPr>
      <a:lvl8pPr marL="2666933" marR="0" indent="-266693" algn="l" defTabSz="685783"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Constantia"/>
          <a:ea typeface="Constantia"/>
          <a:cs typeface="Constantia"/>
          <a:sym typeface="Constantia"/>
        </a:defRPr>
      </a:lvl8pPr>
      <a:lvl9pPr marL="3009825" marR="0" indent="-266693" algn="l" defTabSz="685783"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Constantia"/>
          <a:ea typeface="Constantia"/>
          <a:cs typeface="Constantia"/>
          <a:sym typeface="Constantia"/>
        </a:defRPr>
      </a:lvl9pPr>
    </p:bodyStyle>
    <p:otherStyle>
      <a:lvl1pPr marL="0" marR="0" indent="0" algn="r" defTabSz="342892"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onstantia"/>
        </a:defRPr>
      </a:lvl1pPr>
      <a:lvl2pPr marL="0" marR="0" indent="342892" algn="r" defTabSz="342892"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onstantia"/>
        </a:defRPr>
      </a:lvl2pPr>
      <a:lvl3pPr marL="0" marR="0" indent="685783" algn="r" defTabSz="342892"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onstantia"/>
        </a:defRPr>
      </a:lvl3pPr>
      <a:lvl4pPr marL="0" marR="0" indent="1028675" algn="r" defTabSz="342892"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onstantia"/>
        </a:defRPr>
      </a:lvl4pPr>
      <a:lvl5pPr marL="0" marR="0" indent="1371566" algn="r" defTabSz="342892"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onstantia"/>
        </a:defRPr>
      </a:lvl5pPr>
      <a:lvl6pPr marL="0" marR="0" indent="1714457" algn="r" defTabSz="342892"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onstantia"/>
        </a:defRPr>
      </a:lvl6pPr>
      <a:lvl7pPr marL="0" marR="0" indent="2057348" algn="r" defTabSz="342892"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onstantia"/>
        </a:defRPr>
      </a:lvl7pPr>
      <a:lvl8pPr marL="0" marR="0" indent="2400240" algn="r" defTabSz="342892"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onstantia"/>
        </a:defRPr>
      </a:lvl8pPr>
      <a:lvl9pPr marL="0" marR="0" indent="2743132" algn="r" defTabSz="342892"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onstanti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mailto:cpf@comcec.org" TargetMode="External"/><Relationship Id="rId5" Type="http://schemas.openxmlformats.org/officeDocument/2006/relationships/image" Target="../media/image8.png"/><Relationship Id="rId4" Type="http://schemas.openxmlformats.org/officeDocument/2006/relationships/hyperlink" Target="https://project.comcec.org/" TargetMode="Externa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hyperlink" Target="https://programs.comcec.org/"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programs.comcec.org/" TargetMode="External"/><Relationship Id="rId4" Type="http://schemas.openxmlformats.org/officeDocument/2006/relationships/hyperlink" Target="https://project.comcec.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Metin kutusu 5"/>
          <p:cNvSpPr/>
          <p:nvPr/>
        </p:nvSpPr>
        <p:spPr>
          <a:xfrm>
            <a:off x="5820374" y="3942214"/>
            <a:ext cx="2816943" cy="692497"/>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spAutoFit/>
          </a:bodyPr>
          <a:lstStyle/>
          <a:p>
            <a:pPr algn="r">
              <a:defRPr sz="2000" b="1"/>
            </a:pPr>
            <a:r>
              <a:rPr lang="tr-TR" sz="1500" b="1" dirty="0">
                <a:latin typeface="Avenir Next Demi Bold" charset="0"/>
                <a:ea typeface="Avenir Next Demi Bold" charset="0"/>
                <a:cs typeface="Avenir Next Demi Bold" charset="0"/>
              </a:rPr>
              <a:t>Eda AKÇA</a:t>
            </a:r>
            <a:endParaRPr lang="en-US" sz="1500" b="1" dirty="0">
              <a:latin typeface="Avenir Next Demi Bold" charset="0"/>
              <a:ea typeface="Avenir Next Demi Bold" charset="0"/>
              <a:cs typeface="Avenir Next Demi Bold" charset="0"/>
            </a:endParaRPr>
          </a:p>
          <a:p>
            <a:pPr algn="r">
              <a:defRPr sz="1600" i="1"/>
            </a:pPr>
            <a:r>
              <a:rPr lang="tr-TR" sz="1200" dirty="0">
                <a:latin typeface="Avenir Next" charset="0"/>
                <a:ea typeface="Avenir Next" charset="0"/>
                <a:cs typeface="Avenir Next" charset="0"/>
              </a:rPr>
              <a:t>Program </a:t>
            </a:r>
            <a:r>
              <a:rPr lang="tr-TR" sz="1200" dirty="0" err="1">
                <a:latin typeface="Avenir Next" charset="0"/>
                <a:ea typeface="Avenir Next" charset="0"/>
                <a:cs typeface="Avenir Next" charset="0"/>
              </a:rPr>
              <a:t>Coordinator</a:t>
            </a:r>
            <a:r>
              <a:rPr lang="tr-TR" sz="1200" dirty="0">
                <a:latin typeface="Avenir Next" charset="0"/>
                <a:ea typeface="Avenir Next" charset="0"/>
                <a:cs typeface="Avenir Next" charset="0"/>
              </a:rPr>
              <a:t> </a:t>
            </a:r>
          </a:p>
          <a:p>
            <a:pPr algn="r">
              <a:defRPr sz="1600" i="1"/>
            </a:pPr>
            <a:r>
              <a:rPr lang="tr-TR" sz="1200" dirty="0" err="1">
                <a:latin typeface="Avenir Next" charset="0"/>
                <a:ea typeface="Avenir Next" charset="0"/>
                <a:cs typeface="Avenir Next" charset="0"/>
              </a:rPr>
              <a:t>Department</a:t>
            </a:r>
            <a:r>
              <a:rPr lang="tr-TR" sz="1200" dirty="0">
                <a:latin typeface="Avenir Next" charset="0"/>
                <a:ea typeface="Avenir Next" charset="0"/>
                <a:cs typeface="Avenir Next" charset="0"/>
              </a:rPr>
              <a:t> of</a:t>
            </a:r>
            <a:r>
              <a:rPr lang="en-US" sz="1200" dirty="0">
                <a:latin typeface="Avenir Next" charset="0"/>
                <a:ea typeface="Avenir Next" charset="0"/>
                <a:cs typeface="Avenir Next" charset="0"/>
              </a:rPr>
              <a:t> Programs and Projects</a:t>
            </a:r>
          </a:p>
        </p:txBody>
      </p:sp>
      <p:sp>
        <p:nvSpPr>
          <p:cNvPr id="114" name="Metin kutusu 5"/>
          <p:cNvSpPr/>
          <p:nvPr/>
        </p:nvSpPr>
        <p:spPr>
          <a:xfrm>
            <a:off x="1023729" y="3182121"/>
            <a:ext cx="7067858" cy="369332"/>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spAutoFit/>
          </a:bodyPr>
          <a:lstStyle>
            <a:lvl1pPr algn="ctr">
              <a:defRPr sz="4000" b="1"/>
            </a:lvl1pPr>
          </a:lstStyle>
          <a:p>
            <a:r>
              <a:rPr lang="tr-TR" sz="1800" dirty="0">
                <a:solidFill>
                  <a:srgbClr val="00482F"/>
                </a:solidFill>
                <a:latin typeface="Constantia" panose="02030602050306030303" pitchFamily="18" charset="0"/>
              </a:rPr>
              <a:t>25</a:t>
            </a:r>
            <a:r>
              <a:rPr lang="tr-TR" sz="1800" baseline="30000" dirty="0">
                <a:solidFill>
                  <a:srgbClr val="00482F"/>
                </a:solidFill>
                <a:latin typeface="Constantia" panose="02030602050306030303" pitchFamily="18" charset="0"/>
              </a:rPr>
              <a:t>th</a:t>
            </a:r>
            <a:r>
              <a:rPr lang="en-GB" sz="1800" dirty="0">
                <a:solidFill>
                  <a:srgbClr val="00482F"/>
                </a:solidFill>
                <a:latin typeface="Constantia" panose="02030602050306030303" pitchFamily="18" charset="0"/>
              </a:rPr>
              <a:t> </a:t>
            </a:r>
            <a:r>
              <a:rPr lang="tr-TR" sz="1800" dirty="0">
                <a:solidFill>
                  <a:srgbClr val="00482F"/>
                </a:solidFill>
                <a:latin typeface="Constantia" panose="02030602050306030303" pitchFamily="18" charset="0"/>
              </a:rPr>
              <a:t>Meeting of COMCEC </a:t>
            </a:r>
            <a:r>
              <a:rPr lang="tr-TR" sz="1800" dirty="0" err="1">
                <a:solidFill>
                  <a:srgbClr val="00482F"/>
                </a:solidFill>
                <a:latin typeface="Constantia" panose="02030602050306030303" pitchFamily="18" charset="0"/>
              </a:rPr>
              <a:t>Trade</a:t>
            </a:r>
            <a:r>
              <a:rPr lang="tr-TR" sz="1800" dirty="0">
                <a:solidFill>
                  <a:srgbClr val="00482F"/>
                </a:solidFill>
                <a:latin typeface="Constantia" panose="02030602050306030303" pitchFamily="18" charset="0"/>
              </a:rPr>
              <a:t> </a:t>
            </a:r>
            <a:r>
              <a:rPr lang="tr-TR" sz="1800" dirty="0" err="1">
                <a:solidFill>
                  <a:srgbClr val="00482F"/>
                </a:solidFill>
                <a:latin typeface="Constantia" panose="02030602050306030303" pitchFamily="18" charset="0"/>
              </a:rPr>
              <a:t>Working</a:t>
            </a:r>
            <a:r>
              <a:rPr lang="tr-TR" sz="1800" dirty="0">
                <a:solidFill>
                  <a:srgbClr val="00482F"/>
                </a:solidFill>
                <a:latin typeface="Constantia" panose="02030602050306030303" pitchFamily="18" charset="0"/>
              </a:rPr>
              <a:t> </a:t>
            </a:r>
            <a:r>
              <a:rPr lang="tr-TR" sz="1800" dirty="0" err="1">
                <a:solidFill>
                  <a:srgbClr val="00482F"/>
                </a:solidFill>
                <a:latin typeface="Constantia" panose="02030602050306030303" pitchFamily="18" charset="0"/>
              </a:rPr>
              <a:t>Group</a:t>
            </a:r>
            <a:endParaRPr lang="en-GB" sz="1800" dirty="0">
              <a:solidFill>
                <a:srgbClr val="00482F"/>
              </a:solidFill>
              <a:latin typeface="Constantia" panose="02030602050306030303" pitchFamily="18" charset="0"/>
              <a:ea typeface="Avenir Next Ultra Light" charset="0"/>
              <a:cs typeface="Avenir Next Ultra Light" charset="0"/>
            </a:endParaRPr>
          </a:p>
        </p:txBody>
      </p:sp>
      <p:sp>
        <p:nvSpPr>
          <p:cNvPr id="115" name="Triangle"/>
          <p:cNvSpPr/>
          <p:nvPr/>
        </p:nvSpPr>
        <p:spPr>
          <a:xfrm rot="10800000" flipH="1">
            <a:off x="0" y="-4948"/>
            <a:ext cx="9240253" cy="53530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16" name="Triangle"/>
          <p:cNvSpPr/>
          <p:nvPr/>
        </p:nvSpPr>
        <p:spPr>
          <a:xfrm flipH="1">
            <a:off x="1023729" y="4614677"/>
            <a:ext cx="8120270"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17" name="March 13th, 2019"/>
          <p:cNvSpPr/>
          <p:nvPr/>
        </p:nvSpPr>
        <p:spPr>
          <a:xfrm>
            <a:off x="165174" y="82187"/>
            <a:ext cx="1717135" cy="307777"/>
          </a:xfrm>
          <a:prstGeom prst="rect">
            <a:avLst/>
          </a:prstGeom>
          <a:ln w="12700">
            <a:miter lim="400000"/>
          </a:ln>
          <a:extLst>
            <a:ext uri="{C572A759-6A51-4108-AA02-DFA0A04FC94B}">
              <ma14:wrappingTextBoxFlag xmlns="" xmlns:ma14="http://schemas.microsoft.com/office/mac/drawingml/2011/main" val="1"/>
            </a:ext>
          </a:extLst>
        </p:spPr>
        <p:txBody>
          <a:bodyPr wrap="none" lIns="34289" rIns="34289">
            <a:spAutoFit/>
          </a:bodyPr>
          <a:lstStyle/>
          <a:p>
            <a:pPr algn="ctr">
              <a:defRPr sz="1600" i="1">
                <a:solidFill>
                  <a:srgbClr val="FFFFFF"/>
                </a:solidFill>
              </a:defRPr>
            </a:pPr>
            <a:r>
              <a:rPr lang="tr-TR" sz="1400" b="1" dirty="0" err="1">
                <a:latin typeface="Avenir Next Demi Bold" charset="0"/>
                <a:ea typeface="Avenir Next Demi Bold" charset="0"/>
                <a:cs typeface="Avenir Next Demi Bold" charset="0"/>
              </a:rPr>
              <a:t>September</a:t>
            </a:r>
            <a:r>
              <a:rPr lang="tr-TR" sz="1400" b="1" dirty="0">
                <a:latin typeface="Avenir Next Demi Bold" charset="0"/>
                <a:ea typeface="Avenir Next Demi Bold" charset="0"/>
                <a:cs typeface="Avenir Next Demi Bold" charset="0"/>
              </a:rPr>
              <a:t> 22</a:t>
            </a:r>
            <a:r>
              <a:rPr lang="tr-TR" sz="1400" b="1" baseline="30000" dirty="0">
                <a:latin typeface="Avenir Next Demi Bold" charset="0"/>
                <a:ea typeface="Avenir Next Demi Bold" charset="0"/>
                <a:cs typeface="Avenir Next Demi Bold" charset="0"/>
              </a:rPr>
              <a:t>nd</a:t>
            </a:r>
            <a:r>
              <a:rPr lang="en-US" sz="1400" b="1" dirty="0">
                <a:latin typeface="Avenir Next Demi Bold" charset="0"/>
                <a:ea typeface="Avenir Next Demi Bold" charset="0"/>
                <a:cs typeface="Avenir Next Demi Bold" charset="0"/>
              </a:rPr>
              <a:t>, 202</a:t>
            </a:r>
            <a:r>
              <a:rPr lang="tr-TR" sz="1400" b="1" dirty="0">
                <a:latin typeface="Avenir Next Demi Bold" charset="0"/>
                <a:ea typeface="Avenir Next Demi Bold" charset="0"/>
                <a:cs typeface="Avenir Next Demi Bold" charset="0"/>
              </a:rPr>
              <a:t>5</a:t>
            </a:r>
            <a:endParaRPr lang="en-US" sz="1400" b="1" dirty="0">
              <a:latin typeface="Avenir Next Demi Bold" charset="0"/>
              <a:ea typeface="Avenir Next Demi Bold" charset="0"/>
              <a:cs typeface="Avenir Next Demi Bold" charset="0"/>
            </a:endParaRPr>
          </a:p>
        </p:txBody>
      </p:sp>
      <p:sp>
        <p:nvSpPr>
          <p:cNvPr id="118" name="Metin kutusu 4"/>
          <p:cNvSpPr/>
          <p:nvPr/>
        </p:nvSpPr>
        <p:spPr>
          <a:xfrm>
            <a:off x="6322069" y="4786388"/>
            <a:ext cx="3243263" cy="265457"/>
          </a:xfrm>
          <a:prstGeom prst="rect">
            <a:avLst/>
          </a:prstGeom>
          <a:ln w="12700">
            <a:miter lim="400000"/>
          </a:ln>
          <a:extLst>
            <a:ext uri="{C572A759-6A51-4108-AA02-DFA0A04FC94B}">
              <ma14:wrappingTextBoxFlag xmlns="" xmlns:ma14="http://schemas.microsoft.com/office/mac/drawingml/2011/main" val="1"/>
            </a:ext>
          </a:extLst>
        </p:spPr>
        <p:txBody>
          <a:bodyPr lIns="34289" rIns="34289">
            <a:spAutoFit/>
          </a:bodyPr>
          <a:lstStyle>
            <a:lvl1pPr algn="ctr">
              <a:defRPr sz="1500" b="1">
                <a:solidFill>
                  <a:srgbClr val="FFFFFF"/>
                </a:solidFill>
              </a:defRPr>
            </a:lvl1pPr>
          </a:lstStyle>
          <a:p>
            <a:r>
              <a:rPr lang="tr-TR" sz="1125" dirty="0">
                <a:latin typeface="Avenir Next Demi Bold" charset="0"/>
                <a:ea typeface="Avenir Next Demi Bold" charset="0"/>
                <a:cs typeface="Avenir Next Demi Bold" charset="0"/>
              </a:rPr>
              <a:t>cpf@comcec.org</a:t>
            </a:r>
            <a:endParaRPr sz="1125" dirty="0">
              <a:latin typeface="Avenir Next Demi Bold" charset="0"/>
              <a:ea typeface="Avenir Next Demi Bold" charset="0"/>
              <a:cs typeface="Avenir Next Demi Bold" charset="0"/>
            </a:endParaRPr>
          </a:p>
        </p:txBody>
      </p:sp>
      <p:sp>
        <p:nvSpPr>
          <p:cNvPr id="15" name="Metin kutusu 5"/>
          <p:cNvSpPr/>
          <p:nvPr/>
        </p:nvSpPr>
        <p:spPr>
          <a:xfrm>
            <a:off x="1397862" y="1580288"/>
            <a:ext cx="6090685" cy="1077218"/>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spAutoFit/>
          </a:bodyPr>
          <a:lstStyle>
            <a:lvl1pPr algn="ctr">
              <a:defRPr sz="4000" b="1"/>
            </a:lvl1pPr>
          </a:lstStyle>
          <a:p>
            <a:pPr lvl="0"/>
            <a:r>
              <a:rPr lang="en-US" sz="3200" dirty="0">
                <a:solidFill>
                  <a:srgbClr val="00482F"/>
                </a:solidFill>
              </a:rPr>
              <a:t>COMCEC PROJECT SUPPORT PROGRAMS</a:t>
            </a:r>
            <a:endParaRPr lang="tr-TR" sz="3200" dirty="0">
              <a:solidFill>
                <a:srgbClr val="00482F"/>
              </a:solidFill>
            </a:endParaRPr>
          </a:p>
        </p:txBody>
      </p:sp>
      <p:pic>
        <p:nvPicPr>
          <p:cNvPr id="13" name="Picture 2">
            <a:extLst>
              <a:ext uri="{FF2B5EF4-FFF2-40B4-BE49-F238E27FC236}">
                <a16:creationId xmlns:a16="http://schemas.microsoft.com/office/drawing/2014/main" id="{6F06F6BD-3B9A-4CDF-8D69-444D02CB05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660" y="3997347"/>
            <a:ext cx="598147" cy="574689"/>
          </a:xfrm>
          <a:prstGeom prst="rect">
            <a:avLst/>
          </a:prstGeom>
        </p:spPr>
      </p:pic>
      <p:sp>
        <p:nvSpPr>
          <p:cNvPr id="14" name="Rectangle 3">
            <a:extLst>
              <a:ext uri="{FF2B5EF4-FFF2-40B4-BE49-F238E27FC236}">
                <a16:creationId xmlns:a16="http://schemas.microsoft.com/office/drawing/2014/main" id="{CDB1150A-006F-42ED-87C7-B1B80FE74261}"/>
              </a:ext>
            </a:extLst>
          </p:cNvPr>
          <p:cNvSpPr/>
          <p:nvPr/>
        </p:nvSpPr>
        <p:spPr>
          <a:xfrm>
            <a:off x="146181" y="4588452"/>
            <a:ext cx="768159" cy="461665"/>
          </a:xfrm>
          <a:prstGeom prst="rect">
            <a:avLst/>
          </a:prstGeom>
        </p:spPr>
        <p:txBody>
          <a:bodyPr wrap="none">
            <a:spAutoFit/>
          </a:bodyPr>
          <a:lstStyle/>
          <a:p>
            <a:pPr algn="ctr"/>
            <a:r>
              <a:rPr lang="en-US" sz="1000" b="1" dirty="0">
                <a:solidFill>
                  <a:srgbClr val="3C8574"/>
                </a:solidFill>
                <a:latin typeface="Avenir Next Demi Bold" charset="0"/>
                <a:ea typeface="Avenir Next Demi Bold" charset="0"/>
                <a:cs typeface="Avenir Next Demi Bold" charset="0"/>
              </a:rPr>
              <a:t>COMCEC</a:t>
            </a:r>
            <a:endParaRPr lang="tr-TR" sz="1000" b="1" dirty="0">
              <a:solidFill>
                <a:srgbClr val="3C8574"/>
              </a:solidFill>
              <a:latin typeface="Avenir Next Demi Bold" charset="0"/>
              <a:ea typeface="Avenir Next Demi Bold" charset="0"/>
              <a:cs typeface="Avenir Next Demi Bold" charset="0"/>
            </a:endParaRPr>
          </a:p>
          <a:p>
            <a:pPr algn="ctr"/>
            <a:r>
              <a:rPr lang="en-US" sz="700" dirty="0">
                <a:solidFill>
                  <a:srgbClr val="3C8574"/>
                </a:solidFill>
                <a:latin typeface="Avenir Next" charset="0"/>
                <a:ea typeface="Avenir Next" charset="0"/>
                <a:cs typeface="Avenir Next" charset="0"/>
              </a:rPr>
              <a:t>COORDINATION</a:t>
            </a:r>
          </a:p>
          <a:p>
            <a:pPr algn="ctr"/>
            <a:r>
              <a:rPr lang="en-US" sz="700" dirty="0">
                <a:solidFill>
                  <a:srgbClr val="3C8574"/>
                </a:solidFill>
                <a:latin typeface="Avenir Next" charset="0"/>
                <a:ea typeface="Avenir Next" charset="0"/>
                <a:cs typeface="Avenir Next" charset="0"/>
              </a:rPr>
              <a:t>OFFICE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riangle"/>
          <p:cNvSpPr/>
          <p:nvPr/>
        </p:nvSpPr>
        <p:spPr>
          <a:xfrm flipH="1">
            <a:off x="1023729" y="4614678"/>
            <a:ext cx="8120270" cy="53530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0" name="Title 1"/>
          <p:cNvSpPr txBox="1">
            <a:spLocks/>
          </p:cNvSpPr>
          <p:nvPr/>
        </p:nvSpPr>
        <p:spPr>
          <a:xfrm>
            <a:off x="0" y="0"/>
            <a:ext cx="9143999" cy="959556"/>
          </a:xfrm>
          <a:prstGeom prst="rect">
            <a:avLst/>
          </a:prstGeom>
          <a:solidFill>
            <a:srgbClr val="3C8574"/>
          </a:solidFill>
        </p:spPr>
        <p:txBody>
          <a:bodyPr wrap="square" lIns="360000" tIns="144000" rIns="360000" bIns="144000" anchor="ctr" anchorCtr="0">
            <a:noAutofit/>
          </a:bodyPr>
          <a:lstStyle>
            <a:lvl1pPr algn="ctr" defTabSz="914400" rtl="0" eaLnBrk="1" latinLnBrk="0" hangingPunct="1">
              <a:spcBef>
                <a:spcPct val="0"/>
              </a:spcBef>
              <a:buNone/>
              <a:defRPr sz="2400" b="0" kern="1200" baseline="0">
                <a:solidFill>
                  <a:schemeClr val="bg1"/>
                </a:solidFill>
                <a:latin typeface="Segoe UI Semibold" panose="020B0702040204020203" pitchFamily="34" charset="0"/>
                <a:ea typeface="+mj-ea"/>
                <a:cs typeface="Segoe UI" panose="020B0502040204020203" pitchFamily="34" charset="0"/>
              </a:defRPr>
            </a:lvl1pPr>
          </a:lstStyle>
          <a:p>
            <a:pPr lvl="0" algn="l">
              <a:spcBef>
                <a:spcPts val="2400"/>
              </a:spcBef>
            </a:pPr>
            <a:r>
              <a:rPr lang="tr-TR" sz="2200" dirty="0">
                <a:cs typeface="Segoe UI Semibold" panose="020B0702040204020203" pitchFamily="34" charset="0"/>
              </a:rPr>
              <a:t>3</a:t>
            </a:r>
            <a:r>
              <a:rPr lang="en-US" sz="2200" dirty="0">
                <a:cs typeface="Segoe UI Semibold" panose="020B0702040204020203" pitchFamily="34" charset="0"/>
              </a:rPr>
              <a:t>)</a:t>
            </a:r>
            <a:r>
              <a:rPr lang="tr-TR" sz="2200" dirty="0">
                <a:cs typeface="Segoe UI Semibold" panose="020B0702040204020203" pitchFamily="34" charset="0"/>
              </a:rPr>
              <a:t> </a:t>
            </a:r>
            <a:r>
              <a:rPr lang="en-US" sz="2200" dirty="0">
                <a:cs typeface="Segoe UI Semibold" panose="020B0702040204020203" pitchFamily="34" charset="0"/>
              </a:rPr>
              <a:t>Project Preparation and Submission</a:t>
            </a:r>
            <a:r>
              <a:rPr lang="tr-TR" sz="2200" dirty="0">
                <a:cs typeface="Segoe UI Semibold" panose="020B0702040204020203" pitchFamily="34" charset="0"/>
              </a:rPr>
              <a:t>:</a:t>
            </a:r>
          </a:p>
          <a:p>
            <a:pPr marL="179388" lvl="0" algn="l" defTabSz="179388">
              <a:spcBef>
                <a:spcPts val="0"/>
              </a:spcBef>
            </a:pPr>
            <a:r>
              <a:rPr lang="tr-TR" sz="2200" dirty="0">
                <a:cs typeface="Segoe UI Semibold" panose="020B0702040204020203" pitchFamily="34" charset="0"/>
              </a:rPr>
              <a:t>b</a:t>
            </a:r>
            <a:r>
              <a:rPr lang="en-US" sz="2200" dirty="0">
                <a:cs typeface="Segoe UI Semibold" panose="020B0702040204020203" pitchFamily="34" charset="0"/>
              </a:rPr>
              <a:t>) Online Project Submission</a:t>
            </a:r>
          </a:p>
        </p:txBody>
      </p:sp>
      <p:pic>
        <p:nvPicPr>
          <p:cNvPr id="13" name="Picture 1" descr="Picture 1"/>
          <p:cNvPicPr>
            <a:picLocks noChangeAspect="1"/>
          </p:cNvPicPr>
          <p:nvPr/>
        </p:nvPicPr>
        <p:blipFill>
          <a:blip r:embed="rId3">
            <a:extLst/>
          </a:blip>
          <a:stretch>
            <a:fillRect/>
          </a:stretch>
        </p:blipFill>
        <p:spPr>
          <a:xfrm>
            <a:off x="7049918" y="148564"/>
            <a:ext cx="1936969" cy="66242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Dikdörtgen 6"/>
          <p:cNvSpPr/>
          <p:nvPr/>
        </p:nvSpPr>
        <p:spPr>
          <a:xfrm>
            <a:off x="530260" y="1048495"/>
            <a:ext cx="4957863" cy="861774"/>
          </a:xfrm>
          <a:prstGeom prst="rect">
            <a:avLst/>
          </a:prstGeom>
        </p:spPr>
        <p:txBody>
          <a:bodyPr wrap="square">
            <a:spAutoFit/>
          </a:bodyPr>
          <a:lstStyle/>
          <a:p>
            <a:pPr>
              <a:spcAft>
                <a:spcPts val="1800"/>
              </a:spcAft>
              <a:buSzPct val="80000"/>
              <a:defRPr sz="2500">
                <a:solidFill>
                  <a:srgbClr val="FFFFFF"/>
                </a:solidFill>
                <a:latin typeface="Avenir Next Ultra Light"/>
                <a:ea typeface="Avenir Next Ultra Light"/>
                <a:cs typeface="Avenir Next Ultra Light"/>
                <a:sym typeface="Avenir Next Ultra Light"/>
              </a:defRPr>
            </a:pPr>
            <a:r>
              <a:rPr lang="tr-TR" b="1" dirty="0">
                <a:solidFill>
                  <a:srgbClr val="00482F"/>
                </a:solidFill>
                <a:latin typeface="Candara Light" panose="020E0502030303020204" pitchFamily="34" charset="0"/>
              </a:rPr>
              <a:t>ONLINE PROJECT SUBMISSION: </a:t>
            </a:r>
            <a:r>
              <a:rPr lang="tr-TR" b="1" dirty="0">
                <a:solidFill>
                  <a:srgbClr val="00482F"/>
                </a:solidFill>
                <a:latin typeface="Candara Light" panose="020E0502030303020204" pitchFamily="34" charset="0"/>
                <a:hlinkClick r:id="rId4"/>
              </a:rPr>
              <a:t>https://project.comcec.org/</a:t>
            </a:r>
            <a:r>
              <a:rPr lang="tr-TR" b="1" dirty="0">
                <a:solidFill>
                  <a:srgbClr val="00482F"/>
                </a:solidFill>
                <a:latin typeface="Candara Light" panose="020E0502030303020204" pitchFamily="34" charset="0"/>
              </a:rPr>
              <a:t> </a:t>
            </a:r>
          </a:p>
        </p:txBody>
      </p:sp>
      <p:grpSp>
        <p:nvGrpSpPr>
          <p:cNvPr id="18" name="Grup 17"/>
          <p:cNvGrpSpPr/>
          <p:nvPr/>
        </p:nvGrpSpPr>
        <p:grpSpPr>
          <a:xfrm>
            <a:off x="4675761" y="1640075"/>
            <a:ext cx="4409871" cy="2440630"/>
            <a:chOff x="1318815" y="2550033"/>
            <a:chExt cx="9363075" cy="7115175"/>
          </a:xfrm>
        </p:grpSpPr>
        <p:pic>
          <p:nvPicPr>
            <p:cNvPr id="19" name="Resim 18"/>
            <p:cNvPicPr>
              <a:picLocks noChangeAspect="1"/>
            </p:cNvPicPr>
            <p:nvPr/>
          </p:nvPicPr>
          <p:blipFill>
            <a:blip r:embed="rId5"/>
            <a:stretch>
              <a:fillRect/>
            </a:stretch>
          </p:blipFill>
          <p:spPr>
            <a:xfrm>
              <a:off x="1318815" y="2550033"/>
              <a:ext cx="9363075" cy="7115175"/>
            </a:xfrm>
            <a:prstGeom prst="rect">
              <a:avLst/>
            </a:prstGeom>
          </p:spPr>
        </p:pic>
        <p:sp>
          <p:nvSpPr>
            <p:cNvPr id="20" name="Oval 19"/>
            <p:cNvSpPr/>
            <p:nvPr/>
          </p:nvSpPr>
          <p:spPr>
            <a:xfrm>
              <a:off x="3253232" y="5195989"/>
              <a:ext cx="2019340" cy="2317998"/>
            </a:xfrm>
            <a:prstGeom prst="ellipse">
              <a:avLst/>
            </a:prstGeom>
            <a:no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Düz Ok Bağlayıcısı 20"/>
            <p:cNvCxnSpPr/>
            <p:nvPr/>
          </p:nvCxnSpPr>
          <p:spPr>
            <a:xfrm flipH="1" flipV="1">
              <a:off x="5172810" y="7107486"/>
              <a:ext cx="356748" cy="74364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22" name="Dikdörtgen 21"/>
            <p:cNvSpPr/>
            <p:nvPr/>
          </p:nvSpPr>
          <p:spPr>
            <a:xfrm>
              <a:off x="3838849" y="7901386"/>
              <a:ext cx="4254430" cy="717249"/>
            </a:xfrm>
            <a:prstGeom prst="rect">
              <a:avLst/>
            </a:prstGeom>
            <a:solidFill>
              <a:srgbClr val="EAB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482F"/>
                  </a:solidFill>
                  <a:latin typeface="Calibri" panose="020F0502020204030204" pitchFamily="34" charset="0"/>
                </a:rPr>
                <a:t>Username and Password</a:t>
              </a:r>
            </a:p>
          </p:txBody>
        </p:sp>
      </p:grpSp>
      <p:sp>
        <p:nvSpPr>
          <p:cNvPr id="8" name="Metin kutusu 7"/>
          <p:cNvSpPr txBox="1"/>
          <p:nvPr/>
        </p:nvSpPr>
        <p:spPr>
          <a:xfrm>
            <a:off x="530260" y="2159540"/>
            <a:ext cx="4024465"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indent="-285750">
              <a:spcBef>
                <a:spcPts val="600"/>
              </a:spcBef>
              <a:spcAft>
                <a:spcPts val="600"/>
              </a:spcAft>
              <a:buFont typeface="Arial" panose="020B0604020202020204" pitchFamily="34" charset="0"/>
              <a:buChar char="•"/>
            </a:pPr>
            <a:r>
              <a:rPr lang="en-US" sz="1300" i="1" dirty="0">
                <a:solidFill>
                  <a:schemeClr val="tx1"/>
                </a:solidFill>
                <a:latin typeface="Candara Light" panose="020E0502030303020204" pitchFamily="34" charset="0"/>
                <a:ea typeface="Avenir Next Ultra Light"/>
                <a:cs typeface="Avenir Next Ultra Light"/>
                <a:sym typeface="Avenir Next Regular"/>
              </a:rPr>
              <a:t>The Username and Password are only provided to the sectoral focal points.</a:t>
            </a:r>
          </a:p>
          <a:p>
            <a:pPr marL="285750" indent="-285750">
              <a:spcBef>
                <a:spcPts val="600"/>
              </a:spcBef>
              <a:spcAft>
                <a:spcPts val="600"/>
              </a:spcAft>
              <a:buFont typeface="Arial" panose="020B0604020202020204" pitchFamily="34" charset="0"/>
              <a:buChar char="•"/>
            </a:pPr>
            <a:r>
              <a:rPr lang="en-US" sz="1300" i="1" dirty="0">
                <a:solidFill>
                  <a:schemeClr val="tx1"/>
                </a:solidFill>
                <a:latin typeface="Candara Light" panose="020E0502030303020204" pitchFamily="34" charset="0"/>
                <a:ea typeface="Avenir Next Ultra Light"/>
                <a:cs typeface="Avenir Next Ultra Light"/>
                <a:sym typeface="Avenir Next Regular"/>
              </a:rPr>
              <a:t>If you do not have username and password, please contact </a:t>
            </a:r>
            <a:r>
              <a:rPr lang="en-US" sz="1300" i="1" dirty="0">
                <a:solidFill>
                  <a:schemeClr val="tx1"/>
                </a:solidFill>
                <a:latin typeface="Candara Light" panose="020E0502030303020204" pitchFamily="34" charset="0"/>
                <a:ea typeface="Avenir Next Ultra Light"/>
                <a:cs typeface="Avenir Next Ultra Light"/>
                <a:sym typeface="Avenir Next Regular"/>
                <a:hlinkClick r:id="rId6"/>
              </a:rPr>
              <a:t>cpf@comcec.org</a:t>
            </a:r>
            <a:r>
              <a:rPr lang="tr-TR" sz="1300" i="1" dirty="0">
                <a:solidFill>
                  <a:schemeClr val="tx1"/>
                </a:solidFill>
                <a:latin typeface="Candara Light" panose="020E0502030303020204" pitchFamily="34" charset="0"/>
                <a:ea typeface="Avenir Next Ultra Light"/>
                <a:cs typeface="Avenir Next Ultra Light"/>
                <a:sym typeface="Avenir Next Regular"/>
              </a:rPr>
              <a:t>.</a:t>
            </a:r>
            <a:endParaRPr lang="en-US" sz="1300" i="1" dirty="0">
              <a:solidFill>
                <a:schemeClr val="tx1"/>
              </a:solidFill>
              <a:latin typeface="Candara Light" panose="020E0502030303020204" pitchFamily="34" charset="0"/>
              <a:ea typeface="Avenir Next Ultra Light"/>
              <a:cs typeface="Avenir Next Ultra Light"/>
            </a:endParaRPr>
          </a:p>
        </p:txBody>
      </p:sp>
      <p:pic>
        <p:nvPicPr>
          <p:cNvPr id="14" name="Picture 2">
            <a:extLst>
              <a:ext uri="{FF2B5EF4-FFF2-40B4-BE49-F238E27FC236}">
                <a16:creationId xmlns:a16="http://schemas.microsoft.com/office/drawing/2014/main" id="{EA3F4A60-12AA-4035-B2CC-18E2AEF34BD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1660" y="3997347"/>
            <a:ext cx="598147" cy="574689"/>
          </a:xfrm>
          <a:prstGeom prst="rect">
            <a:avLst/>
          </a:prstGeom>
        </p:spPr>
      </p:pic>
      <p:sp>
        <p:nvSpPr>
          <p:cNvPr id="17" name="Rectangle 3">
            <a:extLst>
              <a:ext uri="{FF2B5EF4-FFF2-40B4-BE49-F238E27FC236}">
                <a16:creationId xmlns:a16="http://schemas.microsoft.com/office/drawing/2014/main" id="{AA8EEAC5-EE2A-4329-A5F9-733082E9C50C}"/>
              </a:ext>
            </a:extLst>
          </p:cNvPr>
          <p:cNvSpPr/>
          <p:nvPr/>
        </p:nvSpPr>
        <p:spPr>
          <a:xfrm>
            <a:off x="146181" y="4588452"/>
            <a:ext cx="768159" cy="461665"/>
          </a:xfrm>
          <a:prstGeom prst="rect">
            <a:avLst/>
          </a:prstGeom>
        </p:spPr>
        <p:txBody>
          <a:bodyPr wrap="none">
            <a:spAutoFit/>
          </a:bodyPr>
          <a:lstStyle/>
          <a:p>
            <a:pPr algn="ctr"/>
            <a:r>
              <a:rPr lang="en-US" sz="1000" b="1" dirty="0">
                <a:solidFill>
                  <a:srgbClr val="3C8574"/>
                </a:solidFill>
                <a:latin typeface="Avenir Next Demi Bold" charset="0"/>
                <a:ea typeface="Avenir Next Demi Bold" charset="0"/>
                <a:cs typeface="Avenir Next Demi Bold" charset="0"/>
              </a:rPr>
              <a:t>COMCEC</a:t>
            </a:r>
            <a:endParaRPr lang="tr-TR" sz="1000" b="1" dirty="0">
              <a:solidFill>
                <a:srgbClr val="3C8574"/>
              </a:solidFill>
              <a:latin typeface="Avenir Next Demi Bold" charset="0"/>
              <a:ea typeface="Avenir Next Demi Bold" charset="0"/>
              <a:cs typeface="Avenir Next Demi Bold" charset="0"/>
            </a:endParaRPr>
          </a:p>
          <a:p>
            <a:pPr algn="ctr"/>
            <a:r>
              <a:rPr lang="en-US" sz="700" dirty="0">
                <a:solidFill>
                  <a:srgbClr val="3C8574"/>
                </a:solidFill>
                <a:latin typeface="Avenir Next" charset="0"/>
                <a:ea typeface="Avenir Next" charset="0"/>
                <a:cs typeface="Avenir Next" charset="0"/>
              </a:rPr>
              <a:t>COORDINATION</a:t>
            </a:r>
          </a:p>
          <a:p>
            <a:pPr algn="ctr"/>
            <a:r>
              <a:rPr lang="en-US" sz="700" dirty="0">
                <a:solidFill>
                  <a:srgbClr val="3C8574"/>
                </a:solidFill>
                <a:latin typeface="Avenir Next" charset="0"/>
                <a:ea typeface="Avenir Next" charset="0"/>
                <a:cs typeface="Avenir Next" charset="0"/>
              </a:rPr>
              <a:t>OFFICE</a:t>
            </a:r>
          </a:p>
        </p:txBody>
      </p:sp>
    </p:spTree>
    <p:extLst>
      <p:ext uri="{BB962C8B-B14F-4D97-AF65-F5344CB8AC3E}">
        <p14:creationId xmlns:p14="http://schemas.microsoft.com/office/powerpoint/2010/main" val="2577034340"/>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riangle"/>
          <p:cNvSpPr/>
          <p:nvPr/>
        </p:nvSpPr>
        <p:spPr>
          <a:xfrm flipH="1">
            <a:off x="1023729" y="4614678"/>
            <a:ext cx="8120270" cy="53530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0" name="Title 1"/>
          <p:cNvSpPr txBox="1">
            <a:spLocks/>
          </p:cNvSpPr>
          <p:nvPr/>
        </p:nvSpPr>
        <p:spPr>
          <a:xfrm>
            <a:off x="0" y="0"/>
            <a:ext cx="9143999" cy="959556"/>
          </a:xfrm>
          <a:prstGeom prst="rect">
            <a:avLst/>
          </a:prstGeom>
          <a:solidFill>
            <a:srgbClr val="3C8574"/>
          </a:solidFill>
        </p:spPr>
        <p:txBody>
          <a:bodyPr wrap="square" lIns="360000" tIns="144000" rIns="360000" bIns="144000" anchor="ctr" anchorCtr="0">
            <a:noAutofit/>
          </a:bodyPr>
          <a:lstStyle>
            <a:lvl1pPr algn="ctr" defTabSz="914400" rtl="0" eaLnBrk="1" latinLnBrk="0" hangingPunct="1">
              <a:spcBef>
                <a:spcPct val="0"/>
              </a:spcBef>
              <a:buNone/>
              <a:defRPr sz="2400" b="0" kern="1200" baseline="0">
                <a:solidFill>
                  <a:schemeClr val="bg1"/>
                </a:solidFill>
                <a:latin typeface="Segoe UI Semibold" panose="020B0702040204020203" pitchFamily="34" charset="0"/>
                <a:ea typeface="+mj-ea"/>
                <a:cs typeface="Segoe UI" panose="020B0502040204020203" pitchFamily="34" charset="0"/>
              </a:defRPr>
            </a:lvl1pPr>
          </a:lstStyle>
          <a:p>
            <a:pPr lvl="0" algn="l">
              <a:spcBef>
                <a:spcPts val="2400"/>
              </a:spcBef>
            </a:pPr>
            <a:r>
              <a:rPr lang="tr-TR" sz="2200" dirty="0">
                <a:cs typeface="Segoe UI Semibold" panose="020B0702040204020203" pitchFamily="34" charset="0"/>
              </a:rPr>
              <a:t>4) </a:t>
            </a:r>
            <a:r>
              <a:rPr lang="en-US" sz="2200" dirty="0">
                <a:cs typeface="Segoe UI Semibold" panose="020B0702040204020203" pitchFamily="34" charset="0"/>
              </a:rPr>
              <a:t>Timeline Cycle of the Project</a:t>
            </a:r>
          </a:p>
        </p:txBody>
      </p:sp>
      <p:pic>
        <p:nvPicPr>
          <p:cNvPr id="13" name="Picture 1" descr="Picture 1"/>
          <p:cNvPicPr>
            <a:picLocks noChangeAspect="1"/>
          </p:cNvPicPr>
          <p:nvPr/>
        </p:nvPicPr>
        <p:blipFill>
          <a:blip r:embed="rId3">
            <a:extLst/>
          </a:blip>
          <a:stretch>
            <a:fillRect/>
          </a:stretch>
        </p:blipFill>
        <p:spPr>
          <a:xfrm>
            <a:off x="7049918" y="148564"/>
            <a:ext cx="1936969" cy="66242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aphicFrame>
        <p:nvGraphicFramePr>
          <p:cNvPr id="17" name="Content Placeholder 6"/>
          <p:cNvGraphicFramePr>
            <a:graphicFrameLocks/>
          </p:cNvGraphicFramePr>
          <p:nvPr>
            <p:extLst>
              <p:ext uri="{D42A27DB-BD31-4B8C-83A1-F6EECF244321}">
                <p14:modId xmlns:p14="http://schemas.microsoft.com/office/powerpoint/2010/main" val="3495082785"/>
              </p:ext>
            </p:extLst>
          </p:nvPr>
        </p:nvGraphicFramePr>
        <p:xfrm>
          <a:off x="530260" y="1058562"/>
          <a:ext cx="8198693" cy="35998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2">
            <a:extLst>
              <a:ext uri="{FF2B5EF4-FFF2-40B4-BE49-F238E27FC236}">
                <a16:creationId xmlns:a16="http://schemas.microsoft.com/office/drawing/2014/main" id="{7C58CCFD-DDA7-4983-9144-A061DECEB49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1660" y="3997347"/>
            <a:ext cx="598147" cy="574689"/>
          </a:xfrm>
          <a:prstGeom prst="rect">
            <a:avLst/>
          </a:prstGeom>
        </p:spPr>
      </p:pic>
      <p:sp>
        <p:nvSpPr>
          <p:cNvPr id="11" name="Rectangle 3">
            <a:extLst>
              <a:ext uri="{FF2B5EF4-FFF2-40B4-BE49-F238E27FC236}">
                <a16:creationId xmlns:a16="http://schemas.microsoft.com/office/drawing/2014/main" id="{DCC9A02F-2A57-4A5E-B0F8-5C0B0BEFB3D8}"/>
              </a:ext>
            </a:extLst>
          </p:cNvPr>
          <p:cNvSpPr/>
          <p:nvPr/>
        </p:nvSpPr>
        <p:spPr>
          <a:xfrm>
            <a:off x="146181" y="4588452"/>
            <a:ext cx="768159" cy="461665"/>
          </a:xfrm>
          <a:prstGeom prst="rect">
            <a:avLst/>
          </a:prstGeom>
        </p:spPr>
        <p:txBody>
          <a:bodyPr wrap="none">
            <a:spAutoFit/>
          </a:bodyPr>
          <a:lstStyle/>
          <a:p>
            <a:pPr algn="ctr"/>
            <a:r>
              <a:rPr lang="en-US" sz="1000" b="1" dirty="0">
                <a:solidFill>
                  <a:srgbClr val="3C8574"/>
                </a:solidFill>
                <a:latin typeface="Avenir Next Demi Bold" charset="0"/>
                <a:ea typeface="Avenir Next Demi Bold" charset="0"/>
                <a:cs typeface="Avenir Next Demi Bold" charset="0"/>
              </a:rPr>
              <a:t>COMCEC</a:t>
            </a:r>
            <a:endParaRPr lang="tr-TR" sz="1000" b="1" dirty="0">
              <a:solidFill>
                <a:srgbClr val="3C8574"/>
              </a:solidFill>
              <a:latin typeface="Avenir Next Demi Bold" charset="0"/>
              <a:ea typeface="Avenir Next Demi Bold" charset="0"/>
              <a:cs typeface="Avenir Next Demi Bold" charset="0"/>
            </a:endParaRPr>
          </a:p>
          <a:p>
            <a:pPr algn="ctr"/>
            <a:r>
              <a:rPr lang="en-US" sz="700" dirty="0">
                <a:solidFill>
                  <a:srgbClr val="3C8574"/>
                </a:solidFill>
                <a:latin typeface="Avenir Next" charset="0"/>
                <a:ea typeface="Avenir Next" charset="0"/>
                <a:cs typeface="Avenir Next" charset="0"/>
              </a:rPr>
              <a:t>COORDINATION</a:t>
            </a:r>
          </a:p>
          <a:p>
            <a:pPr algn="ctr"/>
            <a:r>
              <a:rPr lang="en-US" sz="700" dirty="0">
                <a:solidFill>
                  <a:srgbClr val="3C8574"/>
                </a:solidFill>
                <a:latin typeface="Avenir Next" charset="0"/>
                <a:ea typeface="Avenir Next" charset="0"/>
                <a:cs typeface="Avenir Next" charset="0"/>
              </a:rPr>
              <a:t>OFFICE</a:t>
            </a:r>
          </a:p>
        </p:txBody>
      </p:sp>
    </p:spTree>
    <p:extLst>
      <p:ext uri="{BB962C8B-B14F-4D97-AF65-F5344CB8AC3E}">
        <p14:creationId xmlns:p14="http://schemas.microsoft.com/office/powerpoint/2010/main" val="442347683"/>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riangle"/>
          <p:cNvSpPr/>
          <p:nvPr/>
        </p:nvSpPr>
        <p:spPr>
          <a:xfrm flipH="1">
            <a:off x="1023729" y="4614678"/>
            <a:ext cx="8120270" cy="53530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0" name="Title 1"/>
          <p:cNvSpPr txBox="1">
            <a:spLocks/>
          </p:cNvSpPr>
          <p:nvPr/>
        </p:nvSpPr>
        <p:spPr>
          <a:xfrm>
            <a:off x="1" y="0"/>
            <a:ext cx="9143999" cy="959556"/>
          </a:xfrm>
          <a:prstGeom prst="rect">
            <a:avLst/>
          </a:prstGeom>
          <a:solidFill>
            <a:srgbClr val="3C8574"/>
          </a:solidFill>
        </p:spPr>
        <p:txBody>
          <a:bodyPr wrap="square" lIns="360000" tIns="144000" rIns="360000" bIns="144000" anchor="ctr" anchorCtr="0">
            <a:noAutofit/>
          </a:bodyPr>
          <a:lstStyle>
            <a:lvl1pPr algn="ctr" defTabSz="914400" rtl="0" eaLnBrk="1" latinLnBrk="0" hangingPunct="1">
              <a:spcBef>
                <a:spcPct val="0"/>
              </a:spcBef>
              <a:buNone/>
              <a:defRPr sz="2400" b="0" kern="1200" baseline="0">
                <a:solidFill>
                  <a:schemeClr val="bg1"/>
                </a:solidFill>
                <a:latin typeface="Segoe UI Semibold" panose="020B0702040204020203" pitchFamily="34" charset="0"/>
                <a:ea typeface="+mj-ea"/>
                <a:cs typeface="Segoe UI" panose="020B0502040204020203" pitchFamily="34" charset="0"/>
              </a:defRPr>
            </a:lvl1pPr>
          </a:lstStyle>
          <a:p>
            <a:pPr lvl="0" algn="l">
              <a:spcBef>
                <a:spcPts val="2400"/>
              </a:spcBef>
            </a:pPr>
            <a:r>
              <a:rPr lang="tr-TR" sz="2200" dirty="0">
                <a:cs typeface="Segoe UI Semibold" panose="020B0702040204020203" pitchFamily="34" charset="0"/>
              </a:rPr>
              <a:t>5) </a:t>
            </a:r>
            <a:r>
              <a:rPr lang="tr-TR" sz="2200" dirty="0" err="1">
                <a:cs typeface="Segoe UI Semibold" panose="020B0702040204020203" pitchFamily="34" charset="0"/>
              </a:rPr>
              <a:t>Trade</a:t>
            </a:r>
            <a:r>
              <a:rPr lang="tr-TR" sz="2200" dirty="0">
                <a:cs typeface="Segoe UI Semibold" panose="020B0702040204020203" pitchFamily="34" charset="0"/>
              </a:rPr>
              <a:t> </a:t>
            </a:r>
            <a:r>
              <a:rPr lang="tr-TR" sz="2200" dirty="0" err="1">
                <a:cs typeface="Segoe UI Semibold" panose="020B0702040204020203" pitchFamily="34" charset="0"/>
              </a:rPr>
              <a:t>Projects</a:t>
            </a:r>
            <a:r>
              <a:rPr lang="tr-TR" sz="2200" dirty="0">
                <a:cs typeface="Segoe UI Semibold" panose="020B0702040204020203" pitchFamily="34" charset="0"/>
              </a:rPr>
              <a:t> </a:t>
            </a:r>
            <a:r>
              <a:rPr lang="tr-TR" sz="2200" dirty="0" err="1">
                <a:cs typeface="Segoe UI Semibold" panose="020B0702040204020203" pitchFamily="34" charset="0"/>
              </a:rPr>
              <a:t>under</a:t>
            </a:r>
            <a:r>
              <a:rPr lang="tr-TR" sz="2200" dirty="0">
                <a:cs typeface="Segoe UI Semibold" panose="020B0702040204020203" pitchFamily="34" charset="0"/>
              </a:rPr>
              <a:t> CPF in 2025</a:t>
            </a:r>
            <a:endParaRPr lang="en-US" sz="2200" dirty="0">
              <a:cs typeface="Segoe UI Semibold" panose="020B0702040204020203" pitchFamily="34" charset="0"/>
            </a:endParaRPr>
          </a:p>
        </p:txBody>
      </p:sp>
      <p:pic>
        <p:nvPicPr>
          <p:cNvPr id="13" name="Picture 1" descr="Picture 1"/>
          <p:cNvPicPr>
            <a:picLocks noChangeAspect="1"/>
          </p:cNvPicPr>
          <p:nvPr/>
        </p:nvPicPr>
        <p:blipFill>
          <a:blip r:embed="rId3">
            <a:extLst/>
          </a:blip>
          <a:stretch>
            <a:fillRect/>
          </a:stretch>
        </p:blipFill>
        <p:spPr>
          <a:xfrm>
            <a:off x="7049918" y="148564"/>
            <a:ext cx="1936969" cy="66242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1" name="COVID-19 Consultation Meetings…"/>
          <p:cNvSpPr txBox="1">
            <a:spLocks/>
          </p:cNvSpPr>
          <p:nvPr/>
        </p:nvSpPr>
        <p:spPr>
          <a:xfrm>
            <a:off x="2620370" y="873693"/>
            <a:ext cx="6208326" cy="117627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9pPr>
          </a:lstStyle>
          <a:p>
            <a:pPr marL="0" indent="0">
              <a:spcBef>
                <a:spcPts val="600"/>
              </a:spcBef>
              <a:spcAft>
                <a:spcPts val="600"/>
              </a:spcAft>
              <a:buSzPct val="80000"/>
              <a:buNone/>
              <a:defRPr sz="2500">
                <a:solidFill>
                  <a:srgbClr val="FFFFFF"/>
                </a:solidFill>
                <a:latin typeface="Avenir Next Ultra Light"/>
                <a:ea typeface="Avenir Next Ultra Light"/>
                <a:cs typeface="Avenir Next Ultra Light"/>
                <a:sym typeface="Avenir Next Ultra Light"/>
              </a:defRPr>
            </a:pPr>
            <a:endParaRPr lang="en-US" sz="2200" dirty="0">
              <a:solidFill>
                <a:schemeClr val="tx1"/>
              </a:solidFill>
              <a:latin typeface="Candara Light" panose="020E0502030303020204" pitchFamily="34" charset="0"/>
            </a:endParaRPr>
          </a:p>
        </p:txBody>
      </p:sp>
      <p:sp>
        <p:nvSpPr>
          <p:cNvPr id="4" name="Metin kutusu 3"/>
          <p:cNvSpPr txBox="1"/>
          <p:nvPr/>
        </p:nvSpPr>
        <p:spPr>
          <a:xfrm>
            <a:off x="896578" y="2890124"/>
            <a:ext cx="1118253"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tr-TR" sz="1400" b="1" dirty="0"/>
              <a:t>INDONESIA</a:t>
            </a:r>
            <a:endParaRPr kumimoji="0" lang="tr-TR" sz="1400" b="1" i="0" u="none" strike="noStrike" cap="none" spc="0" normalizeH="0" baseline="0" dirty="0">
              <a:ln>
                <a:noFill/>
              </a:ln>
              <a:solidFill>
                <a:srgbClr val="000000"/>
              </a:solidFill>
              <a:effectLst/>
              <a:uFillTx/>
              <a:latin typeface="Constantia"/>
              <a:ea typeface="Constantia"/>
              <a:cs typeface="Constantia"/>
              <a:sym typeface="Constantia"/>
            </a:endParaRPr>
          </a:p>
        </p:txBody>
      </p:sp>
      <p:sp>
        <p:nvSpPr>
          <p:cNvPr id="5" name="Metin kutusu 4"/>
          <p:cNvSpPr txBox="1"/>
          <p:nvPr/>
        </p:nvSpPr>
        <p:spPr>
          <a:xfrm>
            <a:off x="2832089" y="1299756"/>
            <a:ext cx="6209050" cy="3108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400" dirty="0">
                <a:solidFill>
                  <a:srgbClr val="00B050"/>
                </a:solidFill>
              </a:rPr>
              <a:t>Project Title</a:t>
            </a:r>
            <a:r>
              <a:rPr lang="en-US" sz="1400" dirty="0"/>
              <a:t>		:</a:t>
            </a:r>
            <a:r>
              <a:rPr lang="tr-TR" sz="1400" dirty="0"/>
              <a:t> </a:t>
            </a:r>
            <a:r>
              <a:rPr lang="en-US" sz="1400" dirty="0"/>
              <a:t>Enhancing Slaughterhouse Standards for Halal and </a:t>
            </a:r>
            <a:r>
              <a:rPr lang="tr-TR" sz="1400" dirty="0"/>
              <a:t> 				  </a:t>
            </a:r>
            <a:r>
              <a:rPr lang="en-US" sz="1400" dirty="0"/>
              <a:t>Food Safety Compliance</a:t>
            </a:r>
            <a:endParaRPr lang="tr-TR" sz="1400" dirty="0"/>
          </a:p>
          <a:p>
            <a:endParaRPr lang="tr-TR" sz="1400" dirty="0"/>
          </a:p>
          <a:p>
            <a:r>
              <a:rPr lang="en-US" sz="1400" dirty="0">
                <a:solidFill>
                  <a:srgbClr val="00B050"/>
                </a:solidFill>
              </a:rPr>
              <a:t>Project Owner</a:t>
            </a:r>
            <a:r>
              <a:rPr lang="en-US" sz="1400" dirty="0"/>
              <a:t>	</a:t>
            </a:r>
            <a:r>
              <a:rPr lang="tr-TR" sz="1400" dirty="0"/>
              <a:t>	</a:t>
            </a:r>
            <a:r>
              <a:rPr lang="en-US" sz="1400" dirty="0"/>
              <a:t>: Ministry of </a:t>
            </a:r>
            <a:r>
              <a:rPr lang="tr-TR" sz="1400" dirty="0" err="1"/>
              <a:t>Trade</a:t>
            </a:r>
            <a:endParaRPr lang="tr-TR" sz="1400" dirty="0"/>
          </a:p>
          <a:p>
            <a:endParaRPr lang="tr-TR" sz="1400" dirty="0"/>
          </a:p>
          <a:p>
            <a:r>
              <a:rPr lang="tr-TR" sz="1400" dirty="0">
                <a:solidFill>
                  <a:srgbClr val="00B050"/>
                </a:solidFill>
              </a:rPr>
              <a:t>Project </a:t>
            </a:r>
            <a:r>
              <a:rPr lang="tr-TR" sz="1400" dirty="0" err="1">
                <a:solidFill>
                  <a:srgbClr val="00B050"/>
                </a:solidFill>
              </a:rPr>
              <a:t>Partners</a:t>
            </a:r>
            <a:r>
              <a:rPr lang="tr-TR" sz="1400" dirty="0">
                <a:solidFill>
                  <a:srgbClr val="00B050"/>
                </a:solidFill>
              </a:rPr>
              <a:t>             </a:t>
            </a:r>
            <a:r>
              <a:rPr lang="tr-TR" sz="1400" dirty="0"/>
              <a:t>: Türkiye </a:t>
            </a:r>
            <a:r>
              <a:rPr lang="tr-TR" sz="1400" dirty="0" err="1"/>
              <a:t>and</a:t>
            </a:r>
            <a:r>
              <a:rPr lang="tr-TR" sz="1400" dirty="0"/>
              <a:t> SMIIC</a:t>
            </a:r>
            <a:endParaRPr lang="en-US" sz="1400" dirty="0"/>
          </a:p>
          <a:p>
            <a:endParaRPr lang="tr-TR" sz="1400" dirty="0">
              <a:solidFill>
                <a:srgbClr val="00B050"/>
              </a:solidFill>
            </a:endParaRPr>
          </a:p>
          <a:p>
            <a:r>
              <a:rPr lang="en-US" sz="1400" dirty="0">
                <a:solidFill>
                  <a:srgbClr val="00B050"/>
                </a:solidFill>
              </a:rPr>
              <a:t>Project Activities</a:t>
            </a:r>
            <a:r>
              <a:rPr lang="tr-TR" sz="1400" dirty="0">
                <a:solidFill>
                  <a:srgbClr val="00B050"/>
                </a:solidFill>
              </a:rPr>
              <a:t>   </a:t>
            </a:r>
            <a:r>
              <a:rPr lang="en-US" sz="1400" dirty="0"/>
              <a:t>	: </a:t>
            </a:r>
            <a:r>
              <a:rPr lang="tr-TR" sz="1400" dirty="0" err="1"/>
              <a:t>Study</a:t>
            </a:r>
            <a:r>
              <a:rPr lang="tr-TR" sz="1400" dirty="0"/>
              <a:t> </a:t>
            </a:r>
            <a:r>
              <a:rPr lang="tr-TR" sz="1400" dirty="0" err="1"/>
              <a:t>Visit</a:t>
            </a:r>
            <a:r>
              <a:rPr lang="tr-TR" sz="1400" dirty="0"/>
              <a:t> </a:t>
            </a:r>
            <a:r>
              <a:rPr lang="tr-TR" sz="1400" dirty="0" err="1"/>
              <a:t>and</a:t>
            </a:r>
            <a:r>
              <a:rPr lang="tr-TR" sz="1400" dirty="0"/>
              <a:t> </a:t>
            </a:r>
            <a:r>
              <a:rPr lang="en-US" sz="1400" dirty="0"/>
              <a:t>Training</a:t>
            </a:r>
            <a:r>
              <a:rPr lang="tr-TR" sz="1400" dirty="0"/>
              <a:t> </a:t>
            </a:r>
          </a:p>
          <a:p>
            <a:endParaRPr lang="en-US" sz="1400" dirty="0">
              <a:solidFill>
                <a:srgbClr val="00B050"/>
              </a:solidFill>
            </a:endParaRPr>
          </a:p>
          <a:p>
            <a:pPr marL="1795463" indent="-1795463"/>
            <a:r>
              <a:rPr lang="en-US" sz="1400" dirty="0">
                <a:solidFill>
                  <a:srgbClr val="00B050"/>
                </a:solidFill>
              </a:rPr>
              <a:t>Project Purpose</a:t>
            </a:r>
            <a:r>
              <a:rPr lang="en-US" sz="1400" dirty="0"/>
              <a:t>	</a:t>
            </a:r>
            <a:r>
              <a:rPr lang="tr-TR" sz="1400" dirty="0"/>
              <a:t> </a:t>
            </a:r>
            <a:r>
              <a:rPr lang="en-US" sz="1400" dirty="0"/>
              <a:t>:</a:t>
            </a:r>
            <a:r>
              <a:rPr lang="tr-TR" sz="1400" dirty="0"/>
              <a:t>  </a:t>
            </a:r>
            <a:r>
              <a:rPr lang="en-US" sz="1400" dirty="0"/>
              <a:t>To strengthen slaughterhouse operations by implementing Halal and food</a:t>
            </a:r>
            <a:r>
              <a:rPr lang="tr-TR" sz="1400" dirty="0"/>
              <a:t> </a:t>
            </a:r>
            <a:r>
              <a:rPr lang="en-US" sz="1400" dirty="0"/>
              <a:t>safety standards, ensuring compliance with international regulations (ISO, SMIIC), and</a:t>
            </a:r>
            <a:r>
              <a:rPr lang="tr-TR" sz="1400" dirty="0"/>
              <a:t> </a:t>
            </a:r>
            <a:r>
              <a:rPr lang="en-US" sz="1400" dirty="0"/>
              <a:t>enhancing the capacity of industry stakeholders.</a:t>
            </a:r>
          </a:p>
        </p:txBody>
      </p:sp>
      <p:sp>
        <p:nvSpPr>
          <p:cNvPr id="2" name="AutoShape 2" descr="Benin bayrağı - Vikipedi"/>
          <p:cNvSpPr>
            <a:spLocks noChangeAspect="1" noChangeArrowheads="1"/>
          </p:cNvSpPr>
          <p:nvPr/>
        </p:nvSpPr>
        <p:spPr bwMode="auto">
          <a:xfrm>
            <a:off x="155575" y="-8302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6" name="Picture 2" descr="Dosya:Flag of Indonesia.svg - Vikipedi">
            <a:extLst>
              <a:ext uri="{FF2B5EF4-FFF2-40B4-BE49-F238E27FC236}">
                <a16:creationId xmlns:a16="http://schemas.microsoft.com/office/drawing/2014/main" id="{78835095-D227-45A9-B2FD-C1D36A03DB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259" y="1274374"/>
            <a:ext cx="1931957" cy="1285630"/>
          </a:xfrm>
          <a:prstGeom prst="rect">
            <a:avLst/>
          </a:prstGeom>
          <a:noFill/>
          <a:ln>
            <a:solidFill>
              <a:schemeClr val="bg2">
                <a:lumMod val="20000"/>
                <a:lumOff val="80000"/>
              </a:schemeClr>
            </a:solidFill>
          </a:ln>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6C2A0E21-6B72-4C84-A700-E49DFBAB81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660" y="3997347"/>
            <a:ext cx="598147" cy="574689"/>
          </a:xfrm>
          <a:prstGeom prst="rect">
            <a:avLst/>
          </a:prstGeom>
        </p:spPr>
      </p:pic>
      <p:sp>
        <p:nvSpPr>
          <p:cNvPr id="16" name="Rectangle 3">
            <a:extLst>
              <a:ext uri="{FF2B5EF4-FFF2-40B4-BE49-F238E27FC236}">
                <a16:creationId xmlns:a16="http://schemas.microsoft.com/office/drawing/2014/main" id="{85BCB8BD-7EE0-47CF-8055-EA298797D731}"/>
              </a:ext>
            </a:extLst>
          </p:cNvPr>
          <p:cNvSpPr/>
          <p:nvPr/>
        </p:nvSpPr>
        <p:spPr>
          <a:xfrm>
            <a:off x="146181" y="4588452"/>
            <a:ext cx="768159" cy="461665"/>
          </a:xfrm>
          <a:prstGeom prst="rect">
            <a:avLst/>
          </a:prstGeom>
        </p:spPr>
        <p:txBody>
          <a:bodyPr wrap="none">
            <a:spAutoFit/>
          </a:bodyPr>
          <a:lstStyle/>
          <a:p>
            <a:pPr algn="ctr"/>
            <a:r>
              <a:rPr lang="en-US" sz="1000" b="1" dirty="0">
                <a:solidFill>
                  <a:srgbClr val="3C8574"/>
                </a:solidFill>
                <a:latin typeface="Avenir Next Demi Bold" charset="0"/>
                <a:ea typeface="Avenir Next Demi Bold" charset="0"/>
                <a:cs typeface="Avenir Next Demi Bold" charset="0"/>
              </a:rPr>
              <a:t>COMCEC</a:t>
            </a:r>
            <a:endParaRPr lang="tr-TR" sz="1000" b="1" dirty="0">
              <a:solidFill>
                <a:srgbClr val="3C8574"/>
              </a:solidFill>
              <a:latin typeface="Avenir Next Demi Bold" charset="0"/>
              <a:ea typeface="Avenir Next Demi Bold" charset="0"/>
              <a:cs typeface="Avenir Next Demi Bold" charset="0"/>
            </a:endParaRPr>
          </a:p>
          <a:p>
            <a:pPr algn="ctr"/>
            <a:r>
              <a:rPr lang="en-US" sz="700" dirty="0">
                <a:solidFill>
                  <a:srgbClr val="3C8574"/>
                </a:solidFill>
                <a:latin typeface="Avenir Next" charset="0"/>
                <a:ea typeface="Avenir Next" charset="0"/>
                <a:cs typeface="Avenir Next" charset="0"/>
              </a:rPr>
              <a:t>COORDINATION</a:t>
            </a:r>
          </a:p>
          <a:p>
            <a:pPr algn="ctr"/>
            <a:r>
              <a:rPr lang="en-US" sz="700" dirty="0">
                <a:solidFill>
                  <a:srgbClr val="3C8574"/>
                </a:solidFill>
                <a:latin typeface="Avenir Next" charset="0"/>
                <a:ea typeface="Avenir Next" charset="0"/>
                <a:cs typeface="Avenir Next" charset="0"/>
              </a:rPr>
              <a:t>OFFICE</a:t>
            </a:r>
          </a:p>
        </p:txBody>
      </p:sp>
    </p:spTree>
    <p:extLst>
      <p:ext uri="{BB962C8B-B14F-4D97-AF65-F5344CB8AC3E}">
        <p14:creationId xmlns:p14="http://schemas.microsoft.com/office/powerpoint/2010/main" val="1976334491"/>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riangle"/>
          <p:cNvSpPr/>
          <p:nvPr/>
        </p:nvSpPr>
        <p:spPr>
          <a:xfrm flipH="1">
            <a:off x="1023729" y="4614678"/>
            <a:ext cx="8120270" cy="53530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0" name="Title 1"/>
          <p:cNvSpPr txBox="1">
            <a:spLocks/>
          </p:cNvSpPr>
          <p:nvPr/>
        </p:nvSpPr>
        <p:spPr>
          <a:xfrm>
            <a:off x="1" y="0"/>
            <a:ext cx="9143999" cy="959556"/>
          </a:xfrm>
          <a:prstGeom prst="rect">
            <a:avLst/>
          </a:prstGeom>
          <a:solidFill>
            <a:srgbClr val="3C8574"/>
          </a:solidFill>
        </p:spPr>
        <p:txBody>
          <a:bodyPr wrap="square" lIns="360000" tIns="144000" rIns="360000" bIns="144000" anchor="ctr" anchorCtr="0">
            <a:noAutofit/>
          </a:bodyPr>
          <a:lstStyle>
            <a:lvl1pPr algn="ctr" defTabSz="914400" rtl="0" eaLnBrk="1" latinLnBrk="0" hangingPunct="1">
              <a:spcBef>
                <a:spcPct val="0"/>
              </a:spcBef>
              <a:buNone/>
              <a:defRPr sz="2400" b="0" kern="1200" baseline="0">
                <a:solidFill>
                  <a:schemeClr val="bg1"/>
                </a:solidFill>
                <a:latin typeface="Segoe UI Semibold" panose="020B0702040204020203" pitchFamily="34" charset="0"/>
                <a:ea typeface="+mj-ea"/>
                <a:cs typeface="Segoe UI" panose="020B0502040204020203" pitchFamily="34" charset="0"/>
              </a:defRPr>
            </a:lvl1pPr>
          </a:lstStyle>
          <a:p>
            <a:pPr lvl="0" algn="l">
              <a:spcBef>
                <a:spcPts val="2400"/>
              </a:spcBef>
            </a:pPr>
            <a:r>
              <a:rPr lang="tr-TR" sz="2200" dirty="0">
                <a:cs typeface="Segoe UI Semibold" panose="020B0702040204020203" pitchFamily="34" charset="0"/>
              </a:rPr>
              <a:t>5) </a:t>
            </a:r>
            <a:r>
              <a:rPr lang="tr-TR" sz="2200" dirty="0" err="1">
                <a:cs typeface="Segoe UI Semibold" panose="020B0702040204020203" pitchFamily="34" charset="0"/>
              </a:rPr>
              <a:t>Trade</a:t>
            </a:r>
            <a:r>
              <a:rPr lang="tr-TR" sz="2200" dirty="0">
                <a:cs typeface="Segoe UI Semibold" panose="020B0702040204020203" pitchFamily="34" charset="0"/>
              </a:rPr>
              <a:t> </a:t>
            </a:r>
            <a:r>
              <a:rPr lang="tr-TR" sz="2200" dirty="0" err="1">
                <a:cs typeface="Segoe UI Semibold" panose="020B0702040204020203" pitchFamily="34" charset="0"/>
              </a:rPr>
              <a:t>Projects</a:t>
            </a:r>
            <a:r>
              <a:rPr lang="tr-TR" sz="2200" dirty="0">
                <a:cs typeface="Segoe UI Semibold" panose="020B0702040204020203" pitchFamily="34" charset="0"/>
              </a:rPr>
              <a:t> </a:t>
            </a:r>
            <a:r>
              <a:rPr lang="tr-TR" sz="2200" dirty="0" err="1">
                <a:cs typeface="Segoe UI Semibold" panose="020B0702040204020203" pitchFamily="34" charset="0"/>
              </a:rPr>
              <a:t>under</a:t>
            </a:r>
            <a:r>
              <a:rPr lang="tr-TR" sz="2200" dirty="0">
                <a:cs typeface="Segoe UI Semibold" panose="020B0702040204020203" pitchFamily="34" charset="0"/>
              </a:rPr>
              <a:t> CPF in 2025</a:t>
            </a:r>
            <a:endParaRPr lang="en-US" sz="2200" dirty="0">
              <a:cs typeface="Segoe UI Semibold" panose="020B0702040204020203" pitchFamily="34" charset="0"/>
            </a:endParaRPr>
          </a:p>
        </p:txBody>
      </p:sp>
      <p:pic>
        <p:nvPicPr>
          <p:cNvPr id="13" name="Picture 1" descr="Picture 1"/>
          <p:cNvPicPr>
            <a:picLocks noChangeAspect="1"/>
          </p:cNvPicPr>
          <p:nvPr/>
        </p:nvPicPr>
        <p:blipFill>
          <a:blip r:embed="rId3">
            <a:extLst/>
          </a:blip>
          <a:stretch>
            <a:fillRect/>
          </a:stretch>
        </p:blipFill>
        <p:spPr>
          <a:xfrm>
            <a:off x="7049918" y="148564"/>
            <a:ext cx="1936969" cy="66242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1" name="COVID-19 Consultation Meetings…"/>
          <p:cNvSpPr txBox="1">
            <a:spLocks/>
          </p:cNvSpPr>
          <p:nvPr/>
        </p:nvSpPr>
        <p:spPr>
          <a:xfrm>
            <a:off x="2620370" y="873693"/>
            <a:ext cx="6208326" cy="117627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9pPr>
          </a:lstStyle>
          <a:p>
            <a:pPr marL="0" indent="0">
              <a:spcBef>
                <a:spcPts val="600"/>
              </a:spcBef>
              <a:spcAft>
                <a:spcPts val="600"/>
              </a:spcAft>
              <a:buSzPct val="80000"/>
              <a:buNone/>
              <a:defRPr sz="2500">
                <a:solidFill>
                  <a:srgbClr val="FFFFFF"/>
                </a:solidFill>
                <a:latin typeface="Avenir Next Ultra Light"/>
                <a:ea typeface="Avenir Next Ultra Light"/>
                <a:cs typeface="Avenir Next Ultra Light"/>
                <a:sym typeface="Avenir Next Ultra Light"/>
              </a:defRPr>
            </a:pPr>
            <a:endParaRPr lang="en-US" sz="2200" dirty="0">
              <a:solidFill>
                <a:schemeClr val="tx1"/>
              </a:solidFill>
              <a:latin typeface="Candara Light" panose="020E0502030303020204" pitchFamily="34" charset="0"/>
            </a:endParaRPr>
          </a:p>
        </p:txBody>
      </p:sp>
      <p:sp>
        <p:nvSpPr>
          <p:cNvPr id="4" name="Metin kutusu 3"/>
          <p:cNvSpPr txBox="1"/>
          <p:nvPr/>
        </p:nvSpPr>
        <p:spPr>
          <a:xfrm>
            <a:off x="886916" y="2903698"/>
            <a:ext cx="61491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tr-TR" sz="1400" b="1" i="0" u="none" strike="noStrike" cap="none" spc="0" normalizeH="0" baseline="0" dirty="0">
                <a:ln>
                  <a:noFill/>
                </a:ln>
                <a:solidFill>
                  <a:srgbClr val="000000"/>
                </a:solidFill>
                <a:effectLst/>
                <a:uFillTx/>
                <a:latin typeface="Constantia"/>
                <a:ea typeface="Constantia"/>
                <a:cs typeface="Constantia"/>
                <a:sym typeface="Constantia"/>
              </a:rPr>
              <a:t>SMIIC</a:t>
            </a:r>
          </a:p>
        </p:txBody>
      </p:sp>
      <p:sp>
        <p:nvSpPr>
          <p:cNvPr id="5" name="Metin kutusu 4"/>
          <p:cNvSpPr txBox="1"/>
          <p:nvPr/>
        </p:nvSpPr>
        <p:spPr>
          <a:xfrm>
            <a:off x="2832089" y="1299756"/>
            <a:ext cx="6209050" cy="28930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400" dirty="0">
                <a:solidFill>
                  <a:srgbClr val="00B050"/>
                </a:solidFill>
              </a:rPr>
              <a:t>Project Title</a:t>
            </a:r>
            <a:r>
              <a:rPr lang="en-US" sz="1400" dirty="0"/>
              <a:t>		:</a:t>
            </a:r>
            <a:r>
              <a:rPr lang="tr-TR" sz="1400" dirty="0"/>
              <a:t> </a:t>
            </a:r>
            <a:r>
              <a:rPr lang="en-US" sz="1400" dirty="0"/>
              <a:t>Enhancing the Capacity of Metrology Laboratories for </a:t>
            </a:r>
            <a:r>
              <a:rPr lang="tr-TR" sz="1400" dirty="0"/>
              <a:t>				  </a:t>
            </a:r>
            <a:r>
              <a:rPr lang="en-US" sz="1400" dirty="0"/>
              <a:t>Improved Quality Infrastructure</a:t>
            </a:r>
            <a:endParaRPr lang="tr-TR" sz="1400" dirty="0"/>
          </a:p>
          <a:p>
            <a:endParaRPr lang="tr-TR" sz="1400" dirty="0"/>
          </a:p>
          <a:p>
            <a:r>
              <a:rPr lang="en-US" sz="1400" dirty="0">
                <a:solidFill>
                  <a:srgbClr val="00B050"/>
                </a:solidFill>
              </a:rPr>
              <a:t>Project Owner</a:t>
            </a:r>
            <a:r>
              <a:rPr lang="en-US" sz="1400" dirty="0"/>
              <a:t>	</a:t>
            </a:r>
            <a:r>
              <a:rPr lang="tr-TR" sz="1400" dirty="0"/>
              <a:t>	</a:t>
            </a:r>
            <a:r>
              <a:rPr lang="en-US" sz="1400" dirty="0"/>
              <a:t>: </a:t>
            </a:r>
            <a:r>
              <a:rPr lang="tr-TR" sz="1400" dirty="0"/>
              <a:t>SMIIC</a:t>
            </a:r>
          </a:p>
          <a:p>
            <a:endParaRPr lang="tr-TR" sz="1400" dirty="0"/>
          </a:p>
          <a:p>
            <a:r>
              <a:rPr lang="tr-TR" sz="1400" dirty="0">
                <a:solidFill>
                  <a:srgbClr val="00B050"/>
                </a:solidFill>
              </a:rPr>
              <a:t>Project </a:t>
            </a:r>
            <a:r>
              <a:rPr lang="tr-TR" sz="1400" dirty="0" err="1">
                <a:solidFill>
                  <a:srgbClr val="00B050"/>
                </a:solidFill>
              </a:rPr>
              <a:t>Partners</a:t>
            </a:r>
            <a:r>
              <a:rPr lang="tr-TR" sz="1400" dirty="0">
                <a:solidFill>
                  <a:srgbClr val="00B050"/>
                </a:solidFill>
              </a:rPr>
              <a:t>             </a:t>
            </a:r>
            <a:r>
              <a:rPr lang="tr-TR" sz="1400" dirty="0"/>
              <a:t>: Türkiye, Uganda </a:t>
            </a:r>
            <a:r>
              <a:rPr lang="tr-TR" sz="1400" dirty="0" err="1"/>
              <a:t>and</a:t>
            </a:r>
            <a:r>
              <a:rPr lang="tr-TR" sz="1400" dirty="0"/>
              <a:t> Sudan</a:t>
            </a:r>
            <a:endParaRPr lang="en-US" sz="1400" dirty="0"/>
          </a:p>
          <a:p>
            <a:endParaRPr lang="tr-TR" sz="1400" dirty="0">
              <a:solidFill>
                <a:srgbClr val="00B050"/>
              </a:solidFill>
            </a:endParaRPr>
          </a:p>
          <a:p>
            <a:r>
              <a:rPr lang="en-US" sz="1400" dirty="0">
                <a:solidFill>
                  <a:srgbClr val="00B050"/>
                </a:solidFill>
              </a:rPr>
              <a:t>Project Activities</a:t>
            </a:r>
            <a:r>
              <a:rPr lang="tr-TR" sz="1400" dirty="0">
                <a:solidFill>
                  <a:srgbClr val="00B050"/>
                </a:solidFill>
              </a:rPr>
              <a:t>   </a:t>
            </a:r>
            <a:r>
              <a:rPr lang="en-US" sz="1400" dirty="0"/>
              <a:t>	: Training</a:t>
            </a:r>
            <a:r>
              <a:rPr lang="tr-TR" sz="1400" dirty="0"/>
              <a:t> </a:t>
            </a:r>
            <a:r>
              <a:rPr lang="tr-TR" sz="1400" dirty="0" err="1"/>
              <a:t>and</a:t>
            </a:r>
            <a:r>
              <a:rPr lang="tr-TR" sz="1400" dirty="0"/>
              <a:t> Workshop</a:t>
            </a:r>
          </a:p>
          <a:p>
            <a:endParaRPr lang="en-US" sz="1400" dirty="0">
              <a:solidFill>
                <a:srgbClr val="00B050"/>
              </a:solidFill>
            </a:endParaRPr>
          </a:p>
          <a:p>
            <a:r>
              <a:rPr lang="en-US" sz="1400" dirty="0">
                <a:solidFill>
                  <a:srgbClr val="00B050"/>
                </a:solidFill>
              </a:rPr>
              <a:t>Project Purpose</a:t>
            </a:r>
            <a:r>
              <a:rPr lang="en-US" sz="1400" dirty="0"/>
              <a:t>	</a:t>
            </a:r>
            <a:r>
              <a:rPr lang="tr-TR" sz="1400" dirty="0"/>
              <a:t>          </a:t>
            </a:r>
            <a:r>
              <a:rPr lang="en-US" sz="1400" dirty="0"/>
              <a:t>:</a:t>
            </a:r>
            <a:r>
              <a:rPr lang="tr-TR" sz="1400" dirty="0"/>
              <a:t> </a:t>
            </a:r>
            <a:r>
              <a:rPr lang="en-US" sz="1400" dirty="0"/>
              <a:t>To enhance the technical and operational capabilities </a:t>
            </a:r>
            <a:r>
              <a:rPr lang="tr-TR" sz="1400" dirty="0"/>
              <a:t>  				  </a:t>
            </a:r>
            <a:r>
              <a:rPr lang="en-US" sz="1400" dirty="0"/>
              <a:t>of National Quality</a:t>
            </a:r>
            <a:r>
              <a:rPr lang="tr-TR" sz="1400" dirty="0"/>
              <a:t> </a:t>
            </a:r>
            <a:r>
              <a:rPr lang="en-US" sz="1400" dirty="0"/>
              <a:t>Infrastructure (NQI) institutions</a:t>
            </a:r>
            <a:r>
              <a:rPr lang="tr-TR" sz="1400" dirty="0"/>
              <a:t>  	                                 </a:t>
            </a:r>
            <a:r>
              <a:rPr lang="en-US" sz="1400" dirty="0"/>
              <a:t>in Sudan and Uganda through targeted theoretical </a:t>
            </a:r>
            <a:r>
              <a:rPr lang="tr-TR" sz="1400" dirty="0"/>
              <a:t> 		                                 </a:t>
            </a:r>
            <a:r>
              <a:rPr lang="en-US" sz="1400" dirty="0"/>
              <a:t>and practical</a:t>
            </a:r>
            <a:r>
              <a:rPr lang="tr-TR" sz="1400" dirty="0"/>
              <a:t> </a:t>
            </a:r>
            <a:r>
              <a:rPr lang="en-US" sz="1400" dirty="0"/>
              <a:t>training programs.</a:t>
            </a:r>
          </a:p>
        </p:txBody>
      </p:sp>
      <p:sp>
        <p:nvSpPr>
          <p:cNvPr id="2" name="AutoShape 2" descr="Benin bayrağı - Vikipedi"/>
          <p:cNvSpPr>
            <a:spLocks noChangeAspect="1" noChangeArrowheads="1"/>
          </p:cNvSpPr>
          <p:nvPr/>
        </p:nvSpPr>
        <p:spPr bwMode="auto">
          <a:xfrm>
            <a:off x="155575" y="-8302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3" name="Resim 2">
            <a:extLst>
              <a:ext uri="{FF2B5EF4-FFF2-40B4-BE49-F238E27FC236}">
                <a16:creationId xmlns:a16="http://schemas.microsoft.com/office/drawing/2014/main" id="{FF5192A6-FA8D-4E38-8003-B321AC9A239C}"/>
              </a:ext>
            </a:extLst>
          </p:cNvPr>
          <p:cNvPicPr>
            <a:picLocks noChangeAspect="1"/>
          </p:cNvPicPr>
          <p:nvPr/>
        </p:nvPicPr>
        <p:blipFill>
          <a:blip r:embed="rId4"/>
          <a:stretch>
            <a:fillRect/>
          </a:stretch>
        </p:blipFill>
        <p:spPr>
          <a:xfrm>
            <a:off x="402135" y="1765525"/>
            <a:ext cx="1758059" cy="851730"/>
          </a:xfrm>
          <a:prstGeom prst="rect">
            <a:avLst/>
          </a:prstGeom>
        </p:spPr>
      </p:pic>
      <p:pic>
        <p:nvPicPr>
          <p:cNvPr id="14" name="Picture 2">
            <a:extLst>
              <a:ext uri="{FF2B5EF4-FFF2-40B4-BE49-F238E27FC236}">
                <a16:creationId xmlns:a16="http://schemas.microsoft.com/office/drawing/2014/main" id="{1ECD43CF-10DC-4690-A649-D5E3D5EA16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660" y="3997347"/>
            <a:ext cx="598147" cy="574689"/>
          </a:xfrm>
          <a:prstGeom prst="rect">
            <a:avLst/>
          </a:prstGeom>
        </p:spPr>
      </p:pic>
      <p:sp>
        <p:nvSpPr>
          <p:cNvPr id="16" name="Rectangle 3">
            <a:extLst>
              <a:ext uri="{FF2B5EF4-FFF2-40B4-BE49-F238E27FC236}">
                <a16:creationId xmlns:a16="http://schemas.microsoft.com/office/drawing/2014/main" id="{A28F0326-61A7-4AEC-820E-3A82913A101D}"/>
              </a:ext>
            </a:extLst>
          </p:cNvPr>
          <p:cNvSpPr/>
          <p:nvPr/>
        </p:nvSpPr>
        <p:spPr>
          <a:xfrm>
            <a:off x="146181" y="4588452"/>
            <a:ext cx="768159" cy="461665"/>
          </a:xfrm>
          <a:prstGeom prst="rect">
            <a:avLst/>
          </a:prstGeom>
        </p:spPr>
        <p:txBody>
          <a:bodyPr wrap="none">
            <a:spAutoFit/>
          </a:bodyPr>
          <a:lstStyle/>
          <a:p>
            <a:pPr algn="ctr"/>
            <a:r>
              <a:rPr lang="en-US" sz="1000" b="1" dirty="0">
                <a:solidFill>
                  <a:srgbClr val="3C8574"/>
                </a:solidFill>
                <a:latin typeface="Avenir Next Demi Bold" charset="0"/>
                <a:ea typeface="Avenir Next Demi Bold" charset="0"/>
                <a:cs typeface="Avenir Next Demi Bold" charset="0"/>
              </a:rPr>
              <a:t>COMCEC</a:t>
            </a:r>
            <a:endParaRPr lang="tr-TR" sz="1000" b="1" dirty="0">
              <a:solidFill>
                <a:srgbClr val="3C8574"/>
              </a:solidFill>
              <a:latin typeface="Avenir Next Demi Bold" charset="0"/>
              <a:ea typeface="Avenir Next Demi Bold" charset="0"/>
              <a:cs typeface="Avenir Next Demi Bold" charset="0"/>
            </a:endParaRPr>
          </a:p>
          <a:p>
            <a:pPr algn="ctr"/>
            <a:r>
              <a:rPr lang="en-US" sz="700" dirty="0">
                <a:solidFill>
                  <a:srgbClr val="3C8574"/>
                </a:solidFill>
                <a:latin typeface="Avenir Next" charset="0"/>
                <a:ea typeface="Avenir Next" charset="0"/>
                <a:cs typeface="Avenir Next" charset="0"/>
              </a:rPr>
              <a:t>COORDINATION</a:t>
            </a:r>
          </a:p>
          <a:p>
            <a:pPr algn="ctr"/>
            <a:r>
              <a:rPr lang="en-US" sz="700" dirty="0">
                <a:solidFill>
                  <a:srgbClr val="3C8574"/>
                </a:solidFill>
                <a:latin typeface="Avenir Next" charset="0"/>
                <a:ea typeface="Avenir Next" charset="0"/>
                <a:cs typeface="Avenir Next" charset="0"/>
              </a:rPr>
              <a:t>OFFICE</a:t>
            </a:r>
          </a:p>
        </p:txBody>
      </p:sp>
    </p:spTree>
    <p:extLst>
      <p:ext uri="{BB962C8B-B14F-4D97-AF65-F5344CB8AC3E}">
        <p14:creationId xmlns:p14="http://schemas.microsoft.com/office/powerpoint/2010/main" val="175235178"/>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riangle"/>
          <p:cNvSpPr/>
          <p:nvPr/>
        </p:nvSpPr>
        <p:spPr>
          <a:xfrm rot="10800000" flipH="1">
            <a:off x="0" y="-4948"/>
            <a:ext cx="9240253" cy="53530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16" name="Triangle"/>
          <p:cNvSpPr/>
          <p:nvPr/>
        </p:nvSpPr>
        <p:spPr>
          <a:xfrm flipH="1">
            <a:off x="1023729" y="4614677"/>
            <a:ext cx="8120270"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18" name="Metin kutusu 4"/>
          <p:cNvSpPr/>
          <p:nvPr/>
        </p:nvSpPr>
        <p:spPr>
          <a:xfrm>
            <a:off x="6322069" y="4786388"/>
            <a:ext cx="3243263" cy="265457"/>
          </a:xfrm>
          <a:prstGeom prst="rect">
            <a:avLst/>
          </a:prstGeom>
          <a:ln w="12700">
            <a:miter lim="400000"/>
          </a:ln>
          <a:extLst>
            <a:ext uri="{C572A759-6A51-4108-AA02-DFA0A04FC94B}">
              <ma14:wrappingTextBoxFlag xmlns="" xmlns:ma14="http://schemas.microsoft.com/office/mac/drawingml/2011/main" val="1"/>
            </a:ext>
          </a:extLst>
        </p:spPr>
        <p:txBody>
          <a:bodyPr lIns="34289" rIns="34289">
            <a:spAutoFit/>
          </a:bodyPr>
          <a:lstStyle>
            <a:lvl1pPr algn="ctr">
              <a:defRPr sz="1500" b="1">
                <a:solidFill>
                  <a:srgbClr val="FFFFFF"/>
                </a:solidFill>
              </a:defRPr>
            </a:lvl1pPr>
          </a:lstStyle>
          <a:p>
            <a:r>
              <a:rPr lang="tr-TR" sz="1125" dirty="0">
                <a:latin typeface="Avenir Next Demi Bold" charset="0"/>
                <a:ea typeface="Avenir Next Demi Bold" charset="0"/>
                <a:cs typeface="Avenir Next Demi Bold" charset="0"/>
              </a:rPr>
              <a:t>cpf@comcec.org</a:t>
            </a:r>
            <a:endParaRPr sz="1125" dirty="0">
              <a:latin typeface="Avenir Next Demi Bold" charset="0"/>
              <a:ea typeface="Avenir Next Demi Bold" charset="0"/>
              <a:cs typeface="Avenir Next Demi Bold" charset="0"/>
            </a:endParaRPr>
          </a:p>
        </p:txBody>
      </p:sp>
      <p:sp>
        <p:nvSpPr>
          <p:cNvPr id="2" name="Metin kutusu 1"/>
          <p:cNvSpPr txBox="1"/>
          <p:nvPr/>
        </p:nvSpPr>
        <p:spPr>
          <a:xfrm>
            <a:off x="2347282" y="2686976"/>
            <a:ext cx="4545687"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tr-TR" sz="1800" b="1" u="none" strike="noStrike" cap="none" spc="0" normalizeH="0" baseline="0" dirty="0">
                <a:ln>
                  <a:noFill/>
                </a:ln>
                <a:solidFill>
                  <a:srgbClr val="000000"/>
                </a:solidFill>
                <a:effectLst/>
                <a:uFillTx/>
                <a:sym typeface="Constantia"/>
              </a:rPr>
              <a:t>THANK YOU</a:t>
            </a:r>
          </a:p>
          <a:p>
            <a:pPr marL="0" marR="0" indent="0" algn="ctr" defTabSz="457200" rtl="0" fontAlgn="auto" latinLnBrk="0" hangingPunct="0">
              <a:lnSpc>
                <a:spcPct val="100000"/>
              </a:lnSpc>
              <a:spcBef>
                <a:spcPts val="0"/>
              </a:spcBef>
              <a:spcAft>
                <a:spcPts val="0"/>
              </a:spcAft>
              <a:buClrTx/>
              <a:buSzTx/>
              <a:buFontTx/>
              <a:buNone/>
              <a:tabLst/>
            </a:pPr>
            <a:endParaRPr lang="tr-TR" b="1" dirty="0"/>
          </a:p>
          <a:p>
            <a:pPr marL="0" marR="0" indent="0" algn="ctr" defTabSz="457200" rtl="0" fontAlgn="auto" latinLnBrk="0" hangingPunct="0">
              <a:lnSpc>
                <a:spcPct val="100000"/>
              </a:lnSpc>
              <a:spcBef>
                <a:spcPts val="0"/>
              </a:spcBef>
              <a:spcAft>
                <a:spcPts val="0"/>
              </a:spcAft>
              <a:buClrTx/>
              <a:buSzTx/>
              <a:buFontTx/>
              <a:buNone/>
              <a:tabLst/>
            </a:pPr>
            <a:r>
              <a:rPr kumimoji="0" lang="tr-TR" sz="1800" b="1" u="none" strike="noStrike" cap="none" spc="0" normalizeH="0" baseline="0" dirty="0">
                <a:ln>
                  <a:noFill/>
                </a:ln>
                <a:solidFill>
                  <a:srgbClr val="000000"/>
                </a:solidFill>
                <a:effectLst/>
                <a:uFillTx/>
                <a:sym typeface="Constantia"/>
              </a:rPr>
              <a:t>cpf@comcec.org</a:t>
            </a:r>
          </a:p>
        </p:txBody>
      </p:sp>
      <p:pic>
        <p:nvPicPr>
          <p:cNvPr id="13" name="Picture 14" descr="Picture 1"/>
          <p:cNvPicPr>
            <a:picLocks noChangeAspect="1"/>
          </p:cNvPicPr>
          <p:nvPr/>
        </p:nvPicPr>
        <p:blipFill>
          <a:blip r:embed="rId3">
            <a:extLst/>
          </a:blip>
          <a:stretch>
            <a:fillRect/>
          </a:stretch>
        </p:blipFill>
        <p:spPr>
          <a:xfrm>
            <a:off x="2683518" y="1124754"/>
            <a:ext cx="3638551" cy="1244353"/>
          </a:xfrm>
          <a:prstGeom prst="rect">
            <a:avLst/>
          </a:prstGeom>
          <a:ln w="12700">
            <a:miter lim="400000"/>
          </a:ln>
        </p:spPr>
      </p:pic>
      <p:sp>
        <p:nvSpPr>
          <p:cNvPr id="3" name="Dikdörtgen 2"/>
          <p:cNvSpPr/>
          <p:nvPr/>
        </p:nvSpPr>
        <p:spPr>
          <a:xfrm>
            <a:off x="3795185" y="2387084"/>
            <a:ext cx="242374" cy="369332"/>
          </a:xfrm>
          <a:prstGeom prst="rect">
            <a:avLst/>
          </a:prstGeom>
        </p:spPr>
        <p:txBody>
          <a:bodyPr wrap="none">
            <a:spAutoFit/>
          </a:bodyPr>
          <a:lstStyle/>
          <a:p>
            <a:r>
              <a:rPr lang="tr-TR" dirty="0">
                <a:sym typeface="Calibri"/>
              </a:rPr>
              <a:t> </a:t>
            </a:r>
            <a:endParaRPr lang="tr-TR" dirty="0"/>
          </a:p>
        </p:txBody>
      </p:sp>
      <p:pic>
        <p:nvPicPr>
          <p:cNvPr id="15" name="Picture 2">
            <a:extLst>
              <a:ext uri="{FF2B5EF4-FFF2-40B4-BE49-F238E27FC236}">
                <a16:creationId xmlns:a16="http://schemas.microsoft.com/office/drawing/2014/main" id="{3D08CF3A-0AB9-49CA-ADE0-837405D4BC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660" y="3997347"/>
            <a:ext cx="598147" cy="574689"/>
          </a:xfrm>
          <a:prstGeom prst="rect">
            <a:avLst/>
          </a:prstGeom>
        </p:spPr>
      </p:pic>
      <p:sp>
        <p:nvSpPr>
          <p:cNvPr id="16" name="Rectangle 3">
            <a:extLst>
              <a:ext uri="{FF2B5EF4-FFF2-40B4-BE49-F238E27FC236}">
                <a16:creationId xmlns:a16="http://schemas.microsoft.com/office/drawing/2014/main" id="{3BB71168-7886-421D-B68A-C08C1C5897D4}"/>
              </a:ext>
            </a:extLst>
          </p:cNvPr>
          <p:cNvSpPr/>
          <p:nvPr/>
        </p:nvSpPr>
        <p:spPr>
          <a:xfrm>
            <a:off x="146181" y="4588452"/>
            <a:ext cx="768159" cy="461665"/>
          </a:xfrm>
          <a:prstGeom prst="rect">
            <a:avLst/>
          </a:prstGeom>
        </p:spPr>
        <p:txBody>
          <a:bodyPr wrap="none">
            <a:spAutoFit/>
          </a:bodyPr>
          <a:lstStyle/>
          <a:p>
            <a:pPr algn="ctr"/>
            <a:r>
              <a:rPr lang="en-US" sz="1000" b="1" dirty="0">
                <a:solidFill>
                  <a:srgbClr val="3C8574"/>
                </a:solidFill>
                <a:latin typeface="Avenir Next Demi Bold" charset="0"/>
                <a:ea typeface="Avenir Next Demi Bold" charset="0"/>
                <a:cs typeface="Avenir Next Demi Bold" charset="0"/>
              </a:rPr>
              <a:t>COMCEC</a:t>
            </a:r>
            <a:endParaRPr lang="tr-TR" sz="1000" b="1" dirty="0">
              <a:solidFill>
                <a:srgbClr val="3C8574"/>
              </a:solidFill>
              <a:latin typeface="Avenir Next Demi Bold" charset="0"/>
              <a:ea typeface="Avenir Next Demi Bold" charset="0"/>
              <a:cs typeface="Avenir Next Demi Bold" charset="0"/>
            </a:endParaRPr>
          </a:p>
          <a:p>
            <a:pPr algn="ctr"/>
            <a:r>
              <a:rPr lang="en-US" sz="700" dirty="0">
                <a:solidFill>
                  <a:srgbClr val="3C8574"/>
                </a:solidFill>
                <a:latin typeface="Avenir Next" charset="0"/>
                <a:ea typeface="Avenir Next" charset="0"/>
                <a:cs typeface="Avenir Next" charset="0"/>
              </a:rPr>
              <a:t>COORDINATION</a:t>
            </a:r>
          </a:p>
          <a:p>
            <a:pPr algn="ctr"/>
            <a:r>
              <a:rPr lang="en-US" sz="700" dirty="0">
                <a:solidFill>
                  <a:srgbClr val="3C8574"/>
                </a:solidFill>
                <a:latin typeface="Avenir Next" charset="0"/>
                <a:ea typeface="Avenir Next" charset="0"/>
                <a:cs typeface="Avenir Next" charset="0"/>
              </a:rPr>
              <a:t>OFFICE</a:t>
            </a:r>
          </a:p>
        </p:txBody>
      </p:sp>
    </p:spTree>
    <p:extLst>
      <p:ext uri="{BB962C8B-B14F-4D97-AF65-F5344CB8AC3E}">
        <p14:creationId xmlns:p14="http://schemas.microsoft.com/office/powerpoint/2010/main" val="27501819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txBox="1">
            <a:spLocks/>
          </p:cNvSpPr>
          <p:nvPr/>
        </p:nvSpPr>
        <p:spPr>
          <a:xfrm>
            <a:off x="1" y="0"/>
            <a:ext cx="9143999" cy="959556"/>
          </a:xfrm>
          <a:prstGeom prst="rect">
            <a:avLst/>
          </a:prstGeom>
          <a:solidFill>
            <a:srgbClr val="3C8574"/>
          </a:solidFill>
        </p:spPr>
        <p:txBody>
          <a:bodyPr wrap="square" lIns="360000" tIns="144000" rIns="360000" bIns="144000" anchor="ctr" anchorCtr="0">
            <a:noAutofit/>
          </a:bodyPr>
          <a:lstStyle>
            <a:lvl1pPr algn="ctr" defTabSz="914400" rtl="0" eaLnBrk="1" latinLnBrk="0" hangingPunct="1">
              <a:spcBef>
                <a:spcPct val="0"/>
              </a:spcBef>
              <a:buNone/>
              <a:defRPr sz="2400" b="0" kern="1200" baseline="0">
                <a:solidFill>
                  <a:schemeClr val="bg1"/>
                </a:solidFill>
                <a:latin typeface="Segoe UI Semibold" panose="020B0702040204020203" pitchFamily="34" charset="0"/>
                <a:ea typeface="+mj-ea"/>
                <a:cs typeface="Segoe UI" panose="020B0502040204020203" pitchFamily="34" charset="0"/>
              </a:defRPr>
            </a:lvl1pPr>
          </a:lstStyle>
          <a:p>
            <a:pPr lvl="0" algn="l">
              <a:spcBef>
                <a:spcPts val="2400"/>
              </a:spcBef>
            </a:pPr>
            <a:endParaRPr lang="en-US" sz="2200" dirty="0">
              <a:cs typeface="Segoe UI Semibold" panose="020B0702040204020203" pitchFamily="34" charset="0"/>
            </a:endParaRPr>
          </a:p>
        </p:txBody>
      </p:sp>
      <p:sp>
        <p:nvSpPr>
          <p:cNvPr id="132" name="Triangle"/>
          <p:cNvSpPr/>
          <p:nvPr/>
        </p:nvSpPr>
        <p:spPr>
          <a:xfrm flipH="1">
            <a:off x="1023729" y="4614678"/>
            <a:ext cx="8120270" cy="53530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pic>
        <p:nvPicPr>
          <p:cNvPr id="13" name="Picture 1" descr="Picture 1"/>
          <p:cNvPicPr>
            <a:picLocks noChangeAspect="1"/>
          </p:cNvPicPr>
          <p:nvPr/>
        </p:nvPicPr>
        <p:blipFill>
          <a:blip r:embed="rId3">
            <a:extLst/>
          </a:blip>
          <a:stretch>
            <a:fillRect/>
          </a:stretch>
        </p:blipFill>
        <p:spPr>
          <a:xfrm>
            <a:off x="7004763" y="148564"/>
            <a:ext cx="1936969" cy="66242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2" name="Adverse impacts of COVID-19 Pandemic Crisis on the Global and OIC Economy…"/>
          <p:cNvSpPr txBox="1">
            <a:spLocks/>
          </p:cNvSpPr>
          <p:nvPr/>
        </p:nvSpPr>
        <p:spPr>
          <a:xfrm>
            <a:off x="670756" y="1210555"/>
            <a:ext cx="7012933" cy="323821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9pPr>
          </a:lstStyle>
          <a:p>
            <a:pPr marL="857250" indent="-342900">
              <a:spcBef>
                <a:spcPts val="800"/>
              </a:spcBef>
              <a:buSzPct val="120000"/>
              <a:buFont typeface="+mj-lt"/>
              <a:buAutoNum type="arabicPeriod"/>
            </a:pPr>
            <a:r>
              <a:rPr lang="tr-TR" sz="1800" dirty="0" err="1">
                <a:solidFill>
                  <a:schemeClr val="tx1"/>
                </a:solidFill>
                <a:latin typeface="Segoe UI Semibold" panose="020B0702040204020203" pitchFamily="34" charset="0"/>
                <a:cs typeface="Segoe UI Semibold" panose="020B0702040204020203" pitchFamily="34" charset="0"/>
              </a:rPr>
              <a:t>Overview</a:t>
            </a:r>
            <a:r>
              <a:rPr lang="tr-TR" sz="1800" dirty="0">
                <a:solidFill>
                  <a:schemeClr val="tx1"/>
                </a:solidFill>
                <a:latin typeface="Segoe UI Semibold" panose="020B0702040204020203" pitchFamily="34" charset="0"/>
                <a:cs typeface="Segoe UI Semibold" panose="020B0702040204020203" pitchFamily="34" charset="0"/>
              </a:rPr>
              <a:t> of </a:t>
            </a:r>
            <a:r>
              <a:rPr lang="tr-TR" sz="1800" dirty="0" err="1">
                <a:solidFill>
                  <a:schemeClr val="tx1"/>
                </a:solidFill>
                <a:latin typeface="Segoe UI Semibold" panose="020B0702040204020203" pitchFamily="34" charset="0"/>
                <a:cs typeface="Segoe UI Semibold" panose="020B0702040204020203" pitchFamily="34" charset="0"/>
              </a:rPr>
              <a:t>the</a:t>
            </a:r>
            <a:r>
              <a:rPr lang="tr-TR" sz="1800" dirty="0">
                <a:solidFill>
                  <a:schemeClr val="tx1"/>
                </a:solidFill>
                <a:latin typeface="Segoe UI Semibold" panose="020B0702040204020203" pitchFamily="34" charset="0"/>
                <a:cs typeface="Segoe UI Semibold" panose="020B0702040204020203" pitchFamily="34" charset="0"/>
              </a:rPr>
              <a:t> COMCEC Project </a:t>
            </a:r>
            <a:r>
              <a:rPr lang="tr-TR" sz="1800" dirty="0" err="1">
                <a:solidFill>
                  <a:schemeClr val="tx1"/>
                </a:solidFill>
                <a:latin typeface="Segoe UI Semibold" panose="020B0702040204020203" pitchFamily="34" charset="0"/>
                <a:cs typeface="Segoe UI Semibold" panose="020B0702040204020203" pitchFamily="34" charset="0"/>
              </a:rPr>
              <a:t>Support</a:t>
            </a:r>
            <a:r>
              <a:rPr lang="tr-TR" sz="1800" dirty="0">
                <a:solidFill>
                  <a:schemeClr val="tx1"/>
                </a:solidFill>
                <a:latin typeface="Segoe UI Semibold" panose="020B0702040204020203" pitchFamily="34" charset="0"/>
                <a:cs typeface="Segoe UI Semibold" panose="020B0702040204020203" pitchFamily="34" charset="0"/>
              </a:rPr>
              <a:t> Programs</a:t>
            </a:r>
          </a:p>
          <a:p>
            <a:pPr marL="857250" indent="-342900">
              <a:spcBef>
                <a:spcPts val="800"/>
              </a:spcBef>
              <a:buSzPct val="120000"/>
              <a:buFont typeface="+mj-lt"/>
              <a:buAutoNum type="arabicPeriod"/>
            </a:pPr>
            <a:r>
              <a:rPr lang="en-US" sz="1800" dirty="0">
                <a:solidFill>
                  <a:schemeClr val="tx1"/>
                </a:solidFill>
                <a:latin typeface="Segoe UI Semibold" panose="020B0702040204020203" pitchFamily="34" charset="0"/>
                <a:cs typeface="Segoe UI Semibold" panose="020B0702040204020203" pitchFamily="34" charset="0"/>
              </a:rPr>
              <a:t>Objectives and Main Characteristics of the COMCEC Project Funding (CPF)</a:t>
            </a:r>
          </a:p>
          <a:p>
            <a:pPr marL="857250" indent="-342900">
              <a:spcBef>
                <a:spcPts val="800"/>
              </a:spcBef>
              <a:buSzPct val="120000"/>
              <a:buFont typeface="+mj-lt"/>
              <a:buAutoNum type="arabicPeriod"/>
            </a:pPr>
            <a:r>
              <a:rPr lang="en-US" sz="1800" dirty="0">
                <a:solidFill>
                  <a:schemeClr val="tx1"/>
                </a:solidFill>
                <a:latin typeface="Segoe UI Semibold" panose="020B0702040204020203" pitchFamily="34" charset="0"/>
                <a:cs typeface="Segoe UI Semibold" panose="020B0702040204020203" pitchFamily="34" charset="0"/>
              </a:rPr>
              <a:t>Project Preparation and Submission</a:t>
            </a:r>
          </a:p>
          <a:p>
            <a:pPr marL="1301750" lvl="1" indent="-342900">
              <a:spcBef>
                <a:spcPts val="800"/>
              </a:spcBef>
              <a:buSzPct val="120000"/>
              <a:buFont typeface="+mj-lt"/>
              <a:buAutoNum type="alphaLcParenR"/>
            </a:pPr>
            <a:r>
              <a:rPr lang="en-US" sz="1800" dirty="0">
                <a:solidFill>
                  <a:schemeClr val="tx1"/>
                </a:solidFill>
                <a:latin typeface="Segoe UI Semibold" panose="020B0702040204020203" pitchFamily="34" charset="0"/>
                <a:cs typeface="Segoe UI Semibold" panose="020B0702040204020203" pitchFamily="34" charset="0"/>
              </a:rPr>
              <a:t>How to prepare a project proposal</a:t>
            </a:r>
          </a:p>
          <a:p>
            <a:pPr marL="1301750" lvl="1" indent="-342900">
              <a:spcBef>
                <a:spcPts val="800"/>
              </a:spcBef>
              <a:buSzPct val="120000"/>
              <a:buFont typeface="+mj-lt"/>
              <a:buAutoNum type="alphaLcParenR"/>
            </a:pPr>
            <a:r>
              <a:rPr lang="en-US" sz="1800" dirty="0">
                <a:solidFill>
                  <a:schemeClr val="tx1"/>
                </a:solidFill>
                <a:latin typeface="Segoe UI Semibold" panose="020B0702040204020203" pitchFamily="34" charset="0"/>
                <a:cs typeface="Segoe UI Semibold" panose="020B0702040204020203" pitchFamily="34" charset="0"/>
              </a:rPr>
              <a:t>Online Project Submission</a:t>
            </a:r>
          </a:p>
          <a:p>
            <a:pPr marL="857250" indent="-342900">
              <a:spcBef>
                <a:spcPts val="800"/>
              </a:spcBef>
              <a:buSzPct val="120000"/>
              <a:buFont typeface="+mj-lt"/>
              <a:buAutoNum type="arabicPeriod"/>
            </a:pPr>
            <a:r>
              <a:rPr lang="en-US" sz="1800" dirty="0">
                <a:solidFill>
                  <a:schemeClr val="tx1"/>
                </a:solidFill>
                <a:latin typeface="Segoe UI Semibold" panose="020B0702040204020203" pitchFamily="34" charset="0"/>
                <a:cs typeface="Segoe UI Semibold" panose="020B0702040204020203" pitchFamily="34" charset="0"/>
              </a:rPr>
              <a:t>Timeline of Call for Project Proposals</a:t>
            </a:r>
            <a:endParaRPr lang="tr-TR" sz="1800" dirty="0">
              <a:solidFill>
                <a:schemeClr val="tx1"/>
              </a:solidFill>
              <a:latin typeface="Segoe UI Semibold" panose="020B0702040204020203" pitchFamily="34" charset="0"/>
              <a:cs typeface="Segoe UI Semibold" panose="020B0702040204020203" pitchFamily="34" charset="0"/>
            </a:endParaRPr>
          </a:p>
          <a:p>
            <a:pPr marL="857250" indent="-342900">
              <a:spcBef>
                <a:spcPts val="800"/>
              </a:spcBef>
              <a:buSzPct val="120000"/>
              <a:buFont typeface="+mj-lt"/>
              <a:buAutoNum type="arabicPeriod"/>
            </a:pPr>
            <a:r>
              <a:rPr lang="tr-TR" sz="1800" dirty="0" err="1">
                <a:solidFill>
                  <a:schemeClr val="tx1"/>
                </a:solidFill>
                <a:latin typeface="Segoe UI Semibold" panose="020B0702040204020203" pitchFamily="34" charset="0"/>
                <a:cs typeface="Segoe UI Semibold" panose="020B0702040204020203" pitchFamily="34" charset="0"/>
              </a:rPr>
              <a:t>Trade</a:t>
            </a:r>
            <a:r>
              <a:rPr lang="en-US" sz="1800" dirty="0">
                <a:solidFill>
                  <a:schemeClr val="tx1"/>
                </a:solidFill>
                <a:latin typeface="Segoe UI Semibold" panose="020B0702040204020203" pitchFamily="34" charset="0"/>
                <a:cs typeface="Segoe UI Semibold" panose="020B0702040204020203" pitchFamily="34" charset="0"/>
              </a:rPr>
              <a:t> Projects under CPF in 202</a:t>
            </a:r>
            <a:r>
              <a:rPr lang="tr-TR" sz="1800" dirty="0">
                <a:solidFill>
                  <a:schemeClr val="tx1"/>
                </a:solidFill>
                <a:latin typeface="Segoe UI Semibold" panose="020B0702040204020203" pitchFamily="34" charset="0"/>
                <a:cs typeface="Segoe UI Semibold" panose="020B0702040204020203" pitchFamily="34" charset="0"/>
              </a:rPr>
              <a:t>5</a:t>
            </a:r>
            <a:endParaRPr lang="en-US" sz="1800" dirty="0">
              <a:solidFill>
                <a:schemeClr val="tx1"/>
              </a:solidFill>
              <a:latin typeface="Segoe UI Semibold" panose="020B0702040204020203" pitchFamily="34" charset="0"/>
              <a:cs typeface="Segoe UI Semibold" panose="020B0702040204020203" pitchFamily="34" charset="0"/>
            </a:endParaRPr>
          </a:p>
        </p:txBody>
      </p:sp>
      <p:sp>
        <p:nvSpPr>
          <p:cNvPr id="23" name="Background"/>
          <p:cNvSpPr txBox="1">
            <a:spLocks/>
          </p:cNvSpPr>
          <p:nvPr/>
        </p:nvSpPr>
        <p:spPr>
          <a:xfrm>
            <a:off x="1031811" y="-59653"/>
            <a:ext cx="2777420" cy="101920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marL="0" marR="0" indent="0" algn="l" defTabSz="584200" rtl="0" latinLnBrk="0">
              <a:lnSpc>
                <a:spcPct val="100000"/>
              </a:lnSpc>
              <a:spcBef>
                <a:spcPts val="0"/>
              </a:spcBef>
              <a:spcAft>
                <a:spcPts val="0"/>
              </a:spcAft>
              <a:buClrTx/>
              <a:buSzTx/>
              <a:buFontTx/>
              <a:buNone/>
              <a:tabLst/>
              <a:defRPr sz="5000" b="0" i="0" u="none" strike="noStrike" cap="none" spc="0" baseline="0">
                <a:solidFill>
                  <a:srgbClr val="F7BA00">
                    <a:alpha val="87756"/>
                  </a:srgbClr>
                </a:solidFill>
                <a:uFillTx/>
                <a:latin typeface="Avenir Next Regular"/>
                <a:ea typeface="Avenir Next Regular"/>
                <a:cs typeface="Avenir Next Regular"/>
                <a:sym typeface="Avenir Next Regular"/>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9pPr>
          </a:lstStyle>
          <a:p>
            <a:pPr hangingPunct="1"/>
            <a:r>
              <a:rPr lang="en-US" sz="4800" b="1" dirty="0">
                <a:solidFill>
                  <a:schemeClr val="bg1">
                    <a:alpha val="87756"/>
                  </a:schemeClr>
                </a:solidFill>
                <a:latin typeface="Segoe UI Semibold" panose="020B0702040204020203" pitchFamily="34" charset="0"/>
                <a:cs typeface="Segoe UI Semibold" panose="020B0702040204020203" pitchFamily="34" charset="0"/>
              </a:rPr>
              <a:t>Outline</a:t>
            </a:r>
            <a:endParaRPr lang="en-US" sz="5500" b="1" dirty="0">
              <a:solidFill>
                <a:schemeClr val="bg1">
                  <a:alpha val="87756"/>
                </a:schemeClr>
              </a:solidFill>
              <a:latin typeface="Segoe UI Semibold" panose="020B0702040204020203" pitchFamily="34" charset="0"/>
              <a:cs typeface="Segoe UI Semibold" panose="020B0702040204020203" pitchFamily="34" charset="0"/>
            </a:endParaRPr>
          </a:p>
        </p:txBody>
      </p:sp>
      <p:pic>
        <p:nvPicPr>
          <p:cNvPr id="10" name="Picture 2">
            <a:extLst>
              <a:ext uri="{FF2B5EF4-FFF2-40B4-BE49-F238E27FC236}">
                <a16:creationId xmlns:a16="http://schemas.microsoft.com/office/drawing/2014/main" id="{EB2E6523-F95B-484D-BC1D-39827912E5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660" y="3997347"/>
            <a:ext cx="598147" cy="574689"/>
          </a:xfrm>
          <a:prstGeom prst="rect">
            <a:avLst/>
          </a:prstGeom>
        </p:spPr>
      </p:pic>
      <p:sp>
        <p:nvSpPr>
          <p:cNvPr id="11" name="Rectangle 3">
            <a:extLst>
              <a:ext uri="{FF2B5EF4-FFF2-40B4-BE49-F238E27FC236}">
                <a16:creationId xmlns:a16="http://schemas.microsoft.com/office/drawing/2014/main" id="{FC7ABF95-5151-4A29-B674-7A18CE746635}"/>
              </a:ext>
            </a:extLst>
          </p:cNvPr>
          <p:cNvSpPr/>
          <p:nvPr/>
        </p:nvSpPr>
        <p:spPr>
          <a:xfrm>
            <a:off x="146181" y="4588452"/>
            <a:ext cx="768159" cy="461665"/>
          </a:xfrm>
          <a:prstGeom prst="rect">
            <a:avLst/>
          </a:prstGeom>
        </p:spPr>
        <p:txBody>
          <a:bodyPr wrap="none">
            <a:spAutoFit/>
          </a:bodyPr>
          <a:lstStyle/>
          <a:p>
            <a:pPr algn="ctr"/>
            <a:r>
              <a:rPr lang="en-US" sz="1000" b="1" dirty="0">
                <a:solidFill>
                  <a:srgbClr val="3C8574"/>
                </a:solidFill>
                <a:latin typeface="Avenir Next Demi Bold" charset="0"/>
                <a:ea typeface="Avenir Next Demi Bold" charset="0"/>
                <a:cs typeface="Avenir Next Demi Bold" charset="0"/>
              </a:rPr>
              <a:t>COMCEC</a:t>
            </a:r>
            <a:endParaRPr lang="tr-TR" sz="1000" b="1" dirty="0">
              <a:solidFill>
                <a:srgbClr val="3C8574"/>
              </a:solidFill>
              <a:latin typeface="Avenir Next Demi Bold" charset="0"/>
              <a:ea typeface="Avenir Next Demi Bold" charset="0"/>
              <a:cs typeface="Avenir Next Demi Bold" charset="0"/>
            </a:endParaRPr>
          </a:p>
          <a:p>
            <a:pPr algn="ctr"/>
            <a:r>
              <a:rPr lang="en-US" sz="700" dirty="0">
                <a:solidFill>
                  <a:srgbClr val="3C8574"/>
                </a:solidFill>
                <a:latin typeface="Avenir Next" charset="0"/>
                <a:ea typeface="Avenir Next" charset="0"/>
                <a:cs typeface="Avenir Next" charset="0"/>
              </a:rPr>
              <a:t>COORDINATION</a:t>
            </a:r>
          </a:p>
          <a:p>
            <a:pPr algn="ctr"/>
            <a:r>
              <a:rPr lang="en-US" sz="700" dirty="0">
                <a:solidFill>
                  <a:srgbClr val="3C8574"/>
                </a:solidFill>
                <a:latin typeface="Avenir Next" charset="0"/>
                <a:ea typeface="Avenir Next" charset="0"/>
                <a:cs typeface="Avenir Next" charset="0"/>
              </a:rPr>
              <a:t>OFFICE</a:t>
            </a:r>
          </a:p>
        </p:txBody>
      </p:sp>
    </p:spTree>
    <p:extLst>
      <p:ext uri="{BB962C8B-B14F-4D97-AF65-F5344CB8AC3E}">
        <p14:creationId xmlns:p14="http://schemas.microsoft.com/office/powerpoint/2010/main" val="683513725"/>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riangle"/>
          <p:cNvSpPr/>
          <p:nvPr/>
        </p:nvSpPr>
        <p:spPr>
          <a:xfrm rot="10800000" flipH="1">
            <a:off x="0" y="-4948"/>
            <a:ext cx="9240253" cy="53530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16" name="Triangle"/>
          <p:cNvSpPr/>
          <p:nvPr/>
        </p:nvSpPr>
        <p:spPr>
          <a:xfrm flipH="1">
            <a:off x="1023729" y="4614677"/>
            <a:ext cx="8120270"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pic>
        <p:nvPicPr>
          <p:cNvPr id="14" name="Picture 2"/>
          <p:cNvPicPr>
            <a:picLocks noChangeAspect="1"/>
          </p:cNvPicPr>
          <p:nvPr/>
        </p:nvPicPr>
        <p:blipFill>
          <a:blip r:embed="rId3"/>
          <a:stretch>
            <a:fillRect/>
          </a:stretch>
        </p:blipFill>
        <p:spPr>
          <a:xfrm>
            <a:off x="1236742" y="1074779"/>
            <a:ext cx="6416357" cy="3209912"/>
          </a:xfrm>
          <a:prstGeom prst="rect">
            <a:avLst/>
          </a:prstGeom>
        </p:spPr>
      </p:pic>
      <p:sp>
        <p:nvSpPr>
          <p:cNvPr id="2" name="Dikdörtgen 1"/>
          <p:cNvSpPr/>
          <p:nvPr/>
        </p:nvSpPr>
        <p:spPr>
          <a:xfrm>
            <a:off x="150625" y="34006"/>
            <a:ext cx="1353256" cy="369332"/>
          </a:xfrm>
          <a:prstGeom prst="rect">
            <a:avLst/>
          </a:prstGeom>
        </p:spPr>
        <p:txBody>
          <a:bodyPr wrap="none">
            <a:spAutoFit/>
          </a:bodyPr>
          <a:lstStyle/>
          <a:p>
            <a:pPr lvl="0">
              <a:spcBef>
                <a:spcPts val="2400"/>
              </a:spcBef>
            </a:pPr>
            <a:r>
              <a:rPr lang="tr-TR" dirty="0">
                <a:solidFill>
                  <a:schemeClr val="bg1"/>
                </a:solidFill>
                <a:cs typeface="Segoe UI Semibold" panose="020B0702040204020203" pitchFamily="34" charset="0"/>
              </a:rPr>
              <a:t>1) </a:t>
            </a:r>
            <a:r>
              <a:rPr lang="tr-TR" dirty="0" err="1">
                <a:solidFill>
                  <a:schemeClr val="bg1"/>
                </a:solidFill>
                <a:cs typeface="Segoe UI Semibold" panose="020B0702040204020203" pitchFamily="34" charset="0"/>
              </a:rPr>
              <a:t>Overview</a:t>
            </a:r>
            <a:endParaRPr lang="en-US" dirty="0">
              <a:solidFill>
                <a:schemeClr val="bg1"/>
              </a:solidFill>
              <a:latin typeface="Avenir Next"/>
              <a:cs typeface="Segoe UI Semibold" panose="020B0702040204020203" pitchFamily="34" charset="0"/>
            </a:endParaRPr>
          </a:p>
        </p:txBody>
      </p:sp>
      <p:sp>
        <p:nvSpPr>
          <p:cNvPr id="3" name="Dikdörtgen 2">
            <a:extLst>
              <a:ext uri="{FF2B5EF4-FFF2-40B4-BE49-F238E27FC236}">
                <a16:creationId xmlns:a16="http://schemas.microsoft.com/office/drawing/2014/main" id="{491B6740-6211-4A46-9E0D-37AD03F05A9E}"/>
              </a:ext>
            </a:extLst>
          </p:cNvPr>
          <p:cNvSpPr/>
          <p:nvPr/>
        </p:nvSpPr>
        <p:spPr>
          <a:xfrm>
            <a:off x="2672862" y="2421653"/>
            <a:ext cx="3537019" cy="2113272"/>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onstantia"/>
              <a:ea typeface="Constantia"/>
              <a:cs typeface="Constantia"/>
              <a:sym typeface="Constantia"/>
            </a:endParaRPr>
          </a:p>
        </p:txBody>
      </p:sp>
      <p:pic>
        <p:nvPicPr>
          <p:cNvPr id="15" name="Picture 2">
            <a:extLst>
              <a:ext uri="{FF2B5EF4-FFF2-40B4-BE49-F238E27FC236}">
                <a16:creationId xmlns:a16="http://schemas.microsoft.com/office/drawing/2014/main" id="{EC55CD73-D951-4587-983C-EB5DAE5593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660" y="3997347"/>
            <a:ext cx="598147" cy="574689"/>
          </a:xfrm>
          <a:prstGeom prst="rect">
            <a:avLst/>
          </a:prstGeom>
        </p:spPr>
      </p:pic>
      <p:sp>
        <p:nvSpPr>
          <p:cNvPr id="16" name="Rectangle 3">
            <a:extLst>
              <a:ext uri="{FF2B5EF4-FFF2-40B4-BE49-F238E27FC236}">
                <a16:creationId xmlns:a16="http://schemas.microsoft.com/office/drawing/2014/main" id="{1FBDE9D0-667B-43F3-B624-8577589373EA}"/>
              </a:ext>
            </a:extLst>
          </p:cNvPr>
          <p:cNvSpPr/>
          <p:nvPr/>
        </p:nvSpPr>
        <p:spPr>
          <a:xfrm>
            <a:off x="146181" y="4588452"/>
            <a:ext cx="768159" cy="461665"/>
          </a:xfrm>
          <a:prstGeom prst="rect">
            <a:avLst/>
          </a:prstGeom>
        </p:spPr>
        <p:txBody>
          <a:bodyPr wrap="none">
            <a:spAutoFit/>
          </a:bodyPr>
          <a:lstStyle/>
          <a:p>
            <a:pPr algn="ctr"/>
            <a:r>
              <a:rPr lang="en-US" sz="1000" b="1" dirty="0">
                <a:solidFill>
                  <a:srgbClr val="3C8574"/>
                </a:solidFill>
                <a:latin typeface="Avenir Next Demi Bold" charset="0"/>
                <a:ea typeface="Avenir Next Demi Bold" charset="0"/>
                <a:cs typeface="Avenir Next Demi Bold" charset="0"/>
              </a:rPr>
              <a:t>COMCEC</a:t>
            </a:r>
            <a:endParaRPr lang="tr-TR" sz="1000" b="1" dirty="0">
              <a:solidFill>
                <a:srgbClr val="3C8574"/>
              </a:solidFill>
              <a:latin typeface="Avenir Next Demi Bold" charset="0"/>
              <a:ea typeface="Avenir Next Demi Bold" charset="0"/>
              <a:cs typeface="Avenir Next Demi Bold" charset="0"/>
            </a:endParaRPr>
          </a:p>
          <a:p>
            <a:pPr algn="ctr"/>
            <a:r>
              <a:rPr lang="en-US" sz="700" dirty="0">
                <a:solidFill>
                  <a:srgbClr val="3C8574"/>
                </a:solidFill>
                <a:latin typeface="Avenir Next" charset="0"/>
                <a:ea typeface="Avenir Next" charset="0"/>
                <a:cs typeface="Avenir Next" charset="0"/>
              </a:rPr>
              <a:t>COORDINATION</a:t>
            </a:r>
          </a:p>
          <a:p>
            <a:pPr algn="ctr"/>
            <a:r>
              <a:rPr lang="en-US" sz="700" dirty="0">
                <a:solidFill>
                  <a:srgbClr val="3C8574"/>
                </a:solidFill>
                <a:latin typeface="Avenir Next" charset="0"/>
                <a:ea typeface="Avenir Next" charset="0"/>
                <a:cs typeface="Avenir Next" charset="0"/>
              </a:rPr>
              <a:t>OFFICE</a:t>
            </a:r>
          </a:p>
        </p:txBody>
      </p:sp>
    </p:spTree>
    <p:extLst>
      <p:ext uri="{BB962C8B-B14F-4D97-AF65-F5344CB8AC3E}">
        <p14:creationId xmlns:p14="http://schemas.microsoft.com/office/powerpoint/2010/main" val="359512266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txBox="1">
            <a:spLocks/>
          </p:cNvSpPr>
          <p:nvPr/>
        </p:nvSpPr>
        <p:spPr>
          <a:xfrm>
            <a:off x="1" y="0"/>
            <a:ext cx="9143999" cy="959556"/>
          </a:xfrm>
          <a:prstGeom prst="rect">
            <a:avLst/>
          </a:prstGeom>
          <a:solidFill>
            <a:srgbClr val="3C8574"/>
          </a:solidFill>
        </p:spPr>
        <p:txBody>
          <a:bodyPr wrap="square" lIns="360000" tIns="144000" rIns="360000" bIns="144000" anchor="ctr" anchorCtr="0">
            <a:noAutofit/>
          </a:bodyPr>
          <a:lstStyle>
            <a:lvl1pPr algn="ctr" defTabSz="914400" rtl="0" eaLnBrk="1" latinLnBrk="0" hangingPunct="1">
              <a:spcBef>
                <a:spcPct val="0"/>
              </a:spcBef>
              <a:buNone/>
              <a:defRPr sz="2400" b="0" kern="1200" baseline="0">
                <a:solidFill>
                  <a:schemeClr val="bg1"/>
                </a:solidFill>
                <a:latin typeface="Segoe UI Semibold" panose="020B0702040204020203" pitchFamily="34" charset="0"/>
                <a:ea typeface="+mj-ea"/>
                <a:cs typeface="Segoe UI" panose="020B0502040204020203" pitchFamily="34" charset="0"/>
              </a:defRPr>
            </a:lvl1pPr>
          </a:lstStyle>
          <a:p>
            <a:pPr lvl="0" algn="l">
              <a:spcBef>
                <a:spcPts val="2400"/>
              </a:spcBef>
            </a:pPr>
            <a:endParaRPr lang="en-US" sz="2200" dirty="0">
              <a:cs typeface="Segoe UI Semibold" panose="020B0702040204020203" pitchFamily="34" charset="0"/>
            </a:endParaRPr>
          </a:p>
        </p:txBody>
      </p:sp>
      <p:sp>
        <p:nvSpPr>
          <p:cNvPr id="132" name="Triangle"/>
          <p:cNvSpPr/>
          <p:nvPr/>
        </p:nvSpPr>
        <p:spPr>
          <a:xfrm flipH="1">
            <a:off x="1023729" y="4614678"/>
            <a:ext cx="8120270" cy="53530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pic>
        <p:nvPicPr>
          <p:cNvPr id="13" name="Picture 1" descr="Picture 1"/>
          <p:cNvPicPr>
            <a:picLocks noChangeAspect="1"/>
          </p:cNvPicPr>
          <p:nvPr/>
        </p:nvPicPr>
        <p:blipFill>
          <a:blip r:embed="rId3">
            <a:extLst/>
          </a:blip>
          <a:stretch>
            <a:fillRect/>
          </a:stretch>
        </p:blipFill>
        <p:spPr>
          <a:xfrm>
            <a:off x="7004763" y="148564"/>
            <a:ext cx="1936969" cy="66242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2" name="Adverse impacts of COVID-19 Pandemic Crisis on the Global and OIC Economy…"/>
          <p:cNvSpPr txBox="1">
            <a:spLocks/>
          </p:cNvSpPr>
          <p:nvPr/>
        </p:nvSpPr>
        <p:spPr>
          <a:xfrm>
            <a:off x="181254" y="1497558"/>
            <a:ext cx="3772375" cy="270605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Autofit/>
          </a:bodyPr>
          <a:lst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9pPr>
          </a:lstStyle>
          <a:p>
            <a:pPr marL="514350" indent="0">
              <a:spcBef>
                <a:spcPts val="800"/>
              </a:spcBef>
              <a:buSzPct val="120000"/>
              <a:buNone/>
            </a:pPr>
            <a:r>
              <a:rPr lang="tr-TR" sz="1800" dirty="0">
                <a:solidFill>
                  <a:schemeClr val="tx1"/>
                </a:solidFill>
                <a:latin typeface="Constantia" panose="02030602050306030303" pitchFamily="18" charset="0"/>
                <a:cs typeface="Segoe UI Semibold" panose="020B0702040204020203" pitchFamily="34" charset="0"/>
              </a:rPr>
              <a:t>* </a:t>
            </a:r>
            <a:r>
              <a:rPr lang="en-US" sz="1800" dirty="0">
                <a:solidFill>
                  <a:schemeClr val="tx1"/>
                </a:solidFill>
                <a:latin typeface="Constantia" panose="02030602050306030303" pitchFamily="18" charset="0"/>
                <a:cs typeface="Segoe UI Semibold" panose="020B0702040204020203" pitchFamily="34" charset="0"/>
              </a:rPr>
              <a:t>1</a:t>
            </a:r>
            <a:r>
              <a:rPr lang="tr-TR" sz="1800" dirty="0">
                <a:solidFill>
                  <a:schemeClr val="tx1"/>
                </a:solidFill>
                <a:latin typeface="Constantia" panose="02030602050306030303" pitchFamily="18" charset="0"/>
                <a:cs typeface="Segoe UI Semibold" panose="020B0702040204020203" pitchFamily="34" charset="0"/>
              </a:rPr>
              <a:t>56 </a:t>
            </a:r>
            <a:r>
              <a:rPr lang="en-US" sz="1800" dirty="0">
                <a:solidFill>
                  <a:schemeClr val="tx1"/>
                </a:solidFill>
                <a:latin typeface="Constantia" panose="02030602050306030303" pitchFamily="18" charset="0"/>
                <a:cs typeface="Segoe UI Semibold" panose="020B0702040204020203" pitchFamily="34" charset="0"/>
              </a:rPr>
              <a:t>Projects from 2</a:t>
            </a:r>
            <a:r>
              <a:rPr lang="tr-TR" sz="1800" dirty="0">
                <a:solidFill>
                  <a:schemeClr val="tx1"/>
                </a:solidFill>
                <a:latin typeface="Constantia" panose="02030602050306030303" pitchFamily="18" charset="0"/>
                <a:cs typeface="Segoe UI Semibold" panose="020B0702040204020203" pitchFamily="34" charset="0"/>
              </a:rPr>
              <a:t>9</a:t>
            </a:r>
            <a:r>
              <a:rPr lang="en-US" sz="1800" dirty="0">
                <a:solidFill>
                  <a:schemeClr val="tx1"/>
                </a:solidFill>
                <a:latin typeface="Constantia" panose="02030602050306030303" pitchFamily="18" charset="0"/>
                <a:cs typeface="Segoe UI Semibold" panose="020B0702040204020203" pitchFamily="34" charset="0"/>
              </a:rPr>
              <a:t> Countries and </a:t>
            </a:r>
            <a:r>
              <a:rPr lang="tr-TR" sz="1800" dirty="0">
                <a:solidFill>
                  <a:schemeClr val="tx1"/>
                </a:solidFill>
                <a:latin typeface="Constantia" panose="02030602050306030303" pitchFamily="18" charset="0"/>
                <a:cs typeface="Segoe UI Semibold" panose="020B0702040204020203" pitchFamily="34" charset="0"/>
              </a:rPr>
              <a:t>6</a:t>
            </a:r>
            <a:r>
              <a:rPr lang="en-US" sz="1800" dirty="0">
                <a:solidFill>
                  <a:schemeClr val="tx1"/>
                </a:solidFill>
                <a:latin typeface="Constantia" panose="02030602050306030303" pitchFamily="18" charset="0"/>
                <a:cs typeface="Segoe UI Semibold" panose="020B0702040204020203" pitchFamily="34" charset="0"/>
              </a:rPr>
              <a:t> OIC institutions </a:t>
            </a:r>
            <a:r>
              <a:rPr lang="en-US" sz="1800" b="1" dirty="0">
                <a:solidFill>
                  <a:schemeClr val="tx1"/>
                </a:solidFill>
                <a:latin typeface="Constantia" panose="02030602050306030303" pitchFamily="18" charset="0"/>
                <a:cs typeface="Segoe UI Semibold" panose="020B0702040204020203" pitchFamily="34" charset="0"/>
              </a:rPr>
              <a:t>(</a:t>
            </a:r>
            <a:r>
              <a:rPr lang="tr-TR" sz="1800" b="1" dirty="0">
                <a:solidFill>
                  <a:schemeClr val="tx1"/>
                </a:solidFill>
                <a:latin typeface="Constantia" panose="02030602050306030303" pitchFamily="18" charset="0"/>
                <a:cs typeface="Segoe UI Semibold" panose="020B0702040204020203" pitchFamily="34" charset="0"/>
              </a:rPr>
              <a:t>33 </a:t>
            </a:r>
            <a:r>
              <a:rPr lang="tr-TR" sz="1800" b="1" dirty="0" err="1">
                <a:solidFill>
                  <a:schemeClr val="tx1"/>
                </a:solidFill>
                <a:latin typeface="Constantia" panose="02030602050306030303" pitchFamily="18" charset="0"/>
                <a:cs typeface="Segoe UI Semibold" panose="020B0702040204020203" pitchFamily="34" charset="0"/>
              </a:rPr>
              <a:t>Projects</a:t>
            </a:r>
            <a:r>
              <a:rPr lang="tr-TR" sz="1800" b="1" dirty="0">
                <a:solidFill>
                  <a:schemeClr val="tx1"/>
                </a:solidFill>
                <a:latin typeface="Constantia" panose="02030602050306030303" pitchFamily="18" charset="0"/>
                <a:cs typeface="Segoe UI Semibold" panose="020B0702040204020203" pitchFamily="34" charset="0"/>
              </a:rPr>
              <a:t> in </a:t>
            </a:r>
            <a:r>
              <a:rPr lang="tr-TR" sz="1800" b="1" dirty="0" err="1">
                <a:solidFill>
                  <a:schemeClr val="tx1"/>
                </a:solidFill>
                <a:latin typeface="Constantia" panose="02030602050306030303" pitchFamily="18" charset="0"/>
                <a:cs typeface="Segoe UI Semibold" panose="020B0702040204020203" pitchFamily="34" charset="0"/>
              </a:rPr>
              <a:t>Trade</a:t>
            </a:r>
            <a:r>
              <a:rPr lang="tr-TR" sz="1800" b="1" dirty="0">
                <a:solidFill>
                  <a:schemeClr val="tx1"/>
                </a:solidFill>
                <a:latin typeface="Constantia" panose="02030602050306030303" pitchFamily="18" charset="0"/>
                <a:cs typeface="Segoe UI Semibold" panose="020B0702040204020203" pitchFamily="34" charset="0"/>
              </a:rPr>
              <a:t>)</a:t>
            </a:r>
            <a:endParaRPr lang="en-US" sz="1800" b="1" dirty="0">
              <a:solidFill>
                <a:schemeClr val="tx1"/>
              </a:solidFill>
              <a:latin typeface="Constantia" panose="02030602050306030303" pitchFamily="18" charset="0"/>
              <a:cs typeface="Segoe UI Semibold" panose="020B0702040204020203" pitchFamily="34" charset="0"/>
            </a:endParaRPr>
          </a:p>
          <a:p>
            <a:pPr marL="514350" indent="0">
              <a:spcBef>
                <a:spcPts val="800"/>
              </a:spcBef>
              <a:buSzPct val="120000"/>
              <a:buNone/>
            </a:pPr>
            <a:endParaRPr lang="en-US" sz="1800" dirty="0">
              <a:solidFill>
                <a:schemeClr val="tx1"/>
              </a:solidFill>
              <a:latin typeface="Constantia" panose="02030602050306030303" pitchFamily="18" charset="0"/>
              <a:cs typeface="Segoe UI Semibold" panose="020B0702040204020203" pitchFamily="34" charset="0"/>
            </a:endParaRPr>
          </a:p>
          <a:p>
            <a:pPr marL="514350" indent="0">
              <a:spcBef>
                <a:spcPts val="800"/>
              </a:spcBef>
              <a:buSzPct val="120000"/>
              <a:buNone/>
            </a:pPr>
            <a:r>
              <a:rPr lang="tr-TR" sz="1800" dirty="0">
                <a:solidFill>
                  <a:schemeClr val="tx1"/>
                </a:solidFill>
                <a:latin typeface="Constantia" panose="02030602050306030303" pitchFamily="18" charset="0"/>
                <a:cs typeface="Segoe UI Semibold" panose="020B0702040204020203" pitchFamily="34" charset="0"/>
              </a:rPr>
              <a:t>* </a:t>
            </a:r>
            <a:r>
              <a:rPr lang="tr-TR" sz="1800" dirty="0" err="1">
                <a:solidFill>
                  <a:schemeClr val="tx1"/>
                </a:solidFill>
                <a:latin typeface="Constantia" panose="02030602050306030303" pitchFamily="18" charset="0"/>
                <a:cs typeface="Segoe UI Semibold" panose="020B0702040204020203" pitchFamily="34" charset="0"/>
              </a:rPr>
              <a:t>All</a:t>
            </a:r>
            <a:r>
              <a:rPr lang="tr-TR" sz="1800" dirty="0">
                <a:solidFill>
                  <a:schemeClr val="tx1"/>
                </a:solidFill>
                <a:latin typeface="Constantia" panose="02030602050306030303" pitchFamily="18" charset="0"/>
                <a:cs typeface="Segoe UI Semibold" panose="020B0702040204020203" pitchFamily="34" charset="0"/>
              </a:rPr>
              <a:t> </a:t>
            </a:r>
            <a:r>
              <a:rPr lang="tr-TR" sz="1800" dirty="0" err="1">
                <a:solidFill>
                  <a:schemeClr val="tx1"/>
                </a:solidFill>
                <a:latin typeface="Constantia" panose="02030602050306030303" pitchFamily="18" charset="0"/>
                <a:cs typeface="Segoe UI Semibold" panose="020B0702040204020203" pitchFamily="34" charset="0"/>
              </a:rPr>
              <a:t>member</a:t>
            </a:r>
            <a:r>
              <a:rPr lang="tr-TR" sz="1800" dirty="0">
                <a:solidFill>
                  <a:schemeClr val="tx1"/>
                </a:solidFill>
                <a:latin typeface="Constantia" panose="02030602050306030303" pitchFamily="18" charset="0"/>
                <a:cs typeface="Segoe UI Semibold" panose="020B0702040204020203" pitchFamily="34" charset="0"/>
              </a:rPr>
              <a:t> </a:t>
            </a:r>
            <a:r>
              <a:rPr lang="en-US" sz="1800" dirty="0">
                <a:solidFill>
                  <a:schemeClr val="tx1"/>
                </a:solidFill>
                <a:latin typeface="Constantia" panose="02030602050306030303" pitchFamily="18" charset="0"/>
                <a:cs typeface="Segoe UI Semibold" panose="020B0702040204020203" pitchFamily="34" charset="0"/>
              </a:rPr>
              <a:t>countries as a beneficiary</a:t>
            </a:r>
          </a:p>
          <a:p>
            <a:pPr marL="514350" indent="0">
              <a:spcBef>
                <a:spcPts val="800"/>
              </a:spcBef>
              <a:buSzPct val="120000"/>
              <a:buNone/>
            </a:pPr>
            <a:endParaRPr lang="en-US" sz="1800" dirty="0">
              <a:solidFill>
                <a:schemeClr val="tx1"/>
              </a:solidFill>
              <a:latin typeface="Segoe UI Semibold" panose="020B0702040204020203" pitchFamily="34" charset="0"/>
              <a:cs typeface="Segoe UI Semibold" panose="020B0702040204020203" pitchFamily="34" charset="0"/>
            </a:endParaRPr>
          </a:p>
        </p:txBody>
      </p:sp>
      <p:pic>
        <p:nvPicPr>
          <p:cNvPr id="9" name="Resim 1" descr="Resim 1"/>
          <p:cNvPicPr>
            <a:picLocks noChangeAspect="1"/>
          </p:cNvPicPr>
          <p:nvPr/>
        </p:nvPicPr>
        <p:blipFill>
          <a:blip r:embed="rId4">
            <a:extLst/>
          </a:blip>
          <a:stretch>
            <a:fillRect/>
          </a:stretch>
        </p:blipFill>
        <p:spPr>
          <a:xfrm>
            <a:off x="4240051" y="1289364"/>
            <a:ext cx="4351765" cy="2914245"/>
          </a:xfrm>
          <a:prstGeom prst="rect">
            <a:avLst/>
          </a:prstGeom>
          <a:ln w="12700">
            <a:miter lim="400000"/>
          </a:ln>
        </p:spPr>
      </p:pic>
      <p:sp>
        <p:nvSpPr>
          <p:cNvPr id="11" name="Dikdörtgen 10"/>
          <p:cNvSpPr/>
          <p:nvPr/>
        </p:nvSpPr>
        <p:spPr>
          <a:xfrm>
            <a:off x="337889" y="295111"/>
            <a:ext cx="5891461" cy="1138773"/>
          </a:xfrm>
          <a:prstGeom prst="rect">
            <a:avLst/>
          </a:prstGeom>
        </p:spPr>
        <p:txBody>
          <a:bodyPr wrap="square">
            <a:spAutoFit/>
          </a:bodyPr>
          <a:lstStyle/>
          <a:p>
            <a:pPr>
              <a:spcBef>
                <a:spcPts val="2400"/>
              </a:spcBef>
            </a:pPr>
            <a:r>
              <a:rPr lang="tr-TR" sz="2400" dirty="0">
                <a:solidFill>
                  <a:schemeClr val="bg1"/>
                </a:solidFill>
                <a:cs typeface="Segoe UI Semibold" panose="020B0702040204020203" pitchFamily="34" charset="0"/>
              </a:rPr>
              <a:t> 1) </a:t>
            </a:r>
            <a:r>
              <a:rPr lang="tr-TR" sz="2400" dirty="0" err="1">
                <a:solidFill>
                  <a:schemeClr val="bg1"/>
                </a:solidFill>
                <a:cs typeface="Segoe UI Semibold" panose="020B0702040204020203" pitchFamily="34" charset="0"/>
              </a:rPr>
              <a:t>Overview</a:t>
            </a:r>
            <a:endParaRPr lang="en-US" sz="2400" dirty="0">
              <a:solidFill>
                <a:schemeClr val="bg1"/>
              </a:solidFill>
              <a:latin typeface="Avenir Next"/>
              <a:cs typeface="Segoe UI Semibold" panose="020B0702040204020203" pitchFamily="34" charset="0"/>
            </a:endParaRPr>
          </a:p>
          <a:p>
            <a:pPr lvl="0">
              <a:spcBef>
                <a:spcPts val="2400"/>
              </a:spcBef>
            </a:pPr>
            <a:endParaRPr lang="en-US" sz="2400" dirty="0">
              <a:solidFill>
                <a:schemeClr val="bg1"/>
              </a:solidFill>
              <a:latin typeface="Avenir Next"/>
              <a:cs typeface="Segoe UI Semibold" panose="020B0702040204020203" pitchFamily="34" charset="0"/>
            </a:endParaRPr>
          </a:p>
        </p:txBody>
      </p:sp>
      <p:pic>
        <p:nvPicPr>
          <p:cNvPr id="12" name="Picture 2">
            <a:extLst>
              <a:ext uri="{FF2B5EF4-FFF2-40B4-BE49-F238E27FC236}">
                <a16:creationId xmlns:a16="http://schemas.microsoft.com/office/drawing/2014/main" id="{169F094E-AC0A-4D6C-B635-E123AB5457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660" y="3997347"/>
            <a:ext cx="598147" cy="574689"/>
          </a:xfrm>
          <a:prstGeom prst="rect">
            <a:avLst/>
          </a:prstGeom>
        </p:spPr>
      </p:pic>
      <p:sp>
        <p:nvSpPr>
          <p:cNvPr id="14" name="Rectangle 3">
            <a:extLst>
              <a:ext uri="{FF2B5EF4-FFF2-40B4-BE49-F238E27FC236}">
                <a16:creationId xmlns:a16="http://schemas.microsoft.com/office/drawing/2014/main" id="{BB183617-FFC7-4879-B7C4-3D6EAC15B32F}"/>
              </a:ext>
            </a:extLst>
          </p:cNvPr>
          <p:cNvSpPr/>
          <p:nvPr/>
        </p:nvSpPr>
        <p:spPr>
          <a:xfrm>
            <a:off x="146181" y="4588452"/>
            <a:ext cx="768159" cy="461665"/>
          </a:xfrm>
          <a:prstGeom prst="rect">
            <a:avLst/>
          </a:prstGeom>
        </p:spPr>
        <p:txBody>
          <a:bodyPr wrap="none">
            <a:spAutoFit/>
          </a:bodyPr>
          <a:lstStyle/>
          <a:p>
            <a:pPr algn="ctr"/>
            <a:r>
              <a:rPr lang="en-US" sz="1000" b="1" dirty="0">
                <a:solidFill>
                  <a:srgbClr val="3C8574"/>
                </a:solidFill>
                <a:latin typeface="Avenir Next Demi Bold" charset="0"/>
                <a:ea typeface="Avenir Next Demi Bold" charset="0"/>
                <a:cs typeface="Avenir Next Demi Bold" charset="0"/>
              </a:rPr>
              <a:t>COMCEC</a:t>
            </a:r>
            <a:endParaRPr lang="tr-TR" sz="1000" b="1" dirty="0">
              <a:solidFill>
                <a:srgbClr val="3C8574"/>
              </a:solidFill>
              <a:latin typeface="Avenir Next Demi Bold" charset="0"/>
              <a:ea typeface="Avenir Next Demi Bold" charset="0"/>
              <a:cs typeface="Avenir Next Demi Bold" charset="0"/>
            </a:endParaRPr>
          </a:p>
          <a:p>
            <a:pPr algn="ctr"/>
            <a:r>
              <a:rPr lang="en-US" sz="700" dirty="0">
                <a:solidFill>
                  <a:srgbClr val="3C8574"/>
                </a:solidFill>
                <a:latin typeface="Avenir Next" charset="0"/>
                <a:ea typeface="Avenir Next" charset="0"/>
                <a:cs typeface="Avenir Next" charset="0"/>
              </a:rPr>
              <a:t>COORDINATION</a:t>
            </a:r>
          </a:p>
          <a:p>
            <a:pPr algn="ctr"/>
            <a:r>
              <a:rPr lang="en-US" sz="700" dirty="0">
                <a:solidFill>
                  <a:srgbClr val="3C8574"/>
                </a:solidFill>
                <a:latin typeface="Avenir Next" charset="0"/>
                <a:ea typeface="Avenir Next" charset="0"/>
                <a:cs typeface="Avenir Next" charset="0"/>
              </a:rPr>
              <a:t>OFFICE</a:t>
            </a:r>
          </a:p>
        </p:txBody>
      </p:sp>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riangle"/>
          <p:cNvSpPr/>
          <p:nvPr/>
        </p:nvSpPr>
        <p:spPr>
          <a:xfrm flipH="1">
            <a:off x="1023729" y="4614678"/>
            <a:ext cx="8120270" cy="53530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0" name="Title 1"/>
          <p:cNvSpPr txBox="1">
            <a:spLocks/>
          </p:cNvSpPr>
          <p:nvPr/>
        </p:nvSpPr>
        <p:spPr>
          <a:xfrm>
            <a:off x="0" y="0"/>
            <a:ext cx="9143999" cy="959556"/>
          </a:xfrm>
          <a:prstGeom prst="rect">
            <a:avLst/>
          </a:prstGeom>
          <a:solidFill>
            <a:srgbClr val="3C8574"/>
          </a:solidFill>
        </p:spPr>
        <p:txBody>
          <a:bodyPr wrap="square" lIns="360000" tIns="144000" rIns="360000" bIns="144000" anchor="ctr" anchorCtr="0">
            <a:noAutofit/>
          </a:bodyPr>
          <a:lstStyle>
            <a:lvl1pPr algn="ctr" defTabSz="914400" rtl="0" eaLnBrk="1" latinLnBrk="0" hangingPunct="1">
              <a:spcBef>
                <a:spcPct val="0"/>
              </a:spcBef>
              <a:buNone/>
              <a:defRPr sz="2400" b="0" kern="1200" baseline="0">
                <a:solidFill>
                  <a:schemeClr val="bg1"/>
                </a:solidFill>
                <a:latin typeface="Segoe UI Semibold" panose="020B0702040204020203" pitchFamily="34" charset="0"/>
                <a:ea typeface="+mj-ea"/>
                <a:cs typeface="Segoe UI" panose="020B0502040204020203" pitchFamily="34" charset="0"/>
              </a:defRPr>
            </a:lvl1pPr>
          </a:lstStyle>
          <a:p>
            <a:pPr lvl="0" algn="l">
              <a:spcBef>
                <a:spcPts val="2400"/>
              </a:spcBef>
            </a:pPr>
            <a:r>
              <a:rPr lang="tr-TR" sz="2200" dirty="0">
                <a:cs typeface="Segoe UI Semibold" panose="020B0702040204020203" pitchFamily="34" charset="0"/>
              </a:rPr>
              <a:t>2) </a:t>
            </a:r>
            <a:r>
              <a:rPr lang="tr-TR" sz="2200" dirty="0" err="1">
                <a:cs typeface="Segoe UI Semibold" panose="020B0702040204020203" pitchFamily="34" charset="0"/>
              </a:rPr>
              <a:t>Objectives</a:t>
            </a:r>
            <a:r>
              <a:rPr lang="tr-TR" sz="2200" dirty="0">
                <a:cs typeface="Segoe UI Semibold" panose="020B0702040204020203" pitchFamily="34" charset="0"/>
              </a:rPr>
              <a:t> </a:t>
            </a:r>
            <a:r>
              <a:rPr lang="tr-TR" sz="2200" dirty="0" err="1">
                <a:cs typeface="Segoe UI Semibold" panose="020B0702040204020203" pitchFamily="34" charset="0"/>
              </a:rPr>
              <a:t>and</a:t>
            </a:r>
            <a:r>
              <a:rPr lang="tr-TR" sz="2200" dirty="0">
                <a:cs typeface="Segoe UI Semibold" panose="020B0702040204020203" pitchFamily="34" charset="0"/>
              </a:rPr>
              <a:t> Main </a:t>
            </a:r>
            <a:r>
              <a:rPr lang="tr-TR" sz="2200" dirty="0" err="1">
                <a:cs typeface="Segoe UI Semibold" panose="020B0702040204020203" pitchFamily="34" charset="0"/>
              </a:rPr>
              <a:t>Characteristics</a:t>
            </a:r>
            <a:endParaRPr lang="en-US" sz="2200" dirty="0">
              <a:latin typeface="Avenir Next"/>
              <a:cs typeface="Segoe UI Semibold" panose="020B0702040204020203" pitchFamily="34" charset="0"/>
            </a:endParaRPr>
          </a:p>
        </p:txBody>
      </p:sp>
      <p:pic>
        <p:nvPicPr>
          <p:cNvPr id="13" name="Picture 1" descr="Picture 1"/>
          <p:cNvPicPr>
            <a:picLocks noChangeAspect="1"/>
          </p:cNvPicPr>
          <p:nvPr/>
        </p:nvPicPr>
        <p:blipFill>
          <a:blip r:embed="rId3">
            <a:extLst/>
          </a:blip>
          <a:stretch>
            <a:fillRect/>
          </a:stretch>
        </p:blipFill>
        <p:spPr>
          <a:xfrm>
            <a:off x="7049918" y="148564"/>
            <a:ext cx="1936969" cy="66242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1" name="COVID-19 Consultation Meetings…"/>
          <p:cNvSpPr txBox="1">
            <a:spLocks/>
          </p:cNvSpPr>
          <p:nvPr/>
        </p:nvSpPr>
        <p:spPr>
          <a:xfrm>
            <a:off x="530260" y="873693"/>
            <a:ext cx="8298436" cy="306633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9pPr>
          </a:lstStyle>
          <a:p>
            <a:pPr marL="0" indent="0">
              <a:spcBef>
                <a:spcPts val="600"/>
              </a:spcBef>
              <a:spcAft>
                <a:spcPts val="600"/>
              </a:spcAft>
              <a:buSzPct val="80000"/>
              <a:buNone/>
              <a:defRPr sz="2500">
                <a:solidFill>
                  <a:srgbClr val="FFFFFF"/>
                </a:solidFill>
                <a:latin typeface="Avenir Next Ultra Light"/>
                <a:ea typeface="Avenir Next Ultra Light"/>
                <a:cs typeface="Avenir Next Ultra Light"/>
                <a:sym typeface="Avenir Next Ultra Light"/>
              </a:defRPr>
            </a:pPr>
            <a:endParaRPr lang="en-US" sz="2200" dirty="0">
              <a:solidFill>
                <a:schemeClr val="tx1"/>
              </a:solidFill>
              <a:latin typeface="Candara Light" panose="020E0502030303020204" pitchFamily="34" charset="0"/>
            </a:endParaRPr>
          </a:p>
        </p:txBody>
      </p:sp>
      <p:sp>
        <p:nvSpPr>
          <p:cNvPr id="12" name="COVID-19 Consultation Meetings…"/>
          <p:cNvSpPr txBox="1">
            <a:spLocks/>
          </p:cNvSpPr>
          <p:nvPr/>
        </p:nvSpPr>
        <p:spPr>
          <a:xfrm>
            <a:off x="530260" y="1040112"/>
            <a:ext cx="8298436" cy="311393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fontScale="47500" lnSpcReduction="20000"/>
          </a:bodyPr>
          <a:lst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9pPr>
          </a:lstStyle>
          <a:p>
            <a:pPr marL="0" indent="0">
              <a:spcBef>
                <a:spcPts val="600"/>
              </a:spcBef>
              <a:spcAft>
                <a:spcPts val="600"/>
              </a:spcAft>
              <a:buSzPct val="80000"/>
              <a:buNone/>
              <a:defRPr sz="2500">
                <a:solidFill>
                  <a:srgbClr val="FFFFFF"/>
                </a:solidFill>
                <a:latin typeface="Avenir Next Ultra Light"/>
                <a:ea typeface="Avenir Next Ultra Light"/>
                <a:cs typeface="Avenir Next Ultra Light"/>
                <a:sym typeface="Avenir Next Ultra Light"/>
              </a:defRPr>
            </a:pPr>
            <a:r>
              <a:rPr lang="en-US" sz="3400" b="1" u="sng" dirty="0">
                <a:solidFill>
                  <a:schemeClr val="tx1"/>
                </a:solidFill>
                <a:latin typeface="Constantia" panose="02030602050306030303" pitchFamily="18" charset="0"/>
              </a:rPr>
              <a:t>WHAT?</a:t>
            </a:r>
          </a:p>
          <a:p>
            <a:pPr marL="0" indent="0">
              <a:spcBef>
                <a:spcPts val="600"/>
              </a:spcBef>
              <a:spcAft>
                <a:spcPts val="600"/>
              </a:spcAft>
              <a:buSzPct val="80000"/>
              <a:buNone/>
              <a:defRPr sz="2500">
                <a:solidFill>
                  <a:srgbClr val="FFFFFF"/>
                </a:solidFill>
                <a:latin typeface="Avenir Next Ultra Light"/>
                <a:ea typeface="Avenir Next Ultra Light"/>
                <a:cs typeface="Avenir Next Ultra Light"/>
                <a:sym typeface="Avenir Next Ultra Light"/>
              </a:defRPr>
            </a:pPr>
            <a:r>
              <a:rPr lang="en-US" sz="2800" dirty="0">
                <a:solidFill>
                  <a:schemeClr val="tx1"/>
                </a:solidFill>
                <a:latin typeface="Constantia" panose="02030602050306030303" pitchFamily="18" charset="0"/>
              </a:rPr>
              <a:t>A </a:t>
            </a:r>
            <a:r>
              <a:rPr lang="en-US" sz="2800" b="1" dirty="0">
                <a:solidFill>
                  <a:schemeClr val="tx1"/>
                </a:solidFill>
                <a:latin typeface="Constantia" panose="02030602050306030303" pitchFamily="18" charset="0"/>
              </a:rPr>
              <a:t>grant-based finance mechanism</a:t>
            </a:r>
            <a:r>
              <a:rPr lang="en-US" sz="2800" dirty="0">
                <a:solidFill>
                  <a:schemeClr val="tx1"/>
                </a:solidFill>
                <a:latin typeface="Constantia" panose="02030602050306030303" pitchFamily="18" charset="0"/>
              </a:rPr>
              <a:t>, was introduced by COMCEC Coordination Office in 2014 as a </a:t>
            </a:r>
            <a:r>
              <a:rPr lang="en-US" sz="2800" b="1" dirty="0">
                <a:solidFill>
                  <a:schemeClr val="tx1"/>
                </a:solidFill>
                <a:latin typeface="Constantia" panose="02030602050306030303" pitchFamily="18" charset="0"/>
              </a:rPr>
              <a:t>policy support instrument</a:t>
            </a:r>
            <a:r>
              <a:rPr lang="en-US" sz="2800" dirty="0">
                <a:solidFill>
                  <a:schemeClr val="tx1"/>
                </a:solidFill>
                <a:latin typeface="Constantia" panose="02030602050306030303" pitchFamily="18" charset="0"/>
              </a:rPr>
              <a:t> under the COMCEC Strategy</a:t>
            </a:r>
          </a:p>
          <a:p>
            <a:pPr marL="0" indent="0">
              <a:spcBef>
                <a:spcPts val="600"/>
              </a:spcBef>
              <a:spcAft>
                <a:spcPts val="600"/>
              </a:spcAft>
              <a:buSzPct val="80000"/>
              <a:buNone/>
              <a:defRPr sz="2500">
                <a:solidFill>
                  <a:srgbClr val="FFFFFF"/>
                </a:solidFill>
                <a:latin typeface="Avenir Next Ultra Light"/>
                <a:ea typeface="Avenir Next Ultra Light"/>
                <a:cs typeface="Avenir Next Ultra Light"/>
                <a:sym typeface="Avenir Next Ultra Light"/>
              </a:defRPr>
            </a:pPr>
            <a:r>
              <a:rPr lang="en-US" sz="3400" b="1" u="sng" dirty="0">
                <a:solidFill>
                  <a:schemeClr val="tx1"/>
                </a:solidFill>
                <a:latin typeface="Constantia" panose="02030602050306030303" pitchFamily="18" charset="0"/>
              </a:rPr>
              <a:t>WHY?</a:t>
            </a:r>
          </a:p>
          <a:p>
            <a:pPr>
              <a:spcBef>
                <a:spcPts val="600"/>
              </a:spcBef>
              <a:spcAft>
                <a:spcPts val="600"/>
              </a:spcAft>
              <a:buSzPct val="80000"/>
              <a:defRPr sz="2500">
                <a:solidFill>
                  <a:srgbClr val="FFFFFF"/>
                </a:solidFill>
                <a:latin typeface="Avenir Next Ultra Light"/>
                <a:ea typeface="Avenir Next Ultra Light"/>
                <a:cs typeface="Avenir Next Ultra Light"/>
                <a:sym typeface="Avenir Next Ultra Light"/>
              </a:defRPr>
            </a:pPr>
            <a:r>
              <a:rPr lang="en-US" sz="2800" dirty="0">
                <a:solidFill>
                  <a:schemeClr val="tx1"/>
                </a:solidFill>
                <a:latin typeface="Constantia" panose="02030602050306030303" pitchFamily="18" charset="0"/>
              </a:rPr>
              <a:t>Increasing institutional and human capacity</a:t>
            </a:r>
            <a:endParaRPr lang="tr-TR" sz="2800" dirty="0">
              <a:solidFill>
                <a:schemeClr val="tx1"/>
              </a:solidFill>
              <a:latin typeface="Constantia" panose="02030602050306030303" pitchFamily="18" charset="0"/>
            </a:endParaRPr>
          </a:p>
          <a:p>
            <a:pPr>
              <a:spcBef>
                <a:spcPts val="600"/>
              </a:spcBef>
              <a:spcAft>
                <a:spcPts val="600"/>
              </a:spcAft>
              <a:buSzPct val="80000"/>
              <a:defRPr sz="2500">
                <a:solidFill>
                  <a:srgbClr val="FFFFFF"/>
                </a:solidFill>
                <a:latin typeface="Avenir Next Ultra Light"/>
                <a:ea typeface="Avenir Next Ultra Light"/>
                <a:cs typeface="Avenir Next Ultra Light"/>
                <a:sym typeface="Avenir Next Ultra Light"/>
              </a:defRPr>
            </a:pPr>
            <a:r>
              <a:rPr lang="en-US" sz="2800" dirty="0">
                <a:solidFill>
                  <a:schemeClr val="tx1"/>
                </a:solidFill>
                <a:latin typeface="Constantia" panose="02030602050306030303" pitchFamily="18" charset="0"/>
              </a:rPr>
              <a:t>Supporting implementation of policy recommendations adopted by COMCEC Ministerial Sessions</a:t>
            </a:r>
            <a:endParaRPr lang="tr-TR" sz="2800" dirty="0">
              <a:solidFill>
                <a:schemeClr val="tx1"/>
              </a:solidFill>
              <a:latin typeface="Constantia" panose="02030602050306030303" pitchFamily="18" charset="0"/>
            </a:endParaRPr>
          </a:p>
          <a:p>
            <a:pPr>
              <a:spcBef>
                <a:spcPts val="600"/>
              </a:spcBef>
              <a:spcAft>
                <a:spcPts val="600"/>
              </a:spcAft>
              <a:buSzPct val="80000"/>
              <a:defRPr sz="2500">
                <a:solidFill>
                  <a:srgbClr val="FFFFFF"/>
                </a:solidFill>
                <a:latin typeface="Avenir Next Ultra Light"/>
                <a:ea typeface="Avenir Next Ultra Light"/>
                <a:cs typeface="Avenir Next Ultra Light"/>
                <a:sym typeface="Avenir Next Ultra Light"/>
              </a:defRPr>
            </a:pPr>
            <a:r>
              <a:rPr lang="en-US" sz="2800" dirty="0">
                <a:solidFill>
                  <a:schemeClr val="tx1"/>
                </a:solidFill>
                <a:latin typeface="Constantia" panose="02030602050306030303" pitchFamily="18" charset="0"/>
              </a:rPr>
              <a:t>Enhancing cooperation and solidarity among the member countries</a:t>
            </a:r>
          </a:p>
          <a:p>
            <a:pPr marL="0" indent="0">
              <a:spcBef>
                <a:spcPts val="600"/>
              </a:spcBef>
              <a:spcAft>
                <a:spcPts val="600"/>
              </a:spcAft>
              <a:buSzPct val="80000"/>
              <a:buNone/>
              <a:defRPr sz="2500">
                <a:solidFill>
                  <a:srgbClr val="FFFFFF"/>
                </a:solidFill>
                <a:latin typeface="Avenir Next Ultra Light"/>
                <a:ea typeface="Avenir Next Ultra Light"/>
                <a:cs typeface="Avenir Next Ultra Light"/>
                <a:sym typeface="Avenir Next Ultra Light"/>
              </a:defRPr>
            </a:pPr>
            <a:r>
              <a:rPr lang="en-US" sz="3400" b="1" u="sng" dirty="0">
                <a:solidFill>
                  <a:schemeClr val="tx1"/>
                </a:solidFill>
                <a:latin typeface="Constantia" panose="02030602050306030303" pitchFamily="18" charset="0"/>
              </a:rPr>
              <a:t>WHO CAN APPLY?</a:t>
            </a:r>
          </a:p>
          <a:p>
            <a:pPr marL="0" indent="0">
              <a:spcBef>
                <a:spcPts val="600"/>
              </a:spcBef>
              <a:spcAft>
                <a:spcPts val="600"/>
              </a:spcAft>
              <a:buSzPct val="80000"/>
              <a:buNone/>
              <a:defRPr sz="2500">
                <a:solidFill>
                  <a:srgbClr val="FFFFFF"/>
                </a:solidFill>
                <a:latin typeface="Avenir Next Ultra Light"/>
                <a:ea typeface="Avenir Next Ultra Light"/>
                <a:cs typeface="Avenir Next Ultra Light"/>
                <a:sym typeface="Avenir Next Ultra Light"/>
              </a:defRPr>
            </a:pPr>
            <a:r>
              <a:rPr lang="en-US" sz="2800" dirty="0">
                <a:solidFill>
                  <a:schemeClr val="tx1"/>
                </a:solidFill>
                <a:latin typeface="Constantia" panose="02030602050306030303" pitchFamily="18" charset="0"/>
              </a:rPr>
              <a:t>Relevant public institution of a Member Country</a:t>
            </a:r>
            <a:r>
              <a:rPr lang="tr-TR" sz="2800" dirty="0">
                <a:solidFill>
                  <a:schemeClr val="tx1"/>
                </a:solidFill>
                <a:latin typeface="Constantia" panose="02030602050306030303" pitchFamily="18" charset="0"/>
              </a:rPr>
              <a:t> </a:t>
            </a:r>
            <a:r>
              <a:rPr lang="en-US" sz="2800" dirty="0">
                <a:solidFill>
                  <a:schemeClr val="tx1"/>
                </a:solidFill>
                <a:latin typeface="Constantia" panose="02030602050306030303" pitchFamily="18" charset="0"/>
              </a:rPr>
              <a:t>( Registered to Relevant Working Group) or an OIC Institution/Organ operating in the field of economic and commercial cooperation </a:t>
            </a:r>
          </a:p>
        </p:txBody>
      </p:sp>
      <p:pic>
        <p:nvPicPr>
          <p:cNvPr id="14" name="Picture 2">
            <a:extLst>
              <a:ext uri="{FF2B5EF4-FFF2-40B4-BE49-F238E27FC236}">
                <a16:creationId xmlns:a16="http://schemas.microsoft.com/office/drawing/2014/main" id="{86355790-800F-4549-ACD2-ADD654C8B6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660" y="3997347"/>
            <a:ext cx="598147" cy="574689"/>
          </a:xfrm>
          <a:prstGeom prst="rect">
            <a:avLst/>
          </a:prstGeom>
        </p:spPr>
      </p:pic>
      <p:sp>
        <p:nvSpPr>
          <p:cNvPr id="16" name="Rectangle 3">
            <a:extLst>
              <a:ext uri="{FF2B5EF4-FFF2-40B4-BE49-F238E27FC236}">
                <a16:creationId xmlns:a16="http://schemas.microsoft.com/office/drawing/2014/main" id="{ECCFE420-331E-42B4-AA5C-B813C9D616D0}"/>
              </a:ext>
            </a:extLst>
          </p:cNvPr>
          <p:cNvSpPr/>
          <p:nvPr/>
        </p:nvSpPr>
        <p:spPr>
          <a:xfrm>
            <a:off x="146181" y="4588452"/>
            <a:ext cx="768159" cy="461665"/>
          </a:xfrm>
          <a:prstGeom prst="rect">
            <a:avLst/>
          </a:prstGeom>
        </p:spPr>
        <p:txBody>
          <a:bodyPr wrap="none">
            <a:spAutoFit/>
          </a:bodyPr>
          <a:lstStyle/>
          <a:p>
            <a:pPr algn="ctr"/>
            <a:r>
              <a:rPr lang="en-US" sz="1000" b="1" dirty="0">
                <a:solidFill>
                  <a:srgbClr val="3C8574"/>
                </a:solidFill>
                <a:latin typeface="Avenir Next Demi Bold" charset="0"/>
                <a:ea typeface="Avenir Next Demi Bold" charset="0"/>
                <a:cs typeface="Avenir Next Demi Bold" charset="0"/>
              </a:rPr>
              <a:t>COMCEC</a:t>
            </a:r>
            <a:endParaRPr lang="tr-TR" sz="1000" b="1" dirty="0">
              <a:solidFill>
                <a:srgbClr val="3C8574"/>
              </a:solidFill>
              <a:latin typeface="Avenir Next Demi Bold" charset="0"/>
              <a:ea typeface="Avenir Next Demi Bold" charset="0"/>
              <a:cs typeface="Avenir Next Demi Bold" charset="0"/>
            </a:endParaRPr>
          </a:p>
          <a:p>
            <a:pPr algn="ctr"/>
            <a:r>
              <a:rPr lang="en-US" sz="700" dirty="0">
                <a:solidFill>
                  <a:srgbClr val="3C8574"/>
                </a:solidFill>
                <a:latin typeface="Avenir Next" charset="0"/>
                <a:ea typeface="Avenir Next" charset="0"/>
                <a:cs typeface="Avenir Next" charset="0"/>
              </a:rPr>
              <a:t>COORDINATION</a:t>
            </a:r>
          </a:p>
          <a:p>
            <a:pPr algn="ctr"/>
            <a:r>
              <a:rPr lang="en-US" sz="700" dirty="0">
                <a:solidFill>
                  <a:srgbClr val="3C8574"/>
                </a:solidFill>
                <a:latin typeface="Avenir Next" charset="0"/>
                <a:ea typeface="Avenir Next" charset="0"/>
                <a:cs typeface="Avenir Next" charset="0"/>
              </a:rPr>
              <a:t>OFFICE</a:t>
            </a:r>
          </a:p>
        </p:txBody>
      </p:sp>
    </p:spTree>
    <p:extLst>
      <p:ext uri="{BB962C8B-B14F-4D97-AF65-F5344CB8AC3E}">
        <p14:creationId xmlns:p14="http://schemas.microsoft.com/office/powerpoint/2010/main" val="1784240107"/>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riangle"/>
          <p:cNvSpPr/>
          <p:nvPr/>
        </p:nvSpPr>
        <p:spPr>
          <a:xfrm flipH="1">
            <a:off x="1023729" y="4614678"/>
            <a:ext cx="8120270" cy="53530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0" name="Title 1"/>
          <p:cNvSpPr txBox="1">
            <a:spLocks/>
          </p:cNvSpPr>
          <p:nvPr/>
        </p:nvSpPr>
        <p:spPr>
          <a:xfrm>
            <a:off x="0" y="0"/>
            <a:ext cx="9143999" cy="959556"/>
          </a:xfrm>
          <a:prstGeom prst="rect">
            <a:avLst/>
          </a:prstGeom>
          <a:solidFill>
            <a:srgbClr val="3C8574"/>
          </a:solidFill>
        </p:spPr>
        <p:txBody>
          <a:bodyPr wrap="square" lIns="360000" tIns="144000" rIns="360000" bIns="144000" anchor="ctr" anchorCtr="0">
            <a:noAutofit/>
          </a:bodyPr>
          <a:lstStyle>
            <a:lvl1pPr algn="ctr" defTabSz="914400" rtl="0" eaLnBrk="1" latinLnBrk="0" hangingPunct="1">
              <a:spcBef>
                <a:spcPct val="0"/>
              </a:spcBef>
              <a:buNone/>
              <a:defRPr sz="2400" b="0" kern="1200" baseline="0">
                <a:solidFill>
                  <a:schemeClr val="bg1"/>
                </a:solidFill>
                <a:latin typeface="Segoe UI Semibold" panose="020B0702040204020203" pitchFamily="34" charset="0"/>
                <a:ea typeface="+mj-ea"/>
                <a:cs typeface="Segoe UI" panose="020B0502040204020203" pitchFamily="34" charset="0"/>
              </a:defRPr>
            </a:lvl1pPr>
          </a:lstStyle>
          <a:p>
            <a:pPr lvl="0" algn="l">
              <a:spcBef>
                <a:spcPts val="2400"/>
              </a:spcBef>
            </a:pPr>
            <a:r>
              <a:rPr lang="tr-TR" sz="2200" dirty="0">
                <a:cs typeface="Segoe UI Semibold" panose="020B0702040204020203" pitchFamily="34" charset="0"/>
              </a:rPr>
              <a:t>2) </a:t>
            </a:r>
            <a:r>
              <a:rPr lang="tr-TR" sz="2200" dirty="0" err="1">
                <a:cs typeface="Segoe UI Semibold" panose="020B0702040204020203" pitchFamily="34" charset="0"/>
              </a:rPr>
              <a:t>Objectives</a:t>
            </a:r>
            <a:r>
              <a:rPr lang="tr-TR" sz="2200" dirty="0">
                <a:cs typeface="Segoe UI Semibold" panose="020B0702040204020203" pitchFamily="34" charset="0"/>
              </a:rPr>
              <a:t> </a:t>
            </a:r>
            <a:r>
              <a:rPr lang="tr-TR" sz="2200" dirty="0" err="1">
                <a:cs typeface="Segoe UI Semibold" panose="020B0702040204020203" pitchFamily="34" charset="0"/>
              </a:rPr>
              <a:t>and</a:t>
            </a:r>
            <a:r>
              <a:rPr lang="tr-TR" sz="2200" dirty="0">
                <a:cs typeface="Segoe UI Semibold" panose="020B0702040204020203" pitchFamily="34" charset="0"/>
              </a:rPr>
              <a:t> Main </a:t>
            </a:r>
            <a:r>
              <a:rPr lang="tr-TR" sz="2200" dirty="0" err="1">
                <a:cs typeface="Segoe UI Semibold" panose="020B0702040204020203" pitchFamily="34" charset="0"/>
              </a:rPr>
              <a:t>Characteristics</a:t>
            </a:r>
            <a:endParaRPr lang="en-US" sz="2200" dirty="0">
              <a:cs typeface="Segoe UI Semibold" panose="020B0702040204020203" pitchFamily="34" charset="0"/>
            </a:endParaRPr>
          </a:p>
        </p:txBody>
      </p:sp>
      <p:pic>
        <p:nvPicPr>
          <p:cNvPr id="13" name="Picture 1" descr="Picture 1"/>
          <p:cNvPicPr>
            <a:picLocks noChangeAspect="1"/>
          </p:cNvPicPr>
          <p:nvPr/>
        </p:nvPicPr>
        <p:blipFill>
          <a:blip r:embed="rId3">
            <a:extLst/>
          </a:blip>
          <a:stretch>
            <a:fillRect/>
          </a:stretch>
        </p:blipFill>
        <p:spPr>
          <a:xfrm>
            <a:off x="7049918" y="148564"/>
            <a:ext cx="1936969" cy="66242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1" name="COVID-19 Consultation Meetings…"/>
          <p:cNvSpPr txBox="1">
            <a:spLocks/>
          </p:cNvSpPr>
          <p:nvPr/>
        </p:nvSpPr>
        <p:spPr>
          <a:xfrm>
            <a:off x="530260" y="873693"/>
            <a:ext cx="8298436" cy="306633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9pPr>
          </a:lstStyle>
          <a:p>
            <a:pPr marL="0" indent="0">
              <a:spcBef>
                <a:spcPts val="600"/>
              </a:spcBef>
              <a:spcAft>
                <a:spcPts val="600"/>
              </a:spcAft>
              <a:buSzPct val="80000"/>
              <a:buNone/>
              <a:defRPr sz="2500">
                <a:solidFill>
                  <a:srgbClr val="FFFFFF"/>
                </a:solidFill>
                <a:latin typeface="Avenir Next Ultra Light"/>
                <a:ea typeface="Avenir Next Ultra Light"/>
                <a:cs typeface="Avenir Next Ultra Light"/>
                <a:sym typeface="Avenir Next Ultra Light"/>
              </a:defRPr>
            </a:pPr>
            <a:endParaRPr lang="en-US" sz="2200" dirty="0">
              <a:solidFill>
                <a:schemeClr val="tx1"/>
              </a:solidFill>
              <a:latin typeface="Candara Light" panose="020E0502030303020204" pitchFamily="34" charset="0"/>
            </a:endParaRPr>
          </a:p>
        </p:txBody>
      </p:sp>
      <p:sp>
        <p:nvSpPr>
          <p:cNvPr id="12" name="COVID-19 Consultation Meetings…"/>
          <p:cNvSpPr txBox="1">
            <a:spLocks/>
          </p:cNvSpPr>
          <p:nvPr/>
        </p:nvSpPr>
        <p:spPr>
          <a:xfrm>
            <a:off x="914340" y="1059070"/>
            <a:ext cx="8521642" cy="328190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fontScale="47500" lnSpcReduction="20000"/>
          </a:bodyPr>
          <a:lst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9pPr>
          </a:lstStyle>
          <a:p>
            <a:pPr marL="0" indent="0">
              <a:spcBef>
                <a:spcPts val="600"/>
              </a:spcBef>
              <a:spcAft>
                <a:spcPts val="600"/>
              </a:spcAft>
              <a:buSzPct val="80000"/>
              <a:buNone/>
              <a:defRPr sz="2500">
                <a:solidFill>
                  <a:srgbClr val="FFFFFF"/>
                </a:solidFill>
                <a:latin typeface="Avenir Next Ultra Light"/>
                <a:ea typeface="Avenir Next Ultra Light"/>
                <a:cs typeface="Avenir Next Ultra Light"/>
                <a:sym typeface="Avenir Next Ultra Light"/>
              </a:defRPr>
            </a:pPr>
            <a:r>
              <a:rPr lang="en-US" sz="3400" b="1" u="sng" dirty="0">
                <a:solidFill>
                  <a:schemeClr val="tx1"/>
                </a:solidFill>
                <a:latin typeface="Constantia" panose="02030602050306030303" pitchFamily="18" charset="0"/>
              </a:rPr>
              <a:t>HOW?</a:t>
            </a:r>
          </a:p>
          <a:p>
            <a:pPr marL="0" indent="0">
              <a:spcBef>
                <a:spcPts val="600"/>
              </a:spcBef>
              <a:spcAft>
                <a:spcPts val="600"/>
              </a:spcAft>
              <a:buSzPct val="80000"/>
              <a:buNone/>
              <a:defRPr sz="2500">
                <a:solidFill>
                  <a:srgbClr val="FFFFFF"/>
                </a:solidFill>
                <a:latin typeface="Avenir Next Ultra Light"/>
                <a:ea typeface="Avenir Next Ultra Light"/>
                <a:cs typeface="Avenir Next Ultra Light"/>
                <a:sym typeface="Avenir Next Ultra Light"/>
              </a:defRPr>
            </a:pPr>
            <a:r>
              <a:rPr lang="en-US" sz="2800" dirty="0">
                <a:solidFill>
                  <a:schemeClr val="tx1"/>
                </a:solidFill>
                <a:latin typeface="Constantia" panose="02030602050306030303" pitchFamily="18" charset="0"/>
              </a:rPr>
              <a:t>Financing projects in </a:t>
            </a:r>
            <a:r>
              <a:rPr lang="tr-TR" sz="2800" dirty="0" err="1">
                <a:solidFill>
                  <a:srgbClr val="FF0000"/>
                </a:solidFill>
                <a:latin typeface="Constantia" panose="02030602050306030303" pitchFamily="18" charset="0"/>
              </a:rPr>
              <a:t>eight</a:t>
            </a:r>
            <a:r>
              <a:rPr lang="en-US" sz="2800" dirty="0">
                <a:solidFill>
                  <a:schemeClr val="tx1"/>
                </a:solidFill>
                <a:latin typeface="Constantia" panose="02030602050306030303" pitchFamily="18" charset="0"/>
              </a:rPr>
              <a:t> </a:t>
            </a:r>
            <a:r>
              <a:rPr lang="tr-TR" sz="2800" dirty="0">
                <a:solidFill>
                  <a:schemeClr val="tx1"/>
                </a:solidFill>
                <a:latin typeface="Constantia" panose="02030602050306030303" pitchFamily="18" charset="0"/>
              </a:rPr>
              <a:t>main</a:t>
            </a:r>
            <a:r>
              <a:rPr lang="en-US" sz="2800" dirty="0">
                <a:solidFill>
                  <a:schemeClr val="tx1"/>
                </a:solidFill>
                <a:latin typeface="Constantia" panose="02030602050306030303" pitchFamily="18" charset="0"/>
              </a:rPr>
              <a:t> areas;</a:t>
            </a:r>
          </a:p>
          <a:p>
            <a:pPr marL="0" indent="0">
              <a:spcBef>
                <a:spcPts val="600"/>
              </a:spcBef>
              <a:spcAft>
                <a:spcPts val="600"/>
              </a:spcAft>
              <a:buSzPct val="80000"/>
              <a:buNone/>
              <a:defRPr sz="2500">
                <a:solidFill>
                  <a:srgbClr val="FFFFFF"/>
                </a:solidFill>
                <a:latin typeface="Avenir Next Ultra Light"/>
                <a:ea typeface="Avenir Next Ultra Light"/>
                <a:cs typeface="Avenir Next Ultra Light"/>
                <a:sym typeface="Avenir Next Ultra Light"/>
              </a:defRPr>
            </a:pPr>
            <a:r>
              <a:rPr lang="tr-TR" sz="2800" dirty="0">
                <a:solidFill>
                  <a:schemeClr val="tx1"/>
                </a:solidFill>
                <a:latin typeface="Constantia" panose="02030602050306030303" pitchFamily="18" charset="0"/>
              </a:rPr>
              <a:t>* </a:t>
            </a:r>
            <a:r>
              <a:rPr lang="en-US" sz="2800" dirty="0">
                <a:solidFill>
                  <a:schemeClr val="tx1"/>
                </a:solidFill>
                <a:latin typeface="Constantia" panose="02030602050306030303" pitchFamily="18" charset="0"/>
              </a:rPr>
              <a:t>Agriculture        * Financial Cooperation</a:t>
            </a:r>
            <a:r>
              <a:rPr lang="tr-TR" sz="2800" dirty="0">
                <a:solidFill>
                  <a:schemeClr val="tx1"/>
                </a:solidFill>
                <a:latin typeface="Constantia" panose="02030602050306030303" pitchFamily="18" charset="0"/>
              </a:rPr>
              <a:t>      * </a:t>
            </a:r>
            <a:r>
              <a:rPr lang="tr-TR" sz="2800" dirty="0" err="1">
                <a:solidFill>
                  <a:schemeClr val="tx1"/>
                </a:solidFill>
                <a:latin typeface="Constantia" panose="02030602050306030303" pitchFamily="18" charset="0"/>
              </a:rPr>
              <a:t>Digital</a:t>
            </a:r>
            <a:r>
              <a:rPr lang="tr-TR" sz="2800" dirty="0">
                <a:solidFill>
                  <a:schemeClr val="tx1"/>
                </a:solidFill>
                <a:latin typeface="Constantia" panose="02030602050306030303" pitchFamily="18" charset="0"/>
              </a:rPr>
              <a:t> </a:t>
            </a:r>
            <a:r>
              <a:rPr lang="tr-TR" sz="2800" dirty="0" err="1">
                <a:solidFill>
                  <a:schemeClr val="tx1"/>
                </a:solidFill>
                <a:latin typeface="Constantia" panose="02030602050306030303" pitchFamily="18" charset="0"/>
              </a:rPr>
              <a:t>Transformation</a:t>
            </a:r>
            <a:r>
              <a:rPr lang="tr-TR" sz="2800" dirty="0">
                <a:solidFill>
                  <a:schemeClr val="tx1"/>
                </a:solidFill>
                <a:latin typeface="Constantia" panose="02030602050306030303" pitchFamily="18" charset="0"/>
              </a:rPr>
              <a:t> </a:t>
            </a:r>
          </a:p>
          <a:p>
            <a:pPr marL="0" indent="0">
              <a:spcBef>
                <a:spcPts val="600"/>
              </a:spcBef>
              <a:spcAft>
                <a:spcPts val="600"/>
              </a:spcAft>
              <a:buSzPct val="80000"/>
              <a:buNone/>
              <a:defRPr sz="2500">
                <a:solidFill>
                  <a:srgbClr val="FFFFFF"/>
                </a:solidFill>
                <a:latin typeface="Avenir Next Ultra Light"/>
                <a:ea typeface="Avenir Next Ultra Light"/>
                <a:cs typeface="Avenir Next Ultra Light"/>
                <a:sym typeface="Avenir Next Ultra Light"/>
              </a:defRPr>
            </a:pPr>
            <a:r>
              <a:rPr lang="tr-TR" sz="2800" dirty="0">
                <a:solidFill>
                  <a:schemeClr val="tx1"/>
                </a:solidFill>
                <a:latin typeface="Constantia" panose="02030602050306030303" pitchFamily="18" charset="0"/>
              </a:rPr>
              <a:t>* </a:t>
            </a:r>
            <a:r>
              <a:rPr lang="en-US" sz="2800" dirty="0">
                <a:solidFill>
                  <a:schemeClr val="tx1"/>
                </a:solidFill>
                <a:latin typeface="Constantia" panose="02030602050306030303" pitchFamily="18" charset="0"/>
              </a:rPr>
              <a:t>Trade               </a:t>
            </a:r>
            <a:r>
              <a:rPr lang="tr-TR" sz="2800" dirty="0">
                <a:solidFill>
                  <a:schemeClr val="tx1"/>
                </a:solidFill>
                <a:latin typeface="Constantia" panose="02030602050306030303" pitchFamily="18" charset="0"/>
              </a:rPr>
              <a:t>   </a:t>
            </a:r>
            <a:r>
              <a:rPr lang="en-US" sz="2800" dirty="0">
                <a:solidFill>
                  <a:schemeClr val="tx1"/>
                </a:solidFill>
                <a:latin typeface="Constantia" panose="02030602050306030303" pitchFamily="18" charset="0"/>
              </a:rPr>
              <a:t>*  Tourism           </a:t>
            </a:r>
            <a:r>
              <a:rPr lang="tr-TR" sz="2800" dirty="0">
                <a:solidFill>
                  <a:schemeClr val="tx1"/>
                </a:solidFill>
                <a:latin typeface="Constantia" panose="02030602050306030303" pitchFamily="18" charset="0"/>
              </a:rPr>
              <a:t>                 </a:t>
            </a:r>
            <a:r>
              <a:rPr lang="en-US" sz="2800" dirty="0">
                <a:solidFill>
                  <a:schemeClr val="tx1"/>
                </a:solidFill>
                <a:latin typeface="Constantia" panose="02030602050306030303" pitchFamily="18" charset="0"/>
              </a:rPr>
              <a:t>* Poverty Alleviation</a:t>
            </a:r>
            <a:endParaRPr lang="tr-TR" sz="2800" dirty="0">
              <a:solidFill>
                <a:schemeClr val="tx1"/>
              </a:solidFill>
              <a:latin typeface="Constantia" panose="02030602050306030303" pitchFamily="18" charset="0"/>
            </a:endParaRPr>
          </a:p>
          <a:p>
            <a:pPr marL="0" indent="0">
              <a:spcBef>
                <a:spcPts val="600"/>
              </a:spcBef>
              <a:spcAft>
                <a:spcPts val="600"/>
              </a:spcAft>
              <a:buSzPct val="80000"/>
              <a:buNone/>
              <a:defRPr sz="2500">
                <a:solidFill>
                  <a:srgbClr val="FFFFFF"/>
                </a:solidFill>
                <a:latin typeface="Avenir Next Ultra Light"/>
                <a:ea typeface="Avenir Next Ultra Light"/>
                <a:cs typeface="Avenir Next Ultra Light"/>
                <a:sym typeface="Avenir Next Ultra Light"/>
              </a:defRPr>
            </a:pPr>
            <a:r>
              <a:rPr lang="tr-TR" sz="2800" dirty="0">
                <a:solidFill>
                  <a:schemeClr val="tx1"/>
                </a:solidFill>
                <a:latin typeface="Constantia" panose="02030602050306030303" pitchFamily="18" charset="0"/>
              </a:rPr>
              <a:t>* </a:t>
            </a:r>
            <a:r>
              <a:rPr lang="en-US" sz="2800" dirty="0">
                <a:solidFill>
                  <a:schemeClr val="tx1"/>
                </a:solidFill>
                <a:latin typeface="Constantia" panose="02030602050306030303" pitchFamily="18" charset="0"/>
              </a:rPr>
              <a:t>Transport and Communications</a:t>
            </a:r>
            <a:r>
              <a:rPr lang="tr-TR" sz="2800" dirty="0">
                <a:solidFill>
                  <a:schemeClr val="tx1"/>
                </a:solidFill>
                <a:latin typeface="Constantia" panose="02030602050306030303" pitchFamily="18" charset="0"/>
              </a:rPr>
              <a:t> 	       </a:t>
            </a:r>
            <a:r>
              <a:rPr lang="tr-TR" sz="2800" dirty="0">
                <a:solidFill>
                  <a:srgbClr val="FF0000"/>
                </a:solidFill>
                <a:latin typeface="Constantia" panose="02030602050306030303" pitchFamily="18" charset="0"/>
              </a:rPr>
              <a:t>*Small </a:t>
            </a:r>
            <a:r>
              <a:rPr lang="tr-TR" sz="2800" dirty="0" err="1">
                <a:solidFill>
                  <a:srgbClr val="FF0000"/>
                </a:solidFill>
                <a:latin typeface="Constantia" panose="02030602050306030303" pitchFamily="18" charset="0"/>
              </a:rPr>
              <a:t>and</a:t>
            </a:r>
            <a:r>
              <a:rPr lang="tr-TR" sz="2800" dirty="0">
                <a:solidFill>
                  <a:srgbClr val="FF0000"/>
                </a:solidFill>
                <a:latin typeface="Constantia" panose="02030602050306030303" pitchFamily="18" charset="0"/>
              </a:rPr>
              <a:t> </a:t>
            </a:r>
            <a:r>
              <a:rPr lang="tr-TR" sz="2800" dirty="0" err="1">
                <a:solidFill>
                  <a:srgbClr val="FF0000"/>
                </a:solidFill>
                <a:latin typeface="Constantia" panose="02030602050306030303" pitchFamily="18" charset="0"/>
              </a:rPr>
              <a:t>Medium</a:t>
            </a:r>
            <a:r>
              <a:rPr lang="tr-TR" sz="2800" dirty="0">
                <a:solidFill>
                  <a:srgbClr val="FF0000"/>
                </a:solidFill>
                <a:latin typeface="Constantia" panose="02030602050306030303" pitchFamily="18" charset="0"/>
              </a:rPr>
              <a:t> Enterprises (</a:t>
            </a:r>
            <a:r>
              <a:rPr lang="tr-TR" sz="2800" dirty="0" err="1">
                <a:solidFill>
                  <a:srgbClr val="FF0000"/>
                </a:solidFill>
                <a:latin typeface="Constantia" panose="02030602050306030303" pitchFamily="18" charset="0"/>
              </a:rPr>
              <a:t>SME’s</a:t>
            </a:r>
            <a:r>
              <a:rPr lang="tr-TR" sz="2800" dirty="0">
                <a:solidFill>
                  <a:srgbClr val="FF0000"/>
                </a:solidFill>
                <a:latin typeface="Constantia" panose="02030602050306030303" pitchFamily="18" charset="0"/>
              </a:rPr>
              <a:t>)</a:t>
            </a:r>
            <a:endParaRPr lang="en-US" sz="2800" dirty="0">
              <a:solidFill>
                <a:srgbClr val="FF0000"/>
              </a:solidFill>
              <a:latin typeface="Constantia" panose="02030602050306030303" pitchFamily="18" charset="0"/>
            </a:endParaRPr>
          </a:p>
          <a:p>
            <a:pPr marL="0" indent="0">
              <a:spcBef>
                <a:spcPts val="600"/>
              </a:spcBef>
              <a:spcAft>
                <a:spcPts val="600"/>
              </a:spcAft>
              <a:buSzPct val="80000"/>
              <a:buNone/>
              <a:defRPr sz="2500">
                <a:solidFill>
                  <a:srgbClr val="FFFFFF"/>
                </a:solidFill>
                <a:latin typeface="Avenir Next Ultra Light"/>
                <a:ea typeface="Avenir Next Ultra Light"/>
                <a:cs typeface="Avenir Next Ultra Light"/>
                <a:sym typeface="Avenir Next Ultra Light"/>
              </a:defRPr>
            </a:pPr>
            <a:r>
              <a:rPr lang="en-US" sz="4000" b="1" u="sng" dirty="0">
                <a:solidFill>
                  <a:schemeClr val="tx1"/>
                </a:solidFill>
                <a:latin typeface="Constantia" panose="02030602050306030303" pitchFamily="18" charset="0"/>
              </a:rPr>
              <a:t>MAIN PROJECT TYPES   </a:t>
            </a:r>
          </a:p>
          <a:p>
            <a:pPr>
              <a:spcBef>
                <a:spcPts val="600"/>
              </a:spcBef>
              <a:spcAft>
                <a:spcPts val="600"/>
              </a:spcAft>
              <a:buSzPct val="80000"/>
              <a:defRPr sz="2500">
                <a:solidFill>
                  <a:srgbClr val="FFFFFF"/>
                </a:solidFill>
                <a:latin typeface="Avenir Next Ultra Light"/>
                <a:ea typeface="Avenir Next Ultra Light"/>
                <a:cs typeface="Avenir Next Ultra Light"/>
                <a:sym typeface="Avenir Next Ultra Light"/>
              </a:defRPr>
            </a:pPr>
            <a:r>
              <a:rPr lang="en-US" sz="2800" u="sng" dirty="0">
                <a:solidFill>
                  <a:schemeClr val="tx1"/>
                </a:solidFill>
                <a:latin typeface="Constantia" panose="02030602050306030303" pitchFamily="18" charset="0"/>
              </a:rPr>
              <a:t>Training , Study Visit, Workshop, Conference and Seminar , Publicity Meetings and Preparation of </a:t>
            </a:r>
            <a:r>
              <a:rPr lang="tr-TR" sz="2800" u="sng" dirty="0">
                <a:solidFill>
                  <a:schemeClr val="tx1"/>
                </a:solidFill>
                <a:latin typeface="Constantia" panose="02030602050306030303" pitchFamily="18" charset="0"/>
              </a:rPr>
              <a:t>A</a:t>
            </a:r>
            <a:r>
              <a:rPr lang="en-US" sz="2800" u="sng" dirty="0" err="1">
                <a:solidFill>
                  <a:schemeClr val="tx1"/>
                </a:solidFill>
                <a:latin typeface="Constantia" panose="02030602050306030303" pitchFamily="18" charset="0"/>
              </a:rPr>
              <a:t>udio</a:t>
            </a:r>
            <a:r>
              <a:rPr lang="en-US" sz="2800" u="sng" dirty="0">
                <a:solidFill>
                  <a:schemeClr val="tx1"/>
                </a:solidFill>
                <a:latin typeface="Constantia" panose="02030602050306030303" pitchFamily="18" charset="0"/>
              </a:rPr>
              <a:t>, </a:t>
            </a:r>
            <a:r>
              <a:rPr lang="tr-TR" sz="2800" u="sng" dirty="0">
                <a:solidFill>
                  <a:schemeClr val="tx1"/>
                </a:solidFill>
                <a:latin typeface="Constantia" panose="02030602050306030303" pitchFamily="18" charset="0"/>
              </a:rPr>
              <a:t>V</a:t>
            </a:r>
            <a:r>
              <a:rPr lang="en-US" sz="2800" u="sng" dirty="0" err="1">
                <a:solidFill>
                  <a:schemeClr val="tx1"/>
                </a:solidFill>
                <a:latin typeface="Constantia" panose="02030602050306030303" pitchFamily="18" charset="0"/>
              </a:rPr>
              <a:t>isual</a:t>
            </a:r>
            <a:r>
              <a:rPr lang="en-US" sz="2800" u="sng" dirty="0">
                <a:solidFill>
                  <a:schemeClr val="tx1"/>
                </a:solidFill>
                <a:latin typeface="Constantia" panose="02030602050306030303" pitchFamily="18" charset="0"/>
              </a:rPr>
              <a:t> and </a:t>
            </a:r>
            <a:r>
              <a:rPr lang="tr-TR" sz="2800" u="sng" dirty="0">
                <a:solidFill>
                  <a:schemeClr val="tx1"/>
                </a:solidFill>
                <a:latin typeface="Constantia" panose="02030602050306030303" pitchFamily="18" charset="0"/>
              </a:rPr>
              <a:t>W</a:t>
            </a:r>
            <a:r>
              <a:rPr lang="en-US" sz="2800" u="sng" dirty="0" err="1">
                <a:solidFill>
                  <a:schemeClr val="tx1"/>
                </a:solidFill>
                <a:latin typeface="Constantia" panose="02030602050306030303" pitchFamily="18" charset="0"/>
              </a:rPr>
              <a:t>ritten</a:t>
            </a:r>
            <a:r>
              <a:rPr lang="en-US" sz="2800" u="sng" dirty="0">
                <a:solidFill>
                  <a:schemeClr val="tx1"/>
                </a:solidFill>
                <a:latin typeface="Constantia" panose="02030602050306030303" pitchFamily="18" charset="0"/>
              </a:rPr>
              <a:t> </a:t>
            </a:r>
            <a:r>
              <a:rPr lang="tr-TR" sz="2800" u="sng" dirty="0">
                <a:solidFill>
                  <a:schemeClr val="tx1"/>
                </a:solidFill>
                <a:latin typeface="Constantia" panose="02030602050306030303" pitchFamily="18" charset="0"/>
              </a:rPr>
              <a:t>M</a:t>
            </a:r>
            <a:r>
              <a:rPr lang="en-US" sz="2800" u="sng" dirty="0" err="1">
                <a:solidFill>
                  <a:schemeClr val="tx1"/>
                </a:solidFill>
                <a:latin typeface="Constantia" panose="02030602050306030303" pitchFamily="18" charset="0"/>
              </a:rPr>
              <a:t>aterials</a:t>
            </a:r>
            <a:endParaRPr lang="tr-TR" sz="2800" u="sng" dirty="0">
              <a:solidFill>
                <a:schemeClr val="tx1"/>
              </a:solidFill>
              <a:latin typeface="Constantia" panose="02030602050306030303" pitchFamily="18" charset="0"/>
            </a:endParaRPr>
          </a:p>
          <a:p>
            <a:pPr>
              <a:spcBef>
                <a:spcPts val="600"/>
              </a:spcBef>
              <a:spcAft>
                <a:spcPts val="600"/>
              </a:spcAft>
              <a:buSzPct val="80000"/>
              <a:defRPr sz="2500">
                <a:solidFill>
                  <a:srgbClr val="FFFFFF"/>
                </a:solidFill>
                <a:latin typeface="Avenir Next Ultra Light"/>
                <a:ea typeface="Avenir Next Ultra Light"/>
                <a:cs typeface="Avenir Next Ultra Light"/>
                <a:sym typeface="Avenir Next Ultra Light"/>
              </a:defRPr>
            </a:pPr>
            <a:r>
              <a:rPr lang="en-US" sz="2800" u="sng" dirty="0">
                <a:solidFill>
                  <a:schemeClr val="tx1"/>
                </a:solidFill>
                <a:latin typeface="Constantia" panose="02030602050306030303" pitchFamily="18" charset="0"/>
              </a:rPr>
              <a:t>Peer-to-Peer Experience Sharing</a:t>
            </a:r>
            <a:endParaRPr lang="tr-TR" sz="2800" u="sng" dirty="0">
              <a:solidFill>
                <a:schemeClr val="tx1"/>
              </a:solidFill>
              <a:latin typeface="Constantia" panose="02030602050306030303" pitchFamily="18" charset="0"/>
            </a:endParaRPr>
          </a:p>
          <a:p>
            <a:pPr>
              <a:spcBef>
                <a:spcPts val="600"/>
              </a:spcBef>
              <a:spcAft>
                <a:spcPts val="600"/>
              </a:spcAft>
              <a:buSzPct val="80000"/>
              <a:defRPr sz="2500">
                <a:solidFill>
                  <a:srgbClr val="FFFFFF"/>
                </a:solidFill>
                <a:latin typeface="Avenir Next Ultra Light"/>
                <a:ea typeface="Avenir Next Ultra Light"/>
                <a:cs typeface="Avenir Next Ultra Light"/>
                <a:sym typeface="Avenir Next Ultra Light"/>
              </a:defRPr>
            </a:pPr>
            <a:r>
              <a:rPr lang="en-US" sz="2800" u="sng" dirty="0">
                <a:solidFill>
                  <a:schemeClr val="tx1"/>
                </a:solidFill>
                <a:latin typeface="Constantia" panose="02030602050306030303" pitchFamily="18" charset="0"/>
              </a:rPr>
              <a:t>Needs Assessment</a:t>
            </a:r>
            <a:endParaRPr lang="tr-TR" sz="2800" u="sng" dirty="0">
              <a:solidFill>
                <a:schemeClr val="tx1"/>
              </a:solidFill>
              <a:latin typeface="Constantia" panose="02030602050306030303" pitchFamily="18" charset="0"/>
            </a:endParaRPr>
          </a:p>
        </p:txBody>
      </p:sp>
      <p:pic>
        <p:nvPicPr>
          <p:cNvPr id="14" name="Picture 2">
            <a:extLst>
              <a:ext uri="{FF2B5EF4-FFF2-40B4-BE49-F238E27FC236}">
                <a16:creationId xmlns:a16="http://schemas.microsoft.com/office/drawing/2014/main" id="{4764A0D6-775E-4AF8-BC6E-5548A9B52E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660" y="3997347"/>
            <a:ext cx="598147" cy="574689"/>
          </a:xfrm>
          <a:prstGeom prst="rect">
            <a:avLst/>
          </a:prstGeom>
        </p:spPr>
      </p:pic>
      <p:sp>
        <p:nvSpPr>
          <p:cNvPr id="16" name="Rectangle 3">
            <a:extLst>
              <a:ext uri="{FF2B5EF4-FFF2-40B4-BE49-F238E27FC236}">
                <a16:creationId xmlns:a16="http://schemas.microsoft.com/office/drawing/2014/main" id="{0BA42E1C-A879-4BA6-8E10-7115CDF4F68C}"/>
              </a:ext>
            </a:extLst>
          </p:cNvPr>
          <p:cNvSpPr/>
          <p:nvPr/>
        </p:nvSpPr>
        <p:spPr>
          <a:xfrm>
            <a:off x="146181" y="4588452"/>
            <a:ext cx="768159" cy="461665"/>
          </a:xfrm>
          <a:prstGeom prst="rect">
            <a:avLst/>
          </a:prstGeom>
        </p:spPr>
        <p:txBody>
          <a:bodyPr wrap="none">
            <a:spAutoFit/>
          </a:bodyPr>
          <a:lstStyle/>
          <a:p>
            <a:pPr algn="ctr"/>
            <a:r>
              <a:rPr lang="en-US" sz="1000" b="1" dirty="0">
                <a:solidFill>
                  <a:srgbClr val="3C8574"/>
                </a:solidFill>
                <a:latin typeface="Avenir Next Demi Bold" charset="0"/>
                <a:ea typeface="Avenir Next Demi Bold" charset="0"/>
                <a:cs typeface="Avenir Next Demi Bold" charset="0"/>
              </a:rPr>
              <a:t>COMCEC</a:t>
            </a:r>
            <a:endParaRPr lang="tr-TR" sz="1000" b="1" dirty="0">
              <a:solidFill>
                <a:srgbClr val="3C8574"/>
              </a:solidFill>
              <a:latin typeface="Avenir Next Demi Bold" charset="0"/>
              <a:ea typeface="Avenir Next Demi Bold" charset="0"/>
              <a:cs typeface="Avenir Next Demi Bold" charset="0"/>
            </a:endParaRPr>
          </a:p>
          <a:p>
            <a:pPr algn="ctr"/>
            <a:r>
              <a:rPr lang="en-US" sz="700" dirty="0">
                <a:solidFill>
                  <a:srgbClr val="3C8574"/>
                </a:solidFill>
                <a:latin typeface="Avenir Next" charset="0"/>
                <a:ea typeface="Avenir Next" charset="0"/>
                <a:cs typeface="Avenir Next" charset="0"/>
              </a:rPr>
              <a:t>COORDINATION</a:t>
            </a:r>
          </a:p>
          <a:p>
            <a:pPr algn="ctr"/>
            <a:r>
              <a:rPr lang="en-US" sz="700" dirty="0">
                <a:solidFill>
                  <a:srgbClr val="3C8574"/>
                </a:solidFill>
                <a:latin typeface="Avenir Next" charset="0"/>
                <a:ea typeface="Avenir Next" charset="0"/>
                <a:cs typeface="Avenir Next" charset="0"/>
              </a:rPr>
              <a:t>OFFICE</a:t>
            </a:r>
          </a:p>
        </p:txBody>
      </p:sp>
    </p:spTree>
    <p:extLst>
      <p:ext uri="{BB962C8B-B14F-4D97-AF65-F5344CB8AC3E}">
        <p14:creationId xmlns:p14="http://schemas.microsoft.com/office/powerpoint/2010/main" val="874415443"/>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riangle"/>
          <p:cNvSpPr/>
          <p:nvPr/>
        </p:nvSpPr>
        <p:spPr>
          <a:xfrm flipH="1">
            <a:off x="1023729" y="4614678"/>
            <a:ext cx="8120270" cy="53530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0" name="Title 1"/>
          <p:cNvSpPr txBox="1">
            <a:spLocks/>
          </p:cNvSpPr>
          <p:nvPr/>
        </p:nvSpPr>
        <p:spPr>
          <a:xfrm>
            <a:off x="0" y="0"/>
            <a:ext cx="9143999" cy="959556"/>
          </a:xfrm>
          <a:prstGeom prst="rect">
            <a:avLst/>
          </a:prstGeom>
          <a:solidFill>
            <a:srgbClr val="3C8574"/>
          </a:solidFill>
        </p:spPr>
        <p:txBody>
          <a:bodyPr wrap="square" lIns="360000" tIns="144000" rIns="360000" bIns="144000" anchor="ctr" anchorCtr="0">
            <a:noAutofit/>
          </a:bodyPr>
          <a:lstStyle>
            <a:lvl1pPr algn="ctr" defTabSz="914400" rtl="0" eaLnBrk="1" latinLnBrk="0" hangingPunct="1">
              <a:spcBef>
                <a:spcPct val="0"/>
              </a:spcBef>
              <a:buNone/>
              <a:defRPr sz="2400" b="0" kern="1200" baseline="0">
                <a:solidFill>
                  <a:schemeClr val="bg1"/>
                </a:solidFill>
                <a:latin typeface="Segoe UI Semibold" panose="020B0702040204020203" pitchFamily="34" charset="0"/>
                <a:ea typeface="+mj-ea"/>
                <a:cs typeface="Segoe UI" panose="020B0502040204020203" pitchFamily="34" charset="0"/>
              </a:defRPr>
            </a:lvl1pPr>
          </a:lstStyle>
          <a:p>
            <a:pPr lvl="0" algn="l">
              <a:spcBef>
                <a:spcPts val="2400"/>
              </a:spcBef>
            </a:pPr>
            <a:r>
              <a:rPr lang="tr-TR" sz="2200" dirty="0">
                <a:cs typeface="Segoe UI Semibold" panose="020B0702040204020203" pitchFamily="34" charset="0"/>
              </a:rPr>
              <a:t>2) </a:t>
            </a:r>
            <a:r>
              <a:rPr lang="tr-TR" sz="2200" dirty="0" err="1">
                <a:cs typeface="Segoe UI Semibold" panose="020B0702040204020203" pitchFamily="34" charset="0"/>
              </a:rPr>
              <a:t>Objectives</a:t>
            </a:r>
            <a:r>
              <a:rPr lang="tr-TR" sz="2200" dirty="0">
                <a:cs typeface="Segoe UI Semibold" panose="020B0702040204020203" pitchFamily="34" charset="0"/>
              </a:rPr>
              <a:t> </a:t>
            </a:r>
            <a:r>
              <a:rPr lang="tr-TR" sz="2200" dirty="0" err="1">
                <a:cs typeface="Segoe UI Semibold" panose="020B0702040204020203" pitchFamily="34" charset="0"/>
              </a:rPr>
              <a:t>and</a:t>
            </a:r>
            <a:r>
              <a:rPr lang="tr-TR" sz="2200" dirty="0">
                <a:cs typeface="Segoe UI Semibold" panose="020B0702040204020203" pitchFamily="34" charset="0"/>
              </a:rPr>
              <a:t> Main </a:t>
            </a:r>
            <a:r>
              <a:rPr lang="tr-TR" sz="2200" dirty="0" err="1">
                <a:cs typeface="Segoe UI Semibold" panose="020B0702040204020203" pitchFamily="34" charset="0"/>
              </a:rPr>
              <a:t>Characteristics</a:t>
            </a:r>
            <a:endParaRPr lang="en-US" sz="2200" dirty="0">
              <a:cs typeface="Segoe UI Semibold" panose="020B0702040204020203" pitchFamily="34" charset="0"/>
            </a:endParaRPr>
          </a:p>
        </p:txBody>
      </p:sp>
      <p:pic>
        <p:nvPicPr>
          <p:cNvPr id="13" name="Picture 1" descr="Picture 1"/>
          <p:cNvPicPr>
            <a:picLocks noChangeAspect="1"/>
          </p:cNvPicPr>
          <p:nvPr/>
        </p:nvPicPr>
        <p:blipFill>
          <a:blip r:embed="rId3">
            <a:extLst/>
          </a:blip>
          <a:stretch>
            <a:fillRect/>
          </a:stretch>
        </p:blipFill>
        <p:spPr>
          <a:xfrm>
            <a:off x="7049918" y="148564"/>
            <a:ext cx="1936969" cy="66242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1" name="COVID-19 Consultation Meetings…"/>
          <p:cNvSpPr txBox="1">
            <a:spLocks/>
          </p:cNvSpPr>
          <p:nvPr/>
        </p:nvSpPr>
        <p:spPr>
          <a:xfrm>
            <a:off x="530260" y="873693"/>
            <a:ext cx="8298436" cy="306633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9pPr>
          </a:lstStyle>
          <a:p>
            <a:pPr marL="0" indent="0">
              <a:spcBef>
                <a:spcPts val="600"/>
              </a:spcBef>
              <a:spcAft>
                <a:spcPts val="600"/>
              </a:spcAft>
              <a:buSzPct val="80000"/>
              <a:buNone/>
              <a:defRPr sz="2500">
                <a:solidFill>
                  <a:srgbClr val="FFFFFF"/>
                </a:solidFill>
                <a:latin typeface="Avenir Next Ultra Light"/>
                <a:ea typeface="Avenir Next Ultra Light"/>
                <a:cs typeface="Avenir Next Ultra Light"/>
                <a:sym typeface="Avenir Next Ultra Light"/>
              </a:defRPr>
            </a:pPr>
            <a:endParaRPr lang="en-US" sz="2200" dirty="0">
              <a:solidFill>
                <a:schemeClr val="tx1"/>
              </a:solidFill>
              <a:latin typeface="Candara Light" panose="020E0502030303020204" pitchFamily="34" charset="0"/>
            </a:endParaRPr>
          </a:p>
        </p:txBody>
      </p:sp>
      <p:sp>
        <p:nvSpPr>
          <p:cNvPr id="9" name="Slide Number Placeholder 1"/>
          <p:cNvSpPr>
            <a:spLocks noGrp="1"/>
          </p:cNvSpPr>
          <p:nvPr>
            <p:ph type="sldNum" sz="quarter" idx="2"/>
          </p:nvPr>
        </p:nvSpPr>
        <p:spPr>
          <a:xfrm>
            <a:off x="7366651" y="4771458"/>
            <a:ext cx="162863" cy="265457"/>
          </a:xfrm>
        </p:spPr>
        <p:txBody>
          <a:bodyPr/>
          <a:lstStyle/>
          <a:p>
            <a:fld id="{A26C577B-1288-4A24-A101-9B51098CD165}" type="slidenum">
              <a:rPr lang="tr-TR" sz="1125" smtClean="0">
                <a:solidFill>
                  <a:schemeClr val="bg1"/>
                </a:solidFill>
              </a:rPr>
              <a:t>7</a:t>
            </a:fld>
            <a:endParaRPr lang="uk-UA" sz="1125" dirty="0">
              <a:solidFill>
                <a:schemeClr val="bg1"/>
              </a:solidFill>
            </a:endParaRPr>
          </a:p>
        </p:txBody>
      </p:sp>
      <p:sp>
        <p:nvSpPr>
          <p:cNvPr id="12" name="COVID-19 Consultation Meetings…"/>
          <p:cNvSpPr txBox="1">
            <a:spLocks/>
          </p:cNvSpPr>
          <p:nvPr/>
        </p:nvSpPr>
        <p:spPr>
          <a:xfrm>
            <a:off x="1052339" y="1254380"/>
            <a:ext cx="6519658" cy="328190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fontScale="25000" lnSpcReduction="20000"/>
          </a:bodyPr>
          <a:lst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9pPr>
          </a:lstStyle>
          <a:p>
            <a:pPr marL="0" indent="0">
              <a:spcBef>
                <a:spcPts val="600"/>
              </a:spcBef>
              <a:spcAft>
                <a:spcPts val="600"/>
              </a:spcAft>
              <a:buSzPct val="80000"/>
              <a:buNone/>
              <a:defRPr sz="2500">
                <a:solidFill>
                  <a:srgbClr val="FFFFFF"/>
                </a:solidFill>
                <a:latin typeface="Avenir Next Ultra Light"/>
                <a:ea typeface="Avenir Next Ultra Light"/>
                <a:cs typeface="Avenir Next Ultra Light"/>
                <a:sym typeface="Avenir Next Ultra Light"/>
              </a:defRPr>
            </a:pPr>
            <a:r>
              <a:rPr lang="tr-TR" sz="3400" b="1" u="sng" dirty="0">
                <a:solidFill>
                  <a:schemeClr val="tx1"/>
                </a:solidFill>
                <a:latin typeface="Constantia" panose="02030602050306030303" pitchFamily="18" charset="0"/>
              </a:rPr>
              <a:t>SUPPORTED THEMES IN TRADE THIS YEAR</a:t>
            </a:r>
            <a:endParaRPr lang="en-US" sz="3400" b="1" u="sng" dirty="0">
              <a:solidFill>
                <a:schemeClr val="tx1"/>
              </a:solidFill>
              <a:latin typeface="Constantia" panose="02030602050306030303" pitchFamily="18" charset="0"/>
            </a:endParaRPr>
          </a:p>
          <a:p>
            <a:pPr>
              <a:spcBef>
                <a:spcPts val="600"/>
              </a:spcBef>
              <a:spcAft>
                <a:spcPts val="600"/>
              </a:spcAft>
              <a:buSzPct val="80000"/>
              <a:defRPr sz="2500">
                <a:solidFill>
                  <a:srgbClr val="FFFFFF"/>
                </a:solidFill>
                <a:latin typeface="Avenir Next Ultra Light"/>
                <a:ea typeface="Avenir Next Ultra Light"/>
                <a:cs typeface="Avenir Next Ultra Light"/>
                <a:sym typeface="Avenir Next Ultra Light"/>
              </a:defRPr>
            </a:pPr>
            <a:r>
              <a:rPr lang="en-US" sz="2800" dirty="0">
                <a:solidFill>
                  <a:schemeClr val="tx1"/>
                </a:solidFill>
                <a:latin typeface="Constantia" panose="02030602050306030303" pitchFamily="18" charset="0"/>
              </a:rPr>
              <a:t>Supporting E-Commerce Know-How Transfer Programs among the OIC Member Countries</a:t>
            </a:r>
          </a:p>
          <a:p>
            <a:pPr>
              <a:spcBef>
                <a:spcPts val="600"/>
              </a:spcBef>
              <a:spcAft>
                <a:spcPts val="600"/>
              </a:spcAft>
              <a:buSzPct val="80000"/>
              <a:defRPr sz="2500">
                <a:solidFill>
                  <a:srgbClr val="FFFFFF"/>
                </a:solidFill>
                <a:latin typeface="Avenir Next Ultra Light"/>
                <a:ea typeface="Avenir Next Ultra Light"/>
                <a:cs typeface="Avenir Next Ultra Light"/>
                <a:sym typeface="Avenir Next Ultra Light"/>
              </a:defRPr>
            </a:pPr>
            <a:r>
              <a:rPr lang="en-US" sz="2800" dirty="0">
                <a:solidFill>
                  <a:schemeClr val="tx1"/>
                </a:solidFill>
                <a:latin typeface="Constantia" panose="02030602050306030303" pitchFamily="18" charset="0"/>
              </a:rPr>
              <a:t>Improving E-Commerce Capacities of the SMEs through Effective Usage of ICT Tools</a:t>
            </a:r>
          </a:p>
          <a:p>
            <a:pPr>
              <a:spcBef>
                <a:spcPts val="600"/>
              </a:spcBef>
              <a:spcAft>
                <a:spcPts val="600"/>
              </a:spcAft>
              <a:buSzPct val="80000"/>
              <a:defRPr sz="2500">
                <a:solidFill>
                  <a:srgbClr val="FFFFFF"/>
                </a:solidFill>
                <a:latin typeface="Avenir Next Ultra Light"/>
                <a:ea typeface="Avenir Next Ultra Light"/>
                <a:cs typeface="Avenir Next Ultra Light"/>
                <a:sym typeface="Avenir Next Ultra Light"/>
              </a:defRPr>
            </a:pPr>
            <a:r>
              <a:rPr lang="en-US" sz="2800" dirty="0">
                <a:solidFill>
                  <a:schemeClr val="tx1"/>
                </a:solidFill>
                <a:latin typeface="Constantia" panose="02030602050306030303" pitchFamily="18" charset="0"/>
              </a:rPr>
              <a:t>Establishing/Developing Comprehensive National E-Commerce Strategies</a:t>
            </a:r>
          </a:p>
          <a:p>
            <a:pPr>
              <a:spcBef>
                <a:spcPts val="600"/>
              </a:spcBef>
              <a:spcAft>
                <a:spcPts val="600"/>
              </a:spcAft>
              <a:buSzPct val="80000"/>
              <a:defRPr sz="2500">
                <a:solidFill>
                  <a:srgbClr val="FFFFFF"/>
                </a:solidFill>
                <a:latin typeface="Avenir Next Ultra Light"/>
                <a:ea typeface="Avenir Next Ultra Light"/>
                <a:cs typeface="Avenir Next Ultra Light"/>
                <a:sym typeface="Avenir Next Ultra Light"/>
              </a:defRPr>
            </a:pPr>
            <a:r>
              <a:rPr lang="en-US" sz="2800" dirty="0">
                <a:solidFill>
                  <a:schemeClr val="tx1"/>
                </a:solidFill>
                <a:latin typeface="Constantia" panose="02030602050306030303" pitchFamily="18" charset="0"/>
              </a:rPr>
              <a:t>Developing/Improving Web-Based Platforms for Providing Information about E-Commerce Regulations and Applications</a:t>
            </a:r>
          </a:p>
          <a:p>
            <a:pPr>
              <a:spcBef>
                <a:spcPts val="600"/>
              </a:spcBef>
              <a:spcAft>
                <a:spcPts val="600"/>
              </a:spcAft>
              <a:buSzPct val="80000"/>
              <a:defRPr sz="2500">
                <a:solidFill>
                  <a:srgbClr val="FFFFFF"/>
                </a:solidFill>
                <a:latin typeface="Avenir Next Ultra Light"/>
                <a:ea typeface="Avenir Next Ultra Light"/>
                <a:cs typeface="Avenir Next Ultra Light"/>
                <a:sym typeface="Avenir Next Ultra Light"/>
              </a:defRPr>
            </a:pPr>
            <a:r>
              <a:rPr lang="en-US" sz="2800" dirty="0">
                <a:solidFill>
                  <a:schemeClr val="tx1"/>
                </a:solidFill>
                <a:latin typeface="Constantia" panose="02030602050306030303" pitchFamily="18" charset="0"/>
              </a:rPr>
              <a:t>Encouraging Youth and Women Entrepreneurship in the E-Commerce Industry</a:t>
            </a:r>
          </a:p>
          <a:p>
            <a:pPr>
              <a:spcBef>
                <a:spcPts val="600"/>
              </a:spcBef>
              <a:spcAft>
                <a:spcPts val="600"/>
              </a:spcAft>
              <a:buSzPct val="80000"/>
              <a:defRPr sz="2500">
                <a:solidFill>
                  <a:srgbClr val="FFFFFF"/>
                </a:solidFill>
                <a:latin typeface="Avenir Next Ultra Light"/>
                <a:ea typeface="Avenir Next Ultra Light"/>
                <a:cs typeface="Avenir Next Ultra Light"/>
                <a:sym typeface="Avenir Next Ultra Light"/>
              </a:defRPr>
            </a:pPr>
            <a:r>
              <a:rPr lang="en-US" sz="2800" dirty="0">
                <a:solidFill>
                  <a:schemeClr val="tx1"/>
                </a:solidFill>
                <a:latin typeface="Constantia" panose="02030602050306030303" pitchFamily="18" charset="0"/>
              </a:rPr>
              <a:t>Improving Quality Infrastructure in the OIC Member Countries</a:t>
            </a:r>
          </a:p>
          <a:p>
            <a:pPr>
              <a:spcBef>
                <a:spcPts val="600"/>
              </a:spcBef>
              <a:spcAft>
                <a:spcPts val="600"/>
              </a:spcAft>
              <a:buSzPct val="80000"/>
              <a:defRPr sz="2500">
                <a:solidFill>
                  <a:srgbClr val="FFFFFF"/>
                </a:solidFill>
                <a:latin typeface="Avenir Next Ultra Light"/>
                <a:ea typeface="Avenir Next Ultra Light"/>
                <a:cs typeface="Avenir Next Ultra Light"/>
                <a:sym typeface="Avenir Next Ultra Light"/>
              </a:defRPr>
            </a:pPr>
            <a:r>
              <a:rPr lang="en-US" sz="2800" dirty="0">
                <a:solidFill>
                  <a:schemeClr val="tx1"/>
                </a:solidFill>
                <a:latin typeface="Constantia" panose="02030602050306030303" pitchFamily="18" charset="0"/>
              </a:rPr>
              <a:t>Enhancing International Collaboration of National Quality Infrastructure (NQI) Institutions Particularly Specialized in the Metrology Field</a:t>
            </a:r>
          </a:p>
          <a:p>
            <a:pPr>
              <a:spcBef>
                <a:spcPts val="600"/>
              </a:spcBef>
              <a:spcAft>
                <a:spcPts val="600"/>
              </a:spcAft>
              <a:buSzPct val="80000"/>
              <a:defRPr sz="2500">
                <a:solidFill>
                  <a:srgbClr val="FFFFFF"/>
                </a:solidFill>
                <a:latin typeface="Avenir Next Ultra Light"/>
                <a:ea typeface="Avenir Next Ultra Light"/>
                <a:cs typeface="Avenir Next Ultra Light"/>
                <a:sym typeface="Avenir Next Ultra Light"/>
              </a:defRPr>
            </a:pPr>
            <a:r>
              <a:rPr lang="en-US" sz="2800" dirty="0">
                <a:solidFill>
                  <a:schemeClr val="tx1"/>
                </a:solidFill>
                <a:latin typeface="Constantia" panose="02030602050306030303" pitchFamily="18" charset="0"/>
              </a:rPr>
              <a:t>Harmonizing Standards and Regulations in alignment with International Standards such as ISO, IEC and SMIIC</a:t>
            </a:r>
          </a:p>
          <a:p>
            <a:pPr>
              <a:spcBef>
                <a:spcPts val="600"/>
              </a:spcBef>
              <a:spcAft>
                <a:spcPts val="600"/>
              </a:spcAft>
              <a:buSzPct val="80000"/>
              <a:defRPr sz="2500">
                <a:solidFill>
                  <a:srgbClr val="FFFFFF"/>
                </a:solidFill>
                <a:latin typeface="Avenir Next Ultra Light"/>
                <a:ea typeface="Avenir Next Ultra Light"/>
                <a:cs typeface="Avenir Next Ultra Light"/>
                <a:sym typeface="Avenir Next Ultra Light"/>
              </a:defRPr>
            </a:pPr>
            <a:r>
              <a:rPr lang="en-US" sz="2800" dirty="0">
                <a:solidFill>
                  <a:schemeClr val="tx1"/>
                </a:solidFill>
                <a:latin typeface="Constantia" panose="02030602050306030303" pitchFamily="18" charset="0"/>
              </a:rPr>
              <a:t>Strengthening NQI Institutions’ Capacity with a view to Enhancing Their Technical and Operational Capabilities</a:t>
            </a:r>
          </a:p>
          <a:p>
            <a:pPr>
              <a:spcBef>
                <a:spcPts val="600"/>
              </a:spcBef>
              <a:spcAft>
                <a:spcPts val="600"/>
              </a:spcAft>
              <a:buSzPct val="80000"/>
              <a:defRPr sz="2500">
                <a:solidFill>
                  <a:srgbClr val="FFFFFF"/>
                </a:solidFill>
                <a:latin typeface="Avenir Next Ultra Light"/>
                <a:ea typeface="Avenir Next Ultra Light"/>
                <a:cs typeface="Avenir Next Ultra Light"/>
                <a:sym typeface="Avenir Next Ultra Light"/>
              </a:defRPr>
            </a:pPr>
            <a:r>
              <a:rPr lang="en-US" sz="2800" dirty="0">
                <a:solidFill>
                  <a:schemeClr val="tx1"/>
                </a:solidFill>
                <a:latin typeface="Constantia" panose="02030602050306030303" pitchFamily="18" charset="0"/>
              </a:rPr>
              <a:t>Conducting Metrological Studies at the OIC Level, Particularly for the Trade of Halal Products</a:t>
            </a:r>
          </a:p>
          <a:p>
            <a:pPr>
              <a:spcBef>
                <a:spcPts val="600"/>
              </a:spcBef>
              <a:spcAft>
                <a:spcPts val="600"/>
              </a:spcAft>
              <a:buSzPct val="80000"/>
              <a:defRPr sz="2500">
                <a:solidFill>
                  <a:srgbClr val="FFFFFF"/>
                </a:solidFill>
                <a:latin typeface="Avenir Next Ultra Light"/>
                <a:ea typeface="Avenir Next Ultra Light"/>
                <a:cs typeface="Avenir Next Ultra Light"/>
                <a:sym typeface="Avenir Next Ultra Light"/>
              </a:defRPr>
            </a:pPr>
            <a:r>
              <a:rPr lang="en-US" sz="2800" dirty="0">
                <a:solidFill>
                  <a:schemeClr val="tx1"/>
                </a:solidFill>
                <a:latin typeface="Constantia" panose="02030602050306030303" pitchFamily="18" charset="0"/>
              </a:rPr>
              <a:t>Enhancing Capacities of SMEs in terms of Compliance with Quality Standards</a:t>
            </a:r>
          </a:p>
          <a:p>
            <a:pPr>
              <a:spcBef>
                <a:spcPts val="600"/>
              </a:spcBef>
              <a:spcAft>
                <a:spcPts val="600"/>
              </a:spcAft>
              <a:buSzPct val="80000"/>
              <a:defRPr sz="2500">
                <a:solidFill>
                  <a:srgbClr val="FFFFFF"/>
                </a:solidFill>
                <a:latin typeface="Avenir Next Ultra Light"/>
                <a:ea typeface="Avenir Next Ultra Light"/>
                <a:cs typeface="Avenir Next Ultra Light"/>
                <a:sym typeface="Avenir Next Ultra Light"/>
              </a:defRPr>
            </a:pPr>
            <a:r>
              <a:rPr lang="en-US" sz="2800" dirty="0">
                <a:solidFill>
                  <a:schemeClr val="tx1"/>
                </a:solidFill>
                <a:latin typeface="Constantia" panose="02030602050306030303" pitchFamily="18" charset="0"/>
              </a:rPr>
              <a:t>Integrating Quality Management Principles into Educational Curricula at All Levels</a:t>
            </a:r>
          </a:p>
          <a:p>
            <a:pPr>
              <a:spcBef>
                <a:spcPts val="600"/>
              </a:spcBef>
              <a:spcAft>
                <a:spcPts val="600"/>
              </a:spcAft>
              <a:buSzPct val="80000"/>
              <a:defRPr sz="2500">
                <a:solidFill>
                  <a:srgbClr val="FFFFFF"/>
                </a:solidFill>
                <a:latin typeface="Avenir Next Ultra Light"/>
                <a:ea typeface="Avenir Next Ultra Light"/>
                <a:cs typeface="Avenir Next Ultra Light"/>
                <a:sym typeface="Avenir Next Ultra Light"/>
              </a:defRPr>
            </a:pPr>
            <a:r>
              <a:rPr lang="en-US" sz="2800" dirty="0">
                <a:solidFill>
                  <a:schemeClr val="tx1"/>
                </a:solidFill>
                <a:latin typeface="Constantia" panose="02030602050306030303" pitchFamily="18" charset="0"/>
              </a:rPr>
              <a:t>Improving Consumer Protection Regulation on Standards and Safety</a:t>
            </a:r>
          </a:p>
          <a:p>
            <a:pPr>
              <a:spcBef>
                <a:spcPts val="600"/>
              </a:spcBef>
              <a:spcAft>
                <a:spcPts val="600"/>
              </a:spcAft>
              <a:buSzPct val="80000"/>
              <a:defRPr sz="2500">
                <a:solidFill>
                  <a:srgbClr val="FFFFFF"/>
                </a:solidFill>
                <a:latin typeface="Avenir Next Ultra Light"/>
                <a:ea typeface="Avenir Next Ultra Light"/>
                <a:cs typeface="Avenir Next Ultra Light"/>
                <a:sym typeface="Avenir Next Ultra Light"/>
              </a:defRPr>
            </a:pPr>
            <a:r>
              <a:rPr lang="en-US" sz="2800" dirty="0">
                <a:solidFill>
                  <a:schemeClr val="tx1"/>
                </a:solidFill>
                <a:latin typeface="Constantia" panose="02030602050306030303" pitchFamily="18" charset="0"/>
              </a:rPr>
              <a:t>Developing/Strengthening a Periodic Assessment System to Evaluate the Alignment of Harmonized Standards, and Related Initiatives</a:t>
            </a:r>
          </a:p>
          <a:p>
            <a:pPr>
              <a:spcBef>
                <a:spcPts val="600"/>
              </a:spcBef>
              <a:spcAft>
                <a:spcPts val="600"/>
              </a:spcAft>
              <a:buSzPct val="80000"/>
              <a:defRPr sz="2500">
                <a:solidFill>
                  <a:srgbClr val="FFFFFF"/>
                </a:solidFill>
                <a:latin typeface="Avenir Next Ultra Light"/>
                <a:ea typeface="Avenir Next Ultra Light"/>
                <a:cs typeface="Avenir Next Ultra Light"/>
                <a:sym typeface="Avenir Next Ultra Light"/>
              </a:defRPr>
            </a:pPr>
            <a:r>
              <a:rPr lang="en-US" sz="2800" dirty="0">
                <a:solidFill>
                  <a:schemeClr val="tx1"/>
                </a:solidFill>
                <a:latin typeface="Constantia" panose="02030602050306030303" pitchFamily="18" charset="0"/>
              </a:rPr>
              <a:t>Developing/Improving Export Strategies in the OIC Member Countries</a:t>
            </a:r>
            <a:endParaRPr lang="tr-TR" sz="2800" u="sng" dirty="0">
              <a:solidFill>
                <a:schemeClr val="tx1"/>
              </a:solidFill>
              <a:latin typeface="Constantia" panose="02030602050306030303" pitchFamily="18" charset="0"/>
            </a:endParaRPr>
          </a:p>
        </p:txBody>
      </p:sp>
      <p:pic>
        <p:nvPicPr>
          <p:cNvPr id="16" name="Picture 2">
            <a:extLst>
              <a:ext uri="{FF2B5EF4-FFF2-40B4-BE49-F238E27FC236}">
                <a16:creationId xmlns:a16="http://schemas.microsoft.com/office/drawing/2014/main" id="{666AFA9E-CC3B-4A04-BB77-84F4775F94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660" y="3997347"/>
            <a:ext cx="598147" cy="574689"/>
          </a:xfrm>
          <a:prstGeom prst="rect">
            <a:avLst/>
          </a:prstGeom>
        </p:spPr>
      </p:pic>
      <p:sp>
        <p:nvSpPr>
          <p:cNvPr id="17" name="Rectangle 3">
            <a:extLst>
              <a:ext uri="{FF2B5EF4-FFF2-40B4-BE49-F238E27FC236}">
                <a16:creationId xmlns:a16="http://schemas.microsoft.com/office/drawing/2014/main" id="{A70FA97C-77A6-450E-9DB0-F78D864D529C}"/>
              </a:ext>
            </a:extLst>
          </p:cNvPr>
          <p:cNvSpPr/>
          <p:nvPr/>
        </p:nvSpPr>
        <p:spPr>
          <a:xfrm>
            <a:off x="146181" y="4588452"/>
            <a:ext cx="768159" cy="461665"/>
          </a:xfrm>
          <a:prstGeom prst="rect">
            <a:avLst/>
          </a:prstGeom>
        </p:spPr>
        <p:txBody>
          <a:bodyPr wrap="none">
            <a:spAutoFit/>
          </a:bodyPr>
          <a:lstStyle/>
          <a:p>
            <a:pPr algn="ctr"/>
            <a:r>
              <a:rPr lang="en-US" sz="1000" b="1" dirty="0">
                <a:solidFill>
                  <a:srgbClr val="3C8574"/>
                </a:solidFill>
                <a:latin typeface="Avenir Next Demi Bold" charset="0"/>
                <a:ea typeface="Avenir Next Demi Bold" charset="0"/>
                <a:cs typeface="Avenir Next Demi Bold" charset="0"/>
              </a:rPr>
              <a:t>COMCEC</a:t>
            </a:r>
            <a:endParaRPr lang="tr-TR" sz="1000" b="1" dirty="0">
              <a:solidFill>
                <a:srgbClr val="3C8574"/>
              </a:solidFill>
              <a:latin typeface="Avenir Next Demi Bold" charset="0"/>
              <a:ea typeface="Avenir Next Demi Bold" charset="0"/>
              <a:cs typeface="Avenir Next Demi Bold" charset="0"/>
            </a:endParaRPr>
          </a:p>
          <a:p>
            <a:pPr algn="ctr"/>
            <a:r>
              <a:rPr lang="en-US" sz="700" dirty="0">
                <a:solidFill>
                  <a:srgbClr val="3C8574"/>
                </a:solidFill>
                <a:latin typeface="Avenir Next" charset="0"/>
                <a:ea typeface="Avenir Next" charset="0"/>
                <a:cs typeface="Avenir Next" charset="0"/>
              </a:rPr>
              <a:t>COORDINATION</a:t>
            </a:r>
          </a:p>
          <a:p>
            <a:pPr algn="ctr"/>
            <a:r>
              <a:rPr lang="en-US" sz="700" dirty="0">
                <a:solidFill>
                  <a:srgbClr val="3C8574"/>
                </a:solidFill>
                <a:latin typeface="Avenir Next" charset="0"/>
                <a:ea typeface="Avenir Next" charset="0"/>
                <a:cs typeface="Avenir Next" charset="0"/>
              </a:rPr>
              <a:t>OFFICE</a:t>
            </a:r>
          </a:p>
        </p:txBody>
      </p:sp>
    </p:spTree>
    <p:extLst>
      <p:ext uri="{BB962C8B-B14F-4D97-AF65-F5344CB8AC3E}">
        <p14:creationId xmlns:p14="http://schemas.microsoft.com/office/powerpoint/2010/main" val="2858797892"/>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riangle"/>
          <p:cNvSpPr/>
          <p:nvPr/>
        </p:nvSpPr>
        <p:spPr>
          <a:xfrm flipH="1">
            <a:off x="1023729" y="4614678"/>
            <a:ext cx="8120270" cy="53530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0" name="Title 1"/>
          <p:cNvSpPr txBox="1">
            <a:spLocks/>
          </p:cNvSpPr>
          <p:nvPr/>
        </p:nvSpPr>
        <p:spPr>
          <a:xfrm>
            <a:off x="0" y="0"/>
            <a:ext cx="9143999" cy="959556"/>
          </a:xfrm>
          <a:prstGeom prst="rect">
            <a:avLst/>
          </a:prstGeom>
          <a:solidFill>
            <a:srgbClr val="3C8574"/>
          </a:solidFill>
        </p:spPr>
        <p:txBody>
          <a:bodyPr wrap="square" lIns="360000" tIns="144000" rIns="360000" bIns="144000" anchor="ctr" anchorCtr="0">
            <a:noAutofit/>
          </a:bodyPr>
          <a:lstStyle>
            <a:lvl1pPr algn="ctr" defTabSz="914400" rtl="0" eaLnBrk="1" latinLnBrk="0" hangingPunct="1">
              <a:spcBef>
                <a:spcPct val="0"/>
              </a:spcBef>
              <a:buNone/>
              <a:defRPr sz="2400" b="0" kern="1200" baseline="0">
                <a:solidFill>
                  <a:schemeClr val="bg1"/>
                </a:solidFill>
                <a:latin typeface="Segoe UI Semibold" panose="020B0702040204020203" pitchFamily="34" charset="0"/>
                <a:ea typeface="+mj-ea"/>
                <a:cs typeface="Segoe UI" panose="020B0502040204020203" pitchFamily="34" charset="0"/>
              </a:defRPr>
            </a:lvl1pPr>
          </a:lstStyle>
          <a:p>
            <a:pPr lvl="0" algn="l">
              <a:spcBef>
                <a:spcPts val="2400"/>
              </a:spcBef>
            </a:pPr>
            <a:r>
              <a:rPr lang="tr-TR" sz="2200" dirty="0">
                <a:cs typeface="Segoe UI Semibold" panose="020B0702040204020203" pitchFamily="34" charset="0"/>
              </a:rPr>
              <a:t>2) </a:t>
            </a:r>
            <a:r>
              <a:rPr lang="tr-TR" sz="2200" dirty="0" err="1">
                <a:cs typeface="Segoe UI Semibold" panose="020B0702040204020203" pitchFamily="34" charset="0"/>
              </a:rPr>
              <a:t>Objectives</a:t>
            </a:r>
            <a:r>
              <a:rPr lang="tr-TR" sz="2200" dirty="0">
                <a:cs typeface="Segoe UI Semibold" panose="020B0702040204020203" pitchFamily="34" charset="0"/>
              </a:rPr>
              <a:t> </a:t>
            </a:r>
            <a:r>
              <a:rPr lang="tr-TR" sz="2200" dirty="0" err="1">
                <a:cs typeface="Segoe UI Semibold" panose="020B0702040204020203" pitchFamily="34" charset="0"/>
              </a:rPr>
              <a:t>and</a:t>
            </a:r>
            <a:r>
              <a:rPr lang="tr-TR" sz="2200" dirty="0">
                <a:cs typeface="Segoe UI Semibold" panose="020B0702040204020203" pitchFamily="34" charset="0"/>
              </a:rPr>
              <a:t> Main </a:t>
            </a:r>
            <a:r>
              <a:rPr lang="tr-TR" sz="2200" dirty="0" err="1">
                <a:cs typeface="Segoe UI Semibold" panose="020B0702040204020203" pitchFamily="34" charset="0"/>
              </a:rPr>
              <a:t>Characteristics</a:t>
            </a:r>
            <a:endParaRPr lang="en-US" sz="2200" dirty="0">
              <a:cs typeface="Segoe UI Semibold" panose="020B0702040204020203" pitchFamily="34" charset="0"/>
            </a:endParaRPr>
          </a:p>
        </p:txBody>
      </p:sp>
      <p:pic>
        <p:nvPicPr>
          <p:cNvPr id="13" name="Picture 1" descr="Picture 1"/>
          <p:cNvPicPr>
            <a:picLocks noChangeAspect="1"/>
          </p:cNvPicPr>
          <p:nvPr/>
        </p:nvPicPr>
        <p:blipFill>
          <a:blip r:embed="rId3">
            <a:extLst/>
          </a:blip>
          <a:stretch>
            <a:fillRect/>
          </a:stretch>
        </p:blipFill>
        <p:spPr>
          <a:xfrm>
            <a:off x="7049918" y="148564"/>
            <a:ext cx="1936969" cy="66242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1" name="COVID-19 Consultation Meetings…"/>
          <p:cNvSpPr txBox="1">
            <a:spLocks/>
          </p:cNvSpPr>
          <p:nvPr/>
        </p:nvSpPr>
        <p:spPr>
          <a:xfrm>
            <a:off x="530260" y="873693"/>
            <a:ext cx="8298436" cy="306633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9pPr>
          </a:lstStyle>
          <a:p>
            <a:pPr marL="0" indent="0">
              <a:spcBef>
                <a:spcPts val="600"/>
              </a:spcBef>
              <a:spcAft>
                <a:spcPts val="600"/>
              </a:spcAft>
              <a:buSzPct val="80000"/>
              <a:buNone/>
              <a:defRPr sz="2500">
                <a:solidFill>
                  <a:srgbClr val="FFFFFF"/>
                </a:solidFill>
                <a:latin typeface="Avenir Next Ultra Light"/>
                <a:ea typeface="Avenir Next Ultra Light"/>
                <a:cs typeface="Avenir Next Ultra Light"/>
                <a:sym typeface="Avenir Next Ultra Light"/>
              </a:defRPr>
            </a:pPr>
            <a:endParaRPr lang="en-US" sz="2200" dirty="0">
              <a:solidFill>
                <a:schemeClr val="tx1"/>
              </a:solidFill>
              <a:latin typeface="Candara Light" panose="020E0502030303020204" pitchFamily="34" charset="0"/>
            </a:endParaRPr>
          </a:p>
        </p:txBody>
      </p:sp>
      <p:sp>
        <p:nvSpPr>
          <p:cNvPr id="9" name="Slide Number Placeholder 1"/>
          <p:cNvSpPr>
            <a:spLocks noGrp="1"/>
          </p:cNvSpPr>
          <p:nvPr>
            <p:ph type="sldNum" sz="quarter" idx="2"/>
          </p:nvPr>
        </p:nvSpPr>
        <p:spPr>
          <a:xfrm>
            <a:off x="7366651" y="4771458"/>
            <a:ext cx="162863" cy="265457"/>
          </a:xfrm>
        </p:spPr>
        <p:txBody>
          <a:bodyPr/>
          <a:lstStyle/>
          <a:p>
            <a:fld id="{A26C577B-1288-4A24-A101-9B51098CD165}" type="slidenum">
              <a:rPr lang="tr-TR" sz="1125" smtClean="0">
                <a:solidFill>
                  <a:schemeClr val="bg1"/>
                </a:solidFill>
              </a:rPr>
              <a:t>8</a:t>
            </a:fld>
            <a:endParaRPr lang="uk-UA" sz="1125" dirty="0">
              <a:solidFill>
                <a:schemeClr val="bg1"/>
              </a:solidFill>
            </a:endParaRPr>
          </a:p>
        </p:txBody>
      </p:sp>
      <p:sp>
        <p:nvSpPr>
          <p:cNvPr id="12" name="COVID-19 Consultation Meetings…"/>
          <p:cNvSpPr txBox="1">
            <a:spLocks/>
          </p:cNvSpPr>
          <p:nvPr/>
        </p:nvSpPr>
        <p:spPr>
          <a:xfrm>
            <a:off x="530260" y="1040112"/>
            <a:ext cx="8521642" cy="328190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9pPr>
          </a:lstStyle>
          <a:p>
            <a:pPr marL="0" indent="0">
              <a:spcBef>
                <a:spcPts val="600"/>
              </a:spcBef>
              <a:spcAft>
                <a:spcPts val="600"/>
              </a:spcAft>
              <a:buSzPct val="80000"/>
              <a:buNone/>
              <a:defRPr sz="2500">
                <a:solidFill>
                  <a:srgbClr val="FFFFFF"/>
                </a:solidFill>
                <a:latin typeface="Avenir Next Ultra Light"/>
                <a:ea typeface="Avenir Next Ultra Light"/>
                <a:cs typeface="Avenir Next Ultra Light"/>
                <a:sym typeface="Avenir Next Ultra Light"/>
              </a:defRPr>
            </a:pPr>
            <a:r>
              <a:rPr lang="tr-TR" sz="2000" b="1" u="sng" dirty="0">
                <a:solidFill>
                  <a:schemeClr val="tx1"/>
                </a:solidFill>
                <a:latin typeface="Constantia" panose="02030602050306030303" pitchFamily="18" charset="0"/>
              </a:rPr>
              <a:t>SUPPORTED THEMES IN TRADE THIS YEAR</a:t>
            </a:r>
          </a:p>
          <a:p>
            <a:pPr marL="0" indent="0">
              <a:spcBef>
                <a:spcPts val="600"/>
              </a:spcBef>
              <a:spcAft>
                <a:spcPts val="600"/>
              </a:spcAft>
              <a:buSzPct val="80000"/>
              <a:buNone/>
              <a:defRPr sz="2500">
                <a:solidFill>
                  <a:srgbClr val="FFFFFF"/>
                </a:solidFill>
                <a:latin typeface="Avenir Next Ultra Light"/>
                <a:ea typeface="Avenir Next Ultra Light"/>
                <a:cs typeface="Avenir Next Ultra Light"/>
                <a:sym typeface="Avenir Next Ultra Light"/>
              </a:defRPr>
            </a:pPr>
            <a:r>
              <a:rPr lang="tr-TR" sz="2000" b="1" u="sng" dirty="0">
                <a:solidFill>
                  <a:schemeClr val="tx1"/>
                </a:solidFill>
                <a:latin typeface="Constantia" panose="02030602050306030303" pitchFamily="18" charset="0"/>
                <a:hlinkClick r:id="rId4"/>
              </a:rPr>
              <a:t>https://programs.comcec.org/</a:t>
            </a:r>
            <a:r>
              <a:rPr lang="tr-TR" sz="2000" b="1" u="sng" dirty="0">
                <a:solidFill>
                  <a:schemeClr val="tx1"/>
                </a:solidFill>
                <a:latin typeface="Constantia" panose="02030602050306030303" pitchFamily="18" charset="0"/>
              </a:rPr>
              <a:t> </a:t>
            </a:r>
            <a:endParaRPr lang="en-US" sz="2000" b="1" u="sng" dirty="0">
              <a:solidFill>
                <a:schemeClr val="tx1"/>
              </a:solidFill>
              <a:latin typeface="Constantia" panose="02030602050306030303" pitchFamily="18" charset="0"/>
            </a:endParaRPr>
          </a:p>
        </p:txBody>
      </p:sp>
      <p:pic>
        <p:nvPicPr>
          <p:cNvPr id="18" name="Resim 17"/>
          <p:cNvPicPr>
            <a:picLocks noChangeAspect="1"/>
          </p:cNvPicPr>
          <p:nvPr/>
        </p:nvPicPr>
        <p:blipFill rotWithShape="1">
          <a:blip r:embed="rId5"/>
          <a:srcRect b="38907"/>
          <a:stretch/>
        </p:blipFill>
        <p:spPr>
          <a:xfrm>
            <a:off x="572897" y="1998605"/>
            <a:ext cx="6472287" cy="1753586"/>
          </a:xfrm>
          <a:prstGeom prst="rect">
            <a:avLst/>
          </a:prstGeom>
          <a:ln>
            <a:solidFill>
              <a:schemeClr val="tx1"/>
            </a:solidFill>
          </a:ln>
        </p:spPr>
      </p:pic>
      <p:grpSp>
        <p:nvGrpSpPr>
          <p:cNvPr id="19" name="Grup 18"/>
          <p:cNvGrpSpPr/>
          <p:nvPr/>
        </p:nvGrpSpPr>
        <p:grpSpPr>
          <a:xfrm>
            <a:off x="4931480" y="1998605"/>
            <a:ext cx="2435171" cy="1064645"/>
            <a:chOff x="8315634" y="2491462"/>
            <a:chExt cx="4689166" cy="2596393"/>
          </a:xfrm>
        </p:grpSpPr>
        <p:sp>
          <p:nvSpPr>
            <p:cNvPr id="20" name="Oval 19"/>
            <p:cNvSpPr/>
            <p:nvPr/>
          </p:nvSpPr>
          <p:spPr>
            <a:xfrm>
              <a:off x="8315634" y="2491462"/>
              <a:ext cx="1729261" cy="1561190"/>
            </a:xfrm>
            <a:prstGeom prst="ellipse">
              <a:avLst/>
            </a:prstGeom>
            <a:no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Düz Ok Bağlayıcısı 20"/>
            <p:cNvCxnSpPr/>
            <p:nvPr/>
          </p:nvCxnSpPr>
          <p:spPr>
            <a:xfrm flipH="1" flipV="1">
              <a:off x="9919890" y="3687992"/>
              <a:ext cx="1360706" cy="74364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22" name="Dikdörtgen 21"/>
            <p:cNvSpPr/>
            <p:nvPr/>
          </p:nvSpPr>
          <p:spPr>
            <a:xfrm>
              <a:off x="9341996" y="4516662"/>
              <a:ext cx="3662804" cy="571193"/>
            </a:xfrm>
            <a:prstGeom prst="rect">
              <a:avLst/>
            </a:prstGeom>
            <a:solidFill>
              <a:srgbClr val="EAB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libri" panose="020F0502020204030204" pitchFamily="34" charset="0"/>
                </a:rPr>
                <a:t>Supported Themes</a:t>
              </a:r>
            </a:p>
          </p:txBody>
        </p:sp>
      </p:grpSp>
      <p:pic>
        <p:nvPicPr>
          <p:cNvPr id="16" name="Picture 2">
            <a:extLst>
              <a:ext uri="{FF2B5EF4-FFF2-40B4-BE49-F238E27FC236}">
                <a16:creationId xmlns:a16="http://schemas.microsoft.com/office/drawing/2014/main" id="{D0279EE5-E19E-4516-BD9E-725A1814068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1660" y="3997347"/>
            <a:ext cx="598147" cy="574689"/>
          </a:xfrm>
          <a:prstGeom prst="rect">
            <a:avLst/>
          </a:prstGeom>
        </p:spPr>
      </p:pic>
      <p:sp>
        <p:nvSpPr>
          <p:cNvPr id="23" name="Rectangle 3">
            <a:extLst>
              <a:ext uri="{FF2B5EF4-FFF2-40B4-BE49-F238E27FC236}">
                <a16:creationId xmlns:a16="http://schemas.microsoft.com/office/drawing/2014/main" id="{334D83B0-AA59-476E-8F5E-009095254D1D}"/>
              </a:ext>
            </a:extLst>
          </p:cNvPr>
          <p:cNvSpPr/>
          <p:nvPr/>
        </p:nvSpPr>
        <p:spPr>
          <a:xfrm>
            <a:off x="146181" y="4588452"/>
            <a:ext cx="768159" cy="461665"/>
          </a:xfrm>
          <a:prstGeom prst="rect">
            <a:avLst/>
          </a:prstGeom>
        </p:spPr>
        <p:txBody>
          <a:bodyPr wrap="none">
            <a:spAutoFit/>
          </a:bodyPr>
          <a:lstStyle/>
          <a:p>
            <a:pPr algn="ctr"/>
            <a:r>
              <a:rPr lang="en-US" sz="1000" b="1" dirty="0">
                <a:solidFill>
                  <a:srgbClr val="3C8574"/>
                </a:solidFill>
                <a:latin typeface="Avenir Next Demi Bold" charset="0"/>
                <a:ea typeface="Avenir Next Demi Bold" charset="0"/>
                <a:cs typeface="Avenir Next Demi Bold" charset="0"/>
              </a:rPr>
              <a:t>COMCEC</a:t>
            </a:r>
            <a:endParaRPr lang="tr-TR" sz="1000" b="1" dirty="0">
              <a:solidFill>
                <a:srgbClr val="3C8574"/>
              </a:solidFill>
              <a:latin typeface="Avenir Next Demi Bold" charset="0"/>
              <a:ea typeface="Avenir Next Demi Bold" charset="0"/>
              <a:cs typeface="Avenir Next Demi Bold" charset="0"/>
            </a:endParaRPr>
          </a:p>
          <a:p>
            <a:pPr algn="ctr"/>
            <a:r>
              <a:rPr lang="en-US" sz="700" dirty="0">
                <a:solidFill>
                  <a:srgbClr val="3C8574"/>
                </a:solidFill>
                <a:latin typeface="Avenir Next" charset="0"/>
                <a:ea typeface="Avenir Next" charset="0"/>
                <a:cs typeface="Avenir Next" charset="0"/>
              </a:rPr>
              <a:t>COORDINATION</a:t>
            </a:r>
          </a:p>
          <a:p>
            <a:pPr algn="ctr"/>
            <a:r>
              <a:rPr lang="en-US" sz="700" dirty="0">
                <a:solidFill>
                  <a:srgbClr val="3C8574"/>
                </a:solidFill>
                <a:latin typeface="Avenir Next" charset="0"/>
                <a:ea typeface="Avenir Next" charset="0"/>
                <a:cs typeface="Avenir Next" charset="0"/>
              </a:rPr>
              <a:t>OFFICE</a:t>
            </a:r>
          </a:p>
        </p:txBody>
      </p:sp>
    </p:spTree>
    <p:extLst>
      <p:ext uri="{BB962C8B-B14F-4D97-AF65-F5344CB8AC3E}">
        <p14:creationId xmlns:p14="http://schemas.microsoft.com/office/powerpoint/2010/main" val="4062372509"/>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riangle"/>
          <p:cNvSpPr/>
          <p:nvPr/>
        </p:nvSpPr>
        <p:spPr>
          <a:xfrm flipH="1">
            <a:off x="1023729" y="4614678"/>
            <a:ext cx="8120270" cy="53530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10" name="Title 1"/>
          <p:cNvSpPr txBox="1">
            <a:spLocks/>
          </p:cNvSpPr>
          <p:nvPr/>
        </p:nvSpPr>
        <p:spPr>
          <a:xfrm>
            <a:off x="0" y="0"/>
            <a:ext cx="9143999" cy="959556"/>
          </a:xfrm>
          <a:prstGeom prst="rect">
            <a:avLst/>
          </a:prstGeom>
          <a:solidFill>
            <a:srgbClr val="3C8574"/>
          </a:solidFill>
        </p:spPr>
        <p:txBody>
          <a:bodyPr wrap="square" lIns="360000" tIns="144000" rIns="360000" bIns="144000" anchor="ctr" anchorCtr="0">
            <a:noAutofit/>
          </a:bodyPr>
          <a:lstStyle>
            <a:lvl1pPr algn="ctr" defTabSz="914400" rtl="0" eaLnBrk="1" latinLnBrk="0" hangingPunct="1">
              <a:spcBef>
                <a:spcPct val="0"/>
              </a:spcBef>
              <a:buNone/>
              <a:defRPr sz="2400" b="0" kern="1200" baseline="0">
                <a:solidFill>
                  <a:schemeClr val="bg1"/>
                </a:solidFill>
                <a:latin typeface="Segoe UI Semibold" panose="020B0702040204020203" pitchFamily="34" charset="0"/>
                <a:ea typeface="+mj-ea"/>
                <a:cs typeface="Segoe UI" panose="020B0502040204020203" pitchFamily="34" charset="0"/>
              </a:defRPr>
            </a:lvl1pPr>
          </a:lstStyle>
          <a:p>
            <a:pPr lvl="0" algn="l">
              <a:spcBef>
                <a:spcPts val="2400"/>
              </a:spcBef>
            </a:pPr>
            <a:r>
              <a:rPr lang="tr-TR" sz="2200" dirty="0">
                <a:cs typeface="Segoe UI Semibold" panose="020B0702040204020203" pitchFamily="34" charset="0"/>
              </a:rPr>
              <a:t>3</a:t>
            </a:r>
            <a:r>
              <a:rPr lang="en-US" sz="2200" dirty="0">
                <a:cs typeface="Segoe UI Semibold" panose="020B0702040204020203" pitchFamily="34" charset="0"/>
              </a:rPr>
              <a:t>)</a:t>
            </a:r>
            <a:r>
              <a:rPr lang="tr-TR" sz="2200" dirty="0">
                <a:cs typeface="Segoe UI Semibold" panose="020B0702040204020203" pitchFamily="34" charset="0"/>
              </a:rPr>
              <a:t> </a:t>
            </a:r>
            <a:r>
              <a:rPr lang="en-US" sz="2200" dirty="0">
                <a:cs typeface="Segoe UI Semibold" panose="020B0702040204020203" pitchFamily="34" charset="0"/>
              </a:rPr>
              <a:t>Project Preparation and Submission</a:t>
            </a:r>
            <a:r>
              <a:rPr lang="tr-TR" sz="2200" dirty="0">
                <a:cs typeface="Segoe UI Semibold" panose="020B0702040204020203" pitchFamily="34" charset="0"/>
              </a:rPr>
              <a:t>:</a:t>
            </a:r>
          </a:p>
          <a:p>
            <a:pPr lvl="0" algn="l" defTabSz="268288">
              <a:spcBef>
                <a:spcPts val="0"/>
              </a:spcBef>
            </a:pPr>
            <a:r>
              <a:rPr lang="tr-TR" sz="2200" dirty="0">
                <a:cs typeface="Segoe UI Semibold" panose="020B0702040204020203" pitchFamily="34" charset="0"/>
              </a:rPr>
              <a:t>	a</a:t>
            </a:r>
            <a:r>
              <a:rPr lang="en-US" sz="2200" dirty="0">
                <a:cs typeface="Segoe UI Semibold" panose="020B0702040204020203" pitchFamily="34" charset="0"/>
              </a:rPr>
              <a:t>) How to Prepare a Project Proposal</a:t>
            </a:r>
          </a:p>
        </p:txBody>
      </p:sp>
      <p:pic>
        <p:nvPicPr>
          <p:cNvPr id="13" name="Picture 1" descr="Picture 1"/>
          <p:cNvPicPr>
            <a:picLocks noChangeAspect="1"/>
          </p:cNvPicPr>
          <p:nvPr/>
        </p:nvPicPr>
        <p:blipFill>
          <a:blip r:embed="rId3">
            <a:extLst/>
          </a:blip>
          <a:stretch>
            <a:fillRect/>
          </a:stretch>
        </p:blipFill>
        <p:spPr>
          <a:xfrm>
            <a:off x="7049918" y="148564"/>
            <a:ext cx="1936969" cy="66242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9" name="A Grant-based Project Financing Mechanism"/>
          <p:cNvSpPr txBox="1"/>
          <p:nvPr/>
        </p:nvSpPr>
        <p:spPr>
          <a:xfrm>
            <a:off x="677166" y="1199053"/>
            <a:ext cx="5121914" cy="307630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lvl1pPr algn="l">
              <a:spcBef>
                <a:spcPts val="4200"/>
              </a:spcBef>
              <a:defRPr sz="4000" b="0" i="1">
                <a:solidFill>
                  <a:srgbClr val="FFFFFF"/>
                </a:solidFill>
                <a:latin typeface="Avenir Next Regular"/>
                <a:ea typeface="Avenir Next Regular"/>
                <a:cs typeface="Avenir Next Regular"/>
                <a:sym typeface="Avenir Next Regular"/>
              </a:defRPr>
            </a:lvl1pPr>
          </a:lstStyle>
          <a:p>
            <a:pPr marL="180975" indent="176213">
              <a:spcBef>
                <a:spcPts val="600"/>
              </a:spcBef>
              <a:buSzPct val="80000"/>
              <a:buFont typeface="Arial" panose="020B0604020202020204" pitchFamily="34" charset="0"/>
              <a:buChar char="•"/>
              <a:defRPr sz="2500">
                <a:solidFill>
                  <a:srgbClr val="FFFFFF"/>
                </a:solidFill>
                <a:latin typeface="Avenir Next Ultra Light"/>
                <a:ea typeface="Avenir Next Ultra Light"/>
                <a:cs typeface="Avenir Next Ultra Light"/>
                <a:sym typeface="Avenir Next Ultra Light"/>
              </a:defRPr>
            </a:pPr>
            <a:r>
              <a:rPr lang="en-US" sz="1300" dirty="0">
                <a:solidFill>
                  <a:schemeClr val="tx1"/>
                </a:solidFill>
                <a:latin typeface="Candara" panose="020E0502030303020204" pitchFamily="34" charset="0"/>
                <a:ea typeface="Avenir Next Ultra Light"/>
                <a:cs typeface="Avenir Next Ultra Light"/>
                <a:sym typeface="Helvetica Light"/>
              </a:rPr>
              <a:t>Review the reference documents on the Project Management Information System</a:t>
            </a:r>
            <a:r>
              <a:rPr lang="tr-TR" sz="1300" dirty="0">
                <a:solidFill>
                  <a:schemeClr val="tx1"/>
                </a:solidFill>
                <a:latin typeface="Candara" panose="020E0502030303020204" pitchFamily="34" charset="0"/>
                <a:ea typeface="Avenir Next Ultra Light"/>
                <a:cs typeface="Avenir Next Ultra Light"/>
                <a:sym typeface="Helvetica Light"/>
              </a:rPr>
              <a:t> (</a:t>
            </a:r>
            <a:r>
              <a:rPr lang="tr-TR" sz="1400" b="1" dirty="0">
                <a:solidFill>
                  <a:srgbClr val="00482F"/>
                </a:solidFill>
                <a:latin typeface="Candara" panose="020E0502030303020204" pitchFamily="34" charset="0"/>
                <a:hlinkClick r:id="rId4"/>
              </a:rPr>
              <a:t>https://project.comcec.org/</a:t>
            </a:r>
            <a:r>
              <a:rPr lang="tr-TR" sz="1300" dirty="0">
                <a:solidFill>
                  <a:schemeClr val="tx1"/>
                </a:solidFill>
                <a:latin typeface="Candara" panose="020E0502030303020204" pitchFamily="34" charset="0"/>
                <a:ea typeface="Avenir Next Ultra Light"/>
                <a:cs typeface="Avenir Next Ultra Light"/>
              </a:rPr>
              <a:t>)</a:t>
            </a:r>
            <a:r>
              <a:rPr lang="tr-TR" sz="1300" dirty="0">
                <a:solidFill>
                  <a:schemeClr val="tx1"/>
                </a:solidFill>
                <a:latin typeface="Candara" panose="020E0502030303020204" pitchFamily="34" charset="0"/>
                <a:ea typeface="Avenir Next Ultra Light"/>
                <a:cs typeface="Avenir Next Ultra Light"/>
                <a:sym typeface="Helvetica Light"/>
              </a:rPr>
              <a:t> </a:t>
            </a:r>
            <a:r>
              <a:rPr lang="tr-TR" sz="1300" dirty="0" err="1">
                <a:solidFill>
                  <a:schemeClr val="tx1"/>
                </a:solidFill>
                <a:latin typeface="Candara" panose="020E0502030303020204" pitchFamily="34" charset="0"/>
                <a:ea typeface="Avenir Next Ultra Light"/>
                <a:cs typeface="Avenir Next Ultra Light"/>
                <a:sym typeface="Helvetica Light"/>
              </a:rPr>
              <a:t>and</a:t>
            </a:r>
            <a:r>
              <a:rPr lang="tr-TR" sz="1300" dirty="0">
                <a:solidFill>
                  <a:schemeClr val="tx1"/>
                </a:solidFill>
                <a:latin typeface="Candara" panose="020E0502030303020204" pitchFamily="34" charset="0"/>
                <a:ea typeface="Avenir Next Ultra Light"/>
                <a:cs typeface="Avenir Next Ultra Light"/>
                <a:sym typeface="Helvetica Light"/>
              </a:rPr>
              <a:t> Programs </a:t>
            </a:r>
            <a:r>
              <a:rPr lang="tr-TR" sz="1300" dirty="0" err="1">
                <a:solidFill>
                  <a:schemeClr val="tx1"/>
                </a:solidFill>
                <a:latin typeface="Candara" panose="020E0502030303020204" pitchFamily="34" charset="0"/>
                <a:ea typeface="Avenir Next Ultra Light"/>
                <a:cs typeface="Avenir Next Ultra Light"/>
                <a:sym typeface="Helvetica Light"/>
              </a:rPr>
              <a:t>Website</a:t>
            </a:r>
            <a:r>
              <a:rPr lang="tr-TR" sz="1300" dirty="0">
                <a:solidFill>
                  <a:schemeClr val="tx1"/>
                </a:solidFill>
                <a:latin typeface="Candara" panose="020E0502030303020204" pitchFamily="34" charset="0"/>
                <a:ea typeface="Avenir Next Ultra Light"/>
                <a:cs typeface="Avenir Next Ultra Light"/>
                <a:sym typeface="Helvetica Light"/>
              </a:rPr>
              <a:t> (</a:t>
            </a:r>
            <a:r>
              <a:rPr lang="tr-TR" sz="1300" b="1" dirty="0">
                <a:solidFill>
                  <a:schemeClr val="tx1"/>
                </a:solidFill>
                <a:latin typeface="Candara" panose="020E0502030303020204" pitchFamily="34" charset="0"/>
                <a:ea typeface="Avenir Next Ultra Light"/>
                <a:cs typeface="Avenir Next Ultra Light"/>
                <a:sym typeface="Helvetica Light"/>
                <a:hlinkClick r:id="rId5"/>
              </a:rPr>
              <a:t>https://programs.comcec.org/</a:t>
            </a:r>
            <a:r>
              <a:rPr lang="tr-TR" sz="1300" dirty="0">
                <a:solidFill>
                  <a:schemeClr val="tx1"/>
                </a:solidFill>
                <a:latin typeface="Candara" panose="020E0502030303020204" pitchFamily="34" charset="0"/>
                <a:ea typeface="Avenir Next Ultra Light"/>
                <a:cs typeface="Avenir Next Ultra Light"/>
                <a:sym typeface="Helvetica Light"/>
              </a:rPr>
              <a:t>) </a:t>
            </a:r>
            <a:endParaRPr lang="en-US" sz="1300" dirty="0">
              <a:solidFill>
                <a:schemeClr val="tx1"/>
              </a:solidFill>
              <a:latin typeface="Candara" panose="020E0502030303020204" pitchFamily="34" charset="0"/>
              <a:ea typeface="Avenir Next Ultra Light"/>
              <a:cs typeface="Avenir Next Ultra Light"/>
              <a:sym typeface="Helvetica Light"/>
            </a:endParaRPr>
          </a:p>
          <a:p>
            <a:pPr marL="733425" lvl="1" indent="-285750">
              <a:spcBef>
                <a:spcPts val="600"/>
              </a:spcBef>
              <a:buSzPct val="80000"/>
              <a:buFont typeface="Wingdings" panose="05000000000000000000" pitchFamily="2" charset="2"/>
              <a:buChar char="v"/>
              <a:defRPr sz="2500">
                <a:solidFill>
                  <a:srgbClr val="FFFFFF"/>
                </a:solidFill>
                <a:latin typeface="Avenir Next Ultra Light"/>
                <a:ea typeface="Avenir Next Ultra Light"/>
                <a:cs typeface="Avenir Next Ultra Light"/>
                <a:sym typeface="Avenir Next Ultra Light"/>
              </a:defRPr>
            </a:pPr>
            <a:r>
              <a:rPr lang="en-US" sz="1300" i="1" dirty="0">
                <a:solidFill>
                  <a:schemeClr val="tx1"/>
                </a:solidFill>
                <a:latin typeface="Candara" panose="020E0502030303020204" pitchFamily="34" charset="0"/>
                <a:ea typeface="Avenir Next Ultra Light"/>
                <a:cs typeface="Avenir Next Ultra Light"/>
                <a:sym typeface="Helvetica Light"/>
              </a:rPr>
              <a:t>Project Preparation and Submission Guidelines</a:t>
            </a:r>
          </a:p>
          <a:p>
            <a:pPr marL="733425" lvl="1" indent="-285750">
              <a:spcBef>
                <a:spcPts val="600"/>
              </a:spcBef>
              <a:buSzPct val="80000"/>
              <a:buFont typeface="Wingdings" panose="05000000000000000000" pitchFamily="2" charset="2"/>
              <a:buChar char="v"/>
              <a:defRPr sz="2500">
                <a:solidFill>
                  <a:srgbClr val="FFFFFF"/>
                </a:solidFill>
                <a:latin typeface="Avenir Next Ultra Light"/>
                <a:ea typeface="Avenir Next Ultra Light"/>
                <a:cs typeface="Avenir Next Ultra Light"/>
                <a:sym typeface="Avenir Next Ultra Light"/>
              </a:defRPr>
            </a:pPr>
            <a:r>
              <a:rPr lang="en-US" sz="1300" i="1" dirty="0">
                <a:solidFill>
                  <a:schemeClr val="tx1"/>
                </a:solidFill>
                <a:latin typeface="Candara" panose="020E0502030303020204" pitchFamily="34" charset="0"/>
                <a:ea typeface="Avenir Next Ultra Light"/>
                <a:cs typeface="Avenir Next Ultra Light"/>
                <a:sym typeface="Helvetica Light"/>
              </a:rPr>
              <a:t>Sample Project Fiche</a:t>
            </a:r>
            <a:endParaRPr lang="tr-TR" sz="1300" i="1" dirty="0">
              <a:solidFill>
                <a:schemeClr val="tx1"/>
              </a:solidFill>
              <a:latin typeface="Candara" panose="020E0502030303020204" pitchFamily="34" charset="0"/>
              <a:ea typeface="Avenir Next Ultra Light"/>
              <a:cs typeface="Avenir Next Ultra Light"/>
              <a:sym typeface="Helvetica Light"/>
            </a:endParaRPr>
          </a:p>
          <a:p>
            <a:pPr marL="733425" lvl="1" indent="-285750">
              <a:spcBef>
                <a:spcPts val="600"/>
              </a:spcBef>
              <a:buSzPct val="80000"/>
              <a:buFont typeface="Wingdings" panose="05000000000000000000" pitchFamily="2" charset="2"/>
              <a:buChar char="v"/>
              <a:defRPr sz="2500">
                <a:solidFill>
                  <a:srgbClr val="FFFFFF"/>
                </a:solidFill>
                <a:latin typeface="Avenir Next Ultra Light"/>
                <a:ea typeface="Avenir Next Ultra Light"/>
                <a:cs typeface="Avenir Next Ultra Light"/>
                <a:sym typeface="Avenir Next Ultra Light"/>
              </a:defRPr>
            </a:pPr>
            <a:r>
              <a:rPr lang="tr-TR" sz="1300" i="1" dirty="0" err="1">
                <a:solidFill>
                  <a:schemeClr val="tx1"/>
                </a:solidFill>
                <a:latin typeface="Candara" panose="020E0502030303020204" pitchFamily="34" charset="0"/>
                <a:ea typeface="Avenir Next Ultra Light"/>
                <a:cs typeface="Avenir Next Ultra Light"/>
                <a:sym typeface="Helvetica Light"/>
              </a:rPr>
              <a:t>Supported</a:t>
            </a:r>
            <a:r>
              <a:rPr lang="tr-TR" sz="1300" i="1" dirty="0">
                <a:solidFill>
                  <a:schemeClr val="tx1"/>
                </a:solidFill>
                <a:latin typeface="Candara" panose="020E0502030303020204" pitchFamily="34" charset="0"/>
                <a:ea typeface="Avenir Next Ultra Light"/>
                <a:cs typeface="Avenir Next Ultra Light"/>
                <a:sym typeface="Helvetica Light"/>
              </a:rPr>
              <a:t> </a:t>
            </a:r>
            <a:r>
              <a:rPr lang="tr-TR" sz="1300" i="1" dirty="0" err="1">
                <a:solidFill>
                  <a:schemeClr val="tx1"/>
                </a:solidFill>
                <a:latin typeface="Candara" panose="020E0502030303020204" pitchFamily="34" charset="0"/>
                <a:ea typeface="Avenir Next Ultra Light"/>
                <a:cs typeface="Avenir Next Ultra Light"/>
                <a:sym typeface="Helvetica Light"/>
              </a:rPr>
              <a:t>Themes</a:t>
            </a:r>
            <a:endParaRPr lang="tr-TR" sz="1300" i="1" dirty="0">
              <a:solidFill>
                <a:schemeClr val="tx1"/>
              </a:solidFill>
              <a:latin typeface="Candara" panose="020E0502030303020204" pitchFamily="34" charset="0"/>
              <a:ea typeface="Avenir Next Ultra Light"/>
              <a:cs typeface="Avenir Next Ultra Light"/>
              <a:sym typeface="Helvetica Light"/>
            </a:endParaRPr>
          </a:p>
          <a:p>
            <a:pPr marL="733425" lvl="1" indent="-285750">
              <a:spcBef>
                <a:spcPts val="600"/>
              </a:spcBef>
              <a:buSzPct val="80000"/>
              <a:buFont typeface="Wingdings" panose="05000000000000000000" pitchFamily="2" charset="2"/>
              <a:buChar char="v"/>
              <a:defRPr sz="2500">
                <a:solidFill>
                  <a:srgbClr val="FFFFFF"/>
                </a:solidFill>
                <a:latin typeface="Avenir Next Ultra Light"/>
                <a:ea typeface="Avenir Next Ultra Light"/>
                <a:cs typeface="Avenir Next Ultra Light"/>
                <a:sym typeface="Avenir Next Ultra Light"/>
              </a:defRPr>
            </a:pPr>
            <a:r>
              <a:rPr lang="tr-TR" sz="1300" i="1" dirty="0">
                <a:solidFill>
                  <a:schemeClr val="tx1"/>
                </a:solidFill>
                <a:latin typeface="Candara" panose="020E0502030303020204" pitchFamily="34" charset="0"/>
                <a:ea typeface="Avenir Next Ultra Light"/>
                <a:cs typeface="Avenir Next Ultra Light"/>
                <a:sym typeface="Helvetica Light"/>
              </a:rPr>
              <a:t>COMCEC </a:t>
            </a:r>
            <a:r>
              <a:rPr lang="tr-TR" sz="1300" i="1" dirty="0" err="1">
                <a:solidFill>
                  <a:schemeClr val="tx1"/>
                </a:solidFill>
                <a:latin typeface="Candara" panose="020E0502030303020204" pitchFamily="34" charset="0"/>
                <a:ea typeface="Avenir Next Ultra Light"/>
                <a:cs typeface="Avenir Next Ultra Light"/>
                <a:sym typeface="Helvetica Light"/>
              </a:rPr>
              <a:t>Strategy</a:t>
            </a:r>
            <a:endParaRPr lang="en-US" sz="1300" i="1" dirty="0">
              <a:solidFill>
                <a:schemeClr val="tx1"/>
              </a:solidFill>
              <a:latin typeface="Candara" panose="020E0502030303020204" pitchFamily="34" charset="0"/>
              <a:ea typeface="Avenir Next Ultra Light"/>
              <a:cs typeface="Avenir Next Ultra Light"/>
              <a:sym typeface="Helvetica Light"/>
            </a:endParaRPr>
          </a:p>
          <a:p>
            <a:pPr marL="180975" indent="176213">
              <a:spcBef>
                <a:spcPts val="600"/>
              </a:spcBef>
              <a:buSzPct val="80000"/>
              <a:buFont typeface="Arial" panose="020B0604020202020204" pitchFamily="34" charset="0"/>
              <a:buChar char="•"/>
              <a:defRPr sz="2500">
                <a:solidFill>
                  <a:srgbClr val="FFFFFF"/>
                </a:solidFill>
                <a:latin typeface="Avenir Next Ultra Light"/>
                <a:ea typeface="Avenir Next Ultra Light"/>
                <a:cs typeface="Avenir Next Ultra Light"/>
                <a:sym typeface="Avenir Next Ultra Light"/>
              </a:defRPr>
            </a:pPr>
            <a:r>
              <a:rPr lang="en-US" sz="1300" dirty="0">
                <a:solidFill>
                  <a:schemeClr val="tx1"/>
                </a:solidFill>
                <a:latin typeface="Candara" panose="020E0502030303020204" pitchFamily="34" charset="0"/>
                <a:ea typeface="Avenir Next Ultra Light"/>
                <a:cs typeface="Avenir Next Ultra Light"/>
                <a:sym typeface="Helvetica Light"/>
              </a:rPr>
              <a:t>Send the relevant documents to the interested national institutions</a:t>
            </a:r>
            <a:r>
              <a:rPr lang="tr-TR" sz="1300" dirty="0">
                <a:solidFill>
                  <a:schemeClr val="tx1"/>
                </a:solidFill>
                <a:latin typeface="Candara" panose="020E0502030303020204" pitchFamily="34" charset="0"/>
                <a:ea typeface="Avenir Next Ultra Light"/>
                <a:cs typeface="Avenir Next Ultra Light"/>
                <a:sym typeface="Helvetica Light"/>
              </a:rPr>
              <a:t>/</a:t>
            </a:r>
            <a:r>
              <a:rPr lang="tr-TR" sz="1300" dirty="0" err="1">
                <a:solidFill>
                  <a:schemeClr val="tx1"/>
                </a:solidFill>
                <a:latin typeface="Candara" panose="020E0502030303020204" pitchFamily="34" charset="0"/>
                <a:ea typeface="Avenir Next Ultra Light"/>
                <a:cs typeface="Avenir Next Ultra Light"/>
                <a:sym typeface="Helvetica Light"/>
              </a:rPr>
              <a:t>departments</a:t>
            </a:r>
            <a:endParaRPr lang="en-US" sz="1300" dirty="0">
              <a:solidFill>
                <a:schemeClr val="tx1"/>
              </a:solidFill>
              <a:latin typeface="Candara" panose="020E0502030303020204" pitchFamily="34" charset="0"/>
              <a:ea typeface="Avenir Next Ultra Light"/>
              <a:cs typeface="Avenir Next Ultra Light"/>
              <a:sym typeface="Helvetica Light"/>
            </a:endParaRPr>
          </a:p>
          <a:p>
            <a:pPr marL="180975" indent="176213">
              <a:spcBef>
                <a:spcPts val="600"/>
              </a:spcBef>
              <a:buSzPct val="80000"/>
              <a:buFont typeface="Arial" panose="020B0604020202020204" pitchFamily="34" charset="0"/>
              <a:buChar char="•"/>
              <a:defRPr sz="2500">
                <a:solidFill>
                  <a:srgbClr val="FFFFFF"/>
                </a:solidFill>
                <a:latin typeface="Avenir Next Ultra Light"/>
                <a:ea typeface="Avenir Next Ultra Light"/>
                <a:cs typeface="Avenir Next Ultra Light"/>
                <a:sym typeface="Avenir Next Ultra Light"/>
              </a:defRPr>
            </a:pPr>
            <a:r>
              <a:rPr lang="en-US" sz="1300" dirty="0">
                <a:solidFill>
                  <a:schemeClr val="tx1"/>
                </a:solidFill>
                <a:latin typeface="Candara" panose="020E0502030303020204" pitchFamily="34" charset="0"/>
                <a:ea typeface="Avenir Next Ultra Light"/>
                <a:cs typeface="Avenir Next Ultra Light"/>
                <a:sym typeface="Helvetica Light"/>
              </a:rPr>
              <a:t>Fill out the </a:t>
            </a:r>
            <a:r>
              <a:rPr lang="en-US" sz="1300" u="sng" dirty="0">
                <a:solidFill>
                  <a:schemeClr val="tx1"/>
                </a:solidFill>
                <a:latin typeface="Candara" panose="020E0502030303020204" pitchFamily="34" charset="0"/>
                <a:ea typeface="Avenir Next Ultra Light"/>
                <a:cs typeface="Avenir Next Ultra Light"/>
                <a:sym typeface="Helvetica Light"/>
              </a:rPr>
              <a:t>online project fiche </a:t>
            </a:r>
            <a:r>
              <a:rPr lang="en-US" sz="1300" dirty="0">
                <a:solidFill>
                  <a:schemeClr val="tx1"/>
                </a:solidFill>
                <a:latin typeface="Candara" panose="020E0502030303020204" pitchFamily="34" charset="0"/>
                <a:ea typeface="Avenir Next Ultra Light"/>
                <a:cs typeface="Avenir Next Ultra Light"/>
                <a:sym typeface="Helvetica Light"/>
              </a:rPr>
              <a:t>through Project Management Information System</a:t>
            </a:r>
          </a:p>
          <a:p>
            <a:pPr marL="180975" indent="176213">
              <a:spcBef>
                <a:spcPts val="600"/>
              </a:spcBef>
              <a:buSzPct val="80000"/>
              <a:buFont typeface="Arial" panose="020B0604020202020204" pitchFamily="34" charset="0"/>
              <a:buChar char="•"/>
              <a:defRPr sz="2500">
                <a:solidFill>
                  <a:srgbClr val="FFFFFF"/>
                </a:solidFill>
                <a:latin typeface="Avenir Next Ultra Light"/>
                <a:ea typeface="Avenir Next Ultra Light"/>
                <a:cs typeface="Avenir Next Ultra Light"/>
                <a:sym typeface="Avenir Next Ultra Light"/>
              </a:defRPr>
            </a:pPr>
            <a:r>
              <a:rPr lang="en-US" sz="1300" dirty="0">
                <a:solidFill>
                  <a:schemeClr val="tx1"/>
                </a:solidFill>
                <a:latin typeface="Candara" panose="020E0502030303020204" pitchFamily="34" charset="0"/>
                <a:ea typeface="Avenir Next Ultra Light"/>
                <a:cs typeface="Avenir Next Ultra Light"/>
                <a:sym typeface="Helvetica Light"/>
              </a:rPr>
              <a:t>Feel free to consult with the CCO</a:t>
            </a:r>
          </a:p>
        </p:txBody>
      </p:sp>
      <p:grpSp>
        <p:nvGrpSpPr>
          <p:cNvPr id="6" name="Grup 5"/>
          <p:cNvGrpSpPr/>
          <p:nvPr/>
        </p:nvGrpSpPr>
        <p:grpSpPr>
          <a:xfrm>
            <a:off x="7479237" y="1168895"/>
            <a:ext cx="1457745" cy="2270415"/>
            <a:chOff x="7371459" y="1132325"/>
            <a:chExt cx="1457745" cy="2270415"/>
          </a:xfrm>
        </p:grpSpPr>
        <p:pic>
          <p:nvPicPr>
            <p:cNvPr id="3" name="Resim 2"/>
            <p:cNvPicPr>
              <a:picLocks noChangeAspect="1"/>
            </p:cNvPicPr>
            <p:nvPr/>
          </p:nvPicPr>
          <p:blipFill>
            <a:blip r:embed="rId6"/>
            <a:stretch>
              <a:fillRect/>
            </a:stretch>
          </p:blipFill>
          <p:spPr>
            <a:xfrm>
              <a:off x="7371459" y="1132325"/>
              <a:ext cx="1449348" cy="191391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Metin kutusu 3"/>
            <p:cNvSpPr txBox="1"/>
            <p:nvPr/>
          </p:nvSpPr>
          <p:spPr>
            <a:xfrm>
              <a:off x="7376538" y="3141132"/>
              <a:ext cx="1452666"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a:ln>
                    <a:noFill/>
                  </a:ln>
                  <a:solidFill>
                    <a:srgbClr val="000000"/>
                  </a:solidFill>
                  <a:effectLst/>
                  <a:uFillTx/>
                  <a:latin typeface="Constantia"/>
                  <a:ea typeface="Constantia"/>
                  <a:cs typeface="Constantia"/>
                  <a:sym typeface="Constantia"/>
                </a:rPr>
                <a:t>Sample</a:t>
              </a:r>
              <a:r>
                <a:rPr kumimoji="0" lang="en-US" sz="1100" b="0" i="0" u="none" strike="noStrike" cap="none" spc="0" normalizeH="0" dirty="0">
                  <a:ln>
                    <a:noFill/>
                  </a:ln>
                  <a:solidFill>
                    <a:srgbClr val="000000"/>
                  </a:solidFill>
                  <a:effectLst/>
                  <a:uFillTx/>
                  <a:latin typeface="Constantia"/>
                  <a:ea typeface="Constantia"/>
                  <a:cs typeface="Constantia"/>
                  <a:sym typeface="Constantia"/>
                </a:rPr>
                <a:t> Project Fiche</a:t>
              </a:r>
              <a:endParaRPr kumimoji="0" lang="en-US" sz="1100" b="0" i="0" u="none" strike="noStrike" cap="none" spc="0" normalizeH="0" baseline="0" dirty="0">
                <a:ln>
                  <a:noFill/>
                </a:ln>
                <a:solidFill>
                  <a:srgbClr val="000000"/>
                </a:solidFill>
                <a:effectLst/>
                <a:uFillTx/>
                <a:latin typeface="Constantia"/>
                <a:ea typeface="Constantia"/>
                <a:cs typeface="Constantia"/>
                <a:sym typeface="Constantia"/>
              </a:endParaRPr>
            </a:p>
          </p:txBody>
        </p:sp>
      </p:grpSp>
      <p:grpSp>
        <p:nvGrpSpPr>
          <p:cNvPr id="5" name="Grup 4"/>
          <p:cNvGrpSpPr/>
          <p:nvPr/>
        </p:nvGrpSpPr>
        <p:grpSpPr>
          <a:xfrm>
            <a:off x="5331243" y="1155066"/>
            <a:ext cx="2044594" cy="2453521"/>
            <a:chOff x="5089383" y="1168895"/>
            <a:chExt cx="2044594" cy="2453521"/>
          </a:xfrm>
        </p:grpSpPr>
        <p:pic>
          <p:nvPicPr>
            <p:cNvPr id="2" name="Resim 1"/>
            <p:cNvPicPr>
              <a:picLocks noChangeAspect="1"/>
            </p:cNvPicPr>
            <p:nvPr/>
          </p:nvPicPr>
          <p:blipFill>
            <a:blip r:embed="rId7"/>
            <a:stretch>
              <a:fillRect/>
            </a:stretch>
          </p:blipFill>
          <p:spPr>
            <a:xfrm>
              <a:off x="5405349" y="1168895"/>
              <a:ext cx="1466953" cy="192354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Metin kutusu 15"/>
            <p:cNvSpPr txBox="1"/>
            <p:nvPr/>
          </p:nvSpPr>
          <p:spPr>
            <a:xfrm>
              <a:off x="5089383" y="3191531"/>
              <a:ext cx="2044594" cy="430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a:ln>
                    <a:noFill/>
                  </a:ln>
                  <a:solidFill>
                    <a:srgbClr val="000000"/>
                  </a:solidFill>
                  <a:effectLst/>
                  <a:uFillTx/>
                  <a:latin typeface="Constantia"/>
                  <a:ea typeface="Constantia"/>
                  <a:cs typeface="Constantia"/>
                  <a:sym typeface="Constantia"/>
                </a:rPr>
                <a:t>Project Preparation and Implementation Guidelines</a:t>
              </a:r>
            </a:p>
          </p:txBody>
        </p:sp>
      </p:grpSp>
      <p:pic>
        <p:nvPicPr>
          <p:cNvPr id="14" name="Picture 2">
            <a:extLst>
              <a:ext uri="{FF2B5EF4-FFF2-40B4-BE49-F238E27FC236}">
                <a16:creationId xmlns:a16="http://schemas.microsoft.com/office/drawing/2014/main" id="{60C47B95-972C-4CDC-ADD2-E27555C024F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1660" y="3997347"/>
            <a:ext cx="598147" cy="574689"/>
          </a:xfrm>
          <a:prstGeom prst="rect">
            <a:avLst/>
          </a:prstGeom>
        </p:spPr>
      </p:pic>
      <p:sp>
        <p:nvSpPr>
          <p:cNvPr id="18" name="Rectangle 3">
            <a:extLst>
              <a:ext uri="{FF2B5EF4-FFF2-40B4-BE49-F238E27FC236}">
                <a16:creationId xmlns:a16="http://schemas.microsoft.com/office/drawing/2014/main" id="{9DC1C350-E34E-47DD-A855-B5762FA8E5E3}"/>
              </a:ext>
            </a:extLst>
          </p:cNvPr>
          <p:cNvSpPr/>
          <p:nvPr/>
        </p:nvSpPr>
        <p:spPr>
          <a:xfrm>
            <a:off x="146181" y="4588452"/>
            <a:ext cx="768159" cy="461665"/>
          </a:xfrm>
          <a:prstGeom prst="rect">
            <a:avLst/>
          </a:prstGeom>
        </p:spPr>
        <p:txBody>
          <a:bodyPr wrap="none">
            <a:spAutoFit/>
          </a:bodyPr>
          <a:lstStyle/>
          <a:p>
            <a:pPr algn="ctr"/>
            <a:r>
              <a:rPr lang="en-US" sz="1000" b="1" dirty="0">
                <a:solidFill>
                  <a:srgbClr val="3C8574"/>
                </a:solidFill>
                <a:latin typeface="Avenir Next Demi Bold" charset="0"/>
                <a:ea typeface="Avenir Next Demi Bold" charset="0"/>
                <a:cs typeface="Avenir Next Demi Bold" charset="0"/>
              </a:rPr>
              <a:t>COMCEC</a:t>
            </a:r>
            <a:endParaRPr lang="tr-TR" sz="1000" b="1" dirty="0">
              <a:solidFill>
                <a:srgbClr val="3C8574"/>
              </a:solidFill>
              <a:latin typeface="Avenir Next Demi Bold" charset="0"/>
              <a:ea typeface="Avenir Next Demi Bold" charset="0"/>
              <a:cs typeface="Avenir Next Demi Bold" charset="0"/>
            </a:endParaRPr>
          </a:p>
          <a:p>
            <a:pPr algn="ctr"/>
            <a:r>
              <a:rPr lang="en-US" sz="700" dirty="0">
                <a:solidFill>
                  <a:srgbClr val="3C8574"/>
                </a:solidFill>
                <a:latin typeface="Avenir Next" charset="0"/>
                <a:ea typeface="Avenir Next" charset="0"/>
                <a:cs typeface="Avenir Next" charset="0"/>
              </a:rPr>
              <a:t>COORDINATION</a:t>
            </a:r>
          </a:p>
          <a:p>
            <a:pPr algn="ctr"/>
            <a:r>
              <a:rPr lang="en-US" sz="700" dirty="0">
                <a:solidFill>
                  <a:srgbClr val="3C8574"/>
                </a:solidFill>
                <a:latin typeface="Avenir Next" charset="0"/>
                <a:ea typeface="Avenir Next" charset="0"/>
                <a:cs typeface="Avenir Next" charset="0"/>
              </a:rPr>
              <a:t>OFFICE</a:t>
            </a:r>
          </a:p>
        </p:txBody>
      </p:sp>
    </p:spTree>
    <p:extLst>
      <p:ext uri="{BB962C8B-B14F-4D97-AF65-F5344CB8AC3E}">
        <p14:creationId xmlns:p14="http://schemas.microsoft.com/office/powerpoint/2010/main" val="1134242065"/>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theme/theme1.xml><?xml version="1.0" encoding="utf-8"?>
<a:theme xmlns:a="http://schemas.openxmlformats.org/drawingml/2006/main" name="Office Teması">
  <a:themeElements>
    <a:clrScheme name="Office Teması">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eması">
      <a:majorFont>
        <a:latin typeface="Calibri"/>
        <a:ea typeface="Calibri"/>
        <a:cs typeface="Calibri"/>
      </a:majorFont>
      <a:minorFont>
        <a:latin typeface="Helvetica"/>
        <a:ea typeface="Helvetica"/>
        <a:cs typeface="Helvetica"/>
      </a:minorFont>
    </a:fontScheme>
    <a:fmtScheme name="Office Teması">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eması">
  <a:themeElements>
    <a:clrScheme name="Office Teması">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eması">
      <a:majorFont>
        <a:latin typeface="Calibri"/>
        <a:ea typeface="Calibri"/>
        <a:cs typeface="Calibri"/>
      </a:majorFont>
      <a:minorFont>
        <a:latin typeface="Helvetica"/>
        <a:ea typeface="Helvetica"/>
        <a:cs typeface="Helvetica"/>
      </a:minorFont>
    </a:fontScheme>
    <a:fmtScheme name="Office Teması">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1639</TotalTime>
  <Words>2480</Words>
  <Application>Microsoft Office PowerPoint</Application>
  <PresentationFormat>Ekran Gösterisi (16:9)</PresentationFormat>
  <Paragraphs>219</Paragraphs>
  <Slides>14</Slides>
  <Notes>14</Notes>
  <HiddenSlides>0</HiddenSlides>
  <MMClips>0</MMClips>
  <ScaleCrop>false</ScaleCrop>
  <HeadingPairs>
    <vt:vector size="6" baseType="variant">
      <vt:variant>
        <vt:lpstr>Kullanılan Yazı Tipleri</vt:lpstr>
      </vt:variant>
      <vt:variant>
        <vt:i4>16</vt:i4>
      </vt:variant>
      <vt:variant>
        <vt:lpstr>Tema</vt:lpstr>
      </vt:variant>
      <vt:variant>
        <vt:i4>1</vt:i4>
      </vt:variant>
      <vt:variant>
        <vt:lpstr>Slayt Başlıkları</vt:lpstr>
      </vt:variant>
      <vt:variant>
        <vt:i4>14</vt:i4>
      </vt:variant>
    </vt:vector>
  </HeadingPairs>
  <TitlesOfParts>
    <vt:vector size="31" baseType="lpstr">
      <vt:lpstr>Arial</vt:lpstr>
      <vt:lpstr>Avenir Next</vt:lpstr>
      <vt:lpstr>Avenir Next Demi Bold</vt:lpstr>
      <vt:lpstr>Avenir Next Regular</vt:lpstr>
      <vt:lpstr>Avenir Next Ultra Light</vt:lpstr>
      <vt:lpstr>Calibri</vt:lpstr>
      <vt:lpstr>Calibri Light</vt:lpstr>
      <vt:lpstr>Candara</vt:lpstr>
      <vt:lpstr>Candara Light</vt:lpstr>
      <vt:lpstr>Constantia</vt:lpstr>
      <vt:lpstr>Helvetica</vt:lpstr>
      <vt:lpstr>Helvetica Light</vt:lpstr>
      <vt:lpstr>Helvetica Neue</vt:lpstr>
      <vt:lpstr>Optima</vt:lpstr>
      <vt:lpstr>Segoe UI Semibold</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Mustafa Adil SAYAR</dc:creator>
  <cp:lastModifiedBy>Eda AKÇA</cp:lastModifiedBy>
  <cp:revision>248</cp:revision>
  <cp:lastPrinted>2025-09-19T12:56:42Z</cp:lastPrinted>
  <dcterms:modified xsi:type="dcterms:W3CDTF">2025-09-22T10:03:27Z</dcterms:modified>
</cp:coreProperties>
</file>