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323" r:id="rId5"/>
    <p:sldId id="327" r:id="rId6"/>
    <p:sldId id="328" r:id="rId7"/>
    <p:sldId id="329" r:id="rId8"/>
    <p:sldId id="330" r:id="rId9"/>
    <p:sldId id="263" r:id="rId10"/>
    <p:sldId id="331" r:id="rId11"/>
    <p:sldId id="349" r:id="rId12"/>
    <p:sldId id="332" r:id="rId13"/>
    <p:sldId id="350" r:id="rId14"/>
    <p:sldId id="351" r:id="rId15"/>
    <p:sldId id="352" r:id="rId16"/>
    <p:sldId id="345" r:id="rId17"/>
    <p:sldId id="353" r:id="rId18"/>
    <p:sldId id="354" r:id="rId19"/>
    <p:sldId id="355" r:id="rId20"/>
    <p:sldId id="356" r:id="rId21"/>
    <p:sldId id="357" r:id="rId22"/>
    <p:sldId id="358" r:id="rId23"/>
    <p:sldId id="268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FFC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13"/>
  </p:normalViewPr>
  <p:slideViewPr>
    <p:cSldViewPr snapToGrid="0">
      <p:cViewPr varScale="1">
        <p:scale>
          <a:sx n="105" d="100"/>
          <a:sy n="105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40611-670F-6047-8FB7-C5B05024C137}" type="datetimeFigureOut">
              <a:rPr lang="tr-TR" smtClean="0"/>
              <a:t>23.09.2025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1B8F-FB34-5444-A64A-4B1EE84D12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07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991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46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2763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46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208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7318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8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A61D20-A0F3-0171-46A7-B62ED8379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F7AF9B2-8D5B-68C1-0930-75C065A36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6FD362-59AA-FA25-EF02-356B5DFEE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4A32-E9F6-1D47-A361-40BE47E5EB2F}" type="datetime1">
              <a:rPr lang="tr-TR" smtClean="0"/>
              <a:t>23.09.2025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9F9D8B-0CC8-31D4-AD51-0B5AAF68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649D82-E478-BC99-BCA7-68128924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17CD6F-DE4F-443B-8E8C-89FA9129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ECBAFCC-E546-E67E-F326-069434478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EFB800A-EB8E-9512-C46B-C077EB1A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33EF-BD7D-DF42-8B98-937E3E3BE6E2}" type="datetime1">
              <a:rPr lang="tr-TR" smtClean="0"/>
              <a:t>23.09.2025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B9E55A4-6D76-8888-B1AF-CA7AFA4E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4CB7896-292C-5287-A2FB-9DA68A70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444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3156D55-964C-BE81-8F6C-62ECF4ECB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F1AC341-09D0-125D-7679-F53EC8A4D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EFF839-9EA1-71A4-AA68-7B69819E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9FD9-CE8B-4541-BFB7-9CABC427334E}" type="datetime1">
              <a:rPr lang="tr-TR" smtClean="0"/>
              <a:t>23.09.2025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935C91-6842-1708-9080-258EF216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CFACFD-D732-3494-0BB1-EB362FA0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518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136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03D3CC-9198-9FA3-075C-610C830F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D6470D-CC23-04B2-A2FD-CF72E1FA2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EE1FBB-C01E-0029-CCCC-D344038F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E1B6-4E64-8F47-A1E2-69F0051F2AB0}" type="datetime1">
              <a:rPr lang="tr-TR" smtClean="0"/>
              <a:t>23.09.2025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475BAD-4231-26E0-350E-6713E85B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877A3F-9DD8-4B76-2326-6EDB9156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76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F86259-8602-127E-3790-EB1BDCCE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F705447-FC3B-F72A-4FEE-BBBFE656B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B5B2640-BF36-3B31-8F95-7BB8CB23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0F71-0488-3E4C-89C4-EB620CCD3EAB}" type="datetime1">
              <a:rPr lang="tr-TR" smtClean="0"/>
              <a:t>23.09.2025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125C5F-AF72-9BB6-AD5A-98D76513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CEA735-D300-4083-AB9E-24C1DD9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85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58E6D5-8EAF-0EB0-3119-053B1E91C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D9B5D7-525E-AE5B-6CC6-C5E3F6316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4F5648F-4EC3-5E1A-0C76-A9BBFC6C5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46C1A33-9FF8-8DE7-7C12-E074EEB0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AA568-6993-8D47-84F0-A5202C304CB9}" type="datetime1">
              <a:rPr lang="tr-TR" smtClean="0"/>
              <a:t>23.09.2025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0B3E214-C53B-7DB9-6F6C-279B156A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88787E-3E6B-5107-9243-732AEB14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091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D2331B-DF71-E19A-A627-53BD8F6E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84EE8BB-BE50-5784-1CBC-66950DD29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0FD6EB3-D3D1-233D-1FA7-838A2F844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F7F7104-D574-875E-5FD6-F5F3F522C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081C925-DF2D-F18F-98A2-4C334E9BC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E4DA300-3E80-1E6F-C14C-FFBEBAA5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55E2-22E7-7E4E-B301-B59A8166B76A}" type="datetime1">
              <a:rPr lang="tr-TR" smtClean="0"/>
              <a:t>23.09.2025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C784B8A-6E87-4390-ED66-F5BC2706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ABF154A-5BC3-45AD-00C7-AA6DAE12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792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A6425D-28DF-FD20-0D04-75E69A4A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DAE4BED-39A5-1036-9075-7DECD517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4108-6CA0-8A4F-A2DF-957F1B749966}" type="datetime1">
              <a:rPr lang="tr-TR" smtClean="0"/>
              <a:t>23.09.2025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3F22967-02C7-A99C-430F-75726CA9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CB72B86-93FF-30FC-7A84-BE08D33D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416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1FF3AFE-D8E3-CAF7-58A4-F556DD27D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0C3-F3BE-D04A-965F-F405961167D0}" type="datetime1">
              <a:rPr lang="tr-TR" smtClean="0"/>
              <a:t>23.09.2025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09490D6-16A9-33CF-9533-DC8487E9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3223F1D-D2BE-F2E8-509A-E10B5670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531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B18974-C60E-41E3-85EA-72192CF3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9F269E-4C2D-5961-CD48-4787FC4F8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24698C3-2F30-4FB7-896D-507CF8D30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80CE546-5959-156E-829E-B3B97F65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C3DD-B2A1-714B-9EF4-125C68BF1C9C}" type="datetime1">
              <a:rPr lang="tr-TR" smtClean="0"/>
              <a:t>23.09.2025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AD28DAA-37CA-31B7-7B15-426DA598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400359A-3943-C31C-38DC-7220D909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019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4750E3-1E40-BB7B-BDBE-7D00E98C8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63B4DDC-6D09-93F3-276F-D8F775ECD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7B3E1C7-6585-85A8-E6E6-C6818311A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4EE23CE-7279-C79B-FD8F-13EDA231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DE3E-D40C-3E44-811A-9D6934B16507}" type="datetime1">
              <a:rPr lang="tr-TR" smtClean="0"/>
              <a:t>23.09.2025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1CF878D-D8D6-171A-CAF7-F8A360FB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1A9E5BC-497A-9A25-905E-D827D702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119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C7CF45C-D3C7-0FB0-45EC-8110D71D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02ED9E1-BBBF-FD87-ACC1-C9BC3B172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CC3A672-6D3E-08A1-D773-94A6A0ABF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76C2E-B616-7242-81E2-EAE1D6C60569}" type="datetime1">
              <a:rPr lang="tr-TR" smtClean="0"/>
              <a:t>23.09.2025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FBE577-BD9D-FEAC-2EA9-5B6FC372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DEC475-6F67-2838-020D-46BA04915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9CA5D-0F90-40C2-9A97-2DECA48625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618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ED7C74-2293-044C-17E5-66D45E810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8193"/>
            <a:ext cx="9144000" cy="145006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DEVELOPING/IMPROVING EXPORT STRATEGIES IN THE OIC MEMBER COUNTRIES</a:t>
            </a:r>
            <a:endParaRPr lang="tr-TR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02E9692-445C-2748-D844-2FC736868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123" y="5132535"/>
            <a:ext cx="9144000" cy="8206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2"/>
                </a:solidFill>
              </a:rPr>
              <a:t>THE 25TH MEETING OF THE COMCEC TRADE WORKING GROUP</a:t>
            </a:r>
            <a:endParaRPr lang="tr-TR" sz="1800" b="1" dirty="0">
              <a:solidFill>
                <a:schemeClr val="tx2"/>
              </a:solidFill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September 23, 2025</a:t>
            </a:r>
            <a:endParaRPr lang="tr-TR" sz="1800" b="1" dirty="0">
              <a:solidFill>
                <a:schemeClr val="accent4"/>
              </a:solidFill>
            </a:endParaRPr>
          </a:p>
          <a:p>
            <a:pPr algn="l"/>
            <a:endParaRPr lang="tr-TR" sz="1800" dirty="0">
              <a:solidFill>
                <a:schemeClr val="accent4"/>
              </a:solidFill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0F8588EA-E2F9-A0B3-EC14-2E7AA141B9C0}"/>
              </a:ext>
            </a:extLst>
          </p:cNvPr>
          <p:cNvSpPr txBox="1">
            <a:spLocks/>
          </p:cNvSpPr>
          <p:nvPr/>
        </p:nvSpPr>
        <p:spPr>
          <a:xfrm>
            <a:off x="8478982" y="5234783"/>
            <a:ext cx="2636340" cy="40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r-TR" sz="1800" b="1" dirty="0">
                <a:solidFill>
                  <a:schemeClr val="tx2"/>
                </a:solidFill>
              </a:rPr>
              <a:t>Zeynep ÖKTEM, </a:t>
            </a:r>
            <a:r>
              <a:rPr lang="tr-TR" sz="1800" b="1" dirty="0" err="1">
                <a:solidFill>
                  <a:schemeClr val="tx2"/>
                </a:solidFill>
              </a:rPr>
              <a:t>MSc</a:t>
            </a:r>
            <a:r>
              <a:rPr lang="tr-TR" sz="1800" b="1" dirty="0">
                <a:solidFill>
                  <a:schemeClr val="tx2"/>
                </a:solidFill>
              </a:rPr>
              <a:t>, Consultant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6CD95FE-B0FF-C594-D373-76DBA8CE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123" y="5943011"/>
            <a:ext cx="1338634" cy="335824"/>
          </a:xfrm>
          <a:prstGeom prst="rect">
            <a:avLst/>
          </a:prstGeom>
        </p:spPr>
      </p:pic>
      <p:pic>
        <p:nvPicPr>
          <p:cNvPr id="10" name="Resim 9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8CE6F6E2-7F46-ABE7-5546-701D4BF7F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23" y="461487"/>
            <a:ext cx="2293588" cy="2293588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B376C90-6715-EBC9-5215-C6F8EE52BFF7}"/>
              </a:ext>
            </a:extLst>
          </p:cNvPr>
          <p:cNvSpPr txBox="1"/>
          <p:nvPr/>
        </p:nvSpPr>
        <p:spPr>
          <a:xfrm>
            <a:off x="1745917" y="398092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﻿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Challenges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Success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Factors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DevelopIng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ImprovIng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Export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StrategIes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OIC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Member</a:t>
            </a:r>
            <a:r>
              <a:rPr lang="tr-TR" b="1" cap="all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tr-TR" b="1" cap="all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CountrIes</a:t>
            </a:r>
            <a:endParaRPr lang="tr-TR" sz="2400" b="1" cap="all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5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0" name="Rectangle 28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" name="Picture 285" descr="Renkli grafikler ve grafikler">
            <a:extLst>
              <a:ext uri="{FF2B5EF4-FFF2-40B4-BE49-F238E27FC236}">
                <a16:creationId xmlns:a16="http://schemas.microsoft.com/office/drawing/2014/main" id="{5DE352B6-6ADC-A1ED-5B2C-9AC319BA3C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4993" r="890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92" name="Rectangle 29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4" name="Google Shape;284;p13"/>
          <p:cNvSpPr txBox="1">
            <a:spLocks noGrp="1"/>
          </p:cNvSpPr>
          <p:nvPr>
            <p:ph type="body" idx="4294967295"/>
          </p:nvPr>
        </p:nvSpPr>
        <p:spPr>
          <a:xfrm>
            <a:off x="125680" y="1582266"/>
            <a:ext cx="6726383" cy="510663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770462" indent="-342900" algn="just">
              <a:spcBef>
                <a:spcPts val="80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data-based, sector-specific identification process</a:t>
            </a:r>
          </a:p>
          <a:p>
            <a:pPr marL="427562" indent="0" algn="just">
              <a:spcBef>
                <a:spcPts val="800"/>
              </a:spcBef>
              <a:buClr>
                <a:schemeClr val="dk1"/>
              </a:buClr>
              <a:buSzPct val="100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Strong institutional capacity and clear coordination mechanisms </a:t>
            </a: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Affordable financial and technical assistance support to SMEs and MSMEs</a:t>
            </a: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Digitalization and technological integration </a:t>
            </a:r>
          </a:p>
          <a:p>
            <a:pPr marL="427562" indent="0" algn="just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Clear monitoring and independent evaluation</a:t>
            </a:r>
          </a:p>
          <a:p>
            <a:pPr marL="770462" indent="-342900" algn="just">
              <a:spcBef>
                <a:spcPts val="0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0013D1B-BC22-C0EB-CA08-94C5F253B7E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Components of Effective NES 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3F4B1-6022-9D24-970C-EF2A03049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25F78A-9526-9451-72B2-5173B97D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9679"/>
            <a:ext cx="10515600" cy="1325563"/>
          </a:xfrm>
        </p:spPr>
        <p:txBody>
          <a:bodyPr>
            <a:noAutofit/>
          </a:bodyPr>
          <a:lstStyle/>
          <a:p>
            <a:r>
              <a:rPr lang="tr-TR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 PRINCIPLES &amp; RECOMMENDED PRINCIPLES</a:t>
            </a:r>
            <a:endParaRPr lang="tr-T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744566C-3009-2677-574B-132C76E8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11</a:t>
            </a:fld>
            <a:endParaRPr lang="tr-TR"/>
          </a:p>
        </p:txBody>
      </p:sp>
      <p:pic>
        <p:nvPicPr>
          <p:cNvPr id="7" name="Resim Yer Tutucusu 8">
            <a:extLst>
              <a:ext uri="{FF2B5EF4-FFF2-40B4-BE49-F238E27FC236}">
                <a16:creationId xmlns:a16="http://schemas.microsoft.com/office/drawing/2014/main" id="{13E7A0D5-A8B2-9A6F-2C85-AE69E792F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729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60429AA1-9769-211A-31B5-1EBADCA94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7090"/>
              </p:ext>
            </p:extLst>
          </p:nvPr>
        </p:nvGraphicFramePr>
        <p:xfrm>
          <a:off x="472440" y="1341120"/>
          <a:ext cx="11125200" cy="4587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8310">
                  <a:extLst>
                    <a:ext uri="{9D8B030D-6E8A-4147-A177-3AD203B41FA5}">
                      <a16:colId xmlns:a16="http://schemas.microsoft.com/office/drawing/2014/main" val="560234636"/>
                    </a:ext>
                  </a:extLst>
                </a:gridCol>
                <a:gridCol w="4478445">
                  <a:extLst>
                    <a:ext uri="{9D8B030D-6E8A-4147-A177-3AD203B41FA5}">
                      <a16:colId xmlns:a16="http://schemas.microsoft.com/office/drawing/2014/main" val="2122420761"/>
                    </a:ext>
                  </a:extLst>
                </a:gridCol>
                <a:gridCol w="4478445">
                  <a:extLst>
                    <a:ext uri="{9D8B030D-6E8A-4147-A177-3AD203B41FA5}">
                      <a16:colId xmlns:a16="http://schemas.microsoft.com/office/drawing/2014/main" val="1818035793"/>
                    </a:ext>
                  </a:extLst>
                </a:gridCol>
              </a:tblGrid>
              <a:tr h="846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Guiding Principle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Recommended Good Practices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extLst>
                  <a:ext uri="{0D108BD9-81ED-4DB2-BD59-A6C34878D82A}">
                    <a16:rowId xmlns:a16="http://schemas.microsoft.com/office/drawing/2014/main" val="656728092"/>
                  </a:ext>
                </a:extLst>
              </a:tr>
              <a:tr h="1246788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Identification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Evidence-based needs assessment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competitiveness reports; target market analyses using ITC/UNCTAD data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extLst>
                  <a:ext uri="{0D108BD9-81ED-4DB2-BD59-A6C34878D82A}">
                    <a16:rowId xmlns:a16="http://schemas.microsoft.com/office/drawing/2014/main" val="712693539"/>
                  </a:ext>
                </a:extLst>
              </a:tr>
              <a:tr h="124678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prioritization of sectors and markets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Sector-specific roadmaps; leveraging opportunities from FTAs and regional integration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extLst>
                  <a:ext uri="{0D108BD9-81ED-4DB2-BD59-A6C34878D82A}">
                    <a16:rowId xmlns:a16="http://schemas.microsoft.com/office/drawing/2014/main" val="3606292149"/>
                  </a:ext>
                </a:extLst>
              </a:tr>
              <a:tr h="124678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Public-private sector collaboration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Exporter advisory councils; stakeholder mapping and inclusive consultation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3713" marR="93713" marT="0" marB="0" anchor="ctr"/>
                </a:tc>
                <a:extLst>
                  <a:ext uri="{0D108BD9-81ED-4DB2-BD59-A6C34878D82A}">
                    <a16:rowId xmlns:a16="http://schemas.microsoft.com/office/drawing/2014/main" val="1777838919"/>
                  </a:ext>
                </a:extLst>
              </a:tr>
            </a:tbl>
          </a:graphicData>
        </a:graphic>
      </p:graphicFrame>
      <p:sp>
        <p:nvSpPr>
          <p:cNvPr id="9" name="Dikdörtgen 8">
            <a:extLst>
              <a:ext uri="{FF2B5EF4-FFF2-40B4-BE49-F238E27FC236}">
                <a16:creationId xmlns:a16="http://schemas.microsoft.com/office/drawing/2014/main" id="{BF2BA756-8E54-E3BF-EAC4-70DCFB93020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 Framework for OIC Countries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5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82DC236B-F174-493C-5E8B-F0F46F2AD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469275"/>
              </p:ext>
            </p:extLst>
          </p:nvPr>
        </p:nvGraphicFramePr>
        <p:xfrm>
          <a:off x="448491" y="1134110"/>
          <a:ext cx="11129951" cy="5051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5839">
                  <a:extLst>
                    <a:ext uri="{9D8B030D-6E8A-4147-A177-3AD203B41FA5}">
                      <a16:colId xmlns:a16="http://schemas.microsoft.com/office/drawing/2014/main" val="4065812496"/>
                    </a:ext>
                  </a:extLst>
                </a:gridCol>
                <a:gridCol w="4007056">
                  <a:extLst>
                    <a:ext uri="{9D8B030D-6E8A-4147-A177-3AD203B41FA5}">
                      <a16:colId xmlns:a16="http://schemas.microsoft.com/office/drawing/2014/main" val="3215609255"/>
                    </a:ext>
                  </a:extLst>
                </a:gridCol>
                <a:gridCol w="4007056">
                  <a:extLst>
                    <a:ext uri="{9D8B030D-6E8A-4147-A177-3AD203B41FA5}">
                      <a16:colId xmlns:a16="http://schemas.microsoft.com/office/drawing/2014/main" val="878074802"/>
                    </a:ext>
                  </a:extLst>
                </a:gridCol>
              </a:tblGrid>
              <a:tr h="7162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Guiding Principle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Recommended Good Practices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extLst>
                  <a:ext uri="{0D108BD9-81ED-4DB2-BD59-A6C34878D82A}">
                    <a16:rowId xmlns:a16="http://schemas.microsoft.com/office/drawing/2014/main" val="1700476557"/>
                  </a:ext>
                </a:extLst>
              </a:tr>
              <a:tr h="1001761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Strengthening institutional and human capacity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Establishment of export academies; continuous training for SMEs and trade officials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extLst>
                  <a:ext uri="{0D108BD9-81ED-4DB2-BD59-A6C34878D82A}">
                    <a16:rowId xmlns:a16="http://schemas.microsoft.com/office/drawing/2014/main" val="3789437148"/>
                  </a:ext>
                </a:extLst>
              </a:tr>
              <a:tr h="100176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Well-defined coordination mechanisms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Creation of National Export Committees; clear division between lead and supporting institutions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extLst>
                  <a:ext uri="{0D108BD9-81ED-4DB2-BD59-A6C34878D82A}">
                    <a16:rowId xmlns:a16="http://schemas.microsoft.com/office/drawing/2014/main" val="2397822760"/>
                  </a:ext>
                </a:extLst>
              </a:tr>
              <a:tr h="100176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Accessible financial and technical support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Export credit and insurance agencies; SME supports funds and grants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extLst>
                  <a:ext uri="{0D108BD9-81ED-4DB2-BD59-A6C34878D82A}">
                    <a16:rowId xmlns:a16="http://schemas.microsoft.com/office/drawing/2014/main" val="3204232439"/>
                  </a:ext>
                </a:extLst>
              </a:tr>
              <a:tr h="13302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Digitalization and technology integration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Window customs systems; AI-driven market analysis; development of e-commerce infrastructure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6817" marR="76817" marT="0" marB="0" anchor="ctr"/>
                </a:tc>
                <a:extLst>
                  <a:ext uri="{0D108BD9-81ED-4DB2-BD59-A6C34878D82A}">
                    <a16:rowId xmlns:a16="http://schemas.microsoft.com/office/drawing/2014/main" val="1476755937"/>
                  </a:ext>
                </a:extLst>
              </a:tr>
            </a:tbl>
          </a:graphicData>
        </a:graphic>
      </p:graphicFrame>
      <p:sp>
        <p:nvSpPr>
          <p:cNvPr id="3" name="Dikdörtgen 2">
            <a:extLst>
              <a:ext uri="{FF2B5EF4-FFF2-40B4-BE49-F238E27FC236}">
                <a16:creationId xmlns:a16="http://schemas.microsoft.com/office/drawing/2014/main" id="{268AE802-249A-7884-FBEA-038E02B87271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 Framework for OIC Countries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98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B7C40357-C324-682F-8976-7C6447634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731648"/>
              </p:ext>
            </p:extLst>
          </p:nvPr>
        </p:nvGraphicFramePr>
        <p:xfrm>
          <a:off x="510639" y="1270660"/>
          <a:ext cx="10980321" cy="5290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2195">
                  <a:extLst>
                    <a:ext uri="{9D8B030D-6E8A-4147-A177-3AD203B41FA5}">
                      <a16:colId xmlns:a16="http://schemas.microsoft.com/office/drawing/2014/main" val="1892962702"/>
                    </a:ext>
                  </a:extLst>
                </a:gridCol>
                <a:gridCol w="4054063">
                  <a:extLst>
                    <a:ext uri="{9D8B030D-6E8A-4147-A177-3AD203B41FA5}">
                      <a16:colId xmlns:a16="http://schemas.microsoft.com/office/drawing/2014/main" val="50103135"/>
                    </a:ext>
                  </a:extLst>
                </a:gridCol>
                <a:gridCol w="4054063">
                  <a:extLst>
                    <a:ext uri="{9D8B030D-6E8A-4147-A177-3AD203B41FA5}">
                      <a16:colId xmlns:a16="http://schemas.microsoft.com/office/drawing/2014/main" val="2267061945"/>
                    </a:ext>
                  </a:extLst>
                </a:gridCol>
              </a:tblGrid>
              <a:tr h="6567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Guiding Principle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Recommended Good Practices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extLst>
                  <a:ext uri="{0D108BD9-81ED-4DB2-BD59-A6C34878D82A}">
                    <a16:rowId xmlns:a16="http://schemas.microsoft.com/office/drawing/2014/main" val="56319587"/>
                  </a:ext>
                </a:extLst>
              </a:tr>
              <a:tr h="107246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monitoring and transparent reporting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NES progress reports; digital dashboards for real-time tracking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extLst>
                  <a:ext uri="{0D108BD9-81ED-4DB2-BD59-A6C34878D82A}">
                    <a16:rowId xmlns:a16="http://schemas.microsoft.com/office/drawing/2014/main" val="3864071484"/>
                  </a:ext>
                </a:extLst>
              </a:tr>
              <a:tr h="141645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Independent evaluation mechanisms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assessments by ITC/UNCTAD; mid-term evaluations with recommendations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extLst>
                  <a:ext uri="{0D108BD9-81ED-4DB2-BD59-A6C34878D82A}">
                    <a16:rowId xmlns:a16="http://schemas.microsoft.com/office/drawing/2014/main" val="390650285"/>
                  </a:ext>
                </a:extLst>
              </a:tr>
              <a:tr h="107246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Cross-cutting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Sustainability and ethical trade principles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product incentives; compliance with social and labor standards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extLst>
                  <a:ext uri="{0D108BD9-81ED-4DB2-BD59-A6C34878D82A}">
                    <a16:rowId xmlns:a16="http://schemas.microsoft.com/office/drawing/2014/main" val="2568060403"/>
                  </a:ext>
                </a:extLst>
              </a:tr>
              <a:tr h="107246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Awareness raising and knowledge sharing</a:t>
                      </a:r>
                      <a:endParaRPr lang="tr-T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Export information portals; national and regional awareness campaigns</a:t>
                      </a:r>
                      <a:endParaRPr lang="tr-T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686" marR="73686" marT="0" marB="0" anchor="ctr"/>
                </a:tc>
                <a:extLst>
                  <a:ext uri="{0D108BD9-81ED-4DB2-BD59-A6C34878D82A}">
                    <a16:rowId xmlns:a16="http://schemas.microsoft.com/office/drawing/2014/main" val="847343021"/>
                  </a:ext>
                </a:extLst>
              </a:tr>
            </a:tbl>
          </a:graphicData>
        </a:graphic>
      </p:graphicFrame>
      <p:sp>
        <p:nvSpPr>
          <p:cNvPr id="5" name="Dikdörtgen 4">
            <a:extLst>
              <a:ext uri="{FF2B5EF4-FFF2-40B4-BE49-F238E27FC236}">
                <a16:creationId xmlns:a16="http://schemas.microsoft.com/office/drawing/2014/main" id="{5E063647-0D13-9004-C819-037148D62D36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 Framework for OIC Countries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6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B3CE7-9CDB-5B60-DAC0-E23FBF88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E5C5C6-1DAE-0122-E014-688CE90A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9679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DCBEE93-A4DF-283E-1A36-BC28BA1C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15</a:t>
            </a:fld>
            <a:endParaRPr lang="tr-TR"/>
          </a:p>
        </p:txBody>
      </p:sp>
      <p:pic>
        <p:nvPicPr>
          <p:cNvPr id="6" name="Resim Yer Tutucusu 8">
            <a:extLst>
              <a:ext uri="{FF2B5EF4-FFF2-40B4-BE49-F238E27FC236}">
                <a16:creationId xmlns:a16="http://schemas.microsoft.com/office/drawing/2014/main" id="{388DB4ED-9A3A-1E7C-C4AF-65AD3E586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056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92;g37f22f6394c_0_1623">
            <a:extLst>
              <a:ext uri="{FF2B5EF4-FFF2-40B4-BE49-F238E27FC236}">
                <a16:creationId xmlns:a16="http://schemas.microsoft.com/office/drawing/2014/main" id="{A06EFB74-8948-8D3A-7B42-CA5780DAE0E0}"/>
              </a:ext>
            </a:extLst>
          </p:cNvPr>
          <p:cNvSpPr txBox="1"/>
          <p:nvPr/>
        </p:nvSpPr>
        <p:spPr>
          <a:xfrm>
            <a:off x="106681" y="817200"/>
            <a:ext cx="6644436" cy="506838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685800" indent="-22860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700" i="1" dirty="0"/>
          </a:p>
          <a:p>
            <a:pPr marL="400050" lvl="0" indent="-28575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 and implementing a comprehensive export framework within OIC Member Countries, for trade facilitation, which streamlines cross-border processes, reduces transaction costs, and enhances the efficiency of export and import operations</a:t>
            </a:r>
          </a:p>
          <a:p>
            <a:pPr marL="400050" lvl="0" indent="-285750" algn="just">
              <a:lnSpc>
                <a:spcPct val="90000"/>
              </a:lnSpc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 algn="just">
              <a:lnSpc>
                <a:spcPct val="90000"/>
              </a:lnSpc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Organizing strategic regional planning activities such as seminars, with the specialists from OIC Member Countries</a:t>
            </a:r>
          </a:p>
          <a:p>
            <a:pPr marL="400050" lvl="0" indent="-285750" algn="just">
              <a:lnSpc>
                <a:spcPct val="90000"/>
              </a:lnSpc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 algn="just">
              <a:lnSpc>
                <a:spcPct val="90000"/>
              </a:lnSpc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Encouraging technical knowledge transfer through direct information/document sharing, trainings, workshops, personnel exchange programs in the field of trade</a:t>
            </a:r>
          </a:p>
          <a:p>
            <a:pPr lvl="2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9" name="Resim Yer Tutucusu 8">
            <a:extLst>
              <a:ext uri="{FF2B5EF4-FFF2-40B4-BE49-F238E27FC236}">
                <a16:creationId xmlns:a16="http://schemas.microsoft.com/office/drawing/2014/main" id="{6F9F8B9C-7F55-0AA7-B63E-758F97801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9" r="15319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237705D-0CEF-7124-47BA-2340A279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999CA5D-0F90-40C2-9A97-2DECA48625F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Grafik 5" descr="Büyüteç">
            <a:extLst>
              <a:ext uri="{FF2B5EF4-FFF2-40B4-BE49-F238E27FC236}">
                <a16:creationId xmlns:a16="http://schemas.microsoft.com/office/drawing/2014/main" id="{1CCDC179-A434-89E6-523A-3156CC84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8727" y="97200"/>
            <a:ext cx="720000" cy="72000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6BA0085F-0941-7C01-76E8-754362CE85EE}"/>
              </a:ext>
            </a:extLst>
          </p:cNvPr>
          <p:cNvSpPr/>
          <p:nvPr/>
        </p:nvSpPr>
        <p:spPr>
          <a:xfrm>
            <a:off x="0" y="0"/>
            <a:ext cx="12192000" cy="1160812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0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üyüteç">
            <a:extLst>
              <a:ext uri="{FF2B5EF4-FFF2-40B4-BE49-F238E27FC236}">
                <a16:creationId xmlns:a16="http://schemas.microsoft.com/office/drawing/2014/main" id="{1CCDC179-A434-89E6-523A-3156CC84C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8727" y="97200"/>
            <a:ext cx="720000" cy="720000"/>
          </a:xfrm>
          <a:prstGeom prst="rect">
            <a:avLst/>
          </a:prstGeo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237705D-0CEF-7124-47BA-2340A279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17</a:t>
            </a:fld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1F2F99D-FECB-F8D5-CB6F-A10A706F9383}"/>
              </a:ext>
            </a:extLst>
          </p:cNvPr>
          <p:cNvSpPr/>
          <p:nvPr/>
        </p:nvSpPr>
        <p:spPr>
          <a:xfrm>
            <a:off x="0" y="0"/>
            <a:ext cx="12192000" cy="1160812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FC2286C-4317-CCF4-E851-DD3A15BDC398}"/>
              </a:ext>
            </a:extLst>
          </p:cNvPr>
          <p:cNvSpPr txBox="1"/>
          <p:nvPr/>
        </p:nvSpPr>
        <p:spPr>
          <a:xfrm>
            <a:off x="233273" y="2267313"/>
            <a:ext cx="6086656" cy="289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Setting-up dedicated task forces including experts from government, the private sector, civil society and academia for planning comprehensive export framework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itchFamily="2" charset="2"/>
              <a:buChar char="Ø"/>
            </a:pP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Developing structured collaboration mechanisms such as public–private dialogue platforms, sector-specific working groups, and policy advisory councils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itchFamily="2" charset="2"/>
              <a:buChar char="Ø"/>
            </a:pP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Utilization of services provided by SMIIC to facilitate trade by harmonizing quality infrastructure 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Google Shape;205;p13" descr="giyim, kişi, şahıs, iç mekan, insan yüzü içeren bir resim&#10;&#10;Açıklama otomatik olarak oluşturuldu">
            <a:extLst>
              <a:ext uri="{FF2B5EF4-FFF2-40B4-BE49-F238E27FC236}">
                <a16:creationId xmlns:a16="http://schemas.microsoft.com/office/drawing/2014/main" id="{793F435D-9005-1E75-B426-D12155BF32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072" r="5034" b="1"/>
          <a:stretch/>
        </p:blipFill>
        <p:spPr>
          <a:xfrm>
            <a:off x="6553201" y="1421658"/>
            <a:ext cx="5405526" cy="4591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834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212;p14">
            <a:extLst>
              <a:ext uri="{FF2B5EF4-FFF2-40B4-BE49-F238E27FC236}">
                <a16:creationId xmlns:a16="http://schemas.microsoft.com/office/drawing/2014/main" id="{43BC1AF6-C459-CE78-ED64-30D52804F73C}"/>
              </a:ext>
            </a:extLst>
          </p:cNvPr>
          <p:cNvPicPr preferRelativeResize="0"/>
          <p:nvPr/>
        </p:nvPicPr>
        <p:blipFill>
          <a:blip r:embed="rId2">
            <a:alphaModFix amt="50000"/>
          </a:blip>
          <a:srcRect l="5626" r="730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17C6438-24BF-FEFC-5779-2377E20D343B}"/>
              </a:ext>
            </a:extLst>
          </p:cNvPr>
          <p:cNvSpPr txBox="1"/>
          <p:nvPr/>
        </p:nvSpPr>
        <p:spPr>
          <a:xfrm>
            <a:off x="323801" y="1416859"/>
            <a:ext cx="5772199" cy="468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Making use of IFHAB services for mutual recognition of halal certificates by developing and maintaining Multilateral Recognition Arrangement (MRA) among the national halal accreditation bodies of the Member Countries</a:t>
            </a: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Publishing and circulating policy briefs, newsletters, and guidance notes to OIC Member Countries’ Ministries, accreditation bodies, and halal certification authorities</a:t>
            </a:r>
          </a:p>
          <a:p>
            <a:pPr marL="34290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Raising awareness and  strengthening knowledge of  exporters and marketing professionals about international market trends, compliance requirements, and risk management especially in  less developed OIC Member Countries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effectLst/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237705D-0CEF-7124-47BA-2340A279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999CA5D-0F90-40C2-9A97-2DECA48625F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Grafik 5" descr="Büyüteç">
            <a:extLst>
              <a:ext uri="{FF2B5EF4-FFF2-40B4-BE49-F238E27FC236}">
                <a16:creationId xmlns:a16="http://schemas.microsoft.com/office/drawing/2014/main" id="{1CCDC179-A434-89E6-523A-3156CC84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8727" y="97200"/>
            <a:ext cx="720000" cy="720000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FFECD0EE-6AB2-EF62-8E23-CB100C665456}"/>
              </a:ext>
            </a:extLst>
          </p:cNvPr>
          <p:cNvSpPr/>
          <p:nvPr/>
        </p:nvSpPr>
        <p:spPr>
          <a:xfrm>
            <a:off x="0" y="0"/>
            <a:ext cx="12192000" cy="1160812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71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D2BCA73-C21D-0A70-38DB-391D7CD7F87F}"/>
              </a:ext>
            </a:extLst>
          </p:cNvPr>
          <p:cNvSpPr txBox="1"/>
          <p:nvPr/>
        </p:nvSpPr>
        <p:spPr>
          <a:xfrm>
            <a:off x="515363" y="2052886"/>
            <a:ext cx="4152774" cy="4303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Promoting usage of social media marketing, product display on global e-commerce platforms, and successful international marketing to improve the competitiveness of  companies and business skills of trade and  marketing staff  </a:t>
            </a: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Supporting public awareness campaigns – via media, trade fairs, regional trips, and sectoral conferences – to foster greater visibility of export opportunities and success stories</a:t>
            </a:r>
          </a:p>
          <a:p>
            <a:pPr marL="34290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Developing/implementing targeted innovation policies and R&amp;D incentive programs especially for emerging technologies</a:t>
            </a:r>
          </a:p>
        </p:txBody>
      </p:sp>
      <p:pic>
        <p:nvPicPr>
          <p:cNvPr id="8" name="Google Shape;198;g37fae88c6f6_0_83">
            <a:extLst>
              <a:ext uri="{FF2B5EF4-FFF2-40B4-BE49-F238E27FC236}">
                <a16:creationId xmlns:a16="http://schemas.microsoft.com/office/drawing/2014/main" id="{2C575F5E-12D3-7B7D-5E6C-43958252D124}"/>
              </a:ext>
            </a:extLst>
          </p:cNvPr>
          <p:cNvPicPr preferRelativeResize="0"/>
          <p:nvPr/>
        </p:nvPicPr>
        <p:blipFill>
          <a:blip r:embed="rId2"/>
          <a:srcRect l="15676" r="21524" b="1"/>
          <a:stretch>
            <a:fillRect/>
          </a:stretch>
        </p:blipFill>
        <p:spPr>
          <a:xfrm>
            <a:off x="5183500" y="1904282"/>
            <a:ext cx="6170299" cy="4224808"/>
          </a:xfrm>
          <a:prstGeom prst="rect">
            <a:avLst/>
          </a:prstGeom>
          <a:noFill/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237705D-0CEF-7124-47BA-2340A279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999CA5D-0F90-40C2-9A97-2DECA48625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Grafik 5" descr="Büyüteç">
            <a:extLst>
              <a:ext uri="{FF2B5EF4-FFF2-40B4-BE49-F238E27FC236}">
                <a16:creationId xmlns:a16="http://schemas.microsoft.com/office/drawing/2014/main" id="{1CCDC179-A434-89E6-523A-3156CC84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8727" y="97200"/>
            <a:ext cx="720000" cy="720000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3E85D6B9-206C-FAB8-3178-088BDE17B131}"/>
              </a:ext>
            </a:extLst>
          </p:cNvPr>
          <p:cNvSpPr/>
          <p:nvPr/>
        </p:nvSpPr>
        <p:spPr>
          <a:xfrm>
            <a:off x="0" y="0"/>
            <a:ext cx="12192000" cy="1160812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6E9B61-577A-24ED-5394-D2CB547F9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THE PRESENTATION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2BB2045-9970-5776-4DAA-35F6874F200D}"/>
              </a:ext>
            </a:extLst>
          </p:cNvPr>
          <p:cNvSpPr txBox="1"/>
          <p:nvPr/>
        </p:nvSpPr>
        <p:spPr>
          <a:xfrm>
            <a:off x="1720886" y="1952818"/>
            <a:ext cx="1558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tr-TR" sz="2400" b="1" dirty="0" err="1">
                <a:solidFill>
                  <a:schemeClr val="tx2"/>
                </a:solidFill>
              </a:rPr>
              <a:t>Challenges</a:t>
            </a:r>
            <a:endParaRPr lang="tr-TR" sz="2400" b="1" dirty="0">
              <a:solidFill>
                <a:schemeClr val="tx2"/>
              </a:solidFill>
            </a:endParaRPr>
          </a:p>
        </p:txBody>
      </p:sp>
      <p:sp>
        <p:nvSpPr>
          <p:cNvPr id="5" name="Dikdörtgen: Çapraz Köşeleri Yuvarlatılmış 4">
            <a:extLst>
              <a:ext uri="{FF2B5EF4-FFF2-40B4-BE49-F238E27FC236}">
                <a16:creationId xmlns:a16="http://schemas.microsoft.com/office/drawing/2014/main" id="{39B24B49-FB45-4E0D-300D-4F400D8E60D8}"/>
              </a:ext>
            </a:extLst>
          </p:cNvPr>
          <p:cNvSpPr/>
          <p:nvPr/>
        </p:nvSpPr>
        <p:spPr>
          <a:xfrm>
            <a:off x="886846" y="1825203"/>
            <a:ext cx="579120" cy="58928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6" name="Dikdörtgen: Çapraz Köşeleri Yuvarlatılmış 5">
            <a:extLst>
              <a:ext uri="{FF2B5EF4-FFF2-40B4-BE49-F238E27FC236}">
                <a16:creationId xmlns:a16="http://schemas.microsoft.com/office/drawing/2014/main" id="{32F3C9B5-DD6F-E3F9-D1E3-CF08770B4B30}"/>
              </a:ext>
            </a:extLst>
          </p:cNvPr>
          <p:cNvSpPr/>
          <p:nvPr/>
        </p:nvSpPr>
        <p:spPr>
          <a:xfrm>
            <a:off x="886846" y="2839720"/>
            <a:ext cx="579120" cy="58928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" name="Dikdörtgen: Çapraz Köşeleri Yuvarlatılmış 6">
            <a:extLst>
              <a:ext uri="{FF2B5EF4-FFF2-40B4-BE49-F238E27FC236}">
                <a16:creationId xmlns:a16="http://schemas.microsoft.com/office/drawing/2014/main" id="{CACCBEE3-455F-E328-ABCF-57CAB90FF2A6}"/>
              </a:ext>
            </a:extLst>
          </p:cNvPr>
          <p:cNvSpPr/>
          <p:nvPr/>
        </p:nvSpPr>
        <p:spPr>
          <a:xfrm>
            <a:off x="886846" y="3946397"/>
            <a:ext cx="579120" cy="58928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>
                <a:solidFill>
                  <a:schemeClr val="accent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5DCC650-9B1D-F8C4-7B50-028FD7CAA7C4}"/>
              </a:ext>
            </a:extLst>
          </p:cNvPr>
          <p:cNvSpPr txBox="1"/>
          <p:nvPr/>
        </p:nvSpPr>
        <p:spPr>
          <a:xfrm>
            <a:off x="1720886" y="2903527"/>
            <a:ext cx="3657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Road Map for Effective NES</a:t>
            </a:r>
            <a:endParaRPr lang="tr-TR" sz="2400" b="1" dirty="0">
              <a:solidFill>
                <a:schemeClr val="tx2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81746D67-F44E-DB55-A1E3-97914C1C5B73}"/>
              </a:ext>
            </a:extLst>
          </p:cNvPr>
          <p:cNvSpPr txBox="1"/>
          <p:nvPr/>
        </p:nvSpPr>
        <p:spPr>
          <a:xfrm>
            <a:off x="1720886" y="4074012"/>
            <a:ext cx="6380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Guiding Principles and Recommended Practices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2666BAF-CA09-BEB3-646D-16F5F134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2</a:t>
            </a:fld>
            <a:endParaRPr lang="tr-TR"/>
          </a:p>
        </p:txBody>
      </p:sp>
      <p:sp>
        <p:nvSpPr>
          <p:cNvPr id="8" name="Dikdörtgen: Çapraz Köşeleri Yuvarlatılmış 6">
            <a:extLst>
              <a:ext uri="{FF2B5EF4-FFF2-40B4-BE49-F238E27FC236}">
                <a16:creationId xmlns:a16="http://schemas.microsoft.com/office/drawing/2014/main" id="{BEBC8130-965E-244D-7B0D-634E7A6FDAD3}"/>
              </a:ext>
            </a:extLst>
          </p:cNvPr>
          <p:cNvSpPr/>
          <p:nvPr/>
        </p:nvSpPr>
        <p:spPr>
          <a:xfrm>
            <a:off x="886846" y="5180689"/>
            <a:ext cx="579120" cy="58928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F5C0A9F-6781-C6D7-19D3-358AC32D4481}"/>
              </a:ext>
            </a:extLst>
          </p:cNvPr>
          <p:cNvSpPr txBox="1"/>
          <p:nvPr/>
        </p:nvSpPr>
        <p:spPr>
          <a:xfrm>
            <a:off x="1720886" y="5209675"/>
            <a:ext cx="3389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Policy Recommendations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44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14;p6">
            <a:extLst>
              <a:ext uri="{FF2B5EF4-FFF2-40B4-BE49-F238E27FC236}">
                <a16:creationId xmlns:a16="http://schemas.microsoft.com/office/drawing/2014/main" id="{54C82470-170D-8765-F993-7F142BF704B3}"/>
              </a:ext>
            </a:extLst>
          </p:cNvPr>
          <p:cNvPicPr preferRelativeResize="0"/>
          <p:nvPr/>
        </p:nvPicPr>
        <p:blipFill>
          <a:blip r:embed="rId2">
            <a:alphaModFix amt="50000"/>
          </a:blip>
          <a:srcRect r="16460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D2BCA73-C21D-0A70-38DB-391D7CD7F87F}"/>
              </a:ext>
            </a:extLst>
          </p:cNvPr>
          <p:cNvSpPr txBox="1"/>
          <p:nvPr/>
        </p:nvSpPr>
        <p:spPr>
          <a:xfrm>
            <a:off x="219841" y="1748789"/>
            <a:ext cx="5059680" cy="479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Providing innovation grants and tax incentives to high-tech firms</a:t>
            </a:r>
          </a:p>
          <a:p>
            <a:pPr marL="5715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Developing/establishing technology transfer centers, science parks, incubators, and innovation hubs through public-private partnerships for innovative entrepreneurs, start-ups and SMEs</a:t>
            </a:r>
          </a:p>
          <a:p>
            <a:pPr marL="5715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 dedicated financial and export funding mechanisms to support internationalization of SMEs and MSMEs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237705D-0CEF-7124-47BA-2340A279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999CA5D-0F90-40C2-9A97-2DECA48625F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Grafik 5" descr="Büyüteç">
            <a:extLst>
              <a:ext uri="{FF2B5EF4-FFF2-40B4-BE49-F238E27FC236}">
                <a16:creationId xmlns:a16="http://schemas.microsoft.com/office/drawing/2014/main" id="{1CCDC179-A434-89E6-523A-3156CC84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8727" y="97200"/>
            <a:ext cx="720000" cy="720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1D974200-E3D9-A76F-24F8-1187E3948854}"/>
              </a:ext>
            </a:extLst>
          </p:cNvPr>
          <p:cNvSpPr/>
          <p:nvPr/>
        </p:nvSpPr>
        <p:spPr>
          <a:xfrm>
            <a:off x="0" y="0"/>
            <a:ext cx="12192000" cy="1160812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57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49;p9">
            <a:extLst>
              <a:ext uri="{FF2B5EF4-FFF2-40B4-BE49-F238E27FC236}">
                <a16:creationId xmlns:a16="http://schemas.microsoft.com/office/drawing/2014/main" id="{9486B9C0-CA1A-380C-64B5-C5BEA81F17DF}"/>
              </a:ext>
            </a:extLst>
          </p:cNvPr>
          <p:cNvPicPr preferRelativeResize="0"/>
          <p:nvPr/>
        </p:nvPicPr>
        <p:blipFill>
          <a:blip r:embed="rId2">
            <a:alphaModFix amt="50000"/>
          </a:blip>
          <a:srcRect l="3064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D2BCA73-C21D-0A70-38DB-391D7CD7F87F}"/>
              </a:ext>
            </a:extLst>
          </p:cNvPr>
          <p:cNvSpPr txBox="1"/>
          <p:nvPr/>
        </p:nvSpPr>
        <p:spPr>
          <a:xfrm>
            <a:off x="518160" y="2079052"/>
            <a:ext cx="5577840" cy="479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Supporting SMEs and MSMEs to improve their credibility in overseas markets through subsidizing certification fees and providing consultation services among others</a:t>
            </a:r>
          </a:p>
          <a:p>
            <a:pPr marL="571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 targeted financial and technical assistance programs to support firms, particularly in developing countries, in achieving compliance with new climate-related trade standards</a:t>
            </a:r>
          </a:p>
          <a:p>
            <a:pPr marL="5715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Promoting green certification programs through tax incentives for green production and green technologies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237705D-0CEF-7124-47BA-2340A279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999CA5D-0F90-40C2-9A97-2DECA48625F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Grafik 5" descr="Büyüteç">
            <a:extLst>
              <a:ext uri="{FF2B5EF4-FFF2-40B4-BE49-F238E27FC236}">
                <a16:creationId xmlns:a16="http://schemas.microsoft.com/office/drawing/2014/main" id="{1CCDC179-A434-89E6-523A-3156CC84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8727" y="97200"/>
            <a:ext cx="720000" cy="720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70F1BF25-0F0F-04C0-012A-7C3A45003236}"/>
              </a:ext>
            </a:extLst>
          </p:cNvPr>
          <p:cNvSpPr/>
          <p:nvPr/>
        </p:nvSpPr>
        <p:spPr>
          <a:xfrm>
            <a:off x="0" y="0"/>
            <a:ext cx="12192000" cy="1160812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58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68;g37fae88c6f6_0_147">
            <a:extLst>
              <a:ext uri="{FF2B5EF4-FFF2-40B4-BE49-F238E27FC236}">
                <a16:creationId xmlns:a16="http://schemas.microsoft.com/office/drawing/2014/main" id="{F06065BF-C84B-C69C-47DC-C7858C19DEF5}"/>
              </a:ext>
            </a:extLst>
          </p:cNvPr>
          <p:cNvPicPr preferRelativeResize="0"/>
          <p:nvPr/>
        </p:nvPicPr>
        <p:blipFill>
          <a:blip r:embed="rId2">
            <a:alphaModFix amt="50000"/>
          </a:blip>
          <a:srcRect t="149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D2BCA73-C21D-0A70-38DB-391D7CD7F87F}"/>
              </a:ext>
            </a:extLst>
          </p:cNvPr>
          <p:cNvSpPr txBox="1"/>
          <p:nvPr/>
        </p:nvSpPr>
        <p:spPr>
          <a:xfrm>
            <a:off x="213360" y="1355899"/>
            <a:ext cx="5882640" cy="4805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Developing/Implementing trade policies in favor of environmental friendliness by simplifying the burden of standards, aligning environmental requirements across regions of OIC Member Countries and reducing non-tariff obstacles related to sustainability compliance.</a:t>
            </a:r>
          </a:p>
          <a:p>
            <a:pPr marL="5715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Promoting digital and paperless trade platforms, with a focus on adoption of National Single Window (NSW) platforms, through adopting legislation and regulations that provide legal recognition of electronic documents, e-signatures, and digital certificates. </a:t>
            </a: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Developing robust data security, cybersecurity, and privacy laws outlining the roles and responsibilities of public administrations and private users in Single Window applications</a:t>
            </a:r>
          </a:p>
          <a:p>
            <a:pPr marL="5715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285750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Providing a legal basis for regional interoperability which allows cross-border recognition of electronic certificates of origin, sanitary and phytosanitary (SPS) documents, and other trade-related licenses.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237705D-0CEF-7124-47BA-2340A279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999CA5D-0F90-40C2-9A97-2DECA48625F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Grafik 5" descr="Büyüteç">
            <a:extLst>
              <a:ext uri="{FF2B5EF4-FFF2-40B4-BE49-F238E27FC236}">
                <a16:creationId xmlns:a16="http://schemas.microsoft.com/office/drawing/2014/main" id="{1CCDC179-A434-89E6-523A-3156CC84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8727" y="97200"/>
            <a:ext cx="720000" cy="720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800FAA50-F18E-6F3E-67AD-E97A6758EB66}"/>
              </a:ext>
            </a:extLst>
          </p:cNvPr>
          <p:cNvSpPr/>
          <p:nvPr/>
        </p:nvSpPr>
        <p:spPr>
          <a:xfrm>
            <a:off x="0" y="0"/>
            <a:ext cx="12192000" cy="1160812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Recommendations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22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0821B-CEE0-2C2A-CAE9-2071936C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CECC07-65DE-0EE8-D6A7-796657FB7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001" y="1082851"/>
            <a:ext cx="10901997" cy="1268900"/>
          </a:xfrm>
        </p:spPr>
        <p:txBody>
          <a:bodyPr anchor="ctr">
            <a:normAutofit/>
          </a:bodyPr>
          <a:lstStyle/>
          <a:p>
            <a:r>
              <a:rPr lang="tr-T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BBF9C8D-F68C-0ABD-1D1E-FCE996342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9029"/>
            <a:ext cx="9144000" cy="820672"/>
          </a:xfrm>
        </p:spPr>
        <p:txBody>
          <a:bodyPr anchor="ctr">
            <a:normAutofit/>
          </a:bodyPr>
          <a:lstStyle/>
          <a:p>
            <a:r>
              <a:rPr lang="tr-T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tr-TR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tr-T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tr-T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tr-T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tr-TR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 descr="Zarf">
            <a:extLst>
              <a:ext uri="{FF2B5EF4-FFF2-40B4-BE49-F238E27FC236}">
                <a16:creationId xmlns:a16="http://schemas.microsoft.com/office/drawing/2014/main" id="{28AB5B3E-B35D-3AF5-DB77-9D1A004EE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4318" y="3736080"/>
            <a:ext cx="360000" cy="36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01E5AA9-B7E5-6933-29EA-9C5C80FECEC4}"/>
              </a:ext>
            </a:extLst>
          </p:cNvPr>
          <p:cNvSpPr txBox="1">
            <a:spLocks/>
          </p:cNvSpPr>
          <p:nvPr/>
        </p:nvSpPr>
        <p:spPr>
          <a:xfrm>
            <a:off x="2188963" y="3736079"/>
            <a:ext cx="1668662" cy="359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altLang="zh-CN"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info@utrlab.com </a:t>
            </a:r>
            <a:endParaRPr lang="zh-CN" altLang="en-US" sz="16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 descr="Alıcı">
            <a:extLst>
              <a:ext uri="{FF2B5EF4-FFF2-40B4-BE49-F238E27FC236}">
                <a16:creationId xmlns:a16="http://schemas.microsoft.com/office/drawing/2014/main" id="{5A28F789-1A91-32D3-41AD-8009641F3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5616" y="3736078"/>
            <a:ext cx="360000" cy="360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76F4CBE-AEE6-2DAC-0D4C-BC705CFA790D}"/>
              </a:ext>
            </a:extLst>
          </p:cNvPr>
          <p:cNvSpPr txBox="1">
            <a:spLocks/>
          </p:cNvSpPr>
          <p:nvPr/>
        </p:nvSpPr>
        <p:spPr>
          <a:xfrm>
            <a:off x="5550930" y="3736079"/>
            <a:ext cx="1749983" cy="359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altLang="zh-CN"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(0312) 210 16 07  </a:t>
            </a:r>
            <a:endParaRPr lang="zh-CN" altLang="en-US" sz="16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İşaretleyici">
            <a:extLst>
              <a:ext uri="{FF2B5EF4-FFF2-40B4-BE49-F238E27FC236}">
                <a16:creationId xmlns:a16="http://schemas.microsoft.com/office/drawing/2014/main" id="{F37021DD-3920-8D37-CF7C-AEEF8DBD1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6914" y="3736078"/>
            <a:ext cx="360000" cy="36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B2BABFA-8F4D-DBEC-9943-6631465C1D8B}"/>
              </a:ext>
            </a:extLst>
          </p:cNvPr>
          <p:cNvSpPr txBox="1">
            <a:spLocks/>
          </p:cNvSpPr>
          <p:nvPr/>
        </p:nvSpPr>
        <p:spPr>
          <a:xfrm>
            <a:off x="8856914" y="3736078"/>
            <a:ext cx="2690085" cy="359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altLang="zh-CN"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http://www.utrlab.com/  </a:t>
            </a:r>
            <a:endParaRPr lang="zh-CN" altLang="en-US" sz="16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6">
            <a:extLst>
              <a:ext uri="{FF2B5EF4-FFF2-40B4-BE49-F238E27FC236}">
                <a16:creationId xmlns:a16="http://schemas.microsoft.com/office/drawing/2014/main" id="{05568273-4C4A-8598-34D3-8675DA623A6B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682" y="4689097"/>
            <a:ext cx="1338634" cy="335824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9726935-2A27-27CD-FD34-21858063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z="110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tr-T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0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3FAC7C-5820-BAC8-02B9-AE54D18C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9679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CHALLENGES</a:t>
            </a:r>
          </a:p>
        </p:txBody>
      </p:sp>
      <p:pic>
        <p:nvPicPr>
          <p:cNvPr id="3" name="Resim Yer Tutucusu 8">
            <a:extLst>
              <a:ext uri="{FF2B5EF4-FFF2-40B4-BE49-F238E27FC236}">
                <a16:creationId xmlns:a16="http://schemas.microsoft.com/office/drawing/2014/main" id="{7CCE4006-C7D2-35CC-BAF2-457850F3AE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ln w="38100">
            <a:solidFill>
              <a:schemeClr val="bg1"/>
            </a:solidFill>
          </a:ln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9C55EA8-4CB7-F866-0128-8F1E1859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757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7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83;g37f22f6394c_0_3451">
            <a:extLst>
              <a:ext uri="{FF2B5EF4-FFF2-40B4-BE49-F238E27FC236}">
                <a16:creationId xmlns:a16="http://schemas.microsoft.com/office/drawing/2014/main" id="{BF65B1A1-CE75-C6DD-22D1-05448808E54D}"/>
              </a:ext>
            </a:extLst>
          </p:cNvPr>
          <p:cNvPicPr preferRelativeResize="0"/>
          <p:nvPr/>
        </p:nvPicPr>
        <p:blipFill>
          <a:blip r:embed="rId3">
            <a:alphaModFix amt="70000"/>
          </a:blip>
          <a:srcRect t="15935" r="9089" b="5029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4294967295"/>
          </p:nvPr>
        </p:nvSpPr>
        <p:spPr>
          <a:xfrm>
            <a:off x="21746" y="1204070"/>
            <a:ext cx="7032197" cy="512547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>
              <a:spcBef>
                <a:spcPts val="1600"/>
              </a:spcBef>
              <a:buClr>
                <a:schemeClr val="dk1"/>
              </a:buClr>
              <a:buSzPts val="1100"/>
            </a:pPr>
            <a:endParaRPr lang="en-US" sz="1700" b="1" dirty="0"/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Heavy reliance on imports of strategic goods which increases risks of price and supply fluctuations alongside instability from volatile export revenues.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Volatility of export revenues directly transmitting to growth variability through large fluctuations disrupting economic stability.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Increasing protectionist measures in traditional markets that compounds external shocks and fluctuations.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Geopolitical tensions, environmental challenges, and technological disruptions exposing structural weaknesses in export-led growth models. 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F7BF0D3C-E017-D5FB-8AC5-4AB46A4D9921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</a:p>
          <a:p>
            <a:endParaRPr lang="tr-T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 descr="Bulmaca taşı tutan kişi">
            <a:extLst>
              <a:ext uri="{FF2B5EF4-FFF2-40B4-BE49-F238E27FC236}">
                <a16:creationId xmlns:a16="http://schemas.microsoft.com/office/drawing/2014/main" id="{F96FB8C8-8660-77BC-CBD0-37FFDF61E4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2399" r="2074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4294967295"/>
          </p:nvPr>
        </p:nvSpPr>
        <p:spPr>
          <a:xfrm>
            <a:off x="178129" y="1401288"/>
            <a:ext cx="6103917" cy="4762006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62500" lnSpcReduction="20000"/>
          </a:bodyPr>
          <a:lstStyle/>
          <a:p>
            <a:pPr marL="0">
              <a:spcBef>
                <a:spcPts val="1600"/>
              </a:spcBef>
              <a:buClr>
                <a:schemeClr val="dk1"/>
              </a:buClr>
              <a:buSzPts val="1100"/>
            </a:pPr>
            <a:endParaRPr lang="en-US" sz="800" b="1" dirty="0"/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 for enhanced stakeholder coordination and stronger public–private partnership to ensure long-term sustainability and competitiveness.</a:t>
            </a:r>
            <a:endParaRPr lang="tr-TR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Unharmonized quality infrastructure policies limiting SMEs and MSMEs in meeting international requirements such as ISO and Halal certification.</a:t>
            </a:r>
            <a:endParaRPr lang="tr-TR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Variations in halal standards at the international level creating barriers to trade and consumer confidence.</a:t>
            </a:r>
            <a:endParaRPr lang="tr-TR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Limited trade literacy constraining many countries, especially developing and emerging ones, from fully integrating into global markets and reducing export capacity.</a:t>
            </a:r>
            <a:endParaRPr lang="tr-TR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Wingdings" pitchFamily="2" charset="2"/>
              <a:buChar char="Ø"/>
            </a:pPr>
            <a:endParaRPr lang="en-US" sz="6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Wingdings" pitchFamily="2" charset="2"/>
              <a:buChar char="Ø"/>
            </a:pPr>
            <a:endParaRPr lang="en-US" sz="6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600"/>
              </a:spcBef>
              <a:buClr>
                <a:schemeClr val="dk1"/>
              </a:buClr>
              <a:buSzPts val="1100"/>
              <a:buFont typeface="Wingdings" pitchFamily="2" charset="2"/>
              <a:buChar char="Ø"/>
            </a:pPr>
            <a:endParaRPr lang="en-US" sz="6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  <a:buClr>
                <a:schemeClr val="dk1"/>
              </a:buClr>
              <a:buSzPts val="1100"/>
            </a:pPr>
            <a:endParaRPr lang="en-US" sz="800" b="1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F52E3C3F-BD27-BF18-C6B9-D3BDE8D536C4}"/>
              </a:ext>
            </a:extLst>
          </p:cNvPr>
          <p:cNvSpPr/>
          <p:nvPr/>
        </p:nvSpPr>
        <p:spPr>
          <a:xfrm>
            <a:off x="0" y="0"/>
            <a:ext cx="12192000" cy="1056904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78386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 descr="Hesap makinesi, kalem, pusula, para ve üzerinde grafik yazılı kağıt">
            <a:extLst>
              <a:ext uri="{FF2B5EF4-FFF2-40B4-BE49-F238E27FC236}">
                <a16:creationId xmlns:a16="http://schemas.microsoft.com/office/drawing/2014/main" id="{49F6CE7C-50B5-A0A1-8136-D36121F8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7811" r="7236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4294967295"/>
          </p:nvPr>
        </p:nvSpPr>
        <p:spPr>
          <a:xfrm>
            <a:off x="0" y="1005536"/>
            <a:ext cx="6187044" cy="568482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0">
              <a:spcBef>
                <a:spcPts val="1600"/>
              </a:spcBef>
              <a:buClr>
                <a:schemeClr val="dk1"/>
              </a:buClr>
              <a:buSzPts val="1100"/>
            </a:pPr>
            <a:endParaRPr lang="en-US" sz="1000" b="1" dirty="0"/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Budgetary constraints limiting SMEs and MSMEs from investing in trade-related training, restricting their ability to participate in global value chains.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Limited R&amp;D investment, poor academia-industry collaboration, and insufficient financial support constraining companies’ innovation and high-tech development, limiting countries’ engagement in advanced sectors.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Rapid digital technology evolution creating a skills mismatch, with shortages of professionals in AI, data science, cybersecurity, and blockchain.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Structural constraints, including ISO or halal certification requirements, limiting SMEs and MSMEs’ credibility and integration into international markets.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1600"/>
              </a:spcBef>
              <a:buClr>
                <a:schemeClr val="dk1"/>
              </a:buClr>
              <a:buSzPts val="1100"/>
              <a:buFont typeface="Wingdings" pitchFamily="2" charset="2"/>
              <a:buChar char="ü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  <a:buClr>
                <a:schemeClr val="dk1"/>
              </a:buClr>
              <a:buSzPts val="1100"/>
              <a:buFont typeface="Wingdings" pitchFamily="2" charset="2"/>
              <a:buChar char="ü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D39C02FB-28A3-537E-03D9-761F60ADA423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</a:p>
          <a:p>
            <a:endParaRPr lang="tr-T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3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Picture 124" descr="Kağıt üzerindeki bir kağıda ulaşan, kağıdın ve Yapışkan notların tam olarak bulunduğu kişi">
            <a:extLst>
              <a:ext uri="{FF2B5EF4-FFF2-40B4-BE49-F238E27FC236}">
                <a16:creationId xmlns:a16="http://schemas.microsoft.com/office/drawing/2014/main" id="{75FBCFE6-4E50-BB0F-0CDF-78134131C8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2446" r="343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7B9CA3CD-4AFE-3035-927B-0F10ABB46118}"/>
              </a:ext>
            </a:extLst>
          </p:cNvPr>
          <p:cNvSpPr txBox="1"/>
          <p:nvPr/>
        </p:nvSpPr>
        <p:spPr>
          <a:xfrm>
            <a:off x="316600" y="1664029"/>
            <a:ext cx="6472052" cy="4297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Limited financial resources restricting SMEs and MSMEs from establishing and maintaining international connections.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 digital literacy and insufficient digital infrastructure constraining adoption of e-commerce platforms and digital trade facilitation tools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Inadequate digital infrastructure and high licensing fees limiting SMEs and MSMEs’ participation in global value chains and export expansion.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Limited compliance with new green trade regulations which revealed inherent vulnerabilities in many economies.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19957E95-CC6F-A67F-6BCC-C1631EB4F0CC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</a:p>
          <a:p>
            <a:endParaRPr lang="tr-T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5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68;p10" descr="çizgi film, çizim içeren bir resim&#10;&#10;Açıklama otomatik olarak oluşturuldu">
            <a:extLst>
              <a:ext uri="{FF2B5EF4-FFF2-40B4-BE49-F238E27FC236}">
                <a16:creationId xmlns:a16="http://schemas.microsoft.com/office/drawing/2014/main" id="{517E854F-467F-B573-0F50-457B1624AE68}"/>
              </a:ext>
            </a:extLst>
          </p:cNvPr>
          <p:cNvPicPr preferRelativeResize="0"/>
          <p:nvPr/>
        </p:nvPicPr>
        <p:blipFill>
          <a:blip r:embed="rId3">
            <a:alphaModFix amt="35000"/>
          </a:blip>
          <a:srcRect l="23625" r="340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7B9CA3CD-4AFE-3035-927B-0F10ABB46118}"/>
              </a:ext>
            </a:extLst>
          </p:cNvPr>
          <p:cNvSpPr txBox="1"/>
          <p:nvPr/>
        </p:nvSpPr>
        <p:spPr>
          <a:xfrm>
            <a:off x="213756" y="1362693"/>
            <a:ext cx="6044540" cy="5047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Emerging climate-related regulations requiring companies to integrate sustainability across supply chains, increasing costs, compliance burdens, and competitive pressures.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 digitalization infrastructure costs placing a disproportionate burden on SMEs, reducing competitiveness and limiting efficient participation in international trade.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Paper-based and fragmented systems causing delays, higher overheads, and increased risk of errors and fraud, while low transparency and data security concerns discouraging SMEs from adopting digital solutions.</a:t>
            </a:r>
            <a:endParaRPr lang="tr-TR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dirty="0">
              <a:effectLst/>
            </a:endParaRP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F693C12-A212-75E6-F645-DE936BA0DFF6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b="1" dirty="0">
                <a:solidFill>
                  <a:schemeClr val="bg1"/>
                </a:solidFill>
              </a:rPr>
              <a:t>     </a:t>
            </a:r>
          </a:p>
          <a:p>
            <a:endParaRPr lang="tr-T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7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9DA32-9FE1-21EF-F8E4-5BDBB762E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D5714B-0139-E66D-F0FB-4F8E2261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9679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	ROAD MAP FOR EFFECTIVE NES</a:t>
            </a:r>
          </a:p>
        </p:txBody>
      </p:sp>
      <p:pic>
        <p:nvPicPr>
          <p:cNvPr id="3" name="Resim Yer Tutucusu 8">
            <a:extLst>
              <a:ext uri="{FF2B5EF4-FFF2-40B4-BE49-F238E27FC236}">
                <a16:creationId xmlns:a16="http://schemas.microsoft.com/office/drawing/2014/main" id="{05E63EB7-7E88-1408-4F16-AFD5E992E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ln w="38100">
            <a:solidFill>
              <a:schemeClr val="bg1"/>
            </a:solidFill>
          </a:ln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2F758CC-A6BA-CC5F-FA6C-174776EE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9CA5D-0F90-40C2-9A97-2DECA48625F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2062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{A5CEBC27-D4B6-344A-B350-DD7FFB3CD2A1}tf10001120</Template>
  <TotalTime>2799</TotalTime>
  <Words>1313</Words>
  <Application>Microsoft Office PowerPoint</Application>
  <PresentationFormat>Widescreen</PresentationFormat>
  <Paragraphs>215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Wingdings</vt:lpstr>
      <vt:lpstr>Office Teması</vt:lpstr>
      <vt:lpstr>DEVELOPING/IMPROVING EXPORT STRATEGIES IN THE OIC MEMBER COUNTRIES</vt:lpstr>
      <vt:lpstr>OVERVIEW OF THE PRESENTATION</vt:lpstr>
      <vt:lpstr>1.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ROAD MAP FOR EFFECTIVE NES</vt:lpstr>
      <vt:lpstr>PowerPoint Presentation</vt:lpstr>
      <vt:lpstr>3. GUIDING PRINCIPLES &amp; RECOMMENDED PRINCIPLES</vt:lpstr>
      <vt:lpstr>PowerPoint Presentation</vt:lpstr>
      <vt:lpstr>PowerPoint Presentation</vt:lpstr>
      <vt:lpstr>PowerPoint Presentation</vt:lpstr>
      <vt:lpstr>4. POLICY 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DEVELOPING/IMPROVING EXPORT STRATEGIES IN THE OIC MEMBER COUNTRIES</dc:title>
  <dc:creator>Kullanıcı 1. UTR</dc:creator>
  <cp:lastModifiedBy>Ledas Tech</cp:lastModifiedBy>
  <cp:revision>194</cp:revision>
  <dcterms:created xsi:type="dcterms:W3CDTF">2025-04-15T11:30:31Z</dcterms:created>
  <dcterms:modified xsi:type="dcterms:W3CDTF">2025-09-23T05:54:25Z</dcterms:modified>
</cp:coreProperties>
</file>