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1" r:id="rId2"/>
  </p:sldMasterIdLst>
  <p:notesMasterIdLst>
    <p:notesMasterId r:id="rId5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94" r:id="rId11"/>
    <p:sldId id="264" r:id="rId12"/>
    <p:sldId id="265" r:id="rId13"/>
    <p:sldId id="266" r:id="rId14"/>
    <p:sldId id="267" r:id="rId15"/>
    <p:sldId id="268" r:id="rId16"/>
    <p:sldId id="269" r:id="rId17"/>
    <p:sldId id="295" r:id="rId18"/>
    <p:sldId id="296" r:id="rId19"/>
    <p:sldId id="297" r:id="rId20"/>
    <p:sldId id="298" r:id="rId21"/>
    <p:sldId id="299" r:id="rId22"/>
    <p:sldId id="300" r:id="rId23"/>
    <p:sldId id="301" r:id="rId24"/>
    <p:sldId id="302" r:id="rId25"/>
    <p:sldId id="303" r:id="rId26"/>
    <p:sldId id="304" r:id="rId27"/>
    <p:sldId id="305" r:id="rId28"/>
    <p:sldId id="318" r:id="rId29"/>
    <p:sldId id="270" r:id="rId30"/>
    <p:sldId id="271" r:id="rId31"/>
    <p:sldId id="317" r:id="rId32"/>
    <p:sldId id="272" r:id="rId33"/>
    <p:sldId id="273" r:id="rId34"/>
    <p:sldId id="274" r:id="rId35"/>
    <p:sldId id="275" r:id="rId36"/>
    <p:sldId id="276" r:id="rId37"/>
    <p:sldId id="278" r:id="rId38"/>
    <p:sldId id="279" r:id="rId39"/>
    <p:sldId id="315" r:id="rId40"/>
    <p:sldId id="316" r:id="rId41"/>
    <p:sldId id="292" r:id="rId42"/>
    <p:sldId id="319" r:id="rId43"/>
    <p:sldId id="320" r:id="rId44"/>
    <p:sldId id="321" r:id="rId45"/>
    <p:sldId id="322" r:id="rId46"/>
    <p:sldId id="323" r:id="rId47"/>
    <p:sldId id="324" r:id="rId48"/>
    <p:sldId id="325" r:id="rId49"/>
    <p:sldId id="326" r:id="rId50"/>
    <p:sldId id="293" r:id="rId51"/>
  </p:sldIdLst>
  <p:sldSz cx="12188825" cy="6858000"/>
  <p:notesSz cx="6797675" cy="9926638"/>
  <p:embeddedFontLst>
    <p:embeddedFont>
      <p:font typeface="Bernard MT Condensed" panose="02050806060905020404" pitchFamily="18" charset="0"/>
      <p:regular r:id="rId53"/>
    </p:embeddedFont>
    <p:embeddedFont>
      <p:font typeface="Bahnschrift SemiBold SemiConden" panose="020B0502040204020203" pitchFamily="34" charset="0"/>
      <p:bold r:id="rId54"/>
    </p:embeddedFont>
    <p:embeddedFont>
      <p:font typeface="Ink Free" panose="03080402000500000000" pitchFamily="66" charset="0"/>
      <p:regular r:id="rId55"/>
    </p:embeddedFont>
    <p:embeddedFont>
      <p:font typeface="Arial Narrow" panose="020B0606020202030204" pitchFamily="34" charset="0"/>
      <p:regular r:id="rId56"/>
      <p:bold r:id="rId57"/>
      <p:italic r:id="rId58"/>
      <p:boldItalic r:id="rId59"/>
    </p:embeddedFont>
    <p:embeddedFont>
      <p:font typeface="Franklin Gothic Book" panose="020B0503020102020204" pitchFamily="34" charset="0"/>
      <p:regular r:id="rId60"/>
      <p:italic r:id="rId61"/>
    </p:embeddedFont>
    <p:embeddedFont>
      <p:font typeface="Calibri" panose="020F0502020204030204" pitchFamily="34" charset="0"/>
      <p:regular r:id="rId62"/>
      <p:bold r:id="rId63"/>
      <p:italic r:id="rId64"/>
      <p:boldItalic r:id="rId65"/>
    </p:embeddedFont>
    <p:embeddedFont>
      <p:font typeface="Helvetica" panose="020B0604020202020204" pitchFamily="34" charset="0"/>
      <p:regular r:id="rId66"/>
      <p:bold r:id="rId67"/>
      <p:italic r:id="rId68"/>
      <p:boldItalic r:id="rId69"/>
    </p:embeddedFont>
    <p:embeddedFont>
      <p:font typeface="Helvetica Neue" panose="020B0604020202020204" charset="0"/>
      <p:regular r:id="rId70"/>
      <p:bold r:id="rId71"/>
      <p:italic r:id="rId72"/>
      <p:boldItalic r:id="rId73"/>
    </p:embeddedFont>
    <p:embeddedFont>
      <p:font typeface="Tahoma" panose="020B0604030504040204" pitchFamily="34" charset="0"/>
      <p:regular r:id="rId74"/>
      <p:bold r:id="rId75"/>
    </p:embeddedFont>
    <p:embeddedFont>
      <p:font typeface="Montserrat Black" panose="020B0604020202020204" charset="0"/>
      <p:bold r:id="rId76"/>
      <p:italic r:id="rId77"/>
      <p:boldItalic r:id="rId78"/>
    </p:embeddedFont>
    <p:embeddedFont>
      <p:font typeface="Century Gothic" panose="020B0502020202020204" pitchFamily="34" charset="0"/>
      <p:regular r:id="rId79"/>
      <p:bold r:id="rId80"/>
      <p:italic r:id="rId81"/>
      <p:boldItalic r:id="rId82"/>
    </p:embeddedFont>
    <p:embeddedFont>
      <p:font typeface="Bahnschrift" panose="020B0502040204020203" pitchFamily="34" charset="0"/>
      <p:regular r:id="rId83"/>
      <p:bold r:id="rId84"/>
    </p:embeddedFont>
    <p:embeddedFont>
      <p:font typeface="Arial Black" panose="020B0A04020102020204" pitchFamily="34" charset="0"/>
      <p:bold r:id="rId85"/>
    </p:embeddedFont>
    <p:embeddedFont>
      <p:font typeface="Questrial" panose="020B0604020202020204" charset="0"/>
      <p:regular r:id="rId86"/>
    </p:embeddedFont>
    <p:embeddedFont>
      <p:font typeface="Bahnschrift SemiBold" panose="020B0502040204020203" pitchFamily="34" charset="0"/>
      <p:bold r:id="rId87"/>
    </p:embeddedFont>
    <p:embeddedFont>
      <p:font typeface="Verdana" panose="020B0604030504040204" pitchFamily="34" charset="0"/>
      <p:regular r:id="rId88"/>
      <p:bold r:id="rId89"/>
      <p:italic r:id="rId90"/>
      <p:boldItalic r:id="rId91"/>
    </p:embeddedFont>
    <p:embeddedFont>
      <p:font typeface="Franklin Gothic Medium Cond" panose="020B0606030402020204" pitchFamily="34" charset="0"/>
      <p:regular r:id="rId9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93" roundtripDataSignature="AMtx7mi2kuVrgI19y2lMWggvJIDEPHvN/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5A4745D-463F-4CE9-89C0-2FDD6BB639AE}">
  <a:tblStyle styleId="{55A4745D-463F-4CE9-89C0-2FDD6BB639AE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878" y="34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11.fntdata"/><Relationship Id="rId68" Type="http://schemas.openxmlformats.org/officeDocument/2006/relationships/font" Target="fonts/font16.fntdata"/><Relationship Id="rId84" Type="http://schemas.openxmlformats.org/officeDocument/2006/relationships/font" Target="fonts/font32.fntdata"/><Relationship Id="rId89" Type="http://schemas.openxmlformats.org/officeDocument/2006/relationships/font" Target="fonts/font37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74" Type="http://schemas.openxmlformats.org/officeDocument/2006/relationships/font" Target="fonts/font22.fntdata"/><Relationship Id="rId79" Type="http://schemas.openxmlformats.org/officeDocument/2006/relationships/font" Target="fonts/font27.fntdata"/><Relationship Id="rId5" Type="http://schemas.openxmlformats.org/officeDocument/2006/relationships/slide" Target="slides/slide3.xml"/><Relationship Id="rId90" Type="http://schemas.openxmlformats.org/officeDocument/2006/relationships/font" Target="fonts/font38.fntdata"/><Relationship Id="rId95" Type="http://schemas.openxmlformats.org/officeDocument/2006/relationships/viewProps" Target="viewProps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font" Target="fonts/font12.fntdata"/><Relationship Id="rId69" Type="http://schemas.openxmlformats.org/officeDocument/2006/relationships/font" Target="fonts/font17.fntdata"/><Relationship Id="rId80" Type="http://schemas.openxmlformats.org/officeDocument/2006/relationships/font" Target="fonts/font28.fntdata"/><Relationship Id="rId85" Type="http://schemas.openxmlformats.org/officeDocument/2006/relationships/font" Target="fonts/font33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7.fntdata"/><Relationship Id="rId67" Type="http://schemas.openxmlformats.org/officeDocument/2006/relationships/font" Target="fonts/font15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2.fntdata"/><Relationship Id="rId62" Type="http://schemas.openxmlformats.org/officeDocument/2006/relationships/font" Target="fonts/font10.fntdata"/><Relationship Id="rId70" Type="http://schemas.openxmlformats.org/officeDocument/2006/relationships/font" Target="fonts/font18.fntdata"/><Relationship Id="rId75" Type="http://schemas.openxmlformats.org/officeDocument/2006/relationships/font" Target="fonts/font23.fntdata"/><Relationship Id="rId83" Type="http://schemas.openxmlformats.org/officeDocument/2006/relationships/font" Target="fonts/font31.fntdata"/><Relationship Id="rId88" Type="http://schemas.openxmlformats.org/officeDocument/2006/relationships/font" Target="fonts/font36.fntdata"/><Relationship Id="rId91" Type="http://schemas.openxmlformats.org/officeDocument/2006/relationships/font" Target="fonts/font39.fntdata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5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65" Type="http://schemas.openxmlformats.org/officeDocument/2006/relationships/font" Target="fonts/font13.fntdata"/><Relationship Id="rId73" Type="http://schemas.openxmlformats.org/officeDocument/2006/relationships/font" Target="fonts/font21.fntdata"/><Relationship Id="rId78" Type="http://schemas.openxmlformats.org/officeDocument/2006/relationships/font" Target="fonts/font26.fntdata"/><Relationship Id="rId81" Type="http://schemas.openxmlformats.org/officeDocument/2006/relationships/font" Target="fonts/font29.fntdata"/><Relationship Id="rId86" Type="http://schemas.openxmlformats.org/officeDocument/2006/relationships/font" Target="fonts/font34.fntdata"/><Relationship Id="rId9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font" Target="fonts/font3.fntdata"/><Relationship Id="rId76" Type="http://schemas.openxmlformats.org/officeDocument/2006/relationships/font" Target="fonts/font24.fntdata"/><Relationship Id="rId97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font" Target="fonts/font19.fntdata"/><Relationship Id="rId92" Type="http://schemas.openxmlformats.org/officeDocument/2006/relationships/font" Target="fonts/font40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font" Target="fonts/font14.fntdata"/><Relationship Id="rId87" Type="http://schemas.openxmlformats.org/officeDocument/2006/relationships/font" Target="fonts/font35.fntdata"/><Relationship Id="rId61" Type="http://schemas.openxmlformats.org/officeDocument/2006/relationships/font" Target="fonts/font9.fntdata"/><Relationship Id="rId82" Type="http://schemas.openxmlformats.org/officeDocument/2006/relationships/font" Target="fonts/font30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font" Target="fonts/font4.fntdata"/><Relationship Id="rId77" Type="http://schemas.openxmlformats.org/officeDocument/2006/relationships/font" Target="fonts/font25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20.fntdata"/><Relationship Id="rId93" Type="http://customschemas.google.com/relationships/presentationmetadata" Target="metadata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9378923773645216E-2"/>
          <c:y val="0.14475116795717105"/>
          <c:w val="0.92587477499412796"/>
          <c:h val="0.7455612498007965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Export</c:v>
                </c:pt>
              </c:strCache>
            </c:strRef>
          </c:tx>
          <c:spPr>
            <a:ln w="38100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accent5"/>
              </a:solidFill>
              <a:ln w="38100" cap="sq">
                <a:solidFill>
                  <a:schemeClr val="accent1">
                    <a:lumMod val="75000"/>
                  </a:schemeClr>
                </a:solidFill>
                <a:miter lim="800000"/>
              </a:ln>
              <a:effectLst/>
            </c:spPr>
          </c:marker>
          <c:cat>
            <c:numRef>
              <c:f>Sheet1!$A$2:$A$38</c:f>
              <c:numCache>
                <c:formatCode>General</c:formatCode>
                <c:ptCount val="2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</c:numCache>
            </c:numRef>
          </c:cat>
          <c:val>
            <c:numRef>
              <c:f>Sheet1!$B$2:$B$38</c:f>
              <c:numCache>
                <c:formatCode>#,##0.00</c:formatCode>
                <c:ptCount val="25"/>
                <c:pt idx="0">
                  <c:v>373.27</c:v>
                </c:pt>
                <c:pt idx="1">
                  <c:v>334.28</c:v>
                </c:pt>
                <c:pt idx="2">
                  <c:v>357.43</c:v>
                </c:pt>
                <c:pt idx="3">
                  <c:v>397.88</c:v>
                </c:pt>
                <c:pt idx="4">
                  <c:v>481.25</c:v>
                </c:pt>
                <c:pt idx="5">
                  <c:v>536.23</c:v>
                </c:pt>
                <c:pt idx="6">
                  <c:v>589.24</c:v>
                </c:pt>
                <c:pt idx="7">
                  <c:v>604.29999999999995</c:v>
                </c:pt>
                <c:pt idx="8">
                  <c:v>663.01</c:v>
                </c:pt>
                <c:pt idx="9">
                  <c:v>552.52</c:v>
                </c:pt>
                <c:pt idx="10">
                  <c:v>638.82000000000005</c:v>
                </c:pt>
                <c:pt idx="11">
                  <c:v>697.86</c:v>
                </c:pt>
                <c:pt idx="12">
                  <c:v>702.64</c:v>
                </c:pt>
                <c:pt idx="13">
                  <c:v>719.99</c:v>
                </c:pt>
                <c:pt idx="14">
                  <c:v>765.42</c:v>
                </c:pt>
                <c:pt idx="15">
                  <c:v>777.36</c:v>
                </c:pt>
                <c:pt idx="16">
                  <c:v>786.96</c:v>
                </c:pt>
                <c:pt idx="17">
                  <c:v>934.93</c:v>
                </c:pt>
                <c:pt idx="18">
                  <c:v>1003.59</c:v>
                </c:pt>
                <c:pt idx="19">
                  <c:v>995.07</c:v>
                </c:pt>
                <c:pt idx="20">
                  <c:v>983.83</c:v>
                </c:pt>
                <c:pt idx="21">
                  <c:v>1241.02</c:v>
                </c:pt>
                <c:pt idx="22">
                  <c:v>1551.74</c:v>
                </c:pt>
                <c:pt idx="23">
                  <c:v>1425.68</c:v>
                </c:pt>
                <c:pt idx="24">
                  <c:v>1507.68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9783-4266-A30E-1F93D964F00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Import</c:v>
                </c:pt>
              </c:strCache>
            </c:strRef>
          </c:tx>
          <c:spPr>
            <a:ln w="38100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triangle"/>
            <c:size val="5"/>
            <c:spPr>
              <a:solidFill>
                <a:schemeClr val="accent6">
                  <a:lumMod val="75000"/>
                </a:schemeClr>
              </a:solidFill>
              <a:ln w="38100" cap="sq">
                <a:solidFill>
                  <a:schemeClr val="accent6">
                    <a:lumMod val="75000"/>
                  </a:schemeClr>
                </a:solidFill>
              </a:ln>
              <a:effectLst/>
            </c:spPr>
          </c:marker>
          <c:cat>
            <c:numRef>
              <c:f>Sheet1!$A$2:$A$38</c:f>
              <c:numCache>
                <c:formatCode>General</c:formatCode>
                <c:ptCount val="2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</c:numCache>
            </c:numRef>
          </c:cat>
          <c:val>
            <c:numRef>
              <c:f>Sheet1!$C$2:$C$38</c:f>
              <c:numCache>
                <c:formatCode>#,##0.00</c:formatCode>
                <c:ptCount val="25"/>
                <c:pt idx="0">
                  <c:v>311.45999999999998</c:v>
                </c:pt>
                <c:pt idx="1">
                  <c:v>280.23</c:v>
                </c:pt>
                <c:pt idx="2">
                  <c:v>303.08999999999997</c:v>
                </c:pt>
                <c:pt idx="3">
                  <c:v>316.54000000000002</c:v>
                </c:pt>
                <c:pt idx="4">
                  <c:v>399.63</c:v>
                </c:pt>
                <c:pt idx="5">
                  <c:v>432.87</c:v>
                </c:pt>
                <c:pt idx="6">
                  <c:v>478.15</c:v>
                </c:pt>
                <c:pt idx="7">
                  <c:v>502.04</c:v>
                </c:pt>
                <c:pt idx="8">
                  <c:v>519.79999999999995</c:v>
                </c:pt>
                <c:pt idx="9">
                  <c:v>434.67</c:v>
                </c:pt>
                <c:pt idx="10">
                  <c:v>528.83000000000004</c:v>
                </c:pt>
                <c:pt idx="11">
                  <c:v>573.63</c:v>
                </c:pt>
                <c:pt idx="12">
                  <c:v>606.67999999999995</c:v>
                </c:pt>
                <c:pt idx="13">
                  <c:v>648.69000000000005</c:v>
                </c:pt>
                <c:pt idx="14">
                  <c:v>682.94</c:v>
                </c:pt>
                <c:pt idx="15">
                  <c:v>685.78</c:v>
                </c:pt>
                <c:pt idx="16">
                  <c:v>698.82</c:v>
                </c:pt>
                <c:pt idx="17">
                  <c:v>836.42</c:v>
                </c:pt>
                <c:pt idx="18">
                  <c:v>879.8</c:v>
                </c:pt>
                <c:pt idx="19">
                  <c:v>849.41</c:v>
                </c:pt>
                <c:pt idx="20">
                  <c:v>800.48</c:v>
                </c:pt>
                <c:pt idx="21">
                  <c:v>987.34</c:v>
                </c:pt>
                <c:pt idx="22">
                  <c:v>1296.6400000000001</c:v>
                </c:pt>
                <c:pt idx="23">
                  <c:v>1211.57</c:v>
                </c:pt>
                <c:pt idx="24">
                  <c:v>1370.84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9783-4266-A30E-1F93D964F00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Trade</c:v>
                </c:pt>
              </c:strCache>
            </c:strRef>
          </c:tx>
          <c:spPr>
            <a:ln w="38100" cap="sq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38100" cap="sq">
                <a:solidFill>
                  <a:schemeClr val="accent2"/>
                </a:solidFill>
              </a:ln>
              <a:effectLst/>
            </c:spPr>
          </c:marker>
          <c:cat>
            <c:numRef>
              <c:f>Sheet1!$A$2:$A$38</c:f>
              <c:numCache>
                <c:formatCode>General</c:formatCode>
                <c:ptCount val="2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</c:numCache>
            </c:numRef>
          </c:cat>
          <c:val>
            <c:numRef>
              <c:f>Sheet1!$D$2:$D$38</c:f>
              <c:numCache>
                <c:formatCode>#,##0.00</c:formatCode>
                <c:ptCount val="25"/>
                <c:pt idx="0">
                  <c:v>684.73</c:v>
                </c:pt>
                <c:pt idx="1">
                  <c:v>614.51</c:v>
                </c:pt>
                <c:pt idx="2">
                  <c:v>660.52</c:v>
                </c:pt>
                <c:pt idx="3">
                  <c:v>714.42</c:v>
                </c:pt>
                <c:pt idx="4">
                  <c:v>880.89</c:v>
                </c:pt>
                <c:pt idx="5">
                  <c:v>969.1</c:v>
                </c:pt>
                <c:pt idx="6">
                  <c:v>1067.3900000000001</c:v>
                </c:pt>
                <c:pt idx="7">
                  <c:v>1106.3399999999999</c:v>
                </c:pt>
                <c:pt idx="8">
                  <c:v>1182.82</c:v>
                </c:pt>
                <c:pt idx="9">
                  <c:v>987.19</c:v>
                </c:pt>
                <c:pt idx="10">
                  <c:v>1167.6500000000001</c:v>
                </c:pt>
                <c:pt idx="11">
                  <c:v>1271.49</c:v>
                </c:pt>
                <c:pt idx="12">
                  <c:v>1309.32</c:v>
                </c:pt>
                <c:pt idx="13">
                  <c:v>1368.69</c:v>
                </c:pt>
                <c:pt idx="14">
                  <c:v>1448.35</c:v>
                </c:pt>
                <c:pt idx="15">
                  <c:v>1463.13</c:v>
                </c:pt>
                <c:pt idx="16">
                  <c:v>1485.78</c:v>
                </c:pt>
                <c:pt idx="17">
                  <c:v>1771.35</c:v>
                </c:pt>
                <c:pt idx="18">
                  <c:v>1883.39</c:v>
                </c:pt>
                <c:pt idx="19">
                  <c:v>1844.48</c:v>
                </c:pt>
                <c:pt idx="20">
                  <c:v>1784.31</c:v>
                </c:pt>
                <c:pt idx="21">
                  <c:v>2228.37</c:v>
                </c:pt>
                <c:pt idx="22">
                  <c:v>2848.37</c:v>
                </c:pt>
                <c:pt idx="23">
                  <c:v>2637.25</c:v>
                </c:pt>
                <c:pt idx="24">
                  <c:v>2878.53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9783-4266-A30E-1F93D964F008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Trade Balance</c:v>
                </c:pt>
              </c:strCache>
            </c:strRef>
          </c:tx>
          <c:spPr>
            <a:ln w="38100" cap="rnd">
              <a:solidFill>
                <a:schemeClr val="accent4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4"/>
              </a:solidFill>
              <a:ln w="38100" cap="sq">
                <a:solidFill>
                  <a:schemeClr val="accent4"/>
                </a:solidFill>
                <a:miter lim="800000"/>
              </a:ln>
              <a:effectLst/>
            </c:spPr>
          </c:marker>
          <c:cat>
            <c:numRef>
              <c:f>Sheet1!$A$2:$A$38</c:f>
              <c:numCache>
                <c:formatCode>General</c:formatCode>
                <c:ptCount val="2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</c:numCache>
            </c:numRef>
          </c:cat>
          <c:val>
            <c:numRef>
              <c:f>Sheet1!$E$2:$E$38</c:f>
              <c:numCache>
                <c:formatCode>#,##0.00</c:formatCode>
                <c:ptCount val="25"/>
                <c:pt idx="0">
                  <c:v>61.81</c:v>
                </c:pt>
                <c:pt idx="1">
                  <c:v>54.05</c:v>
                </c:pt>
                <c:pt idx="2">
                  <c:v>54.34</c:v>
                </c:pt>
                <c:pt idx="3">
                  <c:v>81.349999999999994</c:v>
                </c:pt>
                <c:pt idx="4">
                  <c:v>81.62</c:v>
                </c:pt>
                <c:pt idx="5">
                  <c:v>103.36</c:v>
                </c:pt>
                <c:pt idx="6">
                  <c:v>111.09</c:v>
                </c:pt>
                <c:pt idx="7">
                  <c:v>102.26</c:v>
                </c:pt>
                <c:pt idx="8">
                  <c:v>143.21</c:v>
                </c:pt>
                <c:pt idx="9">
                  <c:v>117.85</c:v>
                </c:pt>
                <c:pt idx="10">
                  <c:v>109.99</c:v>
                </c:pt>
                <c:pt idx="11">
                  <c:v>124.24</c:v>
                </c:pt>
                <c:pt idx="12">
                  <c:v>95.96</c:v>
                </c:pt>
                <c:pt idx="13">
                  <c:v>71.3</c:v>
                </c:pt>
                <c:pt idx="14">
                  <c:v>82.48</c:v>
                </c:pt>
                <c:pt idx="15">
                  <c:v>91.58</c:v>
                </c:pt>
                <c:pt idx="16">
                  <c:v>88.15</c:v>
                </c:pt>
                <c:pt idx="17">
                  <c:v>98.5</c:v>
                </c:pt>
                <c:pt idx="18">
                  <c:v>123.78</c:v>
                </c:pt>
                <c:pt idx="19">
                  <c:v>145.66</c:v>
                </c:pt>
                <c:pt idx="20">
                  <c:v>183.35</c:v>
                </c:pt>
                <c:pt idx="21">
                  <c:v>253.68</c:v>
                </c:pt>
                <c:pt idx="22">
                  <c:v>255.1</c:v>
                </c:pt>
                <c:pt idx="23">
                  <c:v>214.1</c:v>
                </c:pt>
                <c:pt idx="24" formatCode="#,##0.0">
                  <c:v>136.84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9783-4266-A30E-1F93D964F0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03701712"/>
        <c:axId val="903703344"/>
      </c:lineChart>
      <c:catAx>
        <c:axId val="9037017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round/>
          </a:ln>
          <a:effectLst/>
        </c:spPr>
        <c:txPr>
          <a:bodyPr rot="-1440000" vert="horz"/>
          <a:lstStyle/>
          <a:p>
            <a:pPr>
              <a:defRPr sz="800">
                <a:latin typeface="Century Gothic" panose="020B0502020202020204" pitchFamily="34" charset="0"/>
              </a:defRPr>
            </a:pPr>
            <a:endParaRPr lang="en-US"/>
          </a:p>
        </c:txPr>
        <c:crossAx val="903703344"/>
        <c:crosses val="autoZero"/>
        <c:auto val="1"/>
        <c:lblAlgn val="ctr"/>
        <c:lblOffset val="100"/>
        <c:noMultiLvlLbl val="0"/>
      </c:catAx>
      <c:valAx>
        <c:axId val="903703344"/>
        <c:scaling>
          <c:orientation val="minMax"/>
          <c:min val="0"/>
        </c:scaling>
        <c:delete val="0"/>
        <c:axPos val="l"/>
        <c:title>
          <c:tx>
            <c:rich>
              <a:bodyPr rot="0"/>
              <a:lstStyle/>
              <a:p>
                <a:pPr>
                  <a:defRPr/>
                </a:pPr>
                <a:r>
                  <a:rPr lang="en-MY" dirty="0"/>
                  <a:t>RM </a:t>
                </a:r>
                <a:r>
                  <a:rPr lang="en-MY" dirty="0" err="1"/>
                  <a:t>bil</a:t>
                </a:r>
                <a:endParaRPr lang="en-MY" dirty="0"/>
              </a:p>
            </c:rich>
          </c:tx>
          <c:layout>
            <c:manualLayout>
              <c:xMode val="edge"/>
              <c:yMode val="edge"/>
              <c:x val="9.7151909691694273E-3"/>
              <c:y val="6.9528036449727201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ysClr val="windowText" lastClr="000000">
                <a:lumMod val="65000"/>
                <a:lumOff val="35000"/>
                <a:alpha val="95000"/>
              </a:sysClr>
            </a:solidFill>
          </a:ln>
          <a:effectLst/>
        </c:spPr>
        <c:txPr>
          <a:bodyPr rot="-60000000" vert="horz"/>
          <a:lstStyle/>
          <a:p>
            <a:pPr>
              <a:defRPr>
                <a:latin typeface="Century Gothic" panose="020B0502020202020204" pitchFamily="34" charset="0"/>
              </a:defRPr>
            </a:pPr>
            <a:endParaRPr lang="en-US"/>
          </a:p>
        </c:txPr>
        <c:crossAx val="903701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Century Gothic" panose="020B0502020202020204" pitchFamily="34" charset="0"/>
        </a:defRPr>
      </a:pPr>
      <a:endParaRPr lang="en-US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8584"/>
            <a:ext cx="2945659" cy="498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58511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622cd17c5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g2622cd17c5d_0_0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00" cy="39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6" name="Google Shape;166;g2622cd17c5d_0_0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7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61140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4" name="Google Shape;324;p5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325" name="Google Shape;325;p5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58103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1" name="Google Shape;521;p6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522" name="Google Shape;522;p6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32194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1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01" name="Google Shape;70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118445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7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32689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4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24" name="Google Shape;824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325970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46:notes"/>
          <p:cNvSpPr txBox="1">
            <a:spLocks noGrp="1"/>
          </p:cNvSpPr>
          <p:nvPr>
            <p:ph type="body" idx="1"/>
          </p:nvPr>
        </p:nvSpPr>
        <p:spPr>
          <a:xfrm>
            <a:off x="673788" y="5186075"/>
            <a:ext cx="5390305" cy="4243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36" name="Google Shape;836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3" y="1347788"/>
            <a:ext cx="6462712" cy="36369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441363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49300" y="1181100"/>
            <a:ext cx="5667375" cy="31892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3:notes"/>
          <p:cNvSpPr txBox="1">
            <a:spLocks noGrp="1"/>
          </p:cNvSpPr>
          <p:nvPr>
            <p:ph type="body" idx="1"/>
          </p:nvPr>
        </p:nvSpPr>
        <p:spPr>
          <a:xfrm>
            <a:off x="716619" y="4548457"/>
            <a:ext cx="5732949" cy="3721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945" tIns="47460" rIns="94945" bIns="47460" anchor="t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110" name="Google Shape;110;p3:notes"/>
          <p:cNvSpPr txBox="1">
            <a:spLocks noGrp="1"/>
          </p:cNvSpPr>
          <p:nvPr>
            <p:ph type="sldNum" idx="12"/>
          </p:nvPr>
        </p:nvSpPr>
        <p:spPr>
          <a:xfrm>
            <a:off x="4059181" y="8977134"/>
            <a:ext cx="3105348" cy="474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945" tIns="47460" rIns="94945" bIns="47460" anchor="b" anchorCtr="0">
            <a:noAutofit/>
          </a:bodyPr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t>16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6622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9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1220788"/>
            <a:ext cx="5856288" cy="3295650"/>
          </a:xfrm>
        </p:spPr>
      </p:sp>
      <p:sp>
        <p:nvSpPr>
          <p:cNvPr id="1048660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48661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AAB9C-0553-47CC-835D-E052CDBA599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8298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49300" y="1181100"/>
            <a:ext cx="5667375" cy="31892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3:notes"/>
          <p:cNvSpPr txBox="1">
            <a:spLocks noGrp="1"/>
          </p:cNvSpPr>
          <p:nvPr>
            <p:ph type="body" idx="1"/>
          </p:nvPr>
        </p:nvSpPr>
        <p:spPr>
          <a:xfrm>
            <a:off x="716619" y="4548457"/>
            <a:ext cx="5732949" cy="3721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945" tIns="47460" rIns="94945" bIns="47460" anchor="t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110" name="Google Shape;110;p3:notes"/>
          <p:cNvSpPr txBox="1">
            <a:spLocks noGrp="1"/>
          </p:cNvSpPr>
          <p:nvPr>
            <p:ph type="sldNum" idx="12"/>
          </p:nvPr>
        </p:nvSpPr>
        <p:spPr>
          <a:xfrm>
            <a:off x="4059181" y="8977134"/>
            <a:ext cx="3105348" cy="474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945" tIns="47460" rIns="94945" bIns="47460" anchor="b" anchorCtr="0">
            <a:noAutofit/>
          </a:bodyPr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t>19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33924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49300" y="1181100"/>
            <a:ext cx="5667375" cy="31892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3:notes"/>
          <p:cNvSpPr txBox="1">
            <a:spLocks noGrp="1"/>
          </p:cNvSpPr>
          <p:nvPr>
            <p:ph type="body" idx="1"/>
          </p:nvPr>
        </p:nvSpPr>
        <p:spPr>
          <a:xfrm>
            <a:off x="716619" y="4548457"/>
            <a:ext cx="5732949" cy="3721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945" tIns="47460" rIns="94945" bIns="47460" anchor="t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110" name="Google Shape;110;p3:notes"/>
          <p:cNvSpPr txBox="1">
            <a:spLocks noGrp="1"/>
          </p:cNvSpPr>
          <p:nvPr>
            <p:ph type="sldNum" idx="12"/>
          </p:nvPr>
        </p:nvSpPr>
        <p:spPr>
          <a:xfrm>
            <a:off x="4059181" y="8977134"/>
            <a:ext cx="3105348" cy="474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945" tIns="47460" rIns="94945" bIns="47460" anchor="b" anchorCtr="0">
            <a:noAutofit/>
          </a:bodyPr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t>23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8133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6" name="Google Shape;17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337609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AAB9C-0553-47CC-835D-E052CDBA599D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64782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0E3ABF-7900-42D5-AE1D-440B036CDB2D}" type="slidenum">
              <a:rPr kumimoji="0" lang="en-MY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7512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6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6" name="Google Shape;21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956449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69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57" name="Google Shape;857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77845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15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9" name="Google Shape;86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682427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15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9" name="Google Shape;86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079242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16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3" name="Google Shape;88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448876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9" name="Google Shape;899;p70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00" name="Google Shape;900;p70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66483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Google Shape;1365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6" name="Google Shape;1366;p71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67" name="Google Shape;1367;p71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74054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p20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83" name="Google Shape;138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12524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2" name="Google Shape;1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287455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" name="Google Shape;1412;p2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13" name="Google Shape;141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40646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" name="Google Shape;1480;p72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81" name="Google Shape;1481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402329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2" name="Google Shape;1492;p73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3" name="Google Shape;1493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318708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4" name="Google Shape;1724;p49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25" name="Google Shape;1725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294743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" name="Google Shape;1743;p53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44" name="Google Shape;1744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945141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7" name="Google Shape;1907;p7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08" name="Google Shape;1908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9705817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7" name="Google Shape;1927;p68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28" name="Google Shape;1928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28838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7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4" name="Google Shape;20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47424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8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6" name="Google Shape;21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01988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8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0" name="Google Shape;25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2702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2" name="Google Shape;26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83267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:notes"/>
          <p:cNvSpPr txBox="1">
            <a:spLocks noGrp="1"/>
          </p:cNvSpPr>
          <p:nvPr>
            <p:ph type="body" idx="1"/>
          </p:nvPr>
        </p:nvSpPr>
        <p:spPr>
          <a:xfrm>
            <a:off x="659141" y="5101058"/>
            <a:ext cx="5273124" cy="4173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3" name="Google Shape;29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475" y="1325563"/>
            <a:ext cx="6356350" cy="35766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220693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7" name="Google Shape;337;p18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i="1"/>
              <a:t>Updated version</a:t>
            </a:r>
            <a:endParaRPr/>
          </a:p>
        </p:txBody>
      </p:sp>
      <p:sp>
        <p:nvSpPr>
          <p:cNvPr id="338" name="Google Shape;338;p18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9634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g2622cd17c5d_0_89"/>
          <p:cNvSpPr txBox="1">
            <a:spLocks noGrp="1"/>
          </p:cNvSpPr>
          <p:nvPr>
            <p:ph type="ctrTitle"/>
          </p:nvPr>
        </p:nvSpPr>
        <p:spPr>
          <a:xfrm>
            <a:off x="914162" y="2130427"/>
            <a:ext cx="103605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g2622cd17c5d_0_89"/>
          <p:cNvSpPr txBox="1">
            <a:spLocks noGrp="1"/>
          </p:cNvSpPr>
          <p:nvPr>
            <p:ph type="subTitle" idx="1"/>
          </p:nvPr>
        </p:nvSpPr>
        <p:spPr>
          <a:xfrm>
            <a:off x="1828324" y="3886200"/>
            <a:ext cx="85323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820"/>
              </a:spcBef>
              <a:spcAft>
                <a:spcPts val="0"/>
              </a:spcAft>
              <a:buClr>
                <a:srgbClr val="888888"/>
              </a:buClr>
              <a:buSzPts val="41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36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620"/>
              </a:spcBef>
              <a:spcAft>
                <a:spcPts val="0"/>
              </a:spcAft>
              <a:buClr>
                <a:srgbClr val="888888"/>
              </a:buClr>
              <a:buSzPts val="31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888888"/>
              </a:buClr>
              <a:buSzPts val="26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888888"/>
              </a:buClr>
              <a:buSzPts val="26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888888"/>
              </a:buClr>
              <a:buSzPts val="26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888888"/>
              </a:buClr>
              <a:buSzPts val="26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888888"/>
              </a:buClr>
              <a:buSzPts val="26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888888"/>
              </a:buClr>
              <a:buSzPts val="26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g2622cd17c5d_0_89"/>
          <p:cNvSpPr txBox="1">
            <a:spLocks noGrp="1"/>
          </p:cNvSpPr>
          <p:nvPr>
            <p:ph type="dt" idx="10"/>
          </p:nvPr>
        </p:nvSpPr>
        <p:spPr>
          <a:xfrm>
            <a:off x="609441" y="6356352"/>
            <a:ext cx="284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g2622cd17c5d_0_89"/>
          <p:cNvSpPr txBox="1">
            <a:spLocks noGrp="1"/>
          </p:cNvSpPr>
          <p:nvPr>
            <p:ph type="ftr" idx="11"/>
          </p:nvPr>
        </p:nvSpPr>
        <p:spPr>
          <a:xfrm>
            <a:off x="4164515" y="6356352"/>
            <a:ext cx="3859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g2622cd17c5d_0_89"/>
          <p:cNvSpPr txBox="1">
            <a:spLocks noGrp="1"/>
          </p:cNvSpPr>
          <p:nvPr>
            <p:ph type="sldNum" idx="12"/>
          </p:nvPr>
        </p:nvSpPr>
        <p:spPr>
          <a:xfrm>
            <a:off x="8735325" y="6356352"/>
            <a:ext cx="284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6"/>
          <p:cNvSpPr txBox="1">
            <a:spLocks noGrp="1"/>
          </p:cNvSpPr>
          <p:nvPr>
            <p:ph type="title"/>
          </p:nvPr>
        </p:nvSpPr>
        <p:spPr>
          <a:xfrm rot="5400000">
            <a:off x="7282379" y="1829159"/>
            <a:ext cx="5851525" cy="2742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56"/>
          <p:cNvSpPr txBox="1">
            <a:spLocks noGrp="1"/>
          </p:cNvSpPr>
          <p:nvPr>
            <p:ph type="body" idx="1"/>
          </p:nvPr>
        </p:nvSpPr>
        <p:spPr>
          <a:xfrm rot="5400000">
            <a:off x="1695834" y="-811754"/>
            <a:ext cx="5851525" cy="8024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56"/>
          <p:cNvSpPr txBox="1">
            <a:spLocks noGrp="1"/>
          </p:cNvSpPr>
          <p:nvPr>
            <p:ph type="dt" idx="10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6"/>
          <p:cNvSpPr txBox="1">
            <a:spLocks noGrp="1"/>
          </p:cNvSpPr>
          <p:nvPr>
            <p:ph type="ftr" idx="11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56"/>
          <p:cNvSpPr txBox="1">
            <a:spLocks noGrp="1"/>
          </p:cNvSpPr>
          <p:nvPr>
            <p:ph type="sldNum" idx="12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&amp;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="" xmlns:a16="http://schemas.microsoft.com/office/drawing/2014/main" id="{ACCC50F6-A13C-4A72-BF1F-65509E75076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122557" y="113568"/>
            <a:ext cx="6575164" cy="5801064"/>
          </a:xfrm>
          <a:custGeom>
            <a:avLst/>
            <a:gdLst>
              <a:gd name="connsiteX0" fmla="*/ 0 w 6954540"/>
              <a:gd name="connsiteY0" fmla="*/ 0 h 6630864"/>
              <a:gd name="connsiteX1" fmla="*/ 6954540 w 6954540"/>
              <a:gd name="connsiteY1" fmla="*/ 0 h 6630864"/>
              <a:gd name="connsiteX2" fmla="*/ 6954540 w 6954540"/>
              <a:gd name="connsiteY2" fmla="*/ 6630864 h 6630864"/>
              <a:gd name="connsiteX3" fmla="*/ 0 w 6954540"/>
              <a:gd name="connsiteY3" fmla="*/ 6630864 h 663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4540" h="6630864">
                <a:moveTo>
                  <a:pt x="0" y="0"/>
                </a:moveTo>
                <a:lnTo>
                  <a:pt x="6954540" y="0"/>
                </a:lnTo>
                <a:lnTo>
                  <a:pt x="6954540" y="6630864"/>
                </a:lnTo>
                <a:lnTo>
                  <a:pt x="0" y="663086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en-GB" dirty="0"/>
              <a:t> </a:t>
            </a:r>
          </a:p>
        </p:txBody>
      </p:sp>
      <p:graphicFrame>
        <p:nvGraphicFramePr>
          <p:cNvPr id="4" name="Objet 3" hidden="1">
            <a:extLst>
              <a:ext uri="{FF2B5EF4-FFF2-40B4-BE49-F238E27FC236}">
                <a16:creationId xmlns="" xmlns:a16="http://schemas.microsoft.com/office/drawing/2014/main" id="{5CF9A8CD-44E6-43DE-97D8-919ABD05CE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7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Diapositive think-cell" r:id="rId5" imgW="532" imgH="530" progId="TCLayout.ActiveDocument.1">
                  <p:embed/>
                </p:oleObj>
              </mc:Choice>
              <mc:Fallback>
                <p:oleObj name="Diapositive think-cell" r:id="rId5" imgW="532" imgH="53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7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="" xmlns:a16="http://schemas.microsoft.com/office/drawing/2014/main" id="{7C1DD757-038C-457E-9D36-3DDC777DAD6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09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799" b="1" i="0" baseline="0" dirty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BC255F4D-0F63-429F-A210-8AB39E1597B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681" y="1808820"/>
            <a:ext cx="4429920" cy="38680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1799"/>
              </a:spcBef>
              <a:defRPr sz="1799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Click to change the text styles on the slide master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3" name="Titre 2">
            <a:extLst>
              <a:ext uri="{FF2B5EF4-FFF2-40B4-BE49-F238E27FC236}">
                <a16:creationId xmlns="" xmlns:a16="http://schemas.microsoft.com/office/drawing/2014/main" id="{8F43575F-7025-4100-95D8-AB5D8B996E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 err="1"/>
              <a:t>Title</a:t>
            </a:r>
            <a:r>
              <a:rPr lang="fr-FR" dirty="0"/>
              <a:t> of the slide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="" xmlns:a16="http://schemas.microsoft.com/office/drawing/2014/main" id="{E1843EEE-85CE-4470-99A7-7C858A82380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681" y="5786029"/>
            <a:ext cx="11460432" cy="344047"/>
          </a:xfrm>
          <a:prstGeom prst="rect">
            <a:avLst/>
          </a:prstGeom>
        </p:spPr>
        <p:txBody>
          <a:bodyPr wrap="square" lIns="72000" anchor="b">
            <a:spAutoFit/>
          </a:bodyPr>
          <a:lstStyle>
            <a:lvl1pPr marL="0" indent="0">
              <a:buNone/>
              <a:defRPr sz="800" b="0" i="1">
                <a:solidFill>
                  <a:schemeClr val="bg1">
                    <a:lumMod val="50000"/>
                  </a:schemeClr>
                </a:solidFill>
              </a:defRPr>
            </a:lvl1pPr>
            <a:lvl2pPr marL="133310" indent="0">
              <a:buNone/>
              <a:defRPr/>
            </a:lvl2pPr>
            <a:lvl3pPr marL="542762" indent="0">
              <a:buNone/>
              <a:defRPr/>
            </a:lvl3pPr>
            <a:lvl4pPr marL="758597" indent="0">
              <a:buNone/>
              <a:defRPr/>
            </a:lvl4pPr>
            <a:lvl5pPr marL="1033153" indent="0">
              <a:buNone/>
              <a:defRPr/>
            </a:lvl5pPr>
          </a:lstStyle>
          <a:p>
            <a:pPr lvl="0"/>
            <a:r>
              <a:rPr lang="en-GB" dirty="0"/>
              <a:t>Sources: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="" xmlns:a16="http://schemas.microsoft.com/office/drawing/2014/main" id="{3EAC0C95-AD9D-4FA2-B736-C3D930C8D9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262" y="1368597"/>
            <a:ext cx="2169999" cy="469413"/>
          </a:xfrm>
          <a:prstGeom prst="rect">
            <a:avLst/>
          </a:prstGeom>
          <a:noFill/>
        </p:spPr>
        <p:txBody>
          <a:bodyPr wrap="none" lIns="72000" rIns="72000" bIns="0">
            <a:spAutoFit/>
          </a:bodyPr>
          <a:lstStyle>
            <a:lvl1pPr marL="0" indent="0">
              <a:buNone/>
              <a:defRPr sz="1999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Subtitle of the slide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="" xmlns:a16="http://schemas.microsoft.com/office/drawing/2014/main" id="{DD61F6FA-2D15-4F62-B751-A665100AB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5450" y="6210768"/>
            <a:ext cx="534875" cy="365125"/>
          </a:xfrm>
          <a:prstGeom prst="rect">
            <a:avLst/>
          </a:prstGeom>
        </p:spPr>
        <p:txBody>
          <a:bodyPr anchor="ctr"/>
          <a:lstStyle>
            <a:lvl1pPr algn="ctr">
              <a:defRPr b="0"/>
            </a:lvl1pPr>
          </a:lstStyle>
          <a:p>
            <a:fld id="{DF26A1A4-EDB3-4A12-AB8A-A197507558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892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8">
          <p15:clr>
            <a:srgbClr val="F26B43"/>
          </p15:clr>
        </p15:guide>
        <p15:guide id="2" pos="7425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1136">
          <p15:clr>
            <a:srgbClr val="F26B43"/>
          </p15:clr>
        </p15:guide>
        <p15:guide id="5" orient="horz" pos="3584">
          <p15:clr>
            <a:srgbClr val="F26B43"/>
          </p15:clr>
        </p15:guide>
        <p15:guide id="6" orient="horz" pos="3906">
          <p15:clr>
            <a:srgbClr val="F26B43"/>
          </p15:clr>
        </p15:guide>
        <p15:guide id="7" orient="horz" pos="4156">
          <p15:clr>
            <a:srgbClr val="F26B43"/>
          </p15:clr>
        </p15:guide>
        <p15:guide id="8" pos="306">
          <p15:clr>
            <a:srgbClr val="A4A3A4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copy 6">
    <p:bg>
      <p:bgPr>
        <a:solidFill>
          <a:srgbClr val="1220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52340" y="6369050"/>
            <a:ext cx="290144" cy="287258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860667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Artboard 1.png" descr="Artboard 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797" y="607383"/>
            <a:ext cx="10468565" cy="5890102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Rectangle 8"/>
          <p:cNvSpPr/>
          <p:nvPr/>
        </p:nvSpPr>
        <p:spPr>
          <a:xfrm>
            <a:off x="0" y="6273800"/>
            <a:ext cx="463718" cy="415706"/>
          </a:xfrm>
          <a:prstGeom prst="rect">
            <a:avLst/>
          </a:prstGeom>
          <a:solidFill>
            <a:srgbClr val="F05D36"/>
          </a:solidFill>
          <a:ln w="12700">
            <a:miter lim="400000"/>
          </a:ln>
        </p:spPr>
        <p:txBody>
          <a:bodyPr lIns="32648" tIns="32648" rIns="32648" bIns="32648" anchor="ctr"/>
          <a:lstStyle/>
          <a:p>
            <a:pPr defTabSz="326506">
              <a:defRPr sz="2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250"/>
          </a:p>
        </p:txBody>
      </p:sp>
      <p:sp>
        <p:nvSpPr>
          <p:cNvPr id="105" name="Title Text"/>
          <p:cNvSpPr txBox="1">
            <a:spLocks noGrp="1"/>
          </p:cNvSpPr>
          <p:nvPr>
            <p:ph type="title"/>
          </p:nvPr>
        </p:nvSpPr>
        <p:spPr>
          <a:xfrm>
            <a:off x="844330" y="162300"/>
            <a:ext cx="10500165" cy="635001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53585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06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8" name="Line"/>
          <p:cNvSpPr/>
          <p:nvPr/>
        </p:nvSpPr>
        <p:spPr>
          <a:xfrm>
            <a:off x="847504" y="844175"/>
            <a:ext cx="10493817" cy="1"/>
          </a:xfrm>
          <a:prstGeom prst="line">
            <a:avLst/>
          </a:prstGeom>
          <a:ln w="38100">
            <a:solidFill>
              <a:srgbClr val="DE6743"/>
            </a:solidFill>
            <a:miter lim="400000"/>
          </a:ln>
          <a:effectLst>
            <a:outerShdw blurRad="127000" dist="63500" dir="2700000" rotWithShape="0">
              <a:srgbClr val="53585F">
                <a:alpha val="50000"/>
              </a:srgbClr>
            </a:outerShdw>
          </a:effectLst>
        </p:spPr>
        <p:txBody>
          <a:bodyPr lIns="25393" tIns="25393" rIns="25393" bIns="25393" anchor="ctr"/>
          <a:lstStyle/>
          <a:p>
            <a:pPr>
              <a:defRPr sz="3200"/>
            </a:pPr>
            <a:endParaRPr sz="1600"/>
          </a:p>
        </p:txBody>
      </p:sp>
      <p:grpSp>
        <p:nvGrpSpPr>
          <p:cNvPr id="115" name="Group"/>
          <p:cNvGrpSpPr/>
          <p:nvPr/>
        </p:nvGrpSpPr>
        <p:grpSpPr>
          <a:xfrm>
            <a:off x="7784164" y="287401"/>
            <a:ext cx="4201325" cy="441198"/>
            <a:chOff x="0" y="0"/>
            <a:chExt cx="8404837" cy="882394"/>
          </a:xfrm>
        </p:grpSpPr>
        <p:sp>
          <p:nvSpPr>
            <p:cNvPr id="109" name="Rectangle 8"/>
            <p:cNvSpPr/>
            <p:nvPr/>
          </p:nvSpPr>
          <p:spPr>
            <a:xfrm>
              <a:off x="0" y="0"/>
              <a:ext cx="8404838" cy="88239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5314" tIns="65314" rIns="65314" bIns="65314" numCol="1" anchor="ctr">
              <a:noAutofit/>
            </a:bodyPr>
            <a:lstStyle/>
            <a:p>
              <a:pPr defTabSz="326506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200"/>
            </a:p>
          </p:txBody>
        </p:sp>
        <p:grpSp>
          <p:nvGrpSpPr>
            <p:cNvPr id="114" name="Group"/>
            <p:cNvGrpSpPr/>
            <p:nvPr/>
          </p:nvGrpSpPr>
          <p:grpSpPr>
            <a:xfrm>
              <a:off x="543130" y="107944"/>
              <a:ext cx="7614401" cy="666507"/>
              <a:chOff x="0" y="0"/>
              <a:chExt cx="7614399" cy="666506"/>
            </a:xfrm>
          </p:grpSpPr>
          <p:pic>
            <p:nvPicPr>
              <p:cNvPr id="110" name="Picture 9" descr="Picture 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15916" y="22436"/>
                <a:ext cx="1598484" cy="62163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1" name="LOGO MITI (JATA)_NEW2023-bi.png" descr="LOGO MITI (JATA)_NEW2023-bi.png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28812" y="0"/>
                <a:ext cx="1009158" cy="6665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2" name="Masthead 2025.png" descr="Masthead 2025.png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0" y="25622"/>
                <a:ext cx="1963330" cy="6153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3" name="MATRADE logo NEW 2023_Full color.png" descr="MATRADE logo NEW 2023_Full color.png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03558" y="139696"/>
                <a:ext cx="2195446" cy="35052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116" name="Composite 2025.png" descr="Composite 2025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1837" y="6183555"/>
            <a:ext cx="1906086" cy="5961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30355352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8"/>
          <p:cNvSpPr txBox="1"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48"/>
          <p:cNvSpPr txBox="1">
            <a:spLocks noGrp="1"/>
          </p:cNvSpPr>
          <p:nvPr>
            <p:ph type="body" idx="1"/>
          </p:nvPr>
        </p:nvSpPr>
        <p:spPr>
          <a:xfrm>
            <a:off x="609441" y="1600200"/>
            <a:ext cx="10969943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48"/>
          <p:cNvSpPr txBox="1">
            <a:spLocks noGrp="1"/>
          </p:cNvSpPr>
          <p:nvPr>
            <p:ph type="dt" idx="10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48"/>
          <p:cNvSpPr txBox="1">
            <a:spLocks noGrp="1"/>
          </p:cNvSpPr>
          <p:nvPr>
            <p:ph type="ftr" idx="11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8"/>
          <p:cNvSpPr txBox="1">
            <a:spLocks noGrp="1"/>
          </p:cNvSpPr>
          <p:nvPr>
            <p:ph type="sldNum" idx="12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7"/>
          <p:cNvSpPr txBox="1">
            <a:spLocks noGrp="1"/>
          </p:cNvSpPr>
          <p:nvPr>
            <p:ph type="ctrTitle"/>
          </p:nvPr>
        </p:nvSpPr>
        <p:spPr>
          <a:xfrm>
            <a:off x="914162" y="2130427"/>
            <a:ext cx="10360501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57"/>
          <p:cNvSpPr txBox="1"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820"/>
              </a:spcBef>
              <a:spcAft>
                <a:spcPts val="0"/>
              </a:spcAft>
              <a:buClr>
                <a:srgbClr val="888888"/>
              </a:buClr>
              <a:buSzPts val="41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36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620"/>
              </a:spcBef>
              <a:spcAft>
                <a:spcPts val="0"/>
              </a:spcAft>
              <a:buClr>
                <a:srgbClr val="888888"/>
              </a:buClr>
              <a:buSzPts val="31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888888"/>
              </a:buClr>
              <a:buSzPts val="26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888888"/>
              </a:buClr>
              <a:buSzPts val="26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888888"/>
              </a:buClr>
              <a:buSzPts val="26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888888"/>
              </a:buClr>
              <a:buSzPts val="26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888888"/>
              </a:buClr>
              <a:buSzPts val="26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888888"/>
              </a:buClr>
              <a:buSzPts val="26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57"/>
          <p:cNvSpPr txBox="1">
            <a:spLocks noGrp="1"/>
          </p:cNvSpPr>
          <p:nvPr>
            <p:ph type="dt" idx="10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57"/>
          <p:cNvSpPr txBox="1">
            <a:spLocks noGrp="1"/>
          </p:cNvSpPr>
          <p:nvPr>
            <p:ph type="ftr" idx="11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57"/>
          <p:cNvSpPr txBox="1">
            <a:spLocks noGrp="1"/>
          </p:cNvSpPr>
          <p:nvPr>
            <p:ph type="sldNum" idx="12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8"/>
          <p:cNvSpPr txBox="1">
            <a:spLocks noGrp="1"/>
          </p:cNvSpPr>
          <p:nvPr>
            <p:ph type="title"/>
          </p:nvPr>
        </p:nvSpPr>
        <p:spPr>
          <a:xfrm>
            <a:off x="962833" y="4406901"/>
            <a:ext cx="10360501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Font typeface="Calibri"/>
              <a:buNone/>
              <a:defRPr sz="51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58"/>
          <p:cNvSpPr txBox="1"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888888"/>
              </a:buClr>
              <a:buSzPts val="2600"/>
              <a:buNone/>
              <a:defRPr sz="26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 sz="23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 sz="21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58"/>
          <p:cNvSpPr txBox="1">
            <a:spLocks noGrp="1"/>
          </p:cNvSpPr>
          <p:nvPr>
            <p:ph type="dt" idx="10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58"/>
          <p:cNvSpPr txBox="1">
            <a:spLocks noGrp="1"/>
          </p:cNvSpPr>
          <p:nvPr>
            <p:ph type="ftr" idx="11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8"/>
          <p:cNvSpPr txBox="1">
            <a:spLocks noGrp="1"/>
          </p:cNvSpPr>
          <p:nvPr>
            <p:ph type="sldNum" idx="12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9"/>
          <p:cNvSpPr txBox="1"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9"/>
          <p:cNvSpPr txBox="1">
            <a:spLocks noGrp="1"/>
          </p:cNvSpPr>
          <p:nvPr>
            <p:ph type="body" idx="1"/>
          </p:nvPr>
        </p:nvSpPr>
        <p:spPr>
          <a:xfrm>
            <a:off x="609441" y="1600200"/>
            <a:ext cx="5383398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t" anchorCtr="0">
            <a:normAutofit/>
          </a:bodyPr>
          <a:lstStyle>
            <a:lvl1pPr marL="457200" lvl="0" indent="-4572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1pPr>
            <a:lvl2pPr marL="914400" lvl="1" indent="-425450" algn="l">
              <a:lnSpc>
                <a:spcPct val="100000"/>
              </a:lnSpc>
              <a:spcBef>
                <a:spcPts val="620"/>
              </a:spcBef>
              <a:spcAft>
                <a:spcPts val="0"/>
              </a:spcAft>
              <a:buClr>
                <a:schemeClr val="dk1"/>
              </a:buClr>
              <a:buSzPts val="3100"/>
              <a:buChar char="–"/>
              <a:defRPr sz="3100"/>
            </a:lvl2pPr>
            <a:lvl3pPr marL="1371600" lvl="2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  <a:defRPr sz="2600"/>
            </a:lvl3pPr>
            <a:lvl4pPr marL="1828800" lvl="3" indent="-37465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 sz="2300"/>
            </a:lvl4pPr>
            <a:lvl5pPr marL="2286000" lvl="4" indent="-37465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»"/>
              <a:defRPr sz="2300"/>
            </a:lvl5pPr>
            <a:lvl6pPr marL="2743200" lvl="5" indent="-37465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/>
            </a:lvl6pPr>
            <a:lvl7pPr marL="3200400" lvl="6" indent="-37465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/>
            </a:lvl7pPr>
            <a:lvl8pPr marL="3657600" lvl="7" indent="-37465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/>
            </a:lvl8pPr>
            <a:lvl9pPr marL="4114800" lvl="8" indent="-37465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/>
            </a:lvl9pPr>
          </a:lstStyle>
          <a:p>
            <a:endParaRPr/>
          </a:p>
        </p:txBody>
      </p:sp>
      <p:sp>
        <p:nvSpPr>
          <p:cNvPr id="115" name="Google Shape;115;p59"/>
          <p:cNvSpPr txBox="1">
            <a:spLocks noGrp="1"/>
          </p:cNvSpPr>
          <p:nvPr>
            <p:ph type="body" idx="2"/>
          </p:nvPr>
        </p:nvSpPr>
        <p:spPr>
          <a:xfrm>
            <a:off x="6195986" y="1600200"/>
            <a:ext cx="5383398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t" anchorCtr="0">
            <a:normAutofit/>
          </a:bodyPr>
          <a:lstStyle>
            <a:lvl1pPr marL="457200" lvl="0" indent="-4572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1pPr>
            <a:lvl2pPr marL="914400" lvl="1" indent="-425450" algn="l">
              <a:lnSpc>
                <a:spcPct val="100000"/>
              </a:lnSpc>
              <a:spcBef>
                <a:spcPts val="620"/>
              </a:spcBef>
              <a:spcAft>
                <a:spcPts val="0"/>
              </a:spcAft>
              <a:buClr>
                <a:schemeClr val="dk1"/>
              </a:buClr>
              <a:buSzPts val="3100"/>
              <a:buChar char="–"/>
              <a:defRPr sz="3100"/>
            </a:lvl2pPr>
            <a:lvl3pPr marL="1371600" lvl="2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  <a:defRPr sz="2600"/>
            </a:lvl3pPr>
            <a:lvl4pPr marL="1828800" lvl="3" indent="-37465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 sz="2300"/>
            </a:lvl4pPr>
            <a:lvl5pPr marL="2286000" lvl="4" indent="-37465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»"/>
              <a:defRPr sz="2300"/>
            </a:lvl5pPr>
            <a:lvl6pPr marL="2743200" lvl="5" indent="-37465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/>
            </a:lvl6pPr>
            <a:lvl7pPr marL="3200400" lvl="6" indent="-37465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/>
            </a:lvl7pPr>
            <a:lvl8pPr marL="3657600" lvl="7" indent="-37465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/>
            </a:lvl8pPr>
            <a:lvl9pPr marL="4114800" lvl="8" indent="-37465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/>
            </a:lvl9pPr>
          </a:lstStyle>
          <a:p>
            <a:endParaRPr/>
          </a:p>
        </p:txBody>
      </p:sp>
      <p:sp>
        <p:nvSpPr>
          <p:cNvPr id="116" name="Google Shape;116;p59"/>
          <p:cNvSpPr txBox="1">
            <a:spLocks noGrp="1"/>
          </p:cNvSpPr>
          <p:nvPr>
            <p:ph type="dt" idx="10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59"/>
          <p:cNvSpPr txBox="1">
            <a:spLocks noGrp="1"/>
          </p:cNvSpPr>
          <p:nvPr>
            <p:ph type="ftr" idx="11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59"/>
          <p:cNvSpPr txBox="1">
            <a:spLocks noGrp="1"/>
          </p:cNvSpPr>
          <p:nvPr>
            <p:ph type="sldNum" idx="12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0"/>
          <p:cNvSpPr txBox="1"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60"/>
          <p:cNvSpPr txBox="1">
            <a:spLocks noGrp="1"/>
          </p:cNvSpPr>
          <p:nvPr>
            <p:ph type="body" idx="1"/>
          </p:nvPr>
        </p:nvSpPr>
        <p:spPr>
          <a:xfrm>
            <a:off x="609441" y="1535114"/>
            <a:ext cx="5385514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20"/>
              </a:spcBef>
              <a:spcAft>
                <a:spcPts val="0"/>
              </a:spcAft>
              <a:buClr>
                <a:schemeClr val="dk1"/>
              </a:buClr>
              <a:buSzPts val="3100"/>
              <a:buNone/>
              <a:defRPr sz="3100" b="1"/>
            </a:lvl1pPr>
            <a:lvl2pPr marL="914400" lvl="1" indent="-2286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 b="1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 b="1"/>
            </a:lvl3pPr>
            <a:lvl4pPr marL="1828800" lvl="3" indent="-2286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4pPr>
            <a:lvl5pPr marL="2286000" lvl="4" indent="-2286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5pPr>
            <a:lvl6pPr marL="2743200" lvl="5" indent="-2286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6pPr>
            <a:lvl7pPr marL="3200400" lvl="6" indent="-2286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7pPr>
            <a:lvl8pPr marL="3657600" lvl="7" indent="-2286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8pPr>
            <a:lvl9pPr marL="4114800" lvl="8" indent="-2286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22" name="Google Shape;122;p60"/>
          <p:cNvSpPr txBox="1">
            <a:spLocks noGrp="1"/>
          </p:cNvSpPr>
          <p:nvPr>
            <p:ph type="body" idx="2"/>
          </p:nvPr>
        </p:nvSpPr>
        <p:spPr>
          <a:xfrm>
            <a:off x="609441" y="2174875"/>
            <a:ext cx="5385514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t" anchorCtr="0">
            <a:normAutofit/>
          </a:bodyPr>
          <a:lstStyle>
            <a:lvl1pPr marL="457200" lvl="0" indent="-425450" algn="l">
              <a:lnSpc>
                <a:spcPct val="100000"/>
              </a:lnSpc>
              <a:spcBef>
                <a:spcPts val="620"/>
              </a:spcBef>
              <a:spcAft>
                <a:spcPts val="0"/>
              </a:spcAft>
              <a:buClr>
                <a:schemeClr val="dk1"/>
              </a:buClr>
              <a:buSzPts val="3100"/>
              <a:buChar char="•"/>
              <a:defRPr sz="3100"/>
            </a:lvl1pPr>
            <a:lvl2pPr marL="914400" lvl="1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Char char="–"/>
              <a:defRPr sz="2600"/>
            </a:lvl2pPr>
            <a:lvl3pPr marL="1371600" lvl="2" indent="-37465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/>
            </a:lvl3pPr>
            <a:lvl4pPr marL="1828800" lvl="3" indent="-36195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/>
            </a:lvl4pPr>
            <a:lvl5pPr marL="2286000" lvl="4" indent="-36195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»"/>
              <a:defRPr sz="2100"/>
            </a:lvl5pPr>
            <a:lvl6pPr marL="2743200" lvl="5" indent="-36195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6pPr>
            <a:lvl7pPr marL="3200400" lvl="6" indent="-36195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7pPr>
            <a:lvl8pPr marL="3657600" lvl="7" indent="-36195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8pPr>
            <a:lvl9pPr marL="4114800" lvl="8" indent="-36195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9pPr>
          </a:lstStyle>
          <a:p>
            <a:endParaRPr/>
          </a:p>
        </p:txBody>
      </p:sp>
      <p:sp>
        <p:nvSpPr>
          <p:cNvPr id="123" name="Google Shape;123;p60"/>
          <p:cNvSpPr txBox="1">
            <a:spLocks noGrp="1"/>
          </p:cNvSpPr>
          <p:nvPr>
            <p:ph type="body" idx="3"/>
          </p:nvPr>
        </p:nvSpPr>
        <p:spPr>
          <a:xfrm>
            <a:off x="6191756" y="1535114"/>
            <a:ext cx="5387630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20"/>
              </a:spcBef>
              <a:spcAft>
                <a:spcPts val="0"/>
              </a:spcAft>
              <a:buClr>
                <a:schemeClr val="dk1"/>
              </a:buClr>
              <a:buSzPts val="3100"/>
              <a:buNone/>
              <a:defRPr sz="3100" b="1"/>
            </a:lvl1pPr>
            <a:lvl2pPr marL="914400" lvl="1" indent="-2286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 b="1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 b="1"/>
            </a:lvl3pPr>
            <a:lvl4pPr marL="1828800" lvl="3" indent="-2286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4pPr>
            <a:lvl5pPr marL="2286000" lvl="4" indent="-2286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5pPr>
            <a:lvl6pPr marL="2743200" lvl="5" indent="-2286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6pPr>
            <a:lvl7pPr marL="3200400" lvl="6" indent="-2286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7pPr>
            <a:lvl8pPr marL="3657600" lvl="7" indent="-2286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8pPr>
            <a:lvl9pPr marL="4114800" lvl="8" indent="-2286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24" name="Google Shape;124;p60"/>
          <p:cNvSpPr txBox="1">
            <a:spLocks noGrp="1"/>
          </p:cNvSpPr>
          <p:nvPr>
            <p:ph type="body" idx="4"/>
          </p:nvPr>
        </p:nvSpPr>
        <p:spPr>
          <a:xfrm>
            <a:off x="6191756" y="2174875"/>
            <a:ext cx="5387630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t" anchorCtr="0">
            <a:normAutofit/>
          </a:bodyPr>
          <a:lstStyle>
            <a:lvl1pPr marL="457200" lvl="0" indent="-425450" algn="l">
              <a:lnSpc>
                <a:spcPct val="100000"/>
              </a:lnSpc>
              <a:spcBef>
                <a:spcPts val="620"/>
              </a:spcBef>
              <a:spcAft>
                <a:spcPts val="0"/>
              </a:spcAft>
              <a:buClr>
                <a:schemeClr val="dk1"/>
              </a:buClr>
              <a:buSzPts val="3100"/>
              <a:buChar char="•"/>
              <a:defRPr sz="3100"/>
            </a:lvl1pPr>
            <a:lvl2pPr marL="914400" lvl="1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Char char="–"/>
              <a:defRPr sz="2600"/>
            </a:lvl2pPr>
            <a:lvl3pPr marL="1371600" lvl="2" indent="-37465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/>
            </a:lvl3pPr>
            <a:lvl4pPr marL="1828800" lvl="3" indent="-36195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/>
            </a:lvl4pPr>
            <a:lvl5pPr marL="2286000" lvl="4" indent="-36195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»"/>
              <a:defRPr sz="2100"/>
            </a:lvl5pPr>
            <a:lvl6pPr marL="2743200" lvl="5" indent="-36195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6pPr>
            <a:lvl7pPr marL="3200400" lvl="6" indent="-36195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7pPr>
            <a:lvl8pPr marL="3657600" lvl="7" indent="-36195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8pPr>
            <a:lvl9pPr marL="4114800" lvl="8" indent="-36195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9pPr>
          </a:lstStyle>
          <a:p>
            <a:endParaRPr/>
          </a:p>
        </p:txBody>
      </p:sp>
      <p:sp>
        <p:nvSpPr>
          <p:cNvPr id="125" name="Google Shape;125;p60"/>
          <p:cNvSpPr txBox="1">
            <a:spLocks noGrp="1"/>
          </p:cNvSpPr>
          <p:nvPr>
            <p:ph type="dt" idx="10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60"/>
          <p:cNvSpPr txBox="1">
            <a:spLocks noGrp="1"/>
          </p:cNvSpPr>
          <p:nvPr>
            <p:ph type="ftr" idx="11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60"/>
          <p:cNvSpPr txBox="1">
            <a:spLocks noGrp="1"/>
          </p:cNvSpPr>
          <p:nvPr>
            <p:ph type="sldNum" idx="12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1"/>
          <p:cNvSpPr txBox="1"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61"/>
          <p:cNvSpPr txBox="1">
            <a:spLocks noGrp="1"/>
          </p:cNvSpPr>
          <p:nvPr>
            <p:ph type="dt" idx="10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61"/>
          <p:cNvSpPr txBox="1">
            <a:spLocks noGrp="1"/>
          </p:cNvSpPr>
          <p:nvPr>
            <p:ph type="ftr" idx="11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61"/>
          <p:cNvSpPr txBox="1">
            <a:spLocks noGrp="1"/>
          </p:cNvSpPr>
          <p:nvPr>
            <p:ph type="sldNum" idx="12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5"/>
          <p:cNvSpPr txBox="1"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5"/>
          <p:cNvSpPr txBox="1">
            <a:spLocks noGrp="1"/>
          </p:cNvSpPr>
          <p:nvPr>
            <p:ph type="body" idx="1"/>
          </p:nvPr>
        </p:nvSpPr>
        <p:spPr>
          <a:xfrm>
            <a:off x="609441" y="1600200"/>
            <a:ext cx="10969943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5"/>
          <p:cNvSpPr txBox="1">
            <a:spLocks noGrp="1"/>
          </p:cNvSpPr>
          <p:nvPr>
            <p:ph type="dt" idx="10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5"/>
          <p:cNvSpPr txBox="1">
            <a:spLocks noGrp="1"/>
          </p:cNvSpPr>
          <p:nvPr>
            <p:ph type="ftr" idx="11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5"/>
          <p:cNvSpPr txBox="1">
            <a:spLocks noGrp="1"/>
          </p:cNvSpPr>
          <p:nvPr>
            <p:ph type="sldNum" idx="12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2"/>
          <p:cNvSpPr txBox="1">
            <a:spLocks noGrp="1"/>
          </p:cNvSpPr>
          <p:nvPr>
            <p:ph type="dt" idx="10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62"/>
          <p:cNvSpPr txBox="1">
            <a:spLocks noGrp="1"/>
          </p:cNvSpPr>
          <p:nvPr>
            <p:ph type="ftr" idx="11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62"/>
          <p:cNvSpPr txBox="1">
            <a:spLocks noGrp="1"/>
          </p:cNvSpPr>
          <p:nvPr>
            <p:ph type="sldNum" idx="12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63"/>
          <p:cNvSpPr txBox="1">
            <a:spLocks noGrp="1"/>
          </p:cNvSpPr>
          <p:nvPr>
            <p:ph type="title"/>
          </p:nvPr>
        </p:nvSpPr>
        <p:spPr>
          <a:xfrm>
            <a:off x="609443" y="273051"/>
            <a:ext cx="4010039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None/>
              <a:defRPr sz="26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63"/>
          <p:cNvSpPr txBox="1">
            <a:spLocks noGrp="1"/>
          </p:cNvSpPr>
          <p:nvPr>
            <p:ph type="body" idx="1"/>
          </p:nvPr>
        </p:nvSpPr>
        <p:spPr>
          <a:xfrm>
            <a:off x="4765492" y="273050"/>
            <a:ext cx="6813892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t" anchorCtr="0">
            <a:normAutofit/>
          </a:bodyPr>
          <a:lstStyle>
            <a:lvl1pPr marL="457200" lvl="0" indent="-488950" algn="l">
              <a:lnSpc>
                <a:spcPct val="100000"/>
              </a:lnSpc>
              <a:spcBef>
                <a:spcPts val="820"/>
              </a:spcBef>
              <a:spcAft>
                <a:spcPts val="0"/>
              </a:spcAft>
              <a:buClr>
                <a:schemeClr val="dk1"/>
              </a:buClr>
              <a:buSzPts val="4100"/>
              <a:buChar char="•"/>
              <a:defRPr sz="4100"/>
            </a:lvl1pPr>
            <a:lvl2pPr marL="914400" lvl="1" indent="-4572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Char char="–"/>
              <a:defRPr sz="3600"/>
            </a:lvl2pPr>
            <a:lvl3pPr marL="1371600" lvl="2" indent="-425450" algn="l">
              <a:lnSpc>
                <a:spcPct val="100000"/>
              </a:lnSpc>
              <a:spcBef>
                <a:spcPts val="620"/>
              </a:spcBef>
              <a:spcAft>
                <a:spcPts val="0"/>
              </a:spcAft>
              <a:buClr>
                <a:schemeClr val="dk1"/>
              </a:buClr>
              <a:buSzPts val="3100"/>
              <a:buChar char="•"/>
              <a:defRPr sz="3100"/>
            </a:lvl3pPr>
            <a:lvl4pPr marL="1828800" lvl="3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Char char="–"/>
              <a:defRPr sz="2600"/>
            </a:lvl4pPr>
            <a:lvl5pPr marL="2286000" lvl="4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Char char="»"/>
              <a:defRPr sz="2600"/>
            </a:lvl5pPr>
            <a:lvl6pPr marL="2743200" lvl="5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  <a:defRPr sz="2600"/>
            </a:lvl6pPr>
            <a:lvl7pPr marL="3200400" lvl="6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  <a:defRPr sz="2600"/>
            </a:lvl7pPr>
            <a:lvl8pPr marL="3657600" lvl="7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  <a:defRPr sz="2600"/>
            </a:lvl8pPr>
            <a:lvl9pPr marL="4114800" lvl="8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  <a:defRPr sz="2600"/>
            </a:lvl9pPr>
          </a:lstStyle>
          <a:p>
            <a:endParaRPr/>
          </a:p>
        </p:txBody>
      </p:sp>
      <p:sp>
        <p:nvSpPr>
          <p:cNvPr id="140" name="Google Shape;140;p63"/>
          <p:cNvSpPr txBox="1">
            <a:spLocks noGrp="1"/>
          </p:cNvSpPr>
          <p:nvPr>
            <p:ph type="body" idx="2"/>
          </p:nvPr>
        </p:nvSpPr>
        <p:spPr>
          <a:xfrm>
            <a:off x="609443" y="1435101"/>
            <a:ext cx="4010039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marL="1371600" lvl="2" indent="-228600" algn="l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3pPr>
            <a:lvl4pPr marL="1828800" lvl="3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1" name="Google Shape;141;p63"/>
          <p:cNvSpPr txBox="1">
            <a:spLocks noGrp="1"/>
          </p:cNvSpPr>
          <p:nvPr>
            <p:ph type="dt" idx="10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63"/>
          <p:cNvSpPr txBox="1">
            <a:spLocks noGrp="1"/>
          </p:cNvSpPr>
          <p:nvPr>
            <p:ph type="ftr" idx="11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63"/>
          <p:cNvSpPr txBox="1">
            <a:spLocks noGrp="1"/>
          </p:cNvSpPr>
          <p:nvPr>
            <p:ph type="sldNum" idx="12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88A44E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64"/>
          <p:cNvSpPr txBox="1"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None/>
              <a:defRPr sz="26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64"/>
          <p:cNvSpPr>
            <a:spLocks noGrp="1"/>
          </p:cNvSpPr>
          <p:nvPr>
            <p:ph type="pic" idx="2"/>
          </p:nvPr>
        </p:nvSpPr>
        <p:spPr>
          <a:xfrm>
            <a:off x="2389095" y="612775"/>
            <a:ext cx="7313295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47" name="Google Shape;147;p64"/>
          <p:cNvSpPr txBox="1">
            <a:spLocks noGrp="1"/>
          </p:cNvSpPr>
          <p:nvPr>
            <p:ph type="body" idx="1"/>
          </p:nvPr>
        </p:nvSpPr>
        <p:spPr>
          <a:xfrm>
            <a:off x="2389095" y="5367338"/>
            <a:ext cx="7313295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marL="1371600" lvl="2" indent="-228600" algn="l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3pPr>
            <a:lvl4pPr marL="1828800" lvl="3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8" name="Google Shape;148;p64"/>
          <p:cNvSpPr txBox="1">
            <a:spLocks noGrp="1"/>
          </p:cNvSpPr>
          <p:nvPr>
            <p:ph type="dt" idx="10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64"/>
          <p:cNvSpPr txBox="1">
            <a:spLocks noGrp="1"/>
          </p:cNvSpPr>
          <p:nvPr>
            <p:ph type="ftr" idx="11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64"/>
          <p:cNvSpPr txBox="1">
            <a:spLocks noGrp="1"/>
          </p:cNvSpPr>
          <p:nvPr>
            <p:ph type="sldNum" idx="12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65"/>
          <p:cNvSpPr txBox="1"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65"/>
          <p:cNvSpPr txBox="1">
            <a:spLocks noGrp="1"/>
          </p:cNvSpPr>
          <p:nvPr>
            <p:ph type="body" idx="1"/>
          </p:nvPr>
        </p:nvSpPr>
        <p:spPr>
          <a:xfrm rot="5400000">
            <a:off x="3831431" y="-1621790"/>
            <a:ext cx="4525963" cy="10969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65"/>
          <p:cNvSpPr txBox="1">
            <a:spLocks noGrp="1"/>
          </p:cNvSpPr>
          <p:nvPr>
            <p:ph type="dt" idx="10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65"/>
          <p:cNvSpPr txBox="1">
            <a:spLocks noGrp="1"/>
          </p:cNvSpPr>
          <p:nvPr>
            <p:ph type="ftr" idx="11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65"/>
          <p:cNvSpPr txBox="1">
            <a:spLocks noGrp="1"/>
          </p:cNvSpPr>
          <p:nvPr>
            <p:ph type="sldNum" idx="12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66"/>
          <p:cNvSpPr txBox="1">
            <a:spLocks noGrp="1"/>
          </p:cNvSpPr>
          <p:nvPr>
            <p:ph type="title"/>
          </p:nvPr>
        </p:nvSpPr>
        <p:spPr>
          <a:xfrm rot="5400000">
            <a:off x="7282379" y="1829159"/>
            <a:ext cx="5851525" cy="2742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66"/>
          <p:cNvSpPr txBox="1">
            <a:spLocks noGrp="1"/>
          </p:cNvSpPr>
          <p:nvPr>
            <p:ph type="body" idx="1"/>
          </p:nvPr>
        </p:nvSpPr>
        <p:spPr>
          <a:xfrm rot="5400000">
            <a:off x="1695834" y="-811754"/>
            <a:ext cx="5851525" cy="8024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0" name="Google Shape;160;p66"/>
          <p:cNvSpPr txBox="1">
            <a:spLocks noGrp="1"/>
          </p:cNvSpPr>
          <p:nvPr>
            <p:ph type="dt" idx="10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66"/>
          <p:cNvSpPr txBox="1">
            <a:spLocks noGrp="1"/>
          </p:cNvSpPr>
          <p:nvPr>
            <p:ph type="ftr" idx="11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66"/>
          <p:cNvSpPr txBox="1">
            <a:spLocks noGrp="1"/>
          </p:cNvSpPr>
          <p:nvPr>
            <p:ph type="sldNum" idx="12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9"/>
          <p:cNvSpPr txBox="1">
            <a:spLocks noGrp="1"/>
          </p:cNvSpPr>
          <p:nvPr>
            <p:ph type="title"/>
          </p:nvPr>
        </p:nvSpPr>
        <p:spPr>
          <a:xfrm>
            <a:off x="962833" y="4406901"/>
            <a:ext cx="10360501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Font typeface="Calibri"/>
              <a:buNone/>
              <a:defRPr sz="51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9"/>
          <p:cNvSpPr txBox="1"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888888"/>
              </a:buClr>
              <a:buSzPts val="2600"/>
              <a:buNone/>
              <a:defRPr sz="26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 sz="23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 sz="21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49"/>
          <p:cNvSpPr txBox="1">
            <a:spLocks noGrp="1"/>
          </p:cNvSpPr>
          <p:nvPr>
            <p:ph type="dt" idx="10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9"/>
          <p:cNvSpPr txBox="1">
            <a:spLocks noGrp="1"/>
          </p:cNvSpPr>
          <p:nvPr>
            <p:ph type="ftr" idx="11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9"/>
          <p:cNvSpPr txBox="1">
            <a:spLocks noGrp="1"/>
          </p:cNvSpPr>
          <p:nvPr>
            <p:ph type="sldNum" idx="12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0"/>
          <p:cNvSpPr txBox="1"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0"/>
          <p:cNvSpPr txBox="1">
            <a:spLocks noGrp="1"/>
          </p:cNvSpPr>
          <p:nvPr>
            <p:ph type="body" idx="1"/>
          </p:nvPr>
        </p:nvSpPr>
        <p:spPr>
          <a:xfrm>
            <a:off x="609441" y="1600200"/>
            <a:ext cx="5383398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t" anchorCtr="0">
            <a:normAutofit/>
          </a:bodyPr>
          <a:lstStyle>
            <a:lvl1pPr marL="457200" lvl="0" indent="-4572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1pPr>
            <a:lvl2pPr marL="914400" lvl="1" indent="-425450" algn="l">
              <a:lnSpc>
                <a:spcPct val="100000"/>
              </a:lnSpc>
              <a:spcBef>
                <a:spcPts val="620"/>
              </a:spcBef>
              <a:spcAft>
                <a:spcPts val="0"/>
              </a:spcAft>
              <a:buClr>
                <a:schemeClr val="dk1"/>
              </a:buClr>
              <a:buSzPts val="3100"/>
              <a:buChar char="–"/>
              <a:defRPr sz="3100"/>
            </a:lvl2pPr>
            <a:lvl3pPr marL="1371600" lvl="2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  <a:defRPr sz="2600"/>
            </a:lvl3pPr>
            <a:lvl4pPr marL="1828800" lvl="3" indent="-37465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 sz="2300"/>
            </a:lvl4pPr>
            <a:lvl5pPr marL="2286000" lvl="4" indent="-37465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»"/>
              <a:defRPr sz="2300"/>
            </a:lvl5pPr>
            <a:lvl6pPr marL="2743200" lvl="5" indent="-37465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/>
            </a:lvl6pPr>
            <a:lvl7pPr marL="3200400" lvl="6" indent="-37465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/>
            </a:lvl7pPr>
            <a:lvl8pPr marL="3657600" lvl="7" indent="-37465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/>
            </a:lvl8pPr>
            <a:lvl9pPr marL="4114800" lvl="8" indent="-37465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/>
            </a:lvl9pPr>
          </a:lstStyle>
          <a:p>
            <a:endParaRPr/>
          </a:p>
        </p:txBody>
      </p:sp>
      <p:sp>
        <p:nvSpPr>
          <p:cNvPr id="44" name="Google Shape;44;p50"/>
          <p:cNvSpPr txBox="1">
            <a:spLocks noGrp="1"/>
          </p:cNvSpPr>
          <p:nvPr>
            <p:ph type="body" idx="2"/>
          </p:nvPr>
        </p:nvSpPr>
        <p:spPr>
          <a:xfrm>
            <a:off x="6195986" y="1600200"/>
            <a:ext cx="5383398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t" anchorCtr="0">
            <a:normAutofit/>
          </a:bodyPr>
          <a:lstStyle>
            <a:lvl1pPr marL="457200" lvl="0" indent="-4572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1pPr>
            <a:lvl2pPr marL="914400" lvl="1" indent="-425450" algn="l">
              <a:lnSpc>
                <a:spcPct val="100000"/>
              </a:lnSpc>
              <a:spcBef>
                <a:spcPts val="620"/>
              </a:spcBef>
              <a:spcAft>
                <a:spcPts val="0"/>
              </a:spcAft>
              <a:buClr>
                <a:schemeClr val="dk1"/>
              </a:buClr>
              <a:buSzPts val="3100"/>
              <a:buChar char="–"/>
              <a:defRPr sz="3100"/>
            </a:lvl2pPr>
            <a:lvl3pPr marL="1371600" lvl="2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  <a:defRPr sz="2600"/>
            </a:lvl3pPr>
            <a:lvl4pPr marL="1828800" lvl="3" indent="-37465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 sz="2300"/>
            </a:lvl4pPr>
            <a:lvl5pPr marL="2286000" lvl="4" indent="-37465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»"/>
              <a:defRPr sz="2300"/>
            </a:lvl5pPr>
            <a:lvl6pPr marL="2743200" lvl="5" indent="-37465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/>
            </a:lvl6pPr>
            <a:lvl7pPr marL="3200400" lvl="6" indent="-37465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/>
            </a:lvl7pPr>
            <a:lvl8pPr marL="3657600" lvl="7" indent="-37465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/>
            </a:lvl8pPr>
            <a:lvl9pPr marL="4114800" lvl="8" indent="-37465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/>
            </a:lvl9pPr>
          </a:lstStyle>
          <a:p>
            <a:endParaRPr/>
          </a:p>
        </p:txBody>
      </p:sp>
      <p:sp>
        <p:nvSpPr>
          <p:cNvPr id="45" name="Google Shape;45;p50"/>
          <p:cNvSpPr txBox="1">
            <a:spLocks noGrp="1"/>
          </p:cNvSpPr>
          <p:nvPr>
            <p:ph type="dt" idx="10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0"/>
          <p:cNvSpPr txBox="1">
            <a:spLocks noGrp="1"/>
          </p:cNvSpPr>
          <p:nvPr>
            <p:ph type="ftr" idx="11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0"/>
          <p:cNvSpPr txBox="1">
            <a:spLocks noGrp="1"/>
          </p:cNvSpPr>
          <p:nvPr>
            <p:ph type="sldNum" idx="12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1"/>
          <p:cNvSpPr txBox="1"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1"/>
          <p:cNvSpPr txBox="1">
            <a:spLocks noGrp="1"/>
          </p:cNvSpPr>
          <p:nvPr>
            <p:ph type="body" idx="1"/>
          </p:nvPr>
        </p:nvSpPr>
        <p:spPr>
          <a:xfrm>
            <a:off x="609441" y="1535114"/>
            <a:ext cx="5385514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20"/>
              </a:spcBef>
              <a:spcAft>
                <a:spcPts val="0"/>
              </a:spcAft>
              <a:buClr>
                <a:schemeClr val="dk1"/>
              </a:buClr>
              <a:buSzPts val="3100"/>
              <a:buNone/>
              <a:defRPr sz="3100" b="1"/>
            </a:lvl1pPr>
            <a:lvl2pPr marL="914400" lvl="1" indent="-2286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 b="1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 b="1"/>
            </a:lvl3pPr>
            <a:lvl4pPr marL="1828800" lvl="3" indent="-2286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4pPr>
            <a:lvl5pPr marL="2286000" lvl="4" indent="-2286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5pPr>
            <a:lvl6pPr marL="2743200" lvl="5" indent="-2286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6pPr>
            <a:lvl7pPr marL="3200400" lvl="6" indent="-2286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7pPr>
            <a:lvl8pPr marL="3657600" lvl="7" indent="-2286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8pPr>
            <a:lvl9pPr marL="4114800" lvl="8" indent="-2286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51" name="Google Shape;51;p51"/>
          <p:cNvSpPr txBox="1">
            <a:spLocks noGrp="1"/>
          </p:cNvSpPr>
          <p:nvPr>
            <p:ph type="body" idx="2"/>
          </p:nvPr>
        </p:nvSpPr>
        <p:spPr>
          <a:xfrm>
            <a:off x="609441" y="2174875"/>
            <a:ext cx="5385514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t" anchorCtr="0">
            <a:normAutofit/>
          </a:bodyPr>
          <a:lstStyle>
            <a:lvl1pPr marL="457200" lvl="0" indent="-425450" algn="l">
              <a:lnSpc>
                <a:spcPct val="100000"/>
              </a:lnSpc>
              <a:spcBef>
                <a:spcPts val="620"/>
              </a:spcBef>
              <a:spcAft>
                <a:spcPts val="0"/>
              </a:spcAft>
              <a:buClr>
                <a:schemeClr val="dk1"/>
              </a:buClr>
              <a:buSzPts val="3100"/>
              <a:buChar char="•"/>
              <a:defRPr sz="3100"/>
            </a:lvl1pPr>
            <a:lvl2pPr marL="914400" lvl="1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Char char="–"/>
              <a:defRPr sz="2600"/>
            </a:lvl2pPr>
            <a:lvl3pPr marL="1371600" lvl="2" indent="-37465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/>
            </a:lvl3pPr>
            <a:lvl4pPr marL="1828800" lvl="3" indent="-36195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/>
            </a:lvl4pPr>
            <a:lvl5pPr marL="2286000" lvl="4" indent="-36195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»"/>
              <a:defRPr sz="2100"/>
            </a:lvl5pPr>
            <a:lvl6pPr marL="2743200" lvl="5" indent="-36195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6pPr>
            <a:lvl7pPr marL="3200400" lvl="6" indent="-36195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7pPr>
            <a:lvl8pPr marL="3657600" lvl="7" indent="-36195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8pPr>
            <a:lvl9pPr marL="4114800" lvl="8" indent="-36195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9pPr>
          </a:lstStyle>
          <a:p>
            <a:endParaRPr/>
          </a:p>
        </p:txBody>
      </p:sp>
      <p:sp>
        <p:nvSpPr>
          <p:cNvPr id="52" name="Google Shape;52;p51"/>
          <p:cNvSpPr txBox="1">
            <a:spLocks noGrp="1"/>
          </p:cNvSpPr>
          <p:nvPr>
            <p:ph type="body" idx="3"/>
          </p:nvPr>
        </p:nvSpPr>
        <p:spPr>
          <a:xfrm>
            <a:off x="6191756" y="1535114"/>
            <a:ext cx="5387630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20"/>
              </a:spcBef>
              <a:spcAft>
                <a:spcPts val="0"/>
              </a:spcAft>
              <a:buClr>
                <a:schemeClr val="dk1"/>
              </a:buClr>
              <a:buSzPts val="3100"/>
              <a:buNone/>
              <a:defRPr sz="3100" b="1"/>
            </a:lvl1pPr>
            <a:lvl2pPr marL="914400" lvl="1" indent="-2286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 b="1"/>
            </a:lvl2pPr>
            <a:lvl3pPr marL="1371600" lvl="2" indent="-228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 b="1"/>
            </a:lvl3pPr>
            <a:lvl4pPr marL="1828800" lvl="3" indent="-2286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4pPr>
            <a:lvl5pPr marL="2286000" lvl="4" indent="-2286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5pPr>
            <a:lvl6pPr marL="2743200" lvl="5" indent="-2286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6pPr>
            <a:lvl7pPr marL="3200400" lvl="6" indent="-2286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7pPr>
            <a:lvl8pPr marL="3657600" lvl="7" indent="-2286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8pPr>
            <a:lvl9pPr marL="4114800" lvl="8" indent="-2286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53" name="Google Shape;53;p51"/>
          <p:cNvSpPr txBox="1">
            <a:spLocks noGrp="1"/>
          </p:cNvSpPr>
          <p:nvPr>
            <p:ph type="body" idx="4"/>
          </p:nvPr>
        </p:nvSpPr>
        <p:spPr>
          <a:xfrm>
            <a:off x="6191756" y="2174875"/>
            <a:ext cx="5387630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t" anchorCtr="0">
            <a:normAutofit/>
          </a:bodyPr>
          <a:lstStyle>
            <a:lvl1pPr marL="457200" lvl="0" indent="-425450" algn="l">
              <a:lnSpc>
                <a:spcPct val="100000"/>
              </a:lnSpc>
              <a:spcBef>
                <a:spcPts val="620"/>
              </a:spcBef>
              <a:spcAft>
                <a:spcPts val="0"/>
              </a:spcAft>
              <a:buClr>
                <a:schemeClr val="dk1"/>
              </a:buClr>
              <a:buSzPts val="3100"/>
              <a:buChar char="•"/>
              <a:defRPr sz="3100"/>
            </a:lvl1pPr>
            <a:lvl2pPr marL="914400" lvl="1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Char char="–"/>
              <a:defRPr sz="2600"/>
            </a:lvl2pPr>
            <a:lvl3pPr marL="1371600" lvl="2" indent="-37465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/>
            </a:lvl3pPr>
            <a:lvl4pPr marL="1828800" lvl="3" indent="-36195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/>
            </a:lvl4pPr>
            <a:lvl5pPr marL="2286000" lvl="4" indent="-36195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»"/>
              <a:defRPr sz="2100"/>
            </a:lvl5pPr>
            <a:lvl6pPr marL="2743200" lvl="5" indent="-36195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6pPr>
            <a:lvl7pPr marL="3200400" lvl="6" indent="-36195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7pPr>
            <a:lvl8pPr marL="3657600" lvl="7" indent="-36195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8pPr>
            <a:lvl9pPr marL="4114800" lvl="8" indent="-36195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9pPr>
          </a:lstStyle>
          <a:p>
            <a:endParaRPr/>
          </a:p>
        </p:txBody>
      </p:sp>
      <p:sp>
        <p:nvSpPr>
          <p:cNvPr id="54" name="Google Shape;54;p51"/>
          <p:cNvSpPr txBox="1">
            <a:spLocks noGrp="1"/>
          </p:cNvSpPr>
          <p:nvPr>
            <p:ph type="dt" idx="10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1"/>
          <p:cNvSpPr txBox="1">
            <a:spLocks noGrp="1"/>
          </p:cNvSpPr>
          <p:nvPr>
            <p:ph type="ftr" idx="11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1"/>
          <p:cNvSpPr txBox="1">
            <a:spLocks noGrp="1"/>
          </p:cNvSpPr>
          <p:nvPr>
            <p:ph type="sldNum" idx="12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52"/>
          <p:cNvSpPr txBox="1"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52"/>
          <p:cNvSpPr txBox="1">
            <a:spLocks noGrp="1"/>
          </p:cNvSpPr>
          <p:nvPr>
            <p:ph type="dt" idx="10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2"/>
          <p:cNvSpPr txBox="1">
            <a:spLocks noGrp="1"/>
          </p:cNvSpPr>
          <p:nvPr>
            <p:ph type="ftr" idx="11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52"/>
          <p:cNvSpPr txBox="1">
            <a:spLocks noGrp="1"/>
          </p:cNvSpPr>
          <p:nvPr>
            <p:ph type="sldNum" idx="12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53"/>
          <p:cNvSpPr txBox="1">
            <a:spLocks noGrp="1"/>
          </p:cNvSpPr>
          <p:nvPr>
            <p:ph type="title"/>
          </p:nvPr>
        </p:nvSpPr>
        <p:spPr>
          <a:xfrm>
            <a:off x="609443" y="273051"/>
            <a:ext cx="4010039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None/>
              <a:defRPr sz="26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3"/>
          <p:cNvSpPr txBox="1">
            <a:spLocks noGrp="1"/>
          </p:cNvSpPr>
          <p:nvPr>
            <p:ph type="body" idx="1"/>
          </p:nvPr>
        </p:nvSpPr>
        <p:spPr>
          <a:xfrm>
            <a:off x="4765492" y="273050"/>
            <a:ext cx="6813892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t" anchorCtr="0">
            <a:normAutofit/>
          </a:bodyPr>
          <a:lstStyle>
            <a:lvl1pPr marL="457200" lvl="0" indent="-488950" algn="l">
              <a:lnSpc>
                <a:spcPct val="100000"/>
              </a:lnSpc>
              <a:spcBef>
                <a:spcPts val="820"/>
              </a:spcBef>
              <a:spcAft>
                <a:spcPts val="0"/>
              </a:spcAft>
              <a:buClr>
                <a:schemeClr val="dk1"/>
              </a:buClr>
              <a:buSzPts val="4100"/>
              <a:buChar char="•"/>
              <a:defRPr sz="4100"/>
            </a:lvl1pPr>
            <a:lvl2pPr marL="914400" lvl="1" indent="-4572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Char char="–"/>
              <a:defRPr sz="3600"/>
            </a:lvl2pPr>
            <a:lvl3pPr marL="1371600" lvl="2" indent="-425450" algn="l">
              <a:lnSpc>
                <a:spcPct val="100000"/>
              </a:lnSpc>
              <a:spcBef>
                <a:spcPts val="620"/>
              </a:spcBef>
              <a:spcAft>
                <a:spcPts val="0"/>
              </a:spcAft>
              <a:buClr>
                <a:schemeClr val="dk1"/>
              </a:buClr>
              <a:buSzPts val="3100"/>
              <a:buChar char="•"/>
              <a:defRPr sz="3100"/>
            </a:lvl3pPr>
            <a:lvl4pPr marL="1828800" lvl="3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Char char="–"/>
              <a:defRPr sz="2600"/>
            </a:lvl4pPr>
            <a:lvl5pPr marL="2286000" lvl="4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Char char="»"/>
              <a:defRPr sz="2600"/>
            </a:lvl5pPr>
            <a:lvl6pPr marL="2743200" lvl="5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  <a:defRPr sz="2600"/>
            </a:lvl6pPr>
            <a:lvl7pPr marL="3200400" lvl="6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  <a:defRPr sz="2600"/>
            </a:lvl7pPr>
            <a:lvl8pPr marL="3657600" lvl="7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  <a:defRPr sz="2600"/>
            </a:lvl8pPr>
            <a:lvl9pPr marL="4114800" lvl="8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  <a:defRPr sz="2600"/>
            </a:lvl9pPr>
          </a:lstStyle>
          <a:p>
            <a:endParaRPr/>
          </a:p>
        </p:txBody>
      </p:sp>
      <p:sp>
        <p:nvSpPr>
          <p:cNvPr id="65" name="Google Shape;65;p53"/>
          <p:cNvSpPr txBox="1">
            <a:spLocks noGrp="1"/>
          </p:cNvSpPr>
          <p:nvPr>
            <p:ph type="body" idx="2"/>
          </p:nvPr>
        </p:nvSpPr>
        <p:spPr>
          <a:xfrm>
            <a:off x="609443" y="1435101"/>
            <a:ext cx="4010039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marL="1371600" lvl="2" indent="-228600" algn="l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3pPr>
            <a:lvl4pPr marL="1828800" lvl="3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6" name="Google Shape;66;p53"/>
          <p:cNvSpPr txBox="1">
            <a:spLocks noGrp="1"/>
          </p:cNvSpPr>
          <p:nvPr>
            <p:ph type="dt" idx="10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3"/>
          <p:cNvSpPr txBox="1">
            <a:spLocks noGrp="1"/>
          </p:cNvSpPr>
          <p:nvPr>
            <p:ph type="ftr" idx="11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53"/>
          <p:cNvSpPr txBox="1">
            <a:spLocks noGrp="1"/>
          </p:cNvSpPr>
          <p:nvPr>
            <p:ph type="sldNum" idx="12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88A44E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54"/>
          <p:cNvSpPr txBox="1"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None/>
              <a:defRPr sz="26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54"/>
          <p:cNvSpPr>
            <a:spLocks noGrp="1"/>
          </p:cNvSpPr>
          <p:nvPr>
            <p:ph type="pic" idx="2"/>
          </p:nvPr>
        </p:nvSpPr>
        <p:spPr>
          <a:xfrm>
            <a:off x="2389095" y="612775"/>
            <a:ext cx="7313295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54"/>
          <p:cNvSpPr txBox="1">
            <a:spLocks noGrp="1"/>
          </p:cNvSpPr>
          <p:nvPr>
            <p:ph type="body" idx="1"/>
          </p:nvPr>
        </p:nvSpPr>
        <p:spPr>
          <a:xfrm>
            <a:off x="2389095" y="5367338"/>
            <a:ext cx="7313295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marL="1371600" lvl="2" indent="-228600" algn="l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3pPr>
            <a:lvl4pPr marL="1828800" lvl="3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3" name="Google Shape;73;p54"/>
          <p:cNvSpPr txBox="1">
            <a:spLocks noGrp="1"/>
          </p:cNvSpPr>
          <p:nvPr>
            <p:ph type="dt" idx="10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4"/>
          <p:cNvSpPr txBox="1">
            <a:spLocks noGrp="1"/>
          </p:cNvSpPr>
          <p:nvPr>
            <p:ph type="ftr" idx="11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54"/>
          <p:cNvSpPr txBox="1">
            <a:spLocks noGrp="1"/>
          </p:cNvSpPr>
          <p:nvPr>
            <p:ph type="sldNum" idx="12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55"/>
          <p:cNvSpPr txBox="1"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5"/>
          <p:cNvSpPr txBox="1">
            <a:spLocks noGrp="1"/>
          </p:cNvSpPr>
          <p:nvPr>
            <p:ph type="body" idx="1"/>
          </p:nvPr>
        </p:nvSpPr>
        <p:spPr>
          <a:xfrm rot="5400000">
            <a:off x="3831431" y="-1621790"/>
            <a:ext cx="4525963" cy="10969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55"/>
          <p:cNvSpPr txBox="1">
            <a:spLocks noGrp="1"/>
          </p:cNvSpPr>
          <p:nvPr>
            <p:ph type="dt" idx="10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5"/>
          <p:cNvSpPr txBox="1">
            <a:spLocks noGrp="1"/>
          </p:cNvSpPr>
          <p:nvPr>
            <p:ph type="ftr" idx="11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55"/>
          <p:cNvSpPr txBox="1">
            <a:spLocks noGrp="1"/>
          </p:cNvSpPr>
          <p:nvPr>
            <p:ph type="sldNum" idx="12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3"/>
          <p:cNvSpPr txBox="1"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Calibri"/>
              <a:buNone/>
              <a:defRPr sz="5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43"/>
          <p:cNvSpPr txBox="1">
            <a:spLocks noGrp="1"/>
          </p:cNvSpPr>
          <p:nvPr>
            <p:ph type="body" idx="1"/>
          </p:nvPr>
        </p:nvSpPr>
        <p:spPr>
          <a:xfrm>
            <a:off x="609441" y="1600200"/>
            <a:ext cx="10969943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t" anchorCtr="0">
            <a:normAutofit/>
          </a:bodyPr>
          <a:lstStyle>
            <a:lvl1pPr marL="457200" marR="0" lvl="0" indent="-488950" algn="l" rtl="0">
              <a:lnSpc>
                <a:spcPct val="100000"/>
              </a:lnSpc>
              <a:spcBef>
                <a:spcPts val="82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Arial"/>
              <a:buChar char="•"/>
              <a:defRPr sz="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572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25450" algn="l" rtl="0">
              <a:lnSpc>
                <a:spcPct val="100000"/>
              </a:lnSpc>
              <a:spcBef>
                <a:spcPts val="62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Arial"/>
              <a:buChar char="•"/>
              <a:defRPr sz="3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–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»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3"/>
          <p:cNvSpPr txBox="1">
            <a:spLocks noGrp="1"/>
          </p:cNvSpPr>
          <p:nvPr>
            <p:ph type="dt" idx="10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3"/>
          <p:cNvSpPr txBox="1">
            <a:spLocks noGrp="1"/>
          </p:cNvSpPr>
          <p:nvPr>
            <p:ph type="ftr" idx="11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3"/>
          <p:cNvSpPr txBox="1">
            <a:spLocks noGrp="1"/>
          </p:cNvSpPr>
          <p:nvPr>
            <p:ph type="sldNum" idx="12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73" r:id="rId11"/>
    <p:sldLayoutId id="2147483674" r:id="rId12"/>
    <p:sldLayoutId id="2147483675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7"/>
          <p:cNvSpPr txBox="1"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Calibri"/>
              <a:buNone/>
              <a:defRPr sz="5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Google Shape;90;p47"/>
          <p:cNvSpPr txBox="1">
            <a:spLocks noGrp="1"/>
          </p:cNvSpPr>
          <p:nvPr>
            <p:ph type="body" idx="1"/>
          </p:nvPr>
        </p:nvSpPr>
        <p:spPr>
          <a:xfrm>
            <a:off x="609441" y="1600200"/>
            <a:ext cx="10969943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t" anchorCtr="0">
            <a:normAutofit/>
          </a:bodyPr>
          <a:lstStyle>
            <a:lvl1pPr marL="457200" marR="0" lvl="0" indent="-488950" algn="l" rtl="0">
              <a:lnSpc>
                <a:spcPct val="100000"/>
              </a:lnSpc>
              <a:spcBef>
                <a:spcPts val="82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Arial"/>
              <a:buChar char="•"/>
              <a:defRPr sz="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572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25450" algn="l" rtl="0">
              <a:lnSpc>
                <a:spcPct val="100000"/>
              </a:lnSpc>
              <a:spcBef>
                <a:spcPts val="62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Arial"/>
              <a:buChar char="•"/>
              <a:defRPr sz="3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–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»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Google Shape;91;p47"/>
          <p:cNvSpPr txBox="1">
            <a:spLocks noGrp="1"/>
          </p:cNvSpPr>
          <p:nvPr>
            <p:ph type="dt" idx="10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47"/>
          <p:cNvSpPr txBox="1">
            <a:spLocks noGrp="1"/>
          </p:cNvSpPr>
          <p:nvPr>
            <p:ph type="ftr" idx="11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47"/>
          <p:cNvSpPr txBox="1">
            <a:spLocks noGrp="1"/>
          </p:cNvSpPr>
          <p:nvPr>
            <p:ph type="sldNum" idx="12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26" Type="http://schemas.openxmlformats.org/officeDocument/2006/relationships/image" Target="../media/image45.png"/><Relationship Id="rId39" Type="http://schemas.openxmlformats.org/officeDocument/2006/relationships/image" Target="../media/image58.png"/><Relationship Id="rId21" Type="http://schemas.openxmlformats.org/officeDocument/2006/relationships/image" Target="../media/image40.png"/><Relationship Id="rId34" Type="http://schemas.openxmlformats.org/officeDocument/2006/relationships/image" Target="../media/image53.png"/><Relationship Id="rId42" Type="http://schemas.openxmlformats.org/officeDocument/2006/relationships/image" Target="../media/image61.png"/><Relationship Id="rId47" Type="http://schemas.openxmlformats.org/officeDocument/2006/relationships/image" Target="../media/image66.png"/><Relationship Id="rId50" Type="http://schemas.openxmlformats.org/officeDocument/2006/relationships/image" Target="../media/image69.png"/><Relationship Id="rId55" Type="http://schemas.openxmlformats.org/officeDocument/2006/relationships/image" Target="../media/image7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5.png"/><Relationship Id="rId29" Type="http://schemas.openxmlformats.org/officeDocument/2006/relationships/image" Target="../media/image48.png"/><Relationship Id="rId11" Type="http://schemas.openxmlformats.org/officeDocument/2006/relationships/image" Target="../media/image30.png"/><Relationship Id="rId24" Type="http://schemas.openxmlformats.org/officeDocument/2006/relationships/image" Target="../media/image43.png"/><Relationship Id="rId32" Type="http://schemas.openxmlformats.org/officeDocument/2006/relationships/image" Target="../media/image51.png"/><Relationship Id="rId37" Type="http://schemas.openxmlformats.org/officeDocument/2006/relationships/image" Target="../media/image56.png"/><Relationship Id="rId40" Type="http://schemas.openxmlformats.org/officeDocument/2006/relationships/image" Target="../media/image59.png"/><Relationship Id="rId45" Type="http://schemas.openxmlformats.org/officeDocument/2006/relationships/image" Target="../media/image64.png"/><Relationship Id="rId53" Type="http://schemas.openxmlformats.org/officeDocument/2006/relationships/image" Target="../media/image72.png"/><Relationship Id="rId58" Type="http://schemas.openxmlformats.org/officeDocument/2006/relationships/image" Target="../media/image77.png"/><Relationship Id="rId5" Type="http://schemas.openxmlformats.org/officeDocument/2006/relationships/image" Target="../media/image24.png"/><Relationship Id="rId19" Type="http://schemas.openxmlformats.org/officeDocument/2006/relationships/image" Target="../media/image38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41.png"/><Relationship Id="rId27" Type="http://schemas.openxmlformats.org/officeDocument/2006/relationships/image" Target="../media/image46.png"/><Relationship Id="rId30" Type="http://schemas.openxmlformats.org/officeDocument/2006/relationships/image" Target="../media/image49.png"/><Relationship Id="rId35" Type="http://schemas.openxmlformats.org/officeDocument/2006/relationships/image" Target="../media/image54.png"/><Relationship Id="rId43" Type="http://schemas.openxmlformats.org/officeDocument/2006/relationships/image" Target="../media/image62.png"/><Relationship Id="rId48" Type="http://schemas.openxmlformats.org/officeDocument/2006/relationships/image" Target="../media/image67.png"/><Relationship Id="rId56" Type="http://schemas.openxmlformats.org/officeDocument/2006/relationships/image" Target="../media/image75.png"/><Relationship Id="rId8" Type="http://schemas.openxmlformats.org/officeDocument/2006/relationships/image" Target="../media/image27.png"/><Relationship Id="rId51" Type="http://schemas.openxmlformats.org/officeDocument/2006/relationships/image" Target="../media/image70.png"/><Relationship Id="rId3" Type="http://schemas.openxmlformats.org/officeDocument/2006/relationships/image" Target="../media/image22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5" Type="http://schemas.openxmlformats.org/officeDocument/2006/relationships/image" Target="../media/image44.png"/><Relationship Id="rId33" Type="http://schemas.openxmlformats.org/officeDocument/2006/relationships/image" Target="../media/image52.png"/><Relationship Id="rId38" Type="http://schemas.openxmlformats.org/officeDocument/2006/relationships/image" Target="../media/image57.png"/><Relationship Id="rId46" Type="http://schemas.openxmlformats.org/officeDocument/2006/relationships/image" Target="../media/image65.png"/><Relationship Id="rId20" Type="http://schemas.openxmlformats.org/officeDocument/2006/relationships/image" Target="../media/image39.png"/><Relationship Id="rId41" Type="http://schemas.openxmlformats.org/officeDocument/2006/relationships/image" Target="../media/image60.png"/><Relationship Id="rId54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5" Type="http://schemas.openxmlformats.org/officeDocument/2006/relationships/image" Target="../media/image34.png"/><Relationship Id="rId23" Type="http://schemas.openxmlformats.org/officeDocument/2006/relationships/image" Target="../media/image42.png"/><Relationship Id="rId28" Type="http://schemas.openxmlformats.org/officeDocument/2006/relationships/image" Target="../media/image47.png"/><Relationship Id="rId36" Type="http://schemas.openxmlformats.org/officeDocument/2006/relationships/image" Target="../media/image55.png"/><Relationship Id="rId49" Type="http://schemas.openxmlformats.org/officeDocument/2006/relationships/image" Target="../media/image68.png"/><Relationship Id="rId57" Type="http://schemas.openxmlformats.org/officeDocument/2006/relationships/image" Target="../media/image76.png"/><Relationship Id="rId10" Type="http://schemas.openxmlformats.org/officeDocument/2006/relationships/image" Target="../media/image29.png"/><Relationship Id="rId31" Type="http://schemas.openxmlformats.org/officeDocument/2006/relationships/image" Target="../media/image50.png"/><Relationship Id="rId44" Type="http://schemas.openxmlformats.org/officeDocument/2006/relationships/image" Target="../media/image63.png"/><Relationship Id="rId52" Type="http://schemas.openxmlformats.org/officeDocument/2006/relationships/image" Target="../media/image71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26" Type="http://schemas.openxmlformats.org/officeDocument/2006/relationships/image" Target="../media/image45.png"/><Relationship Id="rId39" Type="http://schemas.openxmlformats.org/officeDocument/2006/relationships/image" Target="../media/image58.png"/><Relationship Id="rId21" Type="http://schemas.openxmlformats.org/officeDocument/2006/relationships/image" Target="../media/image40.png"/><Relationship Id="rId34" Type="http://schemas.openxmlformats.org/officeDocument/2006/relationships/image" Target="../media/image53.png"/><Relationship Id="rId42" Type="http://schemas.openxmlformats.org/officeDocument/2006/relationships/image" Target="../media/image61.png"/><Relationship Id="rId47" Type="http://schemas.openxmlformats.org/officeDocument/2006/relationships/image" Target="../media/image66.png"/><Relationship Id="rId50" Type="http://schemas.openxmlformats.org/officeDocument/2006/relationships/image" Target="../media/image70.png"/><Relationship Id="rId55" Type="http://schemas.openxmlformats.org/officeDocument/2006/relationships/image" Target="../media/image7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5.png"/><Relationship Id="rId29" Type="http://schemas.openxmlformats.org/officeDocument/2006/relationships/image" Target="../media/image48.png"/><Relationship Id="rId11" Type="http://schemas.openxmlformats.org/officeDocument/2006/relationships/image" Target="../media/image30.png"/><Relationship Id="rId24" Type="http://schemas.openxmlformats.org/officeDocument/2006/relationships/image" Target="../media/image43.png"/><Relationship Id="rId32" Type="http://schemas.openxmlformats.org/officeDocument/2006/relationships/image" Target="../media/image51.png"/><Relationship Id="rId37" Type="http://schemas.openxmlformats.org/officeDocument/2006/relationships/image" Target="../media/image56.png"/><Relationship Id="rId40" Type="http://schemas.openxmlformats.org/officeDocument/2006/relationships/image" Target="../media/image59.png"/><Relationship Id="rId45" Type="http://schemas.openxmlformats.org/officeDocument/2006/relationships/image" Target="../media/image64.png"/><Relationship Id="rId53" Type="http://schemas.openxmlformats.org/officeDocument/2006/relationships/image" Target="../media/image73.png"/><Relationship Id="rId58" Type="http://schemas.openxmlformats.org/officeDocument/2006/relationships/image" Target="../media/image76.png"/><Relationship Id="rId5" Type="http://schemas.openxmlformats.org/officeDocument/2006/relationships/image" Target="../media/image24.png"/><Relationship Id="rId19" Type="http://schemas.openxmlformats.org/officeDocument/2006/relationships/image" Target="../media/image38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41.png"/><Relationship Id="rId27" Type="http://schemas.openxmlformats.org/officeDocument/2006/relationships/image" Target="../media/image46.png"/><Relationship Id="rId30" Type="http://schemas.openxmlformats.org/officeDocument/2006/relationships/image" Target="../media/image49.png"/><Relationship Id="rId35" Type="http://schemas.openxmlformats.org/officeDocument/2006/relationships/image" Target="../media/image54.png"/><Relationship Id="rId43" Type="http://schemas.openxmlformats.org/officeDocument/2006/relationships/image" Target="../media/image62.png"/><Relationship Id="rId48" Type="http://schemas.openxmlformats.org/officeDocument/2006/relationships/image" Target="../media/image68.png"/><Relationship Id="rId56" Type="http://schemas.openxmlformats.org/officeDocument/2006/relationships/image" Target="../media/image77.png"/><Relationship Id="rId8" Type="http://schemas.openxmlformats.org/officeDocument/2006/relationships/image" Target="../media/image27.png"/><Relationship Id="rId51" Type="http://schemas.openxmlformats.org/officeDocument/2006/relationships/image" Target="../media/image71.png"/><Relationship Id="rId3" Type="http://schemas.openxmlformats.org/officeDocument/2006/relationships/image" Target="../media/image22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5" Type="http://schemas.openxmlformats.org/officeDocument/2006/relationships/image" Target="../media/image44.png"/><Relationship Id="rId33" Type="http://schemas.openxmlformats.org/officeDocument/2006/relationships/image" Target="../media/image52.png"/><Relationship Id="rId38" Type="http://schemas.openxmlformats.org/officeDocument/2006/relationships/image" Target="../media/image57.png"/><Relationship Id="rId46" Type="http://schemas.openxmlformats.org/officeDocument/2006/relationships/image" Target="../media/image65.png"/><Relationship Id="rId20" Type="http://schemas.openxmlformats.org/officeDocument/2006/relationships/image" Target="../media/image39.png"/><Relationship Id="rId41" Type="http://schemas.openxmlformats.org/officeDocument/2006/relationships/image" Target="../media/image60.png"/><Relationship Id="rId54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5" Type="http://schemas.openxmlformats.org/officeDocument/2006/relationships/image" Target="../media/image34.png"/><Relationship Id="rId23" Type="http://schemas.openxmlformats.org/officeDocument/2006/relationships/image" Target="../media/image42.png"/><Relationship Id="rId28" Type="http://schemas.openxmlformats.org/officeDocument/2006/relationships/image" Target="../media/image47.png"/><Relationship Id="rId36" Type="http://schemas.openxmlformats.org/officeDocument/2006/relationships/image" Target="../media/image55.png"/><Relationship Id="rId49" Type="http://schemas.openxmlformats.org/officeDocument/2006/relationships/image" Target="../media/image69.png"/><Relationship Id="rId57" Type="http://schemas.openxmlformats.org/officeDocument/2006/relationships/image" Target="../media/image67.png"/><Relationship Id="rId10" Type="http://schemas.openxmlformats.org/officeDocument/2006/relationships/image" Target="../media/image29.png"/><Relationship Id="rId31" Type="http://schemas.openxmlformats.org/officeDocument/2006/relationships/image" Target="../media/image50.png"/><Relationship Id="rId44" Type="http://schemas.openxmlformats.org/officeDocument/2006/relationships/image" Target="../media/image63.png"/><Relationship Id="rId52" Type="http://schemas.openxmlformats.org/officeDocument/2006/relationships/image" Target="../media/image7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8.png"/><Relationship Id="rId18" Type="http://schemas.openxmlformats.org/officeDocument/2006/relationships/image" Target="../media/image93.png"/><Relationship Id="rId26" Type="http://schemas.openxmlformats.org/officeDocument/2006/relationships/image" Target="../media/image101.png"/><Relationship Id="rId3" Type="http://schemas.openxmlformats.org/officeDocument/2006/relationships/image" Target="../media/image78.png"/><Relationship Id="rId21" Type="http://schemas.openxmlformats.org/officeDocument/2006/relationships/image" Target="../media/image96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17" Type="http://schemas.openxmlformats.org/officeDocument/2006/relationships/image" Target="../media/image92.png"/><Relationship Id="rId25" Type="http://schemas.openxmlformats.org/officeDocument/2006/relationships/image" Target="../media/image100.png"/><Relationship Id="rId3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91.png"/><Relationship Id="rId20" Type="http://schemas.openxmlformats.org/officeDocument/2006/relationships/image" Target="../media/image95.png"/><Relationship Id="rId29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24" Type="http://schemas.openxmlformats.org/officeDocument/2006/relationships/image" Target="../media/image99.png"/><Relationship Id="rId32" Type="http://schemas.openxmlformats.org/officeDocument/2006/relationships/image" Target="../media/image106.png"/><Relationship Id="rId5" Type="http://schemas.openxmlformats.org/officeDocument/2006/relationships/image" Target="../media/image80.png"/><Relationship Id="rId15" Type="http://schemas.openxmlformats.org/officeDocument/2006/relationships/image" Target="../media/image90.png"/><Relationship Id="rId23" Type="http://schemas.openxmlformats.org/officeDocument/2006/relationships/image" Target="../media/image98.png"/><Relationship Id="rId28" Type="http://schemas.openxmlformats.org/officeDocument/2006/relationships/image" Target="../media/image103.png"/><Relationship Id="rId10" Type="http://schemas.openxmlformats.org/officeDocument/2006/relationships/image" Target="../media/image85.png"/><Relationship Id="rId19" Type="http://schemas.openxmlformats.org/officeDocument/2006/relationships/image" Target="../media/image94.png"/><Relationship Id="rId31" Type="http://schemas.openxmlformats.org/officeDocument/2006/relationships/image" Target="../media/image10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89.png"/><Relationship Id="rId22" Type="http://schemas.openxmlformats.org/officeDocument/2006/relationships/image" Target="../media/image97.png"/><Relationship Id="rId27" Type="http://schemas.openxmlformats.org/officeDocument/2006/relationships/image" Target="../media/image102.png"/><Relationship Id="rId30" Type="http://schemas.openxmlformats.org/officeDocument/2006/relationships/image" Target="../media/image31.png"/><Relationship Id="rId8" Type="http://schemas.openxmlformats.org/officeDocument/2006/relationships/image" Target="../media/image8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1.png"/><Relationship Id="rId7" Type="http://schemas.microsoft.com/office/2007/relationships/hdphoto" Target="../media/hdphoto1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10" Type="http://schemas.openxmlformats.org/officeDocument/2006/relationships/image" Target="../media/image116.png"/><Relationship Id="rId4" Type="http://schemas.openxmlformats.org/officeDocument/2006/relationships/image" Target="../media/image112.png"/><Relationship Id="rId9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12" Type="http://schemas.openxmlformats.org/officeDocument/2006/relationships/image" Target="../media/image126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11" Type="http://schemas.openxmlformats.org/officeDocument/2006/relationships/image" Target="../media/image125.png"/><Relationship Id="rId5" Type="http://schemas.openxmlformats.org/officeDocument/2006/relationships/image" Target="../media/image120.png"/><Relationship Id="rId10" Type="http://schemas.openxmlformats.org/officeDocument/2006/relationships/image" Target="../media/image124.png"/><Relationship Id="rId4" Type="http://schemas.openxmlformats.org/officeDocument/2006/relationships/image" Target="../media/image119.png"/><Relationship Id="rId9" Type="http://schemas.openxmlformats.org/officeDocument/2006/relationships/image" Target="../media/image1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7.wdp"/><Relationship Id="rId18" Type="http://schemas.openxmlformats.org/officeDocument/2006/relationships/image" Target="../media/image139.png"/><Relationship Id="rId3" Type="http://schemas.openxmlformats.org/officeDocument/2006/relationships/image" Target="../media/image131.png"/><Relationship Id="rId21" Type="http://schemas.microsoft.com/office/2007/relationships/hdphoto" Target="../media/hdphoto11.wdp"/><Relationship Id="rId7" Type="http://schemas.openxmlformats.org/officeDocument/2006/relationships/image" Target="../media/image133.png"/><Relationship Id="rId12" Type="http://schemas.openxmlformats.org/officeDocument/2006/relationships/image" Target="../media/image136.png"/><Relationship Id="rId17" Type="http://schemas.microsoft.com/office/2007/relationships/hdphoto" Target="../media/hdphoto9.wdp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38.png"/><Relationship Id="rId20" Type="http://schemas.openxmlformats.org/officeDocument/2006/relationships/image" Target="../media/image14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132.png"/><Relationship Id="rId15" Type="http://schemas.microsoft.com/office/2007/relationships/hdphoto" Target="../media/hdphoto8.wdp"/><Relationship Id="rId23" Type="http://schemas.openxmlformats.org/officeDocument/2006/relationships/image" Target="../media/image142.png"/><Relationship Id="rId10" Type="http://schemas.openxmlformats.org/officeDocument/2006/relationships/image" Target="../media/image135.png"/><Relationship Id="rId19" Type="http://schemas.microsoft.com/office/2007/relationships/hdphoto" Target="../media/hdphoto10.wdp"/><Relationship Id="rId4" Type="http://schemas.microsoft.com/office/2007/relationships/hdphoto" Target="../media/hdphoto3.wdp"/><Relationship Id="rId9" Type="http://schemas.openxmlformats.org/officeDocument/2006/relationships/image" Target="../media/image134.png"/><Relationship Id="rId14" Type="http://schemas.openxmlformats.org/officeDocument/2006/relationships/image" Target="../media/image137.png"/><Relationship Id="rId22" Type="http://schemas.openxmlformats.org/officeDocument/2006/relationships/image" Target="../media/image1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image" Target="../media/image153.png"/><Relationship Id="rId18" Type="http://schemas.openxmlformats.org/officeDocument/2006/relationships/image" Target="../media/image158.png"/><Relationship Id="rId3" Type="http://schemas.openxmlformats.org/officeDocument/2006/relationships/image" Target="../media/image44.svg"/><Relationship Id="rId7" Type="http://schemas.openxmlformats.org/officeDocument/2006/relationships/image" Target="../media/image147.png"/><Relationship Id="rId12" Type="http://schemas.openxmlformats.org/officeDocument/2006/relationships/image" Target="../media/image152.png"/><Relationship Id="rId17" Type="http://schemas.openxmlformats.org/officeDocument/2006/relationships/image" Target="../media/image157.png"/><Relationship Id="rId2" Type="http://schemas.openxmlformats.org/officeDocument/2006/relationships/image" Target="../media/image143.png"/><Relationship Id="rId16" Type="http://schemas.openxmlformats.org/officeDocument/2006/relationships/image" Target="../media/image156.png"/><Relationship Id="rId20" Type="http://schemas.openxmlformats.org/officeDocument/2006/relationships/image" Target="../media/image11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6.png"/><Relationship Id="rId11" Type="http://schemas.openxmlformats.org/officeDocument/2006/relationships/image" Target="../media/image151.png"/><Relationship Id="rId5" Type="http://schemas.openxmlformats.org/officeDocument/2006/relationships/image" Target="../media/image145.png"/><Relationship Id="rId15" Type="http://schemas.openxmlformats.org/officeDocument/2006/relationships/image" Target="../media/image155.png"/><Relationship Id="rId10" Type="http://schemas.openxmlformats.org/officeDocument/2006/relationships/image" Target="../media/image150.png"/><Relationship Id="rId19" Type="http://schemas.openxmlformats.org/officeDocument/2006/relationships/image" Target="../media/image117.png"/><Relationship Id="rId4" Type="http://schemas.openxmlformats.org/officeDocument/2006/relationships/image" Target="../media/image144.png"/><Relationship Id="rId9" Type="http://schemas.openxmlformats.org/officeDocument/2006/relationships/image" Target="../media/image149.png"/><Relationship Id="rId14" Type="http://schemas.openxmlformats.org/officeDocument/2006/relationships/image" Target="../media/image1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6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5" Type="http://schemas.openxmlformats.org/officeDocument/2006/relationships/image" Target="../media/image160.jpeg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13" Type="http://schemas.openxmlformats.org/officeDocument/2006/relationships/image" Target="../media/image178.png"/><Relationship Id="rId18" Type="http://schemas.openxmlformats.org/officeDocument/2006/relationships/image" Target="../media/image11.png"/><Relationship Id="rId3" Type="http://schemas.openxmlformats.org/officeDocument/2006/relationships/image" Target="../media/image168.png"/><Relationship Id="rId7" Type="http://schemas.openxmlformats.org/officeDocument/2006/relationships/image" Target="../media/image172.jpg"/><Relationship Id="rId12" Type="http://schemas.openxmlformats.org/officeDocument/2006/relationships/image" Target="../media/image177.png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png"/><Relationship Id="rId11" Type="http://schemas.openxmlformats.org/officeDocument/2006/relationships/image" Target="../media/image176.png"/><Relationship Id="rId5" Type="http://schemas.openxmlformats.org/officeDocument/2006/relationships/image" Target="../media/image170.jpg"/><Relationship Id="rId15" Type="http://schemas.openxmlformats.org/officeDocument/2006/relationships/image" Target="../media/image180.png"/><Relationship Id="rId10" Type="http://schemas.openxmlformats.org/officeDocument/2006/relationships/image" Target="../media/image175.png"/><Relationship Id="rId4" Type="http://schemas.openxmlformats.org/officeDocument/2006/relationships/image" Target="../media/image169.png"/><Relationship Id="rId9" Type="http://schemas.openxmlformats.org/officeDocument/2006/relationships/image" Target="../media/image174.png"/><Relationship Id="rId14" Type="http://schemas.openxmlformats.org/officeDocument/2006/relationships/image" Target="../media/image179.png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2.jpg"/><Relationship Id="rId18" Type="http://schemas.openxmlformats.org/officeDocument/2006/relationships/image" Target="../media/image197.png"/><Relationship Id="rId26" Type="http://schemas.openxmlformats.org/officeDocument/2006/relationships/image" Target="../media/image205.gif"/><Relationship Id="rId39" Type="http://schemas.openxmlformats.org/officeDocument/2006/relationships/image" Target="../media/image218.jpg"/><Relationship Id="rId21" Type="http://schemas.openxmlformats.org/officeDocument/2006/relationships/image" Target="../media/image200.jpg"/><Relationship Id="rId34" Type="http://schemas.openxmlformats.org/officeDocument/2006/relationships/image" Target="../media/image213.jpg"/><Relationship Id="rId42" Type="http://schemas.openxmlformats.org/officeDocument/2006/relationships/image" Target="../media/image221.jpg"/><Relationship Id="rId47" Type="http://schemas.openxmlformats.org/officeDocument/2006/relationships/image" Target="../media/image11.png"/><Relationship Id="rId7" Type="http://schemas.openxmlformats.org/officeDocument/2006/relationships/image" Target="../media/image186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195.jpg"/><Relationship Id="rId29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png"/><Relationship Id="rId11" Type="http://schemas.openxmlformats.org/officeDocument/2006/relationships/image" Target="../media/image190.png"/><Relationship Id="rId24" Type="http://schemas.openxmlformats.org/officeDocument/2006/relationships/image" Target="../media/image203.png"/><Relationship Id="rId32" Type="http://schemas.openxmlformats.org/officeDocument/2006/relationships/image" Target="../media/image211.jpg"/><Relationship Id="rId37" Type="http://schemas.openxmlformats.org/officeDocument/2006/relationships/image" Target="../media/image216.png"/><Relationship Id="rId40" Type="http://schemas.openxmlformats.org/officeDocument/2006/relationships/image" Target="../media/image219.png"/><Relationship Id="rId45" Type="http://schemas.openxmlformats.org/officeDocument/2006/relationships/image" Target="../media/image224.png"/><Relationship Id="rId5" Type="http://schemas.openxmlformats.org/officeDocument/2006/relationships/image" Target="../media/image184.png"/><Relationship Id="rId15" Type="http://schemas.openxmlformats.org/officeDocument/2006/relationships/image" Target="../media/image194.png"/><Relationship Id="rId23" Type="http://schemas.openxmlformats.org/officeDocument/2006/relationships/image" Target="../media/image202.png"/><Relationship Id="rId28" Type="http://schemas.openxmlformats.org/officeDocument/2006/relationships/image" Target="../media/image207.jpg"/><Relationship Id="rId36" Type="http://schemas.openxmlformats.org/officeDocument/2006/relationships/image" Target="../media/image215.jpg"/><Relationship Id="rId10" Type="http://schemas.openxmlformats.org/officeDocument/2006/relationships/image" Target="../media/image189.jpg"/><Relationship Id="rId19" Type="http://schemas.openxmlformats.org/officeDocument/2006/relationships/image" Target="../media/image198.jpg"/><Relationship Id="rId31" Type="http://schemas.openxmlformats.org/officeDocument/2006/relationships/image" Target="../media/image210.png"/><Relationship Id="rId44" Type="http://schemas.openxmlformats.org/officeDocument/2006/relationships/image" Target="../media/image223.jpg"/><Relationship Id="rId4" Type="http://schemas.openxmlformats.org/officeDocument/2006/relationships/image" Target="../media/image183.jpg"/><Relationship Id="rId9" Type="http://schemas.openxmlformats.org/officeDocument/2006/relationships/image" Target="../media/image188.png"/><Relationship Id="rId14" Type="http://schemas.openxmlformats.org/officeDocument/2006/relationships/image" Target="../media/image193.png"/><Relationship Id="rId22" Type="http://schemas.openxmlformats.org/officeDocument/2006/relationships/image" Target="../media/image201.jpg"/><Relationship Id="rId27" Type="http://schemas.openxmlformats.org/officeDocument/2006/relationships/image" Target="../media/image206.png"/><Relationship Id="rId30" Type="http://schemas.openxmlformats.org/officeDocument/2006/relationships/image" Target="../media/image209.jpg"/><Relationship Id="rId35" Type="http://schemas.openxmlformats.org/officeDocument/2006/relationships/image" Target="../media/image214.png"/><Relationship Id="rId43" Type="http://schemas.openxmlformats.org/officeDocument/2006/relationships/image" Target="../media/image222.jpg"/><Relationship Id="rId48" Type="http://schemas.openxmlformats.org/officeDocument/2006/relationships/image" Target="../media/image225.png"/><Relationship Id="rId8" Type="http://schemas.openxmlformats.org/officeDocument/2006/relationships/image" Target="../media/image187.png"/><Relationship Id="rId3" Type="http://schemas.openxmlformats.org/officeDocument/2006/relationships/image" Target="../media/image182.jpg"/><Relationship Id="rId12" Type="http://schemas.openxmlformats.org/officeDocument/2006/relationships/image" Target="../media/image191.png"/><Relationship Id="rId17" Type="http://schemas.openxmlformats.org/officeDocument/2006/relationships/image" Target="../media/image196.jpg"/><Relationship Id="rId25" Type="http://schemas.openxmlformats.org/officeDocument/2006/relationships/image" Target="../media/image204.png"/><Relationship Id="rId33" Type="http://schemas.openxmlformats.org/officeDocument/2006/relationships/image" Target="../media/image212.png"/><Relationship Id="rId38" Type="http://schemas.openxmlformats.org/officeDocument/2006/relationships/image" Target="../media/image217.jpg"/><Relationship Id="rId46" Type="http://schemas.openxmlformats.org/officeDocument/2006/relationships/image" Target="../media/image10.png"/><Relationship Id="rId20" Type="http://schemas.openxmlformats.org/officeDocument/2006/relationships/image" Target="../media/image199.png"/><Relationship Id="rId41" Type="http://schemas.openxmlformats.org/officeDocument/2006/relationships/image" Target="../media/image22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28.png"/><Relationship Id="rId4" Type="http://schemas.openxmlformats.org/officeDocument/2006/relationships/image" Target="../media/image22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.png"/><Relationship Id="rId3" Type="http://schemas.openxmlformats.org/officeDocument/2006/relationships/image" Target="../media/image229.png"/><Relationship Id="rId7" Type="http://schemas.openxmlformats.org/officeDocument/2006/relationships/image" Target="../media/image233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2.png"/><Relationship Id="rId11" Type="http://schemas.openxmlformats.org/officeDocument/2006/relationships/image" Target="../media/image10.png"/><Relationship Id="rId5" Type="http://schemas.openxmlformats.org/officeDocument/2006/relationships/image" Target="../media/image231.png"/><Relationship Id="rId10" Type="http://schemas.openxmlformats.org/officeDocument/2006/relationships/image" Target="../media/image236.png"/><Relationship Id="rId4" Type="http://schemas.openxmlformats.org/officeDocument/2006/relationships/image" Target="../media/image230.png"/><Relationship Id="rId9" Type="http://schemas.openxmlformats.org/officeDocument/2006/relationships/image" Target="../media/image23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237.png"/><Relationship Id="rId7" Type="http://schemas.openxmlformats.org/officeDocument/2006/relationships/image" Target="../media/image2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5" Type="http://schemas.openxmlformats.org/officeDocument/2006/relationships/image" Target="../media/image239.png"/><Relationship Id="rId4" Type="http://schemas.openxmlformats.org/officeDocument/2006/relationships/image" Target="../media/image238.png"/><Relationship Id="rId9" Type="http://schemas.openxmlformats.org/officeDocument/2006/relationships/image" Target="../media/image1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jpg"/><Relationship Id="rId13" Type="http://schemas.openxmlformats.org/officeDocument/2006/relationships/image" Target="../media/image243.png"/><Relationship Id="rId3" Type="http://schemas.openxmlformats.org/officeDocument/2006/relationships/image" Target="../media/image242.png"/><Relationship Id="rId7" Type="http://schemas.openxmlformats.org/officeDocument/2006/relationships/image" Target="../media/image171.png"/><Relationship Id="rId12" Type="http://schemas.openxmlformats.org/officeDocument/2006/relationships/image" Target="../media/image18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0.jpg"/><Relationship Id="rId11" Type="http://schemas.openxmlformats.org/officeDocument/2006/relationships/image" Target="../media/image180.png"/><Relationship Id="rId5" Type="http://schemas.openxmlformats.org/officeDocument/2006/relationships/image" Target="../media/image169.png"/><Relationship Id="rId15" Type="http://schemas.openxmlformats.org/officeDocument/2006/relationships/image" Target="../media/image11.png"/><Relationship Id="rId10" Type="http://schemas.openxmlformats.org/officeDocument/2006/relationships/image" Target="../media/image179.png"/><Relationship Id="rId4" Type="http://schemas.openxmlformats.org/officeDocument/2006/relationships/image" Target="../media/image168.png"/><Relationship Id="rId9" Type="http://schemas.openxmlformats.org/officeDocument/2006/relationships/image" Target="../media/image173.png"/><Relationship Id="rId14" Type="http://schemas.openxmlformats.org/officeDocument/2006/relationships/image" Target="../media/image24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9.jpeg"/><Relationship Id="rId4" Type="http://schemas.openxmlformats.org/officeDocument/2006/relationships/image" Target="../media/image24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jpeg"/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3.jpeg"/><Relationship Id="rId4" Type="http://schemas.openxmlformats.org/officeDocument/2006/relationships/image" Target="../media/image25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8.png"/><Relationship Id="rId5" Type="http://schemas.openxmlformats.org/officeDocument/2006/relationships/image" Target="../media/image257.png"/><Relationship Id="rId4" Type="http://schemas.openxmlformats.org/officeDocument/2006/relationships/image" Target="../media/image25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2.png"/><Relationship Id="rId4" Type="http://schemas.openxmlformats.org/officeDocument/2006/relationships/image" Target="../media/image26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jpeg"/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622cd17c5d_0_0"/>
          <p:cNvSpPr/>
          <p:nvPr/>
        </p:nvSpPr>
        <p:spPr>
          <a:xfrm>
            <a:off x="8637563" y="143210"/>
            <a:ext cx="3301200" cy="867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g2622cd17c5d_0_0" descr="https://lh5.googleusercontent.com/ZlmpP7Lkt8FYKIJ7H2UrztA6zDAdV-lbcFnvG9EB0YNR4ngES_Q6J0a1nueqNBimEbMMJf_WFCpzxqtWMloAupshq35wGxVkG6J8-ZkGvky1PWtsTFezyS6mG3f9UjyAEtGmOMSGINDpZRwD8LcDZg=s2048"/>
          <p:cNvSpPr/>
          <p:nvPr/>
        </p:nvSpPr>
        <p:spPr>
          <a:xfrm>
            <a:off x="155575" y="-3810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g2622cd17c5d_0_0"/>
          <p:cNvSpPr txBox="1"/>
          <p:nvPr/>
        </p:nvSpPr>
        <p:spPr>
          <a:xfrm>
            <a:off x="5950724" y="1756545"/>
            <a:ext cx="6217577" cy="2963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MALAYSIA YOUR TRADING PARTNER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g2622cd17c5d_0_0"/>
          <p:cNvSpPr txBox="1"/>
          <p:nvPr/>
        </p:nvSpPr>
        <p:spPr>
          <a:xfrm>
            <a:off x="6000407" y="4480796"/>
            <a:ext cx="6217577" cy="7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MALAYSIA EXTERNAL TRADE DEVELOPMENT CORPORATION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National Trade Promotion Organisation of Malaysia</a:t>
            </a:r>
            <a:endParaRPr sz="1100" b="0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g2622cd17c5d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93"/>
            <a:ext cx="12188825" cy="6856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g2622cd17c5d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30797" y="233235"/>
            <a:ext cx="1539219" cy="6869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032EAD4-A9E3-A2EE-8ABC-C8BA0031913C}"/>
              </a:ext>
            </a:extLst>
          </p:cNvPr>
          <p:cNvSpPr txBox="1"/>
          <p:nvPr/>
        </p:nvSpPr>
        <p:spPr>
          <a:xfrm>
            <a:off x="5517068" y="1807295"/>
            <a:ext cx="6542352" cy="37240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MALAYSIA YOUR TRADING PARTNER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en-US" sz="32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en-US" sz="3200" b="1" i="1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2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Meeting 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COMCEC Trade Working </a:t>
            </a:r>
            <a:r>
              <a:rPr lang="en-US" sz="32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</a:p>
          <a:p>
            <a:pPr lvl="0" algn="ctr">
              <a:defRPr/>
            </a:pPr>
            <a:endParaRPr lang="en-US" sz="32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SEPTEMBER 2025</a:t>
            </a:r>
            <a:endParaRPr kumimoji="0" lang="en-US" sz="2000" b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05960" y="4866661"/>
            <a:ext cx="2829765" cy="655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12870" y="4873836"/>
            <a:ext cx="2751627" cy="595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52326" y="5557843"/>
            <a:ext cx="2662925" cy="560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87144" y="5522091"/>
            <a:ext cx="2603837" cy="5225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1" name="Google Shape;331;p5"/>
          <p:cNvGrpSpPr/>
          <p:nvPr/>
        </p:nvGrpSpPr>
        <p:grpSpPr>
          <a:xfrm>
            <a:off x="575349" y="5473707"/>
            <a:ext cx="2848757" cy="692883"/>
            <a:chOff x="533400" y="5033771"/>
            <a:chExt cx="2849499" cy="693064"/>
          </a:xfrm>
        </p:grpSpPr>
        <p:sp>
          <p:nvSpPr>
            <p:cNvPr id="332" name="Google Shape;332;p5"/>
            <p:cNvSpPr/>
            <p:nvPr/>
          </p:nvSpPr>
          <p:spPr>
            <a:xfrm>
              <a:off x="2574035" y="5055107"/>
              <a:ext cx="737870" cy="541020"/>
            </a:xfrm>
            <a:custGeom>
              <a:avLst/>
              <a:gdLst/>
              <a:ahLst/>
              <a:cxnLst/>
              <a:rect l="l" t="t" r="r" b="b"/>
              <a:pathLst>
                <a:path w="737870" h="541020" extrusionOk="0">
                  <a:moveTo>
                    <a:pt x="603376" y="0"/>
                  </a:moveTo>
                  <a:lnTo>
                    <a:pt x="256412" y="127"/>
                  </a:lnTo>
                  <a:lnTo>
                    <a:pt x="204739" y="4719"/>
                  </a:lnTo>
                  <a:lnTo>
                    <a:pt x="156608" y="17891"/>
                  </a:lnTo>
                  <a:lnTo>
                    <a:pt x="113053" y="38730"/>
                  </a:lnTo>
                  <a:lnTo>
                    <a:pt x="75104" y="66325"/>
                  </a:lnTo>
                  <a:lnTo>
                    <a:pt x="43793" y="99767"/>
                  </a:lnTo>
                  <a:lnTo>
                    <a:pt x="20151" y="138144"/>
                  </a:lnTo>
                  <a:lnTo>
                    <a:pt x="5209" y="180545"/>
                  </a:lnTo>
                  <a:lnTo>
                    <a:pt x="0" y="226060"/>
                  </a:lnTo>
                  <a:lnTo>
                    <a:pt x="5209" y="271647"/>
                  </a:lnTo>
                  <a:lnTo>
                    <a:pt x="20151" y="314082"/>
                  </a:lnTo>
                  <a:lnTo>
                    <a:pt x="43793" y="352464"/>
                  </a:lnTo>
                  <a:lnTo>
                    <a:pt x="75104" y="385889"/>
                  </a:lnTo>
                  <a:lnTo>
                    <a:pt x="113053" y="413456"/>
                  </a:lnTo>
                  <a:lnTo>
                    <a:pt x="156608" y="434264"/>
                  </a:lnTo>
                  <a:lnTo>
                    <a:pt x="204739" y="447410"/>
                  </a:lnTo>
                  <a:lnTo>
                    <a:pt x="256412" y="451993"/>
                  </a:lnTo>
                  <a:lnTo>
                    <a:pt x="576707" y="451993"/>
                  </a:lnTo>
                  <a:lnTo>
                    <a:pt x="576707" y="452247"/>
                  </a:lnTo>
                  <a:lnTo>
                    <a:pt x="648944" y="454330"/>
                  </a:lnTo>
                  <a:lnTo>
                    <a:pt x="692356" y="465423"/>
                  </a:lnTo>
                  <a:lnTo>
                    <a:pt x="724838" y="492089"/>
                  </a:lnTo>
                  <a:lnTo>
                    <a:pt x="737615" y="541020"/>
                  </a:lnTo>
                  <a:lnTo>
                    <a:pt x="737615" y="88900"/>
                  </a:lnTo>
                  <a:lnTo>
                    <a:pt x="724838" y="39969"/>
                  </a:lnTo>
                  <a:lnTo>
                    <a:pt x="692356" y="13303"/>
                  </a:lnTo>
                  <a:lnTo>
                    <a:pt x="648944" y="2210"/>
                  </a:lnTo>
                  <a:lnTo>
                    <a:pt x="6033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33" name="Google Shape;333;p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33400" y="5033771"/>
              <a:ext cx="2849499" cy="6930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4" name="Google Shape;334;p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59307" y="5059679"/>
              <a:ext cx="2752344" cy="595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5" name="Google Shape;335;p5"/>
            <p:cNvSpPr/>
            <p:nvPr/>
          </p:nvSpPr>
          <p:spPr>
            <a:xfrm>
              <a:off x="2705100" y="5170931"/>
              <a:ext cx="607060" cy="452755"/>
            </a:xfrm>
            <a:custGeom>
              <a:avLst/>
              <a:gdLst/>
              <a:ahLst/>
              <a:cxnLst/>
              <a:rect l="l" t="t" r="r" b="b"/>
              <a:pathLst>
                <a:path w="607060" h="452754" extrusionOk="0">
                  <a:moveTo>
                    <a:pt x="603376" y="0"/>
                  </a:moveTo>
                  <a:lnTo>
                    <a:pt x="587206" y="32593"/>
                  </a:lnTo>
                  <a:lnTo>
                    <a:pt x="561355" y="50434"/>
                  </a:lnTo>
                  <a:lnTo>
                    <a:pt x="530385" y="57917"/>
                  </a:lnTo>
                  <a:lnTo>
                    <a:pt x="498856" y="59436"/>
                  </a:lnTo>
                  <a:lnTo>
                    <a:pt x="477900" y="59309"/>
                  </a:lnTo>
                  <a:lnTo>
                    <a:pt x="477900" y="59563"/>
                  </a:lnTo>
                  <a:lnTo>
                    <a:pt x="24892" y="59563"/>
                  </a:lnTo>
                  <a:lnTo>
                    <a:pt x="14305" y="84292"/>
                  </a:lnTo>
                  <a:lnTo>
                    <a:pt x="6492" y="110521"/>
                  </a:lnTo>
                  <a:lnTo>
                    <a:pt x="1656" y="138037"/>
                  </a:lnTo>
                  <a:lnTo>
                    <a:pt x="0" y="166624"/>
                  </a:lnTo>
                  <a:lnTo>
                    <a:pt x="5566" y="218461"/>
                  </a:lnTo>
                  <a:lnTo>
                    <a:pt x="21423" y="266060"/>
                  </a:lnTo>
                  <a:lnTo>
                    <a:pt x="46306" y="308059"/>
                  </a:lnTo>
                  <a:lnTo>
                    <a:pt x="78951" y="343095"/>
                  </a:lnTo>
                  <a:lnTo>
                    <a:pt x="118095" y="369807"/>
                  </a:lnTo>
                  <a:lnTo>
                    <a:pt x="162472" y="386833"/>
                  </a:lnTo>
                  <a:lnTo>
                    <a:pt x="210819" y="392811"/>
                  </a:lnTo>
                  <a:lnTo>
                    <a:pt x="495554" y="392684"/>
                  </a:lnTo>
                  <a:lnTo>
                    <a:pt x="528117" y="394227"/>
                  </a:lnTo>
                  <a:lnTo>
                    <a:pt x="560133" y="401796"/>
                  </a:lnTo>
                  <a:lnTo>
                    <a:pt x="586815" y="419794"/>
                  </a:lnTo>
                  <a:lnTo>
                    <a:pt x="603376" y="452628"/>
                  </a:lnTo>
                  <a:lnTo>
                    <a:pt x="604783" y="445962"/>
                  </a:lnTo>
                  <a:lnTo>
                    <a:pt x="605774" y="438800"/>
                  </a:lnTo>
                  <a:lnTo>
                    <a:pt x="606359" y="431168"/>
                  </a:lnTo>
                  <a:lnTo>
                    <a:pt x="606551" y="423087"/>
                  </a:lnTo>
                  <a:lnTo>
                    <a:pt x="606551" y="29337"/>
                  </a:lnTo>
                  <a:lnTo>
                    <a:pt x="606359" y="21181"/>
                  </a:lnTo>
                  <a:lnTo>
                    <a:pt x="605774" y="13620"/>
                  </a:lnTo>
                  <a:lnTo>
                    <a:pt x="604783" y="6584"/>
                  </a:lnTo>
                  <a:lnTo>
                    <a:pt x="6033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5"/>
            <p:cNvSpPr/>
            <p:nvPr/>
          </p:nvSpPr>
          <p:spPr>
            <a:xfrm>
              <a:off x="2721864" y="5064251"/>
              <a:ext cx="589915" cy="542925"/>
            </a:xfrm>
            <a:custGeom>
              <a:avLst/>
              <a:gdLst/>
              <a:ahLst/>
              <a:cxnLst/>
              <a:rect l="l" t="t" r="r" b="b"/>
              <a:pathLst>
                <a:path w="589914" h="542925" extrusionOk="0">
                  <a:moveTo>
                    <a:pt x="481838" y="0"/>
                  </a:moveTo>
                  <a:lnTo>
                    <a:pt x="204978" y="127"/>
                  </a:lnTo>
                  <a:lnTo>
                    <a:pt x="157993" y="6113"/>
                  </a:lnTo>
                  <a:lnTo>
                    <a:pt x="114855" y="23164"/>
                  </a:lnTo>
                  <a:lnTo>
                    <a:pt x="76795" y="49922"/>
                  </a:lnTo>
                  <a:lnTo>
                    <a:pt x="45046" y="85026"/>
                  </a:lnTo>
                  <a:lnTo>
                    <a:pt x="20842" y="127117"/>
                  </a:lnTo>
                  <a:lnTo>
                    <a:pt x="5416" y="174836"/>
                  </a:lnTo>
                  <a:lnTo>
                    <a:pt x="0" y="226822"/>
                  </a:lnTo>
                  <a:lnTo>
                    <a:pt x="5416" y="278760"/>
                  </a:lnTo>
                  <a:lnTo>
                    <a:pt x="20842" y="326445"/>
                  </a:lnTo>
                  <a:lnTo>
                    <a:pt x="45046" y="368514"/>
                  </a:lnTo>
                  <a:lnTo>
                    <a:pt x="76795" y="403604"/>
                  </a:lnTo>
                  <a:lnTo>
                    <a:pt x="114855" y="430355"/>
                  </a:lnTo>
                  <a:lnTo>
                    <a:pt x="157993" y="447404"/>
                  </a:lnTo>
                  <a:lnTo>
                    <a:pt x="204978" y="453390"/>
                  </a:lnTo>
                  <a:lnTo>
                    <a:pt x="461137" y="453517"/>
                  </a:lnTo>
                  <a:lnTo>
                    <a:pt x="482346" y="453390"/>
                  </a:lnTo>
                  <a:lnTo>
                    <a:pt x="518850" y="455604"/>
                  </a:lnTo>
                  <a:lnTo>
                    <a:pt x="553593" y="466725"/>
                  </a:lnTo>
                  <a:lnTo>
                    <a:pt x="579572" y="493466"/>
                  </a:lnTo>
                  <a:lnTo>
                    <a:pt x="589788" y="542544"/>
                  </a:lnTo>
                  <a:lnTo>
                    <a:pt x="589788" y="89408"/>
                  </a:lnTo>
                  <a:lnTo>
                    <a:pt x="579493" y="40130"/>
                  </a:lnTo>
                  <a:lnTo>
                    <a:pt x="553338" y="13319"/>
                  </a:lnTo>
                  <a:lnTo>
                    <a:pt x="518421" y="2200"/>
                  </a:lnTo>
                  <a:lnTo>
                    <a:pt x="481838" y="0"/>
                  </a:lnTo>
                  <a:close/>
                </a:path>
              </a:pathLst>
            </a:custGeom>
            <a:solidFill>
              <a:srgbClr val="C4D4E9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37" name="Google Shape;337;p5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851404" y="5129783"/>
              <a:ext cx="405104" cy="409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8" name="Google Shape;338;p5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891027" y="5135533"/>
              <a:ext cx="320039" cy="3246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39" name="Google Shape;339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0" y="-2828"/>
            <a:ext cx="502008" cy="6853167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5"/>
          <p:cNvSpPr txBox="1">
            <a:spLocks noGrp="1"/>
          </p:cNvSpPr>
          <p:nvPr>
            <p:ph type="title"/>
          </p:nvPr>
        </p:nvSpPr>
        <p:spPr>
          <a:xfrm>
            <a:off x="-147690" y="117397"/>
            <a:ext cx="8577731" cy="474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375" rIns="0" bIns="0" anchor="ctr" anchorCtr="0">
            <a:spAutoFit/>
          </a:bodyPr>
          <a:lstStyle/>
          <a:p>
            <a:pPr marL="12696" marR="5078" lvl="0" indent="0" algn="ctr" rtl="0">
              <a:lnSpc>
                <a:spcPct val="155767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</a:pPr>
            <a:r>
              <a:rPr lang="en-US" sz="2150" b="1">
                <a:latin typeface="Century Gothic"/>
                <a:ea typeface="Century Gothic"/>
                <a:cs typeface="Century Gothic"/>
                <a:sym typeface="Century Gothic"/>
              </a:rPr>
              <a:t>OVERVIEW OF MALAYSIA’S TRADE PERFORMANCE, 2024</a:t>
            </a:r>
            <a:endParaRPr/>
          </a:p>
        </p:txBody>
      </p:sp>
      <p:sp>
        <p:nvSpPr>
          <p:cNvPr id="341" name="Google Shape;341;p5"/>
          <p:cNvSpPr txBox="1"/>
          <p:nvPr/>
        </p:nvSpPr>
        <p:spPr>
          <a:xfrm>
            <a:off x="591705" y="815141"/>
            <a:ext cx="11231494" cy="228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Malaysia’s trade, exports and imports rebounded in 2024. Exports exceeded USD300 billion for the third consecutive year. </a:t>
            </a:r>
            <a:endParaRPr sz="1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42" name="Google Shape;342;p5"/>
          <p:cNvSpPr txBox="1"/>
          <p:nvPr/>
        </p:nvSpPr>
        <p:spPr>
          <a:xfrm>
            <a:off x="682507" y="6156628"/>
            <a:ext cx="2700000" cy="589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675" rIns="0" bIns="0" anchor="t" anchorCtr="0">
            <a:spAutoFit/>
          </a:bodyPr>
          <a:lstStyle/>
          <a:p>
            <a:pPr marL="12696" marR="0" lvl="0" indent="0" algn="l" rtl="0">
              <a:lnSpc>
                <a:spcPct val="1131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1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Note: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696" marR="0" lvl="0" indent="0" algn="l" rtl="0">
              <a:lnSpc>
                <a:spcPct val="10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1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*% Growth in 2024 compared to 2023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696" marR="0" lvl="0" indent="0" algn="l" rtl="0">
              <a:lnSpc>
                <a:spcPct val="10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1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** Share of total exports/imports</a:t>
            </a:r>
            <a:r>
              <a:rPr lang="en-US" sz="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-US" sz="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800" b="0" i="1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Total figure may not add up due to rounding </a:t>
            </a:r>
            <a:endParaRPr sz="800" b="0" i="1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696" marR="0" lvl="0" indent="0" algn="l" rtl="0">
              <a:lnSpc>
                <a:spcPct val="10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1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Source: DOSM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43" name="Google Shape;343;p5"/>
          <p:cNvSpPr txBox="1"/>
          <p:nvPr/>
        </p:nvSpPr>
        <p:spPr>
          <a:xfrm>
            <a:off x="11340559" y="6407440"/>
            <a:ext cx="131411" cy="243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675" rIns="0" bIns="0" anchor="t" anchorCtr="0">
            <a:spAutoFit/>
          </a:bodyPr>
          <a:lstStyle/>
          <a:p>
            <a:pPr marL="12696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878787"/>
                </a:solidFill>
                <a:latin typeface="Verdana"/>
                <a:ea typeface="Verdana"/>
                <a:cs typeface="Verdana"/>
                <a:sym typeface="Verdana"/>
              </a:rPr>
              <a:t>5</a:t>
            </a:r>
            <a:endParaRPr sz="15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4" name="Google Shape;344;p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088678" y="103443"/>
            <a:ext cx="3001450" cy="4709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5" name="Google Shape;345;p5"/>
          <p:cNvCxnSpPr/>
          <p:nvPr/>
        </p:nvCxnSpPr>
        <p:spPr>
          <a:xfrm>
            <a:off x="620240" y="2331682"/>
            <a:ext cx="11405426" cy="2267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grpSp>
        <p:nvGrpSpPr>
          <p:cNvPr id="346" name="Google Shape;346;p5"/>
          <p:cNvGrpSpPr/>
          <p:nvPr/>
        </p:nvGrpSpPr>
        <p:grpSpPr>
          <a:xfrm>
            <a:off x="1653339" y="1482751"/>
            <a:ext cx="9505710" cy="806692"/>
            <a:chOff x="1605877" y="1635718"/>
            <a:chExt cx="9505710" cy="806692"/>
          </a:xfrm>
        </p:grpSpPr>
        <p:sp>
          <p:nvSpPr>
            <p:cNvPr id="347" name="Google Shape;347;p5"/>
            <p:cNvSpPr txBox="1"/>
            <p:nvPr/>
          </p:nvSpPr>
          <p:spPr>
            <a:xfrm>
              <a:off x="1605877" y="1635719"/>
              <a:ext cx="1904504" cy="294876"/>
            </a:xfrm>
            <a:prstGeom prst="rect">
              <a:avLst/>
            </a:prstGeom>
            <a:solidFill>
              <a:srgbClr val="FFCD9B"/>
            </a:solidFill>
            <a:ln>
              <a:noFill/>
            </a:ln>
          </p:spPr>
          <p:txBody>
            <a:bodyPr spcFirstLastPara="1" wrap="square" lIns="0" tIns="48225" rIns="0" bIns="0" anchor="t" anchorCtr="0">
              <a:spAutoFit/>
            </a:bodyPr>
            <a:lstStyle/>
            <a:p>
              <a:pPr marL="0" marR="3809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>
                  <a:solidFill>
                    <a:srgbClr val="964705"/>
                  </a:solidFill>
                  <a:latin typeface="Tahoma"/>
                  <a:ea typeface="Tahoma"/>
                  <a:cs typeface="Tahoma"/>
                  <a:sym typeface="Tahoma"/>
                </a:rPr>
                <a:t>TRADE</a:t>
              </a:r>
              <a:endParaRPr sz="16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48" name="Google Shape;348;p5"/>
            <p:cNvSpPr txBox="1"/>
            <p:nvPr/>
          </p:nvSpPr>
          <p:spPr>
            <a:xfrm>
              <a:off x="4078684" y="1635719"/>
              <a:ext cx="1904504" cy="294876"/>
            </a:xfrm>
            <a:prstGeom prst="rect">
              <a:avLst/>
            </a:prstGeom>
            <a:solidFill>
              <a:srgbClr val="9DC3E6"/>
            </a:solidFill>
            <a:ln>
              <a:noFill/>
            </a:ln>
          </p:spPr>
          <p:txBody>
            <a:bodyPr spcFirstLastPara="1" wrap="square" lIns="0" tIns="48225" rIns="0" bIns="0" anchor="t" anchorCtr="0">
              <a:spAutoFit/>
            </a:bodyPr>
            <a:lstStyle/>
            <a:p>
              <a:pPr marL="529431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>
                  <a:solidFill>
                    <a:srgbClr val="205868"/>
                  </a:solidFill>
                  <a:latin typeface="Tahoma"/>
                  <a:ea typeface="Tahoma"/>
                  <a:cs typeface="Tahoma"/>
                  <a:sym typeface="Tahoma"/>
                </a:rPr>
                <a:t>EXPORTS</a:t>
              </a:r>
              <a:endParaRPr sz="16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49" name="Google Shape;349;p5"/>
            <p:cNvSpPr txBox="1"/>
            <p:nvPr/>
          </p:nvSpPr>
          <p:spPr>
            <a:xfrm>
              <a:off x="4547193" y="1936121"/>
              <a:ext cx="1116000" cy="506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3325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428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0" u="none" strike="noStrike" cap="none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USD330.25 bil</a:t>
              </a:r>
              <a:endParaRPr sz="1400" b="1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↑</a:t>
              </a:r>
              <a:r>
                <a:rPr lang="en-US" sz="14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5.6</a:t>
              </a:r>
              <a:r>
                <a:rPr lang="en-US" sz="1400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%</a:t>
              </a:r>
              <a:endParaRPr/>
            </a:p>
          </p:txBody>
        </p:sp>
        <p:sp>
          <p:nvSpPr>
            <p:cNvPr id="350" name="Google Shape;350;p5"/>
            <p:cNvSpPr txBox="1"/>
            <p:nvPr/>
          </p:nvSpPr>
          <p:spPr>
            <a:xfrm>
              <a:off x="6551493" y="1635719"/>
              <a:ext cx="1904504" cy="294876"/>
            </a:xfrm>
            <a:prstGeom prst="rect">
              <a:avLst/>
            </a:prstGeom>
            <a:solidFill>
              <a:srgbClr val="C3D59B"/>
            </a:solidFill>
            <a:ln>
              <a:noFill/>
            </a:ln>
          </p:spPr>
          <p:txBody>
            <a:bodyPr spcFirstLastPara="1" wrap="square" lIns="0" tIns="48225" rIns="0" bIns="0" anchor="t" anchorCtr="0">
              <a:spAutoFit/>
            </a:bodyPr>
            <a:lstStyle/>
            <a:p>
              <a:pPr marL="531336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>
                  <a:solidFill>
                    <a:srgbClr val="4F6128"/>
                  </a:solidFill>
                  <a:latin typeface="Tahoma"/>
                  <a:ea typeface="Tahoma"/>
                  <a:cs typeface="Tahoma"/>
                  <a:sym typeface="Tahoma"/>
                </a:rPr>
                <a:t>IMPORTS</a:t>
              </a:r>
              <a:endParaRPr sz="16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51" name="Google Shape;351;p5"/>
            <p:cNvSpPr txBox="1"/>
            <p:nvPr/>
          </p:nvSpPr>
          <p:spPr>
            <a:xfrm>
              <a:off x="9062390" y="1635718"/>
              <a:ext cx="2049197" cy="300385"/>
            </a:xfrm>
            <a:prstGeom prst="rect">
              <a:avLst/>
            </a:prstGeom>
            <a:solidFill>
              <a:srgbClr val="FFFFC5"/>
            </a:solidFill>
            <a:ln>
              <a:noFill/>
            </a:ln>
          </p:spPr>
          <p:txBody>
            <a:bodyPr spcFirstLastPara="1" wrap="square" lIns="0" tIns="48225" rIns="0" bIns="0" anchor="t" anchorCtr="0">
              <a:spAutoFit/>
            </a:bodyPr>
            <a:lstStyle/>
            <a:p>
              <a:pPr marL="217739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 dirty="0">
                  <a:solidFill>
                    <a:srgbClr val="AA7800"/>
                  </a:solidFill>
                  <a:latin typeface="Tahoma"/>
                  <a:ea typeface="Tahoma"/>
                  <a:cs typeface="Tahoma"/>
                  <a:sym typeface="Tahoma"/>
                </a:rPr>
                <a:t>TRADE SURPLUS</a:t>
              </a:r>
              <a:endParaRPr sz="1600" b="0" i="0" u="none" strike="noStrike" cap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52" name="Google Shape;352;p5"/>
            <p:cNvSpPr txBox="1"/>
            <p:nvPr/>
          </p:nvSpPr>
          <p:spPr>
            <a:xfrm>
              <a:off x="2074385" y="1936121"/>
              <a:ext cx="1116000" cy="506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3325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428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0" u="none" strike="noStrike" cap="none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USD630.46 bil</a:t>
              </a:r>
              <a:endParaRPr sz="1400" b="1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↑</a:t>
              </a:r>
              <a:r>
                <a:rPr lang="en-US" sz="14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9.1</a:t>
              </a:r>
              <a:r>
                <a:rPr lang="en-US" sz="1400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%</a:t>
              </a:r>
              <a:endParaRPr/>
            </a:p>
          </p:txBody>
        </p:sp>
        <p:sp>
          <p:nvSpPr>
            <p:cNvPr id="353" name="Google Shape;353;p5"/>
            <p:cNvSpPr txBox="1"/>
            <p:nvPr/>
          </p:nvSpPr>
          <p:spPr>
            <a:xfrm>
              <a:off x="6975502" y="1936121"/>
              <a:ext cx="1116000" cy="506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3325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428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0" u="none" strike="noStrike" cap="none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USD300.20 bil</a:t>
              </a:r>
              <a:endParaRPr sz="1400" b="1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↑</a:t>
              </a:r>
              <a:r>
                <a:rPr lang="en-US" sz="1400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13.1%</a:t>
              </a:r>
              <a:endParaRPr/>
            </a:p>
          </p:txBody>
        </p:sp>
        <p:sp>
          <p:nvSpPr>
            <p:cNvPr id="354" name="Google Shape;354;p5"/>
            <p:cNvSpPr txBox="1"/>
            <p:nvPr/>
          </p:nvSpPr>
          <p:spPr>
            <a:xfrm>
              <a:off x="9578041" y="1936121"/>
              <a:ext cx="1044000" cy="506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3325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428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0" u="none" strike="noStrike" cap="none" dirty="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USD30.05 </a:t>
              </a:r>
              <a:r>
                <a:rPr lang="en-US" sz="1400" b="1" i="0" u="none" strike="noStrike" cap="none" dirty="0" err="1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bil</a:t>
              </a:r>
              <a:endParaRPr sz="1400" b="1" i="0" u="none" strike="noStrike" cap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↓</a:t>
              </a:r>
              <a:r>
                <a:rPr lang="en-US" sz="1400" b="0" i="0" u="none" strike="noStrike" cap="none" dirty="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36.4</a:t>
              </a:r>
              <a:r>
                <a:rPr lang="en-US" sz="1400" b="0" i="0" u="none" strike="noStrike" cap="none" dirty="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%</a:t>
              </a:r>
              <a:endParaRPr sz="1400" b="1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355" name="Google Shape;355;p5"/>
          <p:cNvSpPr/>
          <p:nvPr/>
        </p:nvSpPr>
        <p:spPr>
          <a:xfrm>
            <a:off x="3411345" y="5516820"/>
            <a:ext cx="738948" cy="542784"/>
          </a:xfrm>
          <a:custGeom>
            <a:avLst/>
            <a:gdLst/>
            <a:ahLst/>
            <a:cxnLst/>
            <a:rect l="l" t="t" r="r" b="b"/>
            <a:pathLst>
              <a:path w="739139" h="542925" extrusionOk="0">
                <a:moveTo>
                  <a:pt x="134620" y="0"/>
                </a:moveTo>
                <a:lnTo>
                  <a:pt x="88886" y="2209"/>
                </a:lnTo>
                <a:lnTo>
                  <a:pt x="45354" y="13320"/>
                </a:lnTo>
                <a:lnTo>
                  <a:pt x="12801" y="40060"/>
                </a:lnTo>
                <a:lnTo>
                  <a:pt x="0" y="89153"/>
                </a:lnTo>
                <a:lnTo>
                  <a:pt x="0" y="542518"/>
                </a:lnTo>
                <a:lnTo>
                  <a:pt x="12801" y="493428"/>
                </a:lnTo>
                <a:lnTo>
                  <a:pt x="45354" y="466683"/>
                </a:lnTo>
                <a:lnTo>
                  <a:pt x="88886" y="455564"/>
                </a:lnTo>
                <a:lnTo>
                  <a:pt x="134620" y="453351"/>
                </a:lnTo>
                <a:lnTo>
                  <a:pt x="161290" y="453504"/>
                </a:lnTo>
                <a:lnTo>
                  <a:pt x="161290" y="453275"/>
                </a:lnTo>
                <a:lnTo>
                  <a:pt x="482219" y="453275"/>
                </a:lnTo>
                <a:lnTo>
                  <a:pt x="533987" y="448680"/>
                </a:lnTo>
                <a:lnTo>
                  <a:pt x="582209" y="435496"/>
                </a:lnTo>
                <a:lnTo>
                  <a:pt x="625850" y="414629"/>
                </a:lnTo>
                <a:lnTo>
                  <a:pt x="663876" y="386983"/>
                </a:lnTo>
                <a:lnTo>
                  <a:pt x="695252" y="353463"/>
                </a:lnTo>
                <a:lnTo>
                  <a:pt x="718945" y="314974"/>
                </a:lnTo>
                <a:lnTo>
                  <a:pt x="733918" y="272420"/>
                </a:lnTo>
                <a:lnTo>
                  <a:pt x="739140" y="226707"/>
                </a:lnTo>
                <a:lnTo>
                  <a:pt x="733918" y="181060"/>
                </a:lnTo>
                <a:lnTo>
                  <a:pt x="718945" y="138539"/>
                </a:lnTo>
                <a:lnTo>
                  <a:pt x="695252" y="100056"/>
                </a:lnTo>
                <a:lnTo>
                  <a:pt x="663876" y="66524"/>
                </a:lnTo>
                <a:lnTo>
                  <a:pt x="625850" y="38855"/>
                </a:lnTo>
                <a:lnTo>
                  <a:pt x="582209" y="17961"/>
                </a:lnTo>
                <a:lnTo>
                  <a:pt x="533987" y="4756"/>
                </a:lnTo>
                <a:lnTo>
                  <a:pt x="482219" y="152"/>
                </a:lnTo>
                <a:lnTo>
                  <a:pt x="13462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6" name="Google Shape;356;p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385444" y="5496987"/>
            <a:ext cx="2848757" cy="692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411345" y="5522889"/>
            <a:ext cx="2751627" cy="595728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5"/>
          <p:cNvSpPr/>
          <p:nvPr/>
        </p:nvSpPr>
        <p:spPr>
          <a:xfrm>
            <a:off x="3411345" y="5632614"/>
            <a:ext cx="606902" cy="454541"/>
          </a:xfrm>
          <a:custGeom>
            <a:avLst/>
            <a:gdLst/>
            <a:ahLst/>
            <a:cxnLst/>
            <a:rect l="l" t="t" r="r" b="b"/>
            <a:pathLst>
              <a:path w="607060" h="454660" extrusionOk="0">
                <a:moveTo>
                  <a:pt x="3175" y="0"/>
                </a:moveTo>
                <a:lnTo>
                  <a:pt x="1768" y="6603"/>
                </a:lnTo>
                <a:lnTo>
                  <a:pt x="777" y="13647"/>
                </a:lnTo>
                <a:lnTo>
                  <a:pt x="192" y="21218"/>
                </a:lnTo>
                <a:lnTo>
                  <a:pt x="0" y="29400"/>
                </a:lnTo>
                <a:lnTo>
                  <a:pt x="0" y="424484"/>
                </a:lnTo>
                <a:lnTo>
                  <a:pt x="192" y="432593"/>
                </a:lnTo>
                <a:lnTo>
                  <a:pt x="777" y="440253"/>
                </a:lnTo>
                <a:lnTo>
                  <a:pt x="1768" y="447439"/>
                </a:lnTo>
                <a:lnTo>
                  <a:pt x="3175" y="454126"/>
                </a:lnTo>
                <a:lnTo>
                  <a:pt x="19736" y="421179"/>
                </a:lnTo>
                <a:lnTo>
                  <a:pt x="46418" y="403129"/>
                </a:lnTo>
                <a:lnTo>
                  <a:pt x="78434" y="395547"/>
                </a:lnTo>
                <a:lnTo>
                  <a:pt x="110998" y="394004"/>
                </a:lnTo>
                <a:lnTo>
                  <a:pt x="132461" y="394144"/>
                </a:lnTo>
                <a:lnTo>
                  <a:pt x="395732" y="394144"/>
                </a:lnTo>
                <a:lnTo>
                  <a:pt x="444079" y="388147"/>
                </a:lnTo>
                <a:lnTo>
                  <a:pt x="488456" y="371065"/>
                </a:lnTo>
                <a:lnTo>
                  <a:pt x="527600" y="344265"/>
                </a:lnTo>
                <a:lnTo>
                  <a:pt x="560245" y="309112"/>
                </a:lnTo>
                <a:lnTo>
                  <a:pt x="585128" y="266972"/>
                </a:lnTo>
                <a:lnTo>
                  <a:pt x="600985" y="219211"/>
                </a:lnTo>
                <a:lnTo>
                  <a:pt x="606552" y="167195"/>
                </a:lnTo>
                <a:lnTo>
                  <a:pt x="604895" y="138486"/>
                </a:lnTo>
                <a:lnTo>
                  <a:pt x="600059" y="110856"/>
                </a:lnTo>
                <a:lnTo>
                  <a:pt x="592246" y="84529"/>
                </a:lnTo>
                <a:lnTo>
                  <a:pt x="581660" y="59728"/>
                </a:lnTo>
                <a:lnTo>
                  <a:pt x="128650" y="59728"/>
                </a:lnTo>
                <a:lnTo>
                  <a:pt x="128650" y="59486"/>
                </a:lnTo>
                <a:lnTo>
                  <a:pt x="107696" y="59651"/>
                </a:lnTo>
                <a:lnTo>
                  <a:pt x="76166" y="58114"/>
                </a:lnTo>
                <a:lnTo>
                  <a:pt x="45196" y="50580"/>
                </a:lnTo>
                <a:lnTo>
                  <a:pt x="19345" y="32669"/>
                </a:lnTo>
                <a:lnTo>
                  <a:pt x="317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5"/>
          <p:cNvSpPr/>
          <p:nvPr/>
        </p:nvSpPr>
        <p:spPr>
          <a:xfrm>
            <a:off x="3411345" y="5525962"/>
            <a:ext cx="589761" cy="542784"/>
          </a:xfrm>
          <a:custGeom>
            <a:avLst/>
            <a:gdLst/>
            <a:ahLst/>
            <a:cxnLst/>
            <a:rect l="l" t="t" r="r" b="b"/>
            <a:pathLst>
              <a:path w="589914" h="542925" extrusionOk="0">
                <a:moveTo>
                  <a:pt x="107950" y="0"/>
                </a:moveTo>
                <a:lnTo>
                  <a:pt x="71366" y="2194"/>
                </a:lnTo>
                <a:lnTo>
                  <a:pt x="36449" y="13295"/>
                </a:lnTo>
                <a:lnTo>
                  <a:pt x="10294" y="40081"/>
                </a:lnTo>
                <a:lnTo>
                  <a:pt x="0" y="89331"/>
                </a:lnTo>
                <a:lnTo>
                  <a:pt x="0" y="542518"/>
                </a:lnTo>
                <a:lnTo>
                  <a:pt x="10215" y="493445"/>
                </a:lnTo>
                <a:lnTo>
                  <a:pt x="36195" y="466712"/>
                </a:lnTo>
                <a:lnTo>
                  <a:pt x="70937" y="455600"/>
                </a:lnTo>
                <a:lnTo>
                  <a:pt x="107442" y="453390"/>
                </a:lnTo>
                <a:lnTo>
                  <a:pt x="128650" y="453542"/>
                </a:lnTo>
                <a:lnTo>
                  <a:pt x="128650" y="453313"/>
                </a:lnTo>
                <a:lnTo>
                  <a:pt x="384810" y="453313"/>
                </a:lnTo>
                <a:lnTo>
                  <a:pt x="431794" y="447329"/>
                </a:lnTo>
                <a:lnTo>
                  <a:pt x="474932" y="430283"/>
                </a:lnTo>
                <a:lnTo>
                  <a:pt x="512992" y="403539"/>
                </a:lnTo>
                <a:lnTo>
                  <a:pt x="544741" y="368459"/>
                </a:lnTo>
                <a:lnTo>
                  <a:pt x="568945" y="326407"/>
                </a:lnTo>
                <a:lnTo>
                  <a:pt x="584371" y="278744"/>
                </a:lnTo>
                <a:lnTo>
                  <a:pt x="589788" y="226834"/>
                </a:lnTo>
                <a:lnTo>
                  <a:pt x="584371" y="174840"/>
                </a:lnTo>
                <a:lnTo>
                  <a:pt x="568945" y="127116"/>
                </a:lnTo>
                <a:lnTo>
                  <a:pt x="544741" y="85023"/>
                </a:lnTo>
                <a:lnTo>
                  <a:pt x="512992" y="49919"/>
                </a:lnTo>
                <a:lnTo>
                  <a:pt x="474932" y="23162"/>
                </a:lnTo>
                <a:lnTo>
                  <a:pt x="431794" y="6112"/>
                </a:lnTo>
                <a:lnTo>
                  <a:pt x="384810" y="127"/>
                </a:lnTo>
                <a:lnTo>
                  <a:pt x="107950" y="0"/>
                </a:lnTo>
                <a:close/>
              </a:path>
            </a:pathLst>
          </a:custGeom>
          <a:solidFill>
            <a:srgbClr val="C4D2B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0" name="Google Shape;360;p5"/>
          <p:cNvGrpSpPr/>
          <p:nvPr/>
        </p:nvGrpSpPr>
        <p:grpSpPr>
          <a:xfrm>
            <a:off x="2731818" y="5528997"/>
            <a:ext cx="608424" cy="559289"/>
            <a:chOff x="2703576" y="5713488"/>
            <a:chExt cx="608583" cy="559435"/>
          </a:xfrm>
        </p:grpSpPr>
        <p:sp>
          <p:nvSpPr>
            <p:cNvPr id="361" name="Google Shape;361;p5"/>
            <p:cNvSpPr/>
            <p:nvPr/>
          </p:nvSpPr>
          <p:spPr>
            <a:xfrm>
              <a:off x="2703576" y="5820168"/>
              <a:ext cx="608330" cy="452755"/>
            </a:xfrm>
            <a:custGeom>
              <a:avLst/>
              <a:gdLst/>
              <a:ahLst/>
              <a:cxnLst/>
              <a:rect l="l" t="t" r="r" b="b"/>
              <a:pathLst>
                <a:path w="608329" h="452754" extrusionOk="0">
                  <a:moveTo>
                    <a:pt x="604901" y="0"/>
                  </a:moveTo>
                  <a:lnTo>
                    <a:pt x="588688" y="32570"/>
                  </a:lnTo>
                  <a:lnTo>
                    <a:pt x="562737" y="50423"/>
                  </a:lnTo>
                  <a:lnTo>
                    <a:pt x="531641" y="57930"/>
                  </a:lnTo>
                  <a:lnTo>
                    <a:pt x="499999" y="59461"/>
                  </a:lnTo>
                  <a:lnTo>
                    <a:pt x="479171" y="59308"/>
                  </a:lnTo>
                  <a:lnTo>
                    <a:pt x="479171" y="59537"/>
                  </a:lnTo>
                  <a:lnTo>
                    <a:pt x="24892" y="59537"/>
                  </a:lnTo>
                  <a:lnTo>
                    <a:pt x="14305" y="84258"/>
                  </a:lnTo>
                  <a:lnTo>
                    <a:pt x="6492" y="110496"/>
                  </a:lnTo>
                  <a:lnTo>
                    <a:pt x="1656" y="138029"/>
                  </a:lnTo>
                  <a:lnTo>
                    <a:pt x="0" y="166636"/>
                  </a:lnTo>
                  <a:lnTo>
                    <a:pt x="5581" y="218483"/>
                  </a:lnTo>
                  <a:lnTo>
                    <a:pt x="21479" y="266087"/>
                  </a:lnTo>
                  <a:lnTo>
                    <a:pt x="46426" y="308087"/>
                  </a:lnTo>
                  <a:lnTo>
                    <a:pt x="79153" y="343123"/>
                  </a:lnTo>
                  <a:lnTo>
                    <a:pt x="118391" y="369834"/>
                  </a:lnTo>
                  <a:lnTo>
                    <a:pt x="162872" y="386859"/>
                  </a:lnTo>
                  <a:lnTo>
                    <a:pt x="211328" y="392836"/>
                  </a:lnTo>
                  <a:lnTo>
                    <a:pt x="475361" y="392836"/>
                  </a:lnTo>
                  <a:lnTo>
                    <a:pt x="496824" y="392696"/>
                  </a:lnTo>
                  <a:lnTo>
                    <a:pt x="529462" y="394234"/>
                  </a:lnTo>
                  <a:lnTo>
                    <a:pt x="561530" y="401791"/>
                  </a:lnTo>
                  <a:lnTo>
                    <a:pt x="588263" y="419780"/>
                  </a:lnTo>
                  <a:lnTo>
                    <a:pt x="604901" y="452615"/>
                  </a:lnTo>
                  <a:lnTo>
                    <a:pt x="606307" y="445949"/>
                  </a:lnTo>
                  <a:lnTo>
                    <a:pt x="607298" y="438788"/>
                  </a:lnTo>
                  <a:lnTo>
                    <a:pt x="607883" y="431155"/>
                  </a:lnTo>
                  <a:lnTo>
                    <a:pt x="608076" y="423075"/>
                  </a:lnTo>
                  <a:lnTo>
                    <a:pt x="608076" y="29311"/>
                  </a:lnTo>
                  <a:lnTo>
                    <a:pt x="607883" y="21158"/>
                  </a:lnTo>
                  <a:lnTo>
                    <a:pt x="607298" y="13612"/>
                  </a:lnTo>
                  <a:lnTo>
                    <a:pt x="606307" y="6589"/>
                  </a:lnTo>
                  <a:lnTo>
                    <a:pt x="6049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2720339" y="5713488"/>
              <a:ext cx="591820" cy="541020"/>
            </a:xfrm>
            <a:custGeom>
              <a:avLst/>
              <a:gdLst/>
              <a:ahLst/>
              <a:cxnLst/>
              <a:rect l="l" t="t" r="r" b="b"/>
              <a:pathLst>
                <a:path w="591820" h="541020" extrusionOk="0">
                  <a:moveTo>
                    <a:pt x="483108" y="0"/>
                  </a:moveTo>
                  <a:lnTo>
                    <a:pt x="468630" y="139"/>
                  </a:lnTo>
                  <a:lnTo>
                    <a:pt x="205612" y="139"/>
                  </a:lnTo>
                  <a:lnTo>
                    <a:pt x="158473" y="6107"/>
                  </a:lnTo>
                  <a:lnTo>
                    <a:pt x="115197" y="23109"/>
                  </a:lnTo>
                  <a:lnTo>
                    <a:pt x="77020" y="49790"/>
                  </a:lnTo>
                  <a:lnTo>
                    <a:pt x="45176" y="84795"/>
                  </a:lnTo>
                  <a:lnTo>
                    <a:pt x="20902" y="126770"/>
                  </a:lnTo>
                  <a:lnTo>
                    <a:pt x="5431" y="174360"/>
                  </a:lnTo>
                  <a:lnTo>
                    <a:pt x="0" y="226212"/>
                  </a:lnTo>
                  <a:lnTo>
                    <a:pt x="5431" y="277974"/>
                  </a:lnTo>
                  <a:lnTo>
                    <a:pt x="20902" y="325501"/>
                  </a:lnTo>
                  <a:lnTo>
                    <a:pt x="45176" y="367433"/>
                  </a:lnTo>
                  <a:lnTo>
                    <a:pt x="77020" y="402412"/>
                  </a:lnTo>
                  <a:lnTo>
                    <a:pt x="115197" y="429079"/>
                  </a:lnTo>
                  <a:lnTo>
                    <a:pt x="158473" y="446076"/>
                  </a:lnTo>
                  <a:lnTo>
                    <a:pt x="205612" y="452043"/>
                  </a:lnTo>
                  <a:lnTo>
                    <a:pt x="462280" y="452043"/>
                  </a:lnTo>
                  <a:lnTo>
                    <a:pt x="462280" y="452285"/>
                  </a:lnTo>
                  <a:lnTo>
                    <a:pt x="520213" y="454337"/>
                  </a:lnTo>
                  <a:lnTo>
                    <a:pt x="581074" y="492075"/>
                  </a:lnTo>
                  <a:lnTo>
                    <a:pt x="591312" y="541007"/>
                  </a:lnTo>
                  <a:lnTo>
                    <a:pt x="591312" y="89103"/>
                  </a:lnTo>
                  <a:lnTo>
                    <a:pt x="580995" y="39985"/>
                  </a:lnTo>
                  <a:lnTo>
                    <a:pt x="554783" y="13266"/>
                  </a:lnTo>
                  <a:lnTo>
                    <a:pt x="519785" y="2190"/>
                  </a:lnTo>
                  <a:lnTo>
                    <a:pt x="483108" y="0"/>
                  </a:lnTo>
                  <a:close/>
                </a:path>
              </a:pathLst>
            </a:custGeom>
            <a:solidFill>
              <a:srgbClr val="C4D4E9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3" name="Google Shape;363;p5"/>
          <p:cNvSpPr txBox="1"/>
          <p:nvPr/>
        </p:nvSpPr>
        <p:spPr>
          <a:xfrm>
            <a:off x="1162603" y="2706511"/>
            <a:ext cx="1566491" cy="198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696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68.3%  of exports</a:t>
            </a:r>
            <a:endParaRPr sz="1200" b="0" i="0" u="none" strike="noStrike" cap="none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64" name="Google Shape;364;p5"/>
          <p:cNvSpPr txBox="1"/>
          <p:nvPr/>
        </p:nvSpPr>
        <p:spPr>
          <a:xfrm>
            <a:off x="4193344" y="2744855"/>
            <a:ext cx="1531094" cy="198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696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70.2%  of imports</a:t>
            </a:r>
            <a:endParaRPr sz="1200" b="0" i="0" u="none" strike="noStrike" cap="none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65" name="Google Shape;365;p5"/>
          <p:cNvSpPr txBox="1"/>
          <p:nvPr/>
        </p:nvSpPr>
        <p:spPr>
          <a:xfrm>
            <a:off x="7006565" y="2726826"/>
            <a:ext cx="1670630" cy="198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696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63.1%  of exports</a:t>
            </a:r>
            <a:endParaRPr sz="1200" b="0" i="0" u="none" strike="noStrike" cap="none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66" name="Google Shape;366;p5"/>
          <p:cNvSpPr txBox="1"/>
          <p:nvPr/>
        </p:nvSpPr>
        <p:spPr>
          <a:xfrm>
            <a:off x="10272870" y="2736601"/>
            <a:ext cx="1540871" cy="198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696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63.7%  of imports</a:t>
            </a:r>
            <a:endParaRPr sz="1200" b="0" i="0" u="none" strike="noStrike" cap="none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367" name="Google Shape;367;p5"/>
          <p:cNvGrpSpPr/>
          <p:nvPr/>
        </p:nvGrpSpPr>
        <p:grpSpPr>
          <a:xfrm>
            <a:off x="6392241" y="3021714"/>
            <a:ext cx="2661423" cy="602386"/>
            <a:chOff x="6364951" y="3205551"/>
            <a:chExt cx="2662116" cy="602543"/>
          </a:xfrm>
        </p:grpSpPr>
        <p:pic>
          <p:nvPicPr>
            <p:cNvPr id="368" name="Google Shape;368;p5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6364951" y="3205551"/>
              <a:ext cx="2662116" cy="6025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9" name="Google Shape;369;p5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6371843" y="3212592"/>
              <a:ext cx="2602991" cy="5242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70" name="Google Shape;370;p5"/>
          <p:cNvSpPr txBox="1"/>
          <p:nvPr/>
        </p:nvSpPr>
        <p:spPr>
          <a:xfrm>
            <a:off x="6572949" y="3158005"/>
            <a:ext cx="806240" cy="166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696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E&amp;E Products</a:t>
            </a:r>
            <a:endParaRPr sz="1000" b="0" i="0" u="none" strike="noStrike" cap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371" name="Google Shape;371;p5"/>
          <p:cNvGrpSpPr/>
          <p:nvPr/>
        </p:nvGrpSpPr>
        <p:grpSpPr>
          <a:xfrm>
            <a:off x="6387671" y="2981521"/>
            <a:ext cx="2803084" cy="1862985"/>
            <a:chOff x="6360379" y="3165348"/>
            <a:chExt cx="2803814" cy="1863470"/>
          </a:xfrm>
        </p:grpSpPr>
        <p:sp>
          <p:nvSpPr>
            <p:cNvPr id="372" name="Google Shape;372;p5"/>
            <p:cNvSpPr/>
            <p:nvPr/>
          </p:nvSpPr>
          <p:spPr>
            <a:xfrm>
              <a:off x="8697468" y="3165348"/>
              <a:ext cx="466725" cy="483234"/>
            </a:xfrm>
            <a:custGeom>
              <a:avLst/>
              <a:gdLst/>
              <a:ahLst/>
              <a:cxnLst/>
              <a:rect l="l" t="t" r="r" b="b"/>
              <a:pathLst>
                <a:path w="466725" h="483235" extrusionOk="0">
                  <a:moveTo>
                    <a:pt x="233172" y="0"/>
                  </a:moveTo>
                  <a:lnTo>
                    <a:pt x="186179" y="4909"/>
                  </a:lnTo>
                  <a:lnTo>
                    <a:pt x="142410" y="18990"/>
                  </a:lnTo>
                  <a:lnTo>
                    <a:pt x="102803" y="41268"/>
                  </a:lnTo>
                  <a:lnTo>
                    <a:pt x="68294" y="70770"/>
                  </a:lnTo>
                  <a:lnTo>
                    <a:pt x="39821" y="106523"/>
                  </a:lnTo>
                  <a:lnTo>
                    <a:pt x="18323" y="147554"/>
                  </a:lnTo>
                  <a:lnTo>
                    <a:pt x="4737" y="192888"/>
                  </a:lnTo>
                  <a:lnTo>
                    <a:pt x="0" y="241553"/>
                  </a:lnTo>
                  <a:lnTo>
                    <a:pt x="4737" y="290219"/>
                  </a:lnTo>
                  <a:lnTo>
                    <a:pt x="18323" y="335553"/>
                  </a:lnTo>
                  <a:lnTo>
                    <a:pt x="39821" y="376584"/>
                  </a:lnTo>
                  <a:lnTo>
                    <a:pt x="68294" y="412337"/>
                  </a:lnTo>
                  <a:lnTo>
                    <a:pt x="102803" y="441839"/>
                  </a:lnTo>
                  <a:lnTo>
                    <a:pt x="142410" y="464117"/>
                  </a:lnTo>
                  <a:lnTo>
                    <a:pt x="186179" y="478198"/>
                  </a:lnTo>
                  <a:lnTo>
                    <a:pt x="233172" y="483107"/>
                  </a:lnTo>
                  <a:lnTo>
                    <a:pt x="280164" y="478198"/>
                  </a:lnTo>
                  <a:lnTo>
                    <a:pt x="323933" y="464117"/>
                  </a:lnTo>
                  <a:lnTo>
                    <a:pt x="363540" y="441839"/>
                  </a:lnTo>
                  <a:lnTo>
                    <a:pt x="398049" y="412337"/>
                  </a:lnTo>
                  <a:lnTo>
                    <a:pt x="426522" y="376584"/>
                  </a:lnTo>
                  <a:lnTo>
                    <a:pt x="448020" y="335553"/>
                  </a:lnTo>
                  <a:lnTo>
                    <a:pt x="461606" y="290219"/>
                  </a:lnTo>
                  <a:lnTo>
                    <a:pt x="466343" y="241553"/>
                  </a:lnTo>
                  <a:lnTo>
                    <a:pt x="461606" y="192888"/>
                  </a:lnTo>
                  <a:lnTo>
                    <a:pt x="448020" y="147554"/>
                  </a:lnTo>
                  <a:lnTo>
                    <a:pt x="426522" y="106523"/>
                  </a:lnTo>
                  <a:lnTo>
                    <a:pt x="398049" y="70770"/>
                  </a:lnTo>
                  <a:lnTo>
                    <a:pt x="363540" y="41268"/>
                  </a:lnTo>
                  <a:lnTo>
                    <a:pt x="323933" y="18990"/>
                  </a:lnTo>
                  <a:lnTo>
                    <a:pt x="280164" y="4909"/>
                  </a:lnTo>
                  <a:lnTo>
                    <a:pt x="233172" y="0"/>
                  </a:lnTo>
                  <a:close/>
                </a:path>
              </a:pathLst>
            </a:custGeom>
            <a:solidFill>
              <a:srgbClr val="B0C6E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73" name="Google Shape;373;p5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8799195" y="3258693"/>
              <a:ext cx="284791" cy="2947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4" name="Google Shape;374;p5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6360379" y="4426275"/>
              <a:ext cx="2662116" cy="6025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5" name="Google Shape;375;p5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6367272" y="4433316"/>
              <a:ext cx="2602992" cy="5242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76" name="Google Shape;376;p5"/>
          <p:cNvGrpSpPr/>
          <p:nvPr/>
        </p:nvGrpSpPr>
        <p:grpSpPr>
          <a:xfrm>
            <a:off x="6351901" y="3639717"/>
            <a:ext cx="2823616" cy="1031605"/>
            <a:chOff x="6324600" y="3823715"/>
            <a:chExt cx="2824352" cy="1031874"/>
          </a:xfrm>
        </p:grpSpPr>
        <p:sp>
          <p:nvSpPr>
            <p:cNvPr id="377" name="Google Shape;377;p5"/>
            <p:cNvSpPr/>
            <p:nvPr/>
          </p:nvSpPr>
          <p:spPr>
            <a:xfrm>
              <a:off x="8682227" y="4372355"/>
              <a:ext cx="466725" cy="483234"/>
            </a:xfrm>
            <a:custGeom>
              <a:avLst/>
              <a:gdLst/>
              <a:ahLst/>
              <a:cxnLst/>
              <a:rect l="l" t="t" r="r" b="b"/>
              <a:pathLst>
                <a:path w="466725" h="483235" extrusionOk="0">
                  <a:moveTo>
                    <a:pt x="233172" y="0"/>
                  </a:moveTo>
                  <a:lnTo>
                    <a:pt x="186179" y="4909"/>
                  </a:lnTo>
                  <a:lnTo>
                    <a:pt x="142410" y="18990"/>
                  </a:lnTo>
                  <a:lnTo>
                    <a:pt x="102803" y="41268"/>
                  </a:lnTo>
                  <a:lnTo>
                    <a:pt x="68294" y="70770"/>
                  </a:lnTo>
                  <a:lnTo>
                    <a:pt x="39821" y="106523"/>
                  </a:lnTo>
                  <a:lnTo>
                    <a:pt x="18323" y="147554"/>
                  </a:lnTo>
                  <a:lnTo>
                    <a:pt x="4737" y="192888"/>
                  </a:lnTo>
                  <a:lnTo>
                    <a:pt x="0" y="241554"/>
                  </a:lnTo>
                  <a:lnTo>
                    <a:pt x="4737" y="290219"/>
                  </a:lnTo>
                  <a:lnTo>
                    <a:pt x="18323" y="335553"/>
                  </a:lnTo>
                  <a:lnTo>
                    <a:pt x="39821" y="376584"/>
                  </a:lnTo>
                  <a:lnTo>
                    <a:pt x="68294" y="412337"/>
                  </a:lnTo>
                  <a:lnTo>
                    <a:pt x="102803" y="441839"/>
                  </a:lnTo>
                  <a:lnTo>
                    <a:pt x="142410" y="464117"/>
                  </a:lnTo>
                  <a:lnTo>
                    <a:pt x="186179" y="478198"/>
                  </a:lnTo>
                  <a:lnTo>
                    <a:pt x="233172" y="483108"/>
                  </a:lnTo>
                  <a:lnTo>
                    <a:pt x="280164" y="478198"/>
                  </a:lnTo>
                  <a:lnTo>
                    <a:pt x="323933" y="464117"/>
                  </a:lnTo>
                  <a:lnTo>
                    <a:pt x="363540" y="441839"/>
                  </a:lnTo>
                  <a:lnTo>
                    <a:pt x="398049" y="412337"/>
                  </a:lnTo>
                  <a:lnTo>
                    <a:pt x="426522" y="376584"/>
                  </a:lnTo>
                  <a:lnTo>
                    <a:pt x="448020" y="335553"/>
                  </a:lnTo>
                  <a:lnTo>
                    <a:pt x="461606" y="290219"/>
                  </a:lnTo>
                  <a:lnTo>
                    <a:pt x="466344" y="241554"/>
                  </a:lnTo>
                  <a:lnTo>
                    <a:pt x="461606" y="192888"/>
                  </a:lnTo>
                  <a:lnTo>
                    <a:pt x="448020" y="147554"/>
                  </a:lnTo>
                  <a:lnTo>
                    <a:pt x="426522" y="106523"/>
                  </a:lnTo>
                  <a:lnTo>
                    <a:pt x="398049" y="70770"/>
                  </a:lnTo>
                  <a:lnTo>
                    <a:pt x="363540" y="41268"/>
                  </a:lnTo>
                  <a:lnTo>
                    <a:pt x="323933" y="18990"/>
                  </a:lnTo>
                  <a:lnTo>
                    <a:pt x="280164" y="4909"/>
                  </a:lnTo>
                  <a:lnTo>
                    <a:pt x="233172" y="0"/>
                  </a:lnTo>
                  <a:close/>
                </a:path>
              </a:pathLst>
            </a:custGeom>
            <a:solidFill>
              <a:srgbClr val="B0C6E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78" name="Google Shape;378;p5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6324600" y="3823715"/>
              <a:ext cx="2701671" cy="5544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9" name="Google Shape;379;p5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6350507" y="3849623"/>
              <a:ext cx="2604516" cy="457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80" name="Google Shape;380;p5"/>
          <p:cNvGrpSpPr/>
          <p:nvPr/>
        </p:nvGrpSpPr>
        <p:grpSpPr>
          <a:xfrm>
            <a:off x="6372434" y="3616863"/>
            <a:ext cx="2806130" cy="1853742"/>
            <a:chOff x="6345139" y="3800855"/>
            <a:chExt cx="2806861" cy="1854225"/>
          </a:xfrm>
        </p:grpSpPr>
        <p:sp>
          <p:nvSpPr>
            <p:cNvPr id="381" name="Google Shape;381;p5"/>
            <p:cNvSpPr/>
            <p:nvPr/>
          </p:nvSpPr>
          <p:spPr>
            <a:xfrm>
              <a:off x="8685275" y="3800855"/>
              <a:ext cx="466725" cy="421005"/>
            </a:xfrm>
            <a:custGeom>
              <a:avLst/>
              <a:gdLst/>
              <a:ahLst/>
              <a:cxnLst/>
              <a:rect l="l" t="t" r="r" b="b"/>
              <a:pathLst>
                <a:path w="466725" h="421004" extrusionOk="0">
                  <a:moveTo>
                    <a:pt x="233172" y="0"/>
                  </a:moveTo>
                  <a:lnTo>
                    <a:pt x="186179" y="4270"/>
                  </a:lnTo>
                  <a:lnTo>
                    <a:pt x="142410" y="16519"/>
                  </a:lnTo>
                  <a:lnTo>
                    <a:pt x="102803" y="35904"/>
                  </a:lnTo>
                  <a:lnTo>
                    <a:pt x="68294" y="61579"/>
                  </a:lnTo>
                  <a:lnTo>
                    <a:pt x="39821" y="92701"/>
                  </a:lnTo>
                  <a:lnTo>
                    <a:pt x="18323" y="128426"/>
                  </a:lnTo>
                  <a:lnTo>
                    <a:pt x="4737" y="167911"/>
                  </a:lnTo>
                  <a:lnTo>
                    <a:pt x="0" y="210312"/>
                  </a:lnTo>
                  <a:lnTo>
                    <a:pt x="4737" y="252712"/>
                  </a:lnTo>
                  <a:lnTo>
                    <a:pt x="18323" y="292197"/>
                  </a:lnTo>
                  <a:lnTo>
                    <a:pt x="39821" y="327922"/>
                  </a:lnTo>
                  <a:lnTo>
                    <a:pt x="68294" y="359044"/>
                  </a:lnTo>
                  <a:lnTo>
                    <a:pt x="102803" y="384719"/>
                  </a:lnTo>
                  <a:lnTo>
                    <a:pt x="142410" y="404104"/>
                  </a:lnTo>
                  <a:lnTo>
                    <a:pt x="186179" y="416353"/>
                  </a:lnTo>
                  <a:lnTo>
                    <a:pt x="233172" y="420624"/>
                  </a:lnTo>
                  <a:lnTo>
                    <a:pt x="280164" y="416353"/>
                  </a:lnTo>
                  <a:lnTo>
                    <a:pt x="323933" y="404104"/>
                  </a:lnTo>
                  <a:lnTo>
                    <a:pt x="363540" y="384719"/>
                  </a:lnTo>
                  <a:lnTo>
                    <a:pt x="398049" y="359044"/>
                  </a:lnTo>
                  <a:lnTo>
                    <a:pt x="426522" y="327922"/>
                  </a:lnTo>
                  <a:lnTo>
                    <a:pt x="448020" y="292197"/>
                  </a:lnTo>
                  <a:lnTo>
                    <a:pt x="461606" y="252712"/>
                  </a:lnTo>
                  <a:lnTo>
                    <a:pt x="466344" y="210312"/>
                  </a:lnTo>
                  <a:lnTo>
                    <a:pt x="461606" y="167911"/>
                  </a:lnTo>
                  <a:lnTo>
                    <a:pt x="448020" y="128426"/>
                  </a:lnTo>
                  <a:lnTo>
                    <a:pt x="426522" y="92701"/>
                  </a:lnTo>
                  <a:lnTo>
                    <a:pt x="398049" y="61579"/>
                  </a:lnTo>
                  <a:lnTo>
                    <a:pt x="363540" y="35904"/>
                  </a:lnTo>
                  <a:lnTo>
                    <a:pt x="323933" y="16519"/>
                  </a:lnTo>
                  <a:lnTo>
                    <a:pt x="280164" y="4270"/>
                  </a:lnTo>
                  <a:lnTo>
                    <a:pt x="233172" y="0"/>
                  </a:lnTo>
                  <a:close/>
                </a:path>
              </a:pathLst>
            </a:custGeom>
            <a:solidFill>
              <a:srgbClr val="B0C6E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82" name="Google Shape;382;p5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6345139" y="5049011"/>
              <a:ext cx="2662116" cy="6060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3" name="Google Shape;383;p5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6352031" y="5074920"/>
              <a:ext cx="2602991" cy="50450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84" name="Google Shape;384;p5"/>
          <p:cNvGrpSpPr/>
          <p:nvPr/>
        </p:nvGrpSpPr>
        <p:grpSpPr>
          <a:xfrm>
            <a:off x="9501914" y="3021714"/>
            <a:ext cx="2661423" cy="602386"/>
            <a:chOff x="9475434" y="3205551"/>
            <a:chExt cx="2662116" cy="602543"/>
          </a:xfrm>
        </p:grpSpPr>
        <p:pic>
          <p:nvPicPr>
            <p:cNvPr id="385" name="Google Shape;385;p5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9475434" y="3205551"/>
              <a:ext cx="2662116" cy="6025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6" name="Google Shape;386;p5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9482327" y="3212592"/>
              <a:ext cx="2602992" cy="5242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87" name="Google Shape;387;p5"/>
          <p:cNvGrpSpPr/>
          <p:nvPr/>
        </p:nvGrpSpPr>
        <p:grpSpPr>
          <a:xfrm>
            <a:off x="9293977" y="3001328"/>
            <a:ext cx="2861742" cy="1188028"/>
            <a:chOff x="9267443" y="3185160"/>
            <a:chExt cx="2862487" cy="1188338"/>
          </a:xfrm>
        </p:grpSpPr>
        <p:sp>
          <p:nvSpPr>
            <p:cNvPr id="388" name="Google Shape;388;p5"/>
            <p:cNvSpPr/>
            <p:nvPr/>
          </p:nvSpPr>
          <p:spPr>
            <a:xfrm>
              <a:off x="9267443" y="3185160"/>
              <a:ext cx="464820" cy="483234"/>
            </a:xfrm>
            <a:custGeom>
              <a:avLst/>
              <a:gdLst/>
              <a:ahLst/>
              <a:cxnLst/>
              <a:rect l="l" t="t" r="r" b="b"/>
              <a:pathLst>
                <a:path w="464820" h="483235" extrusionOk="0">
                  <a:moveTo>
                    <a:pt x="232409" y="0"/>
                  </a:moveTo>
                  <a:lnTo>
                    <a:pt x="185559" y="4909"/>
                  </a:lnTo>
                  <a:lnTo>
                    <a:pt x="141928" y="18990"/>
                  </a:lnTo>
                  <a:lnTo>
                    <a:pt x="102449" y="41268"/>
                  </a:lnTo>
                  <a:lnTo>
                    <a:pt x="68056" y="70770"/>
                  </a:lnTo>
                  <a:lnTo>
                    <a:pt x="39681" y="106523"/>
                  </a:lnTo>
                  <a:lnTo>
                    <a:pt x="18258" y="147554"/>
                  </a:lnTo>
                  <a:lnTo>
                    <a:pt x="4720" y="192888"/>
                  </a:lnTo>
                  <a:lnTo>
                    <a:pt x="0" y="241553"/>
                  </a:lnTo>
                  <a:lnTo>
                    <a:pt x="4720" y="290219"/>
                  </a:lnTo>
                  <a:lnTo>
                    <a:pt x="18258" y="335553"/>
                  </a:lnTo>
                  <a:lnTo>
                    <a:pt x="39681" y="376584"/>
                  </a:lnTo>
                  <a:lnTo>
                    <a:pt x="68056" y="412337"/>
                  </a:lnTo>
                  <a:lnTo>
                    <a:pt x="102449" y="441839"/>
                  </a:lnTo>
                  <a:lnTo>
                    <a:pt x="141928" y="464117"/>
                  </a:lnTo>
                  <a:lnTo>
                    <a:pt x="185559" y="478198"/>
                  </a:lnTo>
                  <a:lnTo>
                    <a:pt x="232409" y="483107"/>
                  </a:lnTo>
                  <a:lnTo>
                    <a:pt x="279260" y="478198"/>
                  </a:lnTo>
                  <a:lnTo>
                    <a:pt x="322891" y="464117"/>
                  </a:lnTo>
                  <a:lnTo>
                    <a:pt x="362370" y="441839"/>
                  </a:lnTo>
                  <a:lnTo>
                    <a:pt x="396763" y="412337"/>
                  </a:lnTo>
                  <a:lnTo>
                    <a:pt x="425138" y="376584"/>
                  </a:lnTo>
                  <a:lnTo>
                    <a:pt x="446561" y="335553"/>
                  </a:lnTo>
                  <a:lnTo>
                    <a:pt x="460099" y="290219"/>
                  </a:lnTo>
                  <a:lnTo>
                    <a:pt x="464820" y="241553"/>
                  </a:lnTo>
                  <a:lnTo>
                    <a:pt x="460099" y="192888"/>
                  </a:lnTo>
                  <a:lnTo>
                    <a:pt x="446561" y="147554"/>
                  </a:lnTo>
                  <a:lnTo>
                    <a:pt x="425138" y="106523"/>
                  </a:lnTo>
                  <a:lnTo>
                    <a:pt x="396763" y="70770"/>
                  </a:lnTo>
                  <a:lnTo>
                    <a:pt x="362370" y="41268"/>
                  </a:lnTo>
                  <a:lnTo>
                    <a:pt x="322891" y="18990"/>
                  </a:lnTo>
                  <a:lnTo>
                    <a:pt x="279260" y="4909"/>
                  </a:lnTo>
                  <a:lnTo>
                    <a:pt x="232409" y="0"/>
                  </a:lnTo>
                  <a:close/>
                </a:path>
              </a:pathLst>
            </a:custGeom>
            <a:solidFill>
              <a:srgbClr val="C5D3B9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89" name="Google Shape;389;p5"/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9364344" y="3274949"/>
              <a:ext cx="260730" cy="2719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0" name="Google Shape;390;p5"/>
            <p:cNvPicPr preferRelativeResize="0"/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>
              <a:off x="9467814" y="3830256"/>
              <a:ext cx="2662116" cy="5432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1" name="Google Shape;391;p5"/>
            <p:cNvPicPr preferRelativeResize="0"/>
            <p:nvPr/>
          </p:nvPicPr>
          <p:blipFill rotWithShape="1">
            <a:blip r:embed="rId27">
              <a:alphaModFix/>
            </a:blip>
            <a:srcRect/>
            <a:stretch/>
          </p:blipFill>
          <p:spPr>
            <a:xfrm>
              <a:off x="9474707" y="3837432"/>
              <a:ext cx="2602992" cy="46481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2" name="Google Shape;392;p5"/>
          <p:cNvGrpSpPr/>
          <p:nvPr/>
        </p:nvGrpSpPr>
        <p:grpSpPr>
          <a:xfrm>
            <a:off x="9286359" y="3604675"/>
            <a:ext cx="2890691" cy="1849208"/>
            <a:chOff x="9259823" y="3788664"/>
            <a:chExt cx="2891444" cy="1849690"/>
          </a:xfrm>
        </p:grpSpPr>
        <p:sp>
          <p:nvSpPr>
            <p:cNvPr id="393" name="Google Shape;393;p5"/>
            <p:cNvSpPr/>
            <p:nvPr/>
          </p:nvSpPr>
          <p:spPr>
            <a:xfrm>
              <a:off x="9259823" y="3788664"/>
              <a:ext cx="466725" cy="431800"/>
            </a:xfrm>
            <a:custGeom>
              <a:avLst/>
              <a:gdLst/>
              <a:ahLst/>
              <a:cxnLst/>
              <a:rect l="l" t="t" r="r" b="b"/>
              <a:pathLst>
                <a:path w="466725" h="431800" extrusionOk="0">
                  <a:moveTo>
                    <a:pt x="233172" y="0"/>
                  </a:moveTo>
                  <a:lnTo>
                    <a:pt x="186179" y="4380"/>
                  </a:lnTo>
                  <a:lnTo>
                    <a:pt x="142410" y="16942"/>
                  </a:lnTo>
                  <a:lnTo>
                    <a:pt x="102803" y="36821"/>
                  </a:lnTo>
                  <a:lnTo>
                    <a:pt x="68294" y="63150"/>
                  </a:lnTo>
                  <a:lnTo>
                    <a:pt x="39821" y="95063"/>
                  </a:lnTo>
                  <a:lnTo>
                    <a:pt x="18323" y="131695"/>
                  </a:lnTo>
                  <a:lnTo>
                    <a:pt x="4737" y="172177"/>
                  </a:lnTo>
                  <a:lnTo>
                    <a:pt x="0" y="215646"/>
                  </a:lnTo>
                  <a:lnTo>
                    <a:pt x="4737" y="259114"/>
                  </a:lnTo>
                  <a:lnTo>
                    <a:pt x="18323" y="299596"/>
                  </a:lnTo>
                  <a:lnTo>
                    <a:pt x="39821" y="336228"/>
                  </a:lnTo>
                  <a:lnTo>
                    <a:pt x="68294" y="368141"/>
                  </a:lnTo>
                  <a:lnTo>
                    <a:pt x="102803" y="394470"/>
                  </a:lnTo>
                  <a:lnTo>
                    <a:pt x="142410" y="414349"/>
                  </a:lnTo>
                  <a:lnTo>
                    <a:pt x="186179" y="426911"/>
                  </a:lnTo>
                  <a:lnTo>
                    <a:pt x="233172" y="431292"/>
                  </a:lnTo>
                  <a:lnTo>
                    <a:pt x="280164" y="426911"/>
                  </a:lnTo>
                  <a:lnTo>
                    <a:pt x="323933" y="414349"/>
                  </a:lnTo>
                  <a:lnTo>
                    <a:pt x="363540" y="394470"/>
                  </a:lnTo>
                  <a:lnTo>
                    <a:pt x="398049" y="368141"/>
                  </a:lnTo>
                  <a:lnTo>
                    <a:pt x="426522" y="336228"/>
                  </a:lnTo>
                  <a:lnTo>
                    <a:pt x="448020" y="299596"/>
                  </a:lnTo>
                  <a:lnTo>
                    <a:pt x="461606" y="259114"/>
                  </a:lnTo>
                  <a:lnTo>
                    <a:pt x="466344" y="215646"/>
                  </a:lnTo>
                  <a:lnTo>
                    <a:pt x="461606" y="172177"/>
                  </a:lnTo>
                  <a:lnTo>
                    <a:pt x="448020" y="131695"/>
                  </a:lnTo>
                  <a:lnTo>
                    <a:pt x="426522" y="95063"/>
                  </a:lnTo>
                  <a:lnTo>
                    <a:pt x="398049" y="63150"/>
                  </a:lnTo>
                  <a:lnTo>
                    <a:pt x="363540" y="36821"/>
                  </a:lnTo>
                  <a:lnTo>
                    <a:pt x="323933" y="16942"/>
                  </a:lnTo>
                  <a:lnTo>
                    <a:pt x="280164" y="4380"/>
                  </a:lnTo>
                  <a:lnTo>
                    <a:pt x="233172" y="0"/>
                  </a:lnTo>
                  <a:close/>
                </a:path>
              </a:pathLst>
            </a:custGeom>
            <a:solidFill>
              <a:srgbClr val="C5D3B9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94" name="Google Shape;394;p5"/>
            <p:cNvPicPr preferRelativeResize="0"/>
            <p:nvPr/>
          </p:nvPicPr>
          <p:blipFill rotWithShape="1">
            <a:blip r:embed="rId28">
              <a:alphaModFix/>
            </a:blip>
            <a:srcRect/>
            <a:stretch/>
          </p:blipFill>
          <p:spPr>
            <a:xfrm>
              <a:off x="9489151" y="5072447"/>
              <a:ext cx="2662116" cy="5659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5" name="Google Shape;395;p5"/>
            <p:cNvPicPr preferRelativeResize="0"/>
            <p:nvPr/>
          </p:nvPicPr>
          <p:blipFill rotWithShape="1">
            <a:blip r:embed="rId29">
              <a:alphaModFix/>
            </a:blip>
            <a:srcRect/>
            <a:stretch/>
          </p:blipFill>
          <p:spPr>
            <a:xfrm>
              <a:off x="9496043" y="5079492"/>
              <a:ext cx="2602991" cy="48767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6" name="Google Shape;396;p5"/>
          <p:cNvGrpSpPr/>
          <p:nvPr/>
        </p:nvGrpSpPr>
        <p:grpSpPr>
          <a:xfrm>
            <a:off x="9257702" y="4239002"/>
            <a:ext cx="2908672" cy="1070026"/>
            <a:chOff x="9231158" y="4423156"/>
            <a:chExt cx="2909430" cy="1070305"/>
          </a:xfrm>
        </p:grpSpPr>
        <p:sp>
          <p:nvSpPr>
            <p:cNvPr id="397" name="Google Shape;397;p5"/>
            <p:cNvSpPr/>
            <p:nvPr/>
          </p:nvSpPr>
          <p:spPr>
            <a:xfrm>
              <a:off x="9231158" y="5032247"/>
              <a:ext cx="493868" cy="461214"/>
            </a:xfrm>
            <a:custGeom>
              <a:avLst/>
              <a:gdLst/>
              <a:ahLst/>
              <a:cxnLst/>
              <a:rect l="l" t="t" r="r" b="b"/>
              <a:pathLst>
                <a:path w="466725" h="451485" extrusionOk="0">
                  <a:moveTo>
                    <a:pt x="233172" y="0"/>
                  </a:moveTo>
                  <a:lnTo>
                    <a:pt x="186179" y="4581"/>
                  </a:lnTo>
                  <a:lnTo>
                    <a:pt x="142410" y="17722"/>
                  </a:lnTo>
                  <a:lnTo>
                    <a:pt x="102803" y="38515"/>
                  </a:lnTo>
                  <a:lnTo>
                    <a:pt x="68294" y="66055"/>
                  </a:lnTo>
                  <a:lnTo>
                    <a:pt x="39821" y="99435"/>
                  </a:lnTo>
                  <a:lnTo>
                    <a:pt x="18323" y="137749"/>
                  </a:lnTo>
                  <a:lnTo>
                    <a:pt x="4737" y="180090"/>
                  </a:lnTo>
                  <a:lnTo>
                    <a:pt x="0" y="225551"/>
                  </a:lnTo>
                  <a:lnTo>
                    <a:pt x="4737" y="271013"/>
                  </a:lnTo>
                  <a:lnTo>
                    <a:pt x="18323" y="313354"/>
                  </a:lnTo>
                  <a:lnTo>
                    <a:pt x="39821" y="351668"/>
                  </a:lnTo>
                  <a:lnTo>
                    <a:pt x="68294" y="385048"/>
                  </a:lnTo>
                  <a:lnTo>
                    <a:pt x="102803" y="412588"/>
                  </a:lnTo>
                  <a:lnTo>
                    <a:pt x="142410" y="433381"/>
                  </a:lnTo>
                  <a:lnTo>
                    <a:pt x="186179" y="446522"/>
                  </a:lnTo>
                  <a:lnTo>
                    <a:pt x="233172" y="451103"/>
                  </a:lnTo>
                  <a:lnTo>
                    <a:pt x="280164" y="446522"/>
                  </a:lnTo>
                  <a:lnTo>
                    <a:pt x="323933" y="433381"/>
                  </a:lnTo>
                  <a:lnTo>
                    <a:pt x="363540" y="412588"/>
                  </a:lnTo>
                  <a:lnTo>
                    <a:pt x="398049" y="385048"/>
                  </a:lnTo>
                  <a:lnTo>
                    <a:pt x="426522" y="351668"/>
                  </a:lnTo>
                  <a:lnTo>
                    <a:pt x="448020" y="313354"/>
                  </a:lnTo>
                  <a:lnTo>
                    <a:pt x="461606" y="271013"/>
                  </a:lnTo>
                  <a:lnTo>
                    <a:pt x="466344" y="225551"/>
                  </a:lnTo>
                  <a:lnTo>
                    <a:pt x="461606" y="180090"/>
                  </a:lnTo>
                  <a:lnTo>
                    <a:pt x="448020" y="137749"/>
                  </a:lnTo>
                  <a:lnTo>
                    <a:pt x="426522" y="99435"/>
                  </a:lnTo>
                  <a:lnTo>
                    <a:pt x="398049" y="66055"/>
                  </a:lnTo>
                  <a:lnTo>
                    <a:pt x="363540" y="38515"/>
                  </a:lnTo>
                  <a:lnTo>
                    <a:pt x="323933" y="17722"/>
                  </a:lnTo>
                  <a:lnTo>
                    <a:pt x="280164" y="4581"/>
                  </a:lnTo>
                  <a:lnTo>
                    <a:pt x="233172" y="0"/>
                  </a:lnTo>
                  <a:close/>
                </a:path>
              </a:pathLst>
            </a:custGeom>
            <a:solidFill>
              <a:srgbClr val="C5D3B9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98" name="Google Shape;398;p5"/>
            <p:cNvPicPr preferRelativeResize="0"/>
            <p:nvPr/>
          </p:nvPicPr>
          <p:blipFill rotWithShape="1">
            <a:blip r:embed="rId30">
              <a:alphaModFix/>
            </a:blip>
            <a:srcRect/>
            <a:stretch/>
          </p:blipFill>
          <p:spPr>
            <a:xfrm>
              <a:off x="9476969" y="4423156"/>
              <a:ext cx="2663619" cy="6010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9" name="Google Shape;399;p5"/>
            <p:cNvPicPr preferRelativeResize="0"/>
            <p:nvPr/>
          </p:nvPicPr>
          <p:blipFill rotWithShape="1">
            <a:blip r:embed="rId31">
              <a:alphaModFix/>
            </a:blip>
            <a:srcRect/>
            <a:stretch/>
          </p:blipFill>
          <p:spPr>
            <a:xfrm>
              <a:off x="9483852" y="4430267"/>
              <a:ext cx="2604516" cy="52273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0" name="Google Shape;400;p5"/>
          <p:cNvGrpSpPr/>
          <p:nvPr/>
        </p:nvGrpSpPr>
        <p:grpSpPr>
          <a:xfrm>
            <a:off x="9293977" y="4188214"/>
            <a:ext cx="2887643" cy="1930012"/>
            <a:chOff x="9267443" y="4372355"/>
            <a:chExt cx="2888395" cy="1930515"/>
          </a:xfrm>
        </p:grpSpPr>
        <p:sp>
          <p:nvSpPr>
            <p:cNvPr id="401" name="Google Shape;401;p5"/>
            <p:cNvSpPr/>
            <p:nvPr/>
          </p:nvSpPr>
          <p:spPr>
            <a:xfrm>
              <a:off x="9267443" y="4372355"/>
              <a:ext cx="464820" cy="483234"/>
            </a:xfrm>
            <a:custGeom>
              <a:avLst/>
              <a:gdLst/>
              <a:ahLst/>
              <a:cxnLst/>
              <a:rect l="l" t="t" r="r" b="b"/>
              <a:pathLst>
                <a:path w="464820" h="483235" extrusionOk="0">
                  <a:moveTo>
                    <a:pt x="232409" y="0"/>
                  </a:moveTo>
                  <a:lnTo>
                    <a:pt x="185559" y="4909"/>
                  </a:lnTo>
                  <a:lnTo>
                    <a:pt x="141928" y="18990"/>
                  </a:lnTo>
                  <a:lnTo>
                    <a:pt x="102449" y="41268"/>
                  </a:lnTo>
                  <a:lnTo>
                    <a:pt x="68056" y="70770"/>
                  </a:lnTo>
                  <a:lnTo>
                    <a:pt x="39681" y="106523"/>
                  </a:lnTo>
                  <a:lnTo>
                    <a:pt x="18258" y="147554"/>
                  </a:lnTo>
                  <a:lnTo>
                    <a:pt x="4720" y="192888"/>
                  </a:lnTo>
                  <a:lnTo>
                    <a:pt x="0" y="241554"/>
                  </a:lnTo>
                  <a:lnTo>
                    <a:pt x="4720" y="290219"/>
                  </a:lnTo>
                  <a:lnTo>
                    <a:pt x="18258" y="335553"/>
                  </a:lnTo>
                  <a:lnTo>
                    <a:pt x="39681" y="376584"/>
                  </a:lnTo>
                  <a:lnTo>
                    <a:pt x="68056" y="412337"/>
                  </a:lnTo>
                  <a:lnTo>
                    <a:pt x="102449" y="441839"/>
                  </a:lnTo>
                  <a:lnTo>
                    <a:pt x="141928" y="464117"/>
                  </a:lnTo>
                  <a:lnTo>
                    <a:pt x="185559" y="478198"/>
                  </a:lnTo>
                  <a:lnTo>
                    <a:pt x="232409" y="483108"/>
                  </a:lnTo>
                  <a:lnTo>
                    <a:pt x="279260" y="478198"/>
                  </a:lnTo>
                  <a:lnTo>
                    <a:pt x="322891" y="464117"/>
                  </a:lnTo>
                  <a:lnTo>
                    <a:pt x="362370" y="441839"/>
                  </a:lnTo>
                  <a:lnTo>
                    <a:pt x="396763" y="412337"/>
                  </a:lnTo>
                  <a:lnTo>
                    <a:pt x="425138" y="376584"/>
                  </a:lnTo>
                  <a:lnTo>
                    <a:pt x="446561" y="335553"/>
                  </a:lnTo>
                  <a:lnTo>
                    <a:pt x="460099" y="290219"/>
                  </a:lnTo>
                  <a:lnTo>
                    <a:pt x="464820" y="241554"/>
                  </a:lnTo>
                  <a:lnTo>
                    <a:pt x="460099" y="192888"/>
                  </a:lnTo>
                  <a:lnTo>
                    <a:pt x="446561" y="147554"/>
                  </a:lnTo>
                  <a:lnTo>
                    <a:pt x="425138" y="106523"/>
                  </a:lnTo>
                  <a:lnTo>
                    <a:pt x="396763" y="70770"/>
                  </a:lnTo>
                  <a:lnTo>
                    <a:pt x="362370" y="41268"/>
                  </a:lnTo>
                  <a:lnTo>
                    <a:pt x="322891" y="18990"/>
                  </a:lnTo>
                  <a:lnTo>
                    <a:pt x="279260" y="4909"/>
                  </a:lnTo>
                  <a:lnTo>
                    <a:pt x="232409" y="0"/>
                  </a:lnTo>
                  <a:close/>
                </a:path>
              </a:pathLst>
            </a:custGeom>
            <a:solidFill>
              <a:srgbClr val="C5D3B9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02" name="Google Shape;402;p5"/>
            <p:cNvPicPr preferRelativeResize="0"/>
            <p:nvPr/>
          </p:nvPicPr>
          <p:blipFill rotWithShape="1">
            <a:blip r:embed="rId30">
              <a:alphaModFix/>
            </a:blip>
            <a:srcRect/>
            <a:stretch/>
          </p:blipFill>
          <p:spPr>
            <a:xfrm>
              <a:off x="9493722" y="5701780"/>
              <a:ext cx="2662116" cy="6010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3" name="Google Shape;403;p5"/>
            <p:cNvPicPr preferRelativeResize="0"/>
            <p:nvPr/>
          </p:nvPicPr>
          <p:blipFill rotWithShape="1">
            <a:blip r:embed="rId32">
              <a:alphaModFix/>
            </a:blip>
            <a:srcRect/>
            <a:stretch/>
          </p:blipFill>
          <p:spPr>
            <a:xfrm>
              <a:off x="9500615" y="5708903"/>
              <a:ext cx="2602991" cy="52273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4" name="Google Shape;404;p5"/>
          <p:cNvGrpSpPr/>
          <p:nvPr/>
        </p:nvGrpSpPr>
        <p:grpSpPr>
          <a:xfrm>
            <a:off x="9289407" y="3726563"/>
            <a:ext cx="466603" cy="2230681"/>
            <a:chOff x="9262871" y="3910584"/>
            <a:chExt cx="466725" cy="2231262"/>
          </a:xfrm>
        </p:grpSpPr>
        <p:sp>
          <p:nvSpPr>
            <p:cNvPr id="405" name="Google Shape;405;p5"/>
            <p:cNvSpPr/>
            <p:nvPr/>
          </p:nvSpPr>
          <p:spPr>
            <a:xfrm>
              <a:off x="9262871" y="5658612"/>
              <a:ext cx="466725" cy="483234"/>
            </a:xfrm>
            <a:custGeom>
              <a:avLst/>
              <a:gdLst/>
              <a:ahLst/>
              <a:cxnLst/>
              <a:rect l="l" t="t" r="r" b="b"/>
              <a:pathLst>
                <a:path w="466725" h="483235" extrusionOk="0">
                  <a:moveTo>
                    <a:pt x="233172" y="0"/>
                  </a:moveTo>
                  <a:lnTo>
                    <a:pt x="186179" y="4907"/>
                  </a:lnTo>
                  <a:lnTo>
                    <a:pt x="142410" y="18981"/>
                  </a:lnTo>
                  <a:lnTo>
                    <a:pt x="102803" y="41251"/>
                  </a:lnTo>
                  <a:lnTo>
                    <a:pt x="68294" y="70746"/>
                  </a:lnTo>
                  <a:lnTo>
                    <a:pt x="39821" y="106495"/>
                  </a:lnTo>
                  <a:lnTo>
                    <a:pt x="18323" y="147527"/>
                  </a:lnTo>
                  <a:lnTo>
                    <a:pt x="4737" y="192870"/>
                  </a:lnTo>
                  <a:lnTo>
                    <a:pt x="0" y="241553"/>
                  </a:lnTo>
                  <a:lnTo>
                    <a:pt x="4737" y="290233"/>
                  </a:lnTo>
                  <a:lnTo>
                    <a:pt x="18323" y="335575"/>
                  </a:lnTo>
                  <a:lnTo>
                    <a:pt x="39821" y="376606"/>
                  </a:lnTo>
                  <a:lnTo>
                    <a:pt x="68294" y="412356"/>
                  </a:lnTo>
                  <a:lnTo>
                    <a:pt x="102803" y="441852"/>
                  </a:lnTo>
                  <a:lnTo>
                    <a:pt x="142410" y="464124"/>
                  </a:lnTo>
                  <a:lnTo>
                    <a:pt x="186179" y="478200"/>
                  </a:lnTo>
                  <a:lnTo>
                    <a:pt x="233172" y="483108"/>
                  </a:lnTo>
                  <a:lnTo>
                    <a:pt x="280164" y="478200"/>
                  </a:lnTo>
                  <a:lnTo>
                    <a:pt x="323933" y="464124"/>
                  </a:lnTo>
                  <a:lnTo>
                    <a:pt x="363540" y="441852"/>
                  </a:lnTo>
                  <a:lnTo>
                    <a:pt x="398049" y="412356"/>
                  </a:lnTo>
                  <a:lnTo>
                    <a:pt x="426522" y="376606"/>
                  </a:lnTo>
                  <a:lnTo>
                    <a:pt x="448020" y="335575"/>
                  </a:lnTo>
                  <a:lnTo>
                    <a:pt x="461606" y="290233"/>
                  </a:lnTo>
                  <a:lnTo>
                    <a:pt x="466344" y="241553"/>
                  </a:lnTo>
                  <a:lnTo>
                    <a:pt x="461606" y="192870"/>
                  </a:lnTo>
                  <a:lnTo>
                    <a:pt x="448020" y="147527"/>
                  </a:lnTo>
                  <a:lnTo>
                    <a:pt x="426522" y="106495"/>
                  </a:lnTo>
                  <a:lnTo>
                    <a:pt x="398049" y="70746"/>
                  </a:lnTo>
                  <a:lnTo>
                    <a:pt x="363540" y="41251"/>
                  </a:lnTo>
                  <a:lnTo>
                    <a:pt x="323933" y="18981"/>
                  </a:lnTo>
                  <a:lnTo>
                    <a:pt x="280164" y="4907"/>
                  </a:lnTo>
                  <a:lnTo>
                    <a:pt x="233172" y="0"/>
                  </a:lnTo>
                  <a:close/>
                </a:path>
              </a:pathLst>
            </a:custGeom>
            <a:solidFill>
              <a:srgbClr val="C5D3B9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06" name="Google Shape;406;p5"/>
            <p:cNvPicPr preferRelativeResize="0"/>
            <p:nvPr/>
          </p:nvPicPr>
          <p:blipFill rotWithShape="1">
            <a:blip r:embed="rId33">
              <a:alphaModFix/>
            </a:blip>
            <a:srcRect/>
            <a:stretch/>
          </p:blipFill>
          <p:spPr>
            <a:xfrm>
              <a:off x="9400031" y="5701284"/>
              <a:ext cx="211835" cy="381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7" name="Google Shape;407;p5"/>
            <p:cNvPicPr preferRelativeResize="0"/>
            <p:nvPr/>
          </p:nvPicPr>
          <p:blipFill rotWithShape="1">
            <a:blip r:embed="rId34">
              <a:alphaModFix/>
            </a:blip>
            <a:srcRect/>
            <a:stretch/>
          </p:blipFill>
          <p:spPr>
            <a:xfrm>
              <a:off x="9360888" y="4460365"/>
              <a:ext cx="315468" cy="306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8" name="Google Shape;408;p5"/>
            <p:cNvPicPr preferRelativeResize="0"/>
            <p:nvPr/>
          </p:nvPicPr>
          <p:blipFill rotWithShape="1">
            <a:blip r:embed="rId35">
              <a:alphaModFix/>
            </a:blip>
            <a:srcRect/>
            <a:stretch/>
          </p:blipFill>
          <p:spPr>
            <a:xfrm>
              <a:off x="9407651" y="3910584"/>
              <a:ext cx="147827" cy="20421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9" name="Google Shape;409;p5"/>
          <p:cNvSpPr/>
          <p:nvPr/>
        </p:nvSpPr>
        <p:spPr>
          <a:xfrm>
            <a:off x="3397191" y="4985983"/>
            <a:ext cx="606902" cy="452637"/>
          </a:xfrm>
          <a:custGeom>
            <a:avLst/>
            <a:gdLst/>
            <a:ahLst/>
            <a:cxnLst/>
            <a:rect l="l" t="t" r="r" b="b"/>
            <a:pathLst>
              <a:path w="607060" h="452754" extrusionOk="0">
                <a:moveTo>
                  <a:pt x="3175" y="0"/>
                </a:moveTo>
                <a:lnTo>
                  <a:pt x="1768" y="6584"/>
                </a:lnTo>
                <a:lnTo>
                  <a:pt x="777" y="13620"/>
                </a:lnTo>
                <a:lnTo>
                  <a:pt x="192" y="21181"/>
                </a:lnTo>
                <a:lnTo>
                  <a:pt x="0" y="29337"/>
                </a:lnTo>
                <a:lnTo>
                  <a:pt x="0" y="423087"/>
                </a:lnTo>
                <a:lnTo>
                  <a:pt x="192" y="431168"/>
                </a:lnTo>
                <a:lnTo>
                  <a:pt x="777" y="438800"/>
                </a:lnTo>
                <a:lnTo>
                  <a:pt x="1768" y="445962"/>
                </a:lnTo>
                <a:lnTo>
                  <a:pt x="3175" y="452628"/>
                </a:lnTo>
                <a:lnTo>
                  <a:pt x="19736" y="419794"/>
                </a:lnTo>
                <a:lnTo>
                  <a:pt x="46418" y="401796"/>
                </a:lnTo>
                <a:lnTo>
                  <a:pt x="78434" y="394227"/>
                </a:lnTo>
                <a:lnTo>
                  <a:pt x="110998" y="392684"/>
                </a:lnTo>
                <a:lnTo>
                  <a:pt x="395732" y="392811"/>
                </a:lnTo>
                <a:lnTo>
                  <a:pt x="444079" y="386833"/>
                </a:lnTo>
                <a:lnTo>
                  <a:pt x="488456" y="369807"/>
                </a:lnTo>
                <a:lnTo>
                  <a:pt x="527600" y="343095"/>
                </a:lnTo>
                <a:lnTo>
                  <a:pt x="560245" y="308059"/>
                </a:lnTo>
                <a:lnTo>
                  <a:pt x="585128" y="266060"/>
                </a:lnTo>
                <a:lnTo>
                  <a:pt x="600985" y="218461"/>
                </a:lnTo>
                <a:lnTo>
                  <a:pt x="606551" y="166624"/>
                </a:lnTo>
                <a:lnTo>
                  <a:pt x="604895" y="138037"/>
                </a:lnTo>
                <a:lnTo>
                  <a:pt x="600059" y="110521"/>
                </a:lnTo>
                <a:lnTo>
                  <a:pt x="592246" y="84292"/>
                </a:lnTo>
                <a:lnTo>
                  <a:pt x="581660" y="59563"/>
                </a:lnTo>
                <a:lnTo>
                  <a:pt x="128650" y="59563"/>
                </a:lnTo>
                <a:lnTo>
                  <a:pt x="128650" y="59309"/>
                </a:lnTo>
                <a:lnTo>
                  <a:pt x="107696" y="59436"/>
                </a:lnTo>
                <a:lnTo>
                  <a:pt x="76166" y="57917"/>
                </a:lnTo>
                <a:lnTo>
                  <a:pt x="45196" y="50434"/>
                </a:lnTo>
                <a:lnTo>
                  <a:pt x="19345" y="32593"/>
                </a:lnTo>
                <a:lnTo>
                  <a:pt x="317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0" name="Google Shape;410;p5"/>
          <p:cNvGrpSpPr/>
          <p:nvPr/>
        </p:nvGrpSpPr>
        <p:grpSpPr>
          <a:xfrm>
            <a:off x="8724151" y="3737228"/>
            <a:ext cx="466603" cy="2206303"/>
            <a:chOff x="8697468" y="3921252"/>
            <a:chExt cx="466725" cy="2206878"/>
          </a:xfrm>
        </p:grpSpPr>
        <p:sp>
          <p:nvSpPr>
            <p:cNvPr id="411" name="Google Shape;411;p5"/>
            <p:cNvSpPr/>
            <p:nvPr/>
          </p:nvSpPr>
          <p:spPr>
            <a:xfrm>
              <a:off x="8697468" y="5644896"/>
              <a:ext cx="466725" cy="483234"/>
            </a:xfrm>
            <a:custGeom>
              <a:avLst/>
              <a:gdLst/>
              <a:ahLst/>
              <a:cxnLst/>
              <a:rect l="l" t="t" r="r" b="b"/>
              <a:pathLst>
                <a:path w="466725" h="483235" extrusionOk="0">
                  <a:moveTo>
                    <a:pt x="233172" y="0"/>
                  </a:moveTo>
                  <a:lnTo>
                    <a:pt x="186179" y="4907"/>
                  </a:lnTo>
                  <a:lnTo>
                    <a:pt x="142410" y="18983"/>
                  </a:lnTo>
                  <a:lnTo>
                    <a:pt x="102803" y="41255"/>
                  </a:lnTo>
                  <a:lnTo>
                    <a:pt x="68294" y="70751"/>
                  </a:lnTo>
                  <a:lnTo>
                    <a:pt x="39821" y="106501"/>
                  </a:lnTo>
                  <a:lnTo>
                    <a:pt x="18323" y="147532"/>
                  </a:lnTo>
                  <a:lnTo>
                    <a:pt x="4737" y="192874"/>
                  </a:lnTo>
                  <a:lnTo>
                    <a:pt x="0" y="241553"/>
                  </a:lnTo>
                  <a:lnTo>
                    <a:pt x="4737" y="290233"/>
                  </a:lnTo>
                  <a:lnTo>
                    <a:pt x="18323" y="335575"/>
                  </a:lnTo>
                  <a:lnTo>
                    <a:pt x="39821" y="376606"/>
                  </a:lnTo>
                  <a:lnTo>
                    <a:pt x="68294" y="412356"/>
                  </a:lnTo>
                  <a:lnTo>
                    <a:pt x="102803" y="441852"/>
                  </a:lnTo>
                  <a:lnTo>
                    <a:pt x="142410" y="464124"/>
                  </a:lnTo>
                  <a:lnTo>
                    <a:pt x="186179" y="478200"/>
                  </a:lnTo>
                  <a:lnTo>
                    <a:pt x="233172" y="483107"/>
                  </a:lnTo>
                  <a:lnTo>
                    <a:pt x="280164" y="478200"/>
                  </a:lnTo>
                  <a:lnTo>
                    <a:pt x="323933" y="464124"/>
                  </a:lnTo>
                  <a:lnTo>
                    <a:pt x="363540" y="441852"/>
                  </a:lnTo>
                  <a:lnTo>
                    <a:pt x="398049" y="412356"/>
                  </a:lnTo>
                  <a:lnTo>
                    <a:pt x="426522" y="376606"/>
                  </a:lnTo>
                  <a:lnTo>
                    <a:pt x="448020" y="335575"/>
                  </a:lnTo>
                  <a:lnTo>
                    <a:pt x="461606" y="290233"/>
                  </a:lnTo>
                  <a:lnTo>
                    <a:pt x="466343" y="241553"/>
                  </a:lnTo>
                  <a:lnTo>
                    <a:pt x="461606" y="192874"/>
                  </a:lnTo>
                  <a:lnTo>
                    <a:pt x="448020" y="147532"/>
                  </a:lnTo>
                  <a:lnTo>
                    <a:pt x="426522" y="106501"/>
                  </a:lnTo>
                  <a:lnTo>
                    <a:pt x="398049" y="70751"/>
                  </a:lnTo>
                  <a:lnTo>
                    <a:pt x="363540" y="41255"/>
                  </a:lnTo>
                  <a:lnTo>
                    <a:pt x="323933" y="18983"/>
                  </a:lnTo>
                  <a:lnTo>
                    <a:pt x="280164" y="4907"/>
                  </a:lnTo>
                  <a:lnTo>
                    <a:pt x="233172" y="0"/>
                  </a:lnTo>
                  <a:close/>
                </a:path>
              </a:pathLst>
            </a:custGeom>
            <a:solidFill>
              <a:srgbClr val="B0C6E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12" name="Google Shape;412;p5"/>
            <p:cNvPicPr preferRelativeResize="0"/>
            <p:nvPr/>
          </p:nvPicPr>
          <p:blipFill rotWithShape="1">
            <a:blip r:embed="rId36">
              <a:alphaModFix/>
            </a:blip>
            <a:srcRect/>
            <a:stretch/>
          </p:blipFill>
          <p:spPr>
            <a:xfrm>
              <a:off x="8802624" y="5096256"/>
              <a:ext cx="252983" cy="3169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3" name="Google Shape;413;p5"/>
            <p:cNvPicPr preferRelativeResize="0"/>
            <p:nvPr/>
          </p:nvPicPr>
          <p:blipFill rotWithShape="1">
            <a:blip r:embed="rId35">
              <a:alphaModFix/>
            </a:blip>
            <a:srcRect/>
            <a:stretch/>
          </p:blipFill>
          <p:spPr>
            <a:xfrm>
              <a:off x="8831580" y="3921252"/>
              <a:ext cx="147827" cy="20269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14" name="Google Shape;414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62209" y="4200377"/>
            <a:ext cx="2848757" cy="692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5"/>
          <p:cNvPicPr preferRelativeResize="0"/>
          <p:nvPr/>
        </p:nvPicPr>
        <p:blipFill rotWithShape="1">
          <a:blip r:embed="rId37">
            <a:alphaModFix/>
          </a:blip>
          <a:srcRect/>
          <a:stretch/>
        </p:blipFill>
        <p:spPr>
          <a:xfrm>
            <a:off x="588109" y="4226304"/>
            <a:ext cx="2751627" cy="595728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5"/>
          <p:cNvSpPr/>
          <p:nvPr/>
        </p:nvSpPr>
        <p:spPr>
          <a:xfrm>
            <a:off x="2731820" y="4337527"/>
            <a:ext cx="608172" cy="452637"/>
          </a:xfrm>
          <a:custGeom>
            <a:avLst/>
            <a:gdLst/>
            <a:ahLst/>
            <a:cxnLst/>
            <a:rect l="l" t="t" r="r" b="b"/>
            <a:pathLst>
              <a:path w="608329" h="452754" extrusionOk="0">
                <a:moveTo>
                  <a:pt x="604901" y="0"/>
                </a:moveTo>
                <a:lnTo>
                  <a:pt x="588688" y="32593"/>
                </a:lnTo>
                <a:lnTo>
                  <a:pt x="562737" y="50434"/>
                </a:lnTo>
                <a:lnTo>
                  <a:pt x="531641" y="57917"/>
                </a:lnTo>
                <a:lnTo>
                  <a:pt x="499999" y="59436"/>
                </a:lnTo>
                <a:lnTo>
                  <a:pt x="479171" y="59309"/>
                </a:lnTo>
                <a:lnTo>
                  <a:pt x="479171" y="59563"/>
                </a:lnTo>
                <a:lnTo>
                  <a:pt x="24892" y="59563"/>
                </a:lnTo>
                <a:lnTo>
                  <a:pt x="14305" y="84292"/>
                </a:lnTo>
                <a:lnTo>
                  <a:pt x="6492" y="110521"/>
                </a:lnTo>
                <a:lnTo>
                  <a:pt x="1656" y="138037"/>
                </a:lnTo>
                <a:lnTo>
                  <a:pt x="0" y="166624"/>
                </a:lnTo>
                <a:lnTo>
                  <a:pt x="5581" y="218461"/>
                </a:lnTo>
                <a:lnTo>
                  <a:pt x="21479" y="266060"/>
                </a:lnTo>
                <a:lnTo>
                  <a:pt x="46426" y="308059"/>
                </a:lnTo>
                <a:lnTo>
                  <a:pt x="79153" y="343095"/>
                </a:lnTo>
                <a:lnTo>
                  <a:pt x="118391" y="369807"/>
                </a:lnTo>
                <a:lnTo>
                  <a:pt x="162872" y="386833"/>
                </a:lnTo>
                <a:lnTo>
                  <a:pt x="211328" y="392811"/>
                </a:lnTo>
                <a:lnTo>
                  <a:pt x="496824" y="392684"/>
                </a:lnTo>
                <a:lnTo>
                  <a:pt x="529462" y="394227"/>
                </a:lnTo>
                <a:lnTo>
                  <a:pt x="561530" y="401796"/>
                </a:lnTo>
                <a:lnTo>
                  <a:pt x="588263" y="419794"/>
                </a:lnTo>
                <a:lnTo>
                  <a:pt x="604901" y="452628"/>
                </a:lnTo>
                <a:lnTo>
                  <a:pt x="606307" y="445986"/>
                </a:lnTo>
                <a:lnTo>
                  <a:pt x="607298" y="438832"/>
                </a:lnTo>
                <a:lnTo>
                  <a:pt x="607883" y="431178"/>
                </a:lnTo>
                <a:lnTo>
                  <a:pt x="608076" y="423037"/>
                </a:lnTo>
                <a:lnTo>
                  <a:pt x="608076" y="29337"/>
                </a:lnTo>
                <a:lnTo>
                  <a:pt x="607883" y="21181"/>
                </a:lnTo>
                <a:lnTo>
                  <a:pt x="607298" y="13620"/>
                </a:lnTo>
                <a:lnTo>
                  <a:pt x="606307" y="6584"/>
                </a:lnTo>
                <a:lnTo>
                  <a:pt x="60490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5"/>
          <p:cNvSpPr/>
          <p:nvPr/>
        </p:nvSpPr>
        <p:spPr>
          <a:xfrm>
            <a:off x="2748578" y="4230875"/>
            <a:ext cx="591666" cy="542784"/>
          </a:xfrm>
          <a:custGeom>
            <a:avLst/>
            <a:gdLst/>
            <a:ahLst/>
            <a:cxnLst/>
            <a:rect l="l" t="t" r="r" b="b"/>
            <a:pathLst>
              <a:path w="591820" h="542925" extrusionOk="0">
                <a:moveTo>
                  <a:pt x="483108" y="0"/>
                </a:moveTo>
                <a:lnTo>
                  <a:pt x="205612" y="127"/>
                </a:lnTo>
                <a:lnTo>
                  <a:pt x="158473" y="6113"/>
                </a:lnTo>
                <a:lnTo>
                  <a:pt x="115197" y="23164"/>
                </a:lnTo>
                <a:lnTo>
                  <a:pt x="77020" y="49922"/>
                </a:lnTo>
                <a:lnTo>
                  <a:pt x="45176" y="85026"/>
                </a:lnTo>
                <a:lnTo>
                  <a:pt x="20902" y="127117"/>
                </a:lnTo>
                <a:lnTo>
                  <a:pt x="5431" y="174836"/>
                </a:lnTo>
                <a:lnTo>
                  <a:pt x="0" y="226822"/>
                </a:lnTo>
                <a:lnTo>
                  <a:pt x="5431" y="278760"/>
                </a:lnTo>
                <a:lnTo>
                  <a:pt x="20902" y="326445"/>
                </a:lnTo>
                <a:lnTo>
                  <a:pt x="45176" y="368514"/>
                </a:lnTo>
                <a:lnTo>
                  <a:pt x="77020" y="403604"/>
                </a:lnTo>
                <a:lnTo>
                  <a:pt x="115197" y="430355"/>
                </a:lnTo>
                <a:lnTo>
                  <a:pt x="158473" y="447404"/>
                </a:lnTo>
                <a:lnTo>
                  <a:pt x="205612" y="453390"/>
                </a:lnTo>
                <a:lnTo>
                  <a:pt x="483616" y="453390"/>
                </a:lnTo>
                <a:lnTo>
                  <a:pt x="520213" y="455604"/>
                </a:lnTo>
                <a:lnTo>
                  <a:pt x="555037" y="466725"/>
                </a:lnTo>
                <a:lnTo>
                  <a:pt x="581074" y="493466"/>
                </a:lnTo>
                <a:lnTo>
                  <a:pt x="591312" y="542544"/>
                </a:lnTo>
                <a:lnTo>
                  <a:pt x="591312" y="89408"/>
                </a:lnTo>
                <a:lnTo>
                  <a:pt x="580995" y="40130"/>
                </a:lnTo>
                <a:lnTo>
                  <a:pt x="554783" y="13319"/>
                </a:lnTo>
                <a:lnTo>
                  <a:pt x="519785" y="2200"/>
                </a:lnTo>
                <a:lnTo>
                  <a:pt x="483108" y="0"/>
                </a:lnTo>
                <a:close/>
              </a:path>
            </a:pathLst>
          </a:custGeom>
          <a:solidFill>
            <a:srgbClr val="C4D4E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8" name="Google Shape;418;p5"/>
          <p:cNvPicPr preferRelativeResize="0"/>
          <p:nvPr/>
        </p:nvPicPr>
        <p:blipFill rotWithShape="1">
          <a:blip r:embed="rId38">
            <a:alphaModFix/>
          </a:blip>
          <a:srcRect/>
          <a:stretch/>
        </p:blipFill>
        <p:spPr>
          <a:xfrm>
            <a:off x="2878085" y="4281154"/>
            <a:ext cx="398599" cy="4094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9" name="Google Shape;419;p5"/>
          <p:cNvGrpSpPr/>
          <p:nvPr/>
        </p:nvGrpSpPr>
        <p:grpSpPr>
          <a:xfrm>
            <a:off x="562209" y="4849456"/>
            <a:ext cx="2848757" cy="692883"/>
            <a:chOff x="533400" y="5033771"/>
            <a:chExt cx="2849499" cy="693064"/>
          </a:xfrm>
        </p:grpSpPr>
        <p:sp>
          <p:nvSpPr>
            <p:cNvPr id="420" name="Google Shape;420;p5"/>
            <p:cNvSpPr/>
            <p:nvPr/>
          </p:nvSpPr>
          <p:spPr>
            <a:xfrm>
              <a:off x="2574035" y="5055107"/>
              <a:ext cx="737870" cy="541020"/>
            </a:xfrm>
            <a:custGeom>
              <a:avLst/>
              <a:gdLst/>
              <a:ahLst/>
              <a:cxnLst/>
              <a:rect l="l" t="t" r="r" b="b"/>
              <a:pathLst>
                <a:path w="737870" h="541020" extrusionOk="0">
                  <a:moveTo>
                    <a:pt x="603376" y="0"/>
                  </a:moveTo>
                  <a:lnTo>
                    <a:pt x="256412" y="127"/>
                  </a:lnTo>
                  <a:lnTo>
                    <a:pt x="204739" y="4719"/>
                  </a:lnTo>
                  <a:lnTo>
                    <a:pt x="156608" y="17891"/>
                  </a:lnTo>
                  <a:lnTo>
                    <a:pt x="113053" y="38730"/>
                  </a:lnTo>
                  <a:lnTo>
                    <a:pt x="75104" y="66325"/>
                  </a:lnTo>
                  <a:lnTo>
                    <a:pt x="43793" y="99767"/>
                  </a:lnTo>
                  <a:lnTo>
                    <a:pt x="20151" y="138144"/>
                  </a:lnTo>
                  <a:lnTo>
                    <a:pt x="5209" y="180545"/>
                  </a:lnTo>
                  <a:lnTo>
                    <a:pt x="0" y="226060"/>
                  </a:lnTo>
                  <a:lnTo>
                    <a:pt x="5209" y="271647"/>
                  </a:lnTo>
                  <a:lnTo>
                    <a:pt x="20151" y="314082"/>
                  </a:lnTo>
                  <a:lnTo>
                    <a:pt x="43793" y="352464"/>
                  </a:lnTo>
                  <a:lnTo>
                    <a:pt x="75104" y="385889"/>
                  </a:lnTo>
                  <a:lnTo>
                    <a:pt x="113053" y="413456"/>
                  </a:lnTo>
                  <a:lnTo>
                    <a:pt x="156608" y="434264"/>
                  </a:lnTo>
                  <a:lnTo>
                    <a:pt x="204739" y="447410"/>
                  </a:lnTo>
                  <a:lnTo>
                    <a:pt x="256412" y="451993"/>
                  </a:lnTo>
                  <a:lnTo>
                    <a:pt x="576707" y="451993"/>
                  </a:lnTo>
                  <a:lnTo>
                    <a:pt x="576707" y="452247"/>
                  </a:lnTo>
                  <a:lnTo>
                    <a:pt x="648944" y="454330"/>
                  </a:lnTo>
                  <a:lnTo>
                    <a:pt x="692356" y="465423"/>
                  </a:lnTo>
                  <a:lnTo>
                    <a:pt x="724838" y="492089"/>
                  </a:lnTo>
                  <a:lnTo>
                    <a:pt x="737615" y="541020"/>
                  </a:lnTo>
                  <a:lnTo>
                    <a:pt x="737615" y="88900"/>
                  </a:lnTo>
                  <a:lnTo>
                    <a:pt x="724838" y="39969"/>
                  </a:lnTo>
                  <a:lnTo>
                    <a:pt x="692356" y="13303"/>
                  </a:lnTo>
                  <a:lnTo>
                    <a:pt x="648944" y="2210"/>
                  </a:lnTo>
                  <a:lnTo>
                    <a:pt x="6033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21" name="Google Shape;421;p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33400" y="5033771"/>
              <a:ext cx="2849499" cy="6930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2" name="Google Shape;422;p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59307" y="5059679"/>
              <a:ext cx="2752344" cy="595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3" name="Google Shape;423;p5"/>
            <p:cNvSpPr/>
            <p:nvPr/>
          </p:nvSpPr>
          <p:spPr>
            <a:xfrm>
              <a:off x="2705100" y="5170931"/>
              <a:ext cx="607060" cy="452755"/>
            </a:xfrm>
            <a:custGeom>
              <a:avLst/>
              <a:gdLst/>
              <a:ahLst/>
              <a:cxnLst/>
              <a:rect l="l" t="t" r="r" b="b"/>
              <a:pathLst>
                <a:path w="607060" h="452754" extrusionOk="0">
                  <a:moveTo>
                    <a:pt x="603376" y="0"/>
                  </a:moveTo>
                  <a:lnTo>
                    <a:pt x="587206" y="32593"/>
                  </a:lnTo>
                  <a:lnTo>
                    <a:pt x="561355" y="50434"/>
                  </a:lnTo>
                  <a:lnTo>
                    <a:pt x="530385" y="57917"/>
                  </a:lnTo>
                  <a:lnTo>
                    <a:pt x="498856" y="59436"/>
                  </a:lnTo>
                  <a:lnTo>
                    <a:pt x="477900" y="59309"/>
                  </a:lnTo>
                  <a:lnTo>
                    <a:pt x="477900" y="59563"/>
                  </a:lnTo>
                  <a:lnTo>
                    <a:pt x="24892" y="59563"/>
                  </a:lnTo>
                  <a:lnTo>
                    <a:pt x="14305" y="84292"/>
                  </a:lnTo>
                  <a:lnTo>
                    <a:pt x="6492" y="110521"/>
                  </a:lnTo>
                  <a:lnTo>
                    <a:pt x="1656" y="138037"/>
                  </a:lnTo>
                  <a:lnTo>
                    <a:pt x="0" y="166624"/>
                  </a:lnTo>
                  <a:lnTo>
                    <a:pt x="5566" y="218461"/>
                  </a:lnTo>
                  <a:lnTo>
                    <a:pt x="21423" y="266060"/>
                  </a:lnTo>
                  <a:lnTo>
                    <a:pt x="46306" y="308059"/>
                  </a:lnTo>
                  <a:lnTo>
                    <a:pt x="78951" y="343095"/>
                  </a:lnTo>
                  <a:lnTo>
                    <a:pt x="118095" y="369807"/>
                  </a:lnTo>
                  <a:lnTo>
                    <a:pt x="162472" y="386833"/>
                  </a:lnTo>
                  <a:lnTo>
                    <a:pt x="210819" y="392811"/>
                  </a:lnTo>
                  <a:lnTo>
                    <a:pt x="495554" y="392684"/>
                  </a:lnTo>
                  <a:lnTo>
                    <a:pt x="528117" y="394227"/>
                  </a:lnTo>
                  <a:lnTo>
                    <a:pt x="560133" y="401796"/>
                  </a:lnTo>
                  <a:lnTo>
                    <a:pt x="586815" y="419794"/>
                  </a:lnTo>
                  <a:lnTo>
                    <a:pt x="603376" y="452628"/>
                  </a:lnTo>
                  <a:lnTo>
                    <a:pt x="604783" y="445962"/>
                  </a:lnTo>
                  <a:lnTo>
                    <a:pt x="605774" y="438800"/>
                  </a:lnTo>
                  <a:lnTo>
                    <a:pt x="606359" y="431168"/>
                  </a:lnTo>
                  <a:lnTo>
                    <a:pt x="606551" y="423087"/>
                  </a:lnTo>
                  <a:lnTo>
                    <a:pt x="606551" y="29337"/>
                  </a:lnTo>
                  <a:lnTo>
                    <a:pt x="606359" y="21181"/>
                  </a:lnTo>
                  <a:lnTo>
                    <a:pt x="605774" y="13620"/>
                  </a:lnTo>
                  <a:lnTo>
                    <a:pt x="604783" y="6584"/>
                  </a:lnTo>
                  <a:lnTo>
                    <a:pt x="6033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5"/>
            <p:cNvSpPr/>
            <p:nvPr/>
          </p:nvSpPr>
          <p:spPr>
            <a:xfrm>
              <a:off x="2721864" y="5064251"/>
              <a:ext cx="589915" cy="542925"/>
            </a:xfrm>
            <a:custGeom>
              <a:avLst/>
              <a:gdLst/>
              <a:ahLst/>
              <a:cxnLst/>
              <a:rect l="l" t="t" r="r" b="b"/>
              <a:pathLst>
                <a:path w="589914" h="542925" extrusionOk="0">
                  <a:moveTo>
                    <a:pt x="481838" y="0"/>
                  </a:moveTo>
                  <a:lnTo>
                    <a:pt x="204978" y="127"/>
                  </a:lnTo>
                  <a:lnTo>
                    <a:pt x="157993" y="6113"/>
                  </a:lnTo>
                  <a:lnTo>
                    <a:pt x="114855" y="23164"/>
                  </a:lnTo>
                  <a:lnTo>
                    <a:pt x="76795" y="49922"/>
                  </a:lnTo>
                  <a:lnTo>
                    <a:pt x="45046" y="85026"/>
                  </a:lnTo>
                  <a:lnTo>
                    <a:pt x="20842" y="127117"/>
                  </a:lnTo>
                  <a:lnTo>
                    <a:pt x="5416" y="174836"/>
                  </a:lnTo>
                  <a:lnTo>
                    <a:pt x="0" y="226822"/>
                  </a:lnTo>
                  <a:lnTo>
                    <a:pt x="5416" y="278760"/>
                  </a:lnTo>
                  <a:lnTo>
                    <a:pt x="20842" y="326445"/>
                  </a:lnTo>
                  <a:lnTo>
                    <a:pt x="45046" y="368514"/>
                  </a:lnTo>
                  <a:lnTo>
                    <a:pt x="76795" y="403604"/>
                  </a:lnTo>
                  <a:lnTo>
                    <a:pt x="114855" y="430355"/>
                  </a:lnTo>
                  <a:lnTo>
                    <a:pt x="157993" y="447404"/>
                  </a:lnTo>
                  <a:lnTo>
                    <a:pt x="204978" y="453390"/>
                  </a:lnTo>
                  <a:lnTo>
                    <a:pt x="461137" y="453517"/>
                  </a:lnTo>
                  <a:lnTo>
                    <a:pt x="482346" y="453390"/>
                  </a:lnTo>
                  <a:lnTo>
                    <a:pt x="518850" y="455604"/>
                  </a:lnTo>
                  <a:lnTo>
                    <a:pt x="553593" y="466725"/>
                  </a:lnTo>
                  <a:lnTo>
                    <a:pt x="579572" y="493466"/>
                  </a:lnTo>
                  <a:lnTo>
                    <a:pt x="589788" y="542544"/>
                  </a:lnTo>
                  <a:lnTo>
                    <a:pt x="589788" y="89408"/>
                  </a:lnTo>
                  <a:lnTo>
                    <a:pt x="579493" y="40130"/>
                  </a:lnTo>
                  <a:lnTo>
                    <a:pt x="553338" y="13319"/>
                  </a:lnTo>
                  <a:lnTo>
                    <a:pt x="518421" y="2200"/>
                  </a:lnTo>
                  <a:lnTo>
                    <a:pt x="481838" y="0"/>
                  </a:lnTo>
                  <a:close/>
                </a:path>
              </a:pathLst>
            </a:custGeom>
            <a:solidFill>
              <a:srgbClr val="C4D4E9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25" name="Google Shape;425;p5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851404" y="5129783"/>
              <a:ext cx="405104" cy="4095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6" name="Google Shape;426;p5"/>
          <p:cNvGrpSpPr/>
          <p:nvPr/>
        </p:nvGrpSpPr>
        <p:grpSpPr>
          <a:xfrm>
            <a:off x="3392816" y="4209438"/>
            <a:ext cx="2848757" cy="692883"/>
            <a:chOff x="3357371" y="4389094"/>
            <a:chExt cx="2849499" cy="693064"/>
          </a:xfrm>
        </p:grpSpPr>
        <p:pic>
          <p:nvPicPr>
            <p:cNvPr id="427" name="Google Shape;427;p5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3357371" y="4389094"/>
              <a:ext cx="2849499" cy="6930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8" name="Google Shape;428;p5"/>
            <p:cNvPicPr preferRelativeResize="0"/>
            <p:nvPr/>
          </p:nvPicPr>
          <p:blipFill rotWithShape="1">
            <a:blip r:embed="rId39">
              <a:alphaModFix/>
            </a:blip>
            <a:srcRect/>
            <a:stretch/>
          </p:blipFill>
          <p:spPr>
            <a:xfrm>
              <a:off x="3383279" y="4415027"/>
              <a:ext cx="2752344" cy="5958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9" name="Google Shape;429;p5"/>
            <p:cNvSpPr/>
            <p:nvPr/>
          </p:nvSpPr>
          <p:spPr>
            <a:xfrm>
              <a:off x="3383279" y="4526279"/>
              <a:ext cx="607060" cy="452755"/>
            </a:xfrm>
            <a:custGeom>
              <a:avLst/>
              <a:gdLst/>
              <a:ahLst/>
              <a:cxnLst/>
              <a:rect l="l" t="t" r="r" b="b"/>
              <a:pathLst>
                <a:path w="607060" h="452754" extrusionOk="0">
                  <a:moveTo>
                    <a:pt x="3175" y="0"/>
                  </a:moveTo>
                  <a:lnTo>
                    <a:pt x="1768" y="6584"/>
                  </a:lnTo>
                  <a:lnTo>
                    <a:pt x="777" y="13620"/>
                  </a:lnTo>
                  <a:lnTo>
                    <a:pt x="192" y="21181"/>
                  </a:lnTo>
                  <a:lnTo>
                    <a:pt x="0" y="29337"/>
                  </a:lnTo>
                  <a:lnTo>
                    <a:pt x="0" y="423037"/>
                  </a:lnTo>
                  <a:lnTo>
                    <a:pt x="192" y="431178"/>
                  </a:lnTo>
                  <a:lnTo>
                    <a:pt x="777" y="438832"/>
                  </a:lnTo>
                  <a:lnTo>
                    <a:pt x="1768" y="445986"/>
                  </a:lnTo>
                  <a:lnTo>
                    <a:pt x="3175" y="452628"/>
                  </a:lnTo>
                  <a:lnTo>
                    <a:pt x="19736" y="419794"/>
                  </a:lnTo>
                  <a:lnTo>
                    <a:pt x="46418" y="401796"/>
                  </a:lnTo>
                  <a:lnTo>
                    <a:pt x="78434" y="394227"/>
                  </a:lnTo>
                  <a:lnTo>
                    <a:pt x="110998" y="392684"/>
                  </a:lnTo>
                  <a:lnTo>
                    <a:pt x="395732" y="392811"/>
                  </a:lnTo>
                  <a:lnTo>
                    <a:pt x="444079" y="386833"/>
                  </a:lnTo>
                  <a:lnTo>
                    <a:pt x="488456" y="369807"/>
                  </a:lnTo>
                  <a:lnTo>
                    <a:pt x="527600" y="343095"/>
                  </a:lnTo>
                  <a:lnTo>
                    <a:pt x="560245" y="308059"/>
                  </a:lnTo>
                  <a:lnTo>
                    <a:pt x="585128" y="266060"/>
                  </a:lnTo>
                  <a:lnTo>
                    <a:pt x="600985" y="218461"/>
                  </a:lnTo>
                  <a:lnTo>
                    <a:pt x="606552" y="166624"/>
                  </a:lnTo>
                  <a:lnTo>
                    <a:pt x="604895" y="138037"/>
                  </a:lnTo>
                  <a:lnTo>
                    <a:pt x="600059" y="110521"/>
                  </a:lnTo>
                  <a:lnTo>
                    <a:pt x="592246" y="84292"/>
                  </a:lnTo>
                  <a:lnTo>
                    <a:pt x="581660" y="59563"/>
                  </a:lnTo>
                  <a:lnTo>
                    <a:pt x="128650" y="59563"/>
                  </a:lnTo>
                  <a:lnTo>
                    <a:pt x="128650" y="59309"/>
                  </a:lnTo>
                  <a:lnTo>
                    <a:pt x="107696" y="59436"/>
                  </a:lnTo>
                  <a:lnTo>
                    <a:pt x="76166" y="57917"/>
                  </a:lnTo>
                  <a:lnTo>
                    <a:pt x="45196" y="50434"/>
                  </a:lnTo>
                  <a:lnTo>
                    <a:pt x="19345" y="32593"/>
                  </a:lnTo>
                  <a:lnTo>
                    <a:pt x="31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5"/>
            <p:cNvSpPr/>
            <p:nvPr/>
          </p:nvSpPr>
          <p:spPr>
            <a:xfrm>
              <a:off x="3383279" y="4419599"/>
              <a:ext cx="589915" cy="542925"/>
            </a:xfrm>
            <a:custGeom>
              <a:avLst/>
              <a:gdLst/>
              <a:ahLst/>
              <a:cxnLst/>
              <a:rect l="l" t="t" r="r" b="b"/>
              <a:pathLst>
                <a:path w="589914" h="542925" extrusionOk="0">
                  <a:moveTo>
                    <a:pt x="384810" y="126"/>
                  </a:moveTo>
                  <a:lnTo>
                    <a:pt x="107950" y="0"/>
                  </a:lnTo>
                  <a:lnTo>
                    <a:pt x="36449" y="13319"/>
                  </a:lnTo>
                  <a:lnTo>
                    <a:pt x="0" y="89407"/>
                  </a:lnTo>
                  <a:lnTo>
                    <a:pt x="0" y="542544"/>
                  </a:lnTo>
                  <a:lnTo>
                    <a:pt x="10215" y="493466"/>
                  </a:lnTo>
                  <a:lnTo>
                    <a:pt x="36195" y="466725"/>
                  </a:lnTo>
                  <a:lnTo>
                    <a:pt x="70937" y="455604"/>
                  </a:lnTo>
                  <a:lnTo>
                    <a:pt x="107442" y="453389"/>
                  </a:lnTo>
                  <a:lnTo>
                    <a:pt x="128650" y="453517"/>
                  </a:lnTo>
                  <a:lnTo>
                    <a:pt x="384810" y="453389"/>
                  </a:lnTo>
                  <a:lnTo>
                    <a:pt x="431794" y="447404"/>
                  </a:lnTo>
                  <a:lnTo>
                    <a:pt x="474932" y="430355"/>
                  </a:lnTo>
                  <a:lnTo>
                    <a:pt x="512992" y="403604"/>
                  </a:lnTo>
                  <a:lnTo>
                    <a:pt x="544741" y="368514"/>
                  </a:lnTo>
                  <a:lnTo>
                    <a:pt x="568945" y="326445"/>
                  </a:lnTo>
                  <a:lnTo>
                    <a:pt x="584371" y="278760"/>
                  </a:lnTo>
                  <a:lnTo>
                    <a:pt x="589788" y="226822"/>
                  </a:lnTo>
                  <a:lnTo>
                    <a:pt x="584371" y="174836"/>
                  </a:lnTo>
                  <a:lnTo>
                    <a:pt x="568945" y="127117"/>
                  </a:lnTo>
                  <a:lnTo>
                    <a:pt x="544741" y="85026"/>
                  </a:lnTo>
                  <a:lnTo>
                    <a:pt x="512992" y="49922"/>
                  </a:lnTo>
                  <a:lnTo>
                    <a:pt x="474932" y="23164"/>
                  </a:lnTo>
                  <a:lnTo>
                    <a:pt x="431794" y="6113"/>
                  </a:lnTo>
                  <a:lnTo>
                    <a:pt x="384810" y="126"/>
                  </a:lnTo>
                  <a:close/>
                </a:path>
              </a:pathLst>
            </a:custGeom>
            <a:solidFill>
              <a:srgbClr val="C4D2B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1" name="Google Shape;431;p5"/>
          <p:cNvSpPr txBox="1"/>
          <p:nvPr/>
        </p:nvSpPr>
        <p:spPr>
          <a:xfrm>
            <a:off x="5573086" y="4406471"/>
            <a:ext cx="621060" cy="166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696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USA</a:t>
            </a:r>
            <a:endParaRPr sz="1000" b="0" i="0" u="none" strike="noStrike" cap="none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32" name="Google Shape;432;p5"/>
          <p:cNvSpPr txBox="1"/>
          <p:nvPr/>
        </p:nvSpPr>
        <p:spPr>
          <a:xfrm>
            <a:off x="5498376" y="5082581"/>
            <a:ext cx="685619" cy="171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696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Taiwan</a:t>
            </a:r>
            <a:endParaRPr sz="1000" b="0" i="0" u="none" strike="noStrike" cap="none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33" name="Google Shape;433;p5"/>
          <p:cNvSpPr txBox="1"/>
          <p:nvPr/>
        </p:nvSpPr>
        <p:spPr>
          <a:xfrm>
            <a:off x="5573086" y="5709215"/>
            <a:ext cx="453272" cy="166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696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EU</a:t>
            </a:r>
            <a:endParaRPr sz="1000" b="0" i="0" u="none" strike="noStrike" cap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434" name="Google Shape;434;p5"/>
          <p:cNvGrpSpPr/>
          <p:nvPr/>
        </p:nvGrpSpPr>
        <p:grpSpPr>
          <a:xfrm>
            <a:off x="584247" y="2981939"/>
            <a:ext cx="2829765" cy="655430"/>
            <a:chOff x="555444" y="3165766"/>
            <a:chExt cx="2830502" cy="655601"/>
          </a:xfrm>
        </p:grpSpPr>
        <p:pic>
          <p:nvPicPr>
            <p:cNvPr id="435" name="Google Shape;435;p5"/>
            <p:cNvPicPr preferRelativeResize="0"/>
            <p:nvPr/>
          </p:nvPicPr>
          <p:blipFill rotWithShape="1">
            <a:blip r:embed="rId40">
              <a:alphaModFix/>
            </a:blip>
            <a:srcRect/>
            <a:stretch/>
          </p:blipFill>
          <p:spPr>
            <a:xfrm>
              <a:off x="555444" y="3165766"/>
              <a:ext cx="2830502" cy="6556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6" name="Google Shape;436;p5"/>
            <p:cNvPicPr preferRelativeResize="0"/>
            <p:nvPr/>
          </p:nvPicPr>
          <p:blipFill rotWithShape="1">
            <a:blip r:embed="rId41">
              <a:alphaModFix/>
            </a:blip>
            <a:srcRect/>
            <a:stretch/>
          </p:blipFill>
          <p:spPr>
            <a:xfrm>
              <a:off x="562356" y="3172967"/>
              <a:ext cx="2752344" cy="5958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7" name="Google Shape;437;p5"/>
            <p:cNvSpPr/>
            <p:nvPr/>
          </p:nvSpPr>
          <p:spPr>
            <a:xfrm>
              <a:off x="2708147" y="3284219"/>
              <a:ext cx="607060" cy="452755"/>
            </a:xfrm>
            <a:custGeom>
              <a:avLst/>
              <a:gdLst/>
              <a:ahLst/>
              <a:cxnLst/>
              <a:rect l="l" t="t" r="r" b="b"/>
              <a:pathLst>
                <a:path w="607060" h="452754" extrusionOk="0">
                  <a:moveTo>
                    <a:pt x="603376" y="0"/>
                  </a:moveTo>
                  <a:lnTo>
                    <a:pt x="587206" y="32593"/>
                  </a:lnTo>
                  <a:lnTo>
                    <a:pt x="561355" y="50434"/>
                  </a:lnTo>
                  <a:lnTo>
                    <a:pt x="530385" y="57917"/>
                  </a:lnTo>
                  <a:lnTo>
                    <a:pt x="498856" y="59435"/>
                  </a:lnTo>
                  <a:lnTo>
                    <a:pt x="477900" y="59308"/>
                  </a:lnTo>
                  <a:lnTo>
                    <a:pt x="477900" y="59562"/>
                  </a:lnTo>
                  <a:lnTo>
                    <a:pt x="24891" y="59562"/>
                  </a:lnTo>
                  <a:lnTo>
                    <a:pt x="14305" y="84292"/>
                  </a:lnTo>
                  <a:lnTo>
                    <a:pt x="6492" y="110521"/>
                  </a:lnTo>
                  <a:lnTo>
                    <a:pt x="1656" y="138037"/>
                  </a:lnTo>
                  <a:lnTo>
                    <a:pt x="0" y="166624"/>
                  </a:lnTo>
                  <a:lnTo>
                    <a:pt x="5566" y="218461"/>
                  </a:lnTo>
                  <a:lnTo>
                    <a:pt x="21423" y="266060"/>
                  </a:lnTo>
                  <a:lnTo>
                    <a:pt x="46306" y="308059"/>
                  </a:lnTo>
                  <a:lnTo>
                    <a:pt x="78951" y="343095"/>
                  </a:lnTo>
                  <a:lnTo>
                    <a:pt x="118095" y="369807"/>
                  </a:lnTo>
                  <a:lnTo>
                    <a:pt x="162472" y="386833"/>
                  </a:lnTo>
                  <a:lnTo>
                    <a:pt x="210819" y="392810"/>
                  </a:lnTo>
                  <a:lnTo>
                    <a:pt x="495553" y="392683"/>
                  </a:lnTo>
                  <a:lnTo>
                    <a:pt x="528117" y="394227"/>
                  </a:lnTo>
                  <a:lnTo>
                    <a:pt x="560133" y="401796"/>
                  </a:lnTo>
                  <a:lnTo>
                    <a:pt x="586815" y="419794"/>
                  </a:lnTo>
                  <a:lnTo>
                    <a:pt x="603376" y="452627"/>
                  </a:lnTo>
                  <a:lnTo>
                    <a:pt x="604783" y="445986"/>
                  </a:lnTo>
                  <a:lnTo>
                    <a:pt x="605774" y="438832"/>
                  </a:lnTo>
                  <a:lnTo>
                    <a:pt x="606359" y="431178"/>
                  </a:lnTo>
                  <a:lnTo>
                    <a:pt x="606551" y="423036"/>
                  </a:lnTo>
                  <a:lnTo>
                    <a:pt x="606551" y="29337"/>
                  </a:lnTo>
                  <a:lnTo>
                    <a:pt x="606359" y="21181"/>
                  </a:lnTo>
                  <a:lnTo>
                    <a:pt x="605774" y="13620"/>
                  </a:lnTo>
                  <a:lnTo>
                    <a:pt x="604783" y="6584"/>
                  </a:lnTo>
                  <a:lnTo>
                    <a:pt x="6033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5"/>
            <p:cNvSpPr/>
            <p:nvPr/>
          </p:nvSpPr>
          <p:spPr>
            <a:xfrm>
              <a:off x="2724912" y="3177539"/>
              <a:ext cx="589915" cy="542925"/>
            </a:xfrm>
            <a:custGeom>
              <a:avLst/>
              <a:gdLst/>
              <a:ahLst/>
              <a:cxnLst/>
              <a:rect l="l" t="t" r="r" b="b"/>
              <a:pathLst>
                <a:path w="589914" h="542925" extrusionOk="0">
                  <a:moveTo>
                    <a:pt x="481838" y="0"/>
                  </a:moveTo>
                  <a:lnTo>
                    <a:pt x="204977" y="126"/>
                  </a:lnTo>
                  <a:lnTo>
                    <a:pt x="157993" y="6113"/>
                  </a:lnTo>
                  <a:lnTo>
                    <a:pt x="114855" y="23164"/>
                  </a:lnTo>
                  <a:lnTo>
                    <a:pt x="76795" y="49922"/>
                  </a:lnTo>
                  <a:lnTo>
                    <a:pt x="45046" y="85026"/>
                  </a:lnTo>
                  <a:lnTo>
                    <a:pt x="20842" y="127117"/>
                  </a:lnTo>
                  <a:lnTo>
                    <a:pt x="5416" y="174836"/>
                  </a:lnTo>
                  <a:lnTo>
                    <a:pt x="0" y="226822"/>
                  </a:lnTo>
                  <a:lnTo>
                    <a:pt x="5416" y="278760"/>
                  </a:lnTo>
                  <a:lnTo>
                    <a:pt x="20842" y="326445"/>
                  </a:lnTo>
                  <a:lnTo>
                    <a:pt x="45046" y="368514"/>
                  </a:lnTo>
                  <a:lnTo>
                    <a:pt x="76795" y="403604"/>
                  </a:lnTo>
                  <a:lnTo>
                    <a:pt x="114855" y="430355"/>
                  </a:lnTo>
                  <a:lnTo>
                    <a:pt x="157993" y="447404"/>
                  </a:lnTo>
                  <a:lnTo>
                    <a:pt x="204977" y="453390"/>
                  </a:lnTo>
                  <a:lnTo>
                    <a:pt x="482345" y="453390"/>
                  </a:lnTo>
                  <a:lnTo>
                    <a:pt x="518850" y="455604"/>
                  </a:lnTo>
                  <a:lnTo>
                    <a:pt x="553593" y="466725"/>
                  </a:lnTo>
                  <a:lnTo>
                    <a:pt x="579572" y="493466"/>
                  </a:lnTo>
                  <a:lnTo>
                    <a:pt x="589788" y="542544"/>
                  </a:lnTo>
                  <a:lnTo>
                    <a:pt x="589788" y="89408"/>
                  </a:lnTo>
                  <a:lnTo>
                    <a:pt x="579493" y="40130"/>
                  </a:lnTo>
                  <a:lnTo>
                    <a:pt x="553338" y="13319"/>
                  </a:lnTo>
                  <a:lnTo>
                    <a:pt x="518421" y="2200"/>
                  </a:lnTo>
                  <a:lnTo>
                    <a:pt x="481838" y="0"/>
                  </a:lnTo>
                  <a:close/>
                </a:path>
              </a:pathLst>
            </a:custGeom>
            <a:solidFill>
              <a:srgbClr val="C4D4E9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9" name="Google Shape;439;p5"/>
          <p:cNvSpPr txBox="1"/>
          <p:nvPr/>
        </p:nvSpPr>
        <p:spPr>
          <a:xfrm>
            <a:off x="1559027" y="3088299"/>
            <a:ext cx="1199836" cy="38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47611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USD95.77 bil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7611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696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↑</a:t>
            </a:r>
            <a:r>
              <a:rPr lang="en-US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3.9</a:t>
            </a: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%* (29.0%)**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440" name="Google Shape;440;p5"/>
          <p:cNvGrpSpPr/>
          <p:nvPr/>
        </p:nvGrpSpPr>
        <p:grpSpPr>
          <a:xfrm>
            <a:off x="563731" y="3053130"/>
            <a:ext cx="2848757" cy="1218501"/>
            <a:chOff x="534923" y="3236976"/>
            <a:chExt cx="2849499" cy="1218818"/>
          </a:xfrm>
        </p:grpSpPr>
        <p:pic>
          <p:nvPicPr>
            <p:cNvPr id="441" name="Google Shape;441;p5"/>
            <p:cNvPicPr preferRelativeResize="0"/>
            <p:nvPr/>
          </p:nvPicPr>
          <p:blipFill rotWithShape="1">
            <a:blip r:embed="rId42">
              <a:alphaModFix/>
            </a:blip>
            <a:srcRect/>
            <a:stretch/>
          </p:blipFill>
          <p:spPr>
            <a:xfrm>
              <a:off x="2849879" y="3236976"/>
              <a:ext cx="398703" cy="409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2" name="Google Shape;442;p5"/>
            <p:cNvPicPr preferRelativeResize="0"/>
            <p:nvPr/>
          </p:nvPicPr>
          <p:blipFill rotWithShape="1">
            <a:blip r:embed="rId43">
              <a:alphaModFix/>
            </a:blip>
            <a:srcRect/>
            <a:stretch/>
          </p:blipFill>
          <p:spPr>
            <a:xfrm>
              <a:off x="2897123" y="3256788"/>
              <a:ext cx="313944" cy="3246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3" name="Google Shape;443;p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34923" y="3762730"/>
              <a:ext cx="2849499" cy="6930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4" name="Google Shape;444;p5"/>
            <p:cNvPicPr preferRelativeResize="0"/>
            <p:nvPr/>
          </p:nvPicPr>
          <p:blipFill rotWithShape="1">
            <a:blip r:embed="rId37">
              <a:alphaModFix/>
            </a:blip>
            <a:srcRect/>
            <a:stretch/>
          </p:blipFill>
          <p:spPr>
            <a:xfrm>
              <a:off x="560831" y="3788664"/>
              <a:ext cx="2752344" cy="5958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5" name="Google Shape;445;p5"/>
            <p:cNvSpPr/>
            <p:nvPr/>
          </p:nvSpPr>
          <p:spPr>
            <a:xfrm>
              <a:off x="2706623" y="3898392"/>
              <a:ext cx="607060" cy="454659"/>
            </a:xfrm>
            <a:custGeom>
              <a:avLst/>
              <a:gdLst/>
              <a:ahLst/>
              <a:cxnLst/>
              <a:rect l="l" t="t" r="r" b="b"/>
              <a:pathLst>
                <a:path w="607060" h="454660" extrusionOk="0">
                  <a:moveTo>
                    <a:pt x="603376" y="0"/>
                  </a:moveTo>
                  <a:lnTo>
                    <a:pt x="587206" y="32686"/>
                  </a:lnTo>
                  <a:lnTo>
                    <a:pt x="561355" y="50609"/>
                  </a:lnTo>
                  <a:lnTo>
                    <a:pt x="530385" y="58150"/>
                  </a:lnTo>
                  <a:lnTo>
                    <a:pt x="498856" y="59689"/>
                  </a:lnTo>
                  <a:lnTo>
                    <a:pt x="24892" y="59689"/>
                  </a:lnTo>
                  <a:lnTo>
                    <a:pt x="14305" y="84516"/>
                  </a:lnTo>
                  <a:lnTo>
                    <a:pt x="6492" y="110855"/>
                  </a:lnTo>
                  <a:lnTo>
                    <a:pt x="1656" y="138503"/>
                  </a:lnTo>
                  <a:lnTo>
                    <a:pt x="0" y="167258"/>
                  </a:lnTo>
                  <a:lnTo>
                    <a:pt x="5566" y="219259"/>
                  </a:lnTo>
                  <a:lnTo>
                    <a:pt x="21423" y="267013"/>
                  </a:lnTo>
                  <a:lnTo>
                    <a:pt x="46306" y="309154"/>
                  </a:lnTo>
                  <a:lnTo>
                    <a:pt x="78951" y="344312"/>
                  </a:lnTo>
                  <a:lnTo>
                    <a:pt x="118095" y="371119"/>
                  </a:lnTo>
                  <a:lnTo>
                    <a:pt x="162472" y="388207"/>
                  </a:lnTo>
                  <a:lnTo>
                    <a:pt x="210819" y="394207"/>
                  </a:lnTo>
                  <a:lnTo>
                    <a:pt x="495553" y="394080"/>
                  </a:lnTo>
                  <a:lnTo>
                    <a:pt x="528117" y="395608"/>
                  </a:lnTo>
                  <a:lnTo>
                    <a:pt x="560133" y="403161"/>
                  </a:lnTo>
                  <a:lnTo>
                    <a:pt x="586815" y="421191"/>
                  </a:lnTo>
                  <a:lnTo>
                    <a:pt x="603376" y="454151"/>
                  </a:lnTo>
                  <a:lnTo>
                    <a:pt x="604783" y="447438"/>
                  </a:lnTo>
                  <a:lnTo>
                    <a:pt x="605774" y="440261"/>
                  </a:lnTo>
                  <a:lnTo>
                    <a:pt x="606359" y="432631"/>
                  </a:lnTo>
                  <a:lnTo>
                    <a:pt x="606551" y="424560"/>
                  </a:lnTo>
                  <a:lnTo>
                    <a:pt x="606551" y="29463"/>
                  </a:lnTo>
                  <a:lnTo>
                    <a:pt x="606359" y="21252"/>
                  </a:lnTo>
                  <a:lnTo>
                    <a:pt x="605774" y="13684"/>
                  </a:lnTo>
                  <a:lnTo>
                    <a:pt x="604783" y="6639"/>
                  </a:lnTo>
                  <a:lnTo>
                    <a:pt x="6033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5"/>
            <p:cNvSpPr/>
            <p:nvPr/>
          </p:nvSpPr>
          <p:spPr>
            <a:xfrm>
              <a:off x="2723388" y="3791712"/>
              <a:ext cx="589915" cy="542925"/>
            </a:xfrm>
            <a:custGeom>
              <a:avLst/>
              <a:gdLst/>
              <a:ahLst/>
              <a:cxnLst/>
              <a:rect l="l" t="t" r="r" b="b"/>
              <a:pathLst>
                <a:path w="589914" h="542925" extrusionOk="0">
                  <a:moveTo>
                    <a:pt x="481838" y="0"/>
                  </a:moveTo>
                  <a:lnTo>
                    <a:pt x="204978" y="126"/>
                  </a:lnTo>
                  <a:lnTo>
                    <a:pt x="157993" y="6113"/>
                  </a:lnTo>
                  <a:lnTo>
                    <a:pt x="114855" y="23164"/>
                  </a:lnTo>
                  <a:lnTo>
                    <a:pt x="76795" y="49922"/>
                  </a:lnTo>
                  <a:lnTo>
                    <a:pt x="45046" y="85026"/>
                  </a:lnTo>
                  <a:lnTo>
                    <a:pt x="20842" y="127117"/>
                  </a:lnTo>
                  <a:lnTo>
                    <a:pt x="5416" y="174836"/>
                  </a:lnTo>
                  <a:lnTo>
                    <a:pt x="0" y="226821"/>
                  </a:lnTo>
                  <a:lnTo>
                    <a:pt x="5416" y="278760"/>
                  </a:lnTo>
                  <a:lnTo>
                    <a:pt x="20842" y="326445"/>
                  </a:lnTo>
                  <a:lnTo>
                    <a:pt x="45046" y="368514"/>
                  </a:lnTo>
                  <a:lnTo>
                    <a:pt x="76795" y="403604"/>
                  </a:lnTo>
                  <a:lnTo>
                    <a:pt x="114855" y="430355"/>
                  </a:lnTo>
                  <a:lnTo>
                    <a:pt x="157993" y="447404"/>
                  </a:lnTo>
                  <a:lnTo>
                    <a:pt x="204978" y="453389"/>
                  </a:lnTo>
                  <a:lnTo>
                    <a:pt x="461137" y="453517"/>
                  </a:lnTo>
                  <a:lnTo>
                    <a:pt x="482345" y="453389"/>
                  </a:lnTo>
                  <a:lnTo>
                    <a:pt x="518850" y="455604"/>
                  </a:lnTo>
                  <a:lnTo>
                    <a:pt x="553593" y="466725"/>
                  </a:lnTo>
                  <a:lnTo>
                    <a:pt x="579572" y="493466"/>
                  </a:lnTo>
                  <a:lnTo>
                    <a:pt x="589788" y="542544"/>
                  </a:lnTo>
                  <a:lnTo>
                    <a:pt x="589788" y="89407"/>
                  </a:lnTo>
                  <a:lnTo>
                    <a:pt x="579493" y="40130"/>
                  </a:lnTo>
                  <a:lnTo>
                    <a:pt x="553338" y="13319"/>
                  </a:lnTo>
                  <a:lnTo>
                    <a:pt x="518421" y="2200"/>
                  </a:lnTo>
                  <a:lnTo>
                    <a:pt x="481838" y="0"/>
                  </a:lnTo>
                  <a:close/>
                </a:path>
              </a:pathLst>
            </a:custGeom>
            <a:solidFill>
              <a:srgbClr val="C4D4E9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7" name="Google Shape;447;p5"/>
          <p:cNvSpPr txBox="1"/>
          <p:nvPr/>
        </p:nvSpPr>
        <p:spPr>
          <a:xfrm>
            <a:off x="741298" y="3787834"/>
            <a:ext cx="390423" cy="166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696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USA</a:t>
            </a:r>
            <a:endParaRPr sz="1000" b="1" i="0" u="none" strike="noStrike" cap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448" name="Google Shape;448;p5"/>
          <p:cNvGrpSpPr/>
          <p:nvPr/>
        </p:nvGrpSpPr>
        <p:grpSpPr>
          <a:xfrm>
            <a:off x="2888751" y="2969306"/>
            <a:ext cx="3343928" cy="1111874"/>
            <a:chOff x="2860548" y="3153130"/>
            <a:chExt cx="3344799" cy="1112164"/>
          </a:xfrm>
        </p:grpSpPr>
        <p:pic>
          <p:nvPicPr>
            <p:cNvPr id="449" name="Google Shape;449;p5"/>
            <p:cNvPicPr preferRelativeResize="0"/>
            <p:nvPr/>
          </p:nvPicPr>
          <p:blipFill rotWithShape="1">
            <a:blip r:embed="rId44">
              <a:alphaModFix/>
            </a:blip>
            <a:srcRect/>
            <a:stretch/>
          </p:blipFill>
          <p:spPr>
            <a:xfrm>
              <a:off x="2860548" y="3857205"/>
              <a:ext cx="398703" cy="4080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0" name="Google Shape;450;p5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3355848" y="3153130"/>
              <a:ext cx="2849499" cy="6930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1" name="Google Shape;451;p5"/>
            <p:cNvPicPr preferRelativeResize="0"/>
            <p:nvPr/>
          </p:nvPicPr>
          <p:blipFill rotWithShape="1">
            <a:blip r:embed="rId45">
              <a:alphaModFix/>
            </a:blip>
            <a:srcRect/>
            <a:stretch/>
          </p:blipFill>
          <p:spPr>
            <a:xfrm>
              <a:off x="3381756" y="3179063"/>
              <a:ext cx="2752344" cy="5958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2" name="Google Shape;452;p5"/>
            <p:cNvSpPr/>
            <p:nvPr/>
          </p:nvSpPr>
          <p:spPr>
            <a:xfrm>
              <a:off x="3381756" y="3290315"/>
              <a:ext cx="607060" cy="452755"/>
            </a:xfrm>
            <a:custGeom>
              <a:avLst/>
              <a:gdLst/>
              <a:ahLst/>
              <a:cxnLst/>
              <a:rect l="l" t="t" r="r" b="b"/>
              <a:pathLst>
                <a:path w="607060" h="452754" extrusionOk="0">
                  <a:moveTo>
                    <a:pt x="3175" y="0"/>
                  </a:moveTo>
                  <a:lnTo>
                    <a:pt x="1768" y="6584"/>
                  </a:lnTo>
                  <a:lnTo>
                    <a:pt x="777" y="13620"/>
                  </a:lnTo>
                  <a:lnTo>
                    <a:pt x="192" y="21181"/>
                  </a:lnTo>
                  <a:lnTo>
                    <a:pt x="0" y="29337"/>
                  </a:lnTo>
                  <a:lnTo>
                    <a:pt x="0" y="423037"/>
                  </a:lnTo>
                  <a:lnTo>
                    <a:pt x="192" y="431178"/>
                  </a:lnTo>
                  <a:lnTo>
                    <a:pt x="777" y="438832"/>
                  </a:lnTo>
                  <a:lnTo>
                    <a:pt x="1768" y="445986"/>
                  </a:lnTo>
                  <a:lnTo>
                    <a:pt x="3175" y="452628"/>
                  </a:lnTo>
                  <a:lnTo>
                    <a:pt x="19736" y="419794"/>
                  </a:lnTo>
                  <a:lnTo>
                    <a:pt x="46418" y="401796"/>
                  </a:lnTo>
                  <a:lnTo>
                    <a:pt x="78434" y="394227"/>
                  </a:lnTo>
                  <a:lnTo>
                    <a:pt x="110998" y="392684"/>
                  </a:lnTo>
                  <a:lnTo>
                    <a:pt x="395732" y="392811"/>
                  </a:lnTo>
                  <a:lnTo>
                    <a:pt x="444079" y="386833"/>
                  </a:lnTo>
                  <a:lnTo>
                    <a:pt x="488456" y="369807"/>
                  </a:lnTo>
                  <a:lnTo>
                    <a:pt x="527600" y="343095"/>
                  </a:lnTo>
                  <a:lnTo>
                    <a:pt x="560245" y="308059"/>
                  </a:lnTo>
                  <a:lnTo>
                    <a:pt x="585128" y="266060"/>
                  </a:lnTo>
                  <a:lnTo>
                    <a:pt x="600985" y="218461"/>
                  </a:lnTo>
                  <a:lnTo>
                    <a:pt x="606552" y="166624"/>
                  </a:lnTo>
                  <a:lnTo>
                    <a:pt x="604895" y="138037"/>
                  </a:lnTo>
                  <a:lnTo>
                    <a:pt x="600059" y="110521"/>
                  </a:lnTo>
                  <a:lnTo>
                    <a:pt x="592246" y="84292"/>
                  </a:lnTo>
                  <a:lnTo>
                    <a:pt x="581660" y="59562"/>
                  </a:lnTo>
                  <a:lnTo>
                    <a:pt x="128651" y="59562"/>
                  </a:lnTo>
                  <a:lnTo>
                    <a:pt x="128651" y="59309"/>
                  </a:lnTo>
                  <a:lnTo>
                    <a:pt x="107696" y="59436"/>
                  </a:lnTo>
                  <a:lnTo>
                    <a:pt x="76166" y="57917"/>
                  </a:lnTo>
                  <a:lnTo>
                    <a:pt x="45196" y="50434"/>
                  </a:lnTo>
                  <a:lnTo>
                    <a:pt x="19345" y="32593"/>
                  </a:lnTo>
                  <a:lnTo>
                    <a:pt x="31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5"/>
            <p:cNvSpPr/>
            <p:nvPr/>
          </p:nvSpPr>
          <p:spPr>
            <a:xfrm>
              <a:off x="3381756" y="3183635"/>
              <a:ext cx="589915" cy="542925"/>
            </a:xfrm>
            <a:custGeom>
              <a:avLst/>
              <a:gdLst/>
              <a:ahLst/>
              <a:cxnLst/>
              <a:rect l="l" t="t" r="r" b="b"/>
              <a:pathLst>
                <a:path w="589914" h="542925" extrusionOk="0">
                  <a:moveTo>
                    <a:pt x="384810" y="126"/>
                  </a:moveTo>
                  <a:lnTo>
                    <a:pt x="107950" y="0"/>
                  </a:lnTo>
                  <a:lnTo>
                    <a:pt x="36449" y="13319"/>
                  </a:lnTo>
                  <a:lnTo>
                    <a:pt x="0" y="89408"/>
                  </a:lnTo>
                  <a:lnTo>
                    <a:pt x="0" y="542544"/>
                  </a:lnTo>
                  <a:lnTo>
                    <a:pt x="10215" y="493466"/>
                  </a:lnTo>
                  <a:lnTo>
                    <a:pt x="36195" y="466725"/>
                  </a:lnTo>
                  <a:lnTo>
                    <a:pt x="70937" y="455604"/>
                  </a:lnTo>
                  <a:lnTo>
                    <a:pt x="107442" y="453389"/>
                  </a:lnTo>
                  <a:lnTo>
                    <a:pt x="384810" y="453389"/>
                  </a:lnTo>
                  <a:lnTo>
                    <a:pt x="431794" y="447404"/>
                  </a:lnTo>
                  <a:lnTo>
                    <a:pt x="474932" y="430355"/>
                  </a:lnTo>
                  <a:lnTo>
                    <a:pt x="512992" y="403604"/>
                  </a:lnTo>
                  <a:lnTo>
                    <a:pt x="544741" y="368514"/>
                  </a:lnTo>
                  <a:lnTo>
                    <a:pt x="568945" y="326445"/>
                  </a:lnTo>
                  <a:lnTo>
                    <a:pt x="584371" y="278760"/>
                  </a:lnTo>
                  <a:lnTo>
                    <a:pt x="589788" y="226822"/>
                  </a:lnTo>
                  <a:lnTo>
                    <a:pt x="584371" y="174836"/>
                  </a:lnTo>
                  <a:lnTo>
                    <a:pt x="568945" y="127117"/>
                  </a:lnTo>
                  <a:lnTo>
                    <a:pt x="544741" y="85026"/>
                  </a:lnTo>
                  <a:lnTo>
                    <a:pt x="512992" y="49922"/>
                  </a:lnTo>
                  <a:lnTo>
                    <a:pt x="474932" y="23164"/>
                  </a:lnTo>
                  <a:lnTo>
                    <a:pt x="431794" y="6113"/>
                  </a:lnTo>
                  <a:lnTo>
                    <a:pt x="384810" y="126"/>
                  </a:lnTo>
                  <a:close/>
                </a:path>
              </a:pathLst>
            </a:custGeom>
            <a:solidFill>
              <a:srgbClr val="C4D2B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4" name="Google Shape;454;p5"/>
          <p:cNvSpPr txBox="1"/>
          <p:nvPr/>
        </p:nvSpPr>
        <p:spPr>
          <a:xfrm>
            <a:off x="5573086" y="3167147"/>
            <a:ext cx="602015" cy="166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696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ASEAN</a:t>
            </a:r>
            <a:endParaRPr sz="1000" b="0" i="0" u="none" strike="noStrike" cap="none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455" name="Google Shape;455;p5"/>
          <p:cNvGrpSpPr/>
          <p:nvPr/>
        </p:nvGrpSpPr>
        <p:grpSpPr>
          <a:xfrm>
            <a:off x="3383921" y="3583318"/>
            <a:ext cx="2848757" cy="692883"/>
            <a:chOff x="3355847" y="3767302"/>
            <a:chExt cx="2849499" cy="693064"/>
          </a:xfrm>
        </p:grpSpPr>
        <p:pic>
          <p:nvPicPr>
            <p:cNvPr id="456" name="Google Shape;456;p5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3355847" y="3767302"/>
              <a:ext cx="2849499" cy="6930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7" name="Google Shape;457;p5"/>
            <p:cNvPicPr preferRelativeResize="0"/>
            <p:nvPr/>
          </p:nvPicPr>
          <p:blipFill rotWithShape="1">
            <a:blip r:embed="rId46">
              <a:alphaModFix/>
            </a:blip>
            <a:srcRect/>
            <a:stretch/>
          </p:blipFill>
          <p:spPr>
            <a:xfrm>
              <a:off x="3381755" y="3793236"/>
              <a:ext cx="2752344" cy="595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8" name="Google Shape;458;p5"/>
            <p:cNvSpPr/>
            <p:nvPr/>
          </p:nvSpPr>
          <p:spPr>
            <a:xfrm>
              <a:off x="3381755" y="3904488"/>
              <a:ext cx="607060" cy="452755"/>
            </a:xfrm>
            <a:custGeom>
              <a:avLst/>
              <a:gdLst/>
              <a:ahLst/>
              <a:cxnLst/>
              <a:rect l="l" t="t" r="r" b="b"/>
              <a:pathLst>
                <a:path w="607060" h="452754" extrusionOk="0">
                  <a:moveTo>
                    <a:pt x="3175" y="0"/>
                  </a:moveTo>
                  <a:lnTo>
                    <a:pt x="1768" y="6584"/>
                  </a:lnTo>
                  <a:lnTo>
                    <a:pt x="777" y="13620"/>
                  </a:lnTo>
                  <a:lnTo>
                    <a:pt x="192" y="21181"/>
                  </a:lnTo>
                  <a:lnTo>
                    <a:pt x="0" y="29337"/>
                  </a:lnTo>
                  <a:lnTo>
                    <a:pt x="0" y="423037"/>
                  </a:lnTo>
                  <a:lnTo>
                    <a:pt x="192" y="431178"/>
                  </a:lnTo>
                  <a:lnTo>
                    <a:pt x="777" y="438832"/>
                  </a:lnTo>
                  <a:lnTo>
                    <a:pt x="1768" y="445986"/>
                  </a:lnTo>
                  <a:lnTo>
                    <a:pt x="3175" y="452628"/>
                  </a:lnTo>
                  <a:lnTo>
                    <a:pt x="19736" y="419794"/>
                  </a:lnTo>
                  <a:lnTo>
                    <a:pt x="46418" y="401796"/>
                  </a:lnTo>
                  <a:lnTo>
                    <a:pt x="78434" y="394227"/>
                  </a:lnTo>
                  <a:lnTo>
                    <a:pt x="110998" y="392684"/>
                  </a:lnTo>
                  <a:lnTo>
                    <a:pt x="395732" y="392811"/>
                  </a:lnTo>
                  <a:lnTo>
                    <a:pt x="444079" y="386833"/>
                  </a:lnTo>
                  <a:lnTo>
                    <a:pt x="488456" y="369807"/>
                  </a:lnTo>
                  <a:lnTo>
                    <a:pt x="527600" y="343095"/>
                  </a:lnTo>
                  <a:lnTo>
                    <a:pt x="560245" y="308059"/>
                  </a:lnTo>
                  <a:lnTo>
                    <a:pt x="585128" y="266060"/>
                  </a:lnTo>
                  <a:lnTo>
                    <a:pt x="600985" y="218461"/>
                  </a:lnTo>
                  <a:lnTo>
                    <a:pt x="606552" y="166624"/>
                  </a:lnTo>
                  <a:lnTo>
                    <a:pt x="604895" y="138037"/>
                  </a:lnTo>
                  <a:lnTo>
                    <a:pt x="600059" y="110521"/>
                  </a:lnTo>
                  <a:lnTo>
                    <a:pt x="592246" y="84292"/>
                  </a:lnTo>
                  <a:lnTo>
                    <a:pt x="581660" y="59562"/>
                  </a:lnTo>
                  <a:lnTo>
                    <a:pt x="128651" y="59562"/>
                  </a:lnTo>
                  <a:lnTo>
                    <a:pt x="128651" y="59309"/>
                  </a:lnTo>
                  <a:lnTo>
                    <a:pt x="107696" y="59436"/>
                  </a:lnTo>
                  <a:lnTo>
                    <a:pt x="76166" y="57917"/>
                  </a:lnTo>
                  <a:lnTo>
                    <a:pt x="45196" y="50434"/>
                  </a:lnTo>
                  <a:lnTo>
                    <a:pt x="19345" y="32593"/>
                  </a:lnTo>
                  <a:lnTo>
                    <a:pt x="31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5"/>
            <p:cNvSpPr/>
            <p:nvPr/>
          </p:nvSpPr>
          <p:spPr>
            <a:xfrm>
              <a:off x="3381755" y="3797808"/>
              <a:ext cx="589915" cy="542925"/>
            </a:xfrm>
            <a:custGeom>
              <a:avLst/>
              <a:gdLst/>
              <a:ahLst/>
              <a:cxnLst/>
              <a:rect l="l" t="t" r="r" b="b"/>
              <a:pathLst>
                <a:path w="589914" h="542925" extrusionOk="0">
                  <a:moveTo>
                    <a:pt x="107950" y="0"/>
                  </a:moveTo>
                  <a:lnTo>
                    <a:pt x="71366" y="2200"/>
                  </a:lnTo>
                  <a:lnTo>
                    <a:pt x="36449" y="13319"/>
                  </a:lnTo>
                  <a:lnTo>
                    <a:pt x="10294" y="40130"/>
                  </a:lnTo>
                  <a:lnTo>
                    <a:pt x="0" y="89408"/>
                  </a:lnTo>
                  <a:lnTo>
                    <a:pt x="0" y="542544"/>
                  </a:lnTo>
                  <a:lnTo>
                    <a:pt x="10215" y="493466"/>
                  </a:lnTo>
                  <a:lnTo>
                    <a:pt x="36195" y="466725"/>
                  </a:lnTo>
                  <a:lnTo>
                    <a:pt x="70937" y="455604"/>
                  </a:lnTo>
                  <a:lnTo>
                    <a:pt x="107442" y="453390"/>
                  </a:lnTo>
                  <a:lnTo>
                    <a:pt x="384810" y="453390"/>
                  </a:lnTo>
                  <a:lnTo>
                    <a:pt x="431794" y="447404"/>
                  </a:lnTo>
                  <a:lnTo>
                    <a:pt x="474932" y="430355"/>
                  </a:lnTo>
                  <a:lnTo>
                    <a:pt x="512992" y="403604"/>
                  </a:lnTo>
                  <a:lnTo>
                    <a:pt x="544741" y="368514"/>
                  </a:lnTo>
                  <a:lnTo>
                    <a:pt x="568945" y="326445"/>
                  </a:lnTo>
                  <a:lnTo>
                    <a:pt x="584371" y="278760"/>
                  </a:lnTo>
                  <a:lnTo>
                    <a:pt x="589788" y="226822"/>
                  </a:lnTo>
                  <a:lnTo>
                    <a:pt x="584371" y="174836"/>
                  </a:lnTo>
                  <a:lnTo>
                    <a:pt x="568945" y="127117"/>
                  </a:lnTo>
                  <a:lnTo>
                    <a:pt x="544741" y="85026"/>
                  </a:lnTo>
                  <a:lnTo>
                    <a:pt x="512992" y="49922"/>
                  </a:lnTo>
                  <a:lnTo>
                    <a:pt x="474932" y="23164"/>
                  </a:lnTo>
                  <a:lnTo>
                    <a:pt x="431794" y="6113"/>
                  </a:lnTo>
                  <a:lnTo>
                    <a:pt x="384810" y="127"/>
                  </a:lnTo>
                  <a:lnTo>
                    <a:pt x="107950" y="0"/>
                  </a:lnTo>
                  <a:close/>
                </a:path>
              </a:pathLst>
            </a:custGeom>
            <a:solidFill>
              <a:srgbClr val="C4D2B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0" name="Google Shape;460;p5"/>
          <p:cNvSpPr txBox="1"/>
          <p:nvPr/>
        </p:nvSpPr>
        <p:spPr>
          <a:xfrm>
            <a:off x="5573086" y="3757111"/>
            <a:ext cx="391693" cy="166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696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China</a:t>
            </a:r>
            <a:endParaRPr sz="1000" b="0" i="0" u="none" strike="noStrike" cap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461" name="Google Shape;461;p5"/>
          <p:cNvGrpSpPr/>
          <p:nvPr/>
        </p:nvGrpSpPr>
        <p:grpSpPr>
          <a:xfrm>
            <a:off x="2875036" y="3059183"/>
            <a:ext cx="1034284" cy="2931072"/>
            <a:chOff x="2846831" y="3243033"/>
            <a:chExt cx="1034554" cy="2931833"/>
          </a:xfrm>
        </p:grpSpPr>
        <p:pic>
          <p:nvPicPr>
            <p:cNvPr id="462" name="Google Shape;462;p5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470147" y="5131308"/>
              <a:ext cx="400634" cy="409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3" name="Google Shape;463;p5"/>
            <p:cNvPicPr preferRelativeResize="0"/>
            <p:nvPr/>
          </p:nvPicPr>
          <p:blipFill rotWithShape="1">
            <a:blip r:embed="rId47">
              <a:alphaModFix/>
            </a:blip>
            <a:srcRect/>
            <a:stretch/>
          </p:blipFill>
          <p:spPr>
            <a:xfrm>
              <a:off x="3471671" y="3243033"/>
              <a:ext cx="398703" cy="4080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4" name="Google Shape;464;p5"/>
            <p:cNvPicPr preferRelativeResize="0"/>
            <p:nvPr/>
          </p:nvPicPr>
          <p:blipFill rotWithShape="1">
            <a:blip r:embed="rId48">
              <a:alphaModFix/>
            </a:blip>
            <a:srcRect/>
            <a:stretch/>
          </p:blipFill>
          <p:spPr>
            <a:xfrm>
              <a:off x="3518915" y="3262884"/>
              <a:ext cx="313943" cy="3230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5" name="Google Shape;465;p5"/>
            <p:cNvPicPr preferRelativeResize="0"/>
            <p:nvPr/>
          </p:nvPicPr>
          <p:blipFill rotWithShape="1">
            <a:blip r:embed="rId49">
              <a:alphaModFix/>
            </a:blip>
            <a:srcRect/>
            <a:stretch/>
          </p:blipFill>
          <p:spPr>
            <a:xfrm>
              <a:off x="3470147" y="3857244"/>
              <a:ext cx="398703" cy="409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6" name="Google Shape;466;p5"/>
            <p:cNvPicPr preferRelativeResize="0"/>
            <p:nvPr/>
          </p:nvPicPr>
          <p:blipFill rotWithShape="1">
            <a:blip r:embed="rId50">
              <a:alphaModFix/>
            </a:blip>
            <a:srcRect/>
            <a:stretch/>
          </p:blipFill>
          <p:spPr>
            <a:xfrm>
              <a:off x="3517391" y="3877056"/>
              <a:ext cx="313943" cy="3246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7" name="Google Shape;467;p5"/>
            <p:cNvPicPr preferRelativeResize="0"/>
            <p:nvPr/>
          </p:nvPicPr>
          <p:blipFill rotWithShape="1">
            <a:blip r:embed="rId51">
              <a:alphaModFix/>
            </a:blip>
            <a:srcRect/>
            <a:stretch/>
          </p:blipFill>
          <p:spPr>
            <a:xfrm>
              <a:off x="3477767" y="4480521"/>
              <a:ext cx="403618" cy="4080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8" name="Google Shape;468;p5"/>
            <p:cNvPicPr preferRelativeResize="0"/>
            <p:nvPr/>
          </p:nvPicPr>
          <p:blipFill rotWithShape="1">
            <a:blip r:embed="rId52">
              <a:alphaModFix/>
            </a:blip>
            <a:srcRect/>
            <a:stretch/>
          </p:blipFill>
          <p:spPr>
            <a:xfrm>
              <a:off x="2846831" y="5757672"/>
              <a:ext cx="406590" cy="4170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9" name="Google Shape;469;p5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470147" y="5765292"/>
              <a:ext cx="400634" cy="4095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70" name="Google Shape;470;p5"/>
          <p:cNvSpPr txBox="1"/>
          <p:nvPr/>
        </p:nvSpPr>
        <p:spPr>
          <a:xfrm>
            <a:off x="741298" y="5635930"/>
            <a:ext cx="704666" cy="319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696" marR="5078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Hong Kong SAR</a:t>
            </a:r>
            <a:endParaRPr sz="1000" b="0" i="0" u="none" strike="noStrike" cap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1" name="Google Shape;471;p5"/>
          <p:cNvSpPr txBox="1"/>
          <p:nvPr/>
        </p:nvSpPr>
        <p:spPr>
          <a:xfrm>
            <a:off x="741297" y="4401574"/>
            <a:ext cx="515554" cy="166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696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China</a:t>
            </a:r>
            <a:endParaRPr sz="1000" b="0" i="0" u="none" strike="noStrike" cap="none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2" name="Google Shape;472;p5"/>
          <p:cNvSpPr txBox="1"/>
          <p:nvPr/>
        </p:nvSpPr>
        <p:spPr>
          <a:xfrm>
            <a:off x="741298" y="5012311"/>
            <a:ext cx="252000" cy="166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696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EU</a:t>
            </a:r>
            <a:endParaRPr sz="1000" b="0" i="0" u="none" strike="noStrike" cap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3" name="Google Shape;473;p5"/>
          <p:cNvSpPr txBox="1"/>
          <p:nvPr/>
        </p:nvSpPr>
        <p:spPr>
          <a:xfrm>
            <a:off x="741298" y="3151021"/>
            <a:ext cx="619340" cy="1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696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ASEAN</a:t>
            </a:r>
            <a:endParaRPr sz="1000" b="0" i="0" u="none" strike="noStrike" cap="none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4" name="Google Shape;474;p5"/>
          <p:cNvSpPr txBox="1"/>
          <p:nvPr/>
        </p:nvSpPr>
        <p:spPr>
          <a:xfrm>
            <a:off x="6589963" y="3711707"/>
            <a:ext cx="896152" cy="33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696" marR="5078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Petroleum  Products</a:t>
            </a:r>
            <a:endParaRPr sz="1000" b="0" i="0" u="none" strike="noStrike" cap="none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5" name="Google Shape;475;p5"/>
          <p:cNvSpPr txBox="1"/>
          <p:nvPr/>
        </p:nvSpPr>
        <p:spPr>
          <a:xfrm>
            <a:off x="6572949" y="4337806"/>
            <a:ext cx="1068998" cy="34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696" marR="5078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Palm Oil  (Agriculture)</a:t>
            </a:r>
            <a:endParaRPr sz="1000" b="0" i="0" u="none" strike="noStrike" cap="none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6" name="Google Shape;476;p5"/>
          <p:cNvSpPr txBox="1"/>
          <p:nvPr/>
        </p:nvSpPr>
        <p:spPr>
          <a:xfrm>
            <a:off x="6592756" y="4865937"/>
            <a:ext cx="794178" cy="491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9200" rIns="0" bIns="0" anchor="t" anchorCtr="0">
            <a:spAutoFit/>
          </a:bodyPr>
          <a:lstStyle/>
          <a:p>
            <a:pPr marL="12696" marR="5078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Chemicals &amp;  Chemical  Products</a:t>
            </a:r>
            <a:endParaRPr sz="1000" b="0" i="0" u="none" strike="noStrike" cap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7" name="Google Shape;477;p5"/>
          <p:cNvSpPr txBox="1"/>
          <p:nvPr/>
        </p:nvSpPr>
        <p:spPr>
          <a:xfrm>
            <a:off x="11159050" y="3155593"/>
            <a:ext cx="806240" cy="166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696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E&amp;E Products</a:t>
            </a:r>
            <a:endParaRPr sz="1000" b="0" i="0" u="none" strike="noStrike" cap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8" name="Google Shape;478;p5"/>
          <p:cNvSpPr txBox="1"/>
          <p:nvPr/>
        </p:nvSpPr>
        <p:spPr>
          <a:xfrm>
            <a:off x="11159050" y="3711707"/>
            <a:ext cx="801161" cy="319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0" marR="5078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Petroleum  Products</a:t>
            </a:r>
            <a:endParaRPr sz="1000" b="0" i="0" u="none" strike="noStrike" cap="none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9" name="Google Shape;479;p5"/>
          <p:cNvSpPr txBox="1"/>
          <p:nvPr/>
        </p:nvSpPr>
        <p:spPr>
          <a:xfrm>
            <a:off x="11159050" y="4280351"/>
            <a:ext cx="970351" cy="528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9200" rIns="0" bIns="0" anchor="t" anchorCtr="0">
            <a:spAutoFit/>
          </a:bodyPr>
          <a:lstStyle/>
          <a:p>
            <a:pPr marL="15235" marR="5078" lvl="0" indent="-3174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Machinery  Equipment &amp; Parts</a:t>
            </a:r>
            <a:endParaRPr sz="1000" b="0" i="0" u="none" strike="noStrike" cap="none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80" name="Google Shape;480;p5"/>
          <p:cNvSpPr txBox="1"/>
          <p:nvPr/>
        </p:nvSpPr>
        <p:spPr>
          <a:xfrm>
            <a:off x="11159050" y="5591554"/>
            <a:ext cx="977242" cy="319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0" marR="6348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Manufactures</a:t>
            </a:r>
            <a:endParaRPr sz="1000" b="0" i="0" u="none" strike="noStrike" cap="none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5078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of Metal</a:t>
            </a:r>
            <a:endParaRPr sz="1000" b="0" i="0" u="none" strike="noStrike" cap="none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81" name="Google Shape;481;p5"/>
          <p:cNvPicPr preferRelativeResize="0"/>
          <p:nvPr/>
        </p:nvPicPr>
        <p:blipFill rotWithShape="1">
          <a:blip r:embed="rId53">
            <a:alphaModFix/>
          </a:blip>
          <a:srcRect/>
          <a:stretch/>
        </p:blipFill>
        <p:spPr>
          <a:xfrm>
            <a:off x="9428598" y="5517175"/>
            <a:ext cx="211153" cy="380506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5"/>
          <p:cNvSpPr txBox="1"/>
          <p:nvPr/>
        </p:nvSpPr>
        <p:spPr>
          <a:xfrm>
            <a:off x="2558319" y="2510614"/>
            <a:ext cx="166103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TOP MARKETS</a:t>
            </a:r>
            <a:endParaRPr sz="1600" b="1" i="0" u="none" strike="noStrike" cap="none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83" name="Google Shape;483;p5"/>
          <p:cNvSpPr txBox="1"/>
          <p:nvPr/>
        </p:nvSpPr>
        <p:spPr>
          <a:xfrm>
            <a:off x="8356414" y="2542364"/>
            <a:ext cx="180530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TOP PRODUCTS</a:t>
            </a:r>
            <a:endParaRPr sz="1600" b="1" i="0" u="none" strike="noStrike" cap="none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84" name="Google Shape;484;p5"/>
          <p:cNvSpPr txBox="1"/>
          <p:nvPr/>
        </p:nvSpPr>
        <p:spPr>
          <a:xfrm>
            <a:off x="4334145" y="3099591"/>
            <a:ext cx="1199836" cy="38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47611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USD71.60 bil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7611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696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↑</a:t>
            </a:r>
            <a:r>
              <a:rPr lang="en-US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8.8</a:t>
            </a: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% (23.8%)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85" name="Google Shape;485;p5"/>
          <p:cNvSpPr txBox="1"/>
          <p:nvPr/>
        </p:nvSpPr>
        <p:spPr>
          <a:xfrm>
            <a:off x="7577578" y="3082687"/>
            <a:ext cx="1199836" cy="38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47611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USD131.90 bil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7611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696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↑</a:t>
            </a:r>
            <a:r>
              <a:rPr lang="en-US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4.5</a:t>
            </a: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% (39.9%)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86" name="Google Shape;486;p5"/>
          <p:cNvSpPr txBox="1"/>
          <p:nvPr/>
        </p:nvSpPr>
        <p:spPr>
          <a:xfrm>
            <a:off x="9830582" y="3093891"/>
            <a:ext cx="1199836" cy="38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47611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USD100.05 bil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7611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696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↑</a:t>
            </a:r>
            <a:r>
              <a:rPr lang="en-US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28.2</a:t>
            </a: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% (33.3%)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87" name="Google Shape;487;p5"/>
          <p:cNvSpPr txBox="1"/>
          <p:nvPr/>
        </p:nvSpPr>
        <p:spPr>
          <a:xfrm>
            <a:off x="1552933" y="3681524"/>
            <a:ext cx="1199836" cy="38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47611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USD43.65 bil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7611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696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↑</a:t>
            </a:r>
            <a:r>
              <a:rPr lang="en-US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23.5</a:t>
            </a: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% (13.2%)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88" name="Google Shape;488;p5"/>
          <p:cNvSpPr txBox="1"/>
          <p:nvPr/>
        </p:nvSpPr>
        <p:spPr>
          <a:xfrm>
            <a:off x="4334145" y="3689253"/>
            <a:ext cx="1199836" cy="38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47611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USD64.90 bil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7611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696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↑</a:t>
            </a:r>
            <a:r>
              <a:rPr lang="en-US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14.7</a:t>
            </a: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% (21.6%)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89" name="Google Shape;489;p5"/>
          <p:cNvSpPr txBox="1"/>
          <p:nvPr/>
        </p:nvSpPr>
        <p:spPr>
          <a:xfrm>
            <a:off x="1552933" y="4318398"/>
            <a:ext cx="1199836" cy="38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47611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USD41.13 bil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7611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696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↓</a:t>
            </a:r>
            <a:r>
              <a:rPr lang="en-US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2.2</a:t>
            </a: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% (12.5%)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90" name="Google Shape;490;p5"/>
          <p:cNvSpPr txBox="1"/>
          <p:nvPr/>
        </p:nvSpPr>
        <p:spPr>
          <a:xfrm>
            <a:off x="4334145" y="4328469"/>
            <a:ext cx="1199836" cy="38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47611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USD27.74 bil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7611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696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↑</a:t>
            </a:r>
            <a:r>
              <a:rPr lang="en-US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42.6</a:t>
            </a: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% (9.2%)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91" name="Google Shape;491;p5"/>
          <p:cNvSpPr txBox="1"/>
          <p:nvPr/>
        </p:nvSpPr>
        <p:spPr>
          <a:xfrm>
            <a:off x="1552933" y="4976893"/>
            <a:ext cx="1199836" cy="38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47611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USD25.37 bil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7611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696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↑</a:t>
            </a:r>
            <a:r>
              <a:rPr lang="en-US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2.5</a:t>
            </a: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% (7.7%)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92" name="Google Shape;492;p5"/>
          <p:cNvSpPr txBox="1"/>
          <p:nvPr/>
        </p:nvSpPr>
        <p:spPr>
          <a:xfrm>
            <a:off x="4334145" y="4976103"/>
            <a:ext cx="1199836" cy="38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47611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USD23.90 bil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7611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696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↑</a:t>
            </a:r>
            <a:r>
              <a:rPr lang="en-US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30.0</a:t>
            </a: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% (8.0%)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93" name="Google Shape;493;p5"/>
          <p:cNvSpPr txBox="1"/>
          <p:nvPr/>
        </p:nvSpPr>
        <p:spPr>
          <a:xfrm>
            <a:off x="1562074" y="5606869"/>
            <a:ext cx="1199836" cy="38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47611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USD19.50 bil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7611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696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↓</a:t>
            </a:r>
            <a:r>
              <a:rPr lang="en-US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1.0</a:t>
            </a: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% (5.9%)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94" name="Google Shape;494;p5"/>
          <p:cNvSpPr txBox="1"/>
          <p:nvPr/>
        </p:nvSpPr>
        <p:spPr>
          <a:xfrm>
            <a:off x="4334145" y="5623699"/>
            <a:ext cx="1199836" cy="38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47611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USD22.57 bil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7611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696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↑</a:t>
            </a:r>
            <a:r>
              <a:rPr lang="en-US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9.6</a:t>
            </a: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% (7.5%)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95" name="Google Shape;495;p5"/>
          <p:cNvSpPr txBox="1"/>
          <p:nvPr/>
        </p:nvSpPr>
        <p:spPr>
          <a:xfrm>
            <a:off x="7574526" y="3699364"/>
            <a:ext cx="1199836" cy="38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47611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USD27.77 bil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7611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696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↓</a:t>
            </a:r>
            <a:r>
              <a:rPr lang="en-US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11.8</a:t>
            </a: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% (8.4%)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96" name="Google Shape;496;p5"/>
          <p:cNvSpPr txBox="1"/>
          <p:nvPr/>
        </p:nvSpPr>
        <p:spPr>
          <a:xfrm>
            <a:off x="9841373" y="3697326"/>
            <a:ext cx="1199836" cy="38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47611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USD28.02 bil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7611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696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↓</a:t>
            </a: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7.3% (9.3%)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97" name="Google Shape;497;p5"/>
          <p:cNvSpPr txBox="1"/>
          <p:nvPr/>
        </p:nvSpPr>
        <p:spPr>
          <a:xfrm>
            <a:off x="7574526" y="4328469"/>
            <a:ext cx="1199836" cy="38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47611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USD17.40 bil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7611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696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↑</a:t>
            </a:r>
            <a:r>
              <a:rPr lang="en-US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11.9</a:t>
            </a: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% (5.3%)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98" name="Google Shape;498;p5"/>
          <p:cNvSpPr txBox="1"/>
          <p:nvPr/>
        </p:nvSpPr>
        <p:spPr>
          <a:xfrm>
            <a:off x="9841373" y="4328469"/>
            <a:ext cx="1199836" cy="38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47611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USD24.90 bil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7611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696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↑</a:t>
            </a: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27.5% (8.3%)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99" name="Google Shape;499;p5"/>
          <p:cNvSpPr txBox="1"/>
          <p:nvPr/>
        </p:nvSpPr>
        <p:spPr>
          <a:xfrm>
            <a:off x="7572688" y="4948187"/>
            <a:ext cx="1199836" cy="38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47611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USD16.11 bil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7611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696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↑</a:t>
            </a:r>
            <a:r>
              <a:rPr lang="en-US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2.8</a:t>
            </a: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% (4.9%)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00" name="Google Shape;500;p5"/>
          <p:cNvSpPr txBox="1"/>
          <p:nvPr/>
        </p:nvSpPr>
        <p:spPr>
          <a:xfrm>
            <a:off x="9838636" y="4937955"/>
            <a:ext cx="1199836" cy="38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47611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USD22.78 bil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7611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696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↓</a:t>
            </a:r>
            <a:r>
              <a:rPr lang="en-US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0.6</a:t>
            </a: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% (7.6%)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01" name="Google Shape;501;p5"/>
          <p:cNvSpPr txBox="1"/>
          <p:nvPr/>
        </p:nvSpPr>
        <p:spPr>
          <a:xfrm>
            <a:off x="7572688" y="5585588"/>
            <a:ext cx="1199836" cy="38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47611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USD15.12 bil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7611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696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↑</a:t>
            </a: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20.6% (4.6%)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02" name="Google Shape;502;p5"/>
          <p:cNvSpPr txBox="1"/>
          <p:nvPr/>
        </p:nvSpPr>
        <p:spPr>
          <a:xfrm>
            <a:off x="9830582" y="5585588"/>
            <a:ext cx="1199836" cy="38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47611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USD15.53 bil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7611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696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↑</a:t>
            </a:r>
            <a:r>
              <a:rPr lang="en-US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9.3</a:t>
            </a: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% (5.2%)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03" name="Google Shape;503;p5"/>
          <p:cNvPicPr preferRelativeResize="0"/>
          <p:nvPr/>
        </p:nvPicPr>
        <p:blipFill rotWithShape="1">
          <a:blip r:embed="rId54">
            <a:alphaModFix/>
          </a:blip>
          <a:srcRect/>
          <a:stretch/>
        </p:blipFill>
        <p:spPr>
          <a:xfrm>
            <a:off x="2919795" y="4960444"/>
            <a:ext cx="318432" cy="323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5"/>
          <p:cNvPicPr preferRelativeResize="0"/>
          <p:nvPr/>
        </p:nvPicPr>
        <p:blipFill rotWithShape="1">
          <a:blip r:embed="rId55">
            <a:alphaModFix/>
          </a:blip>
          <a:srcRect/>
          <a:stretch/>
        </p:blipFill>
        <p:spPr>
          <a:xfrm>
            <a:off x="3534060" y="4312768"/>
            <a:ext cx="315385" cy="314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5"/>
          <p:cNvPicPr preferRelativeResize="0"/>
          <p:nvPr/>
        </p:nvPicPr>
        <p:blipFill rotWithShape="1">
          <a:blip r:embed="rId54">
            <a:alphaModFix/>
          </a:blip>
          <a:srcRect/>
          <a:stretch/>
        </p:blipFill>
        <p:spPr>
          <a:xfrm>
            <a:off x="3524178" y="5606417"/>
            <a:ext cx="318432" cy="323004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5"/>
          <p:cNvSpPr txBox="1"/>
          <p:nvPr/>
        </p:nvSpPr>
        <p:spPr>
          <a:xfrm>
            <a:off x="6604795" y="5555282"/>
            <a:ext cx="1020373" cy="528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9200" rIns="0" bIns="0" anchor="t" anchorCtr="0">
            <a:spAutoFit/>
          </a:bodyPr>
          <a:lstStyle/>
          <a:p>
            <a:pPr marL="15235" marR="5078" lvl="0" indent="-3174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Machinery  Equipment &amp; Parts</a:t>
            </a:r>
            <a:endParaRPr sz="1000" b="0" i="0" u="none" strike="noStrike" cap="none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507" name="Google Shape;507;p5"/>
          <p:cNvPicPr preferRelativeResize="0"/>
          <p:nvPr/>
        </p:nvPicPr>
        <p:blipFill rotWithShape="1">
          <a:blip r:embed="rId34">
            <a:alphaModFix/>
          </a:blip>
          <a:srcRect/>
          <a:stretch/>
        </p:blipFill>
        <p:spPr>
          <a:xfrm>
            <a:off x="8814804" y="5552066"/>
            <a:ext cx="315386" cy="306243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5"/>
          <p:cNvSpPr txBox="1"/>
          <p:nvPr/>
        </p:nvSpPr>
        <p:spPr>
          <a:xfrm>
            <a:off x="11159050" y="4880709"/>
            <a:ext cx="801161" cy="482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696" marR="5078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Chemicals &amp;  Chemical  Products</a:t>
            </a:r>
            <a:endParaRPr sz="1000" b="0" i="0" u="none" strike="noStrike" cap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509" name="Google Shape;509;p5"/>
          <p:cNvPicPr preferRelativeResize="0"/>
          <p:nvPr/>
        </p:nvPicPr>
        <p:blipFill rotWithShape="1">
          <a:blip r:embed="rId56">
            <a:alphaModFix/>
          </a:blip>
          <a:srcRect/>
          <a:stretch/>
        </p:blipFill>
        <p:spPr>
          <a:xfrm flipH="1">
            <a:off x="9365442" y="4965620"/>
            <a:ext cx="255320" cy="224436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5"/>
          <p:cNvSpPr/>
          <p:nvPr/>
        </p:nvSpPr>
        <p:spPr>
          <a:xfrm>
            <a:off x="8698622" y="4827328"/>
            <a:ext cx="464699" cy="469778"/>
          </a:xfrm>
          <a:custGeom>
            <a:avLst/>
            <a:gdLst/>
            <a:ahLst/>
            <a:cxnLst/>
            <a:rect l="l" t="t" r="r" b="b"/>
            <a:pathLst>
              <a:path w="464820" h="469900" extrusionOk="0">
                <a:moveTo>
                  <a:pt x="232409" y="0"/>
                </a:moveTo>
                <a:lnTo>
                  <a:pt x="185559" y="4766"/>
                </a:lnTo>
                <a:lnTo>
                  <a:pt x="141928" y="18436"/>
                </a:lnTo>
                <a:lnTo>
                  <a:pt x="102449" y="40069"/>
                </a:lnTo>
                <a:lnTo>
                  <a:pt x="68056" y="68722"/>
                </a:lnTo>
                <a:lnTo>
                  <a:pt x="39681" y="103454"/>
                </a:lnTo>
                <a:lnTo>
                  <a:pt x="18258" y="143321"/>
                </a:lnTo>
                <a:lnTo>
                  <a:pt x="4720" y="187382"/>
                </a:lnTo>
                <a:lnTo>
                  <a:pt x="0" y="234696"/>
                </a:lnTo>
                <a:lnTo>
                  <a:pt x="4720" y="282009"/>
                </a:lnTo>
                <a:lnTo>
                  <a:pt x="18258" y="326070"/>
                </a:lnTo>
                <a:lnTo>
                  <a:pt x="39681" y="365937"/>
                </a:lnTo>
                <a:lnTo>
                  <a:pt x="68056" y="400669"/>
                </a:lnTo>
                <a:lnTo>
                  <a:pt x="102449" y="429322"/>
                </a:lnTo>
                <a:lnTo>
                  <a:pt x="141928" y="450955"/>
                </a:lnTo>
                <a:lnTo>
                  <a:pt x="185559" y="464625"/>
                </a:lnTo>
                <a:lnTo>
                  <a:pt x="232409" y="469392"/>
                </a:lnTo>
                <a:lnTo>
                  <a:pt x="279260" y="464625"/>
                </a:lnTo>
                <a:lnTo>
                  <a:pt x="322891" y="450955"/>
                </a:lnTo>
                <a:lnTo>
                  <a:pt x="362370" y="429322"/>
                </a:lnTo>
                <a:lnTo>
                  <a:pt x="396763" y="400669"/>
                </a:lnTo>
                <a:lnTo>
                  <a:pt x="425138" y="365937"/>
                </a:lnTo>
                <a:lnTo>
                  <a:pt x="446561" y="326070"/>
                </a:lnTo>
                <a:lnTo>
                  <a:pt x="460099" y="282009"/>
                </a:lnTo>
                <a:lnTo>
                  <a:pt x="464820" y="234696"/>
                </a:lnTo>
                <a:lnTo>
                  <a:pt x="460099" y="187382"/>
                </a:lnTo>
                <a:lnTo>
                  <a:pt x="446561" y="143321"/>
                </a:lnTo>
                <a:lnTo>
                  <a:pt x="425138" y="103454"/>
                </a:lnTo>
                <a:lnTo>
                  <a:pt x="396763" y="68722"/>
                </a:lnTo>
                <a:lnTo>
                  <a:pt x="362370" y="40069"/>
                </a:lnTo>
                <a:lnTo>
                  <a:pt x="322891" y="18436"/>
                </a:lnTo>
                <a:lnTo>
                  <a:pt x="279260" y="4766"/>
                </a:lnTo>
                <a:lnTo>
                  <a:pt x="232409" y="0"/>
                </a:lnTo>
                <a:close/>
              </a:path>
            </a:pathLst>
          </a:custGeom>
          <a:solidFill>
            <a:srgbClr val="B0C6E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5"/>
          <p:cNvSpPr/>
          <p:nvPr/>
        </p:nvSpPr>
        <p:spPr>
          <a:xfrm>
            <a:off x="3406469" y="4884958"/>
            <a:ext cx="589761" cy="542784"/>
          </a:xfrm>
          <a:custGeom>
            <a:avLst/>
            <a:gdLst/>
            <a:ahLst/>
            <a:cxnLst/>
            <a:rect l="l" t="t" r="r" b="b"/>
            <a:pathLst>
              <a:path w="589914" h="542925" extrusionOk="0">
                <a:moveTo>
                  <a:pt x="384810" y="127"/>
                </a:moveTo>
                <a:lnTo>
                  <a:pt x="107950" y="0"/>
                </a:lnTo>
                <a:lnTo>
                  <a:pt x="36449" y="13319"/>
                </a:lnTo>
                <a:lnTo>
                  <a:pt x="0" y="89408"/>
                </a:lnTo>
                <a:lnTo>
                  <a:pt x="0" y="542544"/>
                </a:lnTo>
                <a:lnTo>
                  <a:pt x="10215" y="493466"/>
                </a:lnTo>
                <a:lnTo>
                  <a:pt x="36195" y="466725"/>
                </a:lnTo>
                <a:lnTo>
                  <a:pt x="70937" y="455604"/>
                </a:lnTo>
                <a:lnTo>
                  <a:pt x="107442" y="453390"/>
                </a:lnTo>
                <a:lnTo>
                  <a:pt x="128650" y="453517"/>
                </a:lnTo>
                <a:lnTo>
                  <a:pt x="384810" y="453390"/>
                </a:lnTo>
                <a:lnTo>
                  <a:pt x="431794" y="447404"/>
                </a:lnTo>
                <a:lnTo>
                  <a:pt x="474932" y="430355"/>
                </a:lnTo>
                <a:lnTo>
                  <a:pt x="512992" y="403604"/>
                </a:lnTo>
                <a:lnTo>
                  <a:pt x="544741" y="368514"/>
                </a:lnTo>
                <a:lnTo>
                  <a:pt x="568945" y="326445"/>
                </a:lnTo>
                <a:lnTo>
                  <a:pt x="584371" y="278760"/>
                </a:lnTo>
                <a:lnTo>
                  <a:pt x="589788" y="226822"/>
                </a:lnTo>
                <a:lnTo>
                  <a:pt x="584371" y="174836"/>
                </a:lnTo>
                <a:lnTo>
                  <a:pt x="568945" y="127117"/>
                </a:lnTo>
                <a:lnTo>
                  <a:pt x="544741" y="85026"/>
                </a:lnTo>
                <a:lnTo>
                  <a:pt x="512992" y="49922"/>
                </a:lnTo>
                <a:lnTo>
                  <a:pt x="474932" y="23164"/>
                </a:lnTo>
                <a:lnTo>
                  <a:pt x="431794" y="6113"/>
                </a:lnTo>
                <a:lnTo>
                  <a:pt x="384810" y="127"/>
                </a:lnTo>
                <a:close/>
              </a:path>
            </a:pathLst>
          </a:custGeom>
          <a:solidFill>
            <a:srgbClr val="C4D2B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2" name="Google Shape;512;p5"/>
          <p:cNvPicPr preferRelativeResize="0"/>
          <p:nvPr/>
        </p:nvPicPr>
        <p:blipFill rotWithShape="1">
          <a:blip r:embed="rId56">
            <a:alphaModFix/>
          </a:blip>
          <a:srcRect/>
          <a:stretch/>
        </p:blipFill>
        <p:spPr>
          <a:xfrm flipH="1">
            <a:off x="8820698" y="4965620"/>
            <a:ext cx="255320" cy="224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5"/>
          <p:cNvPicPr preferRelativeResize="0"/>
          <p:nvPr/>
        </p:nvPicPr>
        <p:blipFill rotWithShape="1">
          <a:blip r:embed="rId55">
            <a:alphaModFix/>
          </a:blip>
          <a:srcRect/>
          <a:stretch/>
        </p:blipFill>
        <p:spPr>
          <a:xfrm>
            <a:off x="2924229" y="3717286"/>
            <a:ext cx="315385" cy="314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5"/>
          <p:cNvPicPr preferRelativeResize="0"/>
          <p:nvPr/>
        </p:nvPicPr>
        <p:blipFill rotWithShape="1">
          <a:blip r:embed="rId50">
            <a:alphaModFix/>
          </a:blip>
          <a:srcRect/>
          <a:stretch/>
        </p:blipFill>
        <p:spPr>
          <a:xfrm>
            <a:off x="2922774" y="4322696"/>
            <a:ext cx="313861" cy="324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5"/>
          <p:cNvPicPr preferRelativeResize="0"/>
          <p:nvPr/>
        </p:nvPicPr>
        <p:blipFill rotWithShape="1">
          <a:blip r:embed="rId57">
            <a:alphaModFix/>
          </a:blip>
          <a:srcRect/>
          <a:stretch/>
        </p:blipFill>
        <p:spPr>
          <a:xfrm>
            <a:off x="2929769" y="5637578"/>
            <a:ext cx="303945" cy="288089"/>
          </a:xfrm>
          <a:prstGeom prst="ellipse">
            <a:avLst/>
          </a:prstGeom>
          <a:noFill/>
          <a:ln>
            <a:noFill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516" name="Google Shape;516;p5"/>
          <p:cNvPicPr preferRelativeResize="0"/>
          <p:nvPr/>
        </p:nvPicPr>
        <p:blipFill rotWithShape="1">
          <a:blip r:embed="rId58">
            <a:alphaModFix/>
          </a:blip>
          <a:srcRect l="500" t="9946" r="75899" b="49365"/>
          <a:stretch/>
        </p:blipFill>
        <p:spPr>
          <a:xfrm>
            <a:off x="8812855" y="4250826"/>
            <a:ext cx="263289" cy="344907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5"/>
          <p:cNvSpPr/>
          <p:nvPr/>
        </p:nvSpPr>
        <p:spPr>
          <a:xfrm>
            <a:off x="3532221" y="5001414"/>
            <a:ext cx="296277" cy="288000"/>
          </a:xfrm>
          <a:prstGeom prst="ellipse">
            <a:avLst/>
          </a:prstGeom>
          <a:solidFill>
            <a:srgbClr val="B0D3DA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5"/>
          <p:cNvSpPr txBox="1"/>
          <p:nvPr/>
        </p:nvSpPr>
        <p:spPr>
          <a:xfrm>
            <a:off x="3436832" y="5079227"/>
            <a:ext cx="468000" cy="119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692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Taiwan</a:t>
            </a:r>
            <a:endParaRPr sz="700" b="0" i="0" u="none" strike="noStrike" cap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Google Shape;52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05960" y="4866661"/>
            <a:ext cx="2829765" cy="655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12870" y="4873836"/>
            <a:ext cx="2751627" cy="595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52326" y="5557843"/>
            <a:ext cx="2662925" cy="560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87144" y="5522091"/>
            <a:ext cx="2603837" cy="522596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6"/>
          <p:cNvSpPr/>
          <p:nvPr/>
        </p:nvSpPr>
        <p:spPr>
          <a:xfrm>
            <a:off x="2615453" y="5495037"/>
            <a:ext cx="737678" cy="540879"/>
          </a:xfrm>
          <a:custGeom>
            <a:avLst/>
            <a:gdLst/>
            <a:ahLst/>
            <a:cxnLst/>
            <a:rect l="l" t="t" r="r" b="b"/>
            <a:pathLst>
              <a:path w="737870" h="541020" extrusionOk="0">
                <a:moveTo>
                  <a:pt x="603376" y="0"/>
                </a:moveTo>
                <a:lnTo>
                  <a:pt x="256412" y="127"/>
                </a:lnTo>
                <a:lnTo>
                  <a:pt x="204739" y="4719"/>
                </a:lnTo>
                <a:lnTo>
                  <a:pt x="156608" y="17891"/>
                </a:lnTo>
                <a:lnTo>
                  <a:pt x="113053" y="38730"/>
                </a:lnTo>
                <a:lnTo>
                  <a:pt x="75104" y="66325"/>
                </a:lnTo>
                <a:lnTo>
                  <a:pt x="43793" y="99767"/>
                </a:lnTo>
                <a:lnTo>
                  <a:pt x="20151" y="138144"/>
                </a:lnTo>
                <a:lnTo>
                  <a:pt x="5209" y="180545"/>
                </a:lnTo>
                <a:lnTo>
                  <a:pt x="0" y="226060"/>
                </a:lnTo>
                <a:lnTo>
                  <a:pt x="5209" y="271647"/>
                </a:lnTo>
                <a:lnTo>
                  <a:pt x="20151" y="314082"/>
                </a:lnTo>
                <a:lnTo>
                  <a:pt x="43793" y="352464"/>
                </a:lnTo>
                <a:lnTo>
                  <a:pt x="75104" y="385889"/>
                </a:lnTo>
                <a:lnTo>
                  <a:pt x="113053" y="413456"/>
                </a:lnTo>
                <a:lnTo>
                  <a:pt x="156608" y="434264"/>
                </a:lnTo>
                <a:lnTo>
                  <a:pt x="204739" y="447410"/>
                </a:lnTo>
                <a:lnTo>
                  <a:pt x="256412" y="451993"/>
                </a:lnTo>
                <a:lnTo>
                  <a:pt x="576707" y="451993"/>
                </a:lnTo>
                <a:lnTo>
                  <a:pt x="576707" y="452247"/>
                </a:lnTo>
                <a:lnTo>
                  <a:pt x="648944" y="454330"/>
                </a:lnTo>
                <a:lnTo>
                  <a:pt x="692356" y="465423"/>
                </a:lnTo>
                <a:lnTo>
                  <a:pt x="724838" y="492089"/>
                </a:lnTo>
                <a:lnTo>
                  <a:pt x="737615" y="541020"/>
                </a:lnTo>
                <a:lnTo>
                  <a:pt x="737615" y="88900"/>
                </a:lnTo>
                <a:lnTo>
                  <a:pt x="724838" y="39969"/>
                </a:lnTo>
                <a:lnTo>
                  <a:pt x="692356" y="13303"/>
                </a:lnTo>
                <a:lnTo>
                  <a:pt x="648944" y="2210"/>
                </a:lnTo>
                <a:lnTo>
                  <a:pt x="6033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9" name="Google Shape;529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5349" y="5473707"/>
            <a:ext cx="2848757" cy="692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01249" y="5499608"/>
            <a:ext cx="2751627" cy="595727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6"/>
          <p:cNvSpPr/>
          <p:nvPr/>
        </p:nvSpPr>
        <p:spPr>
          <a:xfrm>
            <a:off x="2746483" y="5610831"/>
            <a:ext cx="606902" cy="452637"/>
          </a:xfrm>
          <a:custGeom>
            <a:avLst/>
            <a:gdLst/>
            <a:ahLst/>
            <a:cxnLst/>
            <a:rect l="l" t="t" r="r" b="b"/>
            <a:pathLst>
              <a:path w="607060" h="452754" extrusionOk="0">
                <a:moveTo>
                  <a:pt x="603376" y="0"/>
                </a:moveTo>
                <a:lnTo>
                  <a:pt x="587206" y="32593"/>
                </a:lnTo>
                <a:lnTo>
                  <a:pt x="561355" y="50434"/>
                </a:lnTo>
                <a:lnTo>
                  <a:pt x="530385" y="57917"/>
                </a:lnTo>
                <a:lnTo>
                  <a:pt x="498856" y="59436"/>
                </a:lnTo>
                <a:lnTo>
                  <a:pt x="477900" y="59309"/>
                </a:lnTo>
                <a:lnTo>
                  <a:pt x="477900" y="59563"/>
                </a:lnTo>
                <a:lnTo>
                  <a:pt x="24892" y="59563"/>
                </a:lnTo>
                <a:lnTo>
                  <a:pt x="14305" y="84292"/>
                </a:lnTo>
                <a:lnTo>
                  <a:pt x="6492" y="110521"/>
                </a:lnTo>
                <a:lnTo>
                  <a:pt x="1656" y="138037"/>
                </a:lnTo>
                <a:lnTo>
                  <a:pt x="0" y="166624"/>
                </a:lnTo>
                <a:lnTo>
                  <a:pt x="5566" y="218461"/>
                </a:lnTo>
                <a:lnTo>
                  <a:pt x="21423" y="266060"/>
                </a:lnTo>
                <a:lnTo>
                  <a:pt x="46306" y="308059"/>
                </a:lnTo>
                <a:lnTo>
                  <a:pt x="78951" y="343095"/>
                </a:lnTo>
                <a:lnTo>
                  <a:pt x="118095" y="369807"/>
                </a:lnTo>
                <a:lnTo>
                  <a:pt x="162472" y="386833"/>
                </a:lnTo>
                <a:lnTo>
                  <a:pt x="210819" y="392811"/>
                </a:lnTo>
                <a:lnTo>
                  <a:pt x="495554" y="392684"/>
                </a:lnTo>
                <a:lnTo>
                  <a:pt x="528117" y="394227"/>
                </a:lnTo>
                <a:lnTo>
                  <a:pt x="560133" y="401796"/>
                </a:lnTo>
                <a:lnTo>
                  <a:pt x="586815" y="419794"/>
                </a:lnTo>
                <a:lnTo>
                  <a:pt x="603376" y="452628"/>
                </a:lnTo>
                <a:lnTo>
                  <a:pt x="604783" y="445962"/>
                </a:lnTo>
                <a:lnTo>
                  <a:pt x="605774" y="438800"/>
                </a:lnTo>
                <a:lnTo>
                  <a:pt x="606359" y="431168"/>
                </a:lnTo>
                <a:lnTo>
                  <a:pt x="606551" y="423087"/>
                </a:lnTo>
                <a:lnTo>
                  <a:pt x="606551" y="29337"/>
                </a:lnTo>
                <a:lnTo>
                  <a:pt x="606359" y="21181"/>
                </a:lnTo>
                <a:lnTo>
                  <a:pt x="605774" y="13620"/>
                </a:lnTo>
                <a:lnTo>
                  <a:pt x="604783" y="6584"/>
                </a:lnTo>
                <a:lnTo>
                  <a:pt x="6033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p6"/>
          <p:cNvSpPr/>
          <p:nvPr/>
        </p:nvSpPr>
        <p:spPr>
          <a:xfrm>
            <a:off x="2763243" y="5504179"/>
            <a:ext cx="589761" cy="542783"/>
          </a:xfrm>
          <a:custGeom>
            <a:avLst/>
            <a:gdLst/>
            <a:ahLst/>
            <a:cxnLst/>
            <a:rect l="l" t="t" r="r" b="b"/>
            <a:pathLst>
              <a:path w="589914" h="542925" extrusionOk="0">
                <a:moveTo>
                  <a:pt x="481838" y="0"/>
                </a:moveTo>
                <a:lnTo>
                  <a:pt x="204978" y="127"/>
                </a:lnTo>
                <a:lnTo>
                  <a:pt x="157993" y="6113"/>
                </a:lnTo>
                <a:lnTo>
                  <a:pt x="114855" y="23164"/>
                </a:lnTo>
                <a:lnTo>
                  <a:pt x="76795" y="49922"/>
                </a:lnTo>
                <a:lnTo>
                  <a:pt x="45046" y="85026"/>
                </a:lnTo>
                <a:lnTo>
                  <a:pt x="20842" y="127117"/>
                </a:lnTo>
                <a:lnTo>
                  <a:pt x="5416" y="174836"/>
                </a:lnTo>
                <a:lnTo>
                  <a:pt x="0" y="226822"/>
                </a:lnTo>
                <a:lnTo>
                  <a:pt x="5416" y="278760"/>
                </a:lnTo>
                <a:lnTo>
                  <a:pt x="20842" y="326445"/>
                </a:lnTo>
                <a:lnTo>
                  <a:pt x="45046" y="368514"/>
                </a:lnTo>
                <a:lnTo>
                  <a:pt x="76795" y="403604"/>
                </a:lnTo>
                <a:lnTo>
                  <a:pt x="114855" y="430355"/>
                </a:lnTo>
                <a:lnTo>
                  <a:pt x="157993" y="447404"/>
                </a:lnTo>
                <a:lnTo>
                  <a:pt x="204978" y="453390"/>
                </a:lnTo>
                <a:lnTo>
                  <a:pt x="461137" y="453517"/>
                </a:lnTo>
                <a:lnTo>
                  <a:pt x="482346" y="453390"/>
                </a:lnTo>
                <a:lnTo>
                  <a:pt x="518850" y="455604"/>
                </a:lnTo>
                <a:lnTo>
                  <a:pt x="553593" y="466725"/>
                </a:lnTo>
                <a:lnTo>
                  <a:pt x="579572" y="493466"/>
                </a:lnTo>
                <a:lnTo>
                  <a:pt x="589788" y="542544"/>
                </a:lnTo>
                <a:lnTo>
                  <a:pt x="589788" y="89408"/>
                </a:lnTo>
                <a:lnTo>
                  <a:pt x="579493" y="40130"/>
                </a:lnTo>
                <a:lnTo>
                  <a:pt x="553338" y="13319"/>
                </a:lnTo>
                <a:lnTo>
                  <a:pt x="518421" y="2200"/>
                </a:lnTo>
                <a:lnTo>
                  <a:pt x="481838" y="0"/>
                </a:lnTo>
                <a:close/>
              </a:path>
            </a:pathLst>
          </a:custGeom>
          <a:solidFill>
            <a:srgbClr val="C4D4E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3" name="Google Shape;533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892749" y="5569694"/>
            <a:ext cx="404999" cy="409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932362" y="5575442"/>
            <a:ext cx="319956" cy="324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0" y="-2828"/>
            <a:ext cx="502008" cy="6853167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6"/>
          <p:cNvSpPr txBox="1">
            <a:spLocks noGrp="1"/>
          </p:cNvSpPr>
          <p:nvPr>
            <p:ph type="title"/>
          </p:nvPr>
        </p:nvSpPr>
        <p:spPr>
          <a:xfrm>
            <a:off x="395065" y="71575"/>
            <a:ext cx="8577731" cy="474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375" rIns="0" bIns="0" anchor="ctr" anchorCtr="0">
            <a:spAutoFit/>
          </a:bodyPr>
          <a:lstStyle/>
          <a:p>
            <a:pPr marL="12696" marR="5078" lvl="0" indent="0" algn="ctr" rtl="0">
              <a:lnSpc>
                <a:spcPct val="159476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</a:pPr>
            <a:r>
              <a:rPr lang="en-US" sz="2100" b="1">
                <a:latin typeface="Century Gothic"/>
                <a:ea typeface="Century Gothic"/>
                <a:cs typeface="Century Gothic"/>
                <a:sym typeface="Century Gothic"/>
              </a:rPr>
              <a:t>OVERVIEW OF MALAYSIA’S TRADE PERFORMANCE, JAN-JUN 2025</a:t>
            </a:r>
            <a:endParaRPr/>
          </a:p>
        </p:txBody>
      </p:sp>
      <p:sp>
        <p:nvSpPr>
          <p:cNvPr id="537" name="Google Shape;537;p6"/>
          <p:cNvSpPr txBox="1"/>
          <p:nvPr/>
        </p:nvSpPr>
        <p:spPr>
          <a:xfrm>
            <a:off x="616931" y="648866"/>
            <a:ext cx="11231494" cy="228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Malaysia’s recorded the highest cumulative value for trade, export and import.</a:t>
            </a:r>
            <a:endParaRPr/>
          </a:p>
        </p:txBody>
      </p:sp>
      <p:sp>
        <p:nvSpPr>
          <p:cNvPr id="538" name="Google Shape;538;p6"/>
          <p:cNvSpPr txBox="1"/>
          <p:nvPr/>
        </p:nvSpPr>
        <p:spPr>
          <a:xfrm>
            <a:off x="682507" y="6156628"/>
            <a:ext cx="3835948" cy="683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675" rIns="0" bIns="0" anchor="t" anchorCtr="0">
            <a:spAutoFit/>
          </a:bodyPr>
          <a:lstStyle/>
          <a:p>
            <a:pPr marL="12696" marR="0" lvl="0" indent="0" algn="l" rtl="0">
              <a:lnSpc>
                <a:spcPct val="1131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1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Note: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696" marR="0" lvl="0" indent="0" algn="l" rtl="0">
              <a:lnSpc>
                <a:spcPct val="10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1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*% Growth in Jan-Jun 2025 compared to Jan-Jun 2024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696" marR="0" lvl="0" indent="0" algn="l" rtl="0">
              <a:lnSpc>
                <a:spcPct val="10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1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** Share of total exports/imports</a:t>
            </a:r>
            <a:r>
              <a:rPr lang="en-US" sz="800" b="0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-US" sz="800" b="0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800" b="0" i="1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Total figure may not add up due to rounding </a:t>
            </a:r>
            <a:endParaRPr sz="800" b="0" i="1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696" marR="0" lvl="0" indent="0" algn="l" rtl="0">
              <a:lnSpc>
                <a:spcPct val="10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1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Source: DOSM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39" name="Google Shape;539;p6"/>
          <p:cNvSpPr txBox="1"/>
          <p:nvPr/>
        </p:nvSpPr>
        <p:spPr>
          <a:xfrm>
            <a:off x="11340559" y="6407440"/>
            <a:ext cx="131411" cy="243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675" rIns="0" bIns="0" anchor="t" anchorCtr="0">
            <a:spAutoFit/>
          </a:bodyPr>
          <a:lstStyle/>
          <a:p>
            <a:pPr marL="12696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878787"/>
                </a:solidFill>
                <a:latin typeface="Verdana"/>
                <a:ea typeface="Verdana"/>
                <a:cs typeface="Verdana"/>
                <a:sym typeface="Verdana"/>
              </a:rPr>
              <a:t>5</a:t>
            </a:r>
            <a:endParaRPr sz="15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40" name="Google Shape;540;p6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088678" y="103443"/>
            <a:ext cx="3001450" cy="4709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1" name="Google Shape;541;p6"/>
          <p:cNvGrpSpPr/>
          <p:nvPr/>
        </p:nvGrpSpPr>
        <p:grpSpPr>
          <a:xfrm>
            <a:off x="1653339" y="1482752"/>
            <a:ext cx="9586160" cy="806691"/>
            <a:chOff x="1605877" y="1635719"/>
            <a:chExt cx="9586160" cy="806691"/>
          </a:xfrm>
        </p:grpSpPr>
        <p:sp>
          <p:nvSpPr>
            <p:cNvPr id="542" name="Google Shape;542;p6"/>
            <p:cNvSpPr txBox="1"/>
            <p:nvPr/>
          </p:nvSpPr>
          <p:spPr>
            <a:xfrm>
              <a:off x="1605877" y="1635719"/>
              <a:ext cx="1904504" cy="294876"/>
            </a:xfrm>
            <a:prstGeom prst="rect">
              <a:avLst/>
            </a:prstGeom>
            <a:solidFill>
              <a:srgbClr val="FFCD9B"/>
            </a:solidFill>
            <a:ln>
              <a:noFill/>
            </a:ln>
          </p:spPr>
          <p:txBody>
            <a:bodyPr spcFirstLastPara="1" wrap="square" lIns="0" tIns="48225" rIns="0" bIns="0" anchor="t" anchorCtr="0">
              <a:spAutoFit/>
            </a:bodyPr>
            <a:lstStyle/>
            <a:p>
              <a:pPr marL="0" marR="3809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>
                  <a:solidFill>
                    <a:srgbClr val="964705"/>
                  </a:solidFill>
                  <a:latin typeface="Tahoma"/>
                  <a:ea typeface="Tahoma"/>
                  <a:cs typeface="Tahoma"/>
                  <a:sym typeface="Tahoma"/>
                </a:rPr>
                <a:t>TRADE</a:t>
              </a:r>
              <a:endParaRPr sz="16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543" name="Google Shape;543;p6"/>
            <p:cNvSpPr txBox="1"/>
            <p:nvPr/>
          </p:nvSpPr>
          <p:spPr>
            <a:xfrm>
              <a:off x="4078684" y="1635719"/>
              <a:ext cx="1904504" cy="294876"/>
            </a:xfrm>
            <a:prstGeom prst="rect">
              <a:avLst/>
            </a:prstGeom>
            <a:solidFill>
              <a:srgbClr val="9DC3E6"/>
            </a:solidFill>
            <a:ln>
              <a:noFill/>
            </a:ln>
          </p:spPr>
          <p:txBody>
            <a:bodyPr spcFirstLastPara="1" wrap="square" lIns="0" tIns="48225" rIns="0" bIns="0" anchor="t" anchorCtr="0">
              <a:spAutoFit/>
            </a:bodyPr>
            <a:lstStyle/>
            <a:p>
              <a:pPr marL="529431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>
                  <a:solidFill>
                    <a:srgbClr val="205868"/>
                  </a:solidFill>
                  <a:latin typeface="Tahoma"/>
                  <a:ea typeface="Tahoma"/>
                  <a:cs typeface="Tahoma"/>
                  <a:sym typeface="Tahoma"/>
                </a:rPr>
                <a:t>EXPORTS</a:t>
              </a:r>
              <a:endParaRPr sz="16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544" name="Google Shape;544;p6"/>
            <p:cNvSpPr txBox="1"/>
            <p:nvPr/>
          </p:nvSpPr>
          <p:spPr>
            <a:xfrm>
              <a:off x="4470993" y="1936121"/>
              <a:ext cx="1116000" cy="506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3325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428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0" u="none" strike="noStrike" cap="none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USD173.64 bil</a:t>
              </a:r>
              <a:endParaRPr sz="1400" b="1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↑</a:t>
              </a:r>
              <a:r>
                <a:rPr lang="en-US" sz="14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12.1</a:t>
              </a:r>
              <a:r>
                <a:rPr lang="en-US" sz="1400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%</a:t>
              </a:r>
              <a:endParaRPr/>
            </a:p>
          </p:txBody>
        </p:sp>
        <p:sp>
          <p:nvSpPr>
            <p:cNvPr id="545" name="Google Shape;545;p6"/>
            <p:cNvSpPr txBox="1"/>
            <p:nvPr/>
          </p:nvSpPr>
          <p:spPr>
            <a:xfrm>
              <a:off x="6551493" y="1635719"/>
              <a:ext cx="1904504" cy="294876"/>
            </a:xfrm>
            <a:prstGeom prst="rect">
              <a:avLst/>
            </a:prstGeom>
            <a:solidFill>
              <a:srgbClr val="C3D59B"/>
            </a:solidFill>
            <a:ln>
              <a:noFill/>
            </a:ln>
          </p:spPr>
          <p:txBody>
            <a:bodyPr spcFirstLastPara="1" wrap="square" lIns="0" tIns="48225" rIns="0" bIns="0" anchor="t" anchorCtr="0">
              <a:spAutoFit/>
            </a:bodyPr>
            <a:lstStyle/>
            <a:p>
              <a:pPr marL="531336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>
                  <a:solidFill>
                    <a:srgbClr val="4F6128"/>
                  </a:solidFill>
                  <a:latin typeface="Tahoma"/>
                  <a:ea typeface="Tahoma"/>
                  <a:cs typeface="Tahoma"/>
                  <a:sym typeface="Tahoma"/>
                </a:rPr>
                <a:t>IMPORTS</a:t>
              </a:r>
              <a:endParaRPr sz="16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546" name="Google Shape;546;p6"/>
            <p:cNvSpPr txBox="1"/>
            <p:nvPr/>
          </p:nvSpPr>
          <p:spPr>
            <a:xfrm>
              <a:off x="9062390" y="1635719"/>
              <a:ext cx="2129647" cy="294917"/>
            </a:xfrm>
            <a:prstGeom prst="rect">
              <a:avLst/>
            </a:prstGeom>
            <a:solidFill>
              <a:srgbClr val="FFFFC5"/>
            </a:solidFill>
            <a:ln>
              <a:noFill/>
            </a:ln>
          </p:spPr>
          <p:txBody>
            <a:bodyPr spcFirstLastPara="1" wrap="square" lIns="0" tIns="48225" rIns="0" bIns="0" anchor="t" anchorCtr="0">
              <a:spAutoFit/>
            </a:bodyPr>
            <a:lstStyle/>
            <a:p>
              <a:pPr marL="217739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 dirty="0">
                  <a:solidFill>
                    <a:srgbClr val="AA7800"/>
                  </a:solidFill>
                  <a:latin typeface="Tahoma"/>
                  <a:ea typeface="Tahoma"/>
                  <a:cs typeface="Tahoma"/>
                  <a:sym typeface="Tahoma"/>
                </a:rPr>
                <a:t>TRADE SURPLUS</a:t>
              </a:r>
              <a:endParaRPr sz="1600" b="0" i="0" u="none" strike="noStrike" cap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547" name="Google Shape;547;p6"/>
            <p:cNvSpPr txBox="1"/>
            <p:nvPr/>
          </p:nvSpPr>
          <p:spPr>
            <a:xfrm>
              <a:off x="2074385" y="1936121"/>
              <a:ext cx="1116000" cy="506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3325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428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0" u="none" strike="noStrike" cap="none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USD334.68 bil</a:t>
              </a:r>
              <a:endParaRPr sz="1400" b="1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↑</a:t>
              </a:r>
              <a:r>
                <a:rPr lang="en-US" sz="14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13.2</a:t>
              </a:r>
              <a:r>
                <a:rPr lang="en-US" sz="1400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%</a:t>
              </a:r>
              <a:endParaRPr/>
            </a:p>
          </p:txBody>
        </p:sp>
        <p:sp>
          <p:nvSpPr>
            <p:cNvPr id="548" name="Google Shape;548;p6"/>
            <p:cNvSpPr txBox="1"/>
            <p:nvPr/>
          </p:nvSpPr>
          <p:spPr>
            <a:xfrm>
              <a:off x="6946927" y="1936121"/>
              <a:ext cx="1116000" cy="506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3325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428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0" u="none" strike="noStrike" cap="none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USD161.04 bil</a:t>
              </a:r>
              <a:endParaRPr sz="1400" b="1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↑</a:t>
              </a:r>
              <a:r>
                <a:rPr lang="en-US" sz="1400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14.4%</a:t>
              </a:r>
              <a:endParaRPr/>
            </a:p>
          </p:txBody>
        </p:sp>
        <p:sp>
          <p:nvSpPr>
            <p:cNvPr id="549" name="Google Shape;549;p6"/>
            <p:cNvSpPr txBox="1"/>
            <p:nvPr/>
          </p:nvSpPr>
          <p:spPr>
            <a:xfrm>
              <a:off x="9495934" y="1936121"/>
              <a:ext cx="1116000" cy="506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3325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428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0" u="none" strike="noStrike" cap="none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USD12.61 bil</a:t>
              </a:r>
              <a:endParaRPr sz="1400" b="1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↓</a:t>
              </a:r>
              <a:r>
                <a:rPr lang="en-US" sz="1400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11.1</a:t>
              </a:r>
              <a:r>
                <a:rPr lang="en-US" sz="1400" b="0" i="0" u="none" strike="noStrike" cap="none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%</a:t>
              </a:r>
              <a:endParaRPr sz="14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550" name="Google Shape;550;p6"/>
          <p:cNvSpPr/>
          <p:nvPr/>
        </p:nvSpPr>
        <p:spPr>
          <a:xfrm>
            <a:off x="3411345" y="5516820"/>
            <a:ext cx="738948" cy="542784"/>
          </a:xfrm>
          <a:custGeom>
            <a:avLst/>
            <a:gdLst/>
            <a:ahLst/>
            <a:cxnLst/>
            <a:rect l="l" t="t" r="r" b="b"/>
            <a:pathLst>
              <a:path w="739139" h="542925" extrusionOk="0">
                <a:moveTo>
                  <a:pt x="134620" y="0"/>
                </a:moveTo>
                <a:lnTo>
                  <a:pt x="88886" y="2209"/>
                </a:lnTo>
                <a:lnTo>
                  <a:pt x="45354" y="13320"/>
                </a:lnTo>
                <a:lnTo>
                  <a:pt x="12801" y="40060"/>
                </a:lnTo>
                <a:lnTo>
                  <a:pt x="0" y="89153"/>
                </a:lnTo>
                <a:lnTo>
                  <a:pt x="0" y="542518"/>
                </a:lnTo>
                <a:lnTo>
                  <a:pt x="12801" y="493428"/>
                </a:lnTo>
                <a:lnTo>
                  <a:pt x="45354" y="466683"/>
                </a:lnTo>
                <a:lnTo>
                  <a:pt x="88886" y="455564"/>
                </a:lnTo>
                <a:lnTo>
                  <a:pt x="134620" y="453351"/>
                </a:lnTo>
                <a:lnTo>
                  <a:pt x="161290" y="453504"/>
                </a:lnTo>
                <a:lnTo>
                  <a:pt x="161290" y="453275"/>
                </a:lnTo>
                <a:lnTo>
                  <a:pt x="482219" y="453275"/>
                </a:lnTo>
                <a:lnTo>
                  <a:pt x="533987" y="448680"/>
                </a:lnTo>
                <a:lnTo>
                  <a:pt x="582209" y="435496"/>
                </a:lnTo>
                <a:lnTo>
                  <a:pt x="625850" y="414629"/>
                </a:lnTo>
                <a:lnTo>
                  <a:pt x="663876" y="386983"/>
                </a:lnTo>
                <a:lnTo>
                  <a:pt x="695252" y="353463"/>
                </a:lnTo>
                <a:lnTo>
                  <a:pt x="718945" y="314974"/>
                </a:lnTo>
                <a:lnTo>
                  <a:pt x="733918" y="272420"/>
                </a:lnTo>
                <a:lnTo>
                  <a:pt x="739140" y="226707"/>
                </a:lnTo>
                <a:lnTo>
                  <a:pt x="733918" y="181060"/>
                </a:lnTo>
                <a:lnTo>
                  <a:pt x="718945" y="138539"/>
                </a:lnTo>
                <a:lnTo>
                  <a:pt x="695252" y="100056"/>
                </a:lnTo>
                <a:lnTo>
                  <a:pt x="663876" y="66524"/>
                </a:lnTo>
                <a:lnTo>
                  <a:pt x="625850" y="38855"/>
                </a:lnTo>
                <a:lnTo>
                  <a:pt x="582209" y="17961"/>
                </a:lnTo>
                <a:lnTo>
                  <a:pt x="533987" y="4756"/>
                </a:lnTo>
                <a:lnTo>
                  <a:pt x="482219" y="152"/>
                </a:lnTo>
                <a:lnTo>
                  <a:pt x="13462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1" name="Google Shape;551;p6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385444" y="5496987"/>
            <a:ext cx="2848757" cy="692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6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411345" y="5522889"/>
            <a:ext cx="2751627" cy="595728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6"/>
          <p:cNvSpPr/>
          <p:nvPr/>
        </p:nvSpPr>
        <p:spPr>
          <a:xfrm>
            <a:off x="3411345" y="5632614"/>
            <a:ext cx="606902" cy="454541"/>
          </a:xfrm>
          <a:custGeom>
            <a:avLst/>
            <a:gdLst/>
            <a:ahLst/>
            <a:cxnLst/>
            <a:rect l="l" t="t" r="r" b="b"/>
            <a:pathLst>
              <a:path w="607060" h="454660" extrusionOk="0">
                <a:moveTo>
                  <a:pt x="3175" y="0"/>
                </a:moveTo>
                <a:lnTo>
                  <a:pt x="1768" y="6603"/>
                </a:lnTo>
                <a:lnTo>
                  <a:pt x="777" y="13647"/>
                </a:lnTo>
                <a:lnTo>
                  <a:pt x="192" y="21218"/>
                </a:lnTo>
                <a:lnTo>
                  <a:pt x="0" y="29400"/>
                </a:lnTo>
                <a:lnTo>
                  <a:pt x="0" y="424484"/>
                </a:lnTo>
                <a:lnTo>
                  <a:pt x="192" y="432593"/>
                </a:lnTo>
                <a:lnTo>
                  <a:pt x="777" y="440253"/>
                </a:lnTo>
                <a:lnTo>
                  <a:pt x="1768" y="447439"/>
                </a:lnTo>
                <a:lnTo>
                  <a:pt x="3175" y="454126"/>
                </a:lnTo>
                <a:lnTo>
                  <a:pt x="19736" y="421179"/>
                </a:lnTo>
                <a:lnTo>
                  <a:pt x="46418" y="403129"/>
                </a:lnTo>
                <a:lnTo>
                  <a:pt x="78434" y="395547"/>
                </a:lnTo>
                <a:lnTo>
                  <a:pt x="110998" y="394004"/>
                </a:lnTo>
                <a:lnTo>
                  <a:pt x="132461" y="394144"/>
                </a:lnTo>
                <a:lnTo>
                  <a:pt x="395732" y="394144"/>
                </a:lnTo>
                <a:lnTo>
                  <a:pt x="444079" y="388147"/>
                </a:lnTo>
                <a:lnTo>
                  <a:pt x="488456" y="371065"/>
                </a:lnTo>
                <a:lnTo>
                  <a:pt x="527600" y="344265"/>
                </a:lnTo>
                <a:lnTo>
                  <a:pt x="560245" y="309112"/>
                </a:lnTo>
                <a:lnTo>
                  <a:pt x="585128" y="266972"/>
                </a:lnTo>
                <a:lnTo>
                  <a:pt x="600985" y="219211"/>
                </a:lnTo>
                <a:lnTo>
                  <a:pt x="606552" y="167195"/>
                </a:lnTo>
                <a:lnTo>
                  <a:pt x="604895" y="138486"/>
                </a:lnTo>
                <a:lnTo>
                  <a:pt x="600059" y="110856"/>
                </a:lnTo>
                <a:lnTo>
                  <a:pt x="592246" y="84529"/>
                </a:lnTo>
                <a:lnTo>
                  <a:pt x="581660" y="59728"/>
                </a:lnTo>
                <a:lnTo>
                  <a:pt x="128650" y="59728"/>
                </a:lnTo>
                <a:lnTo>
                  <a:pt x="128650" y="59486"/>
                </a:lnTo>
                <a:lnTo>
                  <a:pt x="107696" y="59651"/>
                </a:lnTo>
                <a:lnTo>
                  <a:pt x="76166" y="58114"/>
                </a:lnTo>
                <a:lnTo>
                  <a:pt x="45196" y="50580"/>
                </a:lnTo>
                <a:lnTo>
                  <a:pt x="19345" y="32669"/>
                </a:lnTo>
                <a:lnTo>
                  <a:pt x="317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6"/>
          <p:cNvSpPr/>
          <p:nvPr/>
        </p:nvSpPr>
        <p:spPr>
          <a:xfrm>
            <a:off x="3411345" y="5525962"/>
            <a:ext cx="589761" cy="542784"/>
          </a:xfrm>
          <a:custGeom>
            <a:avLst/>
            <a:gdLst/>
            <a:ahLst/>
            <a:cxnLst/>
            <a:rect l="l" t="t" r="r" b="b"/>
            <a:pathLst>
              <a:path w="589914" h="542925" extrusionOk="0">
                <a:moveTo>
                  <a:pt x="107950" y="0"/>
                </a:moveTo>
                <a:lnTo>
                  <a:pt x="71366" y="2194"/>
                </a:lnTo>
                <a:lnTo>
                  <a:pt x="36449" y="13295"/>
                </a:lnTo>
                <a:lnTo>
                  <a:pt x="10294" y="40081"/>
                </a:lnTo>
                <a:lnTo>
                  <a:pt x="0" y="89331"/>
                </a:lnTo>
                <a:lnTo>
                  <a:pt x="0" y="542518"/>
                </a:lnTo>
                <a:lnTo>
                  <a:pt x="10215" y="493445"/>
                </a:lnTo>
                <a:lnTo>
                  <a:pt x="36195" y="466712"/>
                </a:lnTo>
                <a:lnTo>
                  <a:pt x="70937" y="455600"/>
                </a:lnTo>
                <a:lnTo>
                  <a:pt x="107442" y="453390"/>
                </a:lnTo>
                <a:lnTo>
                  <a:pt x="128650" y="453542"/>
                </a:lnTo>
                <a:lnTo>
                  <a:pt x="128650" y="453313"/>
                </a:lnTo>
                <a:lnTo>
                  <a:pt x="384810" y="453313"/>
                </a:lnTo>
                <a:lnTo>
                  <a:pt x="431794" y="447329"/>
                </a:lnTo>
                <a:lnTo>
                  <a:pt x="474932" y="430283"/>
                </a:lnTo>
                <a:lnTo>
                  <a:pt x="512992" y="403539"/>
                </a:lnTo>
                <a:lnTo>
                  <a:pt x="544741" y="368459"/>
                </a:lnTo>
                <a:lnTo>
                  <a:pt x="568945" y="326407"/>
                </a:lnTo>
                <a:lnTo>
                  <a:pt x="584371" y="278744"/>
                </a:lnTo>
                <a:lnTo>
                  <a:pt x="589788" y="226834"/>
                </a:lnTo>
                <a:lnTo>
                  <a:pt x="584371" y="174840"/>
                </a:lnTo>
                <a:lnTo>
                  <a:pt x="568945" y="127116"/>
                </a:lnTo>
                <a:lnTo>
                  <a:pt x="544741" y="85023"/>
                </a:lnTo>
                <a:lnTo>
                  <a:pt x="512992" y="49919"/>
                </a:lnTo>
                <a:lnTo>
                  <a:pt x="474932" y="23162"/>
                </a:lnTo>
                <a:lnTo>
                  <a:pt x="431794" y="6112"/>
                </a:lnTo>
                <a:lnTo>
                  <a:pt x="384810" y="127"/>
                </a:lnTo>
                <a:lnTo>
                  <a:pt x="107950" y="0"/>
                </a:lnTo>
                <a:close/>
              </a:path>
            </a:pathLst>
          </a:custGeom>
          <a:solidFill>
            <a:srgbClr val="C4D2B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6"/>
          <p:cNvSpPr/>
          <p:nvPr/>
        </p:nvSpPr>
        <p:spPr>
          <a:xfrm>
            <a:off x="2731818" y="5635649"/>
            <a:ext cx="608171" cy="452637"/>
          </a:xfrm>
          <a:custGeom>
            <a:avLst/>
            <a:gdLst/>
            <a:ahLst/>
            <a:cxnLst/>
            <a:rect l="l" t="t" r="r" b="b"/>
            <a:pathLst>
              <a:path w="608329" h="452754" extrusionOk="0">
                <a:moveTo>
                  <a:pt x="604901" y="0"/>
                </a:moveTo>
                <a:lnTo>
                  <a:pt x="588688" y="32570"/>
                </a:lnTo>
                <a:lnTo>
                  <a:pt x="562737" y="50423"/>
                </a:lnTo>
                <a:lnTo>
                  <a:pt x="531641" y="57930"/>
                </a:lnTo>
                <a:lnTo>
                  <a:pt x="499999" y="59461"/>
                </a:lnTo>
                <a:lnTo>
                  <a:pt x="479171" y="59308"/>
                </a:lnTo>
                <a:lnTo>
                  <a:pt x="479171" y="59537"/>
                </a:lnTo>
                <a:lnTo>
                  <a:pt x="24892" y="59537"/>
                </a:lnTo>
                <a:lnTo>
                  <a:pt x="14305" y="84258"/>
                </a:lnTo>
                <a:lnTo>
                  <a:pt x="6492" y="110496"/>
                </a:lnTo>
                <a:lnTo>
                  <a:pt x="1656" y="138029"/>
                </a:lnTo>
                <a:lnTo>
                  <a:pt x="0" y="166636"/>
                </a:lnTo>
                <a:lnTo>
                  <a:pt x="5581" y="218483"/>
                </a:lnTo>
                <a:lnTo>
                  <a:pt x="21479" y="266087"/>
                </a:lnTo>
                <a:lnTo>
                  <a:pt x="46426" y="308087"/>
                </a:lnTo>
                <a:lnTo>
                  <a:pt x="79153" y="343123"/>
                </a:lnTo>
                <a:lnTo>
                  <a:pt x="118391" y="369834"/>
                </a:lnTo>
                <a:lnTo>
                  <a:pt x="162872" y="386859"/>
                </a:lnTo>
                <a:lnTo>
                  <a:pt x="211328" y="392836"/>
                </a:lnTo>
                <a:lnTo>
                  <a:pt x="475361" y="392836"/>
                </a:lnTo>
                <a:lnTo>
                  <a:pt x="496824" y="392696"/>
                </a:lnTo>
                <a:lnTo>
                  <a:pt x="529462" y="394234"/>
                </a:lnTo>
                <a:lnTo>
                  <a:pt x="561530" y="401791"/>
                </a:lnTo>
                <a:lnTo>
                  <a:pt x="588263" y="419780"/>
                </a:lnTo>
                <a:lnTo>
                  <a:pt x="604901" y="452615"/>
                </a:lnTo>
                <a:lnTo>
                  <a:pt x="606307" y="445949"/>
                </a:lnTo>
                <a:lnTo>
                  <a:pt x="607298" y="438788"/>
                </a:lnTo>
                <a:lnTo>
                  <a:pt x="607883" y="431155"/>
                </a:lnTo>
                <a:lnTo>
                  <a:pt x="608076" y="423075"/>
                </a:lnTo>
                <a:lnTo>
                  <a:pt x="608076" y="29311"/>
                </a:lnTo>
                <a:lnTo>
                  <a:pt x="607883" y="21158"/>
                </a:lnTo>
                <a:lnTo>
                  <a:pt x="607298" y="13612"/>
                </a:lnTo>
                <a:lnTo>
                  <a:pt x="606307" y="6589"/>
                </a:lnTo>
                <a:lnTo>
                  <a:pt x="60490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6"/>
          <p:cNvSpPr/>
          <p:nvPr/>
        </p:nvSpPr>
        <p:spPr>
          <a:xfrm>
            <a:off x="2748577" y="5528997"/>
            <a:ext cx="591665" cy="540879"/>
          </a:xfrm>
          <a:custGeom>
            <a:avLst/>
            <a:gdLst/>
            <a:ahLst/>
            <a:cxnLst/>
            <a:rect l="l" t="t" r="r" b="b"/>
            <a:pathLst>
              <a:path w="591820" h="541020" extrusionOk="0">
                <a:moveTo>
                  <a:pt x="483108" y="0"/>
                </a:moveTo>
                <a:lnTo>
                  <a:pt x="468630" y="139"/>
                </a:lnTo>
                <a:lnTo>
                  <a:pt x="205612" y="139"/>
                </a:lnTo>
                <a:lnTo>
                  <a:pt x="158473" y="6107"/>
                </a:lnTo>
                <a:lnTo>
                  <a:pt x="115197" y="23109"/>
                </a:lnTo>
                <a:lnTo>
                  <a:pt x="77020" y="49790"/>
                </a:lnTo>
                <a:lnTo>
                  <a:pt x="45176" y="84795"/>
                </a:lnTo>
                <a:lnTo>
                  <a:pt x="20902" y="126770"/>
                </a:lnTo>
                <a:lnTo>
                  <a:pt x="5431" y="174360"/>
                </a:lnTo>
                <a:lnTo>
                  <a:pt x="0" y="226212"/>
                </a:lnTo>
                <a:lnTo>
                  <a:pt x="5431" y="277974"/>
                </a:lnTo>
                <a:lnTo>
                  <a:pt x="20902" y="325501"/>
                </a:lnTo>
                <a:lnTo>
                  <a:pt x="45176" y="367433"/>
                </a:lnTo>
                <a:lnTo>
                  <a:pt x="77020" y="402412"/>
                </a:lnTo>
                <a:lnTo>
                  <a:pt x="115197" y="429079"/>
                </a:lnTo>
                <a:lnTo>
                  <a:pt x="158473" y="446076"/>
                </a:lnTo>
                <a:lnTo>
                  <a:pt x="205612" y="452043"/>
                </a:lnTo>
                <a:lnTo>
                  <a:pt x="462280" y="452043"/>
                </a:lnTo>
                <a:lnTo>
                  <a:pt x="462280" y="452285"/>
                </a:lnTo>
                <a:lnTo>
                  <a:pt x="520213" y="454337"/>
                </a:lnTo>
                <a:lnTo>
                  <a:pt x="581074" y="492075"/>
                </a:lnTo>
                <a:lnTo>
                  <a:pt x="591312" y="541007"/>
                </a:lnTo>
                <a:lnTo>
                  <a:pt x="591312" y="89103"/>
                </a:lnTo>
                <a:lnTo>
                  <a:pt x="580995" y="39985"/>
                </a:lnTo>
                <a:lnTo>
                  <a:pt x="554783" y="13266"/>
                </a:lnTo>
                <a:lnTo>
                  <a:pt x="519785" y="2190"/>
                </a:lnTo>
                <a:lnTo>
                  <a:pt x="483108" y="0"/>
                </a:lnTo>
                <a:close/>
              </a:path>
            </a:pathLst>
          </a:custGeom>
          <a:solidFill>
            <a:srgbClr val="C4D4E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6"/>
          <p:cNvSpPr txBox="1"/>
          <p:nvPr/>
        </p:nvSpPr>
        <p:spPr>
          <a:xfrm>
            <a:off x="1162603" y="2706511"/>
            <a:ext cx="1566491" cy="198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696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68.6</a:t>
            </a:r>
            <a:r>
              <a:rPr lang="en-US" sz="1200" b="1" i="0" u="none" strike="noStrike" cap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%  of exports</a:t>
            </a:r>
            <a:endParaRPr sz="1200" b="0" i="0" u="none" strike="noStrike" cap="none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58" name="Google Shape;558;p6"/>
          <p:cNvSpPr txBox="1"/>
          <p:nvPr/>
        </p:nvSpPr>
        <p:spPr>
          <a:xfrm>
            <a:off x="4193344" y="2744855"/>
            <a:ext cx="1531094" cy="198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696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72.3</a:t>
            </a:r>
            <a:r>
              <a:rPr lang="en-US" sz="1200" b="1" i="0" u="none" strike="noStrike" cap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%  of imports</a:t>
            </a:r>
            <a:endParaRPr sz="1200" b="0" i="0" u="none" strike="noStrike" cap="none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59" name="Google Shape;559;p6"/>
          <p:cNvSpPr txBox="1"/>
          <p:nvPr/>
        </p:nvSpPr>
        <p:spPr>
          <a:xfrm>
            <a:off x="7006565" y="2726826"/>
            <a:ext cx="1670630" cy="198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696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64.4</a:t>
            </a:r>
            <a:r>
              <a:rPr lang="en-US" sz="1200" b="1" i="0" u="none" strike="noStrike" cap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%  of exports</a:t>
            </a:r>
            <a:endParaRPr sz="1200" b="0" i="0" u="none" strike="noStrike" cap="none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60" name="Google Shape;560;p6"/>
          <p:cNvSpPr txBox="1"/>
          <p:nvPr/>
        </p:nvSpPr>
        <p:spPr>
          <a:xfrm>
            <a:off x="10272870" y="2736601"/>
            <a:ext cx="1540871" cy="198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696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64.6</a:t>
            </a:r>
            <a:r>
              <a:rPr lang="en-US" sz="1200" b="1" i="0" u="none" strike="noStrike" cap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%  of imports</a:t>
            </a:r>
            <a:endParaRPr sz="1200" b="0" i="0" u="none" strike="noStrike" cap="none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561" name="Google Shape;561;p6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392241" y="3021714"/>
            <a:ext cx="2661423" cy="602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6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399131" y="3028753"/>
            <a:ext cx="2602314" cy="524119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6"/>
          <p:cNvSpPr txBox="1"/>
          <p:nvPr/>
        </p:nvSpPr>
        <p:spPr>
          <a:xfrm>
            <a:off x="6572949" y="3158005"/>
            <a:ext cx="806240" cy="166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696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E&amp;E Products</a:t>
            </a:r>
            <a:endParaRPr sz="1000" b="0" i="0" u="none" strike="noStrike" cap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564" name="Google Shape;564;p6"/>
          <p:cNvGrpSpPr/>
          <p:nvPr/>
        </p:nvGrpSpPr>
        <p:grpSpPr>
          <a:xfrm>
            <a:off x="6387671" y="2981521"/>
            <a:ext cx="2803084" cy="1862985"/>
            <a:chOff x="6360379" y="3165348"/>
            <a:chExt cx="2803814" cy="1863470"/>
          </a:xfrm>
        </p:grpSpPr>
        <p:sp>
          <p:nvSpPr>
            <p:cNvPr id="565" name="Google Shape;565;p6"/>
            <p:cNvSpPr/>
            <p:nvPr/>
          </p:nvSpPr>
          <p:spPr>
            <a:xfrm>
              <a:off x="8697468" y="3165348"/>
              <a:ext cx="466725" cy="483234"/>
            </a:xfrm>
            <a:custGeom>
              <a:avLst/>
              <a:gdLst/>
              <a:ahLst/>
              <a:cxnLst/>
              <a:rect l="l" t="t" r="r" b="b"/>
              <a:pathLst>
                <a:path w="466725" h="483235" extrusionOk="0">
                  <a:moveTo>
                    <a:pt x="233172" y="0"/>
                  </a:moveTo>
                  <a:lnTo>
                    <a:pt x="186179" y="4909"/>
                  </a:lnTo>
                  <a:lnTo>
                    <a:pt x="142410" y="18990"/>
                  </a:lnTo>
                  <a:lnTo>
                    <a:pt x="102803" y="41268"/>
                  </a:lnTo>
                  <a:lnTo>
                    <a:pt x="68294" y="70770"/>
                  </a:lnTo>
                  <a:lnTo>
                    <a:pt x="39821" y="106523"/>
                  </a:lnTo>
                  <a:lnTo>
                    <a:pt x="18323" y="147554"/>
                  </a:lnTo>
                  <a:lnTo>
                    <a:pt x="4737" y="192888"/>
                  </a:lnTo>
                  <a:lnTo>
                    <a:pt x="0" y="241553"/>
                  </a:lnTo>
                  <a:lnTo>
                    <a:pt x="4737" y="290219"/>
                  </a:lnTo>
                  <a:lnTo>
                    <a:pt x="18323" y="335553"/>
                  </a:lnTo>
                  <a:lnTo>
                    <a:pt x="39821" y="376584"/>
                  </a:lnTo>
                  <a:lnTo>
                    <a:pt x="68294" y="412337"/>
                  </a:lnTo>
                  <a:lnTo>
                    <a:pt x="102803" y="441839"/>
                  </a:lnTo>
                  <a:lnTo>
                    <a:pt x="142410" y="464117"/>
                  </a:lnTo>
                  <a:lnTo>
                    <a:pt x="186179" y="478198"/>
                  </a:lnTo>
                  <a:lnTo>
                    <a:pt x="233172" y="483107"/>
                  </a:lnTo>
                  <a:lnTo>
                    <a:pt x="280164" y="478198"/>
                  </a:lnTo>
                  <a:lnTo>
                    <a:pt x="323933" y="464117"/>
                  </a:lnTo>
                  <a:lnTo>
                    <a:pt x="363540" y="441839"/>
                  </a:lnTo>
                  <a:lnTo>
                    <a:pt x="398049" y="412337"/>
                  </a:lnTo>
                  <a:lnTo>
                    <a:pt x="426522" y="376584"/>
                  </a:lnTo>
                  <a:lnTo>
                    <a:pt x="448020" y="335553"/>
                  </a:lnTo>
                  <a:lnTo>
                    <a:pt x="461606" y="290219"/>
                  </a:lnTo>
                  <a:lnTo>
                    <a:pt x="466343" y="241553"/>
                  </a:lnTo>
                  <a:lnTo>
                    <a:pt x="461606" y="192888"/>
                  </a:lnTo>
                  <a:lnTo>
                    <a:pt x="448020" y="147554"/>
                  </a:lnTo>
                  <a:lnTo>
                    <a:pt x="426522" y="106523"/>
                  </a:lnTo>
                  <a:lnTo>
                    <a:pt x="398049" y="70770"/>
                  </a:lnTo>
                  <a:lnTo>
                    <a:pt x="363540" y="41268"/>
                  </a:lnTo>
                  <a:lnTo>
                    <a:pt x="323933" y="18990"/>
                  </a:lnTo>
                  <a:lnTo>
                    <a:pt x="280164" y="4909"/>
                  </a:lnTo>
                  <a:lnTo>
                    <a:pt x="233172" y="0"/>
                  </a:lnTo>
                  <a:close/>
                </a:path>
              </a:pathLst>
            </a:custGeom>
            <a:solidFill>
              <a:srgbClr val="B0C6E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66" name="Google Shape;566;p6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8799195" y="3258693"/>
              <a:ext cx="284791" cy="2947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7" name="Google Shape;567;p6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6360379" y="4426275"/>
              <a:ext cx="2662116" cy="6025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8" name="Google Shape;568;p6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6367272" y="4433316"/>
              <a:ext cx="2602992" cy="5242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69" name="Google Shape;569;p6"/>
          <p:cNvGrpSpPr/>
          <p:nvPr/>
        </p:nvGrpSpPr>
        <p:grpSpPr>
          <a:xfrm>
            <a:off x="6351901" y="3639717"/>
            <a:ext cx="2823616" cy="1031605"/>
            <a:chOff x="6324600" y="3823715"/>
            <a:chExt cx="2824352" cy="1031874"/>
          </a:xfrm>
        </p:grpSpPr>
        <p:sp>
          <p:nvSpPr>
            <p:cNvPr id="570" name="Google Shape;570;p6"/>
            <p:cNvSpPr/>
            <p:nvPr/>
          </p:nvSpPr>
          <p:spPr>
            <a:xfrm>
              <a:off x="8682227" y="4372355"/>
              <a:ext cx="466725" cy="483234"/>
            </a:xfrm>
            <a:custGeom>
              <a:avLst/>
              <a:gdLst/>
              <a:ahLst/>
              <a:cxnLst/>
              <a:rect l="l" t="t" r="r" b="b"/>
              <a:pathLst>
                <a:path w="466725" h="483235" extrusionOk="0">
                  <a:moveTo>
                    <a:pt x="233172" y="0"/>
                  </a:moveTo>
                  <a:lnTo>
                    <a:pt x="186179" y="4909"/>
                  </a:lnTo>
                  <a:lnTo>
                    <a:pt x="142410" y="18990"/>
                  </a:lnTo>
                  <a:lnTo>
                    <a:pt x="102803" y="41268"/>
                  </a:lnTo>
                  <a:lnTo>
                    <a:pt x="68294" y="70770"/>
                  </a:lnTo>
                  <a:lnTo>
                    <a:pt x="39821" y="106523"/>
                  </a:lnTo>
                  <a:lnTo>
                    <a:pt x="18323" y="147554"/>
                  </a:lnTo>
                  <a:lnTo>
                    <a:pt x="4737" y="192888"/>
                  </a:lnTo>
                  <a:lnTo>
                    <a:pt x="0" y="241554"/>
                  </a:lnTo>
                  <a:lnTo>
                    <a:pt x="4737" y="290219"/>
                  </a:lnTo>
                  <a:lnTo>
                    <a:pt x="18323" y="335553"/>
                  </a:lnTo>
                  <a:lnTo>
                    <a:pt x="39821" y="376584"/>
                  </a:lnTo>
                  <a:lnTo>
                    <a:pt x="68294" y="412337"/>
                  </a:lnTo>
                  <a:lnTo>
                    <a:pt x="102803" y="441839"/>
                  </a:lnTo>
                  <a:lnTo>
                    <a:pt x="142410" y="464117"/>
                  </a:lnTo>
                  <a:lnTo>
                    <a:pt x="186179" y="478198"/>
                  </a:lnTo>
                  <a:lnTo>
                    <a:pt x="233172" y="483108"/>
                  </a:lnTo>
                  <a:lnTo>
                    <a:pt x="280164" y="478198"/>
                  </a:lnTo>
                  <a:lnTo>
                    <a:pt x="323933" y="464117"/>
                  </a:lnTo>
                  <a:lnTo>
                    <a:pt x="363540" y="441839"/>
                  </a:lnTo>
                  <a:lnTo>
                    <a:pt x="398049" y="412337"/>
                  </a:lnTo>
                  <a:lnTo>
                    <a:pt x="426522" y="376584"/>
                  </a:lnTo>
                  <a:lnTo>
                    <a:pt x="448020" y="335553"/>
                  </a:lnTo>
                  <a:lnTo>
                    <a:pt x="461606" y="290219"/>
                  </a:lnTo>
                  <a:lnTo>
                    <a:pt x="466344" y="241554"/>
                  </a:lnTo>
                  <a:lnTo>
                    <a:pt x="461606" y="192888"/>
                  </a:lnTo>
                  <a:lnTo>
                    <a:pt x="448020" y="147554"/>
                  </a:lnTo>
                  <a:lnTo>
                    <a:pt x="426522" y="106523"/>
                  </a:lnTo>
                  <a:lnTo>
                    <a:pt x="398049" y="70770"/>
                  </a:lnTo>
                  <a:lnTo>
                    <a:pt x="363540" y="41268"/>
                  </a:lnTo>
                  <a:lnTo>
                    <a:pt x="323933" y="18990"/>
                  </a:lnTo>
                  <a:lnTo>
                    <a:pt x="280164" y="4909"/>
                  </a:lnTo>
                  <a:lnTo>
                    <a:pt x="233172" y="0"/>
                  </a:lnTo>
                  <a:close/>
                </a:path>
              </a:pathLst>
            </a:custGeom>
            <a:solidFill>
              <a:srgbClr val="B0C6E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71" name="Google Shape;571;p6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6324600" y="3823715"/>
              <a:ext cx="2701671" cy="5544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2" name="Google Shape;572;p6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6350507" y="3849623"/>
              <a:ext cx="2604516" cy="457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73" name="Google Shape;573;p6"/>
          <p:cNvGrpSpPr/>
          <p:nvPr/>
        </p:nvGrpSpPr>
        <p:grpSpPr>
          <a:xfrm>
            <a:off x="6372434" y="3616863"/>
            <a:ext cx="2806130" cy="1853742"/>
            <a:chOff x="6345139" y="3800855"/>
            <a:chExt cx="2806861" cy="1854225"/>
          </a:xfrm>
        </p:grpSpPr>
        <p:sp>
          <p:nvSpPr>
            <p:cNvPr id="574" name="Google Shape;574;p6"/>
            <p:cNvSpPr/>
            <p:nvPr/>
          </p:nvSpPr>
          <p:spPr>
            <a:xfrm>
              <a:off x="8685275" y="3800855"/>
              <a:ext cx="466725" cy="421005"/>
            </a:xfrm>
            <a:custGeom>
              <a:avLst/>
              <a:gdLst/>
              <a:ahLst/>
              <a:cxnLst/>
              <a:rect l="l" t="t" r="r" b="b"/>
              <a:pathLst>
                <a:path w="466725" h="421004" extrusionOk="0">
                  <a:moveTo>
                    <a:pt x="233172" y="0"/>
                  </a:moveTo>
                  <a:lnTo>
                    <a:pt x="186179" y="4270"/>
                  </a:lnTo>
                  <a:lnTo>
                    <a:pt x="142410" y="16519"/>
                  </a:lnTo>
                  <a:lnTo>
                    <a:pt x="102803" y="35904"/>
                  </a:lnTo>
                  <a:lnTo>
                    <a:pt x="68294" y="61579"/>
                  </a:lnTo>
                  <a:lnTo>
                    <a:pt x="39821" y="92701"/>
                  </a:lnTo>
                  <a:lnTo>
                    <a:pt x="18323" y="128426"/>
                  </a:lnTo>
                  <a:lnTo>
                    <a:pt x="4737" y="167911"/>
                  </a:lnTo>
                  <a:lnTo>
                    <a:pt x="0" y="210312"/>
                  </a:lnTo>
                  <a:lnTo>
                    <a:pt x="4737" y="252712"/>
                  </a:lnTo>
                  <a:lnTo>
                    <a:pt x="18323" y="292197"/>
                  </a:lnTo>
                  <a:lnTo>
                    <a:pt x="39821" y="327922"/>
                  </a:lnTo>
                  <a:lnTo>
                    <a:pt x="68294" y="359044"/>
                  </a:lnTo>
                  <a:lnTo>
                    <a:pt x="102803" y="384719"/>
                  </a:lnTo>
                  <a:lnTo>
                    <a:pt x="142410" y="404104"/>
                  </a:lnTo>
                  <a:lnTo>
                    <a:pt x="186179" y="416353"/>
                  </a:lnTo>
                  <a:lnTo>
                    <a:pt x="233172" y="420624"/>
                  </a:lnTo>
                  <a:lnTo>
                    <a:pt x="280164" y="416353"/>
                  </a:lnTo>
                  <a:lnTo>
                    <a:pt x="323933" y="404104"/>
                  </a:lnTo>
                  <a:lnTo>
                    <a:pt x="363540" y="384719"/>
                  </a:lnTo>
                  <a:lnTo>
                    <a:pt x="398049" y="359044"/>
                  </a:lnTo>
                  <a:lnTo>
                    <a:pt x="426522" y="327922"/>
                  </a:lnTo>
                  <a:lnTo>
                    <a:pt x="448020" y="292197"/>
                  </a:lnTo>
                  <a:lnTo>
                    <a:pt x="461606" y="252712"/>
                  </a:lnTo>
                  <a:lnTo>
                    <a:pt x="466344" y="210312"/>
                  </a:lnTo>
                  <a:lnTo>
                    <a:pt x="461606" y="167911"/>
                  </a:lnTo>
                  <a:lnTo>
                    <a:pt x="448020" y="128426"/>
                  </a:lnTo>
                  <a:lnTo>
                    <a:pt x="426522" y="92701"/>
                  </a:lnTo>
                  <a:lnTo>
                    <a:pt x="398049" y="61579"/>
                  </a:lnTo>
                  <a:lnTo>
                    <a:pt x="363540" y="35904"/>
                  </a:lnTo>
                  <a:lnTo>
                    <a:pt x="323933" y="16519"/>
                  </a:lnTo>
                  <a:lnTo>
                    <a:pt x="280164" y="4270"/>
                  </a:lnTo>
                  <a:lnTo>
                    <a:pt x="233172" y="0"/>
                  </a:lnTo>
                  <a:close/>
                </a:path>
              </a:pathLst>
            </a:custGeom>
            <a:solidFill>
              <a:srgbClr val="B0C6E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75" name="Google Shape;575;p6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6345139" y="5049011"/>
              <a:ext cx="2662116" cy="6060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6" name="Google Shape;576;p6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6352031" y="5074920"/>
              <a:ext cx="2602991" cy="50450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77" name="Google Shape;577;p6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9501914" y="3021714"/>
            <a:ext cx="2661423" cy="602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6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9508805" y="3028753"/>
            <a:ext cx="2602315" cy="524119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p6"/>
          <p:cNvSpPr/>
          <p:nvPr/>
        </p:nvSpPr>
        <p:spPr>
          <a:xfrm>
            <a:off x="9293977" y="3001328"/>
            <a:ext cx="464699" cy="483108"/>
          </a:xfrm>
          <a:custGeom>
            <a:avLst/>
            <a:gdLst/>
            <a:ahLst/>
            <a:cxnLst/>
            <a:rect l="l" t="t" r="r" b="b"/>
            <a:pathLst>
              <a:path w="464820" h="483235" extrusionOk="0">
                <a:moveTo>
                  <a:pt x="232409" y="0"/>
                </a:moveTo>
                <a:lnTo>
                  <a:pt x="185559" y="4909"/>
                </a:lnTo>
                <a:lnTo>
                  <a:pt x="141928" y="18990"/>
                </a:lnTo>
                <a:lnTo>
                  <a:pt x="102449" y="41268"/>
                </a:lnTo>
                <a:lnTo>
                  <a:pt x="68056" y="70770"/>
                </a:lnTo>
                <a:lnTo>
                  <a:pt x="39681" y="106523"/>
                </a:lnTo>
                <a:lnTo>
                  <a:pt x="18258" y="147554"/>
                </a:lnTo>
                <a:lnTo>
                  <a:pt x="4720" y="192888"/>
                </a:lnTo>
                <a:lnTo>
                  <a:pt x="0" y="241553"/>
                </a:lnTo>
                <a:lnTo>
                  <a:pt x="4720" y="290219"/>
                </a:lnTo>
                <a:lnTo>
                  <a:pt x="18258" y="335553"/>
                </a:lnTo>
                <a:lnTo>
                  <a:pt x="39681" y="376584"/>
                </a:lnTo>
                <a:lnTo>
                  <a:pt x="68056" y="412337"/>
                </a:lnTo>
                <a:lnTo>
                  <a:pt x="102449" y="441839"/>
                </a:lnTo>
                <a:lnTo>
                  <a:pt x="141928" y="464117"/>
                </a:lnTo>
                <a:lnTo>
                  <a:pt x="185559" y="478198"/>
                </a:lnTo>
                <a:lnTo>
                  <a:pt x="232409" y="483107"/>
                </a:lnTo>
                <a:lnTo>
                  <a:pt x="279260" y="478198"/>
                </a:lnTo>
                <a:lnTo>
                  <a:pt x="322891" y="464117"/>
                </a:lnTo>
                <a:lnTo>
                  <a:pt x="362370" y="441839"/>
                </a:lnTo>
                <a:lnTo>
                  <a:pt x="396763" y="412337"/>
                </a:lnTo>
                <a:lnTo>
                  <a:pt x="425138" y="376584"/>
                </a:lnTo>
                <a:lnTo>
                  <a:pt x="446561" y="335553"/>
                </a:lnTo>
                <a:lnTo>
                  <a:pt x="460099" y="290219"/>
                </a:lnTo>
                <a:lnTo>
                  <a:pt x="464820" y="241553"/>
                </a:lnTo>
                <a:lnTo>
                  <a:pt x="460099" y="192888"/>
                </a:lnTo>
                <a:lnTo>
                  <a:pt x="446561" y="147554"/>
                </a:lnTo>
                <a:lnTo>
                  <a:pt x="425138" y="106523"/>
                </a:lnTo>
                <a:lnTo>
                  <a:pt x="396763" y="70770"/>
                </a:lnTo>
                <a:lnTo>
                  <a:pt x="362370" y="41268"/>
                </a:lnTo>
                <a:lnTo>
                  <a:pt x="322891" y="18990"/>
                </a:lnTo>
                <a:lnTo>
                  <a:pt x="279260" y="4909"/>
                </a:lnTo>
                <a:lnTo>
                  <a:pt x="232409" y="0"/>
                </a:lnTo>
                <a:close/>
              </a:path>
            </a:pathLst>
          </a:custGeom>
          <a:solidFill>
            <a:srgbClr val="C5D3B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0" name="Google Shape;580;p6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9390853" y="3079369"/>
            <a:ext cx="284400" cy="2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6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9494296" y="3646256"/>
            <a:ext cx="2661423" cy="54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6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9501187" y="3653430"/>
            <a:ext cx="2602315" cy="464698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6"/>
          <p:cNvSpPr/>
          <p:nvPr/>
        </p:nvSpPr>
        <p:spPr>
          <a:xfrm>
            <a:off x="9286359" y="3604675"/>
            <a:ext cx="466603" cy="431687"/>
          </a:xfrm>
          <a:custGeom>
            <a:avLst/>
            <a:gdLst/>
            <a:ahLst/>
            <a:cxnLst/>
            <a:rect l="l" t="t" r="r" b="b"/>
            <a:pathLst>
              <a:path w="466725" h="431800" extrusionOk="0">
                <a:moveTo>
                  <a:pt x="233172" y="0"/>
                </a:moveTo>
                <a:lnTo>
                  <a:pt x="186179" y="4380"/>
                </a:lnTo>
                <a:lnTo>
                  <a:pt x="142410" y="16942"/>
                </a:lnTo>
                <a:lnTo>
                  <a:pt x="102803" y="36821"/>
                </a:lnTo>
                <a:lnTo>
                  <a:pt x="68294" y="63150"/>
                </a:lnTo>
                <a:lnTo>
                  <a:pt x="39821" y="95063"/>
                </a:lnTo>
                <a:lnTo>
                  <a:pt x="18323" y="131695"/>
                </a:lnTo>
                <a:lnTo>
                  <a:pt x="4737" y="172177"/>
                </a:lnTo>
                <a:lnTo>
                  <a:pt x="0" y="215646"/>
                </a:lnTo>
                <a:lnTo>
                  <a:pt x="4737" y="259114"/>
                </a:lnTo>
                <a:lnTo>
                  <a:pt x="18323" y="299596"/>
                </a:lnTo>
                <a:lnTo>
                  <a:pt x="39821" y="336228"/>
                </a:lnTo>
                <a:lnTo>
                  <a:pt x="68294" y="368141"/>
                </a:lnTo>
                <a:lnTo>
                  <a:pt x="102803" y="394470"/>
                </a:lnTo>
                <a:lnTo>
                  <a:pt x="142410" y="414349"/>
                </a:lnTo>
                <a:lnTo>
                  <a:pt x="186179" y="426911"/>
                </a:lnTo>
                <a:lnTo>
                  <a:pt x="233172" y="431292"/>
                </a:lnTo>
                <a:lnTo>
                  <a:pt x="280164" y="426911"/>
                </a:lnTo>
                <a:lnTo>
                  <a:pt x="323933" y="414349"/>
                </a:lnTo>
                <a:lnTo>
                  <a:pt x="363540" y="394470"/>
                </a:lnTo>
                <a:lnTo>
                  <a:pt x="398049" y="368141"/>
                </a:lnTo>
                <a:lnTo>
                  <a:pt x="426522" y="336228"/>
                </a:lnTo>
                <a:lnTo>
                  <a:pt x="448020" y="299596"/>
                </a:lnTo>
                <a:lnTo>
                  <a:pt x="461606" y="259114"/>
                </a:lnTo>
                <a:lnTo>
                  <a:pt x="466344" y="215646"/>
                </a:lnTo>
                <a:lnTo>
                  <a:pt x="461606" y="172177"/>
                </a:lnTo>
                <a:lnTo>
                  <a:pt x="448020" y="131695"/>
                </a:lnTo>
                <a:lnTo>
                  <a:pt x="426522" y="95063"/>
                </a:lnTo>
                <a:lnTo>
                  <a:pt x="398049" y="63150"/>
                </a:lnTo>
                <a:lnTo>
                  <a:pt x="363540" y="36821"/>
                </a:lnTo>
                <a:lnTo>
                  <a:pt x="323933" y="16942"/>
                </a:lnTo>
                <a:lnTo>
                  <a:pt x="280164" y="4380"/>
                </a:lnTo>
                <a:lnTo>
                  <a:pt x="233172" y="0"/>
                </a:lnTo>
                <a:close/>
              </a:path>
            </a:pathLst>
          </a:custGeom>
          <a:solidFill>
            <a:srgbClr val="C5D3B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4" name="Google Shape;584;p6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9515627" y="4888123"/>
            <a:ext cx="2661423" cy="5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6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9522517" y="4895167"/>
            <a:ext cx="2602313" cy="487552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p6"/>
          <p:cNvSpPr/>
          <p:nvPr/>
        </p:nvSpPr>
        <p:spPr>
          <a:xfrm>
            <a:off x="9257702" y="4847934"/>
            <a:ext cx="493739" cy="461094"/>
          </a:xfrm>
          <a:custGeom>
            <a:avLst/>
            <a:gdLst/>
            <a:ahLst/>
            <a:cxnLst/>
            <a:rect l="l" t="t" r="r" b="b"/>
            <a:pathLst>
              <a:path w="466725" h="451485" extrusionOk="0">
                <a:moveTo>
                  <a:pt x="233172" y="0"/>
                </a:moveTo>
                <a:lnTo>
                  <a:pt x="186179" y="4581"/>
                </a:lnTo>
                <a:lnTo>
                  <a:pt x="142410" y="17722"/>
                </a:lnTo>
                <a:lnTo>
                  <a:pt x="102803" y="38515"/>
                </a:lnTo>
                <a:lnTo>
                  <a:pt x="68294" y="66055"/>
                </a:lnTo>
                <a:lnTo>
                  <a:pt x="39821" y="99435"/>
                </a:lnTo>
                <a:lnTo>
                  <a:pt x="18323" y="137749"/>
                </a:lnTo>
                <a:lnTo>
                  <a:pt x="4737" y="180090"/>
                </a:lnTo>
                <a:lnTo>
                  <a:pt x="0" y="225551"/>
                </a:lnTo>
                <a:lnTo>
                  <a:pt x="4737" y="271013"/>
                </a:lnTo>
                <a:lnTo>
                  <a:pt x="18323" y="313354"/>
                </a:lnTo>
                <a:lnTo>
                  <a:pt x="39821" y="351668"/>
                </a:lnTo>
                <a:lnTo>
                  <a:pt x="68294" y="385048"/>
                </a:lnTo>
                <a:lnTo>
                  <a:pt x="102803" y="412588"/>
                </a:lnTo>
                <a:lnTo>
                  <a:pt x="142410" y="433381"/>
                </a:lnTo>
                <a:lnTo>
                  <a:pt x="186179" y="446522"/>
                </a:lnTo>
                <a:lnTo>
                  <a:pt x="233172" y="451103"/>
                </a:lnTo>
                <a:lnTo>
                  <a:pt x="280164" y="446522"/>
                </a:lnTo>
                <a:lnTo>
                  <a:pt x="323933" y="433381"/>
                </a:lnTo>
                <a:lnTo>
                  <a:pt x="363540" y="412588"/>
                </a:lnTo>
                <a:lnTo>
                  <a:pt x="398049" y="385048"/>
                </a:lnTo>
                <a:lnTo>
                  <a:pt x="426522" y="351668"/>
                </a:lnTo>
                <a:lnTo>
                  <a:pt x="448020" y="313354"/>
                </a:lnTo>
                <a:lnTo>
                  <a:pt x="461606" y="271013"/>
                </a:lnTo>
                <a:lnTo>
                  <a:pt x="466344" y="225551"/>
                </a:lnTo>
                <a:lnTo>
                  <a:pt x="461606" y="180090"/>
                </a:lnTo>
                <a:lnTo>
                  <a:pt x="448020" y="137749"/>
                </a:lnTo>
                <a:lnTo>
                  <a:pt x="426522" y="99435"/>
                </a:lnTo>
                <a:lnTo>
                  <a:pt x="398049" y="66055"/>
                </a:lnTo>
                <a:lnTo>
                  <a:pt x="363540" y="38515"/>
                </a:lnTo>
                <a:lnTo>
                  <a:pt x="323933" y="17722"/>
                </a:lnTo>
                <a:lnTo>
                  <a:pt x="280164" y="4581"/>
                </a:lnTo>
                <a:lnTo>
                  <a:pt x="233172" y="0"/>
                </a:lnTo>
                <a:close/>
              </a:path>
            </a:pathLst>
          </a:custGeom>
          <a:solidFill>
            <a:srgbClr val="C5D3B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7" name="Google Shape;587;p6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9503449" y="4239002"/>
            <a:ext cx="2662925" cy="600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6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9510330" y="4246111"/>
            <a:ext cx="2603837" cy="522595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6"/>
          <p:cNvSpPr/>
          <p:nvPr/>
        </p:nvSpPr>
        <p:spPr>
          <a:xfrm>
            <a:off x="9293977" y="4188214"/>
            <a:ext cx="464699" cy="483108"/>
          </a:xfrm>
          <a:custGeom>
            <a:avLst/>
            <a:gdLst/>
            <a:ahLst/>
            <a:cxnLst/>
            <a:rect l="l" t="t" r="r" b="b"/>
            <a:pathLst>
              <a:path w="464820" h="483235" extrusionOk="0">
                <a:moveTo>
                  <a:pt x="232409" y="0"/>
                </a:moveTo>
                <a:lnTo>
                  <a:pt x="185559" y="4909"/>
                </a:lnTo>
                <a:lnTo>
                  <a:pt x="141928" y="18990"/>
                </a:lnTo>
                <a:lnTo>
                  <a:pt x="102449" y="41268"/>
                </a:lnTo>
                <a:lnTo>
                  <a:pt x="68056" y="70770"/>
                </a:lnTo>
                <a:lnTo>
                  <a:pt x="39681" y="106523"/>
                </a:lnTo>
                <a:lnTo>
                  <a:pt x="18258" y="147554"/>
                </a:lnTo>
                <a:lnTo>
                  <a:pt x="4720" y="192888"/>
                </a:lnTo>
                <a:lnTo>
                  <a:pt x="0" y="241554"/>
                </a:lnTo>
                <a:lnTo>
                  <a:pt x="4720" y="290219"/>
                </a:lnTo>
                <a:lnTo>
                  <a:pt x="18258" y="335553"/>
                </a:lnTo>
                <a:lnTo>
                  <a:pt x="39681" y="376584"/>
                </a:lnTo>
                <a:lnTo>
                  <a:pt x="68056" y="412337"/>
                </a:lnTo>
                <a:lnTo>
                  <a:pt x="102449" y="441839"/>
                </a:lnTo>
                <a:lnTo>
                  <a:pt x="141928" y="464117"/>
                </a:lnTo>
                <a:lnTo>
                  <a:pt x="185559" y="478198"/>
                </a:lnTo>
                <a:lnTo>
                  <a:pt x="232409" y="483108"/>
                </a:lnTo>
                <a:lnTo>
                  <a:pt x="279260" y="478198"/>
                </a:lnTo>
                <a:lnTo>
                  <a:pt x="322891" y="464117"/>
                </a:lnTo>
                <a:lnTo>
                  <a:pt x="362370" y="441839"/>
                </a:lnTo>
                <a:lnTo>
                  <a:pt x="396763" y="412337"/>
                </a:lnTo>
                <a:lnTo>
                  <a:pt x="425138" y="376584"/>
                </a:lnTo>
                <a:lnTo>
                  <a:pt x="446561" y="335553"/>
                </a:lnTo>
                <a:lnTo>
                  <a:pt x="460099" y="290219"/>
                </a:lnTo>
                <a:lnTo>
                  <a:pt x="464820" y="241554"/>
                </a:lnTo>
                <a:lnTo>
                  <a:pt x="460099" y="192888"/>
                </a:lnTo>
                <a:lnTo>
                  <a:pt x="446561" y="147554"/>
                </a:lnTo>
                <a:lnTo>
                  <a:pt x="425138" y="106523"/>
                </a:lnTo>
                <a:lnTo>
                  <a:pt x="396763" y="70770"/>
                </a:lnTo>
                <a:lnTo>
                  <a:pt x="362370" y="41268"/>
                </a:lnTo>
                <a:lnTo>
                  <a:pt x="322891" y="18990"/>
                </a:lnTo>
                <a:lnTo>
                  <a:pt x="279260" y="4909"/>
                </a:lnTo>
                <a:lnTo>
                  <a:pt x="232409" y="0"/>
                </a:lnTo>
                <a:close/>
              </a:path>
            </a:pathLst>
          </a:custGeom>
          <a:solidFill>
            <a:srgbClr val="C5D3B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0" name="Google Shape;590;p6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9520197" y="5517293"/>
            <a:ext cx="2661423" cy="600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6"/>
          <p:cNvPicPr preferRelativeResize="0"/>
          <p:nvPr/>
        </p:nvPicPr>
        <p:blipFill rotWithShape="1">
          <a:blip r:embed="rId32">
            <a:alphaModFix/>
          </a:blip>
          <a:srcRect/>
          <a:stretch/>
        </p:blipFill>
        <p:spPr>
          <a:xfrm>
            <a:off x="9527088" y="5524414"/>
            <a:ext cx="2602313" cy="522596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6"/>
          <p:cNvSpPr/>
          <p:nvPr/>
        </p:nvSpPr>
        <p:spPr>
          <a:xfrm>
            <a:off x="9289407" y="5474136"/>
            <a:ext cx="466603" cy="483108"/>
          </a:xfrm>
          <a:custGeom>
            <a:avLst/>
            <a:gdLst/>
            <a:ahLst/>
            <a:cxnLst/>
            <a:rect l="l" t="t" r="r" b="b"/>
            <a:pathLst>
              <a:path w="466725" h="483235" extrusionOk="0">
                <a:moveTo>
                  <a:pt x="233172" y="0"/>
                </a:moveTo>
                <a:lnTo>
                  <a:pt x="186179" y="4907"/>
                </a:lnTo>
                <a:lnTo>
                  <a:pt x="142410" y="18981"/>
                </a:lnTo>
                <a:lnTo>
                  <a:pt x="102803" y="41251"/>
                </a:lnTo>
                <a:lnTo>
                  <a:pt x="68294" y="70746"/>
                </a:lnTo>
                <a:lnTo>
                  <a:pt x="39821" y="106495"/>
                </a:lnTo>
                <a:lnTo>
                  <a:pt x="18323" y="147527"/>
                </a:lnTo>
                <a:lnTo>
                  <a:pt x="4737" y="192870"/>
                </a:lnTo>
                <a:lnTo>
                  <a:pt x="0" y="241553"/>
                </a:lnTo>
                <a:lnTo>
                  <a:pt x="4737" y="290233"/>
                </a:lnTo>
                <a:lnTo>
                  <a:pt x="18323" y="335575"/>
                </a:lnTo>
                <a:lnTo>
                  <a:pt x="39821" y="376606"/>
                </a:lnTo>
                <a:lnTo>
                  <a:pt x="68294" y="412356"/>
                </a:lnTo>
                <a:lnTo>
                  <a:pt x="102803" y="441852"/>
                </a:lnTo>
                <a:lnTo>
                  <a:pt x="142410" y="464124"/>
                </a:lnTo>
                <a:lnTo>
                  <a:pt x="186179" y="478200"/>
                </a:lnTo>
                <a:lnTo>
                  <a:pt x="233172" y="483108"/>
                </a:lnTo>
                <a:lnTo>
                  <a:pt x="280164" y="478200"/>
                </a:lnTo>
                <a:lnTo>
                  <a:pt x="323933" y="464124"/>
                </a:lnTo>
                <a:lnTo>
                  <a:pt x="363540" y="441852"/>
                </a:lnTo>
                <a:lnTo>
                  <a:pt x="398049" y="412356"/>
                </a:lnTo>
                <a:lnTo>
                  <a:pt x="426522" y="376606"/>
                </a:lnTo>
                <a:lnTo>
                  <a:pt x="448020" y="335575"/>
                </a:lnTo>
                <a:lnTo>
                  <a:pt x="461606" y="290233"/>
                </a:lnTo>
                <a:lnTo>
                  <a:pt x="466344" y="241553"/>
                </a:lnTo>
                <a:lnTo>
                  <a:pt x="461606" y="192870"/>
                </a:lnTo>
                <a:lnTo>
                  <a:pt x="448020" y="147527"/>
                </a:lnTo>
                <a:lnTo>
                  <a:pt x="426522" y="106495"/>
                </a:lnTo>
                <a:lnTo>
                  <a:pt x="398049" y="70746"/>
                </a:lnTo>
                <a:lnTo>
                  <a:pt x="363540" y="41251"/>
                </a:lnTo>
                <a:lnTo>
                  <a:pt x="323933" y="18981"/>
                </a:lnTo>
                <a:lnTo>
                  <a:pt x="280164" y="4907"/>
                </a:lnTo>
                <a:lnTo>
                  <a:pt x="233172" y="0"/>
                </a:lnTo>
                <a:close/>
              </a:path>
            </a:pathLst>
          </a:custGeom>
          <a:solidFill>
            <a:srgbClr val="C5D3B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3" name="Google Shape;593;p6"/>
          <p:cNvPicPr preferRelativeResize="0"/>
          <p:nvPr/>
        </p:nvPicPr>
        <p:blipFill rotWithShape="1">
          <a:blip r:embed="rId33">
            <a:alphaModFix/>
          </a:blip>
          <a:srcRect/>
          <a:stretch/>
        </p:blipFill>
        <p:spPr>
          <a:xfrm>
            <a:off x="9426531" y="5516797"/>
            <a:ext cx="211780" cy="380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6"/>
          <p:cNvPicPr preferRelativeResize="0"/>
          <p:nvPr/>
        </p:nvPicPr>
        <p:blipFill rotWithShape="1">
          <a:blip r:embed="rId34">
            <a:alphaModFix/>
          </a:blip>
          <a:srcRect/>
          <a:stretch/>
        </p:blipFill>
        <p:spPr>
          <a:xfrm>
            <a:off x="9387398" y="3670558"/>
            <a:ext cx="315386" cy="306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6"/>
          <p:cNvPicPr preferRelativeResize="0"/>
          <p:nvPr/>
        </p:nvPicPr>
        <p:blipFill rotWithShape="1">
          <a:blip r:embed="rId35">
            <a:alphaModFix/>
          </a:blip>
          <a:srcRect/>
          <a:stretch/>
        </p:blipFill>
        <p:spPr>
          <a:xfrm>
            <a:off x="9434149" y="4329066"/>
            <a:ext cx="147788" cy="204162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p6"/>
          <p:cNvSpPr/>
          <p:nvPr/>
        </p:nvSpPr>
        <p:spPr>
          <a:xfrm>
            <a:off x="3397191" y="4985983"/>
            <a:ext cx="606902" cy="452637"/>
          </a:xfrm>
          <a:custGeom>
            <a:avLst/>
            <a:gdLst/>
            <a:ahLst/>
            <a:cxnLst/>
            <a:rect l="l" t="t" r="r" b="b"/>
            <a:pathLst>
              <a:path w="607060" h="452754" extrusionOk="0">
                <a:moveTo>
                  <a:pt x="3175" y="0"/>
                </a:moveTo>
                <a:lnTo>
                  <a:pt x="1768" y="6584"/>
                </a:lnTo>
                <a:lnTo>
                  <a:pt x="777" y="13620"/>
                </a:lnTo>
                <a:lnTo>
                  <a:pt x="192" y="21181"/>
                </a:lnTo>
                <a:lnTo>
                  <a:pt x="0" y="29337"/>
                </a:lnTo>
                <a:lnTo>
                  <a:pt x="0" y="423087"/>
                </a:lnTo>
                <a:lnTo>
                  <a:pt x="192" y="431168"/>
                </a:lnTo>
                <a:lnTo>
                  <a:pt x="777" y="438800"/>
                </a:lnTo>
                <a:lnTo>
                  <a:pt x="1768" y="445962"/>
                </a:lnTo>
                <a:lnTo>
                  <a:pt x="3175" y="452628"/>
                </a:lnTo>
                <a:lnTo>
                  <a:pt x="19736" y="419794"/>
                </a:lnTo>
                <a:lnTo>
                  <a:pt x="46418" y="401796"/>
                </a:lnTo>
                <a:lnTo>
                  <a:pt x="78434" y="394227"/>
                </a:lnTo>
                <a:lnTo>
                  <a:pt x="110998" y="392684"/>
                </a:lnTo>
                <a:lnTo>
                  <a:pt x="395732" y="392811"/>
                </a:lnTo>
                <a:lnTo>
                  <a:pt x="444079" y="386833"/>
                </a:lnTo>
                <a:lnTo>
                  <a:pt x="488456" y="369807"/>
                </a:lnTo>
                <a:lnTo>
                  <a:pt x="527600" y="343095"/>
                </a:lnTo>
                <a:lnTo>
                  <a:pt x="560245" y="308059"/>
                </a:lnTo>
                <a:lnTo>
                  <a:pt x="585128" y="266060"/>
                </a:lnTo>
                <a:lnTo>
                  <a:pt x="600985" y="218461"/>
                </a:lnTo>
                <a:lnTo>
                  <a:pt x="606551" y="166624"/>
                </a:lnTo>
                <a:lnTo>
                  <a:pt x="604895" y="138037"/>
                </a:lnTo>
                <a:lnTo>
                  <a:pt x="600059" y="110521"/>
                </a:lnTo>
                <a:lnTo>
                  <a:pt x="592246" y="84292"/>
                </a:lnTo>
                <a:lnTo>
                  <a:pt x="581660" y="59563"/>
                </a:lnTo>
                <a:lnTo>
                  <a:pt x="128650" y="59563"/>
                </a:lnTo>
                <a:lnTo>
                  <a:pt x="128650" y="59309"/>
                </a:lnTo>
                <a:lnTo>
                  <a:pt x="107696" y="59436"/>
                </a:lnTo>
                <a:lnTo>
                  <a:pt x="76166" y="57917"/>
                </a:lnTo>
                <a:lnTo>
                  <a:pt x="45196" y="50434"/>
                </a:lnTo>
                <a:lnTo>
                  <a:pt x="19345" y="32593"/>
                </a:lnTo>
                <a:lnTo>
                  <a:pt x="317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6"/>
          <p:cNvSpPr/>
          <p:nvPr/>
        </p:nvSpPr>
        <p:spPr>
          <a:xfrm>
            <a:off x="8724151" y="5460423"/>
            <a:ext cx="466603" cy="483108"/>
          </a:xfrm>
          <a:custGeom>
            <a:avLst/>
            <a:gdLst/>
            <a:ahLst/>
            <a:cxnLst/>
            <a:rect l="l" t="t" r="r" b="b"/>
            <a:pathLst>
              <a:path w="466725" h="483235" extrusionOk="0">
                <a:moveTo>
                  <a:pt x="233172" y="0"/>
                </a:moveTo>
                <a:lnTo>
                  <a:pt x="186179" y="4907"/>
                </a:lnTo>
                <a:lnTo>
                  <a:pt x="142410" y="18983"/>
                </a:lnTo>
                <a:lnTo>
                  <a:pt x="102803" y="41255"/>
                </a:lnTo>
                <a:lnTo>
                  <a:pt x="68294" y="70751"/>
                </a:lnTo>
                <a:lnTo>
                  <a:pt x="39821" y="106501"/>
                </a:lnTo>
                <a:lnTo>
                  <a:pt x="18323" y="147532"/>
                </a:lnTo>
                <a:lnTo>
                  <a:pt x="4737" y="192874"/>
                </a:lnTo>
                <a:lnTo>
                  <a:pt x="0" y="241553"/>
                </a:lnTo>
                <a:lnTo>
                  <a:pt x="4737" y="290233"/>
                </a:lnTo>
                <a:lnTo>
                  <a:pt x="18323" y="335575"/>
                </a:lnTo>
                <a:lnTo>
                  <a:pt x="39821" y="376606"/>
                </a:lnTo>
                <a:lnTo>
                  <a:pt x="68294" y="412356"/>
                </a:lnTo>
                <a:lnTo>
                  <a:pt x="102803" y="441852"/>
                </a:lnTo>
                <a:lnTo>
                  <a:pt x="142410" y="464124"/>
                </a:lnTo>
                <a:lnTo>
                  <a:pt x="186179" y="478200"/>
                </a:lnTo>
                <a:lnTo>
                  <a:pt x="233172" y="483107"/>
                </a:lnTo>
                <a:lnTo>
                  <a:pt x="280164" y="478200"/>
                </a:lnTo>
                <a:lnTo>
                  <a:pt x="323933" y="464124"/>
                </a:lnTo>
                <a:lnTo>
                  <a:pt x="363540" y="441852"/>
                </a:lnTo>
                <a:lnTo>
                  <a:pt x="398049" y="412356"/>
                </a:lnTo>
                <a:lnTo>
                  <a:pt x="426522" y="376606"/>
                </a:lnTo>
                <a:lnTo>
                  <a:pt x="448020" y="335575"/>
                </a:lnTo>
                <a:lnTo>
                  <a:pt x="461606" y="290233"/>
                </a:lnTo>
                <a:lnTo>
                  <a:pt x="466343" y="241553"/>
                </a:lnTo>
                <a:lnTo>
                  <a:pt x="461606" y="192874"/>
                </a:lnTo>
                <a:lnTo>
                  <a:pt x="448020" y="147532"/>
                </a:lnTo>
                <a:lnTo>
                  <a:pt x="426522" y="106501"/>
                </a:lnTo>
                <a:lnTo>
                  <a:pt x="398049" y="70751"/>
                </a:lnTo>
                <a:lnTo>
                  <a:pt x="363540" y="41255"/>
                </a:lnTo>
                <a:lnTo>
                  <a:pt x="323933" y="18983"/>
                </a:lnTo>
                <a:lnTo>
                  <a:pt x="280164" y="4907"/>
                </a:lnTo>
                <a:lnTo>
                  <a:pt x="233172" y="0"/>
                </a:lnTo>
                <a:close/>
              </a:path>
            </a:pathLst>
          </a:custGeom>
          <a:solidFill>
            <a:srgbClr val="B0C6E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8" name="Google Shape;598;p6"/>
          <p:cNvPicPr preferRelativeResize="0"/>
          <p:nvPr/>
        </p:nvPicPr>
        <p:blipFill rotWithShape="1">
          <a:blip r:embed="rId36">
            <a:alphaModFix/>
          </a:blip>
          <a:srcRect/>
          <a:stretch/>
        </p:blipFill>
        <p:spPr>
          <a:xfrm>
            <a:off x="8829280" y="4911926"/>
            <a:ext cx="252917" cy="316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6"/>
          <p:cNvPicPr preferRelativeResize="0"/>
          <p:nvPr/>
        </p:nvPicPr>
        <p:blipFill rotWithShape="1">
          <a:blip r:embed="rId35">
            <a:alphaModFix/>
          </a:blip>
          <a:srcRect/>
          <a:stretch/>
        </p:blipFill>
        <p:spPr>
          <a:xfrm>
            <a:off x="8858228" y="3737228"/>
            <a:ext cx="147788" cy="202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62209" y="4200377"/>
            <a:ext cx="2848757" cy="692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6"/>
          <p:cNvPicPr preferRelativeResize="0"/>
          <p:nvPr/>
        </p:nvPicPr>
        <p:blipFill rotWithShape="1">
          <a:blip r:embed="rId37">
            <a:alphaModFix/>
          </a:blip>
          <a:srcRect/>
          <a:stretch/>
        </p:blipFill>
        <p:spPr>
          <a:xfrm>
            <a:off x="588109" y="4226304"/>
            <a:ext cx="2751627" cy="595728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6"/>
          <p:cNvSpPr/>
          <p:nvPr/>
        </p:nvSpPr>
        <p:spPr>
          <a:xfrm>
            <a:off x="2731820" y="4337527"/>
            <a:ext cx="608172" cy="452637"/>
          </a:xfrm>
          <a:custGeom>
            <a:avLst/>
            <a:gdLst/>
            <a:ahLst/>
            <a:cxnLst/>
            <a:rect l="l" t="t" r="r" b="b"/>
            <a:pathLst>
              <a:path w="608329" h="452754" extrusionOk="0">
                <a:moveTo>
                  <a:pt x="604901" y="0"/>
                </a:moveTo>
                <a:lnTo>
                  <a:pt x="588688" y="32593"/>
                </a:lnTo>
                <a:lnTo>
                  <a:pt x="562737" y="50434"/>
                </a:lnTo>
                <a:lnTo>
                  <a:pt x="531641" y="57917"/>
                </a:lnTo>
                <a:lnTo>
                  <a:pt x="499999" y="59436"/>
                </a:lnTo>
                <a:lnTo>
                  <a:pt x="479171" y="59309"/>
                </a:lnTo>
                <a:lnTo>
                  <a:pt x="479171" y="59563"/>
                </a:lnTo>
                <a:lnTo>
                  <a:pt x="24892" y="59563"/>
                </a:lnTo>
                <a:lnTo>
                  <a:pt x="14305" y="84292"/>
                </a:lnTo>
                <a:lnTo>
                  <a:pt x="6492" y="110521"/>
                </a:lnTo>
                <a:lnTo>
                  <a:pt x="1656" y="138037"/>
                </a:lnTo>
                <a:lnTo>
                  <a:pt x="0" y="166624"/>
                </a:lnTo>
                <a:lnTo>
                  <a:pt x="5581" y="218461"/>
                </a:lnTo>
                <a:lnTo>
                  <a:pt x="21479" y="266060"/>
                </a:lnTo>
                <a:lnTo>
                  <a:pt x="46426" y="308059"/>
                </a:lnTo>
                <a:lnTo>
                  <a:pt x="79153" y="343095"/>
                </a:lnTo>
                <a:lnTo>
                  <a:pt x="118391" y="369807"/>
                </a:lnTo>
                <a:lnTo>
                  <a:pt x="162872" y="386833"/>
                </a:lnTo>
                <a:lnTo>
                  <a:pt x="211328" y="392811"/>
                </a:lnTo>
                <a:lnTo>
                  <a:pt x="496824" y="392684"/>
                </a:lnTo>
                <a:lnTo>
                  <a:pt x="529462" y="394227"/>
                </a:lnTo>
                <a:lnTo>
                  <a:pt x="561530" y="401796"/>
                </a:lnTo>
                <a:lnTo>
                  <a:pt x="588263" y="419794"/>
                </a:lnTo>
                <a:lnTo>
                  <a:pt x="604901" y="452628"/>
                </a:lnTo>
                <a:lnTo>
                  <a:pt x="606307" y="445986"/>
                </a:lnTo>
                <a:lnTo>
                  <a:pt x="607298" y="438832"/>
                </a:lnTo>
                <a:lnTo>
                  <a:pt x="607883" y="431178"/>
                </a:lnTo>
                <a:lnTo>
                  <a:pt x="608076" y="423037"/>
                </a:lnTo>
                <a:lnTo>
                  <a:pt x="608076" y="29337"/>
                </a:lnTo>
                <a:lnTo>
                  <a:pt x="607883" y="21181"/>
                </a:lnTo>
                <a:lnTo>
                  <a:pt x="607298" y="13620"/>
                </a:lnTo>
                <a:lnTo>
                  <a:pt x="606307" y="6584"/>
                </a:lnTo>
                <a:lnTo>
                  <a:pt x="60490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6"/>
          <p:cNvSpPr/>
          <p:nvPr/>
        </p:nvSpPr>
        <p:spPr>
          <a:xfrm>
            <a:off x="2748578" y="4230875"/>
            <a:ext cx="591666" cy="542784"/>
          </a:xfrm>
          <a:custGeom>
            <a:avLst/>
            <a:gdLst/>
            <a:ahLst/>
            <a:cxnLst/>
            <a:rect l="l" t="t" r="r" b="b"/>
            <a:pathLst>
              <a:path w="591820" h="542925" extrusionOk="0">
                <a:moveTo>
                  <a:pt x="483108" y="0"/>
                </a:moveTo>
                <a:lnTo>
                  <a:pt x="205612" y="127"/>
                </a:lnTo>
                <a:lnTo>
                  <a:pt x="158473" y="6113"/>
                </a:lnTo>
                <a:lnTo>
                  <a:pt x="115197" y="23164"/>
                </a:lnTo>
                <a:lnTo>
                  <a:pt x="77020" y="49922"/>
                </a:lnTo>
                <a:lnTo>
                  <a:pt x="45176" y="85026"/>
                </a:lnTo>
                <a:lnTo>
                  <a:pt x="20902" y="127117"/>
                </a:lnTo>
                <a:lnTo>
                  <a:pt x="5431" y="174836"/>
                </a:lnTo>
                <a:lnTo>
                  <a:pt x="0" y="226822"/>
                </a:lnTo>
                <a:lnTo>
                  <a:pt x="5431" y="278760"/>
                </a:lnTo>
                <a:lnTo>
                  <a:pt x="20902" y="326445"/>
                </a:lnTo>
                <a:lnTo>
                  <a:pt x="45176" y="368514"/>
                </a:lnTo>
                <a:lnTo>
                  <a:pt x="77020" y="403604"/>
                </a:lnTo>
                <a:lnTo>
                  <a:pt x="115197" y="430355"/>
                </a:lnTo>
                <a:lnTo>
                  <a:pt x="158473" y="447404"/>
                </a:lnTo>
                <a:lnTo>
                  <a:pt x="205612" y="453390"/>
                </a:lnTo>
                <a:lnTo>
                  <a:pt x="483616" y="453390"/>
                </a:lnTo>
                <a:lnTo>
                  <a:pt x="520213" y="455604"/>
                </a:lnTo>
                <a:lnTo>
                  <a:pt x="555037" y="466725"/>
                </a:lnTo>
                <a:lnTo>
                  <a:pt x="581074" y="493466"/>
                </a:lnTo>
                <a:lnTo>
                  <a:pt x="591312" y="542544"/>
                </a:lnTo>
                <a:lnTo>
                  <a:pt x="591312" y="89408"/>
                </a:lnTo>
                <a:lnTo>
                  <a:pt x="580995" y="40130"/>
                </a:lnTo>
                <a:lnTo>
                  <a:pt x="554783" y="13319"/>
                </a:lnTo>
                <a:lnTo>
                  <a:pt x="519785" y="2200"/>
                </a:lnTo>
                <a:lnTo>
                  <a:pt x="483108" y="0"/>
                </a:lnTo>
                <a:close/>
              </a:path>
            </a:pathLst>
          </a:custGeom>
          <a:solidFill>
            <a:srgbClr val="C4D4E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4" name="Google Shape;604;p6"/>
          <p:cNvPicPr preferRelativeResize="0"/>
          <p:nvPr/>
        </p:nvPicPr>
        <p:blipFill rotWithShape="1">
          <a:blip r:embed="rId38">
            <a:alphaModFix/>
          </a:blip>
          <a:srcRect/>
          <a:stretch/>
        </p:blipFill>
        <p:spPr>
          <a:xfrm>
            <a:off x="2878085" y="4281154"/>
            <a:ext cx="398599" cy="409468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6"/>
          <p:cNvSpPr/>
          <p:nvPr/>
        </p:nvSpPr>
        <p:spPr>
          <a:xfrm>
            <a:off x="2602313" y="4870786"/>
            <a:ext cx="737678" cy="540879"/>
          </a:xfrm>
          <a:custGeom>
            <a:avLst/>
            <a:gdLst/>
            <a:ahLst/>
            <a:cxnLst/>
            <a:rect l="l" t="t" r="r" b="b"/>
            <a:pathLst>
              <a:path w="737870" h="541020" extrusionOk="0">
                <a:moveTo>
                  <a:pt x="603376" y="0"/>
                </a:moveTo>
                <a:lnTo>
                  <a:pt x="256412" y="127"/>
                </a:lnTo>
                <a:lnTo>
                  <a:pt x="204739" y="4719"/>
                </a:lnTo>
                <a:lnTo>
                  <a:pt x="156608" y="17891"/>
                </a:lnTo>
                <a:lnTo>
                  <a:pt x="113053" y="38730"/>
                </a:lnTo>
                <a:lnTo>
                  <a:pt x="75104" y="66325"/>
                </a:lnTo>
                <a:lnTo>
                  <a:pt x="43793" y="99767"/>
                </a:lnTo>
                <a:lnTo>
                  <a:pt x="20151" y="138144"/>
                </a:lnTo>
                <a:lnTo>
                  <a:pt x="5209" y="180545"/>
                </a:lnTo>
                <a:lnTo>
                  <a:pt x="0" y="226060"/>
                </a:lnTo>
                <a:lnTo>
                  <a:pt x="5209" y="271647"/>
                </a:lnTo>
                <a:lnTo>
                  <a:pt x="20151" y="314082"/>
                </a:lnTo>
                <a:lnTo>
                  <a:pt x="43793" y="352464"/>
                </a:lnTo>
                <a:lnTo>
                  <a:pt x="75104" y="385889"/>
                </a:lnTo>
                <a:lnTo>
                  <a:pt x="113053" y="413456"/>
                </a:lnTo>
                <a:lnTo>
                  <a:pt x="156608" y="434264"/>
                </a:lnTo>
                <a:lnTo>
                  <a:pt x="204739" y="447410"/>
                </a:lnTo>
                <a:lnTo>
                  <a:pt x="256412" y="451993"/>
                </a:lnTo>
                <a:lnTo>
                  <a:pt x="576707" y="451993"/>
                </a:lnTo>
                <a:lnTo>
                  <a:pt x="576707" y="452247"/>
                </a:lnTo>
                <a:lnTo>
                  <a:pt x="648944" y="454330"/>
                </a:lnTo>
                <a:lnTo>
                  <a:pt x="692356" y="465423"/>
                </a:lnTo>
                <a:lnTo>
                  <a:pt x="724838" y="492089"/>
                </a:lnTo>
                <a:lnTo>
                  <a:pt x="737615" y="541020"/>
                </a:lnTo>
                <a:lnTo>
                  <a:pt x="737615" y="88900"/>
                </a:lnTo>
                <a:lnTo>
                  <a:pt x="724838" y="39969"/>
                </a:lnTo>
                <a:lnTo>
                  <a:pt x="692356" y="13303"/>
                </a:lnTo>
                <a:lnTo>
                  <a:pt x="648944" y="2210"/>
                </a:lnTo>
                <a:lnTo>
                  <a:pt x="6033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6" name="Google Shape;606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62209" y="4849456"/>
            <a:ext cx="2848757" cy="692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8109" y="4875357"/>
            <a:ext cx="2751627" cy="595727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6"/>
          <p:cNvSpPr/>
          <p:nvPr/>
        </p:nvSpPr>
        <p:spPr>
          <a:xfrm>
            <a:off x="2733343" y="4986580"/>
            <a:ext cx="606902" cy="452637"/>
          </a:xfrm>
          <a:custGeom>
            <a:avLst/>
            <a:gdLst/>
            <a:ahLst/>
            <a:cxnLst/>
            <a:rect l="l" t="t" r="r" b="b"/>
            <a:pathLst>
              <a:path w="607060" h="452754" extrusionOk="0">
                <a:moveTo>
                  <a:pt x="603376" y="0"/>
                </a:moveTo>
                <a:lnTo>
                  <a:pt x="587206" y="32593"/>
                </a:lnTo>
                <a:lnTo>
                  <a:pt x="561355" y="50434"/>
                </a:lnTo>
                <a:lnTo>
                  <a:pt x="530385" y="57917"/>
                </a:lnTo>
                <a:lnTo>
                  <a:pt x="498856" y="59436"/>
                </a:lnTo>
                <a:lnTo>
                  <a:pt x="477900" y="59309"/>
                </a:lnTo>
                <a:lnTo>
                  <a:pt x="477900" y="59563"/>
                </a:lnTo>
                <a:lnTo>
                  <a:pt x="24892" y="59563"/>
                </a:lnTo>
                <a:lnTo>
                  <a:pt x="14305" y="84292"/>
                </a:lnTo>
                <a:lnTo>
                  <a:pt x="6492" y="110521"/>
                </a:lnTo>
                <a:lnTo>
                  <a:pt x="1656" y="138037"/>
                </a:lnTo>
                <a:lnTo>
                  <a:pt x="0" y="166624"/>
                </a:lnTo>
                <a:lnTo>
                  <a:pt x="5566" y="218461"/>
                </a:lnTo>
                <a:lnTo>
                  <a:pt x="21423" y="266060"/>
                </a:lnTo>
                <a:lnTo>
                  <a:pt x="46306" y="308059"/>
                </a:lnTo>
                <a:lnTo>
                  <a:pt x="78951" y="343095"/>
                </a:lnTo>
                <a:lnTo>
                  <a:pt x="118095" y="369807"/>
                </a:lnTo>
                <a:lnTo>
                  <a:pt x="162472" y="386833"/>
                </a:lnTo>
                <a:lnTo>
                  <a:pt x="210819" y="392811"/>
                </a:lnTo>
                <a:lnTo>
                  <a:pt x="495554" y="392684"/>
                </a:lnTo>
                <a:lnTo>
                  <a:pt x="528117" y="394227"/>
                </a:lnTo>
                <a:lnTo>
                  <a:pt x="560133" y="401796"/>
                </a:lnTo>
                <a:lnTo>
                  <a:pt x="586815" y="419794"/>
                </a:lnTo>
                <a:lnTo>
                  <a:pt x="603376" y="452628"/>
                </a:lnTo>
                <a:lnTo>
                  <a:pt x="604783" y="445962"/>
                </a:lnTo>
                <a:lnTo>
                  <a:pt x="605774" y="438800"/>
                </a:lnTo>
                <a:lnTo>
                  <a:pt x="606359" y="431168"/>
                </a:lnTo>
                <a:lnTo>
                  <a:pt x="606551" y="423087"/>
                </a:lnTo>
                <a:lnTo>
                  <a:pt x="606551" y="29337"/>
                </a:lnTo>
                <a:lnTo>
                  <a:pt x="606359" y="21181"/>
                </a:lnTo>
                <a:lnTo>
                  <a:pt x="605774" y="13620"/>
                </a:lnTo>
                <a:lnTo>
                  <a:pt x="604783" y="6584"/>
                </a:lnTo>
                <a:lnTo>
                  <a:pt x="6033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6"/>
          <p:cNvSpPr/>
          <p:nvPr/>
        </p:nvSpPr>
        <p:spPr>
          <a:xfrm>
            <a:off x="2750103" y="4879928"/>
            <a:ext cx="589761" cy="542783"/>
          </a:xfrm>
          <a:custGeom>
            <a:avLst/>
            <a:gdLst/>
            <a:ahLst/>
            <a:cxnLst/>
            <a:rect l="l" t="t" r="r" b="b"/>
            <a:pathLst>
              <a:path w="589914" h="542925" extrusionOk="0">
                <a:moveTo>
                  <a:pt x="481838" y="0"/>
                </a:moveTo>
                <a:lnTo>
                  <a:pt x="204978" y="127"/>
                </a:lnTo>
                <a:lnTo>
                  <a:pt x="157993" y="6113"/>
                </a:lnTo>
                <a:lnTo>
                  <a:pt x="114855" y="23164"/>
                </a:lnTo>
                <a:lnTo>
                  <a:pt x="76795" y="49922"/>
                </a:lnTo>
                <a:lnTo>
                  <a:pt x="45046" y="85026"/>
                </a:lnTo>
                <a:lnTo>
                  <a:pt x="20842" y="127117"/>
                </a:lnTo>
                <a:lnTo>
                  <a:pt x="5416" y="174836"/>
                </a:lnTo>
                <a:lnTo>
                  <a:pt x="0" y="226822"/>
                </a:lnTo>
                <a:lnTo>
                  <a:pt x="5416" y="278760"/>
                </a:lnTo>
                <a:lnTo>
                  <a:pt x="20842" y="326445"/>
                </a:lnTo>
                <a:lnTo>
                  <a:pt x="45046" y="368514"/>
                </a:lnTo>
                <a:lnTo>
                  <a:pt x="76795" y="403604"/>
                </a:lnTo>
                <a:lnTo>
                  <a:pt x="114855" y="430355"/>
                </a:lnTo>
                <a:lnTo>
                  <a:pt x="157993" y="447404"/>
                </a:lnTo>
                <a:lnTo>
                  <a:pt x="204978" y="453390"/>
                </a:lnTo>
                <a:lnTo>
                  <a:pt x="461137" y="453517"/>
                </a:lnTo>
                <a:lnTo>
                  <a:pt x="482346" y="453390"/>
                </a:lnTo>
                <a:lnTo>
                  <a:pt x="518850" y="455604"/>
                </a:lnTo>
                <a:lnTo>
                  <a:pt x="553593" y="466725"/>
                </a:lnTo>
                <a:lnTo>
                  <a:pt x="579572" y="493466"/>
                </a:lnTo>
                <a:lnTo>
                  <a:pt x="589788" y="542544"/>
                </a:lnTo>
                <a:lnTo>
                  <a:pt x="589788" y="89408"/>
                </a:lnTo>
                <a:lnTo>
                  <a:pt x="579493" y="40130"/>
                </a:lnTo>
                <a:lnTo>
                  <a:pt x="553338" y="13319"/>
                </a:lnTo>
                <a:lnTo>
                  <a:pt x="518421" y="2200"/>
                </a:lnTo>
                <a:lnTo>
                  <a:pt x="481838" y="0"/>
                </a:lnTo>
                <a:close/>
              </a:path>
            </a:pathLst>
          </a:custGeom>
          <a:solidFill>
            <a:srgbClr val="C4D4E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0" name="Google Shape;610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879609" y="4945443"/>
            <a:ext cx="404999" cy="409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6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392816" y="4209438"/>
            <a:ext cx="2848757" cy="692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6"/>
          <p:cNvPicPr preferRelativeResize="0"/>
          <p:nvPr/>
        </p:nvPicPr>
        <p:blipFill rotWithShape="1">
          <a:blip r:embed="rId39">
            <a:alphaModFix/>
          </a:blip>
          <a:srcRect/>
          <a:stretch/>
        </p:blipFill>
        <p:spPr>
          <a:xfrm>
            <a:off x="3418717" y="4235364"/>
            <a:ext cx="2751627" cy="595728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6"/>
          <p:cNvSpPr/>
          <p:nvPr/>
        </p:nvSpPr>
        <p:spPr>
          <a:xfrm>
            <a:off x="3418717" y="4346587"/>
            <a:ext cx="606902" cy="452637"/>
          </a:xfrm>
          <a:custGeom>
            <a:avLst/>
            <a:gdLst/>
            <a:ahLst/>
            <a:cxnLst/>
            <a:rect l="l" t="t" r="r" b="b"/>
            <a:pathLst>
              <a:path w="607060" h="452754" extrusionOk="0">
                <a:moveTo>
                  <a:pt x="3175" y="0"/>
                </a:moveTo>
                <a:lnTo>
                  <a:pt x="1768" y="6584"/>
                </a:lnTo>
                <a:lnTo>
                  <a:pt x="777" y="13620"/>
                </a:lnTo>
                <a:lnTo>
                  <a:pt x="192" y="21181"/>
                </a:lnTo>
                <a:lnTo>
                  <a:pt x="0" y="29337"/>
                </a:lnTo>
                <a:lnTo>
                  <a:pt x="0" y="423037"/>
                </a:lnTo>
                <a:lnTo>
                  <a:pt x="192" y="431178"/>
                </a:lnTo>
                <a:lnTo>
                  <a:pt x="777" y="438832"/>
                </a:lnTo>
                <a:lnTo>
                  <a:pt x="1768" y="445986"/>
                </a:lnTo>
                <a:lnTo>
                  <a:pt x="3175" y="452628"/>
                </a:lnTo>
                <a:lnTo>
                  <a:pt x="19736" y="419794"/>
                </a:lnTo>
                <a:lnTo>
                  <a:pt x="46418" y="401796"/>
                </a:lnTo>
                <a:lnTo>
                  <a:pt x="78434" y="394227"/>
                </a:lnTo>
                <a:lnTo>
                  <a:pt x="110998" y="392684"/>
                </a:lnTo>
                <a:lnTo>
                  <a:pt x="395732" y="392811"/>
                </a:lnTo>
                <a:lnTo>
                  <a:pt x="444079" y="386833"/>
                </a:lnTo>
                <a:lnTo>
                  <a:pt x="488456" y="369807"/>
                </a:lnTo>
                <a:lnTo>
                  <a:pt x="527600" y="343095"/>
                </a:lnTo>
                <a:lnTo>
                  <a:pt x="560245" y="308059"/>
                </a:lnTo>
                <a:lnTo>
                  <a:pt x="585128" y="266060"/>
                </a:lnTo>
                <a:lnTo>
                  <a:pt x="600985" y="218461"/>
                </a:lnTo>
                <a:lnTo>
                  <a:pt x="606552" y="166624"/>
                </a:lnTo>
                <a:lnTo>
                  <a:pt x="604895" y="138037"/>
                </a:lnTo>
                <a:lnTo>
                  <a:pt x="600059" y="110521"/>
                </a:lnTo>
                <a:lnTo>
                  <a:pt x="592246" y="84292"/>
                </a:lnTo>
                <a:lnTo>
                  <a:pt x="581660" y="59563"/>
                </a:lnTo>
                <a:lnTo>
                  <a:pt x="128650" y="59563"/>
                </a:lnTo>
                <a:lnTo>
                  <a:pt x="128650" y="59309"/>
                </a:lnTo>
                <a:lnTo>
                  <a:pt x="107696" y="59436"/>
                </a:lnTo>
                <a:lnTo>
                  <a:pt x="76166" y="57917"/>
                </a:lnTo>
                <a:lnTo>
                  <a:pt x="45196" y="50434"/>
                </a:lnTo>
                <a:lnTo>
                  <a:pt x="19345" y="32593"/>
                </a:lnTo>
                <a:lnTo>
                  <a:pt x="317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p6"/>
          <p:cNvSpPr/>
          <p:nvPr/>
        </p:nvSpPr>
        <p:spPr>
          <a:xfrm>
            <a:off x="3418717" y="4239935"/>
            <a:ext cx="589761" cy="542783"/>
          </a:xfrm>
          <a:custGeom>
            <a:avLst/>
            <a:gdLst/>
            <a:ahLst/>
            <a:cxnLst/>
            <a:rect l="l" t="t" r="r" b="b"/>
            <a:pathLst>
              <a:path w="589914" h="542925" extrusionOk="0">
                <a:moveTo>
                  <a:pt x="384810" y="126"/>
                </a:moveTo>
                <a:lnTo>
                  <a:pt x="107950" y="0"/>
                </a:lnTo>
                <a:lnTo>
                  <a:pt x="36449" y="13319"/>
                </a:lnTo>
                <a:lnTo>
                  <a:pt x="0" y="89407"/>
                </a:lnTo>
                <a:lnTo>
                  <a:pt x="0" y="542544"/>
                </a:lnTo>
                <a:lnTo>
                  <a:pt x="10215" y="493466"/>
                </a:lnTo>
                <a:lnTo>
                  <a:pt x="36195" y="466725"/>
                </a:lnTo>
                <a:lnTo>
                  <a:pt x="70937" y="455604"/>
                </a:lnTo>
                <a:lnTo>
                  <a:pt x="107442" y="453389"/>
                </a:lnTo>
                <a:lnTo>
                  <a:pt x="128650" y="453517"/>
                </a:lnTo>
                <a:lnTo>
                  <a:pt x="384810" y="453389"/>
                </a:lnTo>
                <a:lnTo>
                  <a:pt x="431794" y="447404"/>
                </a:lnTo>
                <a:lnTo>
                  <a:pt x="474932" y="430355"/>
                </a:lnTo>
                <a:lnTo>
                  <a:pt x="512992" y="403604"/>
                </a:lnTo>
                <a:lnTo>
                  <a:pt x="544741" y="368514"/>
                </a:lnTo>
                <a:lnTo>
                  <a:pt x="568945" y="326445"/>
                </a:lnTo>
                <a:lnTo>
                  <a:pt x="584371" y="278760"/>
                </a:lnTo>
                <a:lnTo>
                  <a:pt x="589788" y="226822"/>
                </a:lnTo>
                <a:lnTo>
                  <a:pt x="584371" y="174836"/>
                </a:lnTo>
                <a:lnTo>
                  <a:pt x="568945" y="127117"/>
                </a:lnTo>
                <a:lnTo>
                  <a:pt x="544741" y="85026"/>
                </a:lnTo>
                <a:lnTo>
                  <a:pt x="512992" y="49922"/>
                </a:lnTo>
                <a:lnTo>
                  <a:pt x="474932" y="23164"/>
                </a:lnTo>
                <a:lnTo>
                  <a:pt x="431794" y="6113"/>
                </a:lnTo>
                <a:lnTo>
                  <a:pt x="384810" y="126"/>
                </a:lnTo>
                <a:close/>
              </a:path>
            </a:pathLst>
          </a:custGeom>
          <a:solidFill>
            <a:srgbClr val="C4D2B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6"/>
          <p:cNvSpPr txBox="1"/>
          <p:nvPr/>
        </p:nvSpPr>
        <p:spPr>
          <a:xfrm>
            <a:off x="5498255" y="5067927"/>
            <a:ext cx="522857" cy="166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696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Taiwan</a:t>
            </a:r>
            <a:endParaRPr sz="1000" b="0" i="0" u="none" strike="noStrike" cap="none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16" name="Google Shape;616;p6"/>
          <p:cNvSpPr txBox="1"/>
          <p:nvPr/>
        </p:nvSpPr>
        <p:spPr>
          <a:xfrm>
            <a:off x="5498377" y="4404614"/>
            <a:ext cx="468000" cy="166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696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USA</a:t>
            </a:r>
            <a:endParaRPr sz="1000" b="0" i="0" u="none" strike="noStrike" cap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17" name="Google Shape;617;p6"/>
          <p:cNvSpPr txBox="1"/>
          <p:nvPr/>
        </p:nvSpPr>
        <p:spPr>
          <a:xfrm>
            <a:off x="5573086" y="5709215"/>
            <a:ext cx="453272" cy="166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696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EU</a:t>
            </a:r>
            <a:endParaRPr sz="1000" b="0" i="0" u="none" strike="noStrike" cap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618" name="Google Shape;618;p6"/>
          <p:cNvPicPr preferRelativeResize="0"/>
          <p:nvPr/>
        </p:nvPicPr>
        <p:blipFill rotWithShape="1">
          <a:blip r:embed="rId40">
            <a:alphaModFix/>
          </a:blip>
          <a:srcRect/>
          <a:stretch/>
        </p:blipFill>
        <p:spPr>
          <a:xfrm>
            <a:off x="584247" y="2981939"/>
            <a:ext cx="2829765" cy="655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6"/>
          <p:cNvPicPr preferRelativeResize="0"/>
          <p:nvPr/>
        </p:nvPicPr>
        <p:blipFill rotWithShape="1">
          <a:blip r:embed="rId41">
            <a:alphaModFix/>
          </a:blip>
          <a:srcRect/>
          <a:stretch/>
        </p:blipFill>
        <p:spPr>
          <a:xfrm>
            <a:off x="590404" y="2988702"/>
            <a:ext cx="2751627" cy="595729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Google Shape;620;p6"/>
          <p:cNvSpPr/>
          <p:nvPr/>
        </p:nvSpPr>
        <p:spPr>
          <a:xfrm>
            <a:off x="2736390" y="3100361"/>
            <a:ext cx="606902" cy="452637"/>
          </a:xfrm>
          <a:custGeom>
            <a:avLst/>
            <a:gdLst/>
            <a:ahLst/>
            <a:cxnLst/>
            <a:rect l="l" t="t" r="r" b="b"/>
            <a:pathLst>
              <a:path w="607060" h="452754" extrusionOk="0">
                <a:moveTo>
                  <a:pt x="603376" y="0"/>
                </a:moveTo>
                <a:lnTo>
                  <a:pt x="587206" y="32593"/>
                </a:lnTo>
                <a:lnTo>
                  <a:pt x="561355" y="50434"/>
                </a:lnTo>
                <a:lnTo>
                  <a:pt x="530385" y="57917"/>
                </a:lnTo>
                <a:lnTo>
                  <a:pt x="498856" y="59435"/>
                </a:lnTo>
                <a:lnTo>
                  <a:pt x="477900" y="59308"/>
                </a:lnTo>
                <a:lnTo>
                  <a:pt x="477900" y="59562"/>
                </a:lnTo>
                <a:lnTo>
                  <a:pt x="24891" y="59562"/>
                </a:lnTo>
                <a:lnTo>
                  <a:pt x="14305" y="84292"/>
                </a:lnTo>
                <a:lnTo>
                  <a:pt x="6492" y="110521"/>
                </a:lnTo>
                <a:lnTo>
                  <a:pt x="1656" y="138037"/>
                </a:lnTo>
                <a:lnTo>
                  <a:pt x="0" y="166624"/>
                </a:lnTo>
                <a:lnTo>
                  <a:pt x="5566" y="218461"/>
                </a:lnTo>
                <a:lnTo>
                  <a:pt x="21423" y="266060"/>
                </a:lnTo>
                <a:lnTo>
                  <a:pt x="46306" y="308059"/>
                </a:lnTo>
                <a:lnTo>
                  <a:pt x="78951" y="343095"/>
                </a:lnTo>
                <a:lnTo>
                  <a:pt x="118095" y="369807"/>
                </a:lnTo>
                <a:lnTo>
                  <a:pt x="162472" y="386833"/>
                </a:lnTo>
                <a:lnTo>
                  <a:pt x="210819" y="392810"/>
                </a:lnTo>
                <a:lnTo>
                  <a:pt x="495553" y="392683"/>
                </a:lnTo>
                <a:lnTo>
                  <a:pt x="528117" y="394227"/>
                </a:lnTo>
                <a:lnTo>
                  <a:pt x="560133" y="401796"/>
                </a:lnTo>
                <a:lnTo>
                  <a:pt x="586815" y="419794"/>
                </a:lnTo>
                <a:lnTo>
                  <a:pt x="603376" y="452627"/>
                </a:lnTo>
                <a:lnTo>
                  <a:pt x="604783" y="445986"/>
                </a:lnTo>
                <a:lnTo>
                  <a:pt x="605774" y="438832"/>
                </a:lnTo>
                <a:lnTo>
                  <a:pt x="606359" y="431178"/>
                </a:lnTo>
                <a:lnTo>
                  <a:pt x="606551" y="423036"/>
                </a:lnTo>
                <a:lnTo>
                  <a:pt x="606551" y="29337"/>
                </a:lnTo>
                <a:lnTo>
                  <a:pt x="606359" y="21181"/>
                </a:lnTo>
                <a:lnTo>
                  <a:pt x="605774" y="13620"/>
                </a:lnTo>
                <a:lnTo>
                  <a:pt x="604783" y="6584"/>
                </a:lnTo>
                <a:lnTo>
                  <a:pt x="6033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6"/>
          <p:cNvSpPr/>
          <p:nvPr/>
        </p:nvSpPr>
        <p:spPr>
          <a:xfrm>
            <a:off x="2753150" y="2993709"/>
            <a:ext cx="589761" cy="542783"/>
          </a:xfrm>
          <a:custGeom>
            <a:avLst/>
            <a:gdLst/>
            <a:ahLst/>
            <a:cxnLst/>
            <a:rect l="l" t="t" r="r" b="b"/>
            <a:pathLst>
              <a:path w="589914" h="542925" extrusionOk="0">
                <a:moveTo>
                  <a:pt x="481838" y="0"/>
                </a:moveTo>
                <a:lnTo>
                  <a:pt x="204977" y="126"/>
                </a:lnTo>
                <a:lnTo>
                  <a:pt x="157993" y="6113"/>
                </a:lnTo>
                <a:lnTo>
                  <a:pt x="114855" y="23164"/>
                </a:lnTo>
                <a:lnTo>
                  <a:pt x="76795" y="49922"/>
                </a:lnTo>
                <a:lnTo>
                  <a:pt x="45046" y="85026"/>
                </a:lnTo>
                <a:lnTo>
                  <a:pt x="20842" y="127117"/>
                </a:lnTo>
                <a:lnTo>
                  <a:pt x="5416" y="174836"/>
                </a:lnTo>
                <a:lnTo>
                  <a:pt x="0" y="226822"/>
                </a:lnTo>
                <a:lnTo>
                  <a:pt x="5416" y="278760"/>
                </a:lnTo>
                <a:lnTo>
                  <a:pt x="20842" y="326445"/>
                </a:lnTo>
                <a:lnTo>
                  <a:pt x="45046" y="368514"/>
                </a:lnTo>
                <a:lnTo>
                  <a:pt x="76795" y="403604"/>
                </a:lnTo>
                <a:lnTo>
                  <a:pt x="114855" y="430355"/>
                </a:lnTo>
                <a:lnTo>
                  <a:pt x="157993" y="447404"/>
                </a:lnTo>
                <a:lnTo>
                  <a:pt x="204977" y="453390"/>
                </a:lnTo>
                <a:lnTo>
                  <a:pt x="482345" y="453390"/>
                </a:lnTo>
                <a:lnTo>
                  <a:pt x="518850" y="455604"/>
                </a:lnTo>
                <a:lnTo>
                  <a:pt x="553593" y="466725"/>
                </a:lnTo>
                <a:lnTo>
                  <a:pt x="579572" y="493466"/>
                </a:lnTo>
                <a:lnTo>
                  <a:pt x="589788" y="542544"/>
                </a:lnTo>
                <a:lnTo>
                  <a:pt x="589788" y="89408"/>
                </a:lnTo>
                <a:lnTo>
                  <a:pt x="579493" y="40130"/>
                </a:lnTo>
                <a:lnTo>
                  <a:pt x="553338" y="13319"/>
                </a:lnTo>
                <a:lnTo>
                  <a:pt x="518421" y="2200"/>
                </a:lnTo>
                <a:lnTo>
                  <a:pt x="481838" y="0"/>
                </a:lnTo>
                <a:close/>
              </a:path>
            </a:pathLst>
          </a:custGeom>
          <a:solidFill>
            <a:srgbClr val="C4D4E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6"/>
          <p:cNvSpPr txBox="1"/>
          <p:nvPr/>
        </p:nvSpPr>
        <p:spPr>
          <a:xfrm>
            <a:off x="1559027" y="3088299"/>
            <a:ext cx="1199836" cy="38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47611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USD49.93 bil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7611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696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↑</a:t>
            </a:r>
            <a:r>
              <a:rPr lang="en-US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7.3</a:t>
            </a: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%* (</a:t>
            </a:r>
            <a:r>
              <a:rPr lang="en-US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28.8</a:t>
            </a: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%)**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23" name="Google Shape;623;p6"/>
          <p:cNvPicPr preferRelativeResize="0"/>
          <p:nvPr/>
        </p:nvPicPr>
        <p:blipFill rotWithShape="1">
          <a:blip r:embed="rId42">
            <a:alphaModFix/>
          </a:blip>
          <a:srcRect/>
          <a:stretch/>
        </p:blipFill>
        <p:spPr>
          <a:xfrm>
            <a:off x="2878084" y="3053130"/>
            <a:ext cx="398599" cy="409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6"/>
          <p:cNvPicPr preferRelativeResize="0"/>
          <p:nvPr/>
        </p:nvPicPr>
        <p:blipFill rotWithShape="1">
          <a:blip r:embed="rId43">
            <a:alphaModFix/>
          </a:blip>
          <a:srcRect/>
          <a:stretch/>
        </p:blipFill>
        <p:spPr>
          <a:xfrm>
            <a:off x="2925316" y="3072937"/>
            <a:ext cx="313862" cy="324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63731" y="3578747"/>
            <a:ext cx="2848757" cy="692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6"/>
          <p:cNvPicPr preferRelativeResize="0"/>
          <p:nvPr/>
        </p:nvPicPr>
        <p:blipFill rotWithShape="1">
          <a:blip r:embed="rId37">
            <a:alphaModFix/>
          </a:blip>
          <a:srcRect/>
          <a:stretch/>
        </p:blipFill>
        <p:spPr>
          <a:xfrm>
            <a:off x="589632" y="3604675"/>
            <a:ext cx="2751627" cy="595729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Google Shape;627;p6"/>
          <p:cNvSpPr/>
          <p:nvPr/>
        </p:nvSpPr>
        <p:spPr>
          <a:xfrm>
            <a:off x="2734866" y="3714374"/>
            <a:ext cx="606902" cy="454541"/>
          </a:xfrm>
          <a:custGeom>
            <a:avLst/>
            <a:gdLst/>
            <a:ahLst/>
            <a:cxnLst/>
            <a:rect l="l" t="t" r="r" b="b"/>
            <a:pathLst>
              <a:path w="607060" h="454660" extrusionOk="0">
                <a:moveTo>
                  <a:pt x="603376" y="0"/>
                </a:moveTo>
                <a:lnTo>
                  <a:pt x="587206" y="32686"/>
                </a:lnTo>
                <a:lnTo>
                  <a:pt x="561355" y="50609"/>
                </a:lnTo>
                <a:lnTo>
                  <a:pt x="530385" y="58150"/>
                </a:lnTo>
                <a:lnTo>
                  <a:pt x="498856" y="59689"/>
                </a:lnTo>
                <a:lnTo>
                  <a:pt x="24892" y="59689"/>
                </a:lnTo>
                <a:lnTo>
                  <a:pt x="14305" y="84516"/>
                </a:lnTo>
                <a:lnTo>
                  <a:pt x="6492" y="110855"/>
                </a:lnTo>
                <a:lnTo>
                  <a:pt x="1656" y="138503"/>
                </a:lnTo>
                <a:lnTo>
                  <a:pt x="0" y="167258"/>
                </a:lnTo>
                <a:lnTo>
                  <a:pt x="5566" y="219259"/>
                </a:lnTo>
                <a:lnTo>
                  <a:pt x="21423" y="267013"/>
                </a:lnTo>
                <a:lnTo>
                  <a:pt x="46306" y="309154"/>
                </a:lnTo>
                <a:lnTo>
                  <a:pt x="78951" y="344312"/>
                </a:lnTo>
                <a:lnTo>
                  <a:pt x="118095" y="371119"/>
                </a:lnTo>
                <a:lnTo>
                  <a:pt x="162472" y="388207"/>
                </a:lnTo>
                <a:lnTo>
                  <a:pt x="210819" y="394207"/>
                </a:lnTo>
                <a:lnTo>
                  <a:pt x="495553" y="394080"/>
                </a:lnTo>
                <a:lnTo>
                  <a:pt x="528117" y="395608"/>
                </a:lnTo>
                <a:lnTo>
                  <a:pt x="560133" y="403161"/>
                </a:lnTo>
                <a:lnTo>
                  <a:pt x="586815" y="421191"/>
                </a:lnTo>
                <a:lnTo>
                  <a:pt x="603376" y="454151"/>
                </a:lnTo>
                <a:lnTo>
                  <a:pt x="604783" y="447438"/>
                </a:lnTo>
                <a:lnTo>
                  <a:pt x="605774" y="440261"/>
                </a:lnTo>
                <a:lnTo>
                  <a:pt x="606359" y="432631"/>
                </a:lnTo>
                <a:lnTo>
                  <a:pt x="606551" y="424560"/>
                </a:lnTo>
                <a:lnTo>
                  <a:pt x="606551" y="29463"/>
                </a:lnTo>
                <a:lnTo>
                  <a:pt x="606359" y="21252"/>
                </a:lnTo>
                <a:lnTo>
                  <a:pt x="605774" y="13684"/>
                </a:lnTo>
                <a:lnTo>
                  <a:pt x="604783" y="6639"/>
                </a:lnTo>
                <a:lnTo>
                  <a:pt x="6033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6"/>
          <p:cNvSpPr/>
          <p:nvPr/>
        </p:nvSpPr>
        <p:spPr>
          <a:xfrm>
            <a:off x="2751626" y="3607722"/>
            <a:ext cx="589761" cy="542784"/>
          </a:xfrm>
          <a:custGeom>
            <a:avLst/>
            <a:gdLst/>
            <a:ahLst/>
            <a:cxnLst/>
            <a:rect l="l" t="t" r="r" b="b"/>
            <a:pathLst>
              <a:path w="589914" h="542925" extrusionOk="0">
                <a:moveTo>
                  <a:pt x="481838" y="0"/>
                </a:moveTo>
                <a:lnTo>
                  <a:pt x="204978" y="126"/>
                </a:lnTo>
                <a:lnTo>
                  <a:pt x="157993" y="6113"/>
                </a:lnTo>
                <a:lnTo>
                  <a:pt x="114855" y="23164"/>
                </a:lnTo>
                <a:lnTo>
                  <a:pt x="76795" y="49922"/>
                </a:lnTo>
                <a:lnTo>
                  <a:pt x="45046" y="85026"/>
                </a:lnTo>
                <a:lnTo>
                  <a:pt x="20842" y="127117"/>
                </a:lnTo>
                <a:lnTo>
                  <a:pt x="5416" y="174836"/>
                </a:lnTo>
                <a:lnTo>
                  <a:pt x="0" y="226821"/>
                </a:lnTo>
                <a:lnTo>
                  <a:pt x="5416" y="278760"/>
                </a:lnTo>
                <a:lnTo>
                  <a:pt x="20842" y="326445"/>
                </a:lnTo>
                <a:lnTo>
                  <a:pt x="45046" y="368514"/>
                </a:lnTo>
                <a:lnTo>
                  <a:pt x="76795" y="403604"/>
                </a:lnTo>
                <a:lnTo>
                  <a:pt x="114855" y="430355"/>
                </a:lnTo>
                <a:lnTo>
                  <a:pt x="157993" y="447404"/>
                </a:lnTo>
                <a:lnTo>
                  <a:pt x="204978" y="453389"/>
                </a:lnTo>
                <a:lnTo>
                  <a:pt x="461137" y="453517"/>
                </a:lnTo>
                <a:lnTo>
                  <a:pt x="482345" y="453389"/>
                </a:lnTo>
                <a:lnTo>
                  <a:pt x="518850" y="455604"/>
                </a:lnTo>
                <a:lnTo>
                  <a:pt x="553593" y="466725"/>
                </a:lnTo>
                <a:lnTo>
                  <a:pt x="579572" y="493466"/>
                </a:lnTo>
                <a:lnTo>
                  <a:pt x="589788" y="542544"/>
                </a:lnTo>
                <a:lnTo>
                  <a:pt x="589788" y="89407"/>
                </a:lnTo>
                <a:lnTo>
                  <a:pt x="579493" y="40130"/>
                </a:lnTo>
                <a:lnTo>
                  <a:pt x="553338" y="13319"/>
                </a:lnTo>
                <a:lnTo>
                  <a:pt x="518421" y="2200"/>
                </a:lnTo>
                <a:lnTo>
                  <a:pt x="481838" y="0"/>
                </a:lnTo>
                <a:close/>
              </a:path>
            </a:pathLst>
          </a:custGeom>
          <a:solidFill>
            <a:srgbClr val="C4D4E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6"/>
          <p:cNvSpPr txBox="1"/>
          <p:nvPr/>
        </p:nvSpPr>
        <p:spPr>
          <a:xfrm>
            <a:off x="741298" y="3787834"/>
            <a:ext cx="390423" cy="166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696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USA</a:t>
            </a:r>
            <a:endParaRPr sz="1000" b="1" i="0" u="none" strike="noStrike" cap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630" name="Google Shape;630;p6"/>
          <p:cNvPicPr preferRelativeResize="0"/>
          <p:nvPr/>
        </p:nvPicPr>
        <p:blipFill rotWithShape="1">
          <a:blip r:embed="rId44">
            <a:alphaModFix/>
          </a:blip>
          <a:srcRect/>
          <a:stretch/>
        </p:blipFill>
        <p:spPr>
          <a:xfrm>
            <a:off x="2888751" y="3673197"/>
            <a:ext cx="398599" cy="407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6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383922" y="2969306"/>
            <a:ext cx="2848757" cy="692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6"/>
          <p:cNvPicPr preferRelativeResize="0"/>
          <p:nvPr/>
        </p:nvPicPr>
        <p:blipFill rotWithShape="1">
          <a:blip r:embed="rId45">
            <a:alphaModFix/>
          </a:blip>
          <a:srcRect/>
          <a:stretch/>
        </p:blipFill>
        <p:spPr>
          <a:xfrm>
            <a:off x="3409823" y="2995232"/>
            <a:ext cx="2751627" cy="595729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p6"/>
          <p:cNvSpPr/>
          <p:nvPr/>
        </p:nvSpPr>
        <p:spPr>
          <a:xfrm>
            <a:off x="3409823" y="3106455"/>
            <a:ext cx="606902" cy="452637"/>
          </a:xfrm>
          <a:custGeom>
            <a:avLst/>
            <a:gdLst/>
            <a:ahLst/>
            <a:cxnLst/>
            <a:rect l="l" t="t" r="r" b="b"/>
            <a:pathLst>
              <a:path w="607060" h="452754" extrusionOk="0">
                <a:moveTo>
                  <a:pt x="3175" y="0"/>
                </a:moveTo>
                <a:lnTo>
                  <a:pt x="1768" y="6584"/>
                </a:lnTo>
                <a:lnTo>
                  <a:pt x="777" y="13620"/>
                </a:lnTo>
                <a:lnTo>
                  <a:pt x="192" y="21181"/>
                </a:lnTo>
                <a:lnTo>
                  <a:pt x="0" y="29337"/>
                </a:lnTo>
                <a:lnTo>
                  <a:pt x="0" y="423037"/>
                </a:lnTo>
                <a:lnTo>
                  <a:pt x="192" y="431178"/>
                </a:lnTo>
                <a:lnTo>
                  <a:pt x="777" y="438832"/>
                </a:lnTo>
                <a:lnTo>
                  <a:pt x="1768" y="445986"/>
                </a:lnTo>
                <a:lnTo>
                  <a:pt x="3175" y="452628"/>
                </a:lnTo>
                <a:lnTo>
                  <a:pt x="19736" y="419794"/>
                </a:lnTo>
                <a:lnTo>
                  <a:pt x="46418" y="401796"/>
                </a:lnTo>
                <a:lnTo>
                  <a:pt x="78434" y="394227"/>
                </a:lnTo>
                <a:lnTo>
                  <a:pt x="110998" y="392684"/>
                </a:lnTo>
                <a:lnTo>
                  <a:pt x="395732" y="392811"/>
                </a:lnTo>
                <a:lnTo>
                  <a:pt x="444079" y="386833"/>
                </a:lnTo>
                <a:lnTo>
                  <a:pt x="488456" y="369807"/>
                </a:lnTo>
                <a:lnTo>
                  <a:pt x="527600" y="343095"/>
                </a:lnTo>
                <a:lnTo>
                  <a:pt x="560245" y="308059"/>
                </a:lnTo>
                <a:lnTo>
                  <a:pt x="585128" y="266060"/>
                </a:lnTo>
                <a:lnTo>
                  <a:pt x="600985" y="218461"/>
                </a:lnTo>
                <a:lnTo>
                  <a:pt x="606552" y="166624"/>
                </a:lnTo>
                <a:lnTo>
                  <a:pt x="604895" y="138037"/>
                </a:lnTo>
                <a:lnTo>
                  <a:pt x="600059" y="110521"/>
                </a:lnTo>
                <a:lnTo>
                  <a:pt x="592246" y="84292"/>
                </a:lnTo>
                <a:lnTo>
                  <a:pt x="581660" y="59562"/>
                </a:lnTo>
                <a:lnTo>
                  <a:pt x="128651" y="59562"/>
                </a:lnTo>
                <a:lnTo>
                  <a:pt x="128651" y="59309"/>
                </a:lnTo>
                <a:lnTo>
                  <a:pt x="107696" y="59436"/>
                </a:lnTo>
                <a:lnTo>
                  <a:pt x="76166" y="57917"/>
                </a:lnTo>
                <a:lnTo>
                  <a:pt x="45196" y="50434"/>
                </a:lnTo>
                <a:lnTo>
                  <a:pt x="19345" y="32593"/>
                </a:lnTo>
                <a:lnTo>
                  <a:pt x="317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6"/>
          <p:cNvSpPr/>
          <p:nvPr/>
        </p:nvSpPr>
        <p:spPr>
          <a:xfrm>
            <a:off x="3409823" y="2999803"/>
            <a:ext cx="589761" cy="542783"/>
          </a:xfrm>
          <a:custGeom>
            <a:avLst/>
            <a:gdLst/>
            <a:ahLst/>
            <a:cxnLst/>
            <a:rect l="l" t="t" r="r" b="b"/>
            <a:pathLst>
              <a:path w="589914" h="542925" extrusionOk="0">
                <a:moveTo>
                  <a:pt x="384810" y="126"/>
                </a:moveTo>
                <a:lnTo>
                  <a:pt x="107950" y="0"/>
                </a:lnTo>
                <a:lnTo>
                  <a:pt x="36449" y="13319"/>
                </a:lnTo>
                <a:lnTo>
                  <a:pt x="0" y="89408"/>
                </a:lnTo>
                <a:lnTo>
                  <a:pt x="0" y="542544"/>
                </a:lnTo>
                <a:lnTo>
                  <a:pt x="10215" y="493466"/>
                </a:lnTo>
                <a:lnTo>
                  <a:pt x="36195" y="466725"/>
                </a:lnTo>
                <a:lnTo>
                  <a:pt x="70937" y="455604"/>
                </a:lnTo>
                <a:lnTo>
                  <a:pt x="107442" y="453389"/>
                </a:lnTo>
                <a:lnTo>
                  <a:pt x="384810" y="453389"/>
                </a:lnTo>
                <a:lnTo>
                  <a:pt x="431794" y="447404"/>
                </a:lnTo>
                <a:lnTo>
                  <a:pt x="474932" y="430355"/>
                </a:lnTo>
                <a:lnTo>
                  <a:pt x="512992" y="403604"/>
                </a:lnTo>
                <a:lnTo>
                  <a:pt x="544741" y="368514"/>
                </a:lnTo>
                <a:lnTo>
                  <a:pt x="568945" y="326445"/>
                </a:lnTo>
                <a:lnTo>
                  <a:pt x="584371" y="278760"/>
                </a:lnTo>
                <a:lnTo>
                  <a:pt x="589788" y="226822"/>
                </a:lnTo>
                <a:lnTo>
                  <a:pt x="584371" y="174836"/>
                </a:lnTo>
                <a:lnTo>
                  <a:pt x="568945" y="127117"/>
                </a:lnTo>
                <a:lnTo>
                  <a:pt x="544741" y="85026"/>
                </a:lnTo>
                <a:lnTo>
                  <a:pt x="512992" y="49922"/>
                </a:lnTo>
                <a:lnTo>
                  <a:pt x="474932" y="23164"/>
                </a:lnTo>
                <a:lnTo>
                  <a:pt x="431794" y="6113"/>
                </a:lnTo>
                <a:lnTo>
                  <a:pt x="384810" y="126"/>
                </a:lnTo>
                <a:close/>
              </a:path>
            </a:pathLst>
          </a:custGeom>
          <a:solidFill>
            <a:srgbClr val="C4D2B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5" name="Google Shape;635;p6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383921" y="3583318"/>
            <a:ext cx="2848757" cy="692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6"/>
          <p:cNvPicPr preferRelativeResize="0"/>
          <p:nvPr/>
        </p:nvPicPr>
        <p:blipFill rotWithShape="1">
          <a:blip r:embed="rId46">
            <a:alphaModFix/>
          </a:blip>
          <a:srcRect/>
          <a:stretch/>
        </p:blipFill>
        <p:spPr>
          <a:xfrm>
            <a:off x="3409822" y="3609245"/>
            <a:ext cx="2751627" cy="595727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Google Shape;637;p6"/>
          <p:cNvSpPr/>
          <p:nvPr/>
        </p:nvSpPr>
        <p:spPr>
          <a:xfrm>
            <a:off x="3409822" y="3720468"/>
            <a:ext cx="606902" cy="452637"/>
          </a:xfrm>
          <a:custGeom>
            <a:avLst/>
            <a:gdLst/>
            <a:ahLst/>
            <a:cxnLst/>
            <a:rect l="l" t="t" r="r" b="b"/>
            <a:pathLst>
              <a:path w="607060" h="452754" extrusionOk="0">
                <a:moveTo>
                  <a:pt x="3175" y="0"/>
                </a:moveTo>
                <a:lnTo>
                  <a:pt x="1768" y="6584"/>
                </a:lnTo>
                <a:lnTo>
                  <a:pt x="777" y="13620"/>
                </a:lnTo>
                <a:lnTo>
                  <a:pt x="192" y="21181"/>
                </a:lnTo>
                <a:lnTo>
                  <a:pt x="0" y="29337"/>
                </a:lnTo>
                <a:lnTo>
                  <a:pt x="0" y="423037"/>
                </a:lnTo>
                <a:lnTo>
                  <a:pt x="192" y="431178"/>
                </a:lnTo>
                <a:lnTo>
                  <a:pt x="777" y="438832"/>
                </a:lnTo>
                <a:lnTo>
                  <a:pt x="1768" y="445986"/>
                </a:lnTo>
                <a:lnTo>
                  <a:pt x="3175" y="452628"/>
                </a:lnTo>
                <a:lnTo>
                  <a:pt x="19736" y="419794"/>
                </a:lnTo>
                <a:lnTo>
                  <a:pt x="46418" y="401796"/>
                </a:lnTo>
                <a:lnTo>
                  <a:pt x="78434" y="394227"/>
                </a:lnTo>
                <a:lnTo>
                  <a:pt x="110998" y="392684"/>
                </a:lnTo>
                <a:lnTo>
                  <a:pt x="395732" y="392811"/>
                </a:lnTo>
                <a:lnTo>
                  <a:pt x="444079" y="386833"/>
                </a:lnTo>
                <a:lnTo>
                  <a:pt x="488456" y="369807"/>
                </a:lnTo>
                <a:lnTo>
                  <a:pt x="527600" y="343095"/>
                </a:lnTo>
                <a:lnTo>
                  <a:pt x="560245" y="308059"/>
                </a:lnTo>
                <a:lnTo>
                  <a:pt x="585128" y="266060"/>
                </a:lnTo>
                <a:lnTo>
                  <a:pt x="600985" y="218461"/>
                </a:lnTo>
                <a:lnTo>
                  <a:pt x="606552" y="166624"/>
                </a:lnTo>
                <a:lnTo>
                  <a:pt x="604895" y="138037"/>
                </a:lnTo>
                <a:lnTo>
                  <a:pt x="600059" y="110521"/>
                </a:lnTo>
                <a:lnTo>
                  <a:pt x="592246" y="84292"/>
                </a:lnTo>
                <a:lnTo>
                  <a:pt x="581660" y="59562"/>
                </a:lnTo>
                <a:lnTo>
                  <a:pt x="128651" y="59562"/>
                </a:lnTo>
                <a:lnTo>
                  <a:pt x="128651" y="59309"/>
                </a:lnTo>
                <a:lnTo>
                  <a:pt x="107696" y="59436"/>
                </a:lnTo>
                <a:lnTo>
                  <a:pt x="76166" y="57917"/>
                </a:lnTo>
                <a:lnTo>
                  <a:pt x="45196" y="50434"/>
                </a:lnTo>
                <a:lnTo>
                  <a:pt x="19345" y="32593"/>
                </a:lnTo>
                <a:lnTo>
                  <a:pt x="317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6"/>
          <p:cNvSpPr/>
          <p:nvPr/>
        </p:nvSpPr>
        <p:spPr>
          <a:xfrm>
            <a:off x="3409822" y="3613816"/>
            <a:ext cx="589761" cy="542783"/>
          </a:xfrm>
          <a:custGeom>
            <a:avLst/>
            <a:gdLst/>
            <a:ahLst/>
            <a:cxnLst/>
            <a:rect l="l" t="t" r="r" b="b"/>
            <a:pathLst>
              <a:path w="589914" h="542925" extrusionOk="0">
                <a:moveTo>
                  <a:pt x="107950" y="0"/>
                </a:moveTo>
                <a:lnTo>
                  <a:pt x="71366" y="2200"/>
                </a:lnTo>
                <a:lnTo>
                  <a:pt x="36449" y="13319"/>
                </a:lnTo>
                <a:lnTo>
                  <a:pt x="10294" y="40130"/>
                </a:lnTo>
                <a:lnTo>
                  <a:pt x="0" y="89408"/>
                </a:lnTo>
                <a:lnTo>
                  <a:pt x="0" y="542544"/>
                </a:lnTo>
                <a:lnTo>
                  <a:pt x="10215" y="493466"/>
                </a:lnTo>
                <a:lnTo>
                  <a:pt x="36195" y="466725"/>
                </a:lnTo>
                <a:lnTo>
                  <a:pt x="70937" y="455604"/>
                </a:lnTo>
                <a:lnTo>
                  <a:pt x="107442" y="453390"/>
                </a:lnTo>
                <a:lnTo>
                  <a:pt x="384810" y="453390"/>
                </a:lnTo>
                <a:lnTo>
                  <a:pt x="431794" y="447404"/>
                </a:lnTo>
                <a:lnTo>
                  <a:pt x="474932" y="430355"/>
                </a:lnTo>
                <a:lnTo>
                  <a:pt x="512992" y="403604"/>
                </a:lnTo>
                <a:lnTo>
                  <a:pt x="544741" y="368514"/>
                </a:lnTo>
                <a:lnTo>
                  <a:pt x="568945" y="326445"/>
                </a:lnTo>
                <a:lnTo>
                  <a:pt x="584371" y="278760"/>
                </a:lnTo>
                <a:lnTo>
                  <a:pt x="589788" y="226822"/>
                </a:lnTo>
                <a:lnTo>
                  <a:pt x="584371" y="174836"/>
                </a:lnTo>
                <a:lnTo>
                  <a:pt x="568945" y="127117"/>
                </a:lnTo>
                <a:lnTo>
                  <a:pt x="544741" y="85026"/>
                </a:lnTo>
                <a:lnTo>
                  <a:pt x="512992" y="49922"/>
                </a:lnTo>
                <a:lnTo>
                  <a:pt x="474932" y="23164"/>
                </a:lnTo>
                <a:lnTo>
                  <a:pt x="431794" y="6113"/>
                </a:lnTo>
                <a:lnTo>
                  <a:pt x="384810" y="127"/>
                </a:lnTo>
                <a:lnTo>
                  <a:pt x="107950" y="0"/>
                </a:lnTo>
                <a:close/>
              </a:path>
            </a:pathLst>
          </a:custGeom>
          <a:solidFill>
            <a:srgbClr val="C4D2B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6"/>
          <p:cNvSpPr txBox="1"/>
          <p:nvPr/>
        </p:nvSpPr>
        <p:spPr>
          <a:xfrm>
            <a:off x="5531925" y="3194720"/>
            <a:ext cx="544433" cy="166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696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China</a:t>
            </a:r>
            <a:endParaRPr sz="1000" b="0" i="0" u="none" strike="noStrike" cap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640" name="Google Shape;640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98189" y="4946968"/>
            <a:ext cx="400529" cy="409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6"/>
          <p:cNvPicPr preferRelativeResize="0"/>
          <p:nvPr/>
        </p:nvPicPr>
        <p:blipFill rotWithShape="1">
          <a:blip r:embed="rId47">
            <a:alphaModFix/>
          </a:blip>
          <a:srcRect/>
          <a:stretch/>
        </p:blipFill>
        <p:spPr>
          <a:xfrm>
            <a:off x="3499713" y="3059183"/>
            <a:ext cx="398599" cy="407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6"/>
          <p:cNvPicPr preferRelativeResize="0"/>
          <p:nvPr/>
        </p:nvPicPr>
        <p:blipFill rotWithShape="1">
          <a:blip r:embed="rId48">
            <a:alphaModFix/>
          </a:blip>
          <a:srcRect/>
          <a:stretch/>
        </p:blipFill>
        <p:spPr>
          <a:xfrm>
            <a:off x="3489851" y="3646954"/>
            <a:ext cx="398599" cy="409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6"/>
          <p:cNvPicPr preferRelativeResize="0"/>
          <p:nvPr/>
        </p:nvPicPr>
        <p:blipFill rotWithShape="1">
          <a:blip r:embed="rId49">
            <a:alphaModFix/>
          </a:blip>
          <a:srcRect/>
          <a:stretch/>
        </p:blipFill>
        <p:spPr>
          <a:xfrm>
            <a:off x="3532221" y="3076868"/>
            <a:ext cx="313861" cy="324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6"/>
          <p:cNvPicPr preferRelativeResize="0"/>
          <p:nvPr/>
        </p:nvPicPr>
        <p:blipFill rotWithShape="1">
          <a:blip r:embed="rId50">
            <a:alphaModFix/>
          </a:blip>
          <a:srcRect/>
          <a:stretch/>
        </p:blipFill>
        <p:spPr>
          <a:xfrm>
            <a:off x="3505807" y="4296350"/>
            <a:ext cx="403513" cy="407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6"/>
          <p:cNvPicPr preferRelativeResize="0"/>
          <p:nvPr/>
        </p:nvPicPr>
        <p:blipFill rotWithShape="1">
          <a:blip r:embed="rId51">
            <a:alphaModFix/>
          </a:blip>
          <a:srcRect/>
          <a:stretch/>
        </p:blipFill>
        <p:spPr>
          <a:xfrm>
            <a:off x="2875036" y="5573169"/>
            <a:ext cx="406484" cy="416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98189" y="5580787"/>
            <a:ext cx="400529" cy="409468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Google Shape;647;p6"/>
          <p:cNvSpPr txBox="1"/>
          <p:nvPr/>
        </p:nvSpPr>
        <p:spPr>
          <a:xfrm>
            <a:off x="741298" y="5635930"/>
            <a:ext cx="704666" cy="319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696" marR="5078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Hong Kong SAR</a:t>
            </a:r>
            <a:endParaRPr sz="1000" b="0" i="0" u="none" strike="noStrike" cap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48" name="Google Shape;648;p6"/>
          <p:cNvSpPr txBox="1"/>
          <p:nvPr/>
        </p:nvSpPr>
        <p:spPr>
          <a:xfrm>
            <a:off x="741297" y="4401574"/>
            <a:ext cx="484488" cy="166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696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China</a:t>
            </a:r>
            <a:endParaRPr sz="1000" b="0" i="0" u="none" strike="noStrike" cap="none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49" name="Google Shape;649;p6"/>
          <p:cNvSpPr txBox="1"/>
          <p:nvPr/>
        </p:nvSpPr>
        <p:spPr>
          <a:xfrm>
            <a:off x="741298" y="5012311"/>
            <a:ext cx="252000" cy="166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696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EU</a:t>
            </a:r>
            <a:endParaRPr sz="1000" b="0" i="0" u="none" strike="noStrike" cap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50" name="Google Shape;650;p6"/>
          <p:cNvSpPr txBox="1"/>
          <p:nvPr/>
        </p:nvSpPr>
        <p:spPr>
          <a:xfrm>
            <a:off x="741298" y="3151020"/>
            <a:ext cx="658167" cy="166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696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ASEAN</a:t>
            </a:r>
            <a:endParaRPr sz="1000" b="0" i="0" u="none" strike="noStrike" cap="none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51" name="Google Shape;651;p6"/>
          <p:cNvSpPr txBox="1"/>
          <p:nvPr/>
        </p:nvSpPr>
        <p:spPr>
          <a:xfrm>
            <a:off x="6589963" y="3711707"/>
            <a:ext cx="784147" cy="320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696" marR="5078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Petroleum  Products</a:t>
            </a:r>
            <a:endParaRPr sz="1000" b="0" i="0" u="none" strike="noStrike" cap="none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52" name="Google Shape;652;p6"/>
          <p:cNvSpPr txBox="1"/>
          <p:nvPr/>
        </p:nvSpPr>
        <p:spPr>
          <a:xfrm>
            <a:off x="6572949" y="4920593"/>
            <a:ext cx="801161" cy="435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5235" marR="5078" lvl="0" indent="-3174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Machinery  Equipment &amp; Parts</a:t>
            </a:r>
            <a:endParaRPr sz="1000" b="0" i="0" u="none" strike="noStrike" cap="none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53" name="Google Shape;653;p6"/>
          <p:cNvSpPr txBox="1"/>
          <p:nvPr/>
        </p:nvSpPr>
        <p:spPr>
          <a:xfrm>
            <a:off x="6592756" y="5516048"/>
            <a:ext cx="794178" cy="491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9200" rIns="0" bIns="0" anchor="t" anchorCtr="0">
            <a:spAutoFit/>
          </a:bodyPr>
          <a:lstStyle/>
          <a:p>
            <a:pPr marL="12696" marR="5078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Chemicals &amp;  Chemical  Products</a:t>
            </a:r>
            <a:endParaRPr sz="1000" b="0" i="0" u="none" strike="noStrike" cap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54" name="Google Shape;654;p6"/>
          <p:cNvSpPr txBox="1"/>
          <p:nvPr/>
        </p:nvSpPr>
        <p:spPr>
          <a:xfrm>
            <a:off x="11159050" y="3155593"/>
            <a:ext cx="806240" cy="166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696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E&amp;E Products</a:t>
            </a:r>
            <a:endParaRPr sz="1000" b="0" i="0" u="none" strike="noStrike" cap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55" name="Google Shape;655;p6"/>
          <p:cNvSpPr txBox="1"/>
          <p:nvPr/>
        </p:nvSpPr>
        <p:spPr>
          <a:xfrm>
            <a:off x="11150743" y="4261829"/>
            <a:ext cx="809468" cy="473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696" marR="5078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Chemicals &amp;  Chemical  Products</a:t>
            </a:r>
            <a:endParaRPr sz="1000" b="0" i="0" u="none" strike="noStrike" cap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56" name="Google Shape;656;p6"/>
          <p:cNvSpPr txBox="1"/>
          <p:nvPr/>
        </p:nvSpPr>
        <p:spPr>
          <a:xfrm>
            <a:off x="11159050" y="3636978"/>
            <a:ext cx="868454" cy="528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9200" rIns="0" bIns="0" anchor="t" anchorCtr="0">
            <a:spAutoFit/>
          </a:bodyPr>
          <a:lstStyle/>
          <a:p>
            <a:pPr marL="15235" marR="5078" lvl="0" indent="-3174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Machinery  Equipment &amp; Parts</a:t>
            </a:r>
            <a:endParaRPr sz="1000" b="0" i="0" u="none" strike="noStrike" cap="none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57" name="Google Shape;657;p6"/>
          <p:cNvSpPr txBox="1"/>
          <p:nvPr/>
        </p:nvSpPr>
        <p:spPr>
          <a:xfrm>
            <a:off x="11159050" y="5591553"/>
            <a:ext cx="944452" cy="319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0" marR="6348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Manufactures</a:t>
            </a:r>
            <a:endParaRPr sz="1000" b="0" i="0" u="none" strike="noStrike" cap="none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5078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of Metal</a:t>
            </a:r>
            <a:endParaRPr sz="1000" b="0" i="0" u="none" strike="noStrike" cap="none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658" name="Google Shape;658;p6"/>
          <p:cNvPicPr preferRelativeResize="0"/>
          <p:nvPr/>
        </p:nvPicPr>
        <p:blipFill rotWithShape="1">
          <a:blip r:embed="rId52">
            <a:alphaModFix/>
          </a:blip>
          <a:srcRect/>
          <a:stretch/>
        </p:blipFill>
        <p:spPr>
          <a:xfrm>
            <a:off x="9428598" y="5517175"/>
            <a:ext cx="211153" cy="380506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p6"/>
          <p:cNvSpPr txBox="1"/>
          <p:nvPr/>
        </p:nvSpPr>
        <p:spPr>
          <a:xfrm>
            <a:off x="2558319" y="2567764"/>
            <a:ext cx="166103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TOP MARKETS</a:t>
            </a:r>
            <a:endParaRPr sz="1600" b="1" i="0" u="none" strike="noStrike" cap="none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60" name="Google Shape;660;p6"/>
          <p:cNvSpPr txBox="1"/>
          <p:nvPr/>
        </p:nvSpPr>
        <p:spPr>
          <a:xfrm>
            <a:off x="8356414" y="2586814"/>
            <a:ext cx="180530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TOP PRODUCTS</a:t>
            </a:r>
            <a:endParaRPr sz="1600" b="1" i="0" u="none" strike="noStrike" cap="none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61" name="Google Shape;661;p6"/>
          <p:cNvSpPr txBox="1"/>
          <p:nvPr/>
        </p:nvSpPr>
        <p:spPr>
          <a:xfrm>
            <a:off x="4334145" y="3714945"/>
            <a:ext cx="1199836" cy="38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47611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USD35.39 bil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7611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696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↑</a:t>
            </a:r>
            <a:r>
              <a:rPr lang="en-US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4.5</a:t>
            </a: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% (</a:t>
            </a:r>
            <a:r>
              <a:rPr lang="en-US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22.0</a:t>
            </a: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%)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62" name="Google Shape;662;p6"/>
          <p:cNvSpPr txBox="1"/>
          <p:nvPr/>
        </p:nvSpPr>
        <p:spPr>
          <a:xfrm>
            <a:off x="7577578" y="3082687"/>
            <a:ext cx="1199836" cy="38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47611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USD74.95 bil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7611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696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↑</a:t>
            </a:r>
            <a:r>
              <a:rPr lang="en-US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25.6</a:t>
            </a: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% (43.2%)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63" name="Google Shape;663;p6"/>
          <p:cNvSpPr txBox="1"/>
          <p:nvPr/>
        </p:nvSpPr>
        <p:spPr>
          <a:xfrm>
            <a:off x="9830582" y="3093891"/>
            <a:ext cx="1199836" cy="38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47611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USD61.54 bil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7611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696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↑</a:t>
            </a:r>
            <a:r>
              <a:rPr lang="en-US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41.7</a:t>
            </a: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% (38.2%)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64" name="Google Shape;664;p6"/>
          <p:cNvSpPr txBox="1"/>
          <p:nvPr/>
        </p:nvSpPr>
        <p:spPr>
          <a:xfrm>
            <a:off x="1552933" y="3681524"/>
            <a:ext cx="1199836" cy="38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47611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USD25.48 bil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7611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696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↑</a:t>
            </a:r>
            <a:r>
              <a:rPr lang="en-US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38.1</a:t>
            </a: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% (14.7%)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65" name="Google Shape;665;p6"/>
          <p:cNvSpPr txBox="1"/>
          <p:nvPr/>
        </p:nvSpPr>
        <p:spPr>
          <a:xfrm>
            <a:off x="4332089" y="3128484"/>
            <a:ext cx="1199836" cy="38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47611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USD37.04 bil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7611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696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↑</a:t>
            </a:r>
            <a:r>
              <a:rPr lang="en-US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22.1</a:t>
            </a: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% (22.7%)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66" name="Google Shape;666;p6"/>
          <p:cNvSpPr txBox="1"/>
          <p:nvPr/>
        </p:nvSpPr>
        <p:spPr>
          <a:xfrm>
            <a:off x="1552933" y="4318398"/>
            <a:ext cx="1199836" cy="38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47611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USD19.84 bil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7611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696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↑</a:t>
            </a:r>
            <a:r>
              <a:rPr lang="en-US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3.4</a:t>
            </a: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% (11.4%)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67" name="Google Shape;667;p6"/>
          <p:cNvSpPr txBox="1"/>
          <p:nvPr/>
        </p:nvSpPr>
        <p:spPr>
          <a:xfrm>
            <a:off x="4339507" y="4981324"/>
            <a:ext cx="1199836" cy="38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47611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USD16.05 bil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7611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696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↑</a:t>
            </a:r>
            <a:r>
              <a:rPr lang="en-US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45.7</a:t>
            </a: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% (10.0%)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68" name="Google Shape;668;p6"/>
          <p:cNvSpPr txBox="1"/>
          <p:nvPr/>
        </p:nvSpPr>
        <p:spPr>
          <a:xfrm>
            <a:off x="1552933" y="4976893"/>
            <a:ext cx="1199836" cy="38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47611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USD13.47 bil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7611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696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↑</a:t>
            </a:r>
            <a:r>
              <a:rPr lang="en-US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13.4</a:t>
            </a: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% (</a:t>
            </a:r>
            <a:r>
              <a:rPr lang="en-US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7.8</a:t>
            </a: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%)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69" name="Google Shape;669;p6"/>
          <p:cNvSpPr txBox="1"/>
          <p:nvPr/>
        </p:nvSpPr>
        <p:spPr>
          <a:xfrm>
            <a:off x="4334145" y="4324101"/>
            <a:ext cx="1199836" cy="38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47611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USD17.17 bil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7611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696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↑</a:t>
            </a:r>
            <a:r>
              <a:rPr lang="en-US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51.4</a:t>
            </a: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% (10.7%)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70" name="Google Shape;670;p6"/>
          <p:cNvSpPr txBox="1"/>
          <p:nvPr/>
        </p:nvSpPr>
        <p:spPr>
          <a:xfrm>
            <a:off x="1562074" y="5606869"/>
            <a:ext cx="1199836" cy="38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47611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USD10.41 bil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7611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696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↑</a:t>
            </a:r>
            <a:r>
              <a:rPr lang="en-US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20.6</a:t>
            </a: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% (6.0%)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71" name="Google Shape;671;p6"/>
          <p:cNvSpPr txBox="1"/>
          <p:nvPr/>
        </p:nvSpPr>
        <p:spPr>
          <a:xfrm>
            <a:off x="4334145" y="5623699"/>
            <a:ext cx="1199836" cy="38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47611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USD10.78 bil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7611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696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↑</a:t>
            </a:r>
            <a:r>
              <a:rPr lang="en-US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1.9</a:t>
            </a: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% (</a:t>
            </a:r>
            <a:r>
              <a:rPr lang="en-US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6.7</a:t>
            </a: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%)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72" name="Google Shape;672;p6"/>
          <p:cNvSpPr txBox="1"/>
          <p:nvPr/>
        </p:nvSpPr>
        <p:spPr>
          <a:xfrm>
            <a:off x="7574526" y="3699364"/>
            <a:ext cx="1199836" cy="38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47611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USD11.75 bil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7611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696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↓</a:t>
            </a:r>
            <a:r>
              <a:rPr lang="en-US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19.3</a:t>
            </a: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% (6.8%)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73" name="Google Shape;673;p6"/>
          <p:cNvSpPr txBox="1"/>
          <p:nvPr/>
        </p:nvSpPr>
        <p:spPr>
          <a:xfrm>
            <a:off x="9841373" y="4307098"/>
            <a:ext cx="1199836" cy="38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47611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USD10.93 bil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7611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696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↓</a:t>
            </a: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1.4% (6.8%)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74" name="Google Shape;674;p6"/>
          <p:cNvSpPr txBox="1"/>
          <p:nvPr/>
        </p:nvSpPr>
        <p:spPr>
          <a:xfrm>
            <a:off x="7574526" y="4943006"/>
            <a:ext cx="1199836" cy="38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47611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USD8.71 bil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7611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696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↑</a:t>
            </a:r>
            <a:r>
              <a:rPr lang="en-US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23.9</a:t>
            </a: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% (5.0%)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75" name="Google Shape;675;p6"/>
          <p:cNvSpPr txBox="1"/>
          <p:nvPr/>
        </p:nvSpPr>
        <p:spPr>
          <a:xfrm>
            <a:off x="9841373" y="3703402"/>
            <a:ext cx="1199836" cy="38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47611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USD13.44 bil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7611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696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↑</a:t>
            </a: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19.1% (8.3%)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76" name="Google Shape;676;p6"/>
          <p:cNvSpPr txBox="1"/>
          <p:nvPr/>
        </p:nvSpPr>
        <p:spPr>
          <a:xfrm>
            <a:off x="7572688" y="5581833"/>
            <a:ext cx="1199836" cy="38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47611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USD7.43 bil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7611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696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↓</a:t>
            </a:r>
            <a:r>
              <a:rPr lang="en-US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2.7</a:t>
            </a: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% (4.3%)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77" name="Google Shape;677;p6"/>
          <p:cNvSpPr txBox="1"/>
          <p:nvPr/>
        </p:nvSpPr>
        <p:spPr>
          <a:xfrm>
            <a:off x="9838636" y="4937955"/>
            <a:ext cx="1199836" cy="38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47611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USD10.88 bil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7611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696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↓</a:t>
            </a:r>
            <a:r>
              <a:rPr lang="en-US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27.3</a:t>
            </a: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% (6.8%)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78" name="Google Shape;678;p6"/>
          <p:cNvSpPr txBox="1"/>
          <p:nvPr/>
        </p:nvSpPr>
        <p:spPr>
          <a:xfrm>
            <a:off x="7572688" y="4318398"/>
            <a:ext cx="1199836" cy="38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47611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USD9.01 bil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7611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696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↑</a:t>
            </a: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20.9% (5.2%)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79" name="Google Shape;679;p6"/>
          <p:cNvSpPr txBox="1"/>
          <p:nvPr/>
        </p:nvSpPr>
        <p:spPr>
          <a:xfrm>
            <a:off x="9830582" y="5585588"/>
            <a:ext cx="1199836" cy="38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47611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USD7.19 bil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7611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696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↓</a:t>
            </a:r>
            <a:r>
              <a:rPr lang="en-US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5.4</a:t>
            </a:r>
            <a:r>
              <a:rPr lang="en-US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% (4.5%)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80" name="Google Shape;680;p6"/>
          <p:cNvPicPr preferRelativeResize="0"/>
          <p:nvPr/>
        </p:nvPicPr>
        <p:blipFill rotWithShape="1">
          <a:blip r:embed="rId53">
            <a:alphaModFix/>
          </a:blip>
          <a:srcRect/>
          <a:stretch/>
        </p:blipFill>
        <p:spPr>
          <a:xfrm>
            <a:off x="2920488" y="4971106"/>
            <a:ext cx="318432" cy="323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6"/>
          <p:cNvPicPr preferRelativeResize="0"/>
          <p:nvPr/>
        </p:nvPicPr>
        <p:blipFill rotWithShape="1">
          <a:blip r:embed="rId53">
            <a:alphaModFix/>
          </a:blip>
          <a:srcRect/>
          <a:stretch/>
        </p:blipFill>
        <p:spPr>
          <a:xfrm>
            <a:off x="3524178" y="5606417"/>
            <a:ext cx="318432" cy="323004"/>
          </a:xfrm>
          <a:prstGeom prst="rect">
            <a:avLst/>
          </a:prstGeom>
          <a:noFill/>
          <a:ln>
            <a:noFill/>
          </a:ln>
        </p:spPr>
      </p:pic>
      <p:sp>
        <p:nvSpPr>
          <p:cNvPr id="682" name="Google Shape;682;p6"/>
          <p:cNvSpPr txBox="1"/>
          <p:nvPr/>
        </p:nvSpPr>
        <p:spPr>
          <a:xfrm>
            <a:off x="6604793" y="4323471"/>
            <a:ext cx="885197" cy="361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9200" rIns="0" bIns="0" anchor="t" anchorCtr="0">
            <a:spAutoFit/>
          </a:bodyPr>
          <a:lstStyle/>
          <a:p>
            <a:pPr marL="12696" marR="5078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Palm Oil  (Agriculture)</a:t>
            </a:r>
            <a:endParaRPr sz="1000" b="0" i="0" u="none" strike="noStrike" cap="none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83" name="Google Shape;683;p6"/>
          <p:cNvSpPr txBox="1"/>
          <p:nvPr/>
        </p:nvSpPr>
        <p:spPr>
          <a:xfrm>
            <a:off x="11159050" y="4944209"/>
            <a:ext cx="801161" cy="319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0" marR="5078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Petroleum  Products</a:t>
            </a:r>
            <a:endParaRPr sz="1000" b="0" i="0" u="none" strike="noStrike" cap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684" name="Google Shape;684;p6"/>
          <p:cNvPicPr preferRelativeResize="0"/>
          <p:nvPr/>
        </p:nvPicPr>
        <p:blipFill rotWithShape="1">
          <a:blip r:embed="rId54">
            <a:alphaModFix/>
          </a:blip>
          <a:srcRect/>
          <a:stretch/>
        </p:blipFill>
        <p:spPr>
          <a:xfrm flipH="1">
            <a:off x="9365442" y="4965620"/>
            <a:ext cx="255320" cy="224436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p6"/>
          <p:cNvSpPr/>
          <p:nvPr/>
        </p:nvSpPr>
        <p:spPr>
          <a:xfrm>
            <a:off x="8698622" y="4827328"/>
            <a:ext cx="464699" cy="469778"/>
          </a:xfrm>
          <a:custGeom>
            <a:avLst/>
            <a:gdLst/>
            <a:ahLst/>
            <a:cxnLst/>
            <a:rect l="l" t="t" r="r" b="b"/>
            <a:pathLst>
              <a:path w="464820" h="469900" extrusionOk="0">
                <a:moveTo>
                  <a:pt x="232409" y="0"/>
                </a:moveTo>
                <a:lnTo>
                  <a:pt x="185559" y="4766"/>
                </a:lnTo>
                <a:lnTo>
                  <a:pt x="141928" y="18436"/>
                </a:lnTo>
                <a:lnTo>
                  <a:pt x="102449" y="40069"/>
                </a:lnTo>
                <a:lnTo>
                  <a:pt x="68056" y="68722"/>
                </a:lnTo>
                <a:lnTo>
                  <a:pt x="39681" y="103454"/>
                </a:lnTo>
                <a:lnTo>
                  <a:pt x="18258" y="143321"/>
                </a:lnTo>
                <a:lnTo>
                  <a:pt x="4720" y="187382"/>
                </a:lnTo>
                <a:lnTo>
                  <a:pt x="0" y="234696"/>
                </a:lnTo>
                <a:lnTo>
                  <a:pt x="4720" y="282009"/>
                </a:lnTo>
                <a:lnTo>
                  <a:pt x="18258" y="326070"/>
                </a:lnTo>
                <a:lnTo>
                  <a:pt x="39681" y="365937"/>
                </a:lnTo>
                <a:lnTo>
                  <a:pt x="68056" y="400669"/>
                </a:lnTo>
                <a:lnTo>
                  <a:pt x="102449" y="429322"/>
                </a:lnTo>
                <a:lnTo>
                  <a:pt x="141928" y="450955"/>
                </a:lnTo>
                <a:lnTo>
                  <a:pt x="185559" y="464625"/>
                </a:lnTo>
                <a:lnTo>
                  <a:pt x="232409" y="469392"/>
                </a:lnTo>
                <a:lnTo>
                  <a:pt x="279260" y="464625"/>
                </a:lnTo>
                <a:lnTo>
                  <a:pt x="322891" y="450955"/>
                </a:lnTo>
                <a:lnTo>
                  <a:pt x="362370" y="429322"/>
                </a:lnTo>
                <a:lnTo>
                  <a:pt x="396763" y="400669"/>
                </a:lnTo>
                <a:lnTo>
                  <a:pt x="425138" y="365937"/>
                </a:lnTo>
                <a:lnTo>
                  <a:pt x="446561" y="326070"/>
                </a:lnTo>
                <a:lnTo>
                  <a:pt x="460099" y="282009"/>
                </a:lnTo>
                <a:lnTo>
                  <a:pt x="464820" y="234696"/>
                </a:lnTo>
                <a:lnTo>
                  <a:pt x="460099" y="187382"/>
                </a:lnTo>
                <a:lnTo>
                  <a:pt x="446561" y="143321"/>
                </a:lnTo>
                <a:lnTo>
                  <a:pt x="425138" y="103454"/>
                </a:lnTo>
                <a:lnTo>
                  <a:pt x="396763" y="68722"/>
                </a:lnTo>
                <a:lnTo>
                  <a:pt x="362370" y="40069"/>
                </a:lnTo>
                <a:lnTo>
                  <a:pt x="322891" y="18436"/>
                </a:lnTo>
                <a:lnTo>
                  <a:pt x="279260" y="4766"/>
                </a:lnTo>
                <a:lnTo>
                  <a:pt x="232409" y="0"/>
                </a:lnTo>
                <a:close/>
              </a:path>
            </a:pathLst>
          </a:custGeom>
          <a:solidFill>
            <a:srgbClr val="B0C6E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6" name="Google Shape;686;p6"/>
          <p:cNvSpPr/>
          <p:nvPr/>
        </p:nvSpPr>
        <p:spPr>
          <a:xfrm>
            <a:off x="3406469" y="4884958"/>
            <a:ext cx="589761" cy="542784"/>
          </a:xfrm>
          <a:custGeom>
            <a:avLst/>
            <a:gdLst/>
            <a:ahLst/>
            <a:cxnLst/>
            <a:rect l="l" t="t" r="r" b="b"/>
            <a:pathLst>
              <a:path w="589914" h="542925" extrusionOk="0">
                <a:moveTo>
                  <a:pt x="384810" y="127"/>
                </a:moveTo>
                <a:lnTo>
                  <a:pt x="107950" y="0"/>
                </a:lnTo>
                <a:lnTo>
                  <a:pt x="36449" y="13319"/>
                </a:lnTo>
                <a:lnTo>
                  <a:pt x="0" y="89408"/>
                </a:lnTo>
                <a:lnTo>
                  <a:pt x="0" y="542544"/>
                </a:lnTo>
                <a:lnTo>
                  <a:pt x="10215" y="493466"/>
                </a:lnTo>
                <a:lnTo>
                  <a:pt x="36195" y="466725"/>
                </a:lnTo>
                <a:lnTo>
                  <a:pt x="70937" y="455604"/>
                </a:lnTo>
                <a:lnTo>
                  <a:pt x="107442" y="453390"/>
                </a:lnTo>
                <a:lnTo>
                  <a:pt x="128650" y="453517"/>
                </a:lnTo>
                <a:lnTo>
                  <a:pt x="384810" y="453390"/>
                </a:lnTo>
                <a:lnTo>
                  <a:pt x="431794" y="447404"/>
                </a:lnTo>
                <a:lnTo>
                  <a:pt x="474932" y="430355"/>
                </a:lnTo>
                <a:lnTo>
                  <a:pt x="512992" y="403604"/>
                </a:lnTo>
                <a:lnTo>
                  <a:pt x="544741" y="368514"/>
                </a:lnTo>
                <a:lnTo>
                  <a:pt x="568945" y="326445"/>
                </a:lnTo>
                <a:lnTo>
                  <a:pt x="584371" y="278760"/>
                </a:lnTo>
                <a:lnTo>
                  <a:pt x="589788" y="226822"/>
                </a:lnTo>
                <a:lnTo>
                  <a:pt x="584371" y="174836"/>
                </a:lnTo>
                <a:lnTo>
                  <a:pt x="568945" y="127117"/>
                </a:lnTo>
                <a:lnTo>
                  <a:pt x="544741" y="85026"/>
                </a:lnTo>
                <a:lnTo>
                  <a:pt x="512992" y="49922"/>
                </a:lnTo>
                <a:lnTo>
                  <a:pt x="474932" y="23164"/>
                </a:lnTo>
                <a:lnTo>
                  <a:pt x="431794" y="6113"/>
                </a:lnTo>
                <a:lnTo>
                  <a:pt x="384810" y="127"/>
                </a:lnTo>
                <a:close/>
              </a:path>
            </a:pathLst>
          </a:custGeom>
          <a:solidFill>
            <a:srgbClr val="C4D2B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7" name="Google Shape;687;p6"/>
          <p:cNvPicPr preferRelativeResize="0"/>
          <p:nvPr/>
        </p:nvPicPr>
        <p:blipFill rotWithShape="1">
          <a:blip r:embed="rId54">
            <a:alphaModFix/>
          </a:blip>
          <a:srcRect/>
          <a:stretch/>
        </p:blipFill>
        <p:spPr>
          <a:xfrm flipH="1">
            <a:off x="8820698" y="5590019"/>
            <a:ext cx="255320" cy="224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6"/>
          <p:cNvPicPr preferRelativeResize="0"/>
          <p:nvPr/>
        </p:nvPicPr>
        <p:blipFill rotWithShape="1">
          <a:blip r:embed="rId55">
            <a:alphaModFix/>
          </a:blip>
          <a:srcRect/>
          <a:stretch/>
        </p:blipFill>
        <p:spPr>
          <a:xfrm>
            <a:off x="2924229" y="3717286"/>
            <a:ext cx="315385" cy="314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6"/>
          <p:cNvPicPr preferRelativeResize="0"/>
          <p:nvPr/>
        </p:nvPicPr>
        <p:blipFill rotWithShape="1">
          <a:blip r:embed="rId49">
            <a:alphaModFix/>
          </a:blip>
          <a:srcRect/>
          <a:stretch/>
        </p:blipFill>
        <p:spPr>
          <a:xfrm>
            <a:off x="2922774" y="4322696"/>
            <a:ext cx="313861" cy="324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6"/>
          <p:cNvPicPr preferRelativeResize="0"/>
          <p:nvPr/>
        </p:nvPicPr>
        <p:blipFill rotWithShape="1">
          <a:blip r:embed="rId56">
            <a:alphaModFix/>
          </a:blip>
          <a:srcRect l="500" t="9946" r="75899" b="49365"/>
          <a:stretch/>
        </p:blipFill>
        <p:spPr>
          <a:xfrm>
            <a:off x="8812855" y="4255763"/>
            <a:ext cx="263289" cy="344907"/>
          </a:xfrm>
          <a:prstGeom prst="rect">
            <a:avLst/>
          </a:prstGeom>
          <a:noFill/>
          <a:ln>
            <a:noFill/>
          </a:ln>
        </p:spPr>
      </p:pic>
      <p:sp>
        <p:nvSpPr>
          <p:cNvPr id="691" name="Google Shape;691;p6"/>
          <p:cNvSpPr txBox="1"/>
          <p:nvPr/>
        </p:nvSpPr>
        <p:spPr>
          <a:xfrm>
            <a:off x="5520966" y="3811144"/>
            <a:ext cx="514725" cy="166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696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ASEAN</a:t>
            </a:r>
            <a:endParaRPr sz="1000" b="0" i="0" u="none" strike="noStrike" cap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692" name="Google Shape;692;p6"/>
          <p:cNvPicPr preferRelativeResize="0"/>
          <p:nvPr/>
        </p:nvPicPr>
        <p:blipFill rotWithShape="1">
          <a:blip r:embed="rId57">
            <a:alphaModFix/>
          </a:blip>
          <a:srcRect/>
          <a:stretch/>
        </p:blipFill>
        <p:spPr>
          <a:xfrm>
            <a:off x="3528749" y="3676329"/>
            <a:ext cx="313861" cy="323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75722" y="4945442"/>
            <a:ext cx="404999" cy="409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p6"/>
          <p:cNvPicPr preferRelativeResize="0"/>
          <p:nvPr/>
        </p:nvPicPr>
        <p:blipFill rotWithShape="1">
          <a:blip r:embed="rId55">
            <a:alphaModFix/>
          </a:blip>
          <a:srcRect/>
          <a:stretch/>
        </p:blipFill>
        <p:spPr>
          <a:xfrm>
            <a:off x="3538906" y="4328468"/>
            <a:ext cx="315385" cy="314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6"/>
          <p:cNvPicPr preferRelativeResize="0"/>
          <p:nvPr/>
        </p:nvPicPr>
        <p:blipFill rotWithShape="1">
          <a:blip r:embed="rId34">
            <a:alphaModFix/>
          </a:blip>
          <a:srcRect/>
          <a:stretch/>
        </p:blipFill>
        <p:spPr>
          <a:xfrm>
            <a:off x="8801663" y="4882297"/>
            <a:ext cx="315386" cy="306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Google Shape;696;p6"/>
          <p:cNvPicPr preferRelativeResize="0"/>
          <p:nvPr/>
        </p:nvPicPr>
        <p:blipFill rotWithShape="1">
          <a:blip r:embed="rId58">
            <a:alphaModFix/>
          </a:blip>
          <a:srcRect/>
          <a:stretch/>
        </p:blipFill>
        <p:spPr>
          <a:xfrm>
            <a:off x="2929769" y="5637578"/>
            <a:ext cx="303945" cy="288089"/>
          </a:xfrm>
          <a:prstGeom prst="ellipse">
            <a:avLst/>
          </a:prstGeom>
          <a:noFill/>
          <a:ln>
            <a:noFill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sp>
        <p:nvSpPr>
          <p:cNvPr id="697" name="Google Shape;697;p6"/>
          <p:cNvSpPr/>
          <p:nvPr/>
        </p:nvSpPr>
        <p:spPr>
          <a:xfrm>
            <a:off x="3529541" y="4993758"/>
            <a:ext cx="296277" cy="288000"/>
          </a:xfrm>
          <a:prstGeom prst="ellipse">
            <a:avLst/>
          </a:prstGeom>
          <a:solidFill>
            <a:srgbClr val="B0D3DA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p6"/>
          <p:cNvSpPr txBox="1"/>
          <p:nvPr/>
        </p:nvSpPr>
        <p:spPr>
          <a:xfrm>
            <a:off x="3434152" y="5071571"/>
            <a:ext cx="468000" cy="119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692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Taiwan</a:t>
            </a:r>
            <a:endParaRPr sz="700" b="0" i="0" u="none" strike="noStrike" cap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11"/>
          <p:cNvSpPr/>
          <p:nvPr/>
        </p:nvSpPr>
        <p:spPr>
          <a:xfrm>
            <a:off x="0" y="950048"/>
            <a:ext cx="12188825" cy="5673097"/>
          </a:xfrm>
          <a:prstGeom prst="rect">
            <a:avLst/>
          </a:prstGeom>
          <a:solidFill>
            <a:srgbClr val="173273"/>
          </a:solidFill>
          <a:ln>
            <a:noFill/>
          </a:ln>
          <a:effectLst>
            <a:outerShdw blurRad="40000" dist="23000" dir="5400000" rotWithShape="0">
              <a:srgbClr val="000000">
                <a:alpha val="29803"/>
              </a:srgbClr>
            </a:outerShdw>
          </a:effectLst>
        </p:spPr>
        <p:txBody>
          <a:bodyPr spcFirstLastPara="1" wrap="square" lIns="117200" tIns="58600" rIns="117200" bIns="58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4" name="Google Shape;704;p11"/>
          <p:cNvSpPr txBox="1"/>
          <p:nvPr/>
        </p:nvSpPr>
        <p:spPr>
          <a:xfrm>
            <a:off x="3487891" y="3138386"/>
            <a:ext cx="7554214" cy="19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MALAYSIA’S TRADE PERFORMANCE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(SERVICES)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11"/>
          <p:cNvSpPr/>
          <p:nvPr/>
        </p:nvSpPr>
        <p:spPr>
          <a:xfrm>
            <a:off x="-20991" y="6087835"/>
            <a:ext cx="12209816" cy="770163"/>
          </a:xfrm>
          <a:prstGeom prst="rect">
            <a:avLst/>
          </a:prstGeom>
          <a:solidFill>
            <a:srgbClr val="E87D2E"/>
          </a:solidFill>
          <a:ln w="9525" cap="flat" cmpd="sng">
            <a:solidFill>
              <a:srgbClr val="E87D2E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29019"/>
              </a:srgbClr>
            </a:outerShdw>
          </a:effectLst>
        </p:spPr>
        <p:txBody>
          <a:bodyPr spcFirstLastPara="1" wrap="square" lIns="117200" tIns="58600" rIns="117200" bIns="58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06" name="Google Shape;706;p11"/>
          <p:cNvCxnSpPr/>
          <p:nvPr/>
        </p:nvCxnSpPr>
        <p:spPr>
          <a:xfrm>
            <a:off x="7683290" y="2928459"/>
            <a:ext cx="3600230" cy="0"/>
          </a:xfrm>
          <a:prstGeom prst="straightConnector1">
            <a:avLst/>
          </a:prstGeom>
          <a:noFill/>
          <a:ln w="127000" cap="flat" cmpd="sng">
            <a:solidFill>
              <a:srgbClr val="E87D2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07" name="Google Shape;707;p11"/>
          <p:cNvCxnSpPr/>
          <p:nvPr/>
        </p:nvCxnSpPr>
        <p:spPr>
          <a:xfrm>
            <a:off x="11220541" y="2914811"/>
            <a:ext cx="0" cy="3379799"/>
          </a:xfrm>
          <a:prstGeom prst="straightConnector1">
            <a:avLst/>
          </a:prstGeom>
          <a:noFill/>
          <a:ln w="127000" cap="flat" cmpd="sng">
            <a:solidFill>
              <a:srgbClr val="E87D2E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708" name="Google Shape;708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6479" y="148949"/>
            <a:ext cx="1539219" cy="68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51954" y="259198"/>
            <a:ext cx="2429682" cy="480924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Google Shape;710;p11"/>
          <p:cNvSpPr txBox="1">
            <a:spLocks noGrp="1"/>
          </p:cNvSpPr>
          <p:nvPr>
            <p:ph type="sldNum" idx="12"/>
          </p:nvPr>
        </p:nvSpPr>
        <p:spPr>
          <a:xfrm>
            <a:off x="9342333" y="6414529"/>
            <a:ext cx="2843318" cy="365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150" tIns="58575" rIns="117150" bIns="585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latin typeface="Century Gothic"/>
                <a:ea typeface="Century Gothic"/>
                <a:cs typeface="Century Gothic"/>
                <a:sym typeface="Century Gothic"/>
              </a:rPr>
              <a:t>12</a:t>
            </a:fld>
            <a:endParaRPr sz="1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7"/>
          <p:cNvSpPr/>
          <p:nvPr/>
        </p:nvSpPr>
        <p:spPr>
          <a:xfrm>
            <a:off x="8352815" y="1040131"/>
            <a:ext cx="1413016" cy="1020141"/>
          </a:xfrm>
          <a:prstGeom prst="rect">
            <a:avLst/>
          </a:prstGeom>
          <a:solidFill>
            <a:srgbClr val="FFAFB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0" i="0" u="none" strike="noStrike" cap="none">
              <a:solidFill>
                <a:srgbClr val="FFFFFF"/>
              </a:solidFill>
              <a:highlight>
                <a:srgbClr val="FFAFB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716" name="Google Shape;716;p7"/>
          <p:cNvGrpSpPr/>
          <p:nvPr/>
        </p:nvGrpSpPr>
        <p:grpSpPr>
          <a:xfrm>
            <a:off x="543926" y="4334020"/>
            <a:ext cx="1033003" cy="1004054"/>
            <a:chOff x="544068" y="4334255"/>
            <a:chExt cx="1033272" cy="1004316"/>
          </a:xfrm>
        </p:grpSpPr>
        <p:pic>
          <p:nvPicPr>
            <p:cNvPr id="717" name="Google Shape;717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46918" y="4369349"/>
              <a:ext cx="497936" cy="5614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8" name="Google Shape;718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44068" y="4334255"/>
              <a:ext cx="1033272" cy="10043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9" name="Google Shape;719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65898" y="4475225"/>
              <a:ext cx="286270" cy="3622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0" name="Google Shape;720;p7"/>
            <p:cNvSpPr/>
            <p:nvPr/>
          </p:nvSpPr>
          <p:spPr>
            <a:xfrm>
              <a:off x="1065898" y="4475225"/>
              <a:ext cx="286385" cy="362585"/>
            </a:xfrm>
            <a:custGeom>
              <a:avLst/>
              <a:gdLst/>
              <a:ahLst/>
              <a:cxnLst/>
              <a:rect l="l" t="t" r="r" b="b"/>
              <a:pathLst>
                <a:path w="286384" h="362585" extrusionOk="0">
                  <a:moveTo>
                    <a:pt x="0" y="0"/>
                  </a:moveTo>
                  <a:lnTo>
                    <a:pt x="47501" y="3121"/>
                  </a:lnTo>
                  <a:lnTo>
                    <a:pt x="93692" y="12311"/>
                  </a:lnTo>
                  <a:lnTo>
                    <a:pt x="138038" y="27312"/>
                  </a:lnTo>
                  <a:lnTo>
                    <a:pt x="180003" y="47861"/>
                  </a:lnTo>
                  <a:lnTo>
                    <a:pt x="219053" y="73700"/>
                  </a:lnTo>
                  <a:lnTo>
                    <a:pt x="254654" y="104569"/>
                  </a:lnTo>
                  <a:lnTo>
                    <a:pt x="286270" y="140207"/>
                  </a:lnTo>
                  <a:lnTo>
                    <a:pt x="0" y="36220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800" cap="flat" cmpd="sng">
              <a:solidFill>
                <a:srgbClr val="ACB8C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21" name="Google Shape;721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03655" y="4475225"/>
              <a:ext cx="724508" cy="7244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2" name="Google Shape;722;p7"/>
            <p:cNvSpPr/>
            <p:nvPr/>
          </p:nvSpPr>
          <p:spPr>
            <a:xfrm>
              <a:off x="703655" y="4475225"/>
              <a:ext cx="724535" cy="724535"/>
            </a:xfrm>
            <a:custGeom>
              <a:avLst/>
              <a:gdLst/>
              <a:ahLst/>
              <a:cxnLst/>
              <a:rect l="l" t="t" r="r" b="b"/>
              <a:pathLst>
                <a:path w="724535" h="724535" extrusionOk="0">
                  <a:moveTo>
                    <a:pt x="648513" y="140207"/>
                  </a:moveTo>
                  <a:lnTo>
                    <a:pt x="676014" y="181053"/>
                  </a:lnTo>
                  <a:lnTo>
                    <a:pt x="697287" y="224193"/>
                  </a:lnTo>
                  <a:lnTo>
                    <a:pt x="712410" y="269021"/>
                  </a:lnTo>
                  <a:lnTo>
                    <a:pt x="721458" y="314931"/>
                  </a:lnTo>
                  <a:lnTo>
                    <a:pt x="724508" y="361318"/>
                  </a:lnTo>
                  <a:lnTo>
                    <a:pt x="721634" y="407574"/>
                  </a:lnTo>
                  <a:lnTo>
                    <a:pt x="712912" y="453095"/>
                  </a:lnTo>
                  <a:lnTo>
                    <a:pt x="698420" y="497275"/>
                  </a:lnTo>
                  <a:lnTo>
                    <a:pt x="678231" y="539507"/>
                  </a:lnTo>
                  <a:lnTo>
                    <a:pt x="652423" y="579187"/>
                  </a:lnTo>
                  <a:lnTo>
                    <a:pt x="621071" y="615707"/>
                  </a:lnTo>
                  <a:lnTo>
                    <a:pt x="584251" y="648462"/>
                  </a:lnTo>
                  <a:lnTo>
                    <a:pt x="543389" y="675962"/>
                  </a:lnTo>
                  <a:lnTo>
                    <a:pt x="500237" y="697235"/>
                  </a:lnTo>
                  <a:lnTo>
                    <a:pt x="455401" y="712358"/>
                  </a:lnTo>
                  <a:lnTo>
                    <a:pt x="409486" y="721407"/>
                  </a:lnTo>
                  <a:lnTo>
                    <a:pt x="363099" y="724456"/>
                  </a:lnTo>
                  <a:lnTo>
                    <a:pt x="316845" y="721582"/>
                  </a:lnTo>
                  <a:lnTo>
                    <a:pt x="271329" y="712860"/>
                  </a:lnTo>
                  <a:lnTo>
                    <a:pt x="227158" y="698368"/>
                  </a:lnTo>
                  <a:lnTo>
                    <a:pt x="184935" y="678180"/>
                  </a:lnTo>
                  <a:lnTo>
                    <a:pt x="145269" y="652371"/>
                  </a:lnTo>
                  <a:lnTo>
                    <a:pt x="108763" y="621020"/>
                  </a:lnTo>
                  <a:lnTo>
                    <a:pt x="76023" y="584200"/>
                  </a:lnTo>
                  <a:lnTo>
                    <a:pt x="48512" y="543327"/>
                  </a:lnTo>
                  <a:lnTo>
                    <a:pt x="27230" y="500170"/>
                  </a:lnTo>
                  <a:lnTo>
                    <a:pt x="12102" y="455332"/>
                  </a:lnTo>
                  <a:lnTo>
                    <a:pt x="3051" y="409419"/>
                  </a:lnTo>
                  <a:lnTo>
                    <a:pt x="0" y="363035"/>
                  </a:lnTo>
                  <a:lnTo>
                    <a:pt x="2872" y="316785"/>
                  </a:lnTo>
                  <a:lnTo>
                    <a:pt x="11593" y="271273"/>
                  </a:lnTo>
                  <a:lnTo>
                    <a:pt x="26085" y="227104"/>
                  </a:lnTo>
                  <a:lnTo>
                    <a:pt x="46271" y="184882"/>
                  </a:lnTo>
                  <a:lnTo>
                    <a:pt x="72076" y="145212"/>
                  </a:lnTo>
                  <a:lnTo>
                    <a:pt x="103422" y="108698"/>
                  </a:lnTo>
                  <a:lnTo>
                    <a:pt x="140234" y="75946"/>
                  </a:lnTo>
                  <a:lnTo>
                    <a:pt x="179994" y="49125"/>
                  </a:lnTo>
                  <a:lnTo>
                    <a:pt x="222666" y="27925"/>
                  </a:lnTo>
                  <a:lnTo>
                    <a:pt x="267658" y="12541"/>
                  </a:lnTo>
                  <a:lnTo>
                    <a:pt x="314381" y="3167"/>
                  </a:lnTo>
                  <a:lnTo>
                    <a:pt x="362243" y="0"/>
                  </a:lnTo>
                  <a:lnTo>
                    <a:pt x="362243" y="362204"/>
                  </a:lnTo>
                  <a:lnTo>
                    <a:pt x="648513" y="140207"/>
                  </a:lnTo>
                  <a:close/>
                </a:path>
              </a:pathLst>
            </a:custGeom>
            <a:noFill/>
            <a:ln w="19800" cap="flat" cmpd="sng">
              <a:solidFill>
                <a:srgbClr val="ACB8C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23" name="Google Shape;723;p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29996" y="4526279"/>
              <a:ext cx="668299" cy="64541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24" name="Google Shape;724;p7"/>
          <p:cNvSpPr txBox="1"/>
          <p:nvPr/>
        </p:nvSpPr>
        <p:spPr>
          <a:xfrm>
            <a:off x="885009" y="4665912"/>
            <a:ext cx="365030" cy="3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696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14.1%</a:t>
            </a:r>
            <a:endParaRPr sz="105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2053" marR="0" lvl="0" indent="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en-US" sz="9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share</a:t>
            </a:r>
            <a:endParaRPr sz="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25" name="Google Shape;725;p7"/>
          <p:cNvGrpSpPr/>
          <p:nvPr/>
        </p:nvGrpSpPr>
        <p:grpSpPr>
          <a:xfrm>
            <a:off x="534783" y="3354342"/>
            <a:ext cx="1033002" cy="1002531"/>
            <a:chOff x="534923" y="3354323"/>
            <a:chExt cx="1033271" cy="1002792"/>
          </a:xfrm>
        </p:grpSpPr>
        <p:pic>
          <p:nvPicPr>
            <p:cNvPr id="726" name="Google Shape;726;p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36222" y="3389417"/>
              <a:ext cx="533073" cy="5614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7" name="Google Shape;727;p7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34923" y="3354323"/>
              <a:ext cx="1033271" cy="10027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8" name="Google Shape;728;p7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055623" y="3494404"/>
              <a:ext cx="320675" cy="3622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9" name="Google Shape;729;p7"/>
            <p:cNvSpPr/>
            <p:nvPr/>
          </p:nvSpPr>
          <p:spPr>
            <a:xfrm>
              <a:off x="1055623" y="3494404"/>
              <a:ext cx="320675" cy="362585"/>
            </a:xfrm>
            <a:custGeom>
              <a:avLst/>
              <a:gdLst/>
              <a:ahLst/>
              <a:cxnLst/>
              <a:rect l="l" t="t" r="r" b="b"/>
              <a:pathLst>
                <a:path w="320675" h="362585" extrusionOk="0">
                  <a:moveTo>
                    <a:pt x="0" y="0"/>
                  </a:moveTo>
                  <a:lnTo>
                    <a:pt x="49847" y="3435"/>
                  </a:lnTo>
                  <a:lnTo>
                    <a:pt x="98072" y="13509"/>
                  </a:lnTo>
                  <a:lnTo>
                    <a:pt x="144091" y="29869"/>
                  </a:lnTo>
                  <a:lnTo>
                    <a:pt x="187321" y="52165"/>
                  </a:lnTo>
                  <a:lnTo>
                    <a:pt x="227178" y="80044"/>
                  </a:lnTo>
                  <a:lnTo>
                    <a:pt x="263079" y="113156"/>
                  </a:lnTo>
                  <a:lnTo>
                    <a:pt x="294439" y="151150"/>
                  </a:lnTo>
                  <a:lnTo>
                    <a:pt x="320675" y="193675"/>
                  </a:lnTo>
                  <a:lnTo>
                    <a:pt x="0" y="36220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800" cap="flat" cmpd="sng">
              <a:solidFill>
                <a:srgbClr val="ACB8C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30" name="Google Shape;730;p7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693700" y="3494404"/>
              <a:ext cx="723867" cy="724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1" name="Google Shape;731;p7"/>
            <p:cNvSpPr/>
            <p:nvPr/>
          </p:nvSpPr>
          <p:spPr>
            <a:xfrm>
              <a:off x="693700" y="3494404"/>
              <a:ext cx="723900" cy="724535"/>
            </a:xfrm>
            <a:custGeom>
              <a:avLst/>
              <a:gdLst/>
              <a:ahLst/>
              <a:cxnLst/>
              <a:rect l="l" t="t" r="r" b="b"/>
              <a:pathLst>
                <a:path w="723900" h="724535" extrusionOk="0">
                  <a:moveTo>
                    <a:pt x="682598" y="193675"/>
                  </a:moveTo>
                  <a:lnTo>
                    <a:pt x="702541" y="238739"/>
                  </a:lnTo>
                  <a:lnTo>
                    <a:pt x="715945" y="284963"/>
                  </a:lnTo>
                  <a:lnTo>
                    <a:pt x="722993" y="331763"/>
                  </a:lnTo>
                  <a:lnTo>
                    <a:pt x="723867" y="378558"/>
                  </a:lnTo>
                  <a:lnTo>
                    <a:pt x="718748" y="424766"/>
                  </a:lnTo>
                  <a:lnTo>
                    <a:pt x="707818" y="469804"/>
                  </a:lnTo>
                  <a:lnTo>
                    <a:pt x="691260" y="513091"/>
                  </a:lnTo>
                  <a:lnTo>
                    <a:pt x="669256" y="554044"/>
                  </a:lnTo>
                  <a:lnTo>
                    <a:pt x="641987" y="592081"/>
                  </a:lnTo>
                  <a:lnTo>
                    <a:pt x="609636" y="626621"/>
                  </a:lnTo>
                  <a:lnTo>
                    <a:pt x="572384" y="657081"/>
                  </a:lnTo>
                  <a:lnTo>
                    <a:pt x="530414" y="682879"/>
                  </a:lnTo>
                  <a:lnTo>
                    <a:pt x="485365" y="702821"/>
                  </a:lnTo>
                  <a:lnTo>
                    <a:pt x="439154" y="716226"/>
                  </a:lnTo>
                  <a:lnTo>
                    <a:pt x="392361" y="723274"/>
                  </a:lnTo>
                  <a:lnTo>
                    <a:pt x="345571" y="724149"/>
                  </a:lnTo>
                  <a:lnTo>
                    <a:pt x="299366" y="719031"/>
                  </a:lnTo>
                  <a:lnTo>
                    <a:pt x="254328" y="708104"/>
                  </a:lnTo>
                  <a:lnTo>
                    <a:pt x="211041" y="691549"/>
                  </a:lnTo>
                  <a:lnTo>
                    <a:pt x="170087" y="669548"/>
                  </a:lnTo>
                  <a:lnTo>
                    <a:pt x="132050" y="642284"/>
                  </a:lnTo>
                  <a:lnTo>
                    <a:pt x="97511" y="609939"/>
                  </a:lnTo>
                  <a:lnTo>
                    <a:pt x="67053" y="572694"/>
                  </a:lnTo>
                  <a:lnTo>
                    <a:pt x="41260" y="530733"/>
                  </a:lnTo>
                  <a:lnTo>
                    <a:pt x="21325" y="485668"/>
                  </a:lnTo>
                  <a:lnTo>
                    <a:pt x="7924" y="439444"/>
                  </a:lnTo>
                  <a:lnTo>
                    <a:pt x="876" y="392644"/>
                  </a:lnTo>
                  <a:lnTo>
                    <a:pt x="0" y="345849"/>
                  </a:lnTo>
                  <a:lnTo>
                    <a:pt x="5114" y="299641"/>
                  </a:lnTo>
                  <a:lnTo>
                    <a:pt x="16038" y="254603"/>
                  </a:lnTo>
                  <a:lnTo>
                    <a:pt x="32590" y="211316"/>
                  </a:lnTo>
                  <a:lnTo>
                    <a:pt x="54590" y="170363"/>
                  </a:lnTo>
                  <a:lnTo>
                    <a:pt x="81855" y="132326"/>
                  </a:lnTo>
                  <a:lnTo>
                    <a:pt x="114204" y="97786"/>
                  </a:lnTo>
                  <a:lnTo>
                    <a:pt x="151457" y="67326"/>
                  </a:lnTo>
                  <a:lnTo>
                    <a:pt x="193432" y="41529"/>
                  </a:lnTo>
                  <a:lnTo>
                    <a:pt x="233428" y="23520"/>
                  </a:lnTo>
                  <a:lnTo>
                    <a:pt x="275153" y="10525"/>
                  </a:lnTo>
                  <a:lnTo>
                    <a:pt x="318140" y="2649"/>
                  </a:lnTo>
                  <a:lnTo>
                    <a:pt x="361923" y="0"/>
                  </a:lnTo>
                  <a:lnTo>
                    <a:pt x="361923" y="362204"/>
                  </a:lnTo>
                  <a:lnTo>
                    <a:pt x="682598" y="193675"/>
                  </a:lnTo>
                  <a:close/>
                </a:path>
              </a:pathLst>
            </a:custGeom>
            <a:noFill/>
            <a:ln w="19800" cap="flat" cmpd="sng">
              <a:solidFill>
                <a:srgbClr val="ACB8C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32" name="Google Shape;732;p7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720851" y="3544811"/>
              <a:ext cx="668299" cy="6469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33" name="Google Shape;733;p7"/>
          <p:cNvSpPr txBox="1"/>
          <p:nvPr/>
        </p:nvSpPr>
        <p:spPr>
          <a:xfrm>
            <a:off x="881352" y="3683823"/>
            <a:ext cx="425831" cy="313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696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18.8</a:t>
            </a:r>
            <a:r>
              <a:rPr lang="en-US" sz="105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sz="105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2053" marR="0" lvl="0" indent="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en-US" sz="9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share</a:t>
            </a:r>
            <a:endParaRPr sz="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34" name="Google Shape;734;p7"/>
          <p:cNvGrpSpPr/>
          <p:nvPr/>
        </p:nvGrpSpPr>
        <p:grpSpPr>
          <a:xfrm>
            <a:off x="542402" y="2417328"/>
            <a:ext cx="992560" cy="1004054"/>
            <a:chOff x="542544" y="2417064"/>
            <a:chExt cx="992819" cy="1004316"/>
          </a:xfrm>
        </p:grpSpPr>
        <p:pic>
          <p:nvPicPr>
            <p:cNvPr id="735" name="Google Shape;735;p7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942699" y="2452379"/>
              <a:ext cx="592664" cy="847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6" name="Google Shape;736;p7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542544" y="2417064"/>
              <a:ext cx="893000" cy="10043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7" name="Google Shape;737;p7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062037" y="2557907"/>
              <a:ext cx="362267" cy="6456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8" name="Google Shape;738;p7"/>
            <p:cNvSpPr/>
            <p:nvPr/>
          </p:nvSpPr>
          <p:spPr>
            <a:xfrm>
              <a:off x="1062037" y="2557907"/>
              <a:ext cx="362585" cy="645795"/>
            </a:xfrm>
            <a:custGeom>
              <a:avLst/>
              <a:gdLst/>
              <a:ahLst/>
              <a:cxnLst/>
              <a:rect l="l" t="t" r="r" b="b"/>
              <a:pathLst>
                <a:path w="362584" h="645794" extrusionOk="0">
                  <a:moveTo>
                    <a:pt x="0" y="0"/>
                  </a:moveTo>
                  <a:lnTo>
                    <a:pt x="49155" y="3306"/>
                  </a:lnTo>
                  <a:lnTo>
                    <a:pt x="96300" y="12939"/>
                  </a:lnTo>
                  <a:lnTo>
                    <a:pt x="141005" y="28467"/>
                  </a:lnTo>
                  <a:lnTo>
                    <a:pt x="182838" y="49459"/>
                  </a:lnTo>
                  <a:lnTo>
                    <a:pt x="221365" y="75483"/>
                  </a:lnTo>
                  <a:lnTo>
                    <a:pt x="256157" y="106108"/>
                  </a:lnTo>
                  <a:lnTo>
                    <a:pt x="286780" y="140903"/>
                  </a:lnTo>
                  <a:lnTo>
                    <a:pt x="312804" y="179436"/>
                  </a:lnTo>
                  <a:lnTo>
                    <a:pt x="333797" y="221277"/>
                  </a:lnTo>
                  <a:lnTo>
                    <a:pt x="349326" y="265994"/>
                  </a:lnTo>
                  <a:lnTo>
                    <a:pt x="358960" y="313155"/>
                  </a:lnTo>
                  <a:lnTo>
                    <a:pt x="362267" y="362330"/>
                  </a:lnTo>
                  <a:lnTo>
                    <a:pt x="359229" y="409130"/>
                  </a:lnTo>
                  <a:lnTo>
                    <a:pt x="350282" y="454692"/>
                  </a:lnTo>
                  <a:lnTo>
                    <a:pt x="335675" y="498494"/>
                  </a:lnTo>
                  <a:lnTo>
                    <a:pt x="315655" y="540015"/>
                  </a:lnTo>
                  <a:lnTo>
                    <a:pt x="290473" y="578732"/>
                  </a:lnTo>
                  <a:lnTo>
                    <a:pt x="260377" y="614124"/>
                  </a:lnTo>
                  <a:lnTo>
                    <a:pt x="225615" y="645667"/>
                  </a:lnTo>
                  <a:lnTo>
                    <a:pt x="0" y="36233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800" cap="flat" cmpd="sng">
              <a:solidFill>
                <a:srgbClr val="ACB8C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39" name="Google Shape;739;p7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689931" y="2548001"/>
              <a:ext cx="705290" cy="74427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40" name="Google Shape;740;p7"/>
          <p:cNvSpPr txBox="1"/>
          <p:nvPr/>
        </p:nvSpPr>
        <p:spPr>
          <a:xfrm>
            <a:off x="887752" y="2761790"/>
            <a:ext cx="464064" cy="313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696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38.8</a:t>
            </a:r>
            <a:r>
              <a:rPr lang="en-US" sz="105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sz="105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0785" marR="0" lvl="0" indent="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en-US" sz="9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share</a:t>
            </a:r>
            <a:endParaRPr sz="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1" name="Google Shape;741;p7"/>
          <p:cNvSpPr txBox="1"/>
          <p:nvPr/>
        </p:nvSpPr>
        <p:spPr>
          <a:xfrm>
            <a:off x="1642822" y="2637742"/>
            <a:ext cx="1196863" cy="566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675" rIns="0" bIns="0" anchor="t" anchorCtr="0">
            <a:spAutoFit/>
          </a:bodyPr>
          <a:lstStyle/>
          <a:p>
            <a:pPr marL="12696" marR="5078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Travel </a:t>
            </a:r>
            <a:r>
              <a:rPr lang="en-US" sz="1200" b="1" i="0" u="none" strike="noStrike" cap="none" dirty="0">
                <a:solidFill>
                  <a:srgbClr val="2E5496"/>
                </a:solidFill>
                <a:latin typeface="Tahoma"/>
                <a:ea typeface="Tahoma"/>
                <a:cs typeface="Tahoma"/>
                <a:sym typeface="Tahoma"/>
              </a:rPr>
              <a:t>USD5.50 </a:t>
            </a:r>
            <a:r>
              <a:rPr lang="en-US" sz="1200" b="1" i="0" u="none" strike="noStrike" cap="none" dirty="0" err="1">
                <a:solidFill>
                  <a:srgbClr val="2E5496"/>
                </a:solidFill>
                <a:latin typeface="Tahoma"/>
                <a:ea typeface="Tahoma"/>
                <a:cs typeface="Tahoma"/>
                <a:sym typeface="Tahoma"/>
              </a:rPr>
              <a:t>bil</a:t>
            </a:r>
            <a:endParaRPr sz="1200" b="0" i="0" u="none" strike="noStrike" cap="none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178381" marR="0" lvl="0" indent="0" algn="l" rtl="0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23.6%</a:t>
            </a:r>
            <a:endParaRPr sz="12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42" name="Google Shape;742;p7"/>
          <p:cNvSpPr txBox="1"/>
          <p:nvPr/>
        </p:nvSpPr>
        <p:spPr>
          <a:xfrm>
            <a:off x="951439" y="2161489"/>
            <a:ext cx="1440440" cy="228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696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2D75B6"/>
                </a:solidFill>
                <a:latin typeface="Tahoma"/>
                <a:ea typeface="Tahoma"/>
                <a:cs typeface="Tahoma"/>
                <a:sym typeface="Tahoma"/>
              </a:rPr>
              <a:t>MAJOR EXPORTS</a:t>
            </a:r>
            <a:endParaRPr sz="1400" b="0" i="0" u="none" strike="noStrike" cap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743" name="Google Shape;743;p7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671392" y="3075524"/>
            <a:ext cx="111222" cy="97511"/>
          </a:xfrm>
          <a:prstGeom prst="rect">
            <a:avLst/>
          </a:prstGeom>
          <a:noFill/>
          <a:ln>
            <a:noFill/>
          </a:ln>
        </p:spPr>
      </p:pic>
      <p:sp>
        <p:nvSpPr>
          <p:cNvPr id="744" name="Google Shape;744;p7"/>
          <p:cNvSpPr txBox="1"/>
          <p:nvPr/>
        </p:nvSpPr>
        <p:spPr>
          <a:xfrm>
            <a:off x="3765584" y="5228756"/>
            <a:ext cx="1814991" cy="391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675" rIns="0" bIns="0" anchor="t" anchorCtr="0">
            <a:spAutoFit/>
          </a:bodyPr>
          <a:lstStyle/>
          <a:p>
            <a:pPr marL="353589" marR="5078" lvl="0" indent="-34152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contributed </a:t>
            </a:r>
            <a:r>
              <a:rPr lang="en-US" sz="1200" b="1" i="0" u="none" strike="noStrike" cap="none">
                <a:solidFill>
                  <a:srgbClr val="2E5496"/>
                </a:solidFill>
                <a:latin typeface="Tahoma"/>
                <a:ea typeface="Tahoma"/>
                <a:cs typeface="Tahoma"/>
                <a:sym typeface="Tahoma"/>
              </a:rPr>
              <a:t>67.4% </a:t>
            </a: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share of total imports</a:t>
            </a:r>
            <a:endParaRPr sz="12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45" name="Google Shape;745;p7"/>
          <p:cNvSpPr txBox="1"/>
          <p:nvPr/>
        </p:nvSpPr>
        <p:spPr>
          <a:xfrm>
            <a:off x="4154612" y="2168218"/>
            <a:ext cx="1436631" cy="228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696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538235"/>
                </a:solidFill>
                <a:latin typeface="Tahoma"/>
                <a:ea typeface="Tahoma"/>
                <a:cs typeface="Tahoma"/>
                <a:sym typeface="Tahoma"/>
              </a:rPr>
              <a:t>MAJOR IMPORTS</a:t>
            </a:r>
            <a:endParaRPr sz="1400" b="0" i="0" u="none" strike="noStrike" cap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746" name="Google Shape;746;p7"/>
          <p:cNvGrpSpPr/>
          <p:nvPr/>
        </p:nvGrpSpPr>
        <p:grpSpPr>
          <a:xfrm>
            <a:off x="3397614" y="3532549"/>
            <a:ext cx="665830" cy="1467313"/>
            <a:chOff x="3398499" y="3532576"/>
            <a:chExt cx="666003" cy="1467695"/>
          </a:xfrm>
        </p:grpSpPr>
        <p:pic>
          <p:nvPicPr>
            <p:cNvPr id="747" name="Google Shape;747;p7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3398499" y="3532576"/>
              <a:ext cx="666003" cy="14676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8" name="Google Shape;748;p7"/>
            <p:cNvSpPr/>
            <p:nvPr/>
          </p:nvSpPr>
          <p:spPr>
            <a:xfrm>
              <a:off x="3415283" y="3595115"/>
              <a:ext cx="582295" cy="1393190"/>
            </a:xfrm>
            <a:custGeom>
              <a:avLst/>
              <a:gdLst/>
              <a:ahLst/>
              <a:cxnLst/>
              <a:rect l="l" t="t" r="r" b="b"/>
              <a:pathLst>
                <a:path w="582295" h="1393189" extrusionOk="0">
                  <a:moveTo>
                    <a:pt x="582167" y="0"/>
                  </a:moveTo>
                  <a:lnTo>
                    <a:pt x="0" y="0"/>
                  </a:lnTo>
                  <a:lnTo>
                    <a:pt x="0" y="1392936"/>
                  </a:lnTo>
                  <a:lnTo>
                    <a:pt x="582167" y="1392936"/>
                  </a:lnTo>
                  <a:lnTo>
                    <a:pt x="582167" y="0"/>
                  </a:lnTo>
                  <a:close/>
                </a:path>
              </a:pathLst>
            </a:custGeom>
            <a:solidFill>
              <a:srgbClr val="C5DFB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49" name="Google Shape;749;p7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3534155" y="4443983"/>
              <a:ext cx="347472" cy="34442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50" name="Google Shape;750;p7"/>
          <p:cNvGrpSpPr/>
          <p:nvPr/>
        </p:nvGrpSpPr>
        <p:grpSpPr>
          <a:xfrm>
            <a:off x="4326991" y="4024604"/>
            <a:ext cx="1686663" cy="953956"/>
            <a:chOff x="4328120" y="4024758"/>
            <a:chExt cx="1687102" cy="954205"/>
          </a:xfrm>
        </p:grpSpPr>
        <p:pic>
          <p:nvPicPr>
            <p:cNvPr id="751" name="Google Shape;751;p7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4328120" y="4024758"/>
              <a:ext cx="691961" cy="9542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52" name="Google Shape;752;p7"/>
            <p:cNvSpPr/>
            <p:nvPr/>
          </p:nvSpPr>
          <p:spPr>
            <a:xfrm>
              <a:off x="4344923" y="4087367"/>
              <a:ext cx="608330" cy="879475"/>
            </a:xfrm>
            <a:custGeom>
              <a:avLst/>
              <a:gdLst/>
              <a:ahLst/>
              <a:cxnLst/>
              <a:rect l="l" t="t" r="r" b="b"/>
              <a:pathLst>
                <a:path w="608329" h="879475" extrusionOk="0">
                  <a:moveTo>
                    <a:pt x="608076" y="0"/>
                  </a:moveTo>
                  <a:lnTo>
                    <a:pt x="0" y="0"/>
                  </a:lnTo>
                  <a:lnTo>
                    <a:pt x="0" y="879347"/>
                  </a:lnTo>
                  <a:lnTo>
                    <a:pt x="608076" y="879347"/>
                  </a:lnTo>
                  <a:lnTo>
                    <a:pt x="608076" y="0"/>
                  </a:lnTo>
                  <a:close/>
                </a:path>
              </a:pathLst>
            </a:custGeom>
            <a:solidFill>
              <a:srgbClr val="C5DFB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53" name="Google Shape;753;p7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5321788" y="4238050"/>
              <a:ext cx="693434" cy="7333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54" name="Google Shape;754;p7"/>
            <p:cNvSpPr/>
            <p:nvPr/>
          </p:nvSpPr>
          <p:spPr>
            <a:xfrm>
              <a:off x="5338571" y="4300727"/>
              <a:ext cx="609600" cy="658495"/>
            </a:xfrm>
            <a:custGeom>
              <a:avLst/>
              <a:gdLst/>
              <a:ahLst/>
              <a:cxnLst/>
              <a:rect l="l" t="t" r="r" b="b"/>
              <a:pathLst>
                <a:path w="609600" h="658495" extrusionOk="0">
                  <a:moveTo>
                    <a:pt x="609600" y="0"/>
                  </a:moveTo>
                  <a:lnTo>
                    <a:pt x="0" y="0"/>
                  </a:lnTo>
                  <a:lnTo>
                    <a:pt x="0" y="658368"/>
                  </a:lnTo>
                  <a:lnTo>
                    <a:pt x="609600" y="658368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C5DFB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55" name="Google Shape;755;p7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4541273" y="4614671"/>
              <a:ext cx="321563" cy="34747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56" name="Google Shape;756;p7"/>
          <p:cNvSpPr txBox="1"/>
          <p:nvPr/>
        </p:nvSpPr>
        <p:spPr>
          <a:xfrm>
            <a:off x="3363595" y="2906908"/>
            <a:ext cx="1004311" cy="600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675" rIns="0" bIns="0" anchor="t" anchorCtr="0">
            <a:spAutoFit/>
          </a:bodyPr>
          <a:lstStyle/>
          <a:p>
            <a:pPr marL="12696" marR="5078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Transport </a:t>
            </a:r>
            <a:r>
              <a:rPr lang="en-US" sz="1200" b="1" i="0" u="none" strike="noStrike" cap="none" dirty="0">
                <a:solidFill>
                  <a:srgbClr val="2E5496"/>
                </a:solidFill>
                <a:latin typeface="Tahoma"/>
                <a:ea typeface="Tahoma"/>
                <a:cs typeface="Tahoma"/>
                <a:sym typeface="Tahoma"/>
              </a:rPr>
              <a:t>USD3.56 </a:t>
            </a:r>
            <a:r>
              <a:rPr lang="en-US" sz="1200" b="1" i="0" u="none" strike="noStrike" cap="none" dirty="0" err="1">
                <a:solidFill>
                  <a:srgbClr val="2E5496"/>
                </a:solidFill>
                <a:latin typeface="Tahoma"/>
                <a:ea typeface="Tahoma"/>
                <a:cs typeface="Tahoma"/>
                <a:sym typeface="Tahoma"/>
              </a:rPr>
              <a:t>bil</a:t>
            </a:r>
            <a:endParaRPr sz="1200" b="0" i="0" u="none" strike="noStrike" cap="none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32975" marR="0" lvl="0" indent="0" algn="l" rtl="0">
              <a:lnSpc>
                <a:spcPct val="11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6.7%</a:t>
            </a:r>
            <a:endParaRPr sz="12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57" name="Google Shape;757;p7"/>
          <p:cNvSpPr txBox="1"/>
          <p:nvPr/>
        </p:nvSpPr>
        <p:spPr>
          <a:xfrm>
            <a:off x="4271040" y="3087107"/>
            <a:ext cx="1097128" cy="948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675" rIns="0" bIns="0" anchor="t" anchorCtr="0">
            <a:spAutoFit/>
          </a:bodyPr>
          <a:lstStyle/>
          <a:p>
            <a:pPr marL="12696" marR="5078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Other Business Services </a:t>
            </a:r>
            <a:r>
              <a:rPr lang="en-US" sz="1200" b="1" i="0" u="none" strike="noStrike" cap="none" dirty="0">
                <a:solidFill>
                  <a:srgbClr val="2E5496"/>
                </a:solidFill>
                <a:latin typeface="Tahoma"/>
                <a:ea typeface="Tahoma"/>
                <a:cs typeface="Tahoma"/>
                <a:sym typeface="Tahoma"/>
              </a:rPr>
              <a:t>USD3.28 </a:t>
            </a:r>
            <a:r>
              <a:rPr lang="en-US" sz="1200" b="1" i="0" u="none" strike="noStrike" cap="none" dirty="0" err="1">
                <a:solidFill>
                  <a:srgbClr val="2E5496"/>
                </a:solidFill>
                <a:latin typeface="Tahoma"/>
                <a:ea typeface="Tahoma"/>
                <a:cs typeface="Tahoma"/>
                <a:sym typeface="Tahoma"/>
              </a:rPr>
              <a:t>bil</a:t>
            </a:r>
            <a:endParaRPr sz="1200" b="0" i="0" u="none" strike="noStrike" cap="none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96456" marR="0" lvl="0" indent="0" algn="l" rtl="0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12.4%</a:t>
            </a:r>
            <a:endParaRPr sz="12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58" name="Google Shape;758;p7"/>
          <p:cNvSpPr txBox="1"/>
          <p:nvPr/>
        </p:nvSpPr>
        <p:spPr>
          <a:xfrm>
            <a:off x="5314086" y="3593458"/>
            <a:ext cx="1087472" cy="589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925" rIns="0" bIns="0" anchor="t" anchorCtr="0">
            <a:spAutoFit/>
          </a:bodyPr>
          <a:lstStyle/>
          <a:p>
            <a:pPr marL="12696" marR="5078" lvl="0" indent="0" algn="l" rtl="0">
              <a:lnSpc>
                <a:spcPct val="91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Travel </a:t>
            </a:r>
            <a:endParaRPr sz="1200" b="1" i="0" u="none" strike="noStrike" cap="none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12696" marR="5078" lvl="0" indent="0" algn="l" rtl="0">
              <a:lnSpc>
                <a:spcPct val="91700"/>
              </a:lnSpc>
              <a:spcBef>
                <a:spcPts val="219"/>
              </a:spcBef>
              <a:spcAft>
                <a:spcPts val="0"/>
              </a:spcAft>
              <a:buNone/>
            </a:pPr>
            <a:r>
              <a:rPr lang="en-US" sz="1200" b="1" i="0" u="none" strike="noStrike" cap="none" dirty="0">
                <a:solidFill>
                  <a:srgbClr val="2E5496"/>
                </a:solidFill>
                <a:latin typeface="Tahoma"/>
                <a:ea typeface="Tahoma"/>
                <a:cs typeface="Tahoma"/>
                <a:sym typeface="Tahoma"/>
              </a:rPr>
              <a:t>USD3.24 </a:t>
            </a:r>
            <a:r>
              <a:rPr lang="en-US" sz="1200" b="1" i="0" u="none" strike="noStrike" cap="none" dirty="0" err="1">
                <a:solidFill>
                  <a:srgbClr val="2E5496"/>
                </a:solidFill>
                <a:latin typeface="Tahoma"/>
                <a:ea typeface="Tahoma"/>
                <a:cs typeface="Tahoma"/>
                <a:sym typeface="Tahoma"/>
              </a:rPr>
              <a:t>bil</a:t>
            </a:r>
            <a:endParaRPr sz="1200" b="1" i="0" u="none" strike="noStrike" cap="none" dirty="0">
              <a:solidFill>
                <a:srgbClr val="2E549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12696" marR="5078" lvl="0" indent="0" algn="l" rtl="0">
              <a:lnSpc>
                <a:spcPct val="91700"/>
              </a:lnSpc>
              <a:spcBef>
                <a:spcPts val="219"/>
              </a:spcBef>
              <a:spcAft>
                <a:spcPts val="0"/>
              </a:spcAft>
              <a:buNone/>
            </a:pPr>
            <a:r>
              <a:rPr lang="en-US" sz="1200" b="1" i="0" u="none" strike="noStrike" cap="none" dirty="0">
                <a:solidFill>
                  <a:srgbClr val="2E5496"/>
                </a:solidFill>
                <a:latin typeface="Tahoma"/>
                <a:ea typeface="Tahoma"/>
                <a:cs typeface="Tahoma"/>
                <a:sym typeface="Tahoma"/>
              </a:rPr>
              <a:t>     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7.8%</a:t>
            </a:r>
            <a:endParaRPr sz="12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59" name="Google Shape;759;p7"/>
          <p:cNvSpPr txBox="1"/>
          <p:nvPr/>
        </p:nvSpPr>
        <p:spPr>
          <a:xfrm>
            <a:off x="3414395" y="3595072"/>
            <a:ext cx="582143" cy="546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0125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0771" marR="0" lvl="0" indent="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en-US" sz="900" b="1" i="0" u="none" strike="noStrike" cap="none">
                <a:solidFill>
                  <a:srgbClr val="2E5496"/>
                </a:solidFill>
                <a:latin typeface="Tahoma"/>
                <a:ea typeface="Tahoma"/>
                <a:cs typeface="Tahoma"/>
                <a:sym typeface="Tahoma"/>
              </a:rPr>
              <a:t>23.8%</a:t>
            </a:r>
            <a:endParaRPr sz="900" b="0" i="0" u="none" strike="noStrike" cap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139658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 u="none" strike="noStrike" cap="none">
                <a:solidFill>
                  <a:srgbClr val="2E5496"/>
                </a:solidFill>
                <a:latin typeface="Tahoma"/>
                <a:ea typeface="Tahoma"/>
                <a:cs typeface="Tahoma"/>
                <a:sym typeface="Tahoma"/>
              </a:rPr>
              <a:t>share</a:t>
            </a:r>
            <a:endParaRPr sz="900" b="0" i="0" u="none" strike="noStrike" cap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60" name="Google Shape;760;p7"/>
          <p:cNvSpPr txBox="1"/>
          <p:nvPr/>
        </p:nvSpPr>
        <p:spPr>
          <a:xfrm>
            <a:off x="4343791" y="4087196"/>
            <a:ext cx="608172" cy="439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475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8232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 u="none" strike="noStrike" cap="none">
                <a:solidFill>
                  <a:srgbClr val="2E5496"/>
                </a:solidFill>
                <a:latin typeface="Tahoma"/>
                <a:ea typeface="Tahoma"/>
                <a:cs typeface="Tahoma"/>
                <a:sym typeface="Tahoma"/>
              </a:rPr>
              <a:t>21.9%</a:t>
            </a:r>
            <a:endParaRPr sz="900" b="0" i="0" u="none" strike="noStrike" cap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137754" marR="0" lvl="0" indent="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en-US" sz="900" b="1" i="0" u="none" strike="noStrike" cap="none">
                <a:solidFill>
                  <a:srgbClr val="2E5496"/>
                </a:solidFill>
                <a:latin typeface="Tahoma"/>
                <a:ea typeface="Tahoma"/>
                <a:cs typeface="Tahoma"/>
                <a:sym typeface="Tahoma"/>
              </a:rPr>
              <a:t>share</a:t>
            </a:r>
            <a:endParaRPr sz="900" b="0" i="0" u="none" strike="noStrike" cap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61" name="Google Shape;761;p7"/>
          <p:cNvSpPr txBox="1"/>
          <p:nvPr/>
        </p:nvSpPr>
        <p:spPr>
          <a:xfrm>
            <a:off x="5337180" y="4277641"/>
            <a:ext cx="609441" cy="315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075" rIns="0" bIns="0" anchor="t" anchorCtr="0">
            <a:spAutoFit/>
          </a:bodyPr>
          <a:lstStyle/>
          <a:p>
            <a:pPr marL="137119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 u="none" strike="noStrike" cap="none">
                <a:solidFill>
                  <a:srgbClr val="2E5496"/>
                </a:solidFill>
                <a:latin typeface="Tahoma"/>
                <a:ea typeface="Tahoma"/>
                <a:cs typeface="Tahoma"/>
                <a:sym typeface="Tahoma"/>
              </a:rPr>
              <a:t>21.7%</a:t>
            </a:r>
            <a:endParaRPr sz="900" b="0" i="0" u="none" strike="noStrike" cap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146006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 u="none" strike="noStrike" cap="none">
                <a:solidFill>
                  <a:srgbClr val="2E5496"/>
                </a:solidFill>
                <a:latin typeface="Tahoma"/>
                <a:ea typeface="Tahoma"/>
                <a:cs typeface="Tahoma"/>
                <a:sym typeface="Tahoma"/>
              </a:rPr>
              <a:t>share</a:t>
            </a:r>
            <a:endParaRPr sz="900" b="0" i="0" u="none" strike="noStrike" cap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762" name="Google Shape;762;p7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6691736" y="4120598"/>
            <a:ext cx="362493" cy="354745"/>
          </a:xfrm>
          <a:prstGeom prst="rect">
            <a:avLst/>
          </a:prstGeom>
          <a:noFill/>
          <a:ln>
            <a:noFill/>
          </a:ln>
        </p:spPr>
      </p:pic>
      <p:sp>
        <p:nvSpPr>
          <p:cNvPr id="763" name="Google Shape;763;p7"/>
          <p:cNvSpPr txBox="1"/>
          <p:nvPr/>
        </p:nvSpPr>
        <p:spPr>
          <a:xfrm>
            <a:off x="8833978" y="2934591"/>
            <a:ext cx="913527" cy="423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696" marR="0" lvl="0" indent="0" algn="l" rtl="0">
              <a:lnSpc>
                <a:spcPct val="1174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Transport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696" marR="0" lvl="0" indent="0" algn="l" rtl="0">
              <a:lnSpc>
                <a:spcPct val="1174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2E5496"/>
                </a:solidFill>
                <a:latin typeface="Calibri"/>
                <a:ea typeface="Calibri"/>
                <a:cs typeface="Calibri"/>
                <a:sym typeface="Calibri"/>
              </a:rPr>
              <a:t>USD1.56 bil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4" name="Google Shape;764;p7"/>
          <p:cNvSpPr txBox="1"/>
          <p:nvPr/>
        </p:nvSpPr>
        <p:spPr>
          <a:xfrm>
            <a:off x="8833978" y="3513813"/>
            <a:ext cx="1135084" cy="596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4275" rIns="0" bIns="0" anchor="t" anchorCtr="0">
            <a:spAutoFit/>
          </a:bodyPr>
          <a:lstStyle/>
          <a:p>
            <a:pPr marL="12696" marR="5078" lvl="0" indent="0" algn="l" rtl="0">
              <a:lnSpc>
                <a:spcPct val="71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Other Business Services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696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2E5496"/>
                </a:solidFill>
                <a:latin typeface="Calibri"/>
                <a:ea typeface="Calibri"/>
                <a:cs typeface="Calibri"/>
                <a:sym typeface="Calibri"/>
              </a:rPr>
              <a:t>USD612.9 mil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5" name="Google Shape;765;p7"/>
          <p:cNvSpPr txBox="1"/>
          <p:nvPr/>
        </p:nvSpPr>
        <p:spPr>
          <a:xfrm>
            <a:off x="8833976" y="4245143"/>
            <a:ext cx="1326023" cy="586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4275" rIns="0" bIns="0" anchor="t" anchorCtr="0">
            <a:spAutoFit/>
          </a:bodyPr>
          <a:lstStyle/>
          <a:p>
            <a:pPr marL="12696" marR="5078" lvl="0" indent="0" algn="l" rtl="0">
              <a:lnSpc>
                <a:spcPct val="71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Insurance &amp; Pension Services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696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2E5496"/>
                </a:solidFill>
                <a:latin typeface="Calibri"/>
                <a:ea typeface="Calibri"/>
                <a:cs typeface="Calibri"/>
                <a:sym typeface="Calibri"/>
              </a:rPr>
              <a:t>USD495.4 mil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6" name="Google Shape;766;p7"/>
          <p:cNvSpPr txBox="1"/>
          <p:nvPr/>
        </p:nvSpPr>
        <p:spPr>
          <a:xfrm>
            <a:off x="8833978" y="4976726"/>
            <a:ext cx="1590261" cy="586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4275" rIns="0" bIns="0" anchor="t" anchorCtr="0">
            <a:spAutoFit/>
          </a:bodyPr>
          <a:lstStyle/>
          <a:p>
            <a:pPr marL="12696" marR="5078" lvl="0" indent="0" algn="l" rtl="0">
              <a:lnSpc>
                <a:spcPct val="71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Government  Goods &amp; Services</a:t>
            </a:r>
            <a:endParaRPr/>
          </a:p>
          <a:p>
            <a:pPr marL="12696" marR="0" lvl="0" indent="0" algn="l" rtl="0">
              <a:lnSpc>
                <a:spcPct val="1174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2E5496"/>
                </a:solidFill>
                <a:latin typeface="Calibri"/>
                <a:ea typeface="Calibri"/>
                <a:cs typeface="Calibri"/>
                <a:sym typeface="Calibri"/>
              </a:rPr>
              <a:t>USD46.3 mil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7" name="Google Shape;767;p7"/>
          <p:cNvSpPr txBox="1"/>
          <p:nvPr/>
        </p:nvSpPr>
        <p:spPr>
          <a:xfrm>
            <a:off x="10433125" y="2906532"/>
            <a:ext cx="1529951" cy="536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4275" rIns="0" bIns="0" anchor="t" anchorCtr="0">
            <a:spAutoFit/>
          </a:bodyPr>
          <a:lstStyle/>
          <a:p>
            <a:pPr marL="12696" marR="5078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Charges for </a:t>
            </a:r>
            <a:endParaRPr/>
          </a:p>
          <a:p>
            <a:pPr marL="12696" marR="5078" lvl="0" indent="0" algn="l" rtl="0">
              <a:lnSpc>
                <a:spcPct val="50000"/>
              </a:lnSpc>
              <a:spcBef>
                <a:spcPts val="585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Use of IP</a:t>
            </a:r>
            <a:endParaRPr/>
          </a:p>
          <a:p>
            <a:pPr marL="12696" marR="0" lvl="0" indent="0" algn="l" rtl="0">
              <a:lnSpc>
                <a:spcPct val="11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2E5496"/>
                </a:solidFill>
                <a:latin typeface="Calibri"/>
                <a:ea typeface="Calibri"/>
                <a:cs typeface="Calibri"/>
                <a:sym typeface="Calibri"/>
              </a:rPr>
              <a:t>USD574.0 mil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8" name="Google Shape;768;p7"/>
          <p:cNvSpPr txBox="1"/>
          <p:nvPr/>
        </p:nvSpPr>
        <p:spPr>
          <a:xfrm>
            <a:off x="10433125" y="3637556"/>
            <a:ext cx="1574068" cy="625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4275" rIns="0" bIns="0" anchor="t" anchorCtr="0">
            <a:spAutoFit/>
          </a:bodyPr>
          <a:lstStyle/>
          <a:p>
            <a:pPr marL="12696" marR="5078" lvl="0" indent="0" algn="just" rtl="0">
              <a:lnSpc>
                <a:spcPct val="71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Telecommunications, Computer &amp; Info.</a:t>
            </a:r>
            <a:endParaRPr/>
          </a:p>
          <a:p>
            <a:pPr marL="12696" marR="5078" lvl="0" indent="0" algn="just" rtl="0">
              <a:lnSpc>
                <a:spcPct val="71500"/>
              </a:lnSpc>
              <a:spcBef>
                <a:spcPts val="585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2E5496"/>
                </a:solidFill>
                <a:latin typeface="Calibri"/>
                <a:ea typeface="Calibri"/>
                <a:cs typeface="Calibri"/>
                <a:sym typeface="Calibri"/>
              </a:rPr>
              <a:t>USD295.0 mil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9" name="Google Shape;769;p7"/>
          <p:cNvSpPr txBox="1"/>
          <p:nvPr/>
        </p:nvSpPr>
        <p:spPr>
          <a:xfrm>
            <a:off x="607104" y="5272052"/>
            <a:ext cx="2868302" cy="854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675" rIns="0" bIns="0" anchor="t" anchorCtr="0">
            <a:spAutoFit/>
          </a:bodyPr>
          <a:lstStyle/>
          <a:p>
            <a:pPr marL="437384" marR="516100" lvl="0" indent="-34470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contributed </a:t>
            </a:r>
            <a:r>
              <a:rPr lang="en-US" sz="1200" b="1" i="0" u="none" strike="noStrike" cap="none">
                <a:solidFill>
                  <a:srgbClr val="2E5496"/>
                </a:solidFill>
                <a:latin typeface="Tahoma"/>
                <a:ea typeface="Tahoma"/>
                <a:cs typeface="Tahoma"/>
                <a:sym typeface="Tahoma"/>
              </a:rPr>
              <a:t>71.7% </a:t>
            </a: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share of total exports</a:t>
            </a:r>
            <a:endParaRPr sz="12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696" marR="0" lvl="0" indent="0" algn="l" rtl="0">
              <a:lnSpc>
                <a:spcPct val="100000"/>
              </a:lnSpc>
              <a:spcBef>
                <a:spcPts val="780"/>
              </a:spcBef>
              <a:spcAft>
                <a:spcPts val="0"/>
              </a:spcAft>
              <a:buNone/>
            </a:pPr>
            <a:r>
              <a:rPr lang="en-US" sz="800" b="0" i="1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Notes: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69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1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% growth in Jan-Mar 2025 compared to Jan-Mar 2024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69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1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Total figure may not add up due to rounding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770" name="Google Shape;770;p7"/>
          <p:cNvGrpSpPr/>
          <p:nvPr/>
        </p:nvGrpSpPr>
        <p:grpSpPr>
          <a:xfrm>
            <a:off x="6362509" y="955425"/>
            <a:ext cx="1444489" cy="1094021"/>
            <a:chOff x="6364167" y="783286"/>
            <a:chExt cx="1444865" cy="1094306"/>
          </a:xfrm>
        </p:grpSpPr>
        <p:pic>
          <p:nvPicPr>
            <p:cNvPr id="771" name="Google Shape;771;p7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6364167" y="783286"/>
              <a:ext cx="1444865" cy="109430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2" name="Google Shape;772;p7"/>
            <p:cNvSpPr/>
            <p:nvPr/>
          </p:nvSpPr>
          <p:spPr>
            <a:xfrm>
              <a:off x="6408420" y="856488"/>
              <a:ext cx="1361440" cy="1019810"/>
            </a:xfrm>
            <a:custGeom>
              <a:avLst/>
              <a:gdLst/>
              <a:ahLst/>
              <a:cxnLst/>
              <a:rect l="l" t="t" r="r" b="b"/>
              <a:pathLst>
                <a:path w="1361440" h="1019810" extrusionOk="0">
                  <a:moveTo>
                    <a:pt x="1360931" y="0"/>
                  </a:moveTo>
                  <a:lnTo>
                    <a:pt x="0" y="0"/>
                  </a:lnTo>
                  <a:lnTo>
                    <a:pt x="0" y="1019555"/>
                  </a:lnTo>
                  <a:lnTo>
                    <a:pt x="1360931" y="1019555"/>
                  </a:lnTo>
                  <a:lnTo>
                    <a:pt x="1360931" y="0"/>
                  </a:lnTo>
                  <a:close/>
                </a:path>
              </a:pathLst>
            </a:custGeom>
            <a:solidFill>
              <a:srgbClr val="C3D59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73" name="Google Shape;773;p7"/>
          <p:cNvGrpSpPr/>
          <p:nvPr/>
        </p:nvGrpSpPr>
        <p:grpSpPr>
          <a:xfrm>
            <a:off x="4328547" y="958408"/>
            <a:ext cx="1543427" cy="1072780"/>
            <a:chOff x="4329675" y="786270"/>
            <a:chExt cx="1543829" cy="1073059"/>
          </a:xfrm>
        </p:grpSpPr>
        <p:pic>
          <p:nvPicPr>
            <p:cNvPr id="774" name="Google Shape;774;p7"/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4329675" y="786270"/>
              <a:ext cx="1543829" cy="10730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5" name="Google Shape;775;p7"/>
            <p:cNvSpPr/>
            <p:nvPr/>
          </p:nvSpPr>
          <p:spPr>
            <a:xfrm>
              <a:off x="4373880" y="859536"/>
              <a:ext cx="1460500" cy="998219"/>
            </a:xfrm>
            <a:custGeom>
              <a:avLst/>
              <a:gdLst/>
              <a:ahLst/>
              <a:cxnLst/>
              <a:rect l="l" t="t" r="r" b="b"/>
              <a:pathLst>
                <a:path w="1460500" h="998219" extrusionOk="0">
                  <a:moveTo>
                    <a:pt x="1459991" y="0"/>
                  </a:moveTo>
                  <a:lnTo>
                    <a:pt x="0" y="0"/>
                  </a:lnTo>
                  <a:lnTo>
                    <a:pt x="0" y="998220"/>
                  </a:lnTo>
                  <a:lnTo>
                    <a:pt x="1459991" y="998220"/>
                  </a:lnTo>
                  <a:lnTo>
                    <a:pt x="1459991" y="0"/>
                  </a:lnTo>
                  <a:close/>
                </a:path>
              </a:pathLst>
            </a:custGeom>
            <a:solidFill>
              <a:srgbClr val="9DC3E6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76" name="Google Shape;776;p7"/>
          <p:cNvGrpSpPr/>
          <p:nvPr/>
        </p:nvGrpSpPr>
        <p:grpSpPr>
          <a:xfrm>
            <a:off x="2256446" y="955361"/>
            <a:ext cx="1497720" cy="1072780"/>
            <a:chOff x="2257034" y="783222"/>
            <a:chExt cx="1498110" cy="1073059"/>
          </a:xfrm>
        </p:grpSpPr>
        <p:pic>
          <p:nvPicPr>
            <p:cNvPr id="777" name="Google Shape;777;p7"/>
            <p:cNvPicPr preferRelativeResize="0"/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>
              <a:off x="2257034" y="783222"/>
              <a:ext cx="1498110" cy="10730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8" name="Google Shape;778;p7"/>
            <p:cNvSpPr/>
            <p:nvPr/>
          </p:nvSpPr>
          <p:spPr>
            <a:xfrm>
              <a:off x="2301240" y="856487"/>
              <a:ext cx="1414780" cy="998219"/>
            </a:xfrm>
            <a:custGeom>
              <a:avLst/>
              <a:gdLst/>
              <a:ahLst/>
              <a:cxnLst/>
              <a:rect l="l" t="t" r="r" b="b"/>
              <a:pathLst>
                <a:path w="1414779" h="998219" extrusionOk="0">
                  <a:moveTo>
                    <a:pt x="1414272" y="0"/>
                  </a:moveTo>
                  <a:lnTo>
                    <a:pt x="0" y="0"/>
                  </a:lnTo>
                  <a:lnTo>
                    <a:pt x="0" y="998219"/>
                  </a:lnTo>
                  <a:lnTo>
                    <a:pt x="1414272" y="998219"/>
                  </a:lnTo>
                  <a:lnTo>
                    <a:pt x="1414272" y="0"/>
                  </a:lnTo>
                  <a:close/>
                </a:path>
              </a:pathLst>
            </a:custGeom>
            <a:solidFill>
              <a:srgbClr val="FFCD9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79" name="Google Shape;779;p7"/>
          <p:cNvSpPr txBox="1"/>
          <p:nvPr/>
        </p:nvSpPr>
        <p:spPr>
          <a:xfrm>
            <a:off x="4372739" y="1031656"/>
            <a:ext cx="1460120" cy="885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0275" rIns="0" bIns="0" anchor="t" anchorCtr="0">
            <a:spAutoFit/>
          </a:bodyPr>
          <a:lstStyle/>
          <a:p>
            <a:pPr marL="0" marR="5142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205868"/>
                </a:solidFill>
                <a:latin typeface="Tahoma"/>
                <a:ea typeface="Tahoma"/>
                <a:cs typeface="Tahoma"/>
                <a:sym typeface="Tahoma"/>
              </a:rPr>
              <a:t>EXPORTS</a:t>
            </a:r>
            <a:endParaRPr sz="1500" b="0" i="0" u="none" strike="noStrike" cap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92047" lvl="0" indent="0" algn="ctr" rtl="0">
              <a:lnSpc>
                <a:spcPct val="100000"/>
              </a:lnSpc>
              <a:spcBef>
                <a:spcPts val="17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USD14.17 bil</a:t>
            </a:r>
            <a:endParaRPr sz="1500" b="0" i="0" u="none" strike="noStrike" cap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95150" marR="0" lvl="0" indent="0" algn="l" rtl="0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20.5%</a:t>
            </a:r>
            <a:endParaRPr sz="15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80" name="Google Shape;780;p7"/>
          <p:cNvSpPr txBox="1"/>
          <p:nvPr/>
        </p:nvSpPr>
        <p:spPr>
          <a:xfrm>
            <a:off x="6362301" y="965108"/>
            <a:ext cx="1784913" cy="924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350" rIns="0" bIns="0" anchor="t" anchorCtr="0">
            <a:spAutoFit/>
          </a:bodyPr>
          <a:lstStyle/>
          <a:p>
            <a:pPr marL="146006" marR="66655" lvl="0" indent="192982" algn="just" rtl="0">
              <a:lnSpc>
                <a:spcPct val="1172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>
                <a:solidFill>
                  <a:srgbClr val="4F6128"/>
                </a:solidFill>
                <a:latin typeface="Tahoma"/>
                <a:ea typeface="Tahoma"/>
                <a:cs typeface="Tahoma"/>
                <a:sym typeface="Tahoma"/>
              </a:rPr>
              <a:t>IMPORTS </a:t>
            </a:r>
            <a:r>
              <a:rPr lang="en-US" sz="1500" b="1" i="0" u="none" strike="noStrike" cap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USD14.94 </a:t>
            </a:r>
            <a:r>
              <a:rPr lang="en-US" sz="1500" b="1" i="0" u="none" strike="noStrike" cap="none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bil</a:t>
            </a:r>
            <a:endParaRPr sz="1500" b="0" i="0" u="none" strike="noStrike" cap="none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601799" marR="0" lvl="0" indent="0" algn="l" rtl="0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None/>
            </a:pPr>
            <a:r>
              <a:rPr lang="en-US" sz="1500" b="0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14.5%</a:t>
            </a:r>
            <a:endParaRPr sz="15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81" name="Google Shape;781;p7"/>
          <p:cNvSpPr txBox="1"/>
          <p:nvPr/>
        </p:nvSpPr>
        <p:spPr>
          <a:xfrm>
            <a:off x="2256188" y="939708"/>
            <a:ext cx="1818818" cy="976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4250" rIns="0" bIns="0" anchor="t" anchorCtr="0">
            <a:spAutoFit/>
          </a:bodyPr>
          <a:lstStyle/>
          <a:p>
            <a:pPr marL="123152" marR="102204" lvl="0" indent="17774" algn="l" rtl="0">
              <a:lnSpc>
                <a:spcPct val="118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>
                <a:solidFill>
                  <a:srgbClr val="974707"/>
                </a:solidFill>
                <a:latin typeface="Tahoma"/>
                <a:ea typeface="Tahoma"/>
                <a:cs typeface="Tahoma"/>
                <a:sym typeface="Tahoma"/>
              </a:rPr>
              <a:t>TOTAL TRADE </a:t>
            </a:r>
            <a:r>
              <a:rPr lang="en-US" sz="1500" b="1" i="0" u="none" strike="noStrike" cap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USD29.12 </a:t>
            </a:r>
            <a:r>
              <a:rPr lang="en-US" sz="1500" b="1" i="0" u="none" strike="noStrike" cap="none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bil</a:t>
            </a:r>
            <a:endParaRPr sz="1500" b="0" i="0" u="none" strike="noStrike" cap="none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519909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17.4%*</a:t>
            </a:r>
            <a:endParaRPr sz="15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82" name="Google Shape;782;p7"/>
          <p:cNvSpPr/>
          <p:nvPr/>
        </p:nvSpPr>
        <p:spPr>
          <a:xfrm>
            <a:off x="535225" y="2114131"/>
            <a:ext cx="11203562" cy="4073734"/>
          </a:xfrm>
          <a:custGeom>
            <a:avLst/>
            <a:gdLst/>
            <a:ahLst/>
            <a:cxnLst/>
            <a:rect l="l" t="t" r="r" b="b"/>
            <a:pathLst>
              <a:path w="11206480" h="4074795" extrusionOk="0">
                <a:moveTo>
                  <a:pt x="0" y="0"/>
                </a:moveTo>
                <a:lnTo>
                  <a:pt x="11205971" y="26542"/>
                </a:lnTo>
              </a:path>
              <a:path w="11206480" h="4074795" extrusionOk="0">
                <a:moveTo>
                  <a:pt x="5923788" y="28956"/>
                </a:moveTo>
                <a:lnTo>
                  <a:pt x="5953125" y="4074541"/>
                </a:lnTo>
              </a:path>
            </a:pathLst>
          </a:custGeom>
          <a:noFill/>
          <a:ln w="9525" cap="flat" cmpd="sng">
            <a:solidFill>
              <a:srgbClr val="BEBEB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3" name="Google Shape;783;p7"/>
          <p:cNvSpPr txBox="1">
            <a:spLocks noGrp="1"/>
          </p:cNvSpPr>
          <p:nvPr>
            <p:ph type="title"/>
          </p:nvPr>
        </p:nvSpPr>
        <p:spPr>
          <a:xfrm>
            <a:off x="542402" y="86537"/>
            <a:ext cx="9792324" cy="348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spAutoFit/>
          </a:bodyPr>
          <a:lstStyle/>
          <a:p>
            <a:pPr marL="12696" lvl="0" indent="0" algn="l" rtl="0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SzPts val="1800"/>
              <a:buNone/>
            </a:pPr>
            <a:r>
              <a:rPr lang="en-US" sz="1800" b="1">
                <a:latin typeface="Century Gothic"/>
                <a:ea typeface="Century Gothic"/>
                <a:cs typeface="Century Gothic"/>
                <a:sym typeface="Century Gothic"/>
              </a:rPr>
              <a:t>OVERVIEW</a:t>
            </a:r>
            <a:r>
              <a:rPr lang="en-US" sz="2100" b="1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800" b="1">
                <a:latin typeface="Century Gothic"/>
                <a:ea typeface="Century Gothic"/>
                <a:cs typeface="Century Gothic"/>
                <a:sym typeface="Century Gothic"/>
              </a:rPr>
              <a:t>OF MALAYSIA’S SERVICES TRADE PERFORMANCE, JAN-MAR 2025</a:t>
            </a:r>
            <a:endParaRPr sz="18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4" name="Google Shape;784;p7"/>
          <p:cNvSpPr txBox="1"/>
          <p:nvPr/>
        </p:nvSpPr>
        <p:spPr>
          <a:xfrm>
            <a:off x="8832072" y="2151713"/>
            <a:ext cx="3159417" cy="644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739553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rgbClr val="A30000"/>
                </a:solidFill>
                <a:latin typeface="Tahoma"/>
                <a:ea typeface="Tahoma"/>
                <a:cs typeface="Tahoma"/>
                <a:sym typeface="Tahoma"/>
              </a:rPr>
              <a:t>TRADE DEFICIT</a:t>
            </a:r>
            <a:endParaRPr sz="1400" b="0" i="0" u="none" strike="noStrike" cap="none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12696" marR="0" lvl="0" indent="0" algn="l" rtl="0">
              <a:lnSpc>
                <a:spcPct val="100000"/>
              </a:lnSpc>
              <a:spcBef>
                <a:spcPts val="151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rgbClr val="7E7E7E"/>
                </a:solidFill>
                <a:latin typeface="Tahoma"/>
                <a:ea typeface="Tahoma"/>
                <a:cs typeface="Tahoma"/>
                <a:sym typeface="Tahoma"/>
              </a:rPr>
              <a:t>Narrowing	Widening</a:t>
            </a:r>
            <a:endParaRPr sz="1400" b="0" i="0" u="none" strike="noStrike" cap="none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85" name="Google Shape;785;p7"/>
          <p:cNvSpPr txBox="1"/>
          <p:nvPr/>
        </p:nvSpPr>
        <p:spPr>
          <a:xfrm>
            <a:off x="1660472" y="3428372"/>
            <a:ext cx="1578833" cy="865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675" rIns="0" bIns="0" anchor="t" anchorCtr="0">
            <a:spAutoFit/>
          </a:bodyPr>
          <a:lstStyle/>
          <a:p>
            <a:pPr marL="12696" marR="0" lvl="0" indent="0" algn="l" rtl="0">
              <a:lnSpc>
                <a:spcPct val="1141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Other</a:t>
            </a:r>
            <a:endParaRPr sz="1200" b="0" i="0" u="none" strike="noStrike" cap="none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12696" marR="0" lvl="0" indent="0" algn="l" rtl="0">
              <a:lnSpc>
                <a:spcPct val="1141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Business Services</a:t>
            </a:r>
            <a:endParaRPr sz="1200" b="0" i="0" u="none" strike="noStrike" cap="none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12696" marR="0" lvl="0" indent="0" algn="l" rtl="0">
              <a:lnSpc>
                <a:spcPct val="1170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 dirty="0">
                <a:solidFill>
                  <a:srgbClr val="2E5496"/>
                </a:solidFill>
                <a:latin typeface="Tahoma"/>
                <a:ea typeface="Tahoma"/>
                <a:cs typeface="Tahoma"/>
                <a:sym typeface="Tahoma"/>
              </a:rPr>
              <a:t>USD2.66 </a:t>
            </a:r>
            <a:r>
              <a:rPr lang="en-US" sz="1200" b="1" i="0" u="none" strike="noStrike" cap="none" dirty="0" err="1">
                <a:solidFill>
                  <a:srgbClr val="2E5496"/>
                </a:solidFill>
                <a:latin typeface="Tahoma"/>
                <a:ea typeface="Tahoma"/>
                <a:cs typeface="Tahoma"/>
                <a:sym typeface="Tahoma"/>
              </a:rPr>
              <a:t>bil</a:t>
            </a:r>
            <a:endParaRPr sz="1200" b="0" i="0" u="none" strike="noStrike" cap="none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161242" marR="0" lvl="0" indent="0" algn="l" rtl="0">
              <a:lnSpc>
                <a:spcPct val="1170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26.2%</a:t>
            </a:r>
            <a:endParaRPr sz="12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86" name="Google Shape;786;p7"/>
          <p:cNvSpPr txBox="1"/>
          <p:nvPr/>
        </p:nvSpPr>
        <p:spPr>
          <a:xfrm>
            <a:off x="1750341" y="4579701"/>
            <a:ext cx="1233228" cy="551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025" rIns="0" bIns="0" anchor="t" anchorCtr="0">
            <a:spAutoFit/>
          </a:bodyPr>
          <a:lstStyle/>
          <a:p>
            <a:pPr marL="12696" marR="5078" lvl="0" indent="-12696" rtl="0">
              <a:lnSpc>
                <a:spcPct val="96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Transport </a:t>
            </a:r>
            <a:r>
              <a:rPr lang="en-US" sz="1200" b="1" i="0" u="none" strike="noStrike" cap="none" dirty="0">
                <a:solidFill>
                  <a:srgbClr val="2E5496"/>
                </a:solidFill>
                <a:latin typeface="Tahoma"/>
                <a:ea typeface="Tahoma"/>
                <a:cs typeface="Tahoma"/>
                <a:sym typeface="Tahoma"/>
              </a:rPr>
              <a:t>USD2.00 </a:t>
            </a:r>
            <a:r>
              <a:rPr lang="en-US" sz="1200" b="1" i="0" u="none" strike="noStrike" cap="none" dirty="0" err="1">
                <a:solidFill>
                  <a:srgbClr val="2E5496"/>
                </a:solidFill>
                <a:latin typeface="Tahoma"/>
                <a:ea typeface="Tahoma"/>
                <a:cs typeface="Tahoma"/>
                <a:sym typeface="Tahoma"/>
              </a:rPr>
              <a:t>bil</a:t>
            </a:r>
            <a:r>
              <a:rPr lang="en-US" sz="1200" b="1" i="0" u="none" strike="noStrike" cap="none" dirty="0">
                <a:solidFill>
                  <a:srgbClr val="2E5496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15.5%</a:t>
            </a:r>
            <a:endParaRPr sz="12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87" name="Google Shape;787;p7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2625167" y="1734419"/>
            <a:ext cx="167595" cy="147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p7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4665273" y="1721848"/>
            <a:ext cx="167595" cy="146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p7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821170" y="1697853"/>
            <a:ext cx="167596" cy="14778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0" name="Google Shape;790;p7"/>
          <p:cNvGrpSpPr/>
          <p:nvPr/>
        </p:nvGrpSpPr>
        <p:grpSpPr>
          <a:xfrm>
            <a:off x="1653108" y="2120224"/>
            <a:ext cx="7117427" cy="4049610"/>
            <a:chOff x="1653539" y="2119883"/>
            <a:chExt cx="7119275" cy="4050665"/>
          </a:xfrm>
        </p:grpSpPr>
        <p:sp>
          <p:nvSpPr>
            <p:cNvPr id="791" name="Google Shape;791;p7"/>
            <p:cNvSpPr/>
            <p:nvPr/>
          </p:nvSpPr>
          <p:spPr>
            <a:xfrm>
              <a:off x="3299394" y="2119883"/>
              <a:ext cx="5473420" cy="4050665"/>
            </a:xfrm>
            <a:custGeom>
              <a:avLst/>
              <a:gdLst/>
              <a:ahLst/>
              <a:cxnLst/>
              <a:rect l="l" t="t" r="r" b="b"/>
              <a:pathLst>
                <a:path w="5573395" h="4050665" extrusionOk="0">
                  <a:moveTo>
                    <a:pt x="0" y="0"/>
                  </a:moveTo>
                  <a:lnTo>
                    <a:pt x="6095" y="4015092"/>
                  </a:lnTo>
                </a:path>
                <a:path w="5573395" h="4050665" extrusionOk="0">
                  <a:moveTo>
                    <a:pt x="5539739" y="13715"/>
                  </a:moveTo>
                  <a:lnTo>
                    <a:pt x="5573395" y="4050068"/>
                  </a:lnTo>
                </a:path>
              </a:pathLst>
            </a:custGeom>
            <a:noFill/>
            <a:ln w="9525" cap="flat" cmpd="sng">
              <a:solidFill>
                <a:srgbClr val="BEBE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92" name="Google Shape;792;p7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1691639" y="4108704"/>
              <a:ext cx="111251" cy="990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3" name="Google Shape;793;p7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1653539" y="5010911"/>
              <a:ext cx="111251" cy="975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4" name="Google Shape;794;p7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3488435" y="3340608"/>
              <a:ext cx="123444" cy="1082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5" name="Google Shape;795;p7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4413504" y="3896869"/>
              <a:ext cx="123444" cy="1082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6" name="Google Shape;796;p7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5390855" y="4034449"/>
              <a:ext cx="123444" cy="1082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7" name="Google Shape;797;p7"/>
            <p:cNvPicPr preferRelativeResize="0"/>
            <p:nvPr/>
          </p:nvPicPr>
          <p:blipFill rotWithShape="1">
            <a:blip r:embed="rId27">
              <a:alphaModFix/>
            </a:blip>
            <a:srcRect/>
            <a:stretch/>
          </p:blipFill>
          <p:spPr>
            <a:xfrm>
              <a:off x="6608209" y="3371087"/>
              <a:ext cx="435598" cy="4183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98" name="Google Shape;798;p7"/>
          <p:cNvSpPr txBox="1"/>
          <p:nvPr/>
        </p:nvSpPr>
        <p:spPr>
          <a:xfrm>
            <a:off x="11660793" y="6459547"/>
            <a:ext cx="109826" cy="197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675" rIns="0" bIns="0" anchor="t" anchorCtr="0">
            <a:spAutoFit/>
          </a:bodyPr>
          <a:lstStyle/>
          <a:p>
            <a:pPr marL="12696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rPr>
              <a:t>7</a:t>
            </a:r>
            <a:endParaRPr sz="12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99" name="Google Shape;799;p7"/>
          <p:cNvSpPr txBox="1"/>
          <p:nvPr/>
        </p:nvSpPr>
        <p:spPr>
          <a:xfrm>
            <a:off x="7139348" y="3265974"/>
            <a:ext cx="1369651" cy="197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675" rIns="0" bIns="0" anchor="t" anchorCtr="0">
            <a:spAutoFit/>
          </a:bodyPr>
          <a:lstStyle/>
          <a:p>
            <a:pPr marL="12696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Manufacturing</a:t>
            </a:r>
            <a:endParaRPr sz="1200" b="0" i="0" u="none" strike="noStrike" cap="none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00" name="Google Shape;800;p7"/>
          <p:cNvSpPr txBox="1"/>
          <p:nvPr/>
        </p:nvSpPr>
        <p:spPr>
          <a:xfrm>
            <a:off x="7139349" y="3371938"/>
            <a:ext cx="1213466" cy="653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675" rIns="0" bIns="0" anchor="t" anchorCtr="0">
            <a:spAutoFit/>
          </a:bodyPr>
          <a:lstStyle/>
          <a:p>
            <a:pPr marL="12696" marR="0" lvl="0" indent="0" algn="l" rtl="0">
              <a:lnSpc>
                <a:spcPct val="1195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Services</a:t>
            </a:r>
            <a:endParaRPr sz="1200" b="0" i="0" u="none" strike="noStrike" cap="none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12696" marR="0" lvl="0" indent="0" algn="l" rtl="0">
              <a:lnSpc>
                <a:spcPct val="1195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 dirty="0">
                <a:solidFill>
                  <a:srgbClr val="2E5496"/>
                </a:solidFill>
                <a:latin typeface="Tahoma"/>
                <a:ea typeface="Tahoma"/>
                <a:cs typeface="Tahoma"/>
                <a:sym typeface="Tahoma"/>
              </a:rPr>
              <a:t>USD687.6 mil</a:t>
            </a:r>
            <a:endParaRPr sz="1200" b="0" i="0" u="none" strike="noStrike" cap="none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188538" marR="0" lvl="0" indent="0" algn="l" rtl="0">
              <a:lnSpc>
                <a:spcPct val="100000"/>
              </a:lnSpc>
              <a:spcBef>
                <a:spcPts val="8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63.3%</a:t>
            </a:r>
            <a:endParaRPr sz="12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01" name="Google Shape;801;p7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5438008" y="4565607"/>
            <a:ext cx="353475" cy="310814"/>
          </a:xfrm>
          <a:prstGeom prst="rect">
            <a:avLst/>
          </a:prstGeom>
          <a:noFill/>
          <a:ln>
            <a:noFill/>
          </a:ln>
        </p:spPr>
      </p:pic>
      <p:sp>
        <p:nvSpPr>
          <p:cNvPr id="802" name="Google Shape;802;p7"/>
          <p:cNvSpPr txBox="1"/>
          <p:nvPr/>
        </p:nvSpPr>
        <p:spPr>
          <a:xfrm>
            <a:off x="6775317" y="2032180"/>
            <a:ext cx="1530483" cy="1073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7425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rgbClr val="BE9000"/>
                </a:solidFill>
                <a:latin typeface="Tahoma"/>
                <a:ea typeface="Tahoma"/>
                <a:cs typeface="Tahoma"/>
                <a:sym typeface="Tahoma"/>
              </a:rPr>
              <a:t>TRADE SURPLUS</a:t>
            </a:r>
            <a:endParaRPr sz="1400" b="0" i="0" u="none" strike="noStrike" cap="none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74873" marR="185364" lvl="0" indent="0" algn="l" rtl="0">
              <a:lnSpc>
                <a:spcPct val="119166"/>
              </a:lnSpc>
              <a:spcBef>
                <a:spcPts val="755"/>
              </a:spcBef>
              <a:spcAft>
                <a:spcPts val="0"/>
              </a:spcAft>
              <a:buNone/>
            </a:pPr>
            <a:r>
              <a:rPr lang="en-US" sz="1200" b="1" i="0" u="none" strike="noStrike" cap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Travel </a:t>
            </a:r>
            <a:r>
              <a:rPr lang="en-US" sz="1200" b="1" i="0" u="none" strike="noStrike" cap="none" dirty="0">
                <a:solidFill>
                  <a:srgbClr val="2E5496"/>
                </a:solidFill>
                <a:latin typeface="Tahoma"/>
                <a:ea typeface="Tahoma"/>
                <a:cs typeface="Tahoma"/>
                <a:sym typeface="Tahoma"/>
              </a:rPr>
              <a:t>USD2.26 </a:t>
            </a:r>
            <a:r>
              <a:rPr lang="en-US" sz="1200" b="1" i="0" u="none" strike="noStrike" cap="none" dirty="0" err="1">
                <a:solidFill>
                  <a:srgbClr val="2E5496"/>
                </a:solidFill>
                <a:latin typeface="Tahoma"/>
                <a:ea typeface="Tahoma"/>
                <a:cs typeface="Tahoma"/>
                <a:sym typeface="Tahoma"/>
              </a:rPr>
              <a:t>bil</a:t>
            </a:r>
            <a:endParaRPr sz="1200" b="0" i="0" u="none" strike="noStrike" cap="none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55863" marR="0" lvl="0" indent="0" algn="ctr" rtl="0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56.2%</a:t>
            </a:r>
            <a:endParaRPr sz="12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03" name="Google Shape;803;p7"/>
          <p:cNvSpPr txBox="1"/>
          <p:nvPr/>
        </p:nvSpPr>
        <p:spPr>
          <a:xfrm>
            <a:off x="605276" y="6165797"/>
            <a:ext cx="5874760" cy="258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675" rIns="0" bIns="0" anchor="t" anchorCtr="0">
            <a:spAutoFit/>
          </a:bodyPr>
          <a:lstStyle/>
          <a:p>
            <a:pPr marL="12696" marR="5078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1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Other business services include professional services (e.g. R&amp;D, architecture, engineering, legal &amp; consultancy services) Transport include airline services, insurance, freight &amp; warehousing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04" name="Google Shape;804;p7"/>
          <p:cNvSpPr txBox="1"/>
          <p:nvPr/>
        </p:nvSpPr>
        <p:spPr>
          <a:xfrm>
            <a:off x="600705" y="6400327"/>
            <a:ext cx="2324130" cy="389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7925" rIns="0" bIns="0" anchor="t" anchorCtr="0">
            <a:spAutoFit/>
          </a:bodyPr>
          <a:lstStyle/>
          <a:p>
            <a:pPr marL="3364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1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Source: DOSM</a:t>
            </a:r>
            <a:endParaRPr sz="9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696" marR="0" lvl="0" indent="0" algn="l" rtl="0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Copyright © 2025 MATRADE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5" name="Google Shape;805;p7"/>
          <p:cNvSpPr txBox="1"/>
          <p:nvPr/>
        </p:nvSpPr>
        <p:spPr>
          <a:xfrm>
            <a:off x="8193069" y="1001558"/>
            <a:ext cx="1846280" cy="932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725" rIns="0" bIns="0" anchor="t" anchorCtr="0">
            <a:spAutoFit/>
          </a:bodyPr>
          <a:lstStyle/>
          <a:p>
            <a:pPr marL="198061" marR="20949" lvl="0" indent="-88872" algn="l" rtl="0">
              <a:lnSpc>
                <a:spcPct val="105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>
                <a:solidFill>
                  <a:srgbClr val="A30000"/>
                </a:solidFill>
                <a:latin typeface="Tahoma"/>
                <a:ea typeface="Tahoma"/>
                <a:cs typeface="Tahoma"/>
                <a:sym typeface="Tahoma"/>
              </a:rPr>
              <a:t> TRADE DEFICIT </a:t>
            </a:r>
            <a:r>
              <a:rPr lang="en-US" sz="1500" b="1" i="0" u="none" strike="noStrike" cap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USD771.3 mil</a:t>
            </a:r>
            <a:endParaRPr sz="1500" b="0" i="0" u="none" strike="noStrike" cap="none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198061" marR="20949" lvl="0" indent="-88872" algn="l" rtl="0">
              <a:lnSpc>
                <a:spcPct val="105500"/>
              </a:lnSpc>
              <a:spcBef>
                <a:spcPts val="1140"/>
              </a:spcBef>
              <a:spcAft>
                <a:spcPts val="0"/>
              </a:spcAft>
              <a:buNone/>
            </a:pPr>
            <a:r>
              <a:rPr lang="en-US" sz="1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Jan-Mar 2024: USD1.30 </a:t>
            </a:r>
            <a:r>
              <a:rPr lang="en-US" sz="10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bil</a:t>
            </a:r>
            <a:endParaRPr sz="1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6" name="Google Shape;806;p7"/>
          <p:cNvSpPr txBox="1"/>
          <p:nvPr/>
        </p:nvSpPr>
        <p:spPr>
          <a:xfrm>
            <a:off x="7176551" y="3991364"/>
            <a:ext cx="970663" cy="200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675" rIns="0" bIns="0" anchor="t" anchorCtr="0">
            <a:spAutoFit/>
          </a:bodyPr>
          <a:lstStyle/>
          <a:p>
            <a:pPr marL="12696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Financial</a:t>
            </a:r>
            <a:endParaRPr sz="1200" b="0" i="0" u="none" strike="noStrike" cap="none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07" name="Google Shape;807;p7"/>
          <p:cNvSpPr txBox="1"/>
          <p:nvPr/>
        </p:nvSpPr>
        <p:spPr>
          <a:xfrm>
            <a:off x="7176550" y="4105122"/>
            <a:ext cx="896386" cy="576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675" rIns="0" bIns="0" anchor="t" anchorCtr="0">
            <a:spAutoFit/>
          </a:bodyPr>
          <a:lstStyle/>
          <a:p>
            <a:pPr marL="12696" marR="0" lvl="0" indent="0" algn="l" rtl="0">
              <a:lnSpc>
                <a:spcPct val="1195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Services</a:t>
            </a:r>
            <a:endParaRPr sz="1200" b="0" i="0" u="none" strike="noStrike" cap="none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12696" marR="0" lvl="0" indent="0" algn="l" rtl="0">
              <a:lnSpc>
                <a:spcPct val="1195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 dirty="0">
                <a:solidFill>
                  <a:srgbClr val="2E5496"/>
                </a:solidFill>
                <a:latin typeface="Tahoma"/>
                <a:ea typeface="Tahoma"/>
                <a:cs typeface="Tahoma"/>
                <a:sym typeface="Tahoma"/>
              </a:rPr>
              <a:t>USD3.7 mil</a:t>
            </a:r>
            <a:endParaRPr sz="1200" b="0" i="0" u="none" strike="noStrike" cap="none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179651" marR="0" lvl="0" indent="0" algn="l" rtl="0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12.1%</a:t>
            </a:r>
            <a:endParaRPr sz="12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808" name="Google Shape;808;p7"/>
          <p:cNvGrpSpPr/>
          <p:nvPr/>
        </p:nvGrpSpPr>
        <p:grpSpPr>
          <a:xfrm>
            <a:off x="6644471" y="2944267"/>
            <a:ext cx="642926" cy="2367627"/>
            <a:chOff x="6646198" y="3813047"/>
            <a:chExt cx="643093" cy="2368244"/>
          </a:xfrm>
        </p:grpSpPr>
        <p:pic>
          <p:nvPicPr>
            <p:cNvPr id="809" name="Google Shape;809;p7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7167371" y="3813047"/>
              <a:ext cx="121920" cy="1082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0" name="Google Shape;810;p7"/>
            <p:cNvPicPr preferRelativeResize="0"/>
            <p:nvPr/>
          </p:nvPicPr>
          <p:blipFill rotWithShape="1">
            <a:blip r:embed="rId29">
              <a:alphaModFix/>
            </a:blip>
            <a:srcRect/>
            <a:stretch/>
          </p:blipFill>
          <p:spPr>
            <a:xfrm>
              <a:off x="6646198" y="5788255"/>
              <a:ext cx="394664" cy="39303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11" name="Google Shape;811;p7"/>
          <p:cNvSpPr txBox="1"/>
          <p:nvPr/>
        </p:nvSpPr>
        <p:spPr>
          <a:xfrm>
            <a:off x="7176550" y="4804828"/>
            <a:ext cx="2116004" cy="197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675" rIns="0" bIns="0" anchor="t" anchorCtr="0">
            <a:spAutoFit/>
          </a:bodyPr>
          <a:lstStyle/>
          <a:p>
            <a:pPr marL="12696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Personal, cultural &amp;</a:t>
            </a:r>
            <a:endParaRPr sz="1200" b="0" i="0" u="none" strike="noStrike" cap="none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12" name="Google Shape;812;p7"/>
          <p:cNvSpPr txBox="1"/>
          <p:nvPr/>
        </p:nvSpPr>
        <p:spPr>
          <a:xfrm>
            <a:off x="7176549" y="4958695"/>
            <a:ext cx="2116005" cy="197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675" rIns="0" bIns="0" anchor="t" anchorCtr="0">
            <a:spAutoFit/>
          </a:bodyPr>
          <a:lstStyle/>
          <a:p>
            <a:pPr marL="12696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recreational services</a:t>
            </a:r>
            <a:endParaRPr sz="1200" b="0" i="0" u="none" strike="noStrike" cap="none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13" name="Google Shape;813;p7"/>
          <p:cNvSpPr txBox="1"/>
          <p:nvPr/>
        </p:nvSpPr>
        <p:spPr>
          <a:xfrm>
            <a:off x="7176550" y="5096321"/>
            <a:ext cx="896386" cy="393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1725" rIns="0" bIns="0" anchor="t" anchorCtr="0">
            <a:spAutoFit/>
          </a:bodyPr>
          <a:lstStyle/>
          <a:p>
            <a:pPr marL="12696" marR="0" lvl="0" indent="0" algn="l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2E5496"/>
                </a:solidFill>
                <a:latin typeface="Tahoma"/>
                <a:ea typeface="Tahoma"/>
                <a:cs typeface="Tahoma"/>
                <a:sym typeface="Tahoma"/>
              </a:rPr>
              <a:t>USD3.0 mil</a:t>
            </a:r>
            <a:endParaRPr sz="1200" b="0" i="0" u="none" strike="noStrike" cap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192347" marR="0" lvl="0" indent="0" algn="l" rtl="0">
              <a:lnSpc>
                <a:spcPct val="83333"/>
              </a:lnSpc>
              <a:spcBef>
                <a:spcPts val="465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109.8%</a:t>
            </a:r>
            <a:endParaRPr sz="12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14" name="Google Shape;814;p7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190743" y="5355422"/>
            <a:ext cx="121888" cy="108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5" name="Google Shape;815;p7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9087898" y="104309"/>
            <a:ext cx="3000668" cy="470787"/>
          </a:xfrm>
          <a:prstGeom prst="rect">
            <a:avLst/>
          </a:prstGeom>
          <a:noFill/>
          <a:ln>
            <a:noFill/>
          </a:ln>
        </p:spPr>
      </p:pic>
      <p:sp>
        <p:nvSpPr>
          <p:cNvPr id="816" name="Google Shape;816;p7"/>
          <p:cNvSpPr txBox="1"/>
          <p:nvPr/>
        </p:nvSpPr>
        <p:spPr>
          <a:xfrm>
            <a:off x="607104" y="553137"/>
            <a:ext cx="11375841" cy="228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During period of January to March 2025, trade deficit narrowing as exports grew faster than imports.</a:t>
            </a:r>
            <a:endParaRPr/>
          </a:p>
        </p:txBody>
      </p:sp>
      <p:pic>
        <p:nvPicPr>
          <p:cNvPr id="817" name="Google Shape;817;p7" descr="Image result for travel icon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6513076" y="2543268"/>
            <a:ext cx="522198" cy="41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Google Shape;818;p7"/>
          <p:cNvPicPr preferRelativeResize="0"/>
          <p:nvPr/>
        </p:nvPicPr>
        <p:blipFill rotWithShape="1">
          <a:blip r:embed="rId32">
            <a:alphaModFix/>
          </a:blip>
          <a:srcRect/>
          <a:stretch/>
        </p:blipFill>
        <p:spPr>
          <a:xfrm rot="10800000">
            <a:off x="7162457" y="3809824"/>
            <a:ext cx="121888" cy="108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Google Shape;819;p7"/>
          <p:cNvPicPr preferRelativeResize="0"/>
          <p:nvPr/>
        </p:nvPicPr>
        <p:blipFill rotWithShape="1">
          <a:blip r:embed="rId32">
            <a:alphaModFix/>
          </a:blip>
          <a:srcRect/>
          <a:stretch/>
        </p:blipFill>
        <p:spPr>
          <a:xfrm rot="10800000">
            <a:off x="7162457" y="4525254"/>
            <a:ext cx="121888" cy="108176"/>
          </a:xfrm>
          <a:prstGeom prst="rect">
            <a:avLst/>
          </a:prstGeom>
          <a:noFill/>
          <a:ln>
            <a:noFill/>
          </a:ln>
        </p:spPr>
      </p:pic>
      <p:sp>
        <p:nvSpPr>
          <p:cNvPr id="820" name="Google Shape;820;p7"/>
          <p:cNvSpPr txBox="1"/>
          <p:nvPr/>
        </p:nvSpPr>
        <p:spPr>
          <a:xfrm>
            <a:off x="8833978" y="5603260"/>
            <a:ext cx="1590261" cy="551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4275" rIns="0" bIns="0" anchor="t" anchorCtr="0">
            <a:spAutoFit/>
          </a:bodyPr>
          <a:lstStyle/>
          <a:p>
            <a:pPr marL="12696" marR="5078" lvl="0" indent="0" algn="l" rtl="0">
              <a:lnSpc>
                <a:spcPct val="714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Maintenance &amp; Repair Services </a:t>
            </a:r>
            <a:endParaRPr/>
          </a:p>
          <a:p>
            <a:pPr marL="12696" marR="5078" lvl="0" indent="0" algn="l" rtl="0">
              <a:lnSpc>
                <a:spcPct val="71428"/>
              </a:lnSpc>
              <a:spcBef>
                <a:spcPts val="585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2E5496"/>
                </a:solidFill>
                <a:latin typeface="Calibri"/>
                <a:ea typeface="Calibri"/>
                <a:cs typeface="Calibri"/>
                <a:sym typeface="Calibri"/>
              </a:rPr>
              <a:t>USD39.7 mil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21" name="Google Shape;821;p7"/>
          <p:cNvPicPr preferRelativeResize="0"/>
          <p:nvPr/>
        </p:nvPicPr>
        <p:blipFill rotWithShape="1">
          <a:blip r:embed="rId33">
            <a:alphaModFix/>
          </a:blip>
          <a:srcRect/>
          <a:stretch/>
        </p:blipFill>
        <p:spPr>
          <a:xfrm>
            <a:off x="1587" y="1786"/>
            <a:ext cx="520428" cy="6854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44"/>
          <p:cNvSpPr/>
          <p:nvPr/>
        </p:nvSpPr>
        <p:spPr>
          <a:xfrm>
            <a:off x="0" y="950048"/>
            <a:ext cx="12188825" cy="5673097"/>
          </a:xfrm>
          <a:prstGeom prst="rect">
            <a:avLst/>
          </a:prstGeom>
          <a:solidFill>
            <a:srgbClr val="173273"/>
          </a:solidFill>
          <a:ln>
            <a:noFill/>
          </a:ln>
          <a:effectLst>
            <a:outerShdw blurRad="40000" dist="23000" dir="5400000" rotWithShape="0">
              <a:srgbClr val="000000">
                <a:alpha val="29803"/>
              </a:srgbClr>
            </a:outerShdw>
          </a:effectLst>
        </p:spPr>
        <p:txBody>
          <a:bodyPr spcFirstLastPara="1" wrap="square" lIns="117200" tIns="58600" rIns="117200" bIns="58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7" name="Google Shape;827;p44"/>
          <p:cNvSpPr txBox="1"/>
          <p:nvPr/>
        </p:nvSpPr>
        <p:spPr>
          <a:xfrm>
            <a:off x="2510446" y="3138386"/>
            <a:ext cx="8531659" cy="19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FREE TRADE AGREEMENTS (FTAs)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8" name="Google Shape;828;p44"/>
          <p:cNvSpPr/>
          <p:nvPr/>
        </p:nvSpPr>
        <p:spPr>
          <a:xfrm>
            <a:off x="-20991" y="6087835"/>
            <a:ext cx="12209816" cy="770163"/>
          </a:xfrm>
          <a:prstGeom prst="rect">
            <a:avLst/>
          </a:prstGeom>
          <a:solidFill>
            <a:srgbClr val="E87D2E"/>
          </a:solidFill>
          <a:ln w="9525" cap="flat" cmpd="sng">
            <a:solidFill>
              <a:srgbClr val="E87D2E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29019"/>
              </a:srgbClr>
            </a:outerShdw>
          </a:effectLst>
        </p:spPr>
        <p:txBody>
          <a:bodyPr spcFirstLastPara="1" wrap="square" lIns="117200" tIns="58600" rIns="117200" bIns="58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29" name="Google Shape;829;p44"/>
          <p:cNvCxnSpPr/>
          <p:nvPr/>
        </p:nvCxnSpPr>
        <p:spPr>
          <a:xfrm>
            <a:off x="7683290" y="2928459"/>
            <a:ext cx="3600230" cy="0"/>
          </a:xfrm>
          <a:prstGeom prst="straightConnector1">
            <a:avLst/>
          </a:prstGeom>
          <a:noFill/>
          <a:ln w="127000" cap="flat" cmpd="sng">
            <a:solidFill>
              <a:srgbClr val="E87D2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30" name="Google Shape;830;p44"/>
          <p:cNvCxnSpPr/>
          <p:nvPr/>
        </p:nvCxnSpPr>
        <p:spPr>
          <a:xfrm>
            <a:off x="11220541" y="2914811"/>
            <a:ext cx="0" cy="3379799"/>
          </a:xfrm>
          <a:prstGeom prst="straightConnector1">
            <a:avLst/>
          </a:prstGeom>
          <a:noFill/>
          <a:ln w="127000" cap="flat" cmpd="sng">
            <a:solidFill>
              <a:srgbClr val="E87D2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31" name="Google Shape;831;p44"/>
          <p:cNvSpPr txBox="1">
            <a:spLocks noGrp="1"/>
          </p:cNvSpPr>
          <p:nvPr>
            <p:ph type="sldNum" idx="12"/>
          </p:nvPr>
        </p:nvSpPr>
        <p:spPr>
          <a:xfrm>
            <a:off x="9344766" y="642483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/>
              <a:t>14</a:t>
            </a:fld>
            <a:endParaRPr sz="1200"/>
          </a:p>
        </p:txBody>
      </p:sp>
      <p:pic>
        <p:nvPicPr>
          <p:cNvPr id="832" name="Google Shape;832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6479" y="148949"/>
            <a:ext cx="1539219" cy="68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Google Shape;833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51954" y="259198"/>
            <a:ext cx="2429682" cy="480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46"/>
          <p:cNvSpPr txBox="1"/>
          <p:nvPr/>
        </p:nvSpPr>
        <p:spPr>
          <a:xfrm>
            <a:off x="177155" y="93860"/>
            <a:ext cx="5953759" cy="5538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850" tIns="60925" rIns="121850" bIns="609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99"/>
              <a:buFont typeface="Arial"/>
              <a:buNone/>
            </a:pPr>
            <a:r>
              <a:rPr lang="en-US" sz="2799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FTAs SIGNED BY MALAYSIA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9" name="Google Shape;839;p46"/>
          <p:cNvSpPr txBox="1"/>
          <p:nvPr/>
        </p:nvSpPr>
        <p:spPr>
          <a:xfrm>
            <a:off x="673311" y="1124501"/>
            <a:ext cx="5953759" cy="30769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Malaysia has signed 16 FTAs and all FTAs have been implemented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0" name="Google Shape;840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54562" y="4232328"/>
            <a:ext cx="5735257" cy="2624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46"/>
          <p:cNvPicPr preferRelativeResize="0"/>
          <p:nvPr/>
        </p:nvPicPr>
        <p:blipFill rotWithShape="1">
          <a:blip r:embed="rId4">
            <a:alphaModFix/>
          </a:blip>
          <a:srcRect r="50428"/>
          <a:stretch/>
        </p:blipFill>
        <p:spPr>
          <a:xfrm>
            <a:off x="577050" y="1639407"/>
            <a:ext cx="4853660" cy="4724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42" name="Google Shape;842;p46"/>
          <p:cNvPicPr preferRelativeResize="0"/>
          <p:nvPr/>
        </p:nvPicPr>
        <p:blipFill rotWithShape="1">
          <a:blip r:embed="rId4">
            <a:alphaModFix/>
          </a:blip>
          <a:srcRect l="50428"/>
          <a:stretch/>
        </p:blipFill>
        <p:spPr>
          <a:xfrm>
            <a:off x="4944312" y="1512854"/>
            <a:ext cx="4736461" cy="3219769"/>
          </a:xfrm>
          <a:prstGeom prst="rect">
            <a:avLst/>
          </a:prstGeom>
          <a:noFill/>
          <a:ln>
            <a:noFill/>
          </a:ln>
        </p:spPr>
      </p:pic>
      <p:sp>
        <p:nvSpPr>
          <p:cNvPr id="843" name="Google Shape;843;p46"/>
          <p:cNvSpPr txBox="1"/>
          <p:nvPr/>
        </p:nvSpPr>
        <p:spPr>
          <a:xfrm>
            <a:off x="522151" y="6571482"/>
            <a:ext cx="4777512" cy="230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1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Source: DOSM, MITI </a:t>
            </a:r>
            <a:endParaRPr sz="900" b="0" i="1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44" name="Google Shape;844;p46"/>
          <p:cNvSpPr txBox="1"/>
          <p:nvPr/>
        </p:nvSpPr>
        <p:spPr>
          <a:xfrm>
            <a:off x="749492" y="867357"/>
            <a:ext cx="10547522" cy="215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696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2024, Free Trade Agreement (FTA) partners accounted for 65.0% of Malaysia’s total trade and 67.1% of total exports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5" name="Google Shape;845;p46"/>
          <p:cNvPicPr preferRelativeResize="0"/>
          <p:nvPr/>
        </p:nvPicPr>
        <p:blipFill rotWithShape="1">
          <a:blip r:embed="rId5">
            <a:alphaModFix/>
          </a:blip>
          <a:srcRect l="42132" t="23569" r="21898" b="71379"/>
          <a:stretch/>
        </p:blipFill>
        <p:spPr>
          <a:xfrm>
            <a:off x="5634310" y="285004"/>
            <a:ext cx="3709611" cy="337476"/>
          </a:xfrm>
          <a:prstGeom prst="rect">
            <a:avLst/>
          </a:prstGeom>
          <a:noFill/>
          <a:ln>
            <a:noFill/>
          </a:ln>
        </p:spPr>
      </p:pic>
      <p:sp>
        <p:nvSpPr>
          <p:cNvPr id="846" name="Google Shape;846;p46"/>
          <p:cNvSpPr/>
          <p:nvPr/>
        </p:nvSpPr>
        <p:spPr>
          <a:xfrm>
            <a:off x="10438136" y="1924816"/>
            <a:ext cx="1604923" cy="523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Countries  involved in RCEP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7" name="Google Shape;847;p46"/>
          <p:cNvSpPr/>
          <p:nvPr/>
        </p:nvSpPr>
        <p:spPr>
          <a:xfrm>
            <a:off x="9852872" y="1894486"/>
            <a:ext cx="639752" cy="584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99"/>
              <a:buFont typeface="Arial"/>
              <a:buNone/>
            </a:pPr>
            <a:r>
              <a:rPr lang="en-US" sz="3199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8" name="Google Shape;848;p46"/>
          <p:cNvSpPr/>
          <p:nvPr/>
        </p:nvSpPr>
        <p:spPr>
          <a:xfrm>
            <a:off x="10438135" y="3206042"/>
            <a:ext cx="1750689" cy="523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Countries  involved in CPTPP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9" name="Google Shape;849;p46"/>
          <p:cNvSpPr/>
          <p:nvPr/>
        </p:nvSpPr>
        <p:spPr>
          <a:xfrm>
            <a:off x="9852871" y="3166313"/>
            <a:ext cx="639752" cy="584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99"/>
              <a:buFont typeface="Arial"/>
              <a:buNone/>
            </a:pPr>
            <a:r>
              <a:rPr lang="en-US" sz="3199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12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0" name="Google Shape;850;p46"/>
          <p:cNvSpPr/>
          <p:nvPr/>
        </p:nvSpPr>
        <p:spPr>
          <a:xfrm>
            <a:off x="10033777" y="2455195"/>
            <a:ext cx="2009282" cy="461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92047" marR="0" lvl="0" indent="-9204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All ASEAN countries are members of RCEP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1" name="Google Shape;851;p46"/>
          <p:cNvSpPr/>
          <p:nvPr/>
        </p:nvSpPr>
        <p:spPr>
          <a:xfrm>
            <a:off x="10033776" y="3715576"/>
            <a:ext cx="2009282" cy="461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92047" marR="0" lvl="0" indent="-9204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 ASEAN countries are members of CPTPP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2" name="Google Shape;852;p46"/>
          <p:cNvSpPr txBox="1">
            <a:spLocks noGrp="1"/>
          </p:cNvSpPr>
          <p:nvPr>
            <p:ph type="sldNum" idx="12"/>
          </p:nvPr>
        </p:nvSpPr>
        <p:spPr>
          <a:xfrm>
            <a:off x="9342333" y="6414529"/>
            <a:ext cx="2843318" cy="365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150" tIns="58575" rIns="117150" bIns="585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latin typeface="Century Gothic"/>
                <a:ea typeface="Century Gothic"/>
                <a:cs typeface="Century Gothic"/>
                <a:sym typeface="Century Gothic"/>
              </a:rPr>
              <a:t>15</a:t>
            </a:fld>
            <a:endParaRPr sz="1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53" name="Google Shape;853;p4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51954" y="259198"/>
            <a:ext cx="2429682" cy="480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46"/>
          <p:cNvPicPr preferRelativeResize="0"/>
          <p:nvPr/>
        </p:nvPicPr>
        <p:blipFill rotWithShape="1">
          <a:blip r:embed="rId7">
            <a:alphaModFix/>
          </a:blip>
          <a:srcRect r="95628"/>
          <a:stretch/>
        </p:blipFill>
        <p:spPr>
          <a:xfrm>
            <a:off x="0" y="893"/>
            <a:ext cx="532938" cy="68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5977232" y="327511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3" name="Rectangle 2"/>
          <p:cNvSpPr/>
          <p:nvPr/>
        </p:nvSpPr>
        <p:spPr>
          <a:xfrm>
            <a:off x="5977232" y="327511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"/>
          <p:cNvSpPr/>
          <p:nvPr/>
        </p:nvSpPr>
        <p:spPr>
          <a:xfrm>
            <a:off x="242939" y="221257"/>
            <a:ext cx="11731804" cy="6401057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117169" tIns="58585" rIns="117169" bIns="58585" anchor="ctr" anchorCtr="0">
            <a:noAutofit/>
          </a:bodyPr>
          <a:lstStyle/>
          <a:p>
            <a:pPr algn="ctr" defTabSz="914126">
              <a:buSzPts val="2300"/>
              <a:defRPr/>
            </a:pPr>
            <a:endParaRPr sz="2299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3"/>
          <p:cNvSpPr txBox="1"/>
          <p:nvPr/>
        </p:nvSpPr>
        <p:spPr>
          <a:xfrm>
            <a:off x="2195584" y="3138462"/>
            <a:ext cx="8845234" cy="196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169" tIns="58585" rIns="117169" bIns="58585" anchor="t" anchorCtr="0">
            <a:noAutofit/>
          </a:bodyPr>
          <a:lstStyle/>
          <a:p>
            <a:pPr algn="r" defTabSz="914126">
              <a:lnSpc>
                <a:spcPct val="90000"/>
              </a:lnSpc>
              <a:buClr>
                <a:srgbClr val="FFFFFF"/>
              </a:buClr>
              <a:buSzPts val="4400"/>
              <a:defRPr/>
            </a:pPr>
            <a:r>
              <a:rPr lang="en-US" sz="4399" b="1" dirty="0">
                <a:solidFill>
                  <a:srgbClr val="FFFFFF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Thirteenth Malaysia Plan (13MP)</a:t>
            </a:r>
          </a:p>
          <a:p>
            <a:pPr algn="r" defTabSz="914126">
              <a:lnSpc>
                <a:spcPct val="90000"/>
              </a:lnSpc>
              <a:spcBef>
                <a:spcPts val="1000"/>
              </a:spcBef>
              <a:buClr>
                <a:srgbClr val="FFFFFF"/>
              </a:buClr>
              <a:buSzPts val="4400"/>
              <a:defRPr/>
            </a:pPr>
            <a:r>
              <a:rPr lang="en-US" sz="4399" b="1" dirty="0">
                <a:solidFill>
                  <a:srgbClr val="FFFFFF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endParaRPr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4" name="Google Shape;114;p3"/>
          <p:cNvSpPr/>
          <p:nvPr/>
        </p:nvSpPr>
        <p:spPr>
          <a:xfrm>
            <a:off x="-19398" y="6087144"/>
            <a:ext cx="12206636" cy="769962"/>
          </a:xfrm>
          <a:prstGeom prst="rect">
            <a:avLst/>
          </a:prstGeom>
          <a:solidFill>
            <a:srgbClr val="F7941D"/>
          </a:solidFill>
          <a:ln>
            <a:noFill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117169" tIns="58585" rIns="117169" bIns="58585" anchor="ctr" anchorCtr="0">
            <a:noAutofit/>
          </a:bodyPr>
          <a:lstStyle/>
          <a:p>
            <a:pPr algn="ctr" defTabSz="914126">
              <a:buSzPts val="2300"/>
              <a:defRPr/>
            </a:pPr>
            <a:endParaRPr sz="2299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5" name="Google Shape;115;p3"/>
          <p:cNvCxnSpPr/>
          <p:nvPr/>
        </p:nvCxnSpPr>
        <p:spPr>
          <a:xfrm>
            <a:off x="7682876" y="2928589"/>
            <a:ext cx="3599292" cy="0"/>
          </a:xfrm>
          <a:prstGeom prst="straightConnector1">
            <a:avLst/>
          </a:prstGeom>
          <a:noFill/>
          <a:ln w="127000" cap="flat" cmpd="sng">
            <a:solidFill>
              <a:srgbClr val="F7941D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6" name="Google Shape;116;p3"/>
          <p:cNvCxnSpPr/>
          <p:nvPr/>
        </p:nvCxnSpPr>
        <p:spPr>
          <a:xfrm>
            <a:off x="11219206" y="2928591"/>
            <a:ext cx="0" cy="3378919"/>
          </a:xfrm>
          <a:prstGeom prst="straightConnector1">
            <a:avLst/>
          </a:prstGeom>
          <a:noFill/>
          <a:ln w="127000" cap="flat" cmpd="sng">
            <a:solidFill>
              <a:srgbClr val="F7941D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0039151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8905A99-28E9-4F47-82E2-AB396CBBD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754" y="686754"/>
            <a:ext cx="10895317" cy="5942900"/>
          </a:xfrm>
          <a:prstGeom prst="rect">
            <a:avLst/>
          </a:prstGeom>
        </p:spPr>
      </p:pic>
      <p:cxnSp>
        <p:nvCxnSpPr>
          <p:cNvPr id="3" name="Straight Connector 84">
            <a:extLst>
              <a:ext uri="{FF2B5EF4-FFF2-40B4-BE49-F238E27FC236}">
                <a16:creationId xmlns="" xmlns:a16="http://schemas.microsoft.com/office/drawing/2014/main" id="{F527D52D-6B87-49D4-A600-58AE0404B3E4}"/>
              </a:ext>
            </a:extLst>
          </p:cNvPr>
          <p:cNvCxnSpPr>
            <a:cxnSpLocks/>
          </p:cNvCxnSpPr>
          <p:nvPr/>
        </p:nvCxnSpPr>
        <p:spPr>
          <a:xfrm flipV="1">
            <a:off x="166945" y="594838"/>
            <a:ext cx="11696540" cy="26499"/>
          </a:xfrm>
          <a:prstGeom prst="line">
            <a:avLst/>
          </a:prstGeom>
          <a:ln w="28575">
            <a:solidFill>
              <a:srgbClr val="43434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re 11">
            <a:extLst>
              <a:ext uri="{FF2B5EF4-FFF2-40B4-BE49-F238E27FC236}">
                <a16:creationId xmlns="" xmlns:a16="http://schemas.microsoft.com/office/drawing/2014/main" id="{6CE6FB90-3BFB-42D4-AA09-4A54A5CBFDAB}"/>
              </a:ext>
            </a:extLst>
          </p:cNvPr>
          <p:cNvSpPr txBox="1"/>
          <p:nvPr/>
        </p:nvSpPr>
        <p:spPr>
          <a:xfrm>
            <a:off x="84293" y="133212"/>
            <a:ext cx="9253217" cy="452314"/>
          </a:xfrm>
          <a:prstGeom prst="rect">
            <a:avLst/>
          </a:prstGeom>
        </p:spPr>
        <p:txBody>
          <a:bodyPr vert="horz" wrap="square" lIns="71981" tIns="45708" rIns="71981" bIns="45708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 cap="all" spc="120" baseline="0">
                <a:solidFill>
                  <a:schemeClr val="bg2"/>
                </a:solidFill>
                <a:latin typeface="+mn-lt"/>
                <a:ea typeface="+mj-ea"/>
                <a:cs typeface="+mj-cs"/>
              </a:defRPr>
            </a:lvl1pPr>
          </a:lstStyle>
          <a:p>
            <a:pPr defTabSz="914126">
              <a:buClrTx/>
              <a:defRPr/>
            </a:pPr>
            <a:r>
              <a:rPr lang="en-US" sz="2399" cap="none" dirty="0">
                <a:solidFill>
                  <a:prstClr val="black">
                    <a:lumMod val="85000"/>
                    <a:lumOff val="15000"/>
                  </a:prstClr>
                </a:solidFill>
                <a:latin typeface="Franklin Gothic Medium Cond" panose="020B0606030402020204" pitchFamily="34" charset="0"/>
              </a:rPr>
              <a:t>MP13 FRAMEWORK</a:t>
            </a:r>
            <a:endParaRPr lang="en-US" sz="2399" dirty="0">
              <a:solidFill>
                <a:prstClr val="black">
                  <a:lumMod val="85000"/>
                  <a:lumOff val="15000"/>
                </a:prstClr>
              </a:solidFill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342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E72FBA6-90C1-42D5-B935-7D17895E11F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055088" y="5263278"/>
            <a:ext cx="1059350" cy="1059350"/>
          </a:xfrm>
          <a:prstGeom prst="rect">
            <a:avLst/>
          </a:prstGeom>
        </p:spPr>
      </p:pic>
      <p:cxnSp>
        <p:nvCxnSpPr>
          <p:cNvPr id="3145732" name="Straight Connector 17"/>
          <p:cNvCxnSpPr>
            <a:cxnSpLocks/>
          </p:cNvCxnSpPr>
          <p:nvPr/>
        </p:nvCxnSpPr>
        <p:spPr>
          <a:xfrm>
            <a:off x="5905489" y="608818"/>
            <a:ext cx="13942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3" name="Straight Connector 84"/>
          <p:cNvCxnSpPr>
            <a:cxnSpLocks/>
          </p:cNvCxnSpPr>
          <p:nvPr/>
        </p:nvCxnSpPr>
        <p:spPr>
          <a:xfrm flipV="1">
            <a:off x="166945" y="594838"/>
            <a:ext cx="11696540" cy="26499"/>
          </a:xfrm>
          <a:prstGeom prst="line">
            <a:avLst/>
          </a:prstGeom>
          <a:ln w="28575">
            <a:solidFill>
              <a:srgbClr val="43434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28" name="Titre 11"/>
          <p:cNvSpPr txBox="1"/>
          <p:nvPr/>
        </p:nvSpPr>
        <p:spPr>
          <a:xfrm>
            <a:off x="84293" y="105227"/>
            <a:ext cx="9253217" cy="452314"/>
          </a:xfrm>
          <a:prstGeom prst="rect">
            <a:avLst/>
          </a:prstGeom>
        </p:spPr>
        <p:txBody>
          <a:bodyPr vert="horz" wrap="square" lIns="71981" tIns="45708" rIns="71981" bIns="45708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 cap="all" spc="120" baseline="0">
                <a:solidFill>
                  <a:schemeClr val="bg2"/>
                </a:solidFill>
                <a:latin typeface="+mn-lt"/>
                <a:ea typeface="+mj-ea"/>
                <a:cs typeface="+mj-cs"/>
              </a:defRPr>
            </a:lvl1pPr>
          </a:lstStyle>
          <a:p>
            <a:pPr defTabSz="914126">
              <a:buClrTx/>
              <a:defRPr/>
            </a:pPr>
            <a:r>
              <a:rPr lang="en-US" sz="2399" cap="none" dirty="0">
                <a:solidFill>
                  <a:prstClr val="black">
                    <a:lumMod val="85000"/>
                    <a:lumOff val="15000"/>
                  </a:prstClr>
                </a:solidFill>
                <a:latin typeface="Franklin Gothic Medium Cond" panose="020B0606030402020204" pitchFamily="34" charset="0"/>
              </a:rPr>
              <a:t>SUMMARY OF MP13 RELATED TO EXPORTS</a:t>
            </a:r>
            <a:endParaRPr lang="en-US" sz="2399" dirty="0">
              <a:solidFill>
                <a:prstClr val="black">
                  <a:lumMod val="85000"/>
                  <a:lumOff val="15000"/>
                </a:prstClr>
              </a:solidFill>
              <a:latin typeface="Franklin Gothic Medium Cond" panose="020B0606030402020204" pitchFamily="34" charset="0"/>
            </a:endParaRPr>
          </a:p>
        </p:txBody>
      </p:sp>
      <p:grpSp>
        <p:nvGrpSpPr>
          <p:cNvPr id="31" name="Group 89"/>
          <p:cNvGrpSpPr/>
          <p:nvPr/>
        </p:nvGrpSpPr>
        <p:grpSpPr>
          <a:xfrm>
            <a:off x="9246222" y="-32375"/>
            <a:ext cx="2769557" cy="628313"/>
            <a:chOff x="9097347" y="170189"/>
            <a:chExt cx="2770278" cy="628477"/>
          </a:xfrm>
        </p:grpSpPr>
        <p:pic>
          <p:nvPicPr>
            <p:cNvPr id="2097154" name="Picture 9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23917" y="170189"/>
              <a:ext cx="2396621" cy="474802"/>
            </a:xfrm>
            <a:prstGeom prst="rect">
              <a:avLst/>
            </a:prstGeom>
          </p:spPr>
        </p:pic>
        <p:sp>
          <p:nvSpPr>
            <p:cNvPr id="1048629" name="TextBox 98"/>
            <p:cNvSpPr txBox="1"/>
            <p:nvPr/>
          </p:nvSpPr>
          <p:spPr>
            <a:xfrm>
              <a:off x="9097347" y="583222"/>
              <a:ext cx="277027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14126">
                <a:buClrTx/>
                <a:defRPr/>
              </a:pPr>
              <a:r>
                <a:rPr lang="en-US" sz="800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Malaysia External Trade Development Corporation</a:t>
              </a:r>
            </a:p>
          </p:txBody>
        </p:sp>
      </p:grpSp>
      <p:grpSp>
        <p:nvGrpSpPr>
          <p:cNvPr id="33" name="Group 12"/>
          <p:cNvGrpSpPr/>
          <p:nvPr/>
        </p:nvGrpSpPr>
        <p:grpSpPr>
          <a:xfrm>
            <a:off x="108530" y="4646164"/>
            <a:ext cx="6017493" cy="593066"/>
            <a:chOff x="3506957" y="3401999"/>
            <a:chExt cx="6019060" cy="593220"/>
          </a:xfrm>
        </p:grpSpPr>
        <p:sp>
          <p:nvSpPr>
            <p:cNvPr id="1048633" name="Rectangle 109"/>
            <p:cNvSpPr/>
            <p:nvPr/>
          </p:nvSpPr>
          <p:spPr>
            <a:xfrm>
              <a:off x="3578504" y="3949500"/>
              <a:ext cx="5660857" cy="45719"/>
            </a:xfrm>
            <a:prstGeom prst="rect">
              <a:avLst/>
            </a:prstGeom>
            <a:solidFill>
              <a:srgbClr val="DB993D"/>
            </a:solidFill>
            <a:ln>
              <a:solidFill>
                <a:srgbClr val="DB99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buClrTx/>
                <a:defRPr/>
              </a:pPr>
              <a:endParaRPr lang="ms-MY" sz="1799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48634" name="Rectangle 110"/>
            <p:cNvSpPr/>
            <p:nvPr/>
          </p:nvSpPr>
          <p:spPr>
            <a:xfrm>
              <a:off x="3506957" y="3401999"/>
              <a:ext cx="6019060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799"/>
                </a:lnSpc>
              </a:pPr>
              <a:r>
                <a:rPr lang="en-US" b="1" dirty="0">
                  <a:solidFill>
                    <a:srgbClr val="31438C"/>
                  </a:solidFill>
                  <a:latin typeface="Arial Narrow" panose="020B0606020202030204" pitchFamily="34" charset="0"/>
                </a:rPr>
                <a:t>BOOST EXPORTS FOR HIGH GROWTH, HIGH VALUE (HGHV) INDUSTRY AND HIGH-IMPACT STRATEGIC SECTORS</a:t>
              </a:r>
              <a:endParaRPr lang="ms-MY" sz="1799" kern="1200" dirty="0">
                <a:solidFill>
                  <a:srgbClr val="31438C"/>
                </a:solidFill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B7C951AC-BCA9-4C95-8AFE-AD0E65F65944}"/>
              </a:ext>
            </a:extLst>
          </p:cNvPr>
          <p:cNvGrpSpPr/>
          <p:nvPr/>
        </p:nvGrpSpPr>
        <p:grpSpPr>
          <a:xfrm>
            <a:off x="5736240" y="748474"/>
            <a:ext cx="7341727" cy="3787942"/>
            <a:chOff x="8979377" y="2435017"/>
            <a:chExt cx="7343639" cy="3788929"/>
          </a:xfrm>
        </p:grpSpPr>
        <p:sp>
          <p:nvSpPr>
            <p:cNvPr id="1048627" name="Rectangle 18"/>
            <p:cNvSpPr/>
            <p:nvPr/>
          </p:nvSpPr>
          <p:spPr>
            <a:xfrm>
              <a:off x="9237696" y="2800100"/>
              <a:ext cx="5758900" cy="13857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914137">
                <a:buClrTx/>
                <a:defRPr/>
              </a:pPr>
              <a:r>
                <a:rPr lang="en-US" sz="1401" kern="1200" dirty="0">
                  <a:solidFill>
                    <a:srgbClr val="E7E6E6">
                      <a:lumMod val="25000"/>
                    </a:srgb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Global trade networks will be expanded by exploring new markets and intensifying trade and investment promotion.</a:t>
              </a:r>
              <a:endParaRPr lang="ms-MY" sz="1401" kern="1200" dirty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algn="just" defTabSz="914137">
                <a:buClrTx/>
                <a:defRPr/>
              </a:pPr>
              <a:endParaRPr lang="ms-MY" sz="1401" kern="1200" dirty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algn="just" defTabSz="914137">
                <a:buClrTx/>
                <a:defRPr/>
              </a:pPr>
              <a:r>
                <a:rPr lang="en-US" sz="1401" kern="1200" dirty="0">
                  <a:solidFill>
                    <a:srgbClr val="E7E6E6">
                      <a:lumMod val="25000"/>
                    </a:srgb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To ensure that trade policies, strategies, and initiatives can be implemented effectively, the enhanced National Trade Blueprint (</a:t>
              </a:r>
              <a:r>
                <a:rPr lang="en-US" sz="1401" kern="1200" dirty="0" err="1">
                  <a:solidFill>
                    <a:srgbClr val="E7E6E6">
                      <a:lumMod val="25000"/>
                    </a:srgb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NTBp</a:t>
              </a:r>
              <a:r>
                <a:rPr lang="en-US" sz="1401" kern="1200" dirty="0">
                  <a:solidFill>
                    <a:srgbClr val="E7E6E6">
                      <a:lumMod val="25000"/>
                    </a:srgb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 will be reintroduced.</a:t>
              </a:r>
              <a:endParaRPr lang="ms-MY" sz="1401" kern="1200" dirty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3145731" name="Straight Connector 2"/>
            <p:cNvCxnSpPr>
              <a:cxnSpLocks/>
            </p:cNvCxnSpPr>
            <p:nvPr/>
          </p:nvCxnSpPr>
          <p:spPr>
            <a:xfrm>
              <a:off x="8979377" y="2522192"/>
              <a:ext cx="0" cy="3701754"/>
            </a:xfrm>
            <a:prstGeom prst="line">
              <a:avLst/>
            </a:prstGeom>
            <a:ln w="28575">
              <a:solidFill>
                <a:srgbClr val="DB99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8630" name="Rectangle 4"/>
            <p:cNvSpPr/>
            <p:nvPr/>
          </p:nvSpPr>
          <p:spPr>
            <a:xfrm>
              <a:off x="9218400" y="2435017"/>
              <a:ext cx="710461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126">
                <a:buClrTx/>
                <a:defRPr/>
              </a:pPr>
              <a:r>
                <a:rPr lang="en-US" sz="1799" b="1" kern="1200" dirty="0">
                  <a:solidFill>
                    <a:srgbClr val="31438C"/>
                  </a:solidFill>
                  <a:latin typeface="Arial Narrow" panose="020B0606020202030204" pitchFamily="34" charset="0"/>
                  <a:ea typeface="+mn-ea"/>
                  <a:cs typeface="+mn-cs"/>
                </a:rPr>
                <a:t>Expanding Trade Networks Globally</a:t>
              </a:r>
              <a:endParaRPr lang="ms-MY" sz="1799" kern="1200" dirty="0">
                <a:solidFill>
                  <a:srgbClr val="31438C"/>
                </a:solidFill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grpSp>
          <p:nvGrpSpPr>
            <p:cNvPr id="32" name="Group 13"/>
            <p:cNvGrpSpPr/>
            <p:nvPr/>
          </p:nvGrpSpPr>
          <p:grpSpPr>
            <a:xfrm>
              <a:off x="9261940" y="4612176"/>
              <a:ext cx="3255884" cy="603097"/>
              <a:chOff x="198849" y="2684501"/>
              <a:chExt cx="3255884" cy="603097"/>
            </a:xfrm>
          </p:grpSpPr>
          <p:sp>
            <p:nvSpPr>
              <p:cNvPr id="1048631" name="Rectangle 9"/>
              <p:cNvSpPr/>
              <p:nvPr/>
            </p:nvSpPr>
            <p:spPr>
              <a:xfrm>
                <a:off x="260434" y="3226305"/>
                <a:ext cx="2765782" cy="61293"/>
              </a:xfrm>
              <a:prstGeom prst="rect">
                <a:avLst/>
              </a:prstGeom>
              <a:solidFill>
                <a:srgbClr val="DB993D"/>
              </a:solidFill>
              <a:ln>
                <a:solidFill>
                  <a:srgbClr val="DB993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>
                  <a:buClrTx/>
                  <a:defRPr/>
                </a:pPr>
                <a:endParaRPr lang="ms-MY" sz="1799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048632" name="Rectangle 108"/>
              <p:cNvSpPr/>
              <p:nvPr/>
            </p:nvSpPr>
            <p:spPr>
              <a:xfrm>
                <a:off x="198849" y="2684501"/>
                <a:ext cx="3255884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4126">
                  <a:lnSpc>
                    <a:spcPts val="1799"/>
                  </a:lnSpc>
                  <a:buClrTx/>
                  <a:defRPr/>
                </a:pPr>
                <a:r>
                  <a:rPr lang="ms-MY" sz="1799" b="1" kern="1200" dirty="0">
                    <a:solidFill>
                      <a:srgbClr val="31438C"/>
                    </a:solidFill>
                    <a:latin typeface="Arial Narrow" panose="020B0606020202030204" pitchFamily="34" charset="0"/>
                    <a:ea typeface="+mn-ea"/>
                    <a:cs typeface="+mn-cs"/>
                  </a:rPr>
                  <a:t>EXPORTS TARGET</a:t>
                </a:r>
              </a:p>
              <a:p>
                <a:pPr defTabSz="914126">
                  <a:lnSpc>
                    <a:spcPts val="1799"/>
                  </a:lnSpc>
                  <a:buClrTx/>
                  <a:defRPr/>
                </a:pPr>
                <a:r>
                  <a:rPr lang="ms-MY" sz="1799" b="1" kern="1200" dirty="0">
                    <a:solidFill>
                      <a:srgbClr val="31438C"/>
                    </a:solidFill>
                    <a:latin typeface="Arial Narrow" panose="020B0606020202030204" pitchFamily="34" charset="0"/>
                    <a:ea typeface="+mn-ea"/>
                    <a:cs typeface="+mn-cs"/>
                  </a:rPr>
                  <a:t>(MERCHANDISE)</a:t>
                </a:r>
                <a:endParaRPr lang="ms-MY" sz="1799" kern="1200" dirty="0">
                  <a:solidFill>
                    <a:srgbClr val="31438C"/>
                  </a:solidFill>
                  <a:latin typeface="Arial Narrow" panose="020B0606020202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Group 22"/>
            <p:cNvGrpSpPr/>
            <p:nvPr/>
          </p:nvGrpSpPr>
          <p:grpSpPr>
            <a:xfrm>
              <a:off x="12083441" y="4382737"/>
              <a:ext cx="2987853" cy="1596321"/>
              <a:chOff x="2930060" y="2702808"/>
              <a:chExt cx="2987853" cy="1596321"/>
            </a:xfrm>
          </p:grpSpPr>
          <p:sp>
            <p:nvSpPr>
              <p:cNvPr id="1048637" name="Oval 10"/>
              <p:cNvSpPr/>
              <p:nvPr/>
            </p:nvSpPr>
            <p:spPr>
              <a:xfrm>
                <a:off x="3087111" y="2991209"/>
                <a:ext cx="1004869" cy="961053"/>
              </a:xfrm>
              <a:prstGeom prst="ellipse">
                <a:avLst/>
              </a:prstGeom>
              <a:noFill/>
              <a:ln w="19050">
                <a:solidFill>
                  <a:srgbClr val="DB993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>
                  <a:buClrTx/>
                  <a:defRPr/>
                </a:pPr>
                <a:endParaRPr lang="ms-MY" sz="1799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048638" name="Oval 113"/>
              <p:cNvSpPr/>
              <p:nvPr/>
            </p:nvSpPr>
            <p:spPr>
              <a:xfrm>
                <a:off x="4683111" y="2991209"/>
                <a:ext cx="1004869" cy="961053"/>
              </a:xfrm>
              <a:prstGeom prst="ellipse">
                <a:avLst/>
              </a:prstGeom>
              <a:noFill/>
              <a:ln w="19050">
                <a:solidFill>
                  <a:srgbClr val="DB993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>
                  <a:buClrTx/>
                  <a:defRPr/>
                </a:pPr>
                <a:endParaRPr lang="ms-MY" sz="1799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048639" name="Rectangle 14"/>
              <p:cNvSpPr/>
              <p:nvPr/>
            </p:nvSpPr>
            <p:spPr>
              <a:xfrm>
                <a:off x="3285615" y="3972120"/>
                <a:ext cx="607859" cy="323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126">
                  <a:lnSpc>
                    <a:spcPts val="1799"/>
                  </a:lnSpc>
                  <a:buClrTx/>
                  <a:defRPr/>
                </a:pPr>
                <a:r>
                  <a:rPr lang="ms-MY" sz="1799" b="1" kern="1200" dirty="0">
                    <a:solidFill>
                      <a:prstClr val="black"/>
                    </a:solidFill>
                    <a:latin typeface="Arial Narrow" panose="020B0606020202030204" pitchFamily="34" charset="0"/>
                    <a:ea typeface="+mn-ea"/>
                    <a:cs typeface="+mn-cs"/>
                  </a:rPr>
                  <a:t>2024</a:t>
                </a:r>
                <a:endParaRPr lang="ms-MY" sz="1799" kern="1200" dirty="0">
                  <a:solidFill>
                    <a:prstClr val="black"/>
                  </a:solidFill>
                  <a:latin typeface="Arial Narrow" panose="020B0606020202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8640" name="Rectangle 125"/>
              <p:cNvSpPr/>
              <p:nvPr/>
            </p:nvSpPr>
            <p:spPr>
              <a:xfrm>
                <a:off x="4875104" y="3975964"/>
                <a:ext cx="607859" cy="323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126">
                  <a:lnSpc>
                    <a:spcPts val="1799"/>
                  </a:lnSpc>
                  <a:buClrTx/>
                  <a:defRPr/>
                </a:pPr>
                <a:r>
                  <a:rPr lang="ms-MY" sz="1799" b="1" kern="1200" dirty="0">
                    <a:solidFill>
                      <a:prstClr val="black"/>
                    </a:solidFill>
                    <a:latin typeface="Arial Narrow" panose="020B0606020202030204" pitchFamily="34" charset="0"/>
                    <a:ea typeface="+mn-ea"/>
                    <a:cs typeface="+mn-cs"/>
                  </a:rPr>
                  <a:t>2030</a:t>
                </a:r>
                <a:endParaRPr lang="ms-MY" sz="1799" kern="1200" dirty="0">
                  <a:solidFill>
                    <a:prstClr val="black"/>
                  </a:solidFill>
                  <a:latin typeface="Arial Narrow" panose="020B0606020202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8641" name="Rectangle 126"/>
              <p:cNvSpPr/>
              <p:nvPr/>
            </p:nvSpPr>
            <p:spPr>
              <a:xfrm>
                <a:off x="2930060" y="2702808"/>
                <a:ext cx="1281120" cy="323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126">
                  <a:lnSpc>
                    <a:spcPts val="1799"/>
                  </a:lnSpc>
                  <a:buClrTx/>
                  <a:defRPr/>
                </a:pPr>
                <a:r>
                  <a:rPr lang="ms-MY" sz="1799" kern="1200" dirty="0">
                    <a:solidFill>
                      <a:prstClr val="black"/>
                    </a:solidFill>
                    <a:latin typeface="Arial Narrow" panose="020B0606020202030204" pitchFamily="34" charset="0"/>
                    <a:ea typeface="+mn-ea"/>
                    <a:cs typeface="+mn-cs"/>
                  </a:rPr>
                  <a:t>Achievement</a:t>
                </a:r>
              </a:p>
            </p:txBody>
          </p:sp>
          <p:sp>
            <p:nvSpPr>
              <p:cNvPr id="1048642" name="Rectangle 127"/>
              <p:cNvSpPr/>
              <p:nvPr/>
            </p:nvSpPr>
            <p:spPr>
              <a:xfrm>
                <a:off x="4817946" y="2705406"/>
                <a:ext cx="711926" cy="323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126">
                  <a:lnSpc>
                    <a:spcPts val="1799"/>
                  </a:lnSpc>
                  <a:buClrTx/>
                  <a:defRPr/>
                </a:pPr>
                <a:r>
                  <a:rPr lang="ms-MY" sz="1799" kern="1200" dirty="0">
                    <a:solidFill>
                      <a:prstClr val="black"/>
                    </a:solidFill>
                    <a:latin typeface="Arial Narrow" panose="020B0606020202030204" pitchFamily="34" charset="0"/>
                    <a:ea typeface="+mn-ea"/>
                    <a:cs typeface="+mn-cs"/>
                  </a:rPr>
                  <a:t>Target</a:t>
                </a:r>
              </a:p>
            </p:txBody>
          </p:sp>
          <p:grpSp>
            <p:nvGrpSpPr>
              <p:cNvPr id="36" name="Group 16"/>
              <p:cNvGrpSpPr/>
              <p:nvPr/>
            </p:nvGrpSpPr>
            <p:grpSpPr>
              <a:xfrm>
                <a:off x="3172935" y="3277027"/>
                <a:ext cx="1167655" cy="458728"/>
                <a:chOff x="696699" y="3758915"/>
                <a:chExt cx="1167655" cy="458728"/>
              </a:xfrm>
            </p:grpSpPr>
            <p:sp>
              <p:nvSpPr>
                <p:cNvPr id="1048643" name="Rectangle 124"/>
                <p:cNvSpPr/>
                <p:nvPr/>
              </p:nvSpPr>
              <p:spPr>
                <a:xfrm>
                  <a:off x="696699" y="3758915"/>
                  <a:ext cx="1167655" cy="3231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defTabSz="914126">
                    <a:lnSpc>
                      <a:spcPts val="1799"/>
                    </a:lnSpc>
                    <a:buClrTx/>
                    <a:defRPr/>
                  </a:pPr>
                  <a:r>
                    <a:rPr lang="ms-MY" sz="1799" b="1" kern="1200" dirty="0">
                      <a:solidFill>
                        <a:prstClr val="black"/>
                      </a:solidFill>
                      <a:latin typeface="Arial Narrow" panose="020B0606020202030204" pitchFamily="34" charset="0"/>
                      <a:ea typeface="+mn-ea"/>
                      <a:cs typeface="+mn-cs"/>
                    </a:rPr>
                    <a:t>RM1.51 </a:t>
                  </a:r>
                </a:p>
              </p:txBody>
            </p:sp>
            <p:sp>
              <p:nvSpPr>
                <p:cNvPr id="1048644" name="Rectangle 15"/>
                <p:cNvSpPr/>
                <p:nvPr/>
              </p:nvSpPr>
              <p:spPr>
                <a:xfrm>
                  <a:off x="867601" y="3894478"/>
                  <a:ext cx="537327" cy="3231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914126">
                    <a:lnSpc>
                      <a:spcPts val="1799"/>
                    </a:lnSpc>
                    <a:buClrTx/>
                    <a:defRPr/>
                  </a:pPr>
                  <a:r>
                    <a:rPr lang="ms-MY" sz="1100" b="1" kern="1200" dirty="0">
                      <a:solidFill>
                        <a:prstClr val="black"/>
                      </a:solidFill>
                      <a:latin typeface="Arial Narrow" panose="020B0606020202030204" pitchFamily="34" charset="0"/>
                      <a:ea typeface="+mn-ea"/>
                      <a:cs typeface="+mn-cs"/>
                    </a:rPr>
                    <a:t>trillion</a:t>
                  </a:r>
                </a:p>
              </p:txBody>
            </p:sp>
          </p:grpSp>
          <p:grpSp>
            <p:nvGrpSpPr>
              <p:cNvPr id="37" name="Group 128"/>
              <p:cNvGrpSpPr/>
              <p:nvPr/>
            </p:nvGrpSpPr>
            <p:grpSpPr>
              <a:xfrm>
                <a:off x="4750258" y="3272849"/>
                <a:ext cx="1167655" cy="458728"/>
                <a:chOff x="620502" y="3758915"/>
                <a:chExt cx="1167655" cy="458728"/>
              </a:xfrm>
            </p:grpSpPr>
            <p:sp>
              <p:nvSpPr>
                <p:cNvPr id="1048645" name="Rectangle 129"/>
                <p:cNvSpPr/>
                <p:nvPr/>
              </p:nvSpPr>
              <p:spPr>
                <a:xfrm>
                  <a:off x="620502" y="3758915"/>
                  <a:ext cx="1167655" cy="3231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defTabSz="914126">
                    <a:lnSpc>
                      <a:spcPts val="1799"/>
                    </a:lnSpc>
                    <a:buClrTx/>
                    <a:defRPr/>
                  </a:pPr>
                  <a:r>
                    <a:rPr lang="ms-MY" sz="1799" b="1" kern="1200" dirty="0">
                      <a:solidFill>
                        <a:prstClr val="black"/>
                      </a:solidFill>
                      <a:latin typeface="Arial Narrow" panose="020B0606020202030204" pitchFamily="34" charset="0"/>
                      <a:ea typeface="+mn-ea"/>
                      <a:cs typeface="+mn-cs"/>
                    </a:rPr>
                    <a:t>RM2.09 </a:t>
                  </a:r>
                </a:p>
              </p:txBody>
            </p:sp>
            <p:sp>
              <p:nvSpPr>
                <p:cNvPr id="1048646" name="Rectangle 130"/>
                <p:cNvSpPr/>
                <p:nvPr/>
              </p:nvSpPr>
              <p:spPr>
                <a:xfrm>
                  <a:off x="812183" y="3894478"/>
                  <a:ext cx="537327" cy="3231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914126">
                    <a:lnSpc>
                      <a:spcPts val="1799"/>
                    </a:lnSpc>
                    <a:buClrTx/>
                    <a:defRPr/>
                  </a:pPr>
                  <a:r>
                    <a:rPr lang="ms-MY" sz="1100" b="1" kern="1200" dirty="0">
                      <a:solidFill>
                        <a:prstClr val="black"/>
                      </a:solidFill>
                      <a:latin typeface="Arial Narrow" panose="020B0606020202030204" pitchFamily="34" charset="0"/>
                      <a:ea typeface="+mn-ea"/>
                      <a:cs typeface="+mn-cs"/>
                    </a:rPr>
                    <a:t>trillion</a:t>
                  </a:r>
                </a:p>
              </p:txBody>
            </p:sp>
          </p:grpSp>
          <p:sp>
            <p:nvSpPr>
              <p:cNvPr id="1048647" name="Arrow: Striped Right 21"/>
              <p:cNvSpPr/>
              <p:nvPr/>
            </p:nvSpPr>
            <p:spPr>
              <a:xfrm>
                <a:off x="4256127" y="3260764"/>
                <a:ext cx="263699" cy="369333"/>
              </a:xfrm>
              <a:prstGeom prst="stripedRightArrow">
                <a:avLst/>
              </a:prstGeom>
              <a:solidFill>
                <a:srgbClr val="31438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>
                  <a:buClrTx/>
                  <a:defRPr/>
                </a:pPr>
                <a:endParaRPr lang="ms-MY" sz="1799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048648" name="Rectangle 31"/>
            <p:cNvSpPr/>
            <p:nvPr/>
          </p:nvSpPr>
          <p:spPr>
            <a:xfrm>
              <a:off x="9261941" y="5173478"/>
              <a:ext cx="2821500" cy="7390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914126">
                <a:buClrTx/>
                <a:defRPr/>
              </a:pPr>
              <a:r>
                <a:rPr lang="en-US" sz="1401" kern="1200" dirty="0">
                  <a:solidFill>
                    <a:srgbClr val="E7E6E6">
                      <a:lumMod val="25000"/>
                    </a:srgb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To increase gross export growth, which is projected to grow by 5.8% annually</a:t>
              </a:r>
              <a:endParaRPr lang="ms-MY" sz="1401" kern="1200" dirty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4" name="Rectangle 108">
            <a:extLst>
              <a:ext uri="{FF2B5EF4-FFF2-40B4-BE49-F238E27FC236}">
                <a16:creationId xmlns="" xmlns:a16="http://schemas.microsoft.com/office/drawing/2014/main" id="{948B43B5-26C5-42FE-ABAF-1CBA2CB4AE1E}"/>
              </a:ext>
            </a:extLst>
          </p:cNvPr>
          <p:cNvSpPr/>
          <p:nvPr/>
        </p:nvSpPr>
        <p:spPr>
          <a:xfrm>
            <a:off x="127447" y="869183"/>
            <a:ext cx="3255036" cy="323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26">
              <a:lnSpc>
                <a:spcPts val="1799"/>
              </a:lnSpc>
              <a:buClrTx/>
              <a:defRPr/>
            </a:pPr>
            <a:r>
              <a:rPr lang="ms-MY" sz="1799" b="1" kern="1200" dirty="0">
                <a:solidFill>
                  <a:srgbClr val="31438C"/>
                </a:solidFill>
                <a:latin typeface="Arial Narrow" panose="020B0606020202030204" pitchFamily="34" charset="0"/>
                <a:ea typeface="+mn-ea"/>
                <a:cs typeface="+mn-cs"/>
              </a:rPr>
              <a:t>REDESIGNING DEVELOPMENT</a:t>
            </a:r>
          </a:p>
        </p:txBody>
      </p:sp>
      <p:sp>
        <p:nvSpPr>
          <p:cNvPr id="55" name="Rectangle 108">
            <a:extLst>
              <a:ext uri="{FF2B5EF4-FFF2-40B4-BE49-F238E27FC236}">
                <a16:creationId xmlns="" xmlns:a16="http://schemas.microsoft.com/office/drawing/2014/main" id="{9EFBA1E2-5941-4EB3-A858-1E6B8749B57C}"/>
              </a:ext>
            </a:extLst>
          </p:cNvPr>
          <p:cNvSpPr/>
          <p:nvPr/>
        </p:nvSpPr>
        <p:spPr>
          <a:xfrm>
            <a:off x="898610" y="1470898"/>
            <a:ext cx="4502407" cy="7846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26">
              <a:lnSpc>
                <a:spcPts val="1799"/>
              </a:lnSpc>
              <a:buClrTx/>
              <a:defRPr/>
            </a:pPr>
            <a:r>
              <a:rPr lang="ms-MY" sz="1799" b="1" kern="1200" dirty="0">
                <a:solidFill>
                  <a:srgbClr val="31438C"/>
                </a:solidFill>
                <a:latin typeface="Arial Narrow" panose="020B0606020202030204" pitchFamily="34" charset="0"/>
                <a:ea typeface="+mn-ea"/>
                <a:cs typeface="+mn-cs"/>
              </a:rPr>
              <a:t>Strengthen </a:t>
            </a:r>
            <a:r>
              <a:rPr lang="ms-MY" sz="1799" b="1" u="sng" kern="1200" dirty="0">
                <a:solidFill>
                  <a:srgbClr val="31438C"/>
                </a:solidFill>
                <a:latin typeface="Arial Narrow" panose="020B0606020202030204" pitchFamily="34" charset="0"/>
                <a:ea typeface="+mn-ea"/>
                <a:cs typeface="+mn-cs"/>
              </a:rPr>
              <a:t>good </a:t>
            </a:r>
            <a:r>
              <a:rPr lang="ms-MY" sz="1799" b="1" u="sng" kern="1200" dirty="0" smtClean="0">
                <a:solidFill>
                  <a:srgbClr val="31438C"/>
                </a:solidFill>
                <a:latin typeface="Arial Narrow" panose="020B0606020202030204" pitchFamily="34" charset="0"/>
                <a:ea typeface="+mn-ea"/>
                <a:cs typeface="+mn-cs"/>
              </a:rPr>
              <a:t>governance </a:t>
            </a:r>
            <a:r>
              <a:rPr lang="ms-MY" sz="1799" b="1" kern="1200" dirty="0">
                <a:solidFill>
                  <a:srgbClr val="31438C"/>
                </a:solidFill>
                <a:latin typeface="Arial Narrow" panose="020B0606020202030204" pitchFamily="34" charset="0"/>
                <a:ea typeface="+mn-ea"/>
                <a:cs typeface="+mn-cs"/>
              </a:rPr>
              <a:t>through efficiency of public service delivery and improve fiscal management.</a:t>
            </a:r>
          </a:p>
        </p:txBody>
      </p:sp>
      <p:sp>
        <p:nvSpPr>
          <p:cNvPr id="56" name="Rectangle 108">
            <a:extLst>
              <a:ext uri="{FF2B5EF4-FFF2-40B4-BE49-F238E27FC236}">
                <a16:creationId xmlns="" xmlns:a16="http://schemas.microsoft.com/office/drawing/2014/main" id="{5C0D5839-DA86-4F90-A069-C3D7C30E9E76}"/>
              </a:ext>
            </a:extLst>
          </p:cNvPr>
          <p:cNvSpPr/>
          <p:nvPr/>
        </p:nvSpPr>
        <p:spPr>
          <a:xfrm>
            <a:off x="898609" y="2453669"/>
            <a:ext cx="4502408" cy="553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126">
              <a:lnSpc>
                <a:spcPts val="1799"/>
              </a:lnSpc>
              <a:buClrTx/>
              <a:defRPr/>
            </a:pPr>
            <a:r>
              <a:rPr lang="ms-MY" sz="1799" b="1" kern="1200" dirty="0">
                <a:solidFill>
                  <a:srgbClr val="31438C"/>
                </a:solidFill>
                <a:latin typeface="Arial Narrow" panose="020B0606020202030204" pitchFamily="34" charset="0"/>
                <a:ea typeface="+mn-ea"/>
                <a:cs typeface="+mn-cs"/>
              </a:rPr>
              <a:t>Strengthen overall </a:t>
            </a:r>
            <a:r>
              <a:rPr lang="ms-MY" sz="1799" b="1" u="sng" kern="1200" dirty="0">
                <a:solidFill>
                  <a:srgbClr val="31438C"/>
                </a:solidFill>
                <a:latin typeface="Arial Narrow" panose="020B0606020202030204" pitchFamily="34" charset="0"/>
                <a:ea typeface="+mn-ea"/>
                <a:cs typeface="+mn-cs"/>
              </a:rPr>
              <a:t>economic </a:t>
            </a:r>
            <a:r>
              <a:rPr lang="ms-MY" b="1" u="sng" dirty="0">
                <a:solidFill>
                  <a:srgbClr val="31438C"/>
                </a:solidFill>
                <a:latin typeface="Arial Narrow" panose="020B0606020202030204" pitchFamily="34" charset="0"/>
              </a:rPr>
              <a:t>r</a:t>
            </a:r>
            <a:r>
              <a:rPr lang="ms-MY" sz="1799" b="1" u="sng" kern="1200" dirty="0">
                <a:solidFill>
                  <a:srgbClr val="31438C"/>
                </a:solidFill>
                <a:latin typeface="Arial Narrow" panose="020B0606020202030204" pitchFamily="34" charset="0"/>
                <a:ea typeface="+mn-ea"/>
                <a:cs typeface="+mn-cs"/>
              </a:rPr>
              <a:t>esilience </a:t>
            </a:r>
            <a:r>
              <a:rPr lang="ms-MY" sz="1799" b="1" kern="1200" dirty="0">
                <a:solidFill>
                  <a:srgbClr val="31438C"/>
                </a:solidFill>
                <a:latin typeface="Arial Narrow" panose="020B0606020202030204" pitchFamily="34" charset="0"/>
                <a:ea typeface="+mn-ea"/>
                <a:cs typeface="+mn-cs"/>
              </a:rPr>
              <a:t>through value creation across all sectors.</a:t>
            </a:r>
          </a:p>
        </p:txBody>
      </p:sp>
      <p:sp>
        <p:nvSpPr>
          <p:cNvPr id="57" name="Rectangle 108">
            <a:extLst>
              <a:ext uri="{FF2B5EF4-FFF2-40B4-BE49-F238E27FC236}">
                <a16:creationId xmlns="" xmlns:a16="http://schemas.microsoft.com/office/drawing/2014/main" id="{01EA28DF-6642-49B6-BD12-3B319AA2615A}"/>
              </a:ext>
            </a:extLst>
          </p:cNvPr>
          <p:cNvSpPr/>
          <p:nvPr/>
        </p:nvSpPr>
        <p:spPr>
          <a:xfrm>
            <a:off x="921976" y="3233163"/>
            <a:ext cx="4458802" cy="7846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26">
              <a:lnSpc>
                <a:spcPts val="1799"/>
              </a:lnSpc>
              <a:buClrTx/>
              <a:defRPr/>
            </a:pPr>
            <a:r>
              <a:rPr lang="ms-MY" sz="1799" b="1" u="sng" kern="1200" dirty="0">
                <a:solidFill>
                  <a:srgbClr val="31438C"/>
                </a:solidFill>
                <a:latin typeface="Arial Narrow" panose="020B0606020202030204" pitchFamily="34" charset="0"/>
                <a:ea typeface="+mn-ea"/>
                <a:cs typeface="+mn-cs"/>
              </a:rPr>
              <a:t>Inclusive </a:t>
            </a:r>
            <a:r>
              <a:rPr lang="ms-MY" b="1" u="sng" dirty="0">
                <a:solidFill>
                  <a:srgbClr val="31438C"/>
                </a:solidFill>
                <a:latin typeface="Arial Narrow" panose="020B0606020202030204" pitchFamily="34" charset="0"/>
              </a:rPr>
              <a:t>growth </a:t>
            </a:r>
            <a:r>
              <a:rPr lang="ms-MY" b="1" dirty="0">
                <a:solidFill>
                  <a:srgbClr val="31438C"/>
                </a:solidFill>
                <a:latin typeface="Arial Narrow" panose="020B0606020202030204" pitchFamily="34" charset="0"/>
              </a:rPr>
              <a:t>and responsive development, with priority given to raising the quality and standard of living of the people.</a:t>
            </a:r>
            <a:endParaRPr lang="ms-MY" sz="1799" b="1" kern="1200" dirty="0">
              <a:solidFill>
                <a:srgbClr val="31438C"/>
              </a:solidFill>
              <a:latin typeface="Arial Narrow" panose="020B0606020202030204" pitchFamily="34" charset="0"/>
              <a:ea typeface="+mn-ea"/>
              <a:cs typeface="+mn-cs"/>
            </a:endParaRPr>
          </a:p>
        </p:txBody>
      </p:sp>
      <p:cxnSp>
        <p:nvCxnSpPr>
          <p:cNvPr id="38" name="Straight Connector 2">
            <a:extLst>
              <a:ext uri="{FF2B5EF4-FFF2-40B4-BE49-F238E27FC236}">
                <a16:creationId xmlns="" xmlns:a16="http://schemas.microsoft.com/office/drawing/2014/main" id="{F76BBB95-603A-457F-8872-0AAF8760CF9C}"/>
              </a:ext>
            </a:extLst>
          </p:cNvPr>
          <p:cNvCxnSpPr>
            <a:cxnSpLocks/>
          </p:cNvCxnSpPr>
          <p:nvPr/>
        </p:nvCxnSpPr>
        <p:spPr>
          <a:xfrm>
            <a:off x="127447" y="4518843"/>
            <a:ext cx="11888331" cy="0"/>
          </a:xfrm>
          <a:prstGeom prst="line">
            <a:avLst/>
          </a:prstGeom>
          <a:ln w="28575">
            <a:solidFill>
              <a:srgbClr val="DB9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109">
            <a:extLst>
              <a:ext uri="{FF2B5EF4-FFF2-40B4-BE49-F238E27FC236}">
                <a16:creationId xmlns="" xmlns:a16="http://schemas.microsoft.com/office/drawing/2014/main" id="{AF31BDD8-ADB6-4798-9605-FCA9CEF0DC97}"/>
              </a:ext>
            </a:extLst>
          </p:cNvPr>
          <p:cNvSpPr/>
          <p:nvPr/>
        </p:nvSpPr>
        <p:spPr>
          <a:xfrm>
            <a:off x="180059" y="1204543"/>
            <a:ext cx="2991523" cy="45707"/>
          </a:xfrm>
          <a:prstGeom prst="rect">
            <a:avLst/>
          </a:prstGeom>
          <a:solidFill>
            <a:srgbClr val="DB993D"/>
          </a:solidFill>
          <a:ln>
            <a:solidFill>
              <a:srgbClr val="DB99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buClrTx/>
              <a:defRPr/>
            </a:pPr>
            <a:endParaRPr lang="ms-MY" sz="1799" kern="12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8E9A766-3688-41BE-8C6E-3D8E22703A42}"/>
              </a:ext>
            </a:extLst>
          </p:cNvPr>
          <p:cNvGrpSpPr/>
          <p:nvPr/>
        </p:nvGrpSpPr>
        <p:grpSpPr>
          <a:xfrm>
            <a:off x="118014" y="1596012"/>
            <a:ext cx="651468" cy="497465"/>
            <a:chOff x="118045" y="1474231"/>
            <a:chExt cx="651638" cy="497595"/>
          </a:xfrm>
        </p:grpSpPr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A1A7AC71-821C-4F25-83C8-5730B0818600}"/>
                </a:ext>
              </a:extLst>
            </p:cNvPr>
            <p:cNvSpPr/>
            <p:nvPr/>
          </p:nvSpPr>
          <p:spPr>
            <a:xfrm>
              <a:off x="118045" y="1474231"/>
              <a:ext cx="522481" cy="497595"/>
            </a:xfrm>
            <a:prstGeom prst="ellipse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ms-MY" sz="2399" b="1" dirty="0">
                  <a:solidFill>
                    <a:srgbClr val="DB993D"/>
                  </a:solidFill>
                </a:rPr>
                <a:t>1</a:t>
              </a:r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="" xmlns:a16="http://schemas.microsoft.com/office/drawing/2014/main" id="{B172FFD2-0E99-4007-A3BE-CB0A28444696}"/>
                </a:ext>
              </a:extLst>
            </p:cNvPr>
            <p:cNvSpPr/>
            <p:nvPr/>
          </p:nvSpPr>
          <p:spPr>
            <a:xfrm rot="5400000">
              <a:off x="625788" y="1675495"/>
              <a:ext cx="169560" cy="118231"/>
            </a:xfrm>
            <a:prstGeom prst="triangl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ADD5370E-79BA-4CE2-A12B-80A40C363A6E}"/>
              </a:ext>
            </a:extLst>
          </p:cNvPr>
          <p:cNvGrpSpPr/>
          <p:nvPr/>
        </p:nvGrpSpPr>
        <p:grpSpPr>
          <a:xfrm>
            <a:off x="132020" y="2471830"/>
            <a:ext cx="651468" cy="497465"/>
            <a:chOff x="118045" y="1474231"/>
            <a:chExt cx="651638" cy="497595"/>
          </a:xfrm>
        </p:grpSpPr>
        <p:sp>
          <p:nvSpPr>
            <p:cNvPr id="48" name="Oval 47">
              <a:extLst>
                <a:ext uri="{FF2B5EF4-FFF2-40B4-BE49-F238E27FC236}">
                  <a16:creationId xmlns="" xmlns:a16="http://schemas.microsoft.com/office/drawing/2014/main" id="{568B77E8-7790-4DF1-A7F9-9CC0C164EB4D}"/>
                </a:ext>
              </a:extLst>
            </p:cNvPr>
            <p:cNvSpPr/>
            <p:nvPr/>
          </p:nvSpPr>
          <p:spPr>
            <a:xfrm>
              <a:off x="118045" y="1474231"/>
              <a:ext cx="522481" cy="497595"/>
            </a:xfrm>
            <a:prstGeom prst="ellipse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ms-MY" sz="2399" b="1" dirty="0">
                  <a:solidFill>
                    <a:srgbClr val="DB993D"/>
                  </a:solidFill>
                </a:rPr>
                <a:t>2</a:t>
              </a:r>
            </a:p>
          </p:txBody>
        </p:sp>
        <p:sp>
          <p:nvSpPr>
            <p:cNvPr id="49" name="Isosceles Triangle 48">
              <a:extLst>
                <a:ext uri="{FF2B5EF4-FFF2-40B4-BE49-F238E27FC236}">
                  <a16:creationId xmlns="" xmlns:a16="http://schemas.microsoft.com/office/drawing/2014/main" id="{D6B1072B-EC65-4651-B3FC-5686DD7417E3}"/>
                </a:ext>
              </a:extLst>
            </p:cNvPr>
            <p:cNvSpPr/>
            <p:nvPr/>
          </p:nvSpPr>
          <p:spPr>
            <a:xfrm rot="5400000">
              <a:off x="625788" y="1675495"/>
              <a:ext cx="169560" cy="118231"/>
            </a:xfrm>
            <a:prstGeom prst="triangl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="" xmlns:a16="http://schemas.microsoft.com/office/drawing/2014/main" id="{F2839322-336F-4487-9C2C-761E3D77494B}"/>
              </a:ext>
            </a:extLst>
          </p:cNvPr>
          <p:cNvGrpSpPr/>
          <p:nvPr/>
        </p:nvGrpSpPr>
        <p:grpSpPr>
          <a:xfrm>
            <a:off x="153782" y="3370458"/>
            <a:ext cx="642140" cy="497465"/>
            <a:chOff x="118045" y="1474231"/>
            <a:chExt cx="642307" cy="497595"/>
          </a:xfrm>
        </p:grpSpPr>
        <p:sp>
          <p:nvSpPr>
            <p:cNvPr id="51" name="Oval 50">
              <a:extLst>
                <a:ext uri="{FF2B5EF4-FFF2-40B4-BE49-F238E27FC236}">
                  <a16:creationId xmlns="" xmlns:a16="http://schemas.microsoft.com/office/drawing/2014/main" id="{3CE7CA21-729B-4340-909C-C24F7E1AB1B8}"/>
                </a:ext>
              </a:extLst>
            </p:cNvPr>
            <p:cNvSpPr/>
            <p:nvPr/>
          </p:nvSpPr>
          <p:spPr>
            <a:xfrm>
              <a:off x="118045" y="1474231"/>
              <a:ext cx="522481" cy="497595"/>
            </a:xfrm>
            <a:prstGeom prst="ellipse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ms-MY" sz="2399" b="1" dirty="0">
                  <a:solidFill>
                    <a:srgbClr val="DB993D"/>
                  </a:solidFill>
                </a:rPr>
                <a:t>3</a:t>
              </a:r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="" xmlns:a16="http://schemas.microsoft.com/office/drawing/2014/main" id="{3BB93E22-E9CC-4B86-B034-10F828374653}"/>
                </a:ext>
              </a:extLst>
            </p:cNvPr>
            <p:cNvSpPr/>
            <p:nvPr/>
          </p:nvSpPr>
          <p:spPr>
            <a:xfrm rot="5400000">
              <a:off x="616457" y="1675495"/>
              <a:ext cx="169560" cy="118231"/>
            </a:xfrm>
            <a:prstGeom prst="triangl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/>
            </a:p>
          </p:txBody>
        </p:sp>
      </p:grpSp>
      <p:sp>
        <p:nvSpPr>
          <p:cNvPr id="53" name="Rectangle 108">
            <a:extLst>
              <a:ext uri="{FF2B5EF4-FFF2-40B4-BE49-F238E27FC236}">
                <a16:creationId xmlns="" xmlns:a16="http://schemas.microsoft.com/office/drawing/2014/main" id="{883236FA-D9A6-4642-9CBD-7FE7D57014A8}"/>
              </a:ext>
            </a:extLst>
          </p:cNvPr>
          <p:cNvSpPr/>
          <p:nvPr/>
        </p:nvSpPr>
        <p:spPr>
          <a:xfrm>
            <a:off x="1553149" y="6101077"/>
            <a:ext cx="740135" cy="323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26">
              <a:lnSpc>
                <a:spcPts val="1799"/>
              </a:lnSpc>
              <a:buClrTx/>
              <a:defRPr/>
            </a:pPr>
            <a:r>
              <a:rPr lang="ms-MY" sz="1799" b="1" kern="1200" dirty="0">
                <a:solidFill>
                  <a:srgbClr val="31438C"/>
                </a:solidFill>
                <a:latin typeface="Arial Narrow" panose="020B0606020202030204" pitchFamily="34" charset="0"/>
                <a:ea typeface="+mn-ea"/>
                <a:cs typeface="+mn-cs"/>
              </a:rPr>
              <a:t>E &amp; E</a:t>
            </a:r>
          </a:p>
        </p:txBody>
      </p:sp>
      <p:sp>
        <p:nvSpPr>
          <p:cNvPr id="58" name="Rectangle 108">
            <a:extLst>
              <a:ext uri="{FF2B5EF4-FFF2-40B4-BE49-F238E27FC236}">
                <a16:creationId xmlns="" xmlns:a16="http://schemas.microsoft.com/office/drawing/2014/main" id="{74266AA6-2665-403A-948A-B6B70DD3288A}"/>
              </a:ext>
            </a:extLst>
          </p:cNvPr>
          <p:cNvSpPr/>
          <p:nvPr/>
        </p:nvSpPr>
        <p:spPr>
          <a:xfrm>
            <a:off x="3008185" y="6101077"/>
            <a:ext cx="1203059" cy="323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26">
              <a:lnSpc>
                <a:spcPts val="1799"/>
              </a:lnSpc>
              <a:buClrTx/>
              <a:defRPr/>
            </a:pPr>
            <a:r>
              <a:rPr lang="ms-MY" sz="1799" b="1" kern="1200" dirty="0">
                <a:solidFill>
                  <a:srgbClr val="31438C"/>
                </a:solidFill>
                <a:latin typeface="Arial Narrow" panose="020B0606020202030204" pitchFamily="34" charset="0"/>
                <a:ea typeface="+mn-ea"/>
                <a:cs typeface="+mn-cs"/>
              </a:rPr>
              <a:t>SERVICES</a:t>
            </a:r>
          </a:p>
        </p:txBody>
      </p:sp>
      <p:sp>
        <p:nvSpPr>
          <p:cNvPr id="59" name="Rectangle 108">
            <a:extLst>
              <a:ext uri="{FF2B5EF4-FFF2-40B4-BE49-F238E27FC236}">
                <a16:creationId xmlns="" xmlns:a16="http://schemas.microsoft.com/office/drawing/2014/main" id="{F75D7FB9-8565-4DA1-8D69-7EF8669DFEC0}"/>
              </a:ext>
            </a:extLst>
          </p:cNvPr>
          <p:cNvSpPr/>
          <p:nvPr/>
        </p:nvSpPr>
        <p:spPr>
          <a:xfrm>
            <a:off x="4366837" y="6127143"/>
            <a:ext cx="2216349" cy="553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126">
              <a:lnSpc>
                <a:spcPts val="1799"/>
              </a:lnSpc>
              <a:buClrTx/>
              <a:defRPr/>
            </a:pPr>
            <a:r>
              <a:rPr lang="ms-MY" sz="1799" b="1" kern="1200" dirty="0">
                <a:solidFill>
                  <a:srgbClr val="31438C"/>
                </a:solidFill>
                <a:latin typeface="Arial Narrow" panose="020B0606020202030204" pitchFamily="34" charset="0"/>
                <a:ea typeface="+mn-ea"/>
                <a:cs typeface="+mn-cs"/>
              </a:rPr>
              <a:t>ANIMATION &amp; </a:t>
            </a:r>
          </a:p>
          <a:p>
            <a:pPr algn="ctr" defTabSz="914126">
              <a:lnSpc>
                <a:spcPts val="1799"/>
              </a:lnSpc>
              <a:buClrTx/>
              <a:defRPr/>
            </a:pPr>
            <a:r>
              <a:rPr lang="ms-MY" sz="1799" b="1" kern="1200" dirty="0">
                <a:solidFill>
                  <a:srgbClr val="31438C"/>
                </a:solidFill>
                <a:latin typeface="Arial Narrow" panose="020B0606020202030204" pitchFamily="34" charset="0"/>
                <a:ea typeface="+mn-ea"/>
                <a:cs typeface="+mn-cs"/>
              </a:rPr>
              <a:t>DIGITAL GAMES</a:t>
            </a:r>
          </a:p>
        </p:txBody>
      </p:sp>
      <p:sp>
        <p:nvSpPr>
          <p:cNvPr id="60" name="Rectangle 108">
            <a:extLst>
              <a:ext uri="{FF2B5EF4-FFF2-40B4-BE49-F238E27FC236}">
                <a16:creationId xmlns="" xmlns:a16="http://schemas.microsoft.com/office/drawing/2014/main" id="{0BBCF329-3DFA-499D-AA7A-9BA9A31CE0A7}"/>
              </a:ext>
            </a:extLst>
          </p:cNvPr>
          <p:cNvSpPr/>
          <p:nvPr/>
        </p:nvSpPr>
        <p:spPr>
          <a:xfrm>
            <a:off x="6806973" y="6139294"/>
            <a:ext cx="2189533" cy="323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26">
              <a:lnSpc>
                <a:spcPts val="1799"/>
              </a:lnSpc>
              <a:buClrTx/>
              <a:defRPr/>
            </a:pPr>
            <a:r>
              <a:rPr lang="ms-MY" sz="1799" b="1" kern="1200" dirty="0">
                <a:solidFill>
                  <a:srgbClr val="31438C"/>
                </a:solidFill>
                <a:latin typeface="Arial Narrow" panose="020B0606020202030204" pitchFamily="34" charset="0"/>
                <a:ea typeface="+mn-ea"/>
                <a:cs typeface="+mn-cs"/>
              </a:rPr>
              <a:t>HALAL PRODUCTS</a:t>
            </a:r>
          </a:p>
        </p:txBody>
      </p:sp>
      <p:sp>
        <p:nvSpPr>
          <p:cNvPr id="61" name="Rectangle 108">
            <a:extLst>
              <a:ext uri="{FF2B5EF4-FFF2-40B4-BE49-F238E27FC236}">
                <a16:creationId xmlns="" xmlns:a16="http://schemas.microsoft.com/office/drawing/2014/main" id="{419ECBE9-B8C2-4922-AD80-1C41D4A14508}"/>
              </a:ext>
            </a:extLst>
          </p:cNvPr>
          <p:cNvSpPr/>
          <p:nvPr/>
        </p:nvSpPr>
        <p:spPr>
          <a:xfrm>
            <a:off x="9326815" y="6136660"/>
            <a:ext cx="1586932" cy="323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26">
              <a:lnSpc>
                <a:spcPts val="1799"/>
              </a:lnSpc>
              <a:buClrTx/>
              <a:defRPr/>
            </a:pPr>
            <a:r>
              <a:rPr lang="ms-MY" sz="1799" b="1" kern="1200" dirty="0">
                <a:solidFill>
                  <a:srgbClr val="31438C"/>
                </a:solidFill>
                <a:latin typeface="Arial Narrow" panose="020B0606020202030204" pitchFamily="34" charset="0"/>
                <a:ea typeface="+mn-ea"/>
                <a:cs typeface="+mn-cs"/>
              </a:rPr>
              <a:t>AGRICULTURE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="" xmlns:a16="http://schemas.microsoft.com/office/drawing/2014/main" id="{E786C668-FD59-498F-BF15-F716F79A8C3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06480" y="5426605"/>
            <a:ext cx="740135" cy="666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E3D3731-7BFC-4549-8A8A-05F4A3ACC63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429" b="94643" l="4577" r="93662">
                        <a14:foregroundMark x1="61972" y1="6429" x2="61972" y2="6429"/>
                        <a14:foregroundMark x1="58099" y1="21786" x2="58099" y2="21786"/>
                        <a14:foregroundMark x1="53521" y1="37143" x2="53521" y2="37143"/>
                        <a14:foregroundMark x1="55282" y1="86071" x2="55282" y2="86071"/>
                        <a14:foregroundMark x1="79930" y1="94643" x2="79930" y2="94643"/>
                        <a14:foregroundMark x1="94014" y1="76429" x2="94014" y2="76429"/>
                        <a14:foregroundMark x1="4577" y1="72500" x2="4577" y2="72500"/>
                        <a14:foregroundMark x1="25352" y1="70714" x2="25352" y2="70714"/>
                        <a14:foregroundMark x1="63732" y1="70714" x2="63732" y2="70714"/>
                        <a14:foregroundMark x1="73239" y1="63929" x2="73239" y2="63929"/>
                        <a14:foregroundMark x1="78873" y1="72500" x2="78873" y2="72500"/>
                        <a14:foregroundMark x1="73239" y1="79286" x2="73239" y2="792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56248" y="5309767"/>
            <a:ext cx="882606" cy="8701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CF9FFC4-C733-41E0-9C60-DA96FCC9799F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60408" y1="45510" x2="60408" y2="45510"/>
                        <a14:foregroundMark x1="46939" y1="45510" x2="46939" y2="45510"/>
                        <a14:foregroundMark x1="48878" y1="50000" x2="48878" y2="50000"/>
                        <a14:foregroundMark x1="39286" y1="60918" x2="39286" y2="60918"/>
                        <a14:foregroundMark x1="34184" y1="64082" x2="34184" y2="64082"/>
                        <a14:foregroundMark x1="50816" y1="70510" x2="50816" y2="70510"/>
                        <a14:foregroundMark x1="66224" y1="67347" x2="66224" y2="673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6671" y="5011867"/>
            <a:ext cx="1454034" cy="1454034"/>
          </a:xfrm>
          <a:prstGeom prst="rect">
            <a:avLst/>
          </a:prstGeom>
        </p:spPr>
      </p:pic>
      <p:pic>
        <p:nvPicPr>
          <p:cNvPr id="2050" name="Picture 2" descr="Halal and Certification Application ...">
            <a:extLst>
              <a:ext uri="{FF2B5EF4-FFF2-40B4-BE49-F238E27FC236}">
                <a16:creationId xmlns="" xmlns:a16="http://schemas.microsoft.com/office/drawing/2014/main" id="{181A230A-781A-40EA-987F-E25E554F3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196" y="5307907"/>
            <a:ext cx="882606" cy="84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0110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"/>
          <p:cNvSpPr/>
          <p:nvPr/>
        </p:nvSpPr>
        <p:spPr>
          <a:xfrm>
            <a:off x="242939" y="221257"/>
            <a:ext cx="11731804" cy="6401057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117169" tIns="58585" rIns="117169" bIns="58585" anchor="ctr" anchorCtr="0">
            <a:noAutofit/>
          </a:bodyPr>
          <a:lstStyle/>
          <a:p>
            <a:pPr algn="ctr" defTabSz="914126">
              <a:buSzPts val="2300"/>
              <a:defRPr/>
            </a:pPr>
            <a:endParaRPr sz="2299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3"/>
          <p:cNvSpPr txBox="1"/>
          <p:nvPr/>
        </p:nvSpPr>
        <p:spPr>
          <a:xfrm>
            <a:off x="1366628" y="3138462"/>
            <a:ext cx="9674190" cy="196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169" tIns="58585" rIns="117169" bIns="58585" anchor="t" anchorCtr="0">
            <a:noAutofit/>
          </a:bodyPr>
          <a:lstStyle/>
          <a:p>
            <a:pPr algn="r" defTabSz="914126">
              <a:lnSpc>
                <a:spcPct val="90000"/>
              </a:lnSpc>
              <a:buClr>
                <a:srgbClr val="FFFFFF"/>
              </a:buClr>
              <a:buSzPts val="4400"/>
              <a:defRPr/>
            </a:pPr>
            <a:r>
              <a:rPr lang="en-US" sz="4399" b="1" dirty="0">
                <a:solidFill>
                  <a:srgbClr val="FFFFFF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New Industrial Master Plan 2030</a:t>
            </a:r>
          </a:p>
          <a:p>
            <a:pPr algn="r" defTabSz="914126">
              <a:lnSpc>
                <a:spcPct val="90000"/>
              </a:lnSpc>
              <a:buClr>
                <a:srgbClr val="FFFFFF"/>
              </a:buClr>
              <a:buSzPts val="4400"/>
              <a:defRPr/>
            </a:pPr>
            <a:r>
              <a:rPr lang="en-US" sz="4399" b="1" dirty="0">
                <a:solidFill>
                  <a:srgbClr val="FFFFFF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(NIMP 2030) </a:t>
            </a:r>
            <a:endParaRPr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4" name="Google Shape;114;p3"/>
          <p:cNvSpPr/>
          <p:nvPr/>
        </p:nvSpPr>
        <p:spPr>
          <a:xfrm>
            <a:off x="-19398" y="6087144"/>
            <a:ext cx="12206636" cy="769962"/>
          </a:xfrm>
          <a:prstGeom prst="rect">
            <a:avLst/>
          </a:prstGeom>
          <a:solidFill>
            <a:srgbClr val="F7941D"/>
          </a:solidFill>
          <a:ln>
            <a:noFill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117169" tIns="58585" rIns="117169" bIns="58585" anchor="ctr" anchorCtr="0">
            <a:noAutofit/>
          </a:bodyPr>
          <a:lstStyle/>
          <a:p>
            <a:pPr algn="ctr" defTabSz="914126">
              <a:buSzPts val="2300"/>
              <a:defRPr/>
            </a:pPr>
            <a:endParaRPr sz="2299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5" name="Google Shape;115;p3"/>
          <p:cNvCxnSpPr/>
          <p:nvPr/>
        </p:nvCxnSpPr>
        <p:spPr>
          <a:xfrm>
            <a:off x="7682876" y="2928589"/>
            <a:ext cx="3599292" cy="0"/>
          </a:xfrm>
          <a:prstGeom prst="straightConnector1">
            <a:avLst/>
          </a:prstGeom>
          <a:noFill/>
          <a:ln w="127000" cap="flat" cmpd="sng">
            <a:solidFill>
              <a:srgbClr val="F7941D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6" name="Google Shape;116;p3"/>
          <p:cNvCxnSpPr/>
          <p:nvPr/>
        </p:nvCxnSpPr>
        <p:spPr>
          <a:xfrm>
            <a:off x="11219206" y="2928591"/>
            <a:ext cx="0" cy="3378919"/>
          </a:xfrm>
          <a:prstGeom prst="straightConnector1">
            <a:avLst/>
          </a:prstGeom>
          <a:noFill/>
          <a:ln w="127000" cap="flat" cmpd="sng">
            <a:solidFill>
              <a:srgbClr val="F7941D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493384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8" name="Google Shape;178;p1"/>
          <p:cNvCxnSpPr/>
          <p:nvPr/>
        </p:nvCxnSpPr>
        <p:spPr>
          <a:xfrm>
            <a:off x="338677" y="325385"/>
            <a:ext cx="5206162" cy="0"/>
          </a:xfrm>
          <a:prstGeom prst="straightConnector1">
            <a:avLst/>
          </a:prstGeom>
          <a:noFill/>
          <a:ln w="127000" cap="flat" cmpd="sng">
            <a:solidFill>
              <a:srgbClr val="F7941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9" name="Google Shape;179;p1"/>
          <p:cNvSpPr/>
          <p:nvPr/>
        </p:nvSpPr>
        <p:spPr>
          <a:xfrm>
            <a:off x="577913" y="0"/>
            <a:ext cx="6213191" cy="1821504"/>
          </a:xfrm>
          <a:prstGeom prst="rect">
            <a:avLst/>
          </a:prstGeom>
          <a:solidFill>
            <a:srgbClr val="EA7D25"/>
          </a:solidFill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1"/>
          <p:cNvSpPr txBox="1">
            <a:spLocks noGrp="1"/>
          </p:cNvSpPr>
          <p:nvPr>
            <p:ph type="title"/>
          </p:nvPr>
        </p:nvSpPr>
        <p:spPr>
          <a:xfrm>
            <a:off x="690952" y="185110"/>
            <a:ext cx="6213187" cy="1772135"/>
          </a:xfrm>
          <a:prstGeom prst="rect">
            <a:avLst/>
          </a:prstGeom>
          <a:solidFill>
            <a:srgbClr val="17327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17200" tIns="58600" rIns="117200" bIns="58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800"/>
              <a:buFont typeface="Arial"/>
              <a:buNone/>
            </a:pPr>
            <a:r>
              <a:rPr lang="en-US" sz="7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CONTENTS</a:t>
            </a:r>
            <a:endParaRPr sz="4800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1" name="Google Shape;181;p1"/>
          <p:cNvCxnSpPr/>
          <p:nvPr/>
        </p:nvCxnSpPr>
        <p:spPr>
          <a:xfrm>
            <a:off x="338677" y="265875"/>
            <a:ext cx="0" cy="6062039"/>
          </a:xfrm>
          <a:prstGeom prst="straightConnector1">
            <a:avLst/>
          </a:prstGeom>
          <a:noFill/>
          <a:ln w="127000" cap="flat" cmpd="sng">
            <a:solidFill>
              <a:srgbClr val="17327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2" name="Google Shape;182;p1"/>
          <p:cNvSpPr txBox="1"/>
          <p:nvPr/>
        </p:nvSpPr>
        <p:spPr>
          <a:xfrm>
            <a:off x="2112332" y="2174365"/>
            <a:ext cx="9631573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400" b="1" dirty="0">
                <a:solidFill>
                  <a:srgbClr val="F7941D"/>
                </a:solidFill>
              </a:rPr>
              <a:t>Malaysia’s </a:t>
            </a:r>
            <a:r>
              <a:rPr lang="en-US" sz="2400" b="1" dirty="0" smtClean="0">
                <a:solidFill>
                  <a:srgbClr val="F7941D"/>
                </a:solidFill>
              </a:rPr>
              <a:t>Economy &amp; Trade </a:t>
            </a:r>
            <a:r>
              <a:rPr lang="en-US" sz="2400" b="1" dirty="0" smtClean="0">
                <a:solidFill>
                  <a:srgbClr val="F7941D"/>
                </a:solidFill>
              </a:rPr>
              <a:t>Performance</a:t>
            </a:r>
            <a:endParaRPr lang="en-US" sz="2400" b="1" dirty="0" smtClean="0">
              <a:solidFill>
                <a:srgbClr val="F7941D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US" sz="2400" b="1" i="0" u="none" strike="noStrike" cap="none" dirty="0">
              <a:solidFill>
                <a:srgbClr val="F7941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400" b="1" dirty="0" smtClean="0">
                <a:solidFill>
                  <a:srgbClr val="F7941D"/>
                </a:solidFill>
              </a:rPr>
              <a:t>Frameworks</a:t>
            </a:r>
            <a:endParaRPr lang="en-US" sz="2400" b="1" i="0" u="none" strike="noStrike" cap="none" dirty="0" smtClean="0">
              <a:solidFill>
                <a:srgbClr val="D0262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400" b="1" i="0" u="none" strike="noStrike" cap="none" dirty="0">
              <a:solidFill>
                <a:srgbClr val="D02624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ts val="1400"/>
            </a:pPr>
            <a:r>
              <a:rPr lang="en-US" sz="2400" b="1" dirty="0">
                <a:solidFill>
                  <a:srgbClr val="F7941D"/>
                </a:solidFill>
              </a:rPr>
              <a:t>About MATRADE and its Services</a:t>
            </a:r>
            <a:r>
              <a:rPr lang="en-US" sz="2400" b="1" dirty="0">
                <a:solidFill>
                  <a:srgbClr val="D02624"/>
                </a:solidFill>
              </a:rPr>
              <a:t>	</a:t>
            </a:r>
            <a:endParaRPr lang="en-US" sz="24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400" b="1" i="0" u="none" strike="noStrike" cap="none" dirty="0">
              <a:solidFill>
                <a:srgbClr val="D0262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400" b="1" i="0" u="none" strike="noStrike" cap="none" dirty="0" smtClean="0">
                <a:solidFill>
                  <a:srgbClr val="F7941D"/>
                </a:solidFill>
                <a:latin typeface="Arial"/>
                <a:ea typeface="Arial"/>
                <a:cs typeface="Arial"/>
                <a:sym typeface="Arial"/>
              </a:rPr>
              <a:t>Trade Promotion Events</a:t>
            </a:r>
            <a:endParaRPr sz="2400" b="0" i="0" u="none" strike="noStrike" cap="none" dirty="0">
              <a:solidFill>
                <a:srgbClr val="F7941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1"/>
          <p:cNvSpPr/>
          <p:nvPr/>
        </p:nvSpPr>
        <p:spPr>
          <a:xfrm>
            <a:off x="1408720" y="2103455"/>
            <a:ext cx="71260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A5A5A5"/>
                </a:solidFill>
                <a:latin typeface="Questrial"/>
                <a:ea typeface="Questrial"/>
                <a:cs typeface="Questrial"/>
                <a:sym typeface="Questrial"/>
              </a:rPr>
              <a:t>01</a:t>
            </a:r>
            <a:endParaRPr sz="3600" b="0" i="0" u="none" strike="noStrike" cap="none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1"/>
          <p:cNvSpPr/>
          <p:nvPr/>
        </p:nvSpPr>
        <p:spPr>
          <a:xfrm>
            <a:off x="1408720" y="2855816"/>
            <a:ext cx="71260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A5A5A5"/>
                </a:solidFill>
                <a:latin typeface="Questrial"/>
                <a:ea typeface="Questrial"/>
                <a:cs typeface="Questrial"/>
                <a:sym typeface="Questrial"/>
              </a:rPr>
              <a:t>02</a:t>
            </a:r>
            <a:endParaRPr sz="3600" b="0" i="0" u="none" strike="noStrike" cap="none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1"/>
          <p:cNvSpPr/>
          <p:nvPr/>
        </p:nvSpPr>
        <p:spPr>
          <a:xfrm>
            <a:off x="1404224" y="3537698"/>
            <a:ext cx="71260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rgbClr val="A5A5A5"/>
                </a:solidFill>
                <a:latin typeface="Questrial"/>
                <a:ea typeface="Questrial"/>
                <a:cs typeface="Questrial"/>
                <a:sym typeface="Questrial"/>
              </a:rPr>
              <a:t>03</a:t>
            </a:r>
            <a:endParaRPr sz="3600" b="0" i="0" u="none" strike="noStrike" cap="none" dirty="0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1"/>
          <p:cNvSpPr/>
          <p:nvPr/>
        </p:nvSpPr>
        <p:spPr>
          <a:xfrm>
            <a:off x="1404224" y="4290059"/>
            <a:ext cx="71260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A5A5A5"/>
                </a:solidFill>
                <a:latin typeface="Questrial"/>
                <a:ea typeface="Questrial"/>
                <a:cs typeface="Questrial"/>
                <a:sym typeface="Questrial"/>
              </a:rPr>
              <a:t>04</a:t>
            </a:r>
            <a:endParaRPr sz="3600" b="0" i="0" u="none" strike="noStrike" cap="none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7" name="Google Shape;18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92654" y="156185"/>
            <a:ext cx="1539219" cy="68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51954" y="259198"/>
            <a:ext cx="2429682" cy="480924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"/>
          <p:cNvSpPr txBox="1">
            <a:spLocks noGrp="1"/>
          </p:cNvSpPr>
          <p:nvPr>
            <p:ph type="sldNum" idx="12"/>
          </p:nvPr>
        </p:nvSpPr>
        <p:spPr>
          <a:xfrm>
            <a:off x="9342333" y="6414529"/>
            <a:ext cx="2843318" cy="365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150" tIns="58575" rIns="117150" bIns="585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latin typeface="Century Gothic"/>
                <a:ea typeface="Century Gothic"/>
                <a:cs typeface="Century Gothic"/>
                <a:sym typeface="Century Gothic"/>
              </a:rPr>
              <a:t>2</a:t>
            </a:fld>
            <a:endParaRPr sz="1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="" xmlns:a16="http://schemas.microsoft.com/office/drawing/2014/main" id="{4EDBEB25-9155-4F46-A22C-1531A3E031C0}"/>
              </a:ext>
            </a:extLst>
          </p:cNvPr>
          <p:cNvCxnSpPr>
            <a:cxnSpLocks/>
          </p:cNvCxnSpPr>
          <p:nvPr/>
        </p:nvCxnSpPr>
        <p:spPr>
          <a:xfrm flipV="1">
            <a:off x="67500" y="712235"/>
            <a:ext cx="12112645" cy="30156"/>
          </a:xfrm>
          <a:prstGeom prst="line">
            <a:avLst/>
          </a:prstGeom>
          <a:ln w="25400" cmpd="thickThin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A8837E8-DBC0-4AD7-8B0B-1EACB15D6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" y="893"/>
            <a:ext cx="520564" cy="6884199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="" xmlns:a16="http://schemas.microsoft.com/office/drawing/2014/main" id="{74AFDE6D-97D8-40A5-9312-5202C042FF9F}"/>
              </a:ext>
            </a:extLst>
          </p:cNvPr>
          <p:cNvSpPr txBox="1">
            <a:spLocks/>
          </p:cNvSpPr>
          <p:nvPr/>
        </p:nvSpPr>
        <p:spPr bwMode="auto">
          <a:xfrm>
            <a:off x="585220" y="137132"/>
            <a:ext cx="8685674" cy="468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08" rIns="91416" bIns="4570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defTabSz="914126">
              <a:buClrTx/>
              <a:defRPr/>
            </a:pPr>
            <a:r>
              <a:rPr lang="en-US" altLang="en-US" sz="3599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NEW INDUSTRIAL MASTER PLAN 2030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0404098F-6B9D-4F0F-A638-FA12074A14AB}"/>
              </a:ext>
            </a:extLst>
          </p:cNvPr>
          <p:cNvSpPr/>
          <p:nvPr/>
        </p:nvSpPr>
        <p:spPr>
          <a:xfrm>
            <a:off x="546817" y="835619"/>
            <a:ext cx="5398385" cy="923090"/>
          </a:xfrm>
          <a:prstGeom prst="rect">
            <a:avLst/>
          </a:prstGeom>
          <a:noFill/>
        </p:spPr>
        <p:txBody>
          <a:bodyPr wrap="square" lIns="91416" tIns="45708" rIns="91416" bIns="4570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126">
              <a:buClrTx/>
              <a:defRPr/>
            </a:pPr>
            <a:r>
              <a:rPr lang="en-US" sz="1799" kern="1200" dirty="0">
                <a:solidFill>
                  <a:prstClr val="black"/>
                </a:solidFill>
                <a:latin typeface="Arial Nova Light" panose="020B0304020202020204" pitchFamily="34" charset="0"/>
                <a:ea typeface="+mn-ea"/>
                <a:cs typeface="Arial" panose="020B0604020202020204" pitchFamily="34" charset="0"/>
              </a:rPr>
              <a:t>The NIMP 2030 is an </a:t>
            </a:r>
            <a:r>
              <a:rPr lang="en-US" sz="1799" b="1" kern="1200" dirty="0">
                <a:solidFill>
                  <a:srgbClr val="29378F"/>
                </a:solidFill>
                <a:latin typeface="Arial Nova Light" panose="020B0304020202020204" pitchFamily="34" charset="0"/>
                <a:ea typeface="+mn-ea"/>
                <a:cs typeface="Arial" panose="020B0604020202020204" pitchFamily="34" charset="0"/>
              </a:rPr>
              <a:t>industrial policy </a:t>
            </a:r>
            <a:r>
              <a:rPr lang="en-US" sz="1799" kern="1200" dirty="0">
                <a:solidFill>
                  <a:prstClr val="black"/>
                </a:solidFill>
                <a:latin typeface="Arial Nova Light" panose="020B0304020202020204" pitchFamily="34" charset="0"/>
                <a:ea typeface="+mn-ea"/>
                <a:cs typeface="Arial" panose="020B0604020202020204" pitchFamily="34" charset="0"/>
              </a:rPr>
              <a:t>for the </a:t>
            </a:r>
            <a:r>
              <a:rPr lang="en-US" sz="1799" b="1" kern="1200" dirty="0">
                <a:solidFill>
                  <a:srgbClr val="29378F"/>
                </a:solidFill>
                <a:latin typeface="Arial Nova Light" panose="020B0304020202020204" pitchFamily="34" charset="0"/>
                <a:ea typeface="+mn-ea"/>
                <a:cs typeface="Arial" panose="020B0604020202020204" pitchFamily="34" charset="0"/>
              </a:rPr>
              <a:t>manufacturing</a:t>
            </a:r>
            <a:r>
              <a:rPr lang="en-US" sz="1799" kern="1200" dirty="0">
                <a:solidFill>
                  <a:prstClr val="black"/>
                </a:solidFill>
                <a:latin typeface="Arial Nova Light" panose="020B0304020202020204" pitchFamily="34" charset="0"/>
                <a:ea typeface="+mn-ea"/>
                <a:cs typeface="Arial" panose="020B0604020202020204" pitchFamily="34" charset="0"/>
              </a:rPr>
              <a:t> and manufacturing-related services sectors, spanning seven years until 2030.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819A8667-90F5-4B52-A9BC-BD93BC29E1A3}"/>
              </a:ext>
            </a:extLst>
          </p:cNvPr>
          <p:cNvSpPr/>
          <p:nvPr/>
        </p:nvSpPr>
        <p:spPr>
          <a:xfrm>
            <a:off x="1807698" y="2057836"/>
            <a:ext cx="2844910" cy="584623"/>
          </a:xfrm>
          <a:prstGeom prst="rect">
            <a:avLst/>
          </a:prstGeom>
          <a:noFill/>
        </p:spPr>
        <p:txBody>
          <a:bodyPr wrap="square" lIns="91416" tIns="45708" rIns="91416" bIns="45708">
            <a:spAutoFit/>
          </a:bodyPr>
          <a:lstStyle/>
          <a:p>
            <a:pPr algn="ctr" defTabSz="914126">
              <a:buClrTx/>
              <a:defRPr/>
            </a:pPr>
            <a:r>
              <a:rPr lang="en-US" sz="3199" b="1" kern="1200" spc="50" dirty="0">
                <a:ln w="0">
                  <a:solidFill>
                    <a:srgbClr val="FFFFFF">
                      <a:lumMod val="85000"/>
                    </a:srgbClr>
                  </a:solidFill>
                </a:ln>
                <a:solidFill>
                  <a:srgbClr val="030188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nk Free" panose="03080402000500000000" pitchFamily="66" charset="0"/>
                <a:ea typeface="+mn-ea"/>
                <a:cs typeface="+mn-cs"/>
              </a:rPr>
              <a:t>PURPOSE</a:t>
            </a:r>
            <a:endParaRPr lang="en-US" sz="3999" b="1" kern="1200" spc="50" dirty="0">
              <a:ln w="0">
                <a:solidFill>
                  <a:srgbClr val="FFFFFF">
                    <a:lumMod val="85000"/>
                  </a:srgbClr>
                </a:solidFill>
              </a:ln>
              <a:solidFill>
                <a:srgbClr val="030188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EYInterstate Light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4DD0E5EF-DE83-4251-8A27-2A555E41EF5C}"/>
              </a:ext>
            </a:extLst>
          </p:cNvPr>
          <p:cNvCxnSpPr>
            <a:cxnSpLocks/>
          </p:cNvCxnSpPr>
          <p:nvPr/>
        </p:nvCxnSpPr>
        <p:spPr>
          <a:xfrm flipH="1">
            <a:off x="6078061" y="848922"/>
            <a:ext cx="8038" cy="4667415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05CCA53F-6C4D-41A6-8B22-F4FDC494E4B8}"/>
              </a:ext>
            </a:extLst>
          </p:cNvPr>
          <p:cNvGrpSpPr/>
          <p:nvPr/>
        </p:nvGrpSpPr>
        <p:grpSpPr>
          <a:xfrm>
            <a:off x="993859" y="2642370"/>
            <a:ext cx="4480045" cy="2605297"/>
            <a:chOff x="2730648" y="2658561"/>
            <a:chExt cx="7240768" cy="4011420"/>
          </a:xfrm>
        </p:grpSpPr>
        <p:grpSp>
          <p:nvGrpSpPr>
            <p:cNvPr id="17" name="Group 16">
              <a:extLst>
                <a:ext uri="{FF2B5EF4-FFF2-40B4-BE49-F238E27FC236}">
                  <a16:creationId xmlns="" xmlns:a16="http://schemas.microsoft.com/office/drawing/2014/main" id="{3693A17C-BA13-4EAB-B3D8-2542A6B698F5}"/>
                </a:ext>
              </a:extLst>
            </p:cNvPr>
            <p:cNvGrpSpPr/>
            <p:nvPr/>
          </p:nvGrpSpPr>
          <p:grpSpPr>
            <a:xfrm>
              <a:off x="2730648" y="2674847"/>
              <a:ext cx="7240768" cy="3973072"/>
              <a:chOff x="2730648" y="2674847"/>
              <a:chExt cx="7240768" cy="3973072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="" xmlns:a16="http://schemas.microsoft.com/office/drawing/2014/main" id="{72FE454A-8DE2-448C-AD06-0806117CA524}"/>
                  </a:ext>
                </a:extLst>
              </p:cNvPr>
              <p:cNvGrpSpPr/>
              <p:nvPr/>
            </p:nvGrpSpPr>
            <p:grpSpPr>
              <a:xfrm>
                <a:off x="2750165" y="2674847"/>
                <a:ext cx="7221251" cy="1262111"/>
                <a:chOff x="1760351" y="2844532"/>
                <a:chExt cx="7221251" cy="1262111"/>
              </a:xfrm>
            </p:grpSpPr>
            <p:pic>
              <p:nvPicPr>
                <p:cNvPr id="11" name="Picture 10">
                  <a:extLst>
                    <a:ext uri="{FF2B5EF4-FFF2-40B4-BE49-F238E27FC236}">
                      <a16:creationId xmlns="" xmlns:a16="http://schemas.microsoft.com/office/drawing/2014/main" id="{C1BF7E55-C609-4D4A-8C24-6213EB33E6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760351" y="2844532"/>
                  <a:ext cx="1294640" cy="1262111"/>
                </a:xfrm>
                <a:prstGeom prst="ellipse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sp>
              <p:nvSpPr>
                <p:cNvPr id="12" name="Rectangle 11">
                  <a:extLst>
                    <a:ext uri="{FF2B5EF4-FFF2-40B4-BE49-F238E27FC236}">
                      <a16:creationId xmlns="" xmlns:a16="http://schemas.microsoft.com/office/drawing/2014/main" id="{8145C1CC-E1B5-4703-A450-F87104539862}"/>
                    </a:ext>
                  </a:extLst>
                </p:cNvPr>
                <p:cNvSpPr/>
                <p:nvPr/>
              </p:nvSpPr>
              <p:spPr>
                <a:xfrm>
                  <a:off x="3240420" y="2951946"/>
                  <a:ext cx="5741182" cy="90217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91416" tIns="45708" rIns="91416" bIns="45708">
                  <a:spAutoFit/>
                </a:bodyPr>
                <a:lstStyle/>
                <a:p>
                  <a:pPr defTabSz="914126">
                    <a:buClrTx/>
                    <a:defRPr/>
                  </a:pPr>
                  <a:r>
                    <a:rPr lang="en-US" sz="1600" kern="1200" dirty="0">
                      <a:ln w="0"/>
                      <a:solidFill>
                        <a:srgbClr val="030188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  <a:latin typeface="EYInterstate Light"/>
                      <a:ea typeface="+mn-ea"/>
                      <a:cs typeface="+mn-cs"/>
                    </a:rPr>
                    <a:t>To provide strategic direction for industrial development</a:t>
                  </a:r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="" xmlns:a16="http://schemas.microsoft.com/office/drawing/2014/main" id="{776EDBFE-33D5-430C-9881-A752D4756A7A}"/>
                  </a:ext>
                </a:extLst>
              </p:cNvPr>
              <p:cNvGrpSpPr/>
              <p:nvPr/>
            </p:nvGrpSpPr>
            <p:grpSpPr>
              <a:xfrm>
                <a:off x="2750165" y="4098638"/>
                <a:ext cx="7221251" cy="1184042"/>
                <a:chOff x="1760351" y="4376459"/>
                <a:chExt cx="7221251" cy="1184042"/>
              </a:xfrm>
            </p:grpSpPr>
            <p:pic>
              <p:nvPicPr>
                <p:cNvPr id="10" name="Picture 9">
                  <a:extLst>
                    <a:ext uri="{FF2B5EF4-FFF2-40B4-BE49-F238E27FC236}">
                      <a16:creationId xmlns="" xmlns:a16="http://schemas.microsoft.com/office/drawing/2014/main" id="{DD17AB6C-5518-43FE-98B0-E7FFCC22D9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760351" y="4376459"/>
                  <a:ext cx="1242594" cy="1184042"/>
                </a:xfrm>
                <a:prstGeom prst="ellipse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sp>
              <p:nvSpPr>
                <p:cNvPr id="18" name="Rectangle 17">
                  <a:extLst>
                    <a:ext uri="{FF2B5EF4-FFF2-40B4-BE49-F238E27FC236}">
                      <a16:creationId xmlns="" xmlns:a16="http://schemas.microsoft.com/office/drawing/2014/main" id="{B66B3251-81A7-403E-81D2-186DF52A9085}"/>
                    </a:ext>
                  </a:extLst>
                </p:cNvPr>
                <p:cNvSpPr/>
                <p:nvPr/>
              </p:nvSpPr>
              <p:spPr>
                <a:xfrm>
                  <a:off x="3240418" y="4491426"/>
                  <a:ext cx="5741184" cy="90217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91416" tIns="45708" rIns="91416" bIns="45708">
                  <a:spAutoFit/>
                </a:bodyPr>
                <a:lstStyle/>
                <a:p>
                  <a:pPr defTabSz="914126">
                    <a:buClrTx/>
                    <a:defRPr/>
                  </a:pPr>
                  <a:r>
                    <a:rPr lang="en-US" sz="1600" kern="1200" dirty="0">
                      <a:ln w="0"/>
                      <a:solidFill>
                        <a:srgbClr val="030188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  <a:latin typeface="EYInterstate Light"/>
                      <a:ea typeface="+mn-ea"/>
                      <a:cs typeface="+mn-cs"/>
                    </a:rPr>
                    <a:t>As an investor’s guide on Malaysia’s position &amp; direction</a:t>
                  </a: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="" xmlns:a16="http://schemas.microsoft.com/office/drawing/2014/main" id="{58B0C8D1-290D-47CB-87C5-04E4B9808D01}"/>
                  </a:ext>
                </a:extLst>
              </p:cNvPr>
              <p:cNvGrpSpPr/>
              <p:nvPr/>
            </p:nvGrpSpPr>
            <p:grpSpPr>
              <a:xfrm>
                <a:off x="2730648" y="5444360"/>
                <a:ext cx="7240768" cy="1203559"/>
                <a:chOff x="1740834" y="5689911"/>
                <a:chExt cx="7240768" cy="1203559"/>
              </a:xfrm>
            </p:grpSpPr>
            <p:pic>
              <p:nvPicPr>
                <p:cNvPr id="9" name="Picture 8">
                  <a:extLst>
                    <a:ext uri="{FF2B5EF4-FFF2-40B4-BE49-F238E27FC236}">
                      <a16:creationId xmlns="" xmlns:a16="http://schemas.microsoft.com/office/drawing/2014/main" id="{01784F27-39F5-411C-B5AD-080E1850DA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740834" y="5689911"/>
                  <a:ext cx="1262111" cy="1203559"/>
                </a:xfrm>
                <a:prstGeom prst="ellipse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sp>
              <p:nvSpPr>
                <p:cNvPr id="19" name="Rectangle 18">
                  <a:extLst>
                    <a:ext uri="{FF2B5EF4-FFF2-40B4-BE49-F238E27FC236}">
                      <a16:creationId xmlns="" xmlns:a16="http://schemas.microsoft.com/office/drawing/2014/main" id="{CC5E5BE1-0BD2-41A6-98AE-A84557FF44B8}"/>
                    </a:ext>
                  </a:extLst>
                </p:cNvPr>
                <p:cNvSpPr/>
                <p:nvPr/>
              </p:nvSpPr>
              <p:spPr>
                <a:xfrm>
                  <a:off x="3210398" y="5814636"/>
                  <a:ext cx="5771204" cy="90217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91416" tIns="45708" rIns="91416" bIns="45708">
                  <a:spAutoFit/>
                </a:bodyPr>
                <a:lstStyle/>
                <a:p>
                  <a:pPr defTabSz="914126">
                    <a:buClrTx/>
                    <a:defRPr/>
                  </a:pPr>
                  <a:r>
                    <a:rPr lang="en-US" sz="1600" kern="1200" dirty="0">
                      <a:ln w="0"/>
                      <a:solidFill>
                        <a:srgbClr val="030188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  <a:latin typeface="EYInterstate Light"/>
                      <a:ea typeface="+mn-ea"/>
                      <a:cs typeface="+mn-cs"/>
                    </a:rPr>
                    <a:t>To highlight the role of the Malaysian government in shaping the economy</a:t>
                  </a:r>
                </a:p>
              </p:txBody>
            </p:sp>
          </p:grpSp>
        </p:grpSp>
        <p:sp>
          <p:nvSpPr>
            <p:cNvPr id="15" name="Rectangle: Rounded Corners 14">
              <a:extLst>
                <a:ext uri="{FF2B5EF4-FFF2-40B4-BE49-F238E27FC236}">
                  <a16:creationId xmlns="" xmlns:a16="http://schemas.microsoft.com/office/drawing/2014/main" id="{B6923BC6-A852-4442-84A3-6DEB16AA77F7}"/>
                </a:ext>
              </a:extLst>
            </p:cNvPr>
            <p:cNvSpPr/>
            <p:nvPr/>
          </p:nvSpPr>
          <p:spPr>
            <a:xfrm>
              <a:off x="2730648" y="2658561"/>
              <a:ext cx="7221250" cy="1247686"/>
            </a:xfrm>
            <a:prstGeom prst="round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 defTabSz="914126">
                <a:buClrTx/>
                <a:defRPr/>
              </a:pPr>
              <a:endParaRPr lang="en-MY" sz="1200" kern="1200" dirty="0">
                <a:solidFill>
                  <a:srgbClr val="FFFFFF"/>
                </a:solidFill>
                <a:latin typeface="EYInterstate Light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="" xmlns:a16="http://schemas.microsoft.com/office/drawing/2014/main" id="{9D54B429-A8ED-4450-9E57-522919119D5E}"/>
                </a:ext>
              </a:extLst>
            </p:cNvPr>
            <p:cNvSpPr/>
            <p:nvPr/>
          </p:nvSpPr>
          <p:spPr>
            <a:xfrm>
              <a:off x="2750165" y="4034994"/>
              <a:ext cx="7221251" cy="1247686"/>
            </a:xfrm>
            <a:prstGeom prst="round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 defTabSz="914126">
                <a:buClrTx/>
                <a:defRPr/>
              </a:pPr>
              <a:endParaRPr lang="en-MY" sz="1200" kern="1200" dirty="0">
                <a:solidFill>
                  <a:srgbClr val="FFFFFF"/>
                </a:solidFill>
                <a:latin typeface="EYInterstate Light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="" xmlns:a16="http://schemas.microsoft.com/office/drawing/2014/main" id="{B66C3E7E-45EB-4F68-A295-8DF5984B201E}"/>
                </a:ext>
              </a:extLst>
            </p:cNvPr>
            <p:cNvSpPr/>
            <p:nvPr/>
          </p:nvSpPr>
          <p:spPr>
            <a:xfrm>
              <a:off x="2750165" y="5422295"/>
              <a:ext cx="7221251" cy="1247686"/>
            </a:xfrm>
            <a:prstGeom prst="round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 defTabSz="914126">
                <a:buClrTx/>
                <a:defRPr/>
              </a:pPr>
              <a:endParaRPr lang="en-MY" sz="1200" kern="1200" dirty="0">
                <a:solidFill>
                  <a:srgbClr val="FFFFFF"/>
                </a:solidFill>
                <a:latin typeface="EYInterstate Light"/>
              </a:endParaRP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8F771203-4D48-4579-9CEC-21E2BAA199CA}"/>
              </a:ext>
            </a:extLst>
          </p:cNvPr>
          <p:cNvCxnSpPr>
            <a:cxnSpLocks/>
          </p:cNvCxnSpPr>
          <p:nvPr/>
        </p:nvCxnSpPr>
        <p:spPr>
          <a:xfrm flipV="1">
            <a:off x="656104" y="1872682"/>
            <a:ext cx="5251431" cy="31389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FF9B3A84-483F-4C09-9A8A-76838591A076}"/>
              </a:ext>
            </a:extLst>
          </p:cNvPr>
          <p:cNvGrpSpPr/>
          <p:nvPr/>
        </p:nvGrpSpPr>
        <p:grpSpPr>
          <a:xfrm>
            <a:off x="6189936" y="878641"/>
            <a:ext cx="5911181" cy="3121173"/>
            <a:chOff x="639097" y="2776670"/>
            <a:chExt cx="7798847" cy="3447131"/>
          </a:xfrm>
        </p:grpSpPr>
        <p:sp>
          <p:nvSpPr>
            <p:cNvPr id="32" name="Rectangle 31">
              <a:extLst>
                <a:ext uri="{FF2B5EF4-FFF2-40B4-BE49-F238E27FC236}">
                  <a16:creationId xmlns="" xmlns:a16="http://schemas.microsoft.com/office/drawing/2014/main" id="{1C61C900-BE90-4300-A220-69B1205F10F3}"/>
                </a:ext>
              </a:extLst>
            </p:cNvPr>
            <p:cNvSpPr/>
            <p:nvPr/>
          </p:nvSpPr>
          <p:spPr>
            <a:xfrm>
              <a:off x="639097" y="2776670"/>
              <a:ext cx="7798846" cy="3447131"/>
            </a:xfrm>
            <a:prstGeom prst="rect">
              <a:avLst/>
            </a:prstGeom>
            <a:solidFill>
              <a:srgbClr val="EBE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914126">
                <a:buClrTx/>
                <a:defRPr/>
              </a:pPr>
              <a:r>
                <a:rPr lang="en-US" sz="1999" b="1" kern="1200" dirty="0">
                  <a:solidFill>
                    <a:srgbClr val="2F3B79"/>
                  </a:solidFill>
                  <a:latin typeface="Franklin Gothic Medium Cond" panose="020B0606030402020204" pitchFamily="34" charset="0"/>
                  <a:cs typeface="Arial" panose="020B0604020202020204" pitchFamily="34" charset="0"/>
                </a:rPr>
                <a:t>MISSION-BASED APPROACH POLICY</a:t>
              </a:r>
            </a:p>
            <a:p>
              <a:pPr algn="ctr" defTabSz="914126">
                <a:buClrTx/>
                <a:defRPr/>
              </a:pPr>
              <a:endParaRPr lang="en-MY" sz="1799" kern="1200" dirty="0">
                <a:solidFill>
                  <a:srgbClr val="FFFFFF"/>
                </a:solidFill>
                <a:latin typeface="Arial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="" xmlns:a16="http://schemas.microsoft.com/office/drawing/2014/main" id="{41FFDB3B-92EF-4CE5-B88E-32CEFFCADE69}"/>
                </a:ext>
              </a:extLst>
            </p:cNvPr>
            <p:cNvGrpSpPr/>
            <p:nvPr/>
          </p:nvGrpSpPr>
          <p:grpSpPr>
            <a:xfrm>
              <a:off x="1055686" y="3584745"/>
              <a:ext cx="1186439" cy="2438900"/>
              <a:chOff x="9211395" y="2841849"/>
              <a:chExt cx="1186439" cy="2438900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="" xmlns:a16="http://schemas.microsoft.com/office/drawing/2014/main" id="{7DE5977F-6173-4EA2-96B7-7145016EAA12}"/>
                  </a:ext>
                </a:extLst>
              </p:cNvPr>
              <p:cNvGrpSpPr/>
              <p:nvPr/>
            </p:nvGrpSpPr>
            <p:grpSpPr>
              <a:xfrm>
                <a:off x="9211395" y="2841849"/>
                <a:ext cx="1184104" cy="750477"/>
                <a:chOff x="9384446" y="3623258"/>
                <a:chExt cx="1184104" cy="750477"/>
              </a:xfrm>
            </p:grpSpPr>
            <p:grpSp>
              <p:nvGrpSpPr>
                <p:cNvPr id="50" name="Group 49">
                  <a:extLst>
                    <a:ext uri="{FF2B5EF4-FFF2-40B4-BE49-F238E27FC236}">
                      <a16:creationId xmlns="" xmlns:a16="http://schemas.microsoft.com/office/drawing/2014/main" id="{FC6917E7-8EA3-4CD9-8534-335487056998}"/>
                    </a:ext>
                  </a:extLst>
                </p:cNvPr>
                <p:cNvGrpSpPr/>
                <p:nvPr/>
              </p:nvGrpSpPr>
              <p:grpSpPr>
                <a:xfrm>
                  <a:off x="9384446" y="3623258"/>
                  <a:ext cx="1184104" cy="750477"/>
                  <a:chOff x="9641711" y="4088222"/>
                  <a:chExt cx="1184104" cy="750477"/>
                </a:xfrm>
              </p:grpSpPr>
              <p:sp>
                <p:nvSpPr>
                  <p:cNvPr id="52" name="Hexagon 51">
                    <a:extLst>
                      <a:ext uri="{FF2B5EF4-FFF2-40B4-BE49-F238E27FC236}">
                        <a16:creationId xmlns="" xmlns:a16="http://schemas.microsoft.com/office/drawing/2014/main" id="{DD9EE117-21B9-441F-BCF5-A4BBACDB2AF6}"/>
                      </a:ext>
                    </a:extLst>
                  </p:cNvPr>
                  <p:cNvSpPr/>
                  <p:nvPr/>
                </p:nvSpPr>
                <p:spPr>
                  <a:xfrm>
                    <a:off x="9641711" y="4088222"/>
                    <a:ext cx="879675" cy="750477"/>
                  </a:xfrm>
                  <a:prstGeom prst="hexagon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2F3B79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126">
                      <a:buClrTx/>
                      <a:defRPr/>
                    </a:pPr>
                    <a:endParaRPr lang="en-MY" sz="1799" kern="1200">
                      <a:solidFill>
                        <a:srgbClr val="FFFFFF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53" name="Hexagon 52">
                    <a:extLst>
                      <a:ext uri="{FF2B5EF4-FFF2-40B4-BE49-F238E27FC236}">
                        <a16:creationId xmlns="" xmlns:a16="http://schemas.microsoft.com/office/drawing/2014/main" id="{D21A4D86-9016-4FEA-9E43-4C13CC261788}"/>
                      </a:ext>
                    </a:extLst>
                  </p:cNvPr>
                  <p:cNvSpPr/>
                  <p:nvPr/>
                </p:nvSpPr>
                <p:spPr>
                  <a:xfrm>
                    <a:off x="10395801" y="4150395"/>
                    <a:ext cx="430014" cy="322215"/>
                  </a:xfrm>
                  <a:prstGeom prst="hexagon">
                    <a:avLst/>
                  </a:prstGeom>
                  <a:solidFill>
                    <a:srgbClr val="2F3B79"/>
                  </a:solidFill>
                  <a:ln>
                    <a:solidFill>
                      <a:srgbClr val="2F3B79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126">
                      <a:buClrTx/>
                      <a:defRPr/>
                    </a:pPr>
                    <a:endParaRPr lang="en-MY" sz="1799" kern="1200">
                      <a:solidFill>
                        <a:srgbClr val="FFFFFF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54" name="Rectangle 53">
                    <a:extLst>
                      <a:ext uri="{FF2B5EF4-FFF2-40B4-BE49-F238E27FC236}">
                        <a16:creationId xmlns="" xmlns:a16="http://schemas.microsoft.com/office/drawing/2014/main" id="{88030D0D-8BDF-4850-B2E0-1139F40A45E0}"/>
                      </a:ext>
                    </a:extLst>
                  </p:cNvPr>
                  <p:cNvSpPr/>
                  <p:nvPr/>
                </p:nvSpPr>
                <p:spPr>
                  <a:xfrm flipH="1">
                    <a:off x="10456292" y="4142225"/>
                    <a:ext cx="309030" cy="373813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defTabSz="914126">
                      <a:buClrTx/>
                      <a:defRPr/>
                    </a:pPr>
                    <a:r>
                      <a:rPr lang="en-US" sz="1600" b="1" kern="1200" dirty="0">
                        <a:solidFill>
                          <a:srgbClr val="FFFFFF"/>
                        </a:solidFill>
                        <a:latin typeface="Arial Nova Light" panose="020B0304020202020204" pitchFamily="34" charset="0"/>
                        <a:ea typeface="+mn-ea"/>
                        <a:cs typeface="Arial" panose="020B0604020202020204" pitchFamily="34" charset="0"/>
                      </a:rPr>
                      <a:t>1</a:t>
                    </a:r>
                  </a:p>
                </p:txBody>
              </p:sp>
            </p:grpSp>
            <p:pic>
              <p:nvPicPr>
                <p:cNvPr id="51" name="Picture 50">
                  <a:extLst>
                    <a:ext uri="{FF2B5EF4-FFF2-40B4-BE49-F238E27FC236}">
                      <a16:creationId xmlns="" xmlns:a16="http://schemas.microsoft.com/office/drawing/2014/main" id="{38E6E2E3-2075-406C-BFB2-1FDE317DE2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553909" y="3750099"/>
                  <a:ext cx="514285" cy="496793"/>
                </a:xfrm>
                <a:prstGeom prst="rect">
                  <a:avLst/>
                </a:prstGeom>
              </p:spPr>
            </p:pic>
          </p:grpSp>
          <p:grpSp>
            <p:nvGrpSpPr>
              <p:cNvPr id="38" name="Group 37">
                <a:extLst>
                  <a:ext uri="{FF2B5EF4-FFF2-40B4-BE49-F238E27FC236}">
                    <a16:creationId xmlns="" xmlns:a16="http://schemas.microsoft.com/office/drawing/2014/main" id="{E71EA144-1444-47DE-8E03-6615F31E62A5}"/>
                  </a:ext>
                </a:extLst>
              </p:cNvPr>
              <p:cNvGrpSpPr/>
              <p:nvPr/>
            </p:nvGrpSpPr>
            <p:grpSpPr>
              <a:xfrm>
                <a:off x="9213730" y="3689870"/>
                <a:ext cx="1184104" cy="750477"/>
                <a:chOff x="9688875" y="4964083"/>
                <a:chExt cx="1184104" cy="750477"/>
              </a:xfrm>
            </p:grpSpPr>
            <p:grpSp>
              <p:nvGrpSpPr>
                <p:cNvPr id="45" name="Group 44">
                  <a:extLst>
                    <a:ext uri="{FF2B5EF4-FFF2-40B4-BE49-F238E27FC236}">
                      <a16:creationId xmlns="" xmlns:a16="http://schemas.microsoft.com/office/drawing/2014/main" id="{B94A0E41-E77B-456C-80D0-B5AE110EFDFC}"/>
                    </a:ext>
                  </a:extLst>
                </p:cNvPr>
                <p:cNvGrpSpPr/>
                <p:nvPr/>
              </p:nvGrpSpPr>
              <p:grpSpPr>
                <a:xfrm>
                  <a:off x="9688875" y="4964083"/>
                  <a:ext cx="1184104" cy="750477"/>
                  <a:chOff x="9641711" y="4095842"/>
                  <a:chExt cx="1184104" cy="750477"/>
                </a:xfrm>
              </p:grpSpPr>
              <p:sp>
                <p:nvSpPr>
                  <p:cNvPr id="47" name="Hexagon 46">
                    <a:extLst>
                      <a:ext uri="{FF2B5EF4-FFF2-40B4-BE49-F238E27FC236}">
                        <a16:creationId xmlns="" xmlns:a16="http://schemas.microsoft.com/office/drawing/2014/main" id="{A4CEF8B0-6336-4FFB-8F29-B4A05A19BB2A}"/>
                      </a:ext>
                    </a:extLst>
                  </p:cNvPr>
                  <p:cNvSpPr/>
                  <p:nvPr/>
                </p:nvSpPr>
                <p:spPr>
                  <a:xfrm>
                    <a:off x="9641711" y="4095842"/>
                    <a:ext cx="879675" cy="750477"/>
                  </a:xfrm>
                  <a:prstGeom prst="hexagon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2F3B79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126">
                      <a:buClrTx/>
                      <a:defRPr/>
                    </a:pPr>
                    <a:endParaRPr lang="en-MY" sz="1799" kern="1200">
                      <a:solidFill>
                        <a:srgbClr val="FFFFFF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48" name="Hexagon 47">
                    <a:extLst>
                      <a:ext uri="{FF2B5EF4-FFF2-40B4-BE49-F238E27FC236}">
                        <a16:creationId xmlns="" xmlns:a16="http://schemas.microsoft.com/office/drawing/2014/main" id="{F2038C11-D2DF-41C5-8CB0-F43802A5C935}"/>
                      </a:ext>
                    </a:extLst>
                  </p:cNvPr>
                  <p:cNvSpPr/>
                  <p:nvPr/>
                </p:nvSpPr>
                <p:spPr>
                  <a:xfrm>
                    <a:off x="10395801" y="4158015"/>
                    <a:ext cx="430014" cy="322215"/>
                  </a:xfrm>
                  <a:prstGeom prst="hexagon">
                    <a:avLst/>
                  </a:prstGeom>
                  <a:solidFill>
                    <a:srgbClr val="2F3B79"/>
                  </a:solidFill>
                  <a:ln>
                    <a:solidFill>
                      <a:srgbClr val="2F3B79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126">
                      <a:buClrTx/>
                      <a:defRPr/>
                    </a:pPr>
                    <a:endParaRPr lang="en-MY" sz="1799" kern="1200">
                      <a:solidFill>
                        <a:srgbClr val="FFFFFF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49" name="Rectangle 48">
                    <a:extLst>
                      <a:ext uri="{FF2B5EF4-FFF2-40B4-BE49-F238E27FC236}">
                        <a16:creationId xmlns="" xmlns:a16="http://schemas.microsoft.com/office/drawing/2014/main" id="{19410C36-7AB1-4CCB-AB4D-7ADA0E441706}"/>
                      </a:ext>
                    </a:extLst>
                  </p:cNvPr>
                  <p:cNvSpPr/>
                  <p:nvPr/>
                </p:nvSpPr>
                <p:spPr>
                  <a:xfrm flipH="1">
                    <a:off x="10456292" y="4149845"/>
                    <a:ext cx="309030" cy="373813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defTabSz="914126">
                      <a:buClrTx/>
                      <a:defRPr/>
                    </a:pPr>
                    <a:r>
                      <a:rPr lang="en-US" sz="1600" b="1" kern="1200" dirty="0">
                        <a:solidFill>
                          <a:srgbClr val="FFFFFF"/>
                        </a:solidFill>
                        <a:latin typeface="Arial Nova Light" panose="020B0304020202020204" pitchFamily="34" charset="0"/>
                        <a:ea typeface="+mn-ea"/>
                        <a:cs typeface="Arial" panose="020B0604020202020204" pitchFamily="34" charset="0"/>
                      </a:rPr>
                      <a:t>2</a:t>
                    </a:r>
                  </a:p>
                </p:txBody>
              </p:sp>
            </p:grpSp>
            <p:pic>
              <p:nvPicPr>
                <p:cNvPr id="46" name="Picture 45">
                  <a:extLst>
                    <a:ext uri="{FF2B5EF4-FFF2-40B4-BE49-F238E27FC236}">
                      <a16:creationId xmlns="" xmlns:a16="http://schemas.microsoft.com/office/drawing/2014/main" id="{D6DF257B-CD3E-49F7-8D8B-30F53A8E83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895143" y="5018086"/>
                  <a:ext cx="482808" cy="564409"/>
                </a:xfrm>
                <a:prstGeom prst="rect">
                  <a:avLst/>
                </a:prstGeom>
              </p:spPr>
            </p:pic>
          </p:grpSp>
          <p:grpSp>
            <p:nvGrpSpPr>
              <p:cNvPr id="39" name="Group 38">
                <a:extLst>
                  <a:ext uri="{FF2B5EF4-FFF2-40B4-BE49-F238E27FC236}">
                    <a16:creationId xmlns="" xmlns:a16="http://schemas.microsoft.com/office/drawing/2014/main" id="{96D583E9-2D84-4981-A2D2-1387712EC4D8}"/>
                  </a:ext>
                </a:extLst>
              </p:cNvPr>
              <p:cNvGrpSpPr/>
              <p:nvPr/>
            </p:nvGrpSpPr>
            <p:grpSpPr>
              <a:xfrm>
                <a:off x="9211395" y="4530272"/>
                <a:ext cx="1184104" cy="750477"/>
                <a:chOff x="10835076" y="5519258"/>
                <a:chExt cx="1184104" cy="750477"/>
              </a:xfrm>
            </p:grpSpPr>
            <p:grpSp>
              <p:nvGrpSpPr>
                <p:cNvPr id="40" name="Group 39">
                  <a:extLst>
                    <a:ext uri="{FF2B5EF4-FFF2-40B4-BE49-F238E27FC236}">
                      <a16:creationId xmlns="" xmlns:a16="http://schemas.microsoft.com/office/drawing/2014/main" id="{6CEECD10-8138-4258-BD2B-7E56C7BF0D15}"/>
                    </a:ext>
                  </a:extLst>
                </p:cNvPr>
                <p:cNvGrpSpPr/>
                <p:nvPr/>
              </p:nvGrpSpPr>
              <p:grpSpPr>
                <a:xfrm>
                  <a:off x="10835076" y="5519258"/>
                  <a:ext cx="1184104" cy="750477"/>
                  <a:chOff x="9641711" y="4095842"/>
                  <a:chExt cx="1184104" cy="750477"/>
                </a:xfrm>
              </p:grpSpPr>
              <p:sp>
                <p:nvSpPr>
                  <p:cNvPr id="42" name="Hexagon 41">
                    <a:extLst>
                      <a:ext uri="{FF2B5EF4-FFF2-40B4-BE49-F238E27FC236}">
                        <a16:creationId xmlns="" xmlns:a16="http://schemas.microsoft.com/office/drawing/2014/main" id="{E288C419-D1F9-4867-B162-3D098058D685}"/>
                      </a:ext>
                    </a:extLst>
                  </p:cNvPr>
                  <p:cNvSpPr/>
                  <p:nvPr/>
                </p:nvSpPr>
                <p:spPr>
                  <a:xfrm>
                    <a:off x="9641711" y="4095842"/>
                    <a:ext cx="879675" cy="750477"/>
                  </a:xfrm>
                  <a:prstGeom prst="hexagon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2F3B79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126">
                      <a:buClrTx/>
                      <a:defRPr/>
                    </a:pPr>
                    <a:endParaRPr lang="en-MY" sz="1799" kern="1200">
                      <a:solidFill>
                        <a:srgbClr val="FFFFFF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43" name="Hexagon 42">
                    <a:extLst>
                      <a:ext uri="{FF2B5EF4-FFF2-40B4-BE49-F238E27FC236}">
                        <a16:creationId xmlns="" xmlns:a16="http://schemas.microsoft.com/office/drawing/2014/main" id="{AE987304-0AA2-4D22-BA0C-E582602977AF}"/>
                      </a:ext>
                    </a:extLst>
                  </p:cNvPr>
                  <p:cNvSpPr/>
                  <p:nvPr/>
                </p:nvSpPr>
                <p:spPr>
                  <a:xfrm>
                    <a:off x="10395801" y="4158015"/>
                    <a:ext cx="430014" cy="322215"/>
                  </a:xfrm>
                  <a:prstGeom prst="hexagon">
                    <a:avLst/>
                  </a:prstGeom>
                  <a:solidFill>
                    <a:srgbClr val="2F3B79"/>
                  </a:solidFill>
                  <a:ln>
                    <a:solidFill>
                      <a:srgbClr val="2F3B79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126">
                      <a:buClrTx/>
                      <a:defRPr/>
                    </a:pPr>
                    <a:endParaRPr lang="en-MY" sz="1799" kern="1200">
                      <a:solidFill>
                        <a:srgbClr val="FFFFFF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44" name="Rectangle 43">
                    <a:extLst>
                      <a:ext uri="{FF2B5EF4-FFF2-40B4-BE49-F238E27FC236}">
                        <a16:creationId xmlns="" xmlns:a16="http://schemas.microsoft.com/office/drawing/2014/main" id="{4072EC30-3B76-423E-AD31-B07FD99D9EA6}"/>
                      </a:ext>
                    </a:extLst>
                  </p:cNvPr>
                  <p:cNvSpPr/>
                  <p:nvPr/>
                </p:nvSpPr>
                <p:spPr>
                  <a:xfrm flipH="1">
                    <a:off x="10456292" y="4149845"/>
                    <a:ext cx="309030" cy="373813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defTabSz="914126">
                      <a:buClrTx/>
                      <a:defRPr/>
                    </a:pPr>
                    <a:r>
                      <a:rPr lang="en-US" sz="1600" b="1" kern="1200" dirty="0">
                        <a:solidFill>
                          <a:srgbClr val="FFFFFF"/>
                        </a:solidFill>
                        <a:latin typeface="Arial Nova Light" panose="020B0304020202020204" pitchFamily="34" charset="0"/>
                        <a:ea typeface="+mn-ea"/>
                        <a:cs typeface="Arial" panose="020B0604020202020204" pitchFamily="34" charset="0"/>
                      </a:rPr>
                      <a:t>3</a:t>
                    </a:r>
                  </a:p>
                </p:txBody>
              </p:sp>
            </p:grpSp>
            <p:pic>
              <p:nvPicPr>
                <p:cNvPr id="41" name="Picture 40">
                  <a:extLst>
                    <a:ext uri="{FF2B5EF4-FFF2-40B4-BE49-F238E27FC236}">
                      <a16:creationId xmlns="" xmlns:a16="http://schemas.microsoft.com/office/drawing/2014/main" id="{068E7105-035A-42BC-B0DC-EE1E636516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1006169" y="5616636"/>
                  <a:ext cx="522503" cy="574019"/>
                </a:xfrm>
                <a:prstGeom prst="rect">
                  <a:avLst/>
                </a:prstGeom>
              </p:spPr>
            </p:pic>
          </p:grpSp>
        </p:grpSp>
        <p:sp>
          <p:nvSpPr>
            <p:cNvPr id="34" name="Rectangle 33">
              <a:extLst>
                <a:ext uri="{FF2B5EF4-FFF2-40B4-BE49-F238E27FC236}">
                  <a16:creationId xmlns="" xmlns:a16="http://schemas.microsoft.com/office/drawing/2014/main" id="{DE93E680-94AF-49F3-A26B-621571A75EBC}"/>
                </a:ext>
              </a:extLst>
            </p:cNvPr>
            <p:cNvSpPr/>
            <p:nvPr/>
          </p:nvSpPr>
          <p:spPr>
            <a:xfrm>
              <a:off x="2239786" y="3498601"/>
              <a:ext cx="6198158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126">
                <a:buClrTx/>
                <a:defRPr/>
              </a:pPr>
              <a:r>
                <a:rPr lang="en-US" sz="1799" b="1" kern="1200" dirty="0">
                  <a:solidFill>
                    <a:srgbClr val="2F3B79"/>
                  </a:solidFill>
                  <a:latin typeface="Arial Nova Light" panose="020B0304020202020204" pitchFamily="34" charset="0"/>
                  <a:ea typeface="+mn-ea"/>
                  <a:cs typeface="Arial" panose="020B0604020202020204" pitchFamily="34" charset="0"/>
                </a:rPr>
                <a:t>“Moonshot Thinking”</a:t>
              </a:r>
            </a:p>
            <a:p>
              <a:pPr defTabSz="914126">
                <a:buClrTx/>
                <a:defRPr/>
              </a:pPr>
              <a:r>
                <a:rPr lang="en-US" kern="1200" dirty="0">
                  <a:solidFill>
                    <a:prstClr val="black"/>
                  </a:solidFill>
                  <a:latin typeface="Arial Nova Light" panose="020B0304020202020204" pitchFamily="34" charset="0"/>
                  <a:ea typeface="+mn-ea"/>
                  <a:cs typeface="Arial" panose="020B0604020202020204" pitchFamily="34" charset="0"/>
                </a:rPr>
                <a:t>Setting ambitious goals with bold solutions to achieve transformative outcomes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="" xmlns:a16="http://schemas.microsoft.com/office/drawing/2014/main" id="{AD02D25D-1E67-4F22-9643-AA3FE28BFBD0}"/>
                </a:ext>
              </a:extLst>
            </p:cNvPr>
            <p:cNvSpPr/>
            <p:nvPr/>
          </p:nvSpPr>
          <p:spPr>
            <a:xfrm>
              <a:off x="2239787" y="4402803"/>
              <a:ext cx="6198157" cy="8834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126">
                <a:buClrTx/>
                <a:defRPr/>
              </a:pPr>
              <a:r>
                <a:rPr lang="en-US" sz="1799" b="1" kern="1200" dirty="0">
                  <a:solidFill>
                    <a:srgbClr val="2F3B79"/>
                  </a:solidFill>
                  <a:latin typeface="Arial Nova Light" panose="020B0304020202020204" pitchFamily="34" charset="0"/>
                  <a:ea typeface="+mn-ea"/>
                  <a:cs typeface="Arial" panose="020B0604020202020204" pitchFamily="34" charset="0"/>
                </a:rPr>
                <a:t>Whole-of-nation Approach</a:t>
              </a:r>
            </a:p>
            <a:p>
              <a:pPr defTabSz="914126">
                <a:buClrTx/>
                <a:defRPr/>
              </a:pPr>
              <a:r>
                <a:rPr lang="en-US" kern="1200" dirty="0" err="1">
                  <a:solidFill>
                    <a:prstClr val="black"/>
                  </a:solidFill>
                  <a:latin typeface="Arial Nova Light" panose="020B0304020202020204" pitchFamily="34" charset="0"/>
                  <a:ea typeface="+mn-ea"/>
                  <a:cs typeface="Arial" panose="020B0604020202020204" pitchFamily="34" charset="0"/>
                </a:rPr>
                <a:t>Galvanises</a:t>
              </a:r>
              <a:r>
                <a:rPr lang="en-US" kern="1200" dirty="0">
                  <a:solidFill>
                    <a:prstClr val="black"/>
                  </a:solidFill>
                  <a:latin typeface="Arial Nova Light" panose="020B0304020202020204" pitchFamily="34" charset="0"/>
                  <a:ea typeface="+mn-ea"/>
                  <a:cs typeface="Arial" panose="020B0604020202020204" pitchFamily="34" charset="0"/>
                </a:rPr>
                <a:t> the public and private sectors to </a:t>
              </a:r>
              <a:r>
                <a:rPr lang="en-US" kern="1200" dirty="0" err="1">
                  <a:solidFill>
                    <a:prstClr val="black"/>
                  </a:solidFill>
                  <a:latin typeface="Arial Nova Light" panose="020B0304020202020204" pitchFamily="34" charset="0"/>
                  <a:ea typeface="+mn-ea"/>
                  <a:cs typeface="Arial" panose="020B0604020202020204" pitchFamily="34" charset="0"/>
                </a:rPr>
                <a:t>realise</a:t>
              </a:r>
              <a:r>
                <a:rPr lang="en-US" kern="1200" dirty="0">
                  <a:solidFill>
                    <a:prstClr val="black"/>
                  </a:solidFill>
                  <a:latin typeface="Arial Nova Light" panose="020B0304020202020204" pitchFamily="34" charset="0"/>
                  <a:ea typeface="+mn-ea"/>
                  <a:cs typeface="Arial" panose="020B0604020202020204" pitchFamily="34" charset="0"/>
                </a:rPr>
                <a:t> the Missions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="" xmlns:a16="http://schemas.microsoft.com/office/drawing/2014/main" id="{BB5E1399-54CF-44B0-ADA6-EDAD40D22658}"/>
                </a:ext>
              </a:extLst>
            </p:cNvPr>
            <p:cNvSpPr/>
            <p:nvPr/>
          </p:nvSpPr>
          <p:spPr>
            <a:xfrm>
              <a:off x="2239787" y="5232906"/>
              <a:ext cx="6198156" cy="8495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126">
                <a:buClrTx/>
                <a:defRPr/>
              </a:pPr>
              <a:r>
                <a:rPr lang="en-US" sz="1600" b="1" kern="1200" dirty="0">
                  <a:solidFill>
                    <a:srgbClr val="2F3B79"/>
                  </a:solidFill>
                  <a:latin typeface="Arial Nova Light" panose="020B0304020202020204" pitchFamily="34" charset="0"/>
                  <a:ea typeface="+mn-ea"/>
                  <a:cs typeface="Arial" panose="020B0604020202020204" pitchFamily="34" charset="0"/>
                </a:rPr>
                <a:t>Cross-cutting Strategies </a:t>
              </a:r>
            </a:p>
            <a:p>
              <a:pPr defTabSz="914126">
                <a:buClrTx/>
                <a:defRPr/>
              </a:pPr>
              <a:r>
                <a:rPr lang="en-US" kern="1200" dirty="0">
                  <a:solidFill>
                    <a:prstClr val="black"/>
                  </a:solidFill>
                  <a:latin typeface="Arial Nova Light" panose="020B0304020202020204" pitchFamily="34" charset="0"/>
                  <a:ea typeface="+mn-ea"/>
                  <a:cs typeface="Arial" panose="020B0604020202020204" pitchFamily="34" charset="0"/>
                </a:rPr>
                <a:t>Unlocks cross-cutting strategies across the sectors with focused and targeted action plans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="" xmlns:a16="http://schemas.microsoft.com/office/drawing/2014/main" id="{4A60BE8A-36C1-4C61-97E0-5F8B893DC588}"/>
              </a:ext>
            </a:extLst>
          </p:cNvPr>
          <p:cNvGrpSpPr/>
          <p:nvPr/>
        </p:nvGrpSpPr>
        <p:grpSpPr>
          <a:xfrm>
            <a:off x="6311475" y="4359919"/>
            <a:ext cx="5740533" cy="1038180"/>
            <a:chOff x="6285064" y="4296886"/>
            <a:chExt cx="5742028" cy="1038450"/>
          </a:xfrm>
        </p:grpSpPr>
        <p:grpSp>
          <p:nvGrpSpPr>
            <p:cNvPr id="55" name="Group 54">
              <a:extLst>
                <a:ext uri="{FF2B5EF4-FFF2-40B4-BE49-F238E27FC236}">
                  <a16:creationId xmlns="" xmlns:a16="http://schemas.microsoft.com/office/drawing/2014/main" id="{5CD04FCE-1DBD-4AE5-BA9E-B89C3BC8D2AD}"/>
                </a:ext>
              </a:extLst>
            </p:cNvPr>
            <p:cNvGrpSpPr/>
            <p:nvPr/>
          </p:nvGrpSpPr>
          <p:grpSpPr>
            <a:xfrm>
              <a:off x="6285064" y="4546063"/>
              <a:ext cx="1907334" cy="485220"/>
              <a:chOff x="8851482" y="3200552"/>
              <a:chExt cx="2719372" cy="618254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="" xmlns:a16="http://schemas.microsoft.com/office/drawing/2014/main" id="{2B672458-416F-4822-B71C-B01152CE31E0}"/>
                  </a:ext>
                </a:extLst>
              </p:cNvPr>
              <p:cNvGrpSpPr/>
              <p:nvPr/>
            </p:nvGrpSpPr>
            <p:grpSpPr>
              <a:xfrm>
                <a:off x="8851482" y="3200552"/>
                <a:ext cx="2719372" cy="618254"/>
                <a:chOff x="8851482" y="3428999"/>
                <a:chExt cx="2719372" cy="618254"/>
              </a:xfrm>
            </p:grpSpPr>
            <p:grpSp>
              <p:nvGrpSpPr>
                <p:cNvPr id="58" name="Group 57">
                  <a:extLst>
                    <a:ext uri="{FF2B5EF4-FFF2-40B4-BE49-F238E27FC236}">
                      <a16:creationId xmlns="" xmlns:a16="http://schemas.microsoft.com/office/drawing/2014/main" id="{9B69D4AA-9A43-4144-970B-8105C0892F63}"/>
                    </a:ext>
                  </a:extLst>
                </p:cNvPr>
                <p:cNvGrpSpPr/>
                <p:nvPr/>
              </p:nvGrpSpPr>
              <p:grpSpPr>
                <a:xfrm>
                  <a:off x="8851482" y="3428999"/>
                  <a:ext cx="2719372" cy="618254"/>
                  <a:chOff x="8851482" y="3428999"/>
                  <a:chExt cx="2719372" cy="618254"/>
                </a:xfrm>
              </p:grpSpPr>
              <p:sp>
                <p:nvSpPr>
                  <p:cNvPr id="60" name="Hexagon 59">
                    <a:extLst>
                      <a:ext uri="{FF2B5EF4-FFF2-40B4-BE49-F238E27FC236}">
                        <a16:creationId xmlns="" xmlns:a16="http://schemas.microsoft.com/office/drawing/2014/main" id="{F9D38011-B6A9-402B-910D-B1E21C0B96EB}"/>
                      </a:ext>
                    </a:extLst>
                  </p:cNvPr>
                  <p:cNvSpPr/>
                  <p:nvPr/>
                </p:nvSpPr>
                <p:spPr>
                  <a:xfrm>
                    <a:off x="8851482" y="3429000"/>
                    <a:ext cx="940699" cy="618253"/>
                  </a:xfrm>
                  <a:prstGeom prst="hexagon">
                    <a:avLst/>
                  </a:prstGeom>
                  <a:solidFill>
                    <a:srgbClr val="2F3B79"/>
                  </a:solidFill>
                  <a:ln>
                    <a:solidFill>
                      <a:srgbClr val="2F3B79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126">
                      <a:buClrTx/>
                      <a:defRPr/>
                    </a:pPr>
                    <a:endParaRPr lang="en-MY" sz="1600" kern="1200">
                      <a:solidFill>
                        <a:srgbClr val="FFFFFF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61" name="Hexagon 60">
                    <a:extLst>
                      <a:ext uri="{FF2B5EF4-FFF2-40B4-BE49-F238E27FC236}">
                        <a16:creationId xmlns="" xmlns:a16="http://schemas.microsoft.com/office/drawing/2014/main" id="{9E10A092-B170-431B-A07F-7E1D5817916C}"/>
                      </a:ext>
                    </a:extLst>
                  </p:cNvPr>
                  <p:cNvSpPr/>
                  <p:nvPr/>
                </p:nvSpPr>
                <p:spPr>
                  <a:xfrm>
                    <a:off x="9292764" y="3428999"/>
                    <a:ext cx="2278090" cy="618253"/>
                  </a:xfrm>
                  <a:prstGeom prst="hexagon">
                    <a:avLst/>
                  </a:prstGeom>
                  <a:noFill/>
                  <a:ln>
                    <a:solidFill>
                      <a:srgbClr val="2F3B79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126">
                      <a:buClrTx/>
                      <a:defRPr/>
                    </a:pPr>
                    <a:endParaRPr lang="en-MY" sz="1600" kern="1200">
                      <a:solidFill>
                        <a:srgbClr val="FFFFFF"/>
                      </a:solidFill>
                      <a:latin typeface="Arial"/>
                    </a:endParaRPr>
                  </a:p>
                </p:txBody>
              </p:sp>
            </p:grpSp>
            <p:sp>
              <p:nvSpPr>
                <p:cNvPr id="59" name="Rectangle 58">
                  <a:extLst>
                    <a:ext uri="{FF2B5EF4-FFF2-40B4-BE49-F238E27FC236}">
                      <a16:creationId xmlns="" xmlns:a16="http://schemas.microsoft.com/office/drawing/2014/main" id="{52EDD7B3-2136-442F-96CB-4A58B434D335}"/>
                    </a:ext>
                  </a:extLst>
                </p:cNvPr>
                <p:cNvSpPr/>
                <p:nvPr/>
              </p:nvSpPr>
              <p:spPr>
                <a:xfrm flipH="1">
                  <a:off x="8993528" y="3484573"/>
                  <a:ext cx="625032" cy="50980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914126">
                    <a:buClrTx/>
                    <a:defRPr/>
                  </a:pPr>
                  <a:r>
                    <a:rPr lang="en-US" sz="1999" b="1" kern="1200" dirty="0">
                      <a:solidFill>
                        <a:srgbClr val="FFFFFF"/>
                      </a:solidFill>
                      <a:latin typeface="Franklin Gothic Medium Cond" panose="020B0606030402020204" pitchFamily="34" charset="0"/>
                      <a:ea typeface="+mn-ea"/>
                      <a:cs typeface="Arial" panose="020B0604020202020204" pitchFamily="34" charset="0"/>
                    </a:rPr>
                    <a:t>4</a:t>
                  </a:r>
                  <a:endParaRPr lang="en-US" sz="2399" b="1" kern="1200" dirty="0">
                    <a:solidFill>
                      <a:srgbClr val="FFFFFF"/>
                    </a:solidFill>
                    <a:latin typeface="Franklin Gothic Medium Cond" panose="020B06060304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57" name="Rectangle 56">
                <a:extLst>
                  <a:ext uri="{FF2B5EF4-FFF2-40B4-BE49-F238E27FC236}">
                    <a16:creationId xmlns="" xmlns:a16="http://schemas.microsoft.com/office/drawing/2014/main" id="{A20D21D2-0958-41B2-8E93-B9270DF347FA}"/>
                  </a:ext>
                </a:extLst>
              </p:cNvPr>
              <p:cNvSpPr/>
              <p:nvPr/>
            </p:nvSpPr>
            <p:spPr>
              <a:xfrm>
                <a:off x="9718294" y="3278844"/>
                <a:ext cx="1579118" cy="4313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914126">
                  <a:buClrTx/>
                  <a:defRPr/>
                </a:pPr>
                <a:r>
                  <a:rPr lang="en-US" sz="1600" b="1" kern="1200" dirty="0">
                    <a:solidFill>
                      <a:srgbClr val="2F3B79"/>
                    </a:solidFill>
                    <a:latin typeface="Franklin Gothic Medium Cond" panose="020B0606030402020204" pitchFamily="34" charset="0"/>
                    <a:ea typeface="+mn-ea"/>
                    <a:cs typeface="Arial" panose="020B0604020202020204" pitchFamily="34" charset="0"/>
                  </a:rPr>
                  <a:t>MISSIONS</a:t>
                </a:r>
                <a:endParaRPr lang="en-US" sz="1999" b="1" kern="1200" dirty="0">
                  <a:solidFill>
                    <a:srgbClr val="2F3B79"/>
                  </a:solidFill>
                  <a:latin typeface="Franklin Gothic Medium Cond" panose="020B06060304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="" xmlns:a16="http://schemas.microsoft.com/office/drawing/2014/main" id="{D176A924-E858-4E6F-AD73-0855DB1C73F2}"/>
                </a:ext>
              </a:extLst>
            </p:cNvPr>
            <p:cNvGrpSpPr/>
            <p:nvPr/>
          </p:nvGrpSpPr>
          <p:grpSpPr>
            <a:xfrm>
              <a:off x="8156706" y="4296886"/>
              <a:ext cx="1907334" cy="485220"/>
              <a:chOff x="8851482" y="3200552"/>
              <a:chExt cx="2607455" cy="618254"/>
            </a:xfrm>
          </p:grpSpPr>
          <p:grpSp>
            <p:nvGrpSpPr>
              <p:cNvPr id="63" name="Group 62">
                <a:extLst>
                  <a:ext uri="{FF2B5EF4-FFF2-40B4-BE49-F238E27FC236}">
                    <a16:creationId xmlns="" xmlns:a16="http://schemas.microsoft.com/office/drawing/2014/main" id="{935EA951-6F2F-43B5-98E3-C09E4B00BEF1}"/>
                  </a:ext>
                </a:extLst>
              </p:cNvPr>
              <p:cNvGrpSpPr/>
              <p:nvPr/>
            </p:nvGrpSpPr>
            <p:grpSpPr>
              <a:xfrm>
                <a:off x="8851482" y="3200552"/>
                <a:ext cx="2607455" cy="618254"/>
                <a:chOff x="8851482" y="3428999"/>
                <a:chExt cx="2607455" cy="618254"/>
              </a:xfrm>
            </p:grpSpPr>
            <p:grpSp>
              <p:nvGrpSpPr>
                <p:cNvPr id="65" name="Group 64">
                  <a:extLst>
                    <a:ext uri="{FF2B5EF4-FFF2-40B4-BE49-F238E27FC236}">
                      <a16:creationId xmlns="" xmlns:a16="http://schemas.microsoft.com/office/drawing/2014/main" id="{0CA6CA22-5C70-40A3-ADFD-CA54FF3D0722}"/>
                    </a:ext>
                  </a:extLst>
                </p:cNvPr>
                <p:cNvGrpSpPr/>
                <p:nvPr/>
              </p:nvGrpSpPr>
              <p:grpSpPr>
                <a:xfrm>
                  <a:off x="8851482" y="3428999"/>
                  <a:ext cx="2607455" cy="618254"/>
                  <a:chOff x="8851482" y="3428999"/>
                  <a:chExt cx="2607455" cy="618254"/>
                </a:xfrm>
              </p:grpSpPr>
              <p:sp>
                <p:nvSpPr>
                  <p:cNvPr id="67" name="Hexagon 66">
                    <a:extLst>
                      <a:ext uri="{FF2B5EF4-FFF2-40B4-BE49-F238E27FC236}">
                        <a16:creationId xmlns="" xmlns:a16="http://schemas.microsoft.com/office/drawing/2014/main" id="{6B2D158A-4EC9-40B9-8DAD-DE1C13780949}"/>
                      </a:ext>
                    </a:extLst>
                  </p:cNvPr>
                  <p:cNvSpPr/>
                  <p:nvPr/>
                </p:nvSpPr>
                <p:spPr>
                  <a:xfrm>
                    <a:off x="8851482" y="3429000"/>
                    <a:ext cx="940699" cy="618253"/>
                  </a:xfrm>
                  <a:prstGeom prst="hexagon">
                    <a:avLst/>
                  </a:prstGeom>
                  <a:solidFill>
                    <a:srgbClr val="2F3B79"/>
                  </a:solidFill>
                  <a:ln>
                    <a:solidFill>
                      <a:srgbClr val="2F3B79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126">
                      <a:buClrTx/>
                      <a:defRPr/>
                    </a:pPr>
                    <a:endParaRPr lang="en-MY" sz="1600" kern="1200">
                      <a:solidFill>
                        <a:srgbClr val="FFFFFF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68" name="Hexagon 67">
                    <a:extLst>
                      <a:ext uri="{FF2B5EF4-FFF2-40B4-BE49-F238E27FC236}">
                        <a16:creationId xmlns="" xmlns:a16="http://schemas.microsoft.com/office/drawing/2014/main" id="{C09296F1-9E74-4229-8860-81794AF06EA4}"/>
                      </a:ext>
                    </a:extLst>
                  </p:cNvPr>
                  <p:cNvSpPr/>
                  <p:nvPr/>
                </p:nvSpPr>
                <p:spPr>
                  <a:xfrm>
                    <a:off x="9292764" y="3428999"/>
                    <a:ext cx="2166173" cy="618253"/>
                  </a:xfrm>
                  <a:prstGeom prst="hexagon">
                    <a:avLst/>
                  </a:prstGeom>
                  <a:noFill/>
                  <a:ln>
                    <a:solidFill>
                      <a:srgbClr val="2F3B79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126">
                      <a:buClrTx/>
                      <a:defRPr/>
                    </a:pPr>
                    <a:endParaRPr lang="en-MY" sz="1600" kern="1200">
                      <a:solidFill>
                        <a:srgbClr val="FFFFFF"/>
                      </a:solidFill>
                      <a:latin typeface="Arial"/>
                    </a:endParaRPr>
                  </a:p>
                </p:txBody>
              </p:sp>
            </p:grpSp>
            <p:sp>
              <p:nvSpPr>
                <p:cNvPr id="66" name="Rectangle 65">
                  <a:extLst>
                    <a:ext uri="{FF2B5EF4-FFF2-40B4-BE49-F238E27FC236}">
                      <a16:creationId xmlns="" xmlns:a16="http://schemas.microsoft.com/office/drawing/2014/main" id="{37510BA1-4902-4256-B722-EABF98578ED0}"/>
                    </a:ext>
                  </a:extLst>
                </p:cNvPr>
                <p:cNvSpPr/>
                <p:nvPr/>
              </p:nvSpPr>
              <p:spPr>
                <a:xfrm flipH="1">
                  <a:off x="8993529" y="3497519"/>
                  <a:ext cx="625032" cy="50980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914126">
                    <a:buClrTx/>
                    <a:defRPr/>
                  </a:pPr>
                  <a:r>
                    <a:rPr lang="en-US" sz="1999" b="1" kern="1200" dirty="0">
                      <a:solidFill>
                        <a:srgbClr val="FFFFFF"/>
                      </a:solidFill>
                      <a:latin typeface="Franklin Gothic Medium Cond" panose="020B0606030402020204" pitchFamily="34" charset="0"/>
                      <a:ea typeface="+mn-ea"/>
                      <a:cs typeface="Arial" panose="020B0604020202020204" pitchFamily="34" charset="0"/>
                    </a:rPr>
                    <a:t>4</a:t>
                  </a:r>
                  <a:endParaRPr lang="en-US" sz="2399" b="1" kern="1200" dirty="0">
                    <a:solidFill>
                      <a:srgbClr val="FFFFFF"/>
                    </a:solidFill>
                    <a:latin typeface="Franklin Gothic Medium Cond" panose="020B06060304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64" name="Rectangle 63">
                <a:extLst>
                  <a:ext uri="{FF2B5EF4-FFF2-40B4-BE49-F238E27FC236}">
                    <a16:creationId xmlns="" xmlns:a16="http://schemas.microsoft.com/office/drawing/2014/main" id="{8C08D057-5BBE-4E07-9D09-C63512BFA238}"/>
                  </a:ext>
                </a:extLst>
              </p:cNvPr>
              <p:cNvSpPr/>
              <p:nvPr/>
            </p:nvSpPr>
            <p:spPr>
              <a:xfrm>
                <a:off x="9718293" y="3278844"/>
                <a:ext cx="1579118" cy="4313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914126">
                  <a:buClrTx/>
                  <a:defRPr/>
                </a:pPr>
                <a:r>
                  <a:rPr lang="en-US" sz="1600" b="1" kern="1200" dirty="0">
                    <a:solidFill>
                      <a:srgbClr val="2F3B79"/>
                    </a:solidFill>
                    <a:latin typeface="Franklin Gothic Medium Cond" panose="020B0606030402020204" pitchFamily="34" charset="0"/>
                    <a:ea typeface="+mn-ea"/>
                    <a:cs typeface="Arial" panose="020B0604020202020204" pitchFamily="34" charset="0"/>
                  </a:rPr>
                  <a:t>ENABLERS</a:t>
                </a:r>
                <a:endParaRPr lang="en-US" sz="1999" b="1" kern="1200" dirty="0">
                  <a:solidFill>
                    <a:srgbClr val="2F3B79"/>
                  </a:solidFill>
                  <a:latin typeface="Franklin Gothic Medium Cond" panose="020B06060304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="" xmlns:a16="http://schemas.microsoft.com/office/drawing/2014/main" id="{9A4C5708-02C4-4DA8-9E93-29C9DB51A9DE}"/>
                </a:ext>
              </a:extLst>
            </p:cNvPr>
            <p:cNvGrpSpPr/>
            <p:nvPr/>
          </p:nvGrpSpPr>
          <p:grpSpPr>
            <a:xfrm>
              <a:off x="8156706" y="4850116"/>
              <a:ext cx="1907334" cy="485220"/>
              <a:chOff x="8851482" y="3200552"/>
              <a:chExt cx="2607455" cy="618254"/>
            </a:xfrm>
          </p:grpSpPr>
          <p:grpSp>
            <p:nvGrpSpPr>
              <p:cNvPr id="70" name="Group 69">
                <a:extLst>
                  <a:ext uri="{FF2B5EF4-FFF2-40B4-BE49-F238E27FC236}">
                    <a16:creationId xmlns="" xmlns:a16="http://schemas.microsoft.com/office/drawing/2014/main" id="{993ADE6C-BCAE-49BF-BFEE-7D158FAD7A57}"/>
                  </a:ext>
                </a:extLst>
              </p:cNvPr>
              <p:cNvGrpSpPr/>
              <p:nvPr/>
            </p:nvGrpSpPr>
            <p:grpSpPr>
              <a:xfrm>
                <a:off x="8851482" y="3200552"/>
                <a:ext cx="2607455" cy="618254"/>
                <a:chOff x="8851482" y="3428999"/>
                <a:chExt cx="2607455" cy="618254"/>
              </a:xfrm>
            </p:grpSpPr>
            <p:grpSp>
              <p:nvGrpSpPr>
                <p:cNvPr id="72" name="Group 71">
                  <a:extLst>
                    <a:ext uri="{FF2B5EF4-FFF2-40B4-BE49-F238E27FC236}">
                      <a16:creationId xmlns="" xmlns:a16="http://schemas.microsoft.com/office/drawing/2014/main" id="{5794E7EC-078C-4D21-BDF1-B9A1A4E36095}"/>
                    </a:ext>
                  </a:extLst>
                </p:cNvPr>
                <p:cNvGrpSpPr/>
                <p:nvPr/>
              </p:nvGrpSpPr>
              <p:grpSpPr>
                <a:xfrm>
                  <a:off x="8851482" y="3428999"/>
                  <a:ext cx="2607455" cy="618254"/>
                  <a:chOff x="8851482" y="3428999"/>
                  <a:chExt cx="2607455" cy="618254"/>
                </a:xfrm>
              </p:grpSpPr>
              <p:sp>
                <p:nvSpPr>
                  <p:cNvPr id="74" name="Hexagon 73">
                    <a:extLst>
                      <a:ext uri="{FF2B5EF4-FFF2-40B4-BE49-F238E27FC236}">
                        <a16:creationId xmlns="" xmlns:a16="http://schemas.microsoft.com/office/drawing/2014/main" id="{75EF1CBA-D985-4570-B416-E4AF0DD87610}"/>
                      </a:ext>
                    </a:extLst>
                  </p:cNvPr>
                  <p:cNvSpPr/>
                  <p:nvPr/>
                </p:nvSpPr>
                <p:spPr>
                  <a:xfrm>
                    <a:off x="8851482" y="3429000"/>
                    <a:ext cx="940699" cy="618253"/>
                  </a:xfrm>
                  <a:prstGeom prst="hexagon">
                    <a:avLst/>
                  </a:prstGeom>
                  <a:solidFill>
                    <a:srgbClr val="2F3B79"/>
                  </a:solidFill>
                  <a:ln>
                    <a:solidFill>
                      <a:srgbClr val="2F3B79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126">
                      <a:buClrTx/>
                      <a:defRPr/>
                    </a:pPr>
                    <a:endParaRPr lang="en-MY" sz="1600" kern="1200">
                      <a:solidFill>
                        <a:srgbClr val="FFFFFF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75" name="Hexagon 74">
                    <a:extLst>
                      <a:ext uri="{FF2B5EF4-FFF2-40B4-BE49-F238E27FC236}">
                        <a16:creationId xmlns="" xmlns:a16="http://schemas.microsoft.com/office/drawing/2014/main" id="{867E3372-6ED9-490D-BCB2-1AE1A8642081}"/>
                      </a:ext>
                    </a:extLst>
                  </p:cNvPr>
                  <p:cNvSpPr/>
                  <p:nvPr/>
                </p:nvSpPr>
                <p:spPr>
                  <a:xfrm>
                    <a:off x="9292764" y="3428999"/>
                    <a:ext cx="2166173" cy="618253"/>
                  </a:xfrm>
                  <a:prstGeom prst="hexagon">
                    <a:avLst/>
                  </a:prstGeom>
                  <a:noFill/>
                  <a:ln>
                    <a:solidFill>
                      <a:srgbClr val="2F3B79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126">
                      <a:buClrTx/>
                      <a:defRPr/>
                    </a:pPr>
                    <a:endParaRPr lang="en-MY" sz="1600" kern="1200">
                      <a:solidFill>
                        <a:srgbClr val="FFFFFF"/>
                      </a:solidFill>
                      <a:latin typeface="Arial"/>
                    </a:endParaRPr>
                  </a:p>
                </p:txBody>
              </p:sp>
            </p:grpSp>
            <p:sp>
              <p:nvSpPr>
                <p:cNvPr id="73" name="Rectangle 72">
                  <a:extLst>
                    <a:ext uri="{FF2B5EF4-FFF2-40B4-BE49-F238E27FC236}">
                      <a16:creationId xmlns="" xmlns:a16="http://schemas.microsoft.com/office/drawing/2014/main" id="{872D6D52-4929-4CA6-99E4-E3AA36C1DC11}"/>
                    </a:ext>
                  </a:extLst>
                </p:cNvPr>
                <p:cNvSpPr/>
                <p:nvPr/>
              </p:nvSpPr>
              <p:spPr>
                <a:xfrm flipH="1">
                  <a:off x="8993529" y="3484573"/>
                  <a:ext cx="625032" cy="50980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914126">
                    <a:buClrTx/>
                    <a:defRPr/>
                  </a:pPr>
                  <a:r>
                    <a:rPr lang="en-US" sz="1999" b="1" kern="1200" dirty="0">
                      <a:solidFill>
                        <a:srgbClr val="FFFFFF"/>
                      </a:solidFill>
                      <a:latin typeface="Franklin Gothic Medium Cond" panose="020B0606030402020204" pitchFamily="34" charset="0"/>
                      <a:ea typeface="+mn-ea"/>
                      <a:cs typeface="Arial" panose="020B0604020202020204" pitchFamily="34" charset="0"/>
                    </a:rPr>
                    <a:t>21</a:t>
                  </a:r>
                  <a:endParaRPr lang="en-US" sz="2399" b="1" kern="1200" dirty="0">
                    <a:solidFill>
                      <a:srgbClr val="FFFFFF"/>
                    </a:solidFill>
                    <a:latin typeface="Franklin Gothic Medium Cond" panose="020B06060304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71" name="Rectangle 70">
                <a:extLst>
                  <a:ext uri="{FF2B5EF4-FFF2-40B4-BE49-F238E27FC236}">
                    <a16:creationId xmlns="" xmlns:a16="http://schemas.microsoft.com/office/drawing/2014/main" id="{AD1C85D4-55B2-47C0-B105-83F75E9E89A3}"/>
                  </a:ext>
                </a:extLst>
              </p:cNvPr>
              <p:cNvSpPr/>
              <p:nvPr/>
            </p:nvSpPr>
            <p:spPr>
              <a:xfrm>
                <a:off x="9718293" y="3278844"/>
                <a:ext cx="1579118" cy="4313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914126">
                  <a:buClrTx/>
                  <a:defRPr/>
                </a:pPr>
                <a:r>
                  <a:rPr lang="en-US" sz="1600" b="1" kern="1200" dirty="0">
                    <a:solidFill>
                      <a:srgbClr val="2F3B79"/>
                    </a:solidFill>
                    <a:latin typeface="Franklin Gothic Medium Cond" panose="020B0606030402020204" pitchFamily="34" charset="0"/>
                    <a:ea typeface="+mn-ea"/>
                    <a:cs typeface="Arial" panose="020B0604020202020204" pitchFamily="34" charset="0"/>
                  </a:rPr>
                  <a:t>STRATEGIES</a:t>
                </a:r>
                <a:endParaRPr lang="en-US" sz="1999" b="1" kern="1200" dirty="0">
                  <a:solidFill>
                    <a:srgbClr val="2F3B79"/>
                  </a:solidFill>
                  <a:latin typeface="Franklin Gothic Medium Cond" panose="020B06060304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="" xmlns:a16="http://schemas.microsoft.com/office/drawing/2014/main" id="{2DD5A14D-E4DA-47E7-A076-7A6F91879C62}"/>
                </a:ext>
              </a:extLst>
            </p:cNvPr>
            <p:cNvGrpSpPr/>
            <p:nvPr/>
          </p:nvGrpSpPr>
          <p:grpSpPr>
            <a:xfrm>
              <a:off x="10050523" y="4573501"/>
              <a:ext cx="1976569" cy="485220"/>
              <a:chOff x="8851482" y="3200552"/>
              <a:chExt cx="2702103" cy="618254"/>
            </a:xfrm>
          </p:grpSpPr>
          <p:grpSp>
            <p:nvGrpSpPr>
              <p:cNvPr id="77" name="Group 76">
                <a:extLst>
                  <a:ext uri="{FF2B5EF4-FFF2-40B4-BE49-F238E27FC236}">
                    <a16:creationId xmlns="" xmlns:a16="http://schemas.microsoft.com/office/drawing/2014/main" id="{0863C9BE-E4DB-44FC-B6E0-BC13E19D455E}"/>
                  </a:ext>
                </a:extLst>
              </p:cNvPr>
              <p:cNvGrpSpPr/>
              <p:nvPr/>
            </p:nvGrpSpPr>
            <p:grpSpPr>
              <a:xfrm>
                <a:off x="8851482" y="3200552"/>
                <a:ext cx="2607455" cy="618254"/>
                <a:chOff x="8851482" y="3428999"/>
                <a:chExt cx="2607455" cy="618254"/>
              </a:xfrm>
            </p:grpSpPr>
            <p:grpSp>
              <p:nvGrpSpPr>
                <p:cNvPr id="79" name="Group 78">
                  <a:extLst>
                    <a:ext uri="{FF2B5EF4-FFF2-40B4-BE49-F238E27FC236}">
                      <a16:creationId xmlns="" xmlns:a16="http://schemas.microsoft.com/office/drawing/2014/main" id="{F8169F3D-4C4F-4F1F-8E28-804CFF6270C1}"/>
                    </a:ext>
                  </a:extLst>
                </p:cNvPr>
                <p:cNvGrpSpPr/>
                <p:nvPr/>
              </p:nvGrpSpPr>
              <p:grpSpPr>
                <a:xfrm>
                  <a:off x="8851482" y="3428999"/>
                  <a:ext cx="2607455" cy="618254"/>
                  <a:chOff x="8851482" y="3428999"/>
                  <a:chExt cx="2607455" cy="618254"/>
                </a:xfrm>
              </p:grpSpPr>
              <p:sp>
                <p:nvSpPr>
                  <p:cNvPr id="81" name="Hexagon 80">
                    <a:extLst>
                      <a:ext uri="{FF2B5EF4-FFF2-40B4-BE49-F238E27FC236}">
                        <a16:creationId xmlns="" xmlns:a16="http://schemas.microsoft.com/office/drawing/2014/main" id="{9A23C23D-745A-4615-8513-98AF4DF4814B}"/>
                      </a:ext>
                    </a:extLst>
                  </p:cNvPr>
                  <p:cNvSpPr/>
                  <p:nvPr/>
                </p:nvSpPr>
                <p:spPr>
                  <a:xfrm>
                    <a:off x="8851482" y="3429000"/>
                    <a:ext cx="940699" cy="618253"/>
                  </a:xfrm>
                  <a:prstGeom prst="hexagon">
                    <a:avLst/>
                  </a:prstGeom>
                  <a:solidFill>
                    <a:srgbClr val="2F3B79"/>
                  </a:solidFill>
                  <a:ln>
                    <a:solidFill>
                      <a:srgbClr val="2F3B79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126">
                      <a:buClrTx/>
                      <a:defRPr/>
                    </a:pPr>
                    <a:endParaRPr lang="en-MY" sz="1600" kern="1200">
                      <a:solidFill>
                        <a:srgbClr val="FFFFFF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82" name="Hexagon 81">
                    <a:extLst>
                      <a:ext uri="{FF2B5EF4-FFF2-40B4-BE49-F238E27FC236}">
                        <a16:creationId xmlns="" xmlns:a16="http://schemas.microsoft.com/office/drawing/2014/main" id="{D638E956-179A-4BB1-81FC-9A69FFAE6036}"/>
                      </a:ext>
                    </a:extLst>
                  </p:cNvPr>
                  <p:cNvSpPr/>
                  <p:nvPr/>
                </p:nvSpPr>
                <p:spPr>
                  <a:xfrm>
                    <a:off x="9292764" y="3428999"/>
                    <a:ext cx="2166173" cy="618253"/>
                  </a:xfrm>
                  <a:prstGeom prst="hexagon">
                    <a:avLst/>
                  </a:prstGeom>
                  <a:noFill/>
                  <a:ln>
                    <a:solidFill>
                      <a:srgbClr val="2F3B79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126">
                      <a:buClrTx/>
                      <a:defRPr/>
                    </a:pPr>
                    <a:endParaRPr lang="en-MY" sz="1600" kern="1200">
                      <a:solidFill>
                        <a:srgbClr val="FFFFFF"/>
                      </a:solidFill>
                      <a:latin typeface="Arial"/>
                    </a:endParaRPr>
                  </a:p>
                </p:txBody>
              </p:sp>
            </p:grpSp>
            <p:sp>
              <p:nvSpPr>
                <p:cNvPr id="80" name="Rectangle 79">
                  <a:extLst>
                    <a:ext uri="{FF2B5EF4-FFF2-40B4-BE49-F238E27FC236}">
                      <a16:creationId xmlns="" xmlns:a16="http://schemas.microsoft.com/office/drawing/2014/main" id="{395EF6CC-5130-4F50-95B3-5E6E880F7AF1}"/>
                    </a:ext>
                  </a:extLst>
                </p:cNvPr>
                <p:cNvSpPr/>
                <p:nvPr/>
              </p:nvSpPr>
              <p:spPr>
                <a:xfrm flipH="1">
                  <a:off x="9007418" y="3497519"/>
                  <a:ext cx="625033" cy="50980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914126">
                    <a:buClrTx/>
                    <a:defRPr/>
                  </a:pPr>
                  <a:r>
                    <a:rPr lang="en-US" sz="1999" b="1" kern="1200" dirty="0">
                      <a:solidFill>
                        <a:srgbClr val="FFFFFF"/>
                      </a:solidFill>
                      <a:latin typeface="Franklin Gothic Medium Cond" panose="020B0606030402020204" pitchFamily="34" charset="0"/>
                      <a:ea typeface="+mn-ea"/>
                      <a:cs typeface="Arial" panose="020B0604020202020204" pitchFamily="34" charset="0"/>
                    </a:rPr>
                    <a:t>62</a:t>
                  </a:r>
                  <a:endParaRPr lang="en-US" sz="2399" b="1" kern="1200" dirty="0">
                    <a:solidFill>
                      <a:srgbClr val="FFFFFF"/>
                    </a:solidFill>
                    <a:latin typeface="Franklin Gothic Medium Cond" panose="020B06060304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78" name="Rectangle 77">
                <a:extLst>
                  <a:ext uri="{FF2B5EF4-FFF2-40B4-BE49-F238E27FC236}">
                    <a16:creationId xmlns="" xmlns:a16="http://schemas.microsoft.com/office/drawing/2014/main" id="{D294413E-5B86-4283-B4E7-C76BB42B9387}"/>
                  </a:ext>
                </a:extLst>
              </p:cNvPr>
              <p:cNvSpPr/>
              <p:nvPr/>
            </p:nvSpPr>
            <p:spPr>
              <a:xfrm>
                <a:off x="9661889" y="3278844"/>
                <a:ext cx="1891696" cy="4313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914126">
                  <a:buClrTx/>
                  <a:defRPr/>
                </a:pPr>
                <a:r>
                  <a:rPr lang="en-US" sz="1600" b="1" kern="1200" dirty="0">
                    <a:solidFill>
                      <a:srgbClr val="2F3B79"/>
                    </a:solidFill>
                    <a:latin typeface="Franklin Gothic Medium Cond" panose="020B0606030402020204" pitchFamily="34" charset="0"/>
                    <a:ea typeface="+mn-ea"/>
                    <a:cs typeface="Arial" panose="020B0604020202020204" pitchFamily="34" charset="0"/>
                  </a:rPr>
                  <a:t>ACTION PLANS</a:t>
                </a:r>
              </a:p>
            </p:txBody>
          </p:sp>
        </p:grpSp>
      </p:grpSp>
      <p:sp>
        <p:nvSpPr>
          <p:cNvPr id="92" name="Rectangle 91">
            <a:extLst>
              <a:ext uri="{FF2B5EF4-FFF2-40B4-BE49-F238E27FC236}">
                <a16:creationId xmlns="" xmlns:a16="http://schemas.microsoft.com/office/drawing/2014/main" id="{724545A0-B259-4D35-8282-A58AFA76FEAF}"/>
              </a:ext>
            </a:extLst>
          </p:cNvPr>
          <p:cNvSpPr/>
          <p:nvPr/>
        </p:nvSpPr>
        <p:spPr>
          <a:xfrm>
            <a:off x="4131968" y="6509380"/>
            <a:ext cx="668284" cy="3076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914126">
              <a:buClrTx/>
              <a:defRPr/>
            </a:pPr>
            <a:r>
              <a:rPr lang="en-US" b="1" kern="1200" dirty="0">
                <a:solidFill>
                  <a:srgbClr val="2F3B79"/>
                </a:solidFill>
                <a:latin typeface="Arial Nova Light" panose="020B0304020202020204" pitchFamily="34" charset="0"/>
                <a:ea typeface="+mn-ea"/>
                <a:cs typeface="Arial" panose="020B0604020202020204" pitchFamily="34" charset="0"/>
              </a:rPr>
              <a:t>E&amp;E</a:t>
            </a:r>
            <a:endParaRPr lang="en-US" sz="1799" kern="1200" dirty="0">
              <a:solidFill>
                <a:srgbClr val="2F3B79"/>
              </a:solidFill>
              <a:latin typeface="Arial Nova Light" panose="020B03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9" name="Hexagon 88">
            <a:extLst>
              <a:ext uri="{FF2B5EF4-FFF2-40B4-BE49-F238E27FC236}">
                <a16:creationId xmlns="" xmlns:a16="http://schemas.microsoft.com/office/drawing/2014/main" id="{30A6584F-6907-4B11-B68E-579FFC1FC3E3}"/>
              </a:ext>
            </a:extLst>
          </p:cNvPr>
          <p:cNvSpPr/>
          <p:nvPr/>
        </p:nvSpPr>
        <p:spPr>
          <a:xfrm>
            <a:off x="4131968" y="5989876"/>
            <a:ext cx="668284" cy="485094"/>
          </a:xfrm>
          <a:prstGeom prst="hexagon">
            <a:avLst/>
          </a:prstGeom>
          <a:solidFill>
            <a:srgbClr val="FFFFFF"/>
          </a:solidFill>
          <a:ln w="28575" cap="flat" cmpd="sng" algn="ctr">
            <a:solidFill>
              <a:srgbClr val="2F3B79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126">
              <a:buClrTx/>
              <a:defRPr/>
            </a:pPr>
            <a:endParaRPr lang="en-MY" sz="1799">
              <a:solidFill>
                <a:srgbClr val="FFFFFF"/>
              </a:solidFill>
              <a:ea typeface="+mn-ea"/>
              <a:cs typeface="+mn-cs"/>
            </a:endParaRPr>
          </a:p>
        </p:txBody>
      </p:sp>
      <p:pic>
        <p:nvPicPr>
          <p:cNvPr id="98" name="Picture 97">
            <a:extLst>
              <a:ext uri="{FF2B5EF4-FFF2-40B4-BE49-F238E27FC236}">
                <a16:creationId xmlns="" xmlns:a16="http://schemas.microsoft.com/office/drawing/2014/main" id="{B262EFDC-F7E5-4AAC-886F-605320150839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31218" y="6020055"/>
            <a:ext cx="466916" cy="42020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Hexagon 86">
            <a:extLst>
              <a:ext uri="{FF2B5EF4-FFF2-40B4-BE49-F238E27FC236}">
                <a16:creationId xmlns="" xmlns:a16="http://schemas.microsoft.com/office/drawing/2014/main" id="{023FEC32-1205-43F3-97BC-3526DD86941F}"/>
              </a:ext>
            </a:extLst>
          </p:cNvPr>
          <p:cNvSpPr/>
          <p:nvPr/>
        </p:nvSpPr>
        <p:spPr>
          <a:xfrm>
            <a:off x="5729942" y="5759575"/>
            <a:ext cx="668284" cy="485094"/>
          </a:xfrm>
          <a:prstGeom prst="hexagon">
            <a:avLst/>
          </a:prstGeom>
          <a:solidFill>
            <a:srgbClr val="FFFFFF"/>
          </a:solidFill>
          <a:ln w="28575" cap="flat" cmpd="sng" algn="ctr">
            <a:solidFill>
              <a:srgbClr val="2F3B79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126">
              <a:buClrTx/>
              <a:defRPr/>
            </a:pPr>
            <a:endParaRPr lang="en-MY" sz="1799">
              <a:solidFill>
                <a:srgbClr val="FFFFFF"/>
              </a:solidFill>
              <a:ea typeface="+mn-ea"/>
              <a:cs typeface="+mn-cs"/>
            </a:endParaRPr>
          </a:p>
        </p:txBody>
      </p:sp>
      <p:pic>
        <p:nvPicPr>
          <p:cNvPr id="100" name="Picture 99">
            <a:extLst>
              <a:ext uri="{FF2B5EF4-FFF2-40B4-BE49-F238E27FC236}">
                <a16:creationId xmlns="" xmlns:a16="http://schemas.microsoft.com/office/drawing/2014/main" id="{3230BDD2-A018-436D-9BE5-7472989D976B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19909" y="5764552"/>
            <a:ext cx="510548" cy="459472"/>
          </a:xfrm>
          <a:prstGeom prst="rect">
            <a:avLst/>
          </a:prstGeom>
          <a:ln>
            <a:noFill/>
          </a:ln>
        </p:spPr>
      </p:pic>
      <p:sp>
        <p:nvSpPr>
          <p:cNvPr id="108" name="Rectangle 107">
            <a:extLst>
              <a:ext uri="{FF2B5EF4-FFF2-40B4-BE49-F238E27FC236}">
                <a16:creationId xmlns="" xmlns:a16="http://schemas.microsoft.com/office/drawing/2014/main" id="{928A1A2F-975B-4700-8DC8-FAB941B4982A}"/>
              </a:ext>
            </a:extLst>
          </p:cNvPr>
          <p:cNvSpPr/>
          <p:nvPr/>
        </p:nvSpPr>
        <p:spPr>
          <a:xfrm>
            <a:off x="5495783" y="6249024"/>
            <a:ext cx="1136601" cy="3076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914126">
              <a:buClrTx/>
              <a:defRPr/>
            </a:pPr>
            <a:r>
              <a:rPr lang="en-US" b="1" kern="1200" dirty="0">
                <a:solidFill>
                  <a:srgbClr val="2F3B79"/>
                </a:solidFill>
                <a:latin typeface="Arial Nova Light" panose="020B0304020202020204" pitchFamily="34" charset="0"/>
                <a:ea typeface="+mn-ea"/>
                <a:cs typeface="Arial" panose="020B0604020202020204" pitchFamily="34" charset="0"/>
              </a:rPr>
              <a:t>Automotive</a:t>
            </a:r>
            <a:endParaRPr lang="en-US" sz="1799" kern="1200" dirty="0">
              <a:solidFill>
                <a:srgbClr val="2F3B79"/>
              </a:solidFill>
              <a:latin typeface="Arial Nova Light" panose="020B03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4" name="Hexagon 83">
            <a:extLst>
              <a:ext uri="{FF2B5EF4-FFF2-40B4-BE49-F238E27FC236}">
                <a16:creationId xmlns="" xmlns:a16="http://schemas.microsoft.com/office/drawing/2014/main" id="{89EEF8AB-814C-4AF6-9A9E-37F1B83735B8}"/>
              </a:ext>
            </a:extLst>
          </p:cNvPr>
          <p:cNvSpPr/>
          <p:nvPr/>
        </p:nvSpPr>
        <p:spPr>
          <a:xfrm>
            <a:off x="7486378" y="5999982"/>
            <a:ext cx="676054" cy="485094"/>
          </a:xfrm>
          <a:prstGeom prst="hexagon">
            <a:avLst/>
          </a:prstGeom>
          <a:solidFill>
            <a:srgbClr val="FFFFFF"/>
          </a:solidFill>
          <a:ln w="28575" cap="flat" cmpd="sng" algn="ctr">
            <a:solidFill>
              <a:srgbClr val="2F3B79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126">
              <a:buClrTx/>
              <a:defRPr/>
            </a:pPr>
            <a:endParaRPr lang="en-MY" sz="1799">
              <a:solidFill>
                <a:srgbClr val="C00000"/>
              </a:solidFill>
              <a:ea typeface="+mn-ea"/>
              <a:cs typeface="+mn-cs"/>
            </a:endParaRPr>
          </a:p>
        </p:txBody>
      </p:sp>
      <p:sp>
        <p:nvSpPr>
          <p:cNvPr id="85" name="object 81">
            <a:extLst>
              <a:ext uri="{FF2B5EF4-FFF2-40B4-BE49-F238E27FC236}">
                <a16:creationId xmlns="" xmlns:a16="http://schemas.microsoft.com/office/drawing/2014/main" id="{16B009E5-8D8B-48C0-96B6-366AA873BAA3}"/>
              </a:ext>
            </a:extLst>
          </p:cNvPr>
          <p:cNvSpPr/>
          <p:nvPr/>
        </p:nvSpPr>
        <p:spPr>
          <a:xfrm rot="877769">
            <a:off x="7609470" y="6053904"/>
            <a:ext cx="429871" cy="377250"/>
          </a:xfrm>
          <a:custGeom>
            <a:avLst/>
            <a:gdLst/>
            <a:ahLst/>
            <a:cxnLst/>
            <a:rect l="l" t="t" r="r" b="b"/>
            <a:pathLst>
              <a:path w="385445" h="368300">
                <a:moveTo>
                  <a:pt x="384886" y="257987"/>
                </a:moveTo>
                <a:lnTo>
                  <a:pt x="339915" y="202412"/>
                </a:lnTo>
                <a:lnTo>
                  <a:pt x="319354" y="177012"/>
                </a:lnTo>
                <a:lnTo>
                  <a:pt x="327190" y="153581"/>
                </a:lnTo>
                <a:lnTo>
                  <a:pt x="324319" y="147840"/>
                </a:lnTo>
                <a:lnTo>
                  <a:pt x="319024" y="146062"/>
                </a:lnTo>
                <a:lnTo>
                  <a:pt x="313702" y="144284"/>
                </a:lnTo>
                <a:lnTo>
                  <a:pt x="307962" y="147154"/>
                </a:lnTo>
                <a:lnTo>
                  <a:pt x="304228" y="158318"/>
                </a:lnTo>
                <a:lnTo>
                  <a:pt x="259295" y="102768"/>
                </a:lnTo>
                <a:lnTo>
                  <a:pt x="267157" y="65443"/>
                </a:lnTo>
                <a:lnTo>
                  <a:pt x="270459" y="40906"/>
                </a:lnTo>
                <a:lnTo>
                  <a:pt x="271449" y="33578"/>
                </a:lnTo>
                <a:lnTo>
                  <a:pt x="271246" y="23126"/>
                </a:lnTo>
                <a:lnTo>
                  <a:pt x="270992" y="10617"/>
                </a:lnTo>
                <a:lnTo>
                  <a:pt x="266750" y="3632"/>
                </a:lnTo>
                <a:lnTo>
                  <a:pt x="266750" y="34645"/>
                </a:lnTo>
                <a:lnTo>
                  <a:pt x="264680" y="40906"/>
                </a:lnTo>
                <a:lnTo>
                  <a:pt x="239903" y="32613"/>
                </a:lnTo>
                <a:lnTo>
                  <a:pt x="241998" y="26352"/>
                </a:lnTo>
                <a:lnTo>
                  <a:pt x="249212" y="23126"/>
                </a:lnTo>
                <a:lnTo>
                  <a:pt x="262902" y="27724"/>
                </a:lnTo>
                <a:lnTo>
                  <a:pt x="266750" y="34645"/>
                </a:lnTo>
                <a:lnTo>
                  <a:pt x="266750" y="3632"/>
                </a:lnTo>
                <a:lnTo>
                  <a:pt x="223151" y="50723"/>
                </a:lnTo>
                <a:lnTo>
                  <a:pt x="206997" y="85293"/>
                </a:lnTo>
                <a:lnTo>
                  <a:pt x="137680" y="102679"/>
                </a:lnTo>
                <a:lnTo>
                  <a:pt x="141414" y="91528"/>
                </a:lnTo>
                <a:lnTo>
                  <a:pt x="138557" y="85801"/>
                </a:lnTo>
                <a:lnTo>
                  <a:pt x="133248" y="84035"/>
                </a:lnTo>
                <a:lnTo>
                  <a:pt x="127939" y="82232"/>
                </a:lnTo>
                <a:lnTo>
                  <a:pt x="122199" y="85102"/>
                </a:lnTo>
                <a:lnTo>
                  <a:pt x="114376" y="108534"/>
                </a:lnTo>
                <a:lnTo>
                  <a:pt x="13335" y="133870"/>
                </a:lnTo>
                <a:lnTo>
                  <a:pt x="0" y="173786"/>
                </a:lnTo>
                <a:lnTo>
                  <a:pt x="170307" y="182359"/>
                </a:lnTo>
                <a:lnTo>
                  <a:pt x="162445" y="208165"/>
                </a:lnTo>
                <a:lnTo>
                  <a:pt x="155308" y="234302"/>
                </a:lnTo>
                <a:lnTo>
                  <a:pt x="149225" y="259803"/>
                </a:lnTo>
                <a:lnTo>
                  <a:pt x="144551" y="283705"/>
                </a:lnTo>
                <a:lnTo>
                  <a:pt x="76923" y="300685"/>
                </a:lnTo>
                <a:lnTo>
                  <a:pt x="71996" y="315379"/>
                </a:lnTo>
                <a:lnTo>
                  <a:pt x="145046" y="319049"/>
                </a:lnTo>
                <a:lnTo>
                  <a:pt x="141643" y="341541"/>
                </a:lnTo>
                <a:lnTo>
                  <a:pt x="157505" y="346837"/>
                </a:lnTo>
                <a:lnTo>
                  <a:pt x="168287" y="326809"/>
                </a:lnTo>
                <a:lnTo>
                  <a:pt x="228904" y="367792"/>
                </a:lnTo>
                <a:lnTo>
                  <a:pt x="233794" y="353085"/>
                </a:lnTo>
                <a:lnTo>
                  <a:pt x="212547" y="326809"/>
                </a:lnTo>
                <a:lnTo>
                  <a:pt x="189941" y="298843"/>
                </a:lnTo>
                <a:lnTo>
                  <a:pt x="200571" y="276936"/>
                </a:lnTo>
                <a:lnTo>
                  <a:pt x="211035" y="252907"/>
                </a:lnTo>
                <a:lnTo>
                  <a:pt x="221030" y="227749"/>
                </a:lnTo>
                <a:lnTo>
                  <a:pt x="230263" y="202412"/>
                </a:lnTo>
                <a:lnTo>
                  <a:pt x="371538" y="297903"/>
                </a:lnTo>
                <a:lnTo>
                  <a:pt x="384886" y="257987"/>
                </a:lnTo>
                <a:close/>
              </a:path>
            </a:pathLst>
          </a:custGeom>
          <a:solidFill>
            <a:srgbClr val="228099"/>
          </a:solidFill>
          <a:ln>
            <a:solidFill>
              <a:srgbClr val="228099"/>
            </a:solidFill>
          </a:ln>
        </p:spPr>
        <p:txBody>
          <a:bodyPr wrap="square" lIns="0" tIns="0" rIns="0" bIns="0" rtlCol="0"/>
          <a:lstStyle/>
          <a:p>
            <a:pPr defTabSz="914126">
              <a:buClrTx/>
              <a:defRPr/>
            </a:pPr>
            <a:endParaRPr sz="1799">
              <a:solidFill>
                <a:srgbClr val="C00000"/>
              </a:solidFill>
              <a:ea typeface="+mn-ea"/>
              <a:cs typeface="+mn-cs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="" xmlns:a16="http://schemas.microsoft.com/office/drawing/2014/main" id="{FC64BE0C-B8B5-47B3-8C86-B0E5710AB28C}"/>
              </a:ext>
            </a:extLst>
          </p:cNvPr>
          <p:cNvSpPr/>
          <p:nvPr/>
        </p:nvSpPr>
        <p:spPr>
          <a:xfrm>
            <a:off x="7234082" y="6509380"/>
            <a:ext cx="1136601" cy="3076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914126">
              <a:buClrTx/>
              <a:defRPr/>
            </a:pPr>
            <a:r>
              <a:rPr lang="en-US" b="1" kern="1200" dirty="0">
                <a:solidFill>
                  <a:srgbClr val="2F3B79"/>
                </a:solidFill>
                <a:latin typeface="Arial Nova Light" panose="020B0304020202020204" pitchFamily="34" charset="0"/>
                <a:ea typeface="+mn-ea"/>
                <a:cs typeface="Arial" panose="020B0604020202020204" pitchFamily="34" charset="0"/>
              </a:rPr>
              <a:t>Aerospace</a:t>
            </a:r>
            <a:endParaRPr lang="en-US" sz="1799" kern="1200" dirty="0">
              <a:solidFill>
                <a:srgbClr val="2F3B79"/>
              </a:solidFill>
              <a:latin typeface="Arial Nova Light" panose="020B03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" name="Hexagon 90">
            <a:extLst>
              <a:ext uri="{FF2B5EF4-FFF2-40B4-BE49-F238E27FC236}">
                <a16:creationId xmlns="" xmlns:a16="http://schemas.microsoft.com/office/drawing/2014/main" id="{8D50B105-E959-4C01-BDFD-DB3864DCE804}"/>
              </a:ext>
            </a:extLst>
          </p:cNvPr>
          <p:cNvSpPr/>
          <p:nvPr/>
        </p:nvSpPr>
        <p:spPr>
          <a:xfrm>
            <a:off x="11013269" y="5997231"/>
            <a:ext cx="668284" cy="485094"/>
          </a:xfrm>
          <a:prstGeom prst="hexagon">
            <a:avLst/>
          </a:prstGeom>
          <a:solidFill>
            <a:srgbClr val="FFFFFF"/>
          </a:solidFill>
          <a:ln w="28575" cap="flat" cmpd="sng" algn="ctr">
            <a:solidFill>
              <a:srgbClr val="2F3B79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126">
              <a:buClrTx/>
              <a:defRPr/>
            </a:pPr>
            <a:endParaRPr lang="en-MY" sz="1799" dirty="0">
              <a:solidFill>
                <a:srgbClr val="FFFFFF"/>
              </a:solidFill>
              <a:ea typeface="+mn-ea"/>
              <a:cs typeface="+mn-cs"/>
            </a:endParaRPr>
          </a:p>
        </p:txBody>
      </p:sp>
      <p:pic>
        <p:nvPicPr>
          <p:cNvPr id="97" name="object 141">
            <a:extLst>
              <a:ext uri="{FF2B5EF4-FFF2-40B4-BE49-F238E27FC236}">
                <a16:creationId xmlns="" xmlns:a16="http://schemas.microsoft.com/office/drawing/2014/main" id="{CD0581E3-3BD9-4771-82CD-68366B127728}"/>
              </a:ext>
            </a:extLst>
          </p:cNvPr>
          <p:cNvPicPr/>
          <p:nvPr/>
        </p:nvPicPr>
        <p:blipFill rotWithShape="1">
          <a:blip r:embed="rId11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r="69510"/>
          <a:stretch/>
        </p:blipFill>
        <p:spPr>
          <a:xfrm>
            <a:off x="11083240" y="6083515"/>
            <a:ext cx="540498" cy="325015"/>
          </a:xfrm>
          <a:prstGeom prst="rect">
            <a:avLst/>
          </a:prstGeom>
          <a:ln>
            <a:noFill/>
          </a:ln>
        </p:spPr>
      </p:pic>
      <p:sp>
        <p:nvSpPr>
          <p:cNvPr id="110" name="Rectangle 109">
            <a:extLst>
              <a:ext uri="{FF2B5EF4-FFF2-40B4-BE49-F238E27FC236}">
                <a16:creationId xmlns="" xmlns:a16="http://schemas.microsoft.com/office/drawing/2014/main" id="{CCEAF88C-03D3-413F-BCCB-163C6AB1A43E}"/>
              </a:ext>
            </a:extLst>
          </p:cNvPr>
          <p:cNvSpPr/>
          <p:nvPr/>
        </p:nvSpPr>
        <p:spPr>
          <a:xfrm>
            <a:off x="10635707" y="6482325"/>
            <a:ext cx="1416302" cy="3076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914126">
              <a:buClrTx/>
              <a:defRPr/>
            </a:pPr>
            <a:r>
              <a:rPr lang="en-US" b="1" kern="1200" dirty="0">
                <a:solidFill>
                  <a:srgbClr val="2F3B79"/>
                </a:solidFill>
                <a:latin typeface="Arial Nova Light" panose="020B0304020202020204" pitchFamily="34" charset="0"/>
                <a:ea typeface="+mn-ea"/>
                <a:cs typeface="Arial" panose="020B0604020202020204" pitchFamily="34" charset="0"/>
              </a:rPr>
              <a:t>Pharmaceutical</a:t>
            </a:r>
            <a:endParaRPr lang="en-US" sz="1799" kern="1200" dirty="0">
              <a:solidFill>
                <a:srgbClr val="2F3B79"/>
              </a:solidFill>
              <a:latin typeface="Arial Nova Light" panose="020B03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" name="Hexagon 89">
            <a:extLst>
              <a:ext uri="{FF2B5EF4-FFF2-40B4-BE49-F238E27FC236}">
                <a16:creationId xmlns="" xmlns:a16="http://schemas.microsoft.com/office/drawing/2014/main" id="{076A28ED-1859-4F96-92D8-BAC8944978EC}"/>
              </a:ext>
            </a:extLst>
          </p:cNvPr>
          <p:cNvSpPr/>
          <p:nvPr/>
        </p:nvSpPr>
        <p:spPr>
          <a:xfrm>
            <a:off x="9283649" y="5745303"/>
            <a:ext cx="668284" cy="485094"/>
          </a:xfrm>
          <a:prstGeom prst="hexagon">
            <a:avLst/>
          </a:prstGeom>
          <a:solidFill>
            <a:srgbClr val="FFFFFF"/>
          </a:solidFill>
          <a:ln w="28575" cap="flat" cmpd="sng" algn="ctr">
            <a:solidFill>
              <a:srgbClr val="2F3B79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126">
              <a:buClrTx/>
              <a:defRPr/>
            </a:pPr>
            <a:endParaRPr lang="en-MY" sz="1799">
              <a:solidFill>
                <a:srgbClr val="FFFFFF"/>
              </a:solidFill>
              <a:ea typeface="+mn-ea"/>
              <a:cs typeface="+mn-cs"/>
            </a:endParaRPr>
          </a:p>
        </p:txBody>
      </p:sp>
      <p:pic>
        <p:nvPicPr>
          <p:cNvPr id="99" name="Picture 98">
            <a:extLst>
              <a:ext uri="{FF2B5EF4-FFF2-40B4-BE49-F238E27FC236}">
                <a16:creationId xmlns="" xmlns:a16="http://schemas.microsoft.com/office/drawing/2014/main" id="{2A6DBDEA-3DDF-4A17-990D-3105F79C6FC5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355163" y="5764551"/>
            <a:ext cx="554315" cy="498860"/>
          </a:xfrm>
          <a:prstGeom prst="rect">
            <a:avLst/>
          </a:prstGeom>
          <a:ln>
            <a:noFill/>
          </a:ln>
        </p:spPr>
      </p:pic>
      <p:sp>
        <p:nvSpPr>
          <p:cNvPr id="111" name="Rectangle 110">
            <a:extLst>
              <a:ext uri="{FF2B5EF4-FFF2-40B4-BE49-F238E27FC236}">
                <a16:creationId xmlns="" xmlns:a16="http://schemas.microsoft.com/office/drawing/2014/main" id="{26FFA0FE-F447-4D19-AD1F-F31B6B4EE495}"/>
              </a:ext>
            </a:extLst>
          </p:cNvPr>
          <p:cNvSpPr/>
          <p:nvPr/>
        </p:nvSpPr>
        <p:spPr>
          <a:xfrm>
            <a:off x="8924168" y="6267964"/>
            <a:ext cx="1416302" cy="3076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914126">
              <a:buClrTx/>
              <a:defRPr/>
            </a:pPr>
            <a:r>
              <a:rPr lang="en-US" b="1" kern="1200" dirty="0">
                <a:solidFill>
                  <a:srgbClr val="2F3B79"/>
                </a:solidFill>
                <a:latin typeface="Arial Nova Light" panose="020B0304020202020204" pitchFamily="34" charset="0"/>
                <a:ea typeface="+mn-ea"/>
                <a:cs typeface="Arial" panose="020B0604020202020204" pitchFamily="34" charset="0"/>
              </a:rPr>
              <a:t>Chemical</a:t>
            </a:r>
            <a:endParaRPr lang="en-US" sz="1799" kern="1200" dirty="0">
              <a:solidFill>
                <a:srgbClr val="2F3B79"/>
              </a:solidFill>
              <a:latin typeface="Arial Nova Light" panose="020B03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12" name="Straight Connector 111">
            <a:extLst>
              <a:ext uri="{FF2B5EF4-FFF2-40B4-BE49-F238E27FC236}">
                <a16:creationId xmlns="" xmlns:a16="http://schemas.microsoft.com/office/drawing/2014/main" id="{19CD4CE4-2A8F-495E-AB84-6568DFA85AFF}"/>
              </a:ext>
            </a:extLst>
          </p:cNvPr>
          <p:cNvCxnSpPr>
            <a:cxnSpLocks/>
          </p:cNvCxnSpPr>
          <p:nvPr/>
        </p:nvCxnSpPr>
        <p:spPr>
          <a:xfrm>
            <a:off x="534434" y="5597712"/>
            <a:ext cx="11466788" cy="0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Rectangle 136">
            <a:extLst>
              <a:ext uri="{FF2B5EF4-FFF2-40B4-BE49-F238E27FC236}">
                <a16:creationId xmlns="" xmlns:a16="http://schemas.microsoft.com/office/drawing/2014/main" id="{AD4EE755-0F96-47A8-80BD-883A44A95067}"/>
              </a:ext>
            </a:extLst>
          </p:cNvPr>
          <p:cNvSpPr/>
          <p:nvPr/>
        </p:nvSpPr>
        <p:spPr>
          <a:xfrm>
            <a:off x="810463" y="5704843"/>
            <a:ext cx="2844910" cy="1076937"/>
          </a:xfrm>
          <a:prstGeom prst="rect">
            <a:avLst/>
          </a:prstGeom>
          <a:noFill/>
        </p:spPr>
        <p:txBody>
          <a:bodyPr wrap="square" lIns="91416" tIns="45708" rIns="91416" bIns="45708">
            <a:spAutoFit/>
          </a:bodyPr>
          <a:lstStyle/>
          <a:p>
            <a:pPr algn="ctr" defTabSz="914126">
              <a:buClrTx/>
              <a:defRPr/>
            </a:pPr>
            <a:r>
              <a:rPr lang="en-US" sz="3199" b="1" kern="1200" spc="50" dirty="0">
                <a:ln w="0">
                  <a:solidFill>
                    <a:srgbClr val="FFFFFF">
                      <a:lumMod val="85000"/>
                    </a:srgbClr>
                  </a:solidFill>
                </a:ln>
                <a:solidFill>
                  <a:srgbClr val="030188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ahnschrift SemiBold SemiConden" panose="020B0502040204020203" pitchFamily="34" charset="0"/>
                <a:ea typeface="+mn-ea"/>
                <a:cs typeface="+mn-cs"/>
              </a:rPr>
              <a:t>PRIORITY SECTORS</a:t>
            </a:r>
            <a:endParaRPr lang="en-US" sz="3999" b="1" kern="1200" spc="50" dirty="0">
              <a:ln w="0">
                <a:solidFill>
                  <a:srgbClr val="FFFFFF">
                    <a:lumMod val="85000"/>
                  </a:srgbClr>
                </a:solidFill>
              </a:ln>
              <a:solidFill>
                <a:srgbClr val="030188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Bahnschrift SemiBold SemiConden" panose="020B0502040204020203" pitchFamily="34" charset="0"/>
              <a:ea typeface="+mn-ea"/>
              <a:cs typeface="+mn-cs"/>
            </a:endParaRPr>
          </a:p>
        </p:txBody>
      </p:sp>
      <p:cxnSp>
        <p:nvCxnSpPr>
          <p:cNvPr id="138" name="Straight Connector 137">
            <a:extLst>
              <a:ext uri="{FF2B5EF4-FFF2-40B4-BE49-F238E27FC236}">
                <a16:creationId xmlns="" xmlns:a16="http://schemas.microsoft.com/office/drawing/2014/main" id="{22D5C0E5-C024-4F15-8054-405DD7E26B8E}"/>
              </a:ext>
            </a:extLst>
          </p:cNvPr>
          <p:cNvCxnSpPr>
            <a:cxnSpLocks/>
          </p:cNvCxnSpPr>
          <p:nvPr/>
        </p:nvCxnSpPr>
        <p:spPr>
          <a:xfrm>
            <a:off x="6189935" y="4164579"/>
            <a:ext cx="5951815" cy="0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59678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>
            <a:extLst>
              <a:ext uri="{FF2B5EF4-FFF2-40B4-BE49-F238E27FC236}">
                <a16:creationId xmlns="" xmlns:a16="http://schemas.microsoft.com/office/drawing/2014/main" id="{EA7D9BB5-810B-4FBB-9599-C49DF0147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36150">
            <a:off x="8550739" y="3206454"/>
            <a:ext cx="2334612" cy="2334612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="" xmlns:a16="http://schemas.microsoft.com/office/drawing/2014/main" id="{65497C7A-13FD-4202-B244-085FA8DC4F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36150">
            <a:off x="4979491" y="3218753"/>
            <a:ext cx="2334612" cy="23346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FC008EE-21A7-4895-B94A-3015698CE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36150">
            <a:off x="1549467" y="3218754"/>
            <a:ext cx="2334612" cy="2334612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="" xmlns:a16="http://schemas.microsoft.com/office/drawing/2014/main" id="{4EDBEB25-9155-4F46-A22C-1531A3E031C0}"/>
              </a:ext>
            </a:extLst>
          </p:cNvPr>
          <p:cNvCxnSpPr>
            <a:cxnSpLocks/>
          </p:cNvCxnSpPr>
          <p:nvPr/>
        </p:nvCxnSpPr>
        <p:spPr>
          <a:xfrm flipV="1">
            <a:off x="67500" y="712235"/>
            <a:ext cx="12112645" cy="30156"/>
          </a:xfrm>
          <a:prstGeom prst="line">
            <a:avLst/>
          </a:prstGeom>
          <a:ln w="25400" cmpd="thickThin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A8837E8-DBC0-4AD7-8B0B-1EACB15D6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" y="893"/>
            <a:ext cx="520564" cy="6884199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="" xmlns:a16="http://schemas.microsoft.com/office/drawing/2014/main" id="{74AFDE6D-97D8-40A5-9312-5202C042FF9F}"/>
              </a:ext>
            </a:extLst>
          </p:cNvPr>
          <p:cNvSpPr txBox="1">
            <a:spLocks/>
          </p:cNvSpPr>
          <p:nvPr/>
        </p:nvSpPr>
        <p:spPr bwMode="auto">
          <a:xfrm>
            <a:off x="585220" y="137132"/>
            <a:ext cx="9018096" cy="468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08" rIns="91416" bIns="4570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defTabSz="914126">
              <a:buClrTx/>
              <a:defRPr/>
            </a:pPr>
            <a:r>
              <a:rPr lang="en-US" altLang="en-US" sz="3599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MACROECONOMIC TARGETS FOR 2030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="" xmlns:a16="http://schemas.microsoft.com/office/drawing/2014/main" id="{169B3B2A-5999-4EB6-8E31-0187A22E51F6}"/>
              </a:ext>
            </a:extLst>
          </p:cNvPr>
          <p:cNvSpPr txBox="1"/>
          <p:nvPr/>
        </p:nvSpPr>
        <p:spPr>
          <a:xfrm>
            <a:off x="2169459" y="4050678"/>
            <a:ext cx="149899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buClrTx/>
              <a:defRPr/>
            </a:pPr>
            <a:r>
              <a:rPr lang="en-MY" sz="3599" b="1" kern="1200" dirty="0">
                <a:solidFill>
                  <a:srgbClr val="2E2E38"/>
                </a:solidFill>
                <a:latin typeface="EYInterstate Light"/>
                <a:ea typeface="+mn-ea"/>
                <a:cs typeface="+mn-cs"/>
              </a:rPr>
              <a:t>587.5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="" xmlns:a16="http://schemas.microsoft.com/office/drawing/2014/main" id="{5395159B-8BF8-4D85-B64B-AFD08D59575C}"/>
              </a:ext>
            </a:extLst>
          </p:cNvPr>
          <p:cNvSpPr txBox="1"/>
          <p:nvPr/>
        </p:nvSpPr>
        <p:spPr>
          <a:xfrm>
            <a:off x="5692198" y="4009021"/>
            <a:ext cx="1110672" cy="6461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126">
              <a:buClrTx/>
              <a:defRPr/>
            </a:pPr>
            <a:r>
              <a:rPr lang="en-MY" sz="3599" b="1" kern="1200" dirty="0">
                <a:solidFill>
                  <a:srgbClr val="2E2E38"/>
                </a:solidFill>
                <a:latin typeface="EYInterstate Light"/>
                <a:ea typeface="+mn-ea"/>
                <a:cs typeface="+mn-cs"/>
              </a:rPr>
              <a:t>3.3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="" xmlns:a16="http://schemas.microsoft.com/office/drawing/2014/main" id="{85A0F116-4D98-418C-B48F-8CDC6A216C53}"/>
              </a:ext>
            </a:extLst>
          </p:cNvPr>
          <p:cNvSpPr txBox="1"/>
          <p:nvPr/>
        </p:nvSpPr>
        <p:spPr>
          <a:xfrm>
            <a:off x="9123354" y="3946057"/>
            <a:ext cx="1310026" cy="119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buClrTx/>
              <a:defRPr/>
            </a:pPr>
            <a:r>
              <a:rPr lang="en-MY" sz="3599" b="1" kern="1200" dirty="0">
                <a:solidFill>
                  <a:srgbClr val="2E2E38"/>
                </a:solidFill>
                <a:latin typeface="EYInterstate Light"/>
                <a:ea typeface="+mn-ea"/>
                <a:cs typeface="+mn-cs"/>
              </a:rPr>
              <a:t>4,510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="" xmlns:a16="http://schemas.microsoft.com/office/drawing/2014/main" id="{6F530352-ADA7-45F0-9069-F3697C84B1A7}"/>
              </a:ext>
            </a:extLst>
          </p:cNvPr>
          <p:cNvSpPr txBox="1"/>
          <p:nvPr/>
        </p:nvSpPr>
        <p:spPr>
          <a:xfrm>
            <a:off x="3448749" y="5013581"/>
            <a:ext cx="594880" cy="33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>
              <a:buClrTx/>
              <a:defRPr/>
            </a:pPr>
            <a:r>
              <a:rPr lang="en-MY" sz="1600" b="1" kern="1200" dirty="0">
                <a:solidFill>
                  <a:srgbClr val="2E2E38"/>
                </a:solidFill>
                <a:latin typeface="EYInterstate Light"/>
                <a:ea typeface="+mn-ea"/>
                <a:cs typeface="+mn-cs"/>
              </a:rPr>
              <a:t>61%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="" xmlns:a16="http://schemas.microsoft.com/office/drawing/2014/main" id="{CF337808-341F-4B61-8EB1-EB34F7E05B2B}"/>
              </a:ext>
            </a:extLst>
          </p:cNvPr>
          <p:cNvSpPr txBox="1"/>
          <p:nvPr/>
        </p:nvSpPr>
        <p:spPr>
          <a:xfrm>
            <a:off x="7027840" y="5022919"/>
            <a:ext cx="541995" cy="584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buClrTx/>
              <a:defRPr/>
            </a:pPr>
            <a:r>
              <a:rPr lang="en-MY" sz="1600" b="1" kern="1200" dirty="0">
                <a:solidFill>
                  <a:srgbClr val="2E2E38"/>
                </a:solidFill>
                <a:latin typeface="EYInterstate Light"/>
                <a:ea typeface="+mn-ea"/>
                <a:cs typeface="+mn-cs"/>
              </a:rPr>
              <a:t>20%</a:t>
            </a:r>
          </a:p>
        </p:txBody>
      </p:sp>
      <p:grpSp>
        <p:nvGrpSpPr>
          <p:cNvPr id="161" name="Group 160">
            <a:extLst>
              <a:ext uri="{FF2B5EF4-FFF2-40B4-BE49-F238E27FC236}">
                <a16:creationId xmlns="" xmlns:a16="http://schemas.microsoft.com/office/drawing/2014/main" id="{4B917C1B-151B-479E-B377-6C9C69CCD2C2}"/>
              </a:ext>
            </a:extLst>
          </p:cNvPr>
          <p:cNvGrpSpPr/>
          <p:nvPr/>
        </p:nvGrpSpPr>
        <p:grpSpPr>
          <a:xfrm>
            <a:off x="10460770" y="5057235"/>
            <a:ext cx="823203" cy="338466"/>
            <a:chOff x="1655549" y="4538714"/>
            <a:chExt cx="823417" cy="338554"/>
          </a:xfrm>
        </p:grpSpPr>
        <p:sp>
          <p:nvSpPr>
            <p:cNvPr id="162" name="Isosceles Triangle 161">
              <a:extLst>
                <a:ext uri="{FF2B5EF4-FFF2-40B4-BE49-F238E27FC236}">
                  <a16:creationId xmlns="" xmlns:a16="http://schemas.microsoft.com/office/drawing/2014/main" id="{F300829D-5FF9-4297-8C71-7B17F9D44AA9}"/>
                </a:ext>
              </a:extLst>
            </p:cNvPr>
            <p:cNvSpPr/>
            <p:nvPr/>
          </p:nvSpPr>
          <p:spPr>
            <a:xfrm>
              <a:off x="1655549" y="4630393"/>
              <a:ext cx="177096" cy="150302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buClrTx/>
                <a:defRPr/>
              </a:pPr>
              <a:endParaRPr lang="en-MY" sz="2799" kern="1200" dirty="0">
                <a:solidFill>
                  <a:srgbClr val="2E2E38"/>
                </a:solidFill>
                <a:latin typeface="EYInterstate Light"/>
              </a:endParaRPr>
            </a:p>
          </p:txBody>
        </p:sp>
        <p:sp>
          <p:nvSpPr>
            <p:cNvPr id="163" name="TextBox 162">
              <a:extLst>
                <a:ext uri="{FF2B5EF4-FFF2-40B4-BE49-F238E27FC236}">
                  <a16:creationId xmlns="" xmlns:a16="http://schemas.microsoft.com/office/drawing/2014/main" id="{85AFC97B-8197-4CDD-B796-AC4DAEDA1D1C}"/>
                </a:ext>
              </a:extLst>
            </p:cNvPr>
            <p:cNvSpPr txBox="1"/>
            <p:nvPr/>
          </p:nvSpPr>
          <p:spPr>
            <a:xfrm>
              <a:off x="1770118" y="4538714"/>
              <a:ext cx="7088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126">
                <a:buClrTx/>
                <a:defRPr/>
              </a:pPr>
              <a:r>
                <a:rPr lang="en-MY" sz="1600" b="1" kern="1200" dirty="0">
                  <a:solidFill>
                    <a:srgbClr val="2E2E38"/>
                  </a:solidFill>
                  <a:latin typeface="EYInterstate Light"/>
                  <a:ea typeface="+mn-ea"/>
                  <a:cs typeface="+mn-cs"/>
                </a:rPr>
                <a:t>128%</a:t>
              </a:r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="" xmlns:a16="http://schemas.microsoft.com/office/drawing/2014/main" id="{4738CE0F-C208-4C57-A960-09EC0D6F3AA7}"/>
              </a:ext>
            </a:extLst>
          </p:cNvPr>
          <p:cNvGrpSpPr/>
          <p:nvPr/>
        </p:nvGrpSpPr>
        <p:grpSpPr>
          <a:xfrm>
            <a:off x="1208158" y="2537729"/>
            <a:ext cx="2935295" cy="658054"/>
            <a:chOff x="921410" y="2283316"/>
            <a:chExt cx="2936060" cy="658225"/>
          </a:xfrm>
        </p:grpSpPr>
        <p:sp>
          <p:nvSpPr>
            <p:cNvPr id="165" name="TextBox 164">
              <a:extLst>
                <a:ext uri="{FF2B5EF4-FFF2-40B4-BE49-F238E27FC236}">
                  <a16:creationId xmlns="" xmlns:a16="http://schemas.microsoft.com/office/drawing/2014/main" id="{BD84013F-A210-436F-AEDB-1E839897F2E8}"/>
                </a:ext>
              </a:extLst>
            </p:cNvPr>
            <p:cNvSpPr txBox="1"/>
            <p:nvPr/>
          </p:nvSpPr>
          <p:spPr>
            <a:xfrm>
              <a:off x="921410" y="2283316"/>
              <a:ext cx="2936060" cy="461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126">
                <a:buClrTx/>
                <a:defRPr/>
              </a:pPr>
              <a:r>
                <a:rPr lang="en-MY" sz="2399" b="1" kern="1200" dirty="0">
                  <a:solidFill>
                    <a:srgbClr val="2E2E38">
                      <a:lumMod val="85000"/>
                    </a:srgbClr>
                  </a:solidFill>
                  <a:latin typeface="EYInterstate Light"/>
                  <a:ea typeface="+mn-ea"/>
                  <a:cs typeface="+mn-cs"/>
                </a:rPr>
                <a:t>Value added (GDP)</a:t>
              </a:r>
            </a:p>
          </p:txBody>
        </p:sp>
        <p:sp>
          <p:nvSpPr>
            <p:cNvPr id="166" name="TextBox 165">
              <a:extLst>
                <a:ext uri="{FF2B5EF4-FFF2-40B4-BE49-F238E27FC236}">
                  <a16:creationId xmlns="" xmlns:a16="http://schemas.microsoft.com/office/drawing/2014/main" id="{3E8F533D-99BC-4702-B8B4-2F42ED646C3C}"/>
                </a:ext>
              </a:extLst>
            </p:cNvPr>
            <p:cNvSpPr txBox="1"/>
            <p:nvPr/>
          </p:nvSpPr>
          <p:spPr>
            <a:xfrm>
              <a:off x="1656828" y="2572337"/>
              <a:ext cx="1441420" cy="3692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126">
                <a:buClrTx/>
                <a:defRPr/>
              </a:pPr>
              <a:r>
                <a:rPr lang="en-MY" sz="1799" b="1" kern="1200" dirty="0">
                  <a:solidFill>
                    <a:srgbClr val="2E2E38"/>
                  </a:solidFill>
                  <a:latin typeface="EYInterstate Light"/>
                  <a:ea typeface="+mn-ea"/>
                  <a:cs typeface="+mn-cs"/>
                </a:rPr>
                <a:t>(RM billion)</a:t>
              </a:r>
            </a:p>
          </p:txBody>
        </p:sp>
      </p:grpSp>
      <p:grpSp>
        <p:nvGrpSpPr>
          <p:cNvPr id="167" name="Group 166">
            <a:extLst>
              <a:ext uri="{FF2B5EF4-FFF2-40B4-BE49-F238E27FC236}">
                <a16:creationId xmlns="" xmlns:a16="http://schemas.microsoft.com/office/drawing/2014/main" id="{D8B9DC8F-349B-4078-A51A-007D7C7E1516}"/>
              </a:ext>
            </a:extLst>
          </p:cNvPr>
          <p:cNvGrpSpPr/>
          <p:nvPr/>
        </p:nvGrpSpPr>
        <p:grpSpPr>
          <a:xfrm>
            <a:off x="5271964" y="2545696"/>
            <a:ext cx="2065796" cy="674186"/>
            <a:chOff x="3236040" y="2345846"/>
            <a:chExt cx="2066334" cy="674362"/>
          </a:xfrm>
        </p:grpSpPr>
        <p:sp>
          <p:nvSpPr>
            <p:cNvPr id="168" name="TextBox 167">
              <a:extLst>
                <a:ext uri="{FF2B5EF4-FFF2-40B4-BE49-F238E27FC236}">
                  <a16:creationId xmlns="" xmlns:a16="http://schemas.microsoft.com/office/drawing/2014/main" id="{EB016992-41C9-4B59-A45D-71F9C541C658}"/>
                </a:ext>
              </a:extLst>
            </p:cNvPr>
            <p:cNvSpPr txBox="1"/>
            <p:nvPr/>
          </p:nvSpPr>
          <p:spPr>
            <a:xfrm>
              <a:off x="3236040" y="2345846"/>
              <a:ext cx="2031325" cy="461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126">
                <a:buClrTx/>
                <a:defRPr/>
              </a:pPr>
              <a:r>
                <a:rPr lang="en-MY" sz="2399" b="1" kern="1200" dirty="0">
                  <a:solidFill>
                    <a:srgbClr val="2E2E38">
                      <a:lumMod val="85000"/>
                    </a:srgbClr>
                  </a:solidFill>
                  <a:latin typeface="EYInterstate Light"/>
                  <a:ea typeface="+mn-ea"/>
                  <a:cs typeface="+mn-cs"/>
                </a:rPr>
                <a:t>Employment</a:t>
              </a:r>
            </a:p>
          </p:txBody>
        </p:sp>
        <p:sp>
          <p:nvSpPr>
            <p:cNvPr id="169" name="TextBox 168">
              <a:extLst>
                <a:ext uri="{FF2B5EF4-FFF2-40B4-BE49-F238E27FC236}">
                  <a16:creationId xmlns="" xmlns:a16="http://schemas.microsoft.com/office/drawing/2014/main" id="{B2AB2E3C-7248-4950-894F-07ADF15CF1E6}"/>
                </a:ext>
              </a:extLst>
            </p:cNvPr>
            <p:cNvSpPr txBox="1"/>
            <p:nvPr/>
          </p:nvSpPr>
          <p:spPr>
            <a:xfrm>
              <a:off x="3258225" y="2651004"/>
              <a:ext cx="2044149" cy="3692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126">
                <a:buClrTx/>
                <a:defRPr/>
              </a:pPr>
              <a:r>
                <a:rPr lang="en-MY" sz="1799" b="1" kern="1200" dirty="0">
                  <a:solidFill>
                    <a:srgbClr val="2E2E38"/>
                  </a:solidFill>
                  <a:latin typeface="EYInterstate Light"/>
                  <a:ea typeface="+mn-ea"/>
                  <a:cs typeface="+mn-cs"/>
                </a:rPr>
                <a:t>(million persons)</a:t>
              </a:r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="" xmlns:a16="http://schemas.microsoft.com/office/drawing/2014/main" id="{C29AB10A-2A00-43A9-BF4C-EEBDD4C7953B}"/>
              </a:ext>
            </a:extLst>
          </p:cNvPr>
          <p:cNvGrpSpPr/>
          <p:nvPr/>
        </p:nvGrpSpPr>
        <p:grpSpPr>
          <a:xfrm>
            <a:off x="8879047" y="2536724"/>
            <a:ext cx="2219902" cy="674185"/>
            <a:chOff x="1014049" y="2745781"/>
            <a:chExt cx="2220480" cy="674361"/>
          </a:xfrm>
        </p:grpSpPr>
        <p:sp>
          <p:nvSpPr>
            <p:cNvPr id="171" name="TextBox 170">
              <a:extLst>
                <a:ext uri="{FF2B5EF4-FFF2-40B4-BE49-F238E27FC236}">
                  <a16:creationId xmlns="" xmlns:a16="http://schemas.microsoft.com/office/drawing/2014/main" id="{22EB8332-6047-461B-A6A1-A5D99C88D1EB}"/>
                </a:ext>
              </a:extLst>
            </p:cNvPr>
            <p:cNvSpPr txBox="1"/>
            <p:nvPr/>
          </p:nvSpPr>
          <p:spPr>
            <a:xfrm>
              <a:off x="1014049" y="2745781"/>
              <a:ext cx="2220480" cy="461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126">
                <a:buClrTx/>
                <a:defRPr/>
              </a:pPr>
              <a:r>
                <a:rPr lang="en-MY" sz="2399" b="1" kern="1200" dirty="0">
                  <a:solidFill>
                    <a:srgbClr val="2E2E38">
                      <a:lumMod val="85000"/>
                    </a:srgbClr>
                  </a:solidFill>
                  <a:latin typeface="EYInterstate Light"/>
                  <a:ea typeface="+mn-ea"/>
                  <a:cs typeface="+mn-cs"/>
                </a:rPr>
                <a:t>Median salary</a:t>
              </a:r>
              <a:endParaRPr lang="en-MY" sz="2399" b="1" i="1" kern="1200" dirty="0">
                <a:solidFill>
                  <a:srgbClr val="2E2E38">
                    <a:lumMod val="85000"/>
                  </a:srgbClr>
                </a:solidFill>
                <a:latin typeface="EYInterstate Light"/>
                <a:ea typeface="+mn-ea"/>
                <a:cs typeface="+mn-cs"/>
              </a:endParaRPr>
            </a:p>
          </p:txBody>
        </p:sp>
        <p:sp>
          <p:nvSpPr>
            <p:cNvPr id="172" name="TextBox 171">
              <a:extLst>
                <a:ext uri="{FF2B5EF4-FFF2-40B4-BE49-F238E27FC236}">
                  <a16:creationId xmlns="" xmlns:a16="http://schemas.microsoft.com/office/drawing/2014/main" id="{6293B92C-2F7F-4299-A685-39444BF0BE6F}"/>
                </a:ext>
              </a:extLst>
            </p:cNvPr>
            <p:cNvSpPr txBox="1"/>
            <p:nvPr/>
          </p:nvSpPr>
          <p:spPr>
            <a:xfrm>
              <a:off x="1556502" y="3050938"/>
              <a:ext cx="697627" cy="3692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126">
                <a:buClrTx/>
                <a:defRPr/>
              </a:pPr>
              <a:r>
                <a:rPr lang="en-MY" sz="1799" b="1" kern="1200" dirty="0">
                  <a:solidFill>
                    <a:srgbClr val="2E2E38"/>
                  </a:solidFill>
                  <a:latin typeface="EYInterstate Light"/>
                  <a:ea typeface="+mn-ea"/>
                  <a:cs typeface="+mn-cs"/>
                </a:rPr>
                <a:t>(RM)</a:t>
              </a:r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="" xmlns:a16="http://schemas.microsoft.com/office/drawing/2014/main" id="{11C48781-764A-40A7-8285-683D7403D5F8}"/>
              </a:ext>
            </a:extLst>
          </p:cNvPr>
          <p:cNvGrpSpPr/>
          <p:nvPr/>
        </p:nvGrpSpPr>
        <p:grpSpPr>
          <a:xfrm>
            <a:off x="3504690" y="5903815"/>
            <a:ext cx="5483092" cy="289675"/>
            <a:chOff x="765616" y="4815256"/>
            <a:chExt cx="5484520" cy="289750"/>
          </a:xfrm>
        </p:grpSpPr>
        <p:sp>
          <p:nvSpPr>
            <p:cNvPr id="174" name="TextBox 173">
              <a:extLst>
                <a:ext uri="{FF2B5EF4-FFF2-40B4-BE49-F238E27FC236}">
                  <a16:creationId xmlns="" xmlns:a16="http://schemas.microsoft.com/office/drawing/2014/main" id="{042843DF-8E5E-44EF-8A65-288012ECDB25}"/>
                </a:ext>
              </a:extLst>
            </p:cNvPr>
            <p:cNvSpPr txBox="1"/>
            <p:nvPr/>
          </p:nvSpPr>
          <p:spPr>
            <a:xfrm>
              <a:off x="765616" y="4843396"/>
              <a:ext cx="69442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126">
                <a:buClrTx/>
                <a:defRPr/>
              </a:pPr>
              <a:r>
                <a:rPr lang="en-MY" sz="1100" kern="1200" dirty="0">
                  <a:solidFill>
                    <a:srgbClr val="2E2E38"/>
                  </a:solidFill>
                  <a:latin typeface="EYInterstate Light"/>
                  <a:ea typeface="+mn-ea"/>
                  <a:cs typeface="+mn-cs"/>
                </a:rPr>
                <a:t>Legend:</a:t>
              </a:r>
            </a:p>
          </p:txBody>
        </p:sp>
        <p:sp>
          <p:nvSpPr>
            <p:cNvPr id="175" name="Oval 174">
              <a:extLst>
                <a:ext uri="{FF2B5EF4-FFF2-40B4-BE49-F238E27FC236}">
                  <a16:creationId xmlns="" xmlns:a16="http://schemas.microsoft.com/office/drawing/2014/main" id="{F77A6A5F-4514-424E-9AD6-5A25558C05F3}"/>
                </a:ext>
              </a:extLst>
            </p:cNvPr>
            <p:cNvSpPr/>
            <p:nvPr/>
          </p:nvSpPr>
          <p:spPr>
            <a:xfrm>
              <a:off x="3992971" y="4873797"/>
              <a:ext cx="194175" cy="177065"/>
            </a:xfrm>
            <a:prstGeom prst="ellipse">
              <a:avLst/>
            </a:prstGeom>
            <a:noFill/>
            <a:ln w="28575">
              <a:solidFill>
                <a:srgbClr val="36B0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buClrTx/>
                <a:defRPr/>
              </a:pPr>
              <a:endParaRPr lang="en-MY" sz="1799" kern="1200">
                <a:solidFill>
                  <a:srgbClr val="2E2E38"/>
                </a:solidFill>
                <a:latin typeface="EYInterstate Light"/>
              </a:endParaRPr>
            </a:p>
          </p:txBody>
        </p:sp>
        <p:sp>
          <p:nvSpPr>
            <p:cNvPr id="176" name="Oval 175">
              <a:extLst>
                <a:ext uri="{FF2B5EF4-FFF2-40B4-BE49-F238E27FC236}">
                  <a16:creationId xmlns="" xmlns:a16="http://schemas.microsoft.com/office/drawing/2014/main" id="{5F78B42F-B5C3-4CAB-B3FF-1D5B4139CB6A}"/>
                </a:ext>
              </a:extLst>
            </p:cNvPr>
            <p:cNvSpPr/>
            <p:nvPr/>
          </p:nvSpPr>
          <p:spPr>
            <a:xfrm>
              <a:off x="1392576" y="4873123"/>
              <a:ext cx="194175" cy="177065"/>
            </a:xfrm>
            <a:prstGeom prst="ellipse">
              <a:avLst/>
            </a:prstGeom>
            <a:solidFill>
              <a:srgbClr val="77DE96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buClrTx/>
                <a:defRPr/>
              </a:pPr>
              <a:endParaRPr lang="en-MY" sz="1799" kern="1200">
                <a:solidFill>
                  <a:srgbClr val="2E2E38"/>
                </a:solidFill>
                <a:latin typeface="EYInterstate Light"/>
              </a:endParaRPr>
            </a:p>
          </p:txBody>
        </p:sp>
        <p:sp>
          <p:nvSpPr>
            <p:cNvPr id="177" name="Oval 176">
              <a:extLst>
                <a:ext uri="{FF2B5EF4-FFF2-40B4-BE49-F238E27FC236}">
                  <a16:creationId xmlns="" xmlns:a16="http://schemas.microsoft.com/office/drawing/2014/main" id="{0E4855F9-4EDB-4EEC-889B-A2A44F19C6F6}"/>
                </a:ext>
              </a:extLst>
            </p:cNvPr>
            <p:cNvSpPr/>
            <p:nvPr/>
          </p:nvSpPr>
          <p:spPr>
            <a:xfrm>
              <a:off x="2654615" y="4880053"/>
              <a:ext cx="194175" cy="177065"/>
            </a:xfrm>
            <a:prstGeom prst="ellipse">
              <a:avLst/>
            </a:prstGeom>
            <a:solidFill>
              <a:srgbClr val="28465E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buClrTx/>
                <a:defRPr/>
              </a:pPr>
              <a:endParaRPr lang="en-MY" sz="1799" kern="1200">
                <a:solidFill>
                  <a:srgbClr val="2E2E38"/>
                </a:solidFill>
                <a:latin typeface="EYInterstate Light"/>
              </a:endParaRPr>
            </a:p>
          </p:txBody>
        </p:sp>
        <p:sp>
          <p:nvSpPr>
            <p:cNvPr id="178" name="Isosceles Triangle 177">
              <a:extLst>
                <a:ext uri="{FF2B5EF4-FFF2-40B4-BE49-F238E27FC236}">
                  <a16:creationId xmlns="" xmlns:a16="http://schemas.microsoft.com/office/drawing/2014/main" id="{2217E717-7ED3-4E55-9A1D-6D6144592300}"/>
                </a:ext>
              </a:extLst>
            </p:cNvPr>
            <p:cNvSpPr/>
            <p:nvPr/>
          </p:nvSpPr>
          <p:spPr>
            <a:xfrm>
              <a:off x="5074558" y="4848862"/>
              <a:ext cx="189212" cy="16350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buClrTx/>
                <a:defRPr/>
              </a:pPr>
              <a:endParaRPr lang="en-MY" sz="1799" kern="1200">
                <a:solidFill>
                  <a:srgbClr val="2E2E38"/>
                </a:solidFill>
                <a:latin typeface="EYInterstate Light"/>
              </a:endParaRPr>
            </a:p>
          </p:txBody>
        </p:sp>
        <p:sp>
          <p:nvSpPr>
            <p:cNvPr id="179" name="TextBox 178">
              <a:extLst>
                <a:ext uri="{FF2B5EF4-FFF2-40B4-BE49-F238E27FC236}">
                  <a16:creationId xmlns="" xmlns:a16="http://schemas.microsoft.com/office/drawing/2014/main" id="{37828AA8-421B-4AD5-BD21-C4BFCF3DFF4C}"/>
                </a:ext>
              </a:extLst>
            </p:cNvPr>
            <p:cNvSpPr txBox="1"/>
            <p:nvPr/>
          </p:nvSpPr>
          <p:spPr>
            <a:xfrm>
              <a:off x="1522616" y="4837780"/>
              <a:ext cx="107753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126">
                <a:buClrTx/>
                <a:defRPr/>
              </a:pPr>
              <a:r>
                <a:rPr lang="en-MY" sz="1000" kern="1200" dirty="0">
                  <a:solidFill>
                    <a:srgbClr val="2E2E38">
                      <a:lumMod val="85000"/>
                    </a:srgbClr>
                  </a:solidFill>
                  <a:latin typeface="EYInterstate Light"/>
                  <a:ea typeface="+mn-ea"/>
                  <a:cs typeface="+mn-cs"/>
                </a:rPr>
                <a:t>Baseline (2021)</a:t>
              </a:r>
            </a:p>
          </p:txBody>
        </p:sp>
        <p:sp>
          <p:nvSpPr>
            <p:cNvPr id="180" name="TextBox 179">
              <a:extLst>
                <a:ext uri="{FF2B5EF4-FFF2-40B4-BE49-F238E27FC236}">
                  <a16:creationId xmlns="" xmlns:a16="http://schemas.microsoft.com/office/drawing/2014/main" id="{9D0619E1-CA91-4592-823E-1CC274D34BF1}"/>
                </a:ext>
              </a:extLst>
            </p:cNvPr>
            <p:cNvSpPr txBox="1"/>
            <p:nvPr/>
          </p:nvSpPr>
          <p:spPr>
            <a:xfrm>
              <a:off x="2819894" y="4834526"/>
              <a:ext cx="107753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126">
                <a:buClrTx/>
                <a:defRPr/>
              </a:pPr>
              <a:r>
                <a:rPr lang="en-MY" sz="1000" kern="1200" dirty="0">
                  <a:solidFill>
                    <a:srgbClr val="2E2E38">
                      <a:lumMod val="85000"/>
                    </a:srgbClr>
                  </a:solidFill>
                  <a:latin typeface="EYInterstate Light"/>
                  <a:ea typeface="+mn-ea"/>
                  <a:cs typeface="+mn-cs"/>
                </a:rPr>
                <a:t>Baseline (2022)</a:t>
              </a:r>
            </a:p>
          </p:txBody>
        </p:sp>
        <p:sp>
          <p:nvSpPr>
            <p:cNvPr id="181" name="TextBox 180">
              <a:extLst>
                <a:ext uri="{FF2B5EF4-FFF2-40B4-BE49-F238E27FC236}">
                  <a16:creationId xmlns="" xmlns:a16="http://schemas.microsoft.com/office/drawing/2014/main" id="{C4F23080-67FB-4A16-8FB3-A9D6C8825552}"/>
                </a:ext>
              </a:extLst>
            </p:cNvPr>
            <p:cNvSpPr txBox="1"/>
            <p:nvPr/>
          </p:nvSpPr>
          <p:spPr>
            <a:xfrm>
              <a:off x="4163045" y="4815256"/>
              <a:ext cx="95731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126">
                <a:buClrTx/>
                <a:defRPr/>
              </a:pPr>
              <a:r>
                <a:rPr lang="en-MY" sz="1000" kern="1200" dirty="0">
                  <a:solidFill>
                    <a:srgbClr val="2E2E38">
                      <a:lumMod val="85000"/>
                    </a:srgbClr>
                  </a:solidFill>
                  <a:latin typeface="EYInterstate Light"/>
                  <a:ea typeface="+mn-ea"/>
                  <a:cs typeface="+mn-cs"/>
                </a:rPr>
                <a:t>Target (2030)</a:t>
              </a:r>
            </a:p>
          </p:txBody>
        </p:sp>
        <p:sp>
          <p:nvSpPr>
            <p:cNvPr id="182" name="TextBox 181">
              <a:extLst>
                <a:ext uri="{FF2B5EF4-FFF2-40B4-BE49-F238E27FC236}">
                  <a16:creationId xmlns="" xmlns:a16="http://schemas.microsoft.com/office/drawing/2014/main" id="{10A2F8FC-3119-45FE-B1DE-027A6B2E928A}"/>
                </a:ext>
              </a:extLst>
            </p:cNvPr>
            <p:cNvSpPr txBox="1"/>
            <p:nvPr/>
          </p:nvSpPr>
          <p:spPr>
            <a:xfrm>
              <a:off x="5222291" y="4816394"/>
              <a:ext cx="102784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126">
                <a:buClrTx/>
                <a:defRPr/>
              </a:pPr>
              <a:r>
                <a:rPr lang="en-MY" sz="1000" kern="1200" dirty="0">
                  <a:solidFill>
                    <a:srgbClr val="2E2E38">
                      <a:lumMod val="85000"/>
                    </a:srgbClr>
                  </a:solidFill>
                  <a:latin typeface="EYInterstate Light"/>
                  <a:ea typeface="+mn-ea"/>
                  <a:cs typeface="+mn-cs"/>
                </a:rPr>
                <a:t>Value increase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F613283-3344-475E-88F5-9A0FC9E7646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03026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149360" y="1375118"/>
            <a:ext cx="1052888" cy="1052888"/>
          </a:xfrm>
          <a:prstGeom prst="rect">
            <a:avLst/>
          </a:prstGeom>
        </p:spPr>
      </p:pic>
      <p:pic>
        <p:nvPicPr>
          <p:cNvPr id="185" name="Picture 184">
            <a:extLst>
              <a:ext uri="{FF2B5EF4-FFF2-40B4-BE49-F238E27FC236}">
                <a16:creationId xmlns="" xmlns:a16="http://schemas.microsoft.com/office/drawing/2014/main" id="{0EEE6B94-DA11-4B3C-9F1D-0A0D0DAC39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7992" y="1382308"/>
            <a:ext cx="1370964" cy="1180148"/>
          </a:xfrm>
          <a:prstGeom prst="rect">
            <a:avLst/>
          </a:prstGeom>
        </p:spPr>
      </p:pic>
      <p:grpSp>
        <p:nvGrpSpPr>
          <p:cNvPr id="190" name="Group 189">
            <a:extLst>
              <a:ext uri="{FF2B5EF4-FFF2-40B4-BE49-F238E27FC236}">
                <a16:creationId xmlns="" xmlns:a16="http://schemas.microsoft.com/office/drawing/2014/main" id="{99CF56D6-2C0F-4D66-9A90-576A51213367}"/>
              </a:ext>
            </a:extLst>
          </p:cNvPr>
          <p:cNvGrpSpPr/>
          <p:nvPr/>
        </p:nvGrpSpPr>
        <p:grpSpPr>
          <a:xfrm>
            <a:off x="9132146" y="1428532"/>
            <a:ext cx="1227214" cy="1330085"/>
            <a:chOff x="8772509" y="1937035"/>
            <a:chExt cx="703873" cy="859017"/>
          </a:xfrm>
        </p:grpSpPr>
        <p:pic>
          <p:nvPicPr>
            <p:cNvPr id="186" name="Picture 185">
              <a:extLst>
                <a:ext uri="{FF2B5EF4-FFF2-40B4-BE49-F238E27FC236}">
                  <a16:creationId xmlns="" xmlns:a16="http://schemas.microsoft.com/office/drawing/2014/main" id="{C3BE4B69-1C0A-4CED-B4C1-CF737291B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72509" y="1937035"/>
              <a:ext cx="703873" cy="703873"/>
            </a:xfrm>
            <a:prstGeom prst="rect">
              <a:avLst/>
            </a:prstGeom>
          </p:spPr>
        </p:pic>
        <p:sp>
          <p:nvSpPr>
            <p:cNvPr id="187" name="Oval 186">
              <a:extLst>
                <a:ext uri="{FF2B5EF4-FFF2-40B4-BE49-F238E27FC236}">
                  <a16:creationId xmlns="" xmlns:a16="http://schemas.microsoft.com/office/drawing/2014/main" id="{70699021-1F90-41CA-94F4-F05EC81ECFE1}"/>
                </a:ext>
              </a:extLst>
            </p:cNvPr>
            <p:cNvSpPr/>
            <p:nvPr/>
          </p:nvSpPr>
          <p:spPr>
            <a:xfrm>
              <a:off x="8925763" y="2236863"/>
              <a:ext cx="362046" cy="360386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 defTabSz="914126">
                <a:buClrTx/>
                <a:defRPr/>
              </a:pPr>
              <a:endParaRPr lang="en-MY" sz="1200" kern="1200" dirty="0">
                <a:solidFill>
                  <a:srgbClr val="FFFFFF"/>
                </a:solidFill>
                <a:latin typeface="EYInterstate Light"/>
              </a:endParaRPr>
            </a:p>
          </p:txBody>
        </p:sp>
        <p:sp>
          <p:nvSpPr>
            <p:cNvPr id="188" name="TextBox 187">
              <a:extLst>
                <a:ext uri="{FF2B5EF4-FFF2-40B4-BE49-F238E27FC236}">
                  <a16:creationId xmlns="" xmlns:a16="http://schemas.microsoft.com/office/drawing/2014/main" id="{FB9618A0-50EE-42C9-83CD-226CCC6C0CE2}"/>
                </a:ext>
              </a:extLst>
            </p:cNvPr>
            <p:cNvSpPr txBox="1"/>
            <p:nvPr/>
          </p:nvSpPr>
          <p:spPr>
            <a:xfrm>
              <a:off x="8985064" y="2299414"/>
              <a:ext cx="294953" cy="496638"/>
            </a:xfrm>
            <a:prstGeom prst="rect">
              <a:avLst/>
            </a:prstGeom>
            <a:noFill/>
          </p:spPr>
          <p:txBody>
            <a:bodyPr wrap="square" lIns="0" tIns="36566" rIns="0" bIns="0" rtlCol="0">
              <a:spAutoFit/>
            </a:bodyPr>
            <a:lstStyle/>
            <a:p>
              <a:pPr defTabSz="914126">
                <a:lnSpc>
                  <a:spcPct val="85000"/>
                </a:lnSpc>
                <a:spcAft>
                  <a:spcPts val="600"/>
                </a:spcAft>
                <a:buClr>
                  <a:srgbClr val="27ACAA"/>
                </a:buClr>
                <a:buSzPct val="70000"/>
                <a:defRPr/>
              </a:pPr>
              <a:r>
                <a:rPr lang="en-MY" sz="2799" b="1" kern="1200" dirty="0">
                  <a:solidFill>
                    <a:srgbClr val="FFFFFF"/>
                  </a:solidFill>
                  <a:latin typeface="EYInterstate Light"/>
                  <a:ea typeface="+mn-ea"/>
                  <a:cs typeface="+mn-cs"/>
                </a:rPr>
                <a:t>RM</a:t>
              </a:r>
            </a:p>
          </p:txBody>
        </p:sp>
      </p:grpSp>
      <p:sp>
        <p:nvSpPr>
          <p:cNvPr id="193" name="Isosceles Triangle 192">
            <a:extLst>
              <a:ext uri="{FF2B5EF4-FFF2-40B4-BE49-F238E27FC236}">
                <a16:creationId xmlns="" xmlns:a16="http://schemas.microsoft.com/office/drawing/2014/main" id="{DC078C74-2601-46A3-91DB-51E7A4109970}"/>
              </a:ext>
            </a:extLst>
          </p:cNvPr>
          <p:cNvSpPr/>
          <p:nvPr/>
        </p:nvSpPr>
        <p:spPr>
          <a:xfrm>
            <a:off x="6882046" y="5115162"/>
            <a:ext cx="177050" cy="150263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buClrTx/>
              <a:defRPr/>
            </a:pPr>
            <a:endParaRPr lang="en-MY" sz="2799" kern="1200" dirty="0">
              <a:solidFill>
                <a:srgbClr val="2E2E38"/>
              </a:solidFill>
              <a:latin typeface="EYInterstate Light"/>
            </a:endParaRPr>
          </a:p>
        </p:txBody>
      </p:sp>
      <p:grpSp>
        <p:nvGrpSpPr>
          <p:cNvPr id="196" name="Group 195">
            <a:extLst>
              <a:ext uri="{FF2B5EF4-FFF2-40B4-BE49-F238E27FC236}">
                <a16:creationId xmlns="" xmlns:a16="http://schemas.microsoft.com/office/drawing/2014/main" id="{758DE773-0B52-4C76-BC7B-2FF6B9B24D67}"/>
              </a:ext>
            </a:extLst>
          </p:cNvPr>
          <p:cNvGrpSpPr/>
          <p:nvPr/>
        </p:nvGrpSpPr>
        <p:grpSpPr>
          <a:xfrm>
            <a:off x="1634751" y="4293144"/>
            <a:ext cx="672332" cy="646163"/>
            <a:chOff x="6926484" y="5311451"/>
            <a:chExt cx="867812" cy="734504"/>
          </a:xfrm>
        </p:grpSpPr>
        <p:sp>
          <p:nvSpPr>
            <p:cNvPr id="197" name="Oval 196">
              <a:extLst>
                <a:ext uri="{FF2B5EF4-FFF2-40B4-BE49-F238E27FC236}">
                  <a16:creationId xmlns="" xmlns:a16="http://schemas.microsoft.com/office/drawing/2014/main" id="{328B36FD-EDEE-4A30-9C2A-E64C01A4E200}"/>
                </a:ext>
              </a:extLst>
            </p:cNvPr>
            <p:cNvSpPr/>
            <p:nvPr/>
          </p:nvSpPr>
          <p:spPr>
            <a:xfrm>
              <a:off x="6926484" y="5311451"/>
              <a:ext cx="821804" cy="734504"/>
            </a:xfrm>
            <a:prstGeom prst="ellipse">
              <a:avLst/>
            </a:prstGeom>
            <a:solidFill>
              <a:srgbClr val="2846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buClrTx/>
                <a:defRPr/>
              </a:pPr>
              <a:endParaRPr lang="en-MY" sz="1200" b="1" kern="1200" dirty="0">
                <a:solidFill>
                  <a:srgbClr val="283583"/>
                </a:solidFill>
                <a:latin typeface="EYInterstate Light"/>
              </a:endParaRPr>
            </a:p>
          </p:txBody>
        </p:sp>
        <p:sp>
          <p:nvSpPr>
            <p:cNvPr id="198" name="TextBox 197">
              <a:extLst>
                <a:ext uri="{FF2B5EF4-FFF2-40B4-BE49-F238E27FC236}">
                  <a16:creationId xmlns="" xmlns:a16="http://schemas.microsoft.com/office/drawing/2014/main" id="{20EABF35-66D5-4224-AF1C-74E82E6829E0}"/>
                </a:ext>
              </a:extLst>
            </p:cNvPr>
            <p:cNvSpPr txBox="1"/>
            <p:nvPr/>
          </p:nvSpPr>
          <p:spPr>
            <a:xfrm>
              <a:off x="6972492" y="5482553"/>
              <a:ext cx="821804" cy="3497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126">
                <a:buClrTx/>
                <a:defRPr/>
              </a:pPr>
              <a:r>
                <a:rPr lang="en-MY" b="1" kern="1200" dirty="0">
                  <a:solidFill>
                    <a:srgbClr val="FFFFFF"/>
                  </a:solidFill>
                  <a:latin typeface="EYInterstate Light"/>
                  <a:ea typeface="+mn-ea"/>
                  <a:cs typeface="+mn-cs"/>
                </a:rPr>
                <a:t>364.1</a:t>
              </a:r>
              <a:endParaRPr lang="en-MY" sz="1600" b="1" kern="1200" dirty="0">
                <a:solidFill>
                  <a:srgbClr val="FFFFFF"/>
                </a:solidFill>
                <a:latin typeface="EYInterstate Light"/>
                <a:ea typeface="+mn-ea"/>
                <a:cs typeface="+mn-cs"/>
              </a:endParaRPr>
            </a:p>
          </p:txBody>
        </p:sp>
      </p:grpSp>
      <p:sp>
        <p:nvSpPr>
          <p:cNvPr id="199" name="Isosceles Triangle 198">
            <a:extLst>
              <a:ext uri="{FF2B5EF4-FFF2-40B4-BE49-F238E27FC236}">
                <a16:creationId xmlns="" xmlns:a16="http://schemas.microsoft.com/office/drawing/2014/main" id="{D123C30F-5DB3-40E7-B24D-72F1EEFC0C4C}"/>
              </a:ext>
            </a:extLst>
          </p:cNvPr>
          <p:cNvSpPr/>
          <p:nvPr/>
        </p:nvSpPr>
        <p:spPr>
          <a:xfrm>
            <a:off x="3256468" y="5097619"/>
            <a:ext cx="177050" cy="150263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buClrTx/>
              <a:defRPr/>
            </a:pPr>
            <a:endParaRPr lang="en-MY" sz="2799" kern="1200" dirty="0">
              <a:solidFill>
                <a:srgbClr val="2E2E38"/>
              </a:solidFill>
              <a:latin typeface="EYInterstate Light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="" xmlns:a16="http://schemas.microsoft.com/office/drawing/2014/main" id="{1E0D49CC-7CA4-48A7-BDEC-096A80608083}"/>
              </a:ext>
            </a:extLst>
          </p:cNvPr>
          <p:cNvGrpSpPr/>
          <p:nvPr/>
        </p:nvGrpSpPr>
        <p:grpSpPr>
          <a:xfrm>
            <a:off x="5064745" y="4294596"/>
            <a:ext cx="636687" cy="646163"/>
            <a:chOff x="6938402" y="5300955"/>
            <a:chExt cx="821804" cy="734504"/>
          </a:xfrm>
        </p:grpSpPr>
        <p:sp>
          <p:nvSpPr>
            <p:cNvPr id="59" name="Oval 58">
              <a:extLst>
                <a:ext uri="{FF2B5EF4-FFF2-40B4-BE49-F238E27FC236}">
                  <a16:creationId xmlns="" xmlns:a16="http://schemas.microsoft.com/office/drawing/2014/main" id="{E538DB32-DE49-42AB-9F9D-8276BDD65847}"/>
                </a:ext>
              </a:extLst>
            </p:cNvPr>
            <p:cNvSpPr/>
            <p:nvPr/>
          </p:nvSpPr>
          <p:spPr>
            <a:xfrm>
              <a:off x="6938402" y="5300955"/>
              <a:ext cx="821804" cy="734504"/>
            </a:xfrm>
            <a:prstGeom prst="ellipse">
              <a:avLst/>
            </a:prstGeom>
            <a:solidFill>
              <a:srgbClr val="2846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buClrTx/>
                <a:defRPr/>
              </a:pPr>
              <a:endParaRPr lang="en-MY" sz="1200" b="1" kern="1200" dirty="0">
                <a:solidFill>
                  <a:srgbClr val="283583"/>
                </a:solidFill>
                <a:latin typeface="EYInterstate Light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="" xmlns:a16="http://schemas.microsoft.com/office/drawing/2014/main" id="{0AC1FC69-2D6C-4EE3-B3AE-B760FA2048F6}"/>
                </a:ext>
              </a:extLst>
            </p:cNvPr>
            <p:cNvSpPr txBox="1"/>
            <p:nvPr/>
          </p:nvSpPr>
          <p:spPr>
            <a:xfrm>
              <a:off x="6984658" y="5482553"/>
              <a:ext cx="724475" cy="3497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126">
                <a:buClrTx/>
                <a:defRPr/>
              </a:pPr>
              <a:r>
                <a:rPr lang="en-MY" b="1" kern="1200" dirty="0">
                  <a:solidFill>
                    <a:srgbClr val="FFFFFF"/>
                  </a:solidFill>
                  <a:latin typeface="EYInterstate Light"/>
                  <a:ea typeface="+mn-ea"/>
                  <a:cs typeface="+mn-cs"/>
                </a:rPr>
                <a:t>2.7</a:t>
              </a:r>
              <a:endParaRPr lang="en-MY" sz="1600" b="1" kern="1200" dirty="0">
                <a:solidFill>
                  <a:srgbClr val="FFFFFF"/>
                </a:solidFill>
                <a:latin typeface="EYInterstate Light"/>
                <a:ea typeface="+mn-ea"/>
                <a:cs typeface="+mn-cs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="" xmlns:a16="http://schemas.microsoft.com/office/drawing/2014/main" id="{2ABCE540-BF33-44B8-AC39-F14F0477C0AF}"/>
              </a:ext>
            </a:extLst>
          </p:cNvPr>
          <p:cNvGrpSpPr/>
          <p:nvPr/>
        </p:nvGrpSpPr>
        <p:grpSpPr>
          <a:xfrm>
            <a:off x="8637958" y="4275885"/>
            <a:ext cx="636687" cy="646163"/>
            <a:chOff x="6926484" y="5300955"/>
            <a:chExt cx="821804" cy="734504"/>
          </a:xfrm>
          <a:solidFill>
            <a:srgbClr val="77DE96"/>
          </a:solidFill>
        </p:grpSpPr>
        <p:sp>
          <p:nvSpPr>
            <p:cNvPr id="65" name="Oval 64">
              <a:extLst>
                <a:ext uri="{FF2B5EF4-FFF2-40B4-BE49-F238E27FC236}">
                  <a16:creationId xmlns="" xmlns:a16="http://schemas.microsoft.com/office/drawing/2014/main" id="{06ACAE00-6C46-4F78-A320-8CE3A5278E18}"/>
                </a:ext>
              </a:extLst>
            </p:cNvPr>
            <p:cNvSpPr/>
            <p:nvPr/>
          </p:nvSpPr>
          <p:spPr>
            <a:xfrm>
              <a:off x="6926484" y="5300955"/>
              <a:ext cx="821804" cy="73450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buClrTx/>
                <a:defRPr/>
              </a:pPr>
              <a:endParaRPr lang="en-MY" sz="1200" b="1" kern="1200" dirty="0">
                <a:solidFill>
                  <a:srgbClr val="283583"/>
                </a:solidFill>
                <a:latin typeface="EYInterstate Light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="" xmlns:a16="http://schemas.microsoft.com/office/drawing/2014/main" id="{91FA43E9-D7A2-4C97-B08B-84E7085E5B99}"/>
                </a:ext>
              </a:extLst>
            </p:cNvPr>
            <p:cNvSpPr txBox="1"/>
            <p:nvPr/>
          </p:nvSpPr>
          <p:spPr>
            <a:xfrm>
              <a:off x="6938402" y="5360136"/>
              <a:ext cx="782649" cy="59459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126">
                <a:buClrTx/>
                <a:defRPr/>
              </a:pPr>
              <a:r>
                <a:rPr lang="en-MY" b="1" kern="1200" dirty="0">
                  <a:solidFill>
                    <a:srgbClr val="002060"/>
                  </a:solidFill>
                  <a:latin typeface="EYInterstate Light"/>
                  <a:ea typeface="+mn-ea"/>
                  <a:cs typeface="+mn-cs"/>
                </a:rPr>
                <a:t>1,976</a:t>
              </a:r>
              <a:endParaRPr lang="en-MY" sz="1600" b="1" kern="1200" dirty="0">
                <a:solidFill>
                  <a:srgbClr val="002060"/>
                </a:solidFill>
                <a:latin typeface="EYInterstate Ligh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04382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="" xmlns:a16="http://schemas.microsoft.com/office/drawing/2014/main" id="{4EDBEB25-9155-4F46-A22C-1531A3E031C0}"/>
              </a:ext>
            </a:extLst>
          </p:cNvPr>
          <p:cNvCxnSpPr>
            <a:cxnSpLocks/>
          </p:cNvCxnSpPr>
          <p:nvPr/>
        </p:nvCxnSpPr>
        <p:spPr>
          <a:xfrm flipV="1">
            <a:off x="67500" y="712235"/>
            <a:ext cx="12112645" cy="30156"/>
          </a:xfrm>
          <a:prstGeom prst="line">
            <a:avLst/>
          </a:prstGeom>
          <a:ln w="25400" cmpd="thickThin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A8837E8-DBC0-4AD7-8B0B-1EACB15D6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" y="893"/>
            <a:ext cx="520564" cy="688419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C61562BD-07C2-4C29-BBD7-7C4D4351480D}"/>
              </a:ext>
            </a:extLst>
          </p:cNvPr>
          <p:cNvGrpSpPr/>
          <p:nvPr/>
        </p:nvGrpSpPr>
        <p:grpSpPr>
          <a:xfrm>
            <a:off x="9419268" y="51644"/>
            <a:ext cx="2769557" cy="628313"/>
            <a:chOff x="9064595" y="209001"/>
            <a:chExt cx="2770278" cy="628477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C80B6922-478A-4BE7-BD14-4251C4701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91165" y="209001"/>
              <a:ext cx="2396621" cy="47480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D162DA5E-1BA6-4A5A-A034-CFDC9542B68A}"/>
                </a:ext>
              </a:extLst>
            </p:cNvPr>
            <p:cNvSpPr txBox="1"/>
            <p:nvPr/>
          </p:nvSpPr>
          <p:spPr>
            <a:xfrm>
              <a:off x="9064595" y="622034"/>
              <a:ext cx="277027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14126">
                <a:defRPr/>
              </a:pPr>
              <a:r>
                <a:rPr lang="en-US" sz="800" dirty="0"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Malaysia External Trade Development Corporation</a:t>
              </a:r>
            </a:p>
          </p:txBody>
        </p:sp>
      </p:grpSp>
      <p:sp>
        <p:nvSpPr>
          <p:cNvPr id="54" name="Title 1">
            <a:extLst>
              <a:ext uri="{FF2B5EF4-FFF2-40B4-BE49-F238E27FC236}">
                <a16:creationId xmlns="" xmlns:a16="http://schemas.microsoft.com/office/drawing/2014/main" id="{D9E786CE-4CEA-4F82-8F81-36CEA598D0E1}"/>
              </a:ext>
            </a:extLst>
          </p:cNvPr>
          <p:cNvSpPr txBox="1">
            <a:spLocks/>
          </p:cNvSpPr>
          <p:nvPr/>
        </p:nvSpPr>
        <p:spPr bwMode="auto">
          <a:xfrm>
            <a:off x="585220" y="137132"/>
            <a:ext cx="7989387" cy="468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08" rIns="91416" bIns="4570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defTabSz="914126">
              <a:buClrTx/>
              <a:defRPr/>
            </a:pPr>
            <a:r>
              <a:rPr lang="en-US" sz="3599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ACTION PLANS LED BY MATRADE </a:t>
            </a:r>
            <a:endParaRPr lang="en-US" altLang="en-US" sz="3599" b="1" dirty="0">
              <a:solidFill>
                <a:srgbClr val="000000">
                  <a:lumMod val="75000"/>
                  <a:lumOff val="25000"/>
                </a:srgb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="" xmlns:a16="http://schemas.microsoft.com/office/drawing/2014/main" id="{23CCC903-0DD3-4106-8F71-33B6D0AC291E}"/>
              </a:ext>
            </a:extLst>
          </p:cNvPr>
          <p:cNvSpPr txBox="1"/>
          <p:nvPr/>
        </p:nvSpPr>
        <p:spPr>
          <a:xfrm>
            <a:off x="595872" y="971544"/>
            <a:ext cx="711015" cy="70770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342797">
              <a:buClrTx/>
              <a:defRPr/>
            </a:pPr>
            <a:r>
              <a:rPr lang="en-MY" sz="3999" kern="1200" dirty="0">
                <a:solidFill>
                  <a:srgbClr val="283583"/>
                </a:solidFill>
                <a:latin typeface="Bernard MT Condensed" panose="020508060609050204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="" xmlns:a16="http://schemas.microsoft.com/office/drawing/2014/main" id="{62B098D6-B0DD-4CA5-88AC-2BBDD44888BD}"/>
              </a:ext>
            </a:extLst>
          </p:cNvPr>
          <p:cNvSpPr/>
          <p:nvPr/>
        </p:nvSpPr>
        <p:spPr>
          <a:xfrm>
            <a:off x="1051371" y="1223425"/>
            <a:ext cx="10723221" cy="400006"/>
          </a:xfrm>
          <a:prstGeom prst="rect">
            <a:avLst/>
          </a:prstGeom>
          <a:noFill/>
        </p:spPr>
        <p:txBody>
          <a:bodyPr wrap="none" lIns="91416" tIns="45708" rIns="91416" bIns="45708">
            <a:spAutoFit/>
          </a:bodyPr>
          <a:lstStyle/>
          <a:p>
            <a:pPr defTabSz="914126">
              <a:buClrTx/>
              <a:defRPr/>
            </a:pPr>
            <a:r>
              <a:rPr lang="en-US" sz="1999" b="1" kern="1200" spc="50" dirty="0">
                <a:ln w="0"/>
                <a:solidFill>
                  <a:srgbClr val="1F49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ahnschrift" panose="020B0502040204020203" pitchFamily="34" charset="0"/>
                <a:ea typeface="+mn-ea"/>
                <a:cs typeface="+mn-cs"/>
              </a:rPr>
              <a:t>Implement National Trade Advocacy Campaign to increase industry utilisation of FTAs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="" xmlns:a16="http://schemas.microsoft.com/office/drawing/2014/main" id="{8A41D4C0-ABF0-4A3E-B373-228FF54F7E61}"/>
              </a:ext>
            </a:extLst>
          </p:cNvPr>
          <p:cNvSpPr/>
          <p:nvPr/>
        </p:nvSpPr>
        <p:spPr>
          <a:xfrm>
            <a:off x="1051371" y="1054193"/>
            <a:ext cx="1025463" cy="338466"/>
          </a:xfrm>
          <a:prstGeom prst="rect">
            <a:avLst/>
          </a:prstGeom>
          <a:noFill/>
        </p:spPr>
        <p:txBody>
          <a:bodyPr wrap="none" lIns="91416" tIns="45708" rIns="91416" bIns="45708">
            <a:spAutoFit/>
          </a:bodyPr>
          <a:lstStyle/>
          <a:p>
            <a:pPr defTabSz="914126">
              <a:buClrTx/>
              <a:defRPr/>
            </a:pPr>
            <a:r>
              <a:rPr lang="en-US" sz="1600" kern="1200" dirty="0">
                <a:ln w="0"/>
                <a:solidFill>
                  <a:srgbClr val="030189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ea typeface="+mn-ea"/>
                <a:cs typeface="+mn-cs"/>
              </a:rPr>
              <a:t>AP 1.5.1: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8D82462C-0584-494E-A1D5-A4F3469E68BB}"/>
              </a:ext>
            </a:extLst>
          </p:cNvPr>
          <p:cNvSpPr txBox="1"/>
          <p:nvPr/>
        </p:nvSpPr>
        <p:spPr>
          <a:xfrm>
            <a:off x="1051370" y="3218181"/>
            <a:ext cx="3750493" cy="449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797">
              <a:lnSpc>
                <a:spcPts val="900"/>
              </a:lnSpc>
              <a:buClrTx/>
              <a:defRPr/>
            </a:pPr>
            <a:r>
              <a:rPr lang="en-MY" b="1" kern="1200" dirty="0">
                <a:solidFill>
                  <a:srgbClr val="C00000"/>
                </a:solidFill>
                <a:latin typeface="Arial Narrow"/>
                <a:ea typeface="+mn-ea"/>
                <a:cs typeface="+mn-cs"/>
              </a:rPr>
              <a:t>OBJECTIVE: </a:t>
            </a:r>
          </a:p>
          <a:p>
            <a:pPr defTabSz="342797">
              <a:lnSpc>
                <a:spcPts val="900"/>
              </a:lnSpc>
              <a:buClrTx/>
              <a:defRPr/>
            </a:pPr>
            <a:endParaRPr lang="en-MY" b="1" kern="1200" dirty="0">
              <a:solidFill>
                <a:srgbClr val="C00000"/>
              </a:solidFill>
              <a:latin typeface="Arial Narrow"/>
              <a:ea typeface="+mn-ea"/>
              <a:cs typeface="+mn-cs"/>
            </a:endParaRPr>
          </a:p>
          <a:p>
            <a:pPr defTabSz="342797">
              <a:lnSpc>
                <a:spcPts val="900"/>
              </a:lnSpc>
              <a:buClrTx/>
              <a:defRPr/>
            </a:pPr>
            <a:r>
              <a:rPr lang="en-MY" kern="1200" dirty="0">
                <a:solidFill>
                  <a:srgbClr val="C00000"/>
                </a:solidFill>
                <a:latin typeface="Arial Narrow"/>
                <a:ea typeface="+mn-ea"/>
                <a:cs typeface="+mn-cs"/>
              </a:rPr>
              <a:t>Increase utilisation of FTA for export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8E6A618A-62B0-4B96-BAB9-31C951543E85}"/>
              </a:ext>
            </a:extLst>
          </p:cNvPr>
          <p:cNvSpPr txBox="1"/>
          <p:nvPr/>
        </p:nvSpPr>
        <p:spPr>
          <a:xfrm>
            <a:off x="1051370" y="5902481"/>
            <a:ext cx="3542930" cy="449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797">
              <a:lnSpc>
                <a:spcPts val="900"/>
              </a:lnSpc>
              <a:buClrTx/>
              <a:defRPr/>
            </a:pPr>
            <a:r>
              <a:rPr lang="en-MY" b="1" kern="1200" dirty="0">
                <a:solidFill>
                  <a:srgbClr val="C00000"/>
                </a:solidFill>
                <a:latin typeface="Arial Narrow"/>
                <a:ea typeface="+mn-ea"/>
                <a:cs typeface="+mn-cs"/>
              </a:rPr>
              <a:t>OBJECTIVE: </a:t>
            </a:r>
          </a:p>
          <a:p>
            <a:pPr defTabSz="342797">
              <a:lnSpc>
                <a:spcPts val="900"/>
              </a:lnSpc>
              <a:buClrTx/>
              <a:defRPr/>
            </a:pPr>
            <a:endParaRPr lang="en-MY" b="1" kern="1200" dirty="0">
              <a:solidFill>
                <a:srgbClr val="C00000"/>
              </a:solidFill>
              <a:latin typeface="Arial Narrow"/>
              <a:ea typeface="+mn-ea"/>
              <a:cs typeface="+mn-cs"/>
            </a:endParaRPr>
          </a:p>
          <a:p>
            <a:pPr defTabSz="342797">
              <a:lnSpc>
                <a:spcPts val="900"/>
              </a:lnSpc>
              <a:buClrTx/>
              <a:defRPr/>
            </a:pPr>
            <a:r>
              <a:rPr lang="en-MY" kern="1200" dirty="0">
                <a:solidFill>
                  <a:srgbClr val="C00000"/>
                </a:solidFill>
                <a:latin typeface="Arial Narrow"/>
                <a:ea typeface="+mn-ea"/>
                <a:cs typeface="+mn-cs"/>
              </a:rPr>
              <a:t>Strengthening Malaysian Brand abroad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="" xmlns:a16="http://schemas.microsoft.com/office/drawing/2014/main" id="{30B8A276-A55D-4178-AB13-1C73E628A51F}"/>
              </a:ext>
            </a:extLst>
          </p:cNvPr>
          <p:cNvSpPr/>
          <p:nvPr/>
        </p:nvSpPr>
        <p:spPr>
          <a:xfrm>
            <a:off x="1051370" y="1768719"/>
            <a:ext cx="10593694" cy="1569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780" indent="-442780" algn="just" defTabSz="342797">
              <a:buClrTx/>
              <a:buFont typeface="Arial" panose="020B0604020202020204" pitchFamily="34" charset="0"/>
              <a:buChar char="•"/>
              <a:defRPr/>
            </a:pPr>
            <a:r>
              <a:rPr lang="en-US" sz="1600" kern="1200" dirty="0">
                <a:solidFill>
                  <a:srgbClr val="5C5C5C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Coordinating and organising national-level awareness campaigns on FTAs</a:t>
            </a:r>
          </a:p>
          <a:p>
            <a:pPr marL="442780" indent="-442780" algn="just" defTabSz="342797">
              <a:buClrTx/>
              <a:buFont typeface="Arial" panose="020B0604020202020204" pitchFamily="34" charset="0"/>
              <a:buChar char="•"/>
              <a:defRPr/>
            </a:pPr>
            <a:r>
              <a:rPr lang="en-US" sz="1600" kern="1200" dirty="0">
                <a:solidFill>
                  <a:srgbClr val="5C5C5C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FTAs as a regular topic in MATRADE’s Export Day events </a:t>
            </a:r>
          </a:p>
          <a:p>
            <a:pPr marL="442780" indent="-442780" algn="just" defTabSz="342797">
              <a:buClrTx/>
              <a:buFont typeface="Arial" panose="020B0604020202020204" pitchFamily="34" charset="0"/>
              <a:buChar char="•"/>
              <a:defRPr/>
            </a:pPr>
            <a:r>
              <a:rPr lang="en-US" sz="1600" kern="1200" dirty="0">
                <a:solidFill>
                  <a:srgbClr val="5C5C5C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To undertake promotional programmes in FTA markets through trade fairs e.g. MIHAS, Trade Investment Missions (TIMs) and Export Acceleration Missions (EAMs), International Sourcing Programmes (INSP) and e-TRADE</a:t>
            </a:r>
          </a:p>
          <a:p>
            <a:pPr marL="442780" indent="-442780" algn="just" defTabSz="342797">
              <a:buClrTx/>
              <a:buFont typeface="Arial" panose="020B0604020202020204" pitchFamily="34" charset="0"/>
              <a:buChar char="•"/>
              <a:defRPr/>
            </a:pPr>
            <a:r>
              <a:rPr lang="en-US" sz="1600" kern="1200" dirty="0">
                <a:solidFill>
                  <a:srgbClr val="5C5C5C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To assist MITI in enhancing the existing FTA’s portal</a:t>
            </a:r>
          </a:p>
          <a:p>
            <a:pPr marL="128549" indent="-128549" algn="just" defTabSz="342797">
              <a:buClrTx/>
              <a:buFont typeface="Arial" panose="020B0604020202020204" pitchFamily="34" charset="0"/>
              <a:buChar char="•"/>
              <a:defRPr/>
            </a:pPr>
            <a:endParaRPr lang="en-MY" sz="1600" kern="1200" dirty="0">
              <a:solidFill>
                <a:srgbClr val="5C5C5C"/>
              </a:solidFill>
              <a:latin typeface="Arial Narrow"/>
              <a:ea typeface="+mn-ea"/>
              <a:cs typeface="+mn-cs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C131BDE0-4FD5-4900-A26A-BAD0B3E68E78}"/>
              </a:ext>
            </a:extLst>
          </p:cNvPr>
          <p:cNvSpPr/>
          <p:nvPr/>
        </p:nvSpPr>
        <p:spPr>
          <a:xfrm>
            <a:off x="1051369" y="4671761"/>
            <a:ext cx="10593693" cy="10769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780" indent="-442780" algn="just" defTabSz="342797">
              <a:buClrTx/>
              <a:buFont typeface="Arial" panose="020B0604020202020204" pitchFamily="34" charset="0"/>
              <a:buChar char="•"/>
              <a:defRPr/>
            </a:pPr>
            <a:r>
              <a:rPr lang="en-US" sz="1600" kern="1200" dirty="0">
                <a:solidFill>
                  <a:srgbClr val="5C5C5C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Coordinate current discussions on strategic branding plans under the NTBp’s Working Group 7 to be in line with NIMP</a:t>
            </a:r>
          </a:p>
          <a:p>
            <a:pPr marL="442780" indent="-442780" algn="just" defTabSz="342797">
              <a:buClrTx/>
              <a:buFont typeface="Arial" panose="020B0604020202020204" pitchFamily="34" charset="0"/>
              <a:buChar char="•"/>
              <a:defRPr/>
            </a:pPr>
            <a:r>
              <a:rPr lang="en-US" sz="1600" kern="1200" dirty="0">
                <a:solidFill>
                  <a:srgbClr val="5C5C5C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Forming branding advisory panel to guide and advise on the development branding guideline</a:t>
            </a:r>
          </a:p>
          <a:p>
            <a:pPr marL="442780" indent="-442780" algn="just" defTabSz="342797">
              <a:buClrTx/>
              <a:buFont typeface="Arial" panose="020B0604020202020204" pitchFamily="34" charset="0"/>
              <a:buChar char="•"/>
              <a:defRPr/>
            </a:pPr>
            <a:r>
              <a:rPr lang="en-US" sz="1600" kern="1200" dirty="0">
                <a:solidFill>
                  <a:srgbClr val="5C5C5C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Coordinate and organise promotional campaigns in collaboration with relevant stakeholders (example: KOLs)</a:t>
            </a:r>
          </a:p>
          <a:p>
            <a:pPr marL="442780" indent="-442780" algn="just" defTabSz="342797">
              <a:buClrTx/>
              <a:buFont typeface="Arial" panose="020B0604020202020204" pitchFamily="34" charset="0"/>
              <a:buChar char="•"/>
              <a:defRPr/>
            </a:pPr>
            <a:r>
              <a:rPr lang="en-US" sz="1600" kern="1200" dirty="0">
                <a:solidFill>
                  <a:srgbClr val="5C5C5C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Organise discussions on the feasibility of funding to support Malaysian brands in the overseas market.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5E6E330B-E5E9-4A2D-A327-07B01F87EB8D}"/>
              </a:ext>
            </a:extLst>
          </p:cNvPr>
          <p:cNvSpPr txBox="1"/>
          <p:nvPr/>
        </p:nvSpPr>
        <p:spPr>
          <a:xfrm>
            <a:off x="595872" y="4019813"/>
            <a:ext cx="711015" cy="70770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342797">
              <a:buClrTx/>
              <a:defRPr/>
            </a:pPr>
            <a:r>
              <a:rPr lang="en-MY" sz="3999" kern="1200" dirty="0">
                <a:solidFill>
                  <a:srgbClr val="283583"/>
                </a:solidFill>
                <a:latin typeface="Bernard MT Condensed" panose="020508060609050204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="" xmlns:a16="http://schemas.microsoft.com/office/drawing/2014/main" id="{375CC6BE-68A7-49B6-864D-01D1B647D61C}"/>
              </a:ext>
            </a:extLst>
          </p:cNvPr>
          <p:cNvSpPr/>
          <p:nvPr/>
        </p:nvSpPr>
        <p:spPr>
          <a:xfrm>
            <a:off x="1051371" y="4086667"/>
            <a:ext cx="1025463" cy="338466"/>
          </a:xfrm>
          <a:prstGeom prst="rect">
            <a:avLst/>
          </a:prstGeom>
          <a:noFill/>
        </p:spPr>
        <p:txBody>
          <a:bodyPr wrap="none" lIns="91416" tIns="45708" rIns="91416" bIns="45708">
            <a:spAutoFit/>
          </a:bodyPr>
          <a:lstStyle/>
          <a:p>
            <a:pPr defTabSz="914126">
              <a:buClrTx/>
              <a:defRPr/>
            </a:pPr>
            <a:r>
              <a:rPr lang="en-US" sz="1600" kern="1200" dirty="0">
                <a:ln w="0"/>
                <a:solidFill>
                  <a:srgbClr val="030189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ea typeface="+mn-ea"/>
                <a:cs typeface="+mn-cs"/>
              </a:rPr>
              <a:t>AP 1.5.2: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="" xmlns:a16="http://schemas.microsoft.com/office/drawing/2014/main" id="{CC4D3D63-4A9F-4657-9EB3-637E0229D006}"/>
              </a:ext>
            </a:extLst>
          </p:cNvPr>
          <p:cNvSpPr/>
          <p:nvPr/>
        </p:nvSpPr>
        <p:spPr>
          <a:xfrm>
            <a:off x="1013672" y="4251513"/>
            <a:ext cx="5056478" cy="400006"/>
          </a:xfrm>
          <a:prstGeom prst="rect">
            <a:avLst/>
          </a:prstGeom>
          <a:noFill/>
        </p:spPr>
        <p:txBody>
          <a:bodyPr wrap="none" lIns="91416" tIns="45708" rIns="91416" bIns="45708">
            <a:spAutoFit/>
          </a:bodyPr>
          <a:lstStyle/>
          <a:p>
            <a:pPr algn="ctr" defTabSz="914126">
              <a:buClrTx/>
              <a:defRPr/>
            </a:pPr>
            <a:r>
              <a:rPr lang="en-US" sz="1999" b="1" kern="1200" spc="50" dirty="0">
                <a:ln w="0"/>
                <a:solidFill>
                  <a:srgbClr val="1F49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ahnschrift" panose="020B0502040204020203" pitchFamily="34" charset="0"/>
                <a:ea typeface="+mn-ea"/>
                <a:cs typeface="+mn-cs"/>
              </a:rPr>
              <a:t>Rejuvenate “Made in Malaysia” branding </a:t>
            </a:r>
          </a:p>
        </p:txBody>
      </p:sp>
    </p:spTree>
    <p:extLst>
      <p:ext uri="{BB962C8B-B14F-4D97-AF65-F5344CB8AC3E}">
        <p14:creationId xmlns:p14="http://schemas.microsoft.com/office/powerpoint/2010/main" val="1239880212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"/>
          <p:cNvSpPr/>
          <p:nvPr/>
        </p:nvSpPr>
        <p:spPr>
          <a:xfrm>
            <a:off x="242939" y="221257"/>
            <a:ext cx="11731804" cy="6401057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117169" tIns="58585" rIns="117169" bIns="58585" anchor="ctr" anchorCtr="0">
            <a:noAutofit/>
          </a:bodyPr>
          <a:lstStyle/>
          <a:p>
            <a:pPr algn="ctr" defTabSz="914126">
              <a:buSzPts val="2300"/>
              <a:defRPr/>
            </a:pPr>
            <a:endParaRPr sz="2299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3"/>
          <p:cNvSpPr txBox="1"/>
          <p:nvPr/>
        </p:nvSpPr>
        <p:spPr>
          <a:xfrm>
            <a:off x="2195584" y="3138462"/>
            <a:ext cx="8845234" cy="196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169" tIns="58585" rIns="117169" bIns="58585" anchor="t" anchorCtr="0">
            <a:noAutofit/>
          </a:bodyPr>
          <a:lstStyle/>
          <a:p>
            <a:pPr algn="r" defTabSz="914126">
              <a:lnSpc>
                <a:spcPct val="90000"/>
              </a:lnSpc>
              <a:buClr>
                <a:srgbClr val="FFFFFF"/>
              </a:buClr>
              <a:buSzPts val="4400"/>
              <a:defRPr/>
            </a:pPr>
            <a:r>
              <a:rPr lang="en-US" sz="4399" b="1" dirty="0">
                <a:solidFill>
                  <a:srgbClr val="FFFFFF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National Trade Blueprint</a:t>
            </a:r>
          </a:p>
          <a:p>
            <a:pPr algn="r" defTabSz="914126">
              <a:lnSpc>
                <a:spcPct val="90000"/>
              </a:lnSpc>
              <a:buClr>
                <a:srgbClr val="FFFFFF"/>
              </a:buClr>
              <a:buSzPts val="4400"/>
              <a:defRPr/>
            </a:pPr>
            <a:r>
              <a:rPr lang="en-US" sz="4399" b="1" dirty="0">
                <a:solidFill>
                  <a:srgbClr val="FFFFFF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(NTBp) </a:t>
            </a:r>
            <a:endParaRPr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4" name="Google Shape;114;p3"/>
          <p:cNvSpPr/>
          <p:nvPr/>
        </p:nvSpPr>
        <p:spPr>
          <a:xfrm>
            <a:off x="-19398" y="6087144"/>
            <a:ext cx="12206636" cy="769962"/>
          </a:xfrm>
          <a:prstGeom prst="rect">
            <a:avLst/>
          </a:prstGeom>
          <a:solidFill>
            <a:srgbClr val="F7941D"/>
          </a:solidFill>
          <a:ln>
            <a:noFill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117169" tIns="58585" rIns="117169" bIns="58585" anchor="ctr" anchorCtr="0">
            <a:noAutofit/>
          </a:bodyPr>
          <a:lstStyle/>
          <a:p>
            <a:pPr algn="ctr" defTabSz="914126">
              <a:buSzPts val="2300"/>
              <a:defRPr/>
            </a:pPr>
            <a:endParaRPr sz="2299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5" name="Google Shape;115;p3"/>
          <p:cNvCxnSpPr/>
          <p:nvPr/>
        </p:nvCxnSpPr>
        <p:spPr>
          <a:xfrm>
            <a:off x="7682876" y="2928589"/>
            <a:ext cx="3599292" cy="0"/>
          </a:xfrm>
          <a:prstGeom prst="straightConnector1">
            <a:avLst/>
          </a:prstGeom>
          <a:noFill/>
          <a:ln w="127000" cap="flat" cmpd="sng">
            <a:solidFill>
              <a:srgbClr val="F7941D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6" name="Google Shape;116;p3"/>
          <p:cNvCxnSpPr/>
          <p:nvPr/>
        </p:nvCxnSpPr>
        <p:spPr>
          <a:xfrm>
            <a:off x="11219206" y="2928591"/>
            <a:ext cx="0" cy="3378919"/>
          </a:xfrm>
          <a:prstGeom prst="straightConnector1">
            <a:avLst/>
          </a:prstGeom>
          <a:noFill/>
          <a:ln w="127000" cap="flat" cmpd="sng">
            <a:solidFill>
              <a:srgbClr val="F7941D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3028156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3F13121-16D0-4A27-8323-DF657C26A81A}"/>
              </a:ext>
            </a:extLst>
          </p:cNvPr>
          <p:cNvSpPr/>
          <p:nvPr/>
        </p:nvSpPr>
        <p:spPr>
          <a:xfrm>
            <a:off x="1255177" y="3013018"/>
            <a:ext cx="3702356" cy="412466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buClrTx/>
              <a:defRPr/>
            </a:pPr>
            <a:endParaRPr lang="en-MY" sz="1799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0533F276-1094-483F-B66B-5AEB67B11AEA}"/>
              </a:ext>
            </a:extLst>
          </p:cNvPr>
          <p:cNvSpPr/>
          <p:nvPr/>
        </p:nvSpPr>
        <p:spPr>
          <a:xfrm>
            <a:off x="674748" y="1255603"/>
            <a:ext cx="5036158" cy="523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137">
              <a:buClrTx/>
              <a:defRPr/>
            </a:pPr>
            <a:r>
              <a:rPr lang="en-US" sz="1401" kern="1200" dirty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Enhance nation’s export competitiveness through strengthening of the business ecosystem</a:t>
            </a:r>
            <a:endParaRPr lang="en-MY" sz="1401" kern="1200" dirty="0">
              <a:solidFill>
                <a:srgbClr val="E7E6E6">
                  <a:lumMod val="25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DE9F2648-8FD6-46F3-B9F2-B86E7F4E1FAF}"/>
              </a:ext>
            </a:extLst>
          </p:cNvPr>
          <p:cNvSpPr/>
          <p:nvPr/>
        </p:nvSpPr>
        <p:spPr>
          <a:xfrm>
            <a:off x="656503" y="1764547"/>
            <a:ext cx="4779830" cy="523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137">
              <a:buClrTx/>
              <a:defRPr/>
            </a:pPr>
            <a:r>
              <a:rPr lang="en-US" sz="1401" kern="1200" dirty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Improve Malaysia's position as a leading exporting country in the merchandise sector</a:t>
            </a:r>
            <a:endParaRPr lang="en-MY" sz="1401" kern="1200" dirty="0">
              <a:solidFill>
                <a:srgbClr val="E7E6E6">
                  <a:lumMod val="25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="" xmlns:a16="http://schemas.microsoft.com/office/drawing/2014/main" id="{89EE9D0C-02DB-44EC-BD6D-D8459D7164A1}"/>
              </a:ext>
            </a:extLst>
          </p:cNvPr>
          <p:cNvGrpSpPr/>
          <p:nvPr/>
        </p:nvGrpSpPr>
        <p:grpSpPr>
          <a:xfrm>
            <a:off x="258314" y="1818357"/>
            <a:ext cx="402223" cy="415045"/>
            <a:chOff x="823001" y="2533125"/>
            <a:chExt cx="402328" cy="415153"/>
          </a:xfrm>
        </p:grpSpPr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587895F2-6972-4A57-BF48-C9B3481B6EAD}"/>
                </a:ext>
              </a:extLst>
            </p:cNvPr>
            <p:cNvSpPr/>
            <p:nvPr/>
          </p:nvSpPr>
          <p:spPr>
            <a:xfrm>
              <a:off x="823001" y="2533125"/>
              <a:ext cx="402328" cy="415153"/>
            </a:xfrm>
            <a:prstGeom prst="ellipse">
              <a:avLst/>
            </a:prstGeom>
            <a:solidFill>
              <a:srgbClr val="007F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37">
                <a:buClrTx/>
                <a:defRPr/>
              </a:pPr>
              <a:endParaRPr lang="en-MY" sz="1600" kern="1200" dirty="0">
                <a:solidFill>
                  <a:prstClr val="white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="" xmlns:a16="http://schemas.microsoft.com/office/drawing/2014/main" id="{1A0E0C7C-9ED2-4E56-9497-3A96A6F34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6761" y="2613950"/>
              <a:ext cx="269642" cy="266118"/>
            </a:xfrm>
            <a:prstGeom prst="rect">
              <a:avLst/>
            </a:prstGeom>
          </p:spPr>
        </p:pic>
      </p:grpSp>
      <p:sp>
        <p:nvSpPr>
          <p:cNvPr id="49" name="Arrow: Pentagon 48">
            <a:extLst>
              <a:ext uri="{FF2B5EF4-FFF2-40B4-BE49-F238E27FC236}">
                <a16:creationId xmlns="" xmlns:a16="http://schemas.microsoft.com/office/drawing/2014/main" id="{A47AC1D8-DB70-40E7-BD0D-CD66A6F6D173}"/>
              </a:ext>
            </a:extLst>
          </p:cNvPr>
          <p:cNvSpPr/>
          <p:nvPr/>
        </p:nvSpPr>
        <p:spPr>
          <a:xfrm>
            <a:off x="84294" y="761857"/>
            <a:ext cx="1940610" cy="415045"/>
          </a:xfrm>
          <a:prstGeom prst="homePlate">
            <a:avLst/>
          </a:prstGeom>
          <a:solidFill>
            <a:srgbClr val="091B4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126">
              <a:buClrTx/>
              <a:defRPr/>
            </a:pPr>
            <a:r>
              <a:rPr lang="en-US" sz="1401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</a:t>
            </a:r>
            <a:endParaRPr lang="en-MY" sz="1401" b="1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7E8D6B22-5D9F-4CF6-A983-0A2208279046}"/>
              </a:ext>
            </a:extLst>
          </p:cNvPr>
          <p:cNvGrpSpPr/>
          <p:nvPr/>
        </p:nvGrpSpPr>
        <p:grpSpPr>
          <a:xfrm>
            <a:off x="232722" y="2337273"/>
            <a:ext cx="453409" cy="415045"/>
            <a:chOff x="848836" y="3233835"/>
            <a:chExt cx="453527" cy="415153"/>
          </a:xfrm>
        </p:grpSpPr>
        <p:sp>
          <p:nvSpPr>
            <p:cNvPr id="64" name="Oval 63">
              <a:extLst>
                <a:ext uri="{FF2B5EF4-FFF2-40B4-BE49-F238E27FC236}">
                  <a16:creationId xmlns="" xmlns:a16="http://schemas.microsoft.com/office/drawing/2014/main" id="{E9294652-F502-4BE7-96E2-E62B6E914187}"/>
                </a:ext>
              </a:extLst>
            </p:cNvPr>
            <p:cNvSpPr/>
            <p:nvPr/>
          </p:nvSpPr>
          <p:spPr>
            <a:xfrm>
              <a:off x="848836" y="3233835"/>
              <a:ext cx="453527" cy="415153"/>
            </a:xfrm>
            <a:prstGeom prst="ellipse">
              <a:avLst/>
            </a:prstGeom>
            <a:solidFill>
              <a:srgbClr val="007F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37">
                <a:buClrTx/>
                <a:defRPr/>
              </a:pPr>
              <a:endParaRPr lang="en-MY" sz="1600" kern="1200" dirty="0">
                <a:solidFill>
                  <a:prstClr val="white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5" name="Picture 20" descr="Scope Icons - Download Free Vector Icons | Noun Project">
              <a:extLst>
                <a:ext uri="{FF2B5EF4-FFF2-40B4-BE49-F238E27FC236}">
                  <a16:creationId xmlns="" xmlns:a16="http://schemas.microsoft.com/office/drawing/2014/main" id="{20D23F63-D3FF-4038-B055-355DA97416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886" y="3247746"/>
              <a:ext cx="401240" cy="401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6" name="Rectangle 65">
            <a:extLst>
              <a:ext uri="{FF2B5EF4-FFF2-40B4-BE49-F238E27FC236}">
                <a16:creationId xmlns="" xmlns:a16="http://schemas.microsoft.com/office/drawing/2014/main" id="{0454F516-18F3-4957-B6BD-A24731E4EF8B}"/>
              </a:ext>
            </a:extLst>
          </p:cNvPr>
          <p:cNvSpPr/>
          <p:nvPr/>
        </p:nvSpPr>
        <p:spPr>
          <a:xfrm>
            <a:off x="699943" y="2408029"/>
            <a:ext cx="4970814" cy="523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26">
              <a:buClrTx/>
              <a:defRPr/>
            </a:pPr>
            <a:r>
              <a:rPr lang="en-MY" sz="1401" kern="1200" dirty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Export target </a:t>
            </a:r>
            <a:r>
              <a:rPr lang="en-US" sz="1401" kern="1200" dirty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RM1.252 trillion in 2025 (</a:t>
            </a:r>
            <a:r>
              <a:rPr lang="en-MY" sz="1401" kern="1200" dirty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set by RMK-12) </a:t>
            </a:r>
            <a:endParaRPr lang="en-MY" sz="1401" kern="1200" dirty="0">
              <a:solidFill>
                <a:srgbClr val="FF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914126">
              <a:buClrTx/>
              <a:defRPr/>
            </a:pPr>
            <a:r>
              <a:rPr lang="en-MY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RM1.</a:t>
            </a:r>
            <a:r>
              <a:rPr lang="en-US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729 </a:t>
            </a:r>
            <a:r>
              <a:rPr lang="en-US" sz="1401" b="1" kern="1200" dirty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trillion</a:t>
            </a:r>
            <a:r>
              <a:rPr lang="en-MY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(revised export target as per MTR)</a:t>
            </a:r>
            <a:endParaRPr lang="en-US" b="1" kern="1200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="" xmlns:a16="http://schemas.microsoft.com/office/drawing/2014/main" id="{4696FD9B-448A-48D1-B803-B7A45BF17C5C}"/>
              </a:ext>
            </a:extLst>
          </p:cNvPr>
          <p:cNvGrpSpPr/>
          <p:nvPr/>
        </p:nvGrpSpPr>
        <p:grpSpPr>
          <a:xfrm>
            <a:off x="248319" y="1315149"/>
            <a:ext cx="422215" cy="405729"/>
            <a:chOff x="2665008" y="4239504"/>
            <a:chExt cx="422325" cy="405835"/>
          </a:xfrm>
        </p:grpSpPr>
        <p:sp>
          <p:nvSpPr>
            <p:cNvPr id="39" name="Oval 38">
              <a:extLst>
                <a:ext uri="{FF2B5EF4-FFF2-40B4-BE49-F238E27FC236}">
                  <a16:creationId xmlns="" xmlns:a16="http://schemas.microsoft.com/office/drawing/2014/main" id="{8E389753-F682-4413-A0A5-93F71F0D77F6}"/>
                </a:ext>
              </a:extLst>
            </p:cNvPr>
            <p:cNvSpPr/>
            <p:nvPr/>
          </p:nvSpPr>
          <p:spPr>
            <a:xfrm>
              <a:off x="2665008" y="4239504"/>
              <a:ext cx="422325" cy="405835"/>
            </a:xfrm>
            <a:prstGeom prst="ellipse">
              <a:avLst/>
            </a:prstGeom>
            <a:solidFill>
              <a:srgbClr val="007F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buClrTx/>
                <a:defRPr/>
              </a:pPr>
              <a:endParaRPr lang="en-MY" sz="1600" kern="1200" dirty="0">
                <a:solidFill>
                  <a:prstClr val="white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7" name="Picture 66">
              <a:extLst>
                <a:ext uri="{FF2B5EF4-FFF2-40B4-BE49-F238E27FC236}">
                  <a16:creationId xmlns="" xmlns:a16="http://schemas.microsoft.com/office/drawing/2014/main" id="{B7A276B2-3248-4797-AC33-483468599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95997" y="4276730"/>
              <a:ext cx="322410" cy="318198"/>
            </a:xfrm>
            <a:prstGeom prst="rect">
              <a:avLst/>
            </a:prstGeom>
          </p:spPr>
        </p:pic>
      </p:grp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7136C8C5-14D1-483D-9DC2-ED4EEE09C267}"/>
              </a:ext>
            </a:extLst>
          </p:cNvPr>
          <p:cNvCxnSpPr>
            <a:cxnSpLocks/>
          </p:cNvCxnSpPr>
          <p:nvPr/>
        </p:nvCxnSpPr>
        <p:spPr>
          <a:xfrm flipH="1">
            <a:off x="5795607" y="717902"/>
            <a:ext cx="20075" cy="613920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DCCA38F1-0D79-4558-8CF9-A9D081A509BB}"/>
              </a:ext>
            </a:extLst>
          </p:cNvPr>
          <p:cNvCxnSpPr/>
          <p:nvPr/>
        </p:nvCxnSpPr>
        <p:spPr>
          <a:xfrm>
            <a:off x="5905489" y="608818"/>
            <a:ext cx="13942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Arrow: Pentagon 77">
            <a:extLst>
              <a:ext uri="{FF2B5EF4-FFF2-40B4-BE49-F238E27FC236}">
                <a16:creationId xmlns="" xmlns:a16="http://schemas.microsoft.com/office/drawing/2014/main" id="{7AC743F6-45A6-40F7-AD49-DE165DFB5B31}"/>
              </a:ext>
            </a:extLst>
          </p:cNvPr>
          <p:cNvSpPr/>
          <p:nvPr/>
        </p:nvSpPr>
        <p:spPr>
          <a:xfrm>
            <a:off x="84294" y="3031626"/>
            <a:ext cx="1940610" cy="397828"/>
          </a:xfrm>
          <a:prstGeom prst="homePlate">
            <a:avLst/>
          </a:prstGeom>
          <a:solidFill>
            <a:srgbClr val="091B4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buClrTx/>
              <a:defRPr/>
            </a:pPr>
            <a:r>
              <a:rPr lang="en-US" sz="1401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  <a:endParaRPr lang="en-MY" sz="1401" b="1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Rectangle 141">
            <a:extLst>
              <a:ext uri="{FF2B5EF4-FFF2-40B4-BE49-F238E27FC236}">
                <a16:creationId xmlns="" xmlns:a16="http://schemas.microsoft.com/office/drawing/2014/main" id="{37639F52-A12F-4258-81B5-7C55F6FDF84E}"/>
              </a:ext>
            </a:extLst>
          </p:cNvPr>
          <p:cNvSpPr/>
          <p:nvPr/>
        </p:nvSpPr>
        <p:spPr>
          <a:xfrm>
            <a:off x="2006904" y="3002574"/>
            <a:ext cx="2900741" cy="4615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914126">
              <a:buClrTx/>
              <a:defRPr/>
            </a:pPr>
            <a:r>
              <a:rPr lang="en-US" sz="1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JK-X chaired by KSN, </a:t>
            </a:r>
            <a:r>
              <a:rPr lang="en-MY" sz="1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supervises the implementation of the Blueprint</a:t>
            </a:r>
          </a:p>
        </p:txBody>
      </p:sp>
      <p:sp>
        <p:nvSpPr>
          <p:cNvPr id="143" name="Arrow: Pentagon 142">
            <a:extLst>
              <a:ext uri="{FF2B5EF4-FFF2-40B4-BE49-F238E27FC236}">
                <a16:creationId xmlns="" xmlns:a16="http://schemas.microsoft.com/office/drawing/2014/main" id="{181DC25B-6977-47B5-8FDD-60B6B0C83C23}"/>
              </a:ext>
            </a:extLst>
          </p:cNvPr>
          <p:cNvSpPr/>
          <p:nvPr/>
        </p:nvSpPr>
        <p:spPr>
          <a:xfrm>
            <a:off x="6038033" y="792396"/>
            <a:ext cx="4260929" cy="358610"/>
          </a:xfrm>
          <a:prstGeom prst="homePlate">
            <a:avLst/>
          </a:prstGeom>
          <a:solidFill>
            <a:srgbClr val="091B4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buClrTx/>
              <a:defRPr/>
            </a:pPr>
            <a:r>
              <a:rPr lang="en-US" sz="1401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Strategic Thrusts and 40 Recommendations</a:t>
            </a:r>
            <a:endParaRPr lang="en-MY" sz="1401" b="1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6FCB8894-D70C-46C6-9BCD-D8DD05A649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71030" y="1307817"/>
            <a:ext cx="6214914" cy="120622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038671BB-DA51-4E64-9FB2-DAE11B824322}"/>
              </a:ext>
            </a:extLst>
          </p:cNvPr>
          <p:cNvGrpSpPr/>
          <p:nvPr/>
        </p:nvGrpSpPr>
        <p:grpSpPr>
          <a:xfrm>
            <a:off x="-94866" y="3460311"/>
            <a:ext cx="5870890" cy="3390464"/>
            <a:chOff x="6041508" y="2969129"/>
            <a:chExt cx="5977843" cy="3721112"/>
          </a:xfrm>
        </p:grpSpPr>
        <p:grpSp>
          <p:nvGrpSpPr>
            <p:cNvPr id="25" name="Group 24">
              <a:extLst>
                <a:ext uri="{FF2B5EF4-FFF2-40B4-BE49-F238E27FC236}">
                  <a16:creationId xmlns="" xmlns:a16="http://schemas.microsoft.com/office/drawing/2014/main" id="{AD268286-8DA2-447B-AA9B-FFB7FBD974E5}"/>
                </a:ext>
              </a:extLst>
            </p:cNvPr>
            <p:cNvGrpSpPr/>
            <p:nvPr/>
          </p:nvGrpSpPr>
          <p:grpSpPr>
            <a:xfrm>
              <a:off x="6041508" y="2969129"/>
              <a:ext cx="5977843" cy="3721112"/>
              <a:chOff x="6041508" y="2969129"/>
              <a:chExt cx="5977843" cy="3721112"/>
            </a:xfrm>
          </p:grpSpPr>
          <p:grpSp>
            <p:nvGrpSpPr>
              <p:cNvPr id="159" name="Group 158">
                <a:extLst>
                  <a:ext uri="{FF2B5EF4-FFF2-40B4-BE49-F238E27FC236}">
                    <a16:creationId xmlns="" xmlns:a16="http://schemas.microsoft.com/office/drawing/2014/main" id="{88729AC1-6B4F-4AAE-8860-3DBB5F0A7C9B}"/>
                  </a:ext>
                </a:extLst>
              </p:cNvPr>
              <p:cNvGrpSpPr/>
              <p:nvPr/>
            </p:nvGrpSpPr>
            <p:grpSpPr>
              <a:xfrm>
                <a:off x="6041508" y="2969129"/>
                <a:ext cx="5977843" cy="3721112"/>
                <a:chOff x="5872640" y="2805745"/>
                <a:chExt cx="5977843" cy="3721112"/>
              </a:xfrm>
            </p:grpSpPr>
            <p:grpSp>
              <p:nvGrpSpPr>
                <p:cNvPr id="160" name="Group 159">
                  <a:extLst>
                    <a:ext uri="{FF2B5EF4-FFF2-40B4-BE49-F238E27FC236}">
                      <a16:creationId xmlns="" xmlns:a16="http://schemas.microsoft.com/office/drawing/2014/main" id="{D51A0E1E-6C77-4658-A705-B8FB07990805}"/>
                    </a:ext>
                  </a:extLst>
                </p:cNvPr>
                <p:cNvGrpSpPr/>
                <p:nvPr/>
              </p:nvGrpSpPr>
              <p:grpSpPr>
                <a:xfrm>
                  <a:off x="7266971" y="3085827"/>
                  <a:ext cx="3333832" cy="3133909"/>
                  <a:chOff x="7396631" y="1733217"/>
                  <a:chExt cx="3333832" cy="3133909"/>
                </a:xfrm>
              </p:grpSpPr>
              <p:grpSp>
                <p:nvGrpSpPr>
                  <p:cNvPr id="169" name="Group 168">
                    <a:extLst>
                      <a:ext uri="{FF2B5EF4-FFF2-40B4-BE49-F238E27FC236}">
                        <a16:creationId xmlns="" xmlns:a16="http://schemas.microsoft.com/office/drawing/2014/main" id="{D1639AFD-11EF-4331-8009-39F7D469B8FC}"/>
                      </a:ext>
                    </a:extLst>
                  </p:cNvPr>
                  <p:cNvGrpSpPr/>
                  <p:nvPr/>
                </p:nvGrpSpPr>
                <p:grpSpPr>
                  <a:xfrm>
                    <a:off x="7396631" y="2013898"/>
                    <a:ext cx="3333832" cy="2853228"/>
                    <a:chOff x="2781344" y="2954030"/>
                    <a:chExt cx="1218924" cy="1062546"/>
                  </a:xfrm>
                </p:grpSpPr>
                <p:sp>
                  <p:nvSpPr>
                    <p:cNvPr id="172" name="Oval 171">
                      <a:extLst>
                        <a:ext uri="{FF2B5EF4-FFF2-40B4-BE49-F238E27FC236}">
                          <a16:creationId xmlns="" xmlns:a16="http://schemas.microsoft.com/office/drawing/2014/main" id="{DF704883-4AC5-4B22-8DC6-DFE7EA7BAB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03824" y="2954030"/>
                      <a:ext cx="973964" cy="973964"/>
                    </a:xfrm>
                    <a:prstGeom prst="ellipse">
                      <a:avLst/>
                    </a:prstGeom>
                    <a:noFill/>
                    <a:ln w="76200">
                      <a:solidFill>
                        <a:srgbClr val="BB812D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126">
                        <a:buClrTx/>
                        <a:defRPr/>
                      </a:pPr>
                      <a:endParaRPr lang="en-MY" sz="1800" kern="1200" dirty="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173" name="Oval 172">
                      <a:extLst>
                        <a:ext uri="{FF2B5EF4-FFF2-40B4-BE49-F238E27FC236}">
                          <a16:creationId xmlns="" xmlns:a16="http://schemas.microsoft.com/office/drawing/2014/main" id="{1A3D1395-F7E8-41B1-B58D-C107188FAF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62746" y="3321141"/>
                      <a:ext cx="237522" cy="237522"/>
                    </a:xfrm>
                    <a:prstGeom prst="ellipse">
                      <a:avLst/>
                    </a:prstGeom>
                    <a:solidFill>
                      <a:srgbClr val="091B4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126">
                        <a:buClrTx/>
                        <a:defRPr/>
                      </a:pPr>
                      <a:endParaRPr lang="en-MY" sz="1800" kern="120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174" name="Oval 173">
                      <a:extLst>
                        <a:ext uri="{FF2B5EF4-FFF2-40B4-BE49-F238E27FC236}">
                          <a16:creationId xmlns="" xmlns:a16="http://schemas.microsoft.com/office/drawing/2014/main" id="{DADB7B63-1FBD-4D8E-A3ED-51B0E2618F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06105" y="3658336"/>
                      <a:ext cx="237522" cy="237522"/>
                    </a:xfrm>
                    <a:prstGeom prst="ellipse">
                      <a:avLst/>
                    </a:prstGeom>
                    <a:solidFill>
                      <a:srgbClr val="091B4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126">
                        <a:buClrTx/>
                        <a:defRPr/>
                      </a:pPr>
                      <a:endParaRPr lang="en-MY" sz="1800" kern="120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175" name="Oval 174">
                      <a:extLst>
                        <a:ext uri="{FF2B5EF4-FFF2-40B4-BE49-F238E27FC236}">
                          <a16:creationId xmlns="" xmlns:a16="http://schemas.microsoft.com/office/drawing/2014/main" id="{2D3CD607-8413-4500-BA07-0CEC7377B8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28538" y="3008597"/>
                      <a:ext cx="237522" cy="237522"/>
                    </a:xfrm>
                    <a:prstGeom prst="ellipse">
                      <a:avLst/>
                    </a:prstGeom>
                    <a:solidFill>
                      <a:srgbClr val="091B4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126">
                        <a:buClrTx/>
                        <a:defRPr/>
                      </a:pPr>
                      <a:endParaRPr lang="en-MY" sz="1800" kern="120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176" name="Oval 175">
                      <a:extLst>
                        <a:ext uri="{FF2B5EF4-FFF2-40B4-BE49-F238E27FC236}">
                          <a16:creationId xmlns="" xmlns:a16="http://schemas.microsoft.com/office/drawing/2014/main" id="{86C0B011-E330-4ED9-8C15-FE1567C5E8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78896" y="3779054"/>
                      <a:ext cx="237522" cy="237522"/>
                    </a:xfrm>
                    <a:prstGeom prst="ellipse">
                      <a:avLst/>
                    </a:prstGeom>
                    <a:solidFill>
                      <a:srgbClr val="091B4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126">
                        <a:buClrTx/>
                        <a:defRPr/>
                      </a:pPr>
                      <a:endParaRPr lang="en-MY" sz="1800" kern="120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177" name="Oval 176">
                      <a:extLst>
                        <a:ext uri="{FF2B5EF4-FFF2-40B4-BE49-F238E27FC236}">
                          <a16:creationId xmlns="" xmlns:a16="http://schemas.microsoft.com/office/drawing/2014/main" id="{CCC3FCB5-1FC7-4576-97E0-61A0D0ECC1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81344" y="3320170"/>
                      <a:ext cx="237522" cy="237522"/>
                    </a:xfrm>
                    <a:prstGeom prst="ellipse">
                      <a:avLst/>
                    </a:prstGeom>
                    <a:solidFill>
                      <a:srgbClr val="091B4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126">
                        <a:buClrTx/>
                        <a:defRPr/>
                      </a:pPr>
                      <a:endParaRPr lang="en-MY" sz="1800" kern="120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178" name="Oval 177">
                      <a:extLst>
                        <a:ext uri="{FF2B5EF4-FFF2-40B4-BE49-F238E27FC236}">
                          <a16:creationId xmlns="" xmlns:a16="http://schemas.microsoft.com/office/drawing/2014/main" id="{19B0C10F-2093-4C0C-B558-807A99D562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53182" y="3673850"/>
                      <a:ext cx="237522" cy="237522"/>
                    </a:xfrm>
                    <a:prstGeom prst="ellipse">
                      <a:avLst/>
                    </a:prstGeom>
                    <a:solidFill>
                      <a:srgbClr val="091B4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126">
                        <a:buClrTx/>
                        <a:defRPr/>
                      </a:pPr>
                      <a:endParaRPr lang="en-MY" sz="1800" kern="1200" dirty="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pic>
                  <p:nvPicPr>
                    <p:cNvPr id="179" name="Picture 6" descr="Global Access Icons - Download Free Vector Icons | Noun Project">
                      <a:extLst>
                        <a:ext uri="{FF2B5EF4-FFF2-40B4-BE49-F238E27FC236}">
                          <a16:creationId xmlns="" xmlns:a16="http://schemas.microsoft.com/office/drawing/2014/main" id="{38FA88E3-A790-4A34-9380-AEB742B7C89B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11">
                              <a14:imgEffect>
                                <a14:brightnessContrast bright="10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796825" y="3356696"/>
                      <a:ext cx="161925" cy="161925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80" name="Picture 8" descr="Finance documents finance report money money documents money icon - Project  Management">
                      <a:extLst>
                        <a:ext uri="{FF2B5EF4-FFF2-40B4-BE49-F238E27FC236}">
                          <a16:creationId xmlns="" xmlns:a16="http://schemas.microsoft.com/office/drawing/2014/main" id="{CF7BD120-7DD3-4F8C-9316-24718040BE41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2" cstate="print">
                      <a:grayscl/>
                      <a:extLst>
                        <a:ext uri="{BEBA8EAE-BF5A-486C-A8C5-ECC9F3942E4B}">
                          <a14:imgProps xmlns:a14="http://schemas.microsoft.com/office/drawing/2010/main">
                            <a14:imgLayer r:embed="rId13">
                              <a14:imgEffect>
                                <a14:brightnessContrast bright="10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955878" y="3687644"/>
                      <a:ext cx="164824" cy="164824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81" name="Picture 10" descr="Certified Icons - Download Free Vector Icons | Noun Project">
                      <a:extLst>
                        <a:ext uri="{FF2B5EF4-FFF2-40B4-BE49-F238E27FC236}">
                          <a16:creationId xmlns="" xmlns:a16="http://schemas.microsoft.com/office/drawing/2014/main" id="{C94545D7-1201-4ACD-8AD9-FFB8222497A8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4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15">
                              <a14:imgEffect>
                                <a14:brightnessContrast bright="10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668894" y="3045089"/>
                      <a:ext cx="161190" cy="161190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82" name="Picture 16" descr="Innovation - Free technology icons">
                      <a:extLst>
                        <a:ext uri="{FF2B5EF4-FFF2-40B4-BE49-F238E27FC236}">
                          <a16:creationId xmlns="" xmlns:a16="http://schemas.microsoft.com/office/drawing/2014/main" id="{4C66AB7D-7B4D-4A3B-8C76-005FF99A79C9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6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17">
                              <a14:imgEffect>
                                <a14:brightnessContrast bright="10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305917" y="3799815"/>
                      <a:ext cx="176929" cy="17692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83" name="Picture 18" descr="Branding Icon Png Transparent Images – Free PNG Images Vector, PSD,  Clipart, Templates">
                      <a:extLst>
                        <a:ext uri="{FF2B5EF4-FFF2-40B4-BE49-F238E27FC236}">
                          <a16:creationId xmlns="" xmlns:a16="http://schemas.microsoft.com/office/drawing/2014/main" id="{36DA162D-D01F-4206-9D1C-8ACE9B2198D1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8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19">
                              <a14:imgEffect>
                                <a14:brightnessContrast bright="10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808158" y="3360194"/>
                      <a:ext cx="183895" cy="183895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84" name="Picture 20" descr="Misc Icons - Download Free Vector Icons | Noun Project">
                      <a:extLst>
                        <a:ext uri="{FF2B5EF4-FFF2-40B4-BE49-F238E27FC236}">
                          <a16:creationId xmlns="" xmlns:a16="http://schemas.microsoft.com/office/drawing/2014/main" id="{414AC659-CDF1-456A-AC10-766BF9852F71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0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21">
                              <a14:imgEffect>
                                <a14:brightnessContrast bright="10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666455" y="3687644"/>
                      <a:ext cx="205869" cy="20586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sp>
                <p:nvSpPr>
                  <p:cNvPr id="170" name="Oval 169">
                    <a:extLst>
                      <a:ext uri="{FF2B5EF4-FFF2-40B4-BE49-F238E27FC236}">
                        <a16:creationId xmlns="" xmlns:a16="http://schemas.microsoft.com/office/drawing/2014/main" id="{D251BA13-4852-4EF9-9C1C-272B3BDF8F5F}"/>
                      </a:ext>
                    </a:extLst>
                  </p:cNvPr>
                  <p:cNvSpPr/>
                  <p:nvPr/>
                </p:nvSpPr>
                <p:spPr>
                  <a:xfrm>
                    <a:off x="8681166" y="1733217"/>
                    <a:ext cx="649637" cy="637812"/>
                  </a:xfrm>
                  <a:prstGeom prst="ellipse">
                    <a:avLst/>
                  </a:prstGeom>
                  <a:solidFill>
                    <a:srgbClr val="091B4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126">
                      <a:buClrTx/>
                      <a:defRPr/>
                    </a:pPr>
                    <a:endParaRPr lang="en-MY" sz="1800" kern="120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71" name="Oval 170">
                    <a:extLst>
                      <a:ext uri="{FF2B5EF4-FFF2-40B4-BE49-F238E27FC236}">
                        <a16:creationId xmlns="" xmlns:a16="http://schemas.microsoft.com/office/drawing/2014/main" id="{3FD9DAC9-60D5-437D-9001-C9E9A6649D4A}"/>
                      </a:ext>
                    </a:extLst>
                  </p:cNvPr>
                  <p:cNvSpPr/>
                  <p:nvPr/>
                </p:nvSpPr>
                <p:spPr>
                  <a:xfrm>
                    <a:off x="7756839" y="2155932"/>
                    <a:ext cx="649637" cy="637812"/>
                  </a:xfrm>
                  <a:prstGeom prst="ellipse">
                    <a:avLst/>
                  </a:prstGeom>
                  <a:solidFill>
                    <a:srgbClr val="091B4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126">
                      <a:buClrTx/>
                      <a:defRPr/>
                    </a:pPr>
                    <a:endParaRPr lang="en-MY" sz="1800" kern="1200" dirty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</p:grpSp>
            <p:sp>
              <p:nvSpPr>
                <p:cNvPr id="161" name="TextBox 160">
                  <a:extLst>
                    <a:ext uri="{FF2B5EF4-FFF2-40B4-BE49-F238E27FC236}">
                      <a16:creationId xmlns="" xmlns:a16="http://schemas.microsoft.com/office/drawing/2014/main" id="{96A2BC6F-0E6C-44F3-8C1D-F812E656D34A}"/>
                    </a:ext>
                  </a:extLst>
                </p:cNvPr>
                <p:cNvSpPr txBox="1"/>
                <p:nvPr/>
              </p:nvSpPr>
              <p:spPr>
                <a:xfrm>
                  <a:off x="10418529" y="4551608"/>
                  <a:ext cx="1431954" cy="3208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defTabSz="914126">
                    <a:buClrTx/>
                    <a:defRPr/>
                  </a:pPr>
                  <a:r>
                    <a:rPr lang="en-US" sz="1300" kern="1200" dirty="0">
                      <a:solidFill>
                        <a:srgbClr val="091B43"/>
                      </a:solidFill>
                      <a:latin typeface="Bahnschrift SemiBold" panose="020B0502040204020203" pitchFamily="34" charset="0"/>
                      <a:ea typeface="+mn-ea"/>
                      <a:cs typeface="+mn-cs"/>
                    </a:rPr>
                    <a:t>Market Access</a:t>
                  </a:r>
                  <a:endParaRPr lang="en-MY" sz="1300" kern="1200" dirty="0">
                    <a:solidFill>
                      <a:srgbClr val="091B43"/>
                    </a:solidFill>
                    <a:latin typeface="Bahnschrift SemiBold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2" name="TextBox 161">
                  <a:extLst>
                    <a:ext uri="{FF2B5EF4-FFF2-40B4-BE49-F238E27FC236}">
                      <a16:creationId xmlns="" xmlns:a16="http://schemas.microsoft.com/office/drawing/2014/main" id="{5A3F9D82-D867-4FE2-B769-9E20FF9648CD}"/>
                    </a:ext>
                  </a:extLst>
                </p:cNvPr>
                <p:cNvSpPr txBox="1"/>
                <p:nvPr/>
              </p:nvSpPr>
              <p:spPr>
                <a:xfrm>
                  <a:off x="7758363" y="6206038"/>
                  <a:ext cx="2407164" cy="3208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126">
                    <a:buClrTx/>
                    <a:defRPr/>
                  </a:pPr>
                  <a:r>
                    <a:rPr lang="en-GB" sz="1300" kern="1200" dirty="0">
                      <a:solidFill>
                        <a:srgbClr val="091B43"/>
                      </a:solidFill>
                      <a:latin typeface="Bahnschrift SemiBold" panose="020B0502040204020203" pitchFamily="34" charset="0"/>
                      <a:ea typeface="+mn-ea"/>
                      <a:cs typeface="+mn-cs"/>
                    </a:rPr>
                    <a:t>Digitalisation</a:t>
                  </a:r>
                  <a:r>
                    <a:rPr lang="en-US" sz="1300" kern="1200" dirty="0">
                      <a:solidFill>
                        <a:srgbClr val="091B43"/>
                      </a:solidFill>
                      <a:latin typeface="Bahnschrift SemiBold" panose="020B0502040204020203" pitchFamily="34" charset="0"/>
                      <a:ea typeface="+mn-ea"/>
                      <a:cs typeface="+mn-cs"/>
                    </a:rPr>
                    <a:t> &amp; Technology</a:t>
                  </a:r>
                  <a:endParaRPr lang="en-MY" sz="1300" kern="1200" dirty="0">
                    <a:solidFill>
                      <a:srgbClr val="091B43"/>
                    </a:solidFill>
                    <a:latin typeface="Bahnschrift SemiBold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3" name="TextBox 162">
                  <a:extLst>
                    <a:ext uri="{FF2B5EF4-FFF2-40B4-BE49-F238E27FC236}">
                      <a16:creationId xmlns="" xmlns:a16="http://schemas.microsoft.com/office/drawing/2014/main" id="{844CC6F4-F910-4FAE-B0C0-71EA62D0A473}"/>
                    </a:ext>
                  </a:extLst>
                </p:cNvPr>
                <p:cNvSpPr txBox="1"/>
                <p:nvPr/>
              </p:nvSpPr>
              <p:spPr>
                <a:xfrm>
                  <a:off x="5872640" y="4493479"/>
                  <a:ext cx="1431954" cy="3208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defTabSz="914126">
                    <a:buClrTx/>
                    <a:defRPr/>
                  </a:pPr>
                  <a:r>
                    <a:rPr lang="en-US" sz="1300" kern="1200" dirty="0">
                      <a:solidFill>
                        <a:srgbClr val="091B43"/>
                      </a:solidFill>
                      <a:latin typeface="Bahnschrift SemiBold" panose="020B0502040204020203" pitchFamily="34" charset="0"/>
                      <a:ea typeface="+mn-ea"/>
                      <a:cs typeface="+mn-cs"/>
                    </a:rPr>
                    <a:t>Branding</a:t>
                  </a:r>
                  <a:endParaRPr lang="en-MY" sz="1300" kern="1200" dirty="0">
                    <a:solidFill>
                      <a:srgbClr val="091B43"/>
                    </a:solidFill>
                    <a:latin typeface="Bahnschrift SemiBold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4" name="TextBox 163">
                  <a:extLst>
                    <a:ext uri="{FF2B5EF4-FFF2-40B4-BE49-F238E27FC236}">
                      <a16:creationId xmlns="" xmlns:a16="http://schemas.microsoft.com/office/drawing/2014/main" id="{EBD85B4D-547C-45CC-ABB0-C926BF40C5D8}"/>
                    </a:ext>
                  </a:extLst>
                </p:cNvPr>
                <p:cNvSpPr txBox="1"/>
                <p:nvPr/>
              </p:nvSpPr>
              <p:spPr>
                <a:xfrm>
                  <a:off x="10255520" y="5557762"/>
                  <a:ext cx="1431954" cy="5403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126">
                    <a:buClrTx/>
                    <a:defRPr/>
                  </a:pPr>
                  <a:r>
                    <a:rPr lang="en-US" sz="1300" kern="1200" dirty="0">
                      <a:solidFill>
                        <a:srgbClr val="091B43"/>
                      </a:solidFill>
                      <a:latin typeface="Bahnschrift SemiBold" panose="020B0502040204020203" pitchFamily="34" charset="0"/>
                      <a:ea typeface="+mn-ea"/>
                      <a:cs typeface="+mn-cs"/>
                    </a:rPr>
                    <a:t>Sustainability &amp;</a:t>
                  </a:r>
                </a:p>
                <a:p>
                  <a:pPr defTabSz="914126">
                    <a:buClrTx/>
                    <a:defRPr/>
                  </a:pPr>
                  <a:r>
                    <a:rPr lang="en-US" sz="1300" kern="1200" dirty="0">
                      <a:solidFill>
                        <a:srgbClr val="091B43"/>
                      </a:solidFill>
                      <a:latin typeface="Bahnschrift SemiBold" panose="020B0502040204020203" pitchFamily="34" charset="0"/>
                      <a:ea typeface="+mn-ea"/>
                      <a:cs typeface="+mn-cs"/>
                    </a:rPr>
                    <a:t>Innovation </a:t>
                  </a:r>
                  <a:endParaRPr lang="en-MY" sz="1300" kern="1200" dirty="0">
                    <a:solidFill>
                      <a:srgbClr val="091B43"/>
                    </a:solidFill>
                    <a:latin typeface="Bahnschrift SemiBold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5" name="TextBox 164">
                  <a:extLst>
                    <a:ext uri="{FF2B5EF4-FFF2-40B4-BE49-F238E27FC236}">
                      <a16:creationId xmlns="" xmlns:a16="http://schemas.microsoft.com/office/drawing/2014/main" id="{21385A67-B195-4584-BDE0-AE956A8BD1E2}"/>
                    </a:ext>
                  </a:extLst>
                </p:cNvPr>
                <p:cNvSpPr txBox="1"/>
                <p:nvPr/>
              </p:nvSpPr>
              <p:spPr>
                <a:xfrm>
                  <a:off x="7905472" y="2805745"/>
                  <a:ext cx="2000230" cy="3208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126">
                    <a:buClrTx/>
                    <a:defRPr/>
                  </a:pPr>
                  <a:r>
                    <a:rPr lang="en-US" sz="1300" kern="1200" dirty="0">
                      <a:solidFill>
                        <a:srgbClr val="091B43"/>
                      </a:solidFill>
                      <a:latin typeface="Bahnschrift SemiBold" panose="020B0502040204020203" pitchFamily="34" charset="0"/>
                      <a:ea typeface="+mn-ea"/>
                      <a:cs typeface="+mn-cs"/>
                    </a:rPr>
                    <a:t>Trade Facilitation</a:t>
                  </a:r>
                  <a:endParaRPr lang="en-MY" sz="1300" kern="1200" dirty="0">
                    <a:solidFill>
                      <a:srgbClr val="091B43"/>
                    </a:solidFill>
                    <a:latin typeface="Bahnschrift SemiBold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6" name="TextBox 165">
                  <a:extLst>
                    <a:ext uri="{FF2B5EF4-FFF2-40B4-BE49-F238E27FC236}">
                      <a16:creationId xmlns="" xmlns:a16="http://schemas.microsoft.com/office/drawing/2014/main" id="{31C5F9E5-BA0E-4479-9F02-28D9D3836E01}"/>
                    </a:ext>
                  </a:extLst>
                </p:cNvPr>
                <p:cNvSpPr txBox="1"/>
                <p:nvPr/>
              </p:nvSpPr>
              <p:spPr>
                <a:xfrm>
                  <a:off x="10201131" y="3479463"/>
                  <a:ext cx="1431954" cy="5403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126">
                    <a:buClrTx/>
                    <a:defRPr/>
                  </a:pPr>
                  <a:r>
                    <a:rPr lang="en-US" sz="1300" kern="1200" dirty="0">
                      <a:solidFill>
                        <a:srgbClr val="091B43"/>
                      </a:solidFill>
                      <a:latin typeface="Bahnschrift SemiBold" panose="020B0502040204020203" pitchFamily="34" charset="0"/>
                      <a:ea typeface="+mn-ea"/>
                      <a:cs typeface="+mn-cs"/>
                    </a:rPr>
                    <a:t>Standards &amp; Conformance</a:t>
                  </a:r>
                  <a:endParaRPr lang="en-MY" sz="1300" kern="1200" dirty="0">
                    <a:solidFill>
                      <a:srgbClr val="091B43"/>
                    </a:solidFill>
                    <a:latin typeface="Bahnschrift SemiBold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7" name="TextBox 166">
                  <a:extLst>
                    <a:ext uri="{FF2B5EF4-FFF2-40B4-BE49-F238E27FC236}">
                      <a16:creationId xmlns="" xmlns:a16="http://schemas.microsoft.com/office/drawing/2014/main" id="{12368BF5-11D5-4B9B-8533-0847F5680FE1}"/>
                    </a:ext>
                  </a:extLst>
                </p:cNvPr>
                <p:cNvSpPr txBox="1"/>
                <p:nvPr/>
              </p:nvSpPr>
              <p:spPr>
                <a:xfrm>
                  <a:off x="6455004" y="5563430"/>
                  <a:ext cx="1158503" cy="3208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defTabSz="914126">
                    <a:buClrTx/>
                    <a:defRPr/>
                  </a:pPr>
                  <a:r>
                    <a:rPr lang="en-US" sz="1300" kern="1200" dirty="0">
                      <a:solidFill>
                        <a:srgbClr val="091B43"/>
                      </a:solidFill>
                      <a:latin typeface="Bahnschrift SemiBold" panose="020B0502040204020203" pitchFamily="34" charset="0"/>
                      <a:ea typeface="+mn-ea"/>
                      <a:cs typeface="+mn-cs"/>
                    </a:rPr>
                    <a:t>Investment</a:t>
                  </a:r>
                  <a:endParaRPr lang="en-MY" sz="1300" kern="1200" dirty="0">
                    <a:solidFill>
                      <a:srgbClr val="091B43"/>
                    </a:solidFill>
                    <a:latin typeface="Bahnschrift SemiBold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TextBox 167">
                  <a:extLst>
                    <a:ext uri="{FF2B5EF4-FFF2-40B4-BE49-F238E27FC236}">
                      <a16:creationId xmlns="" xmlns:a16="http://schemas.microsoft.com/office/drawing/2014/main" id="{01380D3A-24ED-4B40-A82C-1998EA42C750}"/>
                    </a:ext>
                  </a:extLst>
                </p:cNvPr>
                <p:cNvSpPr txBox="1"/>
                <p:nvPr/>
              </p:nvSpPr>
              <p:spPr>
                <a:xfrm>
                  <a:off x="6239604" y="3611026"/>
                  <a:ext cx="1431954" cy="3208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defTabSz="914126">
                    <a:buClrTx/>
                    <a:defRPr/>
                  </a:pPr>
                  <a:r>
                    <a:rPr lang="en-US" sz="1300" kern="1200" dirty="0">
                      <a:solidFill>
                        <a:srgbClr val="091B43"/>
                      </a:solidFill>
                      <a:latin typeface="Bahnschrift SemiBold" panose="020B0502040204020203" pitchFamily="34" charset="0"/>
                      <a:ea typeface="+mn-ea"/>
                      <a:cs typeface="+mn-cs"/>
                    </a:rPr>
                    <a:t>Logistics</a:t>
                  </a:r>
                  <a:endParaRPr lang="en-MY" sz="1300" kern="1200" dirty="0">
                    <a:solidFill>
                      <a:srgbClr val="091B43"/>
                    </a:solidFill>
                    <a:latin typeface="Bahnschrift SemiBold" panose="020B0502040204020203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85" name="TextBox 184">
                <a:extLst>
                  <a:ext uri="{FF2B5EF4-FFF2-40B4-BE49-F238E27FC236}">
                    <a16:creationId xmlns="" xmlns:a16="http://schemas.microsoft.com/office/drawing/2014/main" id="{29F2FEE1-FDBD-4923-B106-3479B252F540}"/>
                  </a:ext>
                </a:extLst>
              </p:cNvPr>
              <p:cNvSpPr txBox="1"/>
              <p:nvPr/>
            </p:nvSpPr>
            <p:spPr>
              <a:xfrm>
                <a:off x="8902959" y="3971518"/>
                <a:ext cx="372391" cy="6416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914126">
                  <a:buClrTx/>
                  <a:defRPr/>
                </a:pPr>
                <a:r>
                  <a:rPr lang="en-US" sz="3199" b="1" i="1" kern="1200" dirty="0">
                    <a:solidFill>
                      <a:srgbClr val="C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8</a:t>
                </a:r>
                <a:endParaRPr lang="en-MY" sz="3199" b="1" i="1" kern="1200" dirty="0">
                  <a:solidFill>
                    <a:srgbClr val="C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86" name="TextBox 185">
                <a:extLst>
                  <a:ext uri="{FF2B5EF4-FFF2-40B4-BE49-F238E27FC236}">
                    <a16:creationId xmlns="" xmlns:a16="http://schemas.microsoft.com/office/drawing/2014/main" id="{15E88243-527F-4512-8C74-43BE50097156}"/>
                  </a:ext>
                </a:extLst>
              </p:cNvPr>
              <p:cNvSpPr txBox="1"/>
              <p:nvPr/>
            </p:nvSpPr>
            <p:spPr>
              <a:xfrm>
                <a:off x="8513516" y="4449869"/>
                <a:ext cx="1239452" cy="6114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126">
                  <a:lnSpc>
                    <a:spcPts val="1800"/>
                  </a:lnSpc>
                  <a:buClrTx/>
                  <a:defRPr/>
                </a:pPr>
                <a:r>
                  <a:rPr lang="en-US" sz="1800" b="1" kern="1200" dirty="0">
                    <a:solidFill>
                      <a:srgbClr val="002060"/>
                    </a:solidFill>
                    <a:latin typeface="Calibri" panose="020F0502020204030204"/>
                    <a:ea typeface="+mn-ea"/>
                    <a:cs typeface="+mn-cs"/>
                  </a:rPr>
                  <a:t>WORKING GROUPS</a:t>
                </a:r>
              </a:p>
            </p:txBody>
          </p:sp>
          <p:pic>
            <p:nvPicPr>
              <p:cNvPr id="187" name="Picture 186">
                <a:extLst>
                  <a:ext uri="{FF2B5EF4-FFF2-40B4-BE49-F238E27FC236}">
                    <a16:creationId xmlns="" xmlns:a16="http://schemas.microsoft.com/office/drawing/2014/main" id="{5F5E4ED5-1E42-4DDE-A283-7E8796499C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lum bright="70000" contrast="-70000"/>
              </a:blip>
              <a:stretch>
                <a:fillRect/>
              </a:stretch>
            </p:blipFill>
            <p:spPr>
              <a:xfrm>
                <a:off x="7868685" y="3732220"/>
                <a:ext cx="475032" cy="475032"/>
              </a:xfrm>
              <a:prstGeom prst="rect">
                <a:avLst/>
              </a:prstGeom>
            </p:spPr>
          </p:pic>
          <p:pic>
            <p:nvPicPr>
              <p:cNvPr id="188" name="Picture 187">
                <a:extLst>
                  <a:ext uri="{FF2B5EF4-FFF2-40B4-BE49-F238E27FC236}">
                    <a16:creationId xmlns="" xmlns:a16="http://schemas.microsoft.com/office/drawing/2014/main" id="{7E99F534-583B-484B-9D81-4EEEFD1A27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lum bright="70000" contrast="-70000"/>
              </a:blip>
              <a:stretch>
                <a:fillRect/>
              </a:stretch>
            </p:blipFill>
            <p:spPr>
              <a:xfrm>
                <a:off x="8790572" y="3306463"/>
                <a:ext cx="509239" cy="509239"/>
              </a:xfrm>
              <a:prstGeom prst="rect">
                <a:avLst/>
              </a:prstGeom>
            </p:spPr>
          </p:pic>
        </p:grpSp>
        <p:sp>
          <p:nvSpPr>
            <p:cNvPr id="2" name="Rectangle 1">
              <a:extLst>
                <a:ext uri="{FF2B5EF4-FFF2-40B4-BE49-F238E27FC236}">
                  <a16:creationId xmlns="" xmlns:a16="http://schemas.microsoft.com/office/drawing/2014/main" id="{3BCB76CC-9A5C-4CAB-9E16-1D3347800249}"/>
                </a:ext>
              </a:extLst>
            </p:cNvPr>
            <p:cNvSpPr/>
            <p:nvPr/>
          </p:nvSpPr>
          <p:spPr>
            <a:xfrm>
              <a:off x="8227044" y="5013749"/>
              <a:ext cx="1843259" cy="340720"/>
            </a:xfrm>
            <a:prstGeom prst="rect">
              <a:avLst/>
            </a:prstGeom>
          </p:spPr>
          <p:txBody>
            <a:bodyPr wrap="none" tIns="35991" bIns="35991">
              <a:spAutoFit/>
            </a:bodyPr>
            <a:lstStyle/>
            <a:p>
              <a:pPr algn="ctr" defTabSz="914126">
                <a:lnSpc>
                  <a:spcPts val="900"/>
                </a:lnSpc>
                <a:buClrTx/>
                <a:defRPr/>
              </a:pPr>
              <a:r>
                <a:rPr lang="en-US" sz="1100" b="1" kern="400" spc="-20" dirty="0">
                  <a:solidFill>
                    <a:srgbClr val="002060"/>
                  </a:solidFill>
                  <a:latin typeface="Calibri" panose="020F0502020204030204"/>
                  <a:ea typeface="+mn-ea"/>
                  <a:cs typeface="+mn-cs"/>
                </a:rPr>
                <a:t>(</a:t>
              </a:r>
              <a:r>
                <a:rPr lang="en-US" sz="1100" b="1" kern="400" spc="-20" dirty="0">
                  <a:solidFill>
                    <a:srgbClr val="002060"/>
                  </a:solidFill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members from</a:t>
              </a:r>
              <a:r>
                <a:rPr lang="en-US" sz="1100" b="1" kern="400" spc="-20" dirty="0">
                  <a:solidFill>
                    <a:srgbClr val="C00000"/>
                  </a:solidFill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algn="ctr" defTabSz="914126">
                <a:lnSpc>
                  <a:spcPts val="900"/>
                </a:lnSpc>
                <a:buClrTx/>
                <a:defRPr/>
              </a:pPr>
              <a:r>
                <a:rPr lang="en-US" sz="1100" b="1" kern="400" spc="-20" dirty="0">
                  <a:solidFill>
                    <a:srgbClr val="002060"/>
                  </a:solidFill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public &amp; private sectors) </a:t>
              </a:r>
              <a:endParaRPr lang="en-US" sz="1100" b="1" kern="400" spc="-2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83" name="Straight Connector 82">
            <a:extLst>
              <a:ext uri="{FF2B5EF4-FFF2-40B4-BE49-F238E27FC236}">
                <a16:creationId xmlns="" xmlns:a16="http://schemas.microsoft.com/office/drawing/2014/main" id="{74D8507E-67B6-4844-BFBF-64181A3BF9B1}"/>
              </a:ext>
            </a:extLst>
          </p:cNvPr>
          <p:cNvCxnSpPr>
            <a:cxnSpLocks/>
          </p:cNvCxnSpPr>
          <p:nvPr/>
        </p:nvCxnSpPr>
        <p:spPr>
          <a:xfrm>
            <a:off x="84294" y="2931242"/>
            <a:ext cx="5711313" cy="3742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="" xmlns:a16="http://schemas.microsoft.com/office/drawing/2014/main" id="{7A384D7B-ED5E-440D-9340-EBDC9487CFB6}"/>
              </a:ext>
            </a:extLst>
          </p:cNvPr>
          <p:cNvCxnSpPr/>
          <p:nvPr/>
        </p:nvCxnSpPr>
        <p:spPr>
          <a:xfrm flipV="1">
            <a:off x="166945" y="594838"/>
            <a:ext cx="11696540" cy="26499"/>
          </a:xfrm>
          <a:prstGeom prst="line">
            <a:avLst/>
          </a:prstGeom>
          <a:ln w="28575">
            <a:solidFill>
              <a:srgbClr val="43434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="" xmlns:a16="http://schemas.microsoft.com/office/drawing/2014/main" id="{D01EBC40-6FBD-4367-8778-E104F3548180}"/>
              </a:ext>
            </a:extLst>
          </p:cNvPr>
          <p:cNvCxnSpPr>
            <a:cxnSpLocks/>
          </p:cNvCxnSpPr>
          <p:nvPr/>
        </p:nvCxnSpPr>
        <p:spPr>
          <a:xfrm>
            <a:off x="5805645" y="2737915"/>
            <a:ext cx="632633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itre 11">
            <a:extLst>
              <a:ext uri="{FF2B5EF4-FFF2-40B4-BE49-F238E27FC236}">
                <a16:creationId xmlns="" xmlns:a16="http://schemas.microsoft.com/office/drawing/2014/main" id="{A994A96C-B563-43F9-8886-15E2F9C4B90E}"/>
              </a:ext>
            </a:extLst>
          </p:cNvPr>
          <p:cNvSpPr txBox="1">
            <a:spLocks/>
          </p:cNvSpPr>
          <p:nvPr/>
        </p:nvSpPr>
        <p:spPr>
          <a:xfrm>
            <a:off x="157687" y="190147"/>
            <a:ext cx="4627177" cy="452314"/>
          </a:xfrm>
          <a:prstGeom prst="rect">
            <a:avLst/>
          </a:prstGeom>
        </p:spPr>
        <p:txBody>
          <a:bodyPr vert="horz" wrap="square" lIns="71981" tIns="45708" rIns="71981" bIns="45708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 cap="all" spc="120" baseline="0">
                <a:solidFill>
                  <a:schemeClr val="bg2"/>
                </a:solidFill>
                <a:latin typeface="+mn-lt"/>
                <a:ea typeface="+mj-ea"/>
                <a:cs typeface="+mj-cs"/>
              </a:defRPr>
            </a:lvl1pPr>
          </a:lstStyle>
          <a:p>
            <a:pPr defTabSz="914126">
              <a:buClrTx/>
              <a:defRPr/>
            </a:pPr>
            <a:r>
              <a:rPr lang="en-US" sz="2399" cap="none" dirty="0">
                <a:solidFill>
                  <a:prstClr val="black">
                    <a:lumMod val="85000"/>
                    <a:lumOff val="15000"/>
                  </a:prstClr>
                </a:solidFill>
                <a:latin typeface="Franklin Gothic Medium Cond" panose="020B0606030402020204" pitchFamily="34" charset="0"/>
              </a:rPr>
              <a:t>Background</a:t>
            </a:r>
            <a:endParaRPr lang="en-US" sz="2399" dirty="0">
              <a:solidFill>
                <a:prstClr val="black">
                  <a:lumMod val="85000"/>
                  <a:lumOff val="15000"/>
                </a:prstClr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="" xmlns:a16="http://schemas.microsoft.com/office/drawing/2014/main" id="{98F89368-8D7A-44CA-B199-676292CF9635}"/>
              </a:ext>
            </a:extLst>
          </p:cNvPr>
          <p:cNvSpPr/>
          <p:nvPr/>
        </p:nvSpPr>
        <p:spPr>
          <a:xfrm>
            <a:off x="5896991" y="2762545"/>
            <a:ext cx="6183721" cy="769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1" dirty="0" err="1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NTBp</a:t>
            </a:r>
            <a:r>
              <a:rPr lang="en-US" sz="1401" dirty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complements other existing policies and masterplans by converging objectives, reconciling initiatives, and bringing together various stakeholders in the value chain, towards the central goal of an export framework</a:t>
            </a:r>
            <a:r>
              <a:rPr lang="en-US" sz="1600" dirty="0">
                <a:solidFill>
                  <a:srgbClr val="E7E6E6">
                    <a:lumMod val="25000"/>
                  </a:srgbClr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.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981C687C-EBB3-4F3B-8E95-4730D962F7C4}"/>
              </a:ext>
            </a:extLst>
          </p:cNvPr>
          <p:cNvGrpSpPr/>
          <p:nvPr/>
        </p:nvGrpSpPr>
        <p:grpSpPr>
          <a:xfrm>
            <a:off x="6094412" y="3605068"/>
            <a:ext cx="6077263" cy="3272976"/>
            <a:chOff x="6051880" y="3521739"/>
            <a:chExt cx="6078846" cy="3273829"/>
          </a:xfrm>
        </p:grpSpPr>
        <p:sp>
          <p:nvSpPr>
            <p:cNvPr id="75" name="Rectangle 74">
              <a:extLst>
                <a:ext uri="{FF2B5EF4-FFF2-40B4-BE49-F238E27FC236}">
                  <a16:creationId xmlns="" xmlns:a16="http://schemas.microsoft.com/office/drawing/2014/main" id="{3EF3E580-5E80-4639-8B9E-122305C14D3F}"/>
                </a:ext>
              </a:extLst>
            </p:cNvPr>
            <p:cNvSpPr/>
            <p:nvPr/>
          </p:nvSpPr>
          <p:spPr>
            <a:xfrm>
              <a:off x="9725854" y="5431474"/>
              <a:ext cx="2404872" cy="13536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buClrTx/>
                <a:defRPr/>
              </a:pPr>
              <a:endParaRPr lang="en-MY" sz="1799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="" xmlns:a16="http://schemas.microsoft.com/office/drawing/2014/main" id="{68EAB4FB-289C-4E58-8DB7-7D73D16146B1}"/>
                </a:ext>
              </a:extLst>
            </p:cNvPr>
            <p:cNvSpPr/>
            <p:nvPr/>
          </p:nvSpPr>
          <p:spPr>
            <a:xfrm>
              <a:off x="7131538" y="3521739"/>
              <a:ext cx="4006460" cy="3273829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/>
            </a:p>
          </p:txBody>
        </p:sp>
        <p:sp>
          <p:nvSpPr>
            <p:cNvPr id="99" name="TextBox 98">
              <a:extLst>
                <a:ext uri="{FF2B5EF4-FFF2-40B4-BE49-F238E27FC236}">
                  <a16:creationId xmlns="" xmlns:a16="http://schemas.microsoft.com/office/drawing/2014/main" id="{4BD3667D-B013-439F-A5B1-D63EE6B9F2A9}"/>
                </a:ext>
              </a:extLst>
            </p:cNvPr>
            <p:cNvSpPr txBox="1"/>
            <p:nvPr/>
          </p:nvSpPr>
          <p:spPr>
            <a:xfrm>
              <a:off x="6051880" y="4945735"/>
              <a:ext cx="6222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ms-MY" b="1" dirty="0">
                  <a:latin typeface="Abadi Extra Light" panose="020B0204020104020204" pitchFamily="34" charset="0"/>
                </a:rPr>
                <a:t>13MP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="" xmlns:a16="http://schemas.microsoft.com/office/drawing/2014/main" id="{2A0EEB20-641C-4FA2-BFA9-7E4A8C02B737}"/>
                </a:ext>
              </a:extLst>
            </p:cNvPr>
            <p:cNvSpPr txBox="1"/>
            <p:nvPr/>
          </p:nvSpPr>
          <p:spPr>
            <a:xfrm>
              <a:off x="11169721" y="4945735"/>
              <a:ext cx="6367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ms-MY" b="1" dirty="0">
                  <a:latin typeface="Abadi Extra Light" panose="020B0204020104020204" pitchFamily="34" charset="0"/>
                </a:rPr>
                <a:t>NTBp</a:t>
              </a:r>
            </a:p>
          </p:txBody>
        </p:sp>
        <p:sp>
          <p:nvSpPr>
            <p:cNvPr id="110" name="Oval 109">
              <a:extLst>
                <a:ext uri="{FF2B5EF4-FFF2-40B4-BE49-F238E27FC236}">
                  <a16:creationId xmlns="" xmlns:a16="http://schemas.microsoft.com/office/drawing/2014/main" id="{BDE6E2D9-25A8-43D2-9D7B-A04D073B3E48}"/>
                </a:ext>
              </a:extLst>
            </p:cNvPr>
            <p:cNvSpPr/>
            <p:nvPr/>
          </p:nvSpPr>
          <p:spPr>
            <a:xfrm>
              <a:off x="8149878" y="4501089"/>
              <a:ext cx="1176559" cy="1028377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/>
            </a:p>
          </p:txBody>
        </p:sp>
        <p:sp>
          <p:nvSpPr>
            <p:cNvPr id="111" name="Oval 110">
              <a:extLst>
                <a:ext uri="{FF2B5EF4-FFF2-40B4-BE49-F238E27FC236}">
                  <a16:creationId xmlns="" xmlns:a16="http://schemas.microsoft.com/office/drawing/2014/main" id="{EE4A6C4F-595C-4EFB-94DA-A77658010F41}"/>
                </a:ext>
              </a:extLst>
            </p:cNvPr>
            <p:cNvSpPr/>
            <p:nvPr/>
          </p:nvSpPr>
          <p:spPr>
            <a:xfrm>
              <a:off x="8814805" y="4497459"/>
              <a:ext cx="1176559" cy="1028377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/>
            </a:p>
          </p:txBody>
        </p:sp>
        <p:sp>
          <p:nvSpPr>
            <p:cNvPr id="112" name="Oval 111">
              <a:extLst>
                <a:ext uri="{FF2B5EF4-FFF2-40B4-BE49-F238E27FC236}">
                  <a16:creationId xmlns="" xmlns:a16="http://schemas.microsoft.com/office/drawing/2014/main" id="{E7CECDB5-47A3-4F4E-A703-F9FC4838C0EF}"/>
                </a:ext>
              </a:extLst>
            </p:cNvPr>
            <p:cNvSpPr/>
            <p:nvPr/>
          </p:nvSpPr>
          <p:spPr>
            <a:xfrm>
              <a:off x="8546489" y="5050767"/>
              <a:ext cx="1176559" cy="1028377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/>
            </a:p>
          </p:txBody>
        </p:sp>
        <p:sp>
          <p:nvSpPr>
            <p:cNvPr id="113" name="Oval 112">
              <a:extLst>
                <a:ext uri="{FF2B5EF4-FFF2-40B4-BE49-F238E27FC236}">
                  <a16:creationId xmlns="" xmlns:a16="http://schemas.microsoft.com/office/drawing/2014/main" id="{98AB8E3B-7B35-4957-B53A-6AA9D760026F}"/>
                </a:ext>
              </a:extLst>
            </p:cNvPr>
            <p:cNvSpPr/>
            <p:nvPr/>
          </p:nvSpPr>
          <p:spPr>
            <a:xfrm>
              <a:off x="7388913" y="4232981"/>
              <a:ext cx="3569109" cy="2001397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="" xmlns:a16="http://schemas.microsoft.com/office/drawing/2014/main" id="{5CD0340C-F27C-480A-A067-B96847B144C6}"/>
                </a:ext>
              </a:extLst>
            </p:cNvPr>
            <p:cNvSpPr txBox="1"/>
            <p:nvPr/>
          </p:nvSpPr>
          <p:spPr>
            <a:xfrm>
              <a:off x="7833182" y="3892811"/>
              <a:ext cx="23455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ms-MY" b="1" dirty="0">
                  <a:latin typeface="Abadi Extra Light" panose="020B0204020104020204" pitchFamily="34" charset="0"/>
                </a:rPr>
                <a:t>New Industrial Master Plan</a:t>
              </a:r>
            </a:p>
          </p:txBody>
        </p:sp>
        <p:sp>
          <p:nvSpPr>
            <p:cNvPr id="115" name="Oval 114">
              <a:extLst>
                <a:ext uri="{FF2B5EF4-FFF2-40B4-BE49-F238E27FC236}">
                  <a16:creationId xmlns="" xmlns:a16="http://schemas.microsoft.com/office/drawing/2014/main" id="{5CF75E71-6C78-4C9C-8435-A5FAD1C5A3BA}"/>
                </a:ext>
              </a:extLst>
            </p:cNvPr>
            <p:cNvSpPr/>
            <p:nvPr/>
          </p:nvSpPr>
          <p:spPr>
            <a:xfrm>
              <a:off x="7087293" y="5082187"/>
              <a:ext cx="88490" cy="101714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/>
            </a:p>
          </p:txBody>
        </p:sp>
        <p:sp>
          <p:nvSpPr>
            <p:cNvPr id="116" name="Oval 115">
              <a:extLst>
                <a:ext uri="{FF2B5EF4-FFF2-40B4-BE49-F238E27FC236}">
                  <a16:creationId xmlns="" xmlns:a16="http://schemas.microsoft.com/office/drawing/2014/main" id="{C223AA12-F0E6-41BD-9BF0-B2B8AA9FC1FD}"/>
                </a:ext>
              </a:extLst>
            </p:cNvPr>
            <p:cNvSpPr/>
            <p:nvPr/>
          </p:nvSpPr>
          <p:spPr>
            <a:xfrm>
              <a:off x="11093753" y="5082187"/>
              <a:ext cx="88490" cy="101714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/>
            </a:p>
          </p:txBody>
        </p:sp>
        <p:sp>
          <p:nvSpPr>
            <p:cNvPr id="117" name="TextBox 116">
              <a:extLst>
                <a:ext uri="{FF2B5EF4-FFF2-40B4-BE49-F238E27FC236}">
                  <a16:creationId xmlns="" xmlns:a16="http://schemas.microsoft.com/office/drawing/2014/main" id="{B122D177-E4B1-4AD4-B2BC-E97AD061E3CF}"/>
                </a:ext>
              </a:extLst>
            </p:cNvPr>
            <p:cNvSpPr txBox="1"/>
            <p:nvPr/>
          </p:nvSpPr>
          <p:spPr>
            <a:xfrm>
              <a:off x="8138067" y="4755811"/>
              <a:ext cx="10712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8873" indent="-88873">
                <a:buFont typeface="Arial" panose="020B0604020202020204" pitchFamily="34" charset="0"/>
                <a:buChar char="•"/>
              </a:pPr>
              <a:r>
                <a:rPr lang="ms-MY" sz="1200" b="1" dirty="0">
                  <a:latin typeface="Abadi Extra Light" panose="020B0204020104020204" pitchFamily="34" charset="0"/>
                </a:rPr>
                <a:t>NPSTI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="" xmlns:a16="http://schemas.microsoft.com/office/drawing/2014/main" id="{EBAE8306-683F-49BD-8409-B047F4B9E300}"/>
                </a:ext>
              </a:extLst>
            </p:cNvPr>
            <p:cNvSpPr txBox="1"/>
            <p:nvPr/>
          </p:nvSpPr>
          <p:spPr>
            <a:xfrm>
              <a:off x="9285725" y="4725100"/>
              <a:ext cx="10712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8873" indent="-88873">
                <a:buFont typeface="Arial" panose="020B0604020202020204" pitchFamily="34" charset="0"/>
                <a:buChar char="•"/>
              </a:pPr>
              <a:r>
                <a:rPr lang="ms-MY" sz="1200" b="1" dirty="0">
                  <a:latin typeface="Abadi Extra Light" panose="020B0204020104020204" pitchFamily="34" charset="0"/>
                </a:rPr>
                <a:t>MyDIGITAL</a:t>
              </a:r>
            </a:p>
            <a:p>
              <a:pPr marL="88873" indent="-88873">
                <a:buFont typeface="Arial" panose="020B0604020202020204" pitchFamily="34" charset="0"/>
                <a:buChar char="•"/>
              </a:pPr>
              <a:r>
                <a:rPr lang="ms-MY" sz="1200" b="1" dirty="0">
                  <a:latin typeface="Abadi Extra Light" panose="020B0204020104020204" pitchFamily="34" charset="0"/>
                </a:rPr>
                <a:t>NESR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="" xmlns:a16="http://schemas.microsoft.com/office/drawing/2014/main" id="{51F816F8-A90E-44E0-9DB4-D4609AED2D98}"/>
                </a:ext>
              </a:extLst>
            </p:cNvPr>
            <p:cNvSpPr txBox="1"/>
            <p:nvPr/>
          </p:nvSpPr>
          <p:spPr>
            <a:xfrm>
              <a:off x="7874389" y="4556952"/>
              <a:ext cx="98957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ms-MY" b="1" u="sng" dirty="0">
                  <a:latin typeface="Abadi Extra Light" panose="020B0204020104020204" pitchFamily="34" charset="0"/>
                </a:rPr>
                <a:t>Technology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="" xmlns:a16="http://schemas.microsoft.com/office/drawing/2014/main" id="{7EBEDFCA-E2F6-4755-BEA7-C45E07EF742B}"/>
                </a:ext>
              </a:extLst>
            </p:cNvPr>
            <p:cNvSpPr txBox="1"/>
            <p:nvPr/>
          </p:nvSpPr>
          <p:spPr>
            <a:xfrm>
              <a:off x="9290582" y="4533192"/>
              <a:ext cx="1221809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ms-MY" b="1" u="sng" dirty="0">
                  <a:latin typeface="Abadi Extra Light" panose="020B0204020104020204" pitchFamily="34" charset="0"/>
                </a:rPr>
                <a:t>Digitalisation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="" xmlns:a16="http://schemas.microsoft.com/office/drawing/2014/main" id="{69819E1C-D40A-497C-A87E-6E88E319AE89}"/>
                </a:ext>
              </a:extLst>
            </p:cNvPr>
            <p:cNvSpPr txBox="1"/>
            <p:nvPr/>
          </p:nvSpPr>
          <p:spPr>
            <a:xfrm>
              <a:off x="8549604" y="5923293"/>
              <a:ext cx="139333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ms-MY" b="1" u="sng" dirty="0">
                  <a:latin typeface="Abadi Extra Light" panose="020B0204020104020204" pitchFamily="34" charset="0"/>
                </a:rPr>
                <a:t>Human Capital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="" xmlns:a16="http://schemas.microsoft.com/office/drawing/2014/main" id="{6108788B-D555-4B04-9D65-0AFF835A8F85}"/>
                </a:ext>
              </a:extLst>
            </p:cNvPr>
            <p:cNvSpPr txBox="1"/>
            <p:nvPr/>
          </p:nvSpPr>
          <p:spPr>
            <a:xfrm>
              <a:off x="8550858" y="5491917"/>
              <a:ext cx="16246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399" indent="-171399">
                <a:buFont typeface="Arial" panose="020B0604020202020204" pitchFamily="34" charset="0"/>
                <a:buChar char="•"/>
              </a:pPr>
              <a:r>
                <a:rPr lang="ms-MY" sz="1200" b="1" dirty="0">
                  <a:latin typeface="Abadi Extra Light" panose="020B0204020104020204" pitchFamily="34" charset="0"/>
                </a:rPr>
                <a:t>Malaysia Productivity Blueprint</a:t>
              </a:r>
            </a:p>
          </p:txBody>
        </p:sp>
        <p:sp>
          <p:nvSpPr>
            <p:cNvPr id="123" name="Oval 122">
              <a:extLst>
                <a:ext uri="{FF2B5EF4-FFF2-40B4-BE49-F238E27FC236}">
                  <a16:creationId xmlns="" xmlns:a16="http://schemas.microsoft.com/office/drawing/2014/main" id="{9664C1C9-62DA-4231-8021-4676B84AA324}"/>
                </a:ext>
              </a:extLst>
            </p:cNvPr>
            <p:cNvSpPr/>
            <p:nvPr/>
          </p:nvSpPr>
          <p:spPr>
            <a:xfrm>
              <a:off x="9051222" y="4192312"/>
              <a:ext cx="88490" cy="101714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/>
            </a:p>
          </p:txBody>
        </p:sp>
      </p:grpSp>
    </p:spTree>
    <p:extLst>
      <p:ext uri="{BB962C8B-B14F-4D97-AF65-F5344CB8AC3E}">
        <p14:creationId xmlns:p14="http://schemas.microsoft.com/office/powerpoint/2010/main" val="36787981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1">
            <a:extLst>
              <a:ext uri="{FF2B5EF4-FFF2-40B4-BE49-F238E27FC236}">
                <a16:creationId xmlns="" xmlns:a16="http://schemas.microsoft.com/office/drawing/2014/main" id="{0DF7BFA2-18A2-41A1-85EE-55D4A1297028}"/>
              </a:ext>
            </a:extLst>
          </p:cNvPr>
          <p:cNvSpPr txBox="1">
            <a:spLocks/>
          </p:cNvSpPr>
          <p:nvPr/>
        </p:nvSpPr>
        <p:spPr>
          <a:xfrm>
            <a:off x="1347005" y="272536"/>
            <a:ext cx="9494814" cy="452314"/>
          </a:xfrm>
          <a:prstGeom prst="rect">
            <a:avLst/>
          </a:prstGeom>
        </p:spPr>
        <p:txBody>
          <a:bodyPr vert="horz" lIns="91416" tIns="45708" rIns="91416" bIns="45708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126">
              <a:buClrTx/>
              <a:defRPr/>
            </a:pPr>
            <a:endParaRPr lang="en-GB" sz="2599" b="1" dirty="0">
              <a:solidFill>
                <a:prstClr val="black">
                  <a:lumMod val="65000"/>
                  <a:lumOff val="35000"/>
                </a:prstClr>
              </a:solidFill>
              <a:latin typeface="Product Sans" panose="020B0403030502040203" pitchFamily="34" charset="0"/>
              <a:cs typeface="Arial" panose="020B0604020202020204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02185" y="2109521"/>
            <a:ext cx="2729400" cy="1411676"/>
          </a:xfrm>
          <a:prstGeom prst="rect">
            <a:avLst/>
          </a:prstGeom>
        </p:spPr>
        <p:txBody>
          <a:bodyPr vert="horz" lIns="91416" tIns="45708" rIns="91416" bIns="45708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914126">
              <a:buClrTx/>
              <a:defRPr/>
            </a:pPr>
            <a:endParaRPr lang="en-MY" sz="1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6156246" y="1393761"/>
            <a:ext cx="5240381" cy="1342564"/>
            <a:chOff x="676774" y="1476448"/>
            <a:chExt cx="5241746" cy="1342914"/>
          </a:xfrm>
        </p:grpSpPr>
        <p:sp>
          <p:nvSpPr>
            <p:cNvPr id="7" name="Rectangle 6"/>
            <p:cNvSpPr/>
            <p:nvPr/>
          </p:nvSpPr>
          <p:spPr>
            <a:xfrm>
              <a:off x="829734" y="1476448"/>
              <a:ext cx="5088786" cy="124112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074416" defTabSz="914126">
                <a:buClrTx/>
                <a:defRPr/>
              </a:pPr>
              <a:r>
                <a:rPr lang="en-US" b="1" kern="12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Fragmented focus </a:t>
              </a:r>
              <a:r>
                <a:rPr lang="en-US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export related efforts by the government, lack of impactful KPIs and red tapes &amp; barriers </a:t>
              </a:r>
              <a:r>
                <a:rPr lang="en-US" b="1" kern="12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hindering</a:t>
              </a:r>
              <a:r>
                <a:rPr lang="en-US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the efficiency of </a:t>
              </a:r>
              <a:r>
                <a:rPr lang="en-US" b="1" kern="12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robust export ecosystem</a:t>
              </a:r>
              <a:r>
                <a:rPr lang="en-US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676774" y="1476448"/>
              <a:ext cx="1460216" cy="1342914"/>
              <a:chOff x="-22225" y="1491726"/>
              <a:chExt cx="1460216" cy="1342914"/>
            </a:xfrm>
          </p:grpSpPr>
          <p:sp>
            <p:nvSpPr>
              <p:cNvPr id="11" name="Rectangle 10"/>
              <p:cNvSpPr/>
              <p:nvPr/>
            </p:nvSpPr>
            <p:spPr>
              <a:xfrm rot="2243531">
                <a:off x="325649" y="1546217"/>
                <a:ext cx="557415" cy="1116868"/>
              </a:xfrm>
              <a:prstGeom prst="rect">
                <a:avLst/>
              </a:prstGeom>
              <a:solidFill>
                <a:srgbClr val="007F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>
                  <a:buClrTx/>
                  <a:defRPr/>
                </a:pPr>
                <a:endParaRPr lang="en-MY" sz="1799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Isosceles Triangle 11"/>
              <p:cNvSpPr/>
              <p:nvPr/>
            </p:nvSpPr>
            <p:spPr>
              <a:xfrm rot="10800000">
                <a:off x="713983" y="1491726"/>
                <a:ext cx="724008" cy="365742"/>
              </a:xfrm>
              <a:prstGeom prst="triangle">
                <a:avLst>
                  <a:gd name="adj" fmla="val 41366"/>
                </a:avLst>
              </a:prstGeom>
              <a:solidFill>
                <a:srgbClr val="007F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>
                  <a:buClrTx/>
                  <a:defRPr/>
                </a:pPr>
                <a:endParaRPr lang="en-MY" sz="1799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-22225" y="2283594"/>
                <a:ext cx="558800" cy="551046"/>
              </a:xfrm>
              <a:prstGeom prst="ellipse">
                <a:avLst/>
              </a:prstGeom>
              <a:solidFill>
                <a:srgbClr val="007F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>
                  <a:buClrTx/>
                  <a:defRPr/>
                </a:pPr>
                <a:endParaRPr lang="en-MY" sz="1799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1115411" y="1758651"/>
              <a:ext cx="5757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126">
                <a:buClrTx/>
                <a:defRPr/>
              </a:pPr>
              <a:r>
                <a:rPr lang="en-US" sz="3199" b="1" i="1" kern="1200" dirty="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lang="en-MY" sz="3199" b="1" i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828958" y="1409237"/>
            <a:ext cx="5240381" cy="1342564"/>
            <a:chOff x="676774" y="1476448"/>
            <a:chExt cx="5241746" cy="1342914"/>
          </a:xfrm>
        </p:grpSpPr>
        <p:sp>
          <p:nvSpPr>
            <p:cNvPr id="34" name="Rectangle 33"/>
            <p:cNvSpPr/>
            <p:nvPr/>
          </p:nvSpPr>
          <p:spPr>
            <a:xfrm>
              <a:off x="829734" y="1476448"/>
              <a:ext cx="5088786" cy="124112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074416" defTabSz="914126">
                <a:buClrTx/>
                <a:defRPr/>
              </a:pPr>
              <a:r>
                <a:rPr lang="en-US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Malaysia has been </a:t>
              </a:r>
              <a:r>
                <a:rPr lang="en-US" b="1" kern="12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slipping in global export rankings</a:t>
              </a:r>
              <a:r>
                <a:rPr lang="en-US" b="1" kern="12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i.e. from 18</a:t>
              </a:r>
              <a:r>
                <a:rPr lang="en-US" kern="1200" baseline="30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 2004 to 24</a:t>
              </a:r>
              <a:r>
                <a:rPr lang="en-US" kern="1200" baseline="30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 2020. [2022;25</a:t>
              </a:r>
              <a:r>
                <a:rPr lang="en-US" kern="1200" baseline="30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]</a:t>
              </a:r>
              <a:endParaRPr lang="en-MY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676774" y="1476448"/>
              <a:ext cx="1460216" cy="1342914"/>
              <a:chOff x="-22225" y="1491726"/>
              <a:chExt cx="1460216" cy="1342914"/>
            </a:xfrm>
          </p:grpSpPr>
          <p:sp>
            <p:nvSpPr>
              <p:cNvPr id="37" name="Rectangle 36"/>
              <p:cNvSpPr/>
              <p:nvPr/>
            </p:nvSpPr>
            <p:spPr>
              <a:xfrm rot="2243531">
                <a:off x="325649" y="1546217"/>
                <a:ext cx="557415" cy="1116868"/>
              </a:xfrm>
              <a:prstGeom prst="rect">
                <a:avLst/>
              </a:prstGeom>
              <a:solidFill>
                <a:srgbClr val="007F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>
                  <a:buClrTx/>
                  <a:defRPr/>
                </a:pPr>
                <a:endParaRPr lang="en-MY" sz="1799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Isosceles Triangle 37"/>
              <p:cNvSpPr/>
              <p:nvPr/>
            </p:nvSpPr>
            <p:spPr>
              <a:xfrm rot="10800000">
                <a:off x="713983" y="1491726"/>
                <a:ext cx="724008" cy="365742"/>
              </a:xfrm>
              <a:prstGeom prst="triangle">
                <a:avLst>
                  <a:gd name="adj" fmla="val 41366"/>
                </a:avLst>
              </a:prstGeom>
              <a:solidFill>
                <a:srgbClr val="007F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>
                  <a:buClrTx/>
                  <a:defRPr/>
                </a:pPr>
                <a:endParaRPr lang="en-MY" sz="1799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-22225" y="2283594"/>
                <a:ext cx="558800" cy="551046"/>
              </a:xfrm>
              <a:prstGeom prst="ellipse">
                <a:avLst/>
              </a:prstGeom>
              <a:solidFill>
                <a:srgbClr val="007F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>
                  <a:buClrTx/>
                  <a:defRPr/>
                </a:pPr>
                <a:endParaRPr lang="en-MY" sz="1799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1115411" y="1758651"/>
              <a:ext cx="5757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126">
                <a:buClrTx/>
                <a:defRPr/>
              </a:pPr>
              <a:r>
                <a:rPr lang="en-US" sz="3199" b="1" i="1" kern="1200" dirty="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lang="en-MY" sz="3199" b="1" i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156246" y="3001983"/>
            <a:ext cx="5240381" cy="1342565"/>
            <a:chOff x="676774" y="1476447"/>
            <a:chExt cx="5241746" cy="1342915"/>
          </a:xfrm>
        </p:grpSpPr>
        <p:sp>
          <p:nvSpPr>
            <p:cNvPr id="41" name="Rectangle 40"/>
            <p:cNvSpPr/>
            <p:nvPr/>
          </p:nvSpPr>
          <p:spPr>
            <a:xfrm>
              <a:off x="829734" y="1476447"/>
              <a:ext cx="5088786" cy="134291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074416" defTabSz="914126">
                <a:buClrTx/>
                <a:defRPr/>
              </a:pPr>
              <a:r>
                <a:rPr lang="en-US" b="1" kern="12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Global trends </a:t>
              </a:r>
              <a:r>
                <a:rPr lang="en-US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are also shaping the global market landscape, with new opportunities as well as challenges. Updated information is needed for Malaysia to </a:t>
              </a:r>
              <a:r>
                <a:rPr lang="en-US" kern="1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capitalise</a:t>
              </a:r>
              <a:r>
                <a:rPr lang="en-US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on the trends.</a:t>
              </a: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676774" y="1476448"/>
              <a:ext cx="1460216" cy="1342914"/>
              <a:chOff x="-22225" y="1491726"/>
              <a:chExt cx="1460216" cy="1342914"/>
            </a:xfrm>
          </p:grpSpPr>
          <p:sp>
            <p:nvSpPr>
              <p:cNvPr id="44" name="Rectangle 43"/>
              <p:cNvSpPr/>
              <p:nvPr/>
            </p:nvSpPr>
            <p:spPr>
              <a:xfrm rot="2243531">
                <a:off x="325649" y="1546217"/>
                <a:ext cx="557415" cy="1116868"/>
              </a:xfrm>
              <a:prstGeom prst="rect">
                <a:avLst/>
              </a:prstGeom>
              <a:solidFill>
                <a:srgbClr val="007F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>
                  <a:buClrTx/>
                  <a:defRPr/>
                </a:pPr>
                <a:endParaRPr lang="en-MY" sz="1799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5" name="Isosceles Triangle 44"/>
              <p:cNvSpPr/>
              <p:nvPr/>
            </p:nvSpPr>
            <p:spPr>
              <a:xfrm rot="10800000">
                <a:off x="713983" y="1491726"/>
                <a:ext cx="724008" cy="365742"/>
              </a:xfrm>
              <a:prstGeom prst="triangle">
                <a:avLst>
                  <a:gd name="adj" fmla="val 41366"/>
                </a:avLst>
              </a:prstGeom>
              <a:solidFill>
                <a:srgbClr val="007F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>
                  <a:buClrTx/>
                  <a:defRPr/>
                </a:pPr>
                <a:endParaRPr lang="en-MY" sz="1799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-22225" y="2283594"/>
                <a:ext cx="558800" cy="551046"/>
              </a:xfrm>
              <a:prstGeom prst="ellipse">
                <a:avLst/>
              </a:prstGeom>
              <a:solidFill>
                <a:srgbClr val="007F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>
                  <a:buClrTx/>
                  <a:defRPr/>
                </a:pPr>
                <a:endParaRPr lang="en-MY" sz="1799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1115411" y="1758651"/>
              <a:ext cx="5757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126">
                <a:buClrTx/>
                <a:defRPr/>
              </a:pPr>
              <a:r>
                <a:rPr lang="en-US" sz="3199" b="1" i="1" kern="1200" dirty="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  <a:endParaRPr lang="en-MY" sz="3199" b="1" i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828958" y="3001983"/>
            <a:ext cx="5240381" cy="1342564"/>
            <a:chOff x="676774" y="1476448"/>
            <a:chExt cx="5241746" cy="1342914"/>
          </a:xfrm>
        </p:grpSpPr>
        <p:sp>
          <p:nvSpPr>
            <p:cNvPr id="48" name="Rectangle 47"/>
            <p:cNvSpPr/>
            <p:nvPr/>
          </p:nvSpPr>
          <p:spPr>
            <a:xfrm>
              <a:off x="829734" y="1476448"/>
              <a:ext cx="5088786" cy="134291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074416" defTabSz="914126">
                <a:buClrTx/>
                <a:defRPr/>
              </a:pPr>
              <a:r>
                <a:rPr lang="en-US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Malaysia has </a:t>
              </a:r>
              <a:r>
                <a:rPr lang="en-US" b="1" kern="12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dropped</a:t>
              </a:r>
              <a:r>
                <a:rPr lang="en-US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from 22</a:t>
              </a:r>
              <a:r>
                <a:rPr lang="en-US" kern="1200" baseline="30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nd</a:t>
              </a:r>
              <a:r>
                <a:rPr lang="en-US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 2018 in the </a:t>
              </a:r>
              <a:r>
                <a:rPr lang="en-US" b="1" kern="12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Global Competitiveness Index </a:t>
              </a:r>
              <a:r>
                <a:rPr lang="en-US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27</a:t>
              </a:r>
              <a:r>
                <a:rPr lang="en-US" kern="1200" baseline="30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 2023, due to weaker performance in aspects of skills, finance and business dynamism.</a:t>
              </a:r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676774" y="1476448"/>
              <a:ext cx="1460216" cy="1342914"/>
              <a:chOff x="-22225" y="1491726"/>
              <a:chExt cx="1460216" cy="1342914"/>
            </a:xfrm>
          </p:grpSpPr>
          <p:sp>
            <p:nvSpPr>
              <p:cNvPr id="56" name="Rectangle 55"/>
              <p:cNvSpPr/>
              <p:nvPr/>
            </p:nvSpPr>
            <p:spPr>
              <a:xfrm rot="2243531">
                <a:off x="325649" y="1546217"/>
                <a:ext cx="557415" cy="1116868"/>
              </a:xfrm>
              <a:prstGeom prst="rect">
                <a:avLst/>
              </a:prstGeom>
              <a:solidFill>
                <a:srgbClr val="007F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>
                  <a:buClrTx/>
                  <a:defRPr/>
                </a:pPr>
                <a:endParaRPr lang="en-MY" sz="1799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8" name="Isosceles Triangle 57"/>
              <p:cNvSpPr/>
              <p:nvPr/>
            </p:nvSpPr>
            <p:spPr>
              <a:xfrm rot="10800000">
                <a:off x="713983" y="1491726"/>
                <a:ext cx="724008" cy="365742"/>
              </a:xfrm>
              <a:prstGeom prst="triangle">
                <a:avLst>
                  <a:gd name="adj" fmla="val 41366"/>
                </a:avLst>
              </a:prstGeom>
              <a:solidFill>
                <a:srgbClr val="007F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>
                  <a:buClrTx/>
                  <a:defRPr/>
                </a:pPr>
                <a:endParaRPr lang="en-MY" sz="1799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-22225" y="2283594"/>
                <a:ext cx="558800" cy="551046"/>
              </a:xfrm>
              <a:prstGeom prst="ellipse">
                <a:avLst/>
              </a:prstGeom>
              <a:solidFill>
                <a:srgbClr val="007F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>
                  <a:buClrTx/>
                  <a:defRPr/>
                </a:pPr>
                <a:endParaRPr lang="en-MY" sz="1799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>
              <a:off x="1115411" y="1758651"/>
              <a:ext cx="5757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126">
                <a:buClrTx/>
                <a:defRPr/>
              </a:pPr>
              <a:r>
                <a:rPr lang="en-US" sz="3199" b="1" i="1" kern="1200" dirty="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endParaRPr lang="en-MY" sz="3199" b="1" i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2191948" y="4638330"/>
            <a:ext cx="7571914" cy="1342564"/>
            <a:chOff x="676774" y="1476448"/>
            <a:chExt cx="7573886" cy="1342914"/>
          </a:xfrm>
        </p:grpSpPr>
        <p:sp>
          <p:nvSpPr>
            <p:cNvPr id="61" name="Rectangle 60"/>
            <p:cNvSpPr/>
            <p:nvPr/>
          </p:nvSpPr>
          <p:spPr>
            <a:xfrm>
              <a:off x="829733" y="1476448"/>
              <a:ext cx="7420927" cy="124112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074416" defTabSz="914126">
                <a:buClrTx/>
                <a:defRPr/>
              </a:pPr>
              <a:r>
                <a:rPr lang="en-US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Other concerns affecting export competitiveness:</a:t>
              </a:r>
            </a:p>
            <a:p>
              <a:pPr marL="1252162" indent="-177747" defTabSz="914126">
                <a:buClrTx/>
                <a:buFont typeface="Arial" panose="020B0604020202020204" pitchFamily="34" charset="0"/>
                <a:buChar char="•"/>
                <a:defRPr/>
              </a:pPr>
              <a:r>
                <a:rPr lang="en-US" b="1" kern="12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 SME contribution</a:t>
              </a:r>
              <a:r>
                <a:rPr lang="en-US" kern="12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export i.e. only </a:t>
              </a:r>
              <a:r>
                <a:rPr lang="en-US" b="1" kern="12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8.5%* in 2020 [2022; 10.5%]</a:t>
              </a:r>
            </a:p>
            <a:p>
              <a:pPr marL="1252162" indent="-177747" defTabSz="914126">
                <a:buClrTx/>
                <a:buFont typeface="Arial" panose="020B0604020202020204" pitchFamily="34" charset="0"/>
                <a:buChar char="•"/>
                <a:defRPr/>
              </a:pPr>
              <a:r>
                <a:rPr lang="en-US" b="1" kern="12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Dependence on FDI </a:t>
              </a:r>
              <a:r>
                <a:rPr lang="en-US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driving export</a:t>
              </a:r>
            </a:p>
          </p:txBody>
        </p:sp>
        <p:grpSp>
          <p:nvGrpSpPr>
            <p:cNvPr id="62" name="Group 61"/>
            <p:cNvGrpSpPr/>
            <p:nvPr/>
          </p:nvGrpSpPr>
          <p:grpSpPr>
            <a:xfrm>
              <a:off x="676774" y="1476448"/>
              <a:ext cx="1460216" cy="1342914"/>
              <a:chOff x="-22225" y="1491726"/>
              <a:chExt cx="1460216" cy="1342914"/>
            </a:xfrm>
          </p:grpSpPr>
          <p:sp>
            <p:nvSpPr>
              <p:cNvPr id="64" name="Rectangle 63"/>
              <p:cNvSpPr/>
              <p:nvPr/>
            </p:nvSpPr>
            <p:spPr>
              <a:xfrm rot="2243531">
                <a:off x="325649" y="1546217"/>
                <a:ext cx="557415" cy="1116868"/>
              </a:xfrm>
              <a:prstGeom prst="rect">
                <a:avLst/>
              </a:prstGeom>
              <a:solidFill>
                <a:srgbClr val="007F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>
                  <a:buClrTx/>
                  <a:defRPr/>
                </a:pPr>
                <a:endParaRPr lang="en-MY" sz="1799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5" name="Isosceles Triangle 64"/>
              <p:cNvSpPr/>
              <p:nvPr/>
            </p:nvSpPr>
            <p:spPr>
              <a:xfrm rot="10800000">
                <a:off x="713983" y="1491726"/>
                <a:ext cx="724008" cy="365742"/>
              </a:xfrm>
              <a:prstGeom prst="triangle">
                <a:avLst>
                  <a:gd name="adj" fmla="val 41366"/>
                </a:avLst>
              </a:prstGeom>
              <a:solidFill>
                <a:srgbClr val="007F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>
                  <a:buClrTx/>
                  <a:defRPr/>
                </a:pPr>
                <a:endParaRPr lang="en-MY" sz="1799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-22225" y="2283594"/>
                <a:ext cx="558800" cy="551046"/>
              </a:xfrm>
              <a:prstGeom prst="ellipse">
                <a:avLst/>
              </a:prstGeom>
              <a:solidFill>
                <a:srgbClr val="007F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>
                  <a:buClrTx/>
                  <a:defRPr/>
                </a:pPr>
                <a:endParaRPr lang="en-MY" sz="1799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3" name="TextBox 62"/>
            <p:cNvSpPr txBox="1"/>
            <p:nvPr/>
          </p:nvSpPr>
          <p:spPr>
            <a:xfrm>
              <a:off x="1115411" y="1758651"/>
              <a:ext cx="5757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126">
                <a:buClrTx/>
                <a:defRPr/>
              </a:pPr>
              <a:r>
                <a:rPr lang="en-US" sz="3199" b="1" i="1" kern="1200" dirty="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  <a:endParaRPr lang="en-MY" sz="3199" b="1" i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0" name="Slide Number Placeholder 5">
            <a:extLst>
              <a:ext uri="{FF2B5EF4-FFF2-40B4-BE49-F238E27FC236}">
                <a16:creationId xmlns="" xmlns:a16="http://schemas.microsoft.com/office/drawing/2014/main" id="{CC35BE52-9A72-4784-BFA8-36923482B6EF}"/>
              </a:ext>
            </a:extLst>
          </p:cNvPr>
          <p:cNvSpPr txBox="1">
            <a:spLocks/>
          </p:cNvSpPr>
          <p:nvPr/>
        </p:nvSpPr>
        <p:spPr>
          <a:xfrm>
            <a:off x="11611359" y="6380085"/>
            <a:ext cx="534875" cy="365030"/>
          </a:xfrm>
          <a:prstGeom prst="rect">
            <a:avLst/>
          </a:prstGeom>
        </p:spPr>
        <p:txBody>
          <a:bodyPr vert="horz" lIns="0" tIns="45708" rIns="0" bIns="45708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26">
              <a:buClrTx/>
              <a:defRPr/>
            </a:pPr>
            <a:fld id="{DF26A1A4-EDB3-4A12-AB8A-A197507558C8}" type="slidenum">
              <a:rPr lang="en-US" sz="1200">
                <a:solidFill>
                  <a:srgbClr val="E7E6E6">
                    <a:lumMod val="75000"/>
                  </a:srgbClr>
                </a:solidFill>
                <a:latin typeface="Calibri" panose="020F0502020204030204"/>
              </a:rPr>
              <a:pPr defTabSz="914126">
                <a:buClrTx/>
                <a:defRPr/>
              </a:pPr>
              <a:t>25</a:t>
            </a:fld>
            <a:endParaRPr lang="en-US" sz="1200" dirty="0">
              <a:solidFill>
                <a:srgbClr val="E7E6E6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DFDAE928-6297-402C-A572-9F3C89E9991B}"/>
              </a:ext>
            </a:extLst>
          </p:cNvPr>
          <p:cNvSpPr txBox="1"/>
          <p:nvPr/>
        </p:nvSpPr>
        <p:spPr>
          <a:xfrm>
            <a:off x="5028651" y="2390005"/>
            <a:ext cx="1037193" cy="261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>
              <a:buClrTx/>
              <a:defRPr/>
            </a:pPr>
            <a:r>
              <a:rPr lang="en-GB" sz="11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WTO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2AD472A2-1D19-4BD4-851F-6C7B33A22C9D}"/>
              </a:ext>
            </a:extLst>
          </p:cNvPr>
          <p:cNvSpPr txBox="1"/>
          <p:nvPr/>
        </p:nvSpPr>
        <p:spPr>
          <a:xfrm>
            <a:off x="5111003" y="4083004"/>
            <a:ext cx="966679" cy="261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>
              <a:buClrTx/>
              <a:defRPr/>
            </a:pPr>
            <a:r>
              <a:rPr lang="en-GB" sz="11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IMD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83E760EE-4C05-4906-A3C2-E6DB705CDA22}"/>
              </a:ext>
            </a:extLst>
          </p:cNvPr>
          <p:cNvSpPr txBox="1"/>
          <p:nvPr/>
        </p:nvSpPr>
        <p:spPr>
          <a:xfrm>
            <a:off x="8602888" y="5664792"/>
            <a:ext cx="1170208" cy="261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>
              <a:buClrTx/>
              <a:defRPr/>
            </a:pPr>
            <a:r>
              <a:rPr lang="en-GB" sz="11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DOSM</a:t>
            </a:r>
          </a:p>
        </p:txBody>
      </p:sp>
      <p:sp>
        <p:nvSpPr>
          <p:cNvPr id="51" name="Titre 11">
            <a:extLst>
              <a:ext uri="{FF2B5EF4-FFF2-40B4-BE49-F238E27FC236}">
                <a16:creationId xmlns="" xmlns:a16="http://schemas.microsoft.com/office/drawing/2014/main" id="{B13BC9F8-ED62-4DA5-B97C-67BEAAAD765A}"/>
              </a:ext>
            </a:extLst>
          </p:cNvPr>
          <p:cNvSpPr txBox="1">
            <a:spLocks/>
          </p:cNvSpPr>
          <p:nvPr/>
        </p:nvSpPr>
        <p:spPr>
          <a:xfrm>
            <a:off x="687372" y="182604"/>
            <a:ext cx="4627177" cy="452314"/>
          </a:xfrm>
          <a:prstGeom prst="rect">
            <a:avLst/>
          </a:prstGeom>
        </p:spPr>
        <p:txBody>
          <a:bodyPr vert="horz" wrap="square" lIns="71981" tIns="45708" rIns="71981" bIns="45708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 cap="all" spc="120" baseline="0">
                <a:solidFill>
                  <a:schemeClr val="bg2"/>
                </a:solidFill>
                <a:latin typeface="+mn-lt"/>
                <a:ea typeface="+mj-ea"/>
                <a:cs typeface="+mj-cs"/>
              </a:defRPr>
            </a:lvl1pPr>
          </a:lstStyle>
          <a:p>
            <a:pPr defTabSz="914126">
              <a:buClrTx/>
              <a:defRPr/>
            </a:pPr>
            <a:r>
              <a:rPr lang="en-US" sz="2399" cap="none" dirty="0">
                <a:solidFill>
                  <a:prstClr val="black">
                    <a:lumMod val="85000"/>
                    <a:lumOff val="15000"/>
                  </a:prstClr>
                </a:solidFill>
                <a:latin typeface="Franklin Gothic Medium Cond" panose="020B0606030402020204" pitchFamily="34" charset="0"/>
              </a:rPr>
              <a:t>Why We Develop NTBp?</a:t>
            </a:r>
            <a:endParaRPr lang="en-US" sz="2399" dirty="0">
              <a:solidFill>
                <a:prstClr val="black">
                  <a:lumMod val="85000"/>
                  <a:lumOff val="15000"/>
                </a:prstClr>
              </a:solidFill>
              <a:latin typeface="Franklin Gothic Medium Cond" panose="020B0606030402020204" pitchFamily="34" charset="0"/>
            </a:endParaRPr>
          </a:p>
        </p:txBody>
      </p:sp>
      <p:cxnSp>
        <p:nvCxnSpPr>
          <p:cNvPr id="67" name="Straight Connector 66">
            <a:extLst>
              <a:ext uri="{FF2B5EF4-FFF2-40B4-BE49-F238E27FC236}">
                <a16:creationId xmlns="" xmlns:a16="http://schemas.microsoft.com/office/drawing/2014/main" id="{171AF0DB-B692-4F45-9FCC-A315D7AE0EA0}"/>
              </a:ext>
            </a:extLst>
          </p:cNvPr>
          <p:cNvCxnSpPr/>
          <p:nvPr/>
        </p:nvCxnSpPr>
        <p:spPr>
          <a:xfrm flipV="1">
            <a:off x="166945" y="594838"/>
            <a:ext cx="11696540" cy="26499"/>
          </a:xfrm>
          <a:prstGeom prst="line">
            <a:avLst/>
          </a:prstGeom>
          <a:ln w="28575">
            <a:solidFill>
              <a:srgbClr val="43434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itre 11">
            <a:extLst>
              <a:ext uri="{FF2B5EF4-FFF2-40B4-BE49-F238E27FC236}">
                <a16:creationId xmlns="" xmlns:a16="http://schemas.microsoft.com/office/drawing/2014/main" id="{317C29C4-E5C1-4E1C-8FC1-0843709C6389}"/>
              </a:ext>
            </a:extLst>
          </p:cNvPr>
          <p:cNvSpPr txBox="1">
            <a:spLocks/>
          </p:cNvSpPr>
          <p:nvPr/>
        </p:nvSpPr>
        <p:spPr>
          <a:xfrm>
            <a:off x="3504752" y="833774"/>
            <a:ext cx="5302987" cy="347552"/>
          </a:xfrm>
          <a:prstGeom prst="rect">
            <a:avLst/>
          </a:prstGeom>
        </p:spPr>
        <p:txBody>
          <a:bodyPr vert="horz" wrap="square" lIns="71981" tIns="45708" rIns="71981" bIns="45708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 cap="all" spc="120" baseline="0">
                <a:solidFill>
                  <a:schemeClr val="bg2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 defTabSz="914126">
              <a:buClrTx/>
              <a:defRPr/>
            </a:pPr>
            <a:r>
              <a:rPr lang="en-US" sz="2399" cap="none" dirty="0">
                <a:solidFill>
                  <a:srgbClr val="005696"/>
                </a:solidFill>
                <a:latin typeface="Franklin Gothic Medium Cond" panose="020B0606030402020204" pitchFamily="34" charset="0"/>
              </a:rPr>
              <a:t>Export Concerns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FC8F50BE-5D67-4738-AA12-B89C32578189}"/>
              </a:ext>
            </a:extLst>
          </p:cNvPr>
          <p:cNvSpPr txBox="1"/>
          <p:nvPr/>
        </p:nvSpPr>
        <p:spPr>
          <a:xfrm>
            <a:off x="7536025" y="5523190"/>
            <a:ext cx="2307932" cy="26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74416" algn="ctr" defTabSz="914126">
              <a:buClrTx/>
              <a:defRPr/>
            </a:pPr>
            <a:r>
              <a:rPr lang="en-US" sz="1100" i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*Note: goods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="" xmlns:a16="http://schemas.microsoft.com/office/drawing/2014/main" id="{B9EC3F0D-37BB-47E8-98DC-D07BBBA29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" y="1786"/>
            <a:ext cx="520428" cy="6854429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F0A18B2E-B666-45BF-99D3-D04E12C87275}"/>
              </a:ext>
            </a:extLst>
          </p:cNvPr>
          <p:cNvGrpSpPr/>
          <p:nvPr/>
        </p:nvGrpSpPr>
        <p:grpSpPr>
          <a:xfrm>
            <a:off x="9109239" y="-13980"/>
            <a:ext cx="2769557" cy="628313"/>
            <a:chOff x="9097347" y="170189"/>
            <a:chExt cx="2770278" cy="628477"/>
          </a:xfrm>
        </p:grpSpPr>
        <p:pic>
          <p:nvPicPr>
            <p:cNvPr id="71" name="Picture 70">
              <a:extLst>
                <a:ext uri="{FF2B5EF4-FFF2-40B4-BE49-F238E27FC236}">
                  <a16:creationId xmlns="" xmlns:a16="http://schemas.microsoft.com/office/drawing/2014/main" id="{5836B19D-351B-49AD-B442-A17894A1B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23917" y="170189"/>
              <a:ext cx="2396621" cy="474802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="" xmlns:a16="http://schemas.microsoft.com/office/drawing/2014/main" id="{D91158A7-D3A5-42D4-848C-7133C7CA643E}"/>
                </a:ext>
              </a:extLst>
            </p:cNvPr>
            <p:cNvSpPr txBox="1"/>
            <p:nvPr/>
          </p:nvSpPr>
          <p:spPr>
            <a:xfrm>
              <a:off x="9097347" y="583222"/>
              <a:ext cx="277027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14126">
                <a:buClrTx/>
                <a:defRPr/>
              </a:pPr>
              <a:r>
                <a:rPr lang="en-US" sz="800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Malaysia External Trade Development Corporation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663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raphic 78">
            <a:extLst>
              <a:ext uri="{FF2B5EF4-FFF2-40B4-BE49-F238E27FC236}">
                <a16:creationId xmlns="" xmlns:a16="http://schemas.microsoft.com/office/drawing/2014/main" id="{46831883-8FFD-4C1A-B04F-9ECA18860A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9372" t="16926" r="69970" b="50137"/>
          <a:stretch/>
        </p:blipFill>
        <p:spPr>
          <a:xfrm>
            <a:off x="1059204" y="4214451"/>
            <a:ext cx="877659" cy="351715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="" xmlns:a16="http://schemas.microsoft.com/office/drawing/2014/main" id="{839AF463-65A7-4472-9E6E-2C464EBB21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9372" t="16926" r="69970" b="50137"/>
          <a:stretch/>
        </p:blipFill>
        <p:spPr>
          <a:xfrm>
            <a:off x="2373315" y="4214451"/>
            <a:ext cx="877659" cy="351715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="" xmlns:a16="http://schemas.microsoft.com/office/drawing/2014/main" id="{72BB3D9A-4E1B-4935-BAF6-C0C69646F5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9372" t="16926" r="69970" b="50137"/>
          <a:stretch/>
        </p:blipFill>
        <p:spPr>
          <a:xfrm>
            <a:off x="3687427" y="4214451"/>
            <a:ext cx="877659" cy="351715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="" xmlns:a16="http://schemas.microsoft.com/office/drawing/2014/main" id="{611A304D-8F69-430D-9B9C-FBF77DA360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9372" t="16926" r="69970" b="50137"/>
          <a:stretch/>
        </p:blipFill>
        <p:spPr>
          <a:xfrm>
            <a:off x="5001539" y="4214451"/>
            <a:ext cx="877659" cy="351715"/>
          </a:xfrm>
          <a:prstGeom prst="rect">
            <a:avLst/>
          </a:prstGeom>
        </p:spPr>
      </p:pic>
      <p:pic>
        <p:nvPicPr>
          <p:cNvPr id="83" name="Graphic 82">
            <a:extLst>
              <a:ext uri="{FF2B5EF4-FFF2-40B4-BE49-F238E27FC236}">
                <a16:creationId xmlns="" xmlns:a16="http://schemas.microsoft.com/office/drawing/2014/main" id="{8D9B6EC3-C7CA-48ED-BE43-D1FA8C571E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9372" t="16926" r="69970" b="50137"/>
          <a:stretch/>
        </p:blipFill>
        <p:spPr>
          <a:xfrm>
            <a:off x="6315651" y="4214451"/>
            <a:ext cx="877659" cy="351715"/>
          </a:xfrm>
          <a:prstGeom prst="rect">
            <a:avLst/>
          </a:prstGeom>
        </p:spPr>
      </p:pic>
      <p:pic>
        <p:nvPicPr>
          <p:cNvPr id="84" name="Graphic 83">
            <a:extLst>
              <a:ext uri="{FF2B5EF4-FFF2-40B4-BE49-F238E27FC236}">
                <a16:creationId xmlns="" xmlns:a16="http://schemas.microsoft.com/office/drawing/2014/main" id="{377E3DEE-E834-4016-9AB3-4870564398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9372" t="16926" r="69970" b="50137"/>
          <a:stretch/>
        </p:blipFill>
        <p:spPr>
          <a:xfrm>
            <a:off x="7629762" y="4214451"/>
            <a:ext cx="877659" cy="351715"/>
          </a:xfrm>
          <a:prstGeom prst="rect">
            <a:avLst/>
          </a:prstGeom>
        </p:spPr>
      </p:pic>
      <p:pic>
        <p:nvPicPr>
          <p:cNvPr id="85" name="Graphic 84">
            <a:extLst>
              <a:ext uri="{FF2B5EF4-FFF2-40B4-BE49-F238E27FC236}">
                <a16:creationId xmlns="" xmlns:a16="http://schemas.microsoft.com/office/drawing/2014/main" id="{C568C4CD-E7F0-4BF3-B3B0-DFD4F5669E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9372" t="16926" r="69970" b="50137"/>
          <a:stretch/>
        </p:blipFill>
        <p:spPr>
          <a:xfrm>
            <a:off x="8943874" y="4214451"/>
            <a:ext cx="877659" cy="351715"/>
          </a:xfrm>
          <a:prstGeom prst="rect">
            <a:avLst/>
          </a:prstGeom>
        </p:spPr>
      </p:pic>
      <p:pic>
        <p:nvPicPr>
          <p:cNvPr id="86" name="Graphic 85">
            <a:extLst>
              <a:ext uri="{FF2B5EF4-FFF2-40B4-BE49-F238E27FC236}">
                <a16:creationId xmlns="" xmlns:a16="http://schemas.microsoft.com/office/drawing/2014/main" id="{4138959B-7D61-4C8B-A217-97AF96E761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9372" t="16926" r="69970" b="50137"/>
          <a:stretch/>
        </p:blipFill>
        <p:spPr>
          <a:xfrm>
            <a:off x="10257983" y="4222381"/>
            <a:ext cx="877659" cy="351715"/>
          </a:xfrm>
          <a:prstGeom prst="rect">
            <a:avLst/>
          </a:prstGeom>
        </p:spPr>
      </p:pic>
      <p:sp>
        <p:nvSpPr>
          <p:cNvPr id="178" name="Rectangle 177">
            <a:extLst>
              <a:ext uri="{FF2B5EF4-FFF2-40B4-BE49-F238E27FC236}">
                <a16:creationId xmlns="" xmlns:a16="http://schemas.microsoft.com/office/drawing/2014/main" id="{8F4FFE5E-54C9-4E5E-9C82-390027B27F2A}"/>
              </a:ext>
            </a:extLst>
          </p:cNvPr>
          <p:cNvSpPr/>
          <p:nvPr/>
        </p:nvSpPr>
        <p:spPr>
          <a:xfrm>
            <a:off x="382832" y="6083084"/>
            <a:ext cx="11771124" cy="687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buClrTx/>
              <a:defRPr/>
            </a:pPr>
            <a:endParaRPr lang="en-MY" sz="1799" kern="12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71" name="Isosceles Triangle 170">
            <a:extLst>
              <a:ext uri="{FF2B5EF4-FFF2-40B4-BE49-F238E27FC236}">
                <a16:creationId xmlns="" xmlns:a16="http://schemas.microsoft.com/office/drawing/2014/main" id="{0B816C7C-F447-4378-978A-15496ED61209}"/>
              </a:ext>
            </a:extLst>
          </p:cNvPr>
          <p:cNvSpPr/>
          <p:nvPr/>
        </p:nvSpPr>
        <p:spPr>
          <a:xfrm>
            <a:off x="1673424" y="707266"/>
            <a:ext cx="8845778" cy="690051"/>
          </a:xfrm>
          <a:prstGeom prst="triangl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buClrTx/>
              <a:defRPr/>
            </a:pPr>
            <a:endParaRPr lang="en-MY" sz="1799" kern="1200">
              <a:solidFill>
                <a:prstClr val="white"/>
              </a:solidFill>
              <a:latin typeface="Arial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3F144D80-D208-4662-93ED-9BE76D7758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2208049"/>
              </p:ext>
            </p:extLst>
          </p:nvPr>
        </p:nvGraphicFramePr>
        <p:xfrm>
          <a:off x="839809" y="2901761"/>
          <a:ext cx="10531890" cy="1036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0630">
                  <a:extLst>
                    <a:ext uri="{9D8B030D-6E8A-4147-A177-3AD203B41FA5}">
                      <a16:colId xmlns="" xmlns:a16="http://schemas.microsoft.com/office/drawing/2014/main" val="2787172812"/>
                    </a:ext>
                  </a:extLst>
                </a:gridCol>
                <a:gridCol w="3510630">
                  <a:extLst>
                    <a:ext uri="{9D8B030D-6E8A-4147-A177-3AD203B41FA5}">
                      <a16:colId xmlns="" xmlns:a16="http://schemas.microsoft.com/office/drawing/2014/main" val="3981411773"/>
                    </a:ext>
                  </a:extLst>
                </a:gridCol>
                <a:gridCol w="3510630">
                  <a:extLst>
                    <a:ext uri="{9D8B030D-6E8A-4147-A177-3AD203B41FA5}">
                      <a16:colId xmlns="" xmlns:a16="http://schemas.microsoft.com/office/drawing/2014/main" val="2370649771"/>
                    </a:ext>
                  </a:extLst>
                </a:gridCol>
              </a:tblGrid>
              <a:tr h="1036050"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lvl="3" algn="l"/>
                      <a:r>
                        <a:rPr lang="en-US" sz="1400" b="1" dirty="0" smtClean="0">
                          <a:solidFill>
                            <a:srgbClr val="0070C0"/>
                          </a:solidFill>
                        </a:rPr>
                        <a:t>	    BUILD</a:t>
                      </a:r>
                      <a:endParaRPr lang="en-US" sz="1400" b="1" dirty="0">
                        <a:solidFill>
                          <a:srgbClr val="0070C0"/>
                        </a:solidFill>
                      </a:endParaRPr>
                    </a:p>
                    <a:p>
                      <a:pPr lvl="3" algn="l"/>
                      <a:r>
                        <a:rPr lang="en-US" sz="12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	     Improve the </a:t>
                      </a:r>
                      <a:r>
                        <a:rPr lang="en-US" sz="1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operating </a:t>
                      </a:r>
                      <a:r>
                        <a:rPr lang="en-US" sz="12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		     environment </a:t>
                      </a:r>
                      <a:r>
                        <a:rPr lang="en-US" sz="1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for all exporters</a:t>
                      </a:r>
                    </a:p>
                    <a:p>
                      <a:pPr algn="ctr"/>
                      <a:endParaRPr lang="en-US" sz="12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91416" marR="91416" marT="45708" marB="457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lvl="3" algn="l"/>
                      <a:r>
                        <a:rPr lang="en-US" sz="1400" b="1" dirty="0" smtClean="0">
                          <a:solidFill>
                            <a:srgbClr val="0070C0"/>
                          </a:solidFill>
                        </a:rPr>
                        <a:t>	   GROW</a:t>
                      </a:r>
                      <a:endParaRPr lang="en-US" sz="1400" b="1" dirty="0">
                        <a:solidFill>
                          <a:srgbClr val="0070C0"/>
                        </a:solidFill>
                      </a:endParaRPr>
                    </a:p>
                    <a:p>
                      <a:pPr lvl="3" algn="l"/>
                      <a:r>
                        <a:rPr lang="en-US" sz="12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	    Enhance </a:t>
                      </a:r>
                      <a:r>
                        <a:rPr lang="en-US" sz="1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capacities for </a:t>
                      </a:r>
                    </a:p>
                    <a:p>
                      <a:pPr lvl="3" algn="l"/>
                      <a:r>
                        <a:rPr lang="en-US" sz="12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	    export </a:t>
                      </a:r>
                      <a:r>
                        <a:rPr lang="en-US" sz="1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promotion</a:t>
                      </a:r>
                      <a:endParaRPr lang="en-MY" sz="12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91416" marR="91416" marT="45708" marB="4570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marL="1371600" marR="0" lvl="3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</a:rPr>
                        <a:t>COMPETE</a:t>
                      </a:r>
                    </a:p>
                    <a:p>
                      <a:pPr marL="1371600" marR="0" lvl="3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Expand Malaysia’s established excellence of products to greater heights</a:t>
                      </a:r>
                      <a:endParaRPr lang="en-MY" sz="12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91416" marR="91416" marT="45708" marB="45708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1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31811515"/>
                  </a:ext>
                </a:extLst>
              </a:tr>
            </a:tbl>
          </a:graphicData>
        </a:graphic>
      </p:graphicFrame>
      <p:sp>
        <p:nvSpPr>
          <p:cNvPr id="163" name="Isosceles Triangle 162">
            <a:extLst>
              <a:ext uri="{FF2B5EF4-FFF2-40B4-BE49-F238E27FC236}">
                <a16:creationId xmlns="" xmlns:a16="http://schemas.microsoft.com/office/drawing/2014/main" id="{4988E32D-05ED-4790-8EA3-C7B702B765DD}"/>
              </a:ext>
            </a:extLst>
          </p:cNvPr>
          <p:cNvSpPr/>
          <p:nvPr/>
        </p:nvSpPr>
        <p:spPr>
          <a:xfrm>
            <a:off x="830368" y="653201"/>
            <a:ext cx="10531889" cy="831208"/>
          </a:xfrm>
          <a:prstGeom prst="triangl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buClrTx/>
              <a:defRPr/>
            </a:pPr>
            <a:endParaRPr lang="en-MY" sz="1799" kern="1200">
              <a:solidFill>
                <a:prstClr val="white"/>
              </a:solidFill>
              <a:latin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0052A04-14FE-49D5-ADA5-FF144FE3ED81}"/>
              </a:ext>
            </a:extLst>
          </p:cNvPr>
          <p:cNvSpPr/>
          <p:nvPr/>
        </p:nvSpPr>
        <p:spPr>
          <a:xfrm>
            <a:off x="4108763" y="703867"/>
            <a:ext cx="4042513" cy="676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126">
              <a:buClrTx/>
              <a:defRPr/>
            </a:pPr>
            <a:r>
              <a:rPr lang="en-US" b="1" kern="1200" dirty="0">
                <a:solidFill>
                  <a:prstClr val="black">
                    <a:lumMod val="95000"/>
                    <a:lumOff val="5000"/>
                  </a:prstClr>
                </a:solidFill>
                <a:ea typeface="+mn-ea"/>
                <a:cs typeface="+mn-cs"/>
              </a:rPr>
              <a:t>VISION</a:t>
            </a:r>
          </a:p>
          <a:p>
            <a:pPr algn="ctr" defTabSz="914126">
              <a:buClrTx/>
              <a:defRPr/>
            </a:pPr>
            <a:r>
              <a:rPr lang="en-US" sz="1200" kern="1200" dirty="0">
                <a:solidFill>
                  <a:srgbClr val="0070C0"/>
                </a:solidFill>
                <a:ea typeface="+mn-ea"/>
                <a:cs typeface="+mn-cs"/>
              </a:rPr>
              <a:t>To position Malaysia as a Dynamic and Pre-eminent Trading Nation through Sustainable Export D</a:t>
            </a:r>
            <a:r>
              <a:rPr lang="en-US" sz="1200" kern="1200" dirty="0" err="1">
                <a:solidFill>
                  <a:srgbClr val="0070C0"/>
                </a:solidFill>
                <a:ea typeface="+mn-ea"/>
                <a:cs typeface="+mn-cs"/>
              </a:rPr>
              <a:t>evelopment</a:t>
            </a:r>
            <a:endParaRPr lang="en-US" sz="1200" kern="1200" dirty="0">
              <a:solidFill>
                <a:srgbClr val="0070C0"/>
              </a:solidFill>
              <a:ea typeface="+mn-ea"/>
              <a:cs typeface="+mn-cs"/>
            </a:endParaRPr>
          </a:p>
        </p:txBody>
      </p:sp>
      <p:sp>
        <p:nvSpPr>
          <p:cNvPr id="172" name="Rectangle 171">
            <a:extLst>
              <a:ext uri="{FF2B5EF4-FFF2-40B4-BE49-F238E27FC236}">
                <a16:creationId xmlns="" xmlns:a16="http://schemas.microsoft.com/office/drawing/2014/main" id="{20CB51B3-0643-4816-9EE3-8AAB915B4017}"/>
              </a:ext>
            </a:extLst>
          </p:cNvPr>
          <p:cNvSpPr/>
          <p:nvPr/>
        </p:nvSpPr>
        <p:spPr>
          <a:xfrm>
            <a:off x="830368" y="1518598"/>
            <a:ext cx="10531889" cy="177907"/>
          </a:xfrm>
          <a:prstGeom prst="rect">
            <a:avLst/>
          </a:prstGeom>
          <a:solidFill>
            <a:srgbClr val="363534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126">
              <a:buClrTx/>
              <a:defRPr/>
            </a:pPr>
            <a:r>
              <a:rPr lang="en-US" sz="1200" b="1" dirty="0">
                <a:solidFill>
                  <a:prstClr val="white"/>
                </a:solidFill>
                <a:ea typeface="+mn-ea"/>
                <a:cs typeface="+mn-cs"/>
              </a:rPr>
              <a:t>KEY PRIORITIES</a:t>
            </a:r>
          </a:p>
        </p:txBody>
      </p:sp>
      <p:grpSp>
        <p:nvGrpSpPr>
          <p:cNvPr id="186" name="Group 185">
            <a:extLst>
              <a:ext uri="{FF2B5EF4-FFF2-40B4-BE49-F238E27FC236}">
                <a16:creationId xmlns="" xmlns:a16="http://schemas.microsoft.com/office/drawing/2014/main" id="{A022D7DD-5F31-4A44-BB8C-E635EB511015}"/>
              </a:ext>
            </a:extLst>
          </p:cNvPr>
          <p:cNvGrpSpPr/>
          <p:nvPr/>
        </p:nvGrpSpPr>
        <p:grpSpPr>
          <a:xfrm>
            <a:off x="1098379" y="1744191"/>
            <a:ext cx="2278151" cy="1043716"/>
            <a:chOff x="1740806" y="1713794"/>
            <a:chExt cx="2278744" cy="1043988"/>
          </a:xfrm>
        </p:grpSpPr>
        <p:sp>
          <p:nvSpPr>
            <p:cNvPr id="179" name="Rectangle 178">
              <a:extLst>
                <a:ext uri="{FF2B5EF4-FFF2-40B4-BE49-F238E27FC236}">
                  <a16:creationId xmlns="" xmlns:a16="http://schemas.microsoft.com/office/drawing/2014/main" id="{20328A20-9B09-4428-A67E-40B8049D6DB1}"/>
                </a:ext>
              </a:extLst>
            </p:cNvPr>
            <p:cNvSpPr/>
            <p:nvPr/>
          </p:nvSpPr>
          <p:spPr>
            <a:xfrm>
              <a:off x="1740806" y="1713794"/>
              <a:ext cx="2278744" cy="104398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buClrTx/>
                <a:defRPr/>
              </a:pPr>
              <a:endParaRPr lang="en-MY" sz="1799" kern="12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="" xmlns:a16="http://schemas.microsoft.com/office/drawing/2014/main" id="{478C7CEE-39B2-449C-863A-E69084EE997F}"/>
                </a:ext>
              </a:extLst>
            </p:cNvPr>
            <p:cNvSpPr/>
            <p:nvPr/>
          </p:nvSpPr>
          <p:spPr>
            <a:xfrm>
              <a:off x="1808804" y="1776009"/>
              <a:ext cx="2147245" cy="91648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buClrTx/>
                <a:defRPr/>
              </a:pPr>
              <a:endParaRPr lang="en-MY" sz="1799" kern="1200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="" xmlns:a16="http://schemas.microsoft.com/office/drawing/2014/main" id="{3768417F-E8AF-4576-A58E-7818AEB93B39}"/>
              </a:ext>
            </a:extLst>
          </p:cNvPr>
          <p:cNvGrpSpPr/>
          <p:nvPr/>
        </p:nvGrpSpPr>
        <p:grpSpPr>
          <a:xfrm>
            <a:off x="3669761" y="1744191"/>
            <a:ext cx="2278151" cy="1043716"/>
            <a:chOff x="1740806" y="1713794"/>
            <a:chExt cx="2278744" cy="1043988"/>
          </a:xfrm>
        </p:grpSpPr>
        <p:sp>
          <p:nvSpPr>
            <p:cNvPr id="188" name="Rectangle 187">
              <a:extLst>
                <a:ext uri="{FF2B5EF4-FFF2-40B4-BE49-F238E27FC236}">
                  <a16:creationId xmlns="" xmlns:a16="http://schemas.microsoft.com/office/drawing/2014/main" id="{BDA789F8-8D0E-47B5-95C2-EC76082A6B2C}"/>
                </a:ext>
              </a:extLst>
            </p:cNvPr>
            <p:cNvSpPr/>
            <p:nvPr/>
          </p:nvSpPr>
          <p:spPr>
            <a:xfrm>
              <a:off x="1740806" y="1713794"/>
              <a:ext cx="2278744" cy="104398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buClrTx/>
                <a:defRPr/>
              </a:pPr>
              <a:endParaRPr lang="en-MY" sz="1799" kern="12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="" xmlns:a16="http://schemas.microsoft.com/office/drawing/2014/main" id="{AE3E783E-1DE9-41AE-9B8E-0758EC86E6F6}"/>
                </a:ext>
              </a:extLst>
            </p:cNvPr>
            <p:cNvSpPr/>
            <p:nvPr/>
          </p:nvSpPr>
          <p:spPr>
            <a:xfrm>
              <a:off x="1808804" y="1776009"/>
              <a:ext cx="2147245" cy="91648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buClrTx/>
                <a:defRPr/>
              </a:pPr>
              <a:endParaRPr lang="en-MY" sz="1799" kern="1200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196" name="Group 195">
            <a:extLst>
              <a:ext uri="{FF2B5EF4-FFF2-40B4-BE49-F238E27FC236}">
                <a16:creationId xmlns="" xmlns:a16="http://schemas.microsoft.com/office/drawing/2014/main" id="{EDAA1C7E-B68D-483F-8FE3-3B7866B4C62D}"/>
              </a:ext>
            </a:extLst>
          </p:cNvPr>
          <p:cNvGrpSpPr/>
          <p:nvPr/>
        </p:nvGrpSpPr>
        <p:grpSpPr>
          <a:xfrm>
            <a:off x="6241144" y="1744191"/>
            <a:ext cx="2278151" cy="1043716"/>
            <a:chOff x="1740806" y="1713794"/>
            <a:chExt cx="2278744" cy="1043988"/>
          </a:xfrm>
        </p:grpSpPr>
        <p:sp>
          <p:nvSpPr>
            <p:cNvPr id="197" name="Rectangle 196">
              <a:extLst>
                <a:ext uri="{FF2B5EF4-FFF2-40B4-BE49-F238E27FC236}">
                  <a16:creationId xmlns="" xmlns:a16="http://schemas.microsoft.com/office/drawing/2014/main" id="{4302C447-E9E5-4846-999D-8B5907A43732}"/>
                </a:ext>
              </a:extLst>
            </p:cNvPr>
            <p:cNvSpPr/>
            <p:nvPr/>
          </p:nvSpPr>
          <p:spPr>
            <a:xfrm>
              <a:off x="1740806" y="1713794"/>
              <a:ext cx="2278744" cy="104398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buClrTx/>
                <a:defRPr/>
              </a:pPr>
              <a:endParaRPr lang="en-MY" sz="1799" kern="12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="" xmlns:a16="http://schemas.microsoft.com/office/drawing/2014/main" id="{6C7693D1-B652-4731-BE34-D2F74A5F4842}"/>
                </a:ext>
              </a:extLst>
            </p:cNvPr>
            <p:cNvSpPr/>
            <p:nvPr/>
          </p:nvSpPr>
          <p:spPr>
            <a:xfrm>
              <a:off x="1808804" y="1776009"/>
              <a:ext cx="2147245" cy="91648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buClrTx/>
                <a:defRPr/>
              </a:pPr>
              <a:endParaRPr lang="en-MY" sz="1799" kern="1200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="" xmlns:a16="http://schemas.microsoft.com/office/drawing/2014/main" id="{020A23B0-FB4C-4B15-97A5-865E62EFC642}"/>
              </a:ext>
            </a:extLst>
          </p:cNvPr>
          <p:cNvGrpSpPr/>
          <p:nvPr/>
        </p:nvGrpSpPr>
        <p:grpSpPr>
          <a:xfrm>
            <a:off x="8812526" y="1744191"/>
            <a:ext cx="2278151" cy="1043716"/>
            <a:chOff x="1740806" y="1713794"/>
            <a:chExt cx="2278744" cy="1043988"/>
          </a:xfrm>
        </p:grpSpPr>
        <p:sp>
          <p:nvSpPr>
            <p:cNvPr id="200" name="Rectangle 199">
              <a:extLst>
                <a:ext uri="{FF2B5EF4-FFF2-40B4-BE49-F238E27FC236}">
                  <a16:creationId xmlns="" xmlns:a16="http://schemas.microsoft.com/office/drawing/2014/main" id="{344FE625-7CB1-43C0-8D23-65301DCD900B}"/>
                </a:ext>
              </a:extLst>
            </p:cNvPr>
            <p:cNvSpPr/>
            <p:nvPr/>
          </p:nvSpPr>
          <p:spPr>
            <a:xfrm>
              <a:off x="1740806" y="1713794"/>
              <a:ext cx="2278744" cy="104398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buClrTx/>
                <a:defRPr/>
              </a:pPr>
              <a:endParaRPr lang="en-MY" sz="1799" kern="12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="" xmlns:a16="http://schemas.microsoft.com/office/drawing/2014/main" id="{1AF181B5-E63B-4F18-A075-B0DA4EEDC27A}"/>
                </a:ext>
              </a:extLst>
            </p:cNvPr>
            <p:cNvSpPr/>
            <p:nvPr/>
          </p:nvSpPr>
          <p:spPr>
            <a:xfrm>
              <a:off x="1808804" y="1776009"/>
              <a:ext cx="2147245" cy="91648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buClrTx/>
                <a:defRPr/>
              </a:pPr>
              <a:endParaRPr lang="en-MY" sz="1799" kern="1200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205" name="Rectangle 204">
            <a:extLst>
              <a:ext uri="{FF2B5EF4-FFF2-40B4-BE49-F238E27FC236}">
                <a16:creationId xmlns="" xmlns:a16="http://schemas.microsoft.com/office/drawing/2014/main" id="{2F950EED-B164-48C6-A1AF-C9E571DDE322}"/>
              </a:ext>
            </a:extLst>
          </p:cNvPr>
          <p:cNvSpPr/>
          <p:nvPr/>
        </p:nvSpPr>
        <p:spPr>
          <a:xfrm>
            <a:off x="1164112" y="2257565"/>
            <a:ext cx="2146686" cy="461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126">
              <a:buClrTx/>
              <a:defRPr/>
            </a:pPr>
            <a:r>
              <a:rPr lang="en-US" sz="1200" b="1" kern="1200" dirty="0">
                <a:solidFill>
                  <a:srgbClr val="002060"/>
                </a:solidFill>
                <a:ea typeface="+mn-ea"/>
                <a:cs typeface="+mn-cs"/>
              </a:rPr>
              <a:t>Increase Exporting  Companies</a:t>
            </a:r>
            <a:endParaRPr lang="en-MY" sz="1200" kern="1200" dirty="0">
              <a:solidFill>
                <a:srgbClr val="002060"/>
              </a:solidFill>
              <a:ea typeface="+mn-ea"/>
              <a:cs typeface="+mn-cs"/>
            </a:endParaRPr>
          </a:p>
        </p:txBody>
      </p:sp>
      <p:sp>
        <p:nvSpPr>
          <p:cNvPr id="206" name="Rectangle 205">
            <a:extLst>
              <a:ext uri="{FF2B5EF4-FFF2-40B4-BE49-F238E27FC236}">
                <a16:creationId xmlns="" xmlns:a16="http://schemas.microsoft.com/office/drawing/2014/main" id="{CB7A8D17-AD7D-4D3B-9B88-F2FEFFA53D4D}"/>
              </a:ext>
            </a:extLst>
          </p:cNvPr>
          <p:cNvSpPr/>
          <p:nvPr/>
        </p:nvSpPr>
        <p:spPr>
          <a:xfrm>
            <a:off x="3737742" y="2257564"/>
            <a:ext cx="2146686" cy="461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126">
              <a:buClrTx/>
              <a:defRPr/>
            </a:pPr>
            <a:r>
              <a:rPr lang="en-US" sz="1200" b="1" kern="1200" dirty="0">
                <a:solidFill>
                  <a:srgbClr val="002060"/>
                </a:solidFill>
                <a:ea typeface="+mn-ea"/>
                <a:cs typeface="+mn-cs"/>
              </a:rPr>
              <a:t>Increase High Value Export Goods</a:t>
            </a:r>
          </a:p>
        </p:txBody>
      </p:sp>
      <p:sp>
        <p:nvSpPr>
          <p:cNvPr id="207" name="Rectangle 206">
            <a:extLst>
              <a:ext uri="{FF2B5EF4-FFF2-40B4-BE49-F238E27FC236}">
                <a16:creationId xmlns="" xmlns:a16="http://schemas.microsoft.com/office/drawing/2014/main" id="{C9562317-B1AD-46BA-B233-580A3F450632}"/>
              </a:ext>
            </a:extLst>
          </p:cNvPr>
          <p:cNvSpPr/>
          <p:nvPr/>
        </p:nvSpPr>
        <p:spPr>
          <a:xfrm>
            <a:off x="6593946" y="2257563"/>
            <a:ext cx="1634928" cy="461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126">
              <a:buClrTx/>
              <a:defRPr/>
            </a:pPr>
            <a:r>
              <a:rPr lang="en-US" sz="1200" b="1" kern="1200" dirty="0">
                <a:solidFill>
                  <a:srgbClr val="002060"/>
                </a:solidFill>
                <a:ea typeface="+mn-ea"/>
                <a:cs typeface="+mn-cs"/>
              </a:rPr>
              <a:t>Diversify Export Products</a:t>
            </a:r>
          </a:p>
        </p:txBody>
      </p:sp>
      <p:sp>
        <p:nvSpPr>
          <p:cNvPr id="208" name="Rectangle 207">
            <a:extLst>
              <a:ext uri="{FF2B5EF4-FFF2-40B4-BE49-F238E27FC236}">
                <a16:creationId xmlns="" xmlns:a16="http://schemas.microsoft.com/office/drawing/2014/main" id="{D679BE17-79C4-4BDB-84A1-2DE80867EAF8}"/>
              </a:ext>
            </a:extLst>
          </p:cNvPr>
          <p:cNvSpPr/>
          <p:nvPr/>
        </p:nvSpPr>
        <p:spPr>
          <a:xfrm>
            <a:off x="8990542" y="2258980"/>
            <a:ext cx="1922118" cy="461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126">
              <a:buClrTx/>
              <a:defRPr/>
            </a:pPr>
            <a:r>
              <a:rPr lang="en-US" sz="1200" b="1" kern="1200" dirty="0">
                <a:solidFill>
                  <a:srgbClr val="002060"/>
                </a:solidFill>
                <a:ea typeface="+mn-ea"/>
                <a:cs typeface="+mn-cs"/>
              </a:rPr>
              <a:t>Improve Export Ecosystem</a:t>
            </a:r>
          </a:p>
        </p:txBody>
      </p:sp>
      <p:graphicFrame>
        <p:nvGraphicFramePr>
          <p:cNvPr id="211" name="Table 210">
            <a:extLst>
              <a:ext uri="{FF2B5EF4-FFF2-40B4-BE49-F238E27FC236}">
                <a16:creationId xmlns="" xmlns:a16="http://schemas.microsoft.com/office/drawing/2014/main" id="{2C08577D-B21C-4054-ABBA-F11B7EE1F0E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30367" y="4556222"/>
          <a:ext cx="10531888" cy="1919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6486">
                  <a:extLst>
                    <a:ext uri="{9D8B030D-6E8A-4147-A177-3AD203B41FA5}">
                      <a16:colId xmlns="" xmlns:a16="http://schemas.microsoft.com/office/drawing/2014/main" val="2876543680"/>
                    </a:ext>
                  </a:extLst>
                </a:gridCol>
                <a:gridCol w="1316486">
                  <a:extLst>
                    <a:ext uri="{9D8B030D-6E8A-4147-A177-3AD203B41FA5}">
                      <a16:colId xmlns="" xmlns:a16="http://schemas.microsoft.com/office/drawing/2014/main" val="4081910616"/>
                    </a:ext>
                  </a:extLst>
                </a:gridCol>
                <a:gridCol w="1316486">
                  <a:extLst>
                    <a:ext uri="{9D8B030D-6E8A-4147-A177-3AD203B41FA5}">
                      <a16:colId xmlns="" xmlns:a16="http://schemas.microsoft.com/office/drawing/2014/main" val="390786077"/>
                    </a:ext>
                  </a:extLst>
                </a:gridCol>
                <a:gridCol w="1316486">
                  <a:extLst>
                    <a:ext uri="{9D8B030D-6E8A-4147-A177-3AD203B41FA5}">
                      <a16:colId xmlns="" xmlns:a16="http://schemas.microsoft.com/office/drawing/2014/main" val="2895449897"/>
                    </a:ext>
                  </a:extLst>
                </a:gridCol>
                <a:gridCol w="1316486">
                  <a:extLst>
                    <a:ext uri="{9D8B030D-6E8A-4147-A177-3AD203B41FA5}">
                      <a16:colId xmlns="" xmlns:a16="http://schemas.microsoft.com/office/drawing/2014/main" val="1748794749"/>
                    </a:ext>
                  </a:extLst>
                </a:gridCol>
                <a:gridCol w="1316486">
                  <a:extLst>
                    <a:ext uri="{9D8B030D-6E8A-4147-A177-3AD203B41FA5}">
                      <a16:colId xmlns="" xmlns:a16="http://schemas.microsoft.com/office/drawing/2014/main" val="2224920632"/>
                    </a:ext>
                  </a:extLst>
                </a:gridCol>
                <a:gridCol w="1316486">
                  <a:extLst>
                    <a:ext uri="{9D8B030D-6E8A-4147-A177-3AD203B41FA5}">
                      <a16:colId xmlns="" xmlns:a16="http://schemas.microsoft.com/office/drawing/2014/main" val="13981096"/>
                    </a:ext>
                  </a:extLst>
                </a:gridCol>
                <a:gridCol w="1316486">
                  <a:extLst>
                    <a:ext uri="{9D8B030D-6E8A-4147-A177-3AD203B41FA5}">
                      <a16:colId xmlns="" xmlns:a16="http://schemas.microsoft.com/office/drawing/2014/main" val="1711235851"/>
                    </a:ext>
                  </a:extLst>
                </a:gridCol>
              </a:tblGrid>
              <a:tr h="191959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Strengthening Export Ecosystem </a:t>
                      </a:r>
                    </a:p>
                    <a:p>
                      <a:pPr algn="ctr"/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91416" marR="91416" marT="45708" marB="45708">
                    <a:gradFill flip="none" rotWithShape="1">
                      <a:gsLst>
                        <a:gs pos="0">
                          <a:srgbClr val="5D4D98">
                            <a:shade val="30000"/>
                            <a:satMod val="115000"/>
                          </a:srgbClr>
                        </a:gs>
                        <a:gs pos="50000">
                          <a:srgbClr val="5D4D98">
                            <a:shade val="67500"/>
                            <a:satMod val="115000"/>
                          </a:srgbClr>
                        </a:gs>
                        <a:gs pos="100000">
                          <a:srgbClr val="5D4D98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Uplifting Export Capacity and Capabilities </a:t>
                      </a:r>
                    </a:p>
                    <a:p>
                      <a:pPr algn="ctr"/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MY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91416" marR="91416" marT="45708" marB="45708">
                    <a:gradFill flip="none" rotWithShape="1">
                      <a:gsLst>
                        <a:gs pos="0">
                          <a:srgbClr val="15588D">
                            <a:shade val="30000"/>
                            <a:satMod val="115000"/>
                          </a:srgbClr>
                        </a:gs>
                        <a:gs pos="50000">
                          <a:srgbClr val="15588D">
                            <a:shade val="67500"/>
                            <a:satMod val="115000"/>
                          </a:srgbClr>
                        </a:gs>
                        <a:gs pos="100000">
                          <a:srgbClr val="15588D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Elevating Malaysia’s Strengths in Export</a:t>
                      </a:r>
                    </a:p>
                    <a:p>
                      <a:pPr algn="ctr"/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91416" marR="91416" marT="45708" marB="45708">
                    <a:gradFill flip="none" rotWithShape="1">
                      <a:gsLst>
                        <a:gs pos="0">
                          <a:srgbClr val="477084">
                            <a:shade val="30000"/>
                            <a:satMod val="115000"/>
                          </a:srgbClr>
                        </a:gs>
                        <a:gs pos="50000">
                          <a:srgbClr val="477084">
                            <a:shade val="67500"/>
                            <a:satMod val="115000"/>
                          </a:srgbClr>
                        </a:gs>
                        <a:gs pos="100000">
                          <a:srgbClr val="477084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Harnessing Growth Through Technology &amp; </a:t>
                      </a:r>
                    </a:p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E-Commerce</a:t>
                      </a:r>
                      <a:endParaRPr lang="en-MY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91416" marR="91416" marT="45708" marB="45708">
                    <a:gradFill flip="none" rotWithShape="1">
                      <a:gsLst>
                        <a:gs pos="0">
                          <a:srgbClr val="2B8A85">
                            <a:shade val="30000"/>
                            <a:satMod val="115000"/>
                          </a:srgbClr>
                        </a:gs>
                        <a:gs pos="50000">
                          <a:srgbClr val="2B8A85">
                            <a:shade val="67500"/>
                            <a:satMod val="115000"/>
                          </a:srgbClr>
                        </a:gs>
                        <a:gs pos="100000">
                          <a:srgbClr val="2B8A85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Facilitating and Widening Market Access</a:t>
                      </a:r>
                    </a:p>
                    <a:p>
                      <a:pPr algn="ctr"/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91416" marR="91416" marT="45708" marB="45708">
                    <a:gradFill flip="none" rotWithShape="1">
                      <a:gsLst>
                        <a:gs pos="0">
                          <a:srgbClr val="F6951C">
                            <a:shade val="30000"/>
                            <a:satMod val="115000"/>
                          </a:srgbClr>
                        </a:gs>
                        <a:gs pos="50000">
                          <a:srgbClr val="F6951C">
                            <a:shade val="67500"/>
                            <a:satMod val="115000"/>
                          </a:srgbClr>
                        </a:gs>
                        <a:gs pos="100000">
                          <a:srgbClr val="F6951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Promoting Malaysia’s Brands and Product</a:t>
                      </a:r>
                    </a:p>
                  </a:txBody>
                  <a:tcPr marL="91416" marR="91416" marT="45708" marB="45708">
                    <a:gradFill flip="none" rotWithShape="1">
                      <a:gsLst>
                        <a:gs pos="0">
                          <a:srgbClr val="F46523">
                            <a:shade val="30000"/>
                            <a:satMod val="115000"/>
                          </a:srgbClr>
                        </a:gs>
                        <a:gs pos="50000">
                          <a:srgbClr val="F46523">
                            <a:shade val="67500"/>
                            <a:satMod val="115000"/>
                          </a:srgbClr>
                        </a:gs>
                        <a:gs pos="100000">
                          <a:srgbClr val="F46523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Driving Growth Through Investment and Export Diversification </a:t>
                      </a:r>
                    </a:p>
                  </a:txBody>
                  <a:tcPr marL="91416" marR="91416" marT="45708" marB="45708">
                    <a:gradFill flip="none" rotWithShape="1">
                      <a:gsLst>
                        <a:gs pos="0">
                          <a:srgbClr val="CB4C57">
                            <a:shade val="30000"/>
                            <a:satMod val="115000"/>
                          </a:srgbClr>
                        </a:gs>
                        <a:gs pos="50000">
                          <a:srgbClr val="CB4C57">
                            <a:shade val="67500"/>
                            <a:satMod val="115000"/>
                          </a:srgbClr>
                        </a:gs>
                        <a:gs pos="100000">
                          <a:srgbClr val="CB4C57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1200" b="1" dirty="0">
                          <a:solidFill>
                            <a:schemeClr val="bg1"/>
                          </a:solidFill>
                        </a:rPr>
                        <a:t>Pursuing Sustainability and Innovation </a:t>
                      </a:r>
                    </a:p>
                  </a:txBody>
                  <a:tcPr marL="91416" marR="91416" marT="45708" marB="45708">
                    <a:gradFill flip="none" rotWithShape="1">
                      <a:gsLst>
                        <a:gs pos="0">
                          <a:srgbClr val="9D405F">
                            <a:shade val="30000"/>
                            <a:satMod val="115000"/>
                          </a:srgbClr>
                        </a:gs>
                        <a:gs pos="50000">
                          <a:srgbClr val="9D405F">
                            <a:shade val="67500"/>
                            <a:satMod val="115000"/>
                          </a:srgbClr>
                        </a:gs>
                        <a:gs pos="100000">
                          <a:srgbClr val="9D405F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157997439"/>
                  </a:ext>
                </a:extLst>
              </a:tr>
            </a:tbl>
          </a:graphicData>
        </a:graphic>
      </p:graphicFrame>
      <p:sp>
        <p:nvSpPr>
          <p:cNvPr id="212" name="Rectangle 211">
            <a:extLst>
              <a:ext uri="{FF2B5EF4-FFF2-40B4-BE49-F238E27FC236}">
                <a16:creationId xmlns="" xmlns:a16="http://schemas.microsoft.com/office/drawing/2014/main" id="{56D2F21C-72DB-4D22-AFB9-F064505D4FBE}"/>
              </a:ext>
            </a:extLst>
          </p:cNvPr>
          <p:cNvSpPr/>
          <p:nvPr/>
        </p:nvSpPr>
        <p:spPr>
          <a:xfrm>
            <a:off x="830368" y="2852741"/>
            <a:ext cx="10531889" cy="177907"/>
          </a:xfrm>
          <a:prstGeom prst="rect">
            <a:avLst/>
          </a:prstGeom>
          <a:solidFill>
            <a:srgbClr val="363534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126">
              <a:buClrTx/>
              <a:defRPr/>
            </a:pPr>
            <a:r>
              <a:rPr lang="en-US" sz="1200" b="1" dirty="0">
                <a:solidFill>
                  <a:prstClr val="white"/>
                </a:solidFill>
                <a:ea typeface="+mn-ea"/>
                <a:cs typeface="+mn-cs"/>
              </a:rPr>
              <a:t>STRATEGIC THEMES</a:t>
            </a:r>
          </a:p>
        </p:txBody>
      </p:sp>
      <p:pic>
        <p:nvPicPr>
          <p:cNvPr id="221" name="Graphic 220">
            <a:extLst>
              <a:ext uri="{FF2B5EF4-FFF2-40B4-BE49-F238E27FC236}">
                <a16:creationId xmlns="" xmlns:a16="http://schemas.microsoft.com/office/drawing/2014/main" id="{CFC94C29-3423-496F-BC0B-146E75A3ED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9372" t="59724" r="69970" b="14959"/>
          <a:stretch/>
        </p:blipFill>
        <p:spPr>
          <a:xfrm>
            <a:off x="10257983" y="6462181"/>
            <a:ext cx="877659" cy="360102"/>
          </a:xfrm>
          <a:prstGeom prst="rect">
            <a:avLst/>
          </a:prstGeom>
        </p:spPr>
      </p:pic>
      <p:pic>
        <p:nvPicPr>
          <p:cNvPr id="222" name="Graphic 221">
            <a:extLst>
              <a:ext uri="{FF2B5EF4-FFF2-40B4-BE49-F238E27FC236}">
                <a16:creationId xmlns="" xmlns:a16="http://schemas.microsoft.com/office/drawing/2014/main" id="{EDE08448-048D-4B91-A5D1-7F4EAFE7BF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9372" t="59724" r="69970" b="14959"/>
          <a:stretch/>
        </p:blipFill>
        <p:spPr>
          <a:xfrm>
            <a:off x="2368154" y="6462181"/>
            <a:ext cx="877659" cy="360102"/>
          </a:xfrm>
          <a:prstGeom prst="rect">
            <a:avLst/>
          </a:prstGeom>
        </p:spPr>
      </p:pic>
      <p:pic>
        <p:nvPicPr>
          <p:cNvPr id="223" name="Graphic 222">
            <a:extLst>
              <a:ext uri="{FF2B5EF4-FFF2-40B4-BE49-F238E27FC236}">
                <a16:creationId xmlns="" xmlns:a16="http://schemas.microsoft.com/office/drawing/2014/main" id="{2D3DB8D8-A335-4288-8246-F96491A812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9372" t="59724" r="69970" b="14959"/>
          <a:stretch/>
        </p:blipFill>
        <p:spPr>
          <a:xfrm>
            <a:off x="3683125" y="6462181"/>
            <a:ext cx="877659" cy="360102"/>
          </a:xfrm>
          <a:prstGeom prst="rect">
            <a:avLst/>
          </a:prstGeom>
        </p:spPr>
      </p:pic>
      <p:pic>
        <p:nvPicPr>
          <p:cNvPr id="224" name="Graphic 223">
            <a:extLst>
              <a:ext uri="{FF2B5EF4-FFF2-40B4-BE49-F238E27FC236}">
                <a16:creationId xmlns="" xmlns:a16="http://schemas.microsoft.com/office/drawing/2014/main" id="{91013551-F1F3-4FE9-9816-D32FD71908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9372" t="59724" r="69970" b="14959"/>
          <a:stretch/>
        </p:blipFill>
        <p:spPr>
          <a:xfrm>
            <a:off x="4998097" y="6462181"/>
            <a:ext cx="877659" cy="360102"/>
          </a:xfrm>
          <a:prstGeom prst="rect">
            <a:avLst/>
          </a:prstGeom>
        </p:spPr>
      </p:pic>
      <p:pic>
        <p:nvPicPr>
          <p:cNvPr id="225" name="Graphic 224">
            <a:extLst>
              <a:ext uri="{FF2B5EF4-FFF2-40B4-BE49-F238E27FC236}">
                <a16:creationId xmlns="" xmlns:a16="http://schemas.microsoft.com/office/drawing/2014/main" id="{64D54FC1-7B31-41B1-91B7-AE2FB0D13C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9372" t="59724" r="69970" b="14959"/>
          <a:stretch/>
        </p:blipFill>
        <p:spPr>
          <a:xfrm>
            <a:off x="6313068" y="6462181"/>
            <a:ext cx="877659" cy="360102"/>
          </a:xfrm>
          <a:prstGeom prst="rect">
            <a:avLst/>
          </a:prstGeom>
        </p:spPr>
      </p:pic>
      <p:pic>
        <p:nvPicPr>
          <p:cNvPr id="226" name="Graphic 225">
            <a:extLst>
              <a:ext uri="{FF2B5EF4-FFF2-40B4-BE49-F238E27FC236}">
                <a16:creationId xmlns="" xmlns:a16="http://schemas.microsoft.com/office/drawing/2014/main" id="{8D1078DC-C3B0-4850-BF09-56EC0A90E5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9372" t="59724" r="69970" b="14959"/>
          <a:stretch/>
        </p:blipFill>
        <p:spPr>
          <a:xfrm>
            <a:off x="7628040" y="6462181"/>
            <a:ext cx="877659" cy="360102"/>
          </a:xfrm>
          <a:prstGeom prst="rect">
            <a:avLst/>
          </a:prstGeom>
        </p:spPr>
      </p:pic>
      <p:pic>
        <p:nvPicPr>
          <p:cNvPr id="227" name="Graphic 226">
            <a:extLst>
              <a:ext uri="{FF2B5EF4-FFF2-40B4-BE49-F238E27FC236}">
                <a16:creationId xmlns="" xmlns:a16="http://schemas.microsoft.com/office/drawing/2014/main" id="{2467B27B-20E4-4534-B019-32065CB34C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9372" t="59724" r="69970" b="14959"/>
          <a:stretch/>
        </p:blipFill>
        <p:spPr>
          <a:xfrm>
            <a:off x="8943011" y="6462181"/>
            <a:ext cx="877659" cy="360102"/>
          </a:xfrm>
          <a:prstGeom prst="rect">
            <a:avLst/>
          </a:prstGeom>
        </p:spPr>
      </p:pic>
      <p:pic>
        <p:nvPicPr>
          <p:cNvPr id="230" name="Picture 14" descr="Image result for export goods icon">
            <a:extLst>
              <a:ext uri="{FF2B5EF4-FFF2-40B4-BE49-F238E27FC236}">
                <a16:creationId xmlns="" xmlns:a16="http://schemas.microsoft.com/office/drawing/2014/main" id="{880C7D3E-F6B5-4B67-9CED-02E94635C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36353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004" y="1881492"/>
            <a:ext cx="365665" cy="36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1" name="Flowchart: Off-page Connector 230">
            <a:extLst>
              <a:ext uri="{FF2B5EF4-FFF2-40B4-BE49-F238E27FC236}">
                <a16:creationId xmlns="" xmlns:a16="http://schemas.microsoft.com/office/drawing/2014/main" id="{EDCE87EC-3BD9-40D7-94ED-11F672B469C0}"/>
              </a:ext>
            </a:extLst>
          </p:cNvPr>
          <p:cNvSpPr/>
          <p:nvPr/>
        </p:nvSpPr>
        <p:spPr>
          <a:xfrm>
            <a:off x="1330007" y="4188707"/>
            <a:ext cx="324009" cy="293859"/>
          </a:xfrm>
          <a:prstGeom prst="flowChartOffpageConnector">
            <a:avLst/>
          </a:prstGeom>
          <a:solidFill>
            <a:srgbClr val="5D4D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buClrTx/>
              <a:defRPr/>
            </a:pPr>
            <a:r>
              <a:rPr lang="en-US" b="1" kern="1200" dirty="0">
                <a:solidFill>
                  <a:prstClr val="white"/>
                </a:solidFill>
                <a:latin typeface="Arial"/>
              </a:rPr>
              <a:t>1</a:t>
            </a:r>
            <a:endParaRPr lang="en-MY" b="1" kern="12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32" name="Flowchart: Off-page Connector 231">
            <a:extLst>
              <a:ext uri="{FF2B5EF4-FFF2-40B4-BE49-F238E27FC236}">
                <a16:creationId xmlns="" xmlns:a16="http://schemas.microsoft.com/office/drawing/2014/main" id="{91389139-98E2-4FFF-AFB4-423601811E8A}"/>
              </a:ext>
            </a:extLst>
          </p:cNvPr>
          <p:cNvSpPr/>
          <p:nvPr/>
        </p:nvSpPr>
        <p:spPr>
          <a:xfrm>
            <a:off x="2649030" y="4178793"/>
            <a:ext cx="319957" cy="303774"/>
          </a:xfrm>
          <a:prstGeom prst="flowChartOffpageConnector">
            <a:avLst/>
          </a:prstGeom>
          <a:solidFill>
            <a:srgbClr val="1558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buClrTx/>
              <a:defRPr/>
            </a:pPr>
            <a:r>
              <a:rPr lang="en-US" b="1" kern="1200" dirty="0">
                <a:solidFill>
                  <a:prstClr val="white"/>
                </a:solidFill>
                <a:latin typeface="Arial"/>
              </a:rPr>
              <a:t>2</a:t>
            </a:r>
            <a:endParaRPr lang="en-MY" b="1" kern="12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33" name="Flowchart: Off-page Connector 232">
            <a:extLst>
              <a:ext uri="{FF2B5EF4-FFF2-40B4-BE49-F238E27FC236}">
                <a16:creationId xmlns="" xmlns:a16="http://schemas.microsoft.com/office/drawing/2014/main" id="{CC07F638-178A-4FE2-B1B2-8BD30ADDFE7D}"/>
              </a:ext>
            </a:extLst>
          </p:cNvPr>
          <p:cNvSpPr/>
          <p:nvPr/>
        </p:nvSpPr>
        <p:spPr>
          <a:xfrm>
            <a:off x="3964002" y="4178793"/>
            <a:ext cx="319957" cy="303774"/>
          </a:xfrm>
          <a:prstGeom prst="flowChartOffpageConnector">
            <a:avLst/>
          </a:prstGeom>
          <a:solidFill>
            <a:srgbClr val="4770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buClrTx/>
              <a:defRPr/>
            </a:pPr>
            <a:r>
              <a:rPr lang="en-US" b="1" kern="1200" dirty="0">
                <a:solidFill>
                  <a:prstClr val="white"/>
                </a:solidFill>
                <a:latin typeface="Arial"/>
              </a:rPr>
              <a:t>3</a:t>
            </a:r>
            <a:endParaRPr lang="en-MY" b="1" kern="12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34" name="Flowchart: Off-page Connector 233">
            <a:extLst>
              <a:ext uri="{FF2B5EF4-FFF2-40B4-BE49-F238E27FC236}">
                <a16:creationId xmlns="" xmlns:a16="http://schemas.microsoft.com/office/drawing/2014/main" id="{E0E415D4-28CE-4400-A6A2-74E8AFABAF59}"/>
              </a:ext>
            </a:extLst>
          </p:cNvPr>
          <p:cNvSpPr/>
          <p:nvPr/>
        </p:nvSpPr>
        <p:spPr>
          <a:xfrm>
            <a:off x="5278973" y="4178793"/>
            <a:ext cx="319957" cy="303774"/>
          </a:xfrm>
          <a:prstGeom prst="flowChartOffpageConnector">
            <a:avLst/>
          </a:prstGeom>
          <a:solidFill>
            <a:srgbClr val="2B8A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buClrTx/>
              <a:defRPr/>
            </a:pPr>
            <a:r>
              <a:rPr lang="en-US" b="1" kern="1200" dirty="0">
                <a:solidFill>
                  <a:prstClr val="white"/>
                </a:solidFill>
                <a:latin typeface="Arial"/>
              </a:rPr>
              <a:t>4</a:t>
            </a:r>
            <a:endParaRPr lang="en-MY" b="1" kern="12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35" name="Flowchart: Off-page Connector 234">
            <a:extLst>
              <a:ext uri="{FF2B5EF4-FFF2-40B4-BE49-F238E27FC236}">
                <a16:creationId xmlns="" xmlns:a16="http://schemas.microsoft.com/office/drawing/2014/main" id="{42BD41F0-F8D5-4483-89B4-CD313189E16C}"/>
              </a:ext>
            </a:extLst>
          </p:cNvPr>
          <p:cNvSpPr/>
          <p:nvPr/>
        </p:nvSpPr>
        <p:spPr>
          <a:xfrm>
            <a:off x="6593945" y="4178793"/>
            <a:ext cx="319957" cy="303774"/>
          </a:xfrm>
          <a:prstGeom prst="flowChartOffpageConnector">
            <a:avLst/>
          </a:prstGeom>
          <a:solidFill>
            <a:srgbClr val="F695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buClrTx/>
              <a:defRPr/>
            </a:pPr>
            <a:r>
              <a:rPr lang="en-US" b="1" kern="1200" dirty="0">
                <a:solidFill>
                  <a:prstClr val="white"/>
                </a:solidFill>
                <a:latin typeface="Arial"/>
              </a:rPr>
              <a:t>5</a:t>
            </a:r>
            <a:endParaRPr lang="en-MY" b="1" kern="12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36" name="Flowchart: Off-page Connector 235">
            <a:extLst>
              <a:ext uri="{FF2B5EF4-FFF2-40B4-BE49-F238E27FC236}">
                <a16:creationId xmlns="" xmlns:a16="http://schemas.microsoft.com/office/drawing/2014/main" id="{014A4A67-B62E-4EAD-8760-3B6DC5C94861}"/>
              </a:ext>
            </a:extLst>
          </p:cNvPr>
          <p:cNvSpPr/>
          <p:nvPr/>
        </p:nvSpPr>
        <p:spPr>
          <a:xfrm>
            <a:off x="7908916" y="4178793"/>
            <a:ext cx="319957" cy="303774"/>
          </a:xfrm>
          <a:prstGeom prst="flowChartOffpageConnector">
            <a:avLst/>
          </a:prstGeom>
          <a:solidFill>
            <a:srgbClr val="F465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buClrTx/>
              <a:defRPr/>
            </a:pPr>
            <a:r>
              <a:rPr lang="en-US" b="1" kern="1200" dirty="0">
                <a:solidFill>
                  <a:prstClr val="white"/>
                </a:solidFill>
                <a:latin typeface="Arial"/>
              </a:rPr>
              <a:t>6</a:t>
            </a:r>
            <a:endParaRPr lang="en-MY" b="1" kern="12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37" name="Flowchart: Off-page Connector 236">
            <a:extLst>
              <a:ext uri="{FF2B5EF4-FFF2-40B4-BE49-F238E27FC236}">
                <a16:creationId xmlns="" xmlns:a16="http://schemas.microsoft.com/office/drawing/2014/main" id="{8AA1C32C-9758-4B4D-A106-DF897E83A5D3}"/>
              </a:ext>
            </a:extLst>
          </p:cNvPr>
          <p:cNvSpPr/>
          <p:nvPr/>
        </p:nvSpPr>
        <p:spPr>
          <a:xfrm>
            <a:off x="9223888" y="4178793"/>
            <a:ext cx="319957" cy="303774"/>
          </a:xfrm>
          <a:prstGeom prst="flowChartOffpageConnector">
            <a:avLst/>
          </a:prstGeom>
          <a:solidFill>
            <a:srgbClr val="CB4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buClrTx/>
              <a:defRPr/>
            </a:pPr>
            <a:r>
              <a:rPr lang="en-US" b="1" kern="1200" dirty="0">
                <a:solidFill>
                  <a:prstClr val="white"/>
                </a:solidFill>
                <a:latin typeface="Arial"/>
              </a:rPr>
              <a:t>7</a:t>
            </a:r>
            <a:endParaRPr lang="en-MY" b="1" kern="12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38" name="Flowchart: Off-page Connector 237">
            <a:extLst>
              <a:ext uri="{FF2B5EF4-FFF2-40B4-BE49-F238E27FC236}">
                <a16:creationId xmlns="" xmlns:a16="http://schemas.microsoft.com/office/drawing/2014/main" id="{96CF3F4C-08BB-445F-88B5-80D302ACAB9E}"/>
              </a:ext>
            </a:extLst>
          </p:cNvPr>
          <p:cNvSpPr/>
          <p:nvPr/>
        </p:nvSpPr>
        <p:spPr>
          <a:xfrm>
            <a:off x="10538860" y="4189408"/>
            <a:ext cx="319957" cy="303774"/>
          </a:xfrm>
          <a:prstGeom prst="flowChartOffpageConnector">
            <a:avLst/>
          </a:prstGeom>
          <a:solidFill>
            <a:srgbClr val="9D40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buClrTx/>
              <a:defRPr/>
            </a:pPr>
            <a:r>
              <a:rPr lang="en-US" b="1" kern="1200" dirty="0">
                <a:solidFill>
                  <a:prstClr val="white"/>
                </a:solidFill>
                <a:latin typeface="Arial"/>
              </a:rPr>
              <a:t>8</a:t>
            </a:r>
            <a:endParaRPr lang="en-MY" b="1" kern="1200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248" name="Picture 247">
            <a:extLst>
              <a:ext uri="{FF2B5EF4-FFF2-40B4-BE49-F238E27FC236}">
                <a16:creationId xmlns="" xmlns:a16="http://schemas.microsoft.com/office/drawing/2014/main" id="{C62C8CE4-60AA-4897-ABE3-871650170B5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386" y="1879695"/>
            <a:ext cx="365665" cy="365665"/>
          </a:xfrm>
          <a:prstGeom prst="rect">
            <a:avLst/>
          </a:prstGeom>
        </p:spPr>
      </p:pic>
      <p:pic>
        <p:nvPicPr>
          <p:cNvPr id="250" name="Picture 249">
            <a:extLst>
              <a:ext uri="{FF2B5EF4-FFF2-40B4-BE49-F238E27FC236}">
                <a16:creationId xmlns="" xmlns:a16="http://schemas.microsoft.com/office/drawing/2014/main" id="{2EB7074D-2B2F-4CE1-9268-A811AC07243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625" y="1882197"/>
            <a:ext cx="365665" cy="365665"/>
          </a:xfrm>
          <a:prstGeom prst="rect">
            <a:avLst/>
          </a:prstGeom>
        </p:spPr>
      </p:pic>
      <p:pic>
        <p:nvPicPr>
          <p:cNvPr id="254" name="Picture 253">
            <a:extLst>
              <a:ext uri="{FF2B5EF4-FFF2-40B4-BE49-F238E27FC236}">
                <a16:creationId xmlns="" xmlns:a16="http://schemas.microsoft.com/office/drawing/2014/main" id="{17456FCD-2759-4D1B-8888-9494506B923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768" y="1882679"/>
            <a:ext cx="365665" cy="365665"/>
          </a:xfrm>
          <a:prstGeom prst="rect">
            <a:avLst/>
          </a:prstGeom>
        </p:spPr>
      </p:pic>
      <p:grpSp>
        <p:nvGrpSpPr>
          <p:cNvPr id="260" name="Group 259">
            <a:extLst>
              <a:ext uri="{FF2B5EF4-FFF2-40B4-BE49-F238E27FC236}">
                <a16:creationId xmlns="" xmlns:a16="http://schemas.microsoft.com/office/drawing/2014/main" id="{A253F433-7B37-4659-80D3-198230EF4486}"/>
              </a:ext>
            </a:extLst>
          </p:cNvPr>
          <p:cNvGrpSpPr/>
          <p:nvPr/>
        </p:nvGrpSpPr>
        <p:grpSpPr>
          <a:xfrm>
            <a:off x="1296950" y="3180546"/>
            <a:ext cx="639913" cy="639913"/>
            <a:chOff x="134550" y="1900647"/>
            <a:chExt cx="548640" cy="548640"/>
          </a:xfrm>
        </p:grpSpPr>
        <p:sp>
          <p:nvSpPr>
            <p:cNvPr id="259" name="Oval 258">
              <a:extLst>
                <a:ext uri="{FF2B5EF4-FFF2-40B4-BE49-F238E27FC236}">
                  <a16:creationId xmlns="" xmlns:a16="http://schemas.microsoft.com/office/drawing/2014/main" id="{CEEEEBB8-A5B1-4D52-B90A-2954DD26C1B5}"/>
                </a:ext>
              </a:extLst>
            </p:cNvPr>
            <p:cNvSpPr/>
            <p:nvPr/>
          </p:nvSpPr>
          <p:spPr>
            <a:xfrm>
              <a:off x="134550" y="1900647"/>
              <a:ext cx="548640" cy="5486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buClrTx/>
                <a:defRPr/>
              </a:pPr>
              <a:endParaRPr lang="en-MY" sz="1799" kern="120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258" name="Picture 257">
              <a:extLst>
                <a:ext uri="{FF2B5EF4-FFF2-40B4-BE49-F238E27FC236}">
                  <a16:creationId xmlns="" xmlns:a16="http://schemas.microsoft.com/office/drawing/2014/main" id="{75EECE87-2A8E-4A6A-902C-932943F86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850" y="2022977"/>
              <a:ext cx="320040" cy="320040"/>
            </a:xfrm>
            <a:prstGeom prst="rect">
              <a:avLst/>
            </a:prstGeom>
          </p:spPr>
        </p:pic>
      </p:grpSp>
      <p:grpSp>
        <p:nvGrpSpPr>
          <p:cNvPr id="269" name="Group 268">
            <a:extLst>
              <a:ext uri="{FF2B5EF4-FFF2-40B4-BE49-F238E27FC236}">
                <a16:creationId xmlns="" xmlns:a16="http://schemas.microsoft.com/office/drawing/2014/main" id="{94C89E5F-8768-4CB5-B1BB-777C377C1155}"/>
              </a:ext>
            </a:extLst>
          </p:cNvPr>
          <p:cNvGrpSpPr/>
          <p:nvPr/>
        </p:nvGrpSpPr>
        <p:grpSpPr>
          <a:xfrm>
            <a:off x="4804201" y="3179502"/>
            <a:ext cx="639913" cy="639913"/>
            <a:chOff x="5209152" y="3028228"/>
            <a:chExt cx="548640" cy="548640"/>
          </a:xfrm>
        </p:grpSpPr>
        <p:sp>
          <p:nvSpPr>
            <p:cNvPr id="262" name="Oval 261">
              <a:extLst>
                <a:ext uri="{FF2B5EF4-FFF2-40B4-BE49-F238E27FC236}">
                  <a16:creationId xmlns="" xmlns:a16="http://schemas.microsoft.com/office/drawing/2014/main" id="{BF8CAFD8-C042-4D1D-8CFC-C8C10AEC9B33}"/>
                </a:ext>
              </a:extLst>
            </p:cNvPr>
            <p:cNvSpPr/>
            <p:nvPr/>
          </p:nvSpPr>
          <p:spPr>
            <a:xfrm>
              <a:off x="5209152" y="3028228"/>
              <a:ext cx="548640" cy="5486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buClrTx/>
                <a:defRPr/>
              </a:pPr>
              <a:endParaRPr lang="en-MY" sz="1799" kern="120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268" name="Picture 267">
              <a:extLst>
                <a:ext uri="{FF2B5EF4-FFF2-40B4-BE49-F238E27FC236}">
                  <a16:creationId xmlns="" xmlns:a16="http://schemas.microsoft.com/office/drawing/2014/main" id="{52A47F37-D47C-4335-A9C2-993B2283F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2073" y="3136329"/>
              <a:ext cx="320040" cy="320040"/>
            </a:xfrm>
            <a:prstGeom prst="rect">
              <a:avLst/>
            </a:prstGeom>
          </p:spPr>
        </p:pic>
      </p:grpSp>
      <p:grpSp>
        <p:nvGrpSpPr>
          <p:cNvPr id="272" name="Group 271">
            <a:extLst>
              <a:ext uri="{FF2B5EF4-FFF2-40B4-BE49-F238E27FC236}">
                <a16:creationId xmlns="" xmlns:a16="http://schemas.microsoft.com/office/drawing/2014/main" id="{6F94F7DD-C586-4E17-94C3-2748C2A8CAAC}"/>
              </a:ext>
            </a:extLst>
          </p:cNvPr>
          <p:cNvGrpSpPr/>
          <p:nvPr/>
        </p:nvGrpSpPr>
        <p:grpSpPr>
          <a:xfrm>
            <a:off x="8311453" y="3192401"/>
            <a:ext cx="639913" cy="639913"/>
            <a:chOff x="8647440" y="3028228"/>
            <a:chExt cx="548640" cy="548640"/>
          </a:xfrm>
        </p:grpSpPr>
        <p:sp>
          <p:nvSpPr>
            <p:cNvPr id="265" name="Oval 264">
              <a:extLst>
                <a:ext uri="{FF2B5EF4-FFF2-40B4-BE49-F238E27FC236}">
                  <a16:creationId xmlns="" xmlns:a16="http://schemas.microsoft.com/office/drawing/2014/main" id="{19511DFA-2418-40B8-88E5-BD76ACB1CC3E}"/>
                </a:ext>
              </a:extLst>
            </p:cNvPr>
            <p:cNvSpPr/>
            <p:nvPr/>
          </p:nvSpPr>
          <p:spPr>
            <a:xfrm>
              <a:off x="8647440" y="3028228"/>
              <a:ext cx="548640" cy="5486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buClrTx/>
                <a:defRPr/>
              </a:pPr>
              <a:endParaRPr lang="en-MY" sz="1799" kern="120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271" name="Picture 270">
              <a:extLst>
                <a:ext uri="{FF2B5EF4-FFF2-40B4-BE49-F238E27FC236}">
                  <a16:creationId xmlns="" xmlns:a16="http://schemas.microsoft.com/office/drawing/2014/main" id="{E789F36A-4760-4610-B354-65DBFE7BB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1740" y="3147520"/>
              <a:ext cx="320040" cy="320040"/>
            </a:xfrm>
            <a:prstGeom prst="rect">
              <a:avLst/>
            </a:prstGeom>
          </p:spPr>
        </p:pic>
      </p:grpSp>
      <p:pic>
        <p:nvPicPr>
          <p:cNvPr id="74" name="Picture 73">
            <a:extLst>
              <a:ext uri="{FF2B5EF4-FFF2-40B4-BE49-F238E27FC236}">
                <a16:creationId xmlns="" xmlns:a16="http://schemas.microsoft.com/office/drawing/2014/main" id="{57F168CB-2A8F-426F-B95E-CD50555FE85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817" y="5696172"/>
            <a:ext cx="548497" cy="548497"/>
          </a:xfrm>
          <a:prstGeom prst="rect">
            <a:avLst/>
          </a:prstGeom>
        </p:spPr>
      </p:pic>
      <p:pic>
        <p:nvPicPr>
          <p:cNvPr id="75" name="Graphic 74">
            <a:extLst>
              <a:ext uri="{FF2B5EF4-FFF2-40B4-BE49-F238E27FC236}">
                <a16:creationId xmlns="" xmlns:a16="http://schemas.microsoft.com/office/drawing/2014/main" id="{AD95B354-61D2-433C-9CA7-6C21870CFB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9372" t="59724" r="69970" b="14959"/>
          <a:stretch/>
        </p:blipFill>
        <p:spPr>
          <a:xfrm>
            <a:off x="1053182" y="6462181"/>
            <a:ext cx="877659" cy="360102"/>
          </a:xfrm>
          <a:prstGeom prst="rect">
            <a:avLst/>
          </a:prstGeom>
        </p:spPr>
      </p:pic>
      <p:sp>
        <p:nvSpPr>
          <p:cNvPr id="213" name="Rectangle 212">
            <a:extLst>
              <a:ext uri="{FF2B5EF4-FFF2-40B4-BE49-F238E27FC236}">
                <a16:creationId xmlns="" xmlns:a16="http://schemas.microsoft.com/office/drawing/2014/main" id="{1C5F93FE-FAC7-480D-B857-D31904B82423}"/>
              </a:ext>
            </a:extLst>
          </p:cNvPr>
          <p:cNvSpPr/>
          <p:nvPr/>
        </p:nvSpPr>
        <p:spPr>
          <a:xfrm>
            <a:off x="830367" y="4009162"/>
            <a:ext cx="10531889" cy="177907"/>
          </a:xfrm>
          <a:prstGeom prst="rect">
            <a:avLst/>
          </a:prstGeom>
          <a:solidFill>
            <a:srgbClr val="363534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126">
              <a:buClrTx/>
              <a:defRPr/>
            </a:pPr>
            <a:r>
              <a:rPr lang="en-US" sz="1200" b="1" dirty="0">
                <a:solidFill>
                  <a:prstClr val="white"/>
                </a:solidFill>
                <a:ea typeface="+mn-ea"/>
                <a:cs typeface="+mn-cs"/>
              </a:rPr>
              <a:t>STRATEGIC THRUSTS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B55D2F8-0F61-4376-BA42-9CB47E509B1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160" y="5696172"/>
            <a:ext cx="548497" cy="5484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520CD01-8A82-44A4-A2AE-FC3128F2845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168" y="5696172"/>
            <a:ext cx="548497" cy="5484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C81432C-7D22-4C49-923D-8F0DEADA45EC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490" y="5696172"/>
            <a:ext cx="548497" cy="5484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FB28549-47BE-4240-ADE7-CD6BAD0E533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838" y="5696172"/>
            <a:ext cx="548497" cy="5484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4EBC3BA-6BD0-42F1-9539-86007B052ACA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829" y="5696172"/>
            <a:ext cx="548497" cy="5484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E8753D5-3F8C-4A08-A54C-60404D4FACBD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499" y="5696172"/>
            <a:ext cx="548497" cy="5484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E5F04CFA-4C62-4A5F-A4E7-DD9D408AFCB9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508" y="5696172"/>
            <a:ext cx="548497" cy="548497"/>
          </a:xfrm>
          <a:prstGeom prst="rect">
            <a:avLst/>
          </a:prstGeom>
        </p:spPr>
      </p:pic>
      <p:sp>
        <p:nvSpPr>
          <p:cNvPr id="77" name="Slide Number Placeholder 5">
            <a:extLst>
              <a:ext uri="{FF2B5EF4-FFF2-40B4-BE49-F238E27FC236}">
                <a16:creationId xmlns="" xmlns:a16="http://schemas.microsoft.com/office/drawing/2014/main" id="{DD61F6FA-2D15-4F62-B751-A665100AB66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25449" y="6210043"/>
            <a:ext cx="534875" cy="365030"/>
          </a:xfrm>
          <a:prstGeom prst="rect">
            <a:avLst/>
          </a:prstGeom>
        </p:spPr>
        <p:txBody>
          <a:bodyPr anchor="ctr"/>
          <a:lstStyle>
            <a:lvl1pPr algn="ctr">
              <a:defRPr b="0"/>
            </a:lvl1pPr>
          </a:lstStyle>
          <a:p>
            <a:pPr defTabSz="914126">
              <a:buClrTx/>
              <a:buSzTx/>
              <a:defRPr/>
            </a:pPr>
            <a:fld id="{DF26A1A4-EDB3-4A12-AB8A-A197507558C8}" type="slidenum">
              <a:rPr lang="en-US" sz="1200" kern="120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914126">
                <a:buClrTx/>
                <a:buSzTx/>
                <a:defRPr/>
              </a:pPr>
              <a:t>26</a:t>
            </a:fld>
            <a:endParaRPr lang="en-US" sz="1200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cxnSp>
        <p:nvCxnSpPr>
          <p:cNvPr id="88" name="Straight Connector 87">
            <a:extLst>
              <a:ext uri="{FF2B5EF4-FFF2-40B4-BE49-F238E27FC236}">
                <a16:creationId xmlns="" xmlns:a16="http://schemas.microsoft.com/office/drawing/2014/main" id="{A189AFC4-EFCA-4079-99AC-63F84A7943F4}"/>
              </a:ext>
            </a:extLst>
          </p:cNvPr>
          <p:cNvCxnSpPr/>
          <p:nvPr/>
        </p:nvCxnSpPr>
        <p:spPr>
          <a:xfrm flipV="1">
            <a:off x="166945" y="594838"/>
            <a:ext cx="11696540" cy="26499"/>
          </a:xfrm>
          <a:prstGeom prst="line">
            <a:avLst/>
          </a:prstGeom>
          <a:ln w="28575">
            <a:solidFill>
              <a:srgbClr val="43434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="" xmlns:a16="http://schemas.microsoft.com/office/drawing/2014/main" id="{7AE2B813-82D3-4FE9-BA2E-2FAD1A276E0E}"/>
              </a:ext>
            </a:extLst>
          </p:cNvPr>
          <p:cNvSpPr txBox="1"/>
          <p:nvPr/>
        </p:nvSpPr>
        <p:spPr>
          <a:xfrm>
            <a:off x="541160" y="102938"/>
            <a:ext cx="10549517" cy="461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buClrTx/>
              <a:defRPr/>
            </a:pPr>
            <a:r>
              <a:rPr lang="en-US" sz="2399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Franklin Gothic Medium Cond" panose="020B0606030402020204" pitchFamily="34" charset="0"/>
                <a:ea typeface="+mn-ea"/>
                <a:cs typeface="+mn-cs"/>
              </a:rPr>
              <a:t>NTBp Strategic Framework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="" xmlns:a16="http://schemas.microsoft.com/office/drawing/2014/main" id="{E1C492F1-3EAF-4E6A-B06A-E8F7F19DC54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87" y="1786"/>
            <a:ext cx="520428" cy="6854429"/>
          </a:xfrm>
          <a:prstGeom prst="rect">
            <a:avLst/>
          </a:prstGeom>
        </p:spPr>
      </p:pic>
      <p:grpSp>
        <p:nvGrpSpPr>
          <p:cNvPr id="78" name="Group 77">
            <a:extLst>
              <a:ext uri="{FF2B5EF4-FFF2-40B4-BE49-F238E27FC236}">
                <a16:creationId xmlns="" xmlns:a16="http://schemas.microsoft.com/office/drawing/2014/main" id="{03D10772-B74C-4B1A-9CEB-B20CCC03462A}"/>
              </a:ext>
            </a:extLst>
          </p:cNvPr>
          <p:cNvGrpSpPr/>
          <p:nvPr/>
        </p:nvGrpSpPr>
        <p:grpSpPr>
          <a:xfrm>
            <a:off x="9109239" y="-13980"/>
            <a:ext cx="2769557" cy="628313"/>
            <a:chOff x="9097347" y="170189"/>
            <a:chExt cx="2770278" cy="628477"/>
          </a:xfrm>
        </p:grpSpPr>
        <p:pic>
          <p:nvPicPr>
            <p:cNvPr id="87" name="Picture 86">
              <a:extLst>
                <a:ext uri="{FF2B5EF4-FFF2-40B4-BE49-F238E27FC236}">
                  <a16:creationId xmlns="" xmlns:a16="http://schemas.microsoft.com/office/drawing/2014/main" id="{53A7BC45-8BE9-4E0E-A7E6-2FD953DF2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423917" y="170189"/>
              <a:ext cx="2396621" cy="474802"/>
            </a:xfrm>
            <a:prstGeom prst="rect">
              <a:avLst/>
            </a:prstGeom>
          </p:spPr>
        </p:pic>
        <p:sp>
          <p:nvSpPr>
            <p:cNvPr id="90" name="TextBox 89">
              <a:extLst>
                <a:ext uri="{FF2B5EF4-FFF2-40B4-BE49-F238E27FC236}">
                  <a16:creationId xmlns="" xmlns:a16="http://schemas.microsoft.com/office/drawing/2014/main" id="{6B588234-5BE9-43F1-9F88-A3F8D7C72912}"/>
                </a:ext>
              </a:extLst>
            </p:cNvPr>
            <p:cNvSpPr txBox="1"/>
            <p:nvPr/>
          </p:nvSpPr>
          <p:spPr>
            <a:xfrm>
              <a:off x="9097347" y="583222"/>
              <a:ext cx="277027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14126">
                <a:buClrTx/>
                <a:defRPr/>
              </a:pPr>
              <a:r>
                <a:rPr lang="en-US" sz="800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Malaysia External Trade Development Corporation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34873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6"/>
          <p:cNvSpPr txBox="1"/>
          <p:nvPr/>
        </p:nvSpPr>
        <p:spPr>
          <a:xfrm>
            <a:off x="450251" y="6518342"/>
            <a:ext cx="689814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*Implemented through 8 working groups</a:t>
            </a:r>
            <a:endParaRPr sz="1400" b="1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6"/>
          <p:cNvSpPr/>
          <p:nvPr/>
        </p:nvSpPr>
        <p:spPr>
          <a:xfrm rot="-5400000">
            <a:off x="3203057" y="-1018213"/>
            <a:ext cx="645416" cy="5463541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6"/>
          <p:cNvSpPr/>
          <p:nvPr/>
        </p:nvSpPr>
        <p:spPr>
          <a:xfrm rot="-5400000">
            <a:off x="520564" y="1330998"/>
            <a:ext cx="705269" cy="705269"/>
          </a:xfrm>
          <a:prstGeom prst="ellipse">
            <a:avLst/>
          </a:prstGeom>
          <a:solidFill>
            <a:srgbClr val="F7941D"/>
          </a:solidFill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6"/>
          <p:cNvSpPr/>
          <p:nvPr/>
        </p:nvSpPr>
        <p:spPr>
          <a:xfrm>
            <a:off x="1388924" y="1528891"/>
            <a:ext cx="460782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Strengthening the Export Ecosystem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6"/>
          <p:cNvSpPr/>
          <p:nvPr/>
        </p:nvSpPr>
        <p:spPr>
          <a:xfrm rot="-5400000">
            <a:off x="3203057" y="-260858"/>
            <a:ext cx="645416" cy="5463541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6"/>
          <p:cNvSpPr/>
          <p:nvPr/>
        </p:nvSpPr>
        <p:spPr>
          <a:xfrm rot="-5400000">
            <a:off x="520564" y="2088353"/>
            <a:ext cx="705269" cy="705269"/>
          </a:xfrm>
          <a:prstGeom prst="ellipse">
            <a:avLst/>
          </a:prstGeom>
          <a:solidFill>
            <a:srgbClr val="F7941D"/>
          </a:solidFill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6"/>
          <p:cNvSpPr/>
          <p:nvPr/>
        </p:nvSpPr>
        <p:spPr>
          <a:xfrm>
            <a:off x="1382419" y="2161515"/>
            <a:ext cx="473210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Boosting the Capacity &amp; Capability of Exporters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6"/>
          <p:cNvSpPr/>
          <p:nvPr/>
        </p:nvSpPr>
        <p:spPr>
          <a:xfrm rot="-5400000">
            <a:off x="3203057" y="496498"/>
            <a:ext cx="645416" cy="5463541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6"/>
          <p:cNvSpPr/>
          <p:nvPr/>
        </p:nvSpPr>
        <p:spPr>
          <a:xfrm rot="-5400000">
            <a:off x="520564" y="2845708"/>
            <a:ext cx="705269" cy="705269"/>
          </a:xfrm>
          <a:prstGeom prst="ellipse">
            <a:avLst/>
          </a:prstGeom>
          <a:solidFill>
            <a:srgbClr val="F7941D"/>
          </a:solidFill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6"/>
          <p:cNvSpPr/>
          <p:nvPr/>
        </p:nvSpPr>
        <p:spPr>
          <a:xfrm>
            <a:off x="1388924" y="3043601"/>
            <a:ext cx="546354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Improving Export Capability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6"/>
          <p:cNvSpPr/>
          <p:nvPr/>
        </p:nvSpPr>
        <p:spPr>
          <a:xfrm rot="-5400000">
            <a:off x="3203057" y="1253851"/>
            <a:ext cx="645416" cy="5463541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6"/>
          <p:cNvSpPr/>
          <p:nvPr/>
        </p:nvSpPr>
        <p:spPr>
          <a:xfrm rot="-5400000">
            <a:off x="520564" y="3603061"/>
            <a:ext cx="705269" cy="705269"/>
          </a:xfrm>
          <a:prstGeom prst="ellipse">
            <a:avLst/>
          </a:prstGeom>
          <a:solidFill>
            <a:srgbClr val="F7941D"/>
          </a:solidFill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6"/>
          <p:cNvSpPr/>
          <p:nvPr/>
        </p:nvSpPr>
        <p:spPr>
          <a:xfrm>
            <a:off x="1353889" y="3667055"/>
            <a:ext cx="47974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Promoting Export Growth through Technology and eCommerce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6"/>
          <p:cNvSpPr/>
          <p:nvPr/>
        </p:nvSpPr>
        <p:spPr>
          <a:xfrm rot="-5400000">
            <a:off x="8996965" y="-1018212"/>
            <a:ext cx="645416" cy="5463541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6"/>
          <p:cNvSpPr/>
          <p:nvPr/>
        </p:nvSpPr>
        <p:spPr>
          <a:xfrm rot="-5400000">
            <a:off x="6314472" y="1330999"/>
            <a:ext cx="705269" cy="705269"/>
          </a:xfrm>
          <a:prstGeom prst="ellipse">
            <a:avLst/>
          </a:prstGeom>
          <a:solidFill>
            <a:srgbClr val="F7941D"/>
          </a:solidFill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6"/>
          <p:cNvSpPr/>
          <p:nvPr/>
        </p:nvSpPr>
        <p:spPr>
          <a:xfrm>
            <a:off x="7182832" y="1528892"/>
            <a:ext cx="460782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Facilitate and Expand Market Access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6"/>
          <p:cNvSpPr/>
          <p:nvPr/>
        </p:nvSpPr>
        <p:spPr>
          <a:xfrm rot="-5400000">
            <a:off x="8996965" y="-260857"/>
            <a:ext cx="645416" cy="5463541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6"/>
          <p:cNvSpPr/>
          <p:nvPr/>
        </p:nvSpPr>
        <p:spPr>
          <a:xfrm rot="-5400000">
            <a:off x="6314472" y="2088354"/>
            <a:ext cx="705269" cy="705269"/>
          </a:xfrm>
          <a:prstGeom prst="ellipse">
            <a:avLst/>
          </a:prstGeom>
          <a:solidFill>
            <a:srgbClr val="F7941D"/>
          </a:solidFill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6"/>
          <p:cNvSpPr/>
          <p:nvPr/>
        </p:nvSpPr>
        <p:spPr>
          <a:xfrm>
            <a:off x="7182832" y="2286247"/>
            <a:ext cx="546354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Promoting Local Goods and Brands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6"/>
          <p:cNvSpPr/>
          <p:nvPr/>
        </p:nvSpPr>
        <p:spPr>
          <a:xfrm rot="-5400000">
            <a:off x="8996965" y="496499"/>
            <a:ext cx="645416" cy="5463541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6"/>
          <p:cNvSpPr/>
          <p:nvPr/>
        </p:nvSpPr>
        <p:spPr>
          <a:xfrm rot="-5400000">
            <a:off x="6314472" y="2845709"/>
            <a:ext cx="705269" cy="705269"/>
          </a:xfrm>
          <a:prstGeom prst="ellipse">
            <a:avLst/>
          </a:prstGeom>
          <a:solidFill>
            <a:srgbClr val="F7941D"/>
          </a:solidFill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6"/>
          <p:cNvSpPr/>
          <p:nvPr/>
        </p:nvSpPr>
        <p:spPr>
          <a:xfrm>
            <a:off x="7182832" y="2913714"/>
            <a:ext cx="475826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Driving Growth through Investment and Export Diversification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6"/>
          <p:cNvSpPr/>
          <p:nvPr/>
        </p:nvSpPr>
        <p:spPr>
          <a:xfrm rot="-5400000">
            <a:off x="8996965" y="1253852"/>
            <a:ext cx="645416" cy="5463541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6"/>
          <p:cNvSpPr/>
          <p:nvPr/>
        </p:nvSpPr>
        <p:spPr>
          <a:xfrm rot="-5400000">
            <a:off x="6314472" y="3603062"/>
            <a:ext cx="705269" cy="705269"/>
          </a:xfrm>
          <a:prstGeom prst="ellipse">
            <a:avLst/>
          </a:prstGeom>
          <a:solidFill>
            <a:srgbClr val="F7941D"/>
          </a:solidFill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6"/>
          <p:cNvSpPr/>
          <p:nvPr/>
        </p:nvSpPr>
        <p:spPr>
          <a:xfrm>
            <a:off x="7182832" y="3800955"/>
            <a:ext cx="546354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Promoting Sustainability and Innovation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6"/>
          <p:cNvSpPr/>
          <p:nvPr/>
        </p:nvSpPr>
        <p:spPr>
          <a:xfrm>
            <a:off x="693921" y="1496427"/>
            <a:ext cx="35855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4" name="Google Shape;244;p6"/>
          <p:cNvSpPr/>
          <p:nvPr/>
        </p:nvSpPr>
        <p:spPr>
          <a:xfrm>
            <a:off x="693921" y="2256320"/>
            <a:ext cx="35855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5" name="Google Shape;245;p6"/>
          <p:cNvSpPr/>
          <p:nvPr/>
        </p:nvSpPr>
        <p:spPr>
          <a:xfrm>
            <a:off x="693921" y="3020498"/>
            <a:ext cx="35855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6" name="Google Shape;246;p6"/>
          <p:cNvSpPr/>
          <p:nvPr/>
        </p:nvSpPr>
        <p:spPr>
          <a:xfrm>
            <a:off x="693921" y="3780391"/>
            <a:ext cx="35855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 sz="14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7" name="Google Shape;247;p6"/>
          <p:cNvSpPr/>
          <p:nvPr/>
        </p:nvSpPr>
        <p:spPr>
          <a:xfrm>
            <a:off x="6487829" y="1496427"/>
            <a:ext cx="35855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 sz="14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8" name="Google Shape;248;p6"/>
          <p:cNvSpPr/>
          <p:nvPr/>
        </p:nvSpPr>
        <p:spPr>
          <a:xfrm>
            <a:off x="6487829" y="2256320"/>
            <a:ext cx="35855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</a:t>
            </a:r>
            <a:endParaRPr sz="14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9" name="Google Shape;249;p6"/>
          <p:cNvSpPr/>
          <p:nvPr/>
        </p:nvSpPr>
        <p:spPr>
          <a:xfrm>
            <a:off x="6487829" y="3020498"/>
            <a:ext cx="35855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7</a:t>
            </a:r>
            <a:endParaRPr sz="14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0" name="Google Shape;250;p6"/>
          <p:cNvSpPr/>
          <p:nvPr/>
        </p:nvSpPr>
        <p:spPr>
          <a:xfrm>
            <a:off x="6487829" y="3780391"/>
            <a:ext cx="35855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8</a:t>
            </a:r>
            <a:endParaRPr sz="14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51" name="Google Shape;251;p6"/>
          <p:cNvGrpSpPr/>
          <p:nvPr/>
        </p:nvGrpSpPr>
        <p:grpSpPr>
          <a:xfrm>
            <a:off x="1661463" y="4808098"/>
            <a:ext cx="9852877" cy="1315386"/>
            <a:chOff x="5154236" y="1818640"/>
            <a:chExt cx="7299335" cy="492812"/>
          </a:xfrm>
        </p:grpSpPr>
        <p:sp>
          <p:nvSpPr>
            <p:cNvPr id="252" name="Google Shape;252;p6"/>
            <p:cNvSpPr/>
            <p:nvPr/>
          </p:nvSpPr>
          <p:spPr>
            <a:xfrm>
              <a:off x="5154236" y="1818640"/>
              <a:ext cx="7299334" cy="419303"/>
            </a:xfrm>
            <a:prstGeom prst="rect">
              <a:avLst/>
            </a:prstGeom>
            <a:solidFill>
              <a:srgbClr val="1F497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99"/>
                <a:buFont typeface="Arial"/>
                <a:buNone/>
              </a:pPr>
              <a:endParaRPr sz="2299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253" name="Google Shape;253;p6"/>
            <p:cNvSpPr txBox="1"/>
            <p:nvPr/>
          </p:nvSpPr>
          <p:spPr>
            <a:xfrm>
              <a:off x="5154237" y="1895720"/>
              <a:ext cx="7299334" cy="2651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99"/>
                <a:buFont typeface="Arial"/>
                <a:buNone/>
              </a:pPr>
              <a:r>
                <a:rPr lang="en-US" sz="2000" b="1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NTBp requires concerted effort from Ministries, Agencies and private sectors</a:t>
              </a:r>
              <a:endParaRPr sz="20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99"/>
                <a:buFont typeface="Arial"/>
                <a:buNone/>
              </a:pPr>
              <a:r>
                <a:rPr lang="en-US" sz="2000" b="1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to make it a success</a:t>
              </a:r>
              <a:endParaRPr sz="20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5154237" y="2241516"/>
              <a:ext cx="7299333" cy="69936"/>
            </a:xfrm>
            <a:prstGeom prst="rect">
              <a:avLst/>
            </a:prstGeom>
            <a:solidFill>
              <a:srgbClr val="F7941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99"/>
                <a:buFont typeface="Arial"/>
                <a:buNone/>
              </a:pPr>
              <a:endParaRPr sz="2299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sp>
        <p:nvSpPr>
          <p:cNvPr id="255" name="Google Shape;255;p6"/>
          <p:cNvSpPr txBox="1"/>
          <p:nvPr/>
        </p:nvSpPr>
        <p:spPr>
          <a:xfrm>
            <a:off x="520564" y="104617"/>
            <a:ext cx="1083986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FOCUSING ON 8 AREAS*</a:t>
            </a:r>
            <a:endParaRPr sz="14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56" name="Google Shape;256;p6"/>
          <p:cNvCxnSpPr/>
          <p:nvPr/>
        </p:nvCxnSpPr>
        <p:spPr>
          <a:xfrm>
            <a:off x="443349" y="715317"/>
            <a:ext cx="11767127" cy="0"/>
          </a:xfrm>
          <a:prstGeom prst="straightConnector1">
            <a:avLst/>
          </a:prstGeom>
          <a:noFill/>
          <a:ln w="28575" cap="flat" cmpd="sng">
            <a:solidFill>
              <a:srgbClr val="BFBFBF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257" name="Google Shape;257;p6"/>
          <p:cNvSpPr txBox="1">
            <a:spLocks noGrp="1"/>
          </p:cNvSpPr>
          <p:nvPr>
            <p:ph type="sldNum" idx="12"/>
          </p:nvPr>
        </p:nvSpPr>
        <p:spPr>
          <a:xfrm>
            <a:off x="9344766" y="6415306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/>
              <a:t>27</a:t>
            </a:fld>
            <a:endParaRPr sz="1200"/>
          </a:p>
        </p:txBody>
      </p:sp>
      <p:pic>
        <p:nvPicPr>
          <p:cNvPr id="258" name="Google Shape;258;p6"/>
          <p:cNvPicPr preferRelativeResize="0"/>
          <p:nvPr/>
        </p:nvPicPr>
        <p:blipFill rotWithShape="1">
          <a:blip r:embed="rId3">
            <a:alphaModFix/>
          </a:blip>
          <a:srcRect r="95681"/>
          <a:stretch/>
        </p:blipFill>
        <p:spPr>
          <a:xfrm>
            <a:off x="0" y="893"/>
            <a:ext cx="526473" cy="6856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55968" y="181732"/>
            <a:ext cx="1844651" cy="365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80088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69"/>
          <p:cNvSpPr/>
          <p:nvPr/>
        </p:nvSpPr>
        <p:spPr>
          <a:xfrm>
            <a:off x="0" y="950048"/>
            <a:ext cx="12188825" cy="5673097"/>
          </a:xfrm>
          <a:prstGeom prst="rect">
            <a:avLst/>
          </a:prstGeom>
          <a:solidFill>
            <a:srgbClr val="173273"/>
          </a:solidFill>
          <a:ln>
            <a:noFill/>
          </a:ln>
          <a:effectLst>
            <a:outerShdw blurRad="40000" dist="23000" dir="5400000" rotWithShape="0">
              <a:srgbClr val="000000">
                <a:alpha val="29803"/>
              </a:srgbClr>
            </a:outerShdw>
          </a:effectLst>
        </p:spPr>
        <p:txBody>
          <a:bodyPr spcFirstLastPara="1" wrap="square" lIns="117200" tIns="58600" rIns="117200" bIns="58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0" name="Google Shape;860;p69"/>
          <p:cNvSpPr txBox="1"/>
          <p:nvPr/>
        </p:nvSpPr>
        <p:spPr>
          <a:xfrm>
            <a:off x="3487891" y="3138386"/>
            <a:ext cx="7554214" cy="19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ABOUT MATRADE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ITS SERVICES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1" name="Google Shape;861;p69"/>
          <p:cNvSpPr/>
          <p:nvPr/>
        </p:nvSpPr>
        <p:spPr>
          <a:xfrm>
            <a:off x="-20991" y="6087835"/>
            <a:ext cx="12209816" cy="770163"/>
          </a:xfrm>
          <a:prstGeom prst="rect">
            <a:avLst/>
          </a:prstGeom>
          <a:solidFill>
            <a:srgbClr val="E87D2E"/>
          </a:solidFill>
          <a:ln w="9525" cap="flat" cmpd="sng">
            <a:solidFill>
              <a:srgbClr val="E87D2E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29019"/>
              </a:srgbClr>
            </a:outerShdw>
          </a:effectLst>
        </p:spPr>
        <p:txBody>
          <a:bodyPr spcFirstLastPara="1" wrap="square" lIns="117200" tIns="58600" rIns="117200" bIns="58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62" name="Google Shape;862;p69"/>
          <p:cNvCxnSpPr/>
          <p:nvPr/>
        </p:nvCxnSpPr>
        <p:spPr>
          <a:xfrm>
            <a:off x="7683290" y="2928459"/>
            <a:ext cx="3600230" cy="0"/>
          </a:xfrm>
          <a:prstGeom prst="straightConnector1">
            <a:avLst/>
          </a:prstGeom>
          <a:noFill/>
          <a:ln w="127000" cap="flat" cmpd="sng">
            <a:solidFill>
              <a:srgbClr val="E87D2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63" name="Google Shape;863;p69"/>
          <p:cNvCxnSpPr/>
          <p:nvPr/>
        </p:nvCxnSpPr>
        <p:spPr>
          <a:xfrm>
            <a:off x="11220541" y="2914811"/>
            <a:ext cx="0" cy="3379799"/>
          </a:xfrm>
          <a:prstGeom prst="straightConnector1">
            <a:avLst/>
          </a:prstGeom>
          <a:noFill/>
          <a:ln w="127000" cap="flat" cmpd="sng">
            <a:solidFill>
              <a:srgbClr val="E87D2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64" name="Google Shape;864;p69"/>
          <p:cNvSpPr txBox="1">
            <a:spLocks noGrp="1"/>
          </p:cNvSpPr>
          <p:nvPr>
            <p:ph type="sldNum" idx="12"/>
          </p:nvPr>
        </p:nvSpPr>
        <p:spPr>
          <a:xfrm>
            <a:off x="9344766" y="642483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/>
              <a:t>28</a:t>
            </a:fld>
            <a:endParaRPr sz="1200"/>
          </a:p>
        </p:txBody>
      </p:sp>
      <p:pic>
        <p:nvPicPr>
          <p:cNvPr id="865" name="Google Shape;865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6479" y="148949"/>
            <a:ext cx="1539219" cy="68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6" name="Google Shape;866;p6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51954" y="259198"/>
            <a:ext cx="2429682" cy="480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15"/>
          <p:cNvSpPr/>
          <p:nvPr/>
        </p:nvSpPr>
        <p:spPr>
          <a:xfrm>
            <a:off x="934785" y="1120939"/>
            <a:ext cx="10868025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MATRADE is the National Trade Promotion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Organisation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in Malaysia, under the Ministry of Investment, Trade and Industry (MITI), tasked to promote Malaysian products and services overseas. 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2" name="Google Shape;872;p15"/>
          <p:cNvSpPr txBox="1"/>
          <p:nvPr/>
        </p:nvSpPr>
        <p:spPr>
          <a:xfrm>
            <a:off x="1065287" y="2765572"/>
            <a:ext cx="2452598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Questrial"/>
              <a:buNone/>
            </a:pPr>
            <a:r>
              <a:rPr lang="en-US" sz="2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VISION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3" name="Google Shape;873;p15"/>
          <p:cNvSpPr/>
          <p:nvPr/>
        </p:nvSpPr>
        <p:spPr>
          <a:xfrm>
            <a:off x="1065287" y="3257203"/>
            <a:ext cx="10607022" cy="569327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7941D"/>
          </a:solidFill>
          <a:ln w="9525" cap="flat" cmpd="sng">
            <a:solidFill>
              <a:srgbClr val="F794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Century Gothic"/>
              <a:buNone/>
            </a:pPr>
            <a:r>
              <a:rPr lang="en-US" sz="25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“Positioning Malaysia As A Globally Competitive Trading Nation”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4" name="Google Shape;874;p15"/>
          <p:cNvSpPr txBox="1"/>
          <p:nvPr/>
        </p:nvSpPr>
        <p:spPr>
          <a:xfrm>
            <a:off x="1065287" y="4498194"/>
            <a:ext cx="2452598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Questrial"/>
              <a:buNone/>
            </a:pPr>
            <a:r>
              <a:rPr lang="en-US" sz="2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MISSION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5" name="Google Shape;875;p15"/>
          <p:cNvSpPr/>
          <p:nvPr/>
        </p:nvSpPr>
        <p:spPr>
          <a:xfrm>
            <a:off x="1065287" y="4979354"/>
            <a:ext cx="10607022" cy="569327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7941D"/>
          </a:solidFill>
          <a:ln w="9525" cap="flat" cmpd="sng">
            <a:solidFill>
              <a:srgbClr val="F794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Century Gothic"/>
              <a:buNone/>
            </a:pPr>
            <a:r>
              <a:rPr lang="en-US" sz="25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“Promoting Malaysia’s Enterprises To The World”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6" name="Google Shape;876;p15"/>
          <p:cNvSpPr txBox="1">
            <a:spLocks noGrp="1"/>
          </p:cNvSpPr>
          <p:nvPr>
            <p:ph type="sldNum" idx="12"/>
          </p:nvPr>
        </p:nvSpPr>
        <p:spPr>
          <a:xfrm>
            <a:off x="9344766" y="6415306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/>
              <a:t>29</a:t>
            </a:fld>
            <a:endParaRPr sz="1200"/>
          </a:p>
        </p:txBody>
      </p:sp>
      <p:sp>
        <p:nvSpPr>
          <p:cNvPr id="877" name="Google Shape;877;p15"/>
          <p:cNvSpPr txBox="1"/>
          <p:nvPr/>
        </p:nvSpPr>
        <p:spPr>
          <a:xfrm>
            <a:off x="774210" y="357544"/>
            <a:ext cx="900708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WHO WE ARE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8" name="Google Shape;878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51954" y="259198"/>
            <a:ext cx="2429682" cy="480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9" name="Google Shape;87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51954" y="262026"/>
            <a:ext cx="2429682" cy="480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0" name="Google Shape;880;p15"/>
          <p:cNvPicPr preferRelativeResize="0"/>
          <p:nvPr/>
        </p:nvPicPr>
        <p:blipFill rotWithShape="1">
          <a:blip r:embed="rId4">
            <a:alphaModFix/>
          </a:blip>
          <a:srcRect r="95628"/>
          <a:stretch/>
        </p:blipFill>
        <p:spPr>
          <a:xfrm>
            <a:off x="0" y="893"/>
            <a:ext cx="532938" cy="68562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"/>
          <p:cNvSpPr/>
          <p:nvPr/>
        </p:nvSpPr>
        <p:spPr>
          <a:xfrm>
            <a:off x="0" y="950048"/>
            <a:ext cx="12188825" cy="5673097"/>
          </a:xfrm>
          <a:prstGeom prst="rect">
            <a:avLst/>
          </a:prstGeom>
          <a:solidFill>
            <a:srgbClr val="173273"/>
          </a:solidFill>
          <a:ln>
            <a:noFill/>
          </a:ln>
          <a:effectLst>
            <a:outerShdw blurRad="40000" dist="23000" dir="5400000" rotWithShape="0">
              <a:srgbClr val="000000">
                <a:alpha val="29803"/>
              </a:srgbClr>
            </a:outerShdw>
          </a:effectLst>
        </p:spPr>
        <p:txBody>
          <a:bodyPr spcFirstLastPara="1" wrap="square" lIns="117200" tIns="58600" rIns="117200" bIns="58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3"/>
          <p:cNvSpPr txBox="1"/>
          <p:nvPr/>
        </p:nvSpPr>
        <p:spPr>
          <a:xfrm>
            <a:off x="3487891" y="3138386"/>
            <a:ext cx="7554214" cy="2714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MALAYSIA: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ECONOMY &amp; TRADE PERFORMANCE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3"/>
          <p:cNvSpPr/>
          <p:nvPr/>
        </p:nvSpPr>
        <p:spPr>
          <a:xfrm>
            <a:off x="-20991" y="6087835"/>
            <a:ext cx="12209816" cy="770163"/>
          </a:xfrm>
          <a:prstGeom prst="rect">
            <a:avLst/>
          </a:prstGeom>
          <a:solidFill>
            <a:srgbClr val="E87D2E"/>
          </a:solidFill>
          <a:ln w="9525" cap="flat" cmpd="sng">
            <a:solidFill>
              <a:srgbClr val="E87D2E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29019"/>
              </a:srgbClr>
            </a:outerShdw>
          </a:effectLst>
        </p:spPr>
        <p:txBody>
          <a:bodyPr spcFirstLastPara="1" wrap="square" lIns="117200" tIns="58600" rIns="117200" bIns="58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7" name="Google Shape;197;p3"/>
          <p:cNvCxnSpPr/>
          <p:nvPr/>
        </p:nvCxnSpPr>
        <p:spPr>
          <a:xfrm>
            <a:off x="7683290" y="2928459"/>
            <a:ext cx="3600230" cy="0"/>
          </a:xfrm>
          <a:prstGeom prst="straightConnector1">
            <a:avLst/>
          </a:prstGeom>
          <a:noFill/>
          <a:ln w="127000" cap="flat" cmpd="sng">
            <a:solidFill>
              <a:srgbClr val="E87D2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8" name="Google Shape;198;p3"/>
          <p:cNvCxnSpPr/>
          <p:nvPr/>
        </p:nvCxnSpPr>
        <p:spPr>
          <a:xfrm>
            <a:off x="11220541" y="2878584"/>
            <a:ext cx="0" cy="3379799"/>
          </a:xfrm>
          <a:prstGeom prst="straightConnector1">
            <a:avLst/>
          </a:prstGeom>
          <a:noFill/>
          <a:ln w="127000" cap="flat" cmpd="sng">
            <a:solidFill>
              <a:srgbClr val="E87D2E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99" name="Google Shape;19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6479" y="148949"/>
            <a:ext cx="1539219" cy="68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51954" y="259198"/>
            <a:ext cx="2429682" cy="480924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"/>
          <p:cNvSpPr txBox="1">
            <a:spLocks noGrp="1"/>
          </p:cNvSpPr>
          <p:nvPr>
            <p:ph type="sldNum" idx="12"/>
          </p:nvPr>
        </p:nvSpPr>
        <p:spPr>
          <a:xfrm>
            <a:off x="9342333" y="6414529"/>
            <a:ext cx="2843318" cy="365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150" tIns="58575" rIns="117150" bIns="585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latin typeface="Century Gothic"/>
                <a:ea typeface="Century Gothic"/>
                <a:cs typeface="Century Gothic"/>
                <a:sym typeface="Century Gothic"/>
              </a:rPr>
              <a:t>3</a:t>
            </a:fld>
            <a:endParaRPr sz="1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15"/>
          <p:cNvSpPr txBox="1">
            <a:spLocks noGrp="1"/>
          </p:cNvSpPr>
          <p:nvPr>
            <p:ph type="sldNum" idx="12"/>
          </p:nvPr>
        </p:nvSpPr>
        <p:spPr>
          <a:xfrm>
            <a:off x="9344766" y="6415306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/>
              <a:t>30</a:t>
            </a:fld>
            <a:endParaRPr sz="1200"/>
          </a:p>
        </p:txBody>
      </p:sp>
      <p:sp>
        <p:nvSpPr>
          <p:cNvPr id="877" name="Google Shape;877;p15"/>
          <p:cNvSpPr txBox="1"/>
          <p:nvPr/>
        </p:nvSpPr>
        <p:spPr>
          <a:xfrm>
            <a:off x="774210" y="357544"/>
            <a:ext cx="900708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WHO WE ARE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8" name="Google Shape;878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51954" y="259198"/>
            <a:ext cx="2429682" cy="480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9" name="Google Shape;87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51954" y="262026"/>
            <a:ext cx="2429682" cy="480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0" name="Google Shape;880;p15"/>
          <p:cNvPicPr preferRelativeResize="0"/>
          <p:nvPr/>
        </p:nvPicPr>
        <p:blipFill rotWithShape="1">
          <a:blip r:embed="rId4">
            <a:alphaModFix/>
          </a:blip>
          <a:srcRect r="95628"/>
          <a:stretch/>
        </p:blipFill>
        <p:spPr>
          <a:xfrm>
            <a:off x="0" y="893"/>
            <a:ext cx="532938" cy="6856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World Trade Promotion Organizations awards 2022 | ITC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65" r="13211"/>
          <a:stretch/>
        </p:blipFill>
        <p:spPr bwMode="auto">
          <a:xfrm>
            <a:off x="1409700" y="3267076"/>
            <a:ext cx="4432300" cy="1077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42313" y="4083461"/>
            <a:ext cx="13715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SzPts val="1800"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2022</a:t>
            </a:r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052" name="Picture 4" descr="File:International Trade Centre Logo.svg - Wikimedia Common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001" y="1487282"/>
            <a:ext cx="3333750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00844" y="4745957"/>
            <a:ext cx="39268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232323"/>
                </a:solidFill>
                <a:latin typeface="Century Gothic" panose="020B0502020202020204" pitchFamily="34" charset="0"/>
              </a:rPr>
              <a:t>“Best </a:t>
            </a:r>
            <a:r>
              <a:rPr lang="en-US" sz="2400" i="1" dirty="0">
                <a:solidFill>
                  <a:srgbClr val="232323"/>
                </a:solidFill>
                <a:latin typeface="Century Gothic" panose="020B0502020202020204" pitchFamily="34" charset="0"/>
              </a:rPr>
              <a:t>Use of Information </a:t>
            </a:r>
            <a:r>
              <a:rPr lang="en-US" sz="2400" i="1" dirty="0" smtClean="0">
                <a:solidFill>
                  <a:srgbClr val="232323"/>
                </a:solidFill>
                <a:latin typeface="Century Gothic" panose="020B0502020202020204" pitchFamily="34" charset="0"/>
              </a:rPr>
              <a:t>Technology”</a:t>
            </a:r>
            <a:endParaRPr lang="en-US" sz="2400" i="1" dirty="0">
              <a:latin typeface="Century Gothic" panose="020B0502020202020204" pitchFamily="34" charset="0"/>
            </a:endParaRPr>
          </a:p>
        </p:txBody>
      </p:sp>
      <p:pic>
        <p:nvPicPr>
          <p:cNvPr id="2054" name="Picture 6" descr="🏆 Celebrating Excellence! 🏆, We’re proud to announce that MATRADE has  been honoured with prestigious awards from 2022 to 2024 ! These accolades  testify to our unwavering dedication to promoting ..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75" y="1278759"/>
            <a:ext cx="4738512" cy="473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6837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5" name="Google Shape;885;p16"/>
          <p:cNvPicPr preferRelativeResize="0"/>
          <p:nvPr/>
        </p:nvPicPr>
        <p:blipFill rotWithShape="1">
          <a:blip r:embed="rId3">
            <a:alphaModFix/>
          </a:blip>
          <a:srcRect l="19059" r="5146"/>
          <a:stretch/>
        </p:blipFill>
        <p:spPr>
          <a:xfrm>
            <a:off x="1454012" y="983465"/>
            <a:ext cx="10726057" cy="5460753"/>
          </a:xfrm>
          <a:prstGeom prst="rect">
            <a:avLst/>
          </a:prstGeom>
          <a:noFill/>
          <a:ln>
            <a:noFill/>
          </a:ln>
        </p:spPr>
      </p:pic>
      <p:sp>
        <p:nvSpPr>
          <p:cNvPr id="886" name="Google Shape;886;p16"/>
          <p:cNvSpPr/>
          <p:nvPr/>
        </p:nvSpPr>
        <p:spPr>
          <a:xfrm>
            <a:off x="395962" y="2455074"/>
            <a:ext cx="156645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200"/>
              <a:buFont typeface="Century Gothic"/>
              <a:buNone/>
            </a:pPr>
            <a:r>
              <a:rPr lang="en-US" sz="1200" b="1" i="0" u="none" strike="noStrike" cap="none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Northern Regional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200"/>
              <a:buFont typeface="Century Gothic"/>
              <a:buNone/>
            </a:pPr>
            <a:r>
              <a:rPr lang="en-US" sz="1200" b="1" i="0" u="none" strike="noStrike" cap="none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Office (Penang)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7" name="Google Shape;887;p16"/>
          <p:cNvSpPr/>
          <p:nvPr/>
        </p:nvSpPr>
        <p:spPr>
          <a:xfrm>
            <a:off x="2180573" y="5495583"/>
            <a:ext cx="153279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200"/>
              <a:buFont typeface="Century Gothic"/>
              <a:buNone/>
            </a:pPr>
            <a:r>
              <a:rPr lang="en-US" sz="1200" b="1" i="0" u="none" strike="noStrike" cap="none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Southern Regional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200"/>
              <a:buFont typeface="Century Gothic"/>
              <a:buNone/>
            </a:pPr>
            <a:r>
              <a:rPr lang="en-US" sz="1200" b="1" i="0" u="none" strike="noStrike" cap="none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Office (Johor)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8" name="Google Shape;888;p16"/>
          <p:cNvSpPr/>
          <p:nvPr/>
        </p:nvSpPr>
        <p:spPr>
          <a:xfrm>
            <a:off x="3519127" y="2478012"/>
            <a:ext cx="19094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200"/>
              <a:buFont typeface="Century Gothic"/>
              <a:buNone/>
            </a:pPr>
            <a:r>
              <a:rPr lang="en-US" sz="1200" b="1" i="0" u="none" strike="noStrike" cap="none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Eastern Regional Office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200"/>
              <a:buFont typeface="Century Gothic"/>
              <a:buNone/>
            </a:pPr>
            <a:r>
              <a:rPr lang="en-US" sz="1200" b="1" i="0" u="none" strike="noStrike" cap="none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(Terengganu)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9" name="Google Shape;889;p16"/>
          <p:cNvSpPr/>
          <p:nvPr/>
        </p:nvSpPr>
        <p:spPr>
          <a:xfrm>
            <a:off x="5131777" y="4721137"/>
            <a:ext cx="128753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200"/>
              <a:buFont typeface="Century Gothic"/>
              <a:buNone/>
            </a:pPr>
            <a:r>
              <a:rPr lang="en-US" sz="1200" b="1" i="0" u="none" strike="noStrike" cap="none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Kuching Office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200"/>
              <a:buFont typeface="Century Gothic"/>
              <a:buNone/>
            </a:pPr>
            <a:r>
              <a:rPr lang="en-US" sz="1200" b="1" i="0" u="none" strike="noStrike" cap="none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(Sarawak)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0" name="Google Shape;890;p16"/>
          <p:cNvSpPr/>
          <p:nvPr/>
        </p:nvSpPr>
        <p:spPr>
          <a:xfrm>
            <a:off x="7980184" y="2362742"/>
            <a:ext cx="165513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200"/>
              <a:buFont typeface="Century Gothic"/>
              <a:buNone/>
            </a:pPr>
            <a:r>
              <a:rPr lang="en-US" sz="1200" b="1" i="0" u="none" strike="noStrike" cap="none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Kota Kinabalu Office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200"/>
              <a:buFont typeface="Century Gothic"/>
              <a:buNone/>
            </a:pPr>
            <a:r>
              <a:rPr lang="en-US" sz="1200" b="1" i="0" u="none" strike="noStrike" cap="none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(Sabah)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1" name="Google Shape;891;p16"/>
          <p:cNvSpPr/>
          <p:nvPr/>
        </p:nvSpPr>
        <p:spPr>
          <a:xfrm>
            <a:off x="3794526" y="3739428"/>
            <a:ext cx="130035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200"/>
              <a:buFont typeface="Century Gothic"/>
              <a:buNone/>
            </a:pPr>
            <a:r>
              <a:rPr lang="en-US" sz="1200" b="1" i="0" u="none" strike="noStrike" cap="none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Kuantan Office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200"/>
              <a:buFont typeface="Century Gothic"/>
              <a:buNone/>
            </a:pPr>
            <a:r>
              <a:rPr lang="en-US" sz="1200" b="1" i="0" u="none" strike="noStrike" cap="none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(Pahang)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2" name="Google Shape;892;p16"/>
          <p:cNvSpPr txBox="1">
            <a:spLocks noGrp="1"/>
          </p:cNvSpPr>
          <p:nvPr>
            <p:ph type="sldNum" idx="12"/>
          </p:nvPr>
        </p:nvSpPr>
        <p:spPr>
          <a:xfrm>
            <a:off x="9317853" y="6361505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/>
              <a:t>31</a:t>
            </a:fld>
            <a:endParaRPr sz="1200"/>
          </a:p>
        </p:txBody>
      </p:sp>
      <p:sp>
        <p:nvSpPr>
          <p:cNvPr id="893" name="Google Shape;893;p16"/>
          <p:cNvSpPr txBox="1"/>
          <p:nvPr/>
        </p:nvSpPr>
        <p:spPr>
          <a:xfrm>
            <a:off x="628236" y="173665"/>
            <a:ext cx="9007083" cy="89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REGIONAL OFFICES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E87D2E"/>
                </a:solidFill>
                <a:latin typeface="Arial"/>
                <a:ea typeface="Arial"/>
                <a:cs typeface="Arial"/>
                <a:sym typeface="Arial"/>
              </a:rPr>
              <a:t>6 Offices across Peninsular Malaysia, Sabah and Sarawak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4" name="Google Shape;894;p16"/>
          <p:cNvSpPr/>
          <p:nvPr/>
        </p:nvSpPr>
        <p:spPr>
          <a:xfrm>
            <a:off x="9160991" y="2663527"/>
            <a:ext cx="156862" cy="170861"/>
          </a:xfrm>
          <a:prstGeom prst="ellipse">
            <a:avLst/>
          </a:prstGeom>
          <a:solidFill>
            <a:srgbClr val="76AEBD"/>
          </a:solidFill>
          <a:ln w="25400" cap="flat" cmpd="sng">
            <a:solidFill>
              <a:srgbClr val="B7CCE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5" name="Google Shape;895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04354" y="411598"/>
            <a:ext cx="2429682" cy="480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6" name="Google Shape;896;p16"/>
          <p:cNvPicPr preferRelativeResize="0"/>
          <p:nvPr/>
        </p:nvPicPr>
        <p:blipFill rotWithShape="1">
          <a:blip r:embed="rId5">
            <a:alphaModFix/>
          </a:blip>
          <a:srcRect r="95628"/>
          <a:stretch/>
        </p:blipFill>
        <p:spPr>
          <a:xfrm>
            <a:off x="0" y="893"/>
            <a:ext cx="532938" cy="68562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2" name="Google Shape;902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5816828" y="500066"/>
            <a:ext cx="520564" cy="12223429"/>
          </a:xfrm>
          <a:prstGeom prst="rect">
            <a:avLst/>
          </a:prstGeom>
          <a:noFill/>
          <a:ln>
            <a:noFill/>
          </a:ln>
        </p:spPr>
      </p:pic>
      <p:sp>
        <p:nvSpPr>
          <p:cNvPr id="903" name="Google Shape;903;p70"/>
          <p:cNvSpPr/>
          <p:nvPr/>
        </p:nvSpPr>
        <p:spPr>
          <a:xfrm>
            <a:off x="11032751" y="1166843"/>
            <a:ext cx="1160652" cy="452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Cairo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Nairobi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Johannesburg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Lagos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Istanbul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Budapest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Warsaw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Moscow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Frankfurt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Milan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Paris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Rotterdam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London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Sao Paulo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Buenos Aires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Santiago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Miami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New York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Mexico City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 Angeles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Karachi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Singapore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Toronto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04" name="Google Shape;904;p70"/>
          <p:cNvGrpSpPr/>
          <p:nvPr/>
        </p:nvGrpSpPr>
        <p:grpSpPr>
          <a:xfrm>
            <a:off x="66184" y="1098098"/>
            <a:ext cx="9521504" cy="5208794"/>
            <a:chOff x="1689100" y="1257664"/>
            <a:chExt cx="8813800" cy="4605048"/>
          </a:xfrm>
        </p:grpSpPr>
        <p:sp>
          <p:nvSpPr>
            <p:cNvPr id="905" name="Google Shape;905;p70"/>
            <p:cNvSpPr/>
            <p:nvPr/>
          </p:nvSpPr>
          <p:spPr>
            <a:xfrm>
              <a:off x="6875759" y="4549608"/>
              <a:ext cx="180592" cy="361180"/>
            </a:xfrm>
            <a:custGeom>
              <a:avLst/>
              <a:gdLst/>
              <a:ahLst/>
              <a:cxnLst/>
              <a:rect l="l" t="t" r="r" b="b"/>
              <a:pathLst>
                <a:path w="157" h="316" extrusionOk="0">
                  <a:moveTo>
                    <a:pt x="15" y="204"/>
                  </a:moveTo>
                  <a:cubicBezTo>
                    <a:pt x="15" y="204"/>
                    <a:pt x="30" y="170"/>
                    <a:pt x="30" y="169"/>
                  </a:cubicBezTo>
                  <a:cubicBezTo>
                    <a:pt x="30" y="160"/>
                    <a:pt x="19" y="140"/>
                    <a:pt x="19" y="127"/>
                  </a:cubicBezTo>
                  <a:cubicBezTo>
                    <a:pt x="19" y="88"/>
                    <a:pt x="46" y="91"/>
                    <a:pt x="68" y="77"/>
                  </a:cubicBezTo>
                  <a:cubicBezTo>
                    <a:pt x="85" y="67"/>
                    <a:pt x="109" y="37"/>
                    <a:pt x="121" y="24"/>
                  </a:cubicBezTo>
                  <a:cubicBezTo>
                    <a:pt x="125" y="20"/>
                    <a:pt x="123" y="6"/>
                    <a:pt x="126" y="0"/>
                  </a:cubicBezTo>
                  <a:cubicBezTo>
                    <a:pt x="151" y="3"/>
                    <a:pt x="149" y="55"/>
                    <a:pt x="157" y="75"/>
                  </a:cubicBezTo>
                  <a:cubicBezTo>
                    <a:pt x="157" y="87"/>
                    <a:pt x="157" y="87"/>
                    <a:pt x="157" y="87"/>
                  </a:cubicBezTo>
                  <a:cubicBezTo>
                    <a:pt x="153" y="86"/>
                    <a:pt x="145" y="83"/>
                    <a:pt x="144" y="83"/>
                  </a:cubicBezTo>
                  <a:cubicBezTo>
                    <a:pt x="144" y="141"/>
                    <a:pt x="126" y="181"/>
                    <a:pt x="110" y="227"/>
                  </a:cubicBezTo>
                  <a:cubicBezTo>
                    <a:pt x="96" y="262"/>
                    <a:pt x="89" y="316"/>
                    <a:pt x="43" y="316"/>
                  </a:cubicBezTo>
                  <a:cubicBezTo>
                    <a:pt x="24" y="316"/>
                    <a:pt x="7" y="293"/>
                    <a:pt x="7" y="272"/>
                  </a:cubicBezTo>
                  <a:cubicBezTo>
                    <a:pt x="7" y="262"/>
                    <a:pt x="10" y="258"/>
                    <a:pt x="9" y="252"/>
                  </a:cubicBezTo>
                  <a:cubicBezTo>
                    <a:pt x="0" y="245"/>
                    <a:pt x="0" y="232"/>
                    <a:pt x="0" y="220"/>
                  </a:cubicBezTo>
                  <a:cubicBezTo>
                    <a:pt x="0" y="217"/>
                    <a:pt x="14" y="204"/>
                    <a:pt x="15" y="204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70"/>
            <p:cNvSpPr/>
            <p:nvPr/>
          </p:nvSpPr>
          <p:spPr>
            <a:xfrm>
              <a:off x="5394294" y="3204364"/>
              <a:ext cx="1683483" cy="1974248"/>
            </a:xfrm>
            <a:custGeom>
              <a:avLst/>
              <a:gdLst/>
              <a:ahLst/>
              <a:cxnLst/>
              <a:rect l="l" t="t" r="r" b="b"/>
              <a:pathLst>
                <a:path w="1471" h="1725" extrusionOk="0">
                  <a:moveTo>
                    <a:pt x="841" y="119"/>
                  </a:moveTo>
                  <a:cubicBezTo>
                    <a:pt x="857" y="119"/>
                    <a:pt x="857" y="119"/>
                    <a:pt x="857" y="119"/>
                  </a:cubicBezTo>
                  <a:cubicBezTo>
                    <a:pt x="857" y="130"/>
                    <a:pt x="865" y="133"/>
                    <a:pt x="869" y="137"/>
                  </a:cubicBezTo>
                  <a:cubicBezTo>
                    <a:pt x="875" y="147"/>
                    <a:pt x="893" y="141"/>
                    <a:pt x="905" y="145"/>
                  </a:cubicBezTo>
                  <a:cubicBezTo>
                    <a:pt x="929" y="155"/>
                    <a:pt x="963" y="167"/>
                    <a:pt x="990" y="167"/>
                  </a:cubicBezTo>
                  <a:cubicBezTo>
                    <a:pt x="1014" y="167"/>
                    <a:pt x="1021" y="155"/>
                    <a:pt x="1045" y="155"/>
                  </a:cubicBezTo>
                  <a:cubicBezTo>
                    <a:pt x="1059" y="155"/>
                    <a:pt x="1068" y="165"/>
                    <a:pt x="1084" y="165"/>
                  </a:cubicBezTo>
                  <a:cubicBezTo>
                    <a:pt x="1096" y="165"/>
                    <a:pt x="1096" y="161"/>
                    <a:pt x="1106" y="159"/>
                  </a:cubicBezTo>
                  <a:cubicBezTo>
                    <a:pt x="1111" y="173"/>
                    <a:pt x="1121" y="184"/>
                    <a:pt x="1121" y="199"/>
                  </a:cubicBezTo>
                  <a:cubicBezTo>
                    <a:pt x="1121" y="206"/>
                    <a:pt x="1109" y="235"/>
                    <a:pt x="1106" y="245"/>
                  </a:cubicBezTo>
                  <a:cubicBezTo>
                    <a:pt x="1090" y="242"/>
                    <a:pt x="1077" y="207"/>
                    <a:pt x="1064" y="193"/>
                  </a:cubicBezTo>
                  <a:cubicBezTo>
                    <a:pt x="1064" y="207"/>
                    <a:pt x="1064" y="207"/>
                    <a:pt x="1064" y="207"/>
                  </a:cubicBezTo>
                  <a:cubicBezTo>
                    <a:pt x="1136" y="340"/>
                    <a:pt x="1136" y="340"/>
                    <a:pt x="1136" y="340"/>
                  </a:cubicBezTo>
                  <a:cubicBezTo>
                    <a:pt x="1132" y="357"/>
                    <a:pt x="1155" y="392"/>
                    <a:pt x="1166" y="402"/>
                  </a:cubicBezTo>
                  <a:cubicBezTo>
                    <a:pt x="1166" y="444"/>
                    <a:pt x="1166" y="444"/>
                    <a:pt x="1166" y="444"/>
                  </a:cubicBezTo>
                  <a:cubicBezTo>
                    <a:pt x="1174" y="465"/>
                    <a:pt x="1189" y="465"/>
                    <a:pt x="1200" y="481"/>
                  </a:cubicBezTo>
                  <a:cubicBezTo>
                    <a:pt x="1214" y="500"/>
                    <a:pt x="1206" y="521"/>
                    <a:pt x="1219" y="535"/>
                  </a:cubicBezTo>
                  <a:cubicBezTo>
                    <a:pt x="1231" y="548"/>
                    <a:pt x="1240" y="549"/>
                    <a:pt x="1253" y="559"/>
                  </a:cubicBezTo>
                  <a:cubicBezTo>
                    <a:pt x="1265" y="568"/>
                    <a:pt x="1272" y="601"/>
                    <a:pt x="1297" y="601"/>
                  </a:cubicBezTo>
                  <a:cubicBezTo>
                    <a:pt x="1297" y="615"/>
                    <a:pt x="1304" y="617"/>
                    <a:pt x="1296" y="626"/>
                  </a:cubicBezTo>
                  <a:cubicBezTo>
                    <a:pt x="1306" y="634"/>
                    <a:pt x="1316" y="660"/>
                    <a:pt x="1329" y="660"/>
                  </a:cubicBezTo>
                  <a:cubicBezTo>
                    <a:pt x="1341" y="660"/>
                    <a:pt x="1342" y="649"/>
                    <a:pt x="1352" y="646"/>
                  </a:cubicBezTo>
                  <a:cubicBezTo>
                    <a:pt x="1363" y="642"/>
                    <a:pt x="1371" y="648"/>
                    <a:pt x="1382" y="646"/>
                  </a:cubicBezTo>
                  <a:cubicBezTo>
                    <a:pt x="1411" y="642"/>
                    <a:pt x="1438" y="630"/>
                    <a:pt x="1465" y="622"/>
                  </a:cubicBezTo>
                  <a:cubicBezTo>
                    <a:pt x="1468" y="627"/>
                    <a:pt x="1471" y="630"/>
                    <a:pt x="1471" y="634"/>
                  </a:cubicBezTo>
                  <a:cubicBezTo>
                    <a:pt x="1471" y="680"/>
                    <a:pt x="1437" y="739"/>
                    <a:pt x="1418" y="766"/>
                  </a:cubicBezTo>
                  <a:cubicBezTo>
                    <a:pt x="1395" y="797"/>
                    <a:pt x="1385" y="826"/>
                    <a:pt x="1357" y="849"/>
                  </a:cubicBezTo>
                  <a:cubicBezTo>
                    <a:pt x="1307" y="890"/>
                    <a:pt x="1253" y="903"/>
                    <a:pt x="1234" y="974"/>
                  </a:cubicBezTo>
                  <a:cubicBezTo>
                    <a:pt x="1229" y="994"/>
                    <a:pt x="1209" y="999"/>
                    <a:pt x="1209" y="1022"/>
                  </a:cubicBezTo>
                  <a:cubicBezTo>
                    <a:pt x="1209" y="1046"/>
                    <a:pt x="1215" y="1057"/>
                    <a:pt x="1215" y="1081"/>
                  </a:cubicBezTo>
                  <a:cubicBezTo>
                    <a:pt x="1215" y="1108"/>
                    <a:pt x="1243" y="1122"/>
                    <a:pt x="1243" y="1137"/>
                  </a:cubicBezTo>
                  <a:cubicBezTo>
                    <a:pt x="1243" y="1142"/>
                    <a:pt x="1239" y="1147"/>
                    <a:pt x="1238" y="1149"/>
                  </a:cubicBezTo>
                  <a:cubicBezTo>
                    <a:pt x="1238" y="1169"/>
                    <a:pt x="1238" y="1169"/>
                    <a:pt x="1238" y="1169"/>
                  </a:cubicBezTo>
                  <a:cubicBezTo>
                    <a:pt x="1238" y="1181"/>
                    <a:pt x="1236" y="1196"/>
                    <a:pt x="1236" y="1219"/>
                  </a:cubicBezTo>
                  <a:cubicBezTo>
                    <a:pt x="1240" y="1223"/>
                    <a:pt x="1242" y="1228"/>
                    <a:pt x="1242" y="1235"/>
                  </a:cubicBezTo>
                  <a:cubicBezTo>
                    <a:pt x="1242" y="1297"/>
                    <a:pt x="1142" y="1290"/>
                    <a:pt x="1134" y="1342"/>
                  </a:cubicBezTo>
                  <a:cubicBezTo>
                    <a:pt x="1123" y="1344"/>
                    <a:pt x="1111" y="1357"/>
                    <a:pt x="1111" y="1366"/>
                  </a:cubicBezTo>
                  <a:cubicBezTo>
                    <a:pt x="1111" y="1383"/>
                    <a:pt x="1132" y="1395"/>
                    <a:pt x="1132" y="1419"/>
                  </a:cubicBezTo>
                  <a:cubicBezTo>
                    <a:pt x="1132" y="1432"/>
                    <a:pt x="1131" y="1458"/>
                    <a:pt x="1126" y="1465"/>
                  </a:cubicBezTo>
                  <a:cubicBezTo>
                    <a:pt x="1121" y="1471"/>
                    <a:pt x="1109" y="1468"/>
                    <a:pt x="1103" y="1471"/>
                  </a:cubicBezTo>
                  <a:cubicBezTo>
                    <a:pt x="1085" y="1480"/>
                    <a:pt x="1075" y="1488"/>
                    <a:pt x="1065" y="1508"/>
                  </a:cubicBezTo>
                  <a:cubicBezTo>
                    <a:pt x="1072" y="1512"/>
                    <a:pt x="1077" y="1518"/>
                    <a:pt x="1077" y="1525"/>
                  </a:cubicBezTo>
                  <a:cubicBezTo>
                    <a:pt x="1077" y="1547"/>
                    <a:pt x="1056" y="1564"/>
                    <a:pt x="1047" y="1574"/>
                  </a:cubicBezTo>
                  <a:cubicBezTo>
                    <a:pt x="1030" y="1592"/>
                    <a:pt x="1028" y="1610"/>
                    <a:pt x="1016" y="1626"/>
                  </a:cubicBezTo>
                  <a:cubicBezTo>
                    <a:pt x="997" y="1651"/>
                    <a:pt x="989" y="1673"/>
                    <a:pt x="958" y="1689"/>
                  </a:cubicBezTo>
                  <a:cubicBezTo>
                    <a:pt x="945" y="1696"/>
                    <a:pt x="926" y="1689"/>
                    <a:pt x="924" y="1704"/>
                  </a:cubicBezTo>
                  <a:cubicBezTo>
                    <a:pt x="914" y="1704"/>
                    <a:pt x="908" y="1709"/>
                    <a:pt x="901" y="1709"/>
                  </a:cubicBezTo>
                  <a:cubicBezTo>
                    <a:pt x="893" y="1709"/>
                    <a:pt x="888" y="1701"/>
                    <a:pt x="880" y="1701"/>
                  </a:cubicBezTo>
                  <a:cubicBezTo>
                    <a:pt x="848" y="1701"/>
                    <a:pt x="829" y="1725"/>
                    <a:pt x="800" y="1725"/>
                  </a:cubicBezTo>
                  <a:cubicBezTo>
                    <a:pt x="787" y="1725"/>
                    <a:pt x="781" y="1718"/>
                    <a:pt x="776" y="1709"/>
                  </a:cubicBezTo>
                  <a:cubicBezTo>
                    <a:pt x="772" y="1710"/>
                    <a:pt x="770" y="1712"/>
                    <a:pt x="769" y="1713"/>
                  </a:cubicBezTo>
                  <a:cubicBezTo>
                    <a:pt x="769" y="1697"/>
                    <a:pt x="761" y="1680"/>
                    <a:pt x="755" y="1673"/>
                  </a:cubicBezTo>
                  <a:cubicBezTo>
                    <a:pt x="761" y="1667"/>
                    <a:pt x="765" y="1661"/>
                    <a:pt x="765" y="1652"/>
                  </a:cubicBezTo>
                  <a:cubicBezTo>
                    <a:pt x="765" y="1639"/>
                    <a:pt x="744" y="1615"/>
                    <a:pt x="740" y="1608"/>
                  </a:cubicBezTo>
                  <a:cubicBezTo>
                    <a:pt x="712" y="1560"/>
                    <a:pt x="678" y="1513"/>
                    <a:pt x="678" y="1443"/>
                  </a:cubicBezTo>
                  <a:cubicBezTo>
                    <a:pt x="678" y="1430"/>
                    <a:pt x="678" y="1428"/>
                    <a:pt x="678" y="1421"/>
                  </a:cubicBezTo>
                  <a:cubicBezTo>
                    <a:pt x="678" y="1410"/>
                    <a:pt x="669" y="1406"/>
                    <a:pt x="663" y="1395"/>
                  </a:cubicBezTo>
                  <a:cubicBezTo>
                    <a:pt x="641" y="1358"/>
                    <a:pt x="619" y="1328"/>
                    <a:pt x="619" y="1276"/>
                  </a:cubicBezTo>
                  <a:cubicBezTo>
                    <a:pt x="619" y="1220"/>
                    <a:pt x="666" y="1207"/>
                    <a:pt x="666" y="1165"/>
                  </a:cubicBezTo>
                  <a:cubicBezTo>
                    <a:pt x="666" y="1145"/>
                    <a:pt x="659" y="1137"/>
                    <a:pt x="656" y="1119"/>
                  </a:cubicBezTo>
                  <a:cubicBezTo>
                    <a:pt x="651" y="1085"/>
                    <a:pt x="645" y="1073"/>
                    <a:pt x="638" y="1053"/>
                  </a:cubicBezTo>
                  <a:cubicBezTo>
                    <a:pt x="631" y="1037"/>
                    <a:pt x="634" y="1019"/>
                    <a:pt x="625" y="1006"/>
                  </a:cubicBezTo>
                  <a:cubicBezTo>
                    <a:pt x="605" y="979"/>
                    <a:pt x="562" y="952"/>
                    <a:pt x="562" y="914"/>
                  </a:cubicBezTo>
                  <a:cubicBezTo>
                    <a:pt x="562" y="905"/>
                    <a:pt x="574" y="886"/>
                    <a:pt x="579" y="882"/>
                  </a:cubicBezTo>
                  <a:cubicBezTo>
                    <a:pt x="576" y="875"/>
                    <a:pt x="579" y="874"/>
                    <a:pt x="579" y="871"/>
                  </a:cubicBezTo>
                  <a:cubicBezTo>
                    <a:pt x="579" y="861"/>
                    <a:pt x="579" y="837"/>
                    <a:pt x="587" y="831"/>
                  </a:cubicBezTo>
                  <a:cubicBezTo>
                    <a:pt x="578" y="813"/>
                    <a:pt x="565" y="797"/>
                    <a:pt x="539" y="797"/>
                  </a:cubicBezTo>
                  <a:cubicBezTo>
                    <a:pt x="525" y="797"/>
                    <a:pt x="514" y="797"/>
                    <a:pt x="507" y="797"/>
                  </a:cubicBezTo>
                  <a:cubicBezTo>
                    <a:pt x="485" y="797"/>
                    <a:pt x="479" y="751"/>
                    <a:pt x="448" y="751"/>
                  </a:cubicBezTo>
                  <a:cubicBezTo>
                    <a:pt x="410" y="751"/>
                    <a:pt x="382" y="770"/>
                    <a:pt x="354" y="779"/>
                  </a:cubicBezTo>
                  <a:cubicBezTo>
                    <a:pt x="342" y="783"/>
                    <a:pt x="338" y="793"/>
                    <a:pt x="327" y="793"/>
                  </a:cubicBezTo>
                  <a:cubicBezTo>
                    <a:pt x="316" y="793"/>
                    <a:pt x="297" y="781"/>
                    <a:pt x="282" y="781"/>
                  </a:cubicBezTo>
                  <a:cubicBezTo>
                    <a:pt x="252" y="781"/>
                    <a:pt x="239" y="797"/>
                    <a:pt x="210" y="797"/>
                  </a:cubicBezTo>
                  <a:cubicBezTo>
                    <a:pt x="201" y="797"/>
                    <a:pt x="190" y="793"/>
                    <a:pt x="187" y="791"/>
                  </a:cubicBezTo>
                  <a:cubicBezTo>
                    <a:pt x="166" y="774"/>
                    <a:pt x="122" y="747"/>
                    <a:pt x="106" y="722"/>
                  </a:cubicBezTo>
                  <a:cubicBezTo>
                    <a:pt x="91" y="699"/>
                    <a:pt x="87" y="680"/>
                    <a:pt x="68" y="664"/>
                  </a:cubicBezTo>
                  <a:cubicBezTo>
                    <a:pt x="63" y="660"/>
                    <a:pt x="23" y="622"/>
                    <a:pt x="23" y="619"/>
                  </a:cubicBezTo>
                  <a:cubicBezTo>
                    <a:pt x="19" y="615"/>
                    <a:pt x="16" y="613"/>
                    <a:pt x="13" y="608"/>
                  </a:cubicBezTo>
                  <a:cubicBezTo>
                    <a:pt x="15" y="608"/>
                    <a:pt x="15" y="608"/>
                    <a:pt x="15" y="608"/>
                  </a:cubicBezTo>
                  <a:cubicBezTo>
                    <a:pt x="15" y="596"/>
                    <a:pt x="11" y="590"/>
                    <a:pt x="11" y="583"/>
                  </a:cubicBezTo>
                  <a:cubicBezTo>
                    <a:pt x="11" y="572"/>
                    <a:pt x="5" y="568"/>
                    <a:pt x="0" y="556"/>
                  </a:cubicBezTo>
                  <a:cubicBezTo>
                    <a:pt x="16" y="548"/>
                    <a:pt x="32" y="505"/>
                    <a:pt x="32" y="485"/>
                  </a:cubicBezTo>
                  <a:cubicBezTo>
                    <a:pt x="32" y="450"/>
                    <a:pt x="16" y="428"/>
                    <a:pt x="16" y="396"/>
                  </a:cubicBezTo>
                  <a:cubicBezTo>
                    <a:pt x="16" y="380"/>
                    <a:pt x="34" y="370"/>
                    <a:pt x="38" y="358"/>
                  </a:cubicBezTo>
                  <a:cubicBezTo>
                    <a:pt x="48" y="327"/>
                    <a:pt x="70" y="285"/>
                    <a:pt x="88" y="258"/>
                  </a:cubicBezTo>
                  <a:cubicBezTo>
                    <a:pt x="99" y="243"/>
                    <a:pt x="119" y="245"/>
                    <a:pt x="132" y="237"/>
                  </a:cubicBezTo>
                  <a:cubicBezTo>
                    <a:pt x="144" y="230"/>
                    <a:pt x="163" y="214"/>
                    <a:pt x="166" y="201"/>
                  </a:cubicBezTo>
                  <a:cubicBezTo>
                    <a:pt x="176" y="172"/>
                    <a:pt x="164" y="159"/>
                    <a:pt x="179" y="139"/>
                  </a:cubicBezTo>
                  <a:cubicBezTo>
                    <a:pt x="199" y="113"/>
                    <a:pt x="225" y="88"/>
                    <a:pt x="244" y="64"/>
                  </a:cubicBezTo>
                  <a:cubicBezTo>
                    <a:pt x="242" y="64"/>
                    <a:pt x="242" y="64"/>
                    <a:pt x="242" y="64"/>
                  </a:cubicBezTo>
                  <a:cubicBezTo>
                    <a:pt x="248" y="56"/>
                    <a:pt x="250" y="48"/>
                    <a:pt x="257" y="42"/>
                  </a:cubicBezTo>
                  <a:cubicBezTo>
                    <a:pt x="276" y="56"/>
                    <a:pt x="296" y="62"/>
                    <a:pt x="322" y="62"/>
                  </a:cubicBezTo>
                  <a:cubicBezTo>
                    <a:pt x="338" y="62"/>
                    <a:pt x="341" y="52"/>
                    <a:pt x="350" y="48"/>
                  </a:cubicBezTo>
                  <a:cubicBezTo>
                    <a:pt x="379" y="33"/>
                    <a:pt x="435" y="10"/>
                    <a:pt x="469" y="10"/>
                  </a:cubicBezTo>
                  <a:cubicBezTo>
                    <a:pt x="480" y="10"/>
                    <a:pt x="490" y="18"/>
                    <a:pt x="496" y="18"/>
                  </a:cubicBezTo>
                  <a:cubicBezTo>
                    <a:pt x="504" y="18"/>
                    <a:pt x="516" y="6"/>
                    <a:pt x="528" y="6"/>
                  </a:cubicBezTo>
                  <a:cubicBezTo>
                    <a:pt x="538" y="6"/>
                    <a:pt x="542" y="12"/>
                    <a:pt x="550" y="12"/>
                  </a:cubicBezTo>
                  <a:cubicBezTo>
                    <a:pt x="566" y="12"/>
                    <a:pt x="566" y="0"/>
                    <a:pt x="581" y="0"/>
                  </a:cubicBezTo>
                  <a:cubicBezTo>
                    <a:pt x="595" y="0"/>
                    <a:pt x="591" y="14"/>
                    <a:pt x="603" y="14"/>
                  </a:cubicBezTo>
                  <a:cubicBezTo>
                    <a:pt x="608" y="14"/>
                    <a:pt x="610" y="10"/>
                    <a:pt x="615" y="10"/>
                  </a:cubicBezTo>
                  <a:cubicBezTo>
                    <a:pt x="614" y="21"/>
                    <a:pt x="603" y="20"/>
                    <a:pt x="603" y="30"/>
                  </a:cubicBezTo>
                  <a:cubicBezTo>
                    <a:pt x="603" y="37"/>
                    <a:pt x="613" y="41"/>
                    <a:pt x="613" y="48"/>
                  </a:cubicBezTo>
                  <a:cubicBezTo>
                    <a:pt x="613" y="60"/>
                    <a:pt x="603" y="66"/>
                    <a:pt x="603" y="78"/>
                  </a:cubicBezTo>
                  <a:cubicBezTo>
                    <a:pt x="603" y="98"/>
                    <a:pt x="623" y="115"/>
                    <a:pt x="638" y="115"/>
                  </a:cubicBezTo>
                  <a:cubicBezTo>
                    <a:pt x="647" y="115"/>
                    <a:pt x="653" y="115"/>
                    <a:pt x="659" y="115"/>
                  </a:cubicBezTo>
                  <a:cubicBezTo>
                    <a:pt x="708" y="115"/>
                    <a:pt x="725" y="179"/>
                    <a:pt x="781" y="179"/>
                  </a:cubicBezTo>
                  <a:cubicBezTo>
                    <a:pt x="788" y="179"/>
                    <a:pt x="797" y="171"/>
                    <a:pt x="797" y="167"/>
                  </a:cubicBezTo>
                  <a:cubicBezTo>
                    <a:pt x="797" y="161"/>
                    <a:pt x="797" y="157"/>
                    <a:pt x="797" y="151"/>
                  </a:cubicBezTo>
                  <a:cubicBezTo>
                    <a:pt x="797" y="126"/>
                    <a:pt x="815" y="126"/>
                    <a:pt x="838" y="118"/>
                  </a:cubicBezTo>
                  <a:lnTo>
                    <a:pt x="841" y="119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70"/>
            <p:cNvSpPr/>
            <p:nvPr/>
          </p:nvSpPr>
          <p:spPr>
            <a:xfrm>
              <a:off x="6456418" y="3063565"/>
              <a:ext cx="918264" cy="835612"/>
            </a:xfrm>
            <a:custGeom>
              <a:avLst/>
              <a:gdLst/>
              <a:ahLst/>
              <a:cxnLst/>
              <a:rect l="l" t="t" r="r" b="b"/>
              <a:pathLst>
                <a:path w="803" h="730" extrusionOk="0">
                  <a:moveTo>
                    <a:pt x="193" y="319"/>
                  </a:moveTo>
                  <a:cubicBezTo>
                    <a:pt x="176" y="277"/>
                    <a:pt x="176" y="277"/>
                    <a:pt x="176" y="277"/>
                  </a:cubicBezTo>
                  <a:cubicBezTo>
                    <a:pt x="176" y="272"/>
                    <a:pt x="181" y="272"/>
                    <a:pt x="182" y="268"/>
                  </a:cubicBezTo>
                  <a:cubicBezTo>
                    <a:pt x="187" y="251"/>
                    <a:pt x="190" y="242"/>
                    <a:pt x="194" y="226"/>
                  </a:cubicBezTo>
                  <a:cubicBezTo>
                    <a:pt x="199" y="210"/>
                    <a:pt x="214" y="206"/>
                    <a:pt x="214" y="188"/>
                  </a:cubicBezTo>
                  <a:cubicBezTo>
                    <a:pt x="214" y="175"/>
                    <a:pt x="210" y="164"/>
                    <a:pt x="210" y="154"/>
                  </a:cubicBezTo>
                  <a:cubicBezTo>
                    <a:pt x="210" y="149"/>
                    <a:pt x="214" y="148"/>
                    <a:pt x="215" y="146"/>
                  </a:cubicBezTo>
                  <a:cubicBezTo>
                    <a:pt x="215" y="138"/>
                    <a:pt x="215" y="138"/>
                    <a:pt x="215" y="138"/>
                  </a:cubicBezTo>
                  <a:cubicBezTo>
                    <a:pt x="209" y="140"/>
                    <a:pt x="207" y="145"/>
                    <a:pt x="201" y="145"/>
                  </a:cubicBezTo>
                  <a:cubicBezTo>
                    <a:pt x="193" y="145"/>
                    <a:pt x="189" y="142"/>
                    <a:pt x="186" y="139"/>
                  </a:cubicBezTo>
                  <a:cubicBezTo>
                    <a:pt x="174" y="148"/>
                    <a:pt x="170" y="159"/>
                    <a:pt x="148" y="159"/>
                  </a:cubicBezTo>
                  <a:cubicBezTo>
                    <a:pt x="132" y="159"/>
                    <a:pt x="126" y="139"/>
                    <a:pt x="110" y="139"/>
                  </a:cubicBezTo>
                  <a:cubicBezTo>
                    <a:pt x="94" y="139"/>
                    <a:pt x="97" y="157"/>
                    <a:pt x="84" y="157"/>
                  </a:cubicBezTo>
                  <a:cubicBezTo>
                    <a:pt x="69" y="157"/>
                    <a:pt x="62" y="136"/>
                    <a:pt x="47" y="143"/>
                  </a:cubicBezTo>
                  <a:cubicBezTo>
                    <a:pt x="39" y="143"/>
                    <a:pt x="39" y="143"/>
                    <a:pt x="39" y="143"/>
                  </a:cubicBezTo>
                  <a:cubicBezTo>
                    <a:pt x="41" y="142"/>
                    <a:pt x="44" y="140"/>
                    <a:pt x="45" y="138"/>
                  </a:cubicBezTo>
                  <a:cubicBezTo>
                    <a:pt x="40" y="133"/>
                    <a:pt x="19" y="121"/>
                    <a:pt x="26" y="113"/>
                  </a:cubicBezTo>
                  <a:cubicBezTo>
                    <a:pt x="19" y="103"/>
                    <a:pt x="11" y="104"/>
                    <a:pt x="0" y="98"/>
                  </a:cubicBezTo>
                  <a:cubicBezTo>
                    <a:pt x="8" y="90"/>
                    <a:pt x="16" y="92"/>
                    <a:pt x="16" y="77"/>
                  </a:cubicBezTo>
                  <a:cubicBezTo>
                    <a:pt x="16" y="71"/>
                    <a:pt x="15" y="71"/>
                    <a:pt x="16" y="67"/>
                  </a:cubicBezTo>
                  <a:cubicBezTo>
                    <a:pt x="11" y="67"/>
                    <a:pt x="3" y="68"/>
                    <a:pt x="3" y="63"/>
                  </a:cubicBezTo>
                  <a:cubicBezTo>
                    <a:pt x="3" y="39"/>
                    <a:pt x="58" y="44"/>
                    <a:pt x="72" y="36"/>
                  </a:cubicBezTo>
                  <a:cubicBezTo>
                    <a:pt x="70" y="30"/>
                    <a:pt x="65" y="32"/>
                    <a:pt x="65" y="27"/>
                  </a:cubicBezTo>
                  <a:cubicBezTo>
                    <a:pt x="65" y="20"/>
                    <a:pt x="80" y="23"/>
                    <a:pt x="84" y="23"/>
                  </a:cubicBezTo>
                  <a:cubicBezTo>
                    <a:pt x="93" y="23"/>
                    <a:pt x="107" y="23"/>
                    <a:pt x="107" y="23"/>
                  </a:cubicBezTo>
                  <a:cubicBezTo>
                    <a:pt x="116" y="23"/>
                    <a:pt x="130" y="13"/>
                    <a:pt x="138" y="7"/>
                  </a:cubicBezTo>
                  <a:cubicBezTo>
                    <a:pt x="148" y="1"/>
                    <a:pt x="169" y="0"/>
                    <a:pt x="182" y="0"/>
                  </a:cubicBezTo>
                  <a:cubicBezTo>
                    <a:pt x="203" y="0"/>
                    <a:pt x="202" y="12"/>
                    <a:pt x="219" y="12"/>
                  </a:cubicBezTo>
                  <a:cubicBezTo>
                    <a:pt x="219" y="21"/>
                    <a:pt x="249" y="27"/>
                    <a:pt x="257" y="28"/>
                  </a:cubicBezTo>
                  <a:cubicBezTo>
                    <a:pt x="279" y="28"/>
                    <a:pt x="293" y="28"/>
                    <a:pt x="300" y="28"/>
                  </a:cubicBezTo>
                  <a:cubicBezTo>
                    <a:pt x="321" y="28"/>
                    <a:pt x="330" y="6"/>
                    <a:pt x="353" y="6"/>
                  </a:cubicBezTo>
                  <a:cubicBezTo>
                    <a:pt x="377" y="6"/>
                    <a:pt x="376" y="21"/>
                    <a:pt x="384" y="38"/>
                  </a:cubicBezTo>
                  <a:cubicBezTo>
                    <a:pt x="385" y="41"/>
                    <a:pt x="400" y="51"/>
                    <a:pt x="402" y="51"/>
                  </a:cubicBezTo>
                  <a:cubicBezTo>
                    <a:pt x="415" y="55"/>
                    <a:pt x="418" y="79"/>
                    <a:pt x="440" y="79"/>
                  </a:cubicBezTo>
                  <a:cubicBezTo>
                    <a:pt x="456" y="79"/>
                    <a:pt x="456" y="65"/>
                    <a:pt x="467" y="61"/>
                  </a:cubicBezTo>
                  <a:cubicBezTo>
                    <a:pt x="473" y="59"/>
                    <a:pt x="472" y="59"/>
                    <a:pt x="477" y="59"/>
                  </a:cubicBezTo>
                  <a:cubicBezTo>
                    <a:pt x="480" y="63"/>
                    <a:pt x="480" y="70"/>
                    <a:pt x="483" y="73"/>
                  </a:cubicBezTo>
                  <a:cubicBezTo>
                    <a:pt x="482" y="75"/>
                    <a:pt x="483" y="76"/>
                    <a:pt x="483" y="78"/>
                  </a:cubicBezTo>
                  <a:cubicBezTo>
                    <a:pt x="483" y="86"/>
                    <a:pt x="489" y="85"/>
                    <a:pt x="493" y="91"/>
                  </a:cubicBezTo>
                  <a:cubicBezTo>
                    <a:pt x="499" y="101"/>
                    <a:pt x="492" y="107"/>
                    <a:pt x="496" y="117"/>
                  </a:cubicBezTo>
                  <a:cubicBezTo>
                    <a:pt x="500" y="125"/>
                    <a:pt x="510" y="121"/>
                    <a:pt x="518" y="122"/>
                  </a:cubicBezTo>
                  <a:cubicBezTo>
                    <a:pt x="525" y="124"/>
                    <a:pt x="527" y="132"/>
                    <a:pt x="531" y="137"/>
                  </a:cubicBezTo>
                  <a:cubicBezTo>
                    <a:pt x="537" y="143"/>
                    <a:pt x="556" y="141"/>
                    <a:pt x="566" y="141"/>
                  </a:cubicBezTo>
                  <a:cubicBezTo>
                    <a:pt x="579" y="141"/>
                    <a:pt x="593" y="139"/>
                    <a:pt x="602" y="137"/>
                  </a:cubicBezTo>
                  <a:cubicBezTo>
                    <a:pt x="602" y="129"/>
                    <a:pt x="602" y="129"/>
                    <a:pt x="602" y="122"/>
                  </a:cubicBezTo>
                  <a:cubicBezTo>
                    <a:pt x="602" y="115"/>
                    <a:pt x="611" y="115"/>
                    <a:pt x="618" y="113"/>
                  </a:cubicBezTo>
                  <a:cubicBezTo>
                    <a:pt x="627" y="109"/>
                    <a:pt x="624" y="106"/>
                    <a:pt x="632" y="103"/>
                  </a:cubicBezTo>
                  <a:cubicBezTo>
                    <a:pt x="646" y="98"/>
                    <a:pt x="655" y="101"/>
                    <a:pt x="666" y="92"/>
                  </a:cubicBezTo>
                  <a:cubicBezTo>
                    <a:pt x="683" y="102"/>
                    <a:pt x="693" y="103"/>
                    <a:pt x="708" y="109"/>
                  </a:cubicBezTo>
                  <a:cubicBezTo>
                    <a:pt x="727" y="115"/>
                    <a:pt x="733" y="133"/>
                    <a:pt x="755" y="133"/>
                  </a:cubicBezTo>
                  <a:cubicBezTo>
                    <a:pt x="755" y="137"/>
                    <a:pt x="760" y="139"/>
                    <a:pt x="761" y="142"/>
                  </a:cubicBezTo>
                  <a:cubicBezTo>
                    <a:pt x="765" y="154"/>
                    <a:pt x="760" y="166"/>
                    <a:pt x="765" y="173"/>
                  </a:cubicBezTo>
                  <a:cubicBezTo>
                    <a:pt x="759" y="176"/>
                    <a:pt x="747" y="205"/>
                    <a:pt x="747" y="206"/>
                  </a:cubicBezTo>
                  <a:cubicBezTo>
                    <a:pt x="747" y="209"/>
                    <a:pt x="749" y="213"/>
                    <a:pt x="747" y="214"/>
                  </a:cubicBezTo>
                  <a:cubicBezTo>
                    <a:pt x="749" y="218"/>
                    <a:pt x="749" y="220"/>
                    <a:pt x="750" y="224"/>
                  </a:cubicBezTo>
                  <a:cubicBezTo>
                    <a:pt x="750" y="249"/>
                    <a:pt x="750" y="249"/>
                    <a:pt x="750" y="249"/>
                  </a:cubicBezTo>
                  <a:cubicBezTo>
                    <a:pt x="753" y="256"/>
                    <a:pt x="751" y="260"/>
                    <a:pt x="754" y="268"/>
                  </a:cubicBezTo>
                  <a:cubicBezTo>
                    <a:pt x="757" y="275"/>
                    <a:pt x="772" y="268"/>
                    <a:pt x="772" y="281"/>
                  </a:cubicBezTo>
                  <a:cubicBezTo>
                    <a:pt x="772" y="298"/>
                    <a:pt x="755" y="295"/>
                    <a:pt x="755" y="309"/>
                  </a:cubicBezTo>
                  <a:cubicBezTo>
                    <a:pt x="755" y="319"/>
                    <a:pt x="762" y="319"/>
                    <a:pt x="765" y="323"/>
                  </a:cubicBezTo>
                  <a:cubicBezTo>
                    <a:pt x="777" y="350"/>
                    <a:pt x="803" y="354"/>
                    <a:pt x="803" y="388"/>
                  </a:cubicBezTo>
                  <a:cubicBezTo>
                    <a:pt x="783" y="392"/>
                    <a:pt x="771" y="396"/>
                    <a:pt x="771" y="419"/>
                  </a:cubicBezTo>
                  <a:cubicBezTo>
                    <a:pt x="771" y="424"/>
                    <a:pt x="774" y="428"/>
                    <a:pt x="774" y="432"/>
                  </a:cubicBezTo>
                  <a:cubicBezTo>
                    <a:pt x="774" y="433"/>
                    <a:pt x="771" y="432"/>
                    <a:pt x="770" y="432"/>
                  </a:cubicBezTo>
                  <a:cubicBezTo>
                    <a:pt x="755" y="432"/>
                    <a:pt x="722" y="423"/>
                    <a:pt x="702" y="423"/>
                  </a:cubicBezTo>
                  <a:cubicBezTo>
                    <a:pt x="698" y="423"/>
                    <a:pt x="676" y="416"/>
                    <a:pt x="675" y="416"/>
                  </a:cubicBezTo>
                  <a:cubicBezTo>
                    <a:pt x="668" y="408"/>
                    <a:pt x="668" y="384"/>
                    <a:pt x="652" y="384"/>
                  </a:cubicBezTo>
                  <a:cubicBezTo>
                    <a:pt x="643" y="384"/>
                    <a:pt x="640" y="391"/>
                    <a:pt x="636" y="396"/>
                  </a:cubicBezTo>
                  <a:cubicBezTo>
                    <a:pt x="598" y="396"/>
                    <a:pt x="598" y="396"/>
                    <a:pt x="598" y="396"/>
                  </a:cubicBezTo>
                  <a:cubicBezTo>
                    <a:pt x="586" y="392"/>
                    <a:pt x="580" y="381"/>
                    <a:pt x="572" y="373"/>
                  </a:cubicBezTo>
                  <a:cubicBezTo>
                    <a:pt x="563" y="364"/>
                    <a:pt x="551" y="369"/>
                    <a:pt x="543" y="360"/>
                  </a:cubicBezTo>
                  <a:cubicBezTo>
                    <a:pt x="538" y="355"/>
                    <a:pt x="540" y="349"/>
                    <a:pt x="539" y="346"/>
                  </a:cubicBezTo>
                  <a:cubicBezTo>
                    <a:pt x="530" y="328"/>
                    <a:pt x="514" y="303"/>
                    <a:pt x="493" y="303"/>
                  </a:cubicBezTo>
                  <a:cubicBezTo>
                    <a:pt x="482" y="303"/>
                    <a:pt x="477" y="318"/>
                    <a:pt x="477" y="329"/>
                  </a:cubicBezTo>
                  <a:cubicBezTo>
                    <a:pt x="477" y="337"/>
                    <a:pt x="477" y="341"/>
                    <a:pt x="479" y="347"/>
                  </a:cubicBezTo>
                  <a:cubicBezTo>
                    <a:pt x="484" y="366"/>
                    <a:pt x="505" y="400"/>
                    <a:pt x="522" y="404"/>
                  </a:cubicBezTo>
                  <a:cubicBezTo>
                    <a:pt x="522" y="413"/>
                    <a:pt x="527" y="416"/>
                    <a:pt x="527" y="423"/>
                  </a:cubicBezTo>
                  <a:cubicBezTo>
                    <a:pt x="537" y="420"/>
                    <a:pt x="535" y="410"/>
                    <a:pt x="543" y="408"/>
                  </a:cubicBezTo>
                  <a:cubicBezTo>
                    <a:pt x="543" y="412"/>
                    <a:pt x="543" y="414"/>
                    <a:pt x="543" y="417"/>
                  </a:cubicBezTo>
                  <a:cubicBezTo>
                    <a:pt x="543" y="427"/>
                    <a:pt x="538" y="433"/>
                    <a:pt x="538" y="443"/>
                  </a:cubicBezTo>
                  <a:cubicBezTo>
                    <a:pt x="538" y="454"/>
                    <a:pt x="558" y="459"/>
                    <a:pt x="569" y="459"/>
                  </a:cubicBezTo>
                  <a:cubicBezTo>
                    <a:pt x="620" y="459"/>
                    <a:pt x="624" y="427"/>
                    <a:pt x="651" y="405"/>
                  </a:cubicBezTo>
                  <a:cubicBezTo>
                    <a:pt x="651" y="435"/>
                    <a:pt x="651" y="435"/>
                    <a:pt x="651" y="435"/>
                  </a:cubicBezTo>
                  <a:cubicBezTo>
                    <a:pt x="662" y="458"/>
                    <a:pt x="676" y="462"/>
                    <a:pt x="698" y="469"/>
                  </a:cubicBezTo>
                  <a:cubicBezTo>
                    <a:pt x="706" y="471"/>
                    <a:pt x="707" y="485"/>
                    <a:pt x="712" y="488"/>
                  </a:cubicBezTo>
                  <a:cubicBezTo>
                    <a:pt x="712" y="487"/>
                    <a:pt x="712" y="487"/>
                    <a:pt x="712" y="487"/>
                  </a:cubicBezTo>
                  <a:cubicBezTo>
                    <a:pt x="716" y="494"/>
                    <a:pt x="727" y="493"/>
                    <a:pt x="727" y="500"/>
                  </a:cubicBezTo>
                  <a:cubicBezTo>
                    <a:pt x="727" y="518"/>
                    <a:pt x="705" y="525"/>
                    <a:pt x="705" y="544"/>
                  </a:cubicBezTo>
                  <a:cubicBezTo>
                    <a:pt x="693" y="544"/>
                    <a:pt x="686" y="547"/>
                    <a:pt x="683" y="556"/>
                  </a:cubicBezTo>
                  <a:cubicBezTo>
                    <a:pt x="680" y="566"/>
                    <a:pt x="680" y="579"/>
                    <a:pt x="671" y="579"/>
                  </a:cubicBezTo>
                  <a:cubicBezTo>
                    <a:pt x="660" y="579"/>
                    <a:pt x="661" y="602"/>
                    <a:pt x="649" y="602"/>
                  </a:cubicBezTo>
                  <a:cubicBezTo>
                    <a:pt x="643" y="602"/>
                    <a:pt x="628" y="616"/>
                    <a:pt x="628" y="625"/>
                  </a:cubicBezTo>
                  <a:cubicBezTo>
                    <a:pt x="608" y="629"/>
                    <a:pt x="562" y="638"/>
                    <a:pt x="562" y="656"/>
                  </a:cubicBezTo>
                  <a:cubicBezTo>
                    <a:pt x="562" y="658"/>
                    <a:pt x="563" y="661"/>
                    <a:pt x="565" y="663"/>
                  </a:cubicBezTo>
                  <a:cubicBezTo>
                    <a:pt x="547" y="672"/>
                    <a:pt x="524" y="677"/>
                    <a:pt x="505" y="682"/>
                  </a:cubicBezTo>
                  <a:cubicBezTo>
                    <a:pt x="496" y="684"/>
                    <a:pt x="466" y="706"/>
                    <a:pt x="456" y="711"/>
                  </a:cubicBezTo>
                  <a:cubicBezTo>
                    <a:pt x="433" y="711"/>
                    <a:pt x="433" y="711"/>
                    <a:pt x="433" y="711"/>
                  </a:cubicBezTo>
                  <a:cubicBezTo>
                    <a:pt x="420" y="721"/>
                    <a:pt x="418" y="727"/>
                    <a:pt x="402" y="727"/>
                  </a:cubicBezTo>
                  <a:cubicBezTo>
                    <a:pt x="397" y="730"/>
                    <a:pt x="397" y="730"/>
                    <a:pt x="397" y="730"/>
                  </a:cubicBezTo>
                  <a:cubicBezTo>
                    <a:pt x="395" y="730"/>
                    <a:pt x="376" y="721"/>
                    <a:pt x="374" y="719"/>
                  </a:cubicBezTo>
                  <a:cubicBezTo>
                    <a:pt x="372" y="718"/>
                    <a:pt x="378" y="718"/>
                    <a:pt x="373" y="710"/>
                  </a:cubicBezTo>
                  <a:cubicBezTo>
                    <a:pt x="365" y="698"/>
                    <a:pt x="359" y="685"/>
                    <a:pt x="359" y="670"/>
                  </a:cubicBezTo>
                  <a:cubicBezTo>
                    <a:pt x="351" y="669"/>
                    <a:pt x="357" y="654"/>
                    <a:pt x="358" y="647"/>
                  </a:cubicBezTo>
                  <a:cubicBezTo>
                    <a:pt x="362" y="629"/>
                    <a:pt x="349" y="622"/>
                    <a:pt x="341" y="613"/>
                  </a:cubicBezTo>
                  <a:cubicBezTo>
                    <a:pt x="332" y="604"/>
                    <a:pt x="311" y="577"/>
                    <a:pt x="311" y="557"/>
                  </a:cubicBezTo>
                  <a:cubicBezTo>
                    <a:pt x="285" y="551"/>
                    <a:pt x="278" y="535"/>
                    <a:pt x="278" y="505"/>
                  </a:cubicBezTo>
                  <a:cubicBezTo>
                    <a:pt x="278" y="486"/>
                    <a:pt x="268" y="482"/>
                    <a:pt x="265" y="467"/>
                  </a:cubicBezTo>
                  <a:cubicBezTo>
                    <a:pt x="265" y="467"/>
                    <a:pt x="265" y="467"/>
                    <a:pt x="265" y="467"/>
                  </a:cubicBezTo>
                  <a:cubicBezTo>
                    <a:pt x="262" y="464"/>
                    <a:pt x="258" y="459"/>
                    <a:pt x="256" y="457"/>
                  </a:cubicBezTo>
                  <a:cubicBezTo>
                    <a:pt x="253" y="454"/>
                    <a:pt x="243" y="455"/>
                    <a:pt x="240" y="453"/>
                  </a:cubicBezTo>
                  <a:cubicBezTo>
                    <a:pt x="236" y="448"/>
                    <a:pt x="237" y="436"/>
                    <a:pt x="236" y="431"/>
                  </a:cubicBezTo>
                  <a:cubicBezTo>
                    <a:pt x="234" y="424"/>
                    <a:pt x="228" y="417"/>
                    <a:pt x="225" y="412"/>
                  </a:cubicBezTo>
                  <a:cubicBezTo>
                    <a:pt x="216" y="398"/>
                    <a:pt x="209" y="386"/>
                    <a:pt x="200" y="373"/>
                  </a:cubicBezTo>
                  <a:cubicBezTo>
                    <a:pt x="198" y="369"/>
                    <a:pt x="187" y="356"/>
                    <a:pt x="187" y="354"/>
                  </a:cubicBezTo>
                  <a:cubicBezTo>
                    <a:pt x="187" y="346"/>
                    <a:pt x="193" y="327"/>
                    <a:pt x="193" y="315"/>
                  </a:cubicBezTo>
                  <a:lnTo>
                    <a:pt x="193" y="319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70"/>
            <p:cNvSpPr/>
            <p:nvPr/>
          </p:nvSpPr>
          <p:spPr>
            <a:xfrm>
              <a:off x="7777188" y="3972637"/>
              <a:ext cx="48974" cy="99478"/>
            </a:xfrm>
            <a:custGeom>
              <a:avLst/>
              <a:gdLst/>
              <a:ahLst/>
              <a:cxnLst/>
              <a:rect l="l" t="t" r="r" b="b"/>
              <a:pathLst>
                <a:path w="43" h="87" extrusionOk="0">
                  <a:moveTo>
                    <a:pt x="43" y="54"/>
                  </a:moveTo>
                  <a:cubicBezTo>
                    <a:pt x="43" y="68"/>
                    <a:pt x="34" y="87"/>
                    <a:pt x="19" y="87"/>
                  </a:cubicBezTo>
                  <a:cubicBezTo>
                    <a:pt x="9" y="87"/>
                    <a:pt x="0" y="75"/>
                    <a:pt x="0" y="64"/>
                  </a:cubicBezTo>
                  <a:cubicBezTo>
                    <a:pt x="0" y="41"/>
                    <a:pt x="11" y="24"/>
                    <a:pt x="11" y="0"/>
                  </a:cubicBezTo>
                  <a:cubicBezTo>
                    <a:pt x="22" y="19"/>
                    <a:pt x="43" y="29"/>
                    <a:pt x="43" y="54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70"/>
            <p:cNvSpPr/>
            <p:nvPr/>
          </p:nvSpPr>
          <p:spPr>
            <a:xfrm>
              <a:off x="7310404" y="3167634"/>
              <a:ext cx="1000907" cy="846325"/>
            </a:xfrm>
            <a:custGeom>
              <a:avLst/>
              <a:gdLst/>
              <a:ahLst/>
              <a:cxnLst/>
              <a:rect l="l" t="t" r="r" b="b"/>
              <a:pathLst>
                <a:path w="874" h="740" extrusionOk="0">
                  <a:moveTo>
                    <a:pt x="257" y="479"/>
                  </a:moveTo>
                  <a:cubicBezTo>
                    <a:pt x="253" y="475"/>
                    <a:pt x="253" y="475"/>
                    <a:pt x="253" y="475"/>
                  </a:cubicBezTo>
                  <a:cubicBezTo>
                    <a:pt x="253" y="478"/>
                    <a:pt x="255" y="484"/>
                    <a:pt x="255" y="487"/>
                  </a:cubicBezTo>
                  <a:cubicBezTo>
                    <a:pt x="255" y="502"/>
                    <a:pt x="263" y="517"/>
                    <a:pt x="267" y="533"/>
                  </a:cubicBezTo>
                  <a:cubicBezTo>
                    <a:pt x="273" y="550"/>
                    <a:pt x="286" y="577"/>
                    <a:pt x="290" y="588"/>
                  </a:cubicBezTo>
                  <a:cubicBezTo>
                    <a:pt x="293" y="599"/>
                    <a:pt x="293" y="604"/>
                    <a:pt x="299" y="614"/>
                  </a:cubicBezTo>
                  <a:cubicBezTo>
                    <a:pt x="305" y="623"/>
                    <a:pt x="302" y="634"/>
                    <a:pt x="308" y="647"/>
                  </a:cubicBezTo>
                  <a:cubicBezTo>
                    <a:pt x="311" y="653"/>
                    <a:pt x="321" y="661"/>
                    <a:pt x="324" y="672"/>
                  </a:cubicBezTo>
                  <a:cubicBezTo>
                    <a:pt x="330" y="689"/>
                    <a:pt x="338" y="705"/>
                    <a:pt x="344" y="724"/>
                  </a:cubicBezTo>
                  <a:cubicBezTo>
                    <a:pt x="345" y="726"/>
                    <a:pt x="347" y="732"/>
                    <a:pt x="351" y="732"/>
                  </a:cubicBezTo>
                  <a:cubicBezTo>
                    <a:pt x="351" y="737"/>
                    <a:pt x="356" y="740"/>
                    <a:pt x="362" y="740"/>
                  </a:cubicBezTo>
                  <a:cubicBezTo>
                    <a:pt x="368" y="740"/>
                    <a:pt x="369" y="730"/>
                    <a:pt x="372" y="724"/>
                  </a:cubicBezTo>
                  <a:cubicBezTo>
                    <a:pt x="376" y="716"/>
                    <a:pt x="377" y="719"/>
                    <a:pt x="386" y="714"/>
                  </a:cubicBezTo>
                  <a:cubicBezTo>
                    <a:pt x="392" y="711"/>
                    <a:pt x="390" y="690"/>
                    <a:pt x="401" y="687"/>
                  </a:cubicBezTo>
                  <a:cubicBezTo>
                    <a:pt x="403" y="686"/>
                    <a:pt x="408" y="686"/>
                    <a:pt x="408" y="684"/>
                  </a:cubicBezTo>
                  <a:cubicBezTo>
                    <a:pt x="412" y="683"/>
                    <a:pt x="412" y="683"/>
                    <a:pt x="412" y="683"/>
                  </a:cubicBezTo>
                  <a:cubicBezTo>
                    <a:pt x="408" y="662"/>
                    <a:pt x="408" y="662"/>
                    <a:pt x="408" y="662"/>
                  </a:cubicBezTo>
                  <a:cubicBezTo>
                    <a:pt x="408" y="647"/>
                    <a:pt x="417" y="635"/>
                    <a:pt x="417" y="615"/>
                  </a:cubicBezTo>
                  <a:cubicBezTo>
                    <a:pt x="417" y="602"/>
                    <a:pt x="412" y="594"/>
                    <a:pt x="412" y="580"/>
                  </a:cubicBezTo>
                  <a:cubicBezTo>
                    <a:pt x="412" y="563"/>
                    <a:pt x="428" y="561"/>
                    <a:pt x="442" y="556"/>
                  </a:cubicBezTo>
                  <a:cubicBezTo>
                    <a:pt x="447" y="554"/>
                    <a:pt x="455" y="545"/>
                    <a:pt x="461" y="538"/>
                  </a:cubicBezTo>
                  <a:cubicBezTo>
                    <a:pt x="476" y="523"/>
                    <a:pt x="489" y="507"/>
                    <a:pt x="504" y="491"/>
                  </a:cubicBezTo>
                  <a:cubicBezTo>
                    <a:pt x="517" y="479"/>
                    <a:pt x="539" y="475"/>
                    <a:pt x="552" y="460"/>
                  </a:cubicBezTo>
                  <a:cubicBezTo>
                    <a:pt x="559" y="453"/>
                    <a:pt x="558" y="445"/>
                    <a:pt x="561" y="434"/>
                  </a:cubicBezTo>
                  <a:cubicBezTo>
                    <a:pt x="564" y="426"/>
                    <a:pt x="579" y="426"/>
                    <a:pt x="585" y="414"/>
                  </a:cubicBezTo>
                  <a:cubicBezTo>
                    <a:pt x="591" y="418"/>
                    <a:pt x="591" y="422"/>
                    <a:pt x="603" y="422"/>
                  </a:cubicBezTo>
                  <a:cubicBezTo>
                    <a:pt x="623" y="422"/>
                    <a:pt x="644" y="417"/>
                    <a:pt x="644" y="393"/>
                  </a:cubicBezTo>
                  <a:cubicBezTo>
                    <a:pt x="655" y="395"/>
                    <a:pt x="668" y="400"/>
                    <a:pt x="671" y="411"/>
                  </a:cubicBezTo>
                  <a:cubicBezTo>
                    <a:pt x="674" y="421"/>
                    <a:pt x="673" y="434"/>
                    <a:pt x="679" y="443"/>
                  </a:cubicBezTo>
                  <a:cubicBezTo>
                    <a:pt x="685" y="453"/>
                    <a:pt x="693" y="460"/>
                    <a:pt x="704" y="468"/>
                  </a:cubicBezTo>
                  <a:cubicBezTo>
                    <a:pt x="711" y="481"/>
                    <a:pt x="720" y="494"/>
                    <a:pt x="726" y="511"/>
                  </a:cubicBezTo>
                  <a:cubicBezTo>
                    <a:pt x="726" y="515"/>
                    <a:pt x="730" y="517"/>
                    <a:pt x="730" y="521"/>
                  </a:cubicBezTo>
                  <a:cubicBezTo>
                    <a:pt x="730" y="530"/>
                    <a:pt x="726" y="534"/>
                    <a:pt x="726" y="545"/>
                  </a:cubicBezTo>
                  <a:cubicBezTo>
                    <a:pt x="726" y="555"/>
                    <a:pt x="727" y="565"/>
                    <a:pt x="738" y="565"/>
                  </a:cubicBezTo>
                  <a:cubicBezTo>
                    <a:pt x="760" y="565"/>
                    <a:pt x="765" y="542"/>
                    <a:pt x="778" y="528"/>
                  </a:cubicBezTo>
                  <a:cubicBezTo>
                    <a:pt x="782" y="533"/>
                    <a:pt x="780" y="536"/>
                    <a:pt x="785" y="541"/>
                  </a:cubicBezTo>
                  <a:cubicBezTo>
                    <a:pt x="786" y="542"/>
                    <a:pt x="792" y="541"/>
                    <a:pt x="795" y="545"/>
                  </a:cubicBezTo>
                  <a:cubicBezTo>
                    <a:pt x="802" y="557"/>
                    <a:pt x="789" y="581"/>
                    <a:pt x="799" y="581"/>
                  </a:cubicBezTo>
                  <a:cubicBezTo>
                    <a:pt x="799" y="606"/>
                    <a:pt x="819" y="627"/>
                    <a:pt x="819" y="662"/>
                  </a:cubicBezTo>
                  <a:cubicBezTo>
                    <a:pt x="819" y="670"/>
                    <a:pt x="813" y="689"/>
                    <a:pt x="819" y="692"/>
                  </a:cubicBezTo>
                  <a:cubicBezTo>
                    <a:pt x="825" y="678"/>
                    <a:pt x="827" y="670"/>
                    <a:pt x="834" y="654"/>
                  </a:cubicBezTo>
                  <a:cubicBezTo>
                    <a:pt x="835" y="652"/>
                    <a:pt x="840" y="650"/>
                    <a:pt x="840" y="646"/>
                  </a:cubicBezTo>
                  <a:cubicBezTo>
                    <a:pt x="840" y="639"/>
                    <a:pt x="829" y="602"/>
                    <a:pt x="824" y="596"/>
                  </a:cubicBezTo>
                  <a:cubicBezTo>
                    <a:pt x="819" y="591"/>
                    <a:pt x="810" y="587"/>
                    <a:pt x="810" y="578"/>
                  </a:cubicBezTo>
                  <a:cubicBezTo>
                    <a:pt x="810" y="576"/>
                    <a:pt x="811" y="573"/>
                    <a:pt x="811" y="571"/>
                  </a:cubicBezTo>
                  <a:cubicBezTo>
                    <a:pt x="811" y="572"/>
                    <a:pt x="811" y="572"/>
                    <a:pt x="811" y="572"/>
                  </a:cubicBezTo>
                  <a:cubicBezTo>
                    <a:pt x="813" y="570"/>
                    <a:pt x="819" y="561"/>
                    <a:pt x="819" y="555"/>
                  </a:cubicBezTo>
                  <a:cubicBezTo>
                    <a:pt x="819" y="546"/>
                    <a:pt x="818" y="529"/>
                    <a:pt x="813" y="520"/>
                  </a:cubicBezTo>
                  <a:cubicBezTo>
                    <a:pt x="808" y="513"/>
                    <a:pt x="798" y="513"/>
                    <a:pt x="798" y="499"/>
                  </a:cubicBezTo>
                  <a:cubicBezTo>
                    <a:pt x="798" y="484"/>
                    <a:pt x="803" y="473"/>
                    <a:pt x="810" y="465"/>
                  </a:cubicBezTo>
                  <a:cubicBezTo>
                    <a:pt x="814" y="461"/>
                    <a:pt x="823" y="463"/>
                    <a:pt x="829" y="459"/>
                  </a:cubicBezTo>
                  <a:cubicBezTo>
                    <a:pt x="848" y="446"/>
                    <a:pt x="859" y="440"/>
                    <a:pt x="874" y="416"/>
                  </a:cubicBezTo>
                  <a:cubicBezTo>
                    <a:pt x="870" y="416"/>
                    <a:pt x="867" y="418"/>
                    <a:pt x="862" y="418"/>
                  </a:cubicBezTo>
                  <a:cubicBezTo>
                    <a:pt x="847" y="418"/>
                    <a:pt x="838" y="400"/>
                    <a:pt x="838" y="384"/>
                  </a:cubicBezTo>
                  <a:cubicBezTo>
                    <a:pt x="829" y="383"/>
                    <a:pt x="828" y="360"/>
                    <a:pt x="822" y="360"/>
                  </a:cubicBezTo>
                  <a:cubicBezTo>
                    <a:pt x="816" y="360"/>
                    <a:pt x="812" y="364"/>
                    <a:pt x="806" y="364"/>
                  </a:cubicBezTo>
                  <a:cubicBezTo>
                    <a:pt x="804" y="364"/>
                    <a:pt x="803" y="359"/>
                    <a:pt x="803" y="356"/>
                  </a:cubicBezTo>
                  <a:cubicBezTo>
                    <a:pt x="803" y="327"/>
                    <a:pt x="823" y="326"/>
                    <a:pt x="823" y="294"/>
                  </a:cubicBezTo>
                  <a:cubicBezTo>
                    <a:pt x="823" y="278"/>
                    <a:pt x="812" y="272"/>
                    <a:pt x="805" y="260"/>
                  </a:cubicBezTo>
                  <a:cubicBezTo>
                    <a:pt x="786" y="251"/>
                    <a:pt x="770" y="252"/>
                    <a:pt x="764" y="227"/>
                  </a:cubicBezTo>
                  <a:cubicBezTo>
                    <a:pt x="760" y="227"/>
                    <a:pt x="760" y="227"/>
                    <a:pt x="760" y="227"/>
                  </a:cubicBezTo>
                  <a:cubicBezTo>
                    <a:pt x="753" y="234"/>
                    <a:pt x="753" y="234"/>
                    <a:pt x="753" y="234"/>
                  </a:cubicBezTo>
                  <a:cubicBezTo>
                    <a:pt x="744" y="237"/>
                    <a:pt x="734" y="228"/>
                    <a:pt x="728" y="235"/>
                  </a:cubicBezTo>
                  <a:cubicBezTo>
                    <a:pt x="725" y="238"/>
                    <a:pt x="723" y="241"/>
                    <a:pt x="719" y="244"/>
                  </a:cubicBezTo>
                  <a:cubicBezTo>
                    <a:pt x="714" y="247"/>
                    <a:pt x="689" y="270"/>
                    <a:pt x="678" y="270"/>
                  </a:cubicBezTo>
                  <a:cubicBezTo>
                    <a:pt x="665" y="270"/>
                    <a:pt x="657" y="260"/>
                    <a:pt x="641" y="260"/>
                  </a:cubicBezTo>
                  <a:cubicBezTo>
                    <a:pt x="622" y="260"/>
                    <a:pt x="619" y="274"/>
                    <a:pt x="608" y="280"/>
                  </a:cubicBezTo>
                  <a:cubicBezTo>
                    <a:pt x="608" y="274"/>
                    <a:pt x="604" y="263"/>
                    <a:pt x="601" y="263"/>
                  </a:cubicBezTo>
                  <a:cubicBezTo>
                    <a:pt x="596" y="263"/>
                    <a:pt x="594" y="267"/>
                    <a:pt x="587" y="267"/>
                  </a:cubicBezTo>
                  <a:cubicBezTo>
                    <a:pt x="576" y="267"/>
                    <a:pt x="566" y="267"/>
                    <a:pt x="555" y="267"/>
                  </a:cubicBezTo>
                  <a:cubicBezTo>
                    <a:pt x="538" y="267"/>
                    <a:pt x="531" y="255"/>
                    <a:pt x="520" y="247"/>
                  </a:cubicBezTo>
                  <a:cubicBezTo>
                    <a:pt x="516" y="244"/>
                    <a:pt x="510" y="251"/>
                    <a:pt x="507" y="245"/>
                  </a:cubicBezTo>
                  <a:cubicBezTo>
                    <a:pt x="504" y="239"/>
                    <a:pt x="504" y="233"/>
                    <a:pt x="498" y="230"/>
                  </a:cubicBezTo>
                  <a:cubicBezTo>
                    <a:pt x="487" y="224"/>
                    <a:pt x="479" y="228"/>
                    <a:pt x="470" y="218"/>
                  </a:cubicBezTo>
                  <a:cubicBezTo>
                    <a:pt x="461" y="208"/>
                    <a:pt x="453" y="213"/>
                    <a:pt x="436" y="209"/>
                  </a:cubicBezTo>
                  <a:cubicBezTo>
                    <a:pt x="423" y="206"/>
                    <a:pt x="419" y="196"/>
                    <a:pt x="405" y="191"/>
                  </a:cubicBezTo>
                  <a:cubicBezTo>
                    <a:pt x="402" y="190"/>
                    <a:pt x="395" y="191"/>
                    <a:pt x="393" y="186"/>
                  </a:cubicBezTo>
                  <a:cubicBezTo>
                    <a:pt x="390" y="177"/>
                    <a:pt x="391" y="170"/>
                    <a:pt x="389" y="161"/>
                  </a:cubicBezTo>
                  <a:cubicBezTo>
                    <a:pt x="389" y="154"/>
                    <a:pt x="389" y="154"/>
                    <a:pt x="389" y="154"/>
                  </a:cubicBezTo>
                  <a:cubicBezTo>
                    <a:pt x="397" y="154"/>
                    <a:pt x="406" y="155"/>
                    <a:pt x="406" y="145"/>
                  </a:cubicBezTo>
                  <a:cubicBezTo>
                    <a:pt x="406" y="136"/>
                    <a:pt x="395" y="134"/>
                    <a:pt x="395" y="125"/>
                  </a:cubicBezTo>
                  <a:cubicBezTo>
                    <a:pt x="395" y="104"/>
                    <a:pt x="423" y="107"/>
                    <a:pt x="423" y="86"/>
                  </a:cubicBezTo>
                  <a:cubicBezTo>
                    <a:pt x="423" y="78"/>
                    <a:pt x="405" y="64"/>
                    <a:pt x="398" y="64"/>
                  </a:cubicBezTo>
                  <a:cubicBezTo>
                    <a:pt x="386" y="64"/>
                    <a:pt x="380" y="76"/>
                    <a:pt x="367" y="78"/>
                  </a:cubicBezTo>
                  <a:cubicBezTo>
                    <a:pt x="353" y="73"/>
                    <a:pt x="345" y="73"/>
                    <a:pt x="333" y="61"/>
                  </a:cubicBezTo>
                  <a:cubicBezTo>
                    <a:pt x="329" y="57"/>
                    <a:pt x="333" y="46"/>
                    <a:pt x="324" y="44"/>
                  </a:cubicBezTo>
                  <a:cubicBezTo>
                    <a:pt x="313" y="40"/>
                    <a:pt x="306" y="44"/>
                    <a:pt x="306" y="30"/>
                  </a:cubicBezTo>
                  <a:cubicBezTo>
                    <a:pt x="296" y="28"/>
                    <a:pt x="290" y="28"/>
                    <a:pt x="280" y="28"/>
                  </a:cubicBezTo>
                  <a:cubicBezTo>
                    <a:pt x="265" y="28"/>
                    <a:pt x="259" y="42"/>
                    <a:pt x="242" y="42"/>
                  </a:cubicBezTo>
                  <a:cubicBezTo>
                    <a:pt x="224" y="42"/>
                    <a:pt x="241" y="0"/>
                    <a:pt x="226" y="0"/>
                  </a:cubicBezTo>
                  <a:cubicBezTo>
                    <a:pt x="210" y="0"/>
                    <a:pt x="207" y="19"/>
                    <a:pt x="200" y="19"/>
                  </a:cubicBezTo>
                  <a:cubicBezTo>
                    <a:pt x="199" y="19"/>
                    <a:pt x="197" y="20"/>
                    <a:pt x="195" y="19"/>
                  </a:cubicBezTo>
                  <a:cubicBezTo>
                    <a:pt x="189" y="30"/>
                    <a:pt x="177" y="39"/>
                    <a:pt x="163" y="39"/>
                  </a:cubicBezTo>
                  <a:cubicBezTo>
                    <a:pt x="157" y="39"/>
                    <a:pt x="155" y="30"/>
                    <a:pt x="149" y="30"/>
                  </a:cubicBezTo>
                  <a:cubicBezTo>
                    <a:pt x="144" y="30"/>
                    <a:pt x="126" y="37"/>
                    <a:pt x="124" y="27"/>
                  </a:cubicBezTo>
                  <a:cubicBezTo>
                    <a:pt x="117" y="27"/>
                    <a:pt x="120" y="24"/>
                    <a:pt x="112" y="24"/>
                  </a:cubicBezTo>
                  <a:cubicBezTo>
                    <a:pt x="93" y="24"/>
                    <a:pt x="92" y="45"/>
                    <a:pt x="79" y="58"/>
                  </a:cubicBezTo>
                  <a:cubicBezTo>
                    <a:pt x="73" y="65"/>
                    <a:pt x="64" y="65"/>
                    <a:pt x="58" y="71"/>
                  </a:cubicBezTo>
                  <a:cubicBezTo>
                    <a:pt x="53" y="76"/>
                    <a:pt x="49" y="84"/>
                    <a:pt x="40" y="84"/>
                  </a:cubicBezTo>
                  <a:cubicBezTo>
                    <a:pt x="33" y="84"/>
                    <a:pt x="29" y="77"/>
                    <a:pt x="21" y="77"/>
                  </a:cubicBezTo>
                  <a:cubicBezTo>
                    <a:pt x="19" y="77"/>
                    <a:pt x="19" y="81"/>
                    <a:pt x="18" y="82"/>
                  </a:cubicBezTo>
                  <a:cubicBezTo>
                    <a:pt x="12" y="85"/>
                    <a:pt x="0" y="114"/>
                    <a:pt x="0" y="115"/>
                  </a:cubicBezTo>
                  <a:cubicBezTo>
                    <a:pt x="0" y="118"/>
                    <a:pt x="2" y="122"/>
                    <a:pt x="0" y="123"/>
                  </a:cubicBezTo>
                  <a:cubicBezTo>
                    <a:pt x="2" y="127"/>
                    <a:pt x="2" y="129"/>
                    <a:pt x="3" y="133"/>
                  </a:cubicBezTo>
                  <a:cubicBezTo>
                    <a:pt x="3" y="158"/>
                    <a:pt x="3" y="158"/>
                    <a:pt x="3" y="158"/>
                  </a:cubicBezTo>
                  <a:cubicBezTo>
                    <a:pt x="6" y="165"/>
                    <a:pt x="4" y="169"/>
                    <a:pt x="7" y="177"/>
                  </a:cubicBezTo>
                  <a:cubicBezTo>
                    <a:pt x="10" y="184"/>
                    <a:pt x="25" y="177"/>
                    <a:pt x="25" y="190"/>
                  </a:cubicBezTo>
                  <a:cubicBezTo>
                    <a:pt x="25" y="207"/>
                    <a:pt x="8" y="204"/>
                    <a:pt x="8" y="218"/>
                  </a:cubicBezTo>
                  <a:cubicBezTo>
                    <a:pt x="8" y="228"/>
                    <a:pt x="15" y="228"/>
                    <a:pt x="18" y="232"/>
                  </a:cubicBezTo>
                  <a:cubicBezTo>
                    <a:pt x="30" y="259"/>
                    <a:pt x="56" y="263"/>
                    <a:pt x="56" y="297"/>
                  </a:cubicBezTo>
                  <a:cubicBezTo>
                    <a:pt x="36" y="301"/>
                    <a:pt x="24" y="305"/>
                    <a:pt x="24" y="328"/>
                  </a:cubicBezTo>
                  <a:cubicBezTo>
                    <a:pt x="24" y="333"/>
                    <a:pt x="27" y="337"/>
                    <a:pt x="27" y="341"/>
                  </a:cubicBezTo>
                  <a:cubicBezTo>
                    <a:pt x="53" y="340"/>
                    <a:pt x="53" y="340"/>
                    <a:pt x="53" y="340"/>
                  </a:cubicBezTo>
                  <a:cubicBezTo>
                    <a:pt x="55" y="338"/>
                    <a:pt x="57" y="336"/>
                    <a:pt x="60" y="334"/>
                  </a:cubicBezTo>
                  <a:cubicBezTo>
                    <a:pt x="80" y="340"/>
                    <a:pt x="80" y="340"/>
                    <a:pt x="80" y="340"/>
                  </a:cubicBezTo>
                  <a:cubicBezTo>
                    <a:pt x="87" y="340"/>
                    <a:pt x="89" y="333"/>
                    <a:pt x="99" y="333"/>
                  </a:cubicBezTo>
                  <a:cubicBezTo>
                    <a:pt x="107" y="333"/>
                    <a:pt x="113" y="332"/>
                    <a:pt x="121" y="334"/>
                  </a:cubicBezTo>
                  <a:cubicBezTo>
                    <a:pt x="130" y="337"/>
                    <a:pt x="135" y="356"/>
                    <a:pt x="141" y="366"/>
                  </a:cubicBezTo>
                  <a:cubicBezTo>
                    <a:pt x="149" y="378"/>
                    <a:pt x="170" y="394"/>
                    <a:pt x="186" y="394"/>
                  </a:cubicBezTo>
                  <a:cubicBezTo>
                    <a:pt x="192" y="394"/>
                    <a:pt x="197" y="394"/>
                    <a:pt x="203" y="395"/>
                  </a:cubicBezTo>
                  <a:cubicBezTo>
                    <a:pt x="200" y="398"/>
                    <a:pt x="199" y="406"/>
                    <a:pt x="193" y="407"/>
                  </a:cubicBezTo>
                  <a:cubicBezTo>
                    <a:pt x="186" y="410"/>
                    <a:pt x="181" y="406"/>
                    <a:pt x="174" y="410"/>
                  </a:cubicBezTo>
                  <a:cubicBezTo>
                    <a:pt x="186" y="422"/>
                    <a:pt x="195" y="447"/>
                    <a:pt x="218" y="447"/>
                  </a:cubicBezTo>
                  <a:cubicBezTo>
                    <a:pt x="238" y="447"/>
                    <a:pt x="239" y="420"/>
                    <a:pt x="248" y="410"/>
                  </a:cubicBezTo>
                  <a:cubicBezTo>
                    <a:pt x="255" y="410"/>
                    <a:pt x="255" y="410"/>
                    <a:pt x="255" y="410"/>
                  </a:cubicBezTo>
                  <a:cubicBezTo>
                    <a:pt x="255" y="413"/>
                    <a:pt x="250" y="418"/>
                    <a:pt x="250" y="421"/>
                  </a:cubicBezTo>
                  <a:cubicBezTo>
                    <a:pt x="250" y="431"/>
                    <a:pt x="258" y="441"/>
                    <a:pt x="258" y="453"/>
                  </a:cubicBezTo>
                  <a:cubicBezTo>
                    <a:pt x="258" y="464"/>
                    <a:pt x="254" y="465"/>
                    <a:pt x="254" y="477"/>
                  </a:cubicBezTo>
                  <a:lnTo>
                    <a:pt x="257" y="479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70"/>
            <p:cNvSpPr/>
            <p:nvPr/>
          </p:nvSpPr>
          <p:spPr>
            <a:xfrm>
              <a:off x="8162858" y="4078237"/>
              <a:ext cx="261705" cy="296902"/>
            </a:xfrm>
            <a:custGeom>
              <a:avLst/>
              <a:gdLst/>
              <a:ahLst/>
              <a:cxnLst/>
              <a:rect l="l" t="t" r="r" b="b"/>
              <a:pathLst>
                <a:path w="229" h="260" extrusionOk="0">
                  <a:moveTo>
                    <a:pt x="103" y="135"/>
                  </a:moveTo>
                  <a:cubicBezTo>
                    <a:pt x="100" y="135"/>
                    <a:pt x="102" y="130"/>
                    <a:pt x="100" y="127"/>
                  </a:cubicBezTo>
                  <a:cubicBezTo>
                    <a:pt x="100" y="126"/>
                    <a:pt x="90" y="125"/>
                    <a:pt x="88" y="123"/>
                  </a:cubicBezTo>
                  <a:cubicBezTo>
                    <a:pt x="84" y="121"/>
                    <a:pt x="79" y="102"/>
                    <a:pt x="78" y="96"/>
                  </a:cubicBezTo>
                  <a:cubicBezTo>
                    <a:pt x="72" y="77"/>
                    <a:pt x="55" y="80"/>
                    <a:pt x="50" y="69"/>
                  </a:cubicBezTo>
                  <a:cubicBezTo>
                    <a:pt x="45" y="60"/>
                    <a:pt x="43" y="55"/>
                    <a:pt x="38" y="45"/>
                  </a:cubicBezTo>
                  <a:cubicBezTo>
                    <a:pt x="35" y="38"/>
                    <a:pt x="28" y="40"/>
                    <a:pt x="21" y="38"/>
                  </a:cubicBezTo>
                  <a:cubicBezTo>
                    <a:pt x="15" y="37"/>
                    <a:pt x="3" y="15"/>
                    <a:pt x="0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12" y="0"/>
                    <a:pt x="14" y="4"/>
                    <a:pt x="20" y="7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62" y="13"/>
                    <a:pt x="67" y="25"/>
                    <a:pt x="73" y="38"/>
                  </a:cubicBezTo>
                  <a:cubicBezTo>
                    <a:pt x="75" y="42"/>
                    <a:pt x="78" y="41"/>
                    <a:pt x="81" y="42"/>
                  </a:cubicBezTo>
                  <a:cubicBezTo>
                    <a:pt x="93" y="45"/>
                    <a:pt x="98" y="55"/>
                    <a:pt x="106" y="63"/>
                  </a:cubicBezTo>
                  <a:cubicBezTo>
                    <a:pt x="120" y="78"/>
                    <a:pt x="128" y="88"/>
                    <a:pt x="150" y="96"/>
                  </a:cubicBezTo>
                  <a:cubicBezTo>
                    <a:pt x="161" y="100"/>
                    <a:pt x="174" y="104"/>
                    <a:pt x="174" y="115"/>
                  </a:cubicBezTo>
                  <a:cubicBezTo>
                    <a:pt x="174" y="116"/>
                    <a:pt x="172" y="119"/>
                    <a:pt x="172" y="119"/>
                  </a:cubicBezTo>
                  <a:cubicBezTo>
                    <a:pt x="174" y="119"/>
                    <a:pt x="176" y="119"/>
                    <a:pt x="178" y="119"/>
                  </a:cubicBezTo>
                  <a:cubicBezTo>
                    <a:pt x="181" y="119"/>
                    <a:pt x="184" y="123"/>
                    <a:pt x="185" y="127"/>
                  </a:cubicBezTo>
                  <a:cubicBezTo>
                    <a:pt x="182" y="135"/>
                    <a:pt x="182" y="135"/>
                    <a:pt x="182" y="135"/>
                  </a:cubicBezTo>
                  <a:cubicBezTo>
                    <a:pt x="182" y="145"/>
                    <a:pt x="188" y="147"/>
                    <a:pt x="196" y="147"/>
                  </a:cubicBezTo>
                  <a:cubicBezTo>
                    <a:pt x="196" y="164"/>
                    <a:pt x="206" y="169"/>
                    <a:pt x="214" y="177"/>
                  </a:cubicBezTo>
                  <a:cubicBezTo>
                    <a:pt x="218" y="182"/>
                    <a:pt x="229" y="185"/>
                    <a:pt x="229" y="193"/>
                  </a:cubicBezTo>
                  <a:cubicBezTo>
                    <a:pt x="229" y="203"/>
                    <a:pt x="229" y="209"/>
                    <a:pt x="229" y="227"/>
                  </a:cubicBezTo>
                  <a:cubicBezTo>
                    <a:pt x="221" y="230"/>
                    <a:pt x="225" y="241"/>
                    <a:pt x="225" y="249"/>
                  </a:cubicBezTo>
                  <a:cubicBezTo>
                    <a:pt x="225" y="258"/>
                    <a:pt x="210" y="260"/>
                    <a:pt x="205" y="260"/>
                  </a:cubicBezTo>
                  <a:cubicBezTo>
                    <a:pt x="201" y="260"/>
                    <a:pt x="187" y="239"/>
                    <a:pt x="187" y="239"/>
                  </a:cubicBezTo>
                  <a:cubicBezTo>
                    <a:pt x="172" y="224"/>
                    <a:pt x="159" y="217"/>
                    <a:pt x="145" y="203"/>
                  </a:cubicBezTo>
                  <a:cubicBezTo>
                    <a:pt x="130" y="187"/>
                    <a:pt x="124" y="173"/>
                    <a:pt x="115" y="154"/>
                  </a:cubicBezTo>
                  <a:cubicBezTo>
                    <a:pt x="114" y="150"/>
                    <a:pt x="105" y="135"/>
                    <a:pt x="103" y="135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70"/>
            <p:cNvSpPr/>
            <p:nvPr/>
          </p:nvSpPr>
          <p:spPr>
            <a:xfrm>
              <a:off x="8501085" y="4041507"/>
              <a:ext cx="250992" cy="290781"/>
            </a:xfrm>
            <a:custGeom>
              <a:avLst/>
              <a:gdLst/>
              <a:ahLst/>
              <a:cxnLst/>
              <a:rect l="l" t="t" r="r" b="b"/>
              <a:pathLst>
                <a:path w="219" h="254" extrusionOk="0">
                  <a:moveTo>
                    <a:pt x="63" y="235"/>
                  </a:moveTo>
                  <a:cubicBezTo>
                    <a:pt x="62" y="235"/>
                    <a:pt x="63" y="226"/>
                    <a:pt x="62" y="223"/>
                  </a:cubicBezTo>
                  <a:cubicBezTo>
                    <a:pt x="56" y="222"/>
                    <a:pt x="52" y="227"/>
                    <a:pt x="46" y="227"/>
                  </a:cubicBezTo>
                  <a:cubicBezTo>
                    <a:pt x="18" y="227"/>
                    <a:pt x="30" y="199"/>
                    <a:pt x="20" y="183"/>
                  </a:cubicBezTo>
                  <a:cubicBezTo>
                    <a:pt x="20" y="182"/>
                    <a:pt x="21" y="180"/>
                    <a:pt x="21" y="179"/>
                  </a:cubicBezTo>
                  <a:cubicBezTo>
                    <a:pt x="19" y="175"/>
                    <a:pt x="15" y="175"/>
                    <a:pt x="11" y="174"/>
                  </a:cubicBezTo>
                  <a:cubicBezTo>
                    <a:pt x="7" y="174"/>
                    <a:pt x="0" y="145"/>
                    <a:pt x="0" y="141"/>
                  </a:cubicBezTo>
                  <a:cubicBezTo>
                    <a:pt x="0" y="128"/>
                    <a:pt x="16" y="133"/>
                    <a:pt x="26" y="133"/>
                  </a:cubicBezTo>
                  <a:cubicBezTo>
                    <a:pt x="50" y="133"/>
                    <a:pt x="47" y="108"/>
                    <a:pt x="57" y="97"/>
                  </a:cubicBezTo>
                  <a:cubicBezTo>
                    <a:pt x="63" y="92"/>
                    <a:pt x="70" y="92"/>
                    <a:pt x="78" y="90"/>
                  </a:cubicBezTo>
                  <a:cubicBezTo>
                    <a:pt x="90" y="88"/>
                    <a:pt x="90" y="80"/>
                    <a:pt x="96" y="74"/>
                  </a:cubicBezTo>
                  <a:cubicBezTo>
                    <a:pt x="93" y="70"/>
                    <a:pt x="101" y="64"/>
                    <a:pt x="101" y="64"/>
                  </a:cubicBezTo>
                  <a:cubicBezTo>
                    <a:pt x="106" y="62"/>
                    <a:pt x="105" y="60"/>
                    <a:pt x="109" y="58"/>
                  </a:cubicBezTo>
                  <a:cubicBezTo>
                    <a:pt x="111" y="58"/>
                    <a:pt x="112" y="54"/>
                    <a:pt x="113" y="52"/>
                  </a:cubicBezTo>
                  <a:cubicBezTo>
                    <a:pt x="120" y="45"/>
                    <a:pt x="138" y="49"/>
                    <a:pt x="141" y="42"/>
                  </a:cubicBezTo>
                  <a:cubicBezTo>
                    <a:pt x="147" y="30"/>
                    <a:pt x="163" y="0"/>
                    <a:pt x="175" y="0"/>
                  </a:cubicBezTo>
                  <a:cubicBezTo>
                    <a:pt x="188" y="0"/>
                    <a:pt x="187" y="8"/>
                    <a:pt x="187" y="19"/>
                  </a:cubicBezTo>
                  <a:cubicBezTo>
                    <a:pt x="187" y="36"/>
                    <a:pt x="219" y="27"/>
                    <a:pt x="219" y="42"/>
                  </a:cubicBezTo>
                  <a:cubicBezTo>
                    <a:pt x="219" y="50"/>
                    <a:pt x="202" y="45"/>
                    <a:pt x="202" y="52"/>
                  </a:cubicBezTo>
                  <a:cubicBezTo>
                    <a:pt x="202" y="54"/>
                    <a:pt x="203" y="56"/>
                    <a:pt x="205" y="56"/>
                  </a:cubicBezTo>
                  <a:cubicBezTo>
                    <a:pt x="203" y="58"/>
                    <a:pt x="183" y="67"/>
                    <a:pt x="183" y="67"/>
                  </a:cubicBezTo>
                  <a:cubicBezTo>
                    <a:pt x="184" y="70"/>
                    <a:pt x="185" y="72"/>
                    <a:pt x="186" y="74"/>
                  </a:cubicBezTo>
                  <a:cubicBezTo>
                    <a:pt x="184" y="75"/>
                    <a:pt x="181" y="77"/>
                    <a:pt x="181" y="80"/>
                  </a:cubicBezTo>
                  <a:cubicBezTo>
                    <a:pt x="181" y="92"/>
                    <a:pt x="201" y="132"/>
                    <a:pt x="215" y="132"/>
                  </a:cubicBezTo>
                  <a:cubicBezTo>
                    <a:pt x="212" y="143"/>
                    <a:pt x="206" y="140"/>
                    <a:pt x="198" y="140"/>
                  </a:cubicBezTo>
                  <a:cubicBezTo>
                    <a:pt x="196" y="140"/>
                    <a:pt x="193" y="140"/>
                    <a:pt x="191" y="141"/>
                  </a:cubicBezTo>
                  <a:cubicBezTo>
                    <a:pt x="187" y="149"/>
                    <a:pt x="187" y="149"/>
                    <a:pt x="187" y="149"/>
                  </a:cubicBezTo>
                  <a:cubicBezTo>
                    <a:pt x="183" y="167"/>
                    <a:pt x="177" y="171"/>
                    <a:pt x="177" y="185"/>
                  </a:cubicBezTo>
                  <a:cubicBezTo>
                    <a:pt x="168" y="186"/>
                    <a:pt x="160" y="198"/>
                    <a:pt x="160" y="203"/>
                  </a:cubicBezTo>
                  <a:cubicBezTo>
                    <a:pt x="160" y="209"/>
                    <a:pt x="164" y="210"/>
                    <a:pt x="164" y="214"/>
                  </a:cubicBezTo>
                  <a:cubicBezTo>
                    <a:pt x="164" y="221"/>
                    <a:pt x="155" y="232"/>
                    <a:pt x="155" y="241"/>
                  </a:cubicBezTo>
                  <a:cubicBezTo>
                    <a:pt x="143" y="244"/>
                    <a:pt x="141" y="254"/>
                    <a:pt x="131" y="254"/>
                  </a:cubicBezTo>
                  <a:cubicBezTo>
                    <a:pt x="124" y="254"/>
                    <a:pt x="122" y="248"/>
                    <a:pt x="122" y="243"/>
                  </a:cubicBezTo>
                  <a:cubicBezTo>
                    <a:pt x="109" y="240"/>
                    <a:pt x="101" y="230"/>
                    <a:pt x="88" y="230"/>
                  </a:cubicBezTo>
                  <a:cubicBezTo>
                    <a:pt x="82" y="230"/>
                    <a:pt x="78" y="239"/>
                    <a:pt x="69" y="239"/>
                  </a:cubicBezTo>
                  <a:cubicBezTo>
                    <a:pt x="67" y="239"/>
                    <a:pt x="66" y="235"/>
                    <a:pt x="63" y="235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70"/>
            <p:cNvSpPr/>
            <p:nvPr/>
          </p:nvSpPr>
          <p:spPr>
            <a:xfrm>
              <a:off x="8742895" y="4179245"/>
              <a:ext cx="156105" cy="192834"/>
            </a:xfrm>
            <a:custGeom>
              <a:avLst/>
              <a:gdLst/>
              <a:ahLst/>
              <a:cxnLst/>
              <a:rect l="l" t="t" r="r" b="b"/>
              <a:pathLst>
                <a:path w="137" h="168" extrusionOk="0">
                  <a:moveTo>
                    <a:pt x="55" y="61"/>
                  </a:moveTo>
                  <a:cubicBezTo>
                    <a:pt x="51" y="65"/>
                    <a:pt x="51" y="69"/>
                    <a:pt x="46" y="69"/>
                  </a:cubicBezTo>
                  <a:cubicBezTo>
                    <a:pt x="35" y="69"/>
                    <a:pt x="30" y="54"/>
                    <a:pt x="30" y="42"/>
                  </a:cubicBezTo>
                  <a:cubicBezTo>
                    <a:pt x="30" y="26"/>
                    <a:pt x="42" y="30"/>
                    <a:pt x="55" y="30"/>
                  </a:cubicBezTo>
                  <a:cubicBezTo>
                    <a:pt x="68" y="30"/>
                    <a:pt x="73" y="26"/>
                    <a:pt x="84" y="26"/>
                  </a:cubicBezTo>
                  <a:cubicBezTo>
                    <a:pt x="94" y="26"/>
                    <a:pt x="101" y="32"/>
                    <a:pt x="111" y="32"/>
                  </a:cubicBezTo>
                  <a:cubicBezTo>
                    <a:pt x="126" y="32"/>
                    <a:pt x="131" y="19"/>
                    <a:pt x="133" y="7"/>
                  </a:cubicBezTo>
                  <a:cubicBezTo>
                    <a:pt x="136" y="7"/>
                    <a:pt x="136" y="3"/>
                    <a:pt x="137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23" y="7"/>
                    <a:pt x="113" y="14"/>
                    <a:pt x="108" y="19"/>
                  </a:cubicBezTo>
                  <a:cubicBezTo>
                    <a:pt x="102" y="19"/>
                    <a:pt x="102" y="19"/>
                    <a:pt x="102" y="19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30" y="9"/>
                    <a:pt x="20" y="35"/>
                    <a:pt x="20" y="54"/>
                  </a:cubicBezTo>
                  <a:cubicBezTo>
                    <a:pt x="20" y="59"/>
                    <a:pt x="14" y="63"/>
                    <a:pt x="14" y="66"/>
                  </a:cubicBezTo>
                  <a:cubicBezTo>
                    <a:pt x="8" y="84"/>
                    <a:pt x="0" y="92"/>
                    <a:pt x="0" y="109"/>
                  </a:cubicBezTo>
                  <a:cubicBezTo>
                    <a:pt x="0" y="119"/>
                    <a:pt x="11" y="119"/>
                    <a:pt x="15" y="119"/>
                  </a:cubicBezTo>
                  <a:cubicBezTo>
                    <a:pt x="15" y="132"/>
                    <a:pt x="15" y="149"/>
                    <a:pt x="15" y="158"/>
                  </a:cubicBezTo>
                  <a:cubicBezTo>
                    <a:pt x="15" y="162"/>
                    <a:pt x="21" y="168"/>
                    <a:pt x="27" y="168"/>
                  </a:cubicBezTo>
                  <a:cubicBezTo>
                    <a:pt x="36" y="168"/>
                    <a:pt x="39" y="140"/>
                    <a:pt x="39" y="136"/>
                  </a:cubicBezTo>
                  <a:cubicBezTo>
                    <a:pt x="39" y="126"/>
                    <a:pt x="32" y="120"/>
                    <a:pt x="32" y="110"/>
                  </a:cubicBezTo>
                  <a:cubicBezTo>
                    <a:pt x="32" y="104"/>
                    <a:pt x="38" y="100"/>
                    <a:pt x="43" y="100"/>
                  </a:cubicBezTo>
                  <a:cubicBezTo>
                    <a:pt x="45" y="100"/>
                    <a:pt x="47" y="101"/>
                    <a:pt x="49" y="100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6" y="127"/>
                    <a:pt x="58" y="131"/>
                    <a:pt x="58" y="142"/>
                  </a:cubicBezTo>
                  <a:cubicBezTo>
                    <a:pt x="58" y="144"/>
                    <a:pt x="59" y="146"/>
                    <a:pt x="58" y="149"/>
                  </a:cubicBezTo>
                  <a:cubicBezTo>
                    <a:pt x="68" y="149"/>
                    <a:pt x="68" y="149"/>
                    <a:pt x="68" y="149"/>
                  </a:cubicBezTo>
                  <a:cubicBezTo>
                    <a:pt x="68" y="140"/>
                    <a:pt x="85" y="141"/>
                    <a:pt x="85" y="132"/>
                  </a:cubicBezTo>
                  <a:cubicBezTo>
                    <a:pt x="82" y="131"/>
                    <a:pt x="74" y="123"/>
                    <a:pt x="74" y="118"/>
                  </a:cubicBezTo>
                  <a:cubicBezTo>
                    <a:pt x="74" y="116"/>
                    <a:pt x="76" y="115"/>
                    <a:pt x="77" y="113"/>
                  </a:cubicBezTo>
                  <a:cubicBezTo>
                    <a:pt x="73" y="111"/>
                    <a:pt x="58" y="82"/>
                    <a:pt x="58" y="80"/>
                  </a:cubicBezTo>
                  <a:cubicBezTo>
                    <a:pt x="79" y="80"/>
                    <a:pt x="81" y="62"/>
                    <a:pt x="98" y="57"/>
                  </a:cubicBezTo>
                  <a:cubicBezTo>
                    <a:pt x="98" y="50"/>
                    <a:pt x="98" y="50"/>
                    <a:pt x="98" y="50"/>
                  </a:cubicBezTo>
                  <a:cubicBezTo>
                    <a:pt x="94" y="49"/>
                    <a:pt x="54" y="62"/>
                    <a:pt x="53" y="65"/>
                  </a:cubicBezTo>
                  <a:lnTo>
                    <a:pt x="55" y="61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70"/>
            <p:cNvSpPr/>
            <p:nvPr/>
          </p:nvSpPr>
          <p:spPr>
            <a:xfrm>
              <a:off x="8415381" y="4375139"/>
              <a:ext cx="252522" cy="78052"/>
            </a:xfrm>
            <a:custGeom>
              <a:avLst/>
              <a:gdLst/>
              <a:ahLst/>
              <a:cxnLst/>
              <a:rect l="l" t="t" r="r" b="b"/>
              <a:pathLst>
                <a:path w="220" h="68" extrusionOk="0">
                  <a:moveTo>
                    <a:pt x="212" y="65"/>
                  </a:moveTo>
                  <a:cubicBezTo>
                    <a:pt x="204" y="65"/>
                    <a:pt x="205" y="60"/>
                    <a:pt x="196" y="60"/>
                  </a:cubicBezTo>
                  <a:cubicBezTo>
                    <a:pt x="194" y="60"/>
                    <a:pt x="195" y="65"/>
                    <a:pt x="196" y="68"/>
                  </a:cubicBezTo>
                  <a:cubicBezTo>
                    <a:pt x="171" y="57"/>
                    <a:pt x="145" y="56"/>
                    <a:pt x="116" y="56"/>
                  </a:cubicBezTo>
                  <a:cubicBezTo>
                    <a:pt x="107" y="56"/>
                    <a:pt x="104" y="45"/>
                    <a:pt x="97" y="45"/>
                  </a:cubicBezTo>
                  <a:cubicBezTo>
                    <a:pt x="82" y="45"/>
                    <a:pt x="70" y="45"/>
                    <a:pt x="55" y="40"/>
                  </a:cubicBezTo>
                  <a:cubicBezTo>
                    <a:pt x="44" y="36"/>
                    <a:pt x="32" y="44"/>
                    <a:pt x="25" y="36"/>
                  </a:cubicBezTo>
                  <a:cubicBezTo>
                    <a:pt x="17" y="28"/>
                    <a:pt x="11" y="18"/>
                    <a:pt x="0" y="18"/>
                  </a:cubicBezTo>
                  <a:cubicBezTo>
                    <a:pt x="0" y="16"/>
                    <a:pt x="14" y="2"/>
                    <a:pt x="19" y="2"/>
                  </a:cubicBezTo>
                  <a:cubicBezTo>
                    <a:pt x="21" y="2"/>
                    <a:pt x="22" y="5"/>
                    <a:pt x="25" y="5"/>
                  </a:cubicBezTo>
                  <a:cubicBezTo>
                    <a:pt x="29" y="5"/>
                    <a:pt x="32" y="0"/>
                    <a:pt x="37" y="0"/>
                  </a:cubicBezTo>
                  <a:cubicBezTo>
                    <a:pt x="60" y="0"/>
                    <a:pt x="69" y="26"/>
                    <a:pt x="94" y="26"/>
                  </a:cubicBezTo>
                  <a:cubicBezTo>
                    <a:pt x="106" y="26"/>
                    <a:pt x="108" y="14"/>
                    <a:pt x="117" y="14"/>
                  </a:cubicBezTo>
                  <a:cubicBezTo>
                    <a:pt x="132" y="14"/>
                    <a:pt x="138" y="28"/>
                    <a:pt x="151" y="28"/>
                  </a:cubicBezTo>
                  <a:cubicBezTo>
                    <a:pt x="174" y="25"/>
                    <a:pt x="174" y="25"/>
                    <a:pt x="174" y="25"/>
                  </a:cubicBezTo>
                  <a:cubicBezTo>
                    <a:pt x="180" y="25"/>
                    <a:pt x="180" y="25"/>
                    <a:pt x="180" y="25"/>
                  </a:cubicBezTo>
                  <a:cubicBezTo>
                    <a:pt x="179" y="29"/>
                    <a:pt x="153" y="31"/>
                    <a:pt x="152" y="30"/>
                  </a:cubicBezTo>
                  <a:cubicBezTo>
                    <a:pt x="160" y="39"/>
                    <a:pt x="170" y="41"/>
                    <a:pt x="184" y="41"/>
                  </a:cubicBezTo>
                  <a:cubicBezTo>
                    <a:pt x="188" y="41"/>
                    <a:pt x="188" y="46"/>
                    <a:pt x="190" y="48"/>
                  </a:cubicBezTo>
                  <a:cubicBezTo>
                    <a:pt x="195" y="53"/>
                    <a:pt x="201" y="47"/>
                    <a:pt x="208" y="49"/>
                  </a:cubicBezTo>
                  <a:cubicBezTo>
                    <a:pt x="215" y="52"/>
                    <a:pt x="215" y="54"/>
                    <a:pt x="220" y="57"/>
                  </a:cubicBezTo>
                  <a:cubicBezTo>
                    <a:pt x="219" y="60"/>
                    <a:pt x="213" y="65"/>
                    <a:pt x="212" y="65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70"/>
            <p:cNvSpPr/>
            <p:nvPr/>
          </p:nvSpPr>
          <p:spPr>
            <a:xfrm>
              <a:off x="8771973" y="4436356"/>
              <a:ext cx="74992" cy="19896"/>
            </a:xfrm>
            <a:custGeom>
              <a:avLst/>
              <a:gdLst/>
              <a:ahLst/>
              <a:cxnLst/>
              <a:rect l="l" t="t" r="r" b="b"/>
              <a:pathLst>
                <a:path w="66" h="17" extrusionOk="0">
                  <a:moveTo>
                    <a:pt x="44" y="16"/>
                  </a:moveTo>
                  <a:cubicBezTo>
                    <a:pt x="33" y="16"/>
                    <a:pt x="23" y="16"/>
                    <a:pt x="17" y="16"/>
                  </a:cubicBezTo>
                  <a:cubicBezTo>
                    <a:pt x="11" y="16"/>
                    <a:pt x="0" y="17"/>
                    <a:pt x="0" y="8"/>
                  </a:cubicBezTo>
                  <a:cubicBezTo>
                    <a:pt x="0" y="2"/>
                    <a:pt x="8" y="3"/>
                    <a:pt x="14" y="3"/>
                  </a:cubicBezTo>
                  <a:cubicBezTo>
                    <a:pt x="27" y="3"/>
                    <a:pt x="33" y="8"/>
                    <a:pt x="44" y="8"/>
                  </a:cubicBezTo>
                  <a:cubicBezTo>
                    <a:pt x="55" y="8"/>
                    <a:pt x="59" y="3"/>
                    <a:pt x="66" y="0"/>
                  </a:cubicBezTo>
                  <a:cubicBezTo>
                    <a:pt x="61" y="11"/>
                    <a:pt x="54" y="13"/>
                    <a:pt x="44" y="16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70"/>
            <p:cNvSpPr/>
            <p:nvPr/>
          </p:nvSpPr>
          <p:spPr>
            <a:xfrm>
              <a:off x="8695451" y="4440947"/>
              <a:ext cx="53565" cy="18365"/>
            </a:xfrm>
            <a:custGeom>
              <a:avLst/>
              <a:gdLst/>
              <a:ahLst/>
              <a:cxnLst/>
              <a:rect l="l" t="t" r="r" b="b"/>
              <a:pathLst>
                <a:path w="46" h="17" extrusionOk="0">
                  <a:moveTo>
                    <a:pt x="46" y="12"/>
                  </a:moveTo>
                  <a:cubicBezTo>
                    <a:pt x="39" y="12"/>
                    <a:pt x="39" y="12"/>
                    <a:pt x="39" y="12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26" y="12"/>
                    <a:pt x="23" y="17"/>
                    <a:pt x="15" y="17"/>
                  </a:cubicBezTo>
                  <a:cubicBezTo>
                    <a:pt x="9" y="17"/>
                    <a:pt x="0" y="15"/>
                    <a:pt x="0" y="12"/>
                  </a:cubicBezTo>
                  <a:cubicBezTo>
                    <a:pt x="0" y="3"/>
                    <a:pt x="6" y="4"/>
                    <a:pt x="13" y="4"/>
                  </a:cubicBezTo>
                  <a:cubicBezTo>
                    <a:pt x="20" y="4"/>
                    <a:pt x="24" y="5"/>
                    <a:pt x="27" y="7"/>
                  </a:cubicBezTo>
                  <a:cubicBezTo>
                    <a:pt x="27" y="4"/>
                    <a:pt x="28" y="3"/>
                    <a:pt x="28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7"/>
                    <a:pt x="45" y="11"/>
                    <a:pt x="46" y="12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70"/>
            <p:cNvSpPr/>
            <p:nvPr/>
          </p:nvSpPr>
          <p:spPr>
            <a:xfrm>
              <a:off x="8752077" y="4463904"/>
              <a:ext cx="38261" cy="30608"/>
            </a:xfrm>
            <a:custGeom>
              <a:avLst/>
              <a:gdLst/>
              <a:ahLst/>
              <a:cxnLst/>
              <a:rect l="l" t="t" r="r" b="b"/>
              <a:pathLst>
                <a:path w="34" h="26" extrusionOk="0">
                  <a:moveTo>
                    <a:pt x="24" y="26"/>
                  </a:moveTo>
                  <a:cubicBezTo>
                    <a:pt x="21" y="26"/>
                    <a:pt x="20" y="18"/>
                    <a:pt x="20" y="15"/>
                  </a:cubicBezTo>
                  <a:cubicBezTo>
                    <a:pt x="12" y="15"/>
                    <a:pt x="0" y="14"/>
                    <a:pt x="0" y="6"/>
                  </a:cubicBezTo>
                  <a:cubicBezTo>
                    <a:pt x="0" y="0"/>
                    <a:pt x="9" y="2"/>
                    <a:pt x="15" y="2"/>
                  </a:cubicBezTo>
                  <a:cubicBezTo>
                    <a:pt x="17" y="2"/>
                    <a:pt x="20" y="2"/>
                    <a:pt x="22" y="2"/>
                  </a:cubicBezTo>
                  <a:cubicBezTo>
                    <a:pt x="22" y="13"/>
                    <a:pt x="34" y="10"/>
                    <a:pt x="34" y="20"/>
                  </a:cubicBezTo>
                  <a:cubicBezTo>
                    <a:pt x="34" y="22"/>
                    <a:pt x="30" y="26"/>
                    <a:pt x="28" y="26"/>
                  </a:cubicBezTo>
                  <a:cubicBezTo>
                    <a:pt x="27" y="26"/>
                    <a:pt x="25" y="26"/>
                    <a:pt x="24" y="26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70"/>
            <p:cNvSpPr/>
            <p:nvPr/>
          </p:nvSpPr>
          <p:spPr>
            <a:xfrm>
              <a:off x="8677086" y="4440947"/>
              <a:ext cx="13774" cy="13774"/>
            </a:xfrm>
            <a:custGeom>
              <a:avLst/>
              <a:gdLst/>
              <a:ahLst/>
              <a:cxnLst/>
              <a:rect l="l" t="t" r="r" b="b"/>
              <a:pathLst>
                <a:path w="13" h="13" extrusionOk="0">
                  <a:moveTo>
                    <a:pt x="0" y="0"/>
                  </a:moveTo>
                  <a:cubicBezTo>
                    <a:pt x="2" y="0"/>
                    <a:pt x="4" y="0"/>
                    <a:pt x="6" y="0"/>
                  </a:cubicBezTo>
                  <a:cubicBezTo>
                    <a:pt x="10" y="0"/>
                    <a:pt x="10" y="4"/>
                    <a:pt x="13" y="5"/>
                  </a:cubicBezTo>
                  <a:cubicBezTo>
                    <a:pt x="13" y="10"/>
                    <a:pt x="9" y="13"/>
                    <a:pt x="6" y="13"/>
                  </a:cubicBezTo>
                  <a:cubicBezTo>
                    <a:pt x="3" y="13"/>
                    <a:pt x="0" y="10"/>
                    <a:pt x="0" y="8"/>
                  </a:cubicBezTo>
                  <a:cubicBezTo>
                    <a:pt x="0" y="5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70"/>
            <p:cNvSpPr/>
            <p:nvPr/>
          </p:nvSpPr>
          <p:spPr>
            <a:xfrm>
              <a:off x="8860739" y="4440947"/>
              <a:ext cx="88765" cy="55095"/>
            </a:xfrm>
            <a:custGeom>
              <a:avLst/>
              <a:gdLst/>
              <a:ahLst/>
              <a:cxnLst/>
              <a:rect l="l" t="t" r="r" b="b"/>
              <a:pathLst>
                <a:path w="77" h="47" extrusionOk="0">
                  <a:moveTo>
                    <a:pt x="33" y="23"/>
                  </a:moveTo>
                  <a:cubicBezTo>
                    <a:pt x="29" y="23"/>
                    <a:pt x="33" y="31"/>
                    <a:pt x="30" y="34"/>
                  </a:cubicBezTo>
                  <a:cubicBezTo>
                    <a:pt x="26" y="38"/>
                    <a:pt x="14" y="47"/>
                    <a:pt x="5" y="47"/>
                  </a:cubicBezTo>
                  <a:cubicBezTo>
                    <a:pt x="2" y="47"/>
                    <a:pt x="0" y="43"/>
                    <a:pt x="0" y="40"/>
                  </a:cubicBezTo>
                  <a:cubicBezTo>
                    <a:pt x="0" y="22"/>
                    <a:pt x="14" y="22"/>
                    <a:pt x="26" y="18"/>
                  </a:cubicBezTo>
                  <a:cubicBezTo>
                    <a:pt x="28" y="18"/>
                    <a:pt x="28" y="13"/>
                    <a:pt x="30" y="11"/>
                  </a:cubicBezTo>
                  <a:cubicBezTo>
                    <a:pt x="37" y="3"/>
                    <a:pt x="70" y="0"/>
                    <a:pt x="77" y="5"/>
                  </a:cubicBezTo>
                  <a:cubicBezTo>
                    <a:pt x="70" y="17"/>
                    <a:pt x="45" y="23"/>
                    <a:pt x="33" y="23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70"/>
            <p:cNvSpPr/>
            <p:nvPr/>
          </p:nvSpPr>
          <p:spPr>
            <a:xfrm>
              <a:off x="9119383" y="4367487"/>
              <a:ext cx="18365" cy="36730"/>
            </a:xfrm>
            <a:custGeom>
              <a:avLst/>
              <a:gdLst/>
              <a:ahLst/>
              <a:cxnLst/>
              <a:rect l="l" t="t" r="r" b="b"/>
              <a:pathLst>
                <a:path w="16" h="33" extrusionOk="0">
                  <a:moveTo>
                    <a:pt x="13" y="0"/>
                  </a:moveTo>
                  <a:cubicBezTo>
                    <a:pt x="14" y="6"/>
                    <a:pt x="16" y="3"/>
                    <a:pt x="16" y="9"/>
                  </a:cubicBezTo>
                  <a:cubicBezTo>
                    <a:pt x="16" y="14"/>
                    <a:pt x="13" y="17"/>
                    <a:pt x="10" y="17"/>
                  </a:cubicBezTo>
                  <a:cubicBezTo>
                    <a:pt x="10" y="25"/>
                    <a:pt x="11" y="33"/>
                    <a:pt x="5" y="33"/>
                  </a:cubicBezTo>
                  <a:cubicBezTo>
                    <a:pt x="3" y="33"/>
                    <a:pt x="0" y="29"/>
                    <a:pt x="0" y="27"/>
                  </a:cubicBezTo>
                  <a:cubicBezTo>
                    <a:pt x="0" y="19"/>
                    <a:pt x="8" y="18"/>
                    <a:pt x="8" y="14"/>
                  </a:cubicBezTo>
                  <a:cubicBezTo>
                    <a:pt x="8" y="8"/>
                    <a:pt x="7" y="1"/>
                    <a:pt x="13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70"/>
            <p:cNvSpPr/>
            <p:nvPr/>
          </p:nvSpPr>
          <p:spPr>
            <a:xfrm>
              <a:off x="8923487" y="4297088"/>
              <a:ext cx="24487" cy="27548"/>
            </a:xfrm>
            <a:custGeom>
              <a:avLst/>
              <a:gdLst/>
              <a:ahLst/>
              <a:cxnLst/>
              <a:rect l="l" t="t" r="r" b="b"/>
              <a:pathLst>
                <a:path w="21" h="24" extrusionOk="0">
                  <a:moveTo>
                    <a:pt x="21" y="14"/>
                  </a:moveTo>
                  <a:cubicBezTo>
                    <a:pt x="21" y="16"/>
                    <a:pt x="15" y="24"/>
                    <a:pt x="13" y="24"/>
                  </a:cubicBezTo>
                  <a:cubicBezTo>
                    <a:pt x="9" y="24"/>
                    <a:pt x="0" y="16"/>
                    <a:pt x="0" y="9"/>
                  </a:cubicBezTo>
                  <a:cubicBezTo>
                    <a:pt x="0" y="0"/>
                    <a:pt x="21" y="6"/>
                    <a:pt x="21" y="14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70"/>
            <p:cNvSpPr/>
            <p:nvPr/>
          </p:nvSpPr>
          <p:spPr>
            <a:xfrm>
              <a:off x="8967869" y="4300148"/>
              <a:ext cx="71931" cy="19896"/>
            </a:xfrm>
            <a:custGeom>
              <a:avLst/>
              <a:gdLst/>
              <a:ahLst/>
              <a:cxnLst/>
              <a:rect l="l" t="t" r="r" b="b"/>
              <a:pathLst>
                <a:path w="62" h="18" extrusionOk="0">
                  <a:moveTo>
                    <a:pt x="53" y="3"/>
                  </a:moveTo>
                  <a:cubicBezTo>
                    <a:pt x="54" y="9"/>
                    <a:pt x="62" y="10"/>
                    <a:pt x="62" y="17"/>
                  </a:cubicBezTo>
                  <a:cubicBezTo>
                    <a:pt x="62" y="18"/>
                    <a:pt x="59" y="18"/>
                    <a:pt x="57" y="18"/>
                  </a:cubicBezTo>
                  <a:cubicBezTo>
                    <a:pt x="47" y="18"/>
                    <a:pt x="42" y="10"/>
                    <a:pt x="31" y="10"/>
                  </a:cubicBezTo>
                  <a:cubicBezTo>
                    <a:pt x="23" y="10"/>
                    <a:pt x="20" y="10"/>
                    <a:pt x="13" y="10"/>
                  </a:cubicBezTo>
                  <a:cubicBezTo>
                    <a:pt x="10" y="10"/>
                    <a:pt x="0" y="7"/>
                    <a:pt x="0" y="7"/>
                  </a:cubicBezTo>
                  <a:cubicBezTo>
                    <a:pt x="0" y="3"/>
                    <a:pt x="4" y="2"/>
                    <a:pt x="5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41" y="6"/>
                    <a:pt x="46" y="3"/>
                    <a:pt x="51" y="3"/>
                  </a:cubicBezTo>
                  <a:lnTo>
                    <a:pt x="53" y="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70"/>
            <p:cNvSpPr/>
            <p:nvPr/>
          </p:nvSpPr>
          <p:spPr>
            <a:xfrm>
              <a:off x="8957156" y="4163941"/>
              <a:ext cx="30609" cy="71930"/>
            </a:xfrm>
            <a:custGeom>
              <a:avLst/>
              <a:gdLst/>
              <a:ahLst/>
              <a:cxnLst/>
              <a:rect l="l" t="t" r="r" b="b"/>
              <a:pathLst>
                <a:path w="27" h="63" extrusionOk="0">
                  <a:moveTo>
                    <a:pt x="8" y="50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4" y="44"/>
                    <a:pt x="22" y="44"/>
                    <a:pt x="25" y="43"/>
                  </a:cubicBezTo>
                  <a:cubicBezTo>
                    <a:pt x="24" y="36"/>
                    <a:pt x="19" y="35"/>
                    <a:pt x="19" y="31"/>
                  </a:cubicBezTo>
                  <a:cubicBezTo>
                    <a:pt x="19" y="26"/>
                    <a:pt x="27" y="25"/>
                    <a:pt x="27" y="21"/>
                  </a:cubicBezTo>
                  <a:cubicBezTo>
                    <a:pt x="14" y="17"/>
                    <a:pt x="8" y="11"/>
                    <a:pt x="7" y="0"/>
                  </a:cubicBezTo>
                  <a:cubicBezTo>
                    <a:pt x="1" y="3"/>
                    <a:pt x="0" y="9"/>
                    <a:pt x="0" y="16"/>
                  </a:cubicBezTo>
                  <a:cubicBezTo>
                    <a:pt x="0" y="26"/>
                    <a:pt x="6" y="29"/>
                    <a:pt x="6" y="38"/>
                  </a:cubicBezTo>
                  <a:cubicBezTo>
                    <a:pt x="6" y="46"/>
                    <a:pt x="6" y="44"/>
                    <a:pt x="6" y="48"/>
                  </a:cubicBezTo>
                  <a:cubicBezTo>
                    <a:pt x="6" y="53"/>
                    <a:pt x="8" y="63"/>
                    <a:pt x="16" y="63"/>
                  </a:cubicBezTo>
                  <a:cubicBezTo>
                    <a:pt x="12" y="58"/>
                    <a:pt x="11" y="55"/>
                    <a:pt x="8" y="5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70"/>
            <p:cNvSpPr/>
            <p:nvPr/>
          </p:nvSpPr>
          <p:spPr>
            <a:xfrm>
              <a:off x="9479036" y="4330757"/>
              <a:ext cx="97948" cy="59687"/>
            </a:xfrm>
            <a:custGeom>
              <a:avLst/>
              <a:gdLst/>
              <a:ahLst/>
              <a:cxnLst/>
              <a:rect l="l" t="t" r="r" b="b"/>
              <a:pathLst>
                <a:path w="85" h="52" extrusionOk="0">
                  <a:moveTo>
                    <a:pt x="22" y="48"/>
                  </a:moveTo>
                  <a:cubicBezTo>
                    <a:pt x="16" y="40"/>
                    <a:pt x="3" y="42"/>
                    <a:pt x="0" y="32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5" y="33"/>
                    <a:pt x="32" y="30"/>
                    <a:pt x="32" y="30"/>
                  </a:cubicBezTo>
                  <a:cubicBezTo>
                    <a:pt x="43" y="26"/>
                    <a:pt x="54" y="26"/>
                    <a:pt x="61" y="23"/>
                  </a:cubicBezTo>
                  <a:cubicBezTo>
                    <a:pt x="72" y="18"/>
                    <a:pt x="67" y="0"/>
                    <a:pt x="78" y="0"/>
                  </a:cubicBezTo>
                  <a:cubicBezTo>
                    <a:pt x="82" y="0"/>
                    <a:pt x="85" y="7"/>
                    <a:pt x="85" y="12"/>
                  </a:cubicBezTo>
                  <a:cubicBezTo>
                    <a:pt x="85" y="29"/>
                    <a:pt x="69" y="26"/>
                    <a:pt x="69" y="40"/>
                  </a:cubicBezTo>
                  <a:cubicBezTo>
                    <a:pt x="55" y="43"/>
                    <a:pt x="48" y="52"/>
                    <a:pt x="32" y="52"/>
                  </a:cubicBezTo>
                  <a:cubicBezTo>
                    <a:pt x="29" y="52"/>
                    <a:pt x="19" y="46"/>
                    <a:pt x="19" y="44"/>
                  </a:cubicBezTo>
                  <a:lnTo>
                    <a:pt x="22" y="48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70"/>
            <p:cNvSpPr/>
            <p:nvPr/>
          </p:nvSpPr>
          <p:spPr>
            <a:xfrm>
              <a:off x="9038270" y="4229749"/>
              <a:ext cx="501984" cy="272416"/>
            </a:xfrm>
            <a:custGeom>
              <a:avLst/>
              <a:gdLst/>
              <a:ahLst/>
              <a:cxnLst/>
              <a:rect l="l" t="t" r="r" b="b"/>
              <a:pathLst>
                <a:path w="439" h="238" extrusionOk="0">
                  <a:moveTo>
                    <a:pt x="219" y="49"/>
                  </a:moveTo>
                  <a:cubicBezTo>
                    <a:pt x="228" y="59"/>
                    <a:pt x="255" y="69"/>
                    <a:pt x="274" y="69"/>
                  </a:cubicBezTo>
                  <a:cubicBezTo>
                    <a:pt x="284" y="69"/>
                    <a:pt x="288" y="80"/>
                    <a:pt x="297" y="80"/>
                  </a:cubicBezTo>
                  <a:cubicBezTo>
                    <a:pt x="297" y="87"/>
                    <a:pt x="303" y="87"/>
                    <a:pt x="307" y="88"/>
                  </a:cubicBezTo>
                  <a:cubicBezTo>
                    <a:pt x="331" y="96"/>
                    <a:pt x="330" y="118"/>
                    <a:pt x="349" y="127"/>
                  </a:cubicBezTo>
                  <a:cubicBezTo>
                    <a:pt x="356" y="131"/>
                    <a:pt x="372" y="122"/>
                    <a:pt x="372" y="140"/>
                  </a:cubicBezTo>
                  <a:cubicBezTo>
                    <a:pt x="372" y="149"/>
                    <a:pt x="358" y="145"/>
                    <a:pt x="358" y="153"/>
                  </a:cubicBezTo>
                  <a:cubicBezTo>
                    <a:pt x="358" y="157"/>
                    <a:pt x="371" y="170"/>
                    <a:pt x="372" y="172"/>
                  </a:cubicBezTo>
                  <a:cubicBezTo>
                    <a:pt x="380" y="180"/>
                    <a:pt x="378" y="185"/>
                    <a:pt x="384" y="195"/>
                  </a:cubicBezTo>
                  <a:cubicBezTo>
                    <a:pt x="386" y="199"/>
                    <a:pt x="396" y="203"/>
                    <a:pt x="401" y="203"/>
                  </a:cubicBezTo>
                  <a:cubicBezTo>
                    <a:pt x="403" y="203"/>
                    <a:pt x="405" y="208"/>
                    <a:pt x="407" y="211"/>
                  </a:cubicBezTo>
                  <a:cubicBezTo>
                    <a:pt x="408" y="215"/>
                    <a:pt x="413" y="212"/>
                    <a:pt x="416" y="213"/>
                  </a:cubicBezTo>
                  <a:cubicBezTo>
                    <a:pt x="421" y="215"/>
                    <a:pt x="422" y="219"/>
                    <a:pt x="424" y="223"/>
                  </a:cubicBezTo>
                  <a:cubicBezTo>
                    <a:pt x="425" y="227"/>
                    <a:pt x="436" y="225"/>
                    <a:pt x="439" y="226"/>
                  </a:cubicBezTo>
                  <a:cubicBezTo>
                    <a:pt x="434" y="229"/>
                    <a:pt x="429" y="233"/>
                    <a:pt x="429" y="238"/>
                  </a:cubicBezTo>
                  <a:cubicBezTo>
                    <a:pt x="427" y="238"/>
                    <a:pt x="426" y="238"/>
                    <a:pt x="424" y="238"/>
                  </a:cubicBezTo>
                  <a:cubicBezTo>
                    <a:pt x="423" y="238"/>
                    <a:pt x="411" y="231"/>
                    <a:pt x="410" y="229"/>
                  </a:cubicBezTo>
                  <a:cubicBezTo>
                    <a:pt x="390" y="229"/>
                    <a:pt x="390" y="229"/>
                    <a:pt x="390" y="229"/>
                  </a:cubicBezTo>
                  <a:cubicBezTo>
                    <a:pt x="379" y="227"/>
                    <a:pt x="362" y="218"/>
                    <a:pt x="362" y="209"/>
                  </a:cubicBezTo>
                  <a:cubicBezTo>
                    <a:pt x="362" y="206"/>
                    <a:pt x="355" y="204"/>
                    <a:pt x="354" y="203"/>
                  </a:cubicBezTo>
                  <a:cubicBezTo>
                    <a:pt x="339" y="187"/>
                    <a:pt x="325" y="165"/>
                    <a:pt x="300" y="165"/>
                  </a:cubicBezTo>
                  <a:cubicBezTo>
                    <a:pt x="281" y="165"/>
                    <a:pt x="283" y="179"/>
                    <a:pt x="272" y="184"/>
                  </a:cubicBezTo>
                  <a:cubicBezTo>
                    <a:pt x="275" y="195"/>
                    <a:pt x="268" y="198"/>
                    <a:pt x="268" y="203"/>
                  </a:cubicBezTo>
                  <a:cubicBezTo>
                    <a:pt x="251" y="203"/>
                    <a:pt x="248" y="203"/>
                    <a:pt x="240" y="203"/>
                  </a:cubicBezTo>
                  <a:cubicBezTo>
                    <a:pt x="220" y="203"/>
                    <a:pt x="215" y="179"/>
                    <a:pt x="195" y="179"/>
                  </a:cubicBezTo>
                  <a:cubicBezTo>
                    <a:pt x="192" y="179"/>
                    <a:pt x="184" y="180"/>
                    <a:pt x="184" y="184"/>
                  </a:cubicBezTo>
                  <a:cubicBezTo>
                    <a:pt x="168" y="184"/>
                    <a:pt x="168" y="184"/>
                    <a:pt x="168" y="184"/>
                  </a:cubicBezTo>
                  <a:cubicBezTo>
                    <a:pt x="162" y="184"/>
                    <a:pt x="155" y="184"/>
                    <a:pt x="155" y="177"/>
                  </a:cubicBezTo>
                  <a:cubicBezTo>
                    <a:pt x="155" y="168"/>
                    <a:pt x="170" y="164"/>
                    <a:pt x="174" y="161"/>
                  </a:cubicBezTo>
                  <a:cubicBezTo>
                    <a:pt x="164" y="150"/>
                    <a:pt x="168" y="139"/>
                    <a:pt x="165" y="127"/>
                  </a:cubicBezTo>
                  <a:cubicBezTo>
                    <a:pt x="162" y="118"/>
                    <a:pt x="140" y="109"/>
                    <a:pt x="133" y="105"/>
                  </a:cubicBezTo>
                  <a:cubicBezTo>
                    <a:pt x="124" y="101"/>
                    <a:pt x="104" y="97"/>
                    <a:pt x="92" y="97"/>
                  </a:cubicBezTo>
                  <a:cubicBezTo>
                    <a:pt x="81" y="97"/>
                    <a:pt x="76" y="76"/>
                    <a:pt x="64" y="80"/>
                  </a:cubicBezTo>
                  <a:cubicBezTo>
                    <a:pt x="64" y="73"/>
                    <a:pt x="64" y="73"/>
                    <a:pt x="64" y="73"/>
                  </a:cubicBezTo>
                  <a:cubicBezTo>
                    <a:pt x="62" y="79"/>
                    <a:pt x="59" y="87"/>
                    <a:pt x="52" y="87"/>
                  </a:cubicBezTo>
                  <a:cubicBezTo>
                    <a:pt x="50" y="87"/>
                    <a:pt x="46" y="87"/>
                    <a:pt x="45" y="85"/>
                  </a:cubicBezTo>
                  <a:cubicBezTo>
                    <a:pt x="41" y="77"/>
                    <a:pt x="45" y="74"/>
                    <a:pt x="41" y="67"/>
                  </a:cubicBezTo>
                  <a:cubicBezTo>
                    <a:pt x="37" y="61"/>
                    <a:pt x="29" y="64"/>
                    <a:pt x="27" y="58"/>
                  </a:cubicBezTo>
                  <a:cubicBezTo>
                    <a:pt x="38" y="52"/>
                    <a:pt x="61" y="54"/>
                    <a:pt x="66" y="44"/>
                  </a:cubicBezTo>
                  <a:cubicBezTo>
                    <a:pt x="61" y="44"/>
                    <a:pt x="61" y="44"/>
                    <a:pt x="61" y="44"/>
                  </a:cubicBezTo>
                  <a:cubicBezTo>
                    <a:pt x="52" y="47"/>
                    <a:pt x="47" y="48"/>
                    <a:pt x="39" y="48"/>
                  </a:cubicBezTo>
                  <a:cubicBezTo>
                    <a:pt x="35" y="48"/>
                    <a:pt x="32" y="46"/>
                    <a:pt x="28" y="45"/>
                  </a:cubicBezTo>
                  <a:cubicBezTo>
                    <a:pt x="26" y="44"/>
                    <a:pt x="24" y="40"/>
                    <a:pt x="24" y="38"/>
                  </a:cubicBezTo>
                  <a:cubicBezTo>
                    <a:pt x="18" y="27"/>
                    <a:pt x="0" y="32"/>
                    <a:pt x="0" y="21"/>
                  </a:cubicBezTo>
                  <a:cubicBezTo>
                    <a:pt x="0" y="16"/>
                    <a:pt x="6" y="13"/>
                    <a:pt x="11" y="13"/>
                  </a:cubicBezTo>
                  <a:cubicBezTo>
                    <a:pt x="20" y="13"/>
                    <a:pt x="25" y="0"/>
                    <a:pt x="39" y="0"/>
                  </a:cubicBezTo>
                  <a:cubicBezTo>
                    <a:pt x="52" y="0"/>
                    <a:pt x="62" y="13"/>
                    <a:pt x="75" y="16"/>
                  </a:cubicBezTo>
                  <a:cubicBezTo>
                    <a:pt x="75" y="27"/>
                    <a:pt x="75" y="38"/>
                    <a:pt x="75" y="44"/>
                  </a:cubicBezTo>
                  <a:cubicBezTo>
                    <a:pt x="75" y="48"/>
                    <a:pt x="80" y="52"/>
                    <a:pt x="87" y="52"/>
                  </a:cubicBezTo>
                  <a:cubicBezTo>
                    <a:pt x="87" y="55"/>
                    <a:pt x="97" y="67"/>
                    <a:pt x="102" y="67"/>
                  </a:cubicBezTo>
                  <a:cubicBezTo>
                    <a:pt x="107" y="67"/>
                    <a:pt x="114" y="56"/>
                    <a:pt x="115" y="54"/>
                  </a:cubicBezTo>
                  <a:cubicBezTo>
                    <a:pt x="121" y="48"/>
                    <a:pt x="123" y="47"/>
                    <a:pt x="134" y="44"/>
                  </a:cubicBezTo>
                  <a:cubicBezTo>
                    <a:pt x="140" y="41"/>
                    <a:pt x="149" y="27"/>
                    <a:pt x="159" y="25"/>
                  </a:cubicBezTo>
                  <a:cubicBezTo>
                    <a:pt x="159" y="29"/>
                    <a:pt x="165" y="29"/>
                    <a:pt x="168" y="29"/>
                  </a:cubicBezTo>
                  <a:cubicBezTo>
                    <a:pt x="177" y="32"/>
                    <a:pt x="183" y="42"/>
                    <a:pt x="187" y="44"/>
                  </a:cubicBezTo>
                  <a:cubicBezTo>
                    <a:pt x="208" y="44"/>
                    <a:pt x="208" y="44"/>
                    <a:pt x="208" y="44"/>
                  </a:cubicBezTo>
                  <a:cubicBezTo>
                    <a:pt x="212" y="48"/>
                    <a:pt x="220" y="51"/>
                    <a:pt x="223" y="52"/>
                  </a:cubicBezTo>
                  <a:cubicBezTo>
                    <a:pt x="223" y="53"/>
                    <a:pt x="223" y="53"/>
                    <a:pt x="223" y="53"/>
                  </a:cubicBezTo>
                  <a:lnTo>
                    <a:pt x="219" y="49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70"/>
            <p:cNvSpPr/>
            <p:nvPr/>
          </p:nvSpPr>
          <p:spPr>
            <a:xfrm>
              <a:off x="9547906" y="4289435"/>
              <a:ext cx="48974" cy="52034"/>
            </a:xfrm>
            <a:custGeom>
              <a:avLst/>
              <a:gdLst/>
              <a:ahLst/>
              <a:cxnLst/>
              <a:rect l="l" t="t" r="r" b="b"/>
              <a:pathLst>
                <a:path w="43" h="46" extrusionOk="0">
                  <a:moveTo>
                    <a:pt x="39" y="45"/>
                  </a:moveTo>
                  <a:cubicBezTo>
                    <a:pt x="30" y="43"/>
                    <a:pt x="30" y="38"/>
                    <a:pt x="31" y="30"/>
                  </a:cubicBezTo>
                  <a:cubicBezTo>
                    <a:pt x="22" y="25"/>
                    <a:pt x="23" y="16"/>
                    <a:pt x="13" y="10"/>
                  </a:cubicBezTo>
                  <a:cubicBezTo>
                    <a:pt x="7" y="6"/>
                    <a:pt x="2" y="7"/>
                    <a:pt x="0" y="0"/>
                  </a:cubicBezTo>
                  <a:cubicBezTo>
                    <a:pt x="14" y="5"/>
                    <a:pt x="21" y="15"/>
                    <a:pt x="29" y="23"/>
                  </a:cubicBezTo>
                  <a:cubicBezTo>
                    <a:pt x="35" y="30"/>
                    <a:pt x="43" y="28"/>
                    <a:pt x="43" y="39"/>
                  </a:cubicBezTo>
                  <a:cubicBezTo>
                    <a:pt x="43" y="41"/>
                    <a:pt x="43" y="43"/>
                    <a:pt x="43" y="45"/>
                  </a:cubicBezTo>
                  <a:cubicBezTo>
                    <a:pt x="42" y="45"/>
                    <a:pt x="40" y="46"/>
                    <a:pt x="39" y="45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70"/>
            <p:cNvSpPr/>
            <p:nvPr/>
          </p:nvSpPr>
          <p:spPr>
            <a:xfrm>
              <a:off x="9636671" y="4364426"/>
              <a:ext cx="24487" cy="33669"/>
            </a:xfrm>
            <a:custGeom>
              <a:avLst/>
              <a:gdLst/>
              <a:ahLst/>
              <a:cxnLst/>
              <a:rect l="l" t="t" r="r" b="b"/>
              <a:pathLst>
                <a:path w="22" h="29" extrusionOk="0">
                  <a:moveTo>
                    <a:pt x="12" y="17"/>
                  </a:moveTo>
                  <a:cubicBezTo>
                    <a:pt x="3" y="16"/>
                    <a:pt x="0" y="8"/>
                    <a:pt x="1" y="0"/>
                  </a:cubicBezTo>
                  <a:cubicBezTo>
                    <a:pt x="6" y="3"/>
                    <a:pt x="22" y="20"/>
                    <a:pt x="22" y="23"/>
                  </a:cubicBezTo>
                  <a:cubicBezTo>
                    <a:pt x="22" y="25"/>
                    <a:pt x="19" y="29"/>
                    <a:pt x="16" y="29"/>
                  </a:cubicBezTo>
                  <a:cubicBezTo>
                    <a:pt x="14" y="29"/>
                    <a:pt x="12" y="26"/>
                    <a:pt x="12" y="23"/>
                  </a:cubicBezTo>
                  <a:cubicBezTo>
                    <a:pt x="12" y="21"/>
                    <a:pt x="12" y="19"/>
                    <a:pt x="12" y="17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70"/>
            <p:cNvSpPr/>
            <p:nvPr/>
          </p:nvSpPr>
          <p:spPr>
            <a:xfrm>
              <a:off x="9805020" y="4486860"/>
              <a:ext cx="13774" cy="18365"/>
            </a:xfrm>
            <a:custGeom>
              <a:avLst/>
              <a:gdLst/>
              <a:ahLst/>
              <a:cxnLst/>
              <a:rect l="l" t="t" r="r" b="b"/>
              <a:pathLst>
                <a:path w="13" h="17" extrusionOk="0">
                  <a:moveTo>
                    <a:pt x="13" y="12"/>
                  </a:moveTo>
                  <a:cubicBezTo>
                    <a:pt x="13" y="14"/>
                    <a:pt x="12" y="15"/>
                    <a:pt x="13" y="17"/>
                  </a:cubicBezTo>
                  <a:cubicBezTo>
                    <a:pt x="5" y="17"/>
                    <a:pt x="0" y="5"/>
                    <a:pt x="1" y="0"/>
                  </a:cubicBezTo>
                  <a:cubicBezTo>
                    <a:pt x="7" y="4"/>
                    <a:pt x="13" y="6"/>
                    <a:pt x="13" y="12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70"/>
            <p:cNvSpPr/>
            <p:nvPr/>
          </p:nvSpPr>
          <p:spPr>
            <a:xfrm>
              <a:off x="9766759" y="4471556"/>
              <a:ext cx="29078" cy="15304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25" y="12"/>
                  </a:moveTo>
                  <a:cubicBezTo>
                    <a:pt x="24" y="12"/>
                    <a:pt x="22" y="13"/>
                    <a:pt x="21" y="13"/>
                  </a:cubicBezTo>
                  <a:cubicBezTo>
                    <a:pt x="12" y="13"/>
                    <a:pt x="0" y="10"/>
                    <a:pt x="0" y="0"/>
                  </a:cubicBezTo>
                  <a:cubicBezTo>
                    <a:pt x="12" y="0"/>
                    <a:pt x="20" y="4"/>
                    <a:pt x="25" y="12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70"/>
            <p:cNvSpPr/>
            <p:nvPr/>
          </p:nvSpPr>
          <p:spPr>
            <a:xfrm>
              <a:off x="9771350" y="4436356"/>
              <a:ext cx="24487" cy="29078"/>
            </a:xfrm>
            <a:custGeom>
              <a:avLst/>
              <a:gdLst/>
              <a:ahLst/>
              <a:cxnLst/>
              <a:rect l="l" t="t" r="r" b="b"/>
              <a:pathLst>
                <a:path w="22" h="26" extrusionOk="0">
                  <a:moveTo>
                    <a:pt x="22" y="26"/>
                  </a:moveTo>
                  <a:cubicBezTo>
                    <a:pt x="14" y="26"/>
                    <a:pt x="1" y="7"/>
                    <a:pt x="0" y="0"/>
                  </a:cubicBezTo>
                  <a:cubicBezTo>
                    <a:pt x="11" y="7"/>
                    <a:pt x="18" y="14"/>
                    <a:pt x="22" y="26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70"/>
            <p:cNvSpPr/>
            <p:nvPr/>
          </p:nvSpPr>
          <p:spPr>
            <a:xfrm>
              <a:off x="9719315" y="4413400"/>
              <a:ext cx="32139" cy="21426"/>
            </a:xfrm>
            <a:custGeom>
              <a:avLst/>
              <a:gdLst/>
              <a:ahLst/>
              <a:cxnLst/>
              <a:rect l="l" t="t" r="r" b="b"/>
              <a:pathLst>
                <a:path w="29" h="18" extrusionOk="0">
                  <a:moveTo>
                    <a:pt x="3" y="0"/>
                  </a:moveTo>
                  <a:cubicBezTo>
                    <a:pt x="10" y="4"/>
                    <a:pt x="25" y="9"/>
                    <a:pt x="29" y="16"/>
                  </a:cubicBezTo>
                  <a:cubicBezTo>
                    <a:pt x="28" y="17"/>
                    <a:pt x="25" y="18"/>
                    <a:pt x="23" y="18"/>
                  </a:cubicBezTo>
                  <a:cubicBezTo>
                    <a:pt x="17" y="18"/>
                    <a:pt x="0" y="11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70"/>
            <p:cNvSpPr/>
            <p:nvPr/>
          </p:nvSpPr>
          <p:spPr>
            <a:xfrm>
              <a:off x="9679524" y="4390443"/>
              <a:ext cx="21426" cy="13774"/>
            </a:xfrm>
            <a:custGeom>
              <a:avLst/>
              <a:gdLst/>
              <a:ahLst/>
              <a:cxnLst/>
              <a:rect l="l" t="t" r="r" b="b"/>
              <a:pathLst>
                <a:path w="18" h="12" extrusionOk="0">
                  <a:moveTo>
                    <a:pt x="0" y="0"/>
                  </a:moveTo>
                  <a:cubicBezTo>
                    <a:pt x="8" y="7"/>
                    <a:pt x="13" y="4"/>
                    <a:pt x="18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3" y="4"/>
                    <a:pt x="3" y="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70"/>
            <p:cNvSpPr/>
            <p:nvPr/>
          </p:nvSpPr>
          <p:spPr>
            <a:xfrm>
              <a:off x="9381088" y="5336246"/>
              <a:ext cx="94887" cy="102538"/>
            </a:xfrm>
            <a:custGeom>
              <a:avLst/>
              <a:gdLst/>
              <a:ahLst/>
              <a:cxnLst/>
              <a:rect l="l" t="t" r="r" b="b"/>
              <a:pathLst>
                <a:path w="83" h="89" extrusionOk="0">
                  <a:moveTo>
                    <a:pt x="42" y="13"/>
                  </a:moveTo>
                  <a:cubicBezTo>
                    <a:pt x="52" y="13"/>
                    <a:pt x="65" y="8"/>
                    <a:pt x="75" y="5"/>
                  </a:cubicBezTo>
                  <a:cubicBezTo>
                    <a:pt x="77" y="15"/>
                    <a:pt x="83" y="19"/>
                    <a:pt x="83" y="29"/>
                  </a:cubicBezTo>
                  <a:cubicBezTo>
                    <a:pt x="83" y="47"/>
                    <a:pt x="63" y="89"/>
                    <a:pt x="48" y="89"/>
                  </a:cubicBezTo>
                  <a:cubicBezTo>
                    <a:pt x="25" y="89"/>
                    <a:pt x="0" y="30"/>
                    <a:pt x="0" y="13"/>
                  </a:cubicBezTo>
                  <a:cubicBezTo>
                    <a:pt x="0" y="0"/>
                    <a:pt x="41" y="13"/>
                    <a:pt x="42" y="13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70"/>
            <p:cNvSpPr/>
            <p:nvPr/>
          </p:nvSpPr>
          <p:spPr>
            <a:xfrm>
              <a:off x="9463732" y="5317881"/>
              <a:ext cx="10713" cy="15304"/>
            </a:xfrm>
            <a:custGeom>
              <a:avLst/>
              <a:gdLst/>
              <a:ahLst/>
              <a:cxnLst/>
              <a:rect l="l" t="t" r="r" b="b"/>
              <a:pathLst>
                <a:path w="10" h="13" extrusionOk="0">
                  <a:moveTo>
                    <a:pt x="10" y="0"/>
                  </a:moveTo>
                  <a:cubicBezTo>
                    <a:pt x="10" y="8"/>
                    <a:pt x="8" y="9"/>
                    <a:pt x="8" y="13"/>
                  </a:cubicBezTo>
                  <a:cubicBezTo>
                    <a:pt x="1" y="11"/>
                    <a:pt x="0" y="6"/>
                    <a:pt x="0" y="0"/>
                  </a:cubicBezTo>
                  <a:cubicBezTo>
                    <a:pt x="4" y="1"/>
                    <a:pt x="8" y="1"/>
                    <a:pt x="10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70"/>
            <p:cNvSpPr/>
            <p:nvPr/>
          </p:nvSpPr>
          <p:spPr>
            <a:xfrm>
              <a:off x="9182131" y="5190856"/>
              <a:ext cx="29078" cy="16835"/>
            </a:xfrm>
            <a:custGeom>
              <a:avLst/>
              <a:gdLst/>
              <a:ahLst/>
              <a:cxnLst/>
              <a:rect l="l" t="t" r="r" b="b"/>
              <a:pathLst>
                <a:path w="26" h="15" extrusionOk="0">
                  <a:moveTo>
                    <a:pt x="26" y="7"/>
                  </a:moveTo>
                  <a:cubicBezTo>
                    <a:pt x="18" y="13"/>
                    <a:pt x="7" y="15"/>
                    <a:pt x="0" y="7"/>
                  </a:cubicBezTo>
                  <a:cubicBezTo>
                    <a:pt x="14" y="0"/>
                    <a:pt x="16" y="2"/>
                    <a:pt x="26" y="7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70"/>
            <p:cNvSpPr/>
            <p:nvPr/>
          </p:nvSpPr>
          <p:spPr>
            <a:xfrm>
              <a:off x="9019904" y="4517469"/>
              <a:ext cx="35200" cy="15304"/>
            </a:xfrm>
            <a:custGeom>
              <a:avLst/>
              <a:gdLst/>
              <a:ahLst/>
              <a:cxnLst/>
              <a:rect l="l" t="t" r="r" b="b"/>
              <a:pathLst>
                <a:path w="31" h="13" extrusionOk="0">
                  <a:moveTo>
                    <a:pt x="31" y="1"/>
                  </a:moveTo>
                  <a:cubicBezTo>
                    <a:pt x="31" y="13"/>
                    <a:pt x="31" y="13"/>
                    <a:pt x="31" y="13"/>
                  </a:cubicBezTo>
                  <a:cubicBezTo>
                    <a:pt x="28" y="13"/>
                    <a:pt x="25" y="13"/>
                    <a:pt x="23" y="13"/>
                  </a:cubicBezTo>
                  <a:cubicBezTo>
                    <a:pt x="14" y="13"/>
                    <a:pt x="3" y="8"/>
                    <a:pt x="0" y="5"/>
                  </a:cubicBezTo>
                  <a:cubicBezTo>
                    <a:pt x="14" y="2"/>
                    <a:pt x="19" y="0"/>
                    <a:pt x="31" y="1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70"/>
            <p:cNvSpPr/>
            <p:nvPr/>
          </p:nvSpPr>
          <p:spPr>
            <a:xfrm>
              <a:off x="8605155" y="4503695"/>
              <a:ext cx="997846" cy="791230"/>
            </a:xfrm>
            <a:custGeom>
              <a:avLst/>
              <a:gdLst/>
              <a:ahLst/>
              <a:cxnLst/>
              <a:rect l="l" t="t" r="r" b="b"/>
              <a:pathLst>
                <a:path w="872" h="691" extrusionOk="0">
                  <a:moveTo>
                    <a:pt x="852" y="336"/>
                  </a:moveTo>
                  <a:cubicBezTo>
                    <a:pt x="864" y="353"/>
                    <a:pt x="872" y="396"/>
                    <a:pt x="872" y="420"/>
                  </a:cubicBezTo>
                  <a:cubicBezTo>
                    <a:pt x="872" y="437"/>
                    <a:pt x="867" y="462"/>
                    <a:pt x="861" y="469"/>
                  </a:cubicBezTo>
                  <a:cubicBezTo>
                    <a:pt x="861" y="491"/>
                    <a:pt x="861" y="491"/>
                    <a:pt x="861" y="491"/>
                  </a:cubicBezTo>
                  <a:cubicBezTo>
                    <a:pt x="857" y="498"/>
                    <a:pt x="859" y="501"/>
                    <a:pt x="855" y="507"/>
                  </a:cubicBezTo>
                  <a:cubicBezTo>
                    <a:pt x="842" y="529"/>
                    <a:pt x="828" y="537"/>
                    <a:pt x="821" y="563"/>
                  </a:cubicBezTo>
                  <a:cubicBezTo>
                    <a:pt x="814" y="582"/>
                    <a:pt x="799" y="607"/>
                    <a:pt x="799" y="634"/>
                  </a:cubicBezTo>
                  <a:cubicBezTo>
                    <a:pt x="799" y="633"/>
                    <a:pt x="799" y="633"/>
                    <a:pt x="799" y="633"/>
                  </a:cubicBezTo>
                  <a:cubicBezTo>
                    <a:pt x="790" y="669"/>
                    <a:pt x="728" y="653"/>
                    <a:pt x="722" y="691"/>
                  </a:cubicBezTo>
                  <a:cubicBezTo>
                    <a:pt x="716" y="690"/>
                    <a:pt x="685" y="672"/>
                    <a:pt x="684" y="667"/>
                  </a:cubicBezTo>
                  <a:cubicBezTo>
                    <a:pt x="667" y="669"/>
                    <a:pt x="673" y="684"/>
                    <a:pt x="654" y="684"/>
                  </a:cubicBezTo>
                  <a:cubicBezTo>
                    <a:pt x="624" y="684"/>
                    <a:pt x="576" y="664"/>
                    <a:pt x="576" y="631"/>
                  </a:cubicBezTo>
                  <a:cubicBezTo>
                    <a:pt x="576" y="619"/>
                    <a:pt x="566" y="610"/>
                    <a:pt x="565" y="599"/>
                  </a:cubicBezTo>
                  <a:cubicBezTo>
                    <a:pt x="565" y="599"/>
                    <a:pt x="565" y="596"/>
                    <a:pt x="565" y="595"/>
                  </a:cubicBezTo>
                  <a:cubicBezTo>
                    <a:pt x="559" y="599"/>
                    <a:pt x="555" y="599"/>
                    <a:pt x="549" y="601"/>
                  </a:cubicBezTo>
                  <a:cubicBezTo>
                    <a:pt x="540" y="601"/>
                    <a:pt x="540" y="601"/>
                    <a:pt x="540" y="601"/>
                  </a:cubicBezTo>
                  <a:cubicBezTo>
                    <a:pt x="543" y="596"/>
                    <a:pt x="546" y="591"/>
                    <a:pt x="546" y="584"/>
                  </a:cubicBezTo>
                  <a:cubicBezTo>
                    <a:pt x="546" y="574"/>
                    <a:pt x="541" y="571"/>
                    <a:pt x="538" y="568"/>
                  </a:cubicBezTo>
                  <a:cubicBezTo>
                    <a:pt x="538" y="570"/>
                    <a:pt x="537" y="573"/>
                    <a:pt x="537" y="576"/>
                  </a:cubicBezTo>
                  <a:cubicBezTo>
                    <a:pt x="530" y="579"/>
                    <a:pt x="529" y="593"/>
                    <a:pt x="518" y="593"/>
                  </a:cubicBezTo>
                  <a:cubicBezTo>
                    <a:pt x="514" y="593"/>
                    <a:pt x="510" y="589"/>
                    <a:pt x="510" y="585"/>
                  </a:cubicBezTo>
                  <a:cubicBezTo>
                    <a:pt x="529" y="581"/>
                    <a:pt x="533" y="540"/>
                    <a:pt x="532" y="528"/>
                  </a:cubicBezTo>
                  <a:cubicBezTo>
                    <a:pt x="518" y="542"/>
                    <a:pt x="499" y="584"/>
                    <a:pt x="483" y="584"/>
                  </a:cubicBezTo>
                  <a:cubicBezTo>
                    <a:pt x="474" y="584"/>
                    <a:pt x="477" y="569"/>
                    <a:pt x="477" y="569"/>
                  </a:cubicBezTo>
                  <a:cubicBezTo>
                    <a:pt x="472" y="569"/>
                    <a:pt x="455" y="530"/>
                    <a:pt x="449" y="522"/>
                  </a:cubicBezTo>
                  <a:cubicBezTo>
                    <a:pt x="437" y="506"/>
                    <a:pt x="393" y="498"/>
                    <a:pt x="368" y="498"/>
                  </a:cubicBezTo>
                  <a:cubicBezTo>
                    <a:pt x="340" y="498"/>
                    <a:pt x="335" y="510"/>
                    <a:pt x="318" y="516"/>
                  </a:cubicBezTo>
                  <a:cubicBezTo>
                    <a:pt x="280" y="529"/>
                    <a:pt x="232" y="515"/>
                    <a:pt x="226" y="556"/>
                  </a:cubicBezTo>
                  <a:cubicBezTo>
                    <a:pt x="210" y="557"/>
                    <a:pt x="197" y="561"/>
                    <a:pt x="181" y="561"/>
                  </a:cubicBezTo>
                  <a:cubicBezTo>
                    <a:pt x="168" y="555"/>
                    <a:pt x="168" y="561"/>
                    <a:pt x="159" y="561"/>
                  </a:cubicBezTo>
                  <a:cubicBezTo>
                    <a:pt x="133" y="561"/>
                    <a:pt x="121" y="588"/>
                    <a:pt x="87" y="588"/>
                  </a:cubicBezTo>
                  <a:cubicBezTo>
                    <a:pt x="75" y="588"/>
                    <a:pt x="38" y="571"/>
                    <a:pt x="38" y="560"/>
                  </a:cubicBezTo>
                  <a:cubicBezTo>
                    <a:pt x="38" y="548"/>
                    <a:pt x="56" y="542"/>
                    <a:pt x="56" y="524"/>
                  </a:cubicBezTo>
                  <a:cubicBezTo>
                    <a:pt x="56" y="501"/>
                    <a:pt x="44" y="488"/>
                    <a:pt x="40" y="474"/>
                  </a:cubicBezTo>
                  <a:cubicBezTo>
                    <a:pt x="31" y="439"/>
                    <a:pt x="29" y="428"/>
                    <a:pt x="19" y="397"/>
                  </a:cubicBezTo>
                  <a:cubicBezTo>
                    <a:pt x="16" y="385"/>
                    <a:pt x="0" y="381"/>
                    <a:pt x="4" y="369"/>
                  </a:cubicBezTo>
                  <a:cubicBezTo>
                    <a:pt x="6" y="366"/>
                    <a:pt x="6" y="363"/>
                    <a:pt x="9" y="359"/>
                  </a:cubicBezTo>
                  <a:cubicBezTo>
                    <a:pt x="10" y="363"/>
                    <a:pt x="13" y="367"/>
                    <a:pt x="16" y="369"/>
                  </a:cubicBezTo>
                  <a:cubicBezTo>
                    <a:pt x="18" y="366"/>
                    <a:pt x="16" y="363"/>
                    <a:pt x="16" y="359"/>
                  </a:cubicBezTo>
                  <a:cubicBezTo>
                    <a:pt x="16" y="347"/>
                    <a:pt x="6" y="337"/>
                    <a:pt x="6" y="317"/>
                  </a:cubicBezTo>
                  <a:cubicBezTo>
                    <a:pt x="6" y="293"/>
                    <a:pt x="6" y="292"/>
                    <a:pt x="6" y="271"/>
                  </a:cubicBezTo>
                  <a:cubicBezTo>
                    <a:pt x="6" y="265"/>
                    <a:pt x="12" y="263"/>
                    <a:pt x="15" y="262"/>
                  </a:cubicBezTo>
                  <a:cubicBezTo>
                    <a:pt x="16" y="264"/>
                    <a:pt x="16" y="267"/>
                    <a:pt x="16" y="270"/>
                  </a:cubicBezTo>
                  <a:cubicBezTo>
                    <a:pt x="30" y="268"/>
                    <a:pt x="47" y="248"/>
                    <a:pt x="56" y="239"/>
                  </a:cubicBezTo>
                  <a:cubicBezTo>
                    <a:pt x="65" y="230"/>
                    <a:pt x="92" y="228"/>
                    <a:pt x="106" y="226"/>
                  </a:cubicBezTo>
                  <a:cubicBezTo>
                    <a:pt x="134" y="221"/>
                    <a:pt x="196" y="199"/>
                    <a:pt x="196" y="172"/>
                  </a:cubicBezTo>
                  <a:cubicBezTo>
                    <a:pt x="196" y="167"/>
                    <a:pt x="196" y="163"/>
                    <a:pt x="196" y="158"/>
                  </a:cubicBezTo>
                  <a:cubicBezTo>
                    <a:pt x="196" y="150"/>
                    <a:pt x="198" y="142"/>
                    <a:pt x="206" y="138"/>
                  </a:cubicBezTo>
                  <a:cubicBezTo>
                    <a:pt x="209" y="145"/>
                    <a:pt x="214" y="149"/>
                    <a:pt x="217" y="154"/>
                  </a:cubicBezTo>
                  <a:cubicBezTo>
                    <a:pt x="225" y="149"/>
                    <a:pt x="221" y="137"/>
                    <a:pt x="225" y="128"/>
                  </a:cubicBezTo>
                  <a:cubicBezTo>
                    <a:pt x="231" y="131"/>
                    <a:pt x="235" y="134"/>
                    <a:pt x="241" y="134"/>
                  </a:cubicBezTo>
                  <a:cubicBezTo>
                    <a:pt x="241" y="112"/>
                    <a:pt x="256" y="109"/>
                    <a:pt x="258" y="91"/>
                  </a:cubicBezTo>
                  <a:cubicBezTo>
                    <a:pt x="278" y="91"/>
                    <a:pt x="282" y="75"/>
                    <a:pt x="298" y="75"/>
                  </a:cubicBezTo>
                  <a:cubicBezTo>
                    <a:pt x="312" y="75"/>
                    <a:pt x="319" y="91"/>
                    <a:pt x="321" y="105"/>
                  </a:cubicBezTo>
                  <a:cubicBezTo>
                    <a:pt x="324" y="99"/>
                    <a:pt x="330" y="96"/>
                    <a:pt x="337" y="96"/>
                  </a:cubicBezTo>
                  <a:cubicBezTo>
                    <a:pt x="341" y="96"/>
                    <a:pt x="347" y="102"/>
                    <a:pt x="349" y="103"/>
                  </a:cubicBezTo>
                  <a:cubicBezTo>
                    <a:pt x="353" y="95"/>
                    <a:pt x="351" y="90"/>
                    <a:pt x="351" y="83"/>
                  </a:cubicBezTo>
                  <a:cubicBezTo>
                    <a:pt x="351" y="72"/>
                    <a:pt x="362" y="66"/>
                    <a:pt x="362" y="55"/>
                  </a:cubicBezTo>
                  <a:cubicBezTo>
                    <a:pt x="362" y="44"/>
                    <a:pt x="393" y="37"/>
                    <a:pt x="405" y="37"/>
                  </a:cubicBezTo>
                  <a:cubicBezTo>
                    <a:pt x="411" y="37"/>
                    <a:pt x="417" y="32"/>
                    <a:pt x="419" y="31"/>
                  </a:cubicBezTo>
                  <a:cubicBezTo>
                    <a:pt x="415" y="24"/>
                    <a:pt x="407" y="22"/>
                    <a:pt x="405" y="13"/>
                  </a:cubicBezTo>
                  <a:cubicBezTo>
                    <a:pt x="431" y="24"/>
                    <a:pt x="446" y="35"/>
                    <a:pt x="474" y="35"/>
                  </a:cubicBezTo>
                  <a:cubicBezTo>
                    <a:pt x="483" y="35"/>
                    <a:pt x="487" y="29"/>
                    <a:pt x="495" y="29"/>
                  </a:cubicBezTo>
                  <a:cubicBezTo>
                    <a:pt x="499" y="29"/>
                    <a:pt x="510" y="37"/>
                    <a:pt x="510" y="43"/>
                  </a:cubicBezTo>
                  <a:cubicBezTo>
                    <a:pt x="510" y="53"/>
                    <a:pt x="499" y="54"/>
                    <a:pt x="493" y="59"/>
                  </a:cubicBezTo>
                  <a:cubicBezTo>
                    <a:pt x="483" y="99"/>
                    <a:pt x="483" y="99"/>
                    <a:pt x="483" y="99"/>
                  </a:cubicBezTo>
                  <a:cubicBezTo>
                    <a:pt x="483" y="105"/>
                    <a:pt x="494" y="103"/>
                    <a:pt x="499" y="107"/>
                  </a:cubicBezTo>
                  <a:cubicBezTo>
                    <a:pt x="503" y="110"/>
                    <a:pt x="503" y="122"/>
                    <a:pt x="506" y="122"/>
                  </a:cubicBezTo>
                  <a:cubicBezTo>
                    <a:pt x="527" y="130"/>
                    <a:pt x="538" y="134"/>
                    <a:pt x="557" y="142"/>
                  </a:cubicBezTo>
                  <a:cubicBezTo>
                    <a:pt x="568" y="146"/>
                    <a:pt x="571" y="164"/>
                    <a:pt x="586" y="164"/>
                  </a:cubicBezTo>
                  <a:cubicBezTo>
                    <a:pt x="609" y="164"/>
                    <a:pt x="614" y="117"/>
                    <a:pt x="618" y="99"/>
                  </a:cubicBezTo>
                  <a:cubicBezTo>
                    <a:pt x="618" y="27"/>
                    <a:pt x="618" y="27"/>
                    <a:pt x="618" y="27"/>
                  </a:cubicBezTo>
                  <a:cubicBezTo>
                    <a:pt x="630" y="17"/>
                    <a:pt x="626" y="7"/>
                    <a:pt x="639" y="0"/>
                  </a:cubicBezTo>
                  <a:cubicBezTo>
                    <a:pt x="641" y="22"/>
                    <a:pt x="651" y="36"/>
                    <a:pt x="655" y="51"/>
                  </a:cubicBezTo>
                  <a:cubicBezTo>
                    <a:pt x="658" y="62"/>
                    <a:pt x="655" y="76"/>
                    <a:pt x="663" y="83"/>
                  </a:cubicBezTo>
                  <a:cubicBezTo>
                    <a:pt x="671" y="85"/>
                    <a:pt x="685" y="90"/>
                    <a:pt x="688" y="91"/>
                  </a:cubicBezTo>
                  <a:cubicBezTo>
                    <a:pt x="697" y="98"/>
                    <a:pt x="697" y="123"/>
                    <a:pt x="701" y="136"/>
                  </a:cubicBezTo>
                  <a:cubicBezTo>
                    <a:pt x="708" y="157"/>
                    <a:pt x="714" y="168"/>
                    <a:pt x="720" y="188"/>
                  </a:cubicBezTo>
                  <a:cubicBezTo>
                    <a:pt x="726" y="207"/>
                    <a:pt x="758" y="214"/>
                    <a:pt x="771" y="227"/>
                  </a:cubicBezTo>
                  <a:cubicBezTo>
                    <a:pt x="780" y="237"/>
                    <a:pt x="782" y="252"/>
                    <a:pt x="785" y="263"/>
                  </a:cubicBezTo>
                  <a:cubicBezTo>
                    <a:pt x="788" y="273"/>
                    <a:pt x="800" y="273"/>
                    <a:pt x="810" y="273"/>
                  </a:cubicBezTo>
                  <a:cubicBezTo>
                    <a:pt x="810" y="305"/>
                    <a:pt x="839" y="319"/>
                    <a:pt x="853" y="334"/>
                  </a:cubicBezTo>
                  <a:lnTo>
                    <a:pt x="852" y="336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70"/>
            <p:cNvSpPr/>
            <p:nvPr/>
          </p:nvSpPr>
          <p:spPr>
            <a:xfrm>
              <a:off x="9921333" y="5342368"/>
              <a:ext cx="186714" cy="194364"/>
            </a:xfrm>
            <a:custGeom>
              <a:avLst/>
              <a:gdLst/>
              <a:ahLst/>
              <a:cxnLst/>
              <a:rect l="l" t="t" r="r" b="b"/>
              <a:pathLst>
                <a:path w="164" h="170" extrusionOk="0">
                  <a:moveTo>
                    <a:pt x="99" y="48"/>
                  </a:moveTo>
                  <a:cubicBezTo>
                    <a:pt x="99" y="48"/>
                    <a:pt x="99" y="42"/>
                    <a:pt x="100" y="40"/>
                  </a:cubicBezTo>
                  <a:cubicBezTo>
                    <a:pt x="103" y="34"/>
                    <a:pt x="108" y="32"/>
                    <a:pt x="114" y="31"/>
                  </a:cubicBezTo>
                  <a:cubicBezTo>
                    <a:pt x="114" y="30"/>
                    <a:pt x="114" y="28"/>
                    <a:pt x="114" y="26"/>
                  </a:cubicBezTo>
                  <a:cubicBezTo>
                    <a:pt x="114" y="14"/>
                    <a:pt x="126" y="3"/>
                    <a:pt x="133" y="0"/>
                  </a:cubicBezTo>
                  <a:cubicBezTo>
                    <a:pt x="133" y="6"/>
                    <a:pt x="136" y="8"/>
                    <a:pt x="138" y="8"/>
                  </a:cubicBezTo>
                  <a:cubicBezTo>
                    <a:pt x="138" y="14"/>
                    <a:pt x="137" y="19"/>
                    <a:pt x="142" y="19"/>
                  </a:cubicBezTo>
                  <a:cubicBezTo>
                    <a:pt x="147" y="19"/>
                    <a:pt x="151" y="14"/>
                    <a:pt x="154" y="12"/>
                  </a:cubicBezTo>
                  <a:cubicBezTo>
                    <a:pt x="155" y="14"/>
                    <a:pt x="157" y="15"/>
                    <a:pt x="160" y="15"/>
                  </a:cubicBezTo>
                  <a:cubicBezTo>
                    <a:pt x="160" y="22"/>
                    <a:pt x="161" y="26"/>
                    <a:pt x="164" y="27"/>
                  </a:cubicBezTo>
                  <a:cubicBezTo>
                    <a:pt x="162" y="38"/>
                    <a:pt x="147" y="67"/>
                    <a:pt x="135" y="67"/>
                  </a:cubicBezTo>
                  <a:cubicBezTo>
                    <a:pt x="133" y="79"/>
                    <a:pt x="136" y="82"/>
                    <a:pt x="135" y="92"/>
                  </a:cubicBezTo>
                  <a:cubicBezTo>
                    <a:pt x="131" y="92"/>
                    <a:pt x="113" y="96"/>
                    <a:pt x="107" y="96"/>
                  </a:cubicBezTo>
                  <a:cubicBezTo>
                    <a:pt x="104" y="105"/>
                    <a:pt x="83" y="151"/>
                    <a:pt x="83" y="151"/>
                  </a:cubicBezTo>
                  <a:cubicBezTo>
                    <a:pt x="76" y="158"/>
                    <a:pt x="63" y="170"/>
                    <a:pt x="54" y="170"/>
                  </a:cubicBezTo>
                  <a:cubicBezTo>
                    <a:pt x="51" y="170"/>
                    <a:pt x="42" y="166"/>
                    <a:pt x="38" y="166"/>
                  </a:cubicBezTo>
                  <a:cubicBezTo>
                    <a:pt x="33" y="166"/>
                    <a:pt x="4" y="154"/>
                    <a:pt x="4" y="150"/>
                  </a:cubicBezTo>
                  <a:cubicBezTo>
                    <a:pt x="2" y="150"/>
                    <a:pt x="0" y="149"/>
                    <a:pt x="0" y="147"/>
                  </a:cubicBezTo>
                  <a:cubicBezTo>
                    <a:pt x="0" y="127"/>
                    <a:pt x="23" y="115"/>
                    <a:pt x="30" y="104"/>
                  </a:cubicBezTo>
                  <a:cubicBezTo>
                    <a:pt x="33" y="98"/>
                    <a:pt x="37" y="93"/>
                    <a:pt x="42" y="93"/>
                  </a:cubicBezTo>
                  <a:cubicBezTo>
                    <a:pt x="61" y="93"/>
                    <a:pt x="72" y="73"/>
                    <a:pt x="85" y="67"/>
                  </a:cubicBezTo>
                  <a:cubicBezTo>
                    <a:pt x="89" y="65"/>
                    <a:pt x="99" y="48"/>
                    <a:pt x="99" y="4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70"/>
            <p:cNvSpPr/>
            <p:nvPr/>
          </p:nvSpPr>
          <p:spPr>
            <a:xfrm>
              <a:off x="10074377" y="5154125"/>
              <a:ext cx="140800" cy="215790"/>
            </a:xfrm>
            <a:custGeom>
              <a:avLst/>
              <a:gdLst/>
              <a:ahLst/>
              <a:cxnLst/>
              <a:rect l="l" t="t" r="r" b="b"/>
              <a:pathLst>
                <a:path w="123" h="188" extrusionOk="0">
                  <a:moveTo>
                    <a:pt x="39" y="72"/>
                  </a:moveTo>
                  <a:cubicBezTo>
                    <a:pt x="36" y="66"/>
                    <a:pt x="30" y="63"/>
                    <a:pt x="30" y="57"/>
                  </a:cubicBezTo>
                  <a:cubicBezTo>
                    <a:pt x="30" y="54"/>
                    <a:pt x="32" y="51"/>
                    <a:pt x="33" y="49"/>
                  </a:cubicBezTo>
                  <a:cubicBezTo>
                    <a:pt x="15" y="46"/>
                    <a:pt x="5" y="20"/>
                    <a:pt x="0" y="0"/>
                  </a:cubicBezTo>
                  <a:cubicBezTo>
                    <a:pt x="8" y="14"/>
                    <a:pt x="21" y="15"/>
                    <a:pt x="29" y="23"/>
                  </a:cubicBezTo>
                  <a:cubicBezTo>
                    <a:pt x="33" y="27"/>
                    <a:pt x="33" y="33"/>
                    <a:pt x="38" y="35"/>
                  </a:cubicBezTo>
                  <a:cubicBezTo>
                    <a:pt x="37" y="38"/>
                    <a:pt x="35" y="39"/>
                    <a:pt x="35" y="41"/>
                  </a:cubicBezTo>
                  <a:cubicBezTo>
                    <a:pt x="35" y="45"/>
                    <a:pt x="44" y="62"/>
                    <a:pt x="48" y="66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52" y="62"/>
                    <a:pt x="55" y="58"/>
                    <a:pt x="59" y="58"/>
                  </a:cubicBezTo>
                  <a:cubicBezTo>
                    <a:pt x="61" y="58"/>
                    <a:pt x="62" y="58"/>
                    <a:pt x="64" y="58"/>
                  </a:cubicBezTo>
                  <a:cubicBezTo>
                    <a:pt x="64" y="79"/>
                    <a:pt x="73" y="91"/>
                    <a:pt x="92" y="91"/>
                  </a:cubicBezTo>
                  <a:cubicBezTo>
                    <a:pt x="106" y="91"/>
                    <a:pt x="105" y="83"/>
                    <a:pt x="117" y="83"/>
                  </a:cubicBezTo>
                  <a:cubicBezTo>
                    <a:pt x="120" y="83"/>
                    <a:pt x="122" y="85"/>
                    <a:pt x="123" y="88"/>
                  </a:cubicBezTo>
                  <a:cubicBezTo>
                    <a:pt x="113" y="99"/>
                    <a:pt x="116" y="116"/>
                    <a:pt x="108" y="128"/>
                  </a:cubicBezTo>
                  <a:cubicBezTo>
                    <a:pt x="105" y="124"/>
                    <a:pt x="105" y="124"/>
                    <a:pt x="105" y="124"/>
                  </a:cubicBezTo>
                  <a:cubicBezTo>
                    <a:pt x="105" y="124"/>
                    <a:pt x="104" y="126"/>
                    <a:pt x="103" y="126"/>
                  </a:cubicBezTo>
                  <a:cubicBezTo>
                    <a:pt x="95" y="128"/>
                    <a:pt x="88" y="130"/>
                    <a:pt x="88" y="136"/>
                  </a:cubicBezTo>
                  <a:cubicBezTo>
                    <a:pt x="88" y="139"/>
                    <a:pt x="91" y="142"/>
                    <a:pt x="91" y="144"/>
                  </a:cubicBezTo>
                  <a:cubicBezTo>
                    <a:pt x="91" y="150"/>
                    <a:pt x="82" y="158"/>
                    <a:pt x="80" y="160"/>
                  </a:cubicBezTo>
                  <a:cubicBezTo>
                    <a:pt x="73" y="172"/>
                    <a:pt x="68" y="188"/>
                    <a:pt x="52" y="188"/>
                  </a:cubicBezTo>
                  <a:cubicBezTo>
                    <a:pt x="45" y="188"/>
                    <a:pt x="41" y="184"/>
                    <a:pt x="41" y="178"/>
                  </a:cubicBezTo>
                  <a:cubicBezTo>
                    <a:pt x="41" y="168"/>
                    <a:pt x="50" y="164"/>
                    <a:pt x="50" y="155"/>
                  </a:cubicBezTo>
                  <a:cubicBezTo>
                    <a:pt x="50" y="139"/>
                    <a:pt x="22" y="145"/>
                    <a:pt x="22" y="131"/>
                  </a:cubicBezTo>
                  <a:cubicBezTo>
                    <a:pt x="22" y="123"/>
                    <a:pt x="29" y="122"/>
                    <a:pt x="33" y="118"/>
                  </a:cubicBezTo>
                  <a:cubicBezTo>
                    <a:pt x="40" y="110"/>
                    <a:pt x="42" y="99"/>
                    <a:pt x="42" y="87"/>
                  </a:cubicBezTo>
                  <a:cubicBezTo>
                    <a:pt x="42" y="81"/>
                    <a:pt x="39" y="72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lnTo>
                    <a:pt x="39" y="7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70"/>
            <p:cNvSpPr/>
            <p:nvPr/>
          </p:nvSpPr>
          <p:spPr>
            <a:xfrm>
              <a:off x="10179977" y="4676633"/>
              <a:ext cx="32139" cy="26017"/>
            </a:xfrm>
            <a:custGeom>
              <a:avLst/>
              <a:gdLst/>
              <a:ahLst/>
              <a:cxnLst/>
              <a:rect l="l" t="t" r="r" b="b"/>
              <a:pathLst>
                <a:path w="27" h="22" extrusionOk="0">
                  <a:moveTo>
                    <a:pt x="18" y="0"/>
                  </a:moveTo>
                  <a:cubicBezTo>
                    <a:pt x="20" y="4"/>
                    <a:pt x="23" y="6"/>
                    <a:pt x="27" y="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2" y="22"/>
                    <a:pt x="22" y="20"/>
                    <a:pt x="16" y="20"/>
                  </a:cubicBezTo>
                  <a:cubicBezTo>
                    <a:pt x="10" y="20"/>
                    <a:pt x="0" y="18"/>
                    <a:pt x="0" y="15"/>
                  </a:cubicBezTo>
                  <a:cubicBezTo>
                    <a:pt x="0" y="5"/>
                    <a:pt x="11" y="3"/>
                    <a:pt x="18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70"/>
            <p:cNvSpPr/>
            <p:nvPr/>
          </p:nvSpPr>
          <p:spPr>
            <a:xfrm>
              <a:off x="10215177" y="4650616"/>
              <a:ext cx="27548" cy="19896"/>
            </a:xfrm>
            <a:custGeom>
              <a:avLst/>
              <a:gdLst/>
              <a:ahLst/>
              <a:cxnLst/>
              <a:rect l="l" t="t" r="r" b="b"/>
              <a:pathLst>
                <a:path w="24" h="17" extrusionOk="0">
                  <a:moveTo>
                    <a:pt x="24" y="0"/>
                  </a:moveTo>
                  <a:cubicBezTo>
                    <a:pt x="24" y="2"/>
                    <a:pt x="24" y="5"/>
                    <a:pt x="24" y="7"/>
                  </a:cubicBezTo>
                  <a:cubicBezTo>
                    <a:pt x="15" y="10"/>
                    <a:pt x="13" y="17"/>
                    <a:pt x="5" y="17"/>
                  </a:cubicBezTo>
                  <a:cubicBezTo>
                    <a:pt x="3" y="17"/>
                    <a:pt x="0" y="13"/>
                    <a:pt x="0" y="10"/>
                  </a:cubicBezTo>
                  <a:cubicBezTo>
                    <a:pt x="0" y="1"/>
                    <a:pt x="19" y="0"/>
                    <a:pt x="24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70"/>
            <p:cNvSpPr/>
            <p:nvPr/>
          </p:nvSpPr>
          <p:spPr>
            <a:xfrm>
              <a:off x="8827069" y="3968046"/>
              <a:ext cx="113253" cy="110191"/>
            </a:xfrm>
            <a:custGeom>
              <a:avLst/>
              <a:gdLst/>
              <a:ahLst/>
              <a:cxnLst/>
              <a:rect l="l" t="t" r="r" b="b"/>
              <a:pathLst>
                <a:path w="98" h="96" extrusionOk="0">
                  <a:moveTo>
                    <a:pt x="81" y="67"/>
                  </a:moveTo>
                  <a:cubicBezTo>
                    <a:pt x="81" y="65"/>
                    <a:pt x="79" y="64"/>
                    <a:pt x="77" y="62"/>
                  </a:cubicBezTo>
                  <a:cubicBezTo>
                    <a:pt x="74" y="66"/>
                    <a:pt x="71" y="67"/>
                    <a:pt x="71" y="71"/>
                  </a:cubicBezTo>
                  <a:cubicBezTo>
                    <a:pt x="71" y="76"/>
                    <a:pt x="79" y="78"/>
                    <a:pt x="79" y="86"/>
                  </a:cubicBezTo>
                  <a:cubicBezTo>
                    <a:pt x="79" y="92"/>
                    <a:pt x="76" y="96"/>
                    <a:pt x="71" y="96"/>
                  </a:cubicBezTo>
                  <a:cubicBezTo>
                    <a:pt x="69" y="96"/>
                    <a:pt x="68" y="92"/>
                    <a:pt x="68" y="90"/>
                  </a:cubicBezTo>
                  <a:cubicBezTo>
                    <a:pt x="66" y="91"/>
                    <a:pt x="63" y="91"/>
                    <a:pt x="61" y="91"/>
                  </a:cubicBezTo>
                  <a:cubicBezTo>
                    <a:pt x="51" y="90"/>
                    <a:pt x="43" y="79"/>
                    <a:pt x="43" y="66"/>
                  </a:cubicBezTo>
                  <a:cubicBezTo>
                    <a:pt x="43" y="61"/>
                    <a:pt x="45" y="59"/>
                    <a:pt x="47" y="58"/>
                  </a:cubicBezTo>
                  <a:cubicBezTo>
                    <a:pt x="46" y="56"/>
                    <a:pt x="45" y="53"/>
                    <a:pt x="44" y="51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5" y="53"/>
                    <a:pt x="34" y="55"/>
                    <a:pt x="35" y="57"/>
                  </a:cubicBezTo>
                  <a:cubicBezTo>
                    <a:pt x="30" y="57"/>
                    <a:pt x="29" y="55"/>
                    <a:pt x="28" y="53"/>
                  </a:cubicBezTo>
                  <a:cubicBezTo>
                    <a:pt x="28" y="53"/>
                    <a:pt x="26" y="56"/>
                    <a:pt x="26" y="57"/>
                  </a:cubicBezTo>
                  <a:cubicBezTo>
                    <a:pt x="23" y="56"/>
                    <a:pt x="19" y="50"/>
                    <a:pt x="19" y="50"/>
                  </a:cubicBezTo>
                  <a:cubicBezTo>
                    <a:pt x="12" y="57"/>
                    <a:pt x="13" y="80"/>
                    <a:pt x="5" y="80"/>
                  </a:cubicBezTo>
                  <a:cubicBezTo>
                    <a:pt x="0" y="80"/>
                    <a:pt x="5" y="67"/>
                    <a:pt x="5" y="64"/>
                  </a:cubicBezTo>
                  <a:cubicBezTo>
                    <a:pt x="5" y="62"/>
                    <a:pt x="3" y="59"/>
                    <a:pt x="3" y="57"/>
                  </a:cubicBezTo>
                  <a:cubicBezTo>
                    <a:pt x="3" y="50"/>
                    <a:pt x="6" y="46"/>
                    <a:pt x="7" y="39"/>
                  </a:cubicBezTo>
                  <a:cubicBezTo>
                    <a:pt x="22" y="39"/>
                    <a:pt x="18" y="24"/>
                    <a:pt x="31" y="24"/>
                  </a:cubicBezTo>
                  <a:cubicBezTo>
                    <a:pt x="40" y="25"/>
                    <a:pt x="38" y="36"/>
                    <a:pt x="43" y="36"/>
                  </a:cubicBezTo>
                  <a:cubicBezTo>
                    <a:pt x="45" y="36"/>
                    <a:pt x="46" y="36"/>
                    <a:pt x="47" y="36"/>
                  </a:cubicBezTo>
                  <a:cubicBezTo>
                    <a:pt x="47" y="31"/>
                    <a:pt x="49" y="27"/>
                    <a:pt x="54" y="27"/>
                  </a:cubicBezTo>
                  <a:cubicBezTo>
                    <a:pt x="54" y="17"/>
                    <a:pt x="66" y="20"/>
                    <a:pt x="68" y="16"/>
                  </a:cubicBezTo>
                  <a:cubicBezTo>
                    <a:pt x="71" y="11"/>
                    <a:pt x="70" y="2"/>
                    <a:pt x="71" y="0"/>
                  </a:cubicBezTo>
                  <a:cubicBezTo>
                    <a:pt x="76" y="0"/>
                    <a:pt x="79" y="3"/>
                    <a:pt x="82" y="6"/>
                  </a:cubicBezTo>
                  <a:cubicBezTo>
                    <a:pt x="87" y="12"/>
                    <a:pt x="98" y="53"/>
                    <a:pt x="98" y="59"/>
                  </a:cubicBezTo>
                  <a:cubicBezTo>
                    <a:pt x="98" y="66"/>
                    <a:pt x="90" y="70"/>
                    <a:pt x="89" y="82"/>
                  </a:cubicBezTo>
                  <a:cubicBezTo>
                    <a:pt x="87" y="81"/>
                    <a:pt x="81" y="66"/>
                    <a:pt x="81" y="65"/>
                  </a:cubicBezTo>
                  <a:lnTo>
                    <a:pt x="81" y="67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70"/>
            <p:cNvSpPr/>
            <p:nvPr/>
          </p:nvSpPr>
          <p:spPr>
            <a:xfrm>
              <a:off x="8722999" y="3938968"/>
              <a:ext cx="56626" cy="59687"/>
            </a:xfrm>
            <a:custGeom>
              <a:avLst/>
              <a:gdLst/>
              <a:ahLst/>
              <a:cxnLst/>
              <a:rect l="l" t="t" r="r" b="b"/>
              <a:pathLst>
                <a:path w="49" h="52" extrusionOk="0">
                  <a:moveTo>
                    <a:pt x="5" y="52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8" y="31"/>
                    <a:pt x="31" y="23"/>
                    <a:pt x="39" y="8"/>
                  </a:cubicBezTo>
                  <a:cubicBezTo>
                    <a:pt x="40" y="5"/>
                    <a:pt x="40" y="2"/>
                    <a:pt x="43" y="0"/>
                  </a:cubicBezTo>
                  <a:cubicBezTo>
                    <a:pt x="42" y="6"/>
                    <a:pt x="46" y="8"/>
                    <a:pt x="49" y="11"/>
                  </a:cubicBezTo>
                  <a:cubicBezTo>
                    <a:pt x="46" y="13"/>
                    <a:pt x="45" y="15"/>
                    <a:pt x="42" y="15"/>
                  </a:cubicBezTo>
                  <a:cubicBezTo>
                    <a:pt x="40" y="21"/>
                    <a:pt x="35" y="22"/>
                    <a:pt x="30" y="22"/>
                  </a:cubicBezTo>
                  <a:cubicBezTo>
                    <a:pt x="27" y="38"/>
                    <a:pt x="13" y="47"/>
                    <a:pt x="5" y="52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70"/>
            <p:cNvSpPr/>
            <p:nvPr/>
          </p:nvSpPr>
          <p:spPr>
            <a:xfrm>
              <a:off x="8764321" y="3738482"/>
              <a:ext cx="107131" cy="159164"/>
            </a:xfrm>
            <a:custGeom>
              <a:avLst/>
              <a:gdLst/>
              <a:ahLst/>
              <a:cxnLst/>
              <a:rect l="l" t="t" r="r" b="b"/>
              <a:pathLst>
                <a:path w="94" h="139" extrusionOk="0">
                  <a:moveTo>
                    <a:pt x="7" y="57"/>
                  </a:moveTo>
                  <a:cubicBezTo>
                    <a:pt x="10" y="52"/>
                    <a:pt x="12" y="42"/>
                    <a:pt x="12" y="36"/>
                  </a:cubicBezTo>
                  <a:cubicBezTo>
                    <a:pt x="12" y="28"/>
                    <a:pt x="8" y="22"/>
                    <a:pt x="9" y="14"/>
                  </a:cubicBezTo>
                  <a:cubicBezTo>
                    <a:pt x="9" y="7"/>
                    <a:pt x="10" y="0"/>
                    <a:pt x="16" y="0"/>
                  </a:cubicBezTo>
                  <a:cubicBezTo>
                    <a:pt x="23" y="1"/>
                    <a:pt x="22" y="13"/>
                    <a:pt x="28" y="13"/>
                  </a:cubicBezTo>
                  <a:cubicBezTo>
                    <a:pt x="32" y="13"/>
                    <a:pt x="34" y="8"/>
                    <a:pt x="37" y="6"/>
                  </a:cubicBezTo>
                  <a:cubicBezTo>
                    <a:pt x="37" y="7"/>
                    <a:pt x="38" y="9"/>
                    <a:pt x="38" y="10"/>
                  </a:cubicBezTo>
                  <a:cubicBezTo>
                    <a:pt x="38" y="11"/>
                    <a:pt x="40" y="13"/>
                    <a:pt x="40" y="15"/>
                  </a:cubicBezTo>
                  <a:cubicBezTo>
                    <a:pt x="39" y="24"/>
                    <a:pt x="48" y="34"/>
                    <a:pt x="48" y="46"/>
                  </a:cubicBezTo>
                  <a:cubicBezTo>
                    <a:pt x="48" y="61"/>
                    <a:pt x="35" y="62"/>
                    <a:pt x="35" y="77"/>
                  </a:cubicBezTo>
                  <a:cubicBezTo>
                    <a:pt x="35" y="87"/>
                    <a:pt x="44" y="105"/>
                    <a:pt x="52" y="108"/>
                  </a:cubicBezTo>
                  <a:cubicBezTo>
                    <a:pt x="52" y="108"/>
                    <a:pt x="52" y="105"/>
                    <a:pt x="52" y="105"/>
                  </a:cubicBezTo>
                  <a:cubicBezTo>
                    <a:pt x="52" y="102"/>
                    <a:pt x="56" y="99"/>
                    <a:pt x="60" y="99"/>
                  </a:cubicBezTo>
                  <a:cubicBezTo>
                    <a:pt x="68" y="100"/>
                    <a:pt x="70" y="115"/>
                    <a:pt x="74" y="116"/>
                  </a:cubicBezTo>
                  <a:cubicBezTo>
                    <a:pt x="77" y="116"/>
                    <a:pt x="77" y="111"/>
                    <a:pt x="80" y="111"/>
                  </a:cubicBezTo>
                  <a:cubicBezTo>
                    <a:pt x="82" y="111"/>
                    <a:pt x="83" y="112"/>
                    <a:pt x="84" y="112"/>
                  </a:cubicBezTo>
                  <a:cubicBezTo>
                    <a:pt x="84" y="116"/>
                    <a:pt x="80" y="117"/>
                    <a:pt x="80" y="120"/>
                  </a:cubicBezTo>
                  <a:cubicBezTo>
                    <a:pt x="80" y="122"/>
                    <a:pt x="83" y="121"/>
                    <a:pt x="85" y="121"/>
                  </a:cubicBezTo>
                  <a:cubicBezTo>
                    <a:pt x="85" y="126"/>
                    <a:pt x="89" y="129"/>
                    <a:pt x="94" y="129"/>
                  </a:cubicBezTo>
                  <a:cubicBezTo>
                    <a:pt x="94" y="131"/>
                    <a:pt x="94" y="133"/>
                    <a:pt x="94" y="135"/>
                  </a:cubicBezTo>
                  <a:cubicBezTo>
                    <a:pt x="94" y="136"/>
                    <a:pt x="92" y="139"/>
                    <a:pt x="91" y="139"/>
                  </a:cubicBezTo>
                  <a:cubicBezTo>
                    <a:pt x="89" y="139"/>
                    <a:pt x="88" y="135"/>
                    <a:pt x="87" y="133"/>
                  </a:cubicBezTo>
                  <a:cubicBezTo>
                    <a:pt x="83" y="125"/>
                    <a:pt x="67" y="118"/>
                    <a:pt x="63" y="112"/>
                  </a:cubicBezTo>
                  <a:cubicBezTo>
                    <a:pt x="59" y="117"/>
                    <a:pt x="61" y="119"/>
                    <a:pt x="63" y="125"/>
                  </a:cubicBezTo>
                  <a:cubicBezTo>
                    <a:pt x="54" y="125"/>
                    <a:pt x="53" y="110"/>
                    <a:pt x="44" y="109"/>
                  </a:cubicBezTo>
                  <a:cubicBezTo>
                    <a:pt x="39" y="109"/>
                    <a:pt x="37" y="114"/>
                    <a:pt x="32" y="113"/>
                  </a:cubicBezTo>
                  <a:cubicBezTo>
                    <a:pt x="28" y="113"/>
                    <a:pt x="22" y="107"/>
                    <a:pt x="22" y="104"/>
                  </a:cubicBezTo>
                  <a:cubicBezTo>
                    <a:pt x="22" y="99"/>
                    <a:pt x="25" y="97"/>
                    <a:pt x="27" y="96"/>
                  </a:cubicBezTo>
                  <a:cubicBezTo>
                    <a:pt x="27" y="89"/>
                    <a:pt x="27" y="89"/>
                    <a:pt x="27" y="89"/>
                  </a:cubicBezTo>
                  <a:cubicBezTo>
                    <a:pt x="23" y="89"/>
                    <a:pt x="23" y="89"/>
                    <a:pt x="23" y="89"/>
                  </a:cubicBezTo>
                  <a:cubicBezTo>
                    <a:pt x="21" y="91"/>
                    <a:pt x="20" y="94"/>
                    <a:pt x="18" y="94"/>
                  </a:cubicBezTo>
                  <a:cubicBezTo>
                    <a:pt x="15" y="94"/>
                    <a:pt x="3" y="85"/>
                    <a:pt x="3" y="81"/>
                  </a:cubicBezTo>
                  <a:cubicBezTo>
                    <a:pt x="3" y="70"/>
                    <a:pt x="0" y="55"/>
                    <a:pt x="7" y="57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70"/>
            <p:cNvSpPr/>
            <p:nvPr/>
          </p:nvSpPr>
          <p:spPr>
            <a:xfrm>
              <a:off x="8876043" y="3899177"/>
              <a:ext cx="35200" cy="62747"/>
            </a:xfrm>
            <a:custGeom>
              <a:avLst/>
              <a:gdLst/>
              <a:ahLst/>
              <a:cxnLst/>
              <a:rect l="l" t="t" r="r" b="b"/>
              <a:pathLst>
                <a:path w="31" h="55" extrusionOk="0">
                  <a:moveTo>
                    <a:pt x="28" y="37"/>
                  </a:moveTo>
                  <a:cubicBezTo>
                    <a:pt x="17" y="36"/>
                    <a:pt x="17" y="36"/>
                    <a:pt x="17" y="36"/>
                  </a:cubicBezTo>
                  <a:cubicBezTo>
                    <a:pt x="18" y="42"/>
                    <a:pt x="21" y="49"/>
                    <a:pt x="23" y="50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1" y="55"/>
                    <a:pt x="19" y="54"/>
                    <a:pt x="17" y="54"/>
                  </a:cubicBezTo>
                  <a:cubicBezTo>
                    <a:pt x="12" y="54"/>
                    <a:pt x="11" y="49"/>
                    <a:pt x="14" y="45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9" y="40"/>
                    <a:pt x="4" y="33"/>
                    <a:pt x="4" y="31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7" y="27"/>
                    <a:pt x="12" y="27"/>
                    <a:pt x="13" y="27"/>
                  </a:cubicBezTo>
                  <a:cubicBezTo>
                    <a:pt x="14" y="27"/>
                    <a:pt x="16" y="25"/>
                    <a:pt x="16" y="23"/>
                  </a:cubicBezTo>
                  <a:cubicBezTo>
                    <a:pt x="16" y="14"/>
                    <a:pt x="1" y="9"/>
                    <a:pt x="0" y="3"/>
                  </a:cubicBezTo>
                  <a:cubicBezTo>
                    <a:pt x="2" y="2"/>
                    <a:pt x="4" y="0"/>
                    <a:pt x="6" y="0"/>
                  </a:cubicBezTo>
                  <a:cubicBezTo>
                    <a:pt x="12" y="0"/>
                    <a:pt x="16" y="3"/>
                    <a:pt x="21" y="3"/>
                  </a:cubicBezTo>
                  <a:cubicBezTo>
                    <a:pt x="21" y="5"/>
                    <a:pt x="22" y="8"/>
                    <a:pt x="21" y="10"/>
                  </a:cubicBezTo>
                  <a:cubicBezTo>
                    <a:pt x="23" y="10"/>
                    <a:pt x="24" y="10"/>
                    <a:pt x="25" y="10"/>
                  </a:cubicBezTo>
                  <a:cubicBezTo>
                    <a:pt x="26" y="14"/>
                    <a:pt x="25" y="21"/>
                    <a:pt x="25" y="21"/>
                  </a:cubicBezTo>
                  <a:cubicBezTo>
                    <a:pt x="25" y="21"/>
                    <a:pt x="30" y="28"/>
                    <a:pt x="31" y="28"/>
                  </a:cubicBezTo>
                  <a:cubicBezTo>
                    <a:pt x="30" y="32"/>
                    <a:pt x="28" y="34"/>
                    <a:pt x="28" y="37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70"/>
            <p:cNvSpPr/>
            <p:nvPr/>
          </p:nvSpPr>
          <p:spPr>
            <a:xfrm>
              <a:off x="8824008" y="3916012"/>
              <a:ext cx="29078" cy="39791"/>
            </a:xfrm>
            <a:custGeom>
              <a:avLst/>
              <a:gdLst/>
              <a:ahLst/>
              <a:cxnLst/>
              <a:rect l="l" t="t" r="r" b="b"/>
              <a:pathLst>
                <a:path w="25" h="34" extrusionOk="0">
                  <a:moveTo>
                    <a:pt x="5" y="0"/>
                  </a:moveTo>
                  <a:cubicBezTo>
                    <a:pt x="7" y="4"/>
                    <a:pt x="25" y="6"/>
                    <a:pt x="24" y="12"/>
                  </a:cubicBezTo>
                  <a:cubicBezTo>
                    <a:pt x="24" y="24"/>
                    <a:pt x="8" y="30"/>
                    <a:pt x="2" y="34"/>
                  </a:cubicBezTo>
                  <a:cubicBezTo>
                    <a:pt x="2" y="22"/>
                    <a:pt x="0" y="9"/>
                    <a:pt x="0" y="3"/>
                  </a:cubicBezTo>
                  <a:cubicBezTo>
                    <a:pt x="0" y="2"/>
                    <a:pt x="3" y="0"/>
                    <a:pt x="4" y="0"/>
                  </a:cubicBezTo>
                  <a:cubicBezTo>
                    <a:pt x="5" y="0"/>
                    <a:pt x="7" y="2"/>
                    <a:pt x="8" y="3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70"/>
            <p:cNvSpPr/>
            <p:nvPr/>
          </p:nvSpPr>
          <p:spPr>
            <a:xfrm>
              <a:off x="8840843" y="3938968"/>
              <a:ext cx="26017" cy="50504"/>
            </a:xfrm>
            <a:custGeom>
              <a:avLst/>
              <a:gdLst/>
              <a:ahLst/>
              <a:cxnLst/>
              <a:rect l="l" t="t" r="r" b="b"/>
              <a:pathLst>
                <a:path w="24" h="44" extrusionOk="0">
                  <a:moveTo>
                    <a:pt x="24" y="10"/>
                  </a:moveTo>
                  <a:cubicBezTo>
                    <a:pt x="24" y="18"/>
                    <a:pt x="16" y="24"/>
                    <a:pt x="16" y="32"/>
                  </a:cubicBezTo>
                  <a:cubicBezTo>
                    <a:pt x="16" y="38"/>
                    <a:pt x="19" y="37"/>
                    <a:pt x="19" y="41"/>
                  </a:cubicBezTo>
                  <a:cubicBezTo>
                    <a:pt x="19" y="42"/>
                    <a:pt x="17" y="44"/>
                    <a:pt x="15" y="44"/>
                  </a:cubicBezTo>
                  <a:cubicBezTo>
                    <a:pt x="12" y="44"/>
                    <a:pt x="0" y="31"/>
                    <a:pt x="0" y="26"/>
                  </a:cubicBezTo>
                  <a:cubicBezTo>
                    <a:pt x="0" y="24"/>
                    <a:pt x="4" y="22"/>
                    <a:pt x="6" y="22"/>
                  </a:cubicBezTo>
                  <a:cubicBezTo>
                    <a:pt x="7" y="20"/>
                    <a:pt x="10" y="3"/>
                    <a:pt x="14" y="2"/>
                  </a:cubicBezTo>
                  <a:cubicBezTo>
                    <a:pt x="21" y="0"/>
                    <a:pt x="24" y="6"/>
                    <a:pt x="24" y="1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70"/>
            <p:cNvSpPr/>
            <p:nvPr/>
          </p:nvSpPr>
          <p:spPr>
            <a:xfrm>
              <a:off x="8862269" y="3942029"/>
              <a:ext cx="15304" cy="30608"/>
            </a:xfrm>
            <a:custGeom>
              <a:avLst/>
              <a:gdLst/>
              <a:ahLst/>
              <a:cxnLst/>
              <a:rect l="l" t="t" r="r" b="b"/>
              <a:pathLst>
                <a:path w="13" h="26" extrusionOk="0">
                  <a:moveTo>
                    <a:pt x="13" y="0"/>
                  </a:moveTo>
                  <a:cubicBezTo>
                    <a:pt x="13" y="13"/>
                    <a:pt x="4" y="16"/>
                    <a:pt x="4" y="26"/>
                  </a:cubicBezTo>
                  <a:cubicBezTo>
                    <a:pt x="3" y="26"/>
                    <a:pt x="1" y="26"/>
                    <a:pt x="0" y="26"/>
                  </a:cubicBezTo>
                  <a:cubicBezTo>
                    <a:pt x="2" y="18"/>
                    <a:pt x="7" y="13"/>
                    <a:pt x="7" y="0"/>
                  </a:cubicBezTo>
                  <a:cubicBezTo>
                    <a:pt x="9" y="0"/>
                    <a:pt x="11" y="0"/>
                    <a:pt x="13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70"/>
            <p:cNvSpPr/>
            <p:nvPr/>
          </p:nvSpPr>
          <p:spPr>
            <a:xfrm>
              <a:off x="8869921" y="3963455"/>
              <a:ext cx="18365" cy="15304"/>
            </a:xfrm>
            <a:custGeom>
              <a:avLst/>
              <a:gdLst/>
              <a:ahLst/>
              <a:cxnLst/>
              <a:rect l="l" t="t" r="r" b="b"/>
              <a:pathLst>
                <a:path w="16" h="14" extrusionOk="0">
                  <a:moveTo>
                    <a:pt x="16" y="0"/>
                  </a:moveTo>
                  <a:cubicBezTo>
                    <a:pt x="16" y="7"/>
                    <a:pt x="11" y="14"/>
                    <a:pt x="5" y="13"/>
                  </a:cubicBezTo>
                  <a:cubicBezTo>
                    <a:pt x="3" y="13"/>
                    <a:pt x="0" y="11"/>
                    <a:pt x="0" y="10"/>
                  </a:cubicBezTo>
                  <a:cubicBezTo>
                    <a:pt x="0" y="6"/>
                    <a:pt x="5" y="4"/>
                    <a:pt x="7" y="0"/>
                  </a:cubicBezTo>
                  <a:cubicBezTo>
                    <a:pt x="10" y="1"/>
                    <a:pt x="14" y="2"/>
                    <a:pt x="16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70"/>
            <p:cNvSpPr/>
            <p:nvPr/>
          </p:nvSpPr>
          <p:spPr>
            <a:xfrm>
              <a:off x="8851556" y="3899177"/>
              <a:ext cx="19896" cy="24487"/>
            </a:xfrm>
            <a:custGeom>
              <a:avLst/>
              <a:gdLst/>
              <a:ahLst/>
              <a:cxnLst/>
              <a:rect l="l" t="t" r="r" b="b"/>
              <a:pathLst>
                <a:path w="17" h="21" extrusionOk="0">
                  <a:moveTo>
                    <a:pt x="0" y="10"/>
                  </a:moveTo>
                  <a:cubicBezTo>
                    <a:pt x="0" y="5"/>
                    <a:pt x="0" y="3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6"/>
                    <a:pt x="17" y="8"/>
                    <a:pt x="17" y="17"/>
                  </a:cubicBezTo>
                  <a:cubicBezTo>
                    <a:pt x="17" y="21"/>
                    <a:pt x="10" y="14"/>
                    <a:pt x="10" y="10"/>
                  </a:cubicBezTo>
                  <a:cubicBezTo>
                    <a:pt x="6" y="10"/>
                    <a:pt x="4" y="10"/>
                    <a:pt x="0" y="1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70"/>
            <p:cNvSpPr/>
            <p:nvPr/>
          </p:nvSpPr>
          <p:spPr>
            <a:xfrm>
              <a:off x="8785747" y="3874690"/>
              <a:ext cx="30609" cy="30608"/>
            </a:xfrm>
            <a:custGeom>
              <a:avLst/>
              <a:gdLst/>
              <a:ahLst/>
              <a:cxnLst/>
              <a:rect l="l" t="t" r="r" b="b"/>
              <a:pathLst>
                <a:path w="26" h="27" extrusionOk="0">
                  <a:moveTo>
                    <a:pt x="19" y="27"/>
                  </a:moveTo>
                  <a:cubicBezTo>
                    <a:pt x="15" y="27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5" y="6"/>
                    <a:pt x="22" y="5"/>
                    <a:pt x="24" y="13"/>
                  </a:cubicBezTo>
                  <a:cubicBezTo>
                    <a:pt x="26" y="18"/>
                    <a:pt x="22" y="27"/>
                    <a:pt x="19" y="27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70"/>
            <p:cNvSpPr/>
            <p:nvPr/>
          </p:nvSpPr>
          <p:spPr>
            <a:xfrm>
              <a:off x="8816356" y="3877751"/>
              <a:ext cx="7652" cy="3061"/>
            </a:xfrm>
            <a:custGeom>
              <a:avLst/>
              <a:gdLst/>
              <a:ahLst/>
              <a:cxnLst/>
              <a:rect l="l" t="t" r="r" b="b"/>
              <a:pathLst>
                <a:path w="7" h="3" extrusionOk="0">
                  <a:moveTo>
                    <a:pt x="0" y="2"/>
                  </a:moveTo>
                  <a:cubicBezTo>
                    <a:pt x="2" y="3"/>
                    <a:pt x="6" y="2"/>
                    <a:pt x="7" y="2"/>
                  </a:cubicBezTo>
                  <a:cubicBezTo>
                    <a:pt x="6" y="0"/>
                    <a:pt x="2" y="1"/>
                    <a:pt x="0" y="2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70"/>
            <p:cNvSpPr/>
            <p:nvPr/>
          </p:nvSpPr>
          <p:spPr>
            <a:xfrm>
              <a:off x="8771973" y="3550240"/>
              <a:ext cx="55096" cy="79582"/>
            </a:xfrm>
            <a:custGeom>
              <a:avLst/>
              <a:gdLst/>
              <a:ahLst/>
              <a:cxnLst/>
              <a:rect l="l" t="t" r="r" b="b"/>
              <a:pathLst>
                <a:path w="47" h="70" extrusionOk="0">
                  <a:moveTo>
                    <a:pt x="13" y="70"/>
                  </a:moveTo>
                  <a:cubicBezTo>
                    <a:pt x="0" y="70"/>
                    <a:pt x="2" y="60"/>
                    <a:pt x="2" y="48"/>
                  </a:cubicBezTo>
                  <a:cubicBezTo>
                    <a:pt x="2" y="31"/>
                    <a:pt x="18" y="0"/>
                    <a:pt x="29" y="0"/>
                  </a:cubicBezTo>
                  <a:cubicBezTo>
                    <a:pt x="47" y="0"/>
                    <a:pt x="31" y="70"/>
                    <a:pt x="13" y="7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70"/>
            <p:cNvSpPr/>
            <p:nvPr/>
          </p:nvSpPr>
          <p:spPr>
            <a:xfrm>
              <a:off x="8487311" y="3691039"/>
              <a:ext cx="62748" cy="55095"/>
            </a:xfrm>
            <a:custGeom>
              <a:avLst/>
              <a:gdLst/>
              <a:ahLst/>
              <a:cxnLst/>
              <a:rect l="l" t="t" r="r" b="b"/>
              <a:pathLst>
                <a:path w="54" h="48" extrusionOk="0">
                  <a:moveTo>
                    <a:pt x="3" y="20"/>
                  </a:moveTo>
                  <a:cubicBezTo>
                    <a:pt x="9" y="20"/>
                    <a:pt x="35" y="0"/>
                    <a:pt x="45" y="0"/>
                  </a:cubicBezTo>
                  <a:cubicBezTo>
                    <a:pt x="49" y="0"/>
                    <a:pt x="54" y="7"/>
                    <a:pt x="54" y="12"/>
                  </a:cubicBezTo>
                  <a:cubicBezTo>
                    <a:pt x="54" y="23"/>
                    <a:pt x="31" y="48"/>
                    <a:pt x="20" y="48"/>
                  </a:cubicBezTo>
                  <a:cubicBezTo>
                    <a:pt x="9" y="48"/>
                    <a:pt x="3" y="42"/>
                    <a:pt x="3" y="32"/>
                  </a:cubicBezTo>
                  <a:cubicBezTo>
                    <a:pt x="3" y="27"/>
                    <a:pt x="0" y="20"/>
                    <a:pt x="3" y="2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70"/>
            <p:cNvSpPr/>
            <p:nvPr/>
          </p:nvSpPr>
          <p:spPr>
            <a:xfrm>
              <a:off x="8224076" y="3603805"/>
              <a:ext cx="287723" cy="583092"/>
            </a:xfrm>
            <a:custGeom>
              <a:avLst/>
              <a:gdLst/>
              <a:ahLst/>
              <a:cxnLst/>
              <a:rect l="l" t="t" r="r" b="b"/>
              <a:pathLst>
                <a:path w="252" h="509" extrusionOk="0">
                  <a:moveTo>
                    <a:pt x="21" y="311"/>
                  </a:moveTo>
                  <a:cubicBezTo>
                    <a:pt x="27" y="297"/>
                    <a:pt x="29" y="289"/>
                    <a:pt x="36" y="273"/>
                  </a:cubicBezTo>
                  <a:cubicBezTo>
                    <a:pt x="37" y="271"/>
                    <a:pt x="42" y="269"/>
                    <a:pt x="42" y="265"/>
                  </a:cubicBezTo>
                  <a:cubicBezTo>
                    <a:pt x="42" y="258"/>
                    <a:pt x="31" y="221"/>
                    <a:pt x="26" y="215"/>
                  </a:cubicBezTo>
                  <a:cubicBezTo>
                    <a:pt x="21" y="210"/>
                    <a:pt x="12" y="206"/>
                    <a:pt x="12" y="197"/>
                  </a:cubicBezTo>
                  <a:cubicBezTo>
                    <a:pt x="12" y="195"/>
                    <a:pt x="13" y="192"/>
                    <a:pt x="13" y="190"/>
                  </a:cubicBezTo>
                  <a:cubicBezTo>
                    <a:pt x="13" y="191"/>
                    <a:pt x="13" y="191"/>
                    <a:pt x="13" y="191"/>
                  </a:cubicBezTo>
                  <a:cubicBezTo>
                    <a:pt x="15" y="189"/>
                    <a:pt x="21" y="180"/>
                    <a:pt x="21" y="174"/>
                  </a:cubicBezTo>
                  <a:cubicBezTo>
                    <a:pt x="21" y="165"/>
                    <a:pt x="20" y="148"/>
                    <a:pt x="15" y="139"/>
                  </a:cubicBezTo>
                  <a:cubicBezTo>
                    <a:pt x="10" y="132"/>
                    <a:pt x="0" y="132"/>
                    <a:pt x="0" y="118"/>
                  </a:cubicBezTo>
                  <a:cubicBezTo>
                    <a:pt x="0" y="103"/>
                    <a:pt x="5" y="92"/>
                    <a:pt x="12" y="84"/>
                  </a:cubicBezTo>
                  <a:cubicBezTo>
                    <a:pt x="16" y="80"/>
                    <a:pt x="25" y="82"/>
                    <a:pt x="31" y="78"/>
                  </a:cubicBezTo>
                  <a:cubicBezTo>
                    <a:pt x="50" y="65"/>
                    <a:pt x="61" y="59"/>
                    <a:pt x="76" y="35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81" y="41"/>
                    <a:pt x="84" y="44"/>
                    <a:pt x="85" y="44"/>
                  </a:cubicBezTo>
                  <a:cubicBezTo>
                    <a:pt x="87" y="44"/>
                    <a:pt x="89" y="39"/>
                    <a:pt x="89" y="37"/>
                  </a:cubicBezTo>
                  <a:cubicBezTo>
                    <a:pt x="89" y="29"/>
                    <a:pt x="89" y="24"/>
                    <a:pt x="89" y="16"/>
                  </a:cubicBezTo>
                  <a:cubicBezTo>
                    <a:pt x="89" y="16"/>
                    <a:pt x="106" y="10"/>
                    <a:pt x="109" y="11"/>
                  </a:cubicBezTo>
                  <a:cubicBezTo>
                    <a:pt x="134" y="11"/>
                    <a:pt x="134" y="11"/>
                    <a:pt x="134" y="11"/>
                  </a:cubicBezTo>
                  <a:cubicBezTo>
                    <a:pt x="144" y="17"/>
                    <a:pt x="153" y="0"/>
                    <a:pt x="164" y="0"/>
                  </a:cubicBezTo>
                  <a:cubicBezTo>
                    <a:pt x="176" y="0"/>
                    <a:pt x="184" y="9"/>
                    <a:pt x="196" y="9"/>
                  </a:cubicBezTo>
                  <a:cubicBezTo>
                    <a:pt x="196" y="29"/>
                    <a:pt x="212" y="36"/>
                    <a:pt x="223" y="40"/>
                  </a:cubicBezTo>
                  <a:cubicBezTo>
                    <a:pt x="208" y="64"/>
                    <a:pt x="171" y="70"/>
                    <a:pt x="171" y="104"/>
                  </a:cubicBezTo>
                  <a:cubicBezTo>
                    <a:pt x="171" y="111"/>
                    <a:pt x="175" y="113"/>
                    <a:pt x="178" y="116"/>
                  </a:cubicBezTo>
                  <a:cubicBezTo>
                    <a:pt x="195" y="134"/>
                    <a:pt x="203" y="155"/>
                    <a:pt x="221" y="168"/>
                  </a:cubicBezTo>
                  <a:cubicBezTo>
                    <a:pt x="240" y="180"/>
                    <a:pt x="252" y="215"/>
                    <a:pt x="252" y="242"/>
                  </a:cubicBezTo>
                  <a:cubicBezTo>
                    <a:pt x="252" y="260"/>
                    <a:pt x="243" y="267"/>
                    <a:pt x="243" y="281"/>
                  </a:cubicBezTo>
                  <a:cubicBezTo>
                    <a:pt x="218" y="288"/>
                    <a:pt x="216" y="296"/>
                    <a:pt x="196" y="307"/>
                  </a:cubicBezTo>
                  <a:cubicBezTo>
                    <a:pt x="187" y="312"/>
                    <a:pt x="189" y="324"/>
                    <a:pt x="180" y="324"/>
                  </a:cubicBezTo>
                  <a:cubicBezTo>
                    <a:pt x="178" y="324"/>
                    <a:pt x="178" y="320"/>
                    <a:pt x="178" y="317"/>
                  </a:cubicBezTo>
                  <a:cubicBezTo>
                    <a:pt x="178" y="322"/>
                    <a:pt x="178" y="325"/>
                    <a:pt x="178" y="326"/>
                  </a:cubicBezTo>
                  <a:cubicBezTo>
                    <a:pt x="178" y="334"/>
                    <a:pt x="162" y="346"/>
                    <a:pt x="159" y="346"/>
                  </a:cubicBezTo>
                  <a:cubicBezTo>
                    <a:pt x="156" y="346"/>
                    <a:pt x="153" y="335"/>
                    <a:pt x="153" y="330"/>
                  </a:cubicBezTo>
                  <a:cubicBezTo>
                    <a:pt x="153" y="324"/>
                    <a:pt x="153" y="320"/>
                    <a:pt x="156" y="319"/>
                  </a:cubicBezTo>
                  <a:cubicBezTo>
                    <a:pt x="153" y="317"/>
                    <a:pt x="152" y="311"/>
                    <a:pt x="151" y="307"/>
                  </a:cubicBezTo>
                  <a:cubicBezTo>
                    <a:pt x="140" y="307"/>
                    <a:pt x="125" y="303"/>
                    <a:pt x="125" y="291"/>
                  </a:cubicBezTo>
                  <a:cubicBezTo>
                    <a:pt x="108" y="291"/>
                    <a:pt x="116" y="279"/>
                    <a:pt x="107" y="269"/>
                  </a:cubicBezTo>
                  <a:cubicBezTo>
                    <a:pt x="97" y="258"/>
                    <a:pt x="86" y="258"/>
                    <a:pt x="74" y="254"/>
                  </a:cubicBezTo>
                  <a:cubicBezTo>
                    <a:pt x="72" y="254"/>
                    <a:pt x="70" y="243"/>
                    <a:pt x="70" y="243"/>
                  </a:cubicBezTo>
                  <a:cubicBezTo>
                    <a:pt x="68" y="234"/>
                    <a:pt x="59" y="233"/>
                    <a:pt x="50" y="233"/>
                  </a:cubicBezTo>
                  <a:cubicBezTo>
                    <a:pt x="44" y="233"/>
                    <a:pt x="46" y="238"/>
                    <a:pt x="46" y="242"/>
                  </a:cubicBezTo>
                  <a:cubicBezTo>
                    <a:pt x="46" y="249"/>
                    <a:pt x="49" y="250"/>
                    <a:pt x="49" y="257"/>
                  </a:cubicBezTo>
                  <a:cubicBezTo>
                    <a:pt x="49" y="281"/>
                    <a:pt x="27" y="287"/>
                    <a:pt x="27" y="308"/>
                  </a:cubicBezTo>
                  <a:cubicBezTo>
                    <a:pt x="27" y="333"/>
                    <a:pt x="53" y="324"/>
                    <a:pt x="53" y="347"/>
                  </a:cubicBezTo>
                  <a:cubicBezTo>
                    <a:pt x="51" y="347"/>
                    <a:pt x="51" y="347"/>
                    <a:pt x="51" y="347"/>
                  </a:cubicBezTo>
                  <a:cubicBezTo>
                    <a:pt x="54" y="352"/>
                    <a:pt x="55" y="366"/>
                    <a:pt x="60" y="372"/>
                  </a:cubicBezTo>
                  <a:cubicBezTo>
                    <a:pt x="81" y="393"/>
                    <a:pt x="125" y="398"/>
                    <a:pt x="125" y="438"/>
                  </a:cubicBezTo>
                  <a:cubicBezTo>
                    <a:pt x="125" y="446"/>
                    <a:pt x="122" y="446"/>
                    <a:pt x="122" y="453"/>
                  </a:cubicBezTo>
                  <a:cubicBezTo>
                    <a:pt x="122" y="467"/>
                    <a:pt x="134" y="472"/>
                    <a:pt x="137" y="482"/>
                  </a:cubicBezTo>
                  <a:cubicBezTo>
                    <a:pt x="140" y="492"/>
                    <a:pt x="140" y="496"/>
                    <a:pt x="143" y="505"/>
                  </a:cubicBezTo>
                  <a:cubicBezTo>
                    <a:pt x="137" y="506"/>
                    <a:pt x="137" y="506"/>
                    <a:pt x="134" y="506"/>
                  </a:cubicBezTo>
                  <a:cubicBezTo>
                    <a:pt x="131" y="506"/>
                    <a:pt x="131" y="509"/>
                    <a:pt x="128" y="509"/>
                  </a:cubicBezTo>
                  <a:cubicBezTo>
                    <a:pt x="121" y="509"/>
                    <a:pt x="120" y="503"/>
                    <a:pt x="115" y="502"/>
                  </a:cubicBezTo>
                  <a:cubicBezTo>
                    <a:pt x="92" y="494"/>
                    <a:pt x="71" y="470"/>
                    <a:pt x="62" y="444"/>
                  </a:cubicBezTo>
                  <a:cubicBezTo>
                    <a:pt x="56" y="421"/>
                    <a:pt x="54" y="404"/>
                    <a:pt x="46" y="386"/>
                  </a:cubicBezTo>
                  <a:cubicBezTo>
                    <a:pt x="40" y="374"/>
                    <a:pt x="35" y="346"/>
                    <a:pt x="23" y="346"/>
                  </a:cubicBezTo>
                  <a:cubicBezTo>
                    <a:pt x="15" y="346"/>
                    <a:pt x="20" y="351"/>
                    <a:pt x="13" y="346"/>
                  </a:cubicBezTo>
                  <a:cubicBezTo>
                    <a:pt x="12" y="346"/>
                    <a:pt x="13" y="343"/>
                    <a:pt x="13" y="341"/>
                  </a:cubicBezTo>
                  <a:cubicBezTo>
                    <a:pt x="13" y="330"/>
                    <a:pt x="15" y="322"/>
                    <a:pt x="17" y="311"/>
                  </a:cubicBezTo>
                  <a:cubicBezTo>
                    <a:pt x="19" y="311"/>
                    <a:pt x="19" y="311"/>
                    <a:pt x="19" y="311"/>
                  </a:cubicBezTo>
                  <a:lnTo>
                    <a:pt x="21" y="311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70"/>
            <p:cNvSpPr/>
            <p:nvPr/>
          </p:nvSpPr>
          <p:spPr>
            <a:xfrm>
              <a:off x="8409259" y="4258827"/>
              <a:ext cx="41322" cy="41321"/>
            </a:xfrm>
            <a:custGeom>
              <a:avLst/>
              <a:gdLst/>
              <a:ahLst/>
              <a:cxnLst/>
              <a:rect l="l" t="t" r="r" b="b"/>
              <a:pathLst>
                <a:path w="36" h="35" extrusionOk="0">
                  <a:moveTo>
                    <a:pt x="21" y="30"/>
                  </a:moveTo>
                  <a:cubicBezTo>
                    <a:pt x="19" y="30"/>
                    <a:pt x="16" y="22"/>
                    <a:pt x="16" y="19"/>
                  </a:cubicBezTo>
                  <a:cubicBezTo>
                    <a:pt x="13" y="13"/>
                    <a:pt x="0" y="17"/>
                    <a:pt x="0" y="11"/>
                  </a:cubicBezTo>
                  <a:cubicBezTo>
                    <a:pt x="0" y="6"/>
                    <a:pt x="11" y="1"/>
                    <a:pt x="16" y="0"/>
                  </a:cubicBezTo>
                  <a:cubicBezTo>
                    <a:pt x="20" y="12"/>
                    <a:pt x="25" y="27"/>
                    <a:pt x="35" y="27"/>
                  </a:cubicBezTo>
                  <a:cubicBezTo>
                    <a:pt x="35" y="30"/>
                    <a:pt x="35" y="33"/>
                    <a:pt x="36" y="35"/>
                  </a:cubicBezTo>
                  <a:cubicBezTo>
                    <a:pt x="34" y="35"/>
                    <a:pt x="32" y="35"/>
                    <a:pt x="31" y="35"/>
                  </a:cubicBezTo>
                  <a:cubicBezTo>
                    <a:pt x="26" y="35"/>
                    <a:pt x="24" y="30"/>
                    <a:pt x="21" y="3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70"/>
            <p:cNvSpPr/>
            <p:nvPr/>
          </p:nvSpPr>
          <p:spPr>
            <a:xfrm>
              <a:off x="8470477" y="4289435"/>
              <a:ext cx="16835" cy="15304"/>
            </a:xfrm>
            <a:custGeom>
              <a:avLst/>
              <a:gdLst/>
              <a:ahLst/>
              <a:cxnLst/>
              <a:rect l="l" t="t" r="r" b="b"/>
              <a:pathLst>
                <a:path w="15" h="14" extrusionOk="0">
                  <a:moveTo>
                    <a:pt x="1" y="0"/>
                  </a:moveTo>
                  <a:cubicBezTo>
                    <a:pt x="3" y="0"/>
                    <a:pt x="6" y="0"/>
                    <a:pt x="8" y="0"/>
                  </a:cubicBezTo>
                  <a:cubicBezTo>
                    <a:pt x="11" y="0"/>
                    <a:pt x="13" y="4"/>
                    <a:pt x="15" y="4"/>
                  </a:cubicBezTo>
                  <a:cubicBezTo>
                    <a:pt x="15" y="9"/>
                    <a:pt x="12" y="14"/>
                    <a:pt x="7" y="14"/>
                  </a:cubicBezTo>
                  <a:cubicBezTo>
                    <a:pt x="2" y="14"/>
                    <a:pt x="1" y="8"/>
                    <a:pt x="1" y="4"/>
                  </a:cubicBezTo>
                  <a:cubicBezTo>
                    <a:pt x="1" y="4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70"/>
            <p:cNvSpPr/>
            <p:nvPr/>
          </p:nvSpPr>
          <p:spPr>
            <a:xfrm>
              <a:off x="8251624" y="4249644"/>
              <a:ext cx="16835" cy="26017"/>
            </a:xfrm>
            <a:custGeom>
              <a:avLst/>
              <a:gdLst/>
              <a:ahLst/>
              <a:cxnLst/>
              <a:rect l="l" t="t" r="r" b="b"/>
              <a:pathLst>
                <a:path w="14" h="23" extrusionOk="0">
                  <a:moveTo>
                    <a:pt x="3" y="0"/>
                  </a:moveTo>
                  <a:cubicBezTo>
                    <a:pt x="9" y="8"/>
                    <a:pt x="14" y="13"/>
                    <a:pt x="13" y="23"/>
                  </a:cubicBezTo>
                  <a:cubicBezTo>
                    <a:pt x="9" y="22"/>
                    <a:pt x="0" y="9"/>
                    <a:pt x="0" y="4"/>
                  </a:cubicBezTo>
                  <a:cubicBezTo>
                    <a:pt x="0" y="3"/>
                    <a:pt x="0" y="1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6" y="4"/>
                    <a:pt x="6" y="4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70"/>
            <p:cNvSpPr/>
            <p:nvPr/>
          </p:nvSpPr>
          <p:spPr>
            <a:xfrm>
              <a:off x="8219485" y="4194549"/>
              <a:ext cx="24487" cy="21426"/>
            </a:xfrm>
            <a:custGeom>
              <a:avLst/>
              <a:gdLst/>
              <a:ahLst/>
              <a:cxnLst/>
              <a:rect l="l" t="t" r="r" b="b"/>
              <a:pathLst>
                <a:path w="21" h="19" extrusionOk="0">
                  <a:moveTo>
                    <a:pt x="4" y="0"/>
                  </a:moveTo>
                  <a:cubicBezTo>
                    <a:pt x="9" y="3"/>
                    <a:pt x="21" y="19"/>
                    <a:pt x="15" y="19"/>
                  </a:cubicBezTo>
                  <a:cubicBezTo>
                    <a:pt x="12" y="19"/>
                    <a:pt x="2" y="6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70"/>
            <p:cNvSpPr/>
            <p:nvPr/>
          </p:nvSpPr>
          <p:spPr>
            <a:xfrm>
              <a:off x="9012252" y="3306903"/>
              <a:ext cx="56626" cy="76521"/>
            </a:xfrm>
            <a:custGeom>
              <a:avLst/>
              <a:gdLst/>
              <a:ahLst/>
              <a:cxnLst/>
              <a:rect l="l" t="t" r="r" b="b"/>
              <a:pathLst>
                <a:path w="50" h="68" extrusionOk="0">
                  <a:moveTo>
                    <a:pt x="19" y="40"/>
                  </a:moveTo>
                  <a:cubicBezTo>
                    <a:pt x="22" y="29"/>
                    <a:pt x="22" y="29"/>
                    <a:pt x="22" y="29"/>
                  </a:cubicBezTo>
                  <a:cubicBezTo>
                    <a:pt x="18" y="27"/>
                    <a:pt x="17" y="22"/>
                    <a:pt x="16" y="18"/>
                  </a:cubicBezTo>
                  <a:cubicBezTo>
                    <a:pt x="16" y="21"/>
                    <a:pt x="15" y="23"/>
                    <a:pt x="16" y="25"/>
                  </a:cubicBezTo>
                  <a:cubicBezTo>
                    <a:pt x="13" y="25"/>
                    <a:pt x="10" y="29"/>
                    <a:pt x="7" y="29"/>
                  </a:cubicBezTo>
                  <a:cubicBezTo>
                    <a:pt x="4" y="29"/>
                    <a:pt x="0" y="24"/>
                    <a:pt x="0" y="20"/>
                  </a:cubicBezTo>
                  <a:cubicBezTo>
                    <a:pt x="0" y="15"/>
                    <a:pt x="21" y="0"/>
                    <a:pt x="23" y="0"/>
                  </a:cubicBezTo>
                  <a:cubicBezTo>
                    <a:pt x="29" y="0"/>
                    <a:pt x="34" y="6"/>
                    <a:pt x="43" y="6"/>
                  </a:cubicBezTo>
                  <a:cubicBezTo>
                    <a:pt x="43" y="9"/>
                    <a:pt x="41" y="14"/>
                    <a:pt x="44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50" y="23"/>
                    <a:pt x="49" y="26"/>
                    <a:pt x="50" y="29"/>
                  </a:cubicBezTo>
                  <a:cubicBezTo>
                    <a:pt x="48" y="29"/>
                    <a:pt x="46" y="30"/>
                    <a:pt x="44" y="29"/>
                  </a:cubicBezTo>
                  <a:cubicBezTo>
                    <a:pt x="41" y="43"/>
                    <a:pt x="35" y="68"/>
                    <a:pt x="25" y="68"/>
                  </a:cubicBezTo>
                  <a:cubicBezTo>
                    <a:pt x="22" y="68"/>
                    <a:pt x="22" y="63"/>
                    <a:pt x="22" y="60"/>
                  </a:cubicBezTo>
                  <a:cubicBezTo>
                    <a:pt x="22" y="65"/>
                    <a:pt x="22" y="65"/>
                    <a:pt x="22" y="65"/>
                  </a:cubicBezTo>
                  <a:cubicBezTo>
                    <a:pt x="16" y="65"/>
                    <a:pt x="12" y="56"/>
                    <a:pt x="12" y="53"/>
                  </a:cubicBezTo>
                  <a:cubicBezTo>
                    <a:pt x="12" y="51"/>
                    <a:pt x="19" y="40"/>
                    <a:pt x="19" y="4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70"/>
            <p:cNvSpPr/>
            <p:nvPr/>
          </p:nvSpPr>
          <p:spPr>
            <a:xfrm>
              <a:off x="9079591" y="3288538"/>
              <a:ext cx="64278" cy="47443"/>
            </a:xfrm>
            <a:custGeom>
              <a:avLst/>
              <a:gdLst/>
              <a:ahLst/>
              <a:cxnLst/>
              <a:rect l="l" t="t" r="r" b="b"/>
              <a:pathLst>
                <a:path w="57" h="42" extrusionOk="0">
                  <a:moveTo>
                    <a:pt x="40" y="28"/>
                  </a:moveTo>
                  <a:cubicBezTo>
                    <a:pt x="34" y="28"/>
                    <a:pt x="31" y="23"/>
                    <a:pt x="29" y="22"/>
                  </a:cubicBezTo>
                  <a:cubicBezTo>
                    <a:pt x="22" y="30"/>
                    <a:pt x="20" y="42"/>
                    <a:pt x="10" y="42"/>
                  </a:cubicBezTo>
                  <a:cubicBezTo>
                    <a:pt x="7" y="42"/>
                    <a:pt x="5" y="34"/>
                    <a:pt x="6" y="30"/>
                  </a:cubicBezTo>
                  <a:cubicBezTo>
                    <a:pt x="1" y="27"/>
                    <a:pt x="0" y="26"/>
                    <a:pt x="0" y="22"/>
                  </a:cubicBezTo>
                  <a:cubicBezTo>
                    <a:pt x="0" y="22"/>
                    <a:pt x="14" y="10"/>
                    <a:pt x="14" y="10"/>
                  </a:cubicBezTo>
                  <a:cubicBezTo>
                    <a:pt x="27" y="14"/>
                    <a:pt x="29" y="0"/>
                    <a:pt x="40" y="0"/>
                  </a:cubicBezTo>
                  <a:cubicBezTo>
                    <a:pt x="57" y="0"/>
                    <a:pt x="48" y="28"/>
                    <a:pt x="40" y="2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70"/>
            <p:cNvSpPr/>
            <p:nvPr/>
          </p:nvSpPr>
          <p:spPr>
            <a:xfrm>
              <a:off x="9044391" y="3080400"/>
              <a:ext cx="275479" cy="235685"/>
            </a:xfrm>
            <a:custGeom>
              <a:avLst/>
              <a:gdLst/>
              <a:ahLst/>
              <a:cxnLst/>
              <a:rect l="l" t="t" r="r" b="b"/>
              <a:pathLst>
                <a:path w="241" h="207" extrusionOk="0">
                  <a:moveTo>
                    <a:pt x="94" y="199"/>
                  </a:moveTo>
                  <a:cubicBezTo>
                    <a:pt x="92" y="199"/>
                    <a:pt x="94" y="195"/>
                    <a:pt x="94" y="192"/>
                  </a:cubicBezTo>
                  <a:cubicBezTo>
                    <a:pt x="94" y="188"/>
                    <a:pt x="97" y="182"/>
                    <a:pt x="97" y="179"/>
                  </a:cubicBezTo>
                  <a:cubicBezTo>
                    <a:pt x="88" y="177"/>
                    <a:pt x="83" y="172"/>
                    <a:pt x="74" y="172"/>
                  </a:cubicBezTo>
                  <a:cubicBezTo>
                    <a:pt x="69" y="172"/>
                    <a:pt x="69" y="177"/>
                    <a:pt x="66" y="178"/>
                  </a:cubicBezTo>
                  <a:cubicBezTo>
                    <a:pt x="60" y="181"/>
                    <a:pt x="56" y="177"/>
                    <a:pt x="50" y="181"/>
                  </a:cubicBezTo>
                  <a:cubicBezTo>
                    <a:pt x="40" y="185"/>
                    <a:pt x="26" y="192"/>
                    <a:pt x="10" y="192"/>
                  </a:cubicBezTo>
                  <a:cubicBezTo>
                    <a:pt x="5" y="192"/>
                    <a:pt x="0" y="192"/>
                    <a:pt x="0" y="189"/>
                  </a:cubicBezTo>
                  <a:cubicBezTo>
                    <a:pt x="0" y="186"/>
                    <a:pt x="7" y="184"/>
                    <a:pt x="10" y="183"/>
                  </a:cubicBezTo>
                  <a:cubicBezTo>
                    <a:pt x="26" y="172"/>
                    <a:pt x="32" y="152"/>
                    <a:pt x="52" y="152"/>
                  </a:cubicBezTo>
                  <a:cubicBezTo>
                    <a:pt x="75" y="152"/>
                    <a:pt x="82" y="152"/>
                    <a:pt x="99" y="152"/>
                  </a:cubicBezTo>
                  <a:cubicBezTo>
                    <a:pt x="112" y="152"/>
                    <a:pt x="116" y="127"/>
                    <a:pt x="123" y="127"/>
                  </a:cubicBezTo>
                  <a:cubicBezTo>
                    <a:pt x="124" y="127"/>
                    <a:pt x="134" y="108"/>
                    <a:pt x="136" y="107"/>
                  </a:cubicBezTo>
                  <a:cubicBezTo>
                    <a:pt x="134" y="110"/>
                    <a:pt x="132" y="113"/>
                    <a:pt x="132" y="116"/>
                  </a:cubicBezTo>
                  <a:cubicBezTo>
                    <a:pt x="132" y="118"/>
                    <a:pt x="135" y="120"/>
                    <a:pt x="136" y="120"/>
                  </a:cubicBezTo>
                  <a:cubicBezTo>
                    <a:pt x="147" y="120"/>
                    <a:pt x="149" y="112"/>
                    <a:pt x="158" y="109"/>
                  </a:cubicBezTo>
                  <a:cubicBezTo>
                    <a:pt x="174" y="103"/>
                    <a:pt x="200" y="70"/>
                    <a:pt x="200" y="45"/>
                  </a:cubicBezTo>
                  <a:cubicBezTo>
                    <a:pt x="200" y="39"/>
                    <a:pt x="197" y="39"/>
                    <a:pt x="197" y="35"/>
                  </a:cubicBezTo>
                  <a:cubicBezTo>
                    <a:pt x="197" y="26"/>
                    <a:pt x="204" y="6"/>
                    <a:pt x="214" y="6"/>
                  </a:cubicBezTo>
                  <a:cubicBezTo>
                    <a:pt x="216" y="6"/>
                    <a:pt x="215" y="16"/>
                    <a:pt x="224" y="8"/>
                  </a:cubicBezTo>
                  <a:cubicBezTo>
                    <a:pt x="223" y="8"/>
                    <a:pt x="222" y="7"/>
                    <a:pt x="222" y="7"/>
                  </a:cubicBezTo>
                  <a:cubicBezTo>
                    <a:pt x="219" y="7"/>
                    <a:pt x="218" y="0"/>
                    <a:pt x="220" y="0"/>
                  </a:cubicBezTo>
                  <a:cubicBezTo>
                    <a:pt x="225" y="0"/>
                    <a:pt x="228" y="2"/>
                    <a:pt x="229" y="4"/>
                  </a:cubicBezTo>
                  <a:cubicBezTo>
                    <a:pt x="232" y="10"/>
                    <a:pt x="231" y="14"/>
                    <a:pt x="231" y="20"/>
                  </a:cubicBezTo>
                  <a:cubicBezTo>
                    <a:pt x="231" y="31"/>
                    <a:pt x="241" y="37"/>
                    <a:pt x="241" y="48"/>
                  </a:cubicBezTo>
                  <a:cubicBezTo>
                    <a:pt x="241" y="61"/>
                    <a:pt x="231" y="62"/>
                    <a:pt x="231" y="72"/>
                  </a:cubicBezTo>
                  <a:cubicBezTo>
                    <a:pt x="231" y="74"/>
                    <a:pt x="231" y="76"/>
                    <a:pt x="231" y="77"/>
                  </a:cubicBezTo>
                  <a:cubicBezTo>
                    <a:pt x="228" y="80"/>
                    <a:pt x="226" y="78"/>
                    <a:pt x="224" y="79"/>
                  </a:cubicBezTo>
                  <a:cubicBezTo>
                    <a:pt x="216" y="81"/>
                    <a:pt x="219" y="106"/>
                    <a:pt x="219" y="115"/>
                  </a:cubicBezTo>
                  <a:cubicBezTo>
                    <a:pt x="219" y="122"/>
                    <a:pt x="210" y="126"/>
                    <a:pt x="210" y="137"/>
                  </a:cubicBezTo>
                  <a:cubicBezTo>
                    <a:pt x="210" y="144"/>
                    <a:pt x="213" y="147"/>
                    <a:pt x="214" y="152"/>
                  </a:cubicBezTo>
                  <a:cubicBezTo>
                    <a:pt x="205" y="157"/>
                    <a:pt x="205" y="165"/>
                    <a:pt x="196" y="168"/>
                  </a:cubicBezTo>
                  <a:cubicBezTo>
                    <a:pt x="193" y="161"/>
                    <a:pt x="196" y="161"/>
                    <a:pt x="197" y="155"/>
                  </a:cubicBezTo>
                  <a:cubicBezTo>
                    <a:pt x="186" y="162"/>
                    <a:pt x="179" y="163"/>
                    <a:pt x="176" y="174"/>
                  </a:cubicBezTo>
                  <a:cubicBezTo>
                    <a:pt x="175" y="174"/>
                    <a:pt x="172" y="172"/>
                    <a:pt x="172" y="170"/>
                  </a:cubicBezTo>
                  <a:cubicBezTo>
                    <a:pt x="165" y="170"/>
                    <a:pt x="165" y="170"/>
                    <a:pt x="165" y="170"/>
                  </a:cubicBezTo>
                  <a:cubicBezTo>
                    <a:pt x="160" y="175"/>
                    <a:pt x="156" y="180"/>
                    <a:pt x="150" y="180"/>
                  </a:cubicBezTo>
                  <a:cubicBezTo>
                    <a:pt x="134" y="180"/>
                    <a:pt x="135" y="166"/>
                    <a:pt x="128" y="166"/>
                  </a:cubicBezTo>
                  <a:cubicBezTo>
                    <a:pt x="126" y="166"/>
                    <a:pt x="123" y="170"/>
                    <a:pt x="123" y="173"/>
                  </a:cubicBezTo>
                  <a:cubicBezTo>
                    <a:pt x="123" y="176"/>
                    <a:pt x="130" y="185"/>
                    <a:pt x="131" y="185"/>
                  </a:cubicBezTo>
                  <a:cubicBezTo>
                    <a:pt x="129" y="186"/>
                    <a:pt x="126" y="186"/>
                    <a:pt x="123" y="186"/>
                  </a:cubicBezTo>
                  <a:cubicBezTo>
                    <a:pt x="118" y="186"/>
                    <a:pt x="109" y="199"/>
                    <a:pt x="105" y="207"/>
                  </a:cubicBezTo>
                  <a:cubicBezTo>
                    <a:pt x="99" y="205"/>
                    <a:pt x="100" y="199"/>
                    <a:pt x="94" y="199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70"/>
            <p:cNvSpPr/>
            <p:nvPr/>
          </p:nvSpPr>
          <p:spPr>
            <a:xfrm>
              <a:off x="9266305" y="2948783"/>
              <a:ext cx="142331" cy="127025"/>
            </a:xfrm>
            <a:custGeom>
              <a:avLst/>
              <a:gdLst/>
              <a:ahLst/>
              <a:cxnLst/>
              <a:rect l="l" t="t" r="r" b="b"/>
              <a:pathLst>
                <a:path w="124" h="110" extrusionOk="0">
                  <a:moveTo>
                    <a:pt x="18" y="60"/>
                  </a:moveTo>
                  <a:cubicBezTo>
                    <a:pt x="20" y="61"/>
                    <a:pt x="23" y="60"/>
                    <a:pt x="25" y="60"/>
                  </a:cubicBezTo>
                  <a:cubicBezTo>
                    <a:pt x="38" y="60"/>
                    <a:pt x="43" y="29"/>
                    <a:pt x="43" y="19"/>
                  </a:cubicBezTo>
                  <a:cubicBezTo>
                    <a:pt x="43" y="15"/>
                    <a:pt x="40" y="14"/>
                    <a:pt x="40" y="11"/>
                  </a:cubicBezTo>
                  <a:cubicBezTo>
                    <a:pt x="40" y="5"/>
                    <a:pt x="43" y="3"/>
                    <a:pt x="44" y="0"/>
                  </a:cubicBezTo>
                  <a:cubicBezTo>
                    <a:pt x="65" y="15"/>
                    <a:pt x="74" y="40"/>
                    <a:pt x="103" y="40"/>
                  </a:cubicBezTo>
                  <a:cubicBezTo>
                    <a:pt x="109" y="40"/>
                    <a:pt x="114" y="35"/>
                    <a:pt x="119" y="39"/>
                  </a:cubicBezTo>
                  <a:cubicBezTo>
                    <a:pt x="118" y="43"/>
                    <a:pt x="114" y="44"/>
                    <a:pt x="114" y="48"/>
                  </a:cubicBezTo>
                  <a:cubicBezTo>
                    <a:pt x="114" y="53"/>
                    <a:pt x="121" y="58"/>
                    <a:pt x="124" y="58"/>
                  </a:cubicBezTo>
                  <a:cubicBezTo>
                    <a:pt x="117" y="63"/>
                    <a:pt x="112" y="66"/>
                    <a:pt x="100" y="66"/>
                  </a:cubicBezTo>
                  <a:cubicBezTo>
                    <a:pt x="84" y="66"/>
                    <a:pt x="79" y="84"/>
                    <a:pt x="73" y="93"/>
                  </a:cubicBezTo>
                  <a:cubicBezTo>
                    <a:pt x="61" y="85"/>
                    <a:pt x="53" y="84"/>
                    <a:pt x="40" y="75"/>
                  </a:cubicBezTo>
                  <a:cubicBezTo>
                    <a:pt x="38" y="76"/>
                    <a:pt x="35" y="79"/>
                    <a:pt x="35" y="82"/>
                  </a:cubicBezTo>
                  <a:cubicBezTo>
                    <a:pt x="25" y="82"/>
                    <a:pt x="12" y="74"/>
                    <a:pt x="12" y="87"/>
                  </a:cubicBezTo>
                  <a:cubicBezTo>
                    <a:pt x="12" y="95"/>
                    <a:pt x="24" y="95"/>
                    <a:pt x="27" y="98"/>
                  </a:cubicBezTo>
                  <a:cubicBezTo>
                    <a:pt x="21" y="107"/>
                    <a:pt x="15" y="104"/>
                    <a:pt x="8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05"/>
                    <a:pt x="4" y="93"/>
                    <a:pt x="4" y="92"/>
                  </a:cubicBezTo>
                  <a:cubicBezTo>
                    <a:pt x="4" y="89"/>
                    <a:pt x="0" y="87"/>
                    <a:pt x="0" y="84"/>
                  </a:cubicBezTo>
                  <a:cubicBezTo>
                    <a:pt x="0" y="75"/>
                    <a:pt x="12" y="70"/>
                    <a:pt x="14" y="64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15" y="59"/>
                    <a:pt x="17" y="60"/>
                    <a:pt x="19" y="62"/>
                  </a:cubicBezTo>
                  <a:lnTo>
                    <a:pt x="18" y="6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70"/>
            <p:cNvSpPr/>
            <p:nvPr/>
          </p:nvSpPr>
          <p:spPr>
            <a:xfrm>
              <a:off x="9405575" y="2980922"/>
              <a:ext cx="22957" cy="22956"/>
            </a:xfrm>
            <a:custGeom>
              <a:avLst/>
              <a:gdLst/>
              <a:ahLst/>
              <a:cxnLst/>
              <a:rect l="l" t="t" r="r" b="b"/>
              <a:pathLst>
                <a:path w="21" h="20" extrusionOk="0">
                  <a:moveTo>
                    <a:pt x="17" y="0"/>
                  </a:moveTo>
                  <a:cubicBezTo>
                    <a:pt x="21" y="4"/>
                    <a:pt x="21" y="4"/>
                    <a:pt x="21" y="4"/>
                  </a:cubicBezTo>
                  <a:cubicBezTo>
                    <a:pt x="18" y="8"/>
                    <a:pt x="9" y="20"/>
                    <a:pt x="2" y="20"/>
                  </a:cubicBezTo>
                  <a:cubicBezTo>
                    <a:pt x="0" y="20"/>
                    <a:pt x="0" y="16"/>
                    <a:pt x="2" y="13"/>
                  </a:cubicBezTo>
                  <a:cubicBezTo>
                    <a:pt x="5" y="8"/>
                    <a:pt x="13" y="1"/>
                    <a:pt x="19" y="1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70"/>
            <p:cNvSpPr/>
            <p:nvPr/>
          </p:nvSpPr>
          <p:spPr>
            <a:xfrm>
              <a:off x="9453019" y="2948783"/>
              <a:ext cx="33670" cy="22956"/>
            </a:xfrm>
            <a:custGeom>
              <a:avLst/>
              <a:gdLst/>
              <a:ahLst/>
              <a:cxnLst/>
              <a:rect l="l" t="t" r="r" b="b"/>
              <a:pathLst>
                <a:path w="29" h="21" extrusionOk="0">
                  <a:moveTo>
                    <a:pt x="29" y="5"/>
                  </a:moveTo>
                  <a:cubicBezTo>
                    <a:pt x="11" y="5"/>
                    <a:pt x="11" y="21"/>
                    <a:pt x="1" y="21"/>
                  </a:cubicBezTo>
                  <a:cubicBezTo>
                    <a:pt x="0" y="21"/>
                    <a:pt x="1" y="18"/>
                    <a:pt x="1" y="17"/>
                  </a:cubicBezTo>
                  <a:cubicBezTo>
                    <a:pt x="1" y="17"/>
                    <a:pt x="8" y="0"/>
                    <a:pt x="17" y="0"/>
                  </a:cubicBezTo>
                  <a:cubicBezTo>
                    <a:pt x="22" y="0"/>
                    <a:pt x="26" y="1"/>
                    <a:pt x="29" y="0"/>
                  </a:cubicBezTo>
                  <a:lnTo>
                    <a:pt x="29" y="5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70"/>
            <p:cNvSpPr/>
            <p:nvPr/>
          </p:nvSpPr>
          <p:spPr>
            <a:xfrm>
              <a:off x="9511175" y="2921236"/>
              <a:ext cx="16835" cy="18365"/>
            </a:xfrm>
            <a:custGeom>
              <a:avLst/>
              <a:gdLst/>
              <a:ahLst/>
              <a:cxnLst/>
              <a:rect l="l" t="t" r="r" b="b"/>
              <a:pathLst>
                <a:path w="15" h="16" extrusionOk="0">
                  <a:moveTo>
                    <a:pt x="2" y="11"/>
                  </a:moveTo>
                  <a:cubicBezTo>
                    <a:pt x="4" y="11"/>
                    <a:pt x="2" y="7"/>
                    <a:pt x="3" y="5"/>
                  </a:cubicBezTo>
                  <a:cubicBezTo>
                    <a:pt x="4" y="0"/>
                    <a:pt x="13" y="0"/>
                    <a:pt x="15" y="0"/>
                  </a:cubicBezTo>
                  <a:cubicBezTo>
                    <a:pt x="14" y="5"/>
                    <a:pt x="8" y="16"/>
                    <a:pt x="2" y="16"/>
                  </a:cubicBezTo>
                  <a:cubicBezTo>
                    <a:pt x="0" y="16"/>
                    <a:pt x="0" y="11"/>
                    <a:pt x="2" y="11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70"/>
            <p:cNvSpPr/>
            <p:nvPr/>
          </p:nvSpPr>
          <p:spPr>
            <a:xfrm>
              <a:off x="9310688" y="2644229"/>
              <a:ext cx="70400" cy="284659"/>
            </a:xfrm>
            <a:custGeom>
              <a:avLst/>
              <a:gdLst/>
              <a:ahLst/>
              <a:cxnLst/>
              <a:rect l="l" t="t" r="r" b="b"/>
              <a:pathLst>
                <a:path w="61" h="249" extrusionOk="0">
                  <a:moveTo>
                    <a:pt x="45" y="152"/>
                  </a:moveTo>
                  <a:cubicBezTo>
                    <a:pt x="25" y="152"/>
                    <a:pt x="23" y="178"/>
                    <a:pt x="23" y="198"/>
                  </a:cubicBezTo>
                  <a:cubicBezTo>
                    <a:pt x="23" y="217"/>
                    <a:pt x="38" y="225"/>
                    <a:pt x="45" y="239"/>
                  </a:cubicBezTo>
                  <a:cubicBezTo>
                    <a:pt x="45" y="239"/>
                    <a:pt x="43" y="240"/>
                    <a:pt x="42" y="240"/>
                  </a:cubicBezTo>
                  <a:cubicBezTo>
                    <a:pt x="39" y="240"/>
                    <a:pt x="35" y="235"/>
                    <a:pt x="35" y="232"/>
                  </a:cubicBezTo>
                  <a:cubicBezTo>
                    <a:pt x="32" y="232"/>
                    <a:pt x="29" y="232"/>
                    <a:pt x="27" y="232"/>
                  </a:cubicBezTo>
                  <a:cubicBezTo>
                    <a:pt x="18" y="232"/>
                    <a:pt x="18" y="249"/>
                    <a:pt x="9" y="249"/>
                  </a:cubicBezTo>
                  <a:cubicBezTo>
                    <a:pt x="7" y="249"/>
                    <a:pt x="9" y="230"/>
                    <a:pt x="9" y="226"/>
                  </a:cubicBezTo>
                  <a:cubicBezTo>
                    <a:pt x="9" y="212"/>
                    <a:pt x="12" y="202"/>
                    <a:pt x="12" y="190"/>
                  </a:cubicBezTo>
                  <a:cubicBezTo>
                    <a:pt x="12" y="179"/>
                    <a:pt x="7" y="178"/>
                    <a:pt x="7" y="168"/>
                  </a:cubicBezTo>
                  <a:cubicBezTo>
                    <a:pt x="7" y="156"/>
                    <a:pt x="11" y="153"/>
                    <a:pt x="11" y="143"/>
                  </a:cubicBezTo>
                  <a:cubicBezTo>
                    <a:pt x="11" y="123"/>
                    <a:pt x="11" y="116"/>
                    <a:pt x="11" y="96"/>
                  </a:cubicBezTo>
                  <a:cubicBezTo>
                    <a:pt x="11" y="85"/>
                    <a:pt x="0" y="80"/>
                    <a:pt x="0" y="68"/>
                  </a:cubicBezTo>
                  <a:cubicBezTo>
                    <a:pt x="0" y="51"/>
                    <a:pt x="4" y="30"/>
                    <a:pt x="16" y="27"/>
                  </a:cubicBezTo>
                  <a:cubicBezTo>
                    <a:pt x="16" y="23"/>
                    <a:pt x="19" y="21"/>
                    <a:pt x="19" y="17"/>
                  </a:cubicBezTo>
                  <a:cubicBezTo>
                    <a:pt x="19" y="9"/>
                    <a:pt x="19" y="7"/>
                    <a:pt x="19" y="0"/>
                  </a:cubicBezTo>
                  <a:cubicBezTo>
                    <a:pt x="20" y="0"/>
                    <a:pt x="23" y="0"/>
                    <a:pt x="24" y="0"/>
                  </a:cubicBezTo>
                  <a:cubicBezTo>
                    <a:pt x="24" y="16"/>
                    <a:pt x="30" y="27"/>
                    <a:pt x="33" y="37"/>
                  </a:cubicBezTo>
                  <a:cubicBezTo>
                    <a:pt x="36" y="48"/>
                    <a:pt x="30" y="56"/>
                    <a:pt x="35" y="67"/>
                  </a:cubicBezTo>
                  <a:cubicBezTo>
                    <a:pt x="35" y="86"/>
                    <a:pt x="35" y="86"/>
                    <a:pt x="35" y="86"/>
                  </a:cubicBezTo>
                  <a:cubicBezTo>
                    <a:pt x="34" y="94"/>
                    <a:pt x="39" y="103"/>
                    <a:pt x="41" y="108"/>
                  </a:cubicBezTo>
                  <a:cubicBezTo>
                    <a:pt x="47" y="127"/>
                    <a:pt x="57" y="143"/>
                    <a:pt x="61" y="163"/>
                  </a:cubicBezTo>
                  <a:cubicBezTo>
                    <a:pt x="57" y="157"/>
                    <a:pt x="52" y="152"/>
                    <a:pt x="45" y="152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70"/>
            <p:cNvSpPr/>
            <p:nvPr/>
          </p:nvSpPr>
          <p:spPr>
            <a:xfrm>
              <a:off x="7080838" y="1655574"/>
              <a:ext cx="433114" cy="335163"/>
            </a:xfrm>
            <a:custGeom>
              <a:avLst/>
              <a:gdLst/>
              <a:ahLst/>
              <a:cxnLst/>
              <a:rect l="l" t="t" r="r" b="b"/>
              <a:pathLst>
                <a:path w="379" h="292" extrusionOk="0">
                  <a:moveTo>
                    <a:pt x="131" y="290"/>
                  </a:moveTo>
                  <a:cubicBezTo>
                    <a:pt x="115" y="273"/>
                    <a:pt x="87" y="266"/>
                    <a:pt x="87" y="236"/>
                  </a:cubicBezTo>
                  <a:cubicBezTo>
                    <a:pt x="87" y="185"/>
                    <a:pt x="140" y="132"/>
                    <a:pt x="178" y="121"/>
                  </a:cubicBezTo>
                  <a:cubicBezTo>
                    <a:pt x="192" y="117"/>
                    <a:pt x="196" y="99"/>
                    <a:pt x="215" y="99"/>
                  </a:cubicBezTo>
                  <a:cubicBezTo>
                    <a:pt x="224" y="99"/>
                    <a:pt x="227" y="83"/>
                    <a:pt x="231" y="81"/>
                  </a:cubicBezTo>
                  <a:cubicBezTo>
                    <a:pt x="256" y="68"/>
                    <a:pt x="275" y="75"/>
                    <a:pt x="302" y="61"/>
                  </a:cubicBezTo>
                  <a:cubicBezTo>
                    <a:pt x="321" y="52"/>
                    <a:pt x="379" y="47"/>
                    <a:pt x="379" y="20"/>
                  </a:cubicBezTo>
                  <a:cubicBezTo>
                    <a:pt x="379" y="11"/>
                    <a:pt x="358" y="0"/>
                    <a:pt x="349" y="0"/>
                  </a:cubicBezTo>
                  <a:cubicBezTo>
                    <a:pt x="311" y="0"/>
                    <a:pt x="275" y="45"/>
                    <a:pt x="235" y="45"/>
                  </a:cubicBezTo>
                  <a:cubicBezTo>
                    <a:pt x="226" y="45"/>
                    <a:pt x="222" y="36"/>
                    <a:pt x="212" y="36"/>
                  </a:cubicBezTo>
                  <a:cubicBezTo>
                    <a:pt x="198" y="36"/>
                    <a:pt x="198" y="45"/>
                    <a:pt x="188" y="45"/>
                  </a:cubicBezTo>
                  <a:cubicBezTo>
                    <a:pt x="160" y="45"/>
                    <a:pt x="139" y="83"/>
                    <a:pt x="120" y="83"/>
                  </a:cubicBezTo>
                  <a:cubicBezTo>
                    <a:pt x="109" y="83"/>
                    <a:pt x="101" y="89"/>
                    <a:pt x="90" y="89"/>
                  </a:cubicBezTo>
                  <a:cubicBezTo>
                    <a:pt x="84" y="89"/>
                    <a:pt x="82" y="94"/>
                    <a:pt x="82" y="97"/>
                  </a:cubicBezTo>
                  <a:cubicBezTo>
                    <a:pt x="82" y="102"/>
                    <a:pt x="87" y="105"/>
                    <a:pt x="87" y="111"/>
                  </a:cubicBezTo>
                  <a:cubicBezTo>
                    <a:pt x="87" y="134"/>
                    <a:pt x="48" y="145"/>
                    <a:pt x="48" y="159"/>
                  </a:cubicBezTo>
                  <a:cubicBezTo>
                    <a:pt x="48" y="165"/>
                    <a:pt x="59" y="167"/>
                    <a:pt x="59" y="176"/>
                  </a:cubicBezTo>
                  <a:cubicBezTo>
                    <a:pt x="47" y="180"/>
                    <a:pt x="23" y="185"/>
                    <a:pt x="23" y="199"/>
                  </a:cubicBezTo>
                  <a:cubicBezTo>
                    <a:pt x="23" y="207"/>
                    <a:pt x="23" y="211"/>
                    <a:pt x="23" y="211"/>
                  </a:cubicBezTo>
                  <a:cubicBezTo>
                    <a:pt x="23" y="225"/>
                    <a:pt x="0" y="223"/>
                    <a:pt x="0" y="242"/>
                  </a:cubicBezTo>
                  <a:cubicBezTo>
                    <a:pt x="0" y="252"/>
                    <a:pt x="14" y="258"/>
                    <a:pt x="14" y="258"/>
                  </a:cubicBezTo>
                  <a:cubicBezTo>
                    <a:pt x="14" y="258"/>
                    <a:pt x="34" y="257"/>
                    <a:pt x="37" y="258"/>
                  </a:cubicBezTo>
                  <a:cubicBezTo>
                    <a:pt x="50" y="262"/>
                    <a:pt x="43" y="275"/>
                    <a:pt x="48" y="286"/>
                  </a:cubicBezTo>
                  <a:cubicBezTo>
                    <a:pt x="50" y="290"/>
                    <a:pt x="62" y="286"/>
                    <a:pt x="67" y="286"/>
                  </a:cubicBezTo>
                  <a:cubicBezTo>
                    <a:pt x="69" y="286"/>
                    <a:pt x="71" y="291"/>
                    <a:pt x="72" y="292"/>
                  </a:cubicBezTo>
                  <a:cubicBezTo>
                    <a:pt x="131" y="292"/>
                    <a:pt x="131" y="292"/>
                    <a:pt x="131" y="292"/>
                  </a:cubicBezTo>
                  <a:cubicBezTo>
                    <a:pt x="129" y="287"/>
                    <a:pt x="126" y="284"/>
                    <a:pt x="124" y="282"/>
                  </a:cubicBezTo>
                  <a:lnTo>
                    <a:pt x="131" y="29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70"/>
            <p:cNvSpPr/>
            <p:nvPr/>
          </p:nvSpPr>
          <p:spPr>
            <a:xfrm>
              <a:off x="5590190" y="2530977"/>
              <a:ext cx="954994" cy="716239"/>
            </a:xfrm>
            <a:custGeom>
              <a:avLst/>
              <a:gdLst/>
              <a:ahLst/>
              <a:cxnLst/>
              <a:rect l="l" t="t" r="r" b="b"/>
              <a:pathLst>
                <a:path w="834" h="625" extrusionOk="0">
                  <a:moveTo>
                    <a:pt x="818" y="388"/>
                  </a:moveTo>
                  <a:cubicBezTo>
                    <a:pt x="815" y="401"/>
                    <a:pt x="816" y="395"/>
                    <a:pt x="813" y="400"/>
                  </a:cubicBezTo>
                  <a:cubicBezTo>
                    <a:pt x="813" y="420"/>
                    <a:pt x="813" y="420"/>
                    <a:pt x="813" y="420"/>
                  </a:cubicBezTo>
                  <a:cubicBezTo>
                    <a:pt x="806" y="428"/>
                    <a:pt x="792" y="444"/>
                    <a:pt x="792" y="455"/>
                  </a:cubicBezTo>
                  <a:cubicBezTo>
                    <a:pt x="792" y="471"/>
                    <a:pt x="813" y="482"/>
                    <a:pt x="817" y="489"/>
                  </a:cubicBezTo>
                  <a:cubicBezTo>
                    <a:pt x="814" y="493"/>
                    <a:pt x="811" y="492"/>
                    <a:pt x="807" y="493"/>
                  </a:cubicBezTo>
                  <a:cubicBezTo>
                    <a:pt x="801" y="495"/>
                    <a:pt x="795" y="492"/>
                    <a:pt x="788" y="495"/>
                  </a:cubicBezTo>
                  <a:cubicBezTo>
                    <a:pt x="779" y="500"/>
                    <a:pt x="776" y="510"/>
                    <a:pt x="766" y="510"/>
                  </a:cubicBezTo>
                  <a:cubicBezTo>
                    <a:pt x="755" y="510"/>
                    <a:pt x="748" y="494"/>
                    <a:pt x="735" y="494"/>
                  </a:cubicBezTo>
                  <a:cubicBezTo>
                    <a:pt x="722" y="494"/>
                    <a:pt x="720" y="501"/>
                    <a:pt x="710" y="505"/>
                  </a:cubicBezTo>
                  <a:cubicBezTo>
                    <a:pt x="711" y="511"/>
                    <a:pt x="711" y="516"/>
                    <a:pt x="710" y="522"/>
                  </a:cubicBezTo>
                  <a:cubicBezTo>
                    <a:pt x="698" y="522"/>
                    <a:pt x="697" y="510"/>
                    <a:pt x="690" y="510"/>
                  </a:cubicBezTo>
                  <a:cubicBezTo>
                    <a:pt x="686" y="510"/>
                    <a:pt x="682" y="515"/>
                    <a:pt x="682" y="519"/>
                  </a:cubicBezTo>
                  <a:cubicBezTo>
                    <a:pt x="696" y="536"/>
                    <a:pt x="696" y="536"/>
                    <a:pt x="696" y="536"/>
                  </a:cubicBezTo>
                  <a:cubicBezTo>
                    <a:pt x="695" y="541"/>
                    <a:pt x="693" y="543"/>
                    <a:pt x="693" y="546"/>
                  </a:cubicBezTo>
                  <a:cubicBezTo>
                    <a:pt x="693" y="548"/>
                    <a:pt x="713" y="568"/>
                    <a:pt x="720" y="568"/>
                  </a:cubicBezTo>
                  <a:cubicBezTo>
                    <a:pt x="720" y="571"/>
                    <a:pt x="721" y="574"/>
                    <a:pt x="722" y="575"/>
                  </a:cubicBezTo>
                  <a:cubicBezTo>
                    <a:pt x="719" y="578"/>
                    <a:pt x="711" y="574"/>
                    <a:pt x="710" y="580"/>
                  </a:cubicBezTo>
                  <a:cubicBezTo>
                    <a:pt x="708" y="580"/>
                    <a:pt x="708" y="580"/>
                    <a:pt x="708" y="580"/>
                  </a:cubicBezTo>
                  <a:cubicBezTo>
                    <a:pt x="700" y="578"/>
                    <a:pt x="692" y="572"/>
                    <a:pt x="688" y="568"/>
                  </a:cubicBezTo>
                  <a:cubicBezTo>
                    <a:pt x="688" y="574"/>
                    <a:pt x="688" y="574"/>
                    <a:pt x="688" y="574"/>
                  </a:cubicBezTo>
                  <a:cubicBezTo>
                    <a:pt x="691" y="579"/>
                    <a:pt x="693" y="582"/>
                    <a:pt x="693" y="588"/>
                  </a:cubicBezTo>
                  <a:cubicBezTo>
                    <a:pt x="693" y="593"/>
                    <a:pt x="685" y="602"/>
                    <a:pt x="693" y="606"/>
                  </a:cubicBezTo>
                  <a:cubicBezTo>
                    <a:pt x="689" y="606"/>
                    <a:pt x="683" y="606"/>
                    <a:pt x="682" y="606"/>
                  </a:cubicBezTo>
                  <a:cubicBezTo>
                    <a:pt x="670" y="606"/>
                    <a:pt x="660" y="594"/>
                    <a:pt x="660" y="580"/>
                  </a:cubicBezTo>
                  <a:cubicBezTo>
                    <a:pt x="660" y="574"/>
                    <a:pt x="667" y="572"/>
                    <a:pt x="670" y="568"/>
                  </a:cubicBezTo>
                  <a:cubicBezTo>
                    <a:pt x="665" y="568"/>
                    <a:pt x="661" y="568"/>
                    <a:pt x="657" y="568"/>
                  </a:cubicBezTo>
                  <a:cubicBezTo>
                    <a:pt x="654" y="568"/>
                    <a:pt x="652" y="561"/>
                    <a:pt x="652" y="559"/>
                  </a:cubicBezTo>
                  <a:cubicBezTo>
                    <a:pt x="649" y="548"/>
                    <a:pt x="643" y="541"/>
                    <a:pt x="636" y="534"/>
                  </a:cubicBezTo>
                  <a:cubicBezTo>
                    <a:pt x="627" y="524"/>
                    <a:pt x="615" y="517"/>
                    <a:pt x="615" y="501"/>
                  </a:cubicBezTo>
                  <a:cubicBezTo>
                    <a:pt x="615" y="491"/>
                    <a:pt x="615" y="486"/>
                    <a:pt x="615" y="480"/>
                  </a:cubicBezTo>
                  <a:cubicBezTo>
                    <a:pt x="615" y="469"/>
                    <a:pt x="598" y="452"/>
                    <a:pt x="588" y="447"/>
                  </a:cubicBezTo>
                  <a:cubicBezTo>
                    <a:pt x="577" y="441"/>
                    <a:pt x="565" y="440"/>
                    <a:pt x="565" y="429"/>
                  </a:cubicBezTo>
                  <a:cubicBezTo>
                    <a:pt x="560" y="429"/>
                    <a:pt x="558" y="429"/>
                    <a:pt x="554" y="429"/>
                  </a:cubicBezTo>
                  <a:cubicBezTo>
                    <a:pt x="538" y="429"/>
                    <a:pt x="519" y="402"/>
                    <a:pt x="519" y="384"/>
                  </a:cubicBezTo>
                  <a:cubicBezTo>
                    <a:pt x="510" y="384"/>
                    <a:pt x="504" y="384"/>
                    <a:pt x="496" y="384"/>
                  </a:cubicBezTo>
                  <a:cubicBezTo>
                    <a:pt x="486" y="384"/>
                    <a:pt x="491" y="367"/>
                    <a:pt x="486" y="362"/>
                  </a:cubicBezTo>
                  <a:cubicBezTo>
                    <a:pt x="478" y="368"/>
                    <a:pt x="461" y="368"/>
                    <a:pt x="461" y="377"/>
                  </a:cubicBezTo>
                  <a:cubicBezTo>
                    <a:pt x="461" y="378"/>
                    <a:pt x="463" y="381"/>
                    <a:pt x="465" y="381"/>
                  </a:cubicBezTo>
                  <a:cubicBezTo>
                    <a:pt x="463" y="386"/>
                    <a:pt x="462" y="391"/>
                    <a:pt x="462" y="396"/>
                  </a:cubicBezTo>
                  <a:cubicBezTo>
                    <a:pt x="462" y="408"/>
                    <a:pt x="469" y="412"/>
                    <a:pt x="478" y="416"/>
                  </a:cubicBezTo>
                  <a:cubicBezTo>
                    <a:pt x="489" y="419"/>
                    <a:pt x="495" y="433"/>
                    <a:pt x="498" y="440"/>
                  </a:cubicBezTo>
                  <a:cubicBezTo>
                    <a:pt x="501" y="451"/>
                    <a:pt x="506" y="464"/>
                    <a:pt x="512" y="467"/>
                  </a:cubicBezTo>
                  <a:cubicBezTo>
                    <a:pt x="523" y="473"/>
                    <a:pt x="531" y="469"/>
                    <a:pt x="542" y="469"/>
                  </a:cubicBezTo>
                  <a:cubicBezTo>
                    <a:pt x="542" y="471"/>
                    <a:pt x="542" y="473"/>
                    <a:pt x="541" y="475"/>
                  </a:cubicBezTo>
                  <a:cubicBezTo>
                    <a:pt x="538" y="485"/>
                    <a:pt x="556" y="489"/>
                    <a:pt x="560" y="491"/>
                  </a:cubicBezTo>
                  <a:cubicBezTo>
                    <a:pt x="576" y="499"/>
                    <a:pt x="594" y="505"/>
                    <a:pt x="592" y="522"/>
                  </a:cubicBezTo>
                  <a:cubicBezTo>
                    <a:pt x="584" y="520"/>
                    <a:pt x="579" y="510"/>
                    <a:pt x="567" y="510"/>
                  </a:cubicBezTo>
                  <a:cubicBezTo>
                    <a:pt x="558" y="510"/>
                    <a:pt x="551" y="515"/>
                    <a:pt x="551" y="523"/>
                  </a:cubicBezTo>
                  <a:cubicBezTo>
                    <a:pt x="551" y="533"/>
                    <a:pt x="564" y="536"/>
                    <a:pt x="564" y="546"/>
                  </a:cubicBezTo>
                  <a:cubicBezTo>
                    <a:pt x="564" y="550"/>
                    <a:pt x="554" y="550"/>
                    <a:pt x="554" y="550"/>
                  </a:cubicBezTo>
                  <a:cubicBezTo>
                    <a:pt x="548" y="557"/>
                    <a:pt x="549" y="574"/>
                    <a:pt x="538" y="574"/>
                  </a:cubicBezTo>
                  <a:cubicBezTo>
                    <a:pt x="533" y="574"/>
                    <a:pt x="530" y="571"/>
                    <a:pt x="530" y="568"/>
                  </a:cubicBezTo>
                  <a:cubicBezTo>
                    <a:pt x="539" y="568"/>
                    <a:pt x="543" y="556"/>
                    <a:pt x="543" y="547"/>
                  </a:cubicBezTo>
                  <a:cubicBezTo>
                    <a:pt x="543" y="535"/>
                    <a:pt x="537" y="532"/>
                    <a:pt x="535" y="524"/>
                  </a:cubicBezTo>
                  <a:cubicBezTo>
                    <a:pt x="533" y="524"/>
                    <a:pt x="515" y="505"/>
                    <a:pt x="514" y="501"/>
                  </a:cubicBezTo>
                  <a:cubicBezTo>
                    <a:pt x="511" y="501"/>
                    <a:pt x="500" y="497"/>
                    <a:pt x="500" y="493"/>
                  </a:cubicBezTo>
                  <a:cubicBezTo>
                    <a:pt x="476" y="487"/>
                    <a:pt x="471" y="480"/>
                    <a:pt x="458" y="466"/>
                  </a:cubicBezTo>
                  <a:cubicBezTo>
                    <a:pt x="453" y="461"/>
                    <a:pt x="442" y="458"/>
                    <a:pt x="440" y="452"/>
                  </a:cubicBezTo>
                  <a:cubicBezTo>
                    <a:pt x="426" y="434"/>
                    <a:pt x="422" y="401"/>
                    <a:pt x="393" y="401"/>
                  </a:cubicBezTo>
                  <a:cubicBezTo>
                    <a:pt x="379" y="401"/>
                    <a:pt x="379" y="412"/>
                    <a:pt x="372" y="415"/>
                  </a:cubicBezTo>
                  <a:cubicBezTo>
                    <a:pt x="357" y="422"/>
                    <a:pt x="348" y="436"/>
                    <a:pt x="331" y="436"/>
                  </a:cubicBezTo>
                  <a:cubicBezTo>
                    <a:pt x="314" y="436"/>
                    <a:pt x="304" y="427"/>
                    <a:pt x="289" y="427"/>
                  </a:cubicBezTo>
                  <a:cubicBezTo>
                    <a:pt x="277" y="427"/>
                    <a:pt x="265" y="435"/>
                    <a:pt x="265" y="447"/>
                  </a:cubicBezTo>
                  <a:cubicBezTo>
                    <a:pt x="270" y="465"/>
                    <a:pt x="270" y="465"/>
                    <a:pt x="270" y="465"/>
                  </a:cubicBezTo>
                  <a:cubicBezTo>
                    <a:pt x="265" y="481"/>
                    <a:pt x="248" y="486"/>
                    <a:pt x="232" y="490"/>
                  </a:cubicBezTo>
                  <a:cubicBezTo>
                    <a:pt x="219" y="493"/>
                    <a:pt x="197" y="526"/>
                    <a:pt x="197" y="543"/>
                  </a:cubicBezTo>
                  <a:cubicBezTo>
                    <a:pt x="197" y="550"/>
                    <a:pt x="201" y="552"/>
                    <a:pt x="204" y="554"/>
                  </a:cubicBezTo>
                  <a:cubicBezTo>
                    <a:pt x="195" y="570"/>
                    <a:pt x="190" y="579"/>
                    <a:pt x="174" y="587"/>
                  </a:cubicBezTo>
                  <a:cubicBezTo>
                    <a:pt x="165" y="592"/>
                    <a:pt x="164" y="612"/>
                    <a:pt x="148" y="607"/>
                  </a:cubicBezTo>
                  <a:cubicBezTo>
                    <a:pt x="148" y="608"/>
                    <a:pt x="148" y="608"/>
                    <a:pt x="148" y="608"/>
                  </a:cubicBezTo>
                  <a:cubicBezTo>
                    <a:pt x="142" y="605"/>
                    <a:pt x="129" y="609"/>
                    <a:pt x="125" y="609"/>
                  </a:cubicBezTo>
                  <a:cubicBezTo>
                    <a:pt x="107" y="609"/>
                    <a:pt x="97" y="625"/>
                    <a:pt x="80" y="625"/>
                  </a:cubicBezTo>
                  <a:cubicBezTo>
                    <a:pt x="69" y="625"/>
                    <a:pt x="68" y="596"/>
                    <a:pt x="51" y="596"/>
                  </a:cubicBezTo>
                  <a:cubicBezTo>
                    <a:pt x="38" y="596"/>
                    <a:pt x="30" y="602"/>
                    <a:pt x="18" y="602"/>
                  </a:cubicBezTo>
                  <a:cubicBezTo>
                    <a:pt x="14" y="602"/>
                    <a:pt x="12" y="598"/>
                    <a:pt x="12" y="595"/>
                  </a:cubicBezTo>
                  <a:cubicBezTo>
                    <a:pt x="12" y="578"/>
                    <a:pt x="12" y="573"/>
                    <a:pt x="12" y="563"/>
                  </a:cubicBezTo>
                  <a:cubicBezTo>
                    <a:pt x="6" y="563"/>
                    <a:pt x="0" y="559"/>
                    <a:pt x="0" y="552"/>
                  </a:cubicBezTo>
                  <a:cubicBezTo>
                    <a:pt x="0" y="542"/>
                    <a:pt x="8" y="540"/>
                    <a:pt x="8" y="534"/>
                  </a:cubicBezTo>
                  <a:cubicBezTo>
                    <a:pt x="8" y="514"/>
                    <a:pt x="15" y="493"/>
                    <a:pt x="15" y="473"/>
                  </a:cubicBezTo>
                  <a:cubicBezTo>
                    <a:pt x="15" y="461"/>
                    <a:pt x="7" y="450"/>
                    <a:pt x="7" y="442"/>
                  </a:cubicBezTo>
                  <a:cubicBezTo>
                    <a:pt x="7" y="438"/>
                    <a:pt x="33" y="421"/>
                    <a:pt x="37" y="421"/>
                  </a:cubicBezTo>
                  <a:cubicBezTo>
                    <a:pt x="40" y="421"/>
                    <a:pt x="44" y="426"/>
                    <a:pt x="48" y="424"/>
                  </a:cubicBezTo>
                  <a:cubicBezTo>
                    <a:pt x="83" y="424"/>
                    <a:pt x="83" y="424"/>
                    <a:pt x="83" y="424"/>
                  </a:cubicBezTo>
                  <a:cubicBezTo>
                    <a:pt x="86" y="427"/>
                    <a:pt x="92" y="428"/>
                    <a:pt x="95" y="429"/>
                  </a:cubicBezTo>
                  <a:cubicBezTo>
                    <a:pt x="132" y="429"/>
                    <a:pt x="132" y="429"/>
                    <a:pt x="132" y="429"/>
                  </a:cubicBezTo>
                  <a:cubicBezTo>
                    <a:pt x="141" y="427"/>
                    <a:pt x="145" y="432"/>
                    <a:pt x="153" y="432"/>
                  </a:cubicBezTo>
                  <a:cubicBezTo>
                    <a:pt x="158" y="432"/>
                    <a:pt x="170" y="428"/>
                    <a:pt x="172" y="428"/>
                  </a:cubicBezTo>
                  <a:cubicBezTo>
                    <a:pt x="172" y="412"/>
                    <a:pt x="182" y="408"/>
                    <a:pt x="182" y="392"/>
                  </a:cubicBezTo>
                  <a:cubicBezTo>
                    <a:pt x="182" y="389"/>
                    <a:pt x="181" y="375"/>
                    <a:pt x="181" y="370"/>
                  </a:cubicBezTo>
                  <a:cubicBezTo>
                    <a:pt x="179" y="372"/>
                    <a:pt x="179" y="372"/>
                    <a:pt x="179" y="372"/>
                  </a:cubicBezTo>
                  <a:cubicBezTo>
                    <a:pt x="181" y="369"/>
                    <a:pt x="183" y="363"/>
                    <a:pt x="183" y="360"/>
                  </a:cubicBezTo>
                  <a:cubicBezTo>
                    <a:pt x="183" y="353"/>
                    <a:pt x="178" y="354"/>
                    <a:pt x="178" y="348"/>
                  </a:cubicBezTo>
                  <a:cubicBezTo>
                    <a:pt x="163" y="348"/>
                    <a:pt x="158" y="334"/>
                    <a:pt x="158" y="321"/>
                  </a:cubicBezTo>
                  <a:cubicBezTo>
                    <a:pt x="154" y="320"/>
                    <a:pt x="153" y="316"/>
                    <a:pt x="149" y="315"/>
                  </a:cubicBezTo>
                  <a:cubicBezTo>
                    <a:pt x="137" y="311"/>
                    <a:pt x="104" y="305"/>
                    <a:pt x="104" y="293"/>
                  </a:cubicBezTo>
                  <a:cubicBezTo>
                    <a:pt x="103" y="293"/>
                    <a:pt x="103" y="291"/>
                    <a:pt x="103" y="290"/>
                  </a:cubicBezTo>
                  <a:cubicBezTo>
                    <a:pt x="103" y="283"/>
                    <a:pt x="124" y="278"/>
                    <a:pt x="132" y="276"/>
                  </a:cubicBezTo>
                  <a:cubicBezTo>
                    <a:pt x="134" y="280"/>
                    <a:pt x="146" y="284"/>
                    <a:pt x="152" y="284"/>
                  </a:cubicBezTo>
                  <a:cubicBezTo>
                    <a:pt x="158" y="284"/>
                    <a:pt x="167" y="280"/>
                    <a:pt x="170" y="280"/>
                  </a:cubicBezTo>
                  <a:cubicBezTo>
                    <a:pt x="170" y="274"/>
                    <a:pt x="170" y="274"/>
                    <a:pt x="170" y="274"/>
                  </a:cubicBezTo>
                  <a:cubicBezTo>
                    <a:pt x="164" y="272"/>
                    <a:pt x="167" y="261"/>
                    <a:pt x="166" y="258"/>
                  </a:cubicBezTo>
                  <a:cubicBezTo>
                    <a:pt x="166" y="252"/>
                    <a:pt x="166" y="252"/>
                    <a:pt x="166" y="252"/>
                  </a:cubicBezTo>
                  <a:cubicBezTo>
                    <a:pt x="173" y="252"/>
                    <a:pt x="173" y="252"/>
                    <a:pt x="173" y="252"/>
                  </a:cubicBezTo>
                  <a:cubicBezTo>
                    <a:pt x="179" y="258"/>
                    <a:pt x="187" y="262"/>
                    <a:pt x="196" y="262"/>
                  </a:cubicBezTo>
                  <a:cubicBezTo>
                    <a:pt x="202" y="262"/>
                    <a:pt x="208" y="256"/>
                    <a:pt x="209" y="250"/>
                  </a:cubicBezTo>
                  <a:cubicBezTo>
                    <a:pt x="232" y="250"/>
                    <a:pt x="238" y="233"/>
                    <a:pt x="242" y="214"/>
                  </a:cubicBezTo>
                  <a:cubicBezTo>
                    <a:pt x="247" y="214"/>
                    <a:pt x="249" y="213"/>
                    <a:pt x="253" y="212"/>
                  </a:cubicBezTo>
                  <a:cubicBezTo>
                    <a:pt x="257" y="210"/>
                    <a:pt x="288" y="198"/>
                    <a:pt x="291" y="194"/>
                  </a:cubicBezTo>
                  <a:cubicBezTo>
                    <a:pt x="297" y="188"/>
                    <a:pt x="295" y="179"/>
                    <a:pt x="295" y="169"/>
                  </a:cubicBezTo>
                  <a:cubicBezTo>
                    <a:pt x="295" y="166"/>
                    <a:pt x="301" y="161"/>
                    <a:pt x="302" y="160"/>
                  </a:cubicBezTo>
                  <a:cubicBezTo>
                    <a:pt x="313" y="149"/>
                    <a:pt x="323" y="136"/>
                    <a:pt x="341" y="136"/>
                  </a:cubicBezTo>
                  <a:cubicBezTo>
                    <a:pt x="351" y="136"/>
                    <a:pt x="346" y="139"/>
                    <a:pt x="351" y="136"/>
                  </a:cubicBezTo>
                  <a:cubicBezTo>
                    <a:pt x="354" y="139"/>
                    <a:pt x="356" y="133"/>
                    <a:pt x="357" y="131"/>
                  </a:cubicBezTo>
                  <a:cubicBezTo>
                    <a:pt x="363" y="125"/>
                    <a:pt x="370" y="130"/>
                    <a:pt x="376" y="130"/>
                  </a:cubicBezTo>
                  <a:cubicBezTo>
                    <a:pt x="381" y="130"/>
                    <a:pt x="393" y="123"/>
                    <a:pt x="393" y="117"/>
                  </a:cubicBezTo>
                  <a:cubicBezTo>
                    <a:pt x="393" y="113"/>
                    <a:pt x="388" y="97"/>
                    <a:pt x="388" y="97"/>
                  </a:cubicBezTo>
                  <a:cubicBezTo>
                    <a:pt x="385" y="75"/>
                    <a:pt x="373" y="69"/>
                    <a:pt x="373" y="50"/>
                  </a:cubicBezTo>
                  <a:cubicBezTo>
                    <a:pt x="373" y="16"/>
                    <a:pt x="402" y="14"/>
                    <a:pt x="421" y="0"/>
                  </a:cubicBezTo>
                  <a:cubicBezTo>
                    <a:pt x="421" y="9"/>
                    <a:pt x="421" y="9"/>
                    <a:pt x="421" y="9"/>
                  </a:cubicBezTo>
                  <a:cubicBezTo>
                    <a:pt x="417" y="17"/>
                    <a:pt x="417" y="22"/>
                    <a:pt x="417" y="30"/>
                  </a:cubicBezTo>
                  <a:cubicBezTo>
                    <a:pt x="417" y="38"/>
                    <a:pt x="425" y="39"/>
                    <a:pt x="431" y="39"/>
                  </a:cubicBezTo>
                  <a:cubicBezTo>
                    <a:pt x="431" y="41"/>
                    <a:pt x="431" y="43"/>
                    <a:pt x="431" y="45"/>
                  </a:cubicBezTo>
                  <a:cubicBezTo>
                    <a:pt x="431" y="49"/>
                    <a:pt x="424" y="51"/>
                    <a:pt x="422" y="53"/>
                  </a:cubicBezTo>
                  <a:cubicBezTo>
                    <a:pt x="414" y="61"/>
                    <a:pt x="405" y="68"/>
                    <a:pt x="405" y="82"/>
                  </a:cubicBezTo>
                  <a:cubicBezTo>
                    <a:pt x="405" y="90"/>
                    <a:pt x="409" y="96"/>
                    <a:pt x="413" y="97"/>
                  </a:cubicBezTo>
                  <a:cubicBezTo>
                    <a:pt x="413" y="101"/>
                    <a:pt x="414" y="103"/>
                    <a:pt x="413" y="105"/>
                  </a:cubicBezTo>
                  <a:cubicBezTo>
                    <a:pt x="422" y="105"/>
                    <a:pt x="425" y="109"/>
                    <a:pt x="432" y="109"/>
                  </a:cubicBezTo>
                  <a:cubicBezTo>
                    <a:pt x="433" y="113"/>
                    <a:pt x="435" y="118"/>
                    <a:pt x="437" y="118"/>
                  </a:cubicBezTo>
                  <a:cubicBezTo>
                    <a:pt x="457" y="118"/>
                    <a:pt x="472" y="100"/>
                    <a:pt x="489" y="102"/>
                  </a:cubicBezTo>
                  <a:cubicBezTo>
                    <a:pt x="488" y="106"/>
                    <a:pt x="485" y="109"/>
                    <a:pt x="485" y="111"/>
                  </a:cubicBezTo>
                  <a:cubicBezTo>
                    <a:pt x="485" y="113"/>
                    <a:pt x="498" y="122"/>
                    <a:pt x="498" y="122"/>
                  </a:cubicBezTo>
                  <a:cubicBezTo>
                    <a:pt x="506" y="122"/>
                    <a:pt x="507" y="117"/>
                    <a:pt x="510" y="115"/>
                  </a:cubicBezTo>
                  <a:cubicBezTo>
                    <a:pt x="523" y="109"/>
                    <a:pt x="533" y="111"/>
                    <a:pt x="545" y="105"/>
                  </a:cubicBezTo>
                  <a:cubicBezTo>
                    <a:pt x="551" y="102"/>
                    <a:pt x="563" y="90"/>
                    <a:pt x="573" y="90"/>
                  </a:cubicBezTo>
                  <a:cubicBezTo>
                    <a:pt x="582" y="90"/>
                    <a:pt x="593" y="91"/>
                    <a:pt x="598" y="94"/>
                  </a:cubicBezTo>
                  <a:cubicBezTo>
                    <a:pt x="597" y="97"/>
                    <a:pt x="595" y="101"/>
                    <a:pt x="595" y="102"/>
                  </a:cubicBezTo>
                  <a:cubicBezTo>
                    <a:pt x="615" y="102"/>
                    <a:pt x="635" y="98"/>
                    <a:pt x="650" y="98"/>
                  </a:cubicBezTo>
                  <a:cubicBezTo>
                    <a:pt x="664" y="98"/>
                    <a:pt x="673" y="97"/>
                    <a:pt x="688" y="97"/>
                  </a:cubicBezTo>
                  <a:cubicBezTo>
                    <a:pt x="704" y="97"/>
                    <a:pt x="712" y="127"/>
                    <a:pt x="712" y="144"/>
                  </a:cubicBezTo>
                  <a:cubicBezTo>
                    <a:pt x="712" y="155"/>
                    <a:pt x="701" y="160"/>
                    <a:pt x="701" y="171"/>
                  </a:cubicBezTo>
                  <a:cubicBezTo>
                    <a:pt x="701" y="187"/>
                    <a:pt x="716" y="198"/>
                    <a:pt x="716" y="213"/>
                  </a:cubicBezTo>
                  <a:cubicBezTo>
                    <a:pt x="716" y="222"/>
                    <a:pt x="701" y="225"/>
                    <a:pt x="698" y="230"/>
                  </a:cubicBezTo>
                  <a:cubicBezTo>
                    <a:pt x="689" y="245"/>
                    <a:pt x="686" y="257"/>
                    <a:pt x="686" y="276"/>
                  </a:cubicBezTo>
                  <a:cubicBezTo>
                    <a:pt x="686" y="299"/>
                    <a:pt x="701" y="294"/>
                    <a:pt x="719" y="294"/>
                  </a:cubicBezTo>
                  <a:cubicBezTo>
                    <a:pt x="743" y="294"/>
                    <a:pt x="754" y="284"/>
                    <a:pt x="773" y="284"/>
                  </a:cubicBezTo>
                  <a:cubicBezTo>
                    <a:pt x="793" y="284"/>
                    <a:pt x="788" y="325"/>
                    <a:pt x="807" y="325"/>
                  </a:cubicBezTo>
                  <a:cubicBezTo>
                    <a:pt x="807" y="357"/>
                    <a:pt x="807" y="357"/>
                    <a:pt x="807" y="357"/>
                  </a:cubicBezTo>
                  <a:cubicBezTo>
                    <a:pt x="807" y="360"/>
                    <a:pt x="810" y="361"/>
                    <a:pt x="811" y="363"/>
                  </a:cubicBezTo>
                  <a:cubicBezTo>
                    <a:pt x="815" y="368"/>
                    <a:pt x="815" y="368"/>
                    <a:pt x="815" y="368"/>
                  </a:cubicBezTo>
                  <a:cubicBezTo>
                    <a:pt x="819" y="368"/>
                    <a:pt x="828" y="364"/>
                    <a:pt x="833" y="363"/>
                  </a:cubicBezTo>
                  <a:cubicBezTo>
                    <a:pt x="834" y="367"/>
                    <a:pt x="833" y="371"/>
                    <a:pt x="834" y="375"/>
                  </a:cubicBezTo>
                  <a:cubicBezTo>
                    <a:pt x="826" y="377"/>
                    <a:pt x="818" y="380"/>
                    <a:pt x="818" y="38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70"/>
            <p:cNvSpPr/>
            <p:nvPr/>
          </p:nvSpPr>
          <p:spPr>
            <a:xfrm>
              <a:off x="5945252" y="1963190"/>
              <a:ext cx="642785" cy="655022"/>
            </a:xfrm>
            <a:custGeom>
              <a:avLst/>
              <a:gdLst/>
              <a:ahLst/>
              <a:cxnLst/>
              <a:rect l="l" t="t" r="r" b="b"/>
              <a:pathLst>
                <a:path w="562" h="572" extrusionOk="0">
                  <a:moveTo>
                    <a:pt x="130" y="445"/>
                  </a:moveTo>
                  <a:cubicBezTo>
                    <a:pt x="120" y="440"/>
                    <a:pt x="119" y="433"/>
                    <a:pt x="113" y="425"/>
                  </a:cubicBezTo>
                  <a:cubicBezTo>
                    <a:pt x="97" y="449"/>
                    <a:pt x="73" y="479"/>
                    <a:pt x="41" y="479"/>
                  </a:cubicBezTo>
                  <a:cubicBezTo>
                    <a:pt x="37" y="479"/>
                    <a:pt x="7" y="460"/>
                    <a:pt x="7" y="457"/>
                  </a:cubicBezTo>
                  <a:cubicBezTo>
                    <a:pt x="7" y="451"/>
                    <a:pt x="17" y="447"/>
                    <a:pt x="20" y="445"/>
                  </a:cubicBezTo>
                  <a:cubicBezTo>
                    <a:pt x="20" y="433"/>
                    <a:pt x="20" y="433"/>
                    <a:pt x="20" y="433"/>
                  </a:cubicBezTo>
                  <a:cubicBezTo>
                    <a:pt x="10" y="433"/>
                    <a:pt x="10" y="433"/>
                    <a:pt x="1" y="437"/>
                  </a:cubicBezTo>
                  <a:cubicBezTo>
                    <a:pt x="1" y="432"/>
                    <a:pt x="9" y="422"/>
                    <a:pt x="13" y="416"/>
                  </a:cubicBezTo>
                  <a:cubicBezTo>
                    <a:pt x="1" y="402"/>
                    <a:pt x="0" y="382"/>
                    <a:pt x="0" y="360"/>
                  </a:cubicBezTo>
                  <a:cubicBezTo>
                    <a:pt x="0" y="348"/>
                    <a:pt x="12" y="349"/>
                    <a:pt x="16" y="342"/>
                  </a:cubicBezTo>
                  <a:cubicBezTo>
                    <a:pt x="25" y="328"/>
                    <a:pt x="34" y="319"/>
                    <a:pt x="50" y="314"/>
                  </a:cubicBezTo>
                  <a:cubicBezTo>
                    <a:pt x="64" y="310"/>
                    <a:pt x="67" y="291"/>
                    <a:pt x="94" y="294"/>
                  </a:cubicBezTo>
                  <a:cubicBezTo>
                    <a:pt x="86" y="292"/>
                    <a:pt x="83" y="290"/>
                    <a:pt x="76" y="288"/>
                  </a:cubicBezTo>
                  <a:cubicBezTo>
                    <a:pt x="110" y="280"/>
                    <a:pt x="122" y="252"/>
                    <a:pt x="145" y="233"/>
                  </a:cubicBezTo>
                  <a:cubicBezTo>
                    <a:pt x="154" y="226"/>
                    <a:pt x="153" y="201"/>
                    <a:pt x="159" y="201"/>
                  </a:cubicBezTo>
                  <a:cubicBezTo>
                    <a:pt x="159" y="201"/>
                    <a:pt x="166" y="183"/>
                    <a:pt x="166" y="183"/>
                  </a:cubicBezTo>
                  <a:cubicBezTo>
                    <a:pt x="175" y="167"/>
                    <a:pt x="186" y="156"/>
                    <a:pt x="202" y="149"/>
                  </a:cubicBezTo>
                  <a:cubicBezTo>
                    <a:pt x="218" y="143"/>
                    <a:pt x="239" y="116"/>
                    <a:pt x="243" y="99"/>
                  </a:cubicBezTo>
                  <a:cubicBezTo>
                    <a:pt x="224" y="103"/>
                    <a:pt x="216" y="114"/>
                    <a:pt x="198" y="114"/>
                  </a:cubicBezTo>
                  <a:cubicBezTo>
                    <a:pt x="202" y="108"/>
                    <a:pt x="210" y="104"/>
                    <a:pt x="213" y="102"/>
                  </a:cubicBezTo>
                  <a:cubicBezTo>
                    <a:pt x="210" y="102"/>
                    <a:pt x="202" y="100"/>
                    <a:pt x="202" y="100"/>
                  </a:cubicBezTo>
                  <a:cubicBezTo>
                    <a:pt x="203" y="92"/>
                    <a:pt x="207" y="87"/>
                    <a:pt x="213" y="87"/>
                  </a:cubicBezTo>
                  <a:cubicBezTo>
                    <a:pt x="216" y="87"/>
                    <a:pt x="217" y="90"/>
                    <a:pt x="219" y="90"/>
                  </a:cubicBezTo>
                  <a:cubicBezTo>
                    <a:pt x="222" y="85"/>
                    <a:pt x="224" y="82"/>
                    <a:pt x="226" y="79"/>
                  </a:cubicBezTo>
                  <a:cubicBezTo>
                    <a:pt x="230" y="84"/>
                    <a:pt x="231" y="88"/>
                    <a:pt x="228" y="94"/>
                  </a:cubicBezTo>
                  <a:cubicBezTo>
                    <a:pt x="241" y="94"/>
                    <a:pt x="244" y="102"/>
                    <a:pt x="253" y="102"/>
                  </a:cubicBezTo>
                  <a:cubicBezTo>
                    <a:pt x="257" y="102"/>
                    <a:pt x="266" y="83"/>
                    <a:pt x="267" y="82"/>
                  </a:cubicBezTo>
                  <a:cubicBezTo>
                    <a:pt x="262" y="80"/>
                    <a:pt x="262" y="79"/>
                    <a:pt x="255" y="80"/>
                  </a:cubicBezTo>
                  <a:cubicBezTo>
                    <a:pt x="259" y="74"/>
                    <a:pt x="265" y="67"/>
                    <a:pt x="272" y="67"/>
                  </a:cubicBezTo>
                  <a:cubicBezTo>
                    <a:pt x="278" y="67"/>
                    <a:pt x="282" y="69"/>
                    <a:pt x="288" y="66"/>
                  </a:cubicBezTo>
                  <a:cubicBezTo>
                    <a:pt x="284" y="62"/>
                    <a:pt x="285" y="63"/>
                    <a:pt x="282" y="59"/>
                  </a:cubicBezTo>
                  <a:cubicBezTo>
                    <a:pt x="289" y="52"/>
                    <a:pt x="303" y="52"/>
                    <a:pt x="314" y="50"/>
                  </a:cubicBezTo>
                  <a:cubicBezTo>
                    <a:pt x="314" y="59"/>
                    <a:pt x="314" y="59"/>
                    <a:pt x="314" y="59"/>
                  </a:cubicBezTo>
                  <a:cubicBezTo>
                    <a:pt x="324" y="57"/>
                    <a:pt x="326" y="39"/>
                    <a:pt x="342" y="38"/>
                  </a:cubicBezTo>
                  <a:cubicBezTo>
                    <a:pt x="342" y="52"/>
                    <a:pt x="342" y="52"/>
                    <a:pt x="342" y="52"/>
                  </a:cubicBezTo>
                  <a:cubicBezTo>
                    <a:pt x="352" y="32"/>
                    <a:pt x="365" y="37"/>
                    <a:pt x="378" y="29"/>
                  </a:cubicBezTo>
                  <a:cubicBezTo>
                    <a:pt x="372" y="27"/>
                    <a:pt x="367" y="25"/>
                    <a:pt x="367" y="20"/>
                  </a:cubicBezTo>
                  <a:cubicBezTo>
                    <a:pt x="367" y="16"/>
                    <a:pt x="381" y="13"/>
                    <a:pt x="383" y="8"/>
                  </a:cubicBezTo>
                  <a:cubicBezTo>
                    <a:pt x="388" y="13"/>
                    <a:pt x="392" y="20"/>
                    <a:pt x="399" y="20"/>
                  </a:cubicBezTo>
                  <a:cubicBezTo>
                    <a:pt x="410" y="20"/>
                    <a:pt x="439" y="0"/>
                    <a:pt x="439" y="10"/>
                  </a:cubicBezTo>
                  <a:cubicBezTo>
                    <a:pt x="439" y="21"/>
                    <a:pt x="426" y="25"/>
                    <a:pt x="423" y="36"/>
                  </a:cubicBezTo>
                  <a:cubicBezTo>
                    <a:pt x="438" y="37"/>
                    <a:pt x="443" y="19"/>
                    <a:pt x="456" y="12"/>
                  </a:cubicBezTo>
                  <a:cubicBezTo>
                    <a:pt x="459" y="17"/>
                    <a:pt x="459" y="21"/>
                    <a:pt x="459" y="26"/>
                  </a:cubicBezTo>
                  <a:cubicBezTo>
                    <a:pt x="470" y="15"/>
                    <a:pt x="476" y="12"/>
                    <a:pt x="488" y="4"/>
                  </a:cubicBezTo>
                  <a:cubicBezTo>
                    <a:pt x="489" y="14"/>
                    <a:pt x="487" y="21"/>
                    <a:pt x="496" y="22"/>
                  </a:cubicBezTo>
                  <a:cubicBezTo>
                    <a:pt x="498" y="16"/>
                    <a:pt x="501" y="10"/>
                    <a:pt x="507" y="10"/>
                  </a:cubicBezTo>
                  <a:cubicBezTo>
                    <a:pt x="511" y="10"/>
                    <a:pt x="528" y="20"/>
                    <a:pt x="534" y="23"/>
                  </a:cubicBezTo>
                  <a:cubicBezTo>
                    <a:pt x="527" y="42"/>
                    <a:pt x="521" y="36"/>
                    <a:pt x="503" y="42"/>
                  </a:cubicBezTo>
                  <a:cubicBezTo>
                    <a:pt x="511" y="48"/>
                    <a:pt x="516" y="49"/>
                    <a:pt x="516" y="54"/>
                  </a:cubicBezTo>
                  <a:cubicBezTo>
                    <a:pt x="523" y="55"/>
                    <a:pt x="539" y="57"/>
                    <a:pt x="541" y="57"/>
                  </a:cubicBezTo>
                  <a:cubicBezTo>
                    <a:pt x="531" y="65"/>
                    <a:pt x="503" y="79"/>
                    <a:pt x="503" y="98"/>
                  </a:cubicBezTo>
                  <a:cubicBezTo>
                    <a:pt x="503" y="113"/>
                    <a:pt x="530" y="112"/>
                    <a:pt x="530" y="129"/>
                  </a:cubicBezTo>
                  <a:cubicBezTo>
                    <a:pt x="530" y="143"/>
                    <a:pt x="516" y="149"/>
                    <a:pt x="516" y="163"/>
                  </a:cubicBezTo>
                  <a:cubicBezTo>
                    <a:pt x="516" y="178"/>
                    <a:pt x="531" y="187"/>
                    <a:pt x="531" y="203"/>
                  </a:cubicBezTo>
                  <a:cubicBezTo>
                    <a:pt x="531" y="212"/>
                    <a:pt x="524" y="217"/>
                    <a:pt x="524" y="226"/>
                  </a:cubicBezTo>
                  <a:cubicBezTo>
                    <a:pt x="524" y="244"/>
                    <a:pt x="547" y="249"/>
                    <a:pt x="547" y="266"/>
                  </a:cubicBezTo>
                  <a:cubicBezTo>
                    <a:pt x="547" y="271"/>
                    <a:pt x="540" y="275"/>
                    <a:pt x="538" y="277"/>
                  </a:cubicBezTo>
                  <a:cubicBezTo>
                    <a:pt x="544" y="289"/>
                    <a:pt x="562" y="292"/>
                    <a:pt x="562" y="310"/>
                  </a:cubicBezTo>
                  <a:cubicBezTo>
                    <a:pt x="562" y="336"/>
                    <a:pt x="509" y="366"/>
                    <a:pt x="494" y="388"/>
                  </a:cubicBezTo>
                  <a:cubicBezTo>
                    <a:pt x="486" y="404"/>
                    <a:pt x="451" y="406"/>
                    <a:pt x="437" y="404"/>
                  </a:cubicBezTo>
                  <a:cubicBezTo>
                    <a:pt x="422" y="408"/>
                    <a:pt x="404" y="416"/>
                    <a:pt x="391" y="416"/>
                  </a:cubicBezTo>
                  <a:cubicBezTo>
                    <a:pt x="381" y="416"/>
                    <a:pt x="375" y="414"/>
                    <a:pt x="375" y="405"/>
                  </a:cubicBezTo>
                  <a:cubicBezTo>
                    <a:pt x="359" y="405"/>
                    <a:pt x="342" y="394"/>
                    <a:pt x="342" y="377"/>
                  </a:cubicBezTo>
                  <a:cubicBezTo>
                    <a:pt x="342" y="370"/>
                    <a:pt x="350" y="364"/>
                    <a:pt x="353" y="360"/>
                  </a:cubicBezTo>
                  <a:cubicBezTo>
                    <a:pt x="345" y="357"/>
                    <a:pt x="338" y="339"/>
                    <a:pt x="338" y="330"/>
                  </a:cubicBezTo>
                  <a:cubicBezTo>
                    <a:pt x="338" y="324"/>
                    <a:pt x="340" y="319"/>
                    <a:pt x="338" y="314"/>
                  </a:cubicBezTo>
                  <a:cubicBezTo>
                    <a:pt x="370" y="314"/>
                    <a:pt x="387" y="270"/>
                    <a:pt x="406" y="258"/>
                  </a:cubicBezTo>
                  <a:cubicBezTo>
                    <a:pt x="417" y="252"/>
                    <a:pt x="435" y="248"/>
                    <a:pt x="435" y="234"/>
                  </a:cubicBezTo>
                  <a:cubicBezTo>
                    <a:pt x="435" y="214"/>
                    <a:pt x="410" y="211"/>
                    <a:pt x="391" y="211"/>
                  </a:cubicBezTo>
                  <a:cubicBezTo>
                    <a:pt x="366" y="211"/>
                    <a:pt x="346" y="220"/>
                    <a:pt x="346" y="242"/>
                  </a:cubicBezTo>
                  <a:cubicBezTo>
                    <a:pt x="346" y="252"/>
                    <a:pt x="348" y="256"/>
                    <a:pt x="346" y="261"/>
                  </a:cubicBezTo>
                  <a:cubicBezTo>
                    <a:pt x="346" y="279"/>
                    <a:pt x="311" y="295"/>
                    <a:pt x="295" y="304"/>
                  </a:cubicBezTo>
                  <a:cubicBezTo>
                    <a:pt x="282" y="312"/>
                    <a:pt x="269" y="315"/>
                    <a:pt x="261" y="330"/>
                  </a:cubicBezTo>
                  <a:cubicBezTo>
                    <a:pt x="255" y="341"/>
                    <a:pt x="263" y="356"/>
                    <a:pt x="251" y="362"/>
                  </a:cubicBezTo>
                  <a:cubicBezTo>
                    <a:pt x="251" y="377"/>
                    <a:pt x="251" y="377"/>
                    <a:pt x="251" y="377"/>
                  </a:cubicBezTo>
                  <a:cubicBezTo>
                    <a:pt x="255" y="381"/>
                    <a:pt x="257" y="386"/>
                    <a:pt x="257" y="392"/>
                  </a:cubicBezTo>
                  <a:cubicBezTo>
                    <a:pt x="271" y="394"/>
                    <a:pt x="291" y="408"/>
                    <a:pt x="291" y="424"/>
                  </a:cubicBezTo>
                  <a:cubicBezTo>
                    <a:pt x="291" y="436"/>
                    <a:pt x="269" y="455"/>
                    <a:pt x="261" y="455"/>
                  </a:cubicBezTo>
                  <a:cubicBezTo>
                    <a:pt x="246" y="455"/>
                    <a:pt x="240" y="478"/>
                    <a:pt x="240" y="495"/>
                  </a:cubicBezTo>
                  <a:cubicBezTo>
                    <a:pt x="240" y="505"/>
                    <a:pt x="247" y="508"/>
                    <a:pt x="251" y="509"/>
                  </a:cubicBezTo>
                  <a:cubicBezTo>
                    <a:pt x="249" y="530"/>
                    <a:pt x="231" y="532"/>
                    <a:pt x="228" y="547"/>
                  </a:cubicBezTo>
                  <a:cubicBezTo>
                    <a:pt x="218" y="547"/>
                    <a:pt x="214" y="547"/>
                    <a:pt x="208" y="547"/>
                  </a:cubicBezTo>
                  <a:cubicBezTo>
                    <a:pt x="195" y="547"/>
                    <a:pt x="191" y="572"/>
                    <a:pt x="172" y="572"/>
                  </a:cubicBezTo>
                  <a:cubicBezTo>
                    <a:pt x="166" y="572"/>
                    <a:pt x="155" y="539"/>
                    <a:pt x="155" y="535"/>
                  </a:cubicBezTo>
                  <a:cubicBezTo>
                    <a:pt x="155" y="532"/>
                    <a:pt x="157" y="529"/>
                    <a:pt x="157" y="527"/>
                  </a:cubicBezTo>
                  <a:cubicBezTo>
                    <a:pt x="144" y="513"/>
                    <a:pt x="145" y="502"/>
                    <a:pt x="140" y="485"/>
                  </a:cubicBezTo>
                  <a:cubicBezTo>
                    <a:pt x="136" y="473"/>
                    <a:pt x="125" y="470"/>
                    <a:pt x="125" y="455"/>
                  </a:cubicBezTo>
                  <a:cubicBezTo>
                    <a:pt x="125" y="450"/>
                    <a:pt x="129" y="443"/>
                    <a:pt x="130" y="441"/>
                  </a:cubicBezTo>
                  <a:lnTo>
                    <a:pt x="130" y="445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70"/>
            <p:cNvSpPr/>
            <p:nvPr/>
          </p:nvSpPr>
          <p:spPr>
            <a:xfrm>
              <a:off x="6303375" y="1624966"/>
              <a:ext cx="4199525" cy="1639085"/>
            </a:xfrm>
            <a:custGeom>
              <a:avLst/>
              <a:gdLst/>
              <a:ahLst/>
              <a:cxnLst/>
              <a:rect l="l" t="t" r="r" b="b"/>
              <a:pathLst>
                <a:path w="3672" h="1433" extrusionOk="0">
                  <a:moveTo>
                    <a:pt x="2400" y="1232"/>
                  </a:moveTo>
                  <a:cubicBezTo>
                    <a:pt x="2400" y="1232"/>
                    <a:pt x="2429" y="1240"/>
                    <a:pt x="2453" y="1240"/>
                  </a:cubicBezTo>
                  <a:cubicBezTo>
                    <a:pt x="2496" y="1240"/>
                    <a:pt x="2536" y="1145"/>
                    <a:pt x="2567" y="1113"/>
                  </a:cubicBezTo>
                  <a:cubicBezTo>
                    <a:pt x="2579" y="1100"/>
                    <a:pt x="2596" y="1074"/>
                    <a:pt x="2600" y="1054"/>
                  </a:cubicBezTo>
                  <a:cubicBezTo>
                    <a:pt x="2606" y="1030"/>
                    <a:pt x="2597" y="1016"/>
                    <a:pt x="2608" y="994"/>
                  </a:cubicBezTo>
                  <a:cubicBezTo>
                    <a:pt x="2613" y="985"/>
                    <a:pt x="2622" y="967"/>
                    <a:pt x="2622" y="950"/>
                  </a:cubicBezTo>
                  <a:cubicBezTo>
                    <a:pt x="2622" y="928"/>
                    <a:pt x="2589" y="886"/>
                    <a:pt x="2574" y="898"/>
                  </a:cubicBezTo>
                  <a:cubicBezTo>
                    <a:pt x="2529" y="934"/>
                    <a:pt x="2506" y="879"/>
                    <a:pt x="2506" y="875"/>
                  </a:cubicBezTo>
                  <a:cubicBezTo>
                    <a:pt x="2506" y="852"/>
                    <a:pt x="2546" y="828"/>
                    <a:pt x="2562" y="811"/>
                  </a:cubicBezTo>
                  <a:cubicBezTo>
                    <a:pt x="2586" y="786"/>
                    <a:pt x="2617" y="745"/>
                    <a:pt x="2650" y="735"/>
                  </a:cubicBezTo>
                  <a:cubicBezTo>
                    <a:pt x="2678" y="728"/>
                    <a:pt x="2768" y="720"/>
                    <a:pt x="2793" y="720"/>
                  </a:cubicBezTo>
                  <a:cubicBezTo>
                    <a:pt x="2824" y="720"/>
                    <a:pt x="2839" y="735"/>
                    <a:pt x="2858" y="735"/>
                  </a:cubicBezTo>
                  <a:cubicBezTo>
                    <a:pt x="2868" y="735"/>
                    <a:pt x="2875" y="735"/>
                    <a:pt x="2899" y="735"/>
                  </a:cubicBezTo>
                  <a:cubicBezTo>
                    <a:pt x="2912" y="683"/>
                    <a:pt x="2934" y="652"/>
                    <a:pt x="2987" y="652"/>
                  </a:cubicBezTo>
                  <a:cubicBezTo>
                    <a:pt x="3000" y="652"/>
                    <a:pt x="3006" y="648"/>
                    <a:pt x="3032" y="652"/>
                  </a:cubicBezTo>
                  <a:cubicBezTo>
                    <a:pt x="3019" y="662"/>
                    <a:pt x="3014" y="731"/>
                    <a:pt x="3096" y="624"/>
                  </a:cubicBezTo>
                  <a:cubicBezTo>
                    <a:pt x="3105" y="623"/>
                    <a:pt x="3144" y="640"/>
                    <a:pt x="3085" y="680"/>
                  </a:cubicBezTo>
                  <a:cubicBezTo>
                    <a:pt x="3064" y="694"/>
                    <a:pt x="3046" y="687"/>
                    <a:pt x="3032" y="708"/>
                  </a:cubicBezTo>
                  <a:cubicBezTo>
                    <a:pt x="3016" y="732"/>
                    <a:pt x="3002" y="762"/>
                    <a:pt x="2979" y="775"/>
                  </a:cubicBezTo>
                  <a:cubicBezTo>
                    <a:pt x="2960" y="786"/>
                    <a:pt x="2934" y="805"/>
                    <a:pt x="2934" y="839"/>
                  </a:cubicBezTo>
                  <a:cubicBezTo>
                    <a:pt x="2934" y="868"/>
                    <a:pt x="2943" y="964"/>
                    <a:pt x="2964" y="982"/>
                  </a:cubicBezTo>
                  <a:cubicBezTo>
                    <a:pt x="2979" y="958"/>
                    <a:pt x="2990" y="914"/>
                    <a:pt x="3021" y="906"/>
                  </a:cubicBezTo>
                  <a:cubicBezTo>
                    <a:pt x="3017" y="884"/>
                    <a:pt x="3051" y="879"/>
                    <a:pt x="3051" y="863"/>
                  </a:cubicBezTo>
                  <a:cubicBezTo>
                    <a:pt x="3051" y="836"/>
                    <a:pt x="3077" y="829"/>
                    <a:pt x="3077" y="815"/>
                  </a:cubicBezTo>
                  <a:cubicBezTo>
                    <a:pt x="3077" y="805"/>
                    <a:pt x="3070" y="796"/>
                    <a:pt x="3077" y="779"/>
                  </a:cubicBezTo>
                  <a:cubicBezTo>
                    <a:pt x="3139" y="642"/>
                    <a:pt x="3195" y="716"/>
                    <a:pt x="3217" y="716"/>
                  </a:cubicBezTo>
                  <a:cubicBezTo>
                    <a:pt x="3285" y="716"/>
                    <a:pt x="3333" y="625"/>
                    <a:pt x="3392" y="624"/>
                  </a:cubicBezTo>
                  <a:cubicBezTo>
                    <a:pt x="3504" y="622"/>
                    <a:pt x="3414" y="577"/>
                    <a:pt x="3414" y="565"/>
                  </a:cubicBezTo>
                  <a:cubicBezTo>
                    <a:pt x="3414" y="530"/>
                    <a:pt x="3458" y="536"/>
                    <a:pt x="3467" y="517"/>
                  </a:cubicBezTo>
                  <a:cubicBezTo>
                    <a:pt x="3471" y="509"/>
                    <a:pt x="3464" y="489"/>
                    <a:pt x="3479" y="489"/>
                  </a:cubicBezTo>
                  <a:cubicBezTo>
                    <a:pt x="3526" y="489"/>
                    <a:pt x="3566" y="557"/>
                    <a:pt x="3600" y="557"/>
                  </a:cubicBezTo>
                  <a:cubicBezTo>
                    <a:pt x="3615" y="557"/>
                    <a:pt x="3618" y="527"/>
                    <a:pt x="3626" y="517"/>
                  </a:cubicBezTo>
                  <a:cubicBezTo>
                    <a:pt x="3639" y="501"/>
                    <a:pt x="3651" y="503"/>
                    <a:pt x="3672" y="495"/>
                  </a:cubicBezTo>
                  <a:cubicBezTo>
                    <a:pt x="3645" y="457"/>
                    <a:pt x="3556" y="436"/>
                    <a:pt x="3513" y="410"/>
                  </a:cubicBezTo>
                  <a:cubicBezTo>
                    <a:pt x="3453" y="373"/>
                    <a:pt x="3374" y="334"/>
                    <a:pt x="3286" y="334"/>
                  </a:cubicBezTo>
                  <a:cubicBezTo>
                    <a:pt x="3261" y="334"/>
                    <a:pt x="3245" y="339"/>
                    <a:pt x="3248" y="350"/>
                  </a:cubicBezTo>
                  <a:cubicBezTo>
                    <a:pt x="3271" y="427"/>
                    <a:pt x="3213" y="349"/>
                    <a:pt x="3199" y="350"/>
                  </a:cubicBezTo>
                  <a:cubicBezTo>
                    <a:pt x="3024" y="346"/>
                    <a:pt x="3024" y="346"/>
                    <a:pt x="3024" y="346"/>
                  </a:cubicBezTo>
                  <a:cubicBezTo>
                    <a:pt x="3015" y="305"/>
                    <a:pt x="2989" y="290"/>
                    <a:pt x="2937" y="290"/>
                  </a:cubicBezTo>
                  <a:cubicBezTo>
                    <a:pt x="2909" y="290"/>
                    <a:pt x="2867" y="301"/>
                    <a:pt x="2850" y="286"/>
                  </a:cubicBezTo>
                  <a:cubicBezTo>
                    <a:pt x="2835" y="273"/>
                    <a:pt x="2834" y="254"/>
                    <a:pt x="2812" y="247"/>
                  </a:cubicBezTo>
                  <a:cubicBezTo>
                    <a:pt x="2766" y="231"/>
                    <a:pt x="2716" y="219"/>
                    <a:pt x="2657" y="219"/>
                  </a:cubicBezTo>
                  <a:cubicBezTo>
                    <a:pt x="2598" y="219"/>
                    <a:pt x="2590" y="251"/>
                    <a:pt x="2585" y="282"/>
                  </a:cubicBezTo>
                  <a:cubicBezTo>
                    <a:pt x="2529" y="282"/>
                    <a:pt x="2502" y="282"/>
                    <a:pt x="2464" y="282"/>
                  </a:cubicBezTo>
                  <a:cubicBezTo>
                    <a:pt x="2443" y="282"/>
                    <a:pt x="2440" y="264"/>
                    <a:pt x="2415" y="262"/>
                  </a:cubicBezTo>
                  <a:cubicBezTo>
                    <a:pt x="2412" y="274"/>
                    <a:pt x="2408" y="298"/>
                    <a:pt x="2396" y="298"/>
                  </a:cubicBezTo>
                  <a:cubicBezTo>
                    <a:pt x="2364" y="298"/>
                    <a:pt x="2350" y="257"/>
                    <a:pt x="2350" y="235"/>
                  </a:cubicBezTo>
                  <a:cubicBezTo>
                    <a:pt x="2350" y="229"/>
                    <a:pt x="2412" y="189"/>
                    <a:pt x="2256" y="175"/>
                  </a:cubicBezTo>
                  <a:cubicBezTo>
                    <a:pt x="2236" y="173"/>
                    <a:pt x="2225" y="182"/>
                    <a:pt x="2225" y="207"/>
                  </a:cubicBezTo>
                  <a:cubicBezTo>
                    <a:pt x="2142" y="207"/>
                    <a:pt x="2142" y="207"/>
                    <a:pt x="2142" y="207"/>
                  </a:cubicBezTo>
                  <a:cubicBezTo>
                    <a:pt x="2117" y="200"/>
                    <a:pt x="1986" y="184"/>
                    <a:pt x="1969" y="155"/>
                  </a:cubicBezTo>
                  <a:cubicBezTo>
                    <a:pt x="1870" y="240"/>
                    <a:pt x="1892" y="187"/>
                    <a:pt x="1892" y="187"/>
                  </a:cubicBezTo>
                  <a:cubicBezTo>
                    <a:pt x="1916" y="156"/>
                    <a:pt x="2145" y="91"/>
                    <a:pt x="1956" y="44"/>
                  </a:cubicBezTo>
                  <a:cubicBezTo>
                    <a:pt x="1877" y="44"/>
                    <a:pt x="1877" y="44"/>
                    <a:pt x="1877" y="44"/>
                  </a:cubicBezTo>
                  <a:cubicBezTo>
                    <a:pt x="1869" y="22"/>
                    <a:pt x="1853" y="0"/>
                    <a:pt x="1820" y="0"/>
                  </a:cubicBezTo>
                  <a:cubicBezTo>
                    <a:pt x="1781" y="0"/>
                    <a:pt x="1765" y="31"/>
                    <a:pt x="1744" y="48"/>
                  </a:cubicBezTo>
                  <a:cubicBezTo>
                    <a:pt x="1729" y="60"/>
                    <a:pt x="1631" y="101"/>
                    <a:pt x="1640" y="64"/>
                  </a:cubicBezTo>
                  <a:cubicBezTo>
                    <a:pt x="1615" y="72"/>
                    <a:pt x="1508" y="79"/>
                    <a:pt x="1453" y="131"/>
                  </a:cubicBezTo>
                  <a:cubicBezTo>
                    <a:pt x="1441" y="142"/>
                    <a:pt x="1438" y="175"/>
                    <a:pt x="1420" y="175"/>
                  </a:cubicBezTo>
                  <a:cubicBezTo>
                    <a:pt x="1395" y="175"/>
                    <a:pt x="1301" y="165"/>
                    <a:pt x="1301" y="211"/>
                  </a:cubicBezTo>
                  <a:cubicBezTo>
                    <a:pt x="1301" y="220"/>
                    <a:pt x="1310" y="230"/>
                    <a:pt x="1313" y="243"/>
                  </a:cubicBezTo>
                  <a:cubicBezTo>
                    <a:pt x="1296" y="254"/>
                    <a:pt x="1290" y="243"/>
                    <a:pt x="1237" y="243"/>
                  </a:cubicBezTo>
                  <a:cubicBezTo>
                    <a:pt x="1192" y="306"/>
                    <a:pt x="1196" y="233"/>
                    <a:pt x="1186" y="219"/>
                  </a:cubicBezTo>
                  <a:cubicBezTo>
                    <a:pt x="1182" y="244"/>
                    <a:pt x="1166" y="255"/>
                    <a:pt x="1146" y="266"/>
                  </a:cubicBezTo>
                  <a:cubicBezTo>
                    <a:pt x="1152" y="289"/>
                    <a:pt x="1185" y="312"/>
                    <a:pt x="1161" y="338"/>
                  </a:cubicBezTo>
                  <a:cubicBezTo>
                    <a:pt x="1145" y="356"/>
                    <a:pt x="1192" y="415"/>
                    <a:pt x="1167" y="415"/>
                  </a:cubicBezTo>
                  <a:cubicBezTo>
                    <a:pt x="1136" y="415"/>
                    <a:pt x="1127" y="295"/>
                    <a:pt x="1127" y="270"/>
                  </a:cubicBezTo>
                  <a:cubicBezTo>
                    <a:pt x="1127" y="243"/>
                    <a:pt x="1169" y="232"/>
                    <a:pt x="1105" y="219"/>
                  </a:cubicBezTo>
                  <a:cubicBezTo>
                    <a:pt x="1072" y="212"/>
                    <a:pt x="1010" y="268"/>
                    <a:pt x="1010" y="298"/>
                  </a:cubicBezTo>
                  <a:cubicBezTo>
                    <a:pt x="1010" y="335"/>
                    <a:pt x="1026" y="359"/>
                    <a:pt x="1044" y="378"/>
                  </a:cubicBezTo>
                  <a:cubicBezTo>
                    <a:pt x="1086" y="447"/>
                    <a:pt x="985" y="370"/>
                    <a:pt x="948" y="360"/>
                  </a:cubicBezTo>
                  <a:cubicBezTo>
                    <a:pt x="844" y="331"/>
                    <a:pt x="878" y="368"/>
                    <a:pt x="877" y="374"/>
                  </a:cubicBezTo>
                  <a:cubicBezTo>
                    <a:pt x="874" y="435"/>
                    <a:pt x="849" y="386"/>
                    <a:pt x="836" y="386"/>
                  </a:cubicBezTo>
                  <a:cubicBezTo>
                    <a:pt x="812" y="386"/>
                    <a:pt x="764" y="419"/>
                    <a:pt x="730" y="402"/>
                  </a:cubicBezTo>
                  <a:cubicBezTo>
                    <a:pt x="712" y="355"/>
                    <a:pt x="599" y="461"/>
                    <a:pt x="571" y="461"/>
                  </a:cubicBezTo>
                  <a:cubicBezTo>
                    <a:pt x="561" y="461"/>
                    <a:pt x="548" y="454"/>
                    <a:pt x="552" y="445"/>
                  </a:cubicBezTo>
                  <a:cubicBezTo>
                    <a:pt x="563" y="413"/>
                    <a:pt x="546" y="344"/>
                    <a:pt x="514" y="449"/>
                  </a:cubicBezTo>
                  <a:cubicBezTo>
                    <a:pt x="512" y="456"/>
                    <a:pt x="525" y="459"/>
                    <a:pt x="525" y="473"/>
                  </a:cubicBezTo>
                  <a:cubicBezTo>
                    <a:pt x="525" y="501"/>
                    <a:pt x="486" y="482"/>
                    <a:pt x="465" y="489"/>
                  </a:cubicBezTo>
                  <a:cubicBezTo>
                    <a:pt x="443" y="496"/>
                    <a:pt x="454" y="572"/>
                    <a:pt x="366" y="533"/>
                  </a:cubicBezTo>
                  <a:cubicBezTo>
                    <a:pt x="366" y="565"/>
                    <a:pt x="366" y="565"/>
                    <a:pt x="366" y="565"/>
                  </a:cubicBezTo>
                  <a:cubicBezTo>
                    <a:pt x="323" y="561"/>
                    <a:pt x="328" y="512"/>
                    <a:pt x="313" y="489"/>
                  </a:cubicBezTo>
                  <a:cubicBezTo>
                    <a:pt x="346" y="489"/>
                    <a:pt x="363" y="488"/>
                    <a:pt x="395" y="497"/>
                  </a:cubicBezTo>
                  <a:cubicBezTo>
                    <a:pt x="437" y="508"/>
                    <a:pt x="522" y="453"/>
                    <a:pt x="393" y="410"/>
                  </a:cubicBezTo>
                  <a:cubicBezTo>
                    <a:pt x="356" y="397"/>
                    <a:pt x="274" y="354"/>
                    <a:pt x="249" y="354"/>
                  </a:cubicBezTo>
                  <a:cubicBezTo>
                    <a:pt x="246" y="354"/>
                    <a:pt x="246" y="351"/>
                    <a:pt x="228" y="353"/>
                  </a:cubicBezTo>
                  <a:cubicBezTo>
                    <a:pt x="218" y="361"/>
                    <a:pt x="190" y="375"/>
                    <a:pt x="190" y="394"/>
                  </a:cubicBezTo>
                  <a:cubicBezTo>
                    <a:pt x="190" y="409"/>
                    <a:pt x="217" y="408"/>
                    <a:pt x="217" y="425"/>
                  </a:cubicBezTo>
                  <a:cubicBezTo>
                    <a:pt x="217" y="439"/>
                    <a:pt x="203" y="445"/>
                    <a:pt x="203" y="459"/>
                  </a:cubicBezTo>
                  <a:cubicBezTo>
                    <a:pt x="203" y="474"/>
                    <a:pt x="218" y="483"/>
                    <a:pt x="218" y="499"/>
                  </a:cubicBezTo>
                  <a:cubicBezTo>
                    <a:pt x="218" y="508"/>
                    <a:pt x="211" y="513"/>
                    <a:pt x="211" y="522"/>
                  </a:cubicBezTo>
                  <a:cubicBezTo>
                    <a:pt x="211" y="540"/>
                    <a:pt x="234" y="545"/>
                    <a:pt x="234" y="562"/>
                  </a:cubicBezTo>
                  <a:cubicBezTo>
                    <a:pt x="234" y="567"/>
                    <a:pt x="227" y="571"/>
                    <a:pt x="225" y="573"/>
                  </a:cubicBezTo>
                  <a:cubicBezTo>
                    <a:pt x="231" y="585"/>
                    <a:pt x="249" y="588"/>
                    <a:pt x="249" y="606"/>
                  </a:cubicBezTo>
                  <a:cubicBezTo>
                    <a:pt x="249" y="632"/>
                    <a:pt x="196" y="662"/>
                    <a:pt x="181" y="684"/>
                  </a:cubicBezTo>
                  <a:cubicBezTo>
                    <a:pt x="187" y="693"/>
                    <a:pt x="194" y="697"/>
                    <a:pt x="199" y="712"/>
                  </a:cubicBezTo>
                  <a:cubicBezTo>
                    <a:pt x="190" y="718"/>
                    <a:pt x="168" y="729"/>
                    <a:pt x="158" y="729"/>
                  </a:cubicBezTo>
                  <a:cubicBezTo>
                    <a:pt x="145" y="729"/>
                    <a:pt x="137" y="724"/>
                    <a:pt x="120" y="724"/>
                  </a:cubicBezTo>
                  <a:cubicBezTo>
                    <a:pt x="103" y="724"/>
                    <a:pt x="65" y="740"/>
                    <a:pt x="77" y="751"/>
                  </a:cubicBezTo>
                  <a:cubicBezTo>
                    <a:pt x="115" y="789"/>
                    <a:pt x="95" y="803"/>
                    <a:pt x="86" y="803"/>
                  </a:cubicBezTo>
                  <a:cubicBezTo>
                    <a:pt x="71" y="803"/>
                    <a:pt x="68" y="783"/>
                    <a:pt x="56" y="783"/>
                  </a:cubicBezTo>
                  <a:cubicBezTo>
                    <a:pt x="42" y="783"/>
                    <a:pt x="25" y="820"/>
                    <a:pt x="25" y="839"/>
                  </a:cubicBezTo>
                  <a:cubicBezTo>
                    <a:pt x="25" y="870"/>
                    <a:pt x="1" y="866"/>
                    <a:pt x="0" y="893"/>
                  </a:cubicBezTo>
                  <a:cubicBezTo>
                    <a:pt x="10" y="892"/>
                    <a:pt x="19" y="891"/>
                    <a:pt x="27" y="891"/>
                  </a:cubicBezTo>
                  <a:cubicBezTo>
                    <a:pt x="41" y="891"/>
                    <a:pt x="50" y="890"/>
                    <a:pt x="65" y="890"/>
                  </a:cubicBezTo>
                  <a:cubicBezTo>
                    <a:pt x="81" y="890"/>
                    <a:pt x="89" y="920"/>
                    <a:pt x="89" y="937"/>
                  </a:cubicBezTo>
                  <a:cubicBezTo>
                    <a:pt x="89" y="948"/>
                    <a:pt x="78" y="953"/>
                    <a:pt x="78" y="964"/>
                  </a:cubicBezTo>
                  <a:cubicBezTo>
                    <a:pt x="78" y="980"/>
                    <a:pt x="93" y="991"/>
                    <a:pt x="93" y="1006"/>
                  </a:cubicBezTo>
                  <a:cubicBezTo>
                    <a:pt x="93" y="1015"/>
                    <a:pt x="78" y="1018"/>
                    <a:pt x="75" y="1023"/>
                  </a:cubicBezTo>
                  <a:cubicBezTo>
                    <a:pt x="66" y="1038"/>
                    <a:pt x="63" y="1050"/>
                    <a:pt x="63" y="1069"/>
                  </a:cubicBezTo>
                  <a:cubicBezTo>
                    <a:pt x="63" y="1092"/>
                    <a:pt x="78" y="1087"/>
                    <a:pt x="96" y="1087"/>
                  </a:cubicBezTo>
                  <a:cubicBezTo>
                    <a:pt x="120" y="1087"/>
                    <a:pt x="131" y="1077"/>
                    <a:pt x="150" y="1077"/>
                  </a:cubicBezTo>
                  <a:cubicBezTo>
                    <a:pt x="170" y="1077"/>
                    <a:pt x="165" y="1118"/>
                    <a:pt x="184" y="1118"/>
                  </a:cubicBezTo>
                  <a:cubicBezTo>
                    <a:pt x="184" y="1150"/>
                    <a:pt x="184" y="1150"/>
                    <a:pt x="184" y="1150"/>
                  </a:cubicBezTo>
                  <a:cubicBezTo>
                    <a:pt x="184" y="1153"/>
                    <a:pt x="187" y="1154"/>
                    <a:pt x="188" y="1156"/>
                  </a:cubicBezTo>
                  <a:cubicBezTo>
                    <a:pt x="192" y="1161"/>
                    <a:pt x="192" y="1161"/>
                    <a:pt x="192" y="1161"/>
                  </a:cubicBezTo>
                  <a:cubicBezTo>
                    <a:pt x="196" y="1161"/>
                    <a:pt x="205" y="1157"/>
                    <a:pt x="210" y="1156"/>
                  </a:cubicBezTo>
                  <a:cubicBezTo>
                    <a:pt x="227" y="1151"/>
                    <a:pt x="228" y="1131"/>
                    <a:pt x="245" y="1131"/>
                  </a:cubicBezTo>
                  <a:cubicBezTo>
                    <a:pt x="259" y="1131"/>
                    <a:pt x="293" y="1190"/>
                    <a:pt x="304" y="1190"/>
                  </a:cubicBezTo>
                  <a:cubicBezTo>
                    <a:pt x="315" y="1190"/>
                    <a:pt x="351" y="1173"/>
                    <a:pt x="357" y="1166"/>
                  </a:cubicBezTo>
                  <a:cubicBezTo>
                    <a:pt x="355" y="1166"/>
                    <a:pt x="336" y="1162"/>
                    <a:pt x="336" y="1162"/>
                  </a:cubicBezTo>
                  <a:cubicBezTo>
                    <a:pt x="333" y="1162"/>
                    <a:pt x="323" y="1160"/>
                    <a:pt x="323" y="1150"/>
                  </a:cubicBezTo>
                  <a:cubicBezTo>
                    <a:pt x="323" y="1144"/>
                    <a:pt x="378" y="1123"/>
                    <a:pt x="399" y="1115"/>
                  </a:cubicBezTo>
                  <a:cubicBezTo>
                    <a:pt x="399" y="1115"/>
                    <a:pt x="389" y="1127"/>
                    <a:pt x="385" y="1128"/>
                  </a:cubicBezTo>
                  <a:cubicBezTo>
                    <a:pt x="387" y="1133"/>
                    <a:pt x="406" y="1155"/>
                    <a:pt x="362" y="1166"/>
                  </a:cubicBezTo>
                  <a:cubicBezTo>
                    <a:pt x="381" y="1213"/>
                    <a:pt x="468" y="1205"/>
                    <a:pt x="468" y="1268"/>
                  </a:cubicBezTo>
                  <a:cubicBezTo>
                    <a:pt x="471" y="1268"/>
                    <a:pt x="471" y="1268"/>
                    <a:pt x="471" y="1268"/>
                  </a:cubicBezTo>
                  <a:cubicBezTo>
                    <a:pt x="476" y="1266"/>
                    <a:pt x="481" y="1264"/>
                    <a:pt x="487" y="1264"/>
                  </a:cubicBezTo>
                  <a:cubicBezTo>
                    <a:pt x="511" y="1264"/>
                    <a:pt x="510" y="1279"/>
                    <a:pt x="518" y="1296"/>
                  </a:cubicBezTo>
                  <a:cubicBezTo>
                    <a:pt x="519" y="1299"/>
                    <a:pt x="534" y="1309"/>
                    <a:pt x="536" y="1309"/>
                  </a:cubicBezTo>
                  <a:cubicBezTo>
                    <a:pt x="549" y="1313"/>
                    <a:pt x="552" y="1337"/>
                    <a:pt x="574" y="1337"/>
                  </a:cubicBezTo>
                  <a:cubicBezTo>
                    <a:pt x="590" y="1337"/>
                    <a:pt x="590" y="1323"/>
                    <a:pt x="601" y="1319"/>
                  </a:cubicBezTo>
                  <a:cubicBezTo>
                    <a:pt x="607" y="1317"/>
                    <a:pt x="606" y="1317"/>
                    <a:pt x="611" y="1317"/>
                  </a:cubicBezTo>
                  <a:cubicBezTo>
                    <a:pt x="614" y="1321"/>
                    <a:pt x="614" y="1328"/>
                    <a:pt x="617" y="1331"/>
                  </a:cubicBezTo>
                  <a:cubicBezTo>
                    <a:pt x="616" y="1333"/>
                    <a:pt x="617" y="1334"/>
                    <a:pt x="617" y="1336"/>
                  </a:cubicBezTo>
                  <a:cubicBezTo>
                    <a:pt x="627" y="1337"/>
                    <a:pt x="627" y="1337"/>
                    <a:pt x="627" y="1337"/>
                  </a:cubicBezTo>
                  <a:cubicBezTo>
                    <a:pt x="636" y="1325"/>
                    <a:pt x="636" y="1305"/>
                    <a:pt x="649" y="1299"/>
                  </a:cubicBezTo>
                  <a:cubicBezTo>
                    <a:pt x="628" y="1287"/>
                    <a:pt x="597" y="1240"/>
                    <a:pt x="597" y="1212"/>
                  </a:cubicBezTo>
                  <a:cubicBezTo>
                    <a:pt x="597" y="1205"/>
                    <a:pt x="580" y="1193"/>
                    <a:pt x="580" y="1181"/>
                  </a:cubicBezTo>
                  <a:cubicBezTo>
                    <a:pt x="580" y="1177"/>
                    <a:pt x="595" y="1147"/>
                    <a:pt x="599" y="1142"/>
                  </a:cubicBezTo>
                  <a:cubicBezTo>
                    <a:pt x="602" y="1145"/>
                    <a:pt x="625" y="1131"/>
                    <a:pt x="627" y="1131"/>
                  </a:cubicBezTo>
                  <a:cubicBezTo>
                    <a:pt x="647" y="1123"/>
                    <a:pt x="659" y="1117"/>
                    <a:pt x="684" y="1117"/>
                  </a:cubicBezTo>
                  <a:cubicBezTo>
                    <a:pt x="725" y="1117"/>
                    <a:pt x="732" y="1138"/>
                    <a:pt x="747" y="1162"/>
                  </a:cubicBezTo>
                  <a:cubicBezTo>
                    <a:pt x="736" y="1171"/>
                    <a:pt x="721" y="1162"/>
                    <a:pt x="707" y="1162"/>
                  </a:cubicBezTo>
                  <a:cubicBezTo>
                    <a:pt x="686" y="1162"/>
                    <a:pt x="656" y="1183"/>
                    <a:pt x="654" y="1182"/>
                  </a:cubicBezTo>
                  <a:cubicBezTo>
                    <a:pt x="655" y="1198"/>
                    <a:pt x="667" y="1197"/>
                    <a:pt x="671" y="1206"/>
                  </a:cubicBezTo>
                  <a:cubicBezTo>
                    <a:pt x="686" y="1232"/>
                    <a:pt x="706" y="1243"/>
                    <a:pt x="706" y="1274"/>
                  </a:cubicBezTo>
                  <a:cubicBezTo>
                    <a:pt x="712" y="1271"/>
                    <a:pt x="727" y="1263"/>
                    <a:pt x="732" y="1262"/>
                  </a:cubicBezTo>
                  <a:cubicBezTo>
                    <a:pt x="733" y="1274"/>
                    <a:pt x="745" y="1280"/>
                    <a:pt x="745" y="1292"/>
                  </a:cubicBezTo>
                  <a:cubicBezTo>
                    <a:pt x="722" y="1292"/>
                    <a:pt x="722" y="1292"/>
                    <a:pt x="722" y="1292"/>
                  </a:cubicBezTo>
                  <a:cubicBezTo>
                    <a:pt x="715" y="1292"/>
                    <a:pt x="708" y="1300"/>
                    <a:pt x="707" y="1312"/>
                  </a:cubicBezTo>
                  <a:cubicBezTo>
                    <a:pt x="723" y="1314"/>
                    <a:pt x="733" y="1330"/>
                    <a:pt x="733" y="1345"/>
                  </a:cubicBezTo>
                  <a:cubicBezTo>
                    <a:pt x="733" y="1354"/>
                    <a:pt x="728" y="1356"/>
                    <a:pt x="728" y="1364"/>
                  </a:cubicBezTo>
                  <a:cubicBezTo>
                    <a:pt x="728" y="1371"/>
                    <a:pt x="735" y="1379"/>
                    <a:pt x="736" y="1380"/>
                  </a:cubicBezTo>
                  <a:cubicBezTo>
                    <a:pt x="736" y="1373"/>
                    <a:pt x="745" y="1373"/>
                    <a:pt x="752" y="1371"/>
                  </a:cubicBezTo>
                  <a:cubicBezTo>
                    <a:pt x="761" y="1367"/>
                    <a:pt x="758" y="1364"/>
                    <a:pt x="766" y="1361"/>
                  </a:cubicBezTo>
                  <a:cubicBezTo>
                    <a:pt x="780" y="1356"/>
                    <a:pt x="789" y="1359"/>
                    <a:pt x="800" y="1350"/>
                  </a:cubicBezTo>
                  <a:cubicBezTo>
                    <a:pt x="817" y="1360"/>
                    <a:pt x="827" y="1361"/>
                    <a:pt x="842" y="1367"/>
                  </a:cubicBezTo>
                  <a:cubicBezTo>
                    <a:pt x="861" y="1373"/>
                    <a:pt x="867" y="1391"/>
                    <a:pt x="889" y="1391"/>
                  </a:cubicBezTo>
                  <a:cubicBezTo>
                    <a:pt x="889" y="1395"/>
                    <a:pt x="894" y="1397"/>
                    <a:pt x="895" y="1400"/>
                  </a:cubicBezTo>
                  <a:cubicBezTo>
                    <a:pt x="897" y="1408"/>
                    <a:pt x="895" y="1418"/>
                    <a:pt x="899" y="1429"/>
                  </a:cubicBezTo>
                  <a:cubicBezTo>
                    <a:pt x="907" y="1419"/>
                    <a:pt x="914" y="1433"/>
                    <a:pt x="921" y="1433"/>
                  </a:cubicBezTo>
                  <a:cubicBezTo>
                    <a:pt x="930" y="1433"/>
                    <a:pt x="934" y="1425"/>
                    <a:pt x="939" y="1420"/>
                  </a:cubicBezTo>
                  <a:cubicBezTo>
                    <a:pt x="945" y="1414"/>
                    <a:pt x="954" y="1414"/>
                    <a:pt x="960" y="1407"/>
                  </a:cubicBezTo>
                  <a:cubicBezTo>
                    <a:pt x="973" y="1394"/>
                    <a:pt x="974" y="1373"/>
                    <a:pt x="993" y="1373"/>
                  </a:cubicBezTo>
                  <a:cubicBezTo>
                    <a:pt x="1001" y="1373"/>
                    <a:pt x="998" y="1376"/>
                    <a:pt x="1005" y="1376"/>
                  </a:cubicBezTo>
                  <a:cubicBezTo>
                    <a:pt x="1007" y="1386"/>
                    <a:pt x="1025" y="1379"/>
                    <a:pt x="1030" y="1379"/>
                  </a:cubicBezTo>
                  <a:cubicBezTo>
                    <a:pt x="1036" y="1379"/>
                    <a:pt x="1038" y="1388"/>
                    <a:pt x="1044" y="1388"/>
                  </a:cubicBezTo>
                  <a:cubicBezTo>
                    <a:pt x="1058" y="1388"/>
                    <a:pt x="1070" y="1379"/>
                    <a:pt x="1076" y="1368"/>
                  </a:cubicBezTo>
                  <a:cubicBezTo>
                    <a:pt x="1078" y="1369"/>
                    <a:pt x="1080" y="1368"/>
                    <a:pt x="1081" y="1368"/>
                  </a:cubicBezTo>
                  <a:cubicBezTo>
                    <a:pt x="1088" y="1368"/>
                    <a:pt x="1091" y="1349"/>
                    <a:pt x="1107" y="1349"/>
                  </a:cubicBezTo>
                  <a:cubicBezTo>
                    <a:pt x="1122" y="1349"/>
                    <a:pt x="1105" y="1391"/>
                    <a:pt x="1123" y="1391"/>
                  </a:cubicBezTo>
                  <a:cubicBezTo>
                    <a:pt x="1140" y="1391"/>
                    <a:pt x="1146" y="1377"/>
                    <a:pt x="1161" y="1377"/>
                  </a:cubicBezTo>
                  <a:cubicBezTo>
                    <a:pt x="1171" y="1377"/>
                    <a:pt x="1177" y="1377"/>
                    <a:pt x="1187" y="1379"/>
                  </a:cubicBezTo>
                  <a:cubicBezTo>
                    <a:pt x="1188" y="1375"/>
                    <a:pt x="1188" y="1375"/>
                    <a:pt x="1188" y="1375"/>
                  </a:cubicBezTo>
                  <a:cubicBezTo>
                    <a:pt x="1185" y="1356"/>
                    <a:pt x="1180" y="1352"/>
                    <a:pt x="1161" y="1348"/>
                  </a:cubicBezTo>
                  <a:cubicBezTo>
                    <a:pt x="1164" y="1332"/>
                    <a:pt x="1179" y="1296"/>
                    <a:pt x="1192" y="1296"/>
                  </a:cubicBezTo>
                  <a:cubicBezTo>
                    <a:pt x="1261" y="1296"/>
                    <a:pt x="1309" y="1258"/>
                    <a:pt x="1309" y="1169"/>
                  </a:cubicBezTo>
                  <a:cubicBezTo>
                    <a:pt x="1348" y="1163"/>
                    <a:pt x="1350" y="1114"/>
                    <a:pt x="1373" y="1117"/>
                  </a:cubicBezTo>
                  <a:cubicBezTo>
                    <a:pt x="1434" y="1125"/>
                    <a:pt x="1410" y="1080"/>
                    <a:pt x="1423" y="1069"/>
                  </a:cubicBezTo>
                  <a:cubicBezTo>
                    <a:pt x="1453" y="1042"/>
                    <a:pt x="1499" y="1041"/>
                    <a:pt x="1536" y="1018"/>
                  </a:cubicBezTo>
                  <a:cubicBezTo>
                    <a:pt x="1542" y="1015"/>
                    <a:pt x="1554" y="998"/>
                    <a:pt x="1566" y="998"/>
                  </a:cubicBezTo>
                  <a:cubicBezTo>
                    <a:pt x="1586" y="998"/>
                    <a:pt x="1618" y="1022"/>
                    <a:pt x="1650" y="1022"/>
                  </a:cubicBezTo>
                  <a:cubicBezTo>
                    <a:pt x="1691" y="1022"/>
                    <a:pt x="1683" y="962"/>
                    <a:pt x="1707" y="962"/>
                  </a:cubicBezTo>
                  <a:cubicBezTo>
                    <a:pt x="1720" y="962"/>
                    <a:pt x="1767" y="970"/>
                    <a:pt x="1771" y="982"/>
                  </a:cubicBezTo>
                  <a:cubicBezTo>
                    <a:pt x="1789" y="1033"/>
                    <a:pt x="1820" y="1006"/>
                    <a:pt x="1839" y="1006"/>
                  </a:cubicBezTo>
                  <a:cubicBezTo>
                    <a:pt x="1886" y="1006"/>
                    <a:pt x="1900" y="1046"/>
                    <a:pt x="1949" y="1046"/>
                  </a:cubicBezTo>
                  <a:cubicBezTo>
                    <a:pt x="1991" y="1046"/>
                    <a:pt x="2046" y="1004"/>
                    <a:pt x="2100" y="1026"/>
                  </a:cubicBezTo>
                  <a:cubicBezTo>
                    <a:pt x="2173" y="1055"/>
                    <a:pt x="2138" y="922"/>
                    <a:pt x="2233" y="922"/>
                  </a:cubicBezTo>
                  <a:cubicBezTo>
                    <a:pt x="2300" y="922"/>
                    <a:pt x="2298" y="979"/>
                    <a:pt x="2324" y="1022"/>
                  </a:cubicBezTo>
                  <a:cubicBezTo>
                    <a:pt x="2334" y="1038"/>
                    <a:pt x="2368" y="1040"/>
                    <a:pt x="2381" y="1054"/>
                  </a:cubicBezTo>
                  <a:cubicBezTo>
                    <a:pt x="2390" y="1064"/>
                    <a:pt x="2400" y="1093"/>
                    <a:pt x="2422" y="1093"/>
                  </a:cubicBezTo>
                  <a:cubicBezTo>
                    <a:pt x="2447" y="1093"/>
                    <a:pt x="2452" y="1069"/>
                    <a:pt x="2483" y="1069"/>
                  </a:cubicBezTo>
                  <a:cubicBezTo>
                    <a:pt x="2483" y="1089"/>
                    <a:pt x="2483" y="1089"/>
                    <a:pt x="2483" y="1089"/>
                  </a:cubicBezTo>
                  <a:cubicBezTo>
                    <a:pt x="2466" y="1107"/>
                    <a:pt x="2460" y="1149"/>
                    <a:pt x="2441" y="1161"/>
                  </a:cubicBezTo>
                  <a:cubicBezTo>
                    <a:pt x="2424" y="1171"/>
                    <a:pt x="2393" y="1174"/>
                    <a:pt x="2403" y="1181"/>
                  </a:cubicBezTo>
                  <a:cubicBezTo>
                    <a:pt x="2429" y="1198"/>
                    <a:pt x="2400" y="1232"/>
                    <a:pt x="2400" y="1232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70"/>
            <p:cNvSpPr/>
            <p:nvPr/>
          </p:nvSpPr>
          <p:spPr>
            <a:xfrm>
              <a:off x="7631796" y="2679429"/>
              <a:ext cx="1512074" cy="1002428"/>
            </a:xfrm>
            <a:custGeom>
              <a:avLst/>
              <a:gdLst/>
              <a:ahLst/>
              <a:cxnLst/>
              <a:rect l="l" t="t" r="r" b="b"/>
              <a:pathLst>
                <a:path w="1322" h="876" extrusionOk="0">
                  <a:moveTo>
                    <a:pt x="1008" y="554"/>
                  </a:moveTo>
                  <a:cubicBezTo>
                    <a:pt x="1006" y="554"/>
                    <a:pt x="1006" y="554"/>
                    <a:pt x="1006" y="554"/>
                  </a:cubicBezTo>
                  <a:cubicBezTo>
                    <a:pt x="1006" y="554"/>
                    <a:pt x="1005" y="541"/>
                    <a:pt x="1005" y="539"/>
                  </a:cubicBezTo>
                  <a:cubicBezTo>
                    <a:pt x="999" y="538"/>
                    <a:pt x="985" y="530"/>
                    <a:pt x="985" y="519"/>
                  </a:cubicBezTo>
                  <a:cubicBezTo>
                    <a:pt x="985" y="509"/>
                    <a:pt x="998" y="508"/>
                    <a:pt x="1001" y="499"/>
                  </a:cubicBezTo>
                  <a:cubicBezTo>
                    <a:pt x="1008" y="477"/>
                    <a:pt x="1040" y="477"/>
                    <a:pt x="1055" y="461"/>
                  </a:cubicBezTo>
                  <a:cubicBezTo>
                    <a:pt x="1049" y="453"/>
                    <a:pt x="1038" y="461"/>
                    <a:pt x="1027" y="454"/>
                  </a:cubicBezTo>
                  <a:cubicBezTo>
                    <a:pt x="1022" y="451"/>
                    <a:pt x="1019" y="445"/>
                    <a:pt x="1011" y="445"/>
                  </a:cubicBezTo>
                  <a:cubicBezTo>
                    <a:pt x="1004" y="445"/>
                    <a:pt x="1004" y="462"/>
                    <a:pt x="1000" y="462"/>
                  </a:cubicBezTo>
                  <a:cubicBezTo>
                    <a:pt x="994" y="462"/>
                    <a:pt x="986" y="465"/>
                    <a:pt x="980" y="461"/>
                  </a:cubicBezTo>
                  <a:cubicBezTo>
                    <a:pt x="971" y="454"/>
                    <a:pt x="974" y="446"/>
                    <a:pt x="965" y="439"/>
                  </a:cubicBezTo>
                  <a:cubicBezTo>
                    <a:pt x="962" y="437"/>
                    <a:pt x="949" y="434"/>
                    <a:pt x="949" y="426"/>
                  </a:cubicBezTo>
                  <a:cubicBezTo>
                    <a:pt x="949" y="409"/>
                    <a:pt x="971" y="414"/>
                    <a:pt x="982" y="407"/>
                  </a:cubicBezTo>
                  <a:cubicBezTo>
                    <a:pt x="991" y="399"/>
                    <a:pt x="1008" y="387"/>
                    <a:pt x="1014" y="377"/>
                  </a:cubicBezTo>
                  <a:cubicBezTo>
                    <a:pt x="1016" y="375"/>
                    <a:pt x="1019" y="367"/>
                    <a:pt x="1027" y="367"/>
                  </a:cubicBezTo>
                  <a:cubicBezTo>
                    <a:pt x="1033" y="367"/>
                    <a:pt x="1041" y="377"/>
                    <a:pt x="1041" y="382"/>
                  </a:cubicBezTo>
                  <a:cubicBezTo>
                    <a:pt x="1041" y="395"/>
                    <a:pt x="1027" y="400"/>
                    <a:pt x="1027" y="414"/>
                  </a:cubicBezTo>
                  <a:cubicBezTo>
                    <a:pt x="1048" y="414"/>
                    <a:pt x="1065" y="391"/>
                    <a:pt x="1089" y="391"/>
                  </a:cubicBezTo>
                  <a:cubicBezTo>
                    <a:pt x="1098" y="391"/>
                    <a:pt x="1102" y="399"/>
                    <a:pt x="1114" y="399"/>
                  </a:cubicBezTo>
                  <a:cubicBezTo>
                    <a:pt x="1110" y="407"/>
                    <a:pt x="1114" y="407"/>
                    <a:pt x="1114" y="417"/>
                  </a:cubicBezTo>
                  <a:cubicBezTo>
                    <a:pt x="1114" y="425"/>
                    <a:pt x="1105" y="424"/>
                    <a:pt x="1105" y="434"/>
                  </a:cubicBezTo>
                  <a:cubicBezTo>
                    <a:pt x="1105" y="438"/>
                    <a:pt x="1108" y="447"/>
                    <a:pt x="1113" y="447"/>
                  </a:cubicBezTo>
                  <a:cubicBezTo>
                    <a:pt x="1115" y="447"/>
                    <a:pt x="1118" y="443"/>
                    <a:pt x="1123" y="443"/>
                  </a:cubicBezTo>
                  <a:cubicBezTo>
                    <a:pt x="1133" y="443"/>
                    <a:pt x="1144" y="449"/>
                    <a:pt x="1144" y="459"/>
                  </a:cubicBezTo>
                  <a:cubicBezTo>
                    <a:pt x="1144" y="465"/>
                    <a:pt x="1138" y="469"/>
                    <a:pt x="1132" y="469"/>
                  </a:cubicBezTo>
                  <a:cubicBezTo>
                    <a:pt x="1132" y="477"/>
                    <a:pt x="1132" y="477"/>
                    <a:pt x="1132" y="477"/>
                  </a:cubicBezTo>
                  <a:cubicBezTo>
                    <a:pt x="1133" y="479"/>
                    <a:pt x="1135" y="482"/>
                    <a:pt x="1139" y="483"/>
                  </a:cubicBezTo>
                  <a:cubicBezTo>
                    <a:pt x="1139" y="488"/>
                    <a:pt x="1143" y="492"/>
                    <a:pt x="1143" y="496"/>
                  </a:cubicBezTo>
                  <a:cubicBezTo>
                    <a:pt x="1143" y="499"/>
                    <a:pt x="1136" y="509"/>
                    <a:pt x="1136" y="515"/>
                  </a:cubicBezTo>
                  <a:cubicBezTo>
                    <a:pt x="1136" y="518"/>
                    <a:pt x="1136" y="522"/>
                    <a:pt x="1140" y="523"/>
                  </a:cubicBezTo>
                  <a:cubicBezTo>
                    <a:pt x="1139" y="527"/>
                    <a:pt x="1136" y="529"/>
                    <a:pt x="1136" y="533"/>
                  </a:cubicBezTo>
                  <a:cubicBezTo>
                    <a:pt x="1147" y="533"/>
                    <a:pt x="1147" y="533"/>
                    <a:pt x="1147" y="533"/>
                  </a:cubicBezTo>
                  <a:cubicBezTo>
                    <a:pt x="1152" y="528"/>
                    <a:pt x="1153" y="528"/>
                    <a:pt x="1162" y="526"/>
                  </a:cubicBezTo>
                  <a:cubicBezTo>
                    <a:pt x="1162" y="519"/>
                    <a:pt x="1181" y="518"/>
                    <a:pt x="1186" y="516"/>
                  </a:cubicBezTo>
                  <a:cubicBezTo>
                    <a:pt x="1196" y="513"/>
                    <a:pt x="1201" y="504"/>
                    <a:pt x="1201" y="486"/>
                  </a:cubicBezTo>
                  <a:cubicBezTo>
                    <a:pt x="1201" y="455"/>
                    <a:pt x="1189" y="437"/>
                    <a:pt x="1173" y="419"/>
                  </a:cubicBezTo>
                  <a:cubicBezTo>
                    <a:pt x="1166" y="412"/>
                    <a:pt x="1158" y="405"/>
                    <a:pt x="1160" y="391"/>
                  </a:cubicBezTo>
                  <a:cubicBezTo>
                    <a:pt x="1169" y="391"/>
                    <a:pt x="1176" y="386"/>
                    <a:pt x="1182" y="380"/>
                  </a:cubicBezTo>
                  <a:cubicBezTo>
                    <a:pt x="1188" y="374"/>
                    <a:pt x="1201" y="366"/>
                    <a:pt x="1204" y="360"/>
                  </a:cubicBezTo>
                  <a:cubicBezTo>
                    <a:pt x="1214" y="338"/>
                    <a:pt x="1220" y="325"/>
                    <a:pt x="1239" y="310"/>
                  </a:cubicBezTo>
                  <a:cubicBezTo>
                    <a:pt x="1239" y="310"/>
                    <a:pt x="1268" y="276"/>
                    <a:pt x="1242" y="259"/>
                  </a:cubicBezTo>
                  <a:cubicBezTo>
                    <a:pt x="1232" y="252"/>
                    <a:pt x="1263" y="249"/>
                    <a:pt x="1280" y="239"/>
                  </a:cubicBezTo>
                  <a:cubicBezTo>
                    <a:pt x="1299" y="227"/>
                    <a:pt x="1305" y="185"/>
                    <a:pt x="1322" y="167"/>
                  </a:cubicBezTo>
                  <a:cubicBezTo>
                    <a:pt x="1322" y="147"/>
                    <a:pt x="1322" y="147"/>
                    <a:pt x="1322" y="147"/>
                  </a:cubicBezTo>
                  <a:cubicBezTo>
                    <a:pt x="1291" y="147"/>
                    <a:pt x="1286" y="171"/>
                    <a:pt x="1261" y="171"/>
                  </a:cubicBezTo>
                  <a:cubicBezTo>
                    <a:pt x="1239" y="171"/>
                    <a:pt x="1229" y="142"/>
                    <a:pt x="1220" y="132"/>
                  </a:cubicBezTo>
                  <a:cubicBezTo>
                    <a:pt x="1207" y="118"/>
                    <a:pt x="1173" y="116"/>
                    <a:pt x="1163" y="100"/>
                  </a:cubicBezTo>
                  <a:cubicBezTo>
                    <a:pt x="1137" y="57"/>
                    <a:pt x="1139" y="0"/>
                    <a:pt x="1072" y="0"/>
                  </a:cubicBezTo>
                  <a:cubicBezTo>
                    <a:pt x="977" y="0"/>
                    <a:pt x="1012" y="133"/>
                    <a:pt x="939" y="104"/>
                  </a:cubicBezTo>
                  <a:cubicBezTo>
                    <a:pt x="885" y="82"/>
                    <a:pt x="830" y="124"/>
                    <a:pt x="788" y="124"/>
                  </a:cubicBezTo>
                  <a:cubicBezTo>
                    <a:pt x="739" y="124"/>
                    <a:pt x="725" y="84"/>
                    <a:pt x="678" y="84"/>
                  </a:cubicBezTo>
                  <a:cubicBezTo>
                    <a:pt x="659" y="84"/>
                    <a:pt x="628" y="111"/>
                    <a:pt x="610" y="60"/>
                  </a:cubicBezTo>
                  <a:cubicBezTo>
                    <a:pt x="606" y="48"/>
                    <a:pt x="559" y="40"/>
                    <a:pt x="546" y="40"/>
                  </a:cubicBezTo>
                  <a:cubicBezTo>
                    <a:pt x="522" y="40"/>
                    <a:pt x="530" y="100"/>
                    <a:pt x="489" y="100"/>
                  </a:cubicBezTo>
                  <a:cubicBezTo>
                    <a:pt x="457" y="100"/>
                    <a:pt x="425" y="76"/>
                    <a:pt x="405" y="76"/>
                  </a:cubicBezTo>
                  <a:cubicBezTo>
                    <a:pt x="393" y="76"/>
                    <a:pt x="381" y="93"/>
                    <a:pt x="375" y="96"/>
                  </a:cubicBezTo>
                  <a:cubicBezTo>
                    <a:pt x="338" y="119"/>
                    <a:pt x="292" y="120"/>
                    <a:pt x="262" y="147"/>
                  </a:cubicBezTo>
                  <a:cubicBezTo>
                    <a:pt x="249" y="158"/>
                    <a:pt x="273" y="203"/>
                    <a:pt x="212" y="195"/>
                  </a:cubicBezTo>
                  <a:cubicBezTo>
                    <a:pt x="189" y="192"/>
                    <a:pt x="187" y="241"/>
                    <a:pt x="148" y="247"/>
                  </a:cubicBezTo>
                  <a:cubicBezTo>
                    <a:pt x="148" y="336"/>
                    <a:pt x="100" y="374"/>
                    <a:pt x="31" y="374"/>
                  </a:cubicBezTo>
                  <a:cubicBezTo>
                    <a:pt x="18" y="374"/>
                    <a:pt x="3" y="410"/>
                    <a:pt x="0" y="426"/>
                  </a:cubicBezTo>
                  <a:cubicBezTo>
                    <a:pt x="19" y="430"/>
                    <a:pt x="24" y="434"/>
                    <a:pt x="27" y="453"/>
                  </a:cubicBezTo>
                  <a:cubicBezTo>
                    <a:pt x="26" y="457"/>
                    <a:pt x="26" y="457"/>
                    <a:pt x="26" y="457"/>
                  </a:cubicBezTo>
                  <a:cubicBezTo>
                    <a:pt x="26" y="471"/>
                    <a:pt x="33" y="467"/>
                    <a:pt x="44" y="471"/>
                  </a:cubicBezTo>
                  <a:cubicBezTo>
                    <a:pt x="53" y="473"/>
                    <a:pt x="49" y="484"/>
                    <a:pt x="53" y="488"/>
                  </a:cubicBezTo>
                  <a:cubicBezTo>
                    <a:pt x="65" y="500"/>
                    <a:pt x="73" y="500"/>
                    <a:pt x="87" y="505"/>
                  </a:cubicBezTo>
                  <a:cubicBezTo>
                    <a:pt x="100" y="503"/>
                    <a:pt x="106" y="491"/>
                    <a:pt x="118" y="491"/>
                  </a:cubicBezTo>
                  <a:cubicBezTo>
                    <a:pt x="125" y="491"/>
                    <a:pt x="143" y="505"/>
                    <a:pt x="143" y="513"/>
                  </a:cubicBezTo>
                  <a:cubicBezTo>
                    <a:pt x="143" y="534"/>
                    <a:pt x="115" y="531"/>
                    <a:pt x="115" y="552"/>
                  </a:cubicBezTo>
                  <a:cubicBezTo>
                    <a:pt x="115" y="561"/>
                    <a:pt x="126" y="563"/>
                    <a:pt x="126" y="572"/>
                  </a:cubicBezTo>
                  <a:cubicBezTo>
                    <a:pt x="126" y="582"/>
                    <a:pt x="117" y="581"/>
                    <a:pt x="109" y="581"/>
                  </a:cubicBezTo>
                  <a:cubicBezTo>
                    <a:pt x="109" y="588"/>
                    <a:pt x="109" y="588"/>
                    <a:pt x="109" y="588"/>
                  </a:cubicBezTo>
                  <a:cubicBezTo>
                    <a:pt x="111" y="597"/>
                    <a:pt x="110" y="604"/>
                    <a:pt x="113" y="613"/>
                  </a:cubicBezTo>
                  <a:cubicBezTo>
                    <a:pt x="115" y="618"/>
                    <a:pt x="122" y="617"/>
                    <a:pt x="125" y="618"/>
                  </a:cubicBezTo>
                  <a:cubicBezTo>
                    <a:pt x="139" y="623"/>
                    <a:pt x="143" y="633"/>
                    <a:pt x="156" y="636"/>
                  </a:cubicBezTo>
                  <a:cubicBezTo>
                    <a:pt x="173" y="640"/>
                    <a:pt x="181" y="635"/>
                    <a:pt x="190" y="645"/>
                  </a:cubicBezTo>
                  <a:cubicBezTo>
                    <a:pt x="199" y="655"/>
                    <a:pt x="207" y="651"/>
                    <a:pt x="218" y="657"/>
                  </a:cubicBezTo>
                  <a:cubicBezTo>
                    <a:pt x="224" y="660"/>
                    <a:pt x="224" y="666"/>
                    <a:pt x="227" y="672"/>
                  </a:cubicBezTo>
                  <a:cubicBezTo>
                    <a:pt x="230" y="678"/>
                    <a:pt x="236" y="671"/>
                    <a:pt x="240" y="674"/>
                  </a:cubicBezTo>
                  <a:cubicBezTo>
                    <a:pt x="251" y="682"/>
                    <a:pt x="258" y="694"/>
                    <a:pt x="275" y="694"/>
                  </a:cubicBezTo>
                  <a:cubicBezTo>
                    <a:pt x="286" y="694"/>
                    <a:pt x="296" y="694"/>
                    <a:pt x="307" y="694"/>
                  </a:cubicBezTo>
                  <a:cubicBezTo>
                    <a:pt x="314" y="694"/>
                    <a:pt x="316" y="690"/>
                    <a:pt x="321" y="690"/>
                  </a:cubicBezTo>
                  <a:cubicBezTo>
                    <a:pt x="324" y="690"/>
                    <a:pt x="328" y="701"/>
                    <a:pt x="328" y="707"/>
                  </a:cubicBezTo>
                  <a:cubicBezTo>
                    <a:pt x="339" y="701"/>
                    <a:pt x="342" y="687"/>
                    <a:pt x="361" y="687"/>
                  </a:cubicBezTo>
                  <a:cubicBezTo>
                    <a:pt x="377" y="687"/>
                    <a:pt x="385" y="697"/>
                    <a:pt x="398" y="697"/>
                  </a:cubicBezTo>
                  <a:cubicBezTo>
                    <a:pt x="409" y="697"/>
                    <a:pt x="434" y="674"/>
                    <a:pt x="439" y="671"/>
                  </a:cubicBezTo>
                  <a:cubicBezTo>
                    <a:pt x="443" y="668"/>
                    <a:pt x="445" y="665"/>
                    <a:pt x="448" y="662"/>
                  </a:cubicBezTo>
                  <a:cubicBezTo>
                    <a:pt x="454" y="655"/>
                    <a:pt x="464" y="664"/>
                    <a:pt x="473" y="661"/>
                  </a:cubicBezTo>
                  <a:cubicBezTo>
                    <a:pt x="480" y="654"/>
                    <a:pt x="480" y="654"/>
                    <a:pt x="480" y="654"/>
                  </a:cubicBezTo>
                  <a:cubicBezTo>
                    <a:pt x="484" y="654"/>
                    <a:pt x="484" y="654"/>
                    <a:pt x="484" y="654"/>
                  </a:cubicBezTo>
                  <a:cubicBezTo>
                    <a:pt x="490" y="679"/>
                    <a:pt x="506" y="678"/>
                    <a:pt x="525" y="687"/>
                  </a:cubicBezTo>
                  <a:cubicBezTo>
                    <a:pt x="532" y="699"/>
                    <a:pt x="543" y="705"/>
                    <a:pt x="543" y="721"/>
                  </a:cubicBezTo>
                  <a:cubicBezTo>
                    <a:pt x="543" y="753"/>
                    <a:pt x="523" y="754"/>
                    <a:pt x="523" y="783"/>
                  </a:cubicBezTo>
                  <a:cubicBezTo>
                    <a:pt x="523" y="786"/>
                    <a:pt x="524" y="791"/>
                    <a:pt x="526" y="791"/>
                  </a:cubicBezTo>
                  <a:cubicBezTo>
                    <a:pt x="532" y="791"/>
                    <a:pt x="536" y="787"/>
                    <a:pt x="542" y="787"/>
                  </a:cubicBezTo>
                  <a:cubicBezTo>
                    <a:pt x="548" y="787"/>
                    <a:pt x="549" y="810"/>
                    <a:pt x="558" y="811"/>
                  </a:cubicBezTo>
                  <a:cubicBezTo>
                    <a:pt x="558" y="827"/>
                    <a:pt x="567" y="845"/>
                    <a:pt x="582" y="845"/>
                  </a:cubicBezTo>
                  <a:cubicBezTo>
                    <a:pt x="587" y="845"/>
                    <a:pt x="590" y="843"/>
                    <a:pt x="594" y="843"/>
                  </a:cubicBezTo>
                  <a:cubicBezTo>
                    <a:pt x="599" y="843"/>
                    <a:pt x="599" y="843"/>
                    <a:pt x="599" y="843"/>
                  </a:cubicBezTo>
                  <a:cubicBezTo>
                    <a:pt x="599" y="849"/>
                    <a:pt x="602" y="852"/>
                    <a:pt x="603" y="852"/>
                  </a:cubicBezTo>
                  <a:cubicBezTo>
                    <a:pt x="605" y="852"/>
                    <a:pt x="607" y="847"/>
                    <a:pt x="607" y="845"/>
                  </a:cubicBezTo>
                  <a:cubicBezTo>
                    <a:pt x="607" y="837"/>
                    <a:pt x="607" y="832"/>
                    <a:pt x="607" y="824"/>
                  </a:cubicBezTo>
                  <a:cubicBezTo>
                    <a:pt x="607" y="824"/>
                    <a:pt x="624" y="818"/>
                    <a:pt x="627" y="819"/>
                  </a:cubicBezTo>
                  <a:cubicBezTo>
                    <a:pt x="652" y="819"/>
                    <a:pt x="652" y="819"/>
                    <a:pt x="652" y="819"/>
                  </a:cubicBezTo>
                  <a:cubicBezTo>
                    <a:pt x="662" y="825"/>
                    <a:pt x="671" y="808"/>
                    <a:pt x="682" y="808"/>
                  </a:cubicBezTo>
                  <a:cubicBezTo>
                    <a:pt x="694" y="808"/>
                    <a:pt x="702" y="817"/>
                    <a:pt x="714" y="817"/>
                  </a:cubicBezTo>
                  <a:cubicBezTo>
                    <a:pt x="714" y="837"/>
                    <a:pt x="730" y="844"/>
                    <a:pt x="741" y="848"/>
                  </a:cubicBezTo>
                  <a:cubicBezTo>
                    <a:pt x="741" y="848"/>
                    <a:pt x="741" y="848"/>
                    <a:pt x="741" y="848"/>
                  </a:cubicBezTo>
                  <a:cubicBezTo>
                    <a:pt x="754" y="854"/>
                    <a:pt x="763" y="849"/>
                    <a:pt x="777" y="856"/>
                  </a:cubicBezTo>
                  <a:cubicBezTo>
                    <a:pt x="777" y="861"/>
                    <a:pt x="774" y="876"/>
                    <a:pt x="781" y="876"/>
                  </a:cubicBezTo>
                  <a:cubicBezTo>
                    <a:pt x="789" y="876"/>
                    <a:pt x="785" y="866"/>
                    <a:pt x="791" y="860"/>
                  </a:cubicBezTo>
                  <a:cubicBezTo>
                    <a:pt x="796" y="854"/>
                    <a:pt x="811" y="852"/>
                    <a:pt x="817" y="849"/>
                  </a:cubicBezTo>
                  <a:cubicBezTo>
                    <a:pt x="832" y="841"/>
                    <a:pt x="846" y="845"/>
                    <a:pt x="855" y="835"/>
                  </a:cubicBezTo>
                  <a:cubicBezTo>
                    <a:pt x="855" y="835"/>
                    <a:pt x="863" y="820"/>
                    <a:pt x="864" y="820"/>
                  </a:cubicBezTo>
                  <a:cubicBezTo>
                    <a:pt x="872" y="820"/>
                    <a:pt x="876" y="826"/>
                    <a:pt x="883" y="826"/>
                  </a:cubicBezTo>
                  <a:cubicBezTo>
                    <a:pt x="918" y="826"/>
                    <a:pt x="927" y="804"/>
                    <a:pt x="948" y="791"/>
                  </a:cubicBezTo>
                  <a:cubicBezTo>
                    <a:pt x="954" y="788"/>
                    <a:pt x="958" y="785"/>
                    <a:pt x="959" y="777"/>
                  </a:cubicBezTo>
                  <a:cubicBezTo>
                    <a:pt x="977" y="777"/>
                    <a:pt x="983" y="748"/>
                    <a:pt x="989" y="732"/>
                  </a:cubicBezTo>
                  <a:cubicBezTo>
                    <a:pt x="994" y="723"/>
                    <a:pt x="1014" y="691"/>
                    <a:pt x="1026" y="689"/>
                  </a:cubicBezTo>
                  <a:cubicBezTo>
                    <a:pt x="1026" y="671"/>
                    <a:pt x="1037" y="663"/>
                    <a:pt x="1037" y="640"/>
                  </a:cubicBezTo>
                  <a:cubicBezTo>
                    <a:pt x="1037" y="606"/>
                    <a:pt x="1030" y="593"/>
                    <a:pt x="1016" y="572"/>
                  </a:cubicBezTo>
                  <a:cubicBezTo>
                    <a:pt x="1014" y="568"/>
                    <a:pt x="1014" y="558"/>
                    <a:pt x="1007" y="554"/>
                  </a:cubicBezTo>
                  <a:lnTo>
                    <a:pt x="1008" y="554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70"/>
            <p:cNvSpPr/>
            <p:nvPr/>
          </p:nvSpPr>
          <p:spPr>
            <a:xfrm>
              <a:off x="10219769" y="1931051"/>
              <a:ext cx="87235" cy="38261"/>
            </a:xfrm>
            <a:custGeom>
              <a:avLst/>
              <a:gdLst/>
              <a:ahLst/>
              <a:cxnLst/>
              <a:rect l="l" t="t" r="r" b="b"/>
              <a:pathLst>
                <a:path w="76" h="34" extrusionOk="0">
                  <a:moveTo>
                    <a:pt x="8" y="34"/>
                  </a:moveTo>
                  <a:cubicBezTo>
                    <a:pt x="3" y="34"/>
                    <a:pt x="0" y="30"/>
                    <a:pt x="0" y="26"/>
                  </a:cubicBezTo>
                  <a:cubicBezTo>
                    <a:pt x="0" y="14"/>
                    <a:pt x="23" y="0"/>
                    <a:pt x="36" y="0"/>
                  </a:cubicBezTo>
                  <a:cubicBezTo>
                    <a:pt x="47" y="0"/>
                    <a:pt x="76" y="8"/>
                    <a:pt x="76" y="20"/>
                  </a:cubicBezTo>
                  <a:cubicBezTo>
                    <a:pt x="76" y="30"/>
                    <a:pt x="16" y="34"/>
                    <a:pt x="8" y="34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70"/>
            <p:cNvSpPr/>
            <p:nvPr/>
          </p:nvSpPr>
          <p:spPr>
            <a:xfrm>
              <a:off x="9958064" y="2006042"/>
              <a:ext cx="33670" cy="21426"/>
            </a:xfrm>
            <a:custGeom>
              <a:avLst/>
              <a:gdLst/>
              <a:ahLst/>
              <a:cxnLst/>
              <a:rect l="l" t="t" r="r" b="b"/>
              <a:pathLst>
                <a:path w="30" h="18" extrusionOk="0">
                  <a:moveTo>
                    <a:pt x="22" y="18"/>
                  </a:moveTo>
                  <a:cubicBezTo>
                    <a:pt x="26" y="18"/>
                    <a:pt x="30" y="14"/>
                    <a:pt x="30" y="10"/>
                  </a:cubicBezTo>
                  <a:cubicBezTo>
                    <a:pt x="30" y="5"/>
                    <a:pt x="26" y="3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0"/>
                    <a:pt x="12" y="18"/>
                    <a:pt x="22" y="1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70"/>
            <p:cNvSpPr/>
            <p:nvPr/>
          </p:nvSpPr>
          <p:spPr>
            <a:xfrm>
              <a:off x="9151522" y="1716791"/>
              <a:ext cx="15304" cy="21426"/>
            </a:xfrm>
            <a:custGeom>
              <a:avLst/>
              <a:gdLst/>
              <a:ahLst/>
              <a:cxnLst/>
              <a:rect l="l" t="t" r="r" b="b"/>
              <a:pathLst>
                <a:path w="14" h="19" extrusionOk="0">
                  <a:moveTo>
                    <a:pt x="14" y="8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4"/>
                    <a:pt x="0" y="7"/>
                    <a:pt x="0" y="12"/>
                  </a:cubicBezTo>
                  <a:cubicBezTo>
                    <a:pt x="0" y="17"/>
                    <a:pt x="3" y="19"/>
                    <a:pt x="6" y="19"/>
                  </a:cubicBezTo>
                  <a:cubicBezTo>
                    <a:pt x="13" y="19"/>
                    <a:pt x="13" y="11"/>
                    <a:pt x="14" y="7"/>
                  </a:cubicBezTo>
                  <a:cubicBezTo>
                    <a:pt x="12" y="7"/>
                    <a:pt x="12" y="7"/>
                    <a:pt x="12" y="7"/>
                  </a:cubicBezTo>
                  <a:lnTo>
                    <a:pt x="14" y="8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70"/>
            <p:cNvSpPr/>
            <p:nvPr/>
          </p:nvSpPr>
          <p:spPr>
            <a:xfrm>
              <a:off x="8569955" y="1782600"/>
              <a:ext cx="39791" cy="26017"/>
            </a:xfrm>
            <a:custGeom>
              <a:avLst/>
              <a:gdLst/>
              <a:ahLst/>
              <a:cxnLst/>
              <a:rect l="l" t="t" r="r" b="b"/>
              <a:pathLst>
                <a:path w="34" h="22" extrusionOk="0">
                  <a:moveTo>
                    <a:pt x="34" y="16"/>
                  </a:moveTo>
                  <a:cubicBezTo>
                    <a:pt x="28" y="19"/>
                    <a:pt x="23" y="22"/>
                    <a:pt x="16" y="22"/>
                  </a:cubicBezTo>
                  <a:cubicBezTo>
                    <a:pt x="8" y="22"/>
                    <a:pt x="0" y="19"/>
                    <a:pt x="0" y="12"/>
                  </a:cubicBezTo>
                  <a:cubicBezTo>
                    <a:pt x="0" y="4"/>
                    <a:pt x="9" y="0"/>
                    <a:pt x="16" y="0"/>
                  </a:cubicBezTo>
                  <a:cubicBezTo>
                    <a:pt x="27" y="0"/>
                    <a:pt x="34" y="3"/>
                    <a:pt x="34" y="12"/>
                  </a:cubicBezTo>
                  <a:cubicBezTo>
                    <a:pt x="34" y="17"/>
                    <a:pt x="30" y="19"/>
                    <a:pt x="28" y="22"/>
                  </a:cubicBezTo>
                  <a:lnTo>
                    <a:pt x="34" y="16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70"/>
            <p:cNvSpPr/>
            <p:nvPr/>
          </p:nvSpPr>
          <p:spPr>
            <a:xfrm>
              <a:off x="8263867" y="1519367"/>
              <a:ext cx="149983" cy="88765"/>
            </a:xfrm>
            <a:custGeom>
              <a:avLst/>
              <a:gdLst/>
              <a:ahLst/>
              <a:cxnLst/>
              <a:rect l="l" t="t" r="r" b="b"/>
              <a:pathLst>
                <a:path w="131" h="77" extrusionOk="0">
                  <a:moveTo>
                    <a:pt x="12" y="77"/>
                  </a:moveTo>
                  <a:cubicBezTo>
                    <a:pt x="2" y="77"/>
                    <a:pt x="0" y="73"/>
                    <a:pt x="0" y="65"/>
                  </a:cubicBezTo>
                  <a:cubicBezTo>
                    <a:pt x="0" y="52"/>
                    <a:pt x="9" y="52"/>
                    <a:pt x="14" y="47"/>
                  </a:cubicBezTo>
                  <a:cubicBezTo>
                    <a:pt x="31" y="29"/>
                    <a:pt x="38" y="0"/>
                    <a:pt x="68" y="0"/>
                  </a:cubicBezTo>
                  <a:cubicBezTo>
                    <a:pt x="75" y="0"/>
                    <a:pt x="75" y="0"/>
                    <a:pt x="78" y="0"/>
                  </a:cubicBezTo>
                  <a:cubicBezTo>
                    <a:pt x="78" y="11"/>
                    <a:pt x="82" y="11"/>
                    <a:pt x="76" y="17"/>
                  </a:cubicBezTo>
                  <a:cubicBezTo>
                    <a:pt x="81" y="16"/>
                    <a:pt x="84" y="9"/>
                    <a:pt x="90" y="9"/>
                  </a:cubicBezTo>
                  <a:cubicBezTo>
                    <a:pt x="100" y="9"/>
                    <a:pt x="131" y="30"/>
                    <a:pt x="131" y="41"/>
                  </a:cubicBezTo>
                  <a:cubicBezTo>
                    <a:pt x="131" y="60"/>
                    <a:pt x="92" y="63"/>
                    <a:pt x="78" y="61"/>
                  </a:cubicBezTo>
                  <a:cubicBezTo>
                    <a:pt x="75" y="61"/>
                    <a:pt x="52" y="65"/>
                    <a:pt x="52" y="65"/>
                  </a:cubicBezTo>
                  <a:lnTo>
                    <a:pt x="12" y="77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70"/>
            <p:cNvSpPr/>
            <p:nvPr/>
          </p:nvSpPr>
          <p:spPr>
            <a:xfrm>
              <a:off x="8054197" y="1476515"/>
              <a:ext cx="58157" cy="30608"/>
            </a:xfrm>
            <a:custGeom>
              <a:avLst/>
              <a:gdLst/>
              <a:ahLst/>
              <a:cxnLst/>
              <a:rect l="l" t="t" r="r" b="b"/>
              <a:pathLst>
                <a:path w="51" h="27" extrusionOk="0">
                  <a:moveTo>
                    <a:pt x="20" y="0"/>
                  </a:moveTo>
                  <a:cubicBezTo>
                    <a:pt x="24" y="0"/>
                    <a:pt x="45" y="10"/>
                    <a:pt x="51" y="11"/>
                  </a:cubicBezTo>
                  <a:cubicBezTo>
                    <a:pt x="49" y="26"/>
                    <a:pt x="24" y="27"/>
                    <a:pt x="15" y="27"/>
                  </a:cubicBezTo>
                  <a:cubicBezTo>
                    <a:pt x="11" y="27"/>
                    <a:pt x="0" y="15"/>
                    <a:pt x="0" y="8"/>
                  </a:cubicBezTo>
                  <a:cubicBezTo>
                    <a:pt x="0" y="0"/>
                    <a:pt x="16" y="0"/>
                    <a:pt x="20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70"/>
            <p:cNvSpPr/>
            <p:nvPr/>
          </p:nvSpPr>
          <p:spPr>
            <a:xfrm>
              <a:off x="8074093" y="1407646"/>
              <a:ext cx="205079" cy="153042"/>
            </a:xfrm>
            <a:custGeom>
              <a:avLst/>
              <a:gdLst/>
              <a:ahLst/>
              <a:cxnLst/>
              <a:rect l="l" t="t" r="r" b="b"/>
              <a:pathLst>
                <a:path w="180" h="133" extrusionOk="0">
                  <a:moveTo>
                    <a:pt x="170" y="122"/>
                  </a:moveTo>
                  <a:cubicBezTo>
                    <a:pt x="170" y="129"/>
                    <a:pt x="162" y="133"/>
                    <a:pt x="155" y="133"/>
                  </a:cubicBezTo>
                  <a:cubicBezTo>
                    <a:pt x="121" y="133"/>
                    <a:pt x="97" y="119"/>
                    <a:pt x="70" y="119"/>
                  </a:cubicBezTo>
                  <a:cubicBezTo>
                    <a:pt x="61" y="119"/>
                    <a:pt x="41" y="97"/>
                    <a:pt x="30" y="91"/>
                  </a:cubicBezTo>
                  <a:cubicBezTo>
                    <a:pt x="55" y="82"/>
                    <a:pt x="62" y="73"/>
                    <a:pt x="87" y="65"/>
                  </a:cubicBezTo>
                  <a:cubicBezTo>
                    <a:pt x="79" y="65"/>
                    <a:pt x="59" y="64"/>
                    <a:pt x="55" y="64"/>
                  </a:cubicBezTo>
                  <a:cubicBezTo>
                    <a:pt x="34" y="64"/>
                    <a:pt x="19" y="57"/>
                    <a:pt x="0" y="47"/>
                  </a:cubicBezTo>
                  <a:cubicBezTo>
                    <a:pt x="31" y="37"/>
                    <a:pt x="43" y="0"/>
                    <a:pt x="79" y="0"/>
                  </a:cubicBezTo>
                  <a:cubicBezTo>
                    <a:pt x="100" y="0"/>
                    <a:pt x="112" y="21"/>
                    <a:pt x="125" y="31"/>
                  </a:cubicBezTo>
                  <a:cubicBezTo>
                    <a:pt x="117" y="34"/>
                    <a:pt x="118" y="33"/>
                    <a:pt x="115" y="32"/>
                  </a:cubicBezTo>
                  <a:cubicBezTo>
                    <a:pt x="116" y="41"/>
                    <a:pt x="115" y="44"/>
                    <a:pt x="115" y="48"/>
                  </a:cubicBezTo>
                  <a:cubicBezTo>
                    <a:pt x="115" y="52"/>
                    <a:pt x="107" y="59"/>
                    <a:pt x="101" y="62"/>
                  </a:cubicBezTo>
                  <a:cubicBezTo>
                    <a:pt x="109" y="60"/>
                    <a:pt x="111" y="62"/>
                    <a:pt x="117" y="62"/>
                  </a:cubicBezTo>
                  <a:cubicBezTo>
                    <a:pt x="126" y="62"/>
                    <a:pt x="131" y="70"/>
                    <a:pt x="140" y="70"/>
                  </a:cubicBezTo>
                  <a:cubicBezTo>
                    <a:pt x="145" y="70"/>
                    <a:pt x="150" y="70"/>
                    <a:pt x="155" y="70"/>
                  </a:cubicBezTo>
                  <a:cubicBezTo>
                    <a:pt x="170" y="70"/>
                    <a:pt x="170" y="75"/>
                    <a:pt x="180" y="86"/>
                  </a:cubicBezTo>
                  <a:cubicBezTo>
                    <a:pt x="172" y="92"/>
                    <a:pt x="174" y="94"/>
                    <a:pt x="174" y="102"/>
                  </a:cubicBezTo>
                  <a:cubicBezTo>
                    <a:pt x="174" y="110"/>
                    <a:pt x="163" y="110"/>
                    <a:pt x="159" y="112"/>
                  </a:cubicBezTo>
                  <a:cubicBezTo>
                    <a:pt x="164" y="114"/>
                    <a:pt x="170" y="116"/>
                    <a:pt x="170" y="122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70"/>
            <p:cNvSpPr/>
            <p:nvPr/>
          </p:nvSpPr>
          <p:spPr>
            <a:xfrm>
              <a:off x="8162858" y="1649453"/>
              <a:ext cx="26017" cy="18365"/>
            </a:xfrm>
            <a:custGeom>
              <a:avLst/>
              <a:gdLst/>
              <a:ahLst/>
              <a:cxnLst/>
              <a:rect l="l" t="t" r="r" b="b"/>
              <a:pathLst>
                <a:path w="22" h="16" extrusionOk="0">
                  <a:moveTo>
                    <a:pt x="0" y="8"/>
                  </a:moveTo>
                  <a:cubicBezTo>
                    <a:pt x="4" y="5"/>
                    <a:pt x="8" y="2"/>
                    <a:pt x="11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11"/>
                    <a:pt x="16" y="16"/>
                    <a:pt x="7" y="16"/>
                  </a:cubicBezTo>
                  <a:cubicBezTo>
                    <a:pt x="3" y="16"/>
                    <a:pt x="0" y="11"/>
                    <a:pt x="0" y="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70"/>
            <p:cNvSpPr/>
            <p:nvPr/>
          </p:nvSpPr>
          <p:spPr>
            <a:xfrm>
              <a:off x="8032771" y="1412237"/>
              <a:ext cx="33670" cy="12243"/>
            </a:xfrm>
            <a:custGeom>
              <a:avLst/>
              <a:gdLst/>
              <a:ahLst/>
              <a:cxnLst/>
              <a:rect l="l" t="t" r="r" b="b"/>
              <a:pathLst>
                <a:path w="30" h="10" extrusionOk="0">
                  <a:moveTo>
                    <a:pt x="30" y="6"/>
                  </a:moveTo>
                  <a:cubicBezTo>
                    <a:pt x="19" y="8"/>
                    <a:pt x="4" y="10"/>
                    <a:pt x="0" y="0"/>
                  </a:cubicBezTo>
                  <a:cubicBezTo>
                    <a:pt x="28" y="0"/>
                    <a:pt x="28" y="0"/>
                    <a:pt x="28" y="0"/>
                  </a:cubicBezTo>
                  <a:lnTo>
                    <a:pt x="30" y="6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70"/>
            <p:cNvSpPr/>
            <p:nvPr/>
          </p:nvSpPr>
          <p:spPr>
            <a:xfrm>
              <a:off x="8441398" y="1588236"/>
              <a:ext cx="27548" cy="13774"/>
            </a:xfrm>
            <a:custGeom>
              <a:avLst/>
              <a:gdLst/>
              <a:ahLst/>
              <a:cxnLst/>
              <a:rect l="l" t="t" r="r" b="b"/>
              <a:pathLst>
                <a:path w="25" h="12" extrusionOk="0">
                  <a:moveTo>
                    <a:pt x="25" y="0"/>
                  </a:moveTo>
                  <a:cubicBezTo>
                    <a:pt x="25" y="6"/>
                    <a:pt x="21" y="12"/>
                    <a:pt x="16" y="12"/>
                  </a:cubicBezTo>
                  <a:cubicBezTo>
                    <a:pt x="6" y="12"/>
                    <a:pt x="3" y="7"/>
                    <a:pt x="0" y="3"/>
                  </a:cubicBezTo>
                  <a:cubicBezTo>
                    <a:pt x="16" y="0"/>
                    <a:pt x="19" y="4"/>
                    <a:pt x="25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70"/>
            <p:cNvSpPr/>
            <p:nvPr/>
          </p:nvSpPr>
          <p:spPr>
            <a:xfrm>
              <a:off x="6903307" y="1435193"/>
              <a:ext cx="174470" cy="55095"/>
            </a:xfrm>
            <a:custGeom>
              <a:avLst/>
              <a:gdLst/>
              <a:ahLst/>
              <a:cxnLst/>
              <a:rect l="l" t="t" r="r" b="b"/>
              <a:pathLst>
                <a:path w="153" h="48" extrusionOk="0">
                  <a:moveTo>
                    <a:pt x="130" y="24"/>
                  </a:moveTo>
                  <a:cubicBezTo>
                    <a:pt x="117" y="34"/>
                    <a:pt x="110" y="23"/>
                    <a:pt x="98" y="30"/>
                  </a:cubicBezTo>
                  <a:cubicBezTo>
                    <a:pt x="91" y="34"/>
                    <a:pt x="90" y="48"/>
                    <a:pt x="83" y="47"/>
                  </a:cubicBezTo>
                  <a:cubicBezTo>
                    <a:pt x="79" y="47"/>
                    <a:pt x="77" y="43"/>
                    <a:pt x="75" y="40"/>
                  </a:cubicBezTo>
                  <a:cubicBezTo>
                    <a:pt x="75" y="40"/>
                    <a:pt x="75" y="40"/>
                    <a:pt x="75" y="40"/>
                  </a:cubicBezTo>
                  <a:cubicBezTo>
                    <a:pt x="64" y="40"/>
                    <a:pt x="56" y="37"/>
                    <a:pt x="54" y="30"/>
                  </a:cubicBezTo>
                  <a:cubicBezTo>
                    <a:pt x="60" y="27"/>
                    <a:pt x="64" y="25"/>
                    <a:pt x="70" y="24"/>
                  </a:cubicBezTo>
                  <a:cubicBezTo>
                    <a:pt x="63" y="24"/>
                    <a:pt x="59" y="23"/>
                    <a:pt x="56" y="22"/>
                  </a:cubicBezTo>
                  <a:cubicBezTo>
                    <a:pt x="60" y="20"/>
                    <a:pt x="64" y="18"/>
                    <a:pt x="68" y="15"/>
                  </a:cubicBezTo>
                  <a:cubicBezTo>
                    <a:pt x="61" y="13"/>
                    <a:pt x="57" y="8"/>
                    <a:pt x="50" y="8"/>
                  </a:cubicBezTo>
                  <a:cubicBezTo>
                    <a:pt x="42" y="8"/>
                    <a:pt x="28" y="18"/>
                    <a:pt x="16" y="18"/>
                  </a:cubicBezTo>
                  <a:cubicBezTo>
                    <a:pt x="10" y="18"/>
                    <a:pt x="6" y="16"/>
                    <a:pt x="0" y="15"/>
                  </a:cubicBezTo>
                  <a:cubicBezTo>
                    <a:pt x="6" y="2"/>
                    <a:pt x="42" y="0"/>
                    <a:pt x="58" y="0"/>
                  </a:cubicBezTo>
                  <a:cubicBezTo>
                    <a:pt x="77" y="0"/>
                    <a:pt x="87" y="10"/>
                    <a:pt x="102" y="10"/>
                  </a:cubicBezTo>
                  <a:cubicBezTo>
                    <a:pt x="113" y="10"/>
                    <a:pt x="119" y="0"/>
                    <a:pt x="130" y="0"/>
                  </a:cubicBezTo>
                  <a:cubicBezTo>
                    <a:pt x="139" y="0"/>
                    <a:pt x="148" y="6"/>
                    <a:pt x="153" y="8"/>
                  </a:cubicBezTo>
                  <a:cubicBezTo>
                    <a:pt x="151" y="22"/>
                    <a:pt x="141" y="15"/>
                    <a:pt x="132" y="22"/>
                  </a:cubicBezTo>
                  <a:cubicBezTo>
                    <a:pt x="130" y="23"/>
                    <a:pt x="127" y="23"/>
                    <a:pt x="125" y="22"/>
                  </a:cubicBezTo>
                  <a:cubicBezTo>
                    <a:pt x="125" y="30"/>
                    <a:pt x="125" y="30"/>
                    <a:pt x="125" y="30"/>
                  </a:cubicBezTo>
                  <a:lnTo>
                    <a:pt x="130" y="24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70"/>
            <p:cNvSpPr/>
            <p:nvPr/>
          </p:nvSpPr>
          <p:spPr>
            <a:xfrm>
              <a:off x="7356317" y="1398463"/>
              <a:ext cx="61218" cy="41321"/>
            </a:xfrm>
            <a:custGeom>
              <a:avLst/>
              <a:gdLst/>
              <a:ahLst/>
              <a:cxnLst/>
              <a:rect l="l" t="t" r="r" b="b"/>
              <a:pathLst>
                <a:path w="53" h="36" extrusionOk="0">
                  <a:moveTo>
                    <a:pt x="13" y="36"/>
                  </a:moveTo>
                  <a:cubicBezTo>
                    <a:pt x="4" y="36"/>
                    <a:pt x="0" y="32"/>
                    <a:pt x="0" y="24"/>
                  </a:cubicBezTo>
                  <a:cubicBezTo>
                    <a:pt x="0" y="13"/>
                    <a:pt x="31" y="0"/>
                    <a:pt x="43" y="0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48" y="29"/>
                    <a:pt x="18" y="36"/>
                    <a:pt x="13" y="36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70"/>
            <p:cNvSpPr/>
            <p:nvPr/>
          </p:nvSpPr>
          <p:spPr>
            <a:xfrm>
              <a:off x="7276734" y="1426011"/>
              <a:ext cx="64278" cy="41321"/>
            </a:xfrm>
            <a:custGeom>
              <a:avLst/>
              <a:gdLst/>
              <a:ahLst/>
              <a:cxnLst/>
              <a:rect l="l" t="t" r="r" b="b"/>
              <a:pathLst>
                <a:path w="57" h="36" extrusionOk="0">
                  <a:moveTo>
                    <a:pt x="57" y="6"/>
                  </a:moveTo>
                  <a:cubicBezTo>
                    <a:pt x="57" y="13"/>
                    <a:pt x="57" y="15"/>
                    <a:pt x="57" y="18"/>
                  </a:cubicBezTo>
                  <a:cubicBezTo>
                    <a:pt x="52" y="25"/>
                    <a:pt x="44" y="22"/>
                    <a:pt x="38" y="2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37" y="34"/>
                    <a:pt x="0" y="36"/>
                    <a:pt x="0" y="32"/>
                  </a:cubicBezTo>
                  <a:cubicBezTo>
                    <a:pt x="0" y="20"/>
                    <a:pt x="6" y="13"/>
                    <a:pt x="15" y="10"/>
                  </a:cubicBezTo>
                  <a:cubicBezTo>
                    <a:pt x="14" y="4"/>
                    <a:pt x="15" y="1"/>
                    <a:pt x="15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8" y="4"/>
                    <a:pt x="34" y="6"/>
                    <a:pt x="32" y="6"/>
                  </a:cubicBezTo>
                  <a:cubicBezTo>
                    <a:pt x="37" y="7"/>
                    <a:pt x="50" y="8"/>
                    <a:pt x="57" y="6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70"/>
            <p:cNvSpPr/>
            <p:nvPr/>
          </p:nvSpPr>
          <p:spPr>
            <a:xfrm>
              <a:off x="7189499" y="1461210"/>
              <a:ext cx="67339" cy="24487"/>
            </a:xfrm>
            <a:custGeom>
              <a:avLst/>
              <a:gdLst/>
              <a:ahLst/>
              <a:cxnLst/>
              <a:rect l="l" t="t" r="r" b="b"/>
              <a:pathLst>
                <a:path w="59" h="22" extrusionOk="0">
                  <a:moveTo>
                    <a:pt x="34" y="22"/>
                  </a:moveTo>
                  <a:cubicBezTo>
                    <a:pt x="30" y="22"/>
                    <a:pt x="24" y="14"/>
                    <a:pt x="19" y="14"/>
                  </a:cubicBezTo>
                  <a:cubicBezTo>
                    <a:pt x="18" y="22"/>
                    <a:pt x="14" y="22"/>
                    <a:pt x="8" y="22"/>
                  </a:cubicBezTo>
                  <a:cubicBezTo>
                    <a:pt x="4" y="22"/>
                    <a:pt x="0" y="19"/>
                    <a:pt x="0" y="16"/>
                  </a:cubicBezTo>
                  <a:cubicBezTo>
                    <a:pt x="0" y="5"/>
                    <a:pt x="30" y="0"/>
                    <a:pt x="38" y="0"/>
                  </a:cubicBezTo>
                  <a:cubicBezTo>
                    <a:pt x="48" y="0"/>
                    <a:pt x="55" y="4"/>
                    <a:pt x="59" y="10"/>
                  </a:cubicBezTo>
                  <a:cubicBezTo>
                    <a:pt x="44" y="10"/>
                    <a:pt x="45" y="22"/>
                    <a:pt x="34" y="22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70"/>
            <p:cNvSpPr/>
            <p:nvPr/>
          </p:nvSpPr>
          <p:spPr>
            <a:xfrm>
              <a:off x="7151238" y="1378568"/>
              <a:ext cx="104070" cy="74991"/>
            </a:xfrm>
            <a:custGeom>
              <a:avLst/>
              <a:gdLst/>
              <a:ahLst/>
              <a:cxnLst/>
              <a:rect l="l" t="t" r="r" b="b"/>
              <a:pathLst>
                <a:path w="91" h="66" extrusionOk="0">
                  <a:moveTo>
                    <a:pt x="68" y="56"/>
                  </a:moveTo>
                  <a:cubicBezTo>
                    <a:pt x="59" y="56"/>
                    <a:pt x="47" y="66"/>
                    <a:pt x="38" y="66"/>
                  </a:cubicBezTo>
                  <a:cubicBezTo>
                    <a:pt x="33" y="66"/>
                    <a:pt x="1" y="51"/>
                    <a:pt x="0" y="51"/>
                  </a:cubicBezTo>
                  <a:cubicBezTo>
                    <a:pt x="5" y="47"/>
                    <a:pt x="6" y="45"/>
                    <a:pt x="10" y="42"/>
                  </a:cubicBezTo>
                  <a:cubicBezTo>
                    <a:pt x="42" y="42"/>
                    <a:pt x="42" y="42"/>
                    <a:pt x="42" y="42"/>
                  </a:cubicBezTo>
                  <a:cubicBezTo>
                    <a:pt x="33" y="39"/>
                    <a:pt x="36" y="36"/>
                    <a:pt x="29" y="40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52" y="30"/>
                    <a:pt x="52" y="14"/>
                    <a:pt x="74" y="14"/>
                  </a:cubicBezTo>
                  <a:cubicBezTo>
                    <a:pt x="75" y="7"/>
                    <a:pt x="80" y="0"/>
                    <a:pt x="87" y="0"/>
                  </a:cubicBezTo>
                  <a:cubicBezTo>
                    <a:pt x="89" y="0"/>
                    <a:pt x="89" y="8"/>
                    <a:pt x="89" y="10"/>
                  </a:cubicBezTo>
                  <a:cubicBezTo>
                    <a:pt x="86" y="12"/>
                    <a:pt x="83" y="16"/>
                    <a:pt x="83" y="20"/>
                  </a:cubicBezTo>
                  <a:cubicBezTo>
                    <a:pt x="70" y="28"/>
                    <a:pt x="55" y="33"/>
                    <a:pt x="48" y="41"/>
                  </a:cubicBezTo>
                  <a:cubicBezTo>
                    <a:pt x="69" y="44"/>
                    <a:pt x="74" y="46"/>
                    <a:pt x="91" y="53"/>
                  </a:cubicBezTo>
                  <a:cubicBezTo>
                    <a:pt x="85" y="58"/>
                    <a:pt x="76" y="56"/>
                    <a:pt x="68" y="56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70"/>
            <p:cNvSpPr/>
            <p:nvPr/>
          </p:nvSpPr>
          <p:spPr>
            <a:xfrm>
              <a:off x="6076870" y="1488758"/>
              <a:ext cx="344349" cy="198955"/>
            </a:xfrm>
            <a:custGeom>
              <a:avLst/>
              <a:gdLst/>
              <a:ahLst/>
              <a:cxnLst/>
              <a:rect l="l" t="t" r="r" b="b"/>
              <a:pathLst>
                <a:path w="301" h="175" extrusionOk="0">
                  <a:moveTo>
                    <a:pt x="254" y="143"/>
                  </a:moveTo>
                  <a:cubicBezTo>
                    <a:pt x="252" y="137"/>
                    <a:pt x="252" y="133"/>
                    <a:pt x="254" y="129"/>
                  </a:cubicBezTo>
                  <a:cubicBezTo>
                    <a:pt x="245" y="127"/>
                    <a:pt x="229" y="128"/>
                    <a:pt x="220" y="127"/>
                  </a:cubicBezTo>
                  <a:cubicBezTo>
                    <a:pt x="221" y="113"/>
                    <a:pt x="229" y="117"/>
                    <a:pt x="231" y="105"/>
                  </a:cubicBezTo>
                  <a:cubicBezTo>
                    <a:pt x="226" y="103"/>
                    <a:pt x="219" y="89"/>
                    <a:pt x="216" y="83"/>
                  </a:cubicBezTo>
                  <a:cubicBezTo>
                    <a:pt x="220" y="82"/>
                    <a:pt x="222" y="81"/>
                    <a:pt x="226" y="81"/>
                  </a:cubicBezTo>
                  <a:cubicBezTo>
                    <a:pt x="214" y="79"/>
                    <a:pt x="208" y="69"/>
                    <a:pt x="208" y="69"/>
                  </a:cubicBezTo>
                  <a:cubicBezTo>
                    <a:pt x="182" y="69"/>
                    <a:pt x="174" y="104"/>
                    <a:pt x="167" y="125"/>
                  </a:cubicBezTo>
                  <a:cubicBezTo>
                    <a:pt x="165" y="129"/>
                    <a:pt x="159" y="128"/>
                    <a:pt x="155" y="131"/>
                  </a:cubicBezTo>
                  <a:cubicBezTo>
                    <a:pt x="142" y="141"/>
                    <a:pt x="144" y="164"/>
                    <a:pt x="133" y="175"/>
                  </a:cubicBezTo>
                  <a:cubicBezTo>
                    <a:pt x="115" y="162"/>
                    <a:pt x="74" y="152"/>
                    <a:pt x="74" y="125"/>
                  </a:cubicBezTo>
                  <a:cubicBezTo>
                    <a:pt x="85" y="123"/>
                    <a:pt x="102" y="126"/>
                    <a:pt x="102" y="126"/>
                  </a:cubicBezTo>
                  <a:cubicBezTo>
                    <a:pt x="110" y="119"/>
                    <a:pt x="118" y="121"/>
                    <a:pt x="127" y="119"/>
                  </a:cubicBezTo>
                  <a:cubicBezTo>
                    <a:pt x="123" y="116"/>
                    <a:pt x="98" y="115"/>
                    <a:pt x="93" y="115"/>
                  </a:cubicBezTo>
                  <a:cubicBezTo>
                    <a:pt x="84" y="115"/>
                    <a:pt x="64" y="124"/>
                    <a:pt x="64" y="105"/>
                  </a:cubicBezTo>
                  <a:cubicBezTo>
                    <a:pt x="64" y="98"/>
                    <a:pt x="82" y="98"/>
                    <a:pt x="85" y="97"/>
                  </a:cubicBezTo>
                  <a:cubicBezTo>
                    <a:pt x="95" y="94"/>
                    <a:pt x="116" y="84"/>
                    <a:pt x="124" y="77"/>
                  </a:cubicBezTo>
                  <a:cubicBezTo>
                    <a:pt x="113" y="77"/>
                    <a:pt x="107" y="77"/>
                    <a:pt x="104" y="77"/>
                  </a:cubicBezTo>
                  <a:cubicBezTo>
                    <a:pt x="103" y="77"/>
                    <a:pt x="96" y="72"/>
                    <a:pt x="93" y="70"/>
                  </a:cubicBezTo>
                  <a:cubicBezTo>
                    <a:pt x="91" y="70"/>
                    <a:pt x="89" y="70"/>
                    <a:pt x="87" y="70"/>
                  </a:cubicBezTo>
                  <a:cubicBezTo>
                    <a:pt x="80" y="74"/>
                    <a:pt x="80" y="91"/>
                    <a:pt x="64" y="91"/>
                  </a:cubicBezTo>
                  <a:cubicBezTo>
                    <a:pt x="52" y="91"/>
                    <a:pt x="44" y="87"/>
                    <a:pt x="40" y="79"/>
                  </a:cubicBezTo>
                  <a:cubicBezTo>
                    <a:pt x="42" y="78"/>
                    <a:pt x="44" y="77"/>
                    <a:pt x="46" y="77"/>
                  </a:cubicBezTo>
                  <a:cubicBezTo>
                    <a:pt x="33" y="70"/>
                    <a:pt x="22" y="63"/>
                    <a:pt x="25" y="51"/>
                  </a:cubicBezTo>
                  <a:cubicBezTo>
                    <a:pt x="23" y="50"/>
                    <a:pt x="21" y="48"/>
                    <a:pt x="19" y="48"/>
                  </a:cubicBezTo>
                  <a:cubicBezTo>
                    <a:pt x="14" y="48"/>
                    <a:pt x="5" y="34"/>
                    <a:pt x="0" y="28"/>
                  </a:cubicBezTo>
                  <a:cubicBezTo>
                    <a:pt x="3" y="25"/>
                    <a:pt x="19" y="9"/>
                    <a:pt x="26" y="9"/>
                  </a:cubicBezTo>
                  <a:cubicBezTo>
                    <a:pt x="38" y="9"/>
                    <a:pt x="47" y="9"/>
                    <a:pt x="64" y="13"/>
                  </a:cubicBezTo>
                  <a:cubicBezTo>
                    <a:pt x="60" y="17"/>
                    <a:pt x="57" y="20"/>
                    <a:pt x="55" y="24"/>
                  </a:cubicBezTo>
                  <a:cubicBezTo>
                    <a:pt x="63" y="30"/>
                    <a:pt x="70" y="30"/>
                    <a:pt x="76" y="36"/>
                  </a:cubicBezTo>
                  <a:cubicBezTo>
                    <a:pt x="73" y="34"/>
                    <a:pt x="70" y="30"/>
                    <a:pt x="70" y="25"/>
                  </a:cubicBezTo>
                  <a:cubicBezTo>
                    <a:pt x="70" y="18"/>
                    <a:pt x="76" y="12"/>
                    <a:pt x="83" y="12"/>
                  </a:cubicBezTo>
                  <a:cubicBezTo>
                    <a:pt x="104" y="12"/>
                    <a:pt x="98" y="40"/>
                    <a:pt x="117" y="47"/>
                  </a:cubicBezTo>
                  <a:cubicBezTo>
                    <a:pt x="113" y="34"/>
                    <a:pt x="108" y="27"/>
                    <a:pt x="108" y="12"/>
                  </a:cubicBezTo>
                  <a:cubicBezTo>
                    <a:pt x="108" y="0"/>
                    <a:pt x="113" y="0"/>
                    <a:pt x="123" y="0"/>
                  </a:cubicBezTo>
                  <a:cubicBezTo>
                    <a:pt x="133" y="0"/>
                    <a:pt x="154" y="8"/>
                    <a:pt x="154" y="16"/>
                  </a:cubicBezTo>
                  <a:cubicBezTo>
                    <a:pt x="154" y="21"/>
                    <a:pt x="151" y="26"/>
                    <a:pt x="151" y="32"/>
                  </a:cubicBezTo>
                  <a:cubicBezTo>
                    <a:pt x="157" y="28"/>
                    <a:pt x="159" y="21"/>
                    <a:pt x="165" y="21"/>
                  </a:cubicBezTo>
                  <a:cubicBezTo>
                    <a:pt x="177" y="21"/>
                    <a:pt x="176" y="34"/>
                    <a:pt x="174" y="40"/>
                  </a:cubicBezTo>
                  <a:cubicBezTo>
                    <a:pt x="176" y="40"/>
                    <a:pt x="179" y="41"/>
                    <a:pt x="182" y="41"/>
                  </a:cubicBezTo>
                  <a:cubicBezTo>
                    <a:pt x="194" y="41"/>
                    <a:pt x="235" y="65"/>
                    <a:pt x="242" y="75"/>
                  </a:cubicBezTo>
                  <a:cubicBezTo>
                    <a:pt x="240" y="75"/>
                    <a:pt x="237" y="75"/>
                    <a:pt x="235" y="75"/>
                  </a:cubicBezTo>
                  <a:cubicBezTo>
                    <a:pt x="241" y="77"/>
                    <a:pt x="243" y="76"/>
                    <a:pt x="248" y="75"/>
                  </a:cubicBezTo>
                  <a:cubicBezTo>
                    <a:pt x="250" y="79"/>
                    <a:pt x="251" y="84"/>
                    <a:pt x="248" y="87"/>
                  </a:cubicBezTo>
                  <a:cubicBezTo>
                    <a:pt x="260" y="87"/>
                    <a:pt x="263" y="87"/>
                    <a:pt x="273" y="87"/>
                  </a:cubicBezTo>
                  <a:cubicBezTo>
                    <a:pt x="273" y="112"/>
                    <a:pt x="295" y="106"/>
                    <a:pt x="301" y="116"/>
                  </a:cubicBezTo>
                  <a:cubicBezTo>
                    <a:pt x="281" y="123"/>
                    <a:pt x="273" y="137"/>
                    <a:pt x="254" y="143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70"/>
            <p:cNvSpPr/>
            <p:nvPr/>
          </p:nvSpPr>
          <p:spPr>
            <a:xfrm>
              <a:off x="6255931" y="1458150"/>
              <a:ext cx="224975" cy="84173"/>
            </a:xfrm>
            <a:custGeom>
              <a:avLst/>
              <a:gdLst/>
              <a:ahLst/>
              <a:cxnLst/>
              <a:rect l="l" t="t" r="r" b="b"/>
              <a:pathLst>
                <a:path w="197" h="74" extrusionOk="0">
                  <a:moveTo>
                    <a:pt x="197" y="33"/>
                  </a:moveTo>
                  <a:cubicBezTo>
                    <a:pt x="179" y="46"/>
                    <a:pt x="141" y="74"/>
                    <a:pt x="119" y="74"/>
                  </a:cubicBezTo>
                  <a:cubicBezTo>
                    <a:pt x="106" y="74"/>
                    <a:pt x="98" y="69"/>
                    <a:pt x="93" y="59"/>
                  </a:cubicBezTo>
                  <a:cubicBezTo>
                    <a:pt x="50" y="59"/>
                    <a:pt x="50" y="59"/>
                    <a:pt x="50" y="59"/>
                  </a:cubicBezTo>
                  <a:cubicBezTo>
                    <a:pt x="43" y="57"/>
                    <a:pt x="41" y="53"/>
                    <a:pt x="40" y="47"/>
                  </a:cubicBezTo>
                  <a:cubicBezTo>
                    <a:pt x="45" y="46"/>
                    <a:pt x="53" y="46"/>
                    <a:pt x="55" y="46"/>
                  </a:cubicBezTo>
                  <a:cubicBezTo>
                    <a:pt x="62" y="43"/>
                    <a:pt x="70" y="43"/>
                    <a:pt x="74" y="42"/>
                  </a:cubicBezTo>
                  <a:cubicBezTo>
                    <a:pt x="71" y="42"/>
                    <a:pt x="40" y="39"/>
                    <a:pt x="38" y="39"/>
                  </a:cubicBezTo>
                  <a:cubicBezTo>
                    <a:pt x="25" y="39"/>
                    <a:pt x="10" y="49"/>
                    <a:pt x="12" y="31"/>
                  </a:cubicBezTo>
                  <a:cubicBezTo>
                    <a:pt x="6" y="26"/>
                    <a:pt x="1" y="20"/>
                    <a:pt x="0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6" y="15"/>
                    <a:pt x="22" y="16"/>
                    <a:pt x="27" y="14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62" y="7"/>
                    <a:pt x="84" y="18"/>
                    <a:pt x="88" y="18"/>
                  </a:cubicBezTo>
                  <a:cubicBezTo>
                    <a:pt x="97" y="18"/>
                    <a:pt x="103" y="3"/>
                    <a:pt x="106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6" y="10"/>
                    <a:pt x="114" y="14"/>
                    <a:pt x="116" y="20"/>
                  </a:cubicBezTo>
                  <a:cubicBezTo>
                    <a:pt x="122" y="20"/>
                    <a:pt x="127" y="12"/>
                    <a:pt x="138" y="12"/>
                  </a:cubicBezTo>
                  <a:cubicBezTo>
                    <a:pt x="156" y="12"/>
                    <a:pt x="152" y="12"/>
                    <a:pt x="163" y="12"/>
                  </a:cubicBezTo>
                  <a:cubicBezTo>
                    <a:pt x="178" y="12"/>
                    <a:pt x="193" y="24"/>
                    <a:pt x="197" y="33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70"/>
            <p:cNvSpPr/>
            <p:nvPr/>
          </p:nvSpPr>
          <p:spPr>
            <a:xfrm>
              <a:off x="6061565" y="1553036"/>
              <a:ext cx="44383" cy="39791"/>
            </a:xfrm>
            <a:custGeom>
              <a:avLst/>
              <a:gdLst/>
              <a:ahLst/>
              <a:cxnLst/>
              <a:rect l="l" t="t" r="r" b="b"/>
              <a:pathLst>
                <a:path w="39" h="34" extrusionOk="0">
                  <a:moveTo>
                    <a:pt x="13" y="0"/>
                  </a:moveTo>
                  <a:cubicBezTo>
                    <a:pt x="23" y="14"/>
                    <a:pt x="33" y="17"/>
                    <a:pt x="39" y="34"/>
                  </a:cubicBezTo>
                  <a:cubicBezTo>
                    <a:pt x="23" y="30"/>
                    <a:pt x="0" y="6"/>
                    <a:pt x="15" y="0"/>
                  </a:cubicBezTo>
                  <a:cubicBezTo>
                    <a:pt x="15" y="3"/>
                    <a:pt x="15" y="3"/>
                    <a:pt x="15" y="3"/>
                  </a:cubicBezTo>
                  <a:lnTo>
                    <a:pt x="13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70"/>
            <p:cNvSpPr/>
            <p:nvPr/>
          </p:nvSpPr>
          <p:spPr>
            <a:xfrm>
              <a:off x="5573355" y="2621272"/>
              <a:ext cx="108661" cy="136208"/>
            </a:xfrm>
            <a:custGeom>
              <a:avLst/>
              <a:gdLst/>
              <a:ahLst/>
              <a:cxnLst/>
              <a:rect l="l" t="t" r="r" b="b"/>
              <a:pathLst>
                <a:path w="95" h="119" extrusionOk="0">
                  <a:moveTo>
                    <a:pt x="16" y="35"/>
                  </a:moveTo>
                  <a:cubicBezTo>
                    <a:pt x="20" y="35"/>
                    <a:pt x="33" y="31"/>
                    <a:pt x="38" y="26"/>
                  </a:cubicBezTo>
                  <a:cubicBezTo>
                    <a:pt x="35" y="21"/>
                    <a:pt x="33" y="19"/>
                    <a:pt x="33" y="16"/>
                  </a:cubicBezTo>
                  <a:cubicBezTo>
                    <a:pt x="33" y="10"/>
                    <a:pt x="48" y="0"/>
                    <a:pt x="56" y="0"/>
                  </a:cubicBezTo>
                  <a:cubicBezTo>
                    <a:pt x="60" y="0"/>
                    <a:pt x="64" y="0"/>
                    <a:pt x="69" y="0"/>
                  </a:cubicBezTo>
                  <a:cubicBezTo>
                    <a:pt x="86" y="0"/>
                    <a:pt x="95" y="19"/>
                    <a:pt x="95" y="33"/>
                  </a:cubicBezTo>
                  <a:cubicBezTo>
                    <a:pt x="95" y="39"/>
                    <a:pt x="81" y="39"/>
                    <a:pt x="81" y="45"/>
                  </a:cubicBezTo>
                  <a:cubicBezTo>
                    <a:pt x="81" y="50"/>
                    <a:pt x="81" y="71"/>
                    <a:pt x="81" y="72"/>
                  </a:cubicBezTo>
                  <a:cubicBezTo>
                    <a:pt x="81" y="78"/>
                    <a:pt x="86" y="88"/>
                    <a:pt x="80" y="94"/>
                  </a:cubicBezTo>
                  <a:cubicBezTo>
                    <a:pt x="76" y="99"/>
                    <a:pt x="68" y="98"/>
                    <a:pt x="60" y="98"/>
                  </a:cubicBezTo>
                  <a:cubicBezTo>
                    <a:pt x="48" y="98"/>
                    <a:pt x="39" y="112"/>
                    <a:pt x="33" y="116"/>
                  </a:cubicBezTo>
                  <a:cubicBezTo>
                    <a:pt x="29" y="118"/>
                    <a:pt x="23" y="119"/>
                    <a:pt x="19" y="119"/>
                  </a:cubicBezTo>
                  <a:cubicBezTo>
                    <a:pt x="10" y="119"/>
                    <a:pt x="0" y="110"/>
                    <a:pt x="0" y="101"/>
                  </a:cubicBezTo>
                  <a:cubicBezTo>
                    <a:pt x="0" y="81"/>
                    <a:pt x="19" y="79"/>
                    <a:pt x="22" y="60"/>
                  </a:cubicBezTo>
                  <a:cubicBezTo>
                    <a:pt x="14" y="56"/>
                    <a:pt x="7" y="51"/>
                    <a:pt x="7" y="43"/>
                  </a:cubicBezTo>
                  <a:cubicBezTo>
                    <a:pt x="7" y="33"/>
                    <a:pt x="13" y="35"/>
                    <a:pt x="16" y="35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70"/>
            <p:cNvSpPr/>
            <p:nvPr/>
          </p:nvSpPr>
          <p:spPr>
            <a:xfrm>
              <a:off x="5645286" y="2504960"/>
              <a:ext cx="21426" cy="214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5" y="19"/>
                  </a:moveTo>
                  <a:cubicBezTo>
                    <a:pt x="3" y="19"/>
                    <a:pt x="0" y="12"/>
                    <a:pt x="0" y="9"/>
                  </a:cubicBezTo>
                  <a:cubicBezTo>
                    <a:pt x="0" y="4"/>
                    <a:pt x="13" y="0"/>
                    <a:pt x="19" y="0"/>
                  </a:cubicBezTo>
                  <a:cubicBezTo>
                    <a:pt x="19" y="9"/>
                    <a:pt x="13" y="19"/>
                    <a:pt x="5" y="19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70"/>
            <p:cNvSpPr/>
            <p:nvPr/>
          </p:nvSpPr>
          <p:spPr>
            <a:xfrm>
              <a:off x="5659060" y="2495778"/>
              <a:ext cx="205079" cy="312207"/>
            </a:xfrm>
            <a:custGeom>
              <a:avLst/>
              <a:gdLst/>
              <a:ahLst/>
              <a:cxnLst/>
              <a:rect l="l" t="t" r="r" b="b"/>
              <a:pathLst>
                <a:path w="179" h="273" extrusionOk="0">
                  <a:moveTo>
                    <a:pt x="154" y="186"/>
                  </a:moveTo>
                  <a:cubicBezTo>
                    <a:pt x="159" y="182"/>
                    <a:pt x="157" y="183"/>
                    <a:pt x="163" y="183"/>
                  </a:cubicBezTo>
                  <a:cubicBezTo>
                    <a:pt x="172" y="183"/>
                    <a:pt x="179" y="190"/>
                    <a:pt x="179" y="198"/>
                  </a:cubicBezTo>
                  <a:cubicBezTo>
                    <a:pt x="179" y="212"/>
                    <a:pt x="161" y="219"/>
                    <a:pt x="155" y="230"/>
                  </a:cubicBezTo>
                  <a:cubicBezTo>
                    <a:pt x="163" y="232"/>
                    <a:pt x="166" y="233"/>
                    <a:pt x="170" y="233"/>
                  </a:cubicBezTo>
                  <a:cubicBezTo>
                    <a:pt x="170" y="238"/>
                    <a:pt x="170" y="238"/>
                    <a:pt x="170" y="238"/>
                  </a:cubicBezTo>
                  <a:cubicBezTo>
                    <a:pt x="163" y="246"/>
                    <a:pt x="158" y="250"/>
                    <a:pt x="149" y="250"/>
                  </a:cubicBezTo>
                  <a:cubicBezTo>
                    <a:pt x="140" y="250"/>
                    <a:pt x="123" y="250"/>
                    <a:pt x="119" y="250"/>
                  </a:cubicBezTo>
                  <a:cubicBezTo>
                    <a:pt x="111" y="250"/>
                    <a:pt x="91" y="257"/>
                    <a:pt x="79" y="257"/>
                  </a:cubicBezTo>
                  <a:cubicBezTo>
                    <a:pt x="74" y="257"/>
                    <a:pt x="71" y="253"/>
                    <a:pt x="66" y="253"/>
                  </a:cubicBezTo>
                  <a:cubicBezTo>
                    <a:pt x="58" y="253"/>
                    <a:pt x="54" y="260"/>
                    <a:pt x="54" y="266"/>
                  </a:cubicBezTo>
                  <a:cubicBezTo>
                    <a:pt x="43" y="266"/>
                    <a:pt x="43" y="266"/>
                    <a:pt x="43" y="266"/>
                  </a:cubicBezTo>
                  <a:cubicBezTo>
                    <a:pt x="38" y="266"/>
                    <a:pt x="35" y="269"/>
                    <a:pt x="32" y="273"/>
                  </a:cubicBezTo>
                  <a:cubicBezTo>
                    <a:pt x="27" y="273"/>
                    <a:pt x="27" y="273"/>
                    <a:pt x="27" y="273"/>
                  </a:cubicBezTo>
                  <a:cubicBezTo>
                    <a:pt x="27" y="268"/>
                    <a:pt x="27" y="268"/>
                    <a:pt x="27" y="268"/>
                  </a:cubicBezTo>
                  <a:cubicBezTo>
                    <a:pt x="29" y="265"/>
                    <a:pt x="51" y="239"/>
                    <a:pt x="54" y="238"/>
                  </a:cubicBezTo>
                  <a:cubicBezTo>
                    <a:pt x="64" y="235"/>
                    <a:pt x="79" y="239"/>
                    <a:pt x="79" y="228"/>
                  </a:cubicBezTo>
                  <a:cubicBezTo>
                    <a:pt x="79" y="226"/>
                    <a:pt x="78" y="224"/>
                    <a:pt x="78" y="222"/>
                  </a:cubicBezTo>
                  <a:cubicBezTo>
                    <a:pt x="75" y="227"/>
                    <a:pt x="70" y="230"/>
                    <a:pt x="64" y="230"/>
                  </a:cubicBezTo>
                  <a:cubicBezTo>
                    <a:pt x="54" y="230"/>
                    <a:pt x="51" y="221"/>
                    <a:pt x="43" y="221"/>
                  </a:cubicBezTo>
                  <a:cubicBezTo>
                    <a:pt x="38" y="221"/>
                    <a:pt x="39" y="225"/>
                    <a:pt x="35" y="225"/>
                  </a:cubicBezTo>
                  <a:cubicBezTo>
                    <a:pt x="34" y="225"/>
                    <a:pt x="32" y="222"/>
                    <a:pt x="32" y="221"/>
                  </a:cubicBezTo>
                  <a:cubicBezTo>
                    <a:pt x="32" y="209"/>
                    <a:pt x="53" y="208"/>
                    <a:pt x="53" y="196"/>
                  </a:cubicBezTo>
                  <a:cubicBezTo>
                    <a:pt x="53" y="186"/>
                    <a:pt x="47" y="182"/>
                    <a:pt x="47" y="173"/>
                  </a:cubicBezTo>
                  <a:cubicBezTo>
                    <a:pt x="60" y="173"/>
                    <a:pt x="77" y="166"/>
                    <a:pt x="81" y="158"/>
                  </a:cubicBezTo>
                  <a:cubicBezTo>
                    <a:pt x="81" y="146"/>
                    <a:pt x="81" y="146"/>
                    <a:pt x="81" y="146"/>
                  </a:cubicBezTo>
                  <a:cubicBezTo>
                    <a:pt x="73" y="147"/>
                    <a:pt x="63" y="145"/>
                    <a:pt x="63" y="137"/>
                  </a:cubicBezTo>
                  <a:cubicBezTo>
                    <a:pt x="63" y="131"/>
                    <a:pt x="66" y="129"/>
                    <a:pt x="68" y="126"/>
                  </a:cubicBezTo>
                  <a:cubicBezTo>
                    <a:pt x="66" y="126"/>
                    <a:pt x="63" y="126"/>
                    <a:pt x="61" y="126"/>
                  </a:cubicBezTo>
                  <a:cubicBezTo>
                    <a:pt x="54" y="126"/>
                    <a:pt x="50" y="129"/>
                    <a:pt x="44" y="129"/>
                  </a:cubicBezTo>
                  <a:cubicBezTo>
                    <a:pt x="37" y="129"/>
                    <a:pt x="32" y="129"/>
                    <a:pt x="32" y="123"/>
                  </a:cubicBezTo>
                  <a:cubicBezTo>
                    <a:pt x="32" y="117"/>
                    <a:pt x="39" y="113"/>
                    <a:pt x="39" y="106"/>
                  </a:cubicBezTo>
                  <a:cubicBezTo>
                    <a:pt x="39" y="99"/>
                    <a:pt x="37" y="98"/>
                    <a:pt x="39" y="91"/>
                  </a:cubicBezTo>
                  <a:cubicBezTo>
                    <a:pt x="33" y="91"/>
                    <a:pt x="29" y="89"/>
                    <a:pt x="26" y="87"/>
                  </a:cubicBezTo>
                  <a:cubicBezTo>
                    <a:pt x="23" y="94"/>
                    <a:pt x="25" y="96"/>
                    <a:pt x="26" y="99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20" y="93"/>
                    <a:pt x="20" y="91"/>
                    <a:pt x="20" y="87"/>
                  </a:cubicBezTo>
                  <a:cubicBezTo>
                    <a:pt x="20" y="84"/>
                    <a:pt x="21" y="83"/>
                    <a:pt x="23" y="81"/>
                  </a:cubicBezTo>
                  <a:cubicBezTo>
                    <a:pt x="23" y="74"/>
                    <a:pt x="23" y="74"/>
                    <a:pt x="23" y="74"/>
                  </a:cubicBezTo>
                  <a:cubicBezTo>
                    <a:pt x="19" y="73"/>
                    <a:pt x="12" y="71"/>
                    <a:pt x="12" y="67"/>
                  </a:cubicBezTo>
                  <a:cubicBezTo>
                    <a:pt x="12" y="64"/>
                    <a:pt x="17" y="58"/>
                    <a:pt x="17" y="57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6" y="48"/>
                    <a:pt x="0" y="46"/>
                    <a:pt x="0" y="36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2" y="40"/>
                    <a:pt x="16" y="43"/>
                    <a:pt x="17" y="43"/>
                  </a:cubicBezTo>
                  <a:cubicBezTo>
                    <a:pt x="19" y="43"/>
                    <a:pt x="20" y="40"/>
                    <a:pt x="20" y="38"/>
                  </a:cubicBezTo>
                  <a:cubicBezTo>
                    <a:pt x="19" y="37"/>
                    <a:pt x="17" y="35"/>
                    <a:pt x="17" y="33"/>
                  </a:cubicBezTo>
                  <a:cubicBezTo>
                    <a:pt x="17" y="27"/>
                    <a:pt x="22" y="24"/>
                    <a:pt x="27" y="24"/>
                  </a:cubicBezTo>
                  <a:cubicBezTo>
                    <a:pt x="27" y="17"/>
                    <a:pt x="30" y="14"/>
                    <a:pt x="30" y="10"/>
                  </a:cubicBezTo>
                  <a:cubicBezTo>
                    <a:pt x="30" y="6"/>
                    <a:pt x="38" y="0"/>
                    <a:pt x="42" y="0"/>
                  </a:cubicBezTo>
                  <a:cubicBezTo>
                    <a:pt x="51" y="0"/>
                    <a:pt x="59" y="0"/>
                    <a:pt x="64" y="0"/>
                  </a:cubicBezTo>
                  <a:cubicBezTo>
                    <a:pt x="67" y="0"/>
                    <a:pt x="72" y="5"/>
                    <a:pt x="72" y="7"/>
                  </a:cubicBezTo>
                  <a:cubicBezTo>
                    <a:pt x="72" y="18"/>
                    <a:pt x="55" y="17"/>
                    <a:pt x="53" y="28"/>
                  </a:cubicBezTo>
                  <a:cubicBezTo>
                    <a:pt x="53" y="30"/>
                    <a:pt x="54" y="32"/>
                    <a:pt x="55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3" y="56"/>
                    <a:pt x="79" y="66"/>
                    <a:pt x="79" y="83"/>
                  </a:cubicBezTo>
                  <a:cubicBezTo>
                    <a:pt x="76" y="83"/>
                    <a:pt x="74" y="86"/>
                    <a:pt x="73" y="89"/>
                  </a:cubicBezTo>
                  <a:cubicBezTo>
                    <a:pt x="81" y="91"/>
                    <a:pt x="85" y="88"/>
                    <a:pt x="91" y="90"/>
                  </a:cubicBezTo>
                  <a:cubicBezTo>
                    <a:pt x="105" y="95"/>
                    <a:pt x="103" y="114"/>
                    <a:pt x="112" y="123"/>
                  </a:cubicBezTo>
                  <a:cubicBezTo>
                    <a:pt x="124" y="136"/>
                    <a:pt x="144" y="141"/>
                    <a:pt x="144" y="160"/>
                  </a:cubicBezTo>
                  <a:cubicBezTo>
                    <a:pt x="144" y="167"/>
                    <a:pt x="152" y="171"/>
                    <a:pt x="152" y="177"/>
                  </a:cubicBezTo>
                  <a:cubicBezTo>
                    <a:pt x="152" y="180"/>
                    <a:pt x="151" y="182"/>
                    <a:pt x="148" y="183"/>
                  </a:cubicBezTo>
                  <a:cubicBezTo>
                    <a:pt x="148" y="188"/>
                    <a:pt x="148" y="188"/>
                    <a:pt x="148" y="188"/>
                  </a:cubicBezTo>
                  <a:cubicBezTo>
                    <a:pt x="154" y="187"/>
                    <a:pt x="154" y="184"/>
                    <a:pt x="157" y="183"/>
                  </a:cubicBezTo>
                  <a:lnTo>
                    <a:pt x="154" y="186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70"/>
            <p:cNvSpPr/>
            <p:nvPr/>
          </p:nvSpPr>
          <p:spPr>
            <a:xfrm>
              <a:off x="5703442" y="2656472"/>
              <a:ext cx="9183" cy="10713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5" y="0"/>
                  </a:moveTo>
                  <a:cubicBezTo>
                    <a:pt x="0" y="2"/>
                    <a:pt x="0" y="5"/>
                    <a:pt x="0" y="9"/>
                  </a:cubicBezTo>
                  <a:cubicBezTo>
                    <a:pt x="4" y="9"/>
                    <a:pt x="7" y="9"/>
                    <a:pt x="8" y="9"/>
                  </a:cubicBezTo>
                  <a:cubicBezTo>
                    <a:pt x="8" y="5"/>
                    <a:pt x="9" y="2"/>
                    <a:pt x="9" y="0"/>
                  </a:cubicBezTo>
                  <a:cubicBezTo>
                    <a:pt x="8" y="0"/>
                    <a:pt x="6" y="0"/>
                    <a:pt x="5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70"/>
            <p:cNvSpPr/>
            <p:nvPr/>
          </p:nvSpPr>
          <p:spPr>
            <a:xfrm>
              <a:off x="5235128" y="2175919"/>
              <a:ext cx="250992" cy="119373"/>
            </a:xfrm>
            <a:custGeom>
              <a:avLst/>
              <a:gdLst/>
              <a:ahLst/>
              <a:cxnLst/>
              <a:rect l="l" t="t" r="r" b="b"/>
              <a:pathLst>
                <a:path w="219" h="104" extrusionOk="0">
                  <a:moveTo>
                    <a:pt x="218" y="56"/>
                  </a:moveTo>
                  <a:cubicBezTo>
                    <a:pt x="212" y="67"/>
                    <a:pt x="194" y="81"/>
                    <a:pt x="184" y="84"/>
                  </a:cubicBezTo>
                  <a:cubicBezTo>
                    <a:pt x="166" y="91"/>
                    <a:pt x="151" y="104"/>
                    <a:pt x="125" y="104"/>
                  </a:cubicBezTo>
                  <a:cubicBezTo>
                    <a:pt x="97" y="104"/>
                    <a:pt x="78" y="97"/>
                    <a:pt x="57" y="90"/>
                  </a:cubicBezTo>
                  <a:cubicBezTo>
                    <a:pt x="47" y="87"/>
                    <a:pt x="41" y="75"/>
                    <a:pt x="24" y="75"/>
                  </a:cubicBezTo>
                  <a:cubicBezTo>
                    <a:pt x="26" y="74"/>
                    <a:pt x="29" y="71"/>
                    <a:pt x="31" y="71"/>
                  </a:cubicBezTo>
                  <a:cubicBezTo>
                    <a:pt x="31" y="61"/>
                    <a:pt x="33" y="56"/>
                    <a:pt x="35" y="48"/>
                  </a:cubicBezTo>
                  <a:cubicBezTo>
                    <a:pt x="22" y="44"/>
                    <a:pt x="10" y="52"/>
                    <a:pt x="2" y="44"/>
                  </a:cubicBezTo>
                  <a:cubicBezTo>
                    <a:pt x="13" y="44"/>
                    <a:pt x="33" y="40"/>
                    <a:pt x="41" y="37"/>
                  </a:cubicBezTo>
                  <a:cubicBezTo>
                    <a:pt x="39" y="36"/>
                    <a:pt x="38" y="33"/>
                    <a:pt x="38" y="31"/>
                  </a:cubicBezTo>
                  <a:cubicBezTo>
                    <a:pt x="29" y="31"/>
                    <a:pt x="1" y="22"/>
                    <a:pt x="0" y="13"/>
                  </a:cubicBezTo>
                  <a:cubicBezTo>
                    <a:pt x="7" y="11"/>
                    <a:pt x="10" y="13"/>
                    <a:pt x="15" y="15"/>
                  </a:cubicBezTo>
                  <a:cubicBezTo>
                    <a:pt x="15" y="13"/>
                    <a:pt x="15" y="11"/>
                    <a:pt x="15" y="9"/>
                  </a:cubicBezTo>
                  <a:cubicBezTo>
                    <a:pt x="21" y="9"/>
                    <a:pt x="22" y="0"/>
                    <a:pt x="29" y="0"/>
                  </a:cubicBezTo>
                  <a:cubicBezTo>
                    <a:pt x="31" y="0"/>
                    <a:pt x="32" y="0"/>
                    <a:pt x="35" y="0"/>
                  </a:cubicBezTo>
                  <a:cubicBezTo>
                    <a:pt x="35" y="5"/>
                    <a:pt x="38" y="7"/>
                    <a:pt x="39" y="12"/>
                  </a:cubicBezTo>
                  <a:cubicBezTo>
                    <a:pt x="38" y="17"/>
                    <a:pt x="45" y="28"/>
                    <a:pt x="50" y="28"/>
                  </a:cubicBezTo>
                  <a:cubicBezTo>
                    <a:pt x="56" y="28"/>
                    <a:pt x="60" y="24"/>
                    <a:pt x="64" y="23"/>
                  </a:cubicBezTo>
                  <a:cubicBezTo>
                    <a:pt x="63" y="17"/>
                    <a:pt x="62" y="16"/>
                    <a:pt x="64" y="13"/>
                  </a:cubicBezTo>
                  <a:cubicBezTo>
                    <a:pt x="67" y="16"/>
                    <a:pt x="69" y="20"/>
                    <a:pt x="74" y="20"/>
                  </a:cubicBezTo>
                  <a:cubicBezTo>
                    <a:pt x="92" y="15"/>
                    <a:pt x="92" y="15"/>
                    <a:pt x="92" y="15"/>
                  </a:cubicBezTo>
                  <a:cubicBezTo>
                    <a:pt x="98" y="17"/>
                    <a:pt x="100" y="19"/>
                    <a:pt x="103" y="21"/>
                  </a:cubicBezTo>
                  <a:cubicBezTo>
                    <a:pt x="102" y="18"/>
                    <a:pt x="103" y="15"/>
                    <a:pt x="103" y="13"/>
                  </a:cubicBezTo>
                  <a:cubicBezTo>
                    <a:pt x="114" y="13"/>
                    <a:pt x="120" y="15"/>
                    <a:pt x="127" y="15"/>
                  </a:cubicBezTo>
                  <a:cubicBezTo>
                    <a:pt x="137" y="15"/>
                    <a:pt x="146" y="5"/>
                    <a:pt x="153" y="13"/>
                  </a:cubicBezTo>
                  <a:cubicBezTo>
                    <a:pt x="153" y="6"/>
                    <a:pt x="154" y="4"/>
                    <a:pt x="156" y="1"/>
                  </a:cubicBezTo>
                  <a:cubicBezTo>
                    <a:pt x="161" y="2"/>
                    <a:pt x="161" y="3"/>
                    <a:pt x="164" y="1"/>
                  </a:cubicBezTo>
                  <a:cubicBezTo>
                    <a:pt x="164" y="10"/>
                    <a:pt x="170" y="11"/>
                    <a:pt x="178" y="11"/>
                  </a:cubicBezTo>
                  <a:cubicBezTo>
                    <a:pt x="185" y="11"/>
                    <a:pt x="189" y="7"/>
                    <a:pt x="196" y="7"/>
                  </a:cubicBezTo>
                  <a:cubicBezTo>
                    <a:pt x="194" y="9"/>
                    <a:pt x="191" y="12"/>
                    <a:pt x="191" y="14"/>
                  </a:cubicBezTo>
                  <a:cubicBezTo>
                    <a:pt x="191" y="37"/>
                    <a:pt x="219" y="32"/>
                    <a:pt x="219" y="54"/>
                  </a:cubicBezTo>
                  <a:lnTo>
                    <a:pt x="218" y="56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70"/>
            <p:cNvSpPr/>
            <p:nvPr/>
          </p:nvSpPr>
          <p:spPr>
            <a:xfrm>
              <a:off x="3732236" y="3623701"/>
              <a:ext cx="257114" cy="91825"/>
            </a:xfrm>
            <a:custGeom>
              <a:avLst/>
              <a:gdLst/>
              <a:ahLst/>
              <a:cxnLst/>
              <a:rect l="l" t="t" r="r" b="b"/>
              <a:pathLst>
                <a:path w="225" h="81" extrusionOk="0">
                  <a:moveTo>
                    <a:pt x="225" y="71"/>
                  </a:moveTo>
                  <a:cubicBezTo>
                    <a:pt x="220" y="81"/>
                    <a:pt x="206" y="81"/>
                    <a:pt x="197" y="81"/>
                  </a:cubicBezTo>
                  <a:cubicBezTo>
                    <a:pt x="179" y="81"/>
                    <a:pt x="167" y="75"/>
                    <a:pt x="153" y="75"/>
                  </a:cubicBezTo>
                  <a:cubicBezTo>
                    <a:pt x="153" y="74"/>
                    <a:pt x="153" y="72"/>
                    <a:pt x="153" y="70"/>
                  </a:cubicBezTo>
                  <a:cubicBezTo>
                    <a:pt x="156" y="70"/>
                    <a:pt x="160" y="67"/>
                    <a:pt x="160" y="63"/>
                  </a:cubicBezTo>
                  <a:cubicBezTo>
                    <a:pt x="149" y="58"/>
                    <a:pt x="137" y="59"/>
                    <a:pt x="135" y="47"/>
                  </a:cubicBezTo>
                  <a:cubicBezTo>
                    <a:pt x="128" y="47"/>
                    <a:pt x="129" y="41"/>
                    <a:pt x="126" y="39"/>
                  </a:cubicBezTo>
                  <a:cubicBezTo>
                    <a:pt x="120" y="36"/>
                    <a:pt x="116" y="39"/>
                    <a:pt x="110" y="39"/>
                  </a:cubicBezTo>
                  <a:cubicBezTo>
                    <a:pt x="100" y="39"/>
                    <a:pt x="94" y="27"/>
                    <a:pt x="84" y="27"/>
                  </a:cubicBezTo>
                  <a:cubicBezTo>
                    <a:pt x="62" y="27"/>
                    <a:pt x="62" y="27"/>
                    <a:pt x="62" y="27"/>
                  </a:cubicBezTo>
                  <a:cubicBezTo>
                    <a:pt x="57" y="24"/>
                    <a:pt x="58" y="20"/>
                    <a:pt x="60" y="18"/>
                  </a:cubicBezTo>
                  <a:cubicBezTo>
                    <a:pt x="57" y="15"/>
                    <a:pt x="54" y="16"/>
                    <a:pt x="50" y="16"/>
                  </a:cubicBezTo>
                  <a:cubicBezTo>
                    <a:pt x="35" y="16"/>
                    <a:pt x="15" y="27"/>
                    <a:pt x="7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3" y="13"/>
                    <a:pt x="29" y="0"/>
                    <a:pt x="63" y="0"/>
                  </a:cubicBezTo>
                  <a:cubicBezTo>
                    <a:pt x="96" y="0"/>
                    <a:pt x="112" y="20"/>
                    <a:pt x="137" y="20"/>
                  </a:cubicBezTo>
                  <a:cubicBezTo>
                    <a:pt x="142" y="20"/>
                    <a:pt x="148" y="28"/>
                    <a:pt x="150" y="29"/>
                  </a:cubicBezTo>
                  <a:cubicBezTo>
                    <a:pt x="160" y="40"/>
                    <a:pt x="179" y="49"/>
                    <a:pt x="197" y="49"/>
                  </a:cubicBezTo>
                  <a:cubicBezTo>
                    <a:pt x="197" y="51"/>
                    <a:pt x="196" y="53"/>
                    <a:pt x="197" y="55"/>
                  </a:cubicBezTo>
                  <a:cubicBezTo>
                    <a:pt x="208" y="55"/>
                    <a:pt x="208" y="55"/>
                    <a:pt x="208" y="55"/>
                  </a:cubicBezTo>
                  <a:cubicBezTo>
                    <a:pt x="216" y="58"/>
                    <a:pt x="220" y="69"/>
                    <a:pt x="225" y="71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70"/>
            <p:cNvSpPr/>
            <p:nvPr/>
          </p:nvSpPr>
          <p:spPr>
            <a:xfrm>
              <a:off x="3768967" y="3657370"/>
              <a:ext cx="13774" cy="16835"/>
            </a:xfrm>
            <a:custGeom>
              <a:avLst/>
              <a:gdLst/>
              <a:ahLst/>
              <a:cxnLst/>
              <a:rect l="l" t="t" r="r" b="b"/>
              <a:pathLst>
                <a:path w="12" h="14" extrusionOk="0">
                  <a:moveTo>
                    <a:pt x="10" y="1"/>
                  </a:moveTo>
                  <a:cubicBezTo>
                    <a:pt x="11" y="5"/>
                    <a:pt x="12" y="9"/>
                    <a:pt x="10" y="13"/>
                  </a:cubicBezTo>
                  <a:cubicBezTo>
                    <a:pt x="9" y="13"/>
                    <a:pt x="0" y="14"/>
                    <a:pt x="0" y="13"/>
                  </a:cubicBezTo>
                  <a:cubicBezTo>
                    <a:pt x="0" y="7"/>
                    <a:pt x="4" y="6"/>
                    <a:pt x="6" y="6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8" y="0"/>
                    <a:pt x="8" y="0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70"/>
            <p:cNvSpPr/>
            <p:nvPr/>
          </p:nvSpPr>
          <p:spPr>
            <a:xfrm>
              <a:off x="3895993" y="3749195"/>
              <a:ext cx="42852" cy="19896"/>
            </a:xfrm>
            <a:custGeom>
              <a:avLst/>
              <a:gdLst/>
              <a:ahLst/>
              <a:cxnLst/>
              <a:rect l="l" t="t" r="r" b="b"/>
              <a:pathLst>
                <a:path w="37" h="17" extrusionOk="0">
                  <a:moveTo>
                    <a:pt x="31" y="5"/>
                  </a:moveTo>
                  <a:cubicBezTo>
                    <a:pt x="35" y="7"/>
                    <a:pt x="37" y="9"/>
                    <a:pt x="37" y="12"/>
                  </a:cubicBezTo>
                  <a:cubicBezTo>
                    <a:pt x="28" y="14"/>
                    <a:pt x="22" y="17"/>
                    <a:pt x="12" y="17"/>
                  </a:cubicBezTo>
                  <a:cubicBezTo>
                    <a:pt x="6" y="17"/>
                    <a:pt x="0" y="11"/>
                    <a:pt x="0" y="5"/>
                  </a:cubicBezTo>
                  <a:cubicBezTo>
                    <a:pt x="0" y="2"/>
                    <a:pt x="5" y="0"/>
                    <a:pt x="8" y="0"/>
                  </a:cubicBezTo>
                  <a:cubicBezTo>
                    <a:pt x="17" y="0"/>
                    <a:pt x="28" y="5"/>
                    <a:pt x="32" y="7"/>
                  </a:cubicBezTo>
                  <a:lnTo>
                    <a:pt x="31" y="5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70"/>
            <p:cNvSpPr/>
            <p:nvPr/>
          </p:nvSpPr>
          <p:spPr>
            <a:xfrm>
              <a:off x="4169942" y="3747665"/>
              <a:ext cx="35200" cy="15304"/>
            </a:xfrm>
            <a:custGeom>
              <a:avLst/>
              <a:gdLst/>
              <a:ahLst/>
              <a:cxnLst/>
              <a:rect l="l" t="t" r="r" b="b"/>
              <a:pathLst>
                <a:path w="31" h="13" extrusionOk="0">
                  <a:moveTo>
                    <a:pt x="31" y="8"/>
                  </a:moveTo>
                  <a:cubicBezTo>
                    <a:pt x="29" y="13"/>
                    <a:pt x="23" y="13"/>
                    <a:pt x="19" y="13"/>
                  </a:cubicBezTo>
                  <a:cubicBezTo>
                    <a:pt x="10" y="13"/>
                    <a:pt x="0" y="12"/>
                    <a:pt x="0" y="4"/>
                  </a:cubicBezTo>
                  <a:cubicBezTo>
                    <a:pt x="0" y="0"/>
                    <a:pt x="6" y="0"/>
                    <a:pt x="8" y="0"/>
                  </a:cubicBezTo>
                  <a:cubicBezTo>
                    <a:pt x="11" y="0"/>
                    <a:pt x="29" y="4"/>
                    <a:pt x="31" y="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70"/>
            <p:cNvSpPr/>
            <p:nvPr/>
          </p:nvSpPr>
          <p:spPr>
            <a:xfrm>
              <a:off x="3990881" y="3709404"/>
              <a:ext cx="148453" cy="61217"/>
            </a:xfrm>
            <a:custGeom>
              <a:avLst/>
              <a:gdLst/>
              <a:ahLst/>
              <a:cxnLst/>
              <a:rect l="l" t="t" r="r" b="b"/>
              <a:pathLst>
                <a:path w="129" h="54" extrusionOk="0">
                  <a:moveTo>
                    <a:pt x="108" y="20"/>
                  </a:moveTo>
                  <a:cubicBezTo>
                    <a:pt x="116" y="26"/>
                    <a:pt x="123" y="30"/>
                    <a:pt x="129" y="38"/>
                  </a:cubicBezTo>
                  <a:cubicBezTo>
                    <a:pt x="101" y="38"/>
                    <a:pt x="101" y="38"/>
                    <a:pt x="101" y="38"/>
                  </a:cubicBezTo>
                  <a:cubicBezTo>
                    <a:pt x="95" y="41"/>
                    <a:pt x="92" y="44"/>
                    <a:pt x="87" y="44"/>
                  </a:cubicBezTo>
                  <a:cubicBezTo>
                    <a:pt x="82" y="44"/>
                    <a:pt x="83" y="40"/>
                    <a:pt x="79" y="40"/>
                  </a:cubicBezTo>
                  <a:cubicBezTo>
                    <a:pt x="70" y="40"/>
                    <a:pt x="70" y="54"/>
                    <a:pt x="62" y="54"/>
                  </a:cubicBezTo>
                  <a:cubicBezTo>
                    <a:pt x="55" y="54"/>
                    <a:pt x="57" y="46"/>
                    <a:pt x="53" y="44"/>
                  </a:cubicBezTo>
                  <a:cubicBezTo>
                    <a:pt x="46" y="39"/>
                    <a:pt x="28" y="42"/>
                    <a:pt x="19" y="42"/>
                  </a:cubicBezTo>
                  <a:cubicBezTo>
                    <a:pt x="14" y="42"/>
                    <a:pt x="14" y="44"/>
                    <a:pt x="10" y="42"/>
                  </a:cubicBezTo>
                  <a:cubicBezTo>
                    <a:pt x="10" y="44"/>
                    <a:pt x="9" y="46"/>
                    <a:pt x="9" y="48"/>
                  </a:cubicBezTo>
                  <a:cubicBezTo>
                    <a:pt x="4" y="47"/>
                    <a:pt x="0" y="40"/>
                    <a:pt x="0" y="35"/>
                  </a:cubicBezTo>
                  <a:cubicBezTo>
                    <a:pt x="1" y="35"/>
                    <a:pt x="3" y="33"/>
                    <a:pt x="4" y="32"/>
                  </a:cubicBezTo>
                  <a:cubicBezTo>
                    <a:pt x="21" y="32"/>
                    <a:pt x="29" y="36"/>
                    <a:pt x="38" y="31"/>
                  </a:cubicBezTo>
                  <a:cubicBezTo>
                    <a:pt x="33" y="26"/>
                    <a:pt x="33" y="21"/>
                    <a:pt x="33" y="15"/>
                  </a:cubicBezTo>
                  <a:cubicBezTo>
                    <a:pt x="28" y="15"/>
                    <a:pt x="23" y="11"/>
                    <a:pt x="23" y="6"/>
                  </a:cubicBezTo>
                  <a:cubicBezTo>
                    <a:pt x="23" y="3"/>
                    <a:pt x="26" y="0"/>
                    <a:pt x="29" y="0"/>
                  </a:cubicBezTo>
                  <a:cubicBezTo>
                    <a:pt x="36" y="0"/>
                    <a:pt x="40" y="6"/>
                    <a:pt x="47" y="6"/>
                  </a:cubicBezTo>
                  <a:cubicBezTo>
                    <a:pt x="57" y="6"/>
                    <a:pt x="61" y="3"/>
                    <a:pt x="70" y="3"/>
                  </a:cubicBezTo>
                  <a:cubicBezTo>
                    <a:pt x="94" y="3"/>
                    <a:pt x="98" y="16"/>
                    <a:pt x="112" y="23"/>
                  </a:cubicBezTo>
                  <a:lnTo>
                    <a:pt x="108" y="2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70"/>
            <p:cNvSpPr/>
            <p:nvPr/>
          </p:nvSpPr>
          <p:spPr>
            <a:xfrm>
              <a:off x="4303090" y="3957333"/>
              <a:ext cx="18365" cy="21426"/>
            </a:xfrm>
            <a:custGeom>
              <a:avLst/>
              <a:gdLst/>
              <a:ahLst/>
              <a:cxnLst/>
              <a:rect l="l" t="t" r="r" b="b"/>
              <a:pathLst>
                <a:path w="16" h="19" extrusionOk="0">
                  <a:moveTo>
                    <a:pt x="16" y="6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4" y="0"/>
                    <a:pt x="12" y="0"/>
                    <a:pt x="9" y="0"/>
                  </a:cubicBezTo>
                  <a:cubicBezTo>
                    <a:pt x="5" y="0"/>
                    <a:pt x="0" y="8"/>
                    <a:pt x="0" y="16"/>
                  </a:cubicBezTo>
                  <a:cubicBezTo>
                    <a:pt x="0" y="19"/>
                    <a:pt x="5" y="16"/>
                    <a:pt x="7" y="16"/>
                  </a:cubicBezTo>
                  <a:cubicBezTo>
                    <a:pt x="12" y="16"/>
                    <a:pt x="15" y="9"/>
                    <a:pt x="16" y="6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70"/>
            <p:cNvSpPr/>
            <p:nvPr/>
          </p:nvSpPr>
          <p:spPr>
            <a:xfrm>
              <a:off x="4573978" y="4232810"/>
              <a:ext cx="58157" cy="47443"/>
            </a:xfrm>
            <a:custGeom>
              <a:avLst/>
              <a:gdLst/>
              <a:ahLst/>
              <a:cxnLst/>
              <a:rect l="l" t="t" r="r" b="b"/>
              <a:pathLst>
                <a:path w="51" h="42" extrusionOk="0">
                  <a:moveTo>
                    <a:pt x="18" y="0"/>
                  </a:moveTo>
                  <a:cubicBezTo>
                    <a:pt x="23" y="3"/>
                    <a:pt x="28" y="7"/>
                    <a:pt x="34" y="7"/>
                  </a:cubicBezTo>
                  <a:cubicBezTo>
                    <a:pt x="35" y="18"/>
                    <a:pt x="42" y="9"/>
                    <a:pt x="46" y="9"/>
                  </a:cubicBezTo>
                  <a:cubicBezTo>
                    <a:pt x="49" y="9"/>
                    <a:pt x="51" y="15"/>
                    <a:pt x="51" y="16"/>
                  </a:cubicBezTo>
                  <a:cubicBezTo>
                    <a:pt x="51" y="23"/>
                    <a:pt x="40" y="42"/>
                    <a:pt x="31" y="42"/>
                  </a:cubicBezTo>
                  <a:cubicBezTo>
                    <a:pt x="20" y="42"/>
                    <a:pt x="0" y="27"/>
                    <a:pt x="0" y="20"/>
                  </a:cubicBezTo>
                  <a:cubicBezTo>
                    <a:pt x="0" y="8"/>
                    <a:pt x="6" y="0"/>
                    <a:pt x="15" y="0"/>
                  </a:cubicBezTo>
                  <a:cubicBezTo>
                    <a:pt x="16" y="0"/>
                    <a:pt x="18" y="1"/>
                    <a:pt x="18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70"/>
            <p:cNvSpPr/>
            <p:nvPr/>
          </p:nvSpPr>
          <p:spPr>
            <a:xfrm>
              <a:off x="3995472" y="5402054"/>
              <a:ext cx="22957" cy="53565"/>
            </a:xfrm>
            <a:custGeom>
              <a:avLst/>
              <a:gdLst/>
              <a:ahLst/>
              <a:cxnLst/>
              <a:rect l="l" t="t" r="r" b="b"/>
              <a:pathLst>
                <a:path w="19" h="46" extrusionOk="0">
                  <a:moveTo>
                    <a:pt x="0" y="24"/>
                  </a:moveTo>
                  <a:cubicBezTo>
                    <a:pt x="0" y="24"/>
                    <a:pt x="5" y="0"/>
                    <a:pt x="10" y="0"/>
                  </a:cubicBezTo>
                  <a:cubicBezTo>
                    <a:pt x="16" y="0"/>
                    <a:pt x="19" y="7"/>
                    <a:pt x="19" y="13"/>
                  </a:cubicBezTo>
                  <a:cubicBezTo>
                    <a:pt x="19" y="18"/>
                    <a:pt x="16" y="20"/>
                    <a:pt x="16" y="22"/>
                  </a:cubicBezTo>
                  <a:cubicBezTo>
                    <a:pt x="16" y="46"/>
                    <a:pt x="16" y="46"/>
                    <a:pt x="16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4" y="45"/>
                    <a:pt x="0" y="38"/>
                    <a:pt x="0" y="35"/>
                  </a:cubicBezTo>
                  <a:cubicBezTo>
                    <a:pt x="0" y="31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70"/>
            <p:cNvSpPr/>
            <p:nvPr/>
          </p:nvSpPr>
          <p:spPr>
            <a:xfrm>
              <a:off x="3819472" y="3914481"/>
              <a:ext cx="1150890" cy="1948231"/>
            </a:xfrm>
            <a:custGeom>
              <a:avLst/>
              <a:gdLst/>
              <a:ahLst/>
              <a:cxnLst/>
              <a:rect l="l" t="t" r="r" b="b"/>
              <a:pathLst>
                <a:path w="1007" h="1703" extrusionOk="0">
                  <a:moveTo>
                    <a:pt x="84" y="185"/>
                  </a:moveTo>
                  <a:cubicBezTo>
                    <a:pt x="84" y="184"/>
                    <a:pt x="84" y="182"/>
                    <a:pt x="84" y="181"/>
                  </a:cubicBezTo>
                  <a:cubicBezTo>
                    <a:pt x="84" y="174"/>
                    <a:pt x="80" y="169"/>
                    <a:pt x="80" y="163"/>
                  </a:cubicBezTo>
                  <a:cubicBezTo>
                    <a:pt x="80" y="153"/>
                    <a:pt x="84" y="150"/>
                    <a:pt x="84" y="142"/>
                  </a:cubicBezTo>
                  <a:cubicBezTo>
                    <a:pt x="84" y="126"/>
                    <a:pt x="70" y="128"/>
                    <a:pt x="70" y="114"/>
                  </a:cubicBezTo>
                  <a:cubicBezTo>
                    <a:pt x="70" y="103"/>
                    <a:pt x="85" y="98"/>
                    <a:pt x="89" y="91"/>
                  </a:cubicBezTo>
                  <a:cubicBezTo>
                    <a:pt x="95" y="93"/>
                    <a:pt x="93" y="93"/>
                    <a:pt x="98" y="91"/>
                  </a:cubicBezTo>
                  <a:cubicBezTo>
                    <a:pt x="98" y="90"/>
                    <a:pt x="98" y="88"/>
                    <a:pt x="98" y="87"/>
                  </a:cubicBezTo>
                  <a:cubicBezTo>
                    <a:pt x="98" y="85"/>
                    <a:pt x="101" y="83"/>
                    <a:pt x="102" y="83"/>
                  </a:cubicBezTo>
                  <a:cubicBezTo>
                    <a:pt x="102" y="75"/>
                    <a:pt x="110" y="72"/>
                    <a:pt x="115" y="69"/>
                  </a:cubicBezTo>
                  <a:cubicBezTo>
                    <a:pt x="119" y="66"/>
                    <a:pt x="120" y="56"/>
                    <a:pt x="121" y="49"/>
                  </a:cubicBezTo>
                  <a:cubicBezTo>
                    <a:pt x="125" y="37"/>
                    <a:pt x="132" y="34"/>
                    <a:pt x="142" y="31"/>
                  </a:cubicBezTo>
                  <a:cubicBezTo>
                    <a:pt x="160" y="25"/>
                    <a:pt x="172" y="22"/>
                    <a:pt x="191" y="15"/>
                  </a:cubicBezTo>
                  <a:cubicBezTo>
                    <a:pt x="201" y="12"/>
                    <a:pt x="203" y="0"/>
                    <a:pt x="213" y="0"/>
                  </a:cubicBezTo>
                  <a:cubicBezTo>
                    <a:pt x="217" y="0"/>
                    <a:pt x="220" y="9"/>
                    <a:pt x="220" y="10"/>
                  </a:cubicBezTo>
                  <a:cubicBezTo>
                    <a:pt x="220" y="16"/>
                    <a:pt x="215" y="19"/>
                    <a:pt x="212" y="19"/>
                  </a:cubicBezTo>
                  <a:cubicBezTo>
                    <a:pt x="210" y="31"/>
                    <a:pt x="205" y="45"/>
                    <a:pt x="205" y="52"/>
                  </a:cubicBezTo>
                  <a:cubicBezTo>
                    <a:pt x="205" y="60"/>
                    <a:pt x="210" y="76"/>
                    <a:pt x="218" y="76"/>
                  </a:cubicBezTo>
                  <a:cubicBezTo>
                    <a:pt x="221" y="76"/>
                    <a:pt x="225" y="66"/>
                    <a:pt x="225" y="63"/>
                  </a:cubicBezTo>
                  <a:cubicBezTo>
                    <a:pt x="225" y="53"/>
                    <a:pt x="216" y="48"/>
                    <a:pt x="216" y="38"/>
                  </a:cubicBezTo>
                  <a:cubicBezTo>
                    <a:pt x="216" y="26"/>
                    <a:pt x="228" y="28"/>
                    <a:pt x="235" y="23"/>
                  </a:cubicBezTo>
                  <a:cubicBezTo>
                    <a:pt x="253" y="23"/>
                    <a:pt x="253" y="23"/>
                    <a:pt x="253" y="23"/>
                  </a:cubicBezTo>
                  <a:cubicBezTo>
                    <a:pt x="250" y="14"/>
                    <a:pt x="239" y="18"/>
                    <a:pt x="239" y="8"/>
                  </a:cubicBezTo>
                  <a:cubicBezTo>
                    <a:pt x="252" y="8"/>
                    <a:pt x="252" y="8"/>
                    <a:pt x="252" y="8"/>
                  </a:cubicBezTo>
                  <a:cubicBezTo>
                    <a:pt x="255" y="21"/>
                    <a:pt x="272" y="25"/>
                    <a:pt x="283" y="28"/>
                  </a:cubicBezTo>
                  <a:cubicBezTo>
                    <a:pt x="283" y="36"/>
                    <a:pt x="288" y="41"/>
                    <a:pt x="293" y="42"/>
                  </a:cubicBezTo>
                  <a:cubicBezTo>
                    <a:pt x="305" y="42"/>
                    <a:pt x="327" y="42"/>
                    <a:pt x="333" y="42"/>
                  </a:cubicBezTo>
                  <a:cubicBezTo>
                    <a:pt x="333" y="49"/>
                    <a:pt x="343" y="51"/>
                    <a:pt x="349" y="51"/>
                  </a:cubicBezTo>
                  <a:cubicBezTo>
                    <a:pt x="360" y="49"/>
                    <a:pt x="368" y="49"/>
                    <a:pt x="372" y="40"/>
                  </a:cubicBezTo>
                  <a:cubicBezTo>
                    <a:pt x="373" y="37"/>
                    <a:pt x="389" y="37"/>
                    <a:pt x="391" y="36"/>
                  </a:cubicBezTo>
                  <a:cubicBezTo>
                    <a:pt x="399" y="36"/>
                    <a:pt x="412" y="38"/>
                    <a:pt x="412" y="38"/>
                  </a:cubicBezTo>
                  <a:cubicBezTo>
                    <a:pt x="409" y="41"/>
                    <a:pt x="403" y="41"/>
                    <a:pt x="401" y="40"/>
                  </a:cubicBezTo>
                  <a:cubicBezTo>
                    <a:pt x="401" y="46"/>
                    <a:pt x="401" y="46"/>
                    <a:pt x="401" y="46"/>
                  </a:cubicBezTo>
                  <a:cubicBezTo>
                    <a:pt x="406" y="57"/>
                    <a:pt x="422" y="60"/>
                    <a:pt x="433" y="64"/>
                  </a:cubicBezTo>
                  <a:cubicBezTo>
                    <a:pt x="443" y="67"/>
                    <a:pt x="441" y="79"/>
                    <a:pt x="444" y="89"/>
                  </a:cubicBezTo>
                  <a:cubicBezTo>
                    <a:pt x="465" y="89"/>
                    <a:pt x="465" y="89"/>
                    <a:pt x="465" y="89"/>
                  </a:cubicBezTo>
                  <a:cubicBezTo>
                    <a:pt x="480" y="104"/>
                    <a:pt x="486" y="102"/>
                    <a:pt x="496" y="122"/>
                  </a:cubicBezTo>
                  <a:cubicBezTo>
                    <a:pt x="497" y="125"/>
                    <a:pt x="503" y="126"/>
                    <a:pt x="507" y="126"/>
                  </a:cubicBezTo>
                  <a:cubicBezTo>
                    <a:pt x="512" y="149"/>
                    <a:pt x="544" y="146"/>
                    <a:pt x="564" y="150"/>
                  </a:cubicBezTo>
                  <a:cubicBezTo>
                    <a:pt x="584" y="150"/>
                    <a:pt x="584" y="150"/>
                    <a:pt x="584" y="150"/>
                  </a:cubicBezTo>
                  <a:cubicBezTo>
                    <a:pt x="589" y="153"/>
                    <a:pt x="602" y="159"/>
                    <a:pt x="609" y="159"/>
                  </a:cubicBezTo>
                  <a:cubicBezTo>
                    <a:pt x="609" y="161"/>
                    <a:pt x="609" y="161"/>
                    <a:pt x="609" y="161"/>
                  </a:cubicBezTo>
                  <a:cubicBezTo>
                    <a:pt x="611" y="161"/>
                    <a:pt x="612" y="161"/>
                    <a:pt x="614" y="161"/>
                  </a:cubicBezTo>
                  <a:cubicBezTo>
                    <a:pt x="626" y="161"/>
                    <a:pt x="642" y="187"/>
                    <a:pt x="655" y="190"/>
                  </a:cubicBezTo>
                  <a:cubicBezTo>
                    <a:pt x="655" y="200"/>
                    <a:pt x="664" y="225"/>
                    <a:pt x="668" y="234"/>
                  </a:cubicBezTo>
                  <a:cubicBezTo>
                    <a:pt x="672" y="242"/>
                    <a:pt x="682" y="242"/>
                    <a:pt x="682" y="250"/>
                  </a:cubicBezTo>
                  <a:cubicBezTo>
                    <a:pt x="670" y="266"/>
                    <a:pt x="648" y="274"/>
                    <a:pt x="648" y="297"/>
                  </a:cubicBezTo>
                  <a:cubicBezTo>
                    <a:pt x="648" y="305"/>
                    <a:pt x="655" y="305"/>
                    <a:pt x="658" y="306"/>
                  </a:cubicBezTo>
                  <a:cubicBezTo>
                    <a:pt x="666" y="310"/>
                    <a:pt x="670" y="316"/>
                    <a:pt x="671" y="324"/>
                  </a:cubicBezTo>
                  <a:cubicBezTo>
                    <a:pt x="689" y="324"/>
                    <a:pt x="689" y="324"/>
                    <a:pt x="689" y="324"/>
                  </a:cubicBezTo>
                  <a:cubicBezTo>
                    <a:pt x="689" y="327"/>
                    <a:pt x="691" y="333"/>
                    <a:pt x="693" y="333"/>
                  </a:cubicBezTo>
                  <a:cubicBezTo>
                    <a:pt x="696" y="333"/>
                    <a:pt x="699" y="328"/>
                    <a:pt x="702" y="324"/>
                  </a:cubicBezTo>
                  <a:cubicBezTo>
                    <a:pt x="709" y="311"/>
                    <a:pt x="718" y="294"/>
                    <a:pt x="730" y="294"/>
                  </a:cubicBezTo>
                  <a:cubicBezTo>
                    <a:pt x="744" y="294"/>
                    <a:pt x="771" y="309"/>
                    <a:pt x="781" y="316"/>
                  </a:cubicBezTo>
                  <a:cubicBezTo>
                    <a:pt x="787" y="320"/>
                    <a:pt x="794" y="318"/>
                    <a:pt x="795" y="324"/>
                  </a:cubicBezTo>
                  <a:cubicBezTo>
                    <a:pt x="798" y="332"/>
                    <a:pt x="797" y="337"/>
                    <a:pt x="797" y="344"/>
                  </a:cubicBezTo>
                  <a:cubicBezTo>
                    <a:pt x="802" y="344"/>
                    <a:pt x="802" y="344"/>
                    <a:pt x="802" y="344"/>
                  </a:cubicBezTo>
                  <a:cubicBezTo>
                    <a:pt x="809" y="341"/>
                    <a:pt x="812" y="336"/>
                    <a:pt x="819" y="336"/>
                  </a:cubicBezTo>
                  <a:cubicBezTo>
                    <a:pt x="835" y="336"/>
                    <a:pt x="838" y="348"/>
                    <a:pt x="853" y="348"/>
                  </a:cubicBezTo>
                  <a:cubicBezTo>
                    <a:pt x="882" y="344"/>
                    <a:pt x="882" y="344"/>
                    <a:pt x="882" y="344"/>
                  </a:cubicBezTo>
                  <a:cubicBezTo>
                    <a:pt x="896" y="347"/>
                    <a:pt x="909" y="353"/>
                    <a:pt x="917" y="357"/>
                  </a:cubicBezTo>
                  <a:cubicBezTo>
                    <a:pt x="924" y="369"/>
                    <a:pt x="948" y="391"/>
                    <a:pt x="960" y="395"/>
                  </a:cubicBezTo>
                  <a:cubicBezTo>
                    <a:pt x="970" y="398"/>
                    <a:pt x="977" y="394"/>
                    <a:pt x="988" y="397"/>
                  </a:cubicBezTo>
                  <a:cubicBezTo>
                    <a:pt x="1003" y="402"/>
                    <a:pt x="1007" y="418"/>
                    <a:pt x="1007" y="435"/>
                  </a:cubicBezTo>
                  <a:cubicBezTo>
                    <a:pt x="1007" y="494"/>
                    <a:pt x="976" y="509"/>
                    <a:pt x="956" y="542"/>
                  </a:cubicBezTo>
                  <a:cubicBezTo>
                    <a:pt x="951" y="549"/>
                    <a:pt x="948" y="551"/>
                    <a:pt x="943" y="558"/>
                  </a:cubicBezTo>
                  <a:cubicBezTo>
                    <a:pt x="936" y="570"/>
                    <a:pt x="927" y="572"/>
                    <a:pt x="920" y="580"/>
                  </a:cubicBezTo>
                  <a:cubicBezTo>
                    <a:pt x="908" y="592"/>
                    <a:pt x="920" y="617"/>
                    <a:pt x="920" y="636"/>
                  </a:cubicBezTo>
                  <a:cubicBezTo>
                    <a:pt x="920" y="651"/>
                    <a:pt x="914" y="664"/>
                    <a:pt x="914" y="674"/>
                  </a:cubicBezTo>
                  <a:cubicBezTo>
                    <a:pt x="914" y="678"/>
                    <a:pt x="911" y="681"/>
                    <a:pt x="911" y="684"/>
                  </a:cubicBezTo>
                  <a:cubicBezTo>
                    <a:pt x="908" y="688"/>
                    <a:pt x="901" y="696"/>
                    <a:pt x="901" y="702"/>
                  </a:cubicBezTo>
                  <a:cubicBezTo>
                    <a:pt x="901" y="710"/>
                    <a:pt x="898" y="726"/>
                    <a:pt x="897" y="729"/>
                  </a:cubicBezTo>
                  <a:cubicBezTo>
                    <a:pt x="886" y="747"/>
                    <a:pt x="882" y="755"/>
                    <a:pt x="870" y="771"/>
                  </a:cubicBezTo>
                  <a:cubicBezTo>
                    <a:pt x="867" y="776"/>
                    <a:pt x="868" y="786"/>
                    <a:pt x="867" y="789"/>
                  </a:cubicBezTo>
                  <a:cubicBezTo>
                    <a:pt x="862" y="798"/>
                    <a:pt x="846" y="809"/>
                    <a:pt x="833" y="809"/>
                  </a:cubicBezTo>
                  <a:cubicBezTo>
                    <a:pt x="819" y="809"/>
                    <a:pt x="808" y="809"/>
                    <a:pt x="796" y="814"/>
                  </a:cubicBezTo>
                  <a:cubicBezTo>
                    <a:pt x="792" y="817"/>
                    <a:pt x="791" y="820"/>
                    <a:pt x="789" y="823"/>
                  </a:cubicBezTo>
                  <a:cubicBezTo>
                    <a:pt x="770" y="842"/>
                    <a:pt x="752" y="831"/>
                    <a:pt x="738" y="853"/>
                  </a:cubicBezTo>
                  <a:cubicBezTo>
                    <a:pt x="732" y="863"/>
                    <a:pt x="722" y="863"/>
                    <a:pt x="716" y="870"/>
                  </a:cubicBezTo>
                  <a:cubicBezTo>
                    <a:pt x="706" y="880"/>
                    <a:pt x="708" y="891"/>
                    <a:pt x="708" y="906"/>
                  </a:cubicBezTo>
                  <a:cubicBezTo>
                    <a:pt x="708" y="944"/>
                    <a:pt x="708" y="944"/>
                    <a:pt x="708" y="944"/>
                  </a:cubicBezTo>
                  <a:cubicBezTo>
                    <a:pt x="692" y="952"/>
                    <a:pt x="685" y="965"/>
                    <a:pt x="677" y="982"/>
                  </a:cubicBezTo>
                  <a:cubicBezTo>
                    <a:pt x="677" y="981"/>
                    <a:pt x="677" y="981"/>
                    <a:pt x="677" y="981"/>
                  </a:cubicBezTo>
                  <a:cubicBezTo>
                    <a:pt x="672" y="991"/>
                    <a:pt x="673" y="997"/>
                    <a:pt x="667" y="1007"/>
                  </a:cubicBezTo>
                  <a:cubicBezTo>
                    <a:pt x="653" y="1029"/>
                    <a:pt x="638" y="1031"/>
                    <a:pt x="625" y="1052"/>
                  </a:cubicBezTo>
                  <a:cubicBezTo>
                    <a:pt x="610" y="1076"/>
                    <a:pt x="604" y="1115"/>
                    <a:pt x="569" y="1115"/>
                  </a:cubicBezTo>
                  <a:cubicBezTo>
                    <a:pt x="557" y="1115"/>
                    <a:pt x="540" y="1107"/>
                    <a:pt x="535" y="1107"/>
                  </a:cubicBezTo>
                  <a:cubicBezTo>
                    <a:pt x="524" y="1107"/>
                    <a:pt x="514" y="1097"/>
                    <a:pt x="503" y="1097"/>
                  </a:cubicBezTo>
                  <a:cubicBezTo>
                    <a:pt x="501" y="1097"/>
                    <a:pt x="497" y="1099"/>
                    <a:pt x="497" y="1101"/>
                  </a:cubicBezTo>
                  <a:cubicBezTo>
                    <a:pt x="497" y="1108"/>
                    <a:pt x="508" y="1112"/>
                    <a:pt x="511" y="1115"/>
                  </a:cubicBezTo>
                  <a:cubicBezTo>
                    <a:pt x="517" y="1121"/>
                    <a:pt x="517" y="1130"/>
                    <a:pt x="520" y="1139"/>
                  </a:cubicBezTo>
                  <a:cubicBezTo>
                    <a:pt x="522" y="1148"/>
                    <a:pt x="534" y="1148"/>
                    <a:pt x="534" y="1157"/>
                  </a:cubicBezTo>
                  <a:cubicBezTo>
                    <a:pt x="534" y="1166"/>
                    <a:pt x="534" y="1172"/>
                    <a:pt x="530" y="1178"/>
                  </a:cubicBezTo>
                  <a:cubicBezTo>
                    <a:pt x="524" y="1189"/>
                    <a:pt x="518" y="1194"/>
                    <a:pt x="511" y="1202"/>
                  </a:cubicBezTo>
                  <a:cubicBezTo>
                    <a:pt x="498" y="1216"/>
                    <a:pt x="482" y="1212"/>
                    <a:pt x="464" y="1218"/>
                  </a:cubicBezTo>
                  <a:cubicBezTo>
                    <a:pt x="452" y="1222"/>
                    <a:pt x="427" y="1213"/>
                    <a:pt x="420" y="1220"/>
                  </a:cubicBezTo>
                  <a:cubicBezTo>
                    <a:pt x="410" y="1231"/>
                    <a:pt x="418" y="1255"/>
                    <a:pt x="412" y="1266"/>
                  </a:cubicBezTo>
                  <a:cubicBezTo>
                    <a:pt x="412" y="1264"/>
                    <a:pt x="412" y="1264"/>
                    <a:pt x="412" y="1264"/>
                  </a:cubicBezTo>
                  <a:cubicBezTo>
                    <a:pt x="412" y="1266"/>
                    <a:pt x="412" y="1271"/>
                    <a:pt x="412" y="1274"/>
                  </a:cubicBezTo>
                  <a:cubicBezTo>
                    <a:pt x="412" y="1278"/>
                    <a:pt x="400" y="1283"/>
                    <a:pt x="395" y="1283"/>
                  </a:cubicBezTo>
                  <a:cubicBezTo>
                    <a:pt x="379" y="1283"/>
                    <a:pt x="376" y="1272"/>
                    <a:pt x="361" y="1272"/>
                  </a:cubicBezTo>
                  <a:cubicBezTo>
                    <a:pt x="355" y="1272"/>
                    <a:pt x="353" y="1278"/>
                    <a:pt x="353" y="1282"/>
                  </a:cubicBezTo>
                  <a:cubicBezTo>
                    <a:pt x="353" y="1293"/>
                    <a:pt x="362" y="1313"/>
                    <a:pt x="369" y="1313"/>
                  </a:cubicBezTo>
                  <a:cubicBezTo>
                    <a:pt x="373" y="1313"/>
                    <a:pt x="377" y="1309"/>
                    <a:pt x="380" y="1308"/>
                  </a:cubicBezTo>
                  <a:cubicBezTo>
                    <a:pt x="383" y="1311"/>
                    <a:pt x="386" y="1312"/>
                    <a:pt x="386" y="1316"/>
                  </a:cubicBezTo>
                  <a:cubicBezTo>
                    <a:pt x="386" y="1321"/>
                    <a:pt x="380" y="1326"/>
                    <a:pt x="379" y="1326"/>
                  </a:cubicBezTo>
                  <a:cubicBezTo>
                    <a:pt x="370" y="1326"/>
                    <a:pt x="367" y="1319"/>
                    <a:pt x="359" y="1319"/>
                  </a:cubicBezTo>
                  <a:cubicBezTo>
                    <a:pt x="359" y="1328"/>
                    <a:pt x="364" y="1329"/>
                    <a:pt x="368" y="1331"/>
                  </a:cubicBezTo>
                  <a:cubicBezTo>
                    <a:pt x="354" y="1345"/>
                    <a:pt x="354" y="1359"/>
                    <a:pt x="349" y="1379"/>
                  </a:cubicBezTo>
                  <a:cubicBezTo>
                    <a:pt x="348" y="1388"/>
                    <a:pt x="334" y="1389"/>
                    <a:pt x="329" y="1390"/>
                  </a:cubicBezTo>
                  <a:cubicBezTo>
                    <a:pt x="317" y="1393"/>
                    <a:pt x="306" y="1404"/>
                    <a:pt x="306" y="1418"/>
                  </a:cubicBezTo>
                  <a:cubicBezTo>
                    <a:pt x="306" y="1449"/>
                    <a:pt x="340" y="1437"/>
                    <a:pt x="340" y="1462"/>
                  </a:cubicBezTo>
                  <a:cubicBezTo>
                    <a:pt x="340" y="1484"/>
                    <a:pt x="321" y="1487"/>
                    <a:pt x="311" y="1498"/>
                  </a:cubicBezTo>
                  <a:cubicBezTo>
                    <a:pt x="305" y="1504"/>
                    <a:pt x="307" y="1514"/>
                    <a:pt x="302" y="1525"/>
                  </a:cubicBezTo>
                  <a:cubicBezTo>
                    <a:pt x="297" y="1536"/>
                    <a:pt x="285" y="1531"/>
                    <a:pt x="278" y="1538"/>
                  </a:cubicBezTo>
                  <a:cubicBezTo>
                    <a:pt x="269" y="1548"/>
                    <a:pt x="265" y="1559"/>
                    <a:pt x="265" y="1574"/>
                  </a:cubicBezTo>
                  <a:cubicBezTo>
                    <a:pt x="265" y="1582"/>
                    <a:pt x="272" y="1592"/>
                    <a:pt x="277" y="1592"/>
                  </a:cubicBezTo>
                  <a:cubicBezTo>
                    <a:pt x="290" y="1600"/>
                    <a:pt x="290" y="1637"/>
                    <a:pt x="299" y="1647"/>
                  </a:cubicBezTo>
                  <a:cubicBezTo>
                    <a:pt x="316" y="1665"/>
                    <a:pt x="336" y="1672"/>
                    <a:pt x="357" y="1682"/>
                  </a:cubicBezTo>
                  <a:cubicBezTo>
                    <a:pt x="354" y="1687"/>
                    <a:pt x="349" y="1685"/>
                    <a:pt x="345" y="1685"/>
                  </a:cubicBezTo>
                  <a:cubicBezTo>
                    <a:pt x="333" y="1685"/>
                    <a:pt x="315" y="1700"/>
                    <a:pt x="308" y="1700"/>
                  </a:cubicBezTo>
                  <a:cubicBezTo>
                    <a:pt x="302" y="1700"/>
                    <a:pt x="303" y="1700"/>
                    <a:pt x="299" y="1700"/>
                  </a:cubicBezTo>
                  <a:cubicBezTo>
                    <a:pt x="297" y="1700"/>
                    <a:pt x="294" y="1703"/>
                    <a:pt x="292" y="1703"/>
                  </a:cubicBezTo>
                  <a:cubicBezTo>
                    <a:pt x="284" y="1703"/>
                    <a:pt x="278" y="1703"/>
                    <a:pt x="271" y="1703"/>
                  </a:cubicBezTo>
                  <a:cubicBezTo>
                    <a:pt x="253" y="1703"/>
                    <a:pt x="259" y="1681"/>
                    <a:pt x="247" y="1677"/>
                  </a:cubicBezTo>
                  <a:cubicBezTo>
                    <a:pt x="236" y="1673"/>
                    <a:pt x="219" y="1673"/>
                    <a:pt x="219" y="1659"/>
                  </a:cubicBezTo>
                  <a:cubicBezTo>
                    <a:pt x="213" y="1659"/>
                    <a:pt x="210" y="1659"/>
                    <a:pt x="205" y="1659"/>
                  </a:cubicBezTo>
                  <a:cubicBezTo>
                    <a:pt x="199" y="1659"/>
                    <a:pt x="197" y="1653"/>
                    <a:pt x="196" y="1649"/>
                  </a:cubicBezTo>
                  <a:cubicBezTo>
                    <a:pt x="175" y="1649"/>
                    <a:pt x="169" y="1638"/>
                    <a:pt x="159" y="1627"/>
                  </a:cubicBezTo>
                  <a:cubicBezTo>
                    <a:pt x="157" y="1625"/>
                    <a:pt x="152" y="1621"/>
                    <a:pt x="152" y="1619"/>
                  </a:cubicBezTo>
                  <a:cubicBezTo>
                    <a:pt x="152" y="1612"/>
                    <a:pt x="166" y="1613"/>
                    <a:pt x="167" y="1606"/>
                  </a:cubicBezTo>
                  <a:cubicBezTo>
                    <a:pt x="165" y="1605"/>
                    <a:pt x="163" y="1604"/>
                    <a:pt x="161" y="1602"/>
                  </a:cubicBezTo>
                  <a:cubicBezTo>
                    <a:pt x="163" y="1598"/>
                    <a:pt x="166" y="1593"/>
                    <a:pt x="166" y="1588"/>
                  </a:cubicBezTo>
                  <a:cubicBezTo>
                    <a:pt x="166" y="1569"/>
                    <a:pt x="146" y="1573"/>
                    <a:pt x="146" y="1556"/>
                  </a:cubicBezTo>
                  <a:cubicBezTo>
                    <a:pt x="146" y="1550"/>
                    <a:pt x="146" y="1548"/>
                    <a:pt x="146" y="1545"/>
                  </a:cubicBezTo>
                  <a:cubicBezTo>
                    <a:pt x="146" y="1527"/>
                    <a:pt x="134" y="1499"/>
                    <a:pt x="134" y="1486"/>
                  </a:cubicBezTo>
                  <a:cubicBezTo>
                    <a:pt x="134" y="1472"/>
                    <a:pt x="152" y="1466"/>
                    <a:pt x="152" y="1453"/>
                  </a:cubicBezTo>
                  <a:cubicBezTo>
                    <a:pt x="152" y="1447"/>
                    <a:pt x="143" y="1434"/>
                    <a:pt x="141" y="1425"/>
                  </a:cubicBezTo>
                  <a:cubicBezTo>
                    <a:pt x="141" y="1418"/>
                    <a:pt x="141" y="1418"/>
                    <a:pt x="141" y="1418"/>
                  </a:cubicBezTo>
                  <a:cubicBezTo>
                    <a:pt x="142" y="1418"/>
                    <a:pt x="142" y="1418"/>
                    <a:pt x="142" y="1418"/>
                  </a:cubicBezTo>
                  <a:cubicBezTo>
                    <a:pt x="142" y="1413"/>
                    <a:pt x="145" y="1409"/>
                    <a:pt x="149" y="1409"/>
                  </a:cubicBezTo>
                  <a:cubicBezTo>
                    <a:pt x="162" y="1409"/>
                    <a:pt x="157" y="1423"/>
                    <a:pt x="168" y="1423"/>
                  </a:cubicBezTo>
                  <a:cubicBezTo>
                    <a:pt x="193" y="1305"/>
                    <a:pt x="193" y="1305"/>
                    <a:pt x="193" y="1305"/>
                  </a:cubicBezTo>
                  <a:cubicBezTo>
                    <a:pt x="193" y="1293"/>
                    <a:pt x="193" y="1293"/>
                    <a:pt x="193" y="1293"/>
                  </a:cubicBezTo>
                  <a:cubicBezTo>
                    <a:pt x="191" y="1293"/>
                    <a:pt x="189" y="1293"/>
                    <a:pt x="187" y="1293"/>
                  </a:cubicBezTo>
                  <a:cubicBezTo>
                    <a:pt x="181" y="1296"/>
                    <a:pt x="180" y="1302"/>
                    <a:pt x="175" y="1302"/>
                  </a:cubicBezTo>
                  <a:cubicBezTo>
                    <a:pt x="169" y="1302"/>
                    <a:pt x="165" y="1284"/>
                    <a:pt x="165" y="1275"/>
                  </a:cubicBezTo>
                  <a:cubicBezTo>
                    <a:pt x="165" y="1260"/>
                    <a:pt x="170" y="1254"/>
                    <a:pt x="172" y="1239"/>
                  </a:cubicBezTo>
                  <a:cubicBezTo>
                    <a:pt x="177" y="1239"/>
                    <a:pt x="180" y="1237"/>
                    <a:pt x="180" y="1235"/>
                  </a:cubicBezTo>
                  <a:cubicBezTo>
                    <a:pt x="180" y="1230"/>
                    <a:pt x="175" y="1226"/>
                    <a:pt x="175" y="1226"/>
                  </a:cubicBezTo>
                  <a:cubicBezTo>
                    <a:pt x="172" y="1226"/>
                    <a:pt x="171" y="1204"/>
                    <a:pt x="171" y="1198"/>
                  </a:cubicBezTo>
                  <a:cubicBezTo>
                    <a:pt x="171" y="1180"/>
                    <a:pt x="182" y="1162"/>
                    <a:pt x="189" y="1150"/>
                  </a:cubicBezTo>
                  <a:cubicBezTo>
                    <a:pt x="192" y="1145"/>
                    <a:pt x="193" y="1134"/>
                    <a:pt x="197" y="1128"/>
                  </a:cubicBezTo>
                  <a:cubicBezTo>
                    <a:pt x="199" y="1125"/>
                    <a:pt x="203" y="1126"/>
                    <a:pt x="204" y="1123"/>
                  </a:cubicBezTo>
                  <a:cubicBezTo>
                    <a:pt x="209" y="1104"/>
                    <a:pt x="209" y="1091"/>
                    <a:pt x="214" y="1072"/>
                  </a:cubicBezTo>
                  <a:cubicBezTo>
                    <a:pt x="213" y="1012"/>
                    <a:pt x="213" y="1012"/>
                    <a:pt x="213" y="1012"/>
                  </a:cubicBezTo>
                  <a:cubicBezTo>
                    <a:pt x="208" y="998"/>
                    <a:pt x="217" y="987"/>
                    <a:pt x="217" y="974"/>
                  </a:cubicBezTo>
                  <a:cubicBezTo>
                    <a:pt x="217" y="944"/>
                    <a:pt x="234" y="924"/>
                    <a:pt x="234" y="897"/>
                  </a:cubicBezTo>
                  <a:cubicBezTo>
                    <a:pt x="234" y="894"/>
                    <a:pt x="234" y="892"/>
                    <a:pt x="234" y="890"/>
                  </a:cubicBezTo>
                  <a:cubicBezTo>
                    <a:pt x="234" y="884"/>
                    <a:pt x="238" y="870"/>
                    <a:pt x="240" y="862"/>
                  </a:cubicBezTo>
                  <a:cubicBezTo>
                    <a:pt x="240" y="837"/>
                    <a:pt x="240" y="837"/>
                    <a:pt x="240" y="827"/>
                  </a:cubicBezTo>
                  <a:cubicBezTo>
                    <a:pt x="240" y="816"/>
                    <a:pt x="246" y="794"/>
                    <a:pt x="246" y="782"/>
                  </a:cubicBezTo>
                  <a:cubicBezTo>
                    <a:pt x="246" y="774"/>
                    <a:pt x="243" y="727"/>
                    <a:pt x="240" y="718"/>
                  </a:cubicBezTo>
                  <a:cubicBezTo>
                    <a:pt x="233" y="699"/>
                    <a:pt x="221" y="687"/>
                    <a:pt x="208" y="680"/>
                  </a:cubicBezTo>
                  <a:cubicBezTo>
                    <a:pt x="196" y="674"/>
                    <a:pt x="188" y="676"/>
                    <a:pt x="180" y="667"/>
                  </a:cubicBezTo>
                  <a:cubicBezTo>
                    <a:pt x="171" y="658"/>
                    <a:pt x="166" y="654"/>
                    <a:pt x="155" y="651"/>
                  </a:cubicBezTo>
                  <a:cubicBezTo>
                    <a:pt x="134" y="644"/>
                    <a:pt x="124" y="633"/>
                    <a:pt x="110" y="619"/>
                  </a:cubicBezTo>
                  <a:cubicBezTo>
                    <a:pt x="104" y="612"/>
                    <a:pt x="107" y="603"/>
                    <a:pt x="107" y="594"/>
                  </a:cubicBezTo>
                  <a:cubicBezTo>
                    <a:pt x="107" y="581"/>
                    <a:pt x="96" y="575"/>
                    <a:pt x="93" y="564"/>
                  </a:cubicBezTo>
                  <a:cubicBezTo>
                    <a:pt x="87" y="545"/>
                    <a:pt x="71" y="530"/>
                    <a:pt x="66" y="513"/>
                  </a:cubicBezTo>
                  <a:cubicBezTo>
                    <a:pt x="61" y="495"/>
                    <a:pt x="56" y="484"/>
                    <a:pt x="49" y="469"/>
                  </a:cubicBezTo>
                  <a:cubicBezTo>
                    <a:pt x="47" y="464"/>
                    <a:pt x="42" y="466"/>
                    <a:pt x="40" y="464"/>
                  </a:cubicBezTo>
                  <a:cubicBezTo>
                    <a:pt x="34" y="458"/>
                    <a:pt x="33" y="447"/>
                    <a:pt x="30" y="441"/>
                  </a:cubicBezTo>
                  <a:cubicBezTo>
                    <a:pt x="28" y="436"/>
                    <a:pt x="22" y="438"/>
                    <a:pt x="19" y="435"/>
                  </a:cubicBezTo>
                  <a:cubicBezTo>
                    <a:pt x="11" y="426"/>
                    <a:pt x="0" y="410"/>
                    <a:pt x="0" y="396"/>
                  </a:cubicBezTo>
                  <a:cubicBezTo>
                    <a:pt x="0" y="386"/>
                    <a:pt x="6" y="375"/>
                    <a:pt x="9" y="372"/>
                  </a:cubicBezTo>
                  <a:cubicBezTo>
                    <a:pt x="15" y="360"/>
                    <a:pt x="29" y="357"/>
                    <a:pt x="32" y="344"/>
                  </a:cubicBezTo>
                  <a:cubicBezTo>
                    <a:pt x="25" y="340"/>
                    <a:pt x="26" y="343"/>
                    <a:pt x="21" y="343"/>
                  </a:cubicBezTo>
                  <a:cubicBezTo>
                    <a:pt x="10" y="343"/>
                    <a:pt x="9" y="328"/>
                    <a:pt x="9" y="316"/>
                  </a:cubicBezTo>
                  <a:cubicBezTo>
                    <a:pt x="9" y="298"/>
                    <a:pt x="28" y="301"/>
                    <a:pt x="24" y="266"/>
                  </a:cubicBezTo>
                  <a:cubicBezTo>
                    <a:pt x="45" y="266"/>
                    <a:pt x="50" y="245"/>
                    <a:pt x="56" y="232"/>
                  </a:cubicBezTo>
                  <a:cubicBezTo>
                    <a:pt x="65" y="215"/>
                    <a:pt x="84" y="220"/>
                    <a:pt x="89" y="199"/>
                  </a:cubicBezTo>
                  <a:cubicBezTo>
                    <a:pt x="85" y="197"/>
                    <a:pt x="81" y="193"/>
                    <a:pt x="81" y="191"/>
                  </a:cubicBezTo>
                  <a:cubicBezTo>
                    <a:pt x="84" y="185"/>
                    <a:pt x="84" y="185"/>
                    <a:pt x="84" y="185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70"/>
            <p:cNvSpPr/>
            <p:nvPr/>
          </p:nvSpPr>
          <p:spPr>
            <a:xfrm>
              <a:off x="3889872" y="3571666"/>
              <a:ext cx="12244" cy="18365"/>
            </a:xfrm>
            <a:custGeom>
              <a:avLst/>
              <a:gdLst/>
              <a:ahLst/>
              <a:cxnLst/>
              <a:rect l="l" t="t" r="r" b="b"/>
              <a:pathLst>
                <a:path w="11" h="16" extrusionOk="0">
                  <a:moveTo>
                    <a:pt x="3" y="1"/>
                  </a:moveTo>
                  <a:cubicBezTo>
                    <a:pt x="9" y="2"/>
                    <a:pt x="11" y="7"/>
                    <a:pt x="11" y="12"/>
                  </a:cubicBezTo>
                  <a:cubicBezTo>
                    <a:pt x="11" y="14"/>
                    <a:pt x="9" y="16"/>
                    <a:pt x="7" y="16"/>
                  </a:cubicBezTo>
                  <a:cubicBezTo>
                    <a:pt x="0" y="16"/>
                    <a:pt x="0" y="7"/>
                    <a:pt x="0" y="1"/>
                  </a:cubicBezTo>
                  <a:cubicBezTo>
                    <a:pt x="0" y="0"/>
                    <a:pt x="2" y="1"/>
                    <a:pt x="3" y="1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70"/>
            <p:cNvSpPr/>
            <p:nvPr/>
          </p:nvSpPr>
          <p:spPr>
            <a:xfrm>
              <a:off x="3876098" y="3521162"/>
              <a:ext cx="22957" cy="7652"/>
            </a:xfrm>
            <a:custGeom>
              <a:avLst/>
              <a:gdLst/>
              <a:ahLst/>
              <a:cxnLst/>
              <a:rect l="l" t="t" r="r" b="b"/>
              <a:pathLst>
                <a:path w="20" h="7" extrusionOk="0">
                  <a:moveTo>
                    <a:pt x="0" y="6"/>
                  </a:moveTo>
                  <a:cubicBezTo>
                    <a:pt x="2" y="3"/>
                    <a:pt x="7" y="0"/>
                    <a:pt x="11" y="0"/>
                  </a:cubicBezTo>
                  <a:cubicBezTo>
                    <a:pt x="16" y="0"/>
                    <a:pt x="18" y="4"/>
                    <a:pt x="20" y="6"/>
                  </a:cubicBezTo>
                  <a:cubicBezTo>
                    <a:pt x="12" y="7"/>
                    <a:pt x="5" y="6"/>
                    <a:pt x="0" y="6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70"/>
            <p:cNvSpPr/>
            <p:nvPr/>
          </p:nvSpPr>
          <p:spPr>
            <a:xfrm>
              <a:off x="3914359" y="3531875"/>
              <a:ext cx="4591" cy="7652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4" y="7"/>
                  </a:moveTo>
                  <a:cubicBezTo>
                    <a:pt x="2" y="7"/>
                    <a:pt x="0" y="3"/>
                    <a:pt x="0" y="0"/>
                  </a:cubicBezTo>
                  <a:lnTo>
                    <a:pt x="4" y="7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70"/>
            <p:cNvSpPr/>
            <p:nvPr/>
          </p:nvSpPr>
          <p:spPr>
            <a:xfrm>
              <a:off x="4003124" y="3668083"/>
              <a:ext cx="16835" cy="15304"/>
            </a:xfrm>
            <a:custGeom>
              <a:avLst/>
              <a:gdLst/>
              <a:ahLst/>
              <a:cxnLst/>
              <a:rect l="l" t="t" r="r" b="b"/>
              <a:pathLst>
                <a:path w="15" h="13" extrusionOk="0">
                  <a:moveTo>
                    <a:pt x="0" y="8"/>
                  </a:moveTo>
                  <a:cubicBezTo>
                    <a:pt x="0" y="9"/>
                    <a:pt x="0" y="11"/>
                    <a:pt x="0" y="12"/>
                  </a:cubicBezTo>
                  <a:cubicBezTo>
                    <a:pt x="0" y="13"/>
                    <a:pt x="2" y="12"/>
                    <a:pt x="3" y="12"/>
                  </a:cubicBezTo>
                  <a:cubicBezTo>
                    <a:pt x="7" y="12"/>
                    <a:pt x="12" y="11"/>
                    <a:pt x="15" y="8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2" y="5"/>
                    <a:pt x="6" y="9"/>
                    <a:pt x="0" y="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70"/>
            <p:cNvSpPr/>
            <p:nvPr/>
          </p:nvSpPr>
          <p:spPr>
            <a:xfrm>
              <a:off x="2745103" y="2834001"/>
              <a:ext cx="1426369" cy="734604"/>
            </a:xfrm>
            <a:custGeom>
              <a:avLst/>
              <a:gdLst/>
              <a:ahLst/>
              <a:cxnLst/>
              <a:rect l="l" t="t" r="r" b="b"/>
              <a:pathLst>
                <a:path w="1247" h="642" extrusionOk="0">
                  <a:moveTo>
                    <a:pt x="1013" y="421"/>
                  </a:moveTo>
                  <a:cubicBezTo>
                    <a:pt x="978" y="442"/>
                    <a:pt x="932" y="457"/>
                    <a:pt x="932" y="515"/>
                  </a:cubicBezTo>
                  <a:cubicBezTo>
                    <a:pt x="932" y="541"/>
                    <a:pt x="954" y="549"/>
                    <a:pt x="954" y="574"/>
                  </a:cubicBezTo>
                  <a:cubicBezTo>
                    <a:pt x="954" y="573"/>
                    <a:pt x="954" y="573"/>
                    <a:pt x="954" y="573"/>
                  </a:cubicBezTo>
                  <a:cubicBezTo>
                    <a:pt x="954" y="578"/>
                    <a:pt x="954" y="578"/>
                    <a:pt x="954" y="578"/>
                  </a:cubicBezTo>
                  <a:cubicBezTo>
                    <a:pt x="956" y="588"/>
                    <a:pt x="963" y="596"/>
                    <a:pt x="963" y="610"/>
                  </a:cubicBezTo>
                  <a:cubicBezTo>
                    <a:pt x="963" y="627"/>
                    <a:pt x="959" y="642"/>
                    <a:pt x="946" y="642"/>
                  </a:cubicBezTo>
                  <a:cubicBezTo>
                    <a:pt x="935" y="642"/>
                    <a:pt x="935" y="629"/>
                    <a:pt x="931" y="622"/>
                  </a:cubicBezTo>
                  <a:cubicBezTo>
                    <a:pt x="922" y="609"/>
                    <a:pt x="914" y="605"/>
                    <a:pt x="908" y="593"/>
                  </a:cubicBezTo>
                  <a:cubicBezTo>
                    <a:pt x="896" y="567"/>
                    <a:pt x="905" y="519"/>
                    <a:pt x="872" y="519"/>
                  </a:cubicBezTo>
                  <a:cubicBezTo>
                    <a:pt x="865" y="519"/>
                    <a:pt x="862" y="529"/>
                    <a:pt x="855" y="529"/>
                  </a:cubicBezTo>
                  <a:cubicBezTo>
                    <a:pt x="842" y="529"/>
                    <a:pt x="833" y="511"/>
                    <a:pt x="815" y="511"/>
                  </a:cubicBezTo>
                  <a:cubicBezTo>
                    <a:pt x="804" y="511"/>
                    <a:pt x="802" y="517"/>
                    <a:pt x="796" y="517"/>
                  </a:cubicBezTo>
                  <a:cubicBezTo>
                    <a:pt x="794" y="517"/>
                    <a:pt x="791" y="513"/>
                    <a:pt x="791" y="511"/>
                  </a:cubicBezTo>
                  <a:cubicBezTo>
                    <a:pt x="779" y="514"/>
                    <a:pt x="763" y="512"/>
                    <a:pt x="750" y="517"/>
                  </a:cubicBezTo>
                  <a:cubicBezTo>
                    <a:pt x="757" y="520"/>
                    <a:pt x="756" y="520"/>
                    <a:pt x="760" y="517"/>
                  </a:cubicBezTo>
                  <a:cubicBezTo>
                    <a:pt x="760" y="529"/>
                    <a:pt x="753" y="536"/>
                    <a:pt x="762" y="543"/>
                  </a:cubicBezTo>
                  <a:cubicBezTo>
                    <a:pt x="741" y="554"/>
                    <a:pt x="723" y="527"/>
                    <a:pt x="707" y="527"/>
                  </a:cubicBezTo>
                  <a:cubicBezTo>
                    <a:pt x="703" y="527"/>
                    <a:pt x="701" y="533"/>
                    <a:pt x="696" y="533"/>
                  </a:cubicBezTo>
                  <a:cubicBezTo>
                    <a:pt x="688" y="533"/>
                    <a:pt x="683" y="525"/>
                    <a:pt x="675" y="525"/>
                  </a:cubicBezTo>
                  <a:cubicBezTo>
                    <a:pt x="653" y="525"/>
                    <a:pt x="642" y="545"/>
                    <a:pt x="633" y="555"/>
                  </a:cubicBezTo>
                  <a:cubicBezTo>
                    <a:pt x="627" y="561"/>
                    <a:pt x="620" y="555"/>
                    <a:pt x="613" y="559"/>
                  </a:cubicBezTo>
                  <a:cubicBezTo>
                    <a:pt x="596" y="565"/>
                    <a:pt x="586" y="586"/>
                    <a:pt x="586" y="610"/>
                  </a:cubicBezTo>
                  <a:cubicBezTo>
                    <a:pt x="586" y="613"/>
                    <a:pt x="590" y="616"/>
                    <a:pt x="590" y="618"/>
                  </a:cubicBezTo>
                  <a:cubicBezTo>
                    <a:pt x="577" y="617"/>
                    <a:pt x="558" y="613"/>
                    <a:pt x="552" y="606"/>
                  </a:cubicBezTo>
                  <a:cubicBezTo>
                    <a:pt x="528" y="581"/>
                    <a:pt x="529" y="523"/>
                    <a:pt x="484" y="523"/>
                  </a:cubicBezTo>
                  <a:cubicBezTo>
                    <a:pt x="467" y="523"/>
                    <a:pt x="472" y="545"/>
                    <a:pt x="458" y="545"/>
                  </a:cubicBezTo>
                  <a:cubicBezTo>
                    <a:pt x="442" y="545"/>
                    <a:pt x="430" y="518"/>
                    <a:pt x="423" y="507"/>
                  </a:cubicBezTo>
                  <a:cubicBezTo>
                    <a:pt x="411" y="484"/>
                    <a:pt x="396" y="481"/>
                    <a:pt x="370" y="473"/>
                  </a:cubicBezTo>
                  <a:cubicBezTo>
                    <a:pt x="355" y="473"/>
                    <a:pt x="355" y="473"/>
                    <a:pt x="355" y="473"/>
                  </a:cubicBezTo>
                  <a:cubicBezTo>
                    <a:pt x="355" y="483"/>
                    <a:pt x="355" y="483"/>
                    <a:pt x="355" y="483"/>
                  </a:cubicBezTo>
                  <a:cubicBezTo>
                    <a:pt x="292" y="483"/>
                    <a:pt x="292" y="483"/>
                    <a:pt x="292" y="483"/>
                  </a:cubicBezTo>
                  <a:cubicBezTo>
                    <a:pt x="211" y="455"/>
                    <a:pt x="211" y="455"/>
                    <a:pt x="211" y="455"/>
                  </a:cubicBezTo>
                  <a:cubicBezTo>
                    <a:pt x="164" y="455"/>
                    <a:pt x="164" y="455"/>
                    <a:pt x="164" y="455"/>
                  </a:cubicBezTo>
                  <a:cubicBezTo>
                    <a:pt x="152" y="431"/>
                    <a:pt x="114" y="415"/>
                    <a:pt x="86" y="404"/>
                  </a:cubicBezTo>
                  <a:cubicBezTo>
                    <a:pt x="80" y="401"/>
                    <a:pt x="83" y="392"/>
                    <a:pt x="80" y="386"/>
                  </a:cubicBezTo>
                  <a:cubicBezTo>
                    <a:pt x="70" y="358"/>
                    <a:pt x="49" y="349"/>
                    <a:pt x="52" y="316"/>
                  </a:cubicBezTo>
                  <a:cubicBezTo>
                    <a:pt x="36" y="314"/>
                    <a:pt x="20" y="278"/>
                    <a:pt x="7" y="255"/>
                  </a:cubicBezTo>
                  <a:cubicBezTo>
                    <a:pt x="3" y="248"/>
                    <a:pt x="10" y="243"/>
                    <a:pt x="15" y="240"/>
                  </a:cubicBezTo>
                  <a:cubicBezTo>
                    <a:pt x="6" y="222"/>
                    <a:pt x="14" y="193"/>
                    <a:pt x="7" y="173"/>
                  </a:cubicBezTo>
                  <a:cubicBezTo>
                    <a:pt x="0" y="154"/>
                    <a:pt x="20" y="109"/>
                    <a:pt x="20" y="84"/>
                  </a:cubicBezTo>
                  <a:cubicBezTo>
                    <a:pt x="20" y="66"/>
                    <a:pt x="1" y="59"/>
                    <a:pt x="1" y="42"/>
                  </a:cubicBezTo>
                  <a:cubicBezTo>
                    <a:pt x="1" y="37"/>
                    <a:pt x="9" y="36"/>
                    <a:pt x="12" y="36"/>
                  </a:cubicBezTo>
                  <a:cubicBezTo>
                    <a:pt x="24" y="36"/>
                    <a:pt x="30" y="43"/>
                    <a:pt x="34" y="50"/>
                  </a:cubicBezTo>
                  <a:cubicBezTo>
                    <a:pt x="38" y="45"/>
                    <a:pt x="45" y="35"/>
                    <a:pt x="45" y="28"/>
                  </a:cubicBezTo>
                  <a:cubicBezTo>
                    <a:pt x="45" y="20"/>
                    <a:pt x="38" y="18"/>
                    <a:pt x="35" y="10"/>
                  </a:cubicBezTo>
                  <a:cubicBezTo>
                    <a:pt x="641" y="10"/>
                    <a:pt x="641" y="10"/>
                    <a:pt x="641" y="10"/>
                  </a:cubicBezTo>
                  <a:cubicBezTo>
                    <a:pt x="641" y="0"/>
                    <a:pt x="641" y="0"/>
                    <a:pt x="641" y="0"/>
                  </a:cubicBezTo>
                  <a:cubicBezTo>
                    <a:pt x="651" y="8"/>
                    <a:pt x="650" y="15"/>
                    <a:pt x="660" y="20"/>
                  </a:cubicBezTo>
                  <a:cubicBezTo>
                    <a:pt x="698" y="20"/>
                    <a:pt x="698" y="20"/>
                    <a:pt x="698" y="20"/>
                  </a:cubicBezTo>
                  <a:cubicBezTo>
                    <a:pt x="713" y="36"/>
                    <a:pt x="733" y="36"/>
                    <a:pt x="760" y="36"/>
                  </a:cubicBezTo>
                  <a:cubicBezTo>
                    <a:pt x="740" y="51"/>
                    <a:pt x="719" y="58"/>
                    <a:pt x="701" y="82"/>
                  </a:cubicBezTo>
                  <a:cubicBezTo>
                    <a:pt x="713" y="82"/>
                    <a:pt x="713" y="82"/>
                    <a:pt x="713" y="82"/>
                  </a:cubicBezTo>
                  <a:cubicBezTo>
                    <a:pt x="718" y="79"/>
                    <a:pt x="721" y="77"/>
                    <a:pt x="726" y="76"/>
                  </a:cubicBezTo>
                  <a:cubicBezTo>
                    <a:pt x="729" y="83"/>
                    <a:pt x="732" y="84"/>
                    <a:pt x="738" y="84"/>
                  </a:cubicBezTo>
                  <a:cubicBezTo>
                    <a:pt x="751" y="84"/>
                    <a:pt x="751" y="74"/>
                    <a:pt x="758" y="74"/>
                  </a:cubicBezTo>
                  <a:cubicBezTo>
                    <a:pt x="767" y="74"/>
                    <a:pt x="780" y="58"/>
                    <a:pt x="792" y="56"/>
                  </a:cubicBezTo>
                  <a:cubicBezTo>
                    <a:pt x="792" y="67"/>
                    <a:pt x="786" y="70"/>
                    <a:pt x="783" y="76"/>
                  </a:cubicBezTo>
                  <a:cubicBezTo>
                    <a:pt x="798" y="76"/>
                    <a:pt x="798" y="76"/>
                    <a:pt x="798" y="76"/>
                  </a:cubicBezTo>
                  <a:cubicBezTo>
                    <a:pt x="799" y="82"/>
                    <a:pt x="806" y="85"/>
                    <a:pt x="811" y="85"/>
                  </a:cubicBezTo>
                  <a:cubicBezTo>
                    <a:pt x="821" y="85"/>
                    <a:pt x="824" y="78"/>
                    <a:pt x="832" y="78"/>
                  </a:cubicBezTo>
                  <a:cubicBezTo>
                    <a:pt x="851" y="78"/>
                    <a:pt x="860" y="88"/>
                    <a:pt x="876" y="88"/>
                  </a:cubicBezTo>
                  <a:cubicBezTo>
                    <a:pt x="876" y="97"/>
                    <a:pt x="876" y="97"/>
                    <a:pt x="876" y="97"/>
                  </a:cubicBezTo>
                  <a:cubicBezTo>
                    <a:pt x="864" y="101"/>
                    <a:pt x="848" y="97"/>
                    <a:pt x="842" y="97"/>
                  </a:cubicBezTo>
                  <a:cubicBezTo>
                    <a:pt x="825" y="97"/>
                    <a:pt x="795" y="120"/>
                    <a:pt x="793" y="136"/>
                  </a:cubicBezTo>
                  <a:cubicBezTo>
                    <a:pt x="801" y="131"/>
                    <a:pt x="804" y="124"/>
                    <a:pt x="811" y="124"/>
                  </a:cubicBezTo>
                  <a:cubicBezTo>
                    <a:pt x="798" y="142"/>
                    <a:pt x="792" y="183"/>
                    <a:pt x="792" y="203"/>
                  </a:cubicBezTo>
                  <a:cubicBezTo>
                    <a:pt x="792" y="212"/>
                    <a:pt x="801" y="219"/>
                    <a:pt x="810" y="219"/>
                  </a:cubicBezTo>
                  <a:cubicBezTo>
                    <a:pt x="821" y="219"/>
                    <a:pt x="825" y="195"/>
                    <a:pt x="825" y="185"/>
                  </a:cubicBezTo>
                  <a:cubicBezTo>
                    <a:pt x="825" y="175"/>
                    <a:pt x="825" y="159"/>
                    <a:pt x="825" y="159"/>
                  </a:cubicBezTo>
                  <a:cubicBezTo>
                    <a:pt x="825" y="149"/>
                    <a:pt x="825" y="125"/>
                    <a:pt x="833" y="125"/>
                  </a:cubicBezTo>
                  <a:cubicBezTo>
                    <a:pt x="861" y="123"/>
                    <a:pt x="848" y="104"/>
                    <a:pt x="860" y="104"/>
                  </a:cubicBezTo>
                  <a:cubicBezTo>
                    <a:pt x="867" y="104"/>
                    <a:pt x="895" y="118"/>
                    <a:pt x="895" y="128"/>
                  </a:cubicBezTo>
                  <a:cubicBezTo>
                    <a:pt x="895" y="139"/>
                    <a:pt x="888" y="146"/>
                    <a:pt x="886" y="157"/>
                  </a:cubicBezTo>
                  <a:cubicBezTo>
                    <a:pt x="895" y="157"/>
                    <a:pt x="894" y="154"/>
                    <a:pt x="901" y="152"/>
                  </a:cubicBezTo>
                  <a:cubicBezTo>
                    <a:pt x="904" y="164"/>
                    <a:pt x="904" y="170"/>
                    <a:pt x="912" y="176"/>
                  </a:cubicBezTo>
                  <a:cubicBezTo>
                    <a:pt x="903" y="186"/>
                    <a:pt x="895" y="191"/>
                    <a:pt x="895" y="203"/>
                  </a:cubicBezTo>
                  <a:cubicBezTo>
                    <a:pt x="895" y="211"/>
                    <a:pt x="898" y="223"/>
                    <a:pt x="906" y="223"/>
                  </a:cubicBezTo>
                  <a:cubicBezTo>
                    <a:pt x="926" y="223"/>
                    <a:pt x="961" y="203"/>
                    <a:pt x="976" y="195"/>
                  </a:cubicBezTo>
                  <a:cubicBezTo>
                    <a:pt x="974" y="187"/>
                    <a:pt x="971" y="180"/>
                    <a:pt x="969" y="176"/>
                  </a:cubicBezTo>
                  <a:cubicBezTo>
                    <a:pt x="974" y="176"/>
                    <a:pt x="974" y="175"/>
                    <a:pt x="978" y="175"/>
                  </a:cubicBezTo>
                  <a:cubicBezTo>
                    <a:pt x="1000" y="175"/>
                    <a:pt x="1048" y="183"/>
                    <a:pt x="1048" y="153"/>
                  </a:cubicBezTo>
                  <a:cubicBezTo>
                    <a:pt x="1050" y="152"/>
                    <a:pt x="1077" y="123"/>
                    <a:pt x="1082" y="119"/>
                  </a:cubicBezTo>
                  <a:cubicBezTo>
                    <a:pt x="1086" y="116"/>
                    <a:pt x="1104" y="117"/>
                    <a:pt x="1122" y="117"/>
                  </a:cubicBezTo>
                  <a:cubicBezTo>
                    <a:pt x="1129" y="117"/>
                    <a:pt x="1134" y="117"/>
                    <a:pt x="1141" y="117"/>
                  </a:cubicBezTo>
                  <a:cubicBezTo>
                    <a:pt x="1148" y="117"/>
                    <a:pt x="1155" y="115"/>
                    <a:pt x="1160" y="114"/>
                  </a:cubicBezTo>
                  <a:cubicBezTo>
                    <a:pt x="1167" y="113"/>
                    <a:pt x="1165" y="110"/>
                    <a:pt x="1168" y="107"/>
                  </a:cubicBezTo>
                  <a:cubicBezTo>
                    <a:pt x="1182" y="92"/>
                    <a:pt x="1181" y="66"/>
                    <a:pt x="1201" y="52"/>
                  </a:cubicBezTo>
                  <a:cubicBezTo>
                    <a:pt x="1210" y="64"/>
                    <a:pt x="1224" y="47"/>
                    <a:pt x="1230" y="58"/>
                  </a:cubicBezTo>
                  <a:cubicBezTo>
                    <a:pt x="1242" y="80"/>
                    <a:pt x="1232" y="113"/>
                    <a:pt x="1247" y="132"/>
                  </a:cubicBezTo>
                  <a:cubicBezTo>
                    <a:pt x="1241" y="140"/>
                    <a:pt x="1233" y="145"/>
                    <a:pt x="1222" y="145"/>
                  </a:cubicBezTo>
                  <a:cubicBezTo>
                    <a:pt x="1213" y="145"/>
                    <a:pt x="1213" y="141"/>
                    <a:pt x="1205" y="145"/>
                  </a:cubicBezTo>
                  <a:cubicBezTo>
                    <a:pt x="1193" y="158"/>
                    <a:pt x="1167" y="167"/>
                    <a:pt x="1167" y="197"/>
                  </a:cubicBezTo>
                  <a:cubicBezTo>
                    <a:pt x="1167" y="199"/>
                    <a:pt x="1168" y="203"/>
                    <a:pt x="1170" y="204"/>
                  </a:cubicBezTo>
                  <a:cubicBezTo>
                    <a:pt x="1170" y="208"/>
                    <a:pt x="1173" y="218"/>
                    <a:pt x="1178" y="218"/>
                  </a:cubicBezTo>
                  <a:cubicBezTo>
                    <a:pt x="1179" y="218"/>
                    <a:pt x="1186" y="213"/>
                    <a:pt x="1186" y="213"/>
                  </a:cubicBezTo>
                  <a:cubicBezTo>
                    <a:pt x="1186" y="218"/>
                    <a:pt x="1186" y="218"/>
                    <a:pt x="1186" y="218"/>
                  </a:cubicBezTo>
                  <a:cubicBezTo>
                    <a:pt x="1177" y="221"/>
                    <a:pt x="1164" y="224"/>
                    <a:pt x="1161" y="221"/>
                  </a:cubicBezTo>
                  <a:cubicBezTo>
                    <a:pt x="1146" y="233"/>
                    <a:pt x="1120" y="228"/>
                    <a:pt x="1105" y="238"/>
                  </a:cubicBezTo>
                  <a:cubicBezTo>
                    <a:pt x="1113" y="238"/>
                    <a:pt x="1113" y="238"/>
                    <a:pt x="1113" y="238"/>
                  </a:cubicBezTo>
                  <a:cubicBezTo>
                    <a:pt x="1119" y="238"/>
                    <a:pt x="1126" y="234"/>
                    <a:pt x="1132" y="238"/>
                  </a:cubicBezTo>
                  <a:cubicBezTo>
                    <a:pt x="1121" y="242"/>
                    <a:pt x="1113" y="242"/>
                    <a:pt x="1103" y="242"/>
                  </a:cubicBezTo>
                  <a:cubicBezTo>
                    <a:pt x="1101" y="242"/>
                    <a:pt x="1098" y="241"/>
                    <a:pt x="1096" y="241"/>
                  </a:cubicBezTo>
                  <a:cubicBezTo>
                    <a:pt x="1094" y="242"/>
                    <a:pt x="1091" y="245"/>
                    <a:pt x="1091" y="247"/>
                  </a:cubicBezTo>
                  <a:cubicBezTo>
                    <a:pt x="1091" y="251"/>
                    <a:pt x="1098" y="256"/>
                    <a:pt x="1098" y="256"/>
                  </a:cubicBezTo>
                  <a:cubicBezTo>
                    <a:pt x="1097" y="263"/>
                    <a:pt x="1082" y="291"/>
                    <a:pt x="1077" y="291"/>
                  </a:cubicBezTo>
                  <a:cubicBezTo>
                    <a:pt x="1075" y="291"/>
                    <a:pt x="1073" y="286"/>
                    <a:pt x="1072" y="284"/>
                  </a:cubicBezTo>
                  <a:cubicBezTo>
                    <a:pt x="1068" y="288"/>
                    <a:pt x="1068" y="288"/>
                    <a:pt x="1068" y="288"/>
                  </a:cubicBezTo>
                  <a:cubicBezTo>
                    <a:pt x="1069" y="295"/>
                    <a:pt x="1075" y="297"/>
                    <a:pt x="1075" y="303"/>
                  </a:cubicBezTo>
                  <a:cubicBezTo>
                    <a:pt x="1075" y="308"/>
                    <a:pt x="1060" y="336"/>
                    <a:pt x="1057" y="336"/>
                  </a:cubicBezTo>
                  <a:cubicBezTo>
                    <a:pt x="1056" y="336"/>
                    <a:pt x="1054" y="333"/>
                    <a:pt x="1054" y="331"/>
                  </a:cubicBezTo>
                  <a:cubicBezTo>
                    <a:pt x="1054" y="328"/>
                    <a:pt x="1054" y="326"/>
                    <a:pt x="1054" y="322"/>
                  </a:cubicBezTo>
                  <a:cubicBezTo>
                    <a:pt x="1054" y="317"/>
                    <a:pt x="1048" y="304"/>
                    <a:pt x="1046" y="296"/>
                  </a:cubicBezTo>
                  <a:cubicBezTo>
                    <a:pt x="1044" y="300"/>
                    <a:pt x="1045" y="307"/>
                    <a:pt x="1045" y="307"/>
                  </a:cubicBezTo>
                  <a:cubicBezTo>
                    <a:pt x="1045" y="312"/>
                    <a:pt x="1049" y="326"/>
                    <a:pt x="1049" y="334"/>
                  </a:cubicBezTo>
                  <a:cubicBezTo>
                    <a:pt x="1049" y="342"/>
                    <a:pt x="1044" y="341"/>
                    <a:pt x="1049" y="346"/>
                  </a:cubicBezTo>
                  <a:cubicBezTo>
                    <a:pt x="1051" y="346"/>
                    <a:pt x="1053" y="346"/>
                    <a:pt x="1054" y="346"/>
                  </a:cubicBezTo>
                  <a:cubicBezTo>
                    <a:pt x="1054" y="349"/>
                    <a:pt x="1054" y="352"/>
                    <a:pt x="1054" y="354"/>
                  </a:cubicBezTo>
                  <a:cubicBezTo>
                    <a:pt x="1054" y="361"/>
                    <a:pt x="1048" y="364"/>
                    <a:pt x="1044" y="364"/>
                  </a:cubicBezTo>
                  <a:cubicBezTo>
                    <a:pt x="1047" y="369"/>
                    <a:pt x="1051" y="370"/>
                    <a:pt x="1055" y="371"/>
                  </a:cubicBezTo>
                  <a:cubicBezTo>
                    <a:pt x="1053" y="380"/>
                    <a:pt x="1050" y="379"/>
                    <a:pt x="1043" y="379"/>
                  </a:cubicBezTo>
                  <a:cubicBezTo>
                    <a:pt x="1043" y="385"/>
                    <a:pt x="1043" y="385"/>
                    <a:pt x="1043" y="385"/>
                  </a:cubicBezTo>
                  <a:cubicBezTo>
                    <a:pt x="1052" y="391"/>
                    <a:pt x="1052" y="391"/>
                    <a:pt x="1052" y="391"/>
                  </a:cubicBezTo>
                  <a:cubicBezTo>
                    <a:pt x="1050" y="394"/>
                    <a:pt x="1047" y="399"/>
                    <a:pt x="1043" y="399"/>
                  </a:cubicBezTo>
                  <a:cubicBezTo>
                    <a:pt x="1034" y="401"/>
                    <a:pt x="1030" y="407"/>
                    <a:pt x="1024" y="409"/>
                  </a:cubicBezTo>
                  <a:cubicBezTo>
                    <a:pt x="1015" y="412"/>
                    <a:pt x="1016" y="415"/>
                    <a:pt x="1011" y="419"/>
                  </a:cubicBezTo>
                  <a:lnTo>
                    <a:pt x="1013" y="421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70"/>
            <p:cNvSpPr/>
            <p:nvPr/>
          </p:nvSpPr>
          <p:spPr>
            <a:xfrm>
              <a:off x="2345658" y="1937173"/>
              <a:ext cx="2102824" cy="1140166"/>
            </a:xfrm>
            <a:custGeom>
              <a:avLst/>
              <a:gdLst/>
              <a:ahLst/>
              <a:cxnLst/>
              <a:rect l="l" t="t" r="r" b="b"/>
              <a:pathLst>
                <a:path w="1838" h="996" extrusionOk="0">
                  <a:moveTo>
                    <a:pt x="1592" y="907"/>
                  </a:moveTo>
                  <a:cubicBezTo>
                    <a:pt x="1592" y="904"/>
                    <a:pt x="1592" y="904"/>
                    <a:pt x="1592" y="904"/>
                  </a:cubicBezTo>
                  <a:cubicBezTo>
                    <a:pt x="1593" y="905"/>
                    <a:pt x="1597" y="904"/>
                    <a:pt x="1600" y="904"/>
                  </a:cubicBezTo>
                  <a:cubicBezTo>
                    <a:pt x="1604" y="904"/>
                    <a:pt x="1623" y="907"/>
                    <a:pt x="1630" y="903"/>
                  </a:cubicBezTo>
                  <a:cubicBezTo>
                    <a:pt x="1637" y="898"/>
                    <a:pt x="1637" y="888"/>
                    <a:pt x="1648" y="887"/>
                  </a:cubicBezTo>
                  <a:cubicBezTo>
                    <a:pt x="1648" y="898"/>
                    <a:pt x="1647" y="899"/>
                    <a:pt x="1659" y="899"/>
                  </a:cubicBezTo>
                  <a:cubicBezTo>
                    <a:pt x="1642" y="900"/>
                    <a:pt x="1615" y="913"/>
                    <a:pt x="1615" y="931"/>
                  </a:cubicBezTo>
                  <a:cubicBezTo>
                    <a:pt x="1615" y="938"/>
                    <a:pt x="1625" y="950"/>
                    <a:pt x="1630" y="950"/>
                  </a:cubicBezTo>
                  <a:cubicBezTo>
                    <a:pt x="1636" y="950"/>
                    <a:pt x="1650" y="929"/>
                    <a:pt x="1665" y="924"/>
                  </a:cubicBezTo>
                  <a:cubicBezTo>
                    <a:pt x="1669" y="923"/>
                    <a:pt x="1721" y="903"/>
                    <a:pt x="1721" y="896"/>
                  </a:cubicBezTo>
                  <a:cubicBezTo>
                    <a:pt x="1721" y="888"/>
                    <a:pt x="1701" y="887"/>
                    <a:pt x="1696" y="887"/>
                  </a:cubicBezTo>
                  <a:cubicBezTo>
                    <a:pt x="1674" y="887"/>
                    <a:pt x="1640" y="865"/>
                    <a:pt x="1640" y="845"/>
                  </a:cubicBezTo>
                  <a:cubicBezTo>
                    <a:pt x="1640" y="840"/>
                    <a:pt x="1646" y="834"/>
                    <a:pt x="1647" y="826"/>
                  </a:cubicBezTo>
                  <a:cubicBezTo>
                    <a:pt x="1643" y="826"/>
                    <a:pt x="1635" y="823"/>
                    <a:pt x="1628" y="823"/>
                  </a:cubicBezTo>
                  <a:cubicBezTo>
                    <a:pt x="1633" y="817"/>
                    <a:pt x="1660" y="813"/>
                    <a:pt x="1660" y="797"/>
                  </a:cubicBezTo>
                  <a:cubicBezTo>
                    <a:pt x="1660" y="782"/>
                    <a:pt x="1637" y="785"/>
                    <a:pt x="1621" y="785"/>
                  </a:cubicBezTo>
                  <a:cubicBezTo>
                    <a:pt x="1587" y="785"/>
                    <a:pt x="1572" y="810"/>
                    <a:pt x="1550" y="813"/>
                  </a:cubicBezTo>
                  <a:cubicBezTo>
                    <a:pt x="1559" y="791"/>
                    <a:pt x="1575" y="799"/>
                    <a:pt x="1592" y="781"/>
                  </a:cubicBezTo>
                  <a:cubicBezTo>
                    <a:pt x="1603" y="770"/>
                    <a:pt x="1595" y="763"/>
                    <a:pt x="1611" y="757"/>
                  </a:cubicBezTo>
                  <a:cubicBezTo>
                    <a:pt x="1640" y="748"/>
                    <a:pt x="1656" y="753"/>
                    <a:pt x="1685" y="753"/>
                  </a:cubicBezTo>
                  <a:cubicBezTo>
                    <a:pt x="1723" y="753"/>
                    <a:pt x="1744" y="766"/>
                    <a:pt x="1766" y="736"/>
                  </a:cubicBezTo>
                  <a:cubicBezTo>
                    <a:pt x="1777" y="721"/>
                    <a:pt x="1838" y="717"/>
                    <a:pt x="1838" y="692"/>
                  </a:cubicBezTo>
                  <a:cubicBezTo>
                    <a:pt x="1838" y="674"/>
                    <a:pt x="1832" y="666"/>
                    <a:pt x="1825" y="654"/>
                  </a:cubicBezTo>
                  <a:cubicBezTo>
                    <a:pt x="1819" y="654"/>
                    <a:pt x="1828" y="646"/>
                    <a:pt x="1819" y="642"/>
                  </a:cubicBezTo>
                  <a:cubicBezTo>
                    <a:pt x="1819" y="632"/>
                    <a:pt x="1819" y="632"/>
                    <a:pt x="1819" y="632"/>
                  </a:cubicBezTo>
                  <a:cubicBezTo>
                    <a:pt x="1802" y="643"/>
                    <a:pt x="1765" y="656"/>
                    <a:pt x="1747" y="656"/>
                  </a:cubicBezTo>
                  <a:cubicBezTo>
                    <a:pt x="1745" y="656"/>
                    <a:pt x="1740" y="655"/>
                    <a:pt x="1740" y="653"/>
                  </a:cubicBezTo>
                  <a:cubicBezTo>
                    <a:pt x="1755" y="644"/>
                    <a:pt x="1797" y="638"/>
                    <a:pt x="1801" y="623"/>
                  </a:cubicBezTo>
                  <a:cubicBezTo>
                    <a:pt x="1802" y="619"/>
                    <a:pt x="1796" y="618"/>
                    <a:pt x="1795" y="614"/>
                  </a:cubicBezTo>
                  <a:cubicBezTo>
                    <a:pt x="1777" y="616"/>
                    <a:pt x="1738" y="608"/>
                    <a:pt x="1738" y="581"/>
                  </a:cubicBezTo>
                  <a:cubicBezTo>
                    <a:pt x="1738" y="578"/>
                    <a:pt x="1738" y="578"/>
                    <a:pt x="1738" y="578"/>
                  </a:cubicBezTo>
                  <a:cubicBezTo>
                    <a:pt x="1721" y="578"/>
                    <a:pt x="1712" y="567"/>
                    <a:pt x="1702" y="559"/>
                  </a:cubicBezTo>
                  <a:cubicBezTo>
                    <a:pt x="1706" y="557"/>
                    <a:pt x="1713" y="554"/>
                    <a:pt x="1713" y="545"/>
                  </a:cubicBezTo>
                  <a:cubicBezTo>
                    <a:pt x="1713" y="537"/>
                    <a:pt x="1706" y="531"/>
                    <a:pt x="1708" y="523"/>
                  </a:cubicBezTo>
                  <a:cubicBezTo>
                    <a:pt x="1701" y="520"/>
                    <a:pt x="1676" y="504"/>
                    <a:pt x="1683" y="489"/>
                  </a:cubicBezTo>
                  <a:cubicBezTo>
                    <a:pt x="1691" y="471"/>
                    <a:pt x="1659" y="467"/>
                    <a:pt x="1656" y="446"/>
                  </a:cubicBezTo>
                  <a:cubicBezTo>
                    <a:pt x="1654" y="446"/>
                    <a:pt x="1646" y="438"/>
                    <a:pt x="1643" y="435"/>
                  </a:cubicBezTo>
                  <a:cubicBezTo>
                    <a:pt x="1638" y="439"/>
                    <a:pt x="1626" y="446"/>
                    <a:pt x="1626" y="458"/>
                  </a:cubicBezTo>
                  <a:cubicBezTo>
                    <a:pt x="1626" y="469"/>
                    <a:pt x="1602" y="499"/>
                    <a:pt x="1583" y="499"/>
                  </a:cubicBezTo>
                  <a:cubicBezTo>
                    <a:pt x="1569" y="499"/>
                    <a:pt x="1567" y="481"/>
                    <a:pt x="1558" y="481"/>
                  </a:cubicBezTo>
                  <a:cubicBezTo>
                    <a:pt x="1545" y="481"/>
                    <a:pt x="1540" y="442"/>
                    <a:pt x="1537" y="426"/>
                  </a:cubicBezTo>
                  <a:cubicBezTo>
                    <a:pt x="1534" y="403"/>
                    <a:pt x="1493" y="419"/>
                    <a:pt x="1493" y="390"/>
                  </a:cubicBezTo>
                  <a:cubicBezTo>
                    <a:pt x="1472" y="387"/>
                    <a:pt x="1468" y="360"/>
                    <a:pt x="1446" y="360"/>
                  </a:cubicBezTo>
                  <a:cubicBezTo>
                    <a:pt x="1437" y="360"/>
                    <a:pt x="1437" y="368"/>
                    <a:pt x="1425" y="368"/>
                  </a:cubicBezTo>
                  <a:cubicBezTo>
                    <a:pt x="1403" y="368"/>
                    <a:pt x="1390" y="354"/>
                    <a:pt x="1368" y="354"/>
                  </a:cubicBezTo>
                  <a:cubicBezTo>
                    <a:pt x="1357" y="354"/>
                    <a:pt x="1346" y="360"/>
                    <a:pt x="1346" y="374"/>
                  </a:cubicBezTo>
                  <a:cubicBezTo>
                    <a:pt x="1346" y="382"/>
                    <a:pt x="1372" y="394"/>
                    <a:pt x="1348" y="410"/>
                  </a:cubicBezTo>
                  <a:cubicBezTo>
                    <a:pt x="1338" y="416"/>
                    <a:pt x="1362" y="434"/>
                    <a:pt x="1363" y="446"/>
                  </a:cubicBezTo>
                  <a:cubicBezTo>
                    <a:pt x="1366" y="469"/>
                    <a:pt x="1344" y="475"/>
                    <a:pt x="1335" y="479"/>
                  </a:cubicBezTo>
                  <a:cubicBezTo>
                    <a:pt x="1352" y="510"/>
                    <a:pt x="1378" y="520"/>
                    <a:pt x="1378" y="573"/>
                  </a:cubicBezTo>
                  <a:cubicBezTo>
                    <a:pt x="1378" y="587"/>
                    <a:pt x="1333" y="623"/>
                    <a:pt x="1318" y="626"/>
                  </a:cubicBezTo>
                  <a:cubicBezTo>
                    <a:pt x="1344" y="640"/>
                    <a:pt x="1334" y="683"/>
                    <a:pt x="1344" y="697"/>
                  </a:cubicBezTo>
                  <a:cubicBezTo>
                    <a:pt x="1341" y="702"/>
                    <a:pt x="1331" y="707"/>
                    <a:pt x="1331" y="716"/>
                  </a:cubicBezTo>
                  <a:cubicBezTo>
                    <a:pt x="1322" y="716"/>
                    <a:pt x="1315" y="731"/>
                    <a:pt x="1308" y="725"/>
                  </a:cubicBezTo>
                  <a:cubicBezTo>
                    <a:pt x="1289" y="710"/>
                    <a:pt x="1262" y="685"/>
                    <a:pt x="1262" y="662"/>
                  </a:cubicBezTo>
                  <a:cubicBezTo>
                    <a:pt x="1262" y="636"/>
                    <a:pt x="1267" y="616"/>
                    <a:pt x="1246" y="602"/>
                  </a:cubicBezTo>
                  <a:cubicBezTo>
                    <a:pt x="1197" y="602"/>
                    <a:pt x="1197" y="602"/>
                    <a:pt x="1197" y="602"/>
                  </a:cubicBezTo>
                  <a:cubicBezTo>
                    <a:pt x="1169" y="581"/>
                    <a:pt x="1137" y="568"/>
                    <a:pt x="1103" y="554"/>
                  </a:cubicBezTo>
                  <a:cubicBezTo>
                    <a:pt x="1097" y="552"/>
                    <a:pt x="1080" y="539"/>
                    <a:pt x="1069" y="539"/>
                  </a:cubicBezTo>
                  <a:cubicBezTo>
                    <a:pt x="1058" y="539"/>
                    <a:pt x="1053" y="551"/>
                    <a:pt x="1041" y="551"/>
                  </a:cubicBezTo>
                  <a:cubicBezTo>
                    <a:pt x="1041" y="531"/>
                    <a:pt x="1029" y="487"/>
                    <a:pt x="1013" y="487"/>
                  </a:cubicBezTo>
                  <a:cubicBezTo>
                    <a:pt x="1005" y="487"/>
                    <a:pt x="1001" y="493"/>
                    <a:pt x="994" y="495"/>
                  </a:cubicBezTo>
                  <a:cubicBezTo>
                    <a:pt x="997" y="485"/>
                    <a:pt x="994" y="482"/>
                    <a:pt x="994" y="459"/>
                  </a:cubicBezTo>
                  <a:cubicBezTo>
                    <a:pt x="994" y="427"/>
                    <a:pt x="1003" y="408"/>
                    <a:pt x="1020" y="390"/>
                  </a:cubicBezTo>
                  <a:cubicBezTo>
                    <a:pt x="1026" y="384"/>
                    <a:pt x="1039" y="353"/>
                    <a:pt x="1045" y="350"/>
                  </a:cubicBezTo>
                  <a:cubicBezTo>
                    <a:pt x="1058" y="345"/>
                    <a:pt x="1081" y="353"/>
                    <a:pt x="1081" y="334"/>
                  </a:cubicBezTo>
                  <a:cubicBezTo>
                    <a:pt x="1081" y="322"/>
                    <a:pt x="1052" y="321"/>
                    <a:pt x="1041" y="315"/>
                  </a:cubicBezTo>
                  <a:cubicBezTo>
                    <a:pt x="1048" y="317"/>
                    <a:pt x="1025" y="301"/>
                    <a:pt x="1087" y="321"/>
                  </a:cubicBezTo>
                  <a:cubicBezTo>
                    <a:pt x="1103" y="326"/>
                    <a:pt x="1093" y="304"/>
                    <a:pt x="1102" y="304"/>
                  </a:cubicBezTo>
                  <a:cubicBezTo>
                    <a:pt x="1103" y="304"/>
                    <a:pt x="1109" y="304"/>
                    <a:pt x="1119" y="304"/>
                  </a:cubicBezTo>
                  <a:cubicBezTo>
                    <a:pt x="1137" y="304"/>
                    <a:pt x="1147" y="284"/>
                    <a:pt x="1159" y="275"/>
                  </a:cubicBezTo>
                  <a:cubicBezTo>
                    <a:pt x="1159" y="263"/>
                    <a:pt x="1159" y="263"/>
                    <a:pt x="1159" y="263"/>
                  </a:cubicBezTo>
                  <a:cubicBezTo>
                    <a:pt x="1133" y="256"/>
                    <a:pt x="1107" y="260"/>
                    <a:pt x="1096" y="236"/>
                  </a:cubicBezTo>
                  <a:cubicBezTo>
                    <a:pt x="1096" y="236"/>
                    <a:pt x="1104" y="236"/>
                    <a:pt x="1109" y="236"/>
                  </a:cubicBezTo>
                  <a:cubicBezTo>
                    <a:pt x="1119" y="243"/>
                    <a:pt x="1129" y="255"/>
                    <a:pt x="1144" y="255"/>
                  </a:cubicBezTo>
                  <a:cubicBezTo>
                    <a:pt x="1156" y="255"/>
                    <a:pt x="1178" y="238"/>
                    <a:pt x="1178" y="229"/>
                  </a:cubicBezTo>
                  <a:cubicBezTo>
                    <a:pt x="1178" y="225"/>
                    <a:pt x="1166" y="211"/>
                    <a:pt x="1172" y="211"/>
                  </a:cubicBezTo>
                  <a:cubicBezTo>
                    <a:pt x="1189" y="211"/>
                    <a:pt x="1195" y="227"/>
                    <a:pt x="1206" y="227"/>
                  </a:cubicBezTo>
                  <a:cubicBezTo>
                    <a:pt x="1212" y="227"/>
                    <a:pt x="1217" y="221"/>
                    <a:pt x="1231" y="221"/>
                  </a:cubicBezTo>
                  <a:cubicBezTo>
                    <a:pt x="1227" y="216"/>
                    <a:pt x="1230" y="202"/>
                    <a:pt x="1240" y="217"/>
                  </a:cubicBezTo>
                  <a:cubicBezTo>
                    <a:pt x="1245" y="225"/>
                    <a:pt x="1284" y="190"/>
                    <a:pt x="1284" y="179"/>
                  </a:cubicBezTo>
                  <a:cubicBezTo>
                    <a:pt x="1284" y="172"/>
                    <a:pt x="1266" y="164"/>
                    <a:pt x="1266" y="159"/>
                  </a:cubicBezTo>
                  <a:cubicBezTo>
                    <a:pt x="1266" y="154"/>
                    <a:pt x="1256" y="141"/>
                    <a:pt x="1280" y="129"/>
                  </a:cubicBezTo>
                  <a:cubicBezTo>
                    <a:pt x="1283" y="122"/>
                    <a:pt x="1280" y="123"/>
                    <a:pt x="1280" y="109"/>
                  </a:cubicBezTo>
                  <a:cubicBezTo>
                    <a:pt x="1256" y="109"/>
                    <a:pt x="1262" y="89"/>
                    <a:pt x="1231" y="89"/>
                  </a:cubicBezTo>
                  <a:cubicBezTo>
                    <a:pt x="1224" y="89"/>
                    <a:pt x="1219" y="84"/>
                    <a:pt x="1212" y="84"/>
                  </a:cubicBezTo>
                  <a:cubicBezTo>
                    <a:pt x="1203" y="84"/>
                    <a:pt x="1193" y="90"/>
                    <a:pt x="1193" y="100"/>
                  </a:cubicBezTo>
                  <a:cubicBezTo>
                    <a:pt x="1193" y="110"/>
                    <a:pt x="1204" y="114"/>
                    <a:pt x="1204" y="121"/>
                  </a:cubicBezTo>
                  <a:cubicBezTo>
                    <a:pt x="1204" y="129"/>
                    <a:pt x="1187" y="129"/>
                    <a:pt x="1183" y="137"/>
                  </a:cubicBezTo>
                  <a:cubicBezTo>
                    <a:pt x="1177" y="151"/>
                    <a:pt x="1179" y="161"/>
                    <a:pt x="1168" y="176"/>
                  </a:cubicBezTo>
                  <a:cubicBezTo>
                    <a:pt x="1151" y="199"/>
                    <a:pt x="1128" y="162"/>
                    <a:pt x="1128" y="153"/>
                  </a:cubicBezTo>
                  <a:cubicBezTo>
                    <a:pt x="1128" y="143"/>
                    <a:pt x="1141" y="145"/>
                    <a:pt x="1141" y="133"/>
                  </a:cubicBezTo>
                  <a:cubicBezTo>
                    <a:pt x="1141" y="128"/>
                    <a:pt x="1119" y="105"/>
                    <a:pt x="1113" y="105"/>
                  </a:cubicBezTo>
                  <a:cubicBezTo>
                    <a:pt x="1091" y="105"/>
                    <a:pt x="1106" y="140"/>
                    <a:pt x="1083" y="140"/>
                  </a:cubicBezTo>
                  <a:cubicBezTo>
                    <a:pt x="1083" y="126"/>
                    <a:pt x="1082" y="116"/>
                    <a:pt x="1066" y="109"/>
                  </a:cubicBezTo>
                  <a:cubicBezTo>
                    <a:pt x="1068" y="105"/>
                    <a:pt x="1069" y="102"/>
                    <a:pt x="1073" y="99"/>
                  </a:cubicBezTo>
                  <a:cubicBezTo>
                    <a:pt x="1061" y="91"/>
                    <a:pt x="1044" y="99"/>
                    <a:pt x="1035" y="87"/>
                  </a:cubicBezTo>
                  <a:cubicBezTo>
                    <a:pt x="1041" y="84"/>
                    <a:pt x="1054" y="78"/>
                    <a:pt x="1054" y="68"/>
                  </a:cubicBezTo>
                  <a:cubicBezTo>
                    <a:pt x="1054" y="53"/>
                    <a:pt x="1032" y="53"/>
                    <a:pt x="1031" y="42"/>
                  </a:cubicBezTo>
                  <a:cubicBezTo>
                    <a:pt x="1031" y="17"/>
                    <a:pt x="1014" y="1"/>
                    <a:pt x="985" y="0"/>
                  </a:cubicBezTo>
                  <a:cubicBezTo>
                    <a:pt x="970" y="0"/>
                    <a:pt x="976" y="10"/>
                    <a:pt x="977" y="18"/>
                  </a:cubicBezTo>
                  <a:cubicBezTo>
                    <a:pt x="968" y="20"/>
                    <a:pt x="956" y="18"/>
                    <a:pt x="956" y="30"/>
                  </a:cubicBezTo>
                  <a:cubicBezTo>
                    <a:pt x="956" y="38"/>
                    <a:pt x="962" y="42"/>
                    <a:pt x="962" y="50"/>
                  </a:cubicBezTo>
                  <a:cubicBezTo>
                    <a:pt x="962" y="58"/>
                    <a:pt x="952" y="57"/>
                    <a:pt x="952" y="68"/>
                  </a:cubicBezTo>
                  <a:cubicBezTo>
                    <a:pt x="952" y="94"/>
                    <a:pt x="1003" y="78"/>
                    <a:pt x="1003" y="105"/>
                  </a:cubicBezTo>
                  <a:cubicBezTo>
                    <a:pt x="1003" y="110"/>
                    <a:pt x="997" y="129"/>
                    <a:pt x="997" y="129"/>
                  </a:cubicBezTo>
                  <a:cubicBezTo>
                    <a:pt x="1003" y="126"/>
                    <a:pt x="1007" y="124"/>
                    <a:pt x="1013" y="121"/>
                  </a:cubicBezTo>
                  <a:cubicBezTo>
                    <a:pt x="1023" y="154"/>
                    <a:pt x="973" y="138"/>
                    <a:pt x="973" y="177"/>
                  </a:cubicBezTo>
                  <a:cubicBezTo>
                    <a:pt x="948" y="184"/>
                    <a:pt x="968" y="158"/>
                    <a:pt x="962" y="149"/>
                  </a:cubicBezTo>
                  <a:cubicBezTo>
                    <a:pt x="960" y="145"/>
                    <a:pt x="939" y="140"/>
                    <a:pt x="928" y="140"/>
                  </a:cubicBezTo>
                  <a:cubicBezTo>
                    <a:pt x="914" y="140"/>
                    <a:pt x="909" y="148"/>
                    <a:pt x="909" y="165"/>
                  </a:cubicBezTo>
                  <a:cubicBezTo>
                    <a:pt x="896" y="163"/>
                    <a:pt x="888" y="165"/>
                    <a:pt x="844" y="165"/>
                  </a:cubicBezTo>
                  <a:cubicBezTo>
                    <a:pt x="804" y="165"/>
                    <a:pt x="756" y="150"/>
                    <a:pt x="746" y="117"/>
                  </a:cubicBezTo>
                  <a:cubicBezTo>
                    <a:pt x="732" y="121"/>
                    <a:pt x="687" y="122"/>
                    <a:pt x="687" y="140"/>
                  </a:cubicBezTo>
                  <a:cubicBezTo>
                    <a:pt x="687" y="145"/>
                    <a:pt x="690" y="148"/>
                    <a:pt x="696" y="148"/>
                  </a:cubicBezTo>
                  <a:cubicBezTo>
                    <a:pt x="709" y="148"/>
                    <a:pt x="729" y="142"/>
                    <a:pt x="738" y="136"/>
                  </a:cubicBezTo>
                  <a:cubicBezTo>
                    <a:pt x="741" y="162"/>
                    <a:pt x="702" y="140"/>
                    <a:pt x="702" y="167"/>
                  </a:cubicBezTo>
                  <a:cubicBezTo>
                    <a:pt x="702" y="173"/>
                    <a:pt x="710" y="191"/>
                    <a:pt x="707" y="191"/>
                  </a:cubicBezTo>
                  <a:cubicBezTo>
                    <a:pt x="691" y="191"/>
                    <a:pt x="688" y="171"/>
                    <a:pt x="676" y="165"/>
                  </a:cubicBezTo>
                  <a:cubicBezTo>
                    <a:pt x="664" y="159"/>
                    <a:pt x="664" y="159"/>
                    <a:pt x="664" y="159"/>
                  </a:cubicBezTo>
                  <a:cubicBezTo>
                    <a:pt x="646" y="159"/>
                    <a:pt x="634" y="159"/>
                    <a:pt x="616" y="159"/>
                  </a:cubicBezTo>
                  <a:cubicBezTo>
                    <a:pt x="601" y="159"/>
                    <a:pt x="591" y="166"/>
                    <a:pt x="574" y="167"/>
                  </a:cubicBezTo>
                  <a:cubicBezTo>
                    <a:pt x="544" y="168"/>
                    <a:pt x="544" y="156"/>
                    <a:pt x="544" y="154"/>
                  </a:cubicBezTo>
                  <a:cubicBezTo>
                    <a:pt x="544" y="147"/>
                    <a:pt x="567" y="150"/>
                    <a:pt x="572" y="145"/>
                  </a:cubicBezTo>
                  <a:cubicBezTo>
                    <a:pt x="551" y="114"/>
                    <a:pt x="554" y="119"/>
                    <a:pt x="511" y="123"/>
                  </a:cubicBezTo>
                  <a:cubicBezTo>
                    <a:pt x="465" y="127"/>
                    <a:pt x="442" y="87"/>
                    <a:pt x="396" y="87"/>
                  </a:cubicBezTo>
                  <a:cubicBezTo>
                    <a:pt x="382" y="87"/>
                    <a:pt x="376" y="97"/>
                    <a:pt x="364" y="97"/>
                  </a:cubicBezTo>
                  <a:cubicBezTo>
                    <a:pt x="355" y="97"/>
                    <a:pt x="347" y="82"/>
                    <a:pt x="345" y="76"/>
                  </a:cubicBezTo>
                  <a:cubicBezTo>
                    <a:pt x="331" y="79"/>
                    <a:pt x="331" y="97"/>
                    <a:pt x="316" y="97"/>
                  </a:cubicBezTo>
                  <a:cubicBezTo>
                    <a:pt x="301" y="97"/>
                    <a:pt x="281" y="61"/>
                    <a:pt x="276" y="61"/>
                  </a:cubicBezTo>
                  <a:cubicBezTo>
                    <a:pt x="261" y="61"/>
                    <a:pt x="267" y="84"/>
                    <a:pt x="251" y="84"/>
                  </a:cubicBezTo>
                  <a:cubicBezTo>
                    <a:pt x="245" y="84"/>
                    <a:pt x="239" y="79"/>
                    <a:pt x="237" y="73"/>
                  </a:cubicBezTo>
                  <a:cubicBezTo>
                    <a:pt x="214" y="78"/>
                    <a:pt x="205" y="80"/>
                    <a:pt x="184" y="89"/>
                  </a:cubicBezTo>
                  <a:cubicBezTo>
                    <a:pt x="176" y="90"/>
                    <a:pt x="156" y="105"/>
                    <a:pt x="149" y="99"/>
                  </a:cubicBezTo>
                  <a:cubicBezTo>
                    <a:pt x="129" y="80"/>
                    <a:pt x="133" y="104"/>
                    <a:pt x="126" y="105"/>
                  </a:cubicBezTo>
                  <a:cubicBezTo>
                    <a:pt x="76" y="106"/>
                    <a:pt x="111" y="125"/>
                    <a:pt x="104" y="125"/>
                  </a:cubicBezTo>
                  <a:cubicBezTo>
                    <a:pt x="85" y="125"/>
                    <a:pt x="51" y="121"/>
                    <a:pt x="20" y="101"/>
                  </a:cubicBezTo>
                  <a:cubicBezTo>
                    <a:pt x="18" y="101"/>
                    <a:pt x="9" y="93"/>
                    <a:pt x="9" y="91"/>
                  </a:cubicBezTo>
                  <a:cubicBezTo>
                    <a:pt x="4" y="94"/>
                    <a:pt x="8" y="93"/>
                    <a:pt x="0" y="91"/>
                  </a:cubicBezTo>
                  <a:cubicBezTo>
                    <a:pt x="0" y="435"/>
                    <a:pt x="0" y="435"/>
                    <a:pt x="0" y="435"/>
                  </a:cubicBezTo>
                  <a:cubicBezTo>
                    <a:pt x="10" y="446"/>
                    <a:pt x="33" y="432"/>
                    <a:pt x="42" y="447"/>
                  </a:cubicBezTo>
                  <a:cubicBezTo>
                    <a:pt x="48" y="458"/>
                    <a:pt x="64" y="479"/>
                    <a:pt x="80" y="479"/>
                  </a:cubicBezTo>
                  <a:cubicBezTo>
                    <a:pt x="90" y="479"/>
                    <a:pt x="90" y="462"/>
                    <a:pt x="101" y="459"/>
                  </a:cubicBezTo>
                  <a:cubicBezTo>
                    <a:pt x="105" y="458"/>
                    <a:pt x="110" y="459"/>
                    <a:pt x="115" y="455"/>
                  </a:cubicBezTo>
                  <a:cubicBezTo>
                    <a:pt x="138" y="479"/>
                    <a:pt x="149" y="488"/>
                    <a:pt x="169" y="519"/>
                  </a:cubicBezTo>
                  <a:cubicBezTo>
                    <a:pt x="170" y="522"/>
                    <a:pt x="176" y="523"/>
                    <a:pt x="179" y="531"/>
                  </a:cubicBezTo>
                  <a:cubicBezTo>
                    <a:pt x="182" y="540"/>
                    <a:pt x="186" y="552"/>
                    <a:pt x="194" y="561"/>
                  </a:cubicBezTo>
                  <a:cubicBezTo>
                    <a:pt x="198" y="566"/>
                    <a:pt x="207" y="563"/>
                    <a:pt x="212" y="570"/>
                  </a:cubicBezTo>
                  <a:cubicBezTo>
                    <a:pt x="219" y="577"/>
                    <a:pt x="232" y="581"/>
                    <a:pt x="232" y="597"/>
                  </a:cubicBezTo>
                  <a:cubicBezTo>
                    <a:pt x="232" y="606"/>
                    <a:pt x="221" y="608"/>
                    <a:pt x="221" y="613"/>
                  </a:cubicBezTo>
                  <a:cubicBezTo>
                    <a:pt x="221" y="617"/>
                    <a:pt x="226" y="620"/>
                    <a:pt x="226" y="624"/>
                  </a:cubicBezTo>
                  <a:cubicBezTo>
                    <a:pt x="226" y="635"/>
                    <a:pt x="223" y="656"/>
                    <a:pt x="233" y="659"/>
                  </a:cubicBezTo>
                  <a:cubicBezTo>
                    <a:pt x="239" y="661"/>
                    <a:pt x="245" y="661"/>
                    <a:pt x="250" y="666"/>
                  </a:cubicBezTo>
                  <a:cubicBezTo>
                    <a:pt x="257" y="673"/>
                    <a:pt x="248" y="683"/>
                    <a:pt x="257" y="690"/>
                  </a:cubicBezTo>
                  <a:cubicBezTo>
                    <a:pt x="257" y="690"/>
                    <a:pt x="277" y="702"/>
                    <a:pt x="278" y="705"/>
                  </a:cubicBezTo>
                  <a:cubicBezTo>
                    <a:pt x="283" y="723"/>
                    <a:pt x="285" y="744"/>
                    <a:pt x="310" y="744"/>
                  </a:cubicBezTo>
                  <a:cubicBezTo>
                    <a:pt x="314" y="760"/>
                    <a:pt x="341" y="750"/>
                    <a:pt x="347" y="771"/>
                  </a:cubicBezTo>
                  <a:cubicBezTo>
                    <a:pt x="349" y="779"/>
                    <a:pt x="368" y="780"/>
                    <a:pt x="376" y="788"/>
                  </a:cubicBezTo>
                  <a:cubicBezTo>
                    <a:pt x="377" y="790"/>
                    <a:pt x="381" y="791"/>
                    <a:pt x="384" y="793"/>
                  </a:cubicBezTo>
                  <a:cubicBezTo>
                    <a:pt x="384" y="793"/>
                    <a:pt x="384" y="793"/>
                    <a:pt x="384" y="793"/>
                  </a:cubicBezTo>
                  <a:cubicBezTo>
                    <a:pt x="990" y="793"/>
                    <a:pt x="990" y="793"/>
                    <a:pt x="990" y="793"/>
                  </a:cubicBezTo>
                  <a:cubicBezTo>
                    <a:pt x="990" y="783"/>
                    <a:pt x="990" y="783"/>
                    <a:pt x="990" y="783"/>
                  </a:cubicBezTo>
                  <a:cubicBezTo>
                    <a:pt x="1000" y="791"/>
                    <a:pt x="999" y="798"/>
                    <a:pt x="1009" y="803"/>
                  </a:cubicBezTo>
                  <a:cubicBezTo>
                    <a:pt x="1047" y="803"/>
                    <a:pt x="1047" y="803"/>
                    <a:pt x="1047" y="803"/>
                  </a:cubicBezTo>
                  <a:cubicBezTo>
                    <a:pt x="1062" y="819"/>
                    <a:pt x="1082" y="819"/>
                    <a:pt x="1109" y="819"/>
                  </a:cubicBezTo>
                  <a:cubicBezTo>
                    <a:pt x="1119" y="816"/>
                    <a:pt x="1121" y="819"/>
                    <a:pt x="1129" y="815"/>
                  </a:cubicBezTo>
                  <a:cubicBezTo>
                    <a:pt x="1137" y="811"/>
                    <a:pt x="1134" y="799"/>
                    <a:pt x="1141" y="799"/>
                  </a:cubicBezTo>
                  <a:cubicBezTo>
                    <a:pt x="1150" y="799"/>
                    <a:pt x="1156" y="813"/>
                    <a:pt x="1159" y="816"/>
                  </a:cubicBezTo>
                  <a:cubicBezTo>
                    <a:pt x="1161" y="813"/>
                    <a:pt x="1160" y="806"/>
                    <a:pt x="1160" y="805"/>
                  </a:cubicBezTo>
                  <a:cubicBezTo>
                    <a:pt x="1163" y="805"/>
                    <a:pt x="1164" y="805"/>
                    <a:pt x="1166" y="805"/>
                  </a:cubicBezTo>
                  <a:cubicBezTo>
                    <a:pt x="1171" y="805"/>
                    <a:pt x="1203" y="832"/>
                    <a:pt x="1204" y="835"/>
                  </a:cubicBezTo>
                  <a:cubicBezTo>
                    <a:pt x="1209" y="845"/>
                    <a:pt x="1204" y="853"/>
                    <a:pt x="1210" y="859"/>
                  </a:cubicBezTo>
                  <a:cubicBezTo>
                    <a:pt x="1228" y="877"/>
                    <a:pt x="1251" y="873"/>
                    <a:pt x="1270" y="886"/>
                  </a:cubicBezTo>
                  <a:cubicBezTo>
                    <a:pt x="1290" y="886"/>
                    <a:pt x="1290" y="886"/>
                    <a:pt x="1290" y="886"/>
                  </a:cubicBezTo>
                  <a:cubicBezTo>
                    <a:pt x="1299" y="892"/>
                    <a:pt x="1310" y="900"/>
                    <a:pt x="1310" y="912"/>
                  </a:cubicBezTo>
                  <a:cubicBezTo>
                    <a:pt x="1310" y="918"/>
                    <a:pt x="1307" y="922"/>
                    <a:pt x="1303" y="922"/>
                  </a:cubicBezTo>
                  <a:cubicBezTo>
                    <a:pt x="1294" y="922"/>
                    <a:pt x="1284" y="911"/>
                    <a:pt x="1281" y="908"/>
                  </a:cubicBezTo>
                  <a:cubicBezTo>
                    <a:pt x="1278" y="921"/>
                    <a:pt x="1272" y="959"/>
                    <a:pt x="1261" y="959"/>
                  </a:cubicBezTo>
                  <a:cubicBezTo>
                    <a:pt x="1252" y="969"/>
                    <a:pt x="1244" y="974"/>
                    <a:pt x="1244" y="986"/>
                  </a:cubicBezTo>
                  <a:cubicBezTo>
                    <a:pt x="1247" y="990"/>
                    <a:pt x="1251" y="996"/>
                    <a:pt x="1256" y="996"/>
                  </a:cubicBezTo>
                  <a:cubicBezTo>
                    <a:pt x="1262" y="996"/>
                    <a:pt x="1263" y="991"/>
                    <a:pt x="1266" y="988"/>
                  </a:cubicBezTo>
                  <a:cubicBezTo>
                    <a:pt x="1273" y="981"/>
                    <a:pt x="1284" y="981"/>
                    <a:pt x="1295" y="981"/>
                  </a:cubicBezTo>
                  <a:cubicBezTo>
                    <a:pt x="1305" y="981"/>
                    <a:pt x="1309" y="987"/>
                    <a:pt x="1313" y="985"/>
                  </a:cubicBezTo>
                  <a:cubicBezTo>
                    <a:pt x="1318" y="982"/>
                    <a:pt x="1322" y="980"/>
                    <a:pt x="1325" y="978"/>
                  </a:cubicBezTo>
                  <a:cubicBezTo>
                    <a:pt x="1324" y="974"/>
                    <a:pt x="1322" y="969"/>
                    <a:pt x="1321" y="965"/>
                  </a:cubicBezTo>
                  <a:cubicBezTo>
                    <a:pt x="1320" y="962"/>
                    <a:pt x="1316" y="961"/>
                    <a:pt x="1316" y="958"/>
                  </a:cubicBezTo>
                  <a:cubicBezTo>
                    <a:pt x="1316" y="954"/>
                    <a:pt x="1324" y="952"/>
                    <a:pt x="1326" y="951"/>
                  </a:cubicBezTo>
                  <a:cubicBezTo>
                    <a:pt x="1343" y="946"/>
                    <a:pt x="1378" y="936"/>
                    <a:pt x="1397" y="936"/>
                  </a:cubicBezTo>
                  <a:cubicBezTo>
                    <a:pt x="1399" y="935"/>
                    <a:pt x="1426" y="906"/>
                    <a:pt x="1431" y="902"/>
                  </a:cubicBezTo>
                  <a:cubicBezTo>
                    <a:pt x="1435" y="899"/>
                    <a:pt x="1453" y="900"/>
                    <a:pt x="1471" y="900"/>
                  </a:cubicBezTo>
                  <a:cubicBezTo>
                    <a:pt x="1478" y="900"/>
                    <a:pt x="1483" y="900"/>
                    <a:pt x="1490" y="900"/>
                  </a:cubicBezTo>
                  <a:cubicBezTo>
                    <a:pt x="1497" y="900"/>
                    <a:pt x="1504" y="898"/>
                    <a:pt x="1509" y="897"/>
                  </a:cubicBezTo>
                  <a:cubicBezTo>
                    <a:pt x="1516" y="896"/>
                    <a:pt x="1514" y="893"/>
                    <a:pt x="1517" y="890"/>
                  </a:cubicBezTo>
                  <a:cubicBezTo>
                    <a:pt x="1531" y="875"/>
                    <a:pt x="1530" y="849"/>
                    <a:pt x="1550" y="835"/>
                  </a:cubicBezTo>
                  <a:cubicBezTo>
                    <a:pt x="1559" y="847"/>
                    <a:pt x="1573" y="830"/>
                    <a:pt x="1579" y="841"/>
                  </a:cubicBezTo>
                  <a:cubicBezTo>
                    <a:pt x="1590" y="861"/>
                    <a:pt x="1583" y="890"/>
                    <a:pt x="1592" y="909"/>
                  </a:cubicBezTo>
                  <a:lnTo>
                    <a:pt x="1592" y="907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70"/>
            <p:cNvSpPr/>
            <p:nvPr/>
          </p:nvSpPr>
          <p:spPr>
            <a:xfrm>
              <a:off x="1689100" y="1967781"/>
              <a:ext cx="921324" cy="705526"/>
            </a:xfrm>
            <a:custGeom>
              <a:avLst/>
              <a:gdLst/>
              <a:ahLst/>
              <a:cxnLst/>
              <a:rect l="l" t="t" r="r" b="b"/>
              <a:pathLst>
                <a:path w="806" h="617" extrusionOk="0">
                  <a:moveTo>
                    <a:pt x="574" y="65"/>
                  </a:moveTo>
                  <a:cubicBezTo>
                    <a:pt x="574" y="409"/>
                    <a:pt x="574" y="409"/>
                    <a:pt x="574" y="409"/>
                  </a:cubicBezTo>
                  <a:cubicBezTo>
                    <a:pt x="584" y="420"/>
                    <a:pt x="607" y="406"/>
                    <a:pt x="616" y="421"/>
                  </a:cubicBezTo>
                  <a:cubicBezTo>
                    <a:pt x="622" y="432"/>
                    <a:pt x="638" y="453"/>
                    <a:pt x="654" y="453"/>
                  </a:cubicBezTo>
                  <a:cubicBezTo>
                    <a:pt x="664" y="453"/>
                    <a:pt x="664" y="436"/>
                    <a:pt x="675" y="433"/>
                  </a:cubicBezTo>
                  <a:cubicBezTo>
                    <a:pt x="679" y="432"/>
                    <a:pt x="684" y="433"/>
                    <a:pt x="689" y="429"/>
                  </a:cubicBezTo>
                  <a:cubicBezTo>
                    <a:pt x="712" y="453"/>
                    <a:pt x="723" y="462"/>
                    <a:pt x="743" y="493"/>
                  </a:cubicBezTo>
                  <a:cubicBezTo>
                    <a:pt x="744" y="496"/>
                    <a:pt x="750" y="497"/>
                    <a:pt x="753" y="505"/>
                  </a:cubicBezTo>
                  <a:cubicBezTo>
                    <a:pt x="756" y="514"/>
                    <a:pt x="760" y="526"/>
                    <a:pt x="768" y="535"/>
                  </a:cubicBezTo>
                  <a:cubicBezTo>
                    <a:pt x="772" y="540"/>
                    <a:pt x="781" y="537"/>
                    <a:pt x="786" y="544"/>
                  </a:cubicBezTo>
                  <a:cubicBezTo>
                    <a:pt x="793" y="551"/>
                    <a:pt x="806" y="555"/>
                    <a:pt x="806" y="571"/>
                  </a:cubicBezTo>
                  <a:cubicBezTo>
                    <a:pt x="806" y="580"/>
                    <a:pt x="795" y="582"/>
                    <a:pt x="795" y="587"/>
                  </a:cubicBezTo>
                  <a:cubicBezTo>
                    <a:pt x="791" y="587"/>
                    <a:pt x="791" y="588"/>
                    <a:pt x="788" y="588"/>
                  </a:cubicBezTo>
                  <a:cubicBezTo>
                    <a:pt x="775" y="588"/>
                    <a:pt x="756" y="573"/>
                    <a:pt x="756" y="564"/>
                  </a:cubicBezTo>
                  <a:cubicBezTo>
                    <a:pt x="756" y="557"/>
                    <a:pt x="756" y="559"/>
                    <a:pt x="756" y="552"/>
                  </a:cubicBezTo>
                  <a:cubicBezTo>
                    <a:pt x="756" y="540"/>
                    <a:pt x="747" y="540"/>
                    <a:pt x="733" y="540"/>
                  </a:cubicBezTo>
                  <a:cubicBezTo>
                    <a:pt x="722" y="540"/>
                    <a:pt x="719" y="533"/>
                    <a:pt x="719" y="528"/>
                  </a:cubicBezTo>
                  <a:cubicBezTo>
                    <a:pt x="719" y="522"/>
                    <a:pt x="731" y="521"/>
                    <a:pt x="731" y="515"/>
                  </a:cubicBezTo>
                  <a:cubicBezTo>
                    <a:pt x="731" y="509"/>
                    <a:pt x="731" y="506"/>
                    <a:pt x="731" y="505"/>
                  </a:cubicBezTo>
                  <a:cubicBezTo>
                    <a:pt x="716" y="505"/>
                    <a:pt x="720" y="515"/>
                    <a:pt x="710" y="515"/>
                  </a:cubicBezTo>
                  <a:cubicBezTo>
                    <a:pt x="707" y="515"/>
                    <a:pt x="699" y="508"/>
                    <a:pt x="699" y="503"/>
                  </a:cubicBezTo>
                  <a:cubicBezTo>
                    <a:pt x="699" y="494"/>
                    <a:pt x="704" y="490"/>
                    <a:pt x="707" y="486"/>
                  </a:cubicBezTo>
                  <a:cubicBezTo>
                    <a:pt x="703" y="482"/>
                    <a:pt x="696" y="475"/>
                    <a:pt x="693" y="481"/>
                  </a:cubicBezTo>
                  <a:cubicBezTo>
                    <a:pt x="682" y="481"/>
                    <a:pt x="676" y="475"/>
                    <a:pt x="670" y="469"/>
                  </a:cubicBezTo>
                  <a:cubicBezTo>
                    <a:pt x="668" y="475"/>
                    <a:pt x="665" y="483"/>
                    <a:pt x="659" y="483"/>
                  </a:cubicBezTo>
                  <a:cubicBezTo>
                    <a:pt x="643" y="483"/>
                    <a:pt x="632" y="460"/>
                    <a:pt x="623" y="453"/>
                  </a:cubicBezTo>
                  <a:cubicBezTo>
                    <a:pt x="604" y="438"/>
                    <a:pt x="578" y="439"/>
                    <a:pt x="555" y="425"/>
                  </a:cubicBezTo>
                  <a:cubicBezTo>
                    <a:pt x="513" y="425"/>
                    <a:pt x="513" y="425"/>
                    <a:pt x="513" y="425"/>
                  </a:cubicBezTo>
                  <a:cubicBezTo>
                    <a:pt x="488" y="416"/>
                    <a:pt x="455" y="413"/>
                    <a:pt x="442" y="385"/>
                  </a:cubicBezTo>
                  <a:cubicBezTo>
                    <a:pt x="433" y="389"/>
                    <a:pt x="418" y="393"/>
                    <a:pt x="411" y="397"/>
                  </a:cubicBezTo>
                  <a:cubicBezTo>
                    <a:pt x="413" y="403"/>
                    <a:pt x="415" y="405"/>
                    <a:pt x="419" y="408"/>
                  </a:cubicBezTo>
                  <a:cubicBezTo>
                    <a:pt x="409" y="424"/>
                    <a:pt x="360" y="453"/>
                    <a:pt x="343" y="453"/>
                  </a:cubicBezTo>
                  <a:cubicBezTo>
                    <a:pt x="340" y="453"/>
                    <a:pt x="335" y="451"/>
                    <a:pt x="335" y="447"/>
                  </a:cubicBezTo>
                  <a:cubicBezTo>
                    <a:pt x="335" y="443"/>
                    <a:pt x="340" y="442"/>
                    <a:pt x="342" y="441"/>
                  </a:cubicBezTo>
                  <a:cubicBezTo>
                    <a:pt x="338" y="435"/>
                    <a:pt x="341" y="435"/>
                    <a:pt x="341" y="432"/>
                  </a:cubicBezTo>
                  <a:cubicBezTo>
                    <a:pt x="341" y="414"/>
                    <a:pt x="352" y="400"/>
                    <a:pt x="374" y="393"/>
                  </a:cubicBezTo>
                  <a:cubicBezTo>
                    <a:pt x="374" y="391"/>
                    <a:pt x="375" y="388"/>
                    <a:pt x="375" y="385"/>
                  </a:cubicBezTo>
                  <a:cubicBezTo>
                    <a:pt x="368" y="385"/>
                    <a:pt x="369" y="385"/>
                    <a:pt x="366" y="385"/>
                  </a:cubicBezTo>
                  <a:cubicBezTo>
                    <a:pt x="348" y="385"/>
                    <a:pt x="298" y="429"/>
                    <a:pt x="298" y="455"/>
                  </a:cubicBezTo>
                  <a:cubicBezTo>
                    <a:pt x="298" y="459"/>
                    <a:pt x="298" y="463"/>
                    <a:pt x="298" y="467"/>
                  </a:cubicBezTo>
                  <a:cubicBezTo>
                    <a:pt x="298" y="486"/>
                    <a:pt x="281" y="492"/>
                    <a:pt x="263" y="499"/>
                  </a:cubicBezTo>
                  <a:cubicBezTo>
                    <a:pt x="254" y="503"/>
                    <a:pt x="251" y="511"/>
                    <a:pt x="245" y="519"/>
                  </a:cubicBezTo>
                  <a:cubicBezTo>
                    <a:pt x="233" y="534"/>
                    <a:pt x="207" y="542"/>
                    <a:pt x="195" y="555"/>
                  </a:cubicBezTo>
                  <a:cubicBezTo>
                    <a:pt x="184" y="567"/>
                    <a:pt x="157" y="575"/>
                    <a:pt x="135" y="579"/>
                  </a:cubicBezTo>
                  <a:cubicBezTo>
                    <a:pt x="107" y="583"/>
                    <a:pt x="92" y="617"/>
                    <a:pt x="61" y="607"/>
                  </a:cubicBezTo>
                  <a:cubicBezTo>
                    <a:pt x="70" y="592"/>
                    <a:pt x="84" y="598"/>
                    <a:pt x="97" y="590"/>
                  </a:cubicBezTo>
                  <a:cubicBezTo>
                    <a:pt x="106" y="585"/>
                    <a:pt x="113" y="569"/>
                    <a:pt x="121" y="564"/>
                  </a:cubicBezTo>
                  <a:cubicBezTo>
                    <a:pt x="134" y="556"/>
                    <a:pt x="148" y="564"/>
                    <a:pt x="157" y="552"/>
                  </a:cubicBezTo>
                  <a:cubicBezTo>
                    <a:pt x="170" y="535"/>
                    <a:pt x="200" y="521"/>
                    <a:pt x="218" y="509"/>
                  </a:cubicBezTo>
                  <a:cubicBezTo>
                    <a:pt x="235" y="497"/>
                    <a:pt x="235" y="473"/>
                    <a:pt x="254" y="461"/>
                  </a:cubicBezTo>
                  <a:cubicBezTo>
                    <a:pt x="242" y="461"/>
                    <a:pt x="242" y="461"/>
                    <a:pt x="242" y="461"/>
                  </a:cubicBezTo>
                  <a:cubicBezTo>
                    <a:pt x="231" y="466"/>
                    <a:pt x="226" y="471"/>
                    <a:pt x="214" y="471"/>
                  </a:cubicBezTo>
                  <a:cubicBezTo>
                    <a:pt x="205" y="471"/>
                    <a:pt x="201" y="467"/>
                    <a:pt x="194" y="465"/>
                  </a:cubicBezTo>
                  <a:cubicBezTo>
                    <a:pt x="192" y="471"/>
                    <a:pt x="189" y="474"/>
                    <a:pt x="188" y="479"/>
                  </a:cubicBezTo>
                  <a:cubicBezTo>
                    <a:pt x="170" y="472"/>
                    <a:pt x="165" y="467"/>
                    <a:pt x="152" y="457"/>
                  </a:cubicBezTo>
                  <a:cubicBezTo>
                    <a:pt x="151" y="462"/>
                    <a:pt x="151" y="466"/>
                    <a:pt x="151" y="469"/>
                  </a:cubicBezTo>
                  <a:cubicBezTo>
                    <a:pt x="145" y="469"/>
                    <a:pt x="146" y="469"/>
                    <a:pt x="142" y="469"/>
                  </a:cubicBezTo>
                  <a:cubicBezTo>
                    <a:pt x="138" y="469"/>
                    <a:pt x="134" y="475"/>
                    <a:pt x="131" y="475"/>
                  </a:cubicBezTo>
                  <a:cubicBezTo>
                    <a:pt x="126" y="475"/>
                    <a:pt x="123" y="462"/>
                    <a:pt x="123" y="455"/>
                  </a:cubicBezTo>
                  <a:cubicBezTo>
                    <a:pt x="123" y="446"/>
                    <a:pt x="123" y="446"/>
                    <a:pt x="123" y="439"/>
                  </a:cubicBezTo>
                  <a:cubicBezTo>
                    <a:pt x="123" y="437"/>
                    <a:pt x="124" y="428"/>
                    <a:pt x="117" y="428"/>
                  </a:cubicBezTo>
                  <a:cubicBezTo>
                    <a:pt x="111" y="428"/>
                    <a:pt x="105" y="441"/>
                    <a:pt x="102" y="441"/>
                  </a:cubicBezTo>
                  <a:cubicBezTo>
                    <a:pt x="92" y="441"/>
                    <a:pt x="57" y="412"/>
                    <a:pt x="51" y="404"/>
                  </a:cubicBezTo>
                  <a:cubicBezTo>
                    <a:pt x="55" y="404"/>
                    <a:pt x="59" y="402"/>
                    <a:pt x="63" y="402"/>
                  </a:cubicBezTo>
                  <a:cubicBezTo>
                    <a:pt x="57" y="385"/>
                    <a:pt x="32" y="381"/>
                    <a:pt x="32" y="368"/>
                  </a:cubicBezTo>
                  <a:cubicBezTo>
                    <a:pt x="32" y="344"/>
                    <a:pt x="73" y="324"/>
                    <a:pt x="89" y="324"/>
                  </a:cubicBezTo>
                  <a:cubicBezTo>
                    <a:pt x="96" y="324"/>
                    <a:pt x="148" y="303"/>
                    <a:pt x="148" y="292"/>
                  </a:cubicBezTo>
                  <a:cubicBezTo>
                    <a:pt x="148" y="287"/>
                    <a:pt x="135" y="276"/>
                    <a:pt x="135" y="273"/>
                  </a:cubicBezTo>
                  <a:cubicBezTo>
                    <a:pt x="142" y="269"/>
                    <a:pt x="141" y="269"/>
                    <a:pt x="146" y="273"/>
                  </a:cubicBezTo>
                  <a:cubicBezTo>
                    <a:pt x="146" y="261"/>
                    <a:pt x="146" y="261"/>
                    <a:pt x="146" y="261"/>
                  </a:cubicBezTo>
                  <a:cubicBezTo>
                    <a:pt x="139" y="260"/>
                    <a:pt x="139" y="261"/>
                    <a:pt x="135" y="261"/>
                  </a:cubicBezTo>
                  <a:cubicBezTo>
                    <a:pt x="123" y="261"/>
                    <a:pt x="118" y="274"/>
                    <a:pt x="102" y="274"/>
                  </a:cubicBezTo>
                  <a:cubicBezTo>
                    <a:pt x="87" y="274"/>
                    <a:pt x="82" y="266"/>
                    <a:pt x="70" y="269"/>
                  </a:cubicBezTo>
                  <a:cubicBezTo>
                    <a:pt x="54" y="269"/>
                    <a:pt x="36" y="269"/>
                    <a:pt x="30" y="269"/>
                  </a:cubicBezTo>
                  <a:cubicBezTo>
                    <a:pt x="29" y="257"/>
                    <a:pt x="20" y="253"/>
                    <a:pt x="20" y="246"/>
                  </a:cubicBezTo>
                  <a:cubicBezTo>
                    <a:pt x="20" y="244"/>
                    <a:pt x="22" y="241"/>
                    <a:pt x="23" y="238"/>
                  </a:cubicBezTo>
                  <a:cubicBezTo>
                    <a:pt x="10" y="238"/>
                    <a:pt x="4" y="234"/>
                    <a:pt x="0" y="226"/>
                  </a:cubicBezTo>
                  <a:cubicBezTo>
                    <a:pt x="19" y="214"/>
                    <a:pt x="50" y="203"/>
                    <a:pt x="68" y="191"/>
                  </a:cubicBezTo>
                  <a:cubicBezTo>
                    <a:pt x="82" y="191"/>
                    <a:pt x="82" y="191"/>
                    <a:pt x="82" y="191"/>
                  </a:cubicBezTo>
                  <a:cubicBezTo>
                    <a:pt x="82" y="216"/>
                    <a:pt x="94" y="209"/>
                    <a:pt x="110" y="209"/>
                  </a:cubicBezTo>
                  <a:cubicBezTo>
                    <a:pt x="120" y="209"/>
                    <a:pt x="122" y="211"/>
                    <a:pt x="131" y="209"/>
                  </a:cubicBezTo>
                  <a:cubicBezTo>
                    <a:pt x="123" y="183"/>
                    <a:pt x="107" y="182"/>
                    <a:pt x="85" y="171"/>
                  </a:cubicBezTo>
                  <a:cubicBezTo>
                    <a:pt x="79" y="168"/>
                    <a:pt x="70" y="144"/>
                    <a:pt x="63" y="139"/>
                  </a:cubicBezTo>
                  <a:cubicBezTo>
                    <a:pt x="54" y="133"/>
                    <a:pt x="23" y="127"/>
                    <a:pt x="23" y="121"/>
                  </a:cubicBezTo>
                  <a:cubicBezTo>
                    <a:pt x="23" y="121"/>
                    <a:pt x="33" y="102"/>
                    <a:pt x="34" y="99"/>
                  </a:cubicBezTo>
                  <a:cubicBezTo>
                    <a:pt x="76" y="99"/>
                    <a:pt x="76" y="99"/>
                    <a:pt x="76" y="99"/>
                  </a:cubicBezTo>
                  <a:cubicBezTo>
                    <a:pt x="98" y="67"/>
                    <a:pt x="132" y="37"/>
                    <a:pt x="173" y="24"/>
                  </a:cubicBezTo>
                  <a:cubicBezTo>
                    <a:pt x="183" y="21"/>
                    <a:pt x="190" y="26"/>
                    <a:pt x="201" y="22"/>
                  </a:cubicBezTo>
                  <a:cubicBezTo>
                    <a:pt x="213" y="17"/>
                    <a:pt x="220" y="0"/>
                    <a:pt x="233" y="0"/>
                  </a:cubicBezTo>
                  <a:cubicBezTo>
                    <a:pt x="243" y="0"/>
                    <a:pt x="247" y="9"/>
                    <a:pt x="257" y="12"/>
                  </a:cubicBezTo>
                  <a:cubicBezTo>
                    <a:pt x="253" y="17"/>
                    <a:pt x="252" y="18"/>
                    <a:pt x="250" y="22"/>
                  </a:cubicBezTo>
                  <a:cubicBezTo>
                    <a:pt x="257" y="24"/>
                    <a:pt x="265" y="18"/>
                    <a:pt x="269" y="12"/>
                  </a:cubicBezTo>
                  <a:cubicBezTo>
                    <a:pt x="277" y="15"/>
                    <a:pt x="279" y="17"/>
                    <a:pt x="286" y="20"/>
                  </a:cubicBezTo>
                  <a:cubicBezTo>
                    <a:pt x="324" y="20"/>
                    <a:pt x="324" y="20"/>
                    <a:pt x="324" y="20"/>
                  </a:cubicBezTo>
                  <a:cubicBezTo>
                    <a:pt x="333" y="26"/>
                    <a:pt x="336" y="30"/>
                    <a:pt x="347" y="36"/>
                  </a:cubicBezTo>
                  <a:cubicBezTo>
                    <a:pt x="405" y="36"/>
                    <a:pt x="405" y="36"/>
                    <a:pt x="405" y="36"/>
                  </a:cubicBezTo>
                  <a:cubicBezTo>
                    <a:pt x="420" y="52"/>
                    <a:pt x="467" y="55"/>
                    <a:pt x="491" y="55"/>
                  </a:cubicBezTo>
                  <a:cubicBezTo>
                    <a:pt x="504" y="55"/>
                    <a:pt x="513" y="50"/>
                    <a:pt x="526" y="50"/>
                  </a:cubicBezTo>
                  <a:cubicBezTo>
                    <a:pt x="548" y="50"/>
                    <a:pt x="555" y="59"/>
                    <a:pt x="574" y="66"/>
                  </a:cubicBezTo>
                  <a:cubicBezTo>
                    <a:pt x="574" y="63"/>
                    <a:pt x="574" y="63"/>
                    <a:pt x="574" y="63"/>
                  </a:cubicBezTo>
                  <a:lnTo>
                    <a:pt x="574" y="65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70"/>
            <p:cNvSpPr/>
            <p:nvPr/>
          </p:nvSpPr>
          <p:spPr>
            <a:xfrm>
              <a:off x="2518598" y="2590664"/>
              <a:ext cx="42852" cy="58156"/>
            </a:xfrm>
            <a:custGeom>
              <a:avLst/>
              <a:gdLst/>
              <a:ahLst/>
              <a:cxnLst/>
              <a:rect l="l" t="t" r="r" b="b"/>
              <a:pathLst>
                <a:path w="38" h="52" extrusionOk="0">
                  <a:moveTo>
                    <a:pt x="17" y="19"/>
                  </a:moveTo>
                  <a:cubicBezTo>
                    <a:pt x="5" y="16"/>
                    <a:pt x="10" y="12"/>
                    <a:pt x="0" y="19"/>
                  </a:cubicBezTo>
                  <a:cubicBezTo>
                    <a:pt x="0" y="0"/>
                    <a:pt x="4" y="0"/>
                    <a:pt x="20" y="3"/>
                  </a:cubicBezTo>
                  <a:cubicBezTo>
                    <a:pt x="18" y="24"/>
                    <a:pt x="38" y="27"/>
                    <a:pt x="38" y="44"/>
                  </a:cubicBezTo>
                  <a:cubicBezTo>
                    <a:pt x="38" y="50"/>
                    <a:pt x="36" y="52"/>
                    <a:pt x="32" y="52"/>
                  </a:cubicBezTo>
                  <a:cubicBezTo>
                    <a:pt x="25" y="52"/>
                    <a:pt x="17" y="35"/>
                    <a:pt x="17" y="35"/>
                  </a:cubicBezTo>
                  <a:cubicBezTo>
                    <a:pt x="17" y="29"/>
                    <a:pt x="15" y="23"/>
                    <a:pt x="17" y="19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70"/>
            <p:cNvSpPr/>
            <p:nvPr/>
          </p:nvSpPr>
          <p:spPr>
            <a:xfrm>
              <a:off x="2454320" y="2520264"/>
              <a:ext cx="45913" cy="73460"/>
            </a:xfrm>
            <a:custGeom>
              <a:avLst/>
              <a:gdLst/>
              <a:ahLst/>
              <a:cxnLst/>
              <a:rect l="l" t="t" r="r" b="b"/>
              <a:pathLst>
                <a:path w="40" h="64" extrusionOk="0">
                  <a:moveTo>
                    <a:pt x="26" y="34"/>
                  </a:moveTo>
                  <a:cubicBezTo>
                    <a:pt x="26" y="36"/>
                    <a:pt x="32" y="34"/>
                    <a:pt x="34" y="34"/>
                  </a:cubicBezTo>
                  <a:cubicBezTo>
                    <a:pt x="32" y="45"/>
                    <a:pt x="40" y="56"/>
                    <a:pt x="32" y="64"/>
                  </a:cubicBezTo>
                  <a:cubicBezTo>
                    <a:pt x="23" y="54"/>
                    <a:pt x="20" y="45"/>
                    <a:pt x="20" y="32"/>
                  </a:cubicBezTo>
                  <a:cubicBezTo>
                    <a:pt x="9" y="30"/>
                    <a:pt x="0" y="20"/>
                    <a:pt x="0" y="8"/>
                  </a:cubicBezTo>
                  <a:cubicBezTo>
                    <a:pt x="0" y="2"/>
                    <a:pt x="6" y="0"/>
                    <a:pt x="9" y="0"/>
                  </a:cubicBezTo>
                  <a:cubicBezTo>
                    <a:pt x="22" y="0"/>
                    <a:pt x="16" y="7"/>
                    <a:pt x="26" y="0"/>
                  </a:cubicBezTo>
                  <a:cubicBezTo>
                    <a:pt x="26" y="21"/>
                    <a:pt x="22" y="21"/>
                    <a:pt x="26" y="34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70"/>
            <p:cNvSpPr/>
            <p:nvPr/>
          </p:nvSpPr>
          <p:spPr>
            <a:xfrm>
              <a:off x="2873660" y="1837695"/>
              <a:ext cx="456071" cy="250990"/>
            </a:xfrm>
            <a:custGeom>
              <a:avLst/>
              <a:gdLst/>
              <a:ahLst/>
              <a:cxnLst/>
              <a:rect l="l" t="t" r="r" b="b"/>
              <a:pathLst>
                <a:path w="398" h="219" extrusionOk="0">
                  <a:moveTo>
                    <a:pt x="367" y="172"/>
                  </a:moveTo>
                  <a:cubicBezTo>
                    <a:pt x="361" y="172"/>
                    <a:pt x="357" y="175"/>
                    <a:pt x="357" y="180"/>
                  </a:cubicBezTo>
                  <a:cubicBezTo>
                    <a:pt x="357" y="187"/>
                    <a:pt x="366" y="187"/>
                    <a:pt x="369" y="187"/>
                  </a:cubicBezTo>
                  <a:cubicBezTo>
                    <a:pt x="370" y="193"/>
                    <a:pt x="373" y="196"/>
                    <a:pt x="376" y="198"/>
                  </a:cubicBezTo>
                  <a:cubicBezTo>
                    <a:pt x="370" y="213"/>
                    <a:pt x="352" y="212"/>
                    <a:pt x="333" y="212"/>
                  </a:cubicBezTo>
                  <a:cubicBezTo>
                    <a:pt x="304" y="212"/>
                    <a:pt x="293" y="188"/>
                    <a:pt x="271" y="188"/>
                  </a:cubicBezTo>
                  <a:cubicBezTo>
                    <a:pt x="257" y="188"/>
                    <a:pt x="263" y="197"/>
                    <a:pt x="251" y="203"/>
                  </a:cubicBezTo>
                  <a:cubicBezTo>
                    <a:pt x="232" y="213"/>
                    <a:pt x="213" y="207"/>
                    <a:pt x="197" y="219"/>
                  </a:cubicBezTo>
                  <a:cubicBezTo>
                    <a:pt x="163" y="219"/>
                    <a:pt x="149" y="219"/>
                    <a:pt x="129" y="219"/>
                  </a:cubicBezTo>
                  <a:cubicBezTo>
                    <a:pt x="116" y="219"/>
                    <a:pt x="124" y="206"/>
                    <a:pt x="115" y="199"/>
                  </a:cubicBezTo>
                  <a:cubicBezTo>
                    <a:pt x="107" y="192"/>
                    <a:pt x="84" y="195"/>
                    <a:pt x="73" y="195"/>
                  </a:cubicBezTo>
                  <a:cubicBezTo>
                    <a:pt x="57" y="195"/>
                    <a:pt x="43" y="176"/>
                    <a:pt x="38" y="167"/>
                  </a:cubicBezTo>
                  <a:cubicBezTo>
                    <a:pt x="56" y="153"/>
                    <a:pt x="79" y="149"/>
                    <a:pt x="111" y="149"/>
                  </a:cubicBezTo>
                  <a:cubicBezTo>
                    <a:pt x="123" y="149"/>
                    <a:pt x="127" y="148"/>
                    <a:pt x="136" y="147"/>
                  </a:cubicBezTo>
                  <a:cubicBezTo>
                    <a:pt x="131" y="144"/>
                    <a:pt x="125" y="139"/>
                    <a:pt x="117" y="139"/>
                  </a:cubicBezTo>
                  <a:cubicBezTo>
                    <a:pt x="103" y="139"/>
                    <a:pt x="85" y="139"/>
                    <a:pt x="77" y="139"/>
                  </a:cubicBezTo>
                  <a:cubicBezTo>
                    <a:pt x="61" y="139"/>
                    <a:pt x="19" y="147"/>
                    <a:pt x="19" y="125"/>
                  </a:cubicBezTo>
                  <a:cubicBezTo>
                    <a:pt x="19" y="107"/>
                    <a:pt x="41" y="114"/>
                    <a:pt x="49" y="108"/>
                  </a:cubicBezTo>
                  <a:cubicBezTo>
                    <a:pt x="37" y="105"/>
                    <a:pt x="33" y="107"/>
                    <a:pt x="23" y="107"/>
                  </a:cubicBezTo>
                  <a:cubicBezTo>
                    <a:pt x="14" y="107"/>
                    <a:pt x="0" y="95"/>
                    <a:pt x="0" y="91"/>
                  </a:cubicBezTo>
                  <a:cubicBezTo>
                    <a:pt x="0" y="52"/>
                    <a:pt x="69" y="24"/>
                    <a:pt x="96" y="24"/>
                  </a:cubicBezTo>
                  <a:cubicBezTo>
                    <a:pt x="107" y="24"/>
                    <a:pt x="106" y="47"/>
                    <a:pt x="109" y="52"/>
                  </a:cubicBezTo>
                  <a:cubicBezTo>
                    <a:pt x="115" y="48"/>
                    <a:pt x="120" y="37"/>
                    <a:pt x="132" y="37"/>
                  </a:cubicBezTo>
                  <a:cubicBezTo>
                    <a:pt x="154" y="37"/>
                    <a:pt x="161" y="47"/>
                    <a:pt x="167" y="61"/>
                  </a:cubicBezTo>
                  <a:cubicBezTo>
                    <a:pt x="175" y="60"/>
                    <a:pt x="181" y="58"/>
                    <a:pt x="189" y="56"/>
                  </a:cubicBezTo>
                  <a:cubicBezTo>
                    <a:pt x="189" y="48"/>
                    <a:pt x="187" y="46"/>
                    <a:pt x="186" y="41"/>
                  </a:cubicBezTo>
                  <a:cubicBezTo>
                    <a:pt x="202" y="41"/>
                    <a:pt x="202" y="41"/>
                    <a:pt x="202" y="41"/>
                  </a:cubicBezTo>
                  <a:cubicBezTo>
                    <a:pt x="213" y="44"/>
                    <a:pt x="223" y="55"/>
                    <a:pt x="227" y="64"/>
                  </a:cubicBezTo>
                  <a:cubicBezTo>
                    <a:pt x="232" y="73"/>
                    <a:pt x="226" y="93"/>
                    <a:pt x="240" y="93"/>
                  </a:cubicBezTo>
                  <a:cubicBezTo>
                    <a:pt x="246" y="93"/>
                    <a:pt x="246" y="90"/>
                    <a:pt x="250" y="87"/>
                  </a:cubicBezTo>
                  <a:cubicBezTo>
                    <a:pt x="244" y="76"/>
                    <a:pt x="232" y="39"/>
                    <a:pt x="232" y="32"/>
                  </a:cubicBezTo>
                  <a:cubicBezTo>
                    <a:pt x="232" y="25"/>
                    <a:pt x="240" y="21"/>
                    <a:pt x="246" y="21"/>
                  </a:cubicBezTo>
                  <a:cubicBezTo>
                    <a:pt x="260" y="21"/>
                    <a:pt x="255" y="28"/>
                    <a:pt x="267" y="21"/>
                  </a:cubicBezTo>
                  <a:cubicBezTo>
                    <a:pt x="267" y="19"/>
                    <a:pt x="267" y="16"/>
                    <a:pt x="267" y="13"/>
                  </a:cubicBezTo>
                  <a:cubicBezTo>
                    <a:pt x="267" y="6"/>
                    <a:pt x="277" y="0"/>
                    <a:pt x="289" y="0"/>
                  </a:cubicBezTo>
                  <a:cubicBezTo>
                    <a:pt x="303" y="0"/>
                    <a:pt x="316" y="6"/>
                    <a:pt x="316" y="17"/>
                  </a:cubicBezTo>
                  <a:cubicBezTo>
                    <a:pt x="316" y="29"/>
                    <a:pt x="299" y="37"/>
                    <a:pt x="299" y="44"/>
                  </a:cubicBezTo>
                  <a:cubicBezTo>
                    <a:pt x="299" y="72"/>
                    <a:pt x="320" y="91"/>
                    <a:pt x="320" y="111"/>
                  </a:cubicBezTo>
                  <a:cubicBezTo>
                    <a:pt x="320" y="137"/>
                    <a:pt x="383" y="154"/>
                    <a:pt x="398" y="166"/>
                  </a:cubicBezTo>
                  <a:cubicBezTo>
                    <a:pt x="384" y="176"/>
                    <a:pt x="381" y="172"/>
                    <a:pt x="367" y="172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70"/>
            <p:cNvSpPr/>
            <p:nvPr/>
          </p:nvSpPr>
          <p:spPr>
            <a:xfrm>
              <a:off x="2706842" y="1796374"/>
              <a:ext cx="254053" cy="177529"/>
            </a:xfrm>
            <a:custGeom>
              <a:avLst/>
              <a:gdLst/>
              <a:ahLst/>
              <a:cxnLst/>
              <a:rect l="l" t="t" r="r" b="b"/>
              <a:pathLst>
                <a:path w="222" h="155" extrusionOk="0">
                  <a:moveTo>
                    <a:pt x="48" y="147"/>
                  </a:moveTo>
                  <a:cubicBezTo>
                    <a:pt x="44" y="147"/>
                    <a:pt x="38" y="135"/>
                    <a:pt x="36" y="131"/>
                  </a:cubicBezTo>
                  <a:cubicBezTo>
                    <a:pt x="30" y="123"/>
                    <a:pt x="0" y="125"/>
                    <a:pt x="0" y="115"/>
                  </a:cubicBezTo>
                  <a:cubicBezTo>
                    <a:pt x="0" y="88"/>
                    <a:pt x="38" y="66"/>
                    <a:pt x="38" y="38"/>
                  </a:cubicBezTo>
                  <a:cubicBezTo>
                    <a:pt x="38" y="31"/>
                    <a:pt x="27" y="18"/>
                    <a:pt x="26" y="10"/>
                  </a:cubicBezTo>
                  <a:cubicBezTo>
                    <a:pt x="45" y="2"/>
                    <a:pt x="54" y="10"/>
                    <a:pt x="72" y="10"/>
                  </a:cubicBezTo>
                  <a:cubicBezTo>
                    <a:pt x="81" y="10"/>
                    <a:pt x="88" y="0"/>
                    <a:pt x="102" y="4"/>
                  </a:cubicBezTo>
                  <a:cubicBezTo>
                    <a:pt x="119" y="9"/>
                    <a:pt x="126" y="18"/>
                    <a:pt x="143" y="20"/>
                  </a:cubicBezTo>
                  <a:cubicBezTo>
                    <a:pt x="150" y="27"/>
                    <a:pt x="159" y="18"/>
                    <a:pt x="169" y="18"/>
                  </a:cubicBezTo>
                  <a:cubicBezTo>
                    <a:pt x="185" y="18"/>
                    <a:pt x="222" y="34"/>
                    <a:pt x="222" y="52"/>
                  </a:cubicBezTo>
                  <a:cubicBezTo>
                    <a:pt x="222" y="61"/>
                    <a:pt x="182" y="67"/>
                    <a:pt x="174" y="69"/>
                  </a:cubicBezTo>
                  <a:cubicBezTo>
                    <a:pt x="151" y="77"/>
                    <a:pt x="117" y="111"/>
                    <a:pt x="117" y="129"/>
                  </a:cubicBezTo>
                  <a:cubicBezTo>
                    <a:pt x="117" y="135"/>
                    <a:pt x="65" y="155"/>
                    <a:pt x="59" y="155"/>
                  </a:cubicBezTo>
                  <a:cubicBezTo>
                    <a:pt x="54" y="155"/>
                    <a:pt x="51" y="147"/>
                    <a:pt x="48" y="147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70"/>
            <p:cNvSpPr/>
            <p:nvPr/>
          </p:nvSpPr>
          <p:spPr>
            <a:xfrm>
              <a:off x="2908860" y="1673940"/>
              <a:ext cx="303027" cy="134677"/>
            </a:xfrm>
            <a:custGeom>
              <a:avLst/>
              <a:gdLst/>
              <a:ahLst/>
              <a:cxnLst/>
              <a:rect l="l" t="t" r="r" b="b"/>
              <a:pathLst>
                <a:path w="265" h="117" extrusionOk="0">
                  <a:moveTo>
                    <a:pt x="91" y="117"/>
                  </a:moveTo>
                  <a:cubicBezTo>
                    <a:pt x="82" y="117"/>
                    <a:pt x="70" y="110"/>
                    <a:pt x="70" y="105"/>
                  </a:cubicBezTo>
                  <a:cubicBezTo>
                    <a:pt x="70" y="93"/>
                    <a:pt x="81" y="95"/>
                    <a:pt x="91" y="95"/>
                  </a:cubicBezTo>
                  <a:cubicBezTo>
                    <a:pt x="87" y="89"/>
                    <a:pt x="80" y="85"/>
                    <a:pt x="78" y="77"/>
                  </a:cubicBezTo>
                  <a:cubicBezTo>
                    <a:pt x="74" y="78"/>
                    <a:pt x="70" y="83"/>
                    <a:pt x="70" y="87"/>
                  </a:cubicBezTo>
                  <a:cubicBezTo>
                    <a:pt x="57" y="89"/>
                    <a:pt x="47" y="93"/>
                    <a:pt x="38" y="93"/>
                  </a:cubicBezTo>
                  <a:cubicBezTo>
                    <a:pt x="28" y="93"/>
                    <a:pt x="17" y="87"/>
                    <a:pt x="12" y="87"/>
                  </a:cubicBezTo>
                  <a:cubicBezTo>
                    <a:pt x="6" y="87"/>
                    <a:pt x="0" y="82"/>
                    <a:pt x="0" y="75"/>
                  </a:cubicBezTo>
                  <a:cubicBezTo>
                    <a:pt x="0" y="67"/>
                    <a:pt x="3" y="69"/>
                    <a:pt x="0" y="63"/>
                  </a:cubicBezTo>
                  <a:cubicBezTo>
                    <a:pt x="8" y="62"/>
                    <a:pt x="12" y="56"/>
                    <a:pt x="19" y="56"/>
                  </a:cubicBezTo>
                  <a:cubicBezTo>
                    <a:pt x="34" y="56"/>
                    <a:pt x="42" y="63"/>
                    <a:pt x="53" y="63"/>
                  </a:cubicBezTo>
                  <a:cubicBezTo>
                    <a:pt x="40" y="62"/>
                    <a:pt x="29" y="57"/>
                    <a:pt x="19" y="53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25" y="40"/>
                    <a:pt x="32" y="41"/>
                    <a:pt x="32" y="41"/>
                  </a:cubicBezTo>
                  <a:cubicBezTo>
                    <a:pt x="35" y="41"/>
                    <a:pt x="59" y="46"/>
                    <a:pt x="66" y="47"/>
                  </a:cubicBezTo>
                  <a:cubicBezTo>
                    <a:pt x="52" y="44"/>
                    <a:pt x="39" y="45"/>
                    <a:pt x="28" y="38"/>
                  </a:cubicBezTo>
                  <a:cubicBezTo>
                    <a:pt x="31" y="33"/>
                    <a:pt x="37" y="29"/>
                    <a:pt x="43" y="29"/>
                  </a:cubicBezTo>
                  <a:cubicBezTo>
                    <a:pt x="53" y="29"/>
                    <a:pt x="56" y="32"/>
                    <a:pt x="62" y="32"/>
                  </a:cubicBezTo>
                  <a:cubicBezTo>
                    <a:pt x="53" y="32"/>
                    <a:pt x="40" y="31"/>
                    <a:pt x="40" y="21"/>
                  </a:cubicBezTo>
                  <a:cubicBezTo>
                    <a:pt x="53" y="19"/>
                    <a:pt x="58" y="21"/>
                    <a:pt x="65" y="21"/>
                  </a:cubicBezTo>
                  <a:cubicBezTo>
                    <a:pt x="68" y="21"/>
                    <a:pt x="77" y="24"/>
                    <a:pt x="77" y="33"/>
                  </a:cubicBezTo>
                  <a:cubicBezTo>
                    <a:pt x="87" y="33"/>
                    <a:pt x="93" y="33"/>
                    <a:pt x="95" y="33"/>
                  </a:cubicBezTo>
                  <a:cubicBezTo>
                    <a:pt x="118" y="33"/>
                    <a:pt x="134" y="63"/>
                    <a:pt x="167" y="63"/>
                  </a:cubicBezTo>
                  <a:cubicBezTo>
                    <a:pt x="177" y="63"/>
                    <a:pt x="181" y="60"/>
                    <a:pt x="184" y="53"/>
                  </a:cubicBezTo>
                  <a:cubicBezTo>
                    <a:pt x="175" y="53"/>
                    <a:pt x="171" y="52"/>
                    <a:pt x="168" y="51"/>
                  </a:cubicBezTo>
                  <a:cubicBezTo>
                    <a:pt x="169" y="49"/>
                    <a:pt x="174" y="48"/>
                    <a:pt x="176" y="48"/>
                  </a:cubicBezTo>
                  <a:cubicBezTo>
                    <a:pt x="176" y="37"/>
                    <a:pt x="176" y="37"/>
                    <a:pt x="176" y="37"/>
                  </a:cubicBezTo>
                  <a:cubicBezTo>
                    <a:pt x="171" y="36"/>
                    <a:pt x="157" y="32"/>
                    <a:pt x="157" y="25"/>
                  </a:cubicBezTo>
                  <a:cubicBezTo>
                    <a:pt x="157" y="13"/>
                    <a:pt x="177" y="6"/>
                    <a:pt x="184" y="0"/>
                  </a:cubicBezTo>
                  <a:cubicBezTo>
                    <a:pt x="189" y="3"/>
                    <a:pt x="193" y="5"/>
                    <a:pt x="199" y="5"/>
                  </a:cubicBezTo>
                  <a:cubicBezTo>
                    <a:pt x="198" y="12"/>
                    <a:pt x="199" y="14"/>
                    <a:pt x="199" y="16"/>
                  </a:cubicBezTo>
                  <a:cubicBezTo>
                    <a:pt x="199" y="28"/>
                    <a:pt x="213" y="45"/>
                    <a:pt x="227" y="45"/>
                  </a:cubicBezTo>
                  <a:cubicBezTo>
                    <a:pt x="234" y="45"/>
                    <a:pt x="238" y="36"/>
                    <a:pt x="248" y="36"/>
                  </a:cubicBezTo>
                  <a:cubicBezTo>
                    <a:pt x="257" y="36"/>
                    <a:pt x="265" y="46"/>
                    <a:pt x="265" y="56"/>
                  </a:cubicBezTo>
                  <a:cubicBezTo>
                    <a:pt x="265" y="67"/>
                    <a:pt x="247" y="90"/>
                    <a:pt x="240" y="93"/>
                  </a:cubicBezTo>
                  <a:cubicBezTo>
                    <a:pt x="236" y="94"/>
                    <a:pt x="191" y="89"/>
                    <a:pt x="191" y="91"/>
                  </a:cubicBezTo>
                  <a:cubicBezTo>
                    <a:pt x="191" y="93"/>
                    <a:pt x="143" y="104"/>
                    <a:pt x="140" y="105"/>
                  </a:cubicBezTo>
                  <a:cubicBezTo>
                    <a:pt x="125" y="111"/>
                    <a:pt x="110" y="117"/>
                    <a:pt x="91" y="117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70"/>
            <p:cNvSpPr/>
            <p:nvPr/>
          </p:nvSpPr>
          <p:spPr>
            <a:xfrm>
              <a:off x="2864477" y="1719852"/>
              <a:ext cx="41322" cy="33669"/>
            </a:xfrm>
            <a:custGeom>
              <a:avLst/>
              <a:gdLst/>
              <a:ahLst/>
              <a:cxnLst/>
              <a:rect l="l" t="t" r="r" b="b"/>
              <a:pathLst>
                <a:path w="36" h="29" extrusionOk="0">
                  <a:moveTo>
                    <a:pt x="13" y="29"/>
                  </a:moveTo>
                  <a:cubicBezTo>
                    <a:pt x="7" y="29"/>
                    <a:pt x="0" y="25"/>
                    <a:pt x="0" y="19"/>
                  </a:cubicBezTo>
                  <a:cubicBezTo>
                    <a:pt x="0" y="7"/>
                    <a:pt x="28" y="0"/>
                    <a:pt x="36" y="1"/>
                  </a:cubicBezTo>
                  <a:cubicBezTo>
                    <a:pt x="34" y="12"/>
                    <a:pt x="23" y="29"/>
                    <a:pt x="13" y="29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70"/>
            <p:cNvSpPr/>
            <p:nvPr/>
          </p:nvSpPr>
          <p:spPr>
            <a:xfrm>
              <a:off x="2976199" y="1675470"/>
              <a:ext cx="29078" cy="12243"/>
            </a:xfrm>
            <a:custGeom>
              <a:avLst/>
              <a:gdLst/>
              <a:ahLst/>
              <a:cxnLst/>
              <a:rect l="l" t="t" r="r" b="b"/>
              <a:pathLst>
                <a:path w="26" h="11" extrusionOk="0">
                  <a:moveTo>
                    <a:pt x="9" y="11"/>
                  </a:moveTo>
                  <a:cubicBezTo>
                    <a:pt x="6" y="11"/>
                    <a:pt x="0" y="8"/>
                    <a:pt x="0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3" y="11"/>
                    <a:pt x="9" y="11"/>
                    <a:pt x="9" y="11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70"/>
            <p:cNvSpPr/>
            <p:nvPr/>
          </p:nvSpPr>
          <p:spPr>
            <a:xfrm>
              <a:off x="2778773" y="1634148"/>
              <a:ext cx="172940" cy="101008"/>
            </a:xfrm>
            <a:custGeom>
              <a:avLst/>
              <a:gdLst/>
              <a:ahLst/>
              <a:cxnLst/>
              <a:rect l="l" t="t" r="r" b="b"/>
              <a:pathLst>
                <a:path w="151" h="88" extrusionOk="0">
                  <a:moveTo>
                    <a:pt x="151" y="14"/>
                  </a:moveTo>
                  <a:cubicBezTo>
                    <a:pt x="151" y="20"/>
                    <a:pt x="147" y="25"/>
                    <a:pt x="141" y="27"/>
                  </a:cubicBezTo>
                  <a:cubicBezTo>
                    <a:pt x="142" y="35"/>
                    <a:pt x="147" y="36"/>
                    <a:pt x="147" y="43"/>
                  </a:cubicBezTo>
                  <a:cubicBezTo>
                    <a:pt x="115" y="68"/>
                    <a:pt x="115" y="68"/>
                    <a:pt x="115" y="68"/>
                  </a:cubicBezTo>
                  <a:cubicBezTo>
                    <a:pt x="102" y="68"/>
                    <a:pt x="103" y="50"/>
                    <a:pt x="96" y="46"/>
                  </a:cubicBezTo>
                  <a:cubicBezTo>
                    <a:pt x="94" y="60"/>
                    <a:pt x="83" y="72"/>
                    <a:pt x="70" y="71"/>
                  </a:cubicBezTo>
                  <a:cubicBezTo>
                    <a:pt x="69" y="79"/>
                    <a:pt x="63" y="88"/>
                    <a:pt x="54" y="88"/>
                  </a:cubicBezTo>
                  <a:cubicBezTo>
                    <a:pt x="48" y="88"/>
                    <a:pt x="43" y="79"/>
                    <a:pt x="41" y="76"/>
                  </a:cubicBezTo>
                  <a:cubicBezTo>
                    <a:pt x="32" y="81"/>
                    <a:pt x="28" y="76"/>
                    <a:pt x="20" y="76"/>
                  </a:cubicBezTo>
                  <a:cubicBezTo>
                    <a:pt x="16" y="76"/>
                    <a:pt x="13" y="82"/>
                    <a:pt x="7" y="83"/>
                  </a:cubicBezTo>
                  <a:cubicBezTo>
                    <a:pt x="6" y="77"/>
                    <a:pt x="0" y="73"/>
                    <a:pt x="0" y="71"/>
                  </a:cubicBezTo>
                  <a:cubicBezTo>
                    <a:pt x="0" y="69"/>
                    <a:pt x="13" y="58"/>
                    <a:pt x="16" y="56"/>
                  </a:cubicBezTo>
                  <a:cubicBezTo>
                    <a:pt x="28" y="50"/>
                    <a:pt x="40" y="48"/>
                    <a:pt x="53" y="40"/>
                  </a:cubicBezTo>
                  <a:cubicBezTo>
                    <a:pt x="67" y="32"/>
                    <a:pt x="71" y="11"/>
                    <a:pt x="92" y="11"/>
                  </a:cubicBezTo>
                  <a:cubicBezTo>
                    <a:pt x="98" y="11"/>
                    <a:pt x="99" y="12"/>
                    <a:pt x="106" y="13"/>
                  </a:cubicBezTo>
                  <a:cubicBezTo>
                    <a:pt x="106" y="13"/>
                    <a:pt x="151" y="0"/>
                    <a:pt x="151" y="14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70"/>
            <p:cNvSpPr/>
            <p:nvPr/>
          </p:nvSpPr>
          <p:spPr>
            <a:xfrm>
              <a:off x="3009869" y="1569871"/>
              <a:ext cx="99479" cy="32139"/>
            </a:xfrm>
            <a:custGeom>
              <a:avLst/>
              <a:gdLst/>
              <a:ahLst/>
              <a:cxnLst/>
              <a:rect l="l" t="t" r="r" b="b"/>
              <a:pathLst>
                <a:path w="87" h="28" extrusionOk="0">
                  <a:moveTo>
                    <a:pt x="34" y="28"/>
                  </a:moveTo>
                  <a:cubicBezTo>
                    <a:pt x="25" y="28"/>
                    <a:pt x="23" y="22"/>
                    <a:pt x="15" y="22"/>
                  </a:cubicBezTo>
                  <a:cubicBezTo>
                    <a:pt x="9" y="22"/>
                    <a:pt x="6" y="27"/>
                    <a:pt x="0" y="28"/>
                  </a:cubicBezTo>
                  <a:cubicBezTo>
                    <a:pt x="0" y="18"/>
                    <a:pt x="45" y="0"/>
                    <a:pt x="55" y="0"/>
                  </a:cubicBezTo>
                  <a:cubicBezTo>
                    <a:pt x="71" y="0"/>
                    <a:pt x="84" y="10"/>
                    <a:pt x="87" y="20"/>
                  </a:cubicBezTo>
                  <a:cubicBezTo>
                    <a:pt x="81" y="23"/>
                    <a:pt x="76" y="28"/>
                    <a:pt x="67" y="28"/>
                  </a:cubicBezTo>
                  <a:cubicBezTo>
                    <a:pt x="46" y="28"/>
                    <a:pt x="51" y="28"/>
                    <a:pt x="34" y="2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70"/>
            <p:cNvSpPr/>
            <p:nvPr/>
          </p:nvSpPr>
          <p:spPr>
            <a:xfrm>
              <a:off x="3012930" y="1606601"/>
              <a:ext cx="87235" cy="47443"/>
            </a:xfrm>
            <a:custGeom>
              <a:avLst/>
              <a:gdLst/>
              <a:ahLst/>
              <a:cxnLst/>
              <a:rect l="l" t="t" r="r" b="b"/>
              <a:pathLst>
                <a:path w="76" h="42" extrusionOk="0">
                  <a:moveTo>
                    <a:pt x="65" y="18"/>
                  </a:moveTo>
                  <a:cubicBezTo>
                    <a:pt x="66" y="34"/>
                    <a:pt x="41" y="42"/>
                    <a:pt x="24" y="42"/>
                  </a:cubicBezTo>
                  <a:cubicBezTo>
                    <a:pt x="13" y="42"/>
                    <a:pt x="0" y="27"/>
                    <a:pt x="0" y="20"/>
                  </a:cubicBezTo>
                  <a:cubicBezTo>
                    <a:pt x="0" y="2"/>
                    <a:pt x="46" y="0"/>
                    <a:pt x="62" y="0"/>
                  </a:cubicBezTo>
                  <a:cubicBezTo>
                    <a:pt x="71" y="0"/>
                    <a:pt x="74" y="5"/>
                    <a:pt x="76" y="8"/>
                  </a:cubicBezTo>
                  <a:cubicBezTo>
                    <a:pt x="68" y="15"/>
                    <a:pt x="55" y="18"/>
                    <a:pt x="43" y="18"/>
                  </a:cubicBezTo>
                  <a:lnTo>
                    <a:pt x="65" y="18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70"/>
            <p:cNvSpPr/>
            <p:nvPr/>
          </p:nvSpPr>
          <p:spPr>
            <a:xfrm>
              <a:off x="2971608" y="1598949"/>
              <a:ext cx="29078" cy="36730"/>
            </a:xfrm>
            <a:custGeom>
              <a:avLst/>
              <a:gdLst/>
              <a:ahLst/>
              <a:cxnLst/>
              <a:rect l="l" t="t" r="r" b="b"/>
              <a:pathLst>
                <a:path w="26" h="32" extrusionOk="0">
                  <a:moveTo>
                    <a:pt x="26" y="22"/>
                  </a:moveTo>
                  <a:cubicBezTo>
                    <a:pt x="22" y="27"/>
                    <a:pt x="20" y="32"/>
                    <a:pt x="15" y="32"/>
                  </a:cubicBezTo>
                  <a:cubicBezTo>
                    <a:pt x="8" y="32"/>
                    <a:pt x="0" y="24"/>
                    <a:pt x="0" y="20"/>
                  </a:cubicBezTo>
                  <a:cubicBezTo>
                    <a:pt x="0" y="0"/>
                    <a:pt x="21" y="20"/>
                    <a:pt x="26" y="22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70"/>
            <p:cNvSpPr/>
            <p:nvPr/>
          </p:nvSpPr>
          <p:spPr>
            <a:xfrm>
              <a:off x="3291470" y="1836165"/>
              <a:ext cx="146922" cy="127025"/>
            </a:xfrm>
            <a:custGeom>
              <a:avLst/>
              <a:gdLst/>
              <a:ahLst/>
              <a:cxnLst/>
              <a:rect l="l" t="t" r="r" b="b"/>
              <a:pathLst>
                <a:path w="129" h="111" extrusionOk="0">
                  <a:moveTo>
                    <a:pt x="114" y="42"/>
                  </a:moveTo>
                  <a:cubicBezTo>
                    <a:pt x="114" y="53"/>
                    <a:pt x="111" y="46"/>
                    <a:pt x="111" y="54"/>
                  </a:cubicBezTo>
                  <a:cubicBezTo>
                    <a:pt x="114" y="54"/>
                    <a:pt x="124" y="56"/>
                    <a:pt x="129" y="58"/>
                  </a:cubicBezTo>
                  <a:cubicBezTo>
                    <a:pt x="125" y="101"/>
                    <a:pt x="123" y="89"/>
                    <a:pt x="98" y="99"/>
                  </a:cubicBezTo>
                  <a:cubicBezTo>
                    <a:pt x="92" y="101"/>
                    <a:pt x="90" y="111"/>
                    <a:pt x="83" y="111"/>
                  </a:cubicBezTo>
                  <a:cubicBezTo>
                    <a:pt x="73" y="111"/>
                    <a:pt x="71" y="102"/>
                    <a:pt x="67" y="97"/>
                  </a:cubicBezTo>
                  <a:cubicBezTo>
                    <a:pt x="45" y="75"/>
                    <a:pt x="22" y="78"/>
                    <a:pt x="0" y="55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10" y="42"/>
                    <a:pt x="21" y="51"/>
                    <a:pt x="34" y="51"/>
                  </a:cubicBezTo>
                  <a:cubicBezTo>
                    <a:pt x="42" y="51"/>
                    <a:pt x="39" y="51"/>
                    <a:pt x="45" y="51"/>
                  </a:cubicBezTo>
                  <a:cubicBezTo>
                    <a:pt x="45" y="30"/>
                    <a:pt x="45" y="30"/>
                    <a:pt x="45" y="30"/>
                  </a:cubicBezTo>
                  <a:cubicBezTo>
                    <a:pt x="36" y="28"/>
                    <a:pt x="21" y="30"/>
                    <a:pt x="21" y="19"/>
                  </a:cubicBezTo>
                  <a:cubicBezTo>
                    <a:pt x="21" y="17"/>
                    <a:pt x="26" y="15"/>
                    <a:pt x="27" y="13"/>
                  </a:cubicBezTo>
                  <a:cubicBezTo>
                    <a:pt x="39" y="0"/>
                    <a:pt x="55" y="4"/>
                    <a:pt x="72" y="4"/>
                  </a:cubicBezTo>
                  <a:cubicBezTo>
                    <a:pt x="86" y="4"/>
                    <a:pt x="102" y="4"/>
                    <a:pt x="102" y="4"/>
                  </a:cubicBezTo>
                  <a:cubicBezTo>
                    <a:pt x="105" y="4"/>
                    <a:pt x="110" y="8"/>
                    <a:pt x="110" y="11"/>
                  </a:cubicBezTo>
                  <a:cubicBezTo>
                    <a:pt x="110" y="27"/>
                    <a:pt x="91" y="34"/>
                    <a:pt x="86" y="41"/>
                  </a:cubicBezTo>
                  <a:cubicBezTo>
                    <a:pt x="92" y="40"/>
                    <a:pt x="114" y="33"/>
                    <a:pt x="114" y="42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70"/>
            <p:cNvSpPr/>
            <p:nvPr/>
          </p:nvSpPr>
          <p:spPr>
            <a:xfrm>
              <a:off x="3237905" y="1686183"/>
              <a:ext cx="165287" cy="91825"/>
            </a:xfrm>
            <a:custGeom>
              <a:avLst/>
              <a:gdLst/>
              <a:ahLst/>
              <a:cxnLst/>
              <a:rect l="l" t="t" r="r" b="b"/>
              <a:pathLst>
                <a:path w="144" h="80" extrusionOk="0">
                  <a:moveTo>
                    <a:pt x="8" y="19"/>
                  </a:moveTo>
                  <a:cubicBezTo>
                    <a:pt x="5" y="15"/>
                    <a:pt x="0" y="11"/>
                    <a:pt x="0" y="3"/>
                  </a:cubicBezTo>
                  <a:cubicBezTo>
                    <a:pt x="3" y="3"/>
                    <a:pt x="6" y="3"/>
                    <a:pt x="9" y="3"/>
                  </a:cubicBezTo>
                  <a:cubicBezTo>
                    <a:pt x="31" y="3"/>
                    <a:pt x="42" y="44"/>
                    <a:pt x="66" y="37"/>
                  </a:cubicBezTo>
                  <a:cubicBezTo>
                    <a:pt x="60" y="33"/>
                    <a:pt x="54" y="27"/>
                    <a:pt x="51" y="23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67" y="14"/>
                    <a:pt x="74" y="31"/>
                    <a:pt x="92" y="31"/>
                  </a:cubicBezTo>
                  <a:cubicBezTo>
                    <a:pt x="92" y="14"/>
                    <a:pt x="92" y="14"/>
                    <a:pt x="92" y="14"/>
                  </a:cubicBezTo>
                  <a:cubicBezTo>
                    <a:pt x="80" y="14"/>
                    <a:pt x="69" y="14"/>
                    <a:pt x="66" y="3"/>
                  </a:cubicBezTo>
                  <a:cubicBezTo>
                    <a:pt x="71" y="0"/>
                    <a:pt x="74" y="2"/>
                    <a:pt x="80" y="2"/>
                  </a:cubicBezTo>
                  <a:cubicBezTo>
                    <a:pt x="92" y="2"/>
                    <a:pt x="99" y="10"/>
                    <a:pt x="114" y="10"/>
                  </a:cubicBezTo>
                  <a:cubicBezTo>
                    <a:pt x="120" y="10"/>
                    <a:pt x="123" y="3"/>
                    <a:pt x="129" y="3"/>
                  </a:cubicBezTo>
                  <a:cubicBezTo>
                    <a:pt x="142" y="3"/>
                    <a:pt x="144" y="11"/>
                    <a:pt x="144" y="23"/>
                  </a:cubicBezTo>
                  <a:cubicBezTo>
                    <a:pt x="144" y="41"/>
                    <a:pt x="135" y="51"/>
                    <a:pt x="138" y="73"/>
                  </a:cubicBezTo>
                  <a:cubicBezTo>
                    <a:pt x="127" y="77"/>
                    <a:pt x="110" y="77"/>
                    <a:pt x="108" y="77"/>
                  </a:cubicBezTo>
                  <a:cubicBezTo>
                    <a:pt x="103" y="77"/>
                    <a:pt x="83" y="80"/>
                    <a:pt x="83" y="73"/>
                  </a:cubicBezTo>
                  <a:cubicBezTo>
                    <a:pt x="83" y="70"/>
                    <a:pt x="86" y="67"/>
                    <a:pt x="89" y="65"/>
                  </a:cubicBezTo>
                  <a:cubicBezTo>
                    <a:pt x="88" y="63"/>
                    <a:pt x="88" y="60"/>
                    <a:pt x="89" y="57"/>
                  </a:cubicBezTo>
                  <a:cubicBezTo>
                    <a:pt x="89" y="50"/>
                    <a:pt x="103" y="50"/>
                    <a:pt x="108" y="46"/>
                  </a:cubicBezTo>
                  <a:cubicBezTo>
                    <a:pt x="105" y="44"/>
                    <a:pt x="102" y="43"/>
                    <a:pt x="98" y="43"/>
                  </a:cubicBezTo>
                  <a:cubicBezTo>
                    <a:pt x="85" y="43"/>
                    <a:pt x="58" y="51"/>
                    <a:pt x="43" y="51"/>
                  </a:cubicBezTo>
                  <a:cubicBezTo>
                    <a:pt x="38" y="51"/>
                    <a:pt x="34" y="46"/>
                    <a:pt x="34" y="41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3" y="36"/>
                    <a:pt x="8" y="30"/>
                    <a:pt x="2" y="26"/>
                  </a:cubicBezTo>
                  <a:cubicBezTo>
                    <a:pt x="2" y="11"/>
                    <a:pt x="2" y="11"/>
                    <a:pt x="2" y="11"/>
                  </a:cubicBezTo>
                  <a:lnTo>
                    <a:pt x="8" y="19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70"/>
            <p:cNvSpPr/>
            <p:nvPr/>
          </p:nvSpPr>
          <p:spPr>
            <a:xfrm>
              <a:off x="3363401" y="2033589"/>
              <a:ext cx="97948" cy="61217"/>
            </a:xfrm>
            <a:custGeom>
              <a:avLst/>
              <a:gdLst/>
              <a:ahLst/>
              <a:cxnLst/>
              <a:rect l="l" t="t" r="r" b="b"/>
              <a:pathLst>
                <a:path w="85" h="53" extrusionOk="0">
                  <a:moveTo>
                    <a:pt x="66" y="53"/>
                  </a:moveTo>
                  <a:cubicBezTo>
                    <a:pt x="56" y="53"/>
                    <a:pt x="0" y="32"/>
                    <a:pt x="0" y="29"/>
                  </a:cubicBezTo>
                  <a:cubicBezTo>
                    <a:pt x="0" y="23"/>
                    <a:pt x="13" y="26"/>
                    <a:pt x="17" y="25"/>
                  </a:cubicBezTo>
                  <a:cubicBezTo>
                    <a:pt x="26" y="22"/>
                    <a:pt x="23" y="0"/>
                    <a:pt x="38" y="0"/>
                  </a:cubicBezTo>
                  <a:cubicBezTo>
                    <a:pt x="49" y="0"/>
                    <a:pt x="80" y="29"/>
                    <a:pt x="85" y="40"/>
                  </a:cubicBezTo>
                  <a:cubicBezTo>
                    <a:pt x="77" y="45"/>
                    <a:pt x="74" y="53"/>
                    <a:pt x="66" y="53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70"/>
            <p:cNvSpPr/>
            <p:nvPr/>
          </p:nvSpPr>
          <p:spPr>
            <a:xfrm>
              <a:off x="3456757" y="1819330"/>
              <a:ext cx="127026" cy="108660"/>
            </a:xfrm>
            <a:custGeom>
              <a:avLst/>
              <a:gdLst/>
              <a:ahLst/>
              <a:cxnLst/>
              <a:rect l="l" t="t" r="r" b="b"/>
              <a:pathLst>
                <a:path w="112" h="95" extrusionOk="0">
                  <a:moveTo>
                    <a:pt x="112" y="20"/>
                  </a:moveTo>
                  <a:cubicBezTo>
                    <a:pt x="112" y="22"/>
                    <a:pt x="98" y="32"/>
                    <a:pt x="98" y="32"/>
                  </a:cubicBezTo>
                  <a:cubicBezTo>
                    <a:pt x="88" y="46"/>
                    <a:pt x="78" y="64"/>
                    <a:pt x="55" y="64"/>
                  </a:cubicBezTo>
                  <a:cubicBezTo>
                    <a:pt x="39" y="64"/>
                    <a:pt x="39" y="53"/>
                    <a:pt x="34" y="69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2" y="84"/>
                    <a:pt x="35" y="86"/>
                    <a:pt x="26" y="95"/>
                  </a:cubicBezTo>
                  <a:cubicBezTo>
                    <a:pt x="11" y="95"/>
                    <a:pt x="11" y="95"/>
                    <a:pt x="11" y="95"/>
                  </a:cubicBezTo>
                  <a:cubicBezTo>
                    <a:pt x="11" y="85"/>
                    <a:pt x="11" y="76"/>
                    <a:pt x="12" y="72"/>
                  </a:cubicBezTo>
                  <a:cubicBezTo>
                    <a:pt x="0" y="59"/>
                    <a:pt x="5" y="49"/>
                    <a:pt x="0" y="3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6" y="20"/>
                    <a:pt x="14" y="20"/>
                    <a:pt x="17" y="20"/>
                  </a:cubicBezTo>
                  <a:cubicBezTo>
                    <a:pt x="16" y="19"/>
                    <a:pt x="17" y="14"/>
                    <a:pt x="17" y="12"/>
                  </a:cubicBezTo>
                  <a:cubicBezTo>
                    <a:pt x="17" y="11"/>
                    <a:pt x="22" y="0"/>
                    <a:pt x="38" y="0"/>
                  </a:cubicBezTo>
                  <a:cubicBezTo>
                    <a:pt x="64" y="0"/>
                    <a:pt x="85" y="10"/>
                    <a:pt x="112" y="10"/>
                  </a:cubicBezTo>
                  <a:cubicBezTo>
                    <a:pt x="111" y="14"/>
                    <a:pt x="112" y="16"/>
                    <a:pt x="112" y="2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70"/>
            <p:cNvSpPr/>
            <p:nvPr/>
          </p:nvSpPr>
          <p:spPr>
            <a:xfrm>
              <a:off x="3196583" y="1626496"/>
              <a:ext cx="42852" cy="35200"/>
            </a:xfrm>
            <a:custGeom>
              <a:avLst/>
              <a:gdLst/>
              <a:ahLst/>
              <a:cxnLst/>
              <a:rect l="l" t="t" r="r" b="b"/>
              <a:pathLst>
                <a:path w="37" h="31" extrusionOk="0">
                  <a:moveTo>
                    <a:pt x="37" y="22"/>
                  </a:moveTo>
                  <a:cubicBezTo>
                    <a:pt x="36" y="28"/>
                    <a:pt x="32" y="31"/>
                    <a:pt x="26" y="31"/>
                  </a:cubicBezTo>
                  <a:cubicBezTo>
                    <a:pt x="18" y="31"/>
                    <a:pt x="0" y="10"/>
                    <a:pt x="0" y="0"/>
                  </a:cubicBezTo>
                  <a:cubicBezTo>
                    <a:pt x="19" y="0"/>
                    <a:pt x="21" y="16"/>
                    <a:pt x="37" y="22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70"/>
            <p:cNvSpPr/>
            <p:nvPr/>
          </p:nvSpPr>
          <p:spPr>
            <a:xfrm>
              <a:off x="3221070" y="1748930"/>
              <a:ext cx="32139" cy="24487"/>
            </a:xfrm>
            <a:custGeom>
              <a:avLst/>
              <a:gdLst/>
              <a:ahLst/>
              <a:cxnLst/>
              <a:rect l="l" t="t" r="r" b="b"/>
              <a:pathLst>
                <a:path w="27" h="22" extrusionOk="0">
                  <a:moveTo>
                    <a:pt x="22" y="0"/>
                  </a:moveTo>
                  <a:cubicBezTo>
                    <a:pt x="23" y="4"/>
                    <a:pt x="27" y="6"/>
                    <a:pt x="27" y="12"/>
                  </a:cubicBezTo>
                  <a:cubicBezTo>
                    <a:pt x="27" y="21"/>
                    <a:pt x="20" y="22"/>
                    <a:pt x="16" y="22"/>
                  </a:cubicBezTo>
                  <a:cubicBezTo>
                    <a:pt x="8" y="22"/>
                    <a:pt x="6" y="21"/>
                    <a:pt x="0" y="21"/>
                  </a:cubicBezTo>
                  <a:cubicBezTo>
                    <a:pt x="3" y="8"/>
                    <a:pt x="11" y="4"/>
                    <a:pt x="22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70"/>
            <p:cNvSpPr/>
            <p:nvPr/>
          </p:nvSpPr>
          <p:spPr>
            <a:xfrm>
              <a:off x="3208826" y="1534671"/>
              <a:ext cx="159166" cy="90295"/>
            </a:xfrm>
            <a:custGeom>
              <a:avLst/>
              <a:gdLst/>
              <a:ahLst/>
              <a:cxnLst/>
              <a:rect l="l" t="t" r="r" b="b"/>
              <a:pathLst>
                <a:path w="140" h="78" extrusionOk="0">
                  <a:moveTo>
                    <a:pt x="92" y="58"/>
                  </a:moveTo>
                  <a:cubicBezTo>
                    <a:pt x="78" y="58"/>
                    <a:pt x="70" y="53"/>
                    <a:pt x="56" y="55"/>
                  </a:cubicBezTo>
                  <a:cubicBezTo>
                    <a:pt x="53" y="48"/>
                    <a:pt x="43" y="52"/>
                    <a:pt x="31" y="52"/>
                  </a:cubicBezTo>
                  <a:cubicBezTo>
                    <a:pt x="21" y="52"/>
                    <a:pt x="18" y="53"/>
                    <a:pt x="11" y="46"/>
                  </a:cubicBezTo>
                  <a:cubicBezTo>
                    <a:pt x="18" y="38"/>
                    <a:pt x="25" y="39"/>
                    <a:pt x="34" y="36"/>
                  </a:cubicBezTo>
                  <a:cubicBezTo>
                    <a:pt x="32" y="34"/>
                    <a:pt x="32" y="29"/>
                    <a:pt x="34" y="26"/>
                  </a:cubicBezTo>
                  <a:cubicBezTo>
                    <a:pt x="17" y="26"/>
                    <a:pt x="13" y="31"/>
                    <a:pt x="7" y="26"/>
                  </a:cubicBezTo>
                  <a:cubicBezTo>
                    <a:pt x="9" y="25"/>
                    <a:pt x="12" y="22"/>
                    <a:pt x="12" y="19"/>
                  </a:cubicBezTo>
                  <a:cubicBezTo>
                    <a:pt x="2" y="19"/>
                    <a:pt x="0" y="16"/>
                    <a:pt x="0" y="7"/>
                  </a:cubicBezTo>
                  <a:cubicBezTo>
                    <a:pt x="9" y="5"/>
                    <a:pt x="15" y="0"/>
                    <a:pt x="24" y="0"/>
                  </a:cubicBezTo>
                  <a:cubicBezTo>
                    <a:pt x="40" y="0"/>
                    <a:pt x="43" y="15"/>
                    <a:pt x="53" y="15"/>
                  </a:cubicBezTo>
                  <a:cubicBezTo>
                    <a:pt x="59" y="15"/>
                    <a:pt x="62" y="8"/>
                    <a:pt x="68" y="8"/>
                  </a:cubicBezTo>
                  <a:cubicBezTo>
                    <a:pt x="83" y="8"/>
                    <a:pt x="82" y="26"/>
                    <a:pt x="90" y="26"/>
                  </a:cubicBezTo>
                  <a:cubicBezTo>
                    <a:pt x="95" y="26"/>
                    <a:pt x="97" y="20"/>
                    <a:pt x="102" y="20"/>
                  </a:cubicBezTo>
                  <a:cubicBezTo>
                    <a:pt x="112" y="20"/>
                    <a:pt x="121" y="34"/>
                    <a:pt x="124" y="38"/>
                  </a:cubicBezTo>
                  <a:cubicBezTo>
                    <a:pt x="123" y="41"/>
                    <a:pt x="120" y="44"/>
                    <a:pt x="118" y="46"/>
                  </a:cubicBezTo>
                  <a:cubicBezTo>
                    <a:pt x="124" y="53"/>
                    <a:pt x="140" y="59"/>
                    <a:pt x="140" y="68"/>
                  </a:cubicBezTo>
                  <a:cubicBezTo>
                    <a:pt x="140" y="76"/>
                    <a:pt x="132" y="78"/>
                    <a:pt x="126" y="78"/>
                  </a:cubicBezTo>
                  <a:cubicBezTo>
                    <a:pt x="108" y="78"/>
                    <a:pt x="109" y="58"/>
                    <a:pt x="92" y="5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70"/>
            <p:cNvSpPr/>
            <p:nvPr/>
          </p:nvSpPr>
          <p:spPr>
            <a:xfrm>
              <a:off x="3271574" y="1612723"/>
              <a:ext cx="42852" cy="13774"/>
            </a:xfrm>
            <a:custGeom>
              <a:avLst/>
              <a:gdLst/>
              <a:ahLst/>
              <a:cxnLst/>
              <a:rect l="l" t="t" r="r" b="b"/>
              <a:pathLst>
                <a:path w="38" h="12" extrusionOk="0">
                  <a:moveTo>
                    <a:pt x="13" y="12"/>
                  </a:moveTo>
                  <a:cubicBezTo>
                    <a:pt x="0" y="12"/>
                    <a:pt x="17" y="0"/>
                    <a:pt x="20" y="0"/>
                  </a:cubicBezTo>
                  <a:cubicBezTo>
                    <a:pt x="29" y="0"/>
                    <a:pt x="31" y="4"/>
                    <a:pt x="38" y="6"/>
                  </a:cubicBezTo>
                  <a:cubicBezTo>
                    <a:pt x="34" y="12"/>
                    <a:pt x="25" y="12"/>
                    <a:pt x="13" y="12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70"/>
            <p:cNvSpPr/>
            <p:nvPr/>
          </p:nvSpPr>
          <p:spPr>
            <a:xfrm>
              <a:off x="3429209" y="1664757"/>
              <a:ext cx="423932" cy="140799"/>
            </a:xfrm>
            <a:custGeom>
              <a:avLst/>
              <a:gdLst/>
              <a:ahLst/>
              <a:cxnLst/>
              <a:rect l="l" t="t" r="r" b="b"/>
              <a:pathLst>
                <a:path w="371" h="123" extrusionOk="0">
                  <a:moveTo>
                    <a:pt x="369" y="81"/>
                  </a:moveTo>
                  <a:cubicBezTo>
                    <a:pt x="365" y="83"/>
                    <a:pt x="362" y="87"/>
                    <a:pt x="361" y="92"/>
                  </a:cubicBezTo>
                  <a:cubicBezTo>
                    <a:pt x="366" y="94"/>
                    <a:pt x="371" y="93"/>
                    <a:pt x="371" y="93"/>
                  </a:cubicBezTo>
                  <a:cubicBezTo>
                    <a:pt x="369" y="121"/>
                    <a:pt x="334" y="121"/>
                    <a:pt x="308" y="121"/>
                  </a:cubicBezTo>
                  <a:cubicBezTo>
                    <a:pt x="298" y="121"/>
                    <a:pt x="294" y="114"/>
                    <a:pt x="293" y="109"/>
                  </a:cubicBezTo>
                  <a:cubicBezTo>
                    <a:pt x="282" y="110"/>
                    <a:pt x="281" y="114"/>
                    <a:pt x="274" y="119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197" y="123"/>
                    <a:pt x="174" y="121"/>
                    <a:pt x="175" y="107"/>
                  </a:cubicBezTo>
                  <a:cubicBezTo>
                    <a:pt x="166" y="107"/>
                    <a:pt x="166" y="107"/>
                    <a:pt x="166" y="107"/>
                  </a:cubicBezTo>
                  <a:cubicBezTo>
                    <a:pt x="163" y="111"/>
                    <a:pt x="152" y="121"/>
                    <a:pt x="145" y="121"/>
                  </a:cubicBezTo>
                  <a:cubicBezTo>
                    <a:pt x="128" y="121"/>
                    <a:pt x="91" y="101"/>
                    <a:pt x="91" y="85"/>
                  </a:cubicBezTo>
                  <a:cubicBezTo>
                    <a:pt x="91" y="79"/>
                    <a:pt x="97" y="74"/>
                    <a:pt x="100" y="72"/>
                  </a:cubicBezTo>
                  <a:cubicBezTo>
                    <a:pt x="86" y="58"/>
                    <a:pt x="82" y="45"/>
                    <a:pt x="69" y="32"/>
                  </a:cubicBezTo>
                  <a:cubicBezTo>
                    <a:pt x="65" y="36"/>
                    <a:pt x="60" y="40"/>
                    <a:pt x="54" y="40"/>
                  </a:cubicBezTo>
                  <a:cubicBezTo>
                    <a:pt x="46" y="40"/>
                    <a:pt x="0" y="19"/>
                    <a:pt x="0" y="12"/>
                  </a:cubicBezTo>
                  <a:cubicBezTo>
                    <a:pt x="0" y="0"/>
                    <a:pt x="13" y="0"/>
                    <a:pt x="22" y="0"/>
                  </a:cubicBezTo>
                  <a:cubicBezTo>
                    <a:pt x="56" y="0"/>
                    <a:pt x="63" y="28"/>
                    <a:pt x="88" y="28"/>
                  </a:cubicBezTo>
                  <a:cubicBezTo>
                    <a:pt x="96" y="28"/>
                    <a:pt x="100" y="26"/>
                    <a:pt x="103" y="21"/>
                  </a:cubicBezTo>
                  <a:cubicBezTo>
                    <a:pt x="109" y="21"/>
                    <a:pt x="117" y="21"/>
                    <a:pt x="117" y="21"/>
                  </a:cubicBezTo>
                  <a:cubicBezTo>
                    <a:pt x="111" y="40"/>
                    <a:pt x="146" y="35"/>
                    <a:pt x="153" y="45"/>
                  </a:cubicBezTo>
                  <a:cubicBezTo>
                    <a:pt x="122" y="45"/>
                    <a:pt x="122" y="45"/>
                    <a:pt x="122" y="45"/>
                  </a:cubicBezTo>
                  <a:cubicBezTo>
                    <a:pt x="127" y="67"/>
                    <a:pt x="146" y="55"/>
                    <a:pt x="156" y="64"/>
                  </a:cubicBezTo>
                  <a:cubicBezTo>
                    <a:pt x="155" y="65"/>
                    <a:pt x="151" y="65"/>
                    <a:pt x="151" y="67"/>
                  </a:cubicBezTo>
                  <a:cubicBezTo>
                    <a:pt x="151" y="79"/>
                    <a:pt x="160" y="74"/>
                    <a:pt x="163" y="71"/>
                  </a:cubicBezTo>
                  <a:cubicBezTo>
                    <a:pt x="181" y="76"/>
                    <a:pt x="197" y="81"/>
                    <a:pt x="216" y="81"/>
                  </a:cubicBezTo>
                  <a:cubicBezTo>
                    <a:pt x="257" y="81"/>
                    <a:pt x="271" y="61"/>
                    <a:pt x="310" y="61"/>
                  </a:cubicBezTo>
                  <a:cubicBezTo>
                    <a:pt x="340" y="61"/>
                    <a:pt x="360" y="63"/>
                    <a:pt x="371" y="83"/>
                  </a:cubicBezTo>
                  <a:cubicBezTo>
                    <a:pt x="369" y="84"/>
                    <a:pt x="365" y="85"/>
                    <a:pt x="363" y="85"/>
                  </a:cubicBezTo>
                  <a:lnTo>
                    <a:pt x="369" y="81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70"/>
            <p:cNvSpPr/>
            <p:nvPr/>
          </p:nvSpPr>
          <p:spPr>
            <a:xfrm>
              <a:off x="3433801" y="1739748"/>
              <a:ext cx="73461" cy="59687"/>
            </a:xfrm>
            <a:custGeom>
              <a:avLst/>
              <a:gdLst/>
              <a:ahLst/>
              <a:cxnLst/>
              <a:rect l="l" t="t" r="r" b="b"/>
              <a:pathLst>
                <a:path w="64" h="52" extrusionOk="0">
                  <a:moveTo>
                    <a:pt x="10" y="18"/>
                  </a:moveTo>
                  <a:cubicBezTo>
                    <a:pt x="18" y="18"/>
                    <a:pt x="15" y="0"/>
                    <a:pt x="33" y="0"/>
                  </a:cubicBezTo>
                  <a:cubicBezTo>
                    <a:pt x="46" y="0"/>
                    <a:pt x="64" y="16"/>
                    <a:pt x="64" y="26"/>
                  </a:cubicBezTo>
                  <a:cubicBezTo>
                    <a:pt x="64" y="40"/>
                    <a:pt x="60" y="52"/>
                    <a:pt x="49" y="52"/>
                  </a:cubicBezTo>
                  <a:cubicBezTo>
                    <a:pt x="44" y="52"/>
                    <a:pt x="0" y="30"/>
                    <a:pt x="0" y="30"/>
                  </a:cubicBezTo>
                  <a:cubicBezTo>
                    <a:pt x="0" y="22"/>
                    <a:pt x="8" y="18"/>
                    <a:pt x="10" y="1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70"/>
            <p:cNvSpPr/>
            <p:nvPr/>
          </p:nvSpPr>
          <p:spPr>
            <a:xfrm>
              <a:off x="3442983" y="1626496"/>
              <a:ext cx="68870" cy="19896"/>
            </a:xfrm>
            <a:custGeom>
              <a:avLst/>
              <a:gdLst/>
              <a:ahLst/>
              <a:cxnLst/>
              <a:rect l="l" t="t" r="r" b="b"/>
              <a:pathLst>
                <a:path w="59" h="18" extrusionOk="0">
                  <a:moveTo>
                    <a:pt x="49" y="0"/>
                  </a:moveTo>
                  <a:cubicBezTo>
                    <a:pt x="57" y="0"/>
                    <a:pt x="51" y="1"/>
                    <a:pt x="59" y="0"/>
                  </a:cubicBezTo>
                  <a:cubicBezTo>
                    <a:pt x="59" y="5"/>
                    <a:pt x="59" y="8"/>
                    <a:pt x="59" y="10"/>
                  </a:cubicBezTo>
                  <a:cubicBezTo>
                    <a:pt x="59" y="14"/>
                    <a:pt x="54" y="18"/>
                    <a:pt x="47" y="18"/>
                  </a:cubicBezTo>
                  <a:cubicBezTo>
                    <a:pt x="43" y="18"/>
                    <a:pt x="0" y="9"/>
                    <a:pt x="0" y="9"/>
                  </a:cubicBezTo>
                  <a:cubicBezTo>
                    <a:pt x="7" y="1"/>
                    <a:pt x="34" y="0"/>
                    <a:pt x="4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70"/>
            <p:cNvSpPr/>
            <p:nvPr/>
          </p:nvSpPr>
          <p:spPr>
            <a:xfrm>
              <a:off x="3390949" y="1557627"/>
              <a:ext cx="81113" cy="68869"/>
            </a:xfrm>
            <a:custGeom>
              <a:avLst/>
              <a:gdLst/>
              <a:ahLst/>
              <a:cxnLst/>
              <a:rect l="l" t="t" r="r" b="b"/>
              <a:pathLst>
                <a:path w="71" h="60" extrusionOk="0">
                  <a:moveTo>
                    <a:pt x="18" y="50"/>
                  </a:moveTo>
                  <a:cubicBezTo>
                    <a:pt x="18" y="46"/>
                    <a:pt x="23" y="43"/>
                    <a:pt x="25" y="42"/>
                  </a:cubicBezTo>
                  <a:cubicBezTo>
                    <a:pt x="16" y="33"/>
                    <a:pt x="0" y="28"/>
                    <a:pt x="0" y="12"/>
                  </a:cubicBezTo>
                  <a:cubicBezTo>
                    <a:pt x="0" y="4"/>
                    <a:pt x="10" y="1"/>
                    <a:pt x="18" y="0"/>
                  </a:cubicBezTo>
                  <a:cubicBezTo>
                    <a:pt x="20" y="6"/>
                    <a:pt x="36" y="12"/>
                    <a:pt x="44" y="12"/>
                  </a:cubicBezTo>
                  <a:cubicBezTo>
                    <a:pt x="44" y="31"/>
                    <a:pt x="71" y="14"/>
                    <a:pt x="71" y="30"/>
                  </a:cubicBezTo>
                  <a:cubicBezTo>
                    <a:pt x="71" y="36"/>
                    <a:pt x="68" y="41"/>
                    <a:pt x="71" y="50"/>
                  </a:cubicBezTo>
                  <a:cubicBezTo>
                    <a:pt x="44" y="57"/>
                    <a:pt x="18" y="60"/>
                    <a:pt x="18" y="5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70"/>
            <p:cNvSpPr/>
            <p:nvPr/>
          </p:nvSpPr>
          <p:spPr>
            <a:xfrm>
              <a:off x="3361870" y="1496410"/>
              <a:ext cx="29078" cy="18365"/>
            </a:xfrm>
            <a:custGeom>
              <a:avLst/>
              <a:gdLst/>
              <a:ahLst/>
              <a:cxnLst/>
              <a:rect l="l" t="t" r="r" b="b"/>
              <a:pathLst>
                <a:path w="26" h="17" extrusionOk="0">
                  <a:moveTo>
                    <a:pt x="26" y="1"/>
                  </a:moveTo>
                  <a:cubicBezTo>
                    <a:pt x="26" y="17"/>
                    <a:pt x="26" y="17"/>
                    <a:pt x="26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9" y="12"/>
                    <a:pt x="0" y="10"/>
                    <a:pt x="0" y="1"/>
                  </a:cubicBezTo>
                  <a:cubicBezTo>
                    <a:pt x="9" y="0"/>
                    <a:pt x="21" y="1"/>
                    <a:pt x="26" y="1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70"/>
            <p:cNvSpPr/>
            <p:nvPr/>
          </p:nvSpPr>
          <p:spPr>
            <a:xfrm>
              <a:off x="3447575" y="1415298"/>
              <a:ext cx="269357" cy="191303"/>
            </a:xfrm>
            <a:custGeom>
              <a:avLst/>
              <a:gdLst/>
              <a:ahLst/>
              <a:cxnLst/>
              <a:rect l="l" t="t" r="r" b="b"/>
              <a:pathLst>
                <a:path w="236" h="166" extrusionOk="0">
                  <a:moveTo>
                    <a:pt x="158" y="67"/>
                  </a:moveTo>
                  <a:cubicBezTo>
                    <a:pt x="167" y="67"/>
                    <a:pt x="167" y="67"/>
                    <a:pt x="167" y="6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63" y="51"/>
                    <a:pt x="163" y="51"/>
                    <a:pt x="163" y="51"/>
                  </a:cubicBezTo>
                  <a:cubicBezTo>
                    <a:pt x="165" y="51"/>
                    <a:pt x="168" y="51"/>
                    <a:pt x="171" y="51"/>
                  </a:cubicBezTo>
                  <a:cubicBezTo>
                    <a:pt x="181" y="51"/>
                    <a:pt x="181" y="55"/>
                    <a:pt x="181" y="64"/>
                  </a:cubicBezTo>
                  <a:cubicBezTo>
                    <a:pt x="181" y="70"/>
                    <a:pt x="190" y="71"/>
                    <a:pt x="190" y="76"/>
                  </a:cubicBezTo>
                  <a:cubicBezTo>
                    <a:pt x="190" y="82"/>
                    <a:pt x="184" y="84"/>
                    <a:pt x="184" y="88"/>
                  </a:cubicBezTo>
                  <a:cubicBezTo>
                    <a:pt x="184" y="95"/>
                    <a:pt x="196" y="88"/>
                    <a:pt x="197" y="88"/>
                  </a:cubicBezTo>
                  <a:cubicBezTo>
                    <a:pt x="205" y="88"/>
                    <a:pt x="224" y="98"/>
                    <a:pt x="234" y="99"/>
                  </a:cubicBezTo>
                  <a:cubicBezTo>
                    <a:pt x="234" y="104"/>
                    <a:pt x="236" y="107"/>
                    <a:pt x="234" y="111"/>
                  </a:cubicBezTo>
                  <a:cubicBezTo>
                    <a:pt x="231" y="115"/>
                    <a:pt x="222" y="114"/>
                    <a:pt x="216" y="115"/>
                  </a:cubicBezTo>
                  <a:cubicBezTo>
                    <a:pt x="201" y="116"/>
                    <a:pt x="190" y="140"/>
                    <a:pt x="181" y="140"/>
                  </a:cubicBezTo>
                  <a:cubicBezTo>
                    <a:pt x="171" y="140"/>
                    <a:pt x="171" y="133"/>
                    <a:pt x="168" y="124"/>
                  </a:cubicBezTo>
                  <a:cubicBezTo>
                    <a:pt x="165" y="128"/>
                    <a:pt x="163" y="132"/>
                    <a:pt x="159" y="136"/>
                  </a:cubicBezTo>
                  <a:cubicBezTo>
                    <a:pt x="164" y="144"/>
                    <a:pt x="167" y="146"/>
                    <a:pt x="169" y="152"/>
                  </a:cubicBezTo>
                  <a:cubicBezTo>
                    <a:pt x="156" y="152"/>
                    <a:pt x="156" y="152"/>
                    <a:pt x="156" y="152"/>
                  </a:cubicBezTo>
                  <a:cubicBezTo>
                    <a:pt x="156" y="162"/>
                    <a:pt x="156" y="162"/>
                    <a:pt x="156" y="162"/>
                  </a:cubicBezTo>
                  <a:cubicBezTo>
                    <a:pt x="149" y="163"/>
                    <a:pt x="135" y="153"/>
                    <a:pt x="128" y="148"/>
                  </a:cubicBezTo>
                  <a:cubicBezTo>
                    <a:pt x="128" y="162"/>
                    <a:pt x="122" y="166"/>
                    <a:pt x="110" y="166"/>
                  </a:cubicBezTo>
                  <a:cubicBezTo>
                    <a:pt x="98" y="166"/>
                    <a:pt x="81" y="163"/>
                    <a:pt x="80" y="152"/>
                  </a:cubicBezTo>
                  <a:cubicBezTo>
                    <a:pt x="85" y="151"/>
                    <a:pt x="87" y="149"/>
                    <a:pt x="90" y="146"/>
                  </a:cubicBezTo>
                  <a:cubicBezTo>
                    <a:pt x="77" y="146"/>
                    <a:pt x="56" y="138"/>
                    <a:pt x="56" y="126"/>
                  </a:cubicBezTo>
                  <a:cubicBezTo>
                    <a:pt x="56" y="111"/>
                    <a:pt x="103" y="113"/>
                    <a:pt x="113" y="111"/>
                  </a:cubicBezTo>
                  <a:cubicBezTo>
                    <a:pt x="102" y="107"/>
                    <a:pt x="93" y="104"/>
                    <a:pt x="82" y="104"/>
                  </a:cubicBezTo>
                  <a:cubicBezTo>
                    <a:pt x="71" y="104"/>
                    <a:pt x="68" y="111"/>
                    <a:pt x="59" y="111"/>
                  </a:cubicBezTo>
                  <a:cubicBezTo>
                    <a:pt x="52" y="111"/>
                    <a:pt x="51" y="105"/>
                    <a:pt x="49" y="100"/>
                  </a:cubicBezTo>
                  <a:cubicBezTo>
                    <a:pt x="41" y="103"/>
                    <a:pt x="39" y="107"/>
                    <a:pt x="33" y="107"/>
                  </a:cubicBezTo>
                  <a:cubicBezTo>
                    <a:pt x="28" y="107"/>
                    <a:pt x="27" y="103"/>
                    <a:pt x="27" y="99"/>
                  </a:cubicBezTo>
                  <a:cubicBezTo>
                    <a:pt x="34" y="95"/>
                    <a:pt x="40" y="95"/>
                    <a:pt x="44" y="88"/>
                  </a:cubicBezTo>
                  <a:cubicBezTo>
                    <a:pt x="18" y="88"/>
                    <a:pt x="3" y="86"/>
                    <a:pt x="0" y="63"/>
                  </a:cubicBezTo>
                  <a:cubicBezTo>
                    <a:pt x="12" y="63"/>
                    <a:pt x="12" y="63"/>
                    <a:pt x="12" y="63"/>
                  </a:cubicBezTo>
                  <a:cubicBezTo>
                    <a:pt x="15" y="66"/>
                    <a:pt x="28" y="71"/>
                    <a:pt x="34" y="71"/>
                  </a:cubicBezTo>
                  <a:cubicBezTo>
                    <a:pt x="37" y="71"/>
                    <a:pt x="41" y="64"/>
                    <a:pt x="41" y="64"/>
                  </a:cubicBezTo>
                  <a:cubicBezTo>
                    <a:pt x="31" y="61"/>
                    <a:pt x="8" y="56"/>
                    <a:pt x="8" y="47"/>
                  </a:cubicBezTo>
                  <a:cubicBezTo>
                    <a:pt x="8" y="38"/>
                    <a:pt x="18" y="39"/>
                    <a:pt x="25" y="39"/>
                  </a:cubicBezTo>
                  <a:cubicBezTo>
                    <a:pt x="36" y="39"/>
                    <a:pt x="40" y="45"/>
                    <a:pt x="46" y="45"/>
                  </a:cubicBezTo>
                  <a:cubicBezTo>
                    <a:pt x="50" y="45"/>
                    <a:pt x="52" y="39"/>
                    <a:pt x="54" y="37"/>
                  </a:cubicBezTo>
                  <a:cubicBezTo>
                    <a:pt x="47" y="32"/>
                    <a:pt x="37" y="37"/>
                    <a:pt x="33" y="37"/>
                  </a:cubicBezTo>
                  <a:cubicBezTo>
                    <a:pt x="30" y="37"/>
                    <a:pt x="23" y="25"/>
                    <a:pt x="23" y="24"/>
                  </a:cubicBezTo>
                  <a:cubicBezTo>
                    <a:pt x="32" y="18"/>
                    <a:pt x="38" y="14"/>
                    <a:pt x="52" y="17"/>
                  </a:cubicBezTo>
                  <a:cubicBezTo>
                    <a:pt x="65" y="17"/>
                    <a:pt x="65" y="17"/>
                    <a:pt x="65" y="17"/>
                  </a:cubicBezTo>
                  <a:cubicBezTo>
                    <a:pt x="56" y="12"/>
                    <a:pt x="43" y="11"/>
                    <a:pt x="42" y="0"/>
                  </a:cubicBezTo>
                  <a:cubicBezTo>
                    <a:pt x="61" y="2"/>
                    <a:pt x="76" y="3"/>
                    <a:pt x="90" y="9"/>
                  </a:cubicBezTo>
                  <a:cubicBezTo>
                    <a:pt x="105" y="15"/>
                    <a:pt x="102" y="38"/>
                    <a:pt x="114" y="43"/>
                  </a:cubicBezTo>
                  <a:cubicBezTo>
                    <a:pt x="125" y="48"/>
                    <a:pt x="133" y="40"/>
                    <a:pt x="144" y="45"/>
                  </a:cubicBezTo>
                  <a:cubicBezTo>
                    <a:pt x="156" y="49"/>
                    <a:pt x="151" y="60"/>
                    <a:pt x="158" y="67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70"/>
            <p:cNvSpPr/>
            <p:nvPr/>
          </p:nvSpPr>
          <p:spPr>
            <a:xfrm>
              <a:off x="3664897" y="2208058"/>
              <a:ext cx="174470" cy="116312"/>
            </a:xfrm>
            <a:custGeom>
              <a:avLst/>
              <a:gdLst/>
              <a:ahLst/>
              <a:cxnLst/>
              <a:rect l="l" t="t" r="r" b="b"/>
              <a:pathLst>
                <a:path w="153" h="102" extrusionOk="0">
                  <a:moveTo>
                    <a:pt x="11" y="70"/>
                  </a:moveTo>
                  <a:cubicBezTo>
                    <a:pt x="15" y="67"/>
                    <a:pt x="19" y="65"/>
                    <a:pt x="19" y="60"/>
                  </a:cubicBezTo>
                  <a:cubicBezTo>
                    <a:pt x="19" y="53"/>
                    <a:pt x="19" y="55"/>
                    <a:pt x="19" y="48"/>
                  </a:cubicBezTo>
                  <a:cubicBezTo>
                    <a:pt x="19" y="35"/>
                    <a:pt x="22" y="3"/>
                    <a:pt x="44" y="0"/>
                  </a:cubicBezTo>
                  <a:cubicBezTo>
                    <a:pt x="47" y="12"/>
                    <a:pt x="51" y="15"/>
                    <a:pt x="55" y="23"/>
                  </a:cubicBezTo>
                  <a:cubicBezTo>
                    <a:pt x="57" y="20"/>
                    <a:pt x="59" y="18"/>
                    <a:pt x="62" y="16"/>
                  </a:cubicBezTo>
                  <a:cubicBezTo>
                    <a:pt x="78" y="37"/>
                    <a:pt x="102" y="29"/>
                    <a:pt x="116" y="48"/>
                  </a:cubicBezTo>
                  <a:cubicBezTo>
                    <a:pt x="119" y="54"/>
                    <a:pt x="117" y="59"/>
                    <a:pt x="121" y="63"/>
                  </a:cubicBezTo>
                  <a:cubicBezTo>
                    <a:pt x="133" y="72"/>
                    <a:pt x="147" y="68"/>
                    <a:pt x="153" y="78"/>
                  </a:cubicBezTo>
                  <a:cubicBezTo>
                    <a:pt x="145" y="83"/>
                    <a:pt x="138" y="86"/>
                    <a:pt x="128" y="86"/>
                  </a:cubicBezTo>
                  <a:cubicBezTo>
                    <a:pt x="119" y="86"/>
                    <a:pt x="116" y="86"/>
                    <a:pt x="108" y="86"/>
                  </a:cubicBezTo>
                  <a:cubicBezTo>
                    <a:pt x="108" y="86"/>
                    <a:pt x="84" y="68"/>
                    <a:pt x="79" y="66"/>
                  </a:cubicBezTo>
                  <a:cubicBezTo>
                    <a:pt x="79" y="84"/>
                    <a:pt x="54" y="101"/>
                    <a:pt x="44" y="96"/>
                  </a:cubicBezTo>
                  <a:cubicBezTo>
                    <a:pt x="41" y="100"/>
                    <a:pt x="41" y="102"/>
                    <a:pt x="38" y="102"/>
                  </a:cubicBezTo>
                  <a:cubicBezTo>
                    <a:pt x="28" y="102"/>
                    <a:pt x="31" y="94"/>
                    <a:pt x="32" y="86"/>
                  </a:cubicBezTo>
                  <a:cubicBezTo>
                    <a:pt x="20" y="83"/>
                    <a:pt x="6" y="86"/>
                    <a:pt x="0" y="86"/>
                  </a:cubicBezTo>
                  <a:cubicBezTo>
                    <a:pt x="0" y="73"/>
                    <a:pt x="10" y="74"/>
                    <a:pt x="11" y="7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70"/>
            <p:cNvSpPr/>
            <p:nvPr/>
          </p:nvSpPr>
          <p:spPr>
            <a:xfrm>
              <a:off x="3914359" y="2093276"/>
              <a:ext cx="53565" cy="56626"/>
            </a:xfrm>
            <a:custGeom>
              <a:avLst/>
              <a:gdLst/>
              <a:ahLst/>
              <a:cxnLst/>
              <a:rect l="l" t="t" r="r" b="b"/>
              <a:pathLst>
                <a:path w="47" h="49" extrusionOk="0">
                  <a:moveTo>
                    <a:pt x="47" y="31"/>
                  </a:moveTo>
                  <a:cubicBezTo>
                    <a:pt x="47" y="42"/>
                    <a:pt x="28" y="49"/>
                    <a:pt x="19" y="49"/>
                  </a:cubicBezTo>
                  <a:cubicBezTo>
                    <a:pt x="7" y="49"/>
                    <a:pt x="0" y="41"/>
                    <a:pt x="0" y="31"/>
                  </a:cubicBezTo>
                  <a:cubicBezTo>
                    <a:pt x="0" y="0"/>
                    <a:pt x="47" y="5"/>
                    <a:pt x="47" y="31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70"/>
            <p:cNvSpPr/>
            <p:nvPr/>
          </p:nvSpPr>
          <p:spPr>
            <a:xfrm>
              <a:off x="3753663" y="2330492"/>
              <a:ext cx="42852" cy="35200"/>
            </a:xfrm>
            <a:custGeom>
              <a:avLst/>
              <a:gdLst/>
              <a:ahLst/>
              <a:cxnLst/>
              <a:rect l="l" t="t" r="r" b="b"/>
              <a:pathLst>
                <a:path w="38" h="31" extrusionOk="0">
                  <a:moveTo>
                    <a:pt x="16" y="1"/>
                  </a:moveTo>
                  <a:cubicBezTo>
                    <a:pt x="31" y="0"/>
                    <a:pt x="28" y="0"/>
                    <a:pt x="38" y="4"/>
                  </a:cubicBezTo>
                  <a:cubicBezTo>
                    <a:pt x="31" y="14"/>
                    <a:pt x="12" y="29"/>
                    <a:pt x="0" y="3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6" y="13"/>
                    <a:pt x="16" y="6"/>
                    <a:pt x="16" y="1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70"/>
            <p:cNvSpPr/>
            <p:nvPr/>
          </p:nvSpPr>
          <p:spPr>
            <a:xfrm>
              <a:off x="3822532" y="1840756"/>
              <a:ext cx="116313" cy="52034"/>
            </a:xfrm>
            <a:custGeom>
              <a:avLst/>
              <a:gdLst/>
              <a:ahLst/>
              <a:cxnLst/>
              <a:rect l="l" t="t" r="r" b="b"/>
              <a:pathLst>
                <a:path w="102" h="46" extrusionOk="0">
                  <a:moveTo>
                    <a:pt x="38" y="46"/>
                  </a:moveTo>
                  <a:cubicBezTo>
                    <a:pt x="23" y="46"/>
                    <a:pt x="10" y="42"/>
                    <a:pt x="15" y="28"/>
                  </a:cubicBezTo>
                  <a:cubicBezTo>
                    <a:pt x="9" y="24"/>
                    <a:pt x="0" y="20"/>
                    <a:pt x="0" y="11"/>
                  </a:cubicBezTo>
                  <a:cubicBezTo>
                    <a:pt x="0" y="4"/>
                    <a:pt x="7" y="0"/>
                    <a:pt x="13" y="0"/>
                  </a:cubicBezTo>
                  <a:cubicBezTo>
                    <a:pt x="30" y="0"/>
                    <a:pt x="35" y="6"/>
                    <a:pt x="51" y="6"/>
                  </a:cubicBezTo>
                  <a:cubicBezTo>
                    <a:pt x="71" y="6"/>
                    <a:pt x="89" y="23"/>
                    <a:pt x="102" y="31"/>
                  </a:cubicBezTo>
                  <a:cubicBezTo>
                    <a:pt x="100" y="38"/>
                    <a:pt x="96" y="43"/>
                    <a:pt x="89" y="43"/>
                  </a:cubicBezTo>
                  <a:cubicBezTo>
                    <a:pt x="79" y="43"/>
                    <a:pt x="74" y="38"/>
                    <a:pt x="66" y="38"/>
                  </a:cubicBezTo>
                  <a:cubicBezTo>
                    <a:pt x="58" y="38"/>
                    <a:pt x="51" y="46"/>
                    <a:pt x="38" y="46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70"/>
            <p:cNvSpPr/>
            <p:nvPr/>
          </p:nvSpPr>
          <p:spPr>
            <a:xfrm>
              <a:off x="3833245" y="2353448"/>
              <a:ext cx="27548" cy="30608"/>
            </a:xfrm>
            <a:custGeom>
              <a:avLst/>
              <a:gdLst/>
              <a:ahLst/>
              <a:cxnLst/>
              <a:rect l="l" t="t" r="r" b="b"/>
              <a:pathLst>
                <a:path w="25" h="27" extrusionOk="0">
                  <a:moveTo>
                    <a:pt x="25" y="9"/>
                  </a:moveTo>
                  <a:cubicBezTo>
                    <a:pt x="21" y="16"/>
                    <a:pt x="19" y="27"/>
                    <a:pt x="12" y="27"/>
                  </a:cubicBezTo>
                  <a:cubicBezTo>
                    <a:pt x="10" y="27"/>
                    <a:pt x="0" y="15"/>
                    <a:pt x="0" y="15"/>
                  </a:cubicBezTo>
                  <a:cubicBezTo>
                    <a:pt x="0" y="1"/>
                    <a:pt x="18" y="0"/>
                    <a:pt x="25" y="9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70"/>
            <p:cNvSpPr/>
            <p:nvPr/>
          </p:nvSpPr>
          <p:spPr>
            <a:xfrm>
              <a:off x="3975576" y="2108580"/>
              <a:ext cx="29078" cy="16835"/>
            </a:xfrm>
            <a:custGeom>
              <a:avLst/>
              <a:gdLst/>
              <a:ahLst/>
              <a:cxnLst/>
              <a:rect l="l" t="t" r="r" b="b"/>
              <a:pathLst>
                <a:path w="25" h="15" extrusionOk="0">
                  <a:moveTo>
                    <a:pt x="10" y="14"/>
                  </a:moveTo>
                  <a:cubicBezTo>
                    <a:pt x="5" y="14"/>
                    <a:pt x="0" y="13"/>
                    <a:pt x="0" y="8"/>
                  </a:cubicBezTo>
                  <a:cubicBezTo>
                    <a:pt x="0" y="6"/>
                    <a:pt x="9" y="0"/>
                    <a:pt x="10" y="0"/>
                  </a:cubicBezTo>
                  <a:cubicBezTo>
                    <a:pt x="17" y="0"/>
                    <a:pt x="23" y="10"/>
                    <a:pt x="25" y="13"/>
                  </a:cubicBezTo>
                  <a:cubicBezTo>
                    <a:pt x="15" y="15"/>
                    <a:pt x="18" y="14"/>
                    <a:pt x="10" y="14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70"/>
            <p:cNvSpPr/>
            <p:nvPr/>
          </p:nvSpPr>
          <p:spPr>
            <a:xfrm>
              <a:off x="3853141" y="2055015"/>
              <a:ext cx="29078" cy="21426"/>
            </a:xfrm>
            <a:custGeom>
              <a:avLst/>
              <a:gdLst/>
              <a:ahLst/>
              <a:cxnLst/>
              <a:rect l="l" t="t" r="r" b="b"/>
              <a:pathLst>
                <a:path w="26" h="18" extrusionOk="0">
                  <a:moveTo>
                    <a:pt x="9" y="18"/>
                  </a:moveTo>
                  <a:cubicBezTo>
                    <a:pt x="0" y="18"/>
                    <a:pt x="17" y="0"/>
                    <a:pt x="26" y="0"/>
                  </a:cubicBezTo>
                  <a:cubicBezTo>
                    <a:pt x="24" y="9"/>
                    <a:pt x="18" y="18"/>
                    <a:pt x="9" y="1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70"/>
            <p:cNvSpPr/>
            <p:nvPr/>
          </p:nvSpPr>
          <p:spPr>
            <a:xfrm>
              <a:off x="3592967" y="1837695"/>
              <a:ext cx="711654" cy="540240"/>
            </a:xfrm>
            <a:custGeom>
              <a:avLst/>
              <a:gdLst/>
              <a:ahLst/>
              <a:cxnLst/>
              <a:rect l="l" t="t" r="r" b="b"/>
              <a:pathLst>
                <a:path w="622" h="471" extrusionOk="0">
                  <a:moveTo>
                    <a:pt x="583" y="331"/>
                  </a:moveTo>
                  <a:cubicBezTo>
                    <a:pt x="583" y="340"/>
                    <a:pt x="581" y="354"/>
                    <a:pt x="573" y="354"/>
                  </a:cubicBezTo>
                  <a:cubicBezTo>
                    <a:pt x="535" y="354"/>
                    <a:pt x="533" y="300"/>
                    <a:pt x="497" y="300"/>
                  </a:cubicBezTo>
                  <a:cubicBezTo>
                    <a:pt x="493" y="300"/>
                    <a:pt x="483" y="308"/>
                    <a:pt x="482" y="308"/>
                  </a:cubicBezTo>
                  <a:cubicBezTo>
                    <a:pt x="489" y="312"/>
                    <a:pt x="490" y="312"/>
                    <a:pt x="497" y="310"/>
                  </a:cubicBezTo>
                  <a:cubicBezTo>
                    <a:pt x="497" y="320"/>
                    <a:pt x="497" y="320"/>
                    <a:pt x="497" y="320"/>
                  </a:cubicBezTo>
                  <a:cubicBezTo>
                    <a:pt x="493" y="321"/>
                    <a:pt x="489" y="322"/>
                    <a:pt x="486" y="320"/>
                  </a:cubicBezTo>
                  <a:cubicBezTo>
                    <a:pt x="486" y="331"/>
                    <a:pt x="486" y="331"/>
                    <a:pt x="486" y="331"/>
                  </a:cubicBezTo>
                  <a:cubicBezTo>
                    <a:pt x="496" y="331"/>
                    <a:pt x="496" y="331"/>
                    <a:pt x="496" y="331"/>
                  </a:cubicBezTo>
                  <a:cubicBezTo>
                    <a:pt x="497" y="342"/>
                    <a:pt x="506" y="359"/>
                    <a:pt x="512" y="362"/>
                  </a:cubicBezTo>
                  <a:cubicBezTo>
                    <a:pt x="527" y="367"/>
                    <a:pt x="532" y="358"/>
                    <a:pt x="533" y="371"/>
                  </a:cubicBezTo>
                  <a:cubicBezTo>
                    <a:pt x="541" y="371"/>
                    <a:pt x="541" y="371"/>
                    <a:pt x="546" y="371"/>
                  </a:cubicBezTo>
                  <a:cubicBezTo>
                    <a:pt x="546" y="384"/>
                    <a:pt x="546" y="384"/>
                    <a:pt x="546" y="387"/>
                  </a:cubicBezTo>
                  <a:cubicBezTo>
                    <a:pt x="546" y="393"/>
                    <a:pt x="560" y="397"/>
                    <a:pt x="560" y="405"/>
                  </a:cubicBezTo>
                  <a:cubicBezTo>
                    <a:pt x="560" y="413"/>
                    <a:pt x="552" y="428"/>
                    <a:pt x="549" y="437"/>
                  </a:cubicBezTo>
                  <a:cubicBezTo>
                    <a:pt x="535" y="436"/>
                    <a:pt x="487" y="417"/>
                    <a:pt x="478" y="405"/>
                  </a:cubicBezTo>
                  <a:cubicBezTo>
                    <a:pt x="467" y="405"/>
                    <a:pt x="467" y="405"/>
                    <a:pt x="467" y="405"/>
                  </a:cubicBezTo>
                  <a:cubicBezTo>
                    <a:pt x="480" y="422"/>
                    <a:pt x="522" y="439"/>
                    <a:pt x="522" y="461"/>
                  </a:cubicBezTo>
                  <a:cubicBezTo>
                    <a:pt x="522" y="467"/>
                    <a:pt x="518" y="471"/>
                    <a:pt x="515" y="471"/>
                  </a:cubicBezTo>
                  <a:cubicBezTo>
                    <a:pt x="511" y="471"/>
                    <a:pt x="509" y="462"/>
                    <a:pt x="507" y="461"/>
                  </a:cubicBezTo>
                  <a:cubicBezTo>
                    <a:pt x="485" y="450"/>
                    <a:pt x="471" y="455"/>
                    <a:pt x="452" y="443"/>
                  </a:cubicBezTo>
                  <a:cubicBezTo>
                    <a:pt x="434" y="432"/>
                    <a:pt x="388" y="432"/>
                    <a:pt x="401" y="407"/>
                  </a:cubicBezTo>
                  <a:cubicBezTo>
                    <a:pt x="376" y="396"/>
                    <a:pt x="364" y="381"/>
                    <a:pt x="342" y="367"/>
                  </a:cubicBezTo>
                  <a:cubicBezTo>
                    <a:pt x="338" y="373"/>
                    <a:pt x="334" y="379"/>
                    <a:pt x="327" y="379"/>
                  </a:cubicBezTo>
                  <a:cubicBezTo>
                    <a:pt x="319" y="379"/>
                    <a:pt x="321" y="374"/>
                    <a:pt x="314" y="374"/>
                  </a:cubicBezTo>
                  <a:cubicBezTo>
                    <a:pt x="305" y="374"/>
                    <a:pt x="300" y="386"/>
                    <a:pt x="291" y="386"/>
                  </a:cubicBezTo>
                  <a:cubicBezTo>
                    <a:pt x="283" y="386"/>
                    <a:pt x="259" y="374"/>
                    <a:pt x="259" y="363"/>
                  </a:cubicBezTo>
                  <a:cubicBezTo>
                    <a:pt x="259" y="355"/>
                    <a:pt x="278" y="342"/>
                    <a:pt x="289" y="342"/>
                  </a:cubicBezTo>
                  <a:cubicBezTo>
                    <a:pt x="302" y="342"/>
                    <a:pt x="315" y="342"/>
                    <a:pt x="321" y="342"/>
                  </a:cubicBezTo>
                  <a:cubicBezTo>
                    <a:pt x="328" y="342"/>
                    <a:pt x="346" y="337"/>
                    <a:pt x="355" y="331"/>
                  </a:cubicBezTo>
                  <a:cubicBezTo>
                    <a:pt x="352" y="328"/>
                    <a:pt x="342" y="320"/>
                    <a:pt x="342" y="314"/>
                  </a:cubicBezTo>
                  <a:cubicBezTo>
                    <a:pt x="342" y="300"/>
                    <a:pt x="355" y="308"/>
                    <a:pt x="361" y="302"/>
                  </a:cubicBezTo>
                  <a:cubicBezTo>
                    <a:pt x="368" y="295"/>
                    <a:pt x="384" y="277"/>
                    <a:pt x="384" y="266"/>
                  </a:cubicBezTo>
                  <a:cubicBezTo>
                    <a:pt x="384" y="246"/>
                    <a:pt x="335" y="207"/>
                    <a:pt x="319" y="207"/>
                  </a:cubicBezTo>
                  <a:cubicBezTo>
                    <a:pt x="309" y="207"/>
                    <a:pt x="305" y="216"/>
                    <a:pt x="295" y="216"/>
                  </a:cubicBezTo>
                  <a:cubicBezTo>
                    <a:pt x="292" y="216"/>
                    <a:pt x="289" y="208"/>
                    <a:pt x="289" y="207"/>
                  </a:cubicBezTo>
                  <a:cubicBezTo>
                    <a:pt x="289" y="199"/>
                    <a:pt x="302" y="197"/>
                    <a:pt x="307" y="196"/>
                  </a:cubicBezTo>
                  <a:cubicBezTo>
                    <a:pt x="300" y="189"/>
                    <a:pt x="259" y="153"/>
                    <a:pt x="251" y="153"/>
                  </a:cubicBezTo>
                  <a:cubicBezTo>
                    <a:pt x="241" y="153"/>
                    <a:pt x="229" y="183"/>
                    <a:pt x="215" y="183"/>
                  </a:cubicBezTo>
                  <a:cubicBezTo>
                    <a:pt x="206" y="183"/>
                    <a:pt x="209" y="170"/>
                    <a:pt x="209" y="165"/>
                  </a:cubicBezTo>
                  <a:cubicBezTo>
                    <a:pt x="186" y="162"/>
                    <a:pt x="128" y="165"/>
                    <a:pt x="94" y="165"/>
                  </a:cubicBezTo>
                  <a:cubicBezTo>
                    <a:pt x="88" y="165"/>
                    <a:pt x="76" y="155"/>
                    <a:pt x="72" y="149"/>
                  </a:cubicBezTo>
                  <a:cubicBezTo>
                    <a:pt x="35" y="149"/>
                    <a:pt x="35" y="149"/>
                    <a:pt x="35" y="149"/>
                  </a:cubicBezTo>
                  <a:cubicBezTo>
                    <a:pt x="31" y="137"/>
                    <a:pt x="20" y="136"/>
                    <a:pt x="18" y="125"/>
                  </a:cubicBezTo>
                  <a:cubicBezTo>
                    <a:pt x="28" y="121"/>
                    <a:pt x="40" y="126"/>
                    <a:pt x="53" y="127"/>
                  </a:cubicBezTo>
                  <a:cubicBezTo>
                    <a:pt x="53" y="117"/>
                    <a:pt x="53" y="117"/>
                    <a:pt x="53" y="117"/>
                  </a:cubicBezTo>
                  <a:cubicBezTo>
                    <a:pt x="46" y="112"/>
                    <a:pt x="11" y="109"/>
                    <a:pt x="11" y="109"/>
                  </a:cubicBezTo>
                  <a:cubicBezTo>
                    <a:pt x="11" y="109"/>
                    <a:pt x="0" y="95"/>
                    <a:pt x="0" y="87"/>
                  </a:cubicBezTo>
                  <a:cubicBezTo>
                    <a:pt x="0" y="65"/>
                    <a:pt x="3" y="60"/>
                    <a:pt x="15" y="52"/>
                  </a:cubicBezTo>
                  <a:cubicBezTo>
                    <a:pt x="21" y="47"/>
                    <a:pt x="17" y="33"/>
                    <a:pt x="20" y="29"/>
                  </a:cubicBezTo>
                  <a:cubicBezTo>
                    <a:pt x="35" y="13"/>
                    <a:pt x="55" y="0"/>
                    <a:pt x="81" y="0"/>
                  </a:cubicBezTo>
                  <a:cubicBezTo>
                    <a:pt x="81" y="0"/>
                    <a:pt x="105" y="8"/>
                    <a:pt x="106" y="8"/>
                  </a:cubicBezTo>
                  <a:cubicBezTo>
                    <a:pt x="98" y="25"/>
                    <a:pt x="73" y="26"/>
                    <a:pt x="73" y="49"/>
                  </a:cubicBezTo>
                  <a:cubicBezTo>
                    <a:pt x="73" y="54"/>
                    <a:pt x="75" y="57"/>
                    <a:pt x="79" y="57"/>
                  </a:cubicBezTo>
                  <a:cubicBezTo>
                    <a:pt x="78" y="63"/>
                    <a:pt x="79" y="71"/>
                    <a:pt x="79" y="71"/>
                  </a:cubicBezTo>
                  <a:cubicBezTo>
                    <a:pt x="79" y="78"/>
                    <a:pt x="78" y="85"/>
                    <a:pt x="87" y="85"/>
                  </a:cubicBezTo>
                  <a:cubicBezTo>
                    <a:pt x="91" y="85"/>
                    <a:pt x="102" y="75"/>
                    <a:pt x="102" y="69"/>
                  </a:cubicBezTo>
                  <a:cubicBezTo>
                    <a:pt x="102" y="61"/>
                    <a:pt x="94" y="56"/>
                    <a:pt x="94" y="48"/>
                  </a:cubicBezTo>
                  <a:cubicBezTo>
                    <a:pt x="94" y="17"/>
                    <a:pt x="145" y="8"/>
                    <a:pt x="175" y="8"/>
                  </a:cubicBezTo>
                  <a:cubicBezTo>
                    <a:pt x="195" y="8"/>
                    <a:pt x="206" y="36"/>
                    <a:pt x="206" y="53"/>
                  </a:cubicBezTo>
                  <a:cubicBezTo>
                    <a:pt x="206" y="56"/>
                    <a:pt x="202" y="69"/>
                    <a:pt x="206" y="69"/>
                  </a:cubicBezTo>
                  <a:cubicBezTo>
                    <a:pt x="210" y="69"/>
                    <a:pt x="213" y="61"/>
                    <a:pt x="221" y="61"/>
                  </a:cubicBezTo>
                  <a:cubicBezTo>
                    <a:pt x="229" y="61"/>
                    <a:pt x="231" y="69"/>
                    <a:pt x="238" y="69"/>
                  </a:cubicBezTo>
                  <a:cubicBezTo>
                    <a:pt x="251" y="69"/>
                    <a:pt x="255" y="49"/>
                    <a:pt x="268" y="49"/>
                  </a:cubicBezTo>
                  <a:cubicBezTo>
                    <a:pt x="283" y="49"/>
                    <a:pt x="315" y="54"/>
                    <a:pt x="325" y="61"/>
                  </a:cubicBezTo>
                  <a:cubicBezTo>
                    <a:pt x="342" y="74"/>
                    <a:pt x="347" y="101"/>
                    <a:pt x="372" y="101"/>
                  </a:cubicBezTo>
                  <a:cubicBezTo>
                    <a:pt x="384" y="101"/>
                    <a:pt x="386" y="101"/>
                    <a:pt x="391" y="101"/>
                  </a:cubicBezTo>
                  <a:cubicBezTo>
                    <a:pt x="399" y="101"/>
                    <a:pt x="418" y="103"/>
                    <a:pt x="416" y="117"/>
                  </a:cubicBezTo>
                  <a:cubicBezTo>
                    <a:pt x="437" y="124"/>
                    <a:pt x="448" y="137"/>
                    <a:pt x="469" y="139"/>
                  </a:cubicBezTo>
                  <a:cubicBezTo>
                    <a:pt x="469" y="153"/>
                    <a:pt x="469" y="153"/>
                    <a:pt x="469" y="153"/>
                  </a:cubicBezTo>
                  <a:cubicBezTo>
                    <a:pt x="474" y="153"/>
                    <a:pt x="482" y="153"/>
                    <a:pt x="482" y="153"/>
                  </a:cubicBezTo>
                  <a:cubicBezTo>
                    <a:pt x="493" y="153"/>
                    <a:pt x="499" y="161"/>
                    <a:pt x="503" y="172"/>
                  </a:cubicBezTo>
                  <a:cubicBezTo>
                    <a:pt x="493" y="174"/>
                    <a:pt x="483" y="173"/>
                    <a:pt x="477" y="183"/>
                  </a:cubicBezTo>
                  <a:cubicBezTo>
                    <a:pt x="490" y="184"/>
                    <a:pt x="493" y="184"/>
                    <a:pt x="499" y="184"/>
                  </a:cubicBezTo>
                  <a:cubicBezTo>
                    <a:pt x="503" y="184"/>
                    <a:pt x="509" y="187"/>
                    <a:pt x="511" y="192"/>
                  </a:cubicBezTo>
                  <a:cubicBezTo>
                    <a:pt x="499" y="198"/>
                    <a:pt x="493" y="198"/>
                    <a:pt x="486" y="210"/>
                  </a:cubicBezTo>
                  <a:cubicBezTo>
                    <a:pt x="493" y="214"/>
                    <a:pt x="497" y="216"/>
                    <a:pt x="507" y="216"/>
                  </a:cubicBezTo>
                  <a:cubicBezTo>
                    <a:pt x="509" y="234"/>
                    <a:pt x="529" y="242"/>
                    <a:pt x="545" y="244"/>
                  </a:cubicBezTo>
                  <a:cubicBezTo>
                    <a:pt x="546" y="258"/>
                    <a:pt x="550" y="272"/>
                    <a:pt x="562" y="272"/>
                  </a:cubicBezTo>
                  <a:cubicBezTo>
                    <a:pt x="578" y="272"/>
                    <a:pt x="582" y="261"/>
                    <a:pt x="588" y="276"/>
                  </a:cubicBezTo>
                  <a:cubicBezTo>
                    <a:pt x="592" y="280"/>
                    <a:pt x="598" y="280"/>
                    <a:pt x="602" y="280"/>
                  </a:cubicBezTo>
                  <a:cubicBezTo>
                    <a:pt x="616" y="280"/>
                    <a:pt x="622" y="285"/>
                    <a:pt x="622" y="298"/>
                  </a:cubicBezTo>
                  <a:cubicBezTo>
                    <a:pt x="622" y="308"/>
                    <a:pt x="609" y="312"/>
                    <a:pt x="599" y="312"/>
                  </a:cubicBezTo>
                  <a:cubicBezTo>
                    <a:pt x="600" y="320"/>
                    <a:pt x="599" y="318"/>
                    <a:pt x="599" y="322"/>
                  </a:cubicBezTo>
                  <a:cubicBezTo>
                    <a:pt x="599" y="324"/>
                    <a:pt x="597" y="331"/>
                    <a:pt x="583" y="331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70"/>
            <p:cNvSpPr/>
            <p:nvPr/>
          </p:nvSpPr>
          <p:spPr>
            <a:xfrm>
              <a:off x="3885280" y="2302944"/>
              <a:ext cx="19896" cy="19896"/>
            </a:xfrm>
            <a:custGeom>
              <a:avLst/>
              <a:gdLst/>
              <a:ahLst/>
              <a:cxnLst/>
              <a:rect l="l" t="t" r="r" b="b"/>
              <a:pathLst>
                <a:path w="17" h="17" extrusionOk="0">
                  <a:moveTo>
                    <a:pt x="17" y="11"/>
                  </a:moveTo>
                  <a:cubicBezTo>
                    <a:pt x="10" y="17"/>
                    <a:pt x="7" y="17"/>
                    <a:pt x="0" y="11"/>
                  </a:cubicBezTo>
                  <a:cubicBezTo>
                    <a:pt x="7" y="0"/>
                    <a:pt x="8" y="6"/>
                    <a:pt x="17" y="11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70"/>
            <p:cNvSpPr/>
            <p:nvPr/>
          </p:nvSpPr>
          <p:spPr>
            <a:xfrm>
              <a:off x="3739889" y="2198875"/>
              <a:ext cx="16835" cy="19896"/>
            </a:xfrm>
            <a:custGeom>
              <a:avLst/>
              <a:gdLst/>
              <a:ahLst/>
              <a:cxnLst/>
              <a:rect l="l" t="t" r="r" b="b"/>
              <a:pathLst>
                <a:path w="15" h="17" extrusionOk="0">
                  <a:moveTo>
                    <a:pt x="0" y="5"/>
                  </a:moveTo>
                  <a:cubicBezTo>
                    <a:pt x="10" y="0"/>
                    <a:pt x="10" y="10"/>
                    <a:pt x="15" y="17"/>
                  </a:cubicBezTo>
                  <a:cubicBezTo>
                    <a:pt x="6" y="16"/>
                    <a:pt x="0" y="10"/>
                    <a:pt x="0" y="5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70"/>
            <p:cNvSpPr/>
            <p:nvPr/>
          </p:nvSpPr>
          <p:spPr>
            <a:xfrm>
              <a:off x="3550114" y="1297455"/>
              <a:ext cx="759098" cy="417806"/>
            </a:xfrm>
            <a:custGeom>
              <a:avLst/>
              <a:gdLst/>
              <a:ahLst/>
              <a:cxnLst/>
              <a:rect l="l" t="t" r="r" b="b"/>
              <a:pathLst>
                <a:path w="664" h="366" extrusionOk="0">
                  <a:moveTo>
                    <a:pt x="541" y="19"/>
                  </a:moveTo>
                  <a:cubicBezTo>
                    <a:pt x="536" y="25"/>
                    <a:pt x="534" y="26"/>
                    <a:pt x="528" y="28"/>
                  </a:cubicBezTo>
                  <a:cubicBezTo>
                    <a:pt x="588" y="9"/>
                    <a:pt x="588" y="9"/>
                    <a:pt x="588" y="9"/>
                  </a:cubicBezTo>
                  <a:cubicBezTo>
                    <a:pt x="593" y="13"/>
                    <a:pt x="596" y="14"/>
                    <a:pt x="602" y="16"/>
                  </a:cubicBezTo>
                  <a:cubicBezTo>
                    <a:pt x="610" y="18"/>
                    <a:pt x="610" y="25"/>
                    <a:pt x="615" y="29"/>
                  </a:cubicBezTo>
                  <a:cubicBezTo>
                    <a:pt x="624" y="39"/>
                    <a:pt x="664" y="35"/>
                    <a:pt x="664" y="49"/>
                  </a:cubicBezTo>
                  <a:cubicBezTo>
                    <a:pt x="664" y="60"/>
                    <a:pt x="650" y="57"/>
                    <a:pt x="645" y="61"/>
                  </a:cubicBezTo>
                  <a:cubicBezTo>
                    <a:pt x="615" y="85"/>
                    <a:pt x="578" y="71"/>
                    <a:pt x="537" y="91"/>
                  </a:cubicBezTo>
                  <a:cubicBezTo>
                    <a:pt x="545" y="99"/>
                    <a:pt x="575" y="93"/>
                    <a:pt x="594" y="94"/>
                  </a:cubicBezTo>
                  <a:cubicBezTo>
                    <a:pt x="577" y="112"/>
                    <a:pt x="534" y="123"/>
                    <a:pt x="507" y="133"/>
                  </a:cubicBezTo>
                  <a:cubicBezTo>
                    <a:pt x="477" y="143"/>
                    <a:pt x="459" y="175"/>
                    <a:pt x="437" y="192"/>
                  </a:cubicBezTo>
                  <a:cubicBezTo>
                    <a:pt x="426" y="200"/>
                    <a:pt x="409" y="191"/>
                    <a:pt x="397" y="195"/>
                  </a:cubicBezTo>
                  <a:cubicBezTo>
                    <a:pt x="381" y="200"/>
                    <a:pt x="362" y="202"/>
                    <a:pt x="350" y="212"/>
                  </a:cubicBezTo>
                  <a:cubicBezTo>
                    <a:pt x="371" y="212"/>
                    <a:pt x="371" y="212"/>
                    <a:pt x="371" y="212"/>
                  </a:cubicBezTo>
                  <a:cubicBezTo>
                    <a:pt x="372" y="230"/>
                    <a:pt x="363" y="228"/>
                    <a:pt x="349" y="227"/>
                  </a:cubicBezTo>
                  <a:cubicBezTo>
                    <a:pt x="358" y="231"/>
                    <a:pt x="366" y="234"/>
                    <a:pt x="371" y="246"/>
                  </a:cubicBezTo>
                  <a:cubicBezTo>
                    <a:pt x="355" y="254"/>
                    <a:pt x="350" y="273"/>
                    <a:pt x="337" y="282"/>
                  </a:cubicBezTo>
                  <a:cubicBezTo>
                    <a:pt x="304" y="282"/>
                    <a:pt x="305" y="282"/>
                    <a:pt x="299" y="282"/>
                  </a:cubicBezTo>
                  <a:cubicBezTo>
                    <a:pt x="300" y="288"/>
                    <a:pt x="304" y="289"/>
                    <a:pt x="304" y="294"/>
                  </a:cubicBezTo>
                  <a:cubicBezTo>
                    <a:pt x="304" y="319"/>
                    <a:pt x="272" y="304"/>
                    <a:pt x="272" y="331"/>
                  </a:cubicBezTo>
                  <a:cubicBezTo>
                    <a:pt x="284" y="331"/>
                    <a:pt x="286" y="331"/>
                    <a:pt x="291" y="331"/>
                  </a:cubicBezTo>
                  <a:cubicBezTo>
                    <a:pt x="294" y="331"/>
                    <a:pt x="303" y="331"/>
                    <a:pt x="303" y="338"/>
                  </a:cubicBezTo>
                  <a:cubicBezTo>
                    <a:pt x="303" y="351"/>
                    <a:pt x="259" y="366"/>
                    <a:pt x="242" y="366"/>
                  </a:cubicBezTo>
                  <a:cubicBezTo>
                    <a:pt x="225" y="366"/>
                    <a:pt x="232" y="354"/>
                    <a:pt x="217" y="354"/>
                  </a:cubicBezTo>
                  <a:cubicBezTo>
                    <a:pt x="195" y="354"/>
                    <a:pt x="179" y="354"/>
                    <a:pt x="160" y="354"/>
                  </a:cubicBezTo>
                  <a:cubicBezTo>
                    <a:pt x="153" y="354"/>
                    <a:pt x="149" y="362"/>
                    <a:pt x="138" y="362"/>
                  </a:cubicBezTo>
                  <a:cubicBezTo>
                    <a:pt x="113" y="362"/>
                    <a:pt x="92" y="355"/>
                    <a:pt x="66" y="346"/>
                  </a:cubicBezTo>
                  <a:cubicBezTo>
                    <a:pt x="63" y="350"/>
                    <a:pt x="60" y="354"/>
                    <a:pt x="56" y="354"/>
                  </a:cubicBezTo>
                  <a:cubicBezTo>
                    <a:pt x="51" y="354"/>
                    <a:pt x="49" y="350"/>
                    <a:pt x="49" y="347"/>
                  </a:cubicBezTo>
                  <a:cubicBezTo>
                    <a:pt x="49" y="316"/>
                    <a:pt x="88" y="327"/>
                    <a:pt x="104" y="316"/>
                  </a:cubicBezTo>
                  <a:cubicBezTo>
                    <a:pt x="95" y="308"/>
                    <a:pt x="79" y="306"/>
                    <a:pt x="79" y="292"/>
                  </a:cubicBezTo>
                  <a:cubicBezTo>
                    <a:pt x="79" y="281"/>
                    <a:pt x="91" y="284"/>
                    <a:pt x="98" y="284"/>
                  </a:cubicBezTo>
                  <a:cubicBezTo>
                    <a:pt x="122" y="284"/>
                    <a:pt x="131" y="297"/>
                    <a:pt x="145" y="306"/>
                  </a:cubicBezTo>
                  <a:cubicBezTo>
                    <a:pt x="159" y="306"/>
                    <a:pt x="159" y="306"/>
                    <a:pt x="159" y="306"/>
                  </a:cubicBezTo>
                  <a:cubicBezTo>
                    <a:pt x="148" y="295"/>
                    <a:pt x="125" y="285"/>
                    <a:pt x="125" y="266"/>
                  </a:cubicBezTo>
                  <a:cubicBezTo>
                    <a:pt x="113" y="266"/>
                    <a:pt x="113" y="266"/>
                    <a:pt x="113" y="266"/>
                  </a:cubicBezTo>
                  <a:cubicBezTo>
                    <a:pt x="109" y="269"/>
                    <a:pt x="109" y="269"/>
                    <a:pt x="106" y="272"/>
                  </a:cubicBezTo>
                  <a:cubicBezTo>
                    <a:pt x="94" y="272"/>
                    <a:pt x="94" y="272"/>
                    <a:pt x="94" y="272"/>
                  </a:cubicBezTo>
                  <a:cubicBezTo>
                    <a:pt x="94" y="262"/>
                    <a:pt x="94" y="262"/>
                    <a:pt x="94" y="262"/>
                  </a:cubicBezTo>
                  <a:cubicBezTo>
                    <a:pt x="100" y="249"/>
                    <a:pt x="106" y="240"/>
                    <a:pt x="117" y="236"/>
                  </a:cubicBezTo>
                  <a:cubicBezTo>
                    <a:pt x="136" y="230"/>
                    <a:pt x="159" y="237"/>
                    <a:pt x="159" y="215"/>
                  </a:cubicBezTo>
                  <a:cubicBezTo>
                    <a:pt x="159" y="189"/>
                    <a:pt x="107" y="189"/>
                    <a:pt x="107" y="175"/>
                  </a:cubicBezTo>
                  <a:cubicBezTo>
                    <a:pt x="107" y="167"/>
                    <a:pt x="119" y="168"/>
                    <a:pt x="126" y="168"/>
                  </a:cubicBezTo>
                  <a:cubicBezTo>
                    <a:pt x="118" y="168"/>
                    <a:pt x="116" y="165"/>
                    <a:pt x="115" y="159"/>
                  </a:cubicBezTo>
                  <a:cubicBezTo>
                    <a:pt x="119" y="157"/>
                    <a:pt x="122" y="159"/>
                    <a:pt x="126" y="159"/>
                  </a:cubicBezTo>
                  <a:cubicBezTo>
                    <a:pt x="134" y="159"/>
                    <a:pt x="151" y="156"/>
                    <a:pt x="166" y="161"/>
                  </a:cubicBezTo>
                  <a:cubicBezTo>
                    <a:pt x="185" y="167"/>
                    <a:pt x="192" y="190"/>
                    <a:pt x="213" y="188"/>
                  </a:cubicBezTo>
                  <a:cubicBezTo>
                    <a:pt x="209" y="184"/>
                    <a:pt x="185" y="168"/>
                    <a:pt x="185" y="163"/>
                  </a:cubicBezTo>
                  <a:cubicBezTo>
                    <a:pt x="185" y="160"/>
                    <a:pt x="189" y="157"/>
                    <a:pt x="191" y="155"/>
                  </a:cubicBezTo>
                  <a:cubicBezTo>
                    <a:pt x="228" y="155"/>
                    <a:pt x="228" y="155"/>
                    <a:pt x="228" y="155"/>
                  </a:cubicBezTo>
                  <a:cubicBezTo>
                    <a:pt x="243" y="149"/>
                    <a:pt x="256" y="145"/>
                    <a:pt x="265" y="133"/>
                  </a:cubicBezTo>
                  <a:cubicBezTo>
                    <a:pt x="253" y="133"/>
                    <a:pt x="253" y="133"/>
                    <a:pt x="253" y="133"/>
                  </a:cubicBezTo>
                  <a:cubicBezTo>
                    <a:pt x="238" y="145"/>
                    <a:pt x="221" y="151"/>
                    <a:pt x="197" y="151"/>
                  </a:cubicBezTo>
                  <a:cubicBezTo>
                    <a:pt x="182" y="151"/>
                    <a:pt x="178" y="145"/>
                    <a:pt x="170" y="145"/>
                  </a:cubicBezTo>
                  <a:cubicBezTo>
                    <a:pt x="164" y="145"/>
                    <a:pt x="161" y="153"/>
                    <a:pt x="155" y="153"/>
                  </a:cubicBezTo>
                  <a:cubicBezTo>
                    <a:pt x="140" y="153"/>
                    <a:pt x="120" y="147"/>
                    <a:pt x="125" y="137"/>
                  </a:cubicBezTo>
                  <a:cubicBezTo>
                    <a:pt x="115" y="137"/>
                    <a:pt x="115" y="137"/>
                    <a:pt x="115" y="137"/>
                  </a:cubicBezTo>
                  <a:cubicBezTo>
                    <a:pt x="110" y="141"/>
                    <a:pt x="105" y="145"/>
                    <a:pt x="98" y="145"/>
                  </a:cubicBezTo>
                  <a:cubicBezTo>
                    <a:pt x="83" y="145"/>
                    <a:pt x="62" y="135"/>
                    <a:pt x="56" y="128"/>
                  </a:cubicBezTo>
                  <a:cubicBezTo>
                    <a:pt x="62" y="124"/>
                    <a:pt x="67" y="120"/>
                    <a:pt x="77" y="119"/>
                  </a:cubicBezTo>
                  <a:cubicBezTo>
                    <a:pt x="63" y="119"/>
                    <a:pt x="47" y="118"/>
                    <a:pt x="41" y="119"/>
                  </a:cubicBezTo>
                  <a:cubicBezTo>
                    <a:pt x="50" y="99"/>
                    <a:pt x="69" y="101"/>
                    <a:pt x="88" y="95"/>
                  </a:cubicBezTo>
                  <a:cubicBezTo>
                    <a:pt x="81" y="93"/>
                    <a:pt x="79" y="93"/>
                    <a:pt x="73" y="93"/>
                  </a:cubicBezTo>
                  <a:cubicBezTo>
                    <a:pt x="58" y="93"/>
                    <a:pt x="57" y="107"/>
                    <a:pt x="43" y="107"/>
                  </a:cubicBezTo>
                  <a:cubicBezTo>
                    <a:pt x="39" y="107"/>
                    <a:pt x="31" y="102"/>
                    <a:pt x="29" y="101"/>
                  </a:cubicBezTo>
                  <a:cubicBezTo>
                    <a:pt x="37" y="93"/>
                    <a:pt x="41" y="91"/>
                    <a:pt x="50" y="87"/>
                  </a:cubicBezTo>
                  <a:cubicBezTo>
                    <a:pt x="28" y="87"/>
                    <a:pt x="28" y="87"/>
                    <a:pt x="28" y="87"/>
                  </a:cubicBezTo>
                  <a:cubicBezTo>
                    <a:pt x="23" y="89"/>
                    <a:pt x="19" y="91"/>
                    <a:pt x="16" y="93"/>
                  </a:cubicBezTo>
                  <a:cubicBezTo>
                    <a:pt x="13" y="93"/>
                    <a:pt x="4" y="93"/>
                    <a:pt x="0" y="93"/>
                  </a:cubicBezTo>
                  <a:cubicBezTo>
                    <a:pt x="4" y="73"/>
                    <a:pt x="53" y="64"/>
                    <a:pt x="75" y="64"/>
                  </a:cubicBezTo>
                  <a:cubicBezTo>
                    <a:pt x="85" y="64"/>
                    <a:pt x="91" y="64"/>
                    <a:pt x="92" y="64"/>
                  </a:cubicBezTo>
                  <a:cubicBezTo>
                    <a:pt x="95" y="64"/>
                    <a:pt x="98" y="60"/>
                    <a:pt x="98" y="57"/>
                  </a:cubicBezTo>
                  <a:cubicBezTo>
                    <a:pt x="122" y="57"/>
                    <a:pt x="113" y="40"/>
                    <a:pt x="128" y="40"/>
                  </a:cubicBezTo>
                  <a:cubicBezTo>
                    <a:pt x="143" y="40"/>
                    <a:pt x="172" y="55"/>
                    <a:pt x="179" y="57"/>
                  </a:cubicBezTo>
                  <a:cubicBezTo>
                    <a:pt x="186" y="38"/>
                    <a:pt x="195" y="21"/>
                    <a:pt x="217" y="21"/>
                  </a:cubicBezTo>
                  <a:cubicBezTo>
                    <a:pt x="230" y="21"/>
                    <a:pt x="222" y="29"/>
                    <a:pt x="232" y="20"/>
                  </a:cubicBezTo>
                  <a:cubicBezTo>
                    <a:pt x="236" y="12"/>
                    <a:pt x="242" y="9"/>
                    <a:pt x="250" y="9"/>
                  </a:cubicBezTo>
                  <a:cubicBezTo>
                    <a:pt x="289" y="9"/>
                    <a:pt x="297" y="9"/>
                    <a:pt x="337" y="9"/>
                  </a:cubicBezTo>
                  <a:cubicBezTo>
                    <a:pt x="338" y="6"/>
                    <a:pt x="342" y="4"/>
                    <a:pt x="346" y="4"/>
                  </a:cubicBezTo>
                  <a:cubicBezTo>
                    <a:pt x="359" y="4"/>
                    <a:pt x="363" y="13"/>
                    <a:pt x="375" y="13"/>
                  </a:cubicBezTo>
                  <a:cubicBezTo>
                    <a:pt x="385" y="13"/>
                    <a:pt x="388" y="0"/>
                    <a:pt x="399" y="0"/>
                  </a:cubicBezTo>
                  <a:cubicBezTo>
                    <a:pt x="410" y="0"/>
                    <a:pt x="415" y="5"/>
                    <a:pt x="422" y="5"/>
                  </a:cubicBezTo>
                  <a:cubicBezTo>
                    <a:pt x="431" y="5"/>
                    <a:pt x="435" y="5"/>
                    <a:pt x="443" y="5"/>
                  </a:cubicBezTo>
                  <a:cubicBezTo>
                    <a:pt x="461" y="5"/>
                    <a:pt x="526" y="3"/>
                    <a:pt x="541" y="19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70"/>
            <p:cNvSpPr/>
            <p:nvPr/>
          </p:nvSpPr>
          <p:spPr>
            <a:xfrm>
              <a:off x="4026081" y="1257664"/>
              <a:ext cx="1486057" cy="1186079"/>
            </a:xfrm>
            <a:custGeom>
              <a:avLst/>
              <a:gdLst/>
              <a:ahLst/>
              <a:cxnLst/>
              <a:rect l="l" t="t" r="r" b="b"/>
              <a:pathLst>
                <a:path w="1299" h="1036" extrusionOk="0">
                  <a:moveTo>
                    <a:pt x="437" y="726"/>
                  </a:moveTo>
                  <a:cubicBezTo>
                    <a:pt x="448" y="720"/>
                    <a:pt x="448" y="719"/>
                    <a:pt x="458" y="724"/>
                  </a:cubicBezTo>
                  <a:cubicBezTo>
                    <a:pt x="463" y="700"/>
                    <a:pt x="474" y="692"/>
                    <a:pt x="481" y="670"/>
                  </a:cubicBezTo>
                  <a:cubicBezTo>
                    <a:pt x="458" y="662"/>
                    <a:pt x="402" y="658"/>
                    <a:pt x="399" y="636"/>
                  </a:cubicBezTo>
                  <a:cubicBezTo>
                    <a:pt x="407" y="633"/>
                    <a:pt x="406" y="636"/>
                    <a:pt x="413" y="636"/>
                  </a:cubicBezTo>
                  <a:cubicBezTo>
                    <a:pt x="429" y="636"/>
                    <a:pt x="440" y="648"/>
                    <a:pt x="458" y="648"/>
                  </a:cubicBezTo>
                  <a:cubicBezTo>
                    <a:pt x="466" y="648"/>
                    <a:pt x="465" y="641"/>
                    <a:pt x="466" y="636"/>
                  </a:cubicBezTo>
                  <a:cubicBezTo>
                    <a:pt x="443" y="628"/>
                    <a:pt x="436" y="590"/>
                    <a:pt x="411" y="590"/>
                  </a:cubicBezTo>
                  <a:cubicBezTo>
                    <a:pt x="404" y="590"/>
                    <a:pt x="402" y="604"/>
                    <a:pt x="392" y="604"/>
                  </a:cubicBezTo>
                  <a:cubicBezTo>
                    <a:pt x="378" y="604"/>
                    <a:pt x="371" y="602"/>
                    <a:pt x="371" y="590"/>
                  </a:cubicBezTo>
                  <a:cubicBezTo>
                    <a:pt x="371" y="573"/>
                    <a:pt x="388" y="575"/>
                    <a:pt x="388" y="556"/>
                  </a:cubicBezTo>
                  <a:cubicBezTo>
                    <a:pt x="388" y="544"/>
                    <a:pt x="376" y="544"/>
                    <a:pt x="369" y="543"/>
                  </a:cubicBezTo>
                  <a:cubicBezTo>
                    <a:pt x="369" y="531"/>
                    <a:pt x="369" y="531"/>
                    <a:pt x="369" y="531"/>
                  </a:cubicBezTo>
                  <a:cubicBezTo>
                    <a:pt x="348" y="462"/>
                    <a:pt x="295" y="393"/>
                    <a:pt x="210" y="393"/>
                  </a:cubicBezTo>
                  <a:cubicBezTo>
                    <a:pt x="197" y="393"/>
                    <a:pt x="194" y="393"/>
                    <a:pt x="187" y="393"/>
                  </a:cubicBezTo>
                  <a:cubicBezTo>
                    <a:pt x="177" y="393"/>
                    <a:pt x="173" y="404"/>
                    <a:pt x="163" y="404"/>
                  </a:cubicBezTo>
                  <a:cubicBezTo>
                    <a:pt x="156" y="404"/>
                    <a:pt x="149" y="397"/>
                    <a:pt x="140" y="397"/>
                  </a:cubicBezTo>
                  <a:cubicBezTo>
                    <a:pt x="132" y="397"/>
                    <a:pt x="129" y="399"/>
                    <a:pt x="125" y="400"/>
                  </a:cubicBezTo>
                  <a:cubicBezTo>
                    <a:pt x="127" y="403"/>
                    <a:pt x="131" y="406"/>
                    <a:pt x="133" y="407"/>
                  </a:cubicBezTo>
                  <a:cubicBezTo>
                    <a:pt x="128" y="412"/>
                    <a:pt x="129" y="409"/>
                    <a:pt x="123" y="409"/>
                  </a:cubicBezTo>
                  <a:cubicBezTo>
                    <a:pt x="107" y="409"/>
                    <a:pt x="83" y="402"/>
                    <a:pt x="74" y="390"/>
                  </a:cubicBezTo>
                  <a:cubicBezTo>
                    <a:pt x="81" y="385"/>
                    <a:pt x="86" y="384"/>
                    <a:pt x="89" y="377"/>
                  </a:cubicBezTo>
                  <a:cubicBezTo>
                    <a:pt x="77" y="373"/>
                    <a:pt x="68" y="364"/>
                    <a:pt x="59" y="364"/>
                  </a:cubicBezTo>
                  <a:cubicBezTo>
                    <a:pt x="42" y="364"/>
                    <a:pt x="46" y="369"/>
                    <a:pt x="32" y="364"/>
                  </a:cubicBezTo>
                  <a:cubicBezTo>
                    <a:pt x="34" y="353"/>
                    <a:pt x="49" y="348"/>
                    <a:pt x="55" y="348"/>
                  </a:cubicBezTo>
                  <a:cubicBezTo>
                    <a:pt x="63" y="348"/>
                    <a:pt x="68" y="348"/>
                    <a:pt x="74" y="348"/>
                  </a:cubicBezTo>
                  <a:cubicBezTo>
                    <a:pt x="81" y="348"/>
                    <a:pt x="84" y="347"/>
                    <a:pt x="87" y="342"/>
                  </a:cubicBezTo>
                  <a:cubicBezTo>
                    <a:pt x="131" y="342"/>
                    <a:pt x="131" y="342"/>
                    <a:pt x="131" y="342"/>
                  </a:cubicBezTo>
                  <a:cubicBezTo>
                    <a:pt x="138" y="336"/>
                    <a:pt x="138" y="333"/>
                    <a:pt x="140" y="324"/>
                  </a:cubicBezTo>
                  <a:cubicBezTo>
                    <a:pt x="110" y="324"/>
                    <a:pt x="110" y="324"/>
                    <a:pt x="110" y="324"/>
                  </a:cubicBezTo>
                  <a:cubicBezTo>
                    <a:pt x="109" y="328"/>
                    <a:pt x="106" y="332"/>
                    <a:pt x="102" y="332"/>
                  </a:cubicBezTo>
                  <a:cubicBezTo>
                    <a:pt x="90" y="332"/>
                    <a:pt x="86" y="332"/>
                    <a:pt x="76" y="332"/>
                  </a:cubicBezTo>
                  <a:cubicBezTo>
                    <a:pt x="73" y="332"/>
                    <a:pt x="0" y="311"/>
                    <a:pt x="0" y="298"/>
                  </a:cubicBezTo>
                  <a:cubicBezTo>
                    <a:pt x="0" y="273"/>
                    <a:pt x="27" y="282"/>
                    <a:pt x="43" y="276"/>
                  </a:cubicBezTo>
                  <a:cubicBezTo>
                    <a:pt x="57" y="272"/>
                    <a:pt x="65" y="263"/>
                    <a:pt x="80" y="258"/>
                  </a:cubicBezTo>
                  <a:cubicBezTo>
                    <a:pt x="100" y="251"/>
                    <a:pt x="127" y="263"/>
                    <a:pt x="144" y="253"/>
                  </a:cubicBezTo>
                  <a:cubicBezTo>
                    <a:pt x="156" y="245"/>
                    <a:pt x="165" y="230"/>
                    <a:pt x="165" y="210"/>
                  </a:cubicBezTo>
                  <a:cubicBezTo>
                    <a:pt x="151" y="209"/>
                    <a:pt x="108" y="210"/>
                    <a:pt x="108" y="195"/>
                  </a:cubicBezTo>
                  <a:cubicBezTo>
                    <a:pt x="108" y="187"/>
                    <a:pt x="119" y="183"/>
                    <a:pt x="123" y="183"/>
                  </a:cubicBezTo>
                  <a:cubicBezTo>
                    <a:pt x="149" y="174"/>
                    <a:pt x="183" y="155"/>
                    <a:pt x="198" y="139"/>
                  </a:cubicBezTo>
                  <a:cubicBezTo>
                    <a:pt x="204" y="144"/>
                    <a:pt x="210" y="145"/>
                    <a:pt x="218" y="145"/>
                  </a:cubicBezTo>
                  <a:cubicBezTo>
                    <a:pt x="244" y="145"/>
                    <a:pt x="224" y="109"/>
                    <a:pt x="248" y="105"/>
                  </a:cubicBezTo>
                  <a:cubicBezTo>
                    <a:pt x="278" y="102"/>
                    <a:pt x="290" y="94"/>
                    <a:pt x="318" y="94"/>
                  </a:cubicBezTo>
                  <a:cubicBezTo>
                    <a:pt x="339" y="88"/>
                    <a:pt x="355" y="75"/>
                    <a:pt x="375" y="75"/>
                  </a:cubicBezTo>
                  <a:cubicBezTo>
                    <a:pt x="389" y="75"/>
                    <a:pt x="393" y="99"/>
                    <a:pt x="407" y="99"/>
                  </a:cubicBezTo>
                  <a:cubicBezTo>
                    <a:pt x="407" y="94"/>
                    <a:pt x="403" y="89"/>
                    <a:pt x="403" y="83"/>
                  </a:cubicBezTo>
                  <a:cubicBezTo>
                    <a:pt x="411" y="75"/>
                    <a:pt x="411" y="75"/>
                    <a:pt x="411" y="75"/>
                  </a:cubicBezTo>
                  <a:cubicBezTo>
                    <a:pt x="419" y="90"/>
                    <a:pt x="432" y="89"/>
                    <a:pt x="447" y="95"/>
                  </a:cubicBezTo>
                  <a:cubicBezTo>
                    <a:pt x="451" y="95"/>
                    <a:pt x="458" y="95"/>
                    <a:pt x="458" y="95"/>
                  </a:cubicBezTo>
                  <a:cubicBezTo>
                    <a:pt x="456" y="89"/>
                    <a:pt x="452" y="84"/>
                    <a:pt x="452" y="78"/>
                  </a:cubicBezTo>
                  <a:cubicBezTo>
                    <a:pt x="452" y="68"/>
                    <a:pt x="464" y="67"/>
                    <a:pt x="471" y="67"/>
                  </a:cubicBezTo>
                  <a:cubicBezTo>
                    <a:pt x="502" y="67"/>
                    <a:pt x="521" y="86"/>
                    <a:pt x="539" y="95"/>
                  </a:cubicBezTo>
                  <a:cubicBezTo>
                    <a:pt x="574" y="95"/>
                    <a:pt x="574" y="95"/>
                    <a:pt x="574" y="95"/>
                  </a:cubicBezTo>
                  <a:cubicBezTo>
                    <a:pt x="561" y="89"/>
                    <a:pt x="530" y="78"/>
                    <a:pt x="530" y="63"/>
                  </a:cubicBezTo>
                  <a:cubicBezTo>
                    <a:pt x="530" y="51"/>
                    <a:pt x="554" y="55"/>
                    <a:pt x="561" y="54"/>
                  </a:cubicBezTo>
                  <a:cubicBezTo>
                    <a:pt x="555" y="48"/>
                    <a:pt x="549" y="47"/>
                    <a:pt x="546" y="42"/>
                  </a:cubicBezTo>
                  <a:cubicBezTo>
                    <a:pt x="566" y="32"/>
                    <a:pt x="585" y="26"/>
                    <a:pt x="610" y="26"/>
                  </a:cubicBezTo>
                  <a:cubicBezTo>
                    <a:pt x="628" y="26"/>
                    <a:pt x="640" y="25"/>
                    <a:pt x="657" y="32"/>
                  </a:cubicBezTo>
                  <a:cubicBezTo>
                    <a:pt x="672" y="32"/>
                    <a:pt x="672" y="32"/>
                    <a:pt x="672" y="32"/>
                  </a:cubicBezTo>
                  <a:cubicBezTo>
                    <a:pt x="672" y="22"/>
                    <a:pt x="672" y="22"/>
                    <a:pt x="672" y="22"/>
                  </a:cubicBezTo>
                  <a:cubicBezTo>
                    <a:pt x="683" y="20"/>
                    <a:pt x="691" y="22"/>
                    <a:pt x="702" y="22"/>
                  </a:cubicBezTo>
                  <a:cubicBezTo>
                    <a:pt x="739" y="22"/>
                    <a:pt x="768" y="0"/>
                    <a:pt x="807" y="0"/>
                  </a:cubicBezTo>
                  <a:cubicBezTo>
                    <a:pt x="849" y="0"/>
                    <a:pt x="879" y="0"/>
                    <a:pt x="917" y="0"/>
                  </a:cubicBezTo>
                  <a:cubicBezTo>
                    <a:pt x="961" y="0"/>
                    <a:pt x="995" y="30"/>
                    <a:pt x="1030" y="46"/>
                  </a:cubicBezTo>
                  <a:cubicBezTo>
                    <a:pt x="1051" y="55"/>
                    <a:pt x="1077" y="49"/>
                    <a:pt x="1096" y="54"/>
                  </a:cubicBezTo>
                  <a:cubicBezTo>
                    <a:pt x="1092" y="82"/>
                    <a:pt x="1041" y="78"/>
                    <a:pt x="1020" y="86"/>
                  </a:cubicBezTo>
                  <a:cubicBezTo>
                    <a:pt x="854" y="95"/>
                    <a:pt x="854" y="95"/>
                    <a:pt x="854" y="95"/>
                  </a:cubicBezTo>
                  <a:cubicBezTo>
                    <a:pt x="867" y="105"/>
                    <a:pt x="994" y="90"/>
                    <a:pt x="1007" y="95"/>
                  </a:cubicBezTo>
                  <a:cubicBezTo>
                    <a:pt x="1006" y="102"/>
                    <a:pt x="973" y="135"/>
                    <a:pt x="979" y="135"/>
                  </a:cubicBezTo>
                  <a:cubicBezTo>
                    <a:pt x="998" y="135"/>
                    <a:pt x="1043" y="90"/>
                    <a:pt x="1068" y="90"/>
                  </a:cubicBezTo>
                  <a:cubicBezTo>
                    <a:pt x="1082" y="90"/>
                    <a:pt x="1087" y="102"/>
                    <a:pt x="1087" y="113"/>
                  </a:cubicBezTo>
                  <a:cubicBezTo>
                    <a:pt x="1087" y="121"/>
                    <a:pt x="1038" y="175"/>
                    <a:pt x="1036" y="183"/>
                  </a:cubicBezTo>
                  <a:cubicBezTo>
                    <a:pt x="1056" y="177"/>
                    <a:pt x="1094" y="125"/>
                    <a:pt x="1106" y="115"/>
                  </a:cubicBezTo>
                  <a:cubicBezTo>
                    <a:pt x="1126" y="115"/>
                    <a:pt x="1157" y="115"/>
                    <a:pt x="1157" y="115"/>
                  </a:cubicBezTo>
                  <a:cubicBezTo>
                    <a:pt x="1157" y="115"/>
                    <a:pt x="1171" y="118"/>
                    <a:pt x="1174" y="117"/>
                  </a:cubicBezTo>
                  <a:cubicBezTo>
                    <a:pt x="1188" y="112"/>
                    <a:pt x="1190" y="108"/>
                    <a:pt x="1202" y="102"/>
                  </a:cubicBezTo>
                  <a:cubicBezTo>
                    <a:pt x="1239" y="102"/>
                    <a:pt x="1239" y="102"/>
                    <a:pt x="1239" y="102"/>
                  </a:cubicBezTo>
                  <a:cubicBezTo>
                    <a:pt x="1241" y="92"/>
                    <a:pt x="1246" y="91"/>
                    <a:pt x="1254" y="91"/>
                  </a:cubicBezTo>
                  <a:cubicBezTo>
                    <a:pt x="1263" y="91"/>
                    <a:pt x="1299" y="109"/>
                    <a:pt x="1299" y="119"/>
                  </a:cubicBezTo>
                  <a:cubicBezTo>
                    <a:pt x="1299" y="129"/>
                    <a:pt x="1285" y="136"/>
                    <a:pt x="1280" y="137"/>
                  </a:cubicBezTo>
                  <a:cubicBezTo>
                    <a:pt x="1255" y="146"/>
                    <a:pt x="1239" y="169"/>
                    <a:pt x="1205" y="169"/>
                  </a:cubicBezTo>
                  <a:cubicBezTo>
                    <a:pt x="1214" y="174"/>
                    <a:pt x="1215" y="174"/>
                    <a:pt x="1221" y="169"/>
                  </a:cubicBezTo>
                  <a:cubicBezTo>
                    <a:pt x="1221" y="191"/>
                    <a:pt x="1201" y="191"/>
                    <a:pt x="1187" y="195"/>
                  </a:cubicBezTo>
                  <a:cubicBezTo>
                    <a:pt x="1192" y="206"/>
                    <a:pt x="1187" y="197"/>
                    <a:pt x="1187" y="205"/>
                  </a:cubicBezTo>
                  <a:cubicBezTo>
                    <a:pt x="1187" y="218"/>
                    <a:pt x="1167" y="221"/>
                    <a:pt x="1153" y="225"/>
                  </a:cubicBezTo>
                  <a:cubicBezTo>
                    <a:pt x="1154" y="233"/>
                    <a:pt x="1153" y="233"/>
                    <a:pt x="1153" y="237"/>
                  </a:cubicBezTo>
                  <a:cubicBezTo>
                    <a:pt x="1153" y="253"/>
                    <a:pt x="1137" y="259"/>
                    <a:pt x="1123" y="270"/>
                  </a:cubicBezTo>
                  <a:cubicBezTo>
                    <a:pt x="1114" y="277"/>
                    <a:pt x="1114" y="296"/>
                    <a:pt x="1110" y="304"/>
                  </a:cubicBezTo>
                  <a:cubicBezTo>
                    <a:pt x="1118" y="308"/>
                    <a:pt x="1124" y="304"/>
                    <a:pt x="1132" y="304"/>
                  </a:cubicBezTo>
                  <a:cubicBezTo>
                    <a:pt x="1145" y="304"/>
                    <a:pt x="1155" y="313"/>
                    <a:pt x="1163" y="319"/>
                  </a:cubicBezTo>
                  <a:cubicBezTo>
                    <a:pt x="1159" y="322"/>
                    <a:pt x="1154" y="324"/>
                    <a:pt x="1149" y="324"/>
                  </a:cubicBezTo>
                  <a:cubicBezTo>
                    <a:pt x="1152" y="337"/>
                    <a:pt x="1182" y="333"/>
                    <a:pt x="1182" y="352"/>
                  </a:cubicBezTo>
                  <a:cubicBezTo>
                    <a:pt x="1182" y="371"/>
                    <a:pt x="1142" y="364"/>
                    <a:pt x="1129" y="364"/>
                  </a:cubicBezTo>
                  <a:cubicBezTo>
                    <a:pt x="1120" y="364"/>
                    <a:pt x="1114" y="370"/>
                    <a:pt x="1114" y="376"/>
                  </a:cubicBezTo>
                  <a:cubicBezTo>
                    <a:pt x="1114" y="389"/>
                    <a:pt x="1127" y="389"/>
                    <a:pt x="1138" y="389"/>
                  </a:cubicBezTo>
                  <a:cubicBezTo>
                    <a:pt x="1138" y="407"/>
                    <a:pt x="1149" y="412"/>
                    <a:pt x="1149" y="423"/>
                  </a:cubicBezTo>
                  <a:cubicBezTo>
                    <a:pt x="1149" y="430"/>
                    <a:pt x="1145" y="436"/>
                    <a:pt x="1149" y="441"/>
                  </a:cubicBezTo>
                  <a:cubicBezTo>
                    <a:pt x="1137" y="441"/>
                    <a:pt x="1125" y="441"/>
                    <a:pt x="1125" y="451"/>
                  </a:cubicBezTo>
                  <a:cubicBezTo>
                    <a:pt x="1125" y="465"/>
                    <a:pt x="1146" y="464"/>
                    <a:pt x="1155" y="467"/>
                  </a:cubicBezTo>
                  <a:cubicBezTo>
                    <a:pt x="1151" y="480"/>
                    <a:pt x="1136" y="487"/>
                    <a:pt x="1121" y="489"/>
                  </a:cubicBezTo>
                  <a:cubicBezTo>
                    <a:pt x="1121" y="494"/>
                    <a:pt x="1125" y="499"/>
                    <a:pt x="1129" y="501"/>
                  </a:cubicBezTo>
                  <a:cubicBezTo>
                    <a:pt x="1123" y="524"/>
                    <a:pt x="1093" y="514"/>
                    <a:pt x="1087" y="531"/>
                  </a:cubicBezTo>
                  <a:cubicBezTo>
                    <a:pt x="1079" y="525"/>
                    <a:pt x="1070" y="521"/>
                    <a:pt x="1064" y="513"/>
                  </a:cubicBezTo>
                  <a:cubicBezTo>
                    <a:pt x="1053" y="513"/>
                    <a:pt x="1053" y="513"/>
                    <a:pt x="1053" y="513"/>
                  </a:cubicBezTo>
                  <a:cubicBezTo>
                    <a:pt x="1061" y="534"/>
                    <a:pt x="1095" y="527"/>
                    <a:pt x="1095" y="548"/>
                  </a:cubicBezTo>
                  <a:cubicBezTo>
                    <a:pt x="1095" y="558"/>
                    <a:pt x="1092" y="571"/>
                    <a:pt x="1083" y="571"/>
                  </a:cubicBezTo>
                  <a:cubicBezTo>
                    <a:pt x="1070" y="571"/>
                    <a:pt x="1046" y="550"/>
                    <a:pt x="1042" y="535"/>
                  </a:cubicBezTo>
                  <a:cubicBezTo>
                    <a:pt x="1036" y="536"/>
                    <a:pt x="1033" y="535"/>
                    <a:pt x="1032" y="535"/>
                  </a:cubicBezTo>
                  <a:cubicBezTo>
                    <a:pt x="1032" y="547"/>
                    <a:pt x="1032" y="547"/>
                    <a:pt x="1032" y="547"/>
                  </a:cubicBezTo>
                  <a:cubicBezTo>
                    <a:pt x="1059" y="575"/>
                    <a:pt x="1107" y="589"/>
                    <a:pt x="1107" y="634"/>
                  </a:cubicBezTo>
                  <a:cubicBezTo>
                    <a:pt x="1107" y="643"/>
                    <a:pt x="1095" y="644"/>
                    <a:pt x="1087" y="644"/>
                  </a:cubicBezTo>
                  <a:cubicBezTo>
                    <a:pt x="1051" y="644"/>
                    <a:pt x="1059" y="604"/>
                    <a:pt x="1028" y="604"/>
                  </a:cubicBezTo>
                  <a:cubicBezTo>
                    <a:pt x="1024" y="604"/>
                    <a:pt x="1020" y="606"/>
                    <a:pt x="1017" y="604"/>
                  </a:cubicBezTo>
                  <a:cubicBezTo>
                    <a:pt x="1017" y="615"/>
                    <a:pt x="1024" y="617"/>
                    <a:pt x="1024" y="624"/>
                  </a:cubicBezTo>
                  <a:cubicBezTo>
                    <a:pt x="1024" y="631"/>
                    <a:pt x="1011" y="633"/>
                    <a:pt x="1007" y="634"/>
                  </a:cubicBezTo>
                  <a:cubicBezTo>
                    <a:pt x="1007" y="658"/>
                    <a:pt x="1075" y="655"/>
                    <a:pt x="1091" y="660"/>
                  </a:cubicBezTo>
                  <a:cubicBezTo>
                    <a:pt x="1079" y="670"/>
                    <a:pt x="1072" y="671"/>
                    <a:pt x="1058" y="675"/>
                  </a:cubicBezTo>
                  <a:cubicBezTo>
                    <a:pt x="1033" y="684"/>
                    <a:pt x="1026" y="706"/>
                    <a:pt x="1004" y="714"/>
                  </a:cubicBezTo>
                  <a:cubicBezTo>
                    <a:pt x="976" y="723"/>
                    <a:pt x="954" y="721"/>
                    <a:pt x="926" y="734"/>
                  </a:cubicBezTo>
                  <a:cubicBezTo>
                    <a:pt x="890" y="734"/>
                    <a:pt x="890" y="734"/>
                    <a:pt x="890" y="734"/>
                  </a:cubicBezTo>
                  <a:cubicBezTo>
                    <a:pt x="883" y="738"/>
                    <a:pt x="875" y="741"/>
                    <a:pt x="875" y="747"/>
                  </a:cubicBezTo>
                  <a:cubicBezTo>
                    <a:pt x="856" y="761"/>
                    <a:pt x="856" y="761"/>
                    <a:pt x="856" y="761"/>
                  </a:cubicBezTo>
                  <a:cubicBezTo>
                    <a:pt x="842" y="773"/>
                    <a:pt x="841" y="789"/>
                    <a:pt x="830" y="801"/>
                  </a:cubicBezTo>
                  <a:cubicBezTo>
                    <a:pt x="814" y="817"/>
                    <a:pt x="789" y="813"/>
                    <a:pt x="773" y="825"/>
                  </a:cubicBezTo>
                  <a:cubicBezTo>
                    <a:pt x="761" y="825"/>
                    <a:pt x="761" y="825"/>
                    <a:pt x="761" y="825"/>
                  </a:cubicBezTo>
                  <a:cubicBezTo>
                    <a:pt x="761" y="809"/>
                    <a:pt x="761" y="809"/>
                    <a:pt x="761" y="809"/>
                  </a:cubicBezTo>
                  <a:cubicBezTo>
                    <a:pt x="750" y="814"/>
                    <a:pt x="753" y="822"/>
                    <a:pt x="746" y="829"/>
                  </a:cubicBezTo>
                  <a:cubicBezTo>
                    <a:pt x="730" y="846"/>
                    <a:pt x="689" y="838"/>
                    <a:pt x="689" y="865"/>
                  </a:cubicBezTo>
                  <a:cubicBezTo>
                    <a:pt x="689" y="867"/>
                    <a:pt x="691" y="870"/>
                    <a:pt x="691" y="873"/>
                  </a:cubicBezTo>
                  <a:cubicBezTo>
                    <a:pt x="689" y="876"/>
                    <a:pt x="686" y="878"/>
                    <a:pt x="686" y="882"/>
                  </a:cubicBezTo>
                  <a:cubicBezTo>
                    <a:pt x="686" y="888"/>
                    <a:pt x="695" y="892"/>
                    <a:pt x="695" y="900"/>
                  </a:cubicBezTo>
                  <a:cubicBezTo>
                    <a:pt x="695" y="927"/>
                    <a:pt x="659" y="919"/>
                    <a:pt x="659" y="942"/>
                  </a:cubicBezTo>
                  <a:cubicBezTo>
                    <a:pt x="659" y="956"/>
                    <a:pt x="658" y="977"/>
                    <a:pt x="659" y="986"/>
                  </a:cubicBezTo>
                  <a:cubicBezTo>
                    <a:pt x="642" y="994"/>
                    <a:pt x="651" y="1036"/>
                    <a:pt x="630" y="1036"/>
                  </a:cubicBezTo>
                  <a:cubicBezTo>
                    <a:pt x="625" y="1036"/>
                    <a:pt x="623" y="1032"/>
                    <a:pt x="621" y="1028"/>
                  </a:cubicBezTo>
                  <a:cubicBezTo>
                    <a:pt x="612" y="1028"/>
                    <a:pt x="611" y="1033"/>
                    <a:pt x="606" y="1033"/>
                  </a:cubicBezTo>
                  <a:cubicBezTo>
                    <a:pt x="587" y="1033"/>
                    <a:pt x="589" y="997"/>
                    <a:pt x="570" y="997"/>
                  </a:cubicBezTo>
                  <a:cubicBezTo>
                    <a:pt x="559" y="997"/>
                    <a:pt x="547" y="1007"/>
                    <a:pt x="538" y="1008"/>
                  </a:cubicBezTo>
                  <a:cubicBezTo>
                    <a:pt x="533" y="989"/>
                    <a:pt x="525" y="995"/>
                    <a:pt x="513" y="986"/>
                  </a:cubicBezTo>
                  <a:cubicBezTo>
                    <a:pt x="508" y="982"/>
                    <a:pt x="510" y="971"/>
                    <a:pt x="508" y="970"/>
                  </a:cubicBezTo>
                  <a:cubicBezTo>
                    <a:pt x="493" y="957"/>
                    <a:pt x="464" y="921"/>
                    <a:pt x="464" y="898"/>
                  </a:cubicBezTo>
                  <a:cubicBezTo>
                    <a:pt x="464" y="888"/>
                    <a:pt x="470" y="889"/>
                    <a:pt x="475" y="883"/>
                  </a:cubicBezTo>
                  <a:cubicBezTo>
                    <a:pt x="464" y="868"/>
                    <a:pt x="460" y="888"/>
                    <a:pt x="447" y="881"/>
                  </a:cubicBezTo>
                  <a:cubicBezTo>
                    <a:pt x="444" y="877"/>
                    <a:pt x="442" y="862"/>
                    <a:pt x="439" y="854"/>
                  </a:cubicBezTo>
                  <a:cubicBezTo>
                    <a:pt x="435" y="839"/>
                    <a:pt x="415" y="830"/>
                    <a:pt x="415" y="809"/>
                  </a:cubicBezTo>
                  <a:cubicBezTo>
                    <a:pt x="415" y="801"/>
                    <a:pt x="420" y="797"/>
                    <a:pt x="422" y="789"/>
                  </a:cubicBezTo>
                  <a:cubicBezTo>
                    <a:pt x="417" y="786"/>
                    <a:pt x="411" y="785"/>
                    <a:pt x="407" y="789"/>
                  </a:cubicBezTo>
                  <a:cubicBezTo>
                    <a:pt x="407" y="771"/>
                    <a:pt x="407" y="771"/>
                    <a:pt x="407" y="771"/>
                  </a:cubicBezTo>
                  <a:cubicBezTo>
                    <a:pt x="418" y="756"/>
                    <a:pt x="422" y="740"/>
                    <a:pt x="437" y="727"/>
                  </a:cubicBezTo>
                  <a:lnTo>
                    <a:pt x="437" y="726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70"/>
            <p:cNvSpPr/>
            <p:nvPr/>
          </p:nvSpPr>
          <p:spPr>
            <a:xfrm>
              <a:off x="4466847" y="2004511"/>
              <a:ext cx="71931" cy="48974"/>
            </a:xfrm>
            <a:custGeom>
              <a:avLst/>
              <a:gdLst/>
              <a:ahLst/>
              <a:cxnLst/>
              <a:rect l="l" t="t" r="r" b="b"/>
              <a:pathLst>
                <a:path w="63" h="43" extrusionOk="0">
                  <a:moveTo>
                    <a:pt x="16" y="43"/>
                  </a:moveTo>
                  <a:cubicBezTo>
                    <a:pt x="9" y="43"/>
                    <a:pt x="0" y="25"/>
                    <a:pt x="0" y="16"/>
                  </a:cubicBezTo>
                  <a:cubicBezTo>
                    <a:pt x="0" y="4"/>
                    <a:pt x="10" y="0"/>
                    <a:pt x="17" y="0"/>
                  </a:cubicBezTo>
                  <a:cubicBezTo>
                    <a:pt x="37" y="0"/>
                    <a:pt x="43" y="21"/>
                    <a:pt x="63" y="27"/>
                  </a:cubicBezTo>
                  <a:cubicBezTo>
                    <a:pt x="61" y="41"/>
                    <a:pt x="45" y="43"/>
                    <a:pt x="32" y="43"/>
                  </a:cubicBezTo>
                  <a:lnTo>
                    <a:pt x="16" y="4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70"/>
            <p:cNvSpPr/>
            <p:nvPr/>
          </p:nvSpPr>
          <p:spPr>
            <a:xfrm>
              <a:off x="5352972" y="1748930"/>
              <a:ext cx="39791" cy="24487"/>
            </a:xfrm>
            <a:custGeom>
              <a:avLst/>
              <a:gdLst/>
              <a:ahLst/>
              <a:cxnLst/>
              <a:rect l="l" t="t" r="r" b="b"/>
              <a:pathLst>
                <a:path w="35" h="22" extrusionOk="0">
                  <a:moveTo>
                    <a:pt x="10" y="22"/>
                  </a:moveTo>
                  <a:cubicBezTo>
                    <a:pt x="5" y="22"/>
                    <a:pt x="0" y="14"/>
                    <a:pt x="0" y="10"/>
                  </a:cubicBezTo>
                  <a:cubicBezTo>
                    <a:pt x="0" y="6"/>
                    <a:pt x="6" y="2"/>
                    <a:pt x="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6"/>
                    <a:pt x="22" y="7"/>
                    <a:pt x="22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1" y="13"/>
                    <a:pt x="18" y="22"/>
                    <a:pt x="10" y="22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70"/>
            <p:cNvSpPr/>
            <p:nvPr/>
          </p:nvSpPr>
          <p:spPr>
            <a:xfrm>
              <a:off x="4361247" y="2755950"/>
              <a:ext cx="160696" cy="165286"/>
            </a:xfrm>
            <a:custGeom>
              <a:avLst/>
              <a:gdLst/>
              <a:ahLst/>
              <a:cxnLst/>
              <a:rect l="l" t="t" r="r" b="b"/>
              <a:pathLst>
                <a:path w="141" h="145" extrusionOk="0">
                  <a:moveTo>
                    <a:pt x="8" y="121"/>
                  </a:moveTo>
                  <a:cubicBezTo>
                    <a:pt x="4" y="121"/>
                    <a:pt x="0" y="115"/>
                    <a:pt x="0" y="113"/>
                  </a:cubicBezTo>
                  <a:cubicBezTo>
                    <a:pt x="0" y="110"/>
                    <a:pt x="14" y="99"/>
                    <a:pt x="14" y="98"/>
                  </a:cubicBezTo>
                  <a:cubicBezTo>
                    <a:pt x="14" y="93"/>
                    <a:pt x="14" y="93"/>
                    <a:pt x="14" y="93"/>
                  </a:cubicBezTo>
                  <a:cubicBezTo>
                    <a:pt x="12" y="93"/>
                    <a:pt x="9" y="91"/>
                    <a:pt x="8" y="89"/>
                  </a:cubicBezTo>
                  <a:cubicBezTo>
                    <a:pt x="29" y="78"/>
                    <a:pt x="37" y="42"/>
                    <a:pt x="49" y="24"/>
                  </a:cubicBezTo>
                  <a:cubicBezTo>
                    <a:pt x="55" y="14"/>
                    <a:pt x="59" y="0"/>
                    <a:pt x="72" y="0"/>
                  </a:cubicBezTo>
                  <a:cubicBezTo>
                    <a:pt x="75" y="0"/>
                    <a:pt x="77" y="5"/>
                    <a:pt x="77" y="8"/>
                  </a:cubicBezTo>
                  <a:cubicBezTo>
                    <a:pt x="77" y="26"/>
                    <a:pt x="61" y="34"/>
                    <a:pt x="56" y="49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62" y="54"/>
                    <a:pt x="62" y="49"/>
                    <a:pt x="68" y="49"/>
                  </a:cubicBezTo>
                  <a:cubicBezTo>
                    <a:pt x="72" y="49"/>
                    <a:pt x="77" y="50"/>
                    <a:pt x="80" y="53"/>
                  </a:cubicBezTo>
                  <a:cubicBezTo>
                    <a:pt x="76" y="57"/>
                    <a:pt x="76" y="57"/>
                    <a:pt x="76" y="57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90" y="65"/>
                    <a:pt x="90" y="65"/>
                    <a:pt x="90" y="65"/>
                  </a:cubicBezTo>
                  <a:cubicBezTo>
                    <a:pt x="90" y="65"/>
                    <a:pt x="90" y="68"/>
                    <a:pt x="90" y="68"/>
                  </a:cubicBezTo>
                  <a:cubicBezTo>
                    <a:pt x="99" y="65"/>
                    <a:pt x="99" y="65"/>
                    <a:pt x="99" y="65"/>
                  </a:cubicBezTo>
                  <a:cubicBezTo>
                    <a:pt x="107" y="68"/>
                    <a:pt x="117" y="68"/>
                    <a:pt x="121" y="65"/>
                  </a:cubicBezTo>
                  <a:cubicBezTo>
                    <a:pt x="121" y="72"/>
                    <a:pt x="120" y="80"/>
                    <a:pt x="120" y="91"/>
                  </a:cubicBezTo>
                  <a:cubicBezTo>
                    <a:pt x="122" y="90"/>
                    <a:pt x="125" y="89"/>
                    <a:pt x="128" y="89"/>
                  </a:cubicBezTo>
                  <a:cubicBezTo>
                    <a:pt x="128" y="96"/>
                    <a:pt x="121" y="98"/>
                    <a:pt x="121" y="101"/>
                  </a:cubicBezTo>
                  <a:cubicBezTo>
                    <a:pt x="121" y="105"/>
                    <a:pt x="126" y="108"/>
                    <a:pt x="126" y="114"/>
                  </a:cubicBezTo>
                  <a:cubicBezTo>
                    <a:pt x="134" y="114"/>
                    <a:pt x="131" y="112"/>
                    <a:pt x="136" y="109"/>
                  </a:cubicBezTo>
                  <a:cubicBezTo>
                    <a:pt x="136" y="119"/>
                    <a:pt x="141" y="118"/>
                    <a:pt x="141" y="126"/>
                  </a:cubicBezTo>
                  <a:cubicBezTo>
                    <a:pt x="141" y="135"/>
                    <a:pt x="137" y="145"/>
                    <a:pt x="129" y="145"/>
                  </a:cubicBezTo>
                  <a:cubicBezTo>
                    <a:pt x="124" y="145"/>
                    <a:pt x="122" y="138"/>
                    <a:pt x="122" y="135"/>
                  </a:cubicBezTo>
                  <a:cubicBezTo>
                    <a:pt x="120" y="135"/>
                    <a:pt x="118" y="134"/>
                    <a:pt x="116" y="134"/>
                  </a:cubicBezTo>
                  <a:cubicBezTo>
                    <a:pt x="110" y="134"/>
                    <a:pt x="115" y="119"/>
                    <a:pt x="109" y="112"/>
                  </a:cubicBezTo>
                  <a:cubicBezTo>
                    <a:pt x="103" y="122"/>
                    <a:pt x="96" y="134"/>
                    <a:pt x="87" y="134"/>
                  </a:cubicBezTo>
                  <a:cubicBezTo>
                    <a:pt x="85" y="134"/>
                    <a:pt x="82" y="135"/>
                    <a:pt x="82" y="134"/>
                  </a:cubicBezTo>
                  <a:cubicBezTo>
                    <a:pt x="82" y="126"/>
                    <a:pt x="88" y="126"/>
                    <a:pt x="90" y="121"/>
                  </a:cubicBezTo>
                  <a:cubicBezTo>
                    <a:pt x="83" y="121"/>
                    <a:pt x="73" y="126"/>
                    <a:pt x="69" y="118"/>
                  </a:cubicBezTo>
                  <a:cubicBezTo>
                    <a:pt x="64" y="120"/>
                    <a:pt x="59" y="122"/>
                    <a:pt x="54" y="122"/>
                  </a:cubicBezTo>
                  <a:cubicBezTo>
                    <a:pt x="44" y="122"/>
                    <a:pt x="40" y="116"/>
                    <a:pt x="31" y="116"/>
                  </a:cubicBezTo>
                  <a:cubicBezTo>
                    <a:pt x="20" y="116"/>
                    <a:pt x="17" y="121"/>
                    <a:pt x="8" y="121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70"/>
            <p:cNvSpPr/>
            <p:nvPr/>
          </p:nvSpPr>
          <p:spPr>
            <a:xfrm>
              <a:off x="9197435" y="1696896"/>
              <a:ext cx="191305" cy="76521"/>
            </a:xfrm>
            <a:custGeom>
              <a:avLst/>
              <a:gdLst/>
              <a:ahLst/>
              <a:cxnLst/>
              <a:rect l="l" t="t" r="r" b="b"/>
              <a:pathLst>
                <a:path w="166" h="67" extrusionOk="0">
                  <a:moveTo>
                    <a:pt x="132" y="51"/>
                  </a:moveTo>
                  <a:cubicBezTo>
                    <a:pt x="126" y="51"/>
                    <a:pt x="122" y="59"/>
                    <a:pt x="113" y="59"/>
                  </a:cubicBezTo>
                  <a:cubicBezTo>
                    <a:pt x="108" y="59"/>
                    <a:pt x="105" y="51"/>
                    <a:pt x="100" y="51"/>
                  </a:cubicBezTo>
                  <a:cubicBezTo>
                    <a:pt x="93" y="51"/>
                    <a:pt x="90" y="57"/>
                    <a:pt x="84" y="57"/>
                  </a:cubicBezTo>
                  <a:cubicBezTo>
                    <a:pt x="80" y="57"/>
                    <a:pt x="75" y="63"/>
                    <a:pt x="68" y="63"/>
                  </a:cubicBezTo>
                  <a:cubicBezTo>
                    <a:pt x="61" y="63"/>
                    <a:pt x="58" y="60"/>
                    <a:pt x="54" y="55"/>
                  </a:cubicBezTo>
                  <a:cubicBezTo>
                    <a:pt x="49" y="60"/>
                    <a:pt x="45" y="67"/>
                    <a:pt x="37" y="67"/>
                  </a:cubicBezTo>
                  <a:cubicBezTo>
                    <a:pt x="18" y="67"/>
                    <a:pt x="0" y="51"/>
                    <a:pt x="0" y="31"/>
                  </a:cubicBezTo>
                  <a:cubicBezTo>
                    <a:pt x="0" y="13"/>
                    <a:pt x="18" y="0"/>
                    <a:pt x="34" y="0"/>
                  </a:cubicBezTo>
                  <a:cubicBezTo>
                    <a:pt x="57" y="0"/>
                    <a:pt x="59" y="25"/>
                    <a:pt x="79" y="25"/>
                  </a:cubicBezTo>
                  <a:cubicBezTo>
                    <a:pt x="79" y="13"/>
                    <a:pt x="83" y="4"/>
                    <a:pt x="92" y="4"/>
                  </a:cubicBezTo>
                  <a:cubicBezTo>
                    <a:pt x="106" y="4"/>
                    <a:pt x="150" y="20"/>
                    <a:pt x="166" y="25"/>
                  </a:cubicBezTo>
                  <a:cubicBezTo>
                    <a:pt x="163" y="36"/>
                    <a:pt x="153" y="45"/>
                    <a:pt x="153" y="51"/>
                  </a:cubicBezTo>
                  <a:lnTo>
                    <a:pt x="132" y="51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70"/>
            <p:cNvSpPr/>
            <p:nvPr/>
          </p:nvSpPr>
          <p:spPr>
            <a:xfrm>
              <a:off x="2930286" y="3354346"/>
              <a:ext cx="988664" cy="697874"/>
            </a:xfrm>
            <a:custGeom>
              <a:avLst/>
              <a:gdLst/>
              <a:ahLst/>
              <a:cxnLst/>
              <a:rect l="l" t="t" r="r" b="b"/>
              <a:pathLst>
                <a:path w="865" h="610" extrusionOk="0">
                  <a:moveTo>
                    <a:pt x="427" y="165"/>
                  </a:moveTo>
                  <a:cubicBezTo>
                    <a:pt x="428" y="170"/>
                    <a:pt x="430" y="173"/>
                    <a:pt x="430" y="177"/>
                  </a:cubicBezTo>
                  <a:cubicBezTo>
                    <a:pt x="430" y="192"/>
                    <a:pt x="424" y="197"/>
                    <a:pt x="422" y="209"/>
                  </a:cubicBezTo>
                  <a:cubicBezTo>
                    <a:pt x="422" y="254"/>
                    <a:pt x="422" y="254"/>
                    <a:pt x="422" y="254"/>
                  </a:cubicBezTo>
                  <a:cubicBezTo>
                    <a:pt x="421" y="260"/>
                    <a:pt x="427" y="266"/>
                    <a:pt x="428" y="270"/>
                  </a:cubicBezTo>
                  <a:cubicBezTo>
                    <a:pt x="431" y="277"/>
                    <a:pt x="427" y="282"/>
                    <a:pt x="430" y="289"/>
                  </a:cubicBezTo>
                  <a:cubicBezTo>
                    <a:pt x="433" y="295"/>
                    <a:pt x="443" y="306"/>
                    <a:pt x="449" y="312"/>
                  </a:cubicBezTo>
                  <a:cubicBezTo>
                    <a:pt x="462" y="326"/>
                    <a:pt x="462" y="340"/>
                    <a:pt x="482" y="346"/>
                  </a:cubicBezTo>
                  <a:cubicBezTo>
                    <a:pt x="489" y="348"/>
                    <a:pt x="489" y="356"/>
                    <a:pt x="495" y="356"/>
                  </a:cubicBezTo>
                  <a:cubicBezTo>
                    <a:pt x="509" y="356"/>
                    <a:pt x="521" y="344"/>
                    <a:pt x="536" y="344"/>
                  </a:cubicBezTo>
                  <a:cubicBezTo>
                    <a:pt x="545" y="344"/>
                    <a:pt x="548" y="349"/>
                    <a:pt x="551" y="349"/>
                  </a:cubicBezTo>
                  <a:cubicBezTo>
                    <a:pt x="557" y="349"/>
                    <a:pt x="561" y="340"/>
                    <a:pt x="561" y="336"/>
                  </a:cubicBezTo>
                  <a:cubicBezTo>
                    <a:pt x="564" y="327"/>
                    <a:pt x="577" y="317"/>
                    <a:pt x="577" y="305"/>
                  </a:cubicBezTo>
                  <a:cubicBezTo>
                    <a:pt x="577" y="282"/>
                    <a:pt x="602" y="274"/>
                    <a:pt x="623" y="274"/>
                  </a:cubicBezTo>
                  <a:cubicBezTo>
                    <a:pt x="630" y="274"/>
                    <a:pt x="635" y="274"/>
                    <a:pt x="638" y="276"/>
                  </a:cubicBezTo>
                  <a:cubicBezTo>
                    <a:pt x="641" y="277"/>
                    <a:pt x="651" y="278"/>
                    <a:pt x="655" y="278"/>
                  </a:cubicBezTo>
                  <a:cubicBezTo>
                    <a:pt x="655" y="280"/>
                    <a:pt x="655" y="282"/>
                    <a:pt x="655" y="285"/>
                  </a:cubicBezTo>
                  <a:cubicBezTo>
                    <a:pt x="655" y="296"/>
                    <a:pt x="642" y="310"/>
                    <a:pt x="642" y="325"/>
                  </a:cubicBezTo>
                  <a:cubicBezTo>
                    <a:pt x="642" y="338"/>
                    <a:pt x="638" y="344"/>
                    <a:pt x="633" y="352"/>
                  </a:cubicBezTo>
                  <a:cubicBezTo>
                    <a:pt x="633" y="350"/>
                    <a:pt x="633" y="348"/>
                    <a:pt x="633" y="346"/>
                  </a:cubicBezTo>
                  <a:cubicBezTo>
                    <a:pt x="631" y="346"/>
                    <a:pt x="630" y="346"/>
                    <a:pt x="627" y="346"/>
                  </a:cubicBezTo>
                  <a:cubicBezTo>
                    <a:pt x="627" y="355"/>
                    <a:pt x="627" y="373"/>
                    <a:pt x="627" y="384"/>
                  </a:cubicBezTo>
                  <a:cubicBezTo>
                    <a:pt x="627" y="392"/>
                    <a:pt x="618" y="395"/>
                    <a:pt x="614" y="400"/>
                  </a:cubicBezTo>
                  <a:cubicBezTo>
                    <a:pt x="614" y="402"/>
                    <a:pt x="614" y="402"/>
                    <a:pt x="614" y="404"/>
                  </a:cubicBezTo>
                  <a:cubicBezTo>
                    <a:pt x="614" y="410"/>
                    <a:pt x="618" y="413"/>
                    <a:pt x="623" y="413"/>
                  </a:cubicBezTo>
                  <a:cubicBezTo>
                    <a:pt x="648" y="413"/>
                    <a:pt x="668" y="408"/>
                    <a:pt x="695" y="408"/>
                  </a:cubicBezTo>
                  <a:cubicBezTo>
                    <a:pt x="713" y="408"/>
                    <a:pt x="717" y="422"/>
                    <a:pt x="731" y="425"/>
                  </a:cubicBezTo>
                  <a:cubicBezTo>
                    <a:pt x="731" y="429"/>
                    <a:pt x="731" y="433"/>
                    <a:pt x="731" y="437"/>
                  </a:cubicBezTo>
                  <a:cubicBezTo>
                    <a:pt x="731" y="444"/>
                    <a:pt x="730" y="464"/>
                    <a:pt x="726" y="472"/>
                  </a:cubicBezTo>
                  <a:cubicBezTo>
                    <a:pt x="726" y="490"/>
                    <a:pt x="726" y="507"/>
                    <a:pt x="726" y="520"/>
                  </a:cubicBezTo>
                  <a:cubicBezTo>
                    <a:pt x="726" y="538"/>
                    <a:pt x="742" y="545"/>
                    <a:pt x="754" y="551"/>
                  </a:cubicBezTo>
                  <a:cubicBezTo>
                    <a:pt x="762" y="555"/>
                    <a:pt x="762" y="570"/>
                    <a:pt x="775" y="570"/>
                  </a:cubicBezTo>
                  <a:cubicBezTo>
                    <a:pt x="795" y="570"/>
                    <a:pt x="805" y="554"/>
                    <a:pt x="823" y="554"/>
                  </a:cubicBezTo>
                  <a:cubicBezTo>
                    <a:pt x="844" y="554"/>
                    <a:pt x="853" y="570"/>
                    <a:pt x="865" y="580"/>
                  </a:cubicBezTo>
                  <a:cubicBezTo>
                    <a:pt x="864" y="582"/>
                    <a:pt x="848" y="600"/>
                    <a:pt x="846" y="599"/>
                  </a:cubicBezTo>
                  <a:cubicBezTo>
                    <a:pt x="845" y="597"/>
                    <a:pt x="838" y="595"/>
                    <a:pt x="838" y="592"/>
                  </a:cubicBezTo>
                  <a:cubicBezTo>
                    <a:pt x="838" y="589"/>
                    <a:pt x="841" y="588"/>
                    <a:pt x="842" y="584"/>
                  </a:cubicBezTo>
                  <a:cubicBezTo>
                    <a:pt x="834" y="580"/>
                    <a:pt x="832" y="570"/>
                    <a:pt x="823" y="570"/>
                  </a:cubicBezTo>
                  <a:cubicBezTo>
                    <a:pt x="818" y="570"/>
                    <a:pt x="797" y="586"/>
                    <a:pt x="797" y="591"/>
                  </a:cubicBezTo>
                  <a:cubicBezTo>
                    <a:pt x="797" y="594"/>
                    <a:pt x="801" y="597"/>
                    <a:pt x="803" y="598"/>
                  </a:cubicBezTo>
                  <a:cubicBezTo>
                    <a:pt x="801" y="606"/>
                    <a:pt x="798" y="610"/>
                    <a:pt x="792" y="610"/>
                  </a:cubicBezTo>
                  <a:cubicBezTo>
                    <a:pt x="779" y="610"/>
                    <a:pt x="772" y="595"/>
                    <a:pt x="766" y="588"/>
                  </a:cubicBezTo>
                  <a:cubicBezTo>
                    <a:pt x="761" y="583"/>
                    <a:pt x="748" y="588"/>
                    <a:pt x="743" y="588"/>
                  </a:cubicBezTo>
                  <a:cubicBezTo>
                    <a:pt x="742" y="588"/>
                    <a:pt x="739" y="584"/>
                    <a:pt x="739" y="583"/>
                  </a:cubicBezTo>
                  <a:cubicBezTo>
                    <a:pt x="729" y="580"/>
                    <a:pt x="729" y="573"/>
                    <a:pt x="726" y="566"/>
                  </a:cubicBezTo>
                  <a:cubicBezTo>
                    <a:pt x="723" y="561"/>
                    <a:pt x="698" y="545"/>
                    <a:pt x="697" y="545"/>
                  </a:cubicBezTo>
                  <a:cubicBezTo>
                    <a:pt x="695" y="547"/>
                    <a:pt x="695" y="550"/>
                    <a:pt x="697" y="552"/>
                  </a:cubicBezTo>
                  <a:cubicBezTo>
                    <a:pt x="689" y="552"/>
                    <a:pt x="689" y="552"/>
                    <a:pt x="689" y="552"/>
                  </a:cubicBezTo>
                  <a:cubicBezTo>
                    <a:pt x="678" y="544"/>
                    <a:pt x="686" y="533"/>
                    <a:pt x="682" y="521"/>
                  </a:cubicBezTo>
                  <a:cubicBezTo>
                    <a:pt x="680" y="513"/>
                    <a:pt x="676" y="511"/>
                    <a:pt x="672" y="507"/>
                  </a:cubicBezTo>
                  <a:cubicBezTo>
                    <a:pt x="660" y="495"/>
                    <a:pt x="647" y="487"/>
                    <a:pt x="642" y="468"/>
                  </a:cubicBezTo>
                  <a:cubicBezTo>
                    <a:pt x="641" y="468"/>
                    <a:pt x="639" y="468"/>
                    <a:pt x="638" y="468"/>
                  </a:cubicBezTo>
                  <a:cubicBezTo>
                    <a:pt x="633" y="468"/>
                    <a:pt x="629" y="472"/>
                    <a:pt x="623" y="472"/>
                  </a:cubicBezTo>
                  <a:cubicBezTo>
                    <a:pt x="609" y="472"/>
                    <a:pt x="602" y="464"/>
                    <a:pt x="592" y="459"/>
                  </a:cubicBezTo>
                  <a:cubicBezTo>
                    <a:pt x="577" y="452"/>
                    <a:pt x="567" y="456"/>
                    <a:pt x="552" y="448"/>
                  </a:cubicBezTo>
                  <a:cubicBezTo>
                    <a:pt x="528" y="436"/>
                    <a:pt x="525" y="418"/>
                    <a:pt x="505" y="407"/>
                  </a:cubicBezTo>
                  <a:cubicBezTo>
                    <a:pt x="500" y="407"/>
                    <a:pt x="500" y="407"/>
                    <a:pt x="500" y="407"/>
                  </a:cubicBezTo>
                  <a:cubicBezTo>
                    <a:pt x="494" y="403"/>
                    <a:pt x="489" y="401"/>
                    <a:pt x="483" y="401"/>
                  </a:cubicBezTo>
                  <a:cubicBezTo>
                    <a:pt x="470" y="401"/>
                    <a:pt x="467" y="417"/>
                    <a:pt x="455" y="417"/>
                  </a:cubicBezTo>
                  <a:cubicBezTo>
                    <a:pt x="449" y="417"/>
                    <a:pt x="442" y="411"/>
                    <a:pt x="439" y="410"/>
                  </a:cubicBezTo>
                  <a:cubicBezTo>
                    <a:pt x="433" y="406"/>
                    <a:pt x="428" y="408"/>
                    <a:pt x="422" y="408"/>
                  </a:cubicBezTo>
                  <a:cubicBezTo>
                    <a:pt x="413" y="408"/>
                    <a:pt x="387" y="389"/>
                    <a:pt x="380" y="385"/>
                  </a:cubicBezTo>
                  <a:cubicBezTo>
                    <a:pt x="371" y="381"/>
                    <a:pt x="366" y="386"/>
                    <a:pt x="358" y="383"/>
                  </a:cubicBezTo>
                  <a:cubicBezTo>
                    <a:pt x="347" y="380"/>
                    <a:pt x="345" y="371"/>
                    <a:pt x="334" y="365"/>
                  </a:cubicBezTo>
                  <a:cubicBezTo>
                    <a:pt x="324" y="360"/>
                    <a:pt x="319" y="362"/>
                    <a:pt x="309" y="357"/>
                  </a:cubicBezTo>
                  <a:cubicBezTo>
                    <a:pt x="305" y="355"/>
                    <a:pt x="303" y="354"/>
                    <a:pt x="301" y="352"/>
                  </a:cubicBezTo>
                  <a:cubicBezTo>
                    <a:pt x="292" y="342"/>
                    <a:pt x="268" y="336"/>
                    <a:pt x="266" y="326"/>
                  </a:cubicBezTo>
                  <a:cubicBezTo>
                    <a:pt x="259" y="326"/>
                    <a:pt x="255" y="317"/>
                    <a:pt x="255" y="310"/>
                  </a:cubicBezTo>
                  <a:cubicBezTo>
                    <a:pt x="255" y="301"/>
                    <a:pt x="262" y="297"/>
                    <a:pt x="262" y="288"/>
                  </a:cubicBezTo>
                  <a:cubicBezTo>
                    <a:pt x="262" y="278"/>
                    <a:pt x="256" y="275"/>
                    <a:pt x="255" y="270"/>
                  </a:cubicBezTo>
                  <a:cubicBezTo>
                    <a:pt x="246" y="241"/>
                    <a:pt x="220" y="218"/>
                    <a:pt x="203" y="200"/>
                  </a:cubicBezTo>
                  <a:cubicBezTo>
                    <a:pt x="196" y="193"/>
                    <a:pt x="183" y="189"/>
                    <a:pt x="176" y="181"/>
                  </a:cubicBezTo>
                  <a:cubicBezTo>
                    <a:pt x="170" y="175"/>
                    <a:pt x="175" y="167"/>
                    <a:pt x="171" y="158"/>
                  </a:cubicBezTo>
                  <a:cubicBezTo>
                    <a:pt x="165" y="144"/>
                    <a:pt x="141" y="142"/>
                    <a:pt x="141" y="123"/>
                  </a:cubicBezTo>
                  <a:cubicBezTo>
                    <a:pt x="134" y="122"/>
                    <a:pt x="135" y="121"/>
                    <a:pt x="133" y="123"/>
                  </a:cubicBezTo>
                  <a:cubicBezTo>
                    <a:pt x="123" y="113"/>
                    <a:pt x="115" y="104"/>
                    <a:pt x="107" y="96"/>
                  </a:cubicBezTo>
                  <a:cubicBezTo>
                    <a:pt x="100" y="88"/>
                    <a:pt x="102" y="75"/>
                    <a:pt x="96" y="68"/>
                  </a:cubicBezTo>
                  <a:cubicBezTo>
                    <a:pt x="89" y="61"/>
                    <a:pt x="90" y="43"/>
                    <a:pt x="84" y="40"/>
                  </a:cubicBezTo>
                  <a:cubicBezTo>
                    <a:pt x="71" y="34"/>
                    <a:pt x="59" y="34"/>
                    <a:pt x="49" y="24"/>
                  </a:cubicBezTo>
                  <a:cubicBezTo>
                    <a:pt x="47" y="27"/>
                    <a:pt x="48" y="32"/>
                    <a:pt x="48" y="34"/>
                  </a:cubicBezTo>
                  <a:cubicBezTo>
                    <a:pt x="48" y="51"/>
                    <a:pt x="55" y="61"/>
                    <a:pt x="61" y="75"/>
                  </a:cubicBezTo>
                  <a:cubicBezTo>
                    <a:pt x="67" y="87"/>
                    <a:pt x="77" y="87"/>
                    <a:pt x="84" y="95"/>
                  </a:cubicBezTo>
                  <a:cubicBezTo>
                    <a:pt x="95" y="106"/>
                    <a:pt x="96" y="114"/>
                    <a:pt x="100" y="127"/>
                  </a:cubicBezTo>
                  <a:cubicBezTo>
                    <a:pt x="105" y="146"/>
                    <a:pt x="121" y="154"/>
                    <a:pt x="126" y="171"/>
                  </a:cubicBezTo>
                  <a:cubicBezTo>
                    <a:pt x="132" y="190"/>
                    <a:pt x="137" y="211"/>
                    <a:pt x="150" y="220"/>
                  </a:cubicBezTo>
                  <a:cubicBezTo>
                    <a:pt x="156" y="214"/>
                    <a:pt x="165" y="228"/>
                    <a:pt x="165" y="234"/>
                  </a:cubicBezTo>
                  <a:cubicBezTo>
                    <a:pt x="165" y="238"/>
                    <a:pt x="162" y="246"/>
                    <a:pt x="160" y="246"/>
                  </a:cubicBezTo>
                  <a:cubicBezTo>
                    <a:pt x="158" y="246"/>
                    <a:pt x="148" y="232"/>
                    <a:pt x="148" y="229"/>
                  </a:cubicBezTo>
                  <a:cubicBezTo>
                    <a:pt x="134" y="229"/>
                    <a:pt x="127" y="210"/>
                    <a:pt x="118" y="204"/>
                  </a:cubicBezTo>
                  <a:cubicBezTo>
                    <a:pt x="114" y="201"/>
                    <a:pt x="113" y="201"/>
                    <a:pt x="111" y="197"/>
                  </a:cubicBezTo>
                  <a:cubicBezTo>
                    <a:pt x="111" y="177"/>
                    <a:pt x="111" y="177"/>
                    <a:pt x="111" y="177"/>
                  </a:cubicBezTo>
                  <a:cubicBezTo>
                    <a:pt x="102" y="168"/>
                    <a:pt x="96" y="159"/>
                    <a:pt x="89" y="151"/>
                  </a:cubicBezTo>
                  <a:cubicBezTo>
                    <a:pt x="78" y="140"/>
                    <a:pt x="62" y="142"/>
                    <a:pt x="54" y="131"/>
                  </a:cubicBezTo>
                  <a:cubicBezTo>
                    <a:pt x="58" y="131"/>
                    <a:pt x="76" y="133"/>
                    <a:pt x="69" y="124"/>
                  </a:cubicBezTo>
                  <a:cubicBezTo>
                    <a:pt x="58" y="107"/>
                    <a:pt x="45" y="90"/>
                    <a:pt x="32" y="81"/>
                  </a:cubicBezTo>
                  <a:cubicBezTo>
                    <a:pt x="23" y="75"/>
                    <a:pt x="24" y="53"/>
                    <a:pt x="19" y="43"/>
                  </a:cubicBezTo>
                  <a:cubicBezTo>
                    <a:pt x="12" y="29"/>
                    <a:pt x="6" y="24"/>
                    <a:pt x="0" y="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130" y="28"/>
                    <a:pt x="130" y="28"/>
                    <a:pt x="130" y="28"/>
                  </a:cubicBezTo>
                  <a:cubicBezTo>
                    <a:pt x="193" y="28"/>
                    <a:pt x="193" y="28"/>
                    <a:pt x="193" y="28"/>
                  </a:cubicBezTo>
                  <a:cubicBezTo>
                    <a:pt x="193" y="18"/>
                    <a:pt x="193" y="18"/>
                    <a:pt x="193" y="18"/>
                  </a:cubicBezTo>
                  <a:cubicBezTo>
                    <a:pt x="208" y="18"/>
                    <a:pt x="208" y="18"/>
                    <a:pt x="208" y="18"/>
                  </a:cubicBezTo>
                  <a:cubicBezTo>
                    <a:pt x="234" y="26"/>
                    <a:pt x="249" y="29"/>
                    <a:pt x="261" y="52"/>
                  </a:cubicBezTo>
                  <a:cubicBezTo>
                    <a:pt x="268" y="63"/>
                    <a:pt x="280" y="90"/>
                    <a:pt x="296" y="90"/>
                  </a:cubicBezTo>
                  <a:cubicBezTo>
                    <a:pt x="310" y="90"/>
                    <a:pt x="305" y="68"/>
                    <a:pt x="322" y="68"/>
                  </a:cubicBezTo>
                  <a:cubicBezTo>
                    <a:pt x="367" y="68"/>
                    <a:pt x="366" y="126"/>
                    <a:pt x="390" y="151"/>
                  </a:cubicBezTo>
                  <a:cubicBezTo>
                    <a:pt x="396" y="158"/>
                    <a:pt x="415" y="162"/>
                    <a:pt x="428" y="163"/>
                  </a:cubicBezTo>
                  <a:cubicBezTo>
                    <a:pt x="428" y="161"/>
                    <a:pt x="424" y="158"/>
                    <a:pt x="424" y="155"/>
                  </a:cubicBezTo>
                  <a:cubicBezTo>
                    <a:pt x="424" y="155"/>
                    <a:pt x="424" y="155"/>
                    <a:pt x="424" y="155"/>
                  </a:cubicBezTo>
                  <a:lnTo>
                    <a:pt x="427" y="165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70"/>
            <p:cNvSpPr/>
            <p:nvPr/>
          </p:nvSpPr>
          <p:spPr>
            <a:xfrm>
              <a:off x="3799576" y="2703915"/>
              <a:ext cx="29078" cy="16835"/>
            </a:xfrm>
            <a:custGeom>
              <a:avLst/>
              <a:gdLst/>
              <a:ahLst/>
              <a:cxnLst/>
              <a:rect l="l" t="t" r="r" b="b"/>
              <a:pathLst>
                <a:path w="26" h="14" extrusionOk="0">
                  <a:moveTo>
                    <a:pt x="0" y="0"/>
                  </a:moveTo>
                  <a:cubicBezTo>
                    <a:pt x="13" y="0"/>
                    <a:pt x="26" y="2"/>
                    <a:pt x="26" y="13"/>
                  </a:cubicBezTo>
                  <a:cubicBezTo>
                    <a:pt x="26" y="14"/>
                    <a:pt x="23" y="13"/>
                    <a:pt x="22" y="13"/>
                  </a:cubicBezTo>
                  <a:cubicBezTo>
                    <a:pt x="15" y="13"/>
                    <a:pt x="4" y="10"/>
                    <a:pt x="0" y="5"/>
                  </a:cubicBezTo>
                  <a:cubicBezTo>
                    <a:pt x="1" y="4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70"/>
            <p:cNvSpPr/>
            <p:nvPr/>
          </p:nvSpPr>
          <p:spPr>
            <a:xfrm>
              <a:off x="2654807" y="2789619"/>
              <a:ext cx="116313" cy="79582"/>
            </a:xfrm>
            <a:custGeom>
              <a:avLst/>
              <a:gdLst/>
              <a:ahLst/>
              <a:cxnLst/>
              <a:rect l="l" t="t" r="r" b="b"/>
              <a:pathLst>
                <a:path w="102" h="69" extrusionOk="0">
                  <a:moveTo>
                    <a:pt x="0" y="4"/>
                  </a:moveTo>
                  <a:cubicBezTo>
                    <a:pt x="3" y="3"/>
                    <a:pt x="7" y="0"/>
                    <a:pt x="11" y="0"/>
                  </a:cubicBezTo>
                  <a:cubicBezTo>
                    <a:pt x="19" y="0"/>
                    <a:pt x="26" y="10"/>
                    <a:pt x="31" y="11"/>
                  </a:cubicBezTo>
                  <a:cubicBezTo>
                    <a:pt x="64" y="23"/>
                    <a:pt x="82" y="42"/>
                    <a:pt x="102" y="62"/>
                  </a:cubicBezTo>
                  <a:cubicBezTo>
                    <a:pt x="102" y="69"/>
                    <a:pt x="102" y="69"/>
                    <a:pt x="102" y="69"/>
                  </a:cubicBezTo>
                  <a:cubicBezTo>
                    <a:pt x="100" y="69"/>
                    <a:pt x="97" y="69"/>
                    <a:pt x="95" y="69"/>
                  </a:cubicBezTo>
                  <a:cubicBezTo>
                    <a:pt x="78" y="69"/>
                    <a:pt x="51" y="48"/>
                    <a:pt x="39" y="40"/>
                  </a:cubicBezTo>
                  <a:cubicBezTo>
                    <a:pt x="40" y="35"/>
                    <a:pt x="44" y="35"/>
                    <a:pt x="47" y="32"/>
                  </a:cubicBezTo>
                  <a:cubicBezTo>
                    <a:pt x="31" y="32"/>
                    <a:pt x="10" y="24"/>
                    <a:pt x="7" y="15"/>
                  </a:cubicBezTo>
                  <a:cubicBezTo>
                    <a:pt x="11" y="13"/>
                    <a:pt x="14" y="10"/>
                    <a:pt x="15" y="7"/>
                  </a:cubicBezTo>
                  <a:cubicBezTo>
                    <a:pt x="11" y="7"/>
                    <a:pt x="3" y="4"/>
                    <a:pt x="3" y="4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70"/>
            <p:cNvSpPr/>
            <p:nvPr/>
          </p:nvSpPr>
          <p:spPr>
            <a:xfrm>
              <a:off x="2538494" y="2676368"/>
              <a:ext cx="41322" cy="62747"/>
            </a:xfrm>
            <a:custGeom>
              <a:avLst/>
              <a:gdLst/>
              <a:ahLst/>
              <a:cxnLst/>
              <a:rect l="l" t="t" r="r" b="b"/>
              <a:pathLst>
                <a:path w="36" h="55" extrusionOk="0">
                  <a:moveTo>
                    <a:pt x="9" y="21"/>
                  </a:moveTo>
                  <a:cubicBezTo>
                    <a:pt x="6" y="21"/>
                    <a:pt x="3" y="11"/>
                    <a:pt x="0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10" y="5"/>
                    <a:pt x="17" y="6"/>
                  </a:cubicBezTo>
                  <a:cubicBezTo>
                    <a:pt x="17" y="7"/>
                    <a:pt x="8" y="15"/>
                    <a:pt x="13" y="15"/>
                  </a:cubicBezTo>
                  <a:cubicBezTo>
                    <a:pt x="18" y="15"/>
                    <a:pt x="21" y="9"/>
                    <a:pt x="23" y="5"/>
                  </a:cubicBezTo>
                  <a:cubicBezTo>
                    <a:pt x="24" y="10"/>
                    <a:pt x="23" y="14"/>
                    <a:pt x="23" y="22"/>
                  </a:cubicBezTo>
                  <a:cubicBezTo>
                    <a:pt x="23" y="26"/>
                    <a:pt x="26" y="28"/>
                    <a:pt x="26" y="32"/>
                  </a:cubicBezTo>
                  <a:cubicBezTo>
                    <a:pt x="26" y="35"/>
                    <a:pt x="23" y="37"/>
                    <a:pt x="23" y="40"/>
                  </a:cubicBezTo>
                  <a:cubicBezTo>
                    <a:pt x="23" y="43"/>
                    <a:pt x="36" y="55"/>
                    <a:pt x="29" y="55"/>
                  </a:cubicBezTo>
                  <a:cubicBezTo>
                    <a:pt x="23" y="55"/>
                    <a:pt x="18" y="46"/>
                    <a:pt x="18" y="40"/>
                  </a:cubicBezTo>
                  <a:cubicBezTo>
                    <a:pt x="18" y="35"/>
                    <a:pt x="21" y="33"/>
                    <a:pt x="21" y="31"/>
                  </a:cubicBezTo>
                  <a:cubicBezTo>
                    <a:pt x="15" y="30"/>
                    <a:pt x="14" y="21"/>
                    <a:pt x="9" y="21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70"/>
            <p:cNvSpPr/>
            <p:nvPr/>
          </p:nvSpPr>
          <p:spPr>
            <a:xfrm>
              <a:off x="2008962" y="2538629"/>
              <a:ext cx="53565" cy="36730"/>
            </a:xfrm>
            <a:custGeom>
              <a:avLst/>
              <a:gdLst/>
              <a:ahLst/>
              <a:cxnLst/>
              <a:rect l="l" t="t" r="r" b="b"/>
              <a:pathLst>
                <a:path w="46" h="32" extrusionOk="0">
                  <a:moveTo>
                    <a:pt x="36" y="0"/>
                  </a:moveTo>
                  <a:cubicBezTo>
                    <a:pt x="42" y="0"/>
                    <a:pt x="42" y="0"/>
                    <a:pt x="46" y="0"/>
                  </a:cubicBezTo>
                  <a:cubicBezTo>
                    <a:pt x="46" y="10"/>
                    <a:pt x="46" y="10"/>
                    <a:pt x="46" y="10"/>
                  </a:cubicBezTo>
                  <a:cubicBezTo>
                    <a:pt x="32" y="17"/>
                    <a:pt x="27" y="22"/>
                    <a:pt x="16" y="32"/>
                  </a:cubicBezTo>
                  <a:cubicBezTo>
                    <a:pt x="9" y="26"/>
                    <a:pt x="5" y="26"/>
                    <a:pt x="0" y="2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3" y="8"/>
                    <a:pt x="23" y="0"/>
                    <a:pt x="36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70"/>
            <p:cNvSpPr/>
            <p:nvPr/>
          </p:nvSpPr>
          <p:spPr>
            <a:xfrm>
              <a:off x="6124313" y="3181408"/>
              <a:ext cx="67339" cy="47443"/>
            </a:xfrm>
            <a:custGeom>
              <a:avLst/>
              <a:gdLst/>
              <a:ahLst/>
              <a:cxnLst/>
              <a:rect l="l" t="t" r="r" b="b"/>
              <a:pathLst>
                <a:path w="59" h="41" extrusionOk="0">
                  <a:moveTo>
                    <a:pt x="0" y="8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2" y="18"/>
                    <a:pt x="8" y="17"/>
                    <a:pt x="10" y="18"/>
                  </a:cubicBezTo>
                  <a:cubicBezTo>
                    <a:pt x="22" y="22"/>
                    <a:pt x="32" y="35"/>
                    <a:pt x="45" y="38"/>
                  </a:cubicBezTo>
                  <a:cubicBezTo>
                    <a:pt x="45" y="41"/>
                    <a:pt x="49" y="41"/>
                    <a:pt x="51" y="41"/>
                  </a:cubicBezTo>
                  <a:cubicBezTo>
                    <a:pt x="53" y="41"/>
                    <a:pt x="56" y="38"/>
                    <a:pt x="56" y="36"/>
                  </a:cubicBezTo>
                  <a:cubicBezTo>
                    <a:pt x="56" y="30"/>
                    <a:pt x="52" y="29"/>
                    <a:pt x="52" y="23"/>
                  </a:cubicBezTo>
                  <a:cubicBezTo>
                    <a:pt x="52" y="20"/>
                    <a:pt x="56" y="14"/>
                    <a:pt x="56" y="14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47" y="3"/>
                    <a:pt x="43" y="10"/>
                    <a:pt x="33" y="10"/>
                  </a:cubicBezTo>
                  <a:cubicBezTo>
                    <a:pt x="22" y="10"/>
                    <a:pt x="15" y="0"/>
                    <a:pt x="0" y="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70"/>
            <p:cNvSpPr/>
            <p:nvPr/>
          </p:nvSpPr>
          <p:spPr>
            <a:xfrm>
              <a:off x="6029426" y="3039078"/>
              <a:ext cx="22957" cy="47443"/>
            </a:xfrm>
            <a:custGeom>
              <a:avLst/>
              <a:gdLst/>
              <a:ahLst/>
              <a:cxnLst/>
              <a:rect l="l" t="t" r="r" b="b"/>
              <a:pathLst>
                <a:path w="20" h="41" extrusionOk="0">
                  <a:moveTo>
                    <a:pt x="5" y="8"/>
                  </a:moveTo>
                  <a:cubicBezTo>
                    <a:pt x="11" y="8"/>
                    <a:pt x="14" y="1"/>
                    <a:pt x="17" y="0"/>
                  </a:cubicBezTo>
                  <a:cubicBezTo>
                    <a:pt x="17" y="4"/>
                    <a:pt x="18" y="8"/>
                    <a:pt x="20" y="9"/>
                  </a:cubicBezTo>
                  <a:cubicBezTo>
                    <a:pt x="18" y="18"/>
                    <a:pt x="16" y="36"/>
                    <a:pt x="14" y="41"/>
                  </a:cubicBezTo>
                  <a:cubicBezTo>
                    <a:pt x="6" y="39"/>
                    <a:pt x="4" y="16"/>
                    <a:pt x="0" y="10"/>
                  </a:cubicBezTo>
                  <a:cubicBezTo>
                    <a:pt x="1" y="10"/>
                    <a:pt x="4" y="8"/>
                    <a:pt x="5" y="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70"/>
            <p:cNvSpPr/>
            <p:nvPr/>
          </p:nvSpPr>
          <p:spPr>
            <a:xfrm>
              <a:off x="6024835" y="3092643"/>
              <a:ext cx="35200" cy="68869"/>
            </a:xfrm>
            <a:custGeom>
              <a:avLst/>
              <a:gdLst/>
              <a:ahLst/>
              <a:cxnLst/>
              <a:rect l="l" t="t" r="r" b="b"/>
              <a:pathLst>
                <a:path w="32" h="60" extrusionOk="0">
                  <a:moveTo>
                    <a:pt x="7" y="27"/>
                  </a:moveTo>
                  <a:cubicBezTo>
                    <a:pt x="7" y="21"/>
                    <a:pt x="0" y="17"/>
                    <a:pt x="0" y="11"/>
                  </a:cubicBezTo>
                  <a:cubicBezTo>
                    <a:pt x="8" y="8"/>
                    <a:pt x="9" y="0"/>
                    <a:pt x="16" y="0"/>
                  </a:cubicBezTo>
                  <a:cubicBezTo>
                    <a:pt x="21" y="0"/>
                    <a:pt x="23" y="5"/>
                    <a:pt x="25" y="5"/>
                  </a:cubicBezTo>
                  <a:cubicBezTo>
                    <a:pt x="32" y="18"/>
                    <a:pt x="30" y="25"/>
                    <a:pt x="30" y="38"/>
                  </a:cubicBezTo>
                  <a:cubicBezTo>
                    <a:pt x="30" y="49"/>
                    <a:pt x="16" y="60"/>
                    <a:pt x="10" y="60"/>
                  </a:cubicBezTo>
                  <a:cubicBezTo>
                    <a:pt x="3" y="60"/>
                    <a:pt x="3" y="50"/>
                    <a:pt x="3" y="43"/>
                  </a:cubicBezTo>
                  <a:cubicBezTo>
                    <a:pt x="3" y="37"/>
                    <a:pt x="7" y="33"/>
                    <a:pt x="7" y="27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70"/>
            <p:cNvSpPr/>
            <p:nvPr/>
          </p:nvSpPr>
          <p:spPr>
            <a:xfrm>
              <a:off x="5884034" y="3133965"/>
              <a:ext cx="18365" cy="13774"/>
            </a:xfrm>
            <a:custGeom>
              <a:avLst/>
              <a:gdLst/>
              <a:ahLst/>
              <a:cxnLst/>
              <a:rect l="l" t="t" r="r" b="b"/>
              <a:pathLst>
                <a:path w="16" h="13" extrusionOk="0">
                  <a:moveTo>
                    <a:pt x="16" y="9"/>
                  </a:moveTo>
                  <a:cubicBezTo>
                    <a:pt x="16" y="11"/>
                    <a:pt x="12" y="13"/>
                    <a:pt x="10" y="13"/>
                  </a:cubicBezTo>
                  <a:cubicBezTo>
                    <a:pt x="7" y="13"/>
                    <a:pt x="0" y="6"/>
                    <a:pt x="0" y="6"/>
                  </a:cubicBezTo>
                  <a:cubicBezTo>
                    <a:pt x="4" y="3"/>
                    <a:pt x="7" y="1"/>
                    <a:pt x="12" y="0"/>
                  </a:cubicBezTo>
                  <a:cubicBezTo>
                    <a:pt x="12" y="2"/>
                    <a:pt x="16" y="6"/>
                    <a:pt x="16" y="9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70"/>
            <p:cNvSpPr/>
            <p:nvPr/>
          </p:nvSpPr>
          <p:spPr>
            <a:xfrm>
              <a:off x="6063096" y="2610559"/>
              <a:ext cx="22957" cy="29078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18" y="18"/>
                  </a:moveTo>
                  <a:cubicBezTo>
                    <a:pt x="9" y="18"/>
                    <a:pt x="0" y="16"/>
                    <a:pt x="0" y="8"/>
                  </a:cubicBezTo>
                  <a:cubicBezTo>
                    <a:pt x="0" y="5"/>
                    <a:pt x="0" y="2"/>
                    <a:pt x="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9"/>
                    <a:pt x="20" y="8"/>
                    <a:pt x="20" y="16"/>
                  </a:cubicBezTo>
                  <a:cubicBezTo>
                    <a:pt x="20" y="22"/>
                    <a:pt x="19" y="21"/>
                    <a:pt x="18" y="25"/>
                  </a:cubicBezTo>
                  <a:cubicBezTo>
                    <a:pt x="18" y="22"/>
                    <a:pt x="18" y="21"/>
                    <a:pt x="18" y="1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70"/>
            <p:cNvSpPr/>
            <p:nvPr/>
          </p:nvSpPr>
          <p:spPr>
            <a:xfrm>
              <a:off x="6090643" y="2584542"/>
              <a:ext cx="38261" cy="59687"/>
            </a:xfrm>
            <a:custGeom>
              <a:avLst/>
              <a:gdLst/>
              <a:ahLst/>
              <a:cxnLst/>
              <a:rect l="l" t="t" r="r" b="b"/>
              <a:pathLst>
                <a:path w="34" h="52" extrusionOk="0">
                  <a:moveTo>
                    <a:pt x="5" y="47"/>
                  </a:moveTo>
                  <a:cubicBezTo>
                    <a:pt x="11" y="46"/>
                    <a:pt x="16" y="40"/>
                    <a:pt x="16" y="36"/>
                  </a:cubicBezTo>
                  <a:cubicBezTo>
                    <a:pt x="8" y="35"/>
                    <a:pt x="0" y="28"/>
                    <a:pt x="0" y="24"/>
                  </a:cubicBezTo>
                  <a:cubicBezTo>
                    <a:pt x="0" y="20"/>
                    <a:pt x="9" y="0"/>
                    <a:pt x="14" y="0"/>
                  </a:cubicBezTo>
                  <a:cubicBezTo>
                    <a:pt x="30" y="0"/>
                    <a:pt x="30" y="7"/>
                    <a:pt x="34" y="20"/>
                  </a:cubicBezTo>
                  <a:cubicBezTo>
                    <a:pt x="21" y="24"/>
                    <a:pt x="27" y="52"/>
                    <a:pt x="11" y="52"/>
                  </a:cubicBezTo>
                  <a:cubicBezTo>
                    <a:pt x="5" y="52"/>
                    <a:pt x="1" y="48"/>
                    <a:pt x="0" y="48"/>
                  </a:cubicBezTo>
                  <a:cubicBezTo>
                    <a:pt x="1" y="46"/>
                    <a:pt x="3" y="44"/>
                    <a:pt x="4" y="44"/>
                  </a:cubicBezTo>
                  <a:lnTo>
                    <a:pt x="5" y="47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70"/>
            <p:cNvSpPr/>
            <p:nvPr/>
          </p:nvSpPr>
          <p:spPr>
            <a:xfrm>
              <a:off x="6258992" y="2517204"/>
              <a:ext cx="22957" cy="35200"/>
            </a:xfrm>
            <a:custGeom>
              <a:avLst/>
              <a:gdLst/>
              <a:ahLst/>
              <a:cxnLst/>
              <a:rect l="l" t="t" r="r" b="b"/>
              <a:pathLst>
                <a:path w="20" h="30" extrusionOk="0">
                  <a:moveTo>
                    <a:pt x="14" y="10"/>
                  </a:moveTo>
                  <a:cubicBezTo>
                    <a:pt x="14" y="19"/>
                    <a:pt x="8" y="23"/>
                    <a:pt x="3" y="30"/>
                  </a:cubicBezTo>
                  <a:cubicBezTo>
                    <a:pt x="0" y="27"/>
                    <a:pt x="3" y="24"/>
                    <a:pt x="3" y="20"/>
                  </a:cubicBezTo>
                  <a:cubicBezTo>
                    <a:pt x="3" y="15"/>
                    <a:pt x="7" y="1"/>
                    <a:pt x="20" y="0"/>
                  </a:cubicBezTo>
                  <a:cubicBezTo>
                    <a:pt x="19" y="3"/>
                    <a:pt x="14" y="6"/>
                    <a:pt x="14" y="1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70"/>
            <p:cNvSpPr/>
            <p:nvPr/>
          </p:nvSpPr>
          <p:spPr>
            <a:xfrm>
              <a:off x="6352349" y="2472821"/>
              <a:ext cx="29078" cy="39791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20" y="18"/>
                  </a:moveTo>
                  <a:cubicBezTo>
                    <a:pt x="20" y="22"/>
                    <a:pt x="20" y="25"/>
                    <a:pt x="20" y="28"/>
                  </a:cubicBezTo>
                  <a:cubicBezTo>
                    <a:pt x="20" y="30"/>
                    <a:pt x="10" y="36"/>
                    <a:pt x="7" y="36"/>
                  </a:cubicBezTo>
                  <a:cubicBezTo>
                    <a:pt x="0" y="36"/>
                    <a:pt x="0" y="29"/>
                    <a:pt x="0" y="24"/>
                  </a:cubicBezTo>
                  <a:cubicBezTo>
                    <a:pt x="6" y="23"/>
                    <a:pt x="10" y="18"/>
                    <a:pt x="16" y="18"/>
                  </a:cubicBezTo>
                  <a:cubicBezTo>
                    <a:pt x="14" y="14"/>
                    <a:pt x="11" y="12"/>
                    <a:pt x="11" y="8"/>
                  </a:cubicBezTo>
                  <a:cubicBezTo>
                    <a:pt x="11" y="4"/>
                    <a:pt x="18" y="0"/>
                    <a:pt x="18" y="0"/>
                  </a:cubicBezTo>
                  <a:cubicBezTo>
                    <a:pt x="22" y="5"/>
                    <a:pt x="23" y="6"/>
                    <a:pt x="26" y="8"/>
                  </a:cubicBezTo>
                  <a:cubicBezTo>
                    <a:pt x="25" y="12"/>
                    <a:pt x="22" y="18"/>
                    <a:pt x="20" y="1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70"/>
            <p:cNvSpPr/>
            <p:nvPr/>
          </p:nvSpPr>
          <p:spPr>
            <a:xfrm>
              <a:off x="6405914" y="3265581"/>
              <a:ext cx="53565" cy="16835"/>
            </a:xfrm>
            <a:custGeom>
              <a:avLst/>
              <a:gdLst/>
              <a:ahLst/>
              <a:cxnLst/>
              <a:rect l="l" t="t" r="r" b="b"/>
              <a:pathLst>
                <a:path w="47" h="14" extrusionOk="0">
                  <a:moveTo>
                    <a:pt x="47" y="8"/>
                  </a:moveTo>
                  <a:cubicBezTo>
                    <a:pt x="37" y="14"/>
                    <a:pt x="34" y="10"/>
                    <a:pt x="28" y="10"/>
                  </a:cubicBezTo>
                  <a:cubicBezTo>
                    <a:pt x="22" y="10"/>
                    <a:pt x="8" y="8"/>
                    <a:pt x="0" y="3"/>
                  </a:cubicBezTo>
                  <a:cubicBezTo>
                    <a:pt x="16" y="0"/>
                    <a:pt x="34" y="4"/>
                    <a:pt x="47" y="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70"/>
            <p:cNvSpPr/>
            <p:nvPr/>
          </p:nvSpPr>
          <p:spPr>
            <a:xfrm>
              <a:off x="6614054" y="3259460"/>
              <a:ext cx="50504" cy="27548"/>
            </a:xfrm>
            <a:custGeom>
              <a:avLst/>
              <a:gdLst/>
              <a:ahLst/>
              <a:cxnLst/>
              <a:rect l="l" t="t" r="r" b="b"/>
              <a:pathLst>
                <a:path w="44" h="24" extrusionOk="0">
                  <a:moveTo>
                    <a:pt x="9" y="24"/>
                  </a:moveTo>
                  <a:cubicBezTo>
                    <a:pt x="7" y="24"/>
                    <a:pt x="4" y="22"/>
                    <a:pt x="4" y="20"/>
                  </a:cubicBezTo>
                  <a:cubicBezTo>
                    <a:pt x="2" y="20"/>
                    <a:pt x="0" y="17"/>
                    <a:pt x="0" y="16"/>
                  </a:cubicBezTo>
                  <a:cubicBezTo>
                    <a:pt x="12" y="10"/>
                    <a:pt x="31" y="2"/>
                    <a:pt x="44" y="0"/>
                  </a:cubicBezTo>
                  <a:cubicBezTo>
                    <a:pt x="43" y="8"/>
                    <a:pt x="39" y="4"/>
                    <a:pt x="34" y="7"/>
                  </a:cubicBezTo>
                  <a:cubicBezTo>
                    <a:pt x="32" y="8"/>
                    <a:pt x="34" y="12"/>
                    <a:pt x="33" y="15"/>
                  </a:cubicBezTo>
                  <a:cubicBezTo>
                    <a:pt x="30" y="20"/>
                    <a:pt x="16" y="24"/>
                    <a:pt x="9" y="24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70"/>
            <p:cNvSpPr/>
            <p:nvPr/>
          </p:nvSpPr>
          <p:spPr>
            <a:xfrm>
              <a:off x="7128281" y="3900708"/>
              <a:ext cx="24487" cy="10713"/>
            </a:xfrm>
            <a:custGeom>
              <a:avLst/>
              <a:gdLst/>
              <a:ahLst/>
              <a:cxnLst/>
              <a:rect l="l" t="t" r="r" b="b"/>
              <a:pathLst>
                <a:path w="22" h="10" extrusionOk="0">
                  <a:moveTo>
                    <a:pt x="0" y="4"/>
                  </a:moveTo>
                  <a:cubicBezTo>
                    <a:pt x="1" y="8"/>
                    <a:pt x="6" y="10"/>
                    <a:pt x="9" y="10"/>
                  </a:cubicBezTo>
                  <a:cubicBezTo>
                    <a:pt x="15" y="10"/>
                    <a:pt x="21" y="3"/>
                    <a:pt x="22" y="0"/>
                  </a:cubicBezTo>
                  <a:cubicBezTo>
                    <a:pt x="12" y="0"/>
                    <a:pt x="7" y="2"/>
                    <a:pt x="0" y="4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70"/>
            <p:cNvSpPr/>
            <p:nvPr/>
          </p:nvSpPr>
          <p:spPr>
            <a:xfrm>
              <a:off x="6995133" y="2035120"/>
              <a:ext cx="52035" cy="41321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10" y="8"/>
                  </a:moveTo>
                  <a:cubicBezTo>
                    <a:pt x="13" y="8"/>
                    <a:pt x="15" y="0"/>
                    <a:pt x="19" y="0"/>
                  </a:cubicBezTo>
                  <a:cubicBezTo>
                    <a:pt x="29" y="0"/>
                    <a:pt x="34" y="11"/>
                    <a:pt x="45" y="12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35" y="28"/>
                    <a:pt x="26" y="36"/>
                    <a:pt x="13" y="36"/>
                  </a:cubicBezTo>
                  <a:cubicBezTo>
                    <a:pt x="4" y="36"/>
                    <a:pt x="0" y="35"/>
                    <a:pt x="0" y="27"/>
                  </a:cubicBezTo>
                  <a:cubicBezTo>
                    <a:pt x="0" y="24"/>
                    <a:pt x="8" y="8"/>
                    <a:pt x="10" y="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70"/>
            <p:cNvSpPr/>
            <p:nvPr/>
          </p:nvSpPr>
          <p:spPr>
            <a:xfrm>
              <a:off x="7255308" y="1987677"/>
              <a:ext cx="41322" cy="42852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36" y="32"/>
                  </a:moveTo>
                  <a:cubicBezTo>
                    <a:pt x="36" y="37"/>
                    <a:pt x="26" y="36"/>
                    <a:pt x="26" y="36"/>
                  </a:cubicBezTo>
                  <a:cubicBezTo>
                    <a:pt x="16" y="36"/>
                    <a:pt x="0" y="26"/>
                    <a:pt x="0" y="16"/>
                  </a:cubicBezTo>
                  <a:cubicBezTo>
                    <a:pt x="0" y="0"/>
                    <a:pt x="36" y="16"/>
                    <a:pt x="36" y="32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70"/>
            <p:cNvSpPr/>
            <p:nvPr/>
          </p:nvSpPr>
          <p:spPr>
            <a:xfrm>
              <a:off x="7536909" y="1842286"/>
              <a:ext cx="36731" cy="27548"/>
            </a:xfrm>
            <a:custGeom>
              <a:avLst/>
              <a:gdLst/>
              <a:ahLst/>
              <a:cxnLst/>
              <a:rect l="l" t="t" r="r" b="b"/>
              <a:pathLst>
                <a:path w="33" h="24" extrusionOk="0">
                  <a:moveTo>
                    <a:pt x="2" y="24"/>
                  </a:moveTo>
                  <a:cubicBezTo>
                    <a:pt x="11" y="24"/>
                    <a:pt x="29" y="18"/>
                    <a:pt x="33" y="15"/>
                  </a:cubicBezTo>
                  <a:cubicBezTo>
                    <a:pt x="25" y="9"/>
                    <a:pt x="23" y="0"/>
                    <a:pt x="14" y="0"/>
                  </a:cubicBezTo>
                  <a:cubicBezTo>
                    <a:pt x="7" y="0"/>
                    <a:pt x="2" y="9"/>
                    <a:pt x="2" y="16"/>
                  </a:cubicBezTo>
                  <a:cubicBezTo>
                    <a:pt x="2" y="18"/>
                    <a:pt x="0" y="24"/>
                    <a:pt x="2" y="24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70"/>
            <p:cNvSpPr/>
            <p:nvPr/>
          </p:nvSpPr>
          <p:spPr>
            <a:xfrm>
              <a:off x="9273957" y="1814739"/>
              <a:ext cx="81113" cy="36730"/>
            </a:xfrm>
            <a:custGeom>
              <a:avLst/>
              <a:gdLst/>
              <a:ahLst/>
              <a:cxnLst/>
              <a:rect l="l" t="t" r="r" b="b"/>
              <a:pathLst>
                <a:path w="71" h="32" extrusionOk="0">
                  <a:moveTo>
                    <a:pt x="0" y="24"/>
                  </a:moveTo>
                  <a:cubicBezTo>
                    <a:pt x="9" y="11"/>
                    <a:pt x="18" y="0"/>
                    <a:pt x="36" y="0"/>
                  </a:cubicBezTo>
                  <a:cubicBezTo>
                    <a:pt x="56" y="0"/>
                    <a:pt x="71" y="14"/>
                    <a:pt x="71" y="32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35" y="24"/>
                    <a:pt x="18" y="26"/>
                    <a:pt x="3" y="20"/>
                  </a:cubicBezTo>
                  <a:lnTo>
                    <a:pt x="0" y="24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70"/>
            <p:cNvSpPr/>
            <p:nvPr/>
          </p:nvSpPr>
          <p:spPr>
            <a:xfrm>
              <a:off x="9428532" y="1730565"/>
              <a:ext cx="111722" cy="41321"/>
            </a:xfrm>
            <a:custGeom>
              <a:avLst/>
              <a:gdLst/>
              <a:ahLst/>
              <a:cxnLst/>
              <a:rect l="l" t="t" r="r" b="b"/>
              <a:pathLst>
                <a:path w="97" h="36" extrusionOk="0">
                  <a:moveTo>
                    <a:pt x="0" y="0"/>
                  </a:moveTo>
                  <a:cubicBezTo>
                    <a:pt x="7" y="6"/>
                    <a:pt x="86" y="16"/>
                    <a:pt x="89" y="16"/>
                  </a:cubicBezTo>
                  <a:cubicBezTo>
                    <a:pt x="94" y="16"/>
                    <a:pt x="97" y="20"/>
                    <a:pt x="97" y="24"/>
                  </a:cubicBezTo>
                  <a:cubicBezTo>
                    <a:pt x="97" y="33"/>
                    <a:pt x="75" y="36"/>
                    <a:pt x="63" y="36"/>
                  </a:cubicBezTo>
                  <a:cubicBezTo>
                    <a:pt x="43" y="36"/>
                    <a:pt x="7" y="26"/>
                    <a:pt x="7" y="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70"/>
            <p:cNvSpPr/>
            <p:nvPr/>
          </p:nvSpPr>
          <p:spPr>
            <a:xfrm>
              <a:off x="9270896" y="1788721"/>
              <a:ext cx="22957" cy="26017"/>
            </a:xfrm>
            <a:custGeom>
              <a:avLst/>
              <a:gdLst/>
              <a:ahLst/>
              <a:cxnLst/>
              <a:rect l="l" t="t" r="r" b="b"/>
              <a:pathLst>
                <a:path w="20" h="23" extrusionOk="0">
                  <a:moveTo>
                    <a:pt x="20" y="13"/>
                  </a:moveTo>
                  <a:cubicBezTo>
                    <a:pt x="20" y="19"/>
                    <a:pt x="14" y="23"/>
                    <a:pt x="9" y="23"/>
                  </a:cubicBezTo>
                  <a:cubicBezTo>
                    <a:pt x="1" y="23"/>
                    <a:pt x="0" y="20"/>
                    <a:pt x="0" y="13"/>
                  </a:cubicBezTo>
                  <a:cubicBezTo>
                    <a:pt x="0" y="0"/>
                    <a:pt x="20" y="2"/>
                    <a:pt x="20" y="13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70"/>
            <p:cNvSpPr/>
            <p:nvPr/>
          </p:nvSpPr>
          <p:spPr>
            <a:xfrm>
              <a:off x="4235751" y="2811045"/>
              <a:ext cx="61218" cy="33669"/>
            </a:xfrm>
            <a:custGeom>
              <a:avLst/>
              <a:gdLst/>
              <a:ahLst/>
              <a:cxnLst/>
              <a:rect l="l" t="t" r="r" b="b"/>
              <a:pathLst>
                <a:path w="54" h="29" extrusionOk="0">
                  <a:moveTo>
                    <a:pt x="43" y="29"/>
                  </a:moveTo>
                  <a:cubicBezTo>
                    <a:pt x="49" y="29"/>
                    <a:pt x="51" y="28"/>
                    <a:pt x="54" y="24"/>
                  </a:cubicBezTo>
                  <a:cubicBezTo>
                    <a:pt x="38" y="15"/>
                    <a:pt x="23" y="0"/>
                    <a:pt x="0" y="5"/>
                  </a:cubicBezTo>
                  <a:cubicBezTo>
                    <a:pt x="9" y="12"/>
                    <a:pt x="31" y="29"/>
                    <a:pt x="43" y="29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70"/>
            <p:cNvSpPr/>
            <p:nvPr/>
          </p:nvSpPr>
          <p:spPr>
            <a:xfrm>
              <a:off x="4240342" y="2915114"/>
              <a:ext cx="47444" cy="29078"/>
            </a:xfrm>
            <a:custGeom>
              <a:avLst/>
              <a:gdLst/>
              <a:ahLst/>
              <a:cxnLst/>
              <a:rect l="l" t="t" r="r" b="b"/>
              <a:pathLst>
                <a:path w="42" h="26" extrusionOk="0">
                  <a:moveTo>
                    <a:pt x="3" y="0"/>
                  </a:moveTo>
                  <a:cubicBezTo>
                    <a:pt x="6" y="8"/>
                    <a:pt x="12" y="11"/>
                    <a:pt x="19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2" y="14"/>
                    <a:pt x="42" y="16"/>
                    <a:pt x="42" y="18"/>
                  </a:cubicBezTo>
                  <a:cubicBezTo>
                    <a:pt x="42" y="22"/>
                    <a:pt x="34" y="26"/>
                    <a:pt x="33" y="26"/>
                  </a:cubicBezTo>
                  <a:cubicBezTo>
                    <a:pt x="28" y="26"/>
                    <a:pt x="0" y="11"/>
                    <a:pt x="0" y="6"/>
                  </a:cubicBezTo>
                  <a:cubicBezTo>
                    <a:pt x="0" y="3"/>
                    <a:pt x="1" y="1"/>
                    <a:pt x="3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70"/>
            <p:cNvSpPr/>
            <p:nvPr/>
          </p:nvSpPr>
          <p:spPr>
            <a:xfrm>
              <a:off x="4309212" y="2916644"/>
              <a:ext cx="33670" cy="41321"/>
            </a:xfrm>
            <a:custGeom>
              <a:avLst/>
              <a:gdLst/>
              <a:ahLst/>
              <a:cxnLst/>
              <a:rect l="l" t="t" r="r" b="b"/>
              <a:pathLst>
                <a:path w="29" h="36" extrusionOk="0">
                  <a:moveTo>
                    <a:pt x="29" y="20"/>
                  </a:moveTo>
                  <a:cubicBezTo>
                    <a:pt x="29" y="21"/>
                    <a:pt x="29" y="24"/>
                    <a:pt x="29" y="25"/>
                  </a:cubicBezTo>
                  <a:cubicBezTo>
                    <a:pt x="29" y="31"/>
                    <a:pt x="20" y="36"/>
                    <a:pt x="12" y="36"/>
                  </a:cubicBezTo>
                  <a:cubicBezTo>
                    <a:pt x="4" y="36"/>
                    <a:pt x="0" y="32"/>
                    <a:pt x="0" y="27"/>
                  </a:cubicBezTo>
                  <a:cubicBezTo>
                    <a:pt x="0" y="22"/>
                    <a:pt x="11" y="2"/>
                    <a:pt x="17" y="0"/>
                  </a:cubicBezTo>
                  <a:cubicBezTo>
                    <a:pt x="19" y="3"/>
                    <a:pt x="23" y="5"/>
                    <a:pt x="23" y="8"/>
                  </a:cubicBezTo>
                  <a:cubicBezTo>
                    <a:pt x="23" y="15"/>
                    <a:pt x="11" y="20"/>
                    <a:pt x="29" y="2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70"/>
            <p:cNvSpPr/>
            <p:nvPr/>
          </p:nvSpPr>
          <p:spPr>
            <a:xfrm>
              <a:off x="1699813" y="2440682"/>
              <a:ext cx="39791" cy="18365"/>
            </a:xfrm>
            <a:custGeom>
              <a:avLst/>
              <a:gdLst/>
              <a:ahLst/>
              <a:cxnLst/>
              <a:rect l="l" t="t" r="r" b="b"/>
              <a:pathLst>
                <a:path w="34" h="15" extrusionOk="0">
                  <a:moveTo>
                    <a:pt x="11" y="7"/>
                  </a:moveTo>
                  <a:cubicBezTo>
                    <a:pt x="14" y="0"/>
                    <a:pt x="16" y="2"/>
                    <a:pt x="22" y="2"/>
                  </a:cubicBezTo>
                  <a:cubicBezTo>
                    <a:pt x="32" y="2"/>
                    <a:pt x="32" y="7"/>
                    <a:pt x="34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6" y="13"/>
                    <a:pt x="1" y="10"/>
                    <a:pt x="0" y="7"/>
                  </a:cubicBezTo>
                  <a:lnTo>
                    <a:pt x="11" y="7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70"/>
            <p:cNvSpPr/>
            <p:nvPr/>
          </p:nvSpPr>
          <p:spPr>
            <a:xfrm>
              <a:off x="1986005" y="3729300"/>
              <a:ext cx="22957" cy="19896"/>
            </a:xfrm>
            <a:custGeom>
              <a:avLst/>
              <a:gdLst/>
              <a:ahLst/>
              <a:cxnLst/>
              <a:rect l="l" t="t" r="r" b="b"/>
              <a:pathLst>
                <a:path w="19" h="17" extrusionOk="0">
                  <a:moveTo>
                    <a:pt x="19" y="8"/>
                  </a:moveTo>
                  <a:cubicBezTo>
                    <a:pt x="19" y="13"/>
                    <a:pt x="19" y="13"/>
                    <a:pt x="19" y="13"/>
                  </a:cubicBezTo>
                  <a:cubicBezTo>
                    <a:pt x="13" y="15"/>
                    <a:pt x="10" y="17"/>
                    <a:pt x="5" y="17"/>
                  </a:cubicBezTo>
                  <a:cubicBezTo>
                    <a:pt x="3" y="17"/>
                    <a:pt x="0" y="14"/>
                    <a:pt x="0" y="12"/>
                  </a:cubicBezTo>
                  <a:cubicBezTo>
                    <a:pt x="0" y="7"/>
                    <a:pt x="1" y="4"/>
                    <a:pt x="0" y="0"/>
                  </a:cubicBezTo>
                  <a:cubicBezTo>
                    <a:pt x="9" y="0"/>
                    <a:pt x="14" y="3"/>
                    <a:pt x="19" y="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70"/>
            <p:cNvSpPr/>
            <p:nvPr/>
          </p:nvSpPr>
          <p:spPr>
            <a:xfrm>
              <a:off x="1970701" y="3698691"/>
              <a:ext cx="10713" cy="9183"/>
            </a:xfrm>
            <a:custGeom>
              <a:avLst/>
              <a:gdLst/>
              <a:ahLst/>
              <a:cxnLst/>
              <a:rect l="l" t="t" r="r" b="b"/>
              <a:pathLst>
                <a:path w="10" h="8" extrusionOk="0">
                  <a:moveTo>
                    <a:pt x="10" y="7"/>
                  </a:moveTo>
                  <a:cubicBezTo>
                    <a:pt x="10" y="7"/>
                    <a:pt x="8" y="8"/>
                    <a:pt x="7" y="8"/>
                  </a:cubicBezTo>
                  <a:cubicBezTo>
                    <a:pt x="3" y="8"/>
                    <a:pt x="2" y="3"/>
                    <a:pt x="0" y="0"/>
                  </a:cubicBezTo>
                  <a:cubicBezTo>
                    <a:pt x="4" y="0"/>
                    <a:pt x="8" y="4"/>
                    <a:pt x="10" y="7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70"/>
            <p:cNvSpPr/>
            <p:nvPr/>
          </p:nvSpPr>
          <p:spPr>
            <a:xfrm>
              <a:off x="1949275" y="3691039"/>
              <a:ext cx="15304" cy="6122"/>
            </a:xfrm>
            <a:custGeom>
              <a:avLst/>
              <a:gdLst/>
              <a:ahLst/>
              <a:cxnLst/>
              <a:rect l="l" t="t" r="r" b="b"/>
              <a:pathLst>
                <a:path w="14" h="6" extrusionOk="0">
                  <a:moveTo>
                    <a:pt x="14" y="0"/>
                  </a:moveTo>
                  <a:cubicBezTo>
                    <a:pt x="11" y="3"/>
                    <a:pt x="8" y="6"/>
                    <a:pt x="4" y="6"/>
                  </a:cubicBezTo>
                  <a:cubicBezTo>
                    <a:pt x="2" y="6"/>
                    <a:pt x="0" y="2"/>
                    <a:pt x="0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70"/>
            <p:cNvSpPr/>
            <p:nvPr/>
          </p:nvSpPr>
          <p:spPr>
            <a:xfrm>
              <a:off x="1927849" y="3678796"/>
              <a:ext cx="12244" cy="9183"/>
            </a:xfrm>
            <a:custGeom>
              <a:avLst/>
              <a:gdLst/>
              <a:ahLst/>
              <a:cxnLst/>
              <a:rect l="l" t="t" r="r" b="b"/>
              <a:pathLst>
                <a:path w="11" h="8" extrusionOk="0">
                  <a:moveTo>
                    <a:pt x="4" y="2"/>
                  </a:moveTo>
                  <a:cubicBezTo>
                    <a:pt x="6" y="1"/>
                    <a:pt x="8" y="0"/>
                    <a:pt x="11" y="0"/>
                  </a:cubicBezTo>
                  <a:cubicBezTo>
                    <a:pt x="11" y="2"/>
                    <a:pt x="11" y="3"/>
                    <a:pt x="11" y="5"/>
                  </a:cubicBezTo>
                  <a:cubicBezTo>
                    <a:pt x="11" y="6"/>
                    <a:pt x="8" y="8"/>
                    <a:pt x="7" y="8"/>
                  </a:cubicBezTo>
                  <a:cubicBezTo>
                    <a:pt x="4" y="8"/>
                    <a:pt x="0" y="2"/>
                    <a:pt x="0" y="2"/>
                  </a:cubicBezTo>
                  <a:cubicBezTo>
                    <a:pt x="1" y="2"/>
                    <a:pt x="4" y="2"/>
                    <a:pt x="5" y="2"/>
                  </a:cubicBezTo>
                  <a:lnTo>
                    <a:pt x="4" y="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70"/>
            <p:cNvSpPr/>
            <p:nvPr/>
          </p:nvSpPr>
          <p:spPr>
            <a:xfrm>
              <a:off x="1892648" y="3658900"/>
              <a:ext cx="12244" cy="10713"/>
            </a:xfrm>
            <a:custGeom>
              <a:avLst/>
              <a:gdLst/>
              <a:ahLst/>
              <a:cxnLst/>
              <a:rect l="l" t="t" r="r" b="b"/>
              <a:pathLst>
                <a:path w="11" h="10" extrusionOk="0">
                  <a:moveTo>
                    <a:pt x="10" y="4"/>
                  </a:moveTo>
                  <a:cubicBezTo>
                    <a:pt x="10" y="6"/>
                    <a:pt x="10" y="8"/>
                    <a:pt x="11" y="10"/>
                  </a:cubicBezTo>
                  <a:cubicBezTo>
                    <a:pt x="10" y="10"/>
                    <a:pt x="7" y="10"/>
                    <a:pt x="6" y="10"/>
                  </a:cubicBezTo>
                  <a:cubicBezTo>
                    <a:pt x="4" y="10"/>
                    <a:pt x="0" y="7"/>
                    <a:pt x="0" y="5"/>
                  </a:cubicBezTo>
                  <a:cubicBezTo>
                    <a:pt x="1" y="4"/>
                    <a:pt x="4" y="2"/>
                    <a:pt x="4" y="0"/>
                  </a:cubicBezTo>
                  <a:cubicBezTo>
                    <a:pt x="6" y="2"/>
                    <a:pt x="8" y="4"/>
                    <a:pt x="10" y="4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83" name="Google Shape;1083;p70"/>
          <p:cNvSpPr/>
          <p:nvPr/>
        </p:nvSpPr>
        <p:spPr>
          <a:xfrm>
            <a:off x="6608304" y="4006540"/>
            <a:ext cx="141767" cy="1559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alibri"/>
              <a:buNone/>
            </a:pPr>
            <a:endParaRPr sz="8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4" name="Google Shape;1084;p70"/>
          <p:cNvSpPr/>
          <p:nvPr/>
        </p:nvSpPr>
        <p:spPr>
          <a:xfrm>
            <a:off x="5735410" y="2469076"/>
            <a:ext cx="141767" cy="1559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alibri"/>
              <a:buNone/>
            </a:pPr>
            <a:endParaRPr sz="8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5" name="Google Shape;1085;p70"/>
          <p:cNvSpPr/>
          <p:nvPr/>
        </p:nvSpPr>
        <p:spPr>
          <a:xfrm>
            <a:off x="5440311" y="2585864"/>
            <a:ext cx="141767" cy="1559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alibri"/>
              <a:buNone/>
            </a:pPr>
            <a:endParaRPr sz="8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6" name="Google Shape;1086;p70"/>
          <p:cNvSpPr/>
          <p:nvPr/>
        </p:nvSpPr>
        <p:spPr>
          <a:xfrm>
            <a:off x="5055165" y="2659841"/>
            <a:ext cx="155104" cy="1559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alibri"/>
              <a:buNone/>
            </a:pPr>
            <a:endParaRPr sz="8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7" name="Google Shape;1087;p70"/>
          <p:cNvSpPr/>
          <p:nvPr/>
        </p:nvSpPr>
        <p:spPr>
          <a:xfrm>
            <a:off x="4676713" y="2923507"/>
            <a:ext cx="152514" cy="1559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alibri"/>
              <a:buNone/>
            </a:pPr>
            <a:endParaRPr sz="8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8" name="Google Shape;1088;p70"/>
          <p:cNvSpPr/>
          <p:nvPr/>
        </p:nvSpPr>
        <p:spPr>
          <a:xfrm>
            <a:off x="4530105" y="2821331"/>
            <a:ext cx="153269" cy="1559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alibri"/>
              <a:buNone/>
            </a:pPr>
            <a:endParaRPr sz="8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9" name="Google Shape;1089;p70"/>
          <p:cNvSpPr/>
          <p:nvPr/>
        </p:nvSpPr>
        <p:spPr>
          <a:xfrm>
            <a:off x="4444240" y="2683859"/>
            <a:ext cx="155138" cy="1559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alibri"/>
              <a:buNone/>
            </a:pPr>
            <a:endParaRPr sz="8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0" name="Google Shape;1090;p70"/>
          <p:cNvSpPr/>
          <p:nvPr/>
        </p:nvSpPr>
        <p:spPr>
          <a:xfrm>
            <a:off x="4673112" y="2717040"/>
            <a:ext cx="162545" cy="1559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alibri"/>
              <a:buNone/>
            </a:pPr>
            <a:endParaRPr sz="8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1" name="Google Shape;1091;p70"/>
          <p:cNvSpPr/>
          <p:nvPr/>
        </p:nvSpPr>
        <p:spPr>
          <a:xfrm>
            <a:off x="3121799" y="5235635"/>
            <a:ext cx="141767" cy="1559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alibri"/>
              <a:buNone/>
            </a:pPr>
            <a:endParaRPr sz="8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2" name="Google Shape;1092;p70"/>
          <p:cNvSpPr/>
          <p:nvPr/>
        </p:nvSpPr>
        <p:spPr>
          <a:xfrm>
            <a:off x="4371768" y="2654109"/>
            <a:ext cx="30008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39</a:t>
            </a:r>
            <a:endParaRPr sz="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3" name="Google Shape;1093;p70"/>
          <p:cNvSpPr/>
          <p:nvPr/>
        </p:nvSpPr>
        <p:spPr>
          <a:xfrm>
            <a:off x="4456698" y="2791581"/>
            <a:ext cx="30008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37</a:t>
            </a:r>
            <a:endParaRPr sz="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4" name="Google Shape;1094;p70"/>
          <p:cNvSpPr/>
          <p:nvPr/>
        </p:nvSpPr>
        <p:spPr>
          <a:xfrm>
            <a:off x="4602929" y="2893757"/>
            <a:ext cx="30008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36</a:t>
            </a:r>
            <a:endParaRPr sz="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5" name="Google Shape;1095;p70"/>
          <p:cNvSpPr/>
          <p:nvPr/>
        </p:nvSpPr>
        <p:spPr>
          <a:xfrm>
            <a:off x="4982676" y="2625020"/>
            <a:ext cx="30008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35</a:t>
            </a:r>
            <a:endParaRPr sz="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6" name="Google Shape;1096;p70"/>
          <p:cNvSpPr/>
          <p:nvPr/>
        </p:nvSpPr>
        <p:spPr>
          <a:xfrm>
            <a:off x="5657787" y="2441517"/>
            <a:ext cx="30008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34</a:t>
            </a:r>
            <a:endParaRPr sz="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7" name="Google Shape;1097;p70"/>
          <p:cNvSpPr/>
          <p:nvPr/>
        </p:nvSpPr>
        <p:spPr>
          <a:xfrm>
            <a:off x="5358052" y="2550107"/>
            <a:ext cx="30008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33</a:t>
            </a:r>
            <a:endParaRPr sz="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8" name="Google Shape;1098;p70"/>
          <p:cNvSpPr/>
          <p:nvPr/>
        </p:nvSpPr>
        <p:spPr>
          <a:xfrm>
            <a:off x="4597528" y="4133641"/>
            <a:ext cx="159252" cy="1559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alibri"/>
              <a:buNone/>
            </a:pPr>
            <a:endParaRPr sz="8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9" name="Google Shape;1099;p70"/>
          <p:cNvSpPr/>
          <p:nvPr/>
        </p:nvSpPr>
        <p:spPr>
          <a:xfrm>
            <a:off x="4503943" y="4103891"/>
            <a:ext cx="328936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29</a:t>
            </a:r>
            <a:endParaRPr sz="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0" name="Google Shape;1100;p70"/>
          <p:cNvSpPr/>
          <p:nvPr/>
        </p:nvSpPr>
        <p:spPr>
          <a:xfrm>
            <a:off x="5211951" y="3025683"/>
            <a:ext cx="154326" cy="1559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alibri"/>
              <a:buNone/>
            </a:pPr>
            <a:endParaRPr sz="8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1" name="Google Shape;1101;p70"/>
          <p:cNvSpPr/>
          <p:nvPr/>
        </p:nvSpPr>
        <p:spPr>
          <a:xfrm>
            <a:off x="5872240" y="3537611"/>
            <a:ext cx="157509" cy="1559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alibri"/>
              <a:buNone/>
            </a:pPr>
            <a:endParaRPr sz="8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2" name="Google Shape;1102;p70"/>
          <p:cNvSpPr/>
          <p:nvPr/>
        </p:nvSpPr>
        <p:spPr>
          <a:xfrm>
            <a:off x="5139073" y="2995933"/>
            <a:ext cx="30008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30</a:t>
            </a:r>
            <a:endParaRPr sz="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3" name="Google Shape;1103;p70"/>
          <p:cNvSpPr/>
          <p:nvPr/>
        </p:nvSpPr>
        <p:spPr>
          <a:xfrm>
            <a:off x="5205852" y="3464912"/>
            <a:ext cx="160265" cy="1559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alibri"/>
              <a:buNone/>
            </a:pPr>
            <a:endParaRPr sz="8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4" name="Google Shape;1104;p70"/>
          <p:cNvSpPr/>
          <p:nvPr/>
        </p:nvSpPr>
        <p:spPr>
          <a:xfrm>
            <a:off x="5135943" y="3435162"/>
            <a:ext cx="30008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26</a:t>
            </a:r>
            <a:endParaRPr sz="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05" name="Google Shape;1105;p70"/>
          <p:cNvGrpSpPr/>
          <p:nvPr/>
        </p:nvGrpSpPr>
        <p:grpSpPr>
          <a:xfrm>
            <a:off x="5332291" y="4320566"/>
            <a:ext cx="300082" cy="215444"/>
            <a:chOff x="5459313" y="4194071"/>
            <a:chExt cx="300082" cy="215444"/>
          </a:xfrm>
        </p:grpSpPr>
        <p:sp>
          <p:nvSpPr>
            <p:cNvPr id="1106" name="Google Shape;1106;p70"/>
            <p:cNvSpPr/>
            <p:nvPr/>
          </p:nvSpPr>
          <p:spPr>
            <a:xfrm>
              <a:off x="5538471" y="4223821"/>
              <a:ext cx="141767" cy="15594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Calibri"/>
                <a:buNone/>
              </a:pPr>
              <a:endParaRPr sz="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70"/>
            <p:cNvSpPr/>
            <p:nvPr/>
          </p:nvSpPr>
          <p:spPr>
            <a:xfrm>
              <a:off x="5459313" y="4194071"/>
              <a:ext cx="300082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27</a:t>
              </a:r>
              <a:endPara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08" name="Google Shape;1108;p70"/>
          <p:cNvSpPr/>
          <p:nvPr/>
        </p:nvSpPr>
        <p:spPr>
          <a:xfrm>
            <a:off x="5151283" y="5247604"/>
            <a:ext cx="154525" cy="1559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alibri"/>
              <a:buNone/>
            </a:pPr>
            <a:endParaRPr sz="8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9" name="Google Shape;1109;p70"/>
          <p:cNvSpPr/>
          <p:nvPr/>
        </p:nvSpPr>
        <p:spPr>
          <a:xfrm>
            <a:off x="5078504" y="5217854"/>
            <a:ext cx="30008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0" name="Google Shape;1110;p70"/>
          <p:cNvSpPr/>
          <p:nvPr/>
        </p:nvSpPr>
        <p:spPr>
          <a:xfrm>
            <a:off x="5800953" y="3507861"/>
            <a:ext cx="30008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22</a:t>
            </a:r>
            <a:endParaRPr sz="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11" name="Google Shape;1111;p70"/>
          <p:cNvGrpSpPr/>
          <p:nvPr/>
        </p:nvGrpSpPr>
        <p:grpSpPr>
          <a:xfrm>
            <a:off x="6317082" y="3773938"/>
            <a:ext cx="327251" cy="215444"/>
            <a:chOff x="6403268" y="3738131"/>
            <a:chExt cx="327251" cy="215444"/>
          </a:xfrm>
        </p:grpSpPr>
        <p:sp>
          <p:nvSpPr>
            <p:cNvPr id="1112" name="Google Shape;1112;p70"/>
            <p:cNvSpPr/>
            <p:nvPr/>
          </p:nvSpPr>
          <p:spPr>
            <a:xfrm>
              <a:off x="6482427" y="3767881"/>
              <a:ext cx="141767" cy="15594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Calibri"/>
                <a:buNone/>
              </a:pPr>
              <a:endParaRPr sz="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70"/>
            <p:cNvSpPr/>
            <p:nvPr/>
          </p:nvSpPr>
          <p:spPr>
            <a:xfrm>
              <a:off x="6403268" y="3738131"/>
              <a:ext cx="327251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11</a:t>
              </a:r>
              <a:endPara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14" name="Google Shape;1114;p70"/>
          <p:cNvGrpSpPr/>
          <p:nvPr/>
        </p:nvGrpSpPr>
        <p:grpSpPr>
          <a:xfrm>
            <a:off x="5472962" y="3700224"/>
            <a:ext cx="300082" cy="215444"/>
            <a:chOff x="5474480" y="3611929"/>
            <a:chExt cx="300082" cy="215444"/>
          </a:xfrm>
        </p:grpSpPr>
        <p:sp>
          <p:nvSpPr>
            <p:cNvPr id="1115" name="Google Shape;1115;p70"/>
            <p:cNvSpPr/>
            <p:nvPr/>
          </p:nvSpPr>
          <p:spPr>
            <a:xfrm>
              <a:off x="5545852" y="3641679"/>
              <a:ext cx="157339" cy="15594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Calibri"/>
                <a:buNone/>
              </a:pPr>
              <a:endParaRPr sz="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70"/>
            <p:cNvSpPr/>
            <p:nvPr/>
          </p:nvSpPr>
          <p:spPr>
            <a:xfrm>
              <a:off x="5474480" y="3611929"/>
              <a:ext cx="300082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23</a:t>
              </a:r>
              <a:endPara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17" name="Google Shape;1117;p70"/>
          <p:cNvSpPr/>
          <p:nvPr/>
        </p:nvSpPr>
        <p:spPr>
          <a:xfrm>
            <a:off x="6526729" y="3978627"/>
            <a:ext cx="338099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 sz="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18" name="Google Shape;1118;p70"/>
          <p:cNvGrpSpPr/>
          <p:nvPr/>
        </p:nvGrpSpPr>
        <p:grpSpPr>
          <a:xfrm>
            <a:off x="6940124" y="3766170"/>
            <a:ext cx="242374" cy="215444"/>
            <a:chOff x="7028973" y="3740436"/>
            <a:chExt cx="242374" cy="215444"/>
          </a:xfrm>
        </p:grpSpPr>
        <p:sp>
          <p:nvSpPr>
            <p:cNvPr id="1119" name="Google Shape;1119;p70"/>
            <p:cNvSpPr/>
            <p:nvPr/>
          </p:nvSpPr>
          <p:spPr>
            <a:xfrm>
              <a:off x="7074183" y="3770186"/>
              <a:ext cx="151954" cy="15594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Calibri"/>
                <a:buNone/>
              </a:pPr>
              <a:endParaRPr sz="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70"/>
            <p:cNvSpPr/>
            <p:nvPr/>
          </p:nvSpPr>
          <p:spPr>
            <a:xfrm>
              <a:off x="7028973" y="3740436"/>
              <a:ext cx="242374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7</a:t>
              </a:r>
              <a:endPara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1" name="Google Shape;1121;p70"/>
          <p:cNvGrpSpPr/>
          <p:nvPr/>
        </p:nvGrpSpPr>
        <p:grpSpPr>
          <a:xfrm>
            <a:off x="7503762" y="3484780"/>
            <a:ext cx="341319" cy="215444"/>
            <a:chOff x="7564277" y="3465839"/>
            <a:chExt cx="341319" cy="215444"/>
          </a:xfrm>
        </p:grpSpPr>
        <p:sp>
          <p:nvSpPr>
            <p:cNvPr id="1122" name="Google Shape;1122;p70"/>
            <p:cNvSpPr/>
            <p:nvPr/>
          </p:nvSpPr>
          <p:spPr>
            <a:xfrm>
              <a:off x="7643436" y="3495589"/>
              <a:ext cx="141767" cy="15594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Calibri"/>
                <a:buNone/>
              </a:pPr>
              <a:endParaRPr sz="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70"/>
            <p:cNvSpPr/>
            <p:nvPr/>
          </p:nvSpPr>
          <p:spPr>
            <a:xfrm>
              <a:off x="7564277" y="3465839"/>
              <a:ext cx="341319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13</a:t>
              </a:r>
              <a:endPara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4" name="Google Shape;1124;p70"/>
          <p:cNvGrpSpPr/>
          <p:nvPr/>
        </p:nvGrpSpPr>
        <p:grpSpPr>
          <a:xfrm>
            <a:off x="7584921" y="3336302"/>
            <a:ext cx="307399" cy="215444"/>
            <a:chOff x="7568874" y="3268912"/>
            <a:chExt cx="307399" cy="215444"/>
          </a:xfrm>
        </p:grpSpPr>
        <p:sp>
          <p:nvSpPr>
            <p:cNvPr id="1125" name="Google Shape;1125;p70"/>
            <p:cNvSpPr/>
            <p:nvPr/>
          </p:nvSpPr>
          <p:spPr>
            <a:xfrm>
              <a:off x="7640609" y="3298662"/>
              <a:ext cx="156615" cy="15594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Calibri"/>
                <a:buNone/>
              </a:pPr>
              <a:endParaRPr sz="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70"/>
            <p:cNvSpPr/>
            <p:nvPr/>
          </p:nvSpPr>
          <p:spPr>
            <a:xfrm>
              <a:off x="7568874" y="3268912"/>
              <a:ext cx="307399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15</a:t>
              </a:r>
              <a:endPara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7" name="Google Shape;1127;p70"/>
          <p:cNvGrpSpPr/>
          <p:nvPr/>
        </p:nvGrpSpPr>
        <p:grpSpPr>
          <a:xfrm>
            <a:off x="7143000" y="3343748"/>
            <a:ext cx="323523" cy="215444"/>
            <a:chOff x="7292488" y="3259052"/>
            <a:chExt cx="323523" cy="215444"/>
          </a:xfrm>
        </p:grpSpPr>
        <p:sp>
          <p:nvSpPr>
            <p:cNvPr id="1128" name="Google Shape;1128;p70"/>
            <p:cNvSpPr/>
            <p:nvPr/>
          </p:nvSpPr>
          <p:spPr>
            <a:xfrm>
              <a:off x="7369407" y="3288802"/>
              <a:ext cx="146247" cy="15594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Calibri"/>
                <a:buNone/>
              </a:pPr>
              <a:endParaRPr sz="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70"/>
            <p:cNvSpPr/>
            <p:nvPr/>
          </p:nvSpPr>
          <p:spPr>
            <a:xfrm>
              <a:off x="7292488" y="3259052"/>
              <a:ext cx="323523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16</a:t>
              </a:r>
              <a:endPara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0" name="Google Shape;1130;p70"/>
          <p:cNvGrpSpPr/>
          <p:nvPr/>
        </p:nvGrpSpPr>
        <p:grpSpPr>
          <a:xfrm>
            <a:off x="7445981" y="3099022"/>
            <a:ext cx="336696" cy="215444"/>
            <a:chOff x="7498240" y="3049701"/>
            <a:chExt cx="336696" cy="215444"/>
          </a:xfrm>
        </p:grpSpPr>
        <p:sp>
          <p:nvSpPr>
            <p:cNvPr id="1131" name="Google Shape;1131;p70"/>
            <p:cNvSpPr/>
            <p:nvPr/>
          </p:nvSpPr>
          <p:spPr>
            <a:xfrm>
              <a:off x="7577398" y="3079451"/>
              <a:ext cx="141767" cy="15594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Calibri"/>
                <a:buNone/>
              </a:pPr>
              <a:endParaRPr sz="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70"/>
            <p:cNvSpPr/>
            <p:nvPr/>
          </p:nvSpPr>
          <p:spPr>
            <a:xfrm>
              <a:off x="7498240" y="3049701"/>
              <a:ext cx="336696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17</a:t>
              </a:r>
              <a:endPara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3" name="Google Shape;1133;p70"/>
          <p:cNvGrpSpPr/>
          <p:nvPr/>
        </p:nvGrpSpPr>
        <p:grpSpPr>
          <a:xfrm>
            <a:off x="7747330" y="3179862"/>
            <a:ext cx="333347" cy="215444"/>
            <a:chOff x="7813117" y="3118027"/>
            <a:chExt cx="333347" cy="215444"/>
          </a:xfrm>
        </p:grpSpPr>
        <p:sp>
          <p:nvSpPr>
            <p:cNvPr id="1134" name="Google Shape;1134;p70"/>
            <p:cNvSpPr/>
            <p:nvPr/>
          </p:nvSpPr>
          <p:spPr>
            <a:xfrm>
              <a:off x="7882815" y="3147777"/>
              <a:ext cx="160689" cy="15594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Calibri"/>
                <a:buNone/>
              </a:pPr>
              <a:endParaRPr sz="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70"/>
            <p:cNvSpPr/>
            <p:nvPr/>
          </p:nvSpPr>
          <p:spPr>
            <a:xfrm>
              <a:off x="7813117" y="3118027"/>
              <a:ext cx="333347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18</a:t>
              </a:r>
              <a:endPara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6" name="Google Shape;1136;p70"/>
          <p:cNvGrpSpPr/>
          <p:nvPr/>
        </p:nvGrpSpPr>
        <p:grpSpPr>
          <a:xfrm>
            <a:off x="7062042" y="3871274"/>
            <a:ext cx="242374" cy="215444"/>
            <a:chOff x="7145391" y="3882152"/>
            <a:chExt cx="242374" cy="215444"/>
          </a:xfrm>
        </p:grpSpPr>
        <p:sp>
          <p:nvSpPr>
            <p:cNvPr id="1137" name="Google Shape;1137;p70"/>
            <p:cNvSpPr/>
            <p:nvPr/>
          </p:nvSpPr>
          <p:spPr>
            <a:xfrm>
              <a:off x="7192222" y="3911902"/>
              <a:ext cx="148713" cy="15594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Calibri"/>
                <a:buNone/>
              </a:pPr>
              <a:endParaRPr sz="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70"/>
            <p:cNvSpPr/>
            <p:nvPr/>
          </p:nvSpPr>
          <p:spPr>
            <a:xfrm>
              <a:off x="7145391" y="3882152"/>
              <a:ext cx="242374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9" name="Google Shape;1139;p70"/>
          <p:cNvGrpSpPr/>
          <p:nvPr/>
        </p:nvGrpSpPr>
        <p:grpSpPr>
          <a:xfrm>
            <a:off x="7316338" y="4032474"/>
            <a:ext cx="242374" cy="215444"/>
            <a:chOff x="7317281" y="3864030"/>
            <a:chExt cx="242374" cy="215444"/>
          </a:xfrm>
        </p:grpSpPr>
        <p:sp>
          <p:nvSpPr>
            <p:cNvPr id="1140" name="Google Shape;1140;p70"/>
            <p:cNvSpPr/>
            <p:nvPr/>
          </p:nvSpPr>
          <p:spPr>
            <a:xfrm>
              <a:off x="7363750" y="3893780"/>
              <a:ext cx="149436" cy="15594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Calibri"/>
                <a:buNone/>
              </a:pPr>
              <a:endParaRPr sz="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70"/>
            <p:cNvSpPr/>
            <p:nvPr/>
          </p:nvSpPr>
          <p:spPr>
            <a:xfrm>
              <a:off x="7317281" y="3864030"/>
              <a:ext cx="242374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42" name="Google Shape;1142;p70"/>
          <p:cNvGrpSpPr/>
          <p:nvPr/>
        </p:nvGrpSpPr>
        <p:grpSpPr>
          <a:xfrm>
            <a:off x="7248632" y="3779001"/>
            <a:ext cx="242374" cy="215444"/>
            <a:chOff x="7317226" y="4028020"/>
            <a:chExt cx="242374" cy="215444"/>
          </a:xfrm>
        </p:grpSpPr>
        <p:sp>
          <p:nvSpPr>
            <p:cNvPr id="1143" name="Google Shape;1143;p70"/>
            <p:cNvSpPr/>
            <p:nvPr/>
          </p:nvSpPr>
          <p:spPr>
            <a:xfrm>
              <a:off x="7362329" y="4057770"/>
              <a:ext cx="152168" cy="15594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Calibri"/>
                <a:buNone/>
              </a:pPr>
              <a:endParaRPr sz="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70"/>
            <p:cNvSpPr/>
            <p:nvPr/>
          </p:nvSpPr>
          <p:spPr>
            <a:xfrm>
              <a:off x="7317226" y="4028020"/>
              <a:ext cx="242374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45" name="Google Shape;1145;p70"/>
          <p:cNvGrpSpPr/>
          <p:nvPr/>
        </p:nvGrpSpPr>
        <p:grpSpPr>
          <a:xfrm>
            <a:off x="7626349" y="3905104"/>
            <a:ext cx="242374" cy="215444"/>
            <a:chOff x="7725353" y="3822683"/>
            <a:chExt cx="242374" cy="215444"/>
          </a:xfrm>
        </p:grpSpPr>
        <p:sp>
          <p:nvSpPr>
            <p:cNvPr id="1146" name="Google Shape;1146;p70"/>
            <p:cNvSpPr/>
            <p:nvPr/>
          </p:nvSpPr>
          <p:spPr>
            <a:xfrm>
              <a:off x="7768298" y="3852433"/>
              <a:ext cx="156484" cy="15594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Calibri"/>
                <a:buNone/>
              </a:pPr>
              <a:endParaRPr sz="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70"/>
            <p:cNvSpPr/>
            <p:nvPr/>
          </p:nvSpPr>
          <p:spPr>
            <a:xfrm>
              <a:off x="7725353" y="3822683"/>
              <a:ext cx="242374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6</a:t>
              </a:r>
              <a:endPara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48" name="Google Shape;1148;p70"/>
          <p:cNvGrpSpPr/>
          <p:nvPr/>
        </p:nvGrpSpPr>
        <p:grpSpPr>
          <a:xfrm>
            <a:off x="7668955" y="3654099"/>
            <a:ext cx="338153" cy="215444"/>
            <a:chOff x="7733856" y="3602646"/>
            <a:chExt cx="338153" cy="215444"/>
          </a:xfrm>
        </p:grpSpPr>
        <p:sp>
          <p:nvSpPr>
            <p:cNvPr id="1149" name="Google Shape;1149;p70"/>
            <p:cNvSpPr/>
            <p:nvPr/>
          </p:nvSpPr>
          <p:spPr>
            <a:xfrm>
              <a:off x="7807540" y="3632396"/>
              <a:ext cx="152717" cy="15594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Calibri"/>
                <a:buNone/>
              </a:pPr>
              <a:endParaRPr sz="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70"/>
            <p:cNvSpPr/>
            <p:nvPr/>
          </p:nvSpPr>
          <p:spPr>
            <a:xfrm>
              <a:off x="7733856" y="3602646"/>
              <a:ext cx="338153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14</a:t>
              </a:r>
              <a:endPara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51" name="Google Shape;1151;p70"/>
          <p:cNvSpPr/>
          <p:nvPr/>
        </p:nvSpPr>
        <p:spPr>
          <a:xfrm>
            <a:off x="8250471" y="3184385"/>
            <a:ext cx="152282" cy="1559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alibri"/>
              <a:buNone/>
            </a:pPr>
            <a:endParaRPr sz="8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52" name="Google Shape;1152;p70"/>
          <p:cNvGrpSpPr/>
          <p:nvPr/>
        </p:nvGrpSpPr>
        <p:grpSpPr>
          <a:xfrm>
            <a:off x="7456103" y="3626242"/>
            <a:ext cx="342685" cy="215444"/>
            <a:chOff x="7429523" y="3548172"/>
            <a:chExt cx="342685" cy="215444"/>
          </a:xfrm>
        </p:grpSpPr>
        <p:sp>
          <p:nvSpPr>
            <p:cNvPr id="1153" name="Google Shape;1153;p70"/>
            <p:cNvSpPr/>
            <p:nvPr/>
          </p:nvSpPr>
          <p:spPr>
            <a:xfrm>
              <a:off x="7504750" y="3577922"/>
              <a:ext cx="149631" cy="15594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Calibri"/>
                <a:buNone/>
              </a:pPr>
              <a:endParaRPr sz="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70"/>
            <p:cNvSpPr/>
            <p:nvPr/>
          </p:nvSpPr>
          <p:spPr>
            <a:xfrm>
              <a:off x="7429523" y="3548172"/>
              <a:ext cx="342685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12</a:t>
              </a:r>
              <a:endPara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55" name="Google Shape;1155;p70"/>
          <p:cNvSpPr/>
          <p:nvPr/>
        </p:nvSpPr>
        <p:spPr>
          <a:xfrm>
            <a:off x="8296318" y="2938634"/>
            <a:ext cx="30008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42</a:t>
            </a:r>
            <a:endParaRPr sz="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56" name="Google Shape;1156;p70"/>
          <p:cNvGrpSpPr/>
          <p:nvPr/>
        </p:nvGrpSpPr>
        <p:grpSpPr>
          <a:xfrm>
            <a:off x="7191637" y="3942965"/>
            <a:ext cx="242374" cy="215444"/>
            <a:chOff x="7236729" y="3702495"/>
            <a:chExt cx="242374" cy="215444"/>
          </a:xfrm>
        </p:grpSpPr>
        <p:sp>
          <p:nvSpPr>
            <p:cNvPr id="1157" name="Google Shape;1157;p70"/>
            <p:cNvSpPr/>
            <p:nvPr/>
          </p:nvSpPr>
          <p:spPr>
            <a:xfrm>
              <a:off x="7279249" y="3732245"/>
              <a:ext cx="157335" cy="15594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Calibri"/>
                <a:buNone/>
              </a:pPr>
              <a:endParaRPr sz="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70"/>
            <p:cNvSpPr/>
            <p:nvPr/>
          </p:nvSpPr>
          <p:spPr>
            <a:xfrm>
              <a:off x="7236729" y="3702495"/>
              <a:ext cx="242374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8</a:t>
              </a:r>
              <a:endPara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59" name="Google Shape;1159;p70"/>
          <p:cNvGrpSpPr/>
          <p:nvPr/>
        </p:nvGrpSpPr>
        <p:grpSpPr>
          <a:xfrm>
            <a:off x="7242283" y="4524939"/>
            <a:ext cx="218330" cy="215444"/>
            <a:chOff x="7182498" y="4566366"/>
            <a:chExt cx="218330" cy="215444"/>
          </a:xfrm>
        </p:grpSpPr>
        <p:sp>
          <p:nvSpPr>
            <p:cNvPr id="1160" name="Google Shape;1160;p70"/>
            <p:cNvSpPr/>
            <p:nvPr/>
          </p:nvSpPr>
          <p:spPr>
            <a:xfrm>
              <a:off x="7227873" y="4596116"/>
              <a:ext cx="151625" cy="15594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Calibri"/>
                <a:buNone/>
              </a:pPr>
              <a:endParaRPr sz="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70"/>
            <p:cNvSpPr/>
            <p:nvPr/>
          </p:nvSpPr>
          <p:spPr>
            <a:xfrm>
              <a:off x="7182498" y="4566366"/>
              <a:ext cx="218330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62" name="Google Shape;1162;p70"/>
          <p:cNvGrpSpPr/>
          <p:nvPr/>
        </p:nvGrpSpPr>
        <p:grpSpPr>
          <a:xfrm>
            <a:off x="7026852" y="4308101"/>
            <a:ext cx="242374" cy="215444"/>
            <a:chOff x="7026852" y="4308101"/>
            <a:chExt cx="242374" cy="215444"/>
          </a:xfrm>
        </p:grpSpPr>
        <p:sp>
          <p:nvSpPr>
            <p:cNvPr id="1163" name="Google Shape;1163;p70"/>
            <p:cNvSpPr/>
            <p:nvPr/>
          </p:nvSpPr>
          <p:spPr>
            <a:xfrm>
              <a:off x="7077156" y="4337851"/>
              <a:ext cx="141767" cy="15594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Calibri"/>
                <a:buNone/>
              </a:pPr>
              <a:endParaRPr sz="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70"/>
            <p:cNvSpPr/>
            <p:nvPr/>
          </p:nvSpPr>
          <p:spPr>
            <a:xfrm>
              <a:off x="7026852" y="4308101"/>
              <a:ext cx="242374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65" name="Google Shape;1165;p70"/>
          <p:cNvSpPr/>
          <p:nvPr/>
        </p:nvSpPr>
        <p:spPr>
          <a:xfrm>
            <a:off x="2989544" y="5782434"/>
            <a:ext cx="5642891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entury Gothic"/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37 Trade Offices      </a:t>
            </a:r>
            <a:r>
              <a:rPr lang="en-US" sz="2200" b="1" i="0" u="none" strike="noStrike" cap="none">
                <a:solidFill>
                  <a:srgbClr val="F7941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11 Marketing Offices</a:t>
            </a:r>
            <a:endParaRPr sz="2200" b="0" i="0" u="none" strike="noStrike" cap="none">
              <a:solidFill>
                <a:srgbClr val="F7941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166" name="Google Shape;1166;p70"/>
          <p:cNvCxnSpPr/>
          <p:nvPr/>
        </p:nvCxnSpPr>
        <p:spPr>
          <a:xfrm>
            <a:off x="5474136" y="5803245"/>
            <a:ext cx="0" cy="389265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29019"/>
              </a:srgbClr>
            </a:outerShdw>
          </a:effectLst>
        </p:spPr>
      </p:cxnSp>
      <p:grpSp>
        <p:nvGrpSpPr>
          <p:cNvPr id="1167" name="Google Shape;1167;p70"/>
          <p:cNvGrpSpPr/>
          <p:nvPr/>
        </p:nvGrpSpPr>
        <p:grpSpPr>
          <a:xfrm>
            <a:off x="8248885" y="5471724"/>
            <a:ext cx="242374" cy="215444"/>
            <a:chOff x="8089214" y="5108899"/>
            <a:chExt cx="242374" cy="215444"/>
          </a:xfrm>
        </p:grpSpPr>
        <p:sp>
          <p:nvSpPr>
            <p:cNvPr id="1168" name="Google Shape;1168;p70"/>
            <p:cNvSpPr/>
            <p:nvPr/>
          </p:nvSpPr>
          <p:spPr>
            <a:xfrm>
              <a:off x="8139518" y="5138649"/>
              <a:ext cx="141767" cy="15594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Calibri"/>
                <a:buNone/>
              </a:pPr>
              <a:endParaRPr sz="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70"/>
            <p:cNvSpPr/>
            <p:nvPr/>
          </p:nvSpPr>
          <p:spPr>
            <a:xfrm>
              <a:off x="8089214" y="5108899"/>
              <a:ext cx="242374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9</a:t>
              </a:r>
              <a:endPara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70" name="Google Shape;1170;p70"/>
          <p:cNvSpPr/>
          <p:nvPr/>
        </p:nvSpPr>
        <p:spPr>
          <a:xfrm>
            <a:off x="8176571" y="3154635"/>
            <a:ext cx="30008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endParaRPr sz="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71" name="Google Shape;1171;p70"/>
          <p:cNvGrpSpPr/>
          <p:nvPr/>
        </p:nvGrpSpPr>
        <p:grpSpPr>
          <a:xfrm>
            <a:off x="8032762" y="3290716"/>
            <a:ext cx="325883" cy="215444"/>
            <a:chOff x="8077456" y="3335962"/>
            <a:chExt cx="325883" cy="215444"/>
          </a:xfrm>
        </p:grpSpPr>
        <p:sp>
          <p:nvSpPr>
            <p:cNvPr id="1172" name="Google Shape;1172;p70"/>
            <p:cNvSpPr/>
            <p:nvPr/>
          </p:nvSpPr>
          <p:spPr>
            <a:xfrm>
              <a:off x="8147292" y="3365712"/>
              <a:ext cx="160413" cy="15594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Calibri"/>
                <a:buNone/>
              </a:pPr>
              <a:endParaRPr sz="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70"/>
            <p:cNvSpPr/>
            <p:nvPr/>
          </p:nvSpPr>
          <p:spPr>
            <a:xfrm>
              <a:off x="8077456" y="3335962"/>
              <a:ext cx="325883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19</a:t>
              </a:r>
              <a:endPara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74" name="Google Shape;1174;p70"/>
          <p:cNvSpPr/>
          <p:nvPr/>
        </p:nvSpPr>
        <p:spPr>
          <a:xfrm>
            <a:off x="4604343" y="2687290"/>
            <a:ext cx="30008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38</a:t>
            </a:r>
            <a:endParaRPr sz="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5" name="Google Shape;1175;p70"/>
          <p:cNvSpPr/>
          <p:nvPr/>
        </p:nvSpPr>
        <p:spPr>
          <a:xfrm>
            <a:off x="3039193" y="5200887"/>
            <a:ext cx="30008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76" name="Google Shape;1176;p70"/>
          <p:cNvGrpSpPr/>
          <p:nvPr/>
        </p:nvGrpSpPr>
        <p:grpSpPr>
          <a:xfrm>
            <a:off x="2456894" y="5494624"/>
            <a:ext cx="300082" cy="215444"/>
            <a:chOff x="2615197" y="5234963"/>
            <a:chExt cx="300082" cy="215444"/>
          </a:xfrm>
        </p:grpSpPr>
        <p:sp>
          <p:nvSpPr>
            <p:cNvPr id="1177" name="Google Shape;1177;p70"/>
            <p:cNvSpPr/>
            <p:nvPr/>
          </p:nvSpPr>
          <p:spPr>
            <a:xfrm>
              <a:off x="2694355" y="5264713"/>
              <a:ext cx="141767" cy="15594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Calibri"/>
                <a:buNone/>
              </a:pPr>
              <a:endParaRPr sz="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70"/>
            <p:cNvSpPr/>
            <p:nvPr/>
          </p:nvSpPr>
          <p:spPr>
            <a:xfrm>
              <a:off x="2615197" y="5234963"/>
              <a:ext cx="300082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42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79" name="Google Shape;1179;p70"/>
          <p:cNvGrpSpPr/>
          <p:nvPr/>
        </p:nvGrpSpPr>
        <p:grpSpPr>
          <a:xfrm>
            <a:off x="2253946" y="3484780"/>
            <a:ext cx="300082" cy="215444"/>
            <a:chOff x="2241074" y="3365757"/>
            <a:chExt cx="300082" cy="215444"/>
          </a:xfrm>
        </p:grpSpPr>
        <p:sp>
          <p:nvSpPr>
            <p:cNvPr id="1180" name="Google Shape;1180;p70"/>
            <p:cNvSpPr/>
            <p:nvPr/>
          </p:nvSpPr>
          <p:spPr>
            <a:xfrm>
              <a:off x="2320232" y="3395507"/>
              <a:ext cx="141767" cy="15594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Calibri"/>
                <a:buNone/>
              </a:pPr>
              <a:endParaRPr sz="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70"/>
            <p:cNvSpPr/>
            <p:nvPr/>
          </p:nvSpPr>
          <p:spPr>
            <a:xfrm>
              <a:off x="2241074" y="3365757"/>
              <a:ext cx="300082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43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82" name="Google Shape;1182;p70"/>
          <p:cNvGrpSpPr/>
          <p:nvPr/>
        </p:nvGrpSpPr>
        <p:grpSpPr>
          <a:xfrm>
            <a:off x="2386671" y="3128250"/>
            <a:ext cx="300082" cy="215444"/>
            <a:chOff x="2476302" y="3084057"/>
            <a:chExt cx="300082" cy="215444"/>
          </a:xfrm>
        </p:grpSpPr>
        <p:sp>
          <p:nvSpPr>
            <p:cNvPr id="1183" name="Google Shape;1183;p70"/>
            <p:cNvSpPr/>
            <p:nvPr/>
          </p:nvSpPr>
          <p:spPr>
            <a:xfrm>
              <a:off x="2555460" y="3113807"/>
              <a:ext cx="141767" cy="15594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Calibri"/>
                <a:buNone/>
              </a:pPr>
              <a:endParaRPr sz="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70"/>
            <p:cNvSpPr/>
            <p:nvPr/>
          </p:nvSpPr>
          <p:spPr>
            <a:xfrm>
              <a:off x="2476302" y="3084057"/>
              <a:ext cx="300082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44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85" name="Google Shape;1185;p70"/>
          <p:cNvGrpSpPr/>
          <p:nvPr/>
        </p:nvGrpSpPr>
        <p:grpSpPr>
          <a:xfrm>
            <a:off x="1697245" y="3745707"/>
            <a:ext cx="300082" cy="215444"/>
            <a:chOff x="1817721" y="3746241"/>
            <a:chExt cx="300082" cy="215444"/>
          </a:xfrm>
        </p:grpSpPr>
        <p:sp>
          <p:nvSpPr>
            <p:cNvPr id="1186" name="Google Shape;1186;p70"/>
            <p:cNvSpPr/>
            <p:nvPr/>
          </p:nvSpPr>
          <p:spPr>
            <a:xfrm>
              <a:off x="1896879" y="3775991"/>
              <a:ext cx="141767" cy="15594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Calibri"/>
                <a:buNone/>
              </a:pPr>
              <a:endParaRPr sz="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70"/>
            <p:cNvSpPr/>
            <p:nvPr/>
          </p:nvSpPr>
          <p:spPr>
            <a:xfrm>
              <a:off x="1817721" y="3746241"/>
              <a:ext cx="300082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45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88" name="Google Shape;1188;p70"/>
          <p:cNvGrpSpPr/>
          <p:nvPr/>
        </p:nvGrpSpPr>
        <p:grpSpPr>
          <a:xfrm>
            <a:off x="1164190" y="3232094"/>
            <a:ext cx="300082" cy="215444"/>
            <a:chOff x="1164190" y="3232094"/>
            <a:chExt cx="300082" cy="215444"/>
          </a:xfrm>
        </p:grpSpPr>
        <p:sp>
          <p:nvSpPr>
            <p:cNvPr id="1189" name="Google Shape;1189;p70"/>
            <p:cNvSpPr/>
            <p:nvPr/>
          </p:nvSpPr>
          <p:spPr>
            <a:xfrm>
              <a:off x="1243348" y="3261844"/>
              <a:ext cx="141767" cy="15594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Calibri"/>
                <a:buNone/>
              </a:pPr>
              <a:endParaRPr sz="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70"/>
            <p:cNvSpPr/>
            <p:nvPr/>
          </p:nvSpPr>
          <p:spPr>
            <a:xfrm>
              <a:off x="1164190" y="3232094"/>
              <a:ext cx="300082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46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91" name="Google Shape;1191;p70"/>
          <p:cNvGrpSpPr/>
          <p:nvPr/>
        </p:nvGrpSpPr>
        <p:grpSpPr>
          <a:xfrm>
            <a:off x="6163228" y="3610823"/>
            <a:ext cx="399375" cy="215444"/>
            <a:chOff x="9517031" y="4728417"/>
            <a:chExt cx="399375" cy="215444"/>
          </a:xfrm>
        </p:grpSpPr>
        <p:sp>
          <p:nvSpPr>
            <p:cNvPr id="1192" name="Google Shape;1192;p70"/>
            <p:cNvSpPr/>
            <p:nvPr/>
          </p:nvSpPr>
          <p:spPr>
            <a:xfrm>
              <a:off x="9596190" y="4758167"/>
              <a:ext cx="141767" cy="15594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Calibri"/>
                <a:buNone/>
              </a:pPr>
              <a:endParaRPr sz="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70"/>
            <p:cNvSpPr/>
            <p:nvPr/>
          </p:nvSpPr>
          <p:spPr>
            <a:xfrm>
              <a:off x="9517031" y="4728417"/>
              <a:ext cx="399375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47</a:t>
              </a:r>
              <a:endPara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94" name="Google Shape;1194;p70"/>
          <p:cNvGrpSpPr/>
          <p:nvPr/>
        </p:nvGrpSpPr>
        <p:grpSpPr>
          <a:xfrm>
            <a:off x="7203875" y="4320357"/>
            <a:ext cx="300082" cy="215444"/>
            <a:chOff x="9517032" y="4728417"/>
            <a:chExt cx="300082" cy="215444"/>
          </a:xfrm>
        </p:grpSpPr>
        <p:sp>
          <p:nvSpPr>
            <p:cNvPr id="1195" name="Google Shape;1195;p70"/>
            <p:cNvSpPr/>
            <p:nvPr/>
          </p:nvSpPr>
          <p:spPr>
            <a:xfrm>
              <a:off x="9596190" y="4758167"/>
              <a:ext cx="141767" cy="15594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Calibri"/>
                <a:buNone/>
              </a:pPr>
              <a:endParaRPr sz="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70"/>
            <p:cNvSpPr/>
            <p:nvPr/>
          </p:nvSpPr>
          <p:spPr>
            <a:xfrm>
              <a:off x="9517032" y="4728417"/>
              <a:ext cx="300082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Arial"/>
                <a:buNone/>
              </a:pPr>
              <a:r>
                <a:rPr lang="en-US" sz="8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48</a:t>
              </a:r>
              <a:endPara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97" name="Google Shape;1197;p70"/>
          <p:cNvSpPr/>
          <p:nvPr/>
        </p:nvSpPr>
        <p:spPr>
          <a:xfrm>
            <a:off x="9676035" y="1156662"/>
            <a:ext cx="1536272" cy="489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Jakarta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Medan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Bangkok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 Chi Minh City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Hanoi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Manila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Yangon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Phnom Penh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Melbourne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Chennai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Mumbai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Hong Kong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Guangzhou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Taipei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Shanghai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Chengdu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Beijing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Seoul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Osaka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Tokyo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Dubai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Doha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Jeddah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Almaty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Tashkent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98" name="Google Shape;1198;p70"/>
          <p:cNvGrpSpPr/>
          <p:nvPr/>
        </p:nvGrpSpPr>
        <p:grpSpPr>
          <a:xfrm>
            <a:off x="9522309" y="1186756"/>
            <a:ext cx="234360" cy="200055"/>
            <a:chOff x="9384789" y="1206614"/>
            <a:chExt cx="234360" cy="200055"/>
          </a:xfrm>
        </p:grpSpPr>
        <p:sp>
          <p:nvSpPr>
            <p:cNvPr id="1199" name="Google Shape;1199;p70"/>
            <p:cNvSpPr/>
            <p:nvPr/>
          </p:nvSpPr>
          <p:spPr>
            <a:xfrm>
              <a:off x="9418319" y="1226090"/>
              <a:ext cx="167127" cy="1671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70"/>
            <p:cNvSpPr txBox="1"/>
            <p:nvPr/>
          </p:nvSpPr>
          <p:spPr>
            <a:xfrm>
              <a:off x="9384789" y="1206614"/>
              <a:ext cx="234360" cy="200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01" name="Google Shape;1201;p70"/>
          <p:cNvGrpSpPr/>
          <p:nvPr/>
        </p:nvGrpSpPr>
        <p:grpSpPr>
          <a:xfrm>
            <a:off x="9505066" y="2835143"/>
            <a:ext cx="284052" cy="200055"/>
            <a:chOff x="9359389" y="1206614"/>
            <a:chExt cx="284052" cy="200055"/>
          </a:xfrm>
        </p:grpSpPr>
        <p:sp>
          <p:nvSpPr>
            <p:cNvPr id="1202" name="Google Shape;1202;p70"/>
            <p:cNvSpPr/>
            <p:nvPr/>
          </p:nvSpPr>
          <p:spPr>
            <a:xfrm>
              <a:off x="9418319" y="1226090"/>
              <a:ext cx="167127" cy="1671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70"/>
            <p:cNvSpPr txBox="1"/>
            <p:nvPr/>
          </p:nvSpPr>
          <p:spPr>
            <a:xfrm>
              <a:off x="9359389" y="1206614"/>
              <a:ext cx="284052" cy="200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10</a:t>
              </a:r>
              <a:endPara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04" name="Google Shape;1204;p70"/>
          <p:cNvGrpSpPr/>
          <p:nvPr/>
        </p:nvGrpSpPr>
        <p:grpSpPr>
          <a:xfrm>
            <a:off x="9522309" y="1369910"/>
            <a:ext cx="234360" cy="200055"/>
            <a:chOff x="9384789" y="1206614"/>
            <a:chExt cx="234360" cy="200055"/>
          </a:xfrm>
        </p:grpSpPr>
        <p:sp>
          <p:nvSpPr>
            <p:cNvPr id="1205" name="Google Shape;1205;p70"/>
            <p:cNvSpPr/>
            <p:nvPr/>
          </p:nvSpPr>
          <p:spPr>
            <a:xfrm>
              <a:off x="9418319" y="1226090"/>
              <a:ext cx="167127" cy="1671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70"/>
            <p:cNvSpPr txBox="1"/>
            <p:nvPr/>
          </p:nvSpPr>
          <p:spPr>
            <a:xfrm>
              <a:off x="9384789" y="1206614"/>
              <a:ext cx="234360" cy="200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07" name="Google Shape;1207;p70"/>
          <p:cNvGrpSpPr/>
          <p:nvPr/>
        </p:nvGrpSpPr>
        <p:grpSpPr>
          <a:xfrm>
            <a:off x="9522309" y="1553064"/>
            <a:ext cx="234360" cy="200055"/>
            <a:chOff x="9384789" y="1206614"/>
            <a:chExt cx="234360" cy="200055"/>
          </a:xfrm>
        </p:grpSpPr>
        <p:sp>
          <p:nvSpPr>
            <p:cNvPr id="1208" name="Google Shape;1208;p70"/>
            <p:cNvSpPr/>
            <p:nvPr/>
          </p:nvSpPr>
          <p:spPr>
            <a:xfrm>
              <a:off x="9418319" y="1226090"/>
              <a:ext cx="167127" cy="1671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70"/>
            <p:cNvSpPr txBox="1"/>
            <p:nvPr/>
          </p:nvSpPr>
          <p:spPr>
            <a:xfrm>
              <a:off x="9384789" y="1206614"/>
              <a:ext cx="234360" cy="200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10" name="Google Shape;1210;p70"/>
          <p:cNvGrpSpPr/>
          <p:nvPr/>
        </p:nvGrpSpPr>
        <p:grpSpPr>
          <a:xfrm>
            <a:off x="9522309" y="1736218"/>
            <a:ext cx="234360" cy="200055"/>
            <a:chOff x="9384789" y="1206614"/>
            <a:chExt cx="234360" cy="200055"/>
          </a:xfrm>
        </p:grpSpPr>
        <p:sp>
          <p:nvSpPr>
            <p:cNvPr id="1211" name="Google Shape;1211;p70"/>
            <p:cNvSpPr/>
            <p:nvPr/>
          </p:nvSpPr>
          <p:spPr>
            <a:xfrm>
              <a:off x="9418319" y="1226090"/>
              <a:ext cx="167127" cy="1671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70"/>
            <p:cNvSpPr txBox="1"/>
            <p:nvPr/>
          </p:nvSpPr>
          <p:spPr>
            <a:xfrm>
              <a:off x="9384789" y="1206614"/>
              <a:ext cx="234360" cy="200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13" name="Google Shape;1213;p70"/>
          <p:cNvGrpSpPr/>
          <p:nvPr/>
        </p:nvGrpSpPr>
        <p:grpSpPr>
          <a:xfrm>
            <a:off x="9522309" y="1919372"/>
            <a:ext cx="234360" cy="200055"/>
            <a:chOff x="9384789" y="1206614"/>
            <a:chExt cx="234360" cy="200055"/>
          </a:xfrm>
        </p:grpSpPr>
        <p:sp>
          <p:nvSpPr>
            <p:cNvPr id="1214" name="Google Shape;1214;p70"/>
            <p:cNvSpPr/>
            <p:nvPr/>
          </p:nvSpPr>
          <p:spPr>
            <a:xfrm>
              <a:off x="9418319" y="1226090"/>
              <a:ext cx="167127" cy="1671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70"/>
            <p:cNvSpPr txBox="1"/>
            <p:nvPr/>
          </p:nvSpPr>
          <p:spPr>
            <a:xfrm>
              <a:off x="9384789" y="1206614"/>
              <a:ext cx="234360" cy="200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16" name="Google Shape;1216;p70"/>
          <p:cNvGrpSpPr/>
          <p:nvPr/>
        </p:nvGrpSpPr>
        <p:grpSpPr>
          <a:xfrm>
            <a:off x="9522309" y="2102526"/>
            <a:ext cx="234360" cy="200055"/>
            <a:chOff x="9384789" y="1206614"/>
            <a:chExt cx="234360" cy="200055"/>
          </a:xfrm>
        </p:grpSpPr>
        <p:sp>
          <p:nvSpPr>
            <p:cNvPr id="1217" name="Google Shape;1217;p70"/>
            <p:cNvSpPr/>
            <p:nvPr/>
          </p:nvSpPr>
          <p:spPr>
            <a:xfrm>
              <a:off x="9418319" y="1226090"/>
              <a:ext cx="167127" cy="1671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70"/>
            <p:cNvSpPr txBox="1"/>
            <p:nvPr/>
          </p:nvSpPr>
          <p:spPr>
            <a:xfrm>
              <a:off x="9384789" y="1206614"/>
              <a:ext cx="234360" cy="200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6</a:t>
              </a:r>
              <a:endPara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19" name="Google Shape;1219;p70"/>
          <p:cNvGrpSpPr/>
          <p:nvPr/>
        </p:nvGrpSpPr>
        <p:grpSpPr>
          <a:xfrm>
            <a:off x="9522309" y="2285680"/>
            <a:ext cx="234360" cy="200055"/>
            <a:chOff x="9384789" y="1206614"/>
            <a:chExt cx="234360" cy="200055"/>
          </a:xfrm>
        </p:grpSpPr>
        <p:sp>
          <p:nvSpPr>
            <p:cNvPr id="1220" name="Google Shape;1220;p70"/>
            <p:cNvSpPr/>
            <p:nvPr/>
          </p:nvSpPr>
          <p:spPr>
            <a:xfrm>
              <a:off x="9418319" y="1226090"/>
              <a:ext cx="167127" cy="1671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70"/>
            <p:cNvSpPr txBox="1"/>
            <p:nvPr/>
          </p:nvSpPr>
          <p:spPr>
            <a:xfrm>
              <a:off x="9384789" y="1206614"/>
              <a:ext cx="234360" cy="200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7</a:t>
              </a:r>
              <a:endPara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22" name="Google Shape;1222;p70"/>
          <p:cNvGrpSpPr/>
          <p:nvPr/>
        </p:nvGrpSpPr>
        <p:grpSpPr>
          <a:xfrm>
            <a:off x="9522309" y="2468834"/>
            <a:ext cx="234360" cy="200055"/>
            <a:chOff x="9384789" y="1206614"/>
            <a:chExt cx="234360" cy="200055"/>
          </a:xfrm>
        </p:grpSpPr>
        <p:sp>
          <p:nvSpPr>
            <p:cNvPr id="1223" name="Google Shape;1223;p70"/>
            <p:cNvSpPr/>
            <p:nvPr/>
          </p:nvSpPr>
          <p:spPr>
            <a:xfrm>
              <a:off x="9418319" y="1226090"/>
              <a:ext cx="167127" cy="1671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70"/>
            <p:cNvSpPr txBox="1"/>
            <p:nvPr/>
          </p:nvSpPr>
          <p:spPr>
            <a:xfrm>
              <a:off x="9384789" y="1206614"/>
              <a:ext cx="234360" cy="200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8</a:t>
              </a:r>
              <a:endPara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25" name="Google Shape;1225;p70"/>
          <p:cNvGrpSpPr/>
          <p:nvPr/>
        </p:nvGrpSpPr>
        <p:grpSpPr>
          <a:xfrm>
            <a:off x="9522309" y="2651988"/>
            <a:ext cx="234360" cy="200055"/>
            <a:chOff x="9384789" y="1206614"/>
            <a:chExt cx="234360" cy="200055"/>
          </a:xfrm>
        </p:grpSpPr>
        <p:sp>
          <p:nvSpPr>
            <p:cNvPr id="1226" name="Google Shape;1226;p70"/>
            <p:cNvSpPr/>
            <p:nvPr/>
          </p:nvSpPr>
          <p:spPr>
            <a:xfrm>
              <a:off x="9418319" y="1226090"/>
              <a:ext cx="167127" cy="1671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70"/>
            <p:cNvSpPr txBox="1"/>
            <p:nvPr/>
          </p:nvSpPr>
          <p:spPr>
            <a:xfrm>
              <a:off x="9384789" y="1206614"/>
              <a:ext cx="234360" cy="200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9</a:t>
              </a:r>
              <a:endPara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28" name="Google Shape;1228;p70"/>
          <p:cNvGrpSpPr/>
          <p:nvPr/>
        </p:nvGrpSpPr>
        <p:grpSpPr>
          <a:xfrm>
            <a:off x="9505066" y="3018068"/>
            <a:ext cx="284052" cy="200055"/>
            <a:chOff x="9359389" y="1206614"/>
            <a:chExt cx="284052" cy="200055"/>
          </a:xfrm>
        </p:grpSpPr>
        <p:sp>
          <p:nvSpPr>
            <p:cNvPr id="1229" name="Google Shape;1229;p70"/>
            <p:cNvSpPr/>
            <p:nvPr/>
          </p:nvSpPr>
          <p:spPr>
            <a:xfrm>
              <a:off x="9418319" y="1226090"/>
              <a:ext cx="167127" cy="1671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70"/>
            <p:cNvSpPr txBox="1"/>
            <p:nvPr/>
          </p:nvSpPr>
          <p:spPr>
            <a:xfrm>
              <a:off x="9359389" y="1206614"/>
              <a:ext cx="284052" cy="200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11</a:t>
              </a:r>
              <a:endPara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31" name="Google Shape;1231;p70"/>
          <p:cNvGrpSpPr/>
          <p:nvPr/>
        </p:nvGrpSpPr>
        <p:grpSpPr>
          <a:xfrm>
            <a:off x="9505066" y="3200993"/>
            <a:ext cx="284052" cy="200055"/>
            <a:chOff x="9359389" y="1206614"/>
            <a:chExt cx="284052" cy="200055"/>
          </a:xfrm>
        </p:grpSpPr>
        <p:sp>
          <p:nvSpPr>
            <p:cNvPr id="1232" name="Google Shape;1232;p70"/>
            <p:cNvSpPr/>
            <p:nvPr/>
          </p:nvSpPr>
          <p:spPr>
            <a:xfrm>
              <a:off x="9418319" y="1226090"/>
              <a:ext cx="167127" cy="1671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70"/>
            <p:cNvSpPr txBox="1"/>
            <p:nvPr/>
          </p:nvSpPr>
          <p:spPr>
            <a:xfrm>
              <a:off x="9359389" y="1206614"/>
              <a:ext cx="284052" cy="200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12</a:t>
              </a:r>
              <a:endPara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34" name="Google Shape;1234;p70"/>
          <p:cNvGrpSpPr/>
          <p:nvPr/>
        </p:nvGrpSpPr>
        <p:grpSpPr>
          <a:xfrm>
            <a:off x="9505066" y="3383918"/>
            <a:ext cx="284052" cy="200055"/>
            <a:chOff x="9359389" y="1206614"/>
            <a:chExt cx="284052" cy="200055"/>
          </a:xfrm>
        </p:grpSpPr>
        <p:sp>
          <p:nvSpPr>
            <p:cNvPr id="1235" name="Google Shape;1235;p70"/>
            <p:cNvSpPr/>
            <p:nvPr/>
          </p:nvSpPr>
          <p:spPr>
            <a:xfrm>
              <a:off x="9418319" y="1226090"/>
              <a:ext cx="167127" cy="1671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70"/>
            <p:cNvSpPr txBox="1"/>
            <p:nvPr/>
          </p:nvSpPr>
          <p:spPr>
            <a:xfrm>
              <a:off x="9359389" y="1206614"/>
              <a:ext cx="284052" cy="200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13</a:t>
              </a:r>
              <a:endPara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37" name="Google Shape;1237;p70"/>
          <p:cNvGrpSpPr/>
          <p:nvPr/>
        </p:nvGrpSpPr>
        <p:grpSpPr>
          <a:xfrm>
            <a:off x="9505066" y="3566843"/>
            <a:ext cx="284052" cy="200055"/>
            <a:chOff x="9359389" y="1206614"/>
            <a:chExt cx="284052" cy="200055"/>
          </a:xfrm>
        </p:grpSpPr>
        <p:sp>
          <p:nvSpPr>
            <p:cNvPr id="1238" name="Google Shape;1238;p70"/>
            <p:cNvSpPr/>
            <p:nvPr/>
          </p:nvSpPr>
          <p:spPr>
            <a:xfrm>
              <a:off x="9418319" y="1226090"/>
              <a:ext cx="167127" cy="1671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70"/>
            <p:cNvSpPr txBox="1"/>
            <p:nvPr/>
          </p:nvSpPr>
          <p:spPr>
            <a:xfrm>
              <a:off x="9359389" y="1206614"/>
              <a:ext cx="284052" cy="200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14</a:t>
              </a:r>
              <a:endPara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40" name="Google Shape;1240;p70"/>
          <p:cNvGrpSpPr/>
          <p:nvPr/>
        </p:nvGrpSpPr>
        <p:grpSpPr>
          <a:xfrm>
            <a:off x="9505066" y="3749768"/>
            <a:ext cx="284052" cy="200055"/>
            <a:chOff x="9359389" y="1206614"/>
            <a:chExt cx="284052" cy="200055"/>
          </a:xfrm>
        </p:grpSpPr>
        <p:sp>
          <p:nvSpPr>
            <p:cNvPr id="1241" name="Google Shape;1241;p70"/>
            <p:cNvSpPr/>
            <p:nvPr/>
          </p:nvSpPr>
          <p:spPr>
            <a:xfrm>
              <a:off x="9418319" y="1226090"/>
              <a:ext cx="167127" cy="1671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70"/>
            <p:cNvSpPr txBox="1"/>
            <p:nvPr/>
          </p:nvSpPr>
          <p:spPr>
            <a:xfrm>
              <a:off x="9359389" y="1206614"/>
              <a:ext cx="284052" cy="200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15</a:t>
              </a:r>
              <a:endPara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43" name="Google Shape;1243;p70"/>
          <p:cNvGrpSpPr/>
          <p:nvPr/>
        </p:nvGrpSpPr>
        <p:grpSpPr>
          <a:xfrm>
            <a:off x="9505066" y="3932693"/>
            <a:ext cx="284052" cy="200055"/>
            <a:chOff x="9359389" y="1206614"/>
            <a:chExt cx="284052" cy="200055"/>
          </a:xfrm>
        </p:grpSpPr>
        <p:sp>
          <p:nvSpPr>
            <p:cNvPr id="1244" name="Google Shape;1244;p70"/>
            <p:cNvSpPr/>
            <p:nvPr/>
          </p:nvSpPr>
          <p:spPr>
            <a:xfrm>
              <a:off x="9418319" y="1226090"/>
              <a:ext cx="167127" cy="1671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70"/>
            <p:cNvSpPr txBox="1"/>
            <p:nvPr/>
          </p:nvSpPr>
          <p:spPr>
            <a:xfrm>
              <a:off x="9359389" y="1206614"/>
              <a:ext cx="284052" cy="200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16</a:t>
              </a:r>
              <a:endPara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46" name="Google Shape;1246;p70"/>
          <p:cNvGrpSpPr/>
          <p:nvPr/>
        </p:nvGrpSpPr>
        <p:grpSpPr>
          <a:xfrm>
            <a:off x="9505066" y="4115618"/>
            <a:ext cx="284052" cy="200055"/>
            <a:chOff x="9359389" y="1206614"/>
            <a:chExt cx="284052" cy="200055"/>
          </a:xfrm>
        </p:grpSpPr>
        <p:sp>
          <p:nvSpPr>
            <p:cNvPr id="1247" name="Google Shape;1247;p70"/>
            <p:cNvSpPr/>
            <p:nvPr/>
          </p:nvSpPr>
          <p:spPr>
            <a:xfrm>
              <a:off x="9418319" y="1226090"/>
              <a:ext cx="167127" cy="1671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70"/>
            <p:cNvSpPr txBox="1"/>
            <p:nvPr/>
          </p:nvSpPr>
          <p:spPr>
            <a:xfrm>
              <a:off x="9359389" y="1206614"/>
              <a:ext cx="284052" cy="200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17</a:t>
              </a:r>
              <a:endPara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49" name="Google Shape;1249;p70"/>
          <p:cNvGrpSpPr/>
          <p:nvPr/>
        </p:nvGrpSpPr>
        <p:grpSpPr>
          <a:xfrm>
            <a:off x="9505066" y="4298543"/>
            <a:ext cx="284052" cy="200055"/>
            <a:chOff x="9359389" y="1206614"/>
            <a:chExt cx="284052" cy="200055"/>
          </a:xfrm>
        </p:grpSpPr>
        <p:sp>
          <p:nvSpPr>
            <p:cNvPr id="1250" name="Google Shape;1250;p70"/>
            <p:cNvSpPr/>
            <p:nvPr/>
          </p:nvSpPr>
          <p:spPr>
            <a:xfrm>
              <a:off x="9418319" y="1226090"/>
              <a:ext cx="167127" cy="1671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70"/>
            <p:cNvSpPr txBox="1"/>
            <p:nvPr/>
          </p:nvSpPr>
          <p:spPr>
            <a:xfrm>
              <a:off x="9359389" y="1206614"/>
              <a:ext cx="284052" cy="200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18</a:t>
              </a:r>
              <a:endPara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52" name="Google Shape;1252;p70"/>
          <p:cNvGrpSpPr/>
          <p:nvPr/>
        </p:nvGrpSpPr>
        <p:grpSpPr>
          <a:xfrm>
            <a:off x="9505066" y="4481468"/>
            <a:ext cx="284052" cy="200055"/>
            <a:chOff x="9359389" y="1206614"/>
            <a:chExt cx="284052" cy="200055"/>
          </a:xfrm>
        </p:grpSpPr>
        <p:sp>
          <p:nvSpPr>
            <p:cNvPr id="1253" name="Google Shape;1253;p70"/>
            <p:cNvSpPr/>
            <p:nvPr/>
          </p:nvSpPr>
          <p:spPr>
            <a:xfrm>
              <a:off x="9418319" y="1226090"/>
              <a:ext cx="167127" cy="1671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70"/>
            <p:cNvSpPr txBox="1"/>
            <p:nvPr/>
          </p:nvSpPr>
          <p:spPr>
            <a:xfrm>
              <a:off x="9359389" y="1206614"/>
              <a:ext cx="284052" cy="200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19</a:t>
              </a:r>
              <a:endPara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55" name="Google Shape;1255;p70"/>
          <p:cNvGrpSpPr/>
          <p:nvPr/>
        </p:nvGrpSpPr>
        <p:grpSpPr>
          <a:xfrm>
            <a:off x="9505066" y="4664393"/>
            <a:ext cx="284052" cy="200055"/>
            <a:chOff x="9359389" y="1206614"/>
            <a:chExt cx="284052" cy="200055"/>
          </a:xfrm>
        </p:grpSpPr>
        <p:sp>
          <p:nvSpPr>
            <p:cNvPr id="1256" name="Google Shape;1256;p70"/>
            <p:cNvSpPr/>
            <p:nvPr/>
          </p:nvSpPr>
          <p:spPr>
            <a:xfrm>
              <a:off x="9418319" y="1226090"/>
              <a:ext cx="167127" cy="1671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70"/>
            <p:cNvSpPr txBox="1"/>
            <p:nvPr/>
          </p:nvSpPr>
          <p:spPr>
            <a:xfrm>
              <a:off x="9359389" y="1206614"/>
              <a:ext cx="284052" cy="200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20</a:t>
              </a:r>
              <a:endPara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58" name="Google Shape;1258;p70"/>
          <p:cNvGrpSpPr/>
          <p:nvPr/>
        </p:nvGrpSpPr>
        <p:grpSpPr>
          <a:xfrm>
            <a:off x="9505066" y="4847318"/>
            <a:ext cx="284052" cy="200055"/>
            <a:chOff x="9359389" y="1206614"/>
            <a:chExt cx="284052" cy="200055"/>
          </a:xfrm>
        </p:grpSpPr>
        <p:sp>
          <p:nvSpPr>
            <p:cNvPr id="1259" name="Google Shape;1259;p70"/>
            <p:cNvSpPr/>
            <p:nvPr/>
          </p:nvSpPr>
          <p:spPr>
            <a:xfrm>
              <a:off x="9418319" y="1226090"/>
              <a:ext cx="167127" cy="1671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70"/>
            <p:cNvSpPr txBox="1"/>
            <p:nvPr/>
          </p:nvSpPr>
          <p:spPr>
            <a:xfrm>
              <a:off x="9359389" y="1206614"/>
              <a:ext cx="284052" cy="200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21</a:t>
              </a:r>
              <a:endPara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61" name="Google Shape;1261;p70"/>
          <p:cNvGrpSpPr/>
          <p:nvPr/>
        </p:nvGrpSpPr>
        <p:grpSpPr>
          <a:xfrm>
            <a:off x="9505066" y="5030243"/>
            <a:ext cx="284052" cy="200055"/>
            <a:chOff x="9359389" y="1206614"/>
            <a:chExt cx="284052" cy="200055"/>
          </a:xfrm>
        </p:grpSpPr>
        <p:sp>
          <p:nvSpPr>
            <p:cNvPr id="1262" name="Google Shape;1262;p70"/>
            <p:cNvSpPr/>
            <p:nvPr/>
          </p:nvSpPr>
          <p:spPr>
            <a:xfrm>
              <a:off x="9418319" y="1226090"/>
              <a:ext cx="167127" cy="1671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70"/>
            <p:cNvSpPr txBox="1"/>
            <p:nvPr/>
          </p:nvSpPr>
          <p:spPr>
            <a:xfrm>
              <a:off x="9359389" y="1206614"/>
              <a:ext cx="284052" cy="200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22</a:t>
              </a:r>
              <a:endPara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64" name="Google Shape;1264;p70"/>
          <p:cNvGrpSpPr/>
          <p:nvPr/>
        </p:nvGrpSpPr>
        <p:grpSpPr>
          <a:xfrm>
            <a:off x="9505066" y="5213168"/>
            <a:ext cx="284052" cy="200055"/>
            <a:chOff x="9359389" y="1206614"/>
            <a:chExt cx="284052" cy="200055"/>
          </a:xfrm>
        </p:grpSpPr>
        <p:sp>
          <p:nvSpPr>
            <p:cNvPr id="1265" name="Google Shape;1265;p70"/>
            <p:cNvSpPr/>
            <p:nvPr/>
          </p:nvSpPr>
          <p:spPr>
            <a:xfrm>
              <a:off x="9418319" y="1226090"/>
              <a:ext cx="167127" cy="1671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70"/>
            <p:cNvSpPr txBox="1"/>
            <p:nvPr/>
          </p:nvSpPr>
          <p:spPr>
            <a:xfrm>
              <a:off x="9359389" y="1206614"/>
              <a:ext cx="284052" cy="200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23</a:t>
              </a:r>
              <a:endPara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67" name="Google Shape;1267;p70"/>
          <p:cNvGrpSpPr/>
          <p:nvPr/>
        </p:nvGrpSpPr>
        <p:grpSpPr>
          <a:xfrm>
            <a:off x="9505066" y="5396093"/>
            <a:ext cx="284052" cy="200055"/>
            <a:chOff x="9359389" y="1206614"/>
            <a:chExt cx="284052" cy="200055"/>
          </a:xfrm>
        </p:grpSpPr>
        <p:sp>
          <p:nvSpPr>
            <p:cNvPr id="1268" name="Google Shape;1268;p70"/>
            <p:cNvSpPr/>
            <p:nvPr/>
          </p:nvSpPr>
          <p:spPr>
            <a:xfrm>
              <a:off x="9418319" y="1226090"/>
              <a:ext cx="167127" cy="1671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70"/>
            <p:cNvSpPr txBox="1"/>
            <p:nvPr/>
          </p:nvSpPr>
          <p:spPr>
            <a:xfrm>
              <a:off x="9359389" y="1206614"/>
              <a:ext cx="284052" cy="200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24</a:t>
              </a:r>
              <a:endPara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0" name="Google Shape;1270;p70"/>
          <p:cNvGrpSpPr/>
          <p:nvPr/>
        </p:nvGrpSpPr>
        <p:grpSpPr>
          <a:xfrm>
            <a:off x="9505066" y="5579018"/>
            <a:ext cx="284052" cy="200055"/>
            <a:chOff x="9359389" y="1206614"/>
            <a:chExt cx="284052" cy="200055"/>
          </a:xfrm>
        </p:grpSpPr>
        <p:sp>
          <p:nvSpPr>
            <p:cNvPr id="1271" name="Google Shape;1271;p70"/>
            <p:cNvSpPr/>
            <p:nvPr/>
          </p:nvSpPr>
          <p:spPr>
            <a:xfrm>
              <a:off x="9418319" y="1226090"/>
              <a:ext cx="167127" cy="1671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70"/>
            <p:cNvSpPr txBox="1"/>
            <p:nvPr/>
          </p:nvSpPr>
          <p:spPr>
            <a:xfrm>
              <a:off x="9359389" y="1206614"/>
              <a:ext cx="284052" cy="200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25</a:t>
              </a:r>
              <a:endPara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3" name="Google Shape;1273;p70"/>
          <p:cNvGrpSpPr/>
          <p:nvPr/>
        </p:nvGrpSpPr>
        <p:grpSpPr>
          <a:xfrm>
            <a:off x="10880859" y="1186756"/>
            <a:ext cx="284052" cy="200055"/>
            <a:chOff x="9365739" y="1206614"/>
            <a:chExt cx="284052" cy="200055"/>
          </a:xfrm>
        </p:grpSpPr>
        <p:sp>
          <p:nvSpPr>
            <p:cNvPr id="1274" name="Google Shape;1274;p70"/>
            <p:cNvSpPr/>
            <p:nvPr/>
          </p:nvSpPr>
          <p:spPr>
            <a:xfrm>
              <a:off x="9418319" y="1226090"/>
              <a:ext cx="167127" cy="1671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70"/>
            <p:cNvSpPr txBox="1"/>
            <p:nvPr/>
          </p:nvSpPr>
          <p:spPr>
            <a:xfrm>
              <a:off x="9365739" y="1206614"/>
              <a:ext cx="284052" cy="200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26</a:t>
              </a:r>
              <a:endPara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6" name="Google Shape;1276;p70"/>
          <p:cNvGrpSpPr/>
          <p:nvPr/>
        </p:nvGrpSpPr>
        <p:grpSpPr>
          <a:xfrm>
            <a:off x="10882666" y="2835143"/>
            <a:ext cx="284052" cy="200055"/>
            <a:chOff x="9359389" y="1206614"/>
            <a:chExt cx="284052" cy="200055"/>
          </a:xfrm>
        </p:grpSpPr>
        <p:sp>
          <p:nvSpPr>
            <p:cNvPr id="1277" name="Google Shape;1277;p70"/>
            <p:cNvSpPr/>
            <p:nvPr/>
          </p:nvSpPr>
          <p:spPr>
            <a:xfrm>
              <a:off x="9418319" y="1226090"/>
              <a:ext cx="167127" cy="1671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70"/>
            <p:cNvSpPr txBox="1"/>
            <p:nvPr/>
          </p:nvSpPr>
          <p:spPr>
            <a:xfrm>
              <a:off x="9359389" y="1206614"/>
              <a:ext cx="284052" cy="200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35</a:t>
              </a:r>
              <a:endPara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9" name="Google Shape;1279;p70"/>
          <p:cNvGrpSpPr/>
          <p:nvPr/>
        </p:nvGrpSpPr>
        <p:grpSpPr>
          <a:xfrm>
            <a:off x="10880859" y="1369910"/>
            <a:ext cx="284052" cy="200055"/>
            <a:chOff x="9365739" y="1206614"/>
            <a:chExt cx="284052" cy="200055"/>
          </a:xfrm>
        </p:grpSpPr>
        <p:sp>
          <p:nvSpPr>
            <p:cNvPr id="1280" name="Google Shape;1280;p70"/>
            <p:cNvSpPr/>
            <p:nvPr/>
          </p:nvSpPr>
          <p:spPr>
            <a:xfrm>
              <a:off x="9418319" y="1226090"/>
              <a:ext cx="167127" cy="1671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70"/>
            <p:cNvSpPr txBox="1"/>
            <p:nvPr/>
          </p:nvSpPr>
          <p:spPr>
            <a:xfrm>
              <a:off x="9365739" y="1206614"/>
              <a:ext cx="284052" cy="200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27</a:t>
              </a:r>
              <a:endPara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2" name="Google Shape;1282;p70"/>
          <p:cNvGrpSpPr/>
          <p:nvPr/>
        </p:nvGrpSpPr>
        <p:grpSpPr>
          <a:xfrm>
            <a:off x="10880859" y="1553064"/>
            <a:ext cx="284052" cy="200055"/>
            <a:chOff x="9365739" y="1206614"/>
            <a:chExt cx="284052" cy="200055"/>
          </a:xfrm>
        </p:grpSpPr>
        <p:sp>
          <p:nvSpPr>
            <p:cNvPr id="1283" name="Google Shape;1283;p70"/>
            <p:cNvSpPr/>
            <p:nvPr/>
          </p:nvSpPr>
          <p:spPr>
            <a:xfrm>
              <a:off x="9418319" y="1226090"/>
              <a:ext cx="167127" cy="1671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70"/>
            <p:cNvSpPr txBox="1"/>
            <p:nvPr/>
          </p:nvSpPr>
          <p:spPr>
            <a:xfrm>
              <a:off x="9365739" y="1206614"/>
              <a:ext cx="284052" cy="200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28</a:t>
              </a:r>
              <a:endPara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5" name="Google Shape;1285;p70"/>
          <p:cNvGrpSpPr/>
          <p:nvPr/>
        </p:nvGrpSpPr>
        <p:grpSpPr>
          <a:xfrm>
            <a:off x="10880859" y="1736218"/>
            <a:ext cx="284052" cy="200055"/>
            <a:chOff x="9365739" y="1206614"/>
            <a:chExt cx="284052" cy="200055"/>
          </a:xfrm>
        </p:grpSpPr>
        <p:sp>
          <p:nvSpPr>
            <p:cNvPr id="1286" name="Google Shape;1286;p70"/>
            <p:cNvSpPr/>
            <p:nvPr/>
          </p:nvSpPr>
          <p:spPr>
            <a:xfrm>
              <a:off x="9418319" y="1226090"/>
              <a:ext cx="167127" cy="1671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70"/>
            <p:cNvSpPr txBox="1"/>
            <p:nvPr/>
          </p:nvSpPr>
          <p:spPr>
            <a:xfrm>
              <a:off x="9365739" y="1206614"/>
              <a:ext cx="284052" cy="200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29</a:t>
              </a:r>
              <a:endPara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8" name="Google Shape;1288;p70"/>
          <p:cNvGrpSpPr/>
          <p:nvPr/>
        </p:nvGrpSpPr>
        <p:grpSpPr>
          <a:xfrm>
            <a:off x="10880859" y="1919372"/>
            <a:ext cx="284052" cy="200055"/>
            <a:chOff x="9365739" y="1206614"/>
            <a:chExt cx="284052" cy="200055"/>
          </a:xfrm>
        </p:grpSpPr>
        <p:sp>
          <p:nvSpPr>
            <p:cNvPr id="1289" name="Google Shape;1289;p70"/>
            <p:cNvSpPr/>
            <p:nvPr/>
          </p:nvSpPr>
          <p:spPr>
            <a:xfrm>
              <a:off x="9418319" y="1226090"/>
              <a:ext cx="167127" cy="1671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70"/>
            <p:cNvSpPr txBox="1"/>
            <p:nvPr/>
          </p:nvSpPr>
          <p:spPr>
            <a:xfrm>
              <a:off x="9365739" y="1206614"/>
              <a:ext cx="284052" cy="200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30</a:t>
              </a:r>
              <a:endPara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91" name="Google Shape;1291;p70"/>
          <p:cNvGrpSpPr/>
          <p:nvPr/>
        </p:nvGrpSpPr>
        <p:grpSpPr>
          <a:xfrm>
            <a:off x="10880859" y="2102526"/>
            <a:ext cx="284052" cy="200055"/>
            <a:chOff x="9365739" y="1206614"/>
            <a:chExt cx="284052" cy="200055"/>
          </a:xfrm>
        </p:grpSpPr>
        <p:sp>
          <p:nvSpPr>
            <p:cNvPr id="1292" name="Google Shape;1292;p70"/>
            <p:cNvSpPr/>
            <p:nvPr/>
          </p:nvSpPr>
          <p:spPr>
            <a:xfrm>
              <a:off x="9418319" y="1226090"/>
              <a:ext cx="167127" cy="1671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70"/>
            <p:cNvSpPr txBox="1"/>
            <p:nvPr/>
          </p:nvSpPr>
          <p:spPr>
            <a:xfrm>
              <a:off x="9365739" y="1206614"/>
              <a:ext cx="284052" cy="200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31</a:t>
              </a:r>
              <a:endPara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94" name="Google Shape;1294;p70"/>
          <p:cNvGrpSpPr/>
          <p:nvPr/>
        </p:nvGrpSpPr>
        <p:grpSpPr>
          <a:xfrm>
            <a:off x="10880859" y="2285680"/>
            <a:ext cx="284052" cy="200055"/>
            <a:chOff x="9365739" y="1206614"/>
            <a:chExt cx="284052" cy="200055"/>
          </a:xfrm>
        </p:grpSpPr>
        <p:sp>
          <p:nvSpPr>
            <p:cNvPr id="1295" name="Google Shape;1295;p70"/>
            <p:cNvSpPr/>
            <p:nvPr/>
          </p:nvSpPr>
          <p:spPr>
            <a:xfrm>
              <a:off x="9418319" y="1226090"/>
              <a:ext cx="167127" cy="1671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70"/>
            <p:cNvSpPr txBox="1"/>
            <p:nvPr/>
          </p:nvSpPr>
          <p:spPr>
            <a:xfrm>
              <a:off x="9365739" y="1206614"/>
              <a:ext cx="284052" cy="200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32</a:t>
              </a:r>
              <a:endPara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97" name="Google Shape;1297;p70"/>
          <p:cNvGrpSpPr/>
          <p:nvPr/>
        </p:nvGrpSpPr>
        <p:grpSpPr>
          <a:xfrm>
            <a:off x="10880859" y="2468834"/>
            <a:ext cx="284052" cy="200055"/>
            <a:chOff x="9365739" y="1206614"/>
            <a:chExt cx="284052" cy="200055"/>
          </a:xfrm>
        </p:grpSpPr>
        <p:sp>
          <p:nvSpPr>
            <p:cNvPr id="1298" name="Google Shape;1298;p70"/>
            <p:cNvSpPr/>
            <p:nvPr/>
          </p:nvSpPr>
          <p:spPr>
            <a:xfrm>
              <a:off x="9418319" y="1226090"/>
              <a:ext cx="167127" cy="1671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70"/>
            <p:cNvSpPr txBox="1"/>
            <p:nvPr/>
          </p:nvSpPr>
          <p:spPr>
            <a:xfrm>
              <a:off x="9365739" y="1206614"/>
              <a:ext cx="284052" cy="200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33</a:t>
              </a:r>
              <a:endPara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00" name="Google Shape;1300;p70"/>
          <p:cNvGrpSpPr/>
          <p:nvPr/>
        </p:nvGrpSpPr>
        <p:grpSpPr>
          <a:xfrm>
            <a:off x="10880859" y="2651988"/>
            <a:ext cx="284052" cy="200055"/>
            <a:chOff x="9365739" y="1206614"/>
            <a:chExt cx="284052" cy="200055"/>
          </a:xfrm>
        </p:grpSpPr>
        <p:sp>
          <p:nvSpPr>
            <p:cNvPr id="1301" name="Google Shape;1301;p70"/>
            <p:cNvSpPr/>
            <p:nvPr/>
          </p:nvSpPr>
          <p:spPr>
            <a:xfrm>
              <a:off x="9418319" y="1226090"/>
              <a:ext cx="167127" cy="1671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70"/>
            <p:cNvSpPr txBox="1"/>
            <p:nvPr/>
          </p:nvSpPr>
          <p:spPr>
            <a:xfrm>
              <a:off x="9365739" y="1206614"/>
              <a:ext cx="284052" cy="200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34</a:t>
              </a:r>
              <a:endPara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03" name="Google Shape;1303;p70"/>
          <p:cNvGrpSpPr/>
          <p:nvPr/>
        </p:nvGrpSpPr>
        <p:grpSpPr>
          <a:xfrm>
            <a:off x="10882666" y="3018068"/>
            <a:ext cx="284052" cy="200055"/>
            <a:chOff x="9359389" y="1206614"/>
            <a:chExt cx="284052" cy="200055"/>
          </a:xfrm>
        </p:grpSpPr>
        <p:sp>
          <p:nvSpPr>
            <p:cNvPr id="1304" name="Google Shape;1304;p70"/>
            <p:cNvSpPr/>
            <p:nvPr/>
          </p:nvSpPr>
          <p:spPr>
            <a:xfrm>
              <a:off x="9418319" y="1226090"/>
              <a:ext cx="167127" cy="1671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70"/>
            <p:cNvSpPr txBox="1"/>
            <p:nvPr/>
          </p:nvSpPr>
          <p:spPr>
            <a:xfrm>
              <a:off x="9359389" y="1206614"/>
              <a:ext cx="284052" cy="200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36</a:t>
              </a:r>
              <a:endPara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06" name="Google Shape;1306;p70"/>
          <p:cNvGrpSpPr/>
          <p:nvPr/>
        </p:nvGrpSpPr>
        <p:grpSpPr>
          <a:xfrm>
            <a:off x="10882666" y="3200993"/>
            <a:ext cx="284052" cy="200055"/>
            <a:chOff x="9359389" y="1206614"/>
            <a:chExt cx="284052" cy="200055"/>
          </a:xfrm>
        </p:grpSpPr>
        <p:sp>
          <p:nvSpPr>
            <p:cNvPr id="1307" name="Google Shape;1307;p70"/>
            <p:cNvSpPr/>
            <p:nvPr/>
          </p:nvSpPr>
          <p:spPr>
            <a:xfrm>
              <a:off x="9418319" y="1226090"/>
              <a:ext cx="167127" cy="1671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70"/>
            <p:cNvSpPr txBox="1"/>
            <p:nvPr/>
          </p:nvSpPr>
          <p:spPr>
            <a:xfrm>
              <a:off x="9359389" y="1206614"/>
              <a:ext cx="284052" cy="200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37</a:t>
              </a:r>
              <a:endPara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09" name="Google Shape;1309;p70"/>
          <p:cNvGrpSpPr/>
          <p:nvPr/>
        </p:nvGrpSpPr>
        <p:grpSpPr>
          <a:xfrm>
            <a:off x="10882666" y="3383918"/>
            <a:ext cx="284052" cy="200055"/>
            <a:chOff x="9359389" y="1206614"/>
            <a:chExt cx="284052" cy="200055"/>
          </a:xfrm>
        </p:grpSpPr>
        <p:sp>
          <p:nvSpPr>
            <p:cNvPr id="1310" name="Google Shape;1310;p70"/>
            <p:cNvSpPr/>
            <p:nvPr/>
          </p:nvSpPr>
          <p:spPr>
            <a:xfrm>
              <a:off x="9418319" y="1226090"/>
              <a:ext cx="167127" cy="1671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70"/>
            <p:cNvSpPr txBox="1"/>
            <p:nvPr/>
          </p:nvSpPr>
          <p:spPr>
            <a:xfrm>
              <a:off x="9359389" y="1206614"/>
              <a:ext cx="284052" cy="200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38</a:t>
              </a:r>
              <a:endPara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2" name="Google Shape;1312;p70"/>
          <p:cNvGrpSpPr/>
          <p:nvPr/>
        </p:nvGrpSpPr>
        <p:grpSpPr>
          <a:xfrm>
            <a:off x="10882666" y="3566843"/>
            <a:ext cx="284052" cy="200055"/>
            <a:chOff x="9359389" y="1206614"/>
            <a:chExt cx="284052" cy="200055"/>
          </a:xfrm>
        </p:grpSpPr>
        <p:sp>
          <p:nvSpPr>
            <p:cNvPr id="1313" name="Google Shape;1313;p70"/>
            <p:cNvSpPr/>
            <p:nvPr/>
          </p:nvSpPr>
          <p:spPr>
            <a:xfrm>
              <a:off x="9418319" y="1226090"/>
              <a:ext cx="167127" cy="1671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70"/>
            <p:cNvSpPr txBox="1"/>
            <p:nvPr/>
          </p:nvSpPr>
          <p:spPr>
            <a:xfrm>
              <a:off x="9359389" y="1206614"/>
              <a:ext cx="284052" cy="200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39</a:t>
              </a:r>
              <a:endPara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5" name="Google Shape;1315;p70"/>
          <p:cNvGrpSpPr/>
          <p:nvPr/>
        </p:nvGrpSpPr>
        <p:grpSpPr>
          <a:xfrm>
            <a:off x="10882666" y="3749768"/>
            <a:ext cx="284052" cy="200055"/>
            <a:chOff x="9359389" y="1206614"/>
            <a:chExt cx="284052" cy="200055"/>
          </a:xfrm>
        </p:grpSpPr>
        <p:sp>
          <p:nvSpPr>
            <p:cNvPr id="1316" name="Google Shape;1316;p70"/>
            <p:cNvSpPr/>
            <p:nvPr/>
          </p:nvSpPr>
          <p:spPr>
            <a:xfrm>
              <a:off x="9418319" y="1226090"/>
              <a:ext cx="167127" cy="1671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70"/>
            <p:cNvSpPr txBox="1"/>
            <p:nvPr/>
          </p:nvSpPr>
          <p:spPr>
            <a:xfrm>
              <a:off x="9359389" y="1206614"/>
              <a:ext cx="284052" cy="200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40</a:t>
              </a:r>
              <a:endPara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8" name="Google Shape;1318;p70"/>
          <p:cNvGrpSpPr/>
          <p:nvPr/>
        </p:nvGrpSpPr>
        <p:grpSpPr>
          <a:xfrm>
            <a:off x="10882666" y="3932693"/>
            <a:ext cx="284052" cy="200055"/>
            <a:chOff x="9359389" y="1206614"/>
            <a:chExt cx="284052" cy="200055"/>
          </a:xfrm>
        </p:grpSpPr>
        <p:sp>
          <p:nvSpPr>
            <p:cNvPr id="1319" name="Google Shape;1319;p70"/>
            <p:cNvSpPr/>
            <p:nvPr/>
          </p:nvSpPr>
          <p:spPr>
            <a:xfrm>
              <a:off x="9418319" y="1226090"/>
              <a:ext cx="167127" cy="1671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70"/>
            <p:cNvSpPr txBox="1"/>
            <p:nvPr/>
          </p:nvSpPr>
          <p:spPr>
            <a:xfrm>
              <a:off x="9359389" y="1206614"/>
              <a:ext cx="284052" cy="200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41</a:t>
              </a:r>
              <a:endPara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21" name="Google Shape;1321;p70"/>
          <p:cNvGrpSpPr/>
          <p:nvPr/>
        </p:nvGrpSpPr>
        <p:grpSpPr>
          <a:xfrm>
            <a:off x="10882666" y="4115618"/>
            <a:ext cx="284052" cy="200055"/>
            <a:chOff x="9359389" y="1206614"/>
            <a:chExt cx="284052" cy="200055"/>
          </a:xfrm>
        </p:grpSpPr>
        <p:sp>
          <p:nvSpPr>
            <p:cNvPr id="1322" name="Google Shape;1322;p70"/>
            <p:cNvSpPr/>
            <p:nvPr/>
          </p:nvSpPr>
          <p:spPr>
            <a:xfrm>
              <a:off x="9418319" y="1226090"/>
              <a:ext cx="167127" cy="1671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70"/>
            <p:cNvSpPr txBox="1"/>
            <p:nvPr/>
          </p:nvSpPr>
          <p:spPr>
            <a:xfrm>
              <a:off x="9359389" y="1206614"/>
              <a:ext cx="284052" cy="200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42</a:t>
              </a:r>
              <a:endPara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24" name="Google Shape;1324;p70"/>
          <p:cNvGrpSpPr/>
          <p:nvPr/>
        </p:nvGrpSpPr>
        <p:grpSpPr>
          <a:xfrm>
            <a:off x="10882666" y="4298543"/>
            <a:ext cx="284052" cy="200055"/>
            <a:chOff x="9359389" y="1206614"/>
            <a:chExt cx="284052" cy="200055"/>
          </a:xfrm>
        </p:grpSpPr>
        <p:sp>
          <p:nvSpPr>
            <p:cNvPr id="1325" name="Google Shape;1325;p70"/>
            <p:cNvSpPr/>
            <p:nvPr/>
          </p:nvSpPr>
          <p:spPr>
            <a:xfrm>
              <a:off x="9418319" y="1226090"/>
              <a:ext cx="167127" cy="1671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70"/>
            <p:cNvSpPr txBox="1"/>
            <p:nvPr/>
          </p:nvSpPr>
          <p:spPr>
            <a:xfrm>
              <a:off x="9359389" y="1206614"/>
              <a:ext cx="284052" cy="200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43</a:t>
              </a:r>
              <a:endPara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27" name="Google Shape;1327;p70"/>
          <p:cNvGrpSpPr/>
          <p:nvPr/>
        </p:nvGrpSpPr>
        <p:grpSpPr>
          <a:xfrm>
            <a:off x="10882666" y="4481468"/>
            <a:ext cx="284052" cy="200055"/>
            <a:chOff x="9359389" y="1206614"/>
            <a:chExt cx="284052" cy="200055"/>
          </a:xfrm>
        </p:grpSpPr>
        <p:sp>
          <p:nvSpPr>
            <p:cNvPr id="1328" name="Google Shape;1328;p70"/>
            <p:cNvSpPr/>
            <p:nvPr/>
          </p:nvSpPr>
          <p:spPr>
            <a:xfrm>
              <a:off x="9418319" y="1226090"/>
              <a:ext cx="167127" cy="1671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70"/>
            <p:cNvSpPr txBox="1"/>
            <p:nvPr/>
          </p:nvSpPr>
          <p:spPr>
            <a:xfrm>
              <a:off x="9359389" y="1206614"/>
              <a:ext cx="284052" cy="200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44</a:t>
              </a:r>
              <a:endPara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0" name="Google Shape;1330;p70"/>
          <p:cNvGrpSpPr/>
          <p:nvPr/>
        </p:nvGrpSpPr>
        <p:grpSpPr>
          <a:xfrm>
            <a:off x="10882666" y="4664393"/>
            <a:ext cx="284052" cy="200055"/>
            <a:chOff x="9359389" y="1206614"/>
            <a:chExt cx="284052" cy="200055"/>
          </a:xfrm>
        </p:grpSpPr>
        <p:sp>
          <p:nvSpPr>
            <p:cNvPr id="1331" name="Google Shape;1331;p70"/>
            <p:cNvSpPr/>
            <p:nvPr/>
          </p:nvSpPr>
          <p:spPr>
            <a:xfrm>
              <a:off x="9418319" y="1226090"/>
              <a:ext cx="167127" cy="1671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70"/>
            <p:cNvSpPr txBox="1"/>
            <p:nvPr/>
          </p:nvSpPr>
          <p:spPr>
            <a:xfrm>
              <a:off x="9359389" y="1206614"/>
              <a:ext cx="284052" cy="200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45</a:t>
              </a:r>
              <a:endPara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3" name="Google Shape;1333;p70"/>
          <p:cNvGrpSpPr/>
          <p:nvPr/>
        </p:nvGrpSpPr>
        <p:grpSpPr>
          <a:xfrm>
            <a:off x="10882666" y="4847318"/>
            <a:ext cx="284052" cy="200055"/>
            <a:chOff x="9359389" y="1206614"/>
            <a:chExt cx="284052" cy="200055"/>
          </a:xfrm>
        </p:grpSpPr>
        <p:sp>
          <p:nvSpPr>
            <p:cNvPr id="1334" name="Google Shape;1334;p70"/>
            <p:cNvSpPr/>
            <p:nvPr/>
          </p:nvSpPr>
          <p:spPr>
            <a:xfrm>
              <a:off x="9418319" y="1226090"/>
              <a:ext cx="167127" cy="1671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70"/>
            <p:cNvSpPr txBox="1"/>
            <p:nvPr/>
          </p:nvSpPr>
          <p:spPr>
            <a:xfrm>
              <a:off x="9359389" y="1206614"/>
              <a:ext cx="284052" cy="200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46</a:t>
              </a:r>
              <a:endPara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6" name="Google Shape;1336;p70"/>
          <p:cNvGrpSpPr/>
          <p:nvPr/>
        </p:nvGrpSpPr>
        <p:grpSpPr>
          <a:xfrm>
            <a:off x="10882666" y="5030243"/>
            <a:ext cx="284052" cy="200055"/>
            <a:chOff x="9359389" y="1206614"/>
            <a:chExt cx="284052" cy="200055"/>
          </a:xfrm>
        </p:grpSpPr>
        <p:sp>
          <p:nvSpPr>
            <p:cNvPr id="1337" name="Google Shape;1337;p70"/>
            <p:cNvSpPr/>
            <p:nvPr/>
          </p:nvSpPr>
          <p:spPr>
            <a:xfrm>
              <a:off x="9418319" y="1226090"/>
              <a:ext cx="167127" cy="1671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70"/>
            <p:cNvSpPr txBox="1"/>
            <p:nvPr/>
          </p:nvSpPr>
          <p:spPr>
            <a:xfrm>
              <a:off x="9359389" y="1206614"/>
              <a:ext cx="284052" cy="200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47</a:t>
              </a:r>
              <a:endPara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9" name="Google Shape;1339;p70"/>
          <p:cNvGrpSpPr/>
          <p:nvPr/>
        </p:nvGrpSpPr>
        <p:grpSpPr>
          <a:xfrm>
            <a:off x="10882666" y="5213168"/>
            <a:ext cx="284052" cy="200055"/>
            <a:chOff x="9359389" y="1206614"/>
            <a:chExt cx="284052" cy="200055"/>
          </a:xfrm>
        </p:grpSpPr>
        <p:sp>
          <p:nvSpPr>
            <p:cNvPr id="1340" name="Google Shape;1340;p70"/>
            <p:cNvSpPr/>
            <p:nvPr/>
          </p:nvSpPr>
          <p:spPr>
            <a:xfrm>
              <a:off x="9418319" y="1226090"/>
              <a:ext cx="167127" cy="1671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70"/>
            <p:cNvSpPr txBox="1"/>
            <p:nvPr/>
          </p:nvSpPr>
          <p:spPr>
            <a:xfrm>
              <a:off x="9359389" y="1206614"/>
              <a:ext cx="284052" cy="200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48</a:t>
              </a:r>
              <a:endPara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42" name="Google Shape;1342;p70"/>
          <p:cNvGrpSpPr/>
          <p:nvPr/>
        </p:nvGrpSpPr>
        <p:grpSpPr>
          <a:xfrm>
            <a:off x="2814872" y="5481252"/>
            <a:ext cx="284052" cy="200055"/>
            <a:chOff x="9359389" y="1206614"/>
            <a:chExt cx="284052" cy="200055"/>
          </a:xfrm>
        </p:grpSpPr>
        <p:sp>
          <p:nvSpPr>
            <p:cNvPr id="1343" name="Google Shape;1343;p70"/>
            <p:cNvSpPr/>
            <p:nvPr/>
          </p:nvSpPr>
          <p:spPr>
            <a:xfrm>
              <a:off x="9418319" y="1226090"/>
              <a:ext cx="167127" cy="1671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70"/>
            <p:cNvSpPr txBox="1"/>
            <p:nvPr/>
          </p:nvSpPr>
          <p:spPr>
            <a:xfrm>
              <a:off x="9359389" y="1206614"/>
              <a:ext cx="284052" cy="200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41</a:t>
              </a:r>
              <a:endPara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45" name="Google Shape;1345;p70"/>
          <p:cNvGrpSpPr/>
          <p:nvPr/>
        </p:nvGrpSpPr>
        <p:grpSpPr>
          <a:xfrm>
            <a:off x="2140797" y="3119007"/>
            <a:ext cx="284052" cy="200055"/>
            <a:chOff x="9359389" y="1206614"/>
            <a:chExt cx="284052" cy="200055"/>
          </a:xfrm>
        </p:grpSpPr>
        <p:sp>
          <p:nvSpPr>
            <p:cNvPr id="1346" name="Google Shape;1346;p70"/>
            <p:cNvSpPr/>
            <p:nvPr/>
          </p:nvSpPr>
          <p:spPr>
            <a:xfrm>
              <a:off x="9418319" y="1226090"/>
              <a:ext cx="167127" cy="1671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70"/>
            <p:cNvSpPr txBox="1"/>
            <p:nvPr/>
          </p:nvSpPr>
          <p:spPr>
            <a:xfrm>
              <a:off x="9359389" y="1206614"/>
              <a:ext cx="284052" cy="200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49</a:t>
              </a:r>
              <a:endPara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48" name="Google Shape;1348;p70"/>
          <p:cNvGrpSpPr/>
          <p:nvPr/>
        </p:nvGrpSpPr>
        <p:grpSpPr>
          <a:xfrm>
            <a:off x="5292432" y="2819573"/>
            <a:ext cx="284052" cy="200055"/>
            <a:chOff x="9359389" y="1206614"/>
            <a:chExt cx="284052" cy="200055"/>
          </a:xfrm>
        </p:grpSpPr>
        <p:sp>
          <p:nvSpPr>
            <p:cNvPr id="1349" name="Google Shape;1349;p70"/>
            <p:cNvSpPr/>
            <p:nvPr/>
          </p:nvSpPr>
          <p:spPr>
            <a:xfrm>
              <a:off x="9418319" y="1226090"/>
              <a:ext cx="167127" cy="1671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70"/>
            <p:cNvSpPr txBox="1"/>
            <p:nvPr/>
          </p:nvSpPr>
          <p:spPr>
            <a:xfrm>
              <a:off x="9359389" y="1206614"/>
              <a:ext cx="284052" cy="200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31</a:t>
              </a:r>
              <a:endPara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1" name="Google Shape;1351;p70"/>
          <p:cNvGrpSpPr/>
          <p:nvPr/>
        </p:nvGrpSpPr>
        <p:grpSpPr>
          <a:xfrm>
            <a:off x="6225869" y="2916922"/>
            <a:ext cx="284052" cy="200055"/>
            <a:chOff x="9359389" y="1206614"/>
            <a:chExt cx="284052" cy="200055"/>
          </a:xfrm>
        </p:grpSpPr>
        <p:sp>
          <p:nvSpPr>
            <p:cNvPr id="1352" name="Google Shape;1352;p70"/>
            <p:cNvSpPr/>
            <p:nvPr/>
          </p:nvSpPr>
          <p:spPr>
            <a:xfrm>
              <a:off x="9418319" y="1226090"/>
              <a:ext cx="167127" cy="1671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70"/>
            <p:cNvSpPr txBox="1"/>
            <p:nvPr/>
          </p:nvSpPr>
          <p:spPr>
            <a:xfrm>
              <a:off x="9359389" y="1206614"/>
              <a:ext cx="284052" cy="200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25</a:t>
              </a:r>
              <a:endPara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4" name="Google Shape;1354;p70"/>
          <p:cNvGrpSpPr/>
          <p:nvPr/>
        </p:nvGrpSpPr>
        <p:grpSpPr>
          <a:xfrm>
            <a:off x="6450060" y="2787132"/>
            <a:ext cx="284052" cy="200055"/>
            <a:chOff x="9359389" y="1206614"/>
            <a:chExt cx="284052" cy="200055"/>
          </a:xfrm>
        </p:grpSpPr>
        <p:sp>
          <p:nvSpPr>
            <p:cNvPr id="1355" name="Google Shape;1355;p70"/>
            <p:cNvSpPr/>
            <p:nvPr/>
          </p:nvSpPr>
          <p:spPr>
            <a:xfrm>
              <a:off x="9418319" y="1226090"/>
              <a:ext cx="167127" cy="1671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70"/>
            <p:cNvSpPr txBox="1"/>
            <p:nvPr/>
          </p:nvSpPr>
          <p:spPr>
            <a:xfrm>
              <a:off x="9359389" y="1206614"/>
              <a:ext cx="284052" cy="200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24</a:t>
              </a:r>
              <a:endPara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7" name="Google Shape;1357;p70"/>
          <p:cNvGrpSpPr/>
          <p:nvPr/>
        </p:nvGrpSpPr>
        <p:grpSpPr>
          <a:xfrm>
            <a:off x="5962886" y="3603633"/>
            <a:ext cx="284052" cy="200055"/>
            <a:chOff x="9359389" y="1206614"/>
            <a:chExt cx="284052" cy="200055"/>
          </a:xfrm>
        </p:grpSpPr>
        <p:sp>
          <p:nvSpPr>
            <p:cNvPr id="1358" name="Google Shape;1358;p70"/>
            <p:cNvSpPr/>
            <p:nvPr/>
          </p:nvSpPr>
          <p:spPr>
            <a:xfrm>
              <a:off x="9418319" y="1226090"/>
              <a:ext cx="167127" cy="1671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70"/>
            <p:cNvSpPr txBox="1"/>
            <p:nvPr/>
          </p:nvSpPr>
          <p:spPr>
            <a:xfrm>
              <a:off x="9359389" y="1206614"/>
              <a:ext cx="284052" cy="200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-US" sz="7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21</a:t>
              </a:r>
              <a:endPara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60" name="Google Shape;1360;p70"/>
          <p:cNvSpPr/>
          <p:nvPr/>
        </p:nvSpPr>
        <p:spPr>
          <a:xfrm>
            <a:off x="703038" y="624460"/>
            <a:ext cx="727474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entury Gothic"/>
              <a:buNone/>
            </a:pPr>
            <a:r>
              <a:rPr lang="en-US" sz="2000" b="1" i="0" u="none" strike="noStrike" cap="none">
                <a:solidFill>
                  <a:srgbClr val="F8941D"/>
                </a:solidFill>
                <a:latin typeface="Arial"/>
                <a:ea typeface="Arial"/>
                <a:cs typeface="Arial"/>
                <a:sym typeface="Arial"/>
              </a:rPr>
              <a:t>48 offices worldwide</a:t>
            </a:r>
            <a:endParaRPr sz="2000" b="1" i="0" u="none" strike="noStrike" cap="none">
              <a:solidFill>
                <a:srgbClr val="F8941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1" name="Google Shape;1361;p70"/>
          <p:cNvSpPr txBox="1">
            <a:spLocks noGrp="1"/>
          </p:cNvSpPr>
          <p:nvPr>
            <p:ph type="sldNum" idx="12"/>
          </p:nvPr>
        </p:nvSpPr>
        <p:spPr>
          <a:xfrm>
            <a:off x="9344766" y="6415306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/>
              <a:t>32</a:t>
            </a:fld>
            <a:endParaRPr sz="1200"/>
          </a:p>
        </p:txBody>
      </p:sp>
      <p:sp>
        <p:nvSpPr>
          <p:cNvPr id="1362" name="Google Shape;1362;p70"/>
          <p:cNvSpPr txBox="1"/>
          <p:nvPr/>
        </p:nvSpPr>
        <p:spPr>
          <a:xfrm>
            <a:off x="628236" y="173665"/>
            <a:ext cx="900708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GLOBAL NETWORK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3" name="Google Shape;1363;p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51954" y="259198"/>
            <a:ext cx="2429682" cy="480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p71"/>
          <p:cNvSpPr/>
          <p:nvPr/>
        </p:nvSpPr>
        <p:spPr>
          <a:xfrm>
            <a:off x="577913" y="0"/>
            <a:ext cx="8837017" cy="182150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0" name="Google Shape;1370;p71"/>
          <p:cNvSpPr txBox="1">
            <a:spLocks noGrp="1"/>
          </p:cNvSpPr>
          <p:nvPr>
            <p:ph type="title"/>
          </p:nvPr>
        </p:nvSpPr>
        <p:spPr>
          <a:xfrm>
            <a:off x="766451" y="191938"/>
            <a:ext cx="9429325" cy="1772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6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CORE FUNCTIONS</a:t>
            </a:r>
            <a:endParaRPr sz="80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1" name="Google Shape;1371;p71"/>
          <p:cNvSpPr txBox="1"/>
          <p:nvPr/>
        </p:nvSpPr>
        <p:spPr>
          <a:xfrm>
            <a:off x="1879020" y="3012364"/>
            <a:ext cx="5682093" cy="910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D0262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4767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2" name="Google Shape;1372;p71"/>
          <p:cNvSpPr txBox="1"/>
          <p:nvPr/>
        </p:nvSpPr>
        <p:spPr>
          <a:xfrm>
            <a:off x="7062863" y="2155903"/>
            <a:ext cx="4115080" cy="587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4767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73" name="Google Shape;1373;p71"/>
          <p:cNvCxnSpPr/>
          <p:nvPr/>
        </p:nvCxnSpPr>
        <p:spPr>
          <a:xfrm>
            <a:off x="6628410" y="325385"/>
            <a:ext cx="5206162" cy="0"/>
          </a:xfrm>
          <a:prstGeom prst="straightConnector1">
            <a:avLst/>
          </a:prstGeom>
          <a:noFill/>
          <a:ln w="127000" cap="flat" cmpd="sng">
            <a:solidFill>
              <a:srgbClr val="E87D2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74" name="Google Shape;1374;p71"/>
          <p:cNvCxnSpPr/>
          <p:nvPr/>
        </p:nvCxnSpPr>
        <p:spPr>
          <a:xfrm>
            <a:off x="11787339" y="265875"/>
            <a:ext cx="0" cy="6062039"/>
          </a:xfrm>
          <a:prstGeom prst="straightConnector1">
            <a:avLst/>
          </a:prstGeom>
          <a:noFill/>
          <a:ln w="127000" cap="flat" cmpd="sng">
            <a:solidFill>
              <a:srgbClr val="E87D2E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375" name="Google Shape;1375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17896" y="2572219"/>
            <a:ext cx="5154398" cy="152241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0000"/>
              </a:srgbClr>
            </a:outerShdw>
          </a:effectLst>
        </p:spPr>
      </p:pic>
      <p:pic>
        <p:nvPicPr>
          <p:cNvPr id="1376" name="Google Shape;1376;p7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4892" y="2566206"/>
            <a:ext cx="5376038" cy="153909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0000"/>
              </a:srgbClr>
            </a:outerShdw>
          </a:effectLst>
        </p:spPr>
      </p:pic>
      <p:pic>
        <p:nvPicPr>
          <p:cNvPr id="1377" name="Google Shape;1377;p7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17896" y="4400279"/>
            <a:ext cx="5154398" cy="149776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0000"/>
              </a:srgbClr>
            </a:outerShdw>
          </a:effectLst>
        </p:spPr>
      </p:pic>
      <p:pic>
        <p:nvPicPr>
          <p:cNvPr id="1378" name="Google Shape;1378;p7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4892" y="4400279"/>
            <a:ext cx="5376038" cy="149776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0000"/>
              </a:srgbClr>
            </a:outerShdw>
          </a:effectLst>
        </p:spPr>
      </p:pic>
      <p:pic>
        <p:nvPicPr>
          <p:cNvPr id="1379" name="Google Shape;1379;p7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590576" y="577055"/>
            <a:ext cx="2020336" cy="399899"/>
          </a:xfrm>
          <a:prstGeom prst="rect">
            <a:avLst/>
          </a:prstGeom>
          <a:noFill/>
          <a:ln>
            <a:noFill/>
          </a:ln>
        </p:spPr>
      </p:pic>
      <p:sp>
        <p:nvSpPr>
          <p:cNvPr id="1380" name="Google Shape;1380;p71"/>
          <p:cNvSpPr txBox="1">
            <a:spLocks noGrp="1"/>
          </p:cNvSpPr>
          <p:nvPr>
            <p:ph type="sldNum" idx="12"/>
          </p:nvPr>
        </p:nvSpPr>
        <p:spPr>
          <a:xfrm>
            <a:off x="9342333" y="6414529"/>
            <a:ext cx="2843318" cy="365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150" tIns="58575" rIns="117150" bIns="585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latin typeface="Century Gothic"/>
                <a:ea typeface="Century Gothic"/>
                <a:cs typeface="Century Gothic"/>
                <a:sym typeface="Century Gothic"/>
              </a:rPr>
              <a:t>33</a:t>
            </a:fld>
            <a:endParaRPr sz="1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5" name="Google Shape;1385;p20"/>
          <p:cNvGrpSpPr/>
          <p:nvPr/>
        </p:nvGrpSpPr>
        <p:grpSpPr>
          <a:xfrm rot="-5400000">
            <a:off x="2945571" y="-1176863"/>
            <a:ext cx="5675506" cy="10121173"/>
            <a:chOff x="3327526" y="2180897"/>
            <a:chExt cx="4927556" cy="4304280"/>
          </a:xfrm>
        </p:grpSpPr>
        <p:grpSp>
          <p:nvGrpSpPr>
            <p:cNvPr id="1386" name="Google Shape;1386;p20"/>
            <p:cNvGrpSpPr/>
            <p:nvPr/>
          </p:nvGrpSpPr>
          <p:grpSpPr>
            <a:xfrm>
              <a:off x="3327526" y="2180897"/>
              <a:ext cx="4922983" cy="4304280"/>
              <a:chOff x="3548909" y="2180897"/>
              <a:chExt cx="4922983" cy="4304280"/>
            </a:xfrm>
          </p:grpSpPr>
          <p:sp>
            <p:nvSpPr>
              <p:cNvPr id="1387" name="Google Shape;1387;p20"/>
              <p:cNvSpPr/>
              <p:nvPr/>
            </p:nvSpPr>
            <p:spPr>
              <a:xfrm>
                <a:off x="8091912" y="2180899"/>
                <a:ext cx="379980" cy="4304278"/>
              </a:xfrm>
              <a:prstGeom prst="rect">
                <a:avLst/>
              </a:prstGeom>
              <a:solidFill>
                <a:srgbClr val="262626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8" name="Google Shape;1388;p20"/>
              <p:cNvSpPr/>
              <p:nvPr/>
            </p:nvSpPr>
            <p:spPr>
              <a:xfrm>
                <a:off x="3548909" y="2180897"/>
                <a:ext cx="4618164" cy="4304280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89" name="Google Shape;1389;p20"/>
            <p:cNvSpPr/>
            <p:nvPr/>
          </p:nvSpPr>
          <p:spPr>
            <a:xfrm rot="2679325">
              <a:off x="7745393" y="4236451"/>
              <a:ext cx="516324" cy="193170"/>
            </a:xfrm>
            <a:prstGeom prst="rtTriangle">
              <a:avLst/>
            </a:prstGeom>
            <a:solidFill>
              <a:srgbClr val="F794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endParaRPr sz="2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90" name="Google Shape;1390;p20"/>
          <p:cNvSpPr/>
          <p:nvPr/>
        </p:nvSpPr>
        <p:spPr>
          <a:xfrm>
            <a:off x="722743" y="1056607"/>
            <a:ext cx="10121176" cy="369332"/>
          </a:xfrm>
          <a:prstGeom prst="rect">
            <a:avLst/>
          </a:prstGeom>
          <a:solidFill>
            <a:srgbClr val="F7941D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Some of the events: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1" name="Google Shape;1391;p20"/>
          <p:cNvPicPr preferRelativeResize="0"/>
          <p:nvPr/>
        </p:nvPicPr>
        <p:blipFill rotWithShape="1">
          <a:blip r:embed="rId3">
            <a:alphaModFix/>
          </a:blip>
          <a:srcRect l="10465" t="21408" r="11972" b="8467"/>
          <a:stretch/>
        </p:blipFill>
        <p:spPr>
          <a:xfrm>
            <a:off x="6171527" y="3739751"/>
            <a:ext cx="2149312" cy="1008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2" name="Google Shape;1392;p20" descr="Image result for tokyo game show  20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3210" y="4231506"/>
            <a:ext cx="1290455" cy="1290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3" name="Google Shape;1393;p20" descr="Related 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36762" y="4073128"/>
            <a:ext cx="1030227" cy="1469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4" name="Google Shape;1394;p20" descr="Image result for gulfoo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54936" y="5606419"/>
            <a:ext cx="1689358" cy="955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5" name="Google Shape;1395;p20" descr="Image result for arab health 20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27357" y="4846997"/>
            <a:ext cx="2690811" cy="68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6" name="Google Shape;1396;p2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20024" y="5841252"/>
            <a:ext cx="1366521" cy="6047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97" name="Google Shape;1397;p20"/>
          <p:cNvGrpSpPr/>
          <p:nvPr/>
        </p:nvGrpSpPr>
        <p:grpSpPr>
          <a:xfrm>
            <a:off x="3707927" y="1604062"/>
            <a:ext cx="4087896" cy="1890950"/>
            <a:chOff x="-6676927" y="511146"/>
            <a:chExt cx="6129106" cy="1890950"/>
          </a:xfrm>
        </p:grpSpPr>
        <p:pic>
          <p:nvPicPr>
            <p:cNvPr id="1398" name="Google Shape;1398;p20" descr="Rectangular Dotted Speech Bubble Icon - 6127 - Dryicon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-6676927" y="511146"/>
              <a:ext cx="6129106" cy="18909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99" name="Google Shape;1399;p20"/>
            <p:cNvSpPr/>
            <p:nvPr/>
          </p:nvSpPr>
          <p:spPr>
            <a:xfrm>
              <a:off x="-5254886" y="940791"/>
              <a:ext cx="3177891" cy="742284"/>
            </a:xfrm>
            <a:prstGeom prst="rect">
              <a:avLst/>
            </a:prstGeom>
            <a:solidFill>
              <a:srgbClr val="D9E4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endParaRPr sz="2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00" name="Google Shape;1400;p20" descr="MIHAS 2020 Mempromosikan Nilai-Nilai Kemampanan Perniagaan ...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447713" y="2143473"/>
            <a:ext cx="2608324" cy="631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1" name="Google Shape;1401;p2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30867" y="4704792"/>
            <a:ext cx="2352045" cy="852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2" name="Google Shape;1402;p2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278455" y="3374134"/>
            <a:ext cx="2143125" cy="7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3" name="Google Shape;1403;p20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535897" y="5736546"/>
            <a:ext cx="3136595" cy="764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4" name="Google Shape;1404;p20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019612" y="5595078"/>
            <a:ext cx="2076450" cy="104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5" name="Google Shape;1405;p20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39155" y="4001792"/>
            <a:ext cx="2143125" cy="678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6" name="Google Shape;1406;p20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8462540" y="4300060"/>
            <a:ext cx="1986469" cy="380388"/>
          </a:xfrm>
          <a:prstGeom prst="rect">
            <a:avLst/>
          </a:prstGeom>
          <a:noFill/>
          <a:ln>
            <a:noFill/>
          </a:ln>
        </p:spPr>
      </p:pic>
      <p:sp>
        <p:nvSpPr>
          <p:cNvPr id="1407" name="Google Shape;1407;p20"/>
          <p:cNvSpPr txBox="1"/>
          <p:nvPr/>
        </p:nvSpPr>
        <p:spPr>
          <a:xfrm>
            <a:off x="722734" y="268452"/>
            <a:ext cx="10121169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MATRADE’S PRESENCE IN ICONIC EVENTS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E87D2E"/>
                </a:solidFill>
                <a:latin typeface="Arial"/>
                <a:ea typeface="Arial"/>
                <a:cs typeface="Arial"/>
                <a:sym typeface="Arial"/>
              </a:rPr>
              <a:t>Showcasing Malaysia’s quality products and capabilities through local and international trade events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8" name="Google Shape;1408;p20"/>
          <p:cNvSpPr txBox="1">
            <a:spLocks noGrp="1"/>
          </p:cNvSpPr>
          <p:nvPr>
            <p:ph type="sldNum" idx="12"/>
          </p:nvPr>
        </p:nvSpPr>
        <p:spPr>
          <a:xfrm>
            <a:off x="9317853" y="6361505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/>
              <a:t>34</a:t>
            </a:fld>
            <a:endParaRPr sz="1200"/>
          </a:p>
        </p:txBody>
      </p:sp>
      <p:pic>
        <p:nvPicPr>
          <p:cNvPr id="1409" name="Google Shape;1409;p20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9551954" y="259198"/>
            <a:ext cx="2429682" cy="480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0" name="Google Shape;1410;p20"/>
          <p:cNvPicPr preferRelativeResize="0"/>
          <p:nvPr/>
        </p:nvPicPr>
        <p:blipFill rotWithShape="1">
          <a:blip r:embed="rId18">
            <a:alphaModFix/>
          </a:blip>
          <a:srcRect r="95628"/>
          <a:stretch/>
        </p:blipFill>
        <p:spPr>
          <a:xfrm>
            <a:off x="0" y="893"/>
            <a:ext cx="532938" cy="68562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5" name="Google Shape;1415;p21"/>
          <p:cNvGrpSpPr/>
          <p:nvPr/>
        </p:nvGrpSpPr>
        <p:grpSpPr>
          <a:xfrm>
            <a:off x="869002" y="631788"/>
            <a:ext cx="10614902" cy="6134113"/>
            <a:chOff x="1553354" y="-4663372"/>
            <a:chExt cx="3602668" cy="5325676"/>
          </a:xfrm>
        </p:grpSpPr>
        <p:grpSp>
          <p:nvGrpSpPr>
            <p:cNvPr id="1416" name="Google Shape;1416;p21"/>
            <p:cNvGrpSpPr/>
            <p:nvPr/>
          </p:nvGrpSpPr>
          <p:grpSpPr>
            <a:xfrm rot="-5400000">
              <a:off x="691852" y="-3801867"/>
              <a:ext cx="5325676" cy="3602665"/>
              <a:chOff x="3010135" y="2180897"/>
              <a:chExt cx="5325676" cy="3602665"/>
            </a:xfrm>
          </p:grpSpPr>
          <p:grpSp>
            <p:nvGrpSpPr>
              <p:cNvPr id="1417" name="Google Shape;1417;p21"/>
              <p:cNvGrpSpPr/>
              <p:nvPr/>
            </p:nvGrpSpPr>
            <p:grpSpPr>
              <a:xfrm>
                <a:off x="3010135" y="2180897"/>
                <a:ext cx="5240374" cy="3602665"/>
                <a:chOff x="3231518" y="2180897"/>
                <a:chExt cx="5240374" cy="3602665"/>
              </a:xfrm>
            </p:grpSpPr>
            <p:sp>
              <p:nvSpPr>
                <p:cNvPr id="1418" name="Google Shape;1418;p21"/>
                <p:cNvSpPr/>
                <p:nvPr/>
              </p:nvSpPr>
              <p:spPr>
                <a:xfrm>
                  <a:off x="8091912" y="2180899"/>
                  <a:ext cx="379980" cy="3602663"/>
                </a:xfrm>
                <a:prstGeom prst="rect">
                  <a:avLst/>
                </a:prstGeom>
                <a:solidFill>
                  <a:srgbClr val="262626"/>
                </a:solidFill>
                <a:ln w="254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9" name="Google Shape;1419;p21"/>
                <p:cNvSpPr/>
                <p:nvPr/>
              </p:nvSpPr>
              <p:spPr>
                <a:xfrm>
                  <a:off x="3231518" y="2180897"/>
                  <a:ext cx="4935558" cy="3602664"/>
                </a:xfrm>
                <a:prstGeom prst="rect">
                  <a:avLst/>
                </a:prstGeom>
                <a:solidFill>
                  <a:schemeClr val="lt1"/>
                </a:solidFill>
                <a:ln w="254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420" name="Google Shape;1420;p21"/>
              <p:cNvSpPr/>
              <p:nvPr/>
            </p:nvSpPr>
            <p:spPr>
              <a:xfrm rot="2679325">
                <a:off x="7826122" y="3885643"/>
                <a:ext cx="516324" cy="193170"/>
              </a:xfrm>
              <a:prstGeom prst="rtTriangle">
                <a:avLst/>
              </a:prstGeom>
              <a:solidFill>
                <a:srgbClr val="F7941D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300"/>
                  <a:buFont typeface="Arial"/>
                  <a:buNone/>
                </a:pPr>
                <a:endParaRPr sz="23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21" name="Google Shape;1421;p21"/>
            <p:cNvSpPr/>
            <p:nvPr/>
          </p:nvSpPr>
          <p:spPr>
            <a:xfrm>
              <a:off x="1553354" y="-4590685"/>
              <a:ext cx="3602663" cy="347346"/>
            </a:xfrm>
            <a:prstGeom prst="rect">
              <a:avLst/>
            </a:prstGeom>
            <a:solidFill>
              <a:srgbClr val="F7941D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lang="en-US" sz="20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Malaysian companies have penetrated global markets. Among them are:</a:t>
              </a:r>
              <a:endParaRPr sz="2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22" name="Google Shape;1422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2649" y="5958976"/>
            <a:ext cx="913325" cy="639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3" name="Google Shape;1423;p21"/>
          <p:cNvPicPr preferRelativeResize="0"/>
          <p:nvPr/>
        </p:nvPicPr>
        <p:blipFill rotWithShape="1">
          <a:blip r:embed="rId4">
            <a:alphaModFix/>
          </a:blip>
          <a:srcRect t="-309"/>
          <a:stretch/>
        </p:blipFill>
        <p:spPr>
          <a:xfrm>
            <a:off x="4700920" y="5479286"/>
            <a:ext cx="2024183" cy="349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4" name="Google Shape;1424;p21"/>
          <p:cNvPicPr preferRelativeResize="0"/>
          <p:nvPr/>
        </p:nvPicPr>
        <p:blipFill rotWithShape="1">
          <a:blip r:embed="rId5">
            <a:alphaModFix/>
          </a:blip>
          <a:srcRect l="40782" r="41309" b="11768"/>
          <a:stretch/>
        </p:blipFill>
        <p:spPr>
          <a:xfrm>
            <a:off x="7807116" y="1354800"/>
            <a:ext cx="868024" cy="3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5" name="Google Shape;1425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02093" y="6026346"/>
            <a:ext cx="2528388" cy="48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6" name="Google Shape;1426;p21"/>
          <p:cNvPicPr preferRelativeResize="0"/>
          <p:nvPr/>
        </p:nvPicPr>
        <p:blipFill rotWithShape="1">
          <a:blip r:embed="rId7">
            <a:alphaModFix/>
          </a:blip>
          <a:srcRect t="38191" b="27020"/>
          <a:stretch/>
        </p:blipFill>
        <p:spPr>
          <a:xfrm>
            <a:off x="9290129" y="1702058"/>
            <a:ext cx="1905000" cy="662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7" name="Google Shape;1427;p21"/>
          <p:cNvPicPr preferRelativeResize="0"/>
          <p:nvPr/>
        </p:nvPicPr>
        <p:blipFill rotWithShape="1">
          <a:blip r:embed="rId8">
            <a:alphaModFix/>
          </a:blip>
          <a:srcRect l="-846"/>
          <a:stretch/>
        </p:blipFill>
        <p:spPr>
          <a:xfrm>
            <a:off x="9351508" y="2392787"/>
            <a:ext cx="1853967" cy="623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8" name="Google Shape;1428;p2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808619" y="1165160"/>
            <a:ext cx="868020" cy="570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9" name="Google Shape;1429;p2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553177" y="4414198"/>
            <a:ext cx="1450601" cy="581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0" name="Google Shape;1430;p21"/>
          <p:cNvPicPr preferRelativeResize="0"/>
          <p:nvPr/>
        </p:nvPicPr>
        <p:blipFill rotWithShape="1">
          <a:blip r:embed="rId11">
            <a:alphaModFix/>
          </a:blip>
          <a:srcRect t="21551" b="19731"/>
          <a:stretch/>
        </p:blipFill>
        <p:spPr>
          <a:xfrm>
            <a:off x="9732274" y="3125231"/>
            <a:ext cx="1130041" cy="663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1" name="Google Shape;1431;p21"/>
          <p:cNvPicPr preferRelativeResize="0"/>
          <p:nvPr/>
        </p:nvPicPr>
        <p:blipFill rotWithShape="1">
          <a:blip r:embed="rId12">
            <a:alphaModFix/>
          </a:blip>
          <a:srcRect l="60765"/>
          <a:stretch/>
        </p:blipFill>
        <p:spPr>
          <a:xfrm>
            <a:off x="9679954" y="3754535"/>
            <a:ext cx="1234668" cy="595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2" name="Google Shape;1432;p2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288224" y="5841898"/>
            <a:ext cx="840525" cy="610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3" name="Google Shape;1433;p21"/>
          <p:cNvPicPr preferRelativeResize="0"/>
          <p:nvPr/>
        </p:nvPicPr>
        <p:blipFill rotWithShape="1">
          <a:blip r:embed="rId14">
            <a:alphaModFix/>
          </a:blip>
          <a:srcRect t="19387" b="19156"/>
          <a:stretch/>
        </p:blipFill>
        <p:spPr>
          <a:xfrm>
            <a:off x="2175538" y="5966875"/>
            <a:ext cx="833100" cy="51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4" name="Google Shape;1434;p21"/>
          <p:cNvPicPr preferRelativeResize="0"/>
          <p:nvPr/>
        </p:nvPicPr>
        <p:blipFill rotWithShape="1">
          <a:blip r:embed="rId15">
            <a:alphaModFix/>
          </a:blip>
          <a:srcRect l="22357" r="21862"/>
          <a:stretch/>
        </p:blipFill>
        <p:spPr>
          <a:xfrm>
            <a:off x="9815228" y="5084837"/>
            <a:ext cx="926523" cy="830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5" name="Google Shape;1435;p2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9627812" y="6004116"/>
            <a:ext cx="1229634" cy="602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6" name="Google Shape;1436;p21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803829" y="5776867"/>
            <a:ext cx="740479" cy="740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7" name="Google Shape;1437;p21" descr="D:\Adzmir\MID-TIER COMPANIES DEVELOPMENT PROGRAMME (MTCDP)\Wave 4\Working Commitee\Misc\neu.png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5978204" y="1568957"/>
            <a:ext cx="1101171" cy="453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8" name="Google Shape;1438;p21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4708252" y="1611188"/>
            <a:ext cx="1169412" cy="42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9" name="Google Shape;1439;p21" descr="D:\Adzmir\MID-TIER COMPANIES DEVELOPMENT PROGRAMME (MTCDP)\Wave 4\Working Commitee\Misc\HH.png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7320112" y="1672577"/>
            <a:ext cx="1905000" cy="483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0" name="Google Shape;1440;p21" descr="D:\Adzmir\MID-TIER COMPANIES DEVELOPMENT PROGRAMME (MTCDP)\Wave 4\Working Commitee\Misc\about-us.jpg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7275213" y="2297701"/>
            <a:ext cx="1905000" cy="35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1" name="Google Shape;1441;p21" descr="D:\Adzmir\MID-TIER COMPANIES DEVELOPMENT PROGRAMME (MTCDP)\Wave 4\Working Commitee\Misc\aksb-crop-e1423191852335.jpg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5774028" y="3080991"/>
            <a:ext cx="1544183" cy="339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2" name="Google Shape;1442;p21" descr="D:\Adzmir\MID-TIER COMPANIES DEVELOPMENT PROGRAMME (MTCDP)\Wave 4\Working Commitee\Misc\brandt.png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4606988" y="2122883"/>
            <a:ext cx="840547" cy="840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3" name="Google Shape;1443;p21" descr="D:\Adzmir\MID-TIER COMPANIES DEVELOPMENT PROGRAMME (MTCDP)\Wave 4\Working Commitee\Misc\logo.png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4733073" y="4278663"/>
            <a:ext cx="1748774" cy="349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4" name="Google Shape;1444;p21" descr="D:\Adzmir\MID-TIER COMPANIES DEVELOPMENT PROGRAMME (MTCDP)\Wave 4\Working Commitee\Misc\ix.png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7876138" y="2782851"/>
            <a:ext cx="595875" cy="379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5" name="Google Shape;1445;p21" descr="D:\Adzmir\MID-TIER COMPANIES DEVELOPMENT PROGRAMME (MTCDP)\Wave 4\Working Commitee\Misc\cic.gif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7891701" y="3439701"/>
            <a:ext cx="672020" cy="59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6" name="Google Shape;1446;p21" descr="C:\Users\User\Desktop\Picture1.png"/>
          <p:cNvPicPr preferRelativeResize="0"/>
          <p:nvPr/>
        </p:nvPicPr>
        <p:blipFill rotWithShape="1">
          <a:blip r:embed="rId27">
            <a:alphaModFix/>
          </a:blip>
          <a:srcRect l="27177" t="16826" r="12182" b="30482"/>
          <a:stretch/>
        </p:blipFill>
        <p:spPr>
          <a:xfrm>
            <a:off x="4781301" y="2946148"/>
            <a:ext cx="601155" cy="550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7" name="Google Shape;1447;p21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6152234" y="3608899"/>
            <a:ext cx="1482937" cy="758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8" name="Google Shape;1448;p21" descr="D:\Adzmir\MID-TIER COMPANIES DEVELOPMENT PROGRAMME (MTCDP)\Wave 4\Working Commitee\Misc\truevox-logo.png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7623786" y="5152377"/>
            <a:ext cx="1234675" cy="377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9" name="Google Shape;1449;p21" descr="D:\Adzmir\MID-TIER COMPANIES DEVELOPMENT PROGRAMME (MTCDP)\Wave 4\Working Commitee\Misc\bannerbaru.jpg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4580789" y="3616832"/>
            <a:ext cx="1539105" cy="541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0" name="Google Shape;1450;p21" descr="D:\Adzmir\MID-TIER COMPANIES DEVELOPMENT PROGRAMME (MTCDP)\Wave 4\Working Commitee\Misc\index.png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7647803" y="4250677"/>
            <a:ext cx="1159805" cy="820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1" name="Google Shape;1451;p21" descr="D:\Adzmir\MID-TIER COMPANIES DEVELOPMENT PROGRAMME (MTCDP)\Wave 4\Working Commitee\Misc\5_s.jpeg"/>
          <p:cNvPicPr preferRelativeResize="0"/>
          <p:nvPr/>
        </p:nvPicPr>
        <p:blipFill rotWithShape="1">
          <a:blip r:embed="rId32">
            <a:alphaModFix/>
          </a:blip>
          <a:srcRect/>
          <a:stretch/>
        </p:blipFill>
        <p:spPr>
          <a:xfrm>
            <a:off x="4783050" y="4748730"/>
            <a:ext cx="1001225" cy="595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2" name="Google Shape;1452;p21"/>
          <p:cNvPicPr preferRelativeResize="0"/>
          <p:nvPr/>
        </p:nvPicPr>
        <p:blipFill rotWithShape="1">
          <a:blip r:embed="rId33">
            <a:alphaModFix/>
          </a:blip>
          <a:srcRect/>
          <a:stretch/>
        </p:blipFill>
        <p:spPr>
          <a:xfrm>
            <a:off x="6504657" y="4779616"/>
            <a:ext cx="595879" cy="595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3" name="Google Shape;1453;p21"/>
          <p:cNvPicPr preferRelativeResize="0"/>
          <p:nvPr/>
        </p:nvPicPr>
        <p:blipFill rotWithShape="1">
          <a:blip r:embed="rId34">
            <a:alphaModFix/>
          </a:blip>
          <a:srcRect/>
          <a:stretch/>
        </p:blipFill>
        <p:spPr>
          <a:xfrm>
            <a:off x="1005849" y="1146626"/>
            <a:ext cx="926525" cy="926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4" name="Google Shape;1454;p21"/>
          <p:cNvPicPr preferRelativeResize="0"/>
          <p:nvPr/>
        </p:nvPicPr>
        <p:blipFill rotWithShape="1">
          <a:blip r:embed="rId35">
            <a:alphaModFix/>
          </a:blip>
          <a:srcRect/>
          <a:stretch/>
        </p:blipFill>
        <p:spPr>
          <a:xfrm>
            <a:off x="1040401" y="5295015"/>
            <a:ext cx="1539100" cy="403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5" name="Google Shape;1455;p21"/>
          <p:cNvPicPr preferRelativeResize="0"/>
          <p:nvPr/>
        </p:nvPicPr>
        <p:blipFill rotWithShape="1">
          <a:blip r:embed="rId36">
            <a:alphaModFix/>
          </a:blip>
          <a:srcRect/>
          <a:stretch/>
        </p:blipFill>
        <p:spPr>
          <a:xfrm>
            <a:off x="2163528" y="2169058"/>
            <a:ext cx="938734" cy="938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6" name="Google Shape;1456;p21"/>
          <p:cNvPicPr preferRelativeResize="0"/>
          <p:nvPr/>
        </p:nvPicPr>
        <p:blipFill rotWithShape="1">
          <a:blip r:embed="rId37">
            <a:alphaModFix/>
          </a:blip>
          <a:srcRect/>
          <a:stretch/>
        </p:blipFill>
        <p:spPr>
          <a:xfrm>
            <a:off x="2030575" y="3268450"/>
            <a:ext cx="868025" cy="74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7" name="Google Shape;1457;p21"/>
          <p:cNvPicPr preferRelativeResize="0"/>
          <p:nvPr/>
        </p:nvPicPr>
        <p:blipFill rotWithShape="1">
          <a:blip r:embed="rId38">
            <a:alphaModFix/>
          </a:blip>
          <a:srcRect/>
          <a:stretch/>
        </p:blipFill>
        <p:spPr>
          <a:xfrm>
            <a:off x="2869330" y="3214122"/>
            <a:ext cx="1414039" cy="1011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8" name="Google Shape;1458;p21"/>
          <p:cNvPicPr preferRelativeResize="0"/>
          <p:nvPr/>
        </p:nvPicPr>
        <p:blipFill rotWithShape="1">
          <a:blip r:embed="rId39">
            <a:alphaModFix/>
          </a:blip>
          <a:srcRect/>
          <a:stretch/>
        </p:blipFill>
        <p:spPr>
          <a:xfrm>
            <a:off x="3458234" y="2196121"/>
            <a:ext cx="1109919" cy="787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9" name="Google Shape;1459;p21"/>
          <p:cNvPicPr preferRelativeResize="0"/>
          <p:nvPr/>
        </p:nvPicPr>
        <p:blipFill rotWithShape="1">
          <a:blip r:embed="rId40">
            <a:alphaModFix/>
          </a:blip>
          <a:srcRect/>
          <a:stretch/>
        </p:blipFill>
        <p:spPr>
          <a:xfrm>
            <a:off x="1195127" y="4371188"/>
            <a:ext cx="1229650" cy="66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0" name="Google Shape;1460;p21"/>
          <p:cNvPicPr preferRelativeResize="0"/>
          <p:nvPr/>
        </p:nvPicPr>
        <p:blipFill rotWithShape="1">
          <a:blip r:embed="rId41">
            <a:alphaModFix/>
          </a:blip>
          <a:srcRect l="3062" t="5630" r="4469" b="23207"/>
          <a:stretch/>
        </p:blipFill>
        <p:spPr>
          <a:xfrm>
            <a:off x="938299" y="2273375"/>
            <a:ext cx="988475" cy="946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1" name="Google Shape;1461;p21"/>
          <p:cNvPicPr preferRelativeResize="0"/>
          <p:nvPr/>
        </p:nvPicPr>
        <p:blipFill rotWithShape="1">
          <a:blip r:embed="rId42">
            <a:alphaModFix/>
          </a:blip>
          <a:srcRect/>
          <a:stretch/>
        </p:blipFill>
        <p:spPr>
          <a:xfrm>
            <a:off x="2163524" y="1483904"/>
            <a:ext cx="2024175" cy="323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2" name="Google Shape;1462;p21"/>
          <p:cNvPicPr preferRelativeResize="0"/>
          <p:nvPr/>
        </p:nvPicPr>
        <p:blipFill rotWithShape="1">
          <a:blip r:embed="rId43">
            <a:alphaModFix/>
          </a:blip>
          <a:srcRect/>
          <a:stretch/>
        </p:blipFill>
        <p:spPr>
          <a:xfrm>
            <a:off x="2787196" y="5322219"/>
            <a:ext cx="1578313" cy="443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3" name="Google Shape;1463;p21"/>
          <p:cNvPicPr preferRelativeResize="0"/>
          <p:nvPr/>
        </p:nvPicPr>
        <p:blipFill rotWithShape="1">
          <a:blip r:embed="rId44">
            <a:alphaModFix/>
          </a:blip>
          <a:srcRect/>
          <a:stretch/>
        </p:blipFill>
        <p:spPr>
          <a:xfrm>
            <a:off x="2845725" y="4337542"/>
            <a:ext cx="1234675" cy="783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4" name="Google Shape;1464;p21"/>
          <p:cNvPicPr preferRelativeResize="0"/>
          <p:nvPr/>
        </p:nvPicPr>
        <p:blipFill rotWithShape="1">
          <a:blip r:embed="rId45">
            <a:alphaModFix/>
          </a:blip>
          <a:srcRect l="18331" r="14733"/>
          <a:stretch/>
        </p:blipFill>
        <p:spPr>
          <a:xfrm>
            <a:off x="1038663" y="3433074"/>
            <a:ext cx="833116" cy="810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5" name="Google Shape;1465;p21"/>
          <p:cNvSpPr txBox="1"/>
          <p:nvPr/>
        </p:nvSpPr>
        <p:spPr>
          <a:xfrm>
            <a:off x="356978" y="139144"/>
            <a:ext cx="1012116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MALAYSIA’S FOOTPRINT GLOBALLY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6" name="Google Shape;1466;p21"/>
          <p:cNvSpPr txBox="1">
            <a:spLocks noGrp="1"/>
          </p:cNvSpPr>
          <p:nvPr>
            <p:ph type="sldNum" idx="12"/>
          </p:nvPr>
        </p:nvSpPr>
        <p:spPr>
          <a:xfrm>
            <a:off x="9317853" y="6361505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/>
              <a:t>35</a:t>
            </a:fld>
            <a:endParaRPr sz="1200"/>
          </a:p>
        </p:txBody>
      </p:sp>
      <p:pic>
        <p:nvPicPr>
          <p:cNvPr id="1467" name="Google Shape;1467;p21"/>
          <p:cNvPicPr preferRelativeResize="0"/>
          <p:nvPr/>
        </p:nvPicPr>
        <p:blipFill rotWithShape="1">
          <a:blip r:embed="rId46">
            <a:alphaModFix/>
          </a:blip>
          <a:srcRect/>
          <a:stretch/>
        </p:blipFill>
        <p:spPr>
          <a:xfrm>
            <a:off x="9551954" y="157602"/>
            <a:ext cx="2429682" cy="480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8" name="Google Shape;1468;p21"/>
          <p:cNvPicPr preferRelativeResize="0"/>
          <p:nvPr/>
        </p:nvPicPr>
        <p:blipFill rotWithShape="1">
          <a:blip r:embed="rId47">
            <a:alphaModFix/>
          </a:blip>
          <a:srcRect r="95628"/>
          <a:stretch/>
        </p:blipFill>
        <p:spPr>
          <a:xfrm>
            <a:off x="0" y="893"/>
            <a:ext cx="532938" cy="6856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9" name="Google Shape;1469;p21"/>
          <p:cNvPicPr preferRelativeResize="0"/>
          <p:nvPr/>
        </p:nvPicPr>
        <p:blipFill>
          <a:blip r:embed="rId48">
            <a:alphaModFix/>
          </a:blip>
          <a:stretch>
            <a:fillRect/>
          </a:stretch>
        </p:blipFill>
        <p:spPr>
          <a:xfrm>
            <a:off x="5842100" y="2134504"/>
            <a:ext cx="1101175" cy="7462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p72"/>
          <p:cNvSpPr/>
          <p:nvPr/>
        </p:nvSpPr>
        <p:spPr>
          <a:xfrm>
            <a:off x="8481844" y="4860521"/>
            <a:ext cx="350056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400" b="1" i="0" u="none" strike="noStrike" cap="none">
                <a:solidFill>
                  <a:srgbClr val="F7941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www.matrade.gov.my</a:t>
            </a:r>
            <a:endParaRPr sz="1200" b="0" i="0" u="none" strike="noStrike" cap="none">
              <a:solidFill>
                <a:srgbClr val="F7941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484" name="Google Shape;1484;p72" descr="https://pngimage.net/wp-content/uploads/2018/06/%D0%BA%D1%83%D1%80%D1%81%D0%BE%D1%80-%D1%80%D1%83%D0%BA%D0%B0-png-3.png"/>
          <p:cNvPicPr preferRelativeResize="0"/>
          <p:nvPr/>
        </p:nvPicPr>
        <p:blipFill rotWithShape="1">
          <a:blip r:embed="rId3">
            <a:alphaModFix/>
          </a:blip>
          <a:srcRect l="28433" t="23865" r="25611" b="23828"/>
          <a:stretch/>
        </p:blipFill>
        <p:spPr>
          <a:xfrm rot="-1493342">
            <a:off x="10566012" y="5265115"/>
            <a:ext cx="478072" cy="530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5" name="Google Shape;1485;p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81844" y="1535855"/>
            <a:ext cx="3400399" cy="3400375"/>
          </a:xfrm>
          <a:prstGeom prst="rect">
            <a:avLst/>
          </a:prstGeom>
          <a:noFill/>
          <a:ln>
            <a:noFill/>
          </a:ln>
        </p:spPr>
      </p:pic>
      <p:sp>
        <p:nvSpPr>
          <p:cNvPr id="1486" name="Google Shape;1486;p72"/>
          <p:cNvSpPr txBox="1">
            <a:spLocks noGrp="1"/>
          </p:cNvSpPr>
          <p:nvPr>
            <p:ph type="sldNum" idx="12"/>
          </p:nvPr>
        </p:nvSpPr>
        <p:spPr>
          <a:xfrm>
            <a:off x="9344766" y="6415306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/>
              <a:t>36</a:t>
            </a:fld>
            <a:endParaRPr sz="1200"/>
          </a:p>
        </p:txBody>
      </p:sp>
      <p:sp>
        <p:nvSpPr>
          <p:cNvPr id="1487" name="Google Shape;1487;p72"/>
          <p:cNvSpPr txBox="1"/>
          <p:nvPr/>
        </p:nvSpPr>
        <p:spPr>
          <a:xfrm>
            <a:off x="628236" y="173665"/>
            <a:ext cx="900708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MATRADE’S PORTAL - </a:t>
            </a:r>
            <a:r>
              <a:rPr lang="en-US" sz="2800" b="1" i="0" u="none" strike="noStrike" cap="none">
                <a:solidFill>
                  <a:srgbClr val="F7941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NEW LOOK</a:t>
            </a:r>
            <a:endParaRPr sz="1800" b="0" i="0" u="none" strike="noStrike" cap="none">
              <a:solidFill>
                <a:srgbClr val="F7941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88" name="Google Shape;1488;p7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3120" y="1724202"/>
            <a:ext cx="7437643" cy="4238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9" name="Google Shape;1489;p7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51954" y="259198"/>
            <a:ext cx="2429682" cy="480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0" name="Google Shape;1490;p72"/>
          <p:cNvPicPr preferRelativeResize="0"/>
          <p:nvPr/>
        </p:nvPicPr>
        <p:blipFill rotWithShape="1">
          <a:blip r:embed="rId7">
            <a:alphaModFix/>
          </a:blip>
          <a:srcRect r="95628"/>
          <a:stretch/>
        </p:blipFill>
        <p:spPr>
          <a:xfrm>
            <a:off x="0" y="893"/>
            <a:ext cx="532938" cy="68562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" name="Google Shape;1495;p73"/>
          <p:cNvSpPr/>
          <p:nvPr/>
        </p:nvSpPr>
        <p:spPr>
          <a:xfrm>
            <a:off x="8327578" y="808252"/>
            <a:ext cx="3718567" cy="4623055"/>
          </a:xfrm>
          <a:prstGeom prst="rect">
            <a:avLst/>
          </a:prstGeom>
          <a:solidFill>
            <a:schemeClr val="lt1"/>
          </a:solidFill>
          <a:ln w="571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6" name="Google Shape;1496;p73"/>
          <p:cNvSpPr/>
          <p:nvPr/>
        </p:nvSpPr>
        <p:spPr>
          <a:xfrm>
            <a:off x="4472890" y="808252"/>
            <a:ext cx="3718567" cy="4623055"/>
          </a:xfrm>
          <a:prstGeom prst="rect">
            <a:avLst/>
          </a:prstGeom>
          <a:noFill/>
          <a:ln w="571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7" name="Google Shape;1497;p73"/>
          <p:cNvSpPr/>
          <p:nvPr/>
        </p:nvSpPr>
        <p:spPr>
          <a:xfrm>
            <a:off x="587721" y="808252"/>
            <a:ext cx="3718567" cy="4623055"/>
          </a:xfrm>
          <a:prstGeom prst="rect">
            <a:avLst/>
          </a:prstGeom>
          <a:noFill/>
          <a:ln w="571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8" name="Google Shape;1498;p73"/>
          <p:cNvSpPr txBox="1"/>
          <p:nvPr/>
        </p:nvSpPr>
        <p:spPr>
          <a:xfrm>
            <a:off x="8592431" y="875767"/>
            <a:ext cx="318885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Century Gothic"/>
              <a:buNone/>
            </a:pPr>
            <a:r>
              <a:rPr lang="en-US" sz="1800" b="1" i="0" u="none" strike="noStrike" cap="none">
                <a:solidFill>
                  <a:srgbClr val="1F497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MALAYSIAN BRAND</a:t>
            </a:r>
            <a:endParaRPr sz="1400" b="0" i="0" u="none" strike="noStrike" cap="none">
              <a:solidFill>
                <a:srgbClr val="1F497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9" name="Google Shape;1499;p73"/>
          <p:cNvSpPr/>
          <p:nvPr/>
        </p:nvSpPr>
        <p:spPr>
          <a:xfrm>
            <a:off x="7151171" y="5466112"/>
            <a:ext cx="1949573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*Figure for year 2014-2021 </a:t>
            </a:r>
            <a:endParaRPr sz="11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0" name="Google Shape;1500;p73"/>
          <p:cNvSpPr txBox="1"/>
          <p:nvPr/>
        </p:nvSpPr>
        <p:spPr>
          <a:xfrm>
            <a:off x="738567" y="1149787"/>
            <a:ext cx="3285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Century Gothic"/>
              <a:buNone/>
            </a:pPr>
            <a:r>
              <a:rPr lang="en-US" sz="1800" b="1" i="0" u="none" strike="noStrike" cap="none">
                <a:solidFill>
                  <a:srgbClr val="1F497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MALAYSIA PRODUCTS / SERVICES DIRECTORY</a:t>
            </a:r>
            <a:endParaRPr sz="1400" b="0" i="0" u="none" strike="noStrike" cap="none">
              <a:solidFill>
                <a:srgbClr val="1F497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1" name="Google Shape;1501;p73"/>
          <p:cNvSpPr txBox="1"/>
          <p:nvPr/>
        </p:nvSpPr>
        <p:spPr>
          <a:xfrm>
            <a:off x="4454496" y="868653"/>
            <a:ext cx="362662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Century Gothic"/>
              <a:buNone/>
            </a:pPr>
            <a:r>
              <a:rPr lang="en-US" sz="1800" b="1" i="0" u="none" strike="noStrike" cap="none">
                <a:solidFill>
                  <a:srgbClr val="1F497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MALAYSIA’S TRADE STATISTICS</a:t>
            </a:r>
            <a:endParaRPr sz="1400" b="0" i="0" u="none" strike="noStrike" cap="none">
              <a:solidFill>
                <a:srgbClr val="1F497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2" name="Google Shape;1502;p73"/>
          <p:cNvSpPr/>
          <p:nvPr/>
        </p:nvSpPr>
        <p:spPr>
          <a:xfrm rot="-5400000">
            <a:off x="7502220" y="3711192"/>
            <a:ext cx="1761159" cy="1134670"/>
          </a:xfrm>
          <a:prstGeom prst="triangle">
            <a:avLst>
              <a:gd name="adj" fmla="val 50000"/>
            </a:avLst>
          </a:prstGeom>
          <a:gradFill>
            <a:gsLst>
              <a:gs pos="0">
                <a:srgbClr val="262626">
                  <a:alpha val="61568"/>
                </a:srgbClr>
              </a:gs>
              <a:gs pos="50000">
                <a:srgbClr val="D8D8D8">
                  <a:alpha val="62352"/>
                </a:srgbClr>
              </a:gs>
              <a:gs pos="100000">
                <a:srgbClr val="F2F2F2">
                  <a:alpha val="6000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3" name="Google Shape;1503;p73"/>
          <p:cNvSpPr/>
          <p:nvPr/>
        </p:nvSpPr>
        <p:spPr>
          <a:xfrm rot="5400000">
            <a:off x="3584282" y="3902835"/>
            <a:ext cx="1851958" cy="751387"/>
          </a:xfrm>
          <a:prstGeom prst="triangle">
            <a:avLst>
              <a:gd name="adj" fmla="val 50000"/>
            </a:avLst>
          </a:prstGeom>
          <a:gradFill>
            <a:gsLst>
              <a:gs pos="0">
                <a:srgbClr val="262626">
                  <a:alpha val="61568"/>
                </a:srgbClr>
              </a:gs>
              <a:gs pos="50000">
                <a:srgbClr val="D8D8D8">
                  <a:alpha val="62352"/>
                </a:srgbClr>
              </a:gs>
              <a:gs pos="100000">
                <a:srgbClr val="F2F2F2">
                  <a:alpha val="6000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04" name="Google Shape;1504;p73"/>
          <p:cNvGrpSpPr/>
          <p:nvPr/>
        </p:nvGrpSpPr>
        <p:grpSpPr>
          <a:xfrm>
            <a:off x="551926" y="4214982"/>
            <a:ext cx="3489057" cy="2843903"/>
            <a:chOff x="249408" y="4127143"/>
            <a:chExt cx="3489057" cy="2843903"/>
          </a:xfrm>
        </p:grpSpPr>
        <p:pic>
          <p:nvPicPr>
            <p:cNvPr id="1505" name="Google Shape;1505;p73" descr="Related imag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425655">
              <a:off x="389431" y="4315861"/>
              <a:ext cx="3209011" cy="246646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06" name="Google Shape;1506;p73"/>
            <p:cNvGrpSpPr/>
            <p:nvPr/>
          </p:nvGrpSpPr>
          <p:grpSpPr>
            <a:xfrm rot="-190997">
              <a:off x="690102" y="4691171"/>
              <a:ext cx="2682399" cy="1750240"/>
              <a:chOff x="8661625" y="3451759"/>
              <a:chExt cx="2682399" cy="1750240"/>
            </a:xfrm>
          </p:grpSpPr>
          <p:grpSp>
            <p:nvGrpSpPr>
              <p:cNvPr id="1507" name="Google Shape;1507;p73"/>
              <p:cNvGrpSpPr/>
              <p:nvPr/>
            </p:nvGrpSpPr>
            <p:grpSpPr>
              <a:xfrm>
                <a:off x="8661625" y="3451759"/>
                <a:ext cx="2446971" cy="1750240"/>
                <a:chOff x="6850743" y="4643368"/>
                <a:chExt cx="1836057" cy="1443944"/>
              </a:xfrm>
            </p:grpSpPr>
            <p:sp>
              <p:nvSpPr>
                <p:cNvPr id="1508" name="Google Shape;1508;p73"/>
                <p:cNvSpPr/>
                <p:nvPr/>
              </p:nvSpPr>
              <p:spPr>
                <a:xfrm>
                  <a:off x="6850743" y="5410200"/>
                  <a:ext cx="1836057" cy="67711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59595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600"/>
                    <a:buFont typeface="Calibri"/>
                    <a:buNone/>
                  </a:pPr>
                  <a:endParaRPr sz="16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9" name="Google Shape;1509;p73"/>
                <p:cNvSpPr/>
                <p:nvPr/>
              </p:nvSpPr>
              <p:spPr>
                <a:xfrm>
                  <a:off x="6858000" y="5396604"/>
                  <a:ext cx="1828800" cy="68557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2800"/>
                    <a:buFont typeface="Arial"/>
                    <a:buNone/>
                  </a:pPr>
                  <a:r>
                    <a:rPr lang="en-US" sz="2800" b="1" i="0" u="none" strike="noStrike" cap="non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36.2 Million</a:t>
                  </a: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800"/>
                    <a:buFont typeface="Arial"/>
                    <a:buNone/>
                  </a:pPr>
                  <a:r>
                    <a:rPr lang="en-US" sz="1800" b="1" i="0" u="none" strike="noStrike" cap="non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Page Views</a:t>
                  </a: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510" name="Google Shape;1510;p73"/>
                <p:cNvGrpSpPr/>
                <p:nvPr/>
              </p:nvGrpSpPr>
              <p:grpSpPr>
                <a:xfrm>
                  <a:off x="6858000" y="4643368"/>
                  <a:ext cx="1828800" cy="685570"/>
                  <a:chOff x="4116614" y="5699978"/>
                  <a:chExt cx="1743529" cy="685570"/>
                </a:xfrm>
              </p:grpSpPr>
              <p:sp>
                <p:nvSpPr>
                  <p:cNvPr id="1511" name="Google Shape;1511;p73"/>
                  <p:cNvSpPr/>
                  <p:nvPr/>
                </p:nvSpPr>
                <p:spPr>
                  <a:xfrm>
                    <a:off x="4116614" y="5704810"/>
                    <a:ext cx="1743529" cy="677112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lt1"/>
                      </a:buClr>
                      <a:buSzPts val="1600"/>
                      <a:buFont typeface="Calibri"/>
                      <a:buNone/>
                    </a:pPr>
                    <a:endParaRPr sz="1600" b="0" i="0" u="none" strike="noStrike" cap="non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12" name="Google Shape;1512;p73"/>
                  <p:cNvSpPr/>
                  <p:nvPr/>
                </p:nvSpPr>
                <p:spPr>
                  <a:xfrm>
                    <a:off x="4189261" y="5699978"/>
                    <a:ext cx="1631043" cy="68557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2800"/>
                      <a:buFont typeface="Arial"/>
                      <a:buNone/>
                    </a:pPr>
                    <a:r>
                      <a:rPr lang="en-US" sz="2800" b="1" i="0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3.9 Million</a:t>
                    </a:r>
                    <a:r>
                      <a:rPr lang="en-US" sz="2800" b="1" i="0" u="none" strike="noStrike" cap="none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/>
                    </a:r>
                    <a:br>
                      <a:rPr lang="en-US" sz="2800" b="1" i="0" u="none" strike="noStrike" cap="none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</a:br>
                    <a:r>
                      <a:rPr lang="en-US" sz="2000" b="1" i="0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Visitors</a:t>
                    </a:r>
                    <a:endParaRPr sz="1400" b="1" i="0" u="none" strike="noStrike" cap="non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1513" name="Google Shape;1513;p73"/>
              <p:cNvSpPr txBox="1"/>
              <p:nvPr/>
            </p:nvSpPr>
            <p:spPr>
              <a:xfrm>
                <a:off x="9993565" y="3820483"/>
                <a:ext cx="1315846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100"/>
                  <a:buFont typeface="Arial"/>
                  <a:buNone/>
                </a:pPr>
                <a:r>
                  <a:rPr lang="en-US" sz="1100" b="0" i="1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*2014-2021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4" name="Google Shape;1514;p73"/>
              <p:cNvSpPr txBox="1"/>
              <p:nvPr/>
            </p:nvSpPr>
            <p:spPr>
              <a:xfrm>
                <a:off x="10025478" y="4720807"/>
                <a:ext cx="1318546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100"/>
                  <a:buFont typeface="Arial"/>
                  <a:buNone/>
                </a:pPr>
                <a:r>
                  <a:rPr lang="en-US" sz="1100" b="0" i="1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*2014-2021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515" name="Google Shape;1515;p73"/>
          <p:cNvPicPr preferRelativeResize="0"/>
          <p:nvPr/>
        </p:nvPicPr>
        <p:blipFill rotWithShape="1">
          <a:blip r:embed="rId4">
            <a:alphaModFix/>
          </a:blip>
          <a:srcRect l="11132" t="20795" r="13041" b="4931"/>
          <a:stretch/>
        </p:blipFill>
        <p:spPr>
          <a:xfrm>
            <a:off x="700683" y="1796121"/>
            <a:ext cx="3361369" cy="1851960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16" name="Google Shape;1516;p73"/>
          <p:cNvPicPr preferRelativeResize="0"/>
          <p:nvPr/>
        </p:nvPicPr>
        <p:blipFill rotWithShape="1">
          <a:blip r:embed="rId5">
            <a:alphaModFix/>
          </a:blip>
          <a:srcRect l="10243" t="10057" r="12469" b="9667"/>
          <a:stretch/>
        </p:blipFill>
        <p:spPr>
          <a:xfrm>
            <a:off x="862142" y="2621770"/>
            <a:ext cx="3169723" cy="1851960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17" name="Google Shape;1517;p73"/>
          <p:cNvPicPr preferRelativeResize="0"/>
          <p:nvPr/>
        </p:nvPicPr>
        <p:blipFill rotWithShape="1">
          <a:blip r:embed="rId6">
            <a:alphaModFix/>
          </a:blip>
          <a:srcRect l="11455" t="19132" r="12470" b="24766"/>
          <a:stretch/>
        </p:blipFill>
        <p:spPr>
          <a:xfrm>
            <a:off x="4811959" y="1444584"/>
            <a:ext cx="3040427" cy="1908529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1518" name="Google Shape;1518;p73"/>
          <p:cNvGrpSpPr/>
          <p:nvPr/>
        </p:nvGrpSpPr>
        <p:grpSpPr>
          <a:xfrm>
            <a:off x="4926661" y="3454520"/>
            <a:ext cx="2853958" cy="1874817"/>
            <a:chOff x="4522868" y="3454520"/>
            <a:chExt cx="2853958" cy="1874817"/>
          </a:xfrm>
        </p:grpSpPr>
        <p:grpSp>
          <p:nvGrpSpPr>
            <p:cNvPr id="1519" name="Google Shape;1519;p73"/>
            <p:cNvGrpSpPr/>
            <p:nvPr/>
          </p:nvGrpSpPr>
          <p:grpSpPr>
            <a:xfrm>
              <a:off x="4522868" y="3454520"/>
              <a:ext cx="2853958" cy="1874817"/>
              <a:chOff x="4395603" y="3218250"/>
              <a:chExt cx="3065553" cy="2117060"/>
            </a:xfrm>
          </p:grpSpPr>
          <p:pic>
            <p:nvPicPr>
              <p:cNvPr id="1520" name="Google Shape;1520;p73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4395603" y="3218250"/>
                <a:ext cx="3065553" cy="211706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21" name="Google Shape;1521;p73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4866699" y="3319503"/>
                <a:ext cx="2148823" cy="14676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522" name="Google Shape;1522;p73"/>
            <p:cNvPicPr preferRelativeResize="0"/>
            <p:nvPr/>
          </p:nvPicPr>
          <p:blipFill rotWithShape="1">
            <a:blip r:embed="rId9">
              <a:alphaModFix/>
            </a:blip>
            <a:srcRect l="1290" t="13219" r="3294" b="19124"/>
            <a:stretch/>
          </p:blipFill>
          <p:spPr>
            <a:xfrm>
              <a:off x="4947195" y="3544187"/>
              <a:ext cx="2014756" cy="129971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23" name="Google Shape;1523;p73"/>
          <p:cNvSpPr txBox="1">
            <a:spLocks noGrp="1"/>
          </p:cNvSpPr>
          <p:nvPr>
            <p:ph type="sldNum" idx="12"/>
          </p:nvPr>
        </p:nvSpPr>
        <p:spPr>
          <a:xfrm>
            <a:off x="9344766" y="6415306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/>
              <a:t>37</a:t>
            </a:fld>
            <a:endParaRPr sz="1200"/>
          </a:p>
        </p:txBody>
      </p:sp>
      <p:sp>
        <p:nvSpPr>
          <p:cNvPr id="1524" name="Google Shape;1524;p73"/>
          <p:cNvSpPr txBox="1"/>
          <p:nvPr/>
        </p:nvSpPr>
        <p:spPr>
          <a:xfrm>
            <a:off x="628236" y="173665"/>
            <a:ext cx="900708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MATRADE’S PORTAL - </a:t>
            </a:r>
            <a:r>
              <a:rPr lang="en-US" sz="2800" b="1" i="0" u="none" strike="noStrike" cap="none">
                <a:solidFill>
                  <a:srgbClr val="F7941D"/>
                </a:solidFill>
                <a:latin typeface="Arial"/>
                <a:ea typeface="Arial"/>
                <a:cs typeface="Arial"/>
                <a:sym typeface="Arial"/>
              </a:rPr>
              <a:t>www.matrade.gov.my</a:t>
            </a:r>
            <a:endParaRPr sz="1400" b="0" i="0" u="none" strike="noStrike" cap="none">
              <a:solidFill>
                <a:srgbClr val="F7941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5" name="Google Shape;1525;p73"/>
          <p:cNvPicPr preferRelativeResize="0"/>
          <p:nvPr/>
        </p:nvPicPr>
        <p:blipFill rotWithShape="1">
          <a:blip r:embed="rId10">
            <a:alphaModFix/>
          </a:blip>
          <a:srcRect l="10270" t="6897"/>
          <a:stretch/>
        </p:blipFill>
        <p:spPr>
          <a:xfrm>
            <a:off x="8485879" y="1237985"/>
            <a:ext cx="3401962" cy="2386760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392"/>
              </a:srgbClr>
            </a:outerShdw>
          </a:effectLst>
        </p:spPr>
      </p:pic>
      <p:graphicFrame>
        <p:nvGraphicFramePr>
          <p:cNvPr id="1526" name="Google Shape;1526;p73"/>
          <p:cNvGraphicFramePr/>
          <p:nvPr/>
        </p:nvGraphicFramePr>
        <p:xfrm>
          <a:off x="8913062" y="3236973"/>
          <a:ext cx="3022750" cy="2118680"/>
        </p:xfrm>
        <a:graphic>
          <a:graphicData uri="http://schemas.openxmlformats.org/drawingml/2006/table">
            <a:tbl>
              <a:tblPr>
                <a:noFill/>
                <a:tableStyleId>{55A4745D-463F-4CE9-89C0-2FDD6BB639AE}</a:tableStyleId>
              </a:tblPr>
              <a:tblGrid>
                <a:gridCol w="268900"/>
                <a:gridCol w="1554150"/>
                <a:gridCol w="1199700"/>
              </a:tblGrid>
              <a:tr h="3183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1400" u="none" strike="noStrike" cap="none"/>
                    </a:p>
                  </a:txBody>
                  <a:tcPr marL="9525" marR="9525" marT="715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 i="0" u="none" strike="noStrike" cap="none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Top 10  Foreign Countries</a:t>
                      </a:r>
                      <a:endParaRPr sz="1100" b="1" i="0" u="none" strike="noStrike" cap="none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525" marR="9525" marT="715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 i="0" u="none" strike="noStrike" cap="none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Total </a:t>
                      </a:r>
                      <a:br>
                        <a:rPr lang="en-US" sz="1100" b="1" i="0" u="none" strike="noStrike" cap="none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US" sz="1100" b="1" i="0" u="none" strike="noStrike" cap="none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Visitors</a:t>
                      </a:r>
                      <a:endParaRPr sz="1400" u="none" strike="noStrike" cap="none"/>
                    </a:p>
                  </a:txBody>
                  <a:tcPr marL="9525" marR="9525" marT="715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95959"/>
                    </a:solidFill>
                  </a:tcPr>
                </a:tc>
              </a:tr>
              <a:tr h="1776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1.</a:t>
                      </a:r>
                      <a:endParaRPr sz="1400" u="none" strike="noStrike" cap="none"/>
                    </a:p>
                  </a:txBody>
                  <a:tcPr marL="9525" marR="9525" marT="715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0" i="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United States</a:t>
                      </a:r>
                      <a:endParaRPr sz="1400" u="none" strike="noStrike" cap="none"/>
                    </a:p>
                  </a:txBody>
                  <a:tcPr marL="6350" marR="6350" marT="63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0" i="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133,765</a:t>
                      </a:r>
                      <a:endParaRPr sz="1400" u="none" strike="noStrike" cap="none"/>
                    </a:p>
                  </a:txBody>
                  <a:tcPr marL="6350" marR="6350" marT="63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7E7"/>
                    </a:solidFill>
                  </a:tcPr>
                </a:tc>
              </a:tr>
              <a:tr h="1776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2.</a:t>
                      </a:r>
                      <a:endParaRPr sz="1400" u="none" strike="noStrike" cap="none"/>
                    </a:p>
                  </a:txBody>
                  <a:tcPr marL="9525" marR="9525" marT="715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0" i="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India</a:t>
                      </a:r>
                      <a:endParaRPr sz="1400" u="none" strike="noStrike" cap="none"/>
                    </a:p>
                  </a:txBody>
                  <a:tcPr marL="6350" marR="6350" marT="63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0" i="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114,244</a:t>
                      </a:r>
                      <a:endParaRPr sz="1400" u="none" strike="noStrike" cap="none"/>
                    </a:p>
                  </a:txBody>
                  <a:tcPr marL="6350" marR="6350" marT="63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1776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3.</a:t>
                      </a:r>
                      <a:endParaRPr sz="1400" u="none" strike="noStrike" cap="none"/>
                    </a:p>
                  </a:txBody>
                  <a:tcPr marL="9525" marR="9525" marT="715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0" i="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Singapore</a:t>
                      </a:r>
                      <a:endParaRPr sz="1400" u="none" strike="noStrike" cap="none"/>
                    </a:p>
                  </a:txBody>
                  <a:tcPr marL="6350" marR="6350" marT="63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0" i="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101,499</a:t>
                      </a:r>
                      <a:endParaRPr sz="1400" u="none" strike="noStrike" cap="none"/>
                    </a:p>
                  </a:txBody>
                  <a:tcPr marL="6350" marR="6350" marT="63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7E7"/>
                    </a:solidFill>
                  </a:tcPr>
                </a:tc>
              </a:tr>
              <a:tr h="1776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4.</a:t>
                      </a:r>
                      <a:endParaRPr sz="1400" u="none" strike="noStrike" cap="none"/>
                    </a:p>
                  </a:txBody>
                  <a:tcPr marL="9525" marR="9525" marT="715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0" i="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China</a:t>
                      </a:r>
                      <a:endParaRPr sz="1400" u="none" strike="noStrike" cap="none"/>
                    </a:p>
                  </a:txBody>
                  <a:tcPr marL="6350" marR="6350" marT="63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0" i="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46,001</a:t>
                      </a:r>
                      <a:endParaRPr sz="1400" u="none" strike="noStrike" cap="none"/>
                    </a:p>
                  </a:txBody>
                  <a:tcPr marL="6350" marR="6350" marT="63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1776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5.</a:t>
                      </a:r>
                      <a:endParaRPr sz="1400" u="none" strike="noStrike" cap="none"/>
                    </a:p>
                  </a:txBody>
                  <a:tcPr marL="9525" marR="9525" marT="715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0" i="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Japan</a:t>
                      </a:r>
                      <a:endParaRPr sz="1400" u="none" strike="noStrike" cap="none"/>
                    </a:p>
                  </a:txBody>
                  <a:tcPr marL="6350" marR="6350" marT="63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0" i="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39,852</a:t>
                      </a:r>
                      <a:endParaRPr sz="1400" u="none" strike="noStrike" cap="none"/>
                    </a:p>
                  </a:txBody>
                  <a:tcPr marL="6350" marR="6350" marT="63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7E7"/>
                    </a:solidFill>
                  </a:tcPr>
                </a:tc>
              </a:tr>
              <a:tr h="1776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6.</a:t>
                      </a:r>
                      <a:endParaRPr sz="1400" u="none" strike="noStrike" cap="none"/>
                    </a:p>
                  </a:txBody>
                  <a:tcPr marL="9525" marR="9525" marT="715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0" i="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Indonesia</a:t>
                      </a:r>
                      <a:endParaRPr sz="1400" u="none" strike="noStrike" cap="none"/>
                    </a:p>
                  </a:txBody>
                  <a:tcPr marL="6350" marR="6350" marT="63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0" i="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32,950</a:t>
                      </a:r>
                      <a:endParaRPr sz="1400" u="none" strike="noStrike" cap="none"/>
                    </a:p>
                  </a:txBody>
                  <a:tcPr marL="6350" marR="6350" marT="63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1776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7.</a:t>
                      </a:r>
                      <a:endParaRPr sz="1400" u="none" strike="noStrike" cap="none"/>
                    </a:p>
                  </a:txBody>
                  <a:tcPr marL="9525" marR="9525" marT="715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0" i="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United Kingdom</a:t>
                      </a:r>
                      <a:endParaRPr sz="1400" u="none" strike="noStrike" cap="none"/>
                    </a:p>
                  </a:txBody>
                  <a:tcPr marL="6350" marR="6350" marT="63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0" i="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32,922</a:t>
                      </a:r>
                      <a:endParaRPr sz="1400" u="none" strike="noStrike" cap="none"/>
                    </a:p>
                  </a:txBody>
                  <a:tcPr marL="6350" marR="6350" marT="63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7E7"/>
                    </a:solidFill>
                  </a:tcPr>
                </a:tc>
              </a:tr>
              <a:tr h="1776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8.</a:t>
                      </a:r>
                      <a:endParaRPr sz="1400" u="none" strike="noStrike" cap="none"/>
                    </a:p>
                  </a:txBody>
                  <a:tcPr marL="9525" marR="9525" marT="715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0" i="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Philippines</a:t>
                      </a:r>
                      <a:endParaRPr sz="1400" u="none" strike="noStrike" cap="none"/>
                    </a:p>
                  </a:txBody>
                  <a:tcPr marL="6350" marR="6350" marT="63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0" i="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29,227</a:t>
                      </a:r>
                      <a:endParaRPr sz="1400" u="none" strike="noStrike" cap="none"/>
                    </a:p>
                  </a:txBody>
                  <a:tcPr marL="6350" marR="6350" marT="63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1776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9.</a:t>
                      </a:r>
                      <a:endParaRPr sz="1400" u="none" strike="noStrike" cap="none"/>
                    </a:p>
                  </a:txBody>
                  <a:tcPr marL="9525" marR="9525" marT="715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0" i="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Hong Kong</a:t>
                      </a:r>
                      <a:endParaRPr sz="1400" u="none" strike="noStrike" cap="none"/>
                    </a:p>
                  </a:txBody>
                  <a:tcPr marL="6350" marR="6350" marT="63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0" i="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27,651</a:t>
                      </a:r>
                      <a:endParaRPr sz="1400" u="none" strike="noStrike" cap="none"/>
                    </a:p>
                  </a:txBody>
                  <a:tcPr marL="6350" marR="6350" marT="63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7E7"/>
                    </a:solidFill>
                  </a:tcPr>
                </a:tc>
              </a:tr>
              <a:tr h="1776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10.</a:t>
                      </a:r>
                      <a:endParaRPr sz="1400" u="none" strike="noStrike" cap="none"/>
                    </a:p>
                  </a:txBody>
                  <a:tcPr marL="9525" marR="9525" marT="715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0" i="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Australia</a:t>
                      </a:r>
                      <a:endParaRPr sz="1400" u="none" strike="noStrike" cap="none"/>
                    </a:p>
                  </a:txBody>
                  <a:tcPr marL="6350" marR="6350" marT="63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0" i="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27,623</a:t>
                      </a:r>
                      <a:endParaRPr sz="1400" u="none" strike="noStrike" cap="none"/>
                    </a:p>
                  </a:txBody>
                  <a:tcPr marL="6350" marR="6350" marT="63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527" name="Google Shape;1527;p7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551954" y="259198"/>
            <a:ext cx="2429682" cy="480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8" name="Google Shape;1528;p73"/>
          <p:cNvPicPr preferRelativeResize="0"/>
          <p:nvPr/>
        </p:nvPicPr>
        <p:blipFill rotWithShape="1">
          <a:blip r:embed="rId12">
            <a:alphaModFix/>
          </a:blip>
          <a:srcRect r="95628"/>
          <a:stretch/>
        </p:blipFill>
        <p:spPr>
          <a:xfrm>
            <a:off x="0" y="893"/>
            <a:ext cx="532938" cy="68562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p49"/>
          <p:cNvSpPr txBox="1"/>
          <p:nvPr/>
        </p:nvSpPr>
        <p:spPr>
          <a:xfrm>
            <a:off x="647267" y="109341"/>
            <a:ext cx="9069439" cy="47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375" rIns="0" bIns="0" anchor="ctr" anchorCtr="0">
            <a:spAutoFit/>
          </a:bodyPr>
          <a:lstStyle/>
          <a:p>
            <a:pPr marL="12692" marR="5076" lvl="0" indent="0" algn="l" rtl="0">
              <a:lnSpc>
                <a:spcPct val="1395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MADANI DIGITAL TRADE (MDT)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8" name="Google Shape;1728;p49"/>
          <p:cNvSpPr/>
          <p:nvPr/>
        </p:nvSpPr>
        <p:spPr>
          <a:xfrm>
            <a:off x="647267" y="3327188"/>
            <a:ext cx="5036356" cy="523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9" name="Google Shape;1729;p49"/>
          <p:cNvSpPr txBox="1"/>
          <p:nvPr/>
        </p:nvSpPr>
        <p:spPr>
          <a:xfrm>
            <a:off x="6568771" y="7475295"/>
            <a:ext cx="184683" cy="30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0" name="Google Shape;1730;p49"/>
          <p:cNvSpPr/>
          <p:nvPr/>
        </p:nvSpPr>
        <p:spPr>
          <a:xfrm>
            <a:off x="6545563" y="1375967"/>
            <a:ext cx="5310122" cy="523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rPr>
              <a:t>an integrated virtual showcase designed to strengthen Malaysian exporters’ access to global markets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1" name="Google Shape;1731;p49"/>
          <p:cNvSpPr/>
          <p:nvPr/>
        </p:nvSpPr>
        <p:spPr>
          <a:xfrm>
            <a:off x="6545563" y="2109757"/>
            <a:ext cx="5310122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rPr>
              <a:t>offers business matching functions, an e-marketplace, market intelligence on grants, training, market access and trade-related business solutions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32" name="Google Shape;1732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4333" y="1470646"/>
            <a:ext cx="5271043" cy="3498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3" name="Google Shape;1733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99384" y="3780783"/>
            <a:ext cx="5848442" cy="2681359"/>
          </a:xfrm>
          <a:prstGeom prst="rect">
            <a:avLst/>
          </a:prstGeom>
          <a:noFill/>
          <a:ln>
            <a:noFill/>
          </a:ln>
        </p:spPr>
      </p:pic>
      <p:sp>
        <p:nvSpPr>
          <p:cNvPr id="1734" name="Google Shape;1734;p49"/>
          <p:cNvSpPr/>
          <p:nvPr/>
        </p:nvSpPr>
        <p:spPr>
          <a:xfrm>
            <a:off x="6537703" y="2812605"/>
            <a:ext cx="5310122" cy="738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rPr>
              <a:t>enable MSMEs to expand market reach, enhance trade efficiency and accelerate digital adoption - ensuring Malaysia remains competitive in the global digital economy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35" name="Google Shape;1735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99384" y="2205261"/>
            <a:ext cx="504505" cy="504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6" name="Google Shape;1736;p4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28555" y="1434148"/>
            <a:ext cx="646163" cy="646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7" name="Google Shape;1737;p4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18885" y="2915507"/>
            <a:ext cx="518817" cy="51881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38" name="Google Shape;1738;p49"/>
          <p:cNvCxnSpPr/>
          <p:nvPr/>
        </p:nvCxnSpPr>
        <p:spPr>
          <a:xfrm>
            <a:off x="443349" y="715317"/>
            <a:ext cx="11767127" cy="0"/>
          </a:xfrm>
          <a:prstGeom prst="straightConnector1">
            <a:avLst/>
          </a:prstGeom>
          <a:noFill/>
          <a:ln w="28575" cap="flat" cmpd="sng">
            <a:solidFill>
              <a:srgbClr val="BFBFBF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1739" name="Google Shape;1739;p49"/>
          <p:cNvSpPr txBox="1">
            <a:spLocks noGrp="1"/>
          </p:cNvSpPr>
          <p:nvPr>
            <p:ph type="sldNum" idx="12"/>
          </p:nvPr>
        </p:nvSpPr>
        <p:spPr>
          <a:xfrm>
            <a:off x="9344766" y="6415306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/>
              <a:t>38</a:t>
            </a:fld>
            <a:endParaRPr sz="1200"/>
          </a:p>
        </p:txBody>
      </p:sp>
      <p:pic>
        <p:nvPicPr>
          <p:cNvPr id="1740" name="Google Shape;1740;p49"/>
          <p:cNvPicPr preferRelativeResize="0"/>
          <p:nvPr/>
        </p:nvPicPr>
        <p:blipFill rotWithShape="1">
          <a:blip r:embed="rId8">
            <a:alphaModFix/>
          </a:blip>
          <a:srcRect r="95681"/>
          <a:stretch/>
        </p:blipFill>
        <p:spPr>
          <a:xfrm>
            <a:off x="0" y="893"/>
            <a:ext cx="526473" cy="6856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1" name="Google Shape;1741;p4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255968" y="181732"/>
            <a:ext cx="1844651" cy="365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26624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6" name="Google Shape;1746;p53"/>
          <p:cNvSpPr txBox="1"/>
          <p:nvPr/>
        </p:nvSpPr>
        <p:spPr>
          <a:xfrm>
            <a:off x="526473" y="28101"/>
            <a:ext cx="9069439" cy="774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99"/>
              <a:buFont typeface="Arial"/>
              <a:buNone/>
            </a:pPr>
            <a:r>
              <a:rPr lang="en-US" sz="2799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KEY FEATURES OF MADANI DIGITAL TRADE (MDT)</a:t>
            </a:r>
            <a:endParaRPr sz="2799" b="1" i="1" u="none" strike="noStrike" cap="none">
              <a:solidFill>
                <a:srgbClr val="E87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747" name="Google Shape;1747;p53"/>
          <p:cNvGrpSpPr/>
          <p:nvPr/>
        </p:nvGrpSpPr>
        <p:grpSpPr>
          <a:xfrm>
            <a:off x="6076433" y="1458843"/>
            <a:ext cx="5108433" cy="2114361"/>
            <a:chOff x="4700368" y="1260902"/>
            <a:chExt cx="3588108" cy="1518688"/>
          </a:xfrm>
        </p:grpSpPr>
        <p:sp>
          <p:nvSpPr>
            <p:cNvPr id="1748" name="Google Shape;1748;p53"/>
            <p:cNvSpPr/>
            <p:nvPr/>
          </p:nvSpPr>
          <p:spPr>
            <a:xfrm>
              <a:off x="4700368" y="1260902"/>
              <a:ext cx="3588108" cy="1518688"/>
            </a:xfrm>
            <a:custGeom>
              <a:avLst/>
              <a:gdLst/>
              <a:ahLst/>
              <a:cxnLst/>
              <a:rect l="l" t="t" r="r" b="b"/>
              <a:pathLst>
                <a:path w="37625" h="15925" extrusionOk="0">
                  <a:moveTo>
                    <a:pt x="5618" y="0"/>
                  </a:moveTo>
                  <a:cubicBezTo>
                    <a:pt x="2520" y="0"/>
                    <a:pt x="1" y="2520"/>
                    <a:pt x="1" y="5618"/>
                  </a:cubicBezTo>
                  <a:lnTo>
                    <a:pt x="1" y="15924"/>
                  </a:lnTo>
                  <a:lnTo>
                    <a:pt x="32007" y="15924"/>
                  </a:lnTo>
                  <a:cubicBezTo>
                    <a:pt x="35105" y="15924"/>
                    <a:pt x="37624" y="13404"/>
                    <a:pt x="37624" y="10307"/>
                  </a:cubicBezTo>
                  <a:lnTo>
                    <a:pt x="376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00" tIns="91400" rIns="91400" bIns="914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53"/>
            <p:cNvSpPr/>
            <p:nvPr/>
          </p:nvSpPr>
          <p:spPr>
            <a:xfrm>
              <a:off x="4784193" y="1344728"/>
              <a:ext cx="1351036" cy="1351036"/>
            </a:xfrm>
            <a:custGeom>
              <a:avLst/>
              <a:gdLst/>
              <a:ahLst/>
              <a:cxnLst/>
              <a:rect l="l" t="t" r="r" b="b"/>
              <a:pathLst>
                <a:path w="14167" h="14167" extrusionOk="0">
                  <a:moveTo>
                    <a:pt x="4739" y="0"/>
                  </a:moveTo>
                  <a:cubicBezTo>
                    <a:pt x="2122" y="0"/>
                    <a:pt x="0" y="2122"/>
                    <a:pt x="0" y="4739"/>
                  </a:cubicBezTo>
                  <a:lnTo>
                    <a:pt x="0" y="14166"/>
                  </a:lnTo>
                  <a:lnTo>
                    <a:pt x="9427" y="14166"/>
                  </a:lnTo>
                  <a:cubicBezTo>
                    <a:pt x="12044" y="14166"/>
                    <a:pt x="14167" y="12044"/>
                    <a:pt x="14167" y="9428"/>
                  </a:cubicBezTo>
                  <a:lnTo>
                    <a:pt x="14167" y="0"/>
                  </a:lnTo>
                  <a:close/>
                </a:path>
              </a:pathLst>
            </a:custGeom>
            <a:solidFill>
              <a:srgbClr val="E226A8"/>
            </a:solidFill>
            <a:ln>
              <a:noFill/>
            </a:ln>
          </p:spPr>
          <p:txBody>
            <a:bodyPr spcFirstLastPara="1" wrap="square" lIns="91400" tIns="91400" rIns="91400" bIns="914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50" name="Google Shape;1750;p53"/>
          <p:cNvGrpSpPr/>
          <p:nvPr/>
        </p:nvGrpSpPr>
        <p:grpSpPr>
          <a:xfrm>
            <a:off x="6116655" y="3733367"/>
            <a:ext cx="5108433" cy="2182489"/>
            <a:chOff x="4700368" y="3054803"/>
            <a:chExt cx="3588108" cy="1518688"/>
          </a:xfrm>
        </p:grpSpPr>
        <p:sp>
          <p:nvSpPr>
            <p:cNvPr id="1751" name="Google Shape;1751;p53"/>
            <p:cNvSpPr/>
            <p:nvPr/>
          </p:nvSpPr>
          <p:spPr>
            <a:xfrm>
              <a:off x="4700368" y="3054803"/>
              <a:ext cx="3588108" cy="1518688"/>
            </a:xfrm>
            <a:custGeom>
              <a:avLst/>
              <a:gdLst/>
              <a:ahLst/>
              <a:cxnLst/>
              <a:rect l="l" t="t" r="r" b="b"/>
              <a:pathLst>
                <a:path w="37625" h="15925" extrusionOk="0">
                  <a:moveTo>
                    <a:pt x="1" y="1"/>
                  </a:moveTo>
                  <a:lnTo>
                    <a:pt x="1" y="10307"/>
                  </a:lnTo>
                  <a:cubicBezTo>
                    <a:pt x="1" y="13404"/>
                    <a:pt x="2520" y="15924"/>
                    <a:pt x="5618" y="15924"/>
                  </a:cubicBezTo>
                  <a:lnTo>
                    <a:pt x="37624" y="15924"/>
                  </a:lnTo>
                  <a:lnTo>
                    <a:pt x="37624" y="5618"/>
                  </a:lnTo>
                  <a:cubicBezTo>
                    <a:pt x="37624" y="2521"/>
                    <a:pt x="35105" y="1"/>
                    <a:pt x="320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00" tIns="91400" rIns="91400" bIns="914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53"/>
            <p:cNvSpPr/>
            <p:nvPr/>
          </p:nvSpPr>
          <p:spPr>
            <a:xfrm>
              <a:off x="4784193" y="3138628"/>
              <a:ext cx="1351036" cy="1351036"/>
            </a:xfrm>
            <a:custGeom>
              <a:avLst/>
              <a:gdLst/>
              <a:ahLst/>
              <a:cxnLst/>
              <a:rect l="l" t="t" r="r" b="b"/>
              <a:pathLst>
                <a:path w="14167" h="14167" extrusionOk="0">
                  <a:moveTo>
                    <a:pt x="0" y="1"/>
                  </a:moveTo>
                  <a:lnTo>
                    <a:pt x="0" y="9428"/>
                  </a:lnTo>
                  <a:cubicBezTo>
                    <a:pt x="0" y="12044"/>
                    <a:pt x="2122" y="14167"/>
                    <a:pt x="4739" y="14167"/>
                  </a:cubicBezTo>
                  <a:lnTo>
                    <a:pt x="14167" y="14167"/>
                  </a:lnTo>
                  <a:lnTo>
                    <a:pt x="14167" y="4739"/>
                  </a:lnTo>
                  <a:cubicBezTo>
                    <a:pt x="14167" y="2123"/>
                    <a:pt x="12044" y="1"/>
                    <a:pt x="94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00" tIns="91400" rIns="91400" bIns="914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53" name="Google Shape;1753;p53"/>
          <p:cNvGrpSpPr/>
          <p:nvPr/>
        </p:nvGrpSpPr>
        <p:grpSpPr>
          <a:xfrm>
            <a:off x="641359" y="3730622"/>
            <a:ext cx="5351107" cy="2149279"/>
            <a:chOff x="846691" y="3054803"/>
            <a:chExt cx="3588108" cy="1518688"/>
          </a:xfrm>
        </p:grpSpPr>
        <p:sp>
          <p:nvSpPr>
            <p:cNvPr id="1754" name="Google Shape;1754;p53"/>
            <p:cNvSpPr/>
            <p:nvPr/>
          </p:nvSpPr>
          <p:spPr>
            <a:xfrm>
              <a:off x="846691" y="3054803"/>
              <a:ext cx="3588108" cy="1518688"/>
            </a:xfrm>
            <a:custGeom>
              <a:avLst/>
              <a:gdLst/>
              <a:ahLst/>
              <a:cxnLst/>
              <a:rect l="l" t="t" r="r" b="b"/>
              <a:pathLst>
                <a:path w="37625" h="15925" extrusionOk="0">
                  <a:moveTo>
                    <a:pt x="5618" y="1"/>
                  </a:moveTo>
                  <a:cubicBezTo>
                    <a:pt x="2516" y="1"/>
                    <a:pt x="1" y="2516"/>
                    <a:pt x="1" y="5618"/>
                  </a:cubicBezTo>
                  <a:lnTo>
                    <a:pt x="1" y="15924"/>
                  </a:lnTo>
                  <a:lnTo>
                    <a:pt x="32007" y="15924"/>
                  </a:lnTo>
                  <a:cubicBezTo>
                    <a:pt x="35110" y="15924"/>
                    <a:pt x="37624" y="13409"/>
                    <a:pt x="37624" y="10307"/>
                  </a:cubicBezTo>
                  <a:lnTo>
                    <a:pt x="376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00" tIns="91400" rIns="91400" bIns="914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53"/>
            <p:cNvSpPr/>
            <p:nvPr/>
          </p:nvSpPr>
          <p:spPr>
            <a:xfrm>
              <a:off x="3002499" y="3138628"/>
              <a:ext cx="1351036" cy="1351036"/>
            </a:xfrm>
            <a:custGeom>
              <a:avLst/>
              <a:gdLst/>
              <a:ahLst/>
              <a:cxnLst/>
              <a:rect l="l" t="t" r="r" b="b"/>
              <a:pathLst>
                <a:path w="14167" h="14167" extrusionOk="0">
                  <a:moveTo>
                    <a:pt x="4738" y="1"/>
                  </a:moveTo>
                  <a:cubicBezTo>
                    <a:pt x="2121" y="1"/>
                    <a:pt x="0" y="2123"/>
                    <a:pt x="0" y="4739"/>
                  </a:cubicBezTo>
                  <a:lnTo>
                    <a:pt x="0" y="14167"/>
                  </a:lnTo>
                  <a:lnTo>
                    <a:pt x="9427" y="14167"/>
                  </a:lnTo>
                  <a:cubicBezTo>
                    <a:pt x="12044" y="14167"/>
                    <a:pt x="14166" y="12044"/>
                    <a:pt x="14166" y="9428"/>
                  </a:cubicBezTo>
                  <a:lnTo>
                    <a:pt x="1416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00" tIns="91400" rIns="91400" bIns="914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56" name="Google Shape;1756;p53"/>
          <p:cNvGrpSpPr/>
          <p:nvPr/>
        </p:nvGrpSpPr>
        <p:grpSpPr>
          <a:xfrm>
            <a:off x="641358" y="1423926"/>
            <a:ext cx="5355895" cy="2149279"/>
            <a:chOff x="846691" y="1260902"/>
            <a:chExt cx="3588108" cy="1518688"/>
          </a:xfrm>
        </p:grpSpPr>
        <p:sp>
          <p:nvSpPr>
            <p:cNvPr id="1757" name="Google Shape;1757;p53"/>
            <p:cNvSpPr/>
            <p:nvPr/>
          </p:nvSpPr>
          <p:spPr>
            <a:xfrm>
              <a:off x="846691" y="1260902"/>
              <a:ext cx="3588108" cy="1518688"/>
            </a:xfrm>
            <a:custGeom>
              <a:avLst/>
              <a:gdLst/>
              <a:ahLst/>
              <a:cxnLst/>
              <a:rect l="l" t="t" r="r" b="b"/>
              <a:pathLst>
                <a:path w="37625" h="15925" extrusionOk="0">
                  <a:moveTo>
                    <a:pt x="1" y="0"/>
                  </a:moveTo>
                  <a:lnTo>
                    <a:pt x="1" y="10307"/>
                  </a:lnTo>
                  <a:cubicBezTo>
                    <a:pt x="1" y="13409"/>
                    <a:pt x="2515" y="15924"/>
                    <a:pt x="5618" y="15924"/>
                  </a:cubicBezTo>
                  <a:lnTo>
                    <a:pt x="37624" y="15924"/>
                  </a:lnTo>
                  <a:lnTo>
                    <a:pt x="37624" y="5618"/>
                  </a:lnTo>
                  <a:cubicBezTo>
                    <a:pt x="37624" y="2515"/>
                    <a:pt x="35110" y="0"/>
                    <a:pt x="32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00" tIns="91400" rIns="91400" bIns="914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53"/>
            <p:cNvSpPr/>
            <p:nvPr/>
          </p:nvSpPr>
          <p:spPr>
            <a:xfrm>
              <a:off x="3002499" y="1344728"/>
              <a:ext cx="1351036" cy="1351036"/>
            </a:xfrm>
            <a:custGeom>
              <a:avLst/>
              <a:gdLst/>
              <a:ahLst/>
              <a:cxnLst/>
              <a:rect l="l" t="t" r="r" b="b"/>
              <a:pathLst>
                <a:path w="14167" h="14167" extrusionOk="0">
                  <a:moveTo>
                    <a:pt x="0" y="0"/>
                  </a:moveTo>
                  <a:lnTo>
                    <a:pt x="0" y="9428"/>
                  </a:lnTo>
                  <a:cubicBezTo>
                    <a:pt x="0" y="12044"/>
                    <a:pt x="2121" y="14166"/>
                    <a:pt x="4738" y="14166"/>
                  </a:cubicBezTo>
                  <a:lnTo>
                    <a:pt x="14166" y="14166"/>
                  </a:lnTo>
                  <a:lnTo>
                    <a:pt x="14166" y="4739"/>
                  </a:lnTo>
                  <a:cubicBezTo>
                    <a:pt x="14166" y="2122"/>
                    <a:pt x="12044" y="0"/>
                    <a:pt x="9427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00" tIns="91400" rIns="91400" bIns="914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59" name="Google Shape;1759;p53"/>
          <p:cNvSpPr txBox="1"/>
          <p:nvPr/>
        </p:nvSpPr>
        <p:spPr>
          <a:xfrm>
            <a:off x="8397510" y="1611897"/>
            <a:ext cx="2628485" cy="999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Enable Micro Small Medium Enterprise (MSMEs) to showcase and sell their products and services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0" name="Google Shape;1760;p53"/>
          <p:cNvSpPr/>
          <p:nvPr/>
        </p:nvSpPr>
        <p:spPr>
          <a:xfrm>
            <a:off x="4209828" y="1936185"/>
            <a:ext cx="1308030" cy="738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Virtual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Engagement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Platform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1" name="Google Shape;1761;p53"/>
          <p:cNvSpPr/>
          <p:nvPr/>
        </p:nvSpPr>
        <p:spPr>
          <a:xfrm>
            <a:off x="947101" y="1599343"/>
            <a:ext cx="2738607" cy="1476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Connects companies with MATRADE's Premium Buyers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International Sourcing Programmes (INSP), B2B business matching and identifying potential buyer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2" name="Google Shape;1762;p53"/>
          <p:cNvSpPr/>
          <p:nvPr/>
        </p:nvSpPr>
        <p:spPr>
          <a:xfrm>
            <a:off x="6554041" y="1985005"/>
            <a:ext cx="1426621" cy="953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e-Marketplace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Market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Aggregator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3" name="Google Shape;1763;p53"/>
          <p:cNvSpPr/>
          <p:nvPr/>
        </p:nvSpPr>
        <p:spPr>
          <a:xfrm>
            <a:off x="4185968" y="4215128"/>
            <a:ext cx="1479507" cy="953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Member Portal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Digital Trade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Hub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4" name="Google Shape;1764;p53"/>
          <p:cNvSpPr/>
          <p:nvPr/>
        </p:nvSpPr>
        <p:spPr>
          <a:xfrm>
            <a:off x="809206" y="4045456"/>
            <a:ext cx="2876502" cy="1246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Provides exporters with comprehensive information, grants and training, simplifies trade procedures and reduces costs for cross-border trade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5" name="Google Shape;1765;p53"/>
          <p:cNvSpPr/>
          <p:nvPr/>
        </p:nvSpPr>
        <p:spPr>
          <a:xfrm>
            <a:off x="6469914" y="4248209"/>
            <a:ext cx="1375210" cy="953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One-stop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business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solutions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centre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6" name="Google Shape;1766;p53"/>
          <p:cNvSpPr/>
          <p:nvPr/>
        </p:nvSpPr>
        <p:spPr>
          <a:xfrm>
            <a:off x="8318075" y="4201524"/>
            <a:ext cx="2787356" cy="1246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Offers access to innovative shared services and solutions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 ESG, IR4.0, trade financing, digital marketing, virtual assistants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67" name="Google Shape;1767;p53"/>
          <p:cNvCxnSpPr/>
          <p:nvPr/>
        </p:nvCxnSpPr>
        <p:spPr>
          <a:xfrm>
            <a:off x="443349" y="715317"/>
            <a:ext cx="11767127" cy="0"/>
          </a:xfrm>
          <a:prstGeom prst="straightConnector1">
            <a:avLst/>
          </a:prstGeom>
          <a:noFill/>
          <a:ln w="28575" cap="flat" cmpd="sng">
            <a:solidFill>
              <a:srgbClr val="BFBFBF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1768" name="Google Shape;1768;p53"/>
          <p:cNvSpPr txBox="1">
            <a:spLocks noGrp="1"/>
          </p:cNvSpPr>
          <p:nvPr>
            <p:ph type="sldNum" idx="12"/>
          </p:nvPr>
        </p:nvSpPr>
        <p:spPr>
          <a:xfrm>
            <a:off x="9344766" y="6415306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/>
              <a:t>39</a:t>
            </a:fld>
            <a:endParaRPr sz="1200"/>
          </a:p>
        </p:txBody>
      </p:sp>
      <p:pic>
        <p:nvPicPr>
          <p:cNvPr id="1769" name="Google Shape;1769;p53"/>
          <p:cNvPicPr preferRelativeResize="0"/>
          <p:nvPr/>
        </p:nvPicPr>
        <p:blipFill rotWithShape="1">
          <a:blip r:embed="rId3">
            <a:alphaModFix/>
          </a:blip>
          <a:srcRect r="95681"/>
          <a:stretch/>
        </p:blipFill>
        <p:spPr>
          <a:xfrm>
            <a:off x="0" y="893"/>
            <a:ext cx="526473" cy="6856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0" name="Google Shape;1770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55968" y="181732"/>
            <a:ext cx="1844651" cy="365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9128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17"/>
          <p:cNvPicPr preferRelativeResize="0"/>
          <p:nvPr/>
        </p:nvPicPr>
        <p:blipFill rotWithShape="1">
          <a:blip r:embed="rId3">
            <a:alphaModFix/>
          </a:blip>
          <a:srcRect r="95628"/>
          <a:stretch/>
        </p:blipFill>
        <p:spPr>
          <a:xfrm>
            <a:off x="0" y="893"/>
            <a:ext cx="532938" cy="6856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7" descr="File:ASEAN countries capitals-en.svg - Wikimedia Common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4597" y="915056"/>
            <a:ext cx="9458363" cy="5942052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7"/>
          <p:cNvSpPr/>
          <p:nvPr/>
        </p:nvSpPr>
        <p:spPr>
          <a:xfrm>
            <a:off x="6375635" y="1224388"/>
            <a:ext cx="5657517" cy="3355371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17"/>
          <p:cNvSpPr txBox="1"/>
          <p:nvPr/>
        </p:nvSpPr>
        <p:spPr>
          <a:xfrm>
            <a:off x="589086" y="193473"/>
            <a:ext cx="8962868" cy="713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150" tIns="58575" rIns="117150" bIns="585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sz="2799" b="1" i="0" u="none" strike="noStrike" cap="none" dirty="0" smtClean="0">
                <a:solidFill>
                  <a:srgbClr val="E87D2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MALAYSIA</a:t>
            </a:r>
            <a:endParaRPr sz="2799" b="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0" name="Google Shape;210;p17"/>
          <p:cNvSpPr/>
          <p:nvPr/>
        </p:nvSpPr>
        <p:spPr>
          <a:xfrm>
            <a:off x="6578484" y="1325205"/>
            <a:ext cx="4463206" cy="2799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sng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Fast Facts about ASEAN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664" marR="0" lvl="0" indent="-285664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Noto Sans Symbols"/>
              <a:buChar char="▪"/>
            </a:pPr>
            <a:r>
              <a:rPr lang="en-US" sz="16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10 member states 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664" marR="0" lvl="0" indent="-285664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Noto Sans Symbols"/>
              <a:buChar char="▪"/>
            </a:pPr>
            <a:r>
              <a:rPr lang="en-US" sz="16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Population : 676.6 million (2023)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664" marR="0" lvl="0" indent="-285664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Noto Sans Symbols"/>
              <a:buChar char="▪"/>
            </a:pPr>
            <a:r>
              <a:rPr lang="en-US" sz="16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ASEAN was the fifth largest economy in the world alongside with the United States, China, Germany and Japan.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664" marR="0" lvl="0" indent="-285664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Noto Sans Symbols"/>
              <a:buChar char="▪"/>
            </a:pPr>
            <a:r>
              <a:rPr lang="en-US" sz="16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Collectively, ASEAN and the aforementioned four countries represented more than half of the global economy, with ASEAN’s contributing 3.6% to global GDP.</a:t>
            </a:r>
            <a:endParaRPr sz="16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1" name="Google Shape;211;p17"/>
          <p:cNvSpPr txBox="1"/>
          <p:nvPr/>
        </p:nvSpPr>
        <p:spPr>
          <a:xfrm>
            <a:off x="6485685" y="4056694"/>
            <a:ext cx="4648801" cy="553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1" u="none" strike="noStrike" cap="non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Source: The ASEAN Key Figures 2024 (https://asean.org/serial/asean-key-figures-2024/)</a:t>
            </a:r>
            <a:endParaRPr sz="12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2" name="Google Shape;212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51954" y="259198"/>
            <a:ext cx="2429682" cy="480924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17"/>
          <p:cNvSpPr txBox="1">
            <a:spLocks noGrp="1"/>
          </p:cNvSpPr>
          <p:nvPr>
            <p:ph type="sldNum" idx="12"/>
          </p:nvPr>
        </p:nvSpPr>
        <p:spPr>
          <a:xfrm>
            <a:off x="9342333" y="6414529"/>
            <a:ext cx="2843318" cy="365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150" tIns="58575" rIns="117150" bIns="585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latin typeface="Century Gothic"/>
                <a:ea typeface="Century Gothic"/>
                <a:cs typeface="Century Gothic"/>
                <a:sym typeface="Century Gothic"/>
              </a:rPr>
              <a:t>4</a:t>
            </a:fld>
            <a:endParaRPr sz="1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0" name="Google Shape;1910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0721" y="-6102"/>
            <a:ext cx="12229545" cy="6856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1" name="Google Shape;1911;p74"/>
          <p:cNvPicPr preferRelativeResize="0"/>
          <p:nvPr/>
        </p:nvPicPr>
        <p:blipFill rotWithShape="1">
          <a:blip r:embed="rId4">
            <a:alphaModFix/>
          </a:blip>
          <a:srcRect l="10465" t="21408" r="11972" b="8467"/>
          <a:stretch/>
        </p:blipFill>
        <p:spPr>
          <a:xfrm>
            <a:off x="2738570" y="4810597"/>
            <a:ext cx="1524574" cy="648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2" name="Google Shape;1912;p74" descr="Image result for tokyo game show  20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1290" y="3251128"/>
            <a:ext cx="735304" cy="708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3" name="Google Shape;1913;p74" descr="Related imag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94790" y="3353133"/>
            <a:ext cx="878663" cy="1342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4" name="Google Shape;1914;p74" descr="Image result for gulfoo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24313" y="4477660"/>
            <a:ext cx="1229379" cy="584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5" name="Google Shape;1915;p74" descr="Image result for arab health 201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155144" y="2951243"/>
            <a:ext cx="1110575" cy="323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6" name="Google Shape;1916;p7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55070" y="4880306"/>
            <a:ext cx="1139720" cy="440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7" name="Google Shape;1917;p7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455133" y="3320852"/>
            <a:ext cx="1720003" cy="912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8" name="Google Shape;1918;p7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70469" y="2746210"/>
            <a:ext cx="1692704" cy="575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9" name="Google Shape;1919;p7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021648" y="4317626"/>
            <a:ext cx="1578571" cy="276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0" name="Google Shape;1920;p7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673521" y="5228906"/>
            <a:ext cx="2135463" cy="584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1" name="Google Shape;1921;p74"/>
          <p:cNvPicPr preferRelativeResize="0"/>
          <p:nvPr/>
        </p:nvPicPr>
        <p:blipFill rotWithShape="1">
          <a:blip r:embed="rId14">
            <a:alphaModFix/>
          </a:blip>
          <a:srcRect t="23906" b="25105"/>
          <a:stretch/>
        </p:blipFill>
        <p:spPr>
          <a:xfrm>
            <a:off x="2725947" y="2600207"/>
            <a:ext cx="1415390" cy="721690"/>
          </a:xfrm>
          <a:prstGeom prst="rect">
            <a:avLst/>
          </a:prstGeom>
          <a:noFill/>
          <a:ln>
            <a:noFill/>
          </a:ln>
        </p:spPr>
      </p:pic>
      <p:sp>
        <p:nvSpPr>
          <p:cNvPr id="1922" name="Google Shape;1922;p74"/>
          <p:cNvSpPr txBox="1"/>
          <p:nvPr/>
        </p:nvSpPr>
        <p:spPr>
          <a:xfrm>
            <a:off x="124546" y="375551"/>
            <a:ext cx="7021545" cy="461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9"/>
              <a:buFont typeface="Arial"/>
              <a:buNone/>
            </a:pPr>
            <a:r>
              <a:rPr lang="en-US" sz="2399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MATRADE’S PRESENCE IN ICONIC EVENTS</a:t>
            </a:r>
            <a:endParaRPr sz="2399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23" name="Google Shape;1923;p74"/>
          <p:cNvSpPr txBox="1"/>
          <p:nvPr/>
        </p:nvSpPr>
        <p:spPr>
          <a:xfrm>
            <a:off x="685160" y="5733055"/>
            <a:ext cx="4753842" cy="1015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99"/>
              <a:buFont typeface="Arial"/>
              <a:buNone/>
            </a:pPr>
            <a:r>
              <a:rPr lang="en-US" sz="1999" b="1" i="0" u="none" strike="noStrike" cap="none">
                <a:solidFill>
                  <a:srgbClr val="E87D2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Showcasing Malaysia’s quality products and capabilities through local and international trade events</a:t>
            </a:r>
            <a:endParaRPr sz="1999" b="1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24" name="Google Shape;1924;p74"/>
          <p:cNvSpPr txBox="1">
            <a:spLocks noGrp="1"/>
          </p:cNvSpPr>
          <p:nvPr>
            <p:ph type="sldNum" idx="12"/>
          </p:nvPr>
        </p:nvSpPr>
        <p:spPr>
          <a:xfrm>
            <a:off x="9342333" y="6414529"/>
            <a:ext cx="2843318" cy="365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150" tIns="58575" rIns="117150" bIns="585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latin typeface="Century Gothic"/>
                <a:ea typeface="Century Gothic"/>
                <a:cs typeface="Century Gothic"/>
                <a:sym typeface="Century Gothic"/>
              </a:rPr>
              <a:t>40</a:t>
            </a:fld>
            <a:endParaRPr sz="1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25" name="Google Shape;1925;p74"/>
          <p:cNvPicPr preferRelativeResize="0"/>
          <p:nvPr/>
        </p:nvPicPr>
        <p:blipFill rotWithShape="1">
          <a:blip r:embed="rId15">
            <a:alphaModFix/>
          </a:blip>
          <a:srcRect r="95628"/>
          <a:stretch/>
        </p:blipFill>
        <p:spPr>
          <a:xfrm>
            <a:off x="-36944" y="893"/>
            <a:ext cx="532938" cy="68562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MIHAS_2025 KV_V6_1920 x 1080_1.jpg" descr="MIHAS_2025 KV_V6_1920 x 1080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93"/>
            <a:ext cx="12188825" cy="68562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89583229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"/>
          <p:cNvSpPr/>
          <p:nvPr/>
        </p:nvSpPr>
        <p:spPr>
          <a:xfrm>
            <a:off x="6002046" y="1072222"/>
            <a:ext cx="4295589" cy="14060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195"/>
                </a:lnTo>
                <a:lnTo>
                  <a:pt x="20402" y="0"/>
                </a:lnTo>
                <a:lnTo>
                  <a:pt x="21568" y="3562"/>
                </a:lnTo>
                <a:lnTo>
                  <a:pt x="21600" y="21376"/>
                </a:lnTo>
                <a:lnTo>
                  <a:pt x="0" y="21600"/>
                </a:lnTo>
                <a:close/>
              </a:path>
            </a:pathLst>
          </a:custGeom>
          <a:solidFill>
            <a:srgbClr val="DF6743"/>
          </a:solidFill>
          <a:ln w="50800">
            <a:solidFill>
              <a:srgbClr val="DF6743"/>
            </a:solidFill>
            <a:miter lim="400000"/>
          </a:ln>
        </p:spPr>
        <p:txBody>
          <a:bodyPr lIns="25393" tIns="25393" rIns="25393" bIns="25393" anchor="ctr"/>
          <a:lstStyle/>
          <a:p>
            <a:pPr algn="ctr" defTabSz="412667" hangingPunct="0">
              <a:buClrTx/>
              <a:defRPr sz="3200"/>
            </a:pPr>
            <a:endParaRPr sz="1600">
              <a:latin typeface="Helvetica Light"/>
              <a:sym typeface="Helvetica Light"/>
            </a:endParaRPr>
          </a:p>
        </p:txBody>
      </p:sp>
      <p:sp>
        <p:nvSpPr>
          <p:cNvPr id="209" name="Of proven track record, successfully building international exhibitions and events."/>
          <p:cNvSpPr txBox="1"/>
          <p:nvPr/>
        </p:nvSpPr>
        <p:spPr>
          <a:xfrm>
            <a:off x="2013366" y="3879669"/>
            <a:ext cx="2450248" cy="834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1359" tIns="11359" rIns="11359" bIns="11359">
            <a:normAutofit/>
          </a:bodyPr>
          <a:lstStyle/>
          <a:p>
            <a:pPr defTabSz="232826" hangingPunct="0">
              <a:buClrTx/>
              <a:defRPr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500">
                <a:solidFill>
                  <a:srgbClr val="FFFFFF"/>
                </a:solidFill>
              </a:rPr>
              <a:t>Of championing the Halal industry for local and international </a:t>
            </a:r>
            <a:r>
              <a:rPr sz="1500">
                <a:solidFill>
                  <a:srgbClr val="DF6743"/>
                </a:solidFill>
              </a:rPr>
              <a:t>Halal</a:t>
            </a:r>
            <a:r>
              <a:rPr sz="1500">
                <a:solidFill>
                  <a:srgbClr val="FFFFFF"/>
                </a:solidFill>
              </a:rPr>
              <a:t> industry.</a:t>
            </a:r>
          </a:p>
        </p:txBody>
      </p:sp>
      <p:sp>
        <p:nvSpPr>
          <p:cNvPr id="210" name="14"/>
          <p:cNvSpPr txBox="1"/>
          <p:nvPr/>
        </p:nvSpPr>
        <p:spPr>
          <a:xfrm>
            <a:off x="7081051" y="2683285"/>
            <a:ext cx="1321026" cy="1004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393" tIns="25393" rIns="25393" bIns="25393" anchor="ctr">
            <a:normAutofit/>
          </a:bodyPr>
          <a:lstStyle>
            <a:lvl1pPr defTabSz="923809">
              <a:lnSpc>
                <a:spcPct val="80000"/>
              </a:lnSpc>
              <a:defRPr sz="12000">
                <a:solidFill>
                  <a:srgbClr val="DF6743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 algn="ctr" defTabSz="461812" hangingPunct="0">
              <a:buClrTx/>
              <a:defRPr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sz="5999"/>
              <a:t>14</a:t>
            </a:r>
          </a:p>
        </p:txBody>
      </p:sp>
      <p:sp>
        <p:nvSpPr>
          <p:cNvPr id="211" name="Of proven track record, successfully building international exhibitions and events."/>
          <p:cNvSpPr txBox="1"/>
          <p:nvPr/>
        </p:nvSpPr>
        <p:spPr>
          <a:xfrm>
            <a:off x="7237912" y="3581583"/>
            <a:ext cx="2988483" cy="1076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1359" tIns="11359" rIns="11359" bIns="11359">
            <a:normAutofit/>
          </a:bodyPr>
          <a:lstStyle>
            <a:lvl1pPr algn="l" defTabSz="465745">
              <a:defRPr sz="3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232826" hangingPunct="0">
              <a:buClrTx/>
            </a:pPr>
            <a:r>
              <a:rPr sz="1500"/>
              <a:t>From F&amp;B, financial services, cosmetics, e-commerce, tourism, education to logistics and others</a:t>
            </a:r>
          </a:p>
        </p:txBody>
      </p:sp>
      <p:grpSp>
        <p:nvGrpSpPr>
          <p:cNvPr id="214" name="Group"/>
          <p:cNvGrpSpPr/>
          <p:nvPr/>
        </p:nvGrpSpPr>
        <p:grpSpPr>
          <a:xfrm>
            <a:off x="6262114" y="1134209"/>
            <a:ext cx="1466352" cy="1263449"/>
            <a:chOff x="0" y="0"/>
            <a:chExt cx="2933467" cy="2527555"/>
          </a:xfrm>
        </p:grpSpPr>
        <p:sp>
          <p:nvSpPr>
            <p:cNvPr id="212" name="INSP"/>
            <p:cNvSpPr txBox="1"/>
            <p:nvPr/>
          </p:nvSpPr>
          <p:spPr>
            <a:xfrm>
              <a:off x="0" y="0"/>
              <a:ext cx="2540000" cy="15457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393" tIns="25393" rIns="25393" bIns="25393" numCol="1" anchor="ctr">
              <a:normAutofit/>
            </a:bodyPr>
            <a:lstStyle>
              <a:lvl1pPr defTabSz="757524">
                <a:lnSpc>
                  <a:spcPct val="80000"/>
                </a:lnSpc>
                <a:defRPr sz="8200" b="1">
                  <a:solidFill>
                    <a:srgbClr val="122042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 defTabSz="378686" hangingPunct="0">
                <a:buClrTx/>
              </a:pPr>
              <a:r>
                <a:rPr sz="4099"/>
                <a:t>INSP</a:t>
              </a:r>
            </a:p>
          </p:txBody>
        </p:sp>
        <p:sp>
          <p:nvSpPr>
            <p:cNvPr id="213" name="Of proven track record, successfully building international exhibitions and events."/>
            <p:cNvSpPr txBox="1"/>
            <p:nvPr/>
          </p:nvSpPr>
          <p:spPr>
            <a:xfrm>
              <a:off x="76299" y="1002525"/>
              <a:ext cx="2857169" cy="15250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1359" tIns="11359" rIns="11359" bIns="11359" numCol="1" anchor="ctr">
              <a:normAutofit/>
            </a:bodyPr>
            <a:lstStyle/>
            <a:p>
              <a:pPr defTabSz="232826" hangingPunct="0">
                <a:lnSpc>
                  <a:spcPct val="80000"/>
                </a:lnSpc>
                <a:buClrTx/>
                <a:defRPr sz="3000" b="1">
                  <a:solidFill>
                    <a:srgbClr val="122042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1500" b="1">
                  <a:solidFill>
                    <a:srgbClr val="122042"/>
                  </a:solidFill>
                </a:rPr>
                <a:t>International </a:t>
              </a:r>
            </a:p>
            <a:p>
              <a:pPr defTabSz="232826" hangingPunct="0">
                <a:lnSpc>
                  <a:spcPct val="80000"/>
                </a:lnSpc>
                <a:buClrTx/>
                <a:defRPr sz="3000" b="1">
                  <a:solidFill>
                    <a:srgbClr val="122042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1500" b="1">
                  <a:solidFill>
                    <a:srgbClr val="122042"/>
                  </a:solidFill>
                </a:rPr>
                <a:t>Sourcing </a:t>
              </a:r>
            </a:p>
            <a:p>
              <a:pPr defTabSz="232826" hangingPunct="0">
                <a:lnSpc>
                  <a:spcPct val="80000"/>
                </a:lnSpc>
                <a:buClrTx/>
                <a:defRPr sz="3000" b="1">
                  <a:solidFill>
                    <a:srgbClr val="122042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1500" b="1">
                  <a:solidFill>
                    <a:srgbClr val="122042"/>
                  </a:solidFill>
                </a:rPr>
                <a:t>Programme</a:t>
              </a:r>
            </a:p>
          </p:txBody>
        </p:sp>
      </p:grpSp>
      <p:grpSp>
        <p:nvGrpSpPr>
          <p:cNvPr id="217" name="Group"/>
          <p:cNvGrpSpPr/>
          <p:nvPr/>
        </p:nvGrpSpPr>
        <p:grpSpPr>
          <a:xfrm>
            <a:off x="2086934" y="1140830"/>
            <a:ext cx="3670565" cy="1256828"/>
            <a:chOff x="0" y="0"/>
            <a:chExt cx="7343042" cy="2514309"/>
          </a:xfrm>
        </p:grpSpPr>
        <p:sp>
          <p:nvSpPr>
            <p:cNvPr id="215" name="Of proven track record, successfully building international exhibitions and events."/>
            <p:cNvSpPr txBox="1"/>
            <p:nvPr/>
          </p:nvSpPr>
          <p:spPr>
            <a:xfrm>
              <a:off x="2449517" y="416010"/>
              <a:ext cx="4893526" cy="16822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1359" tIns="11359" rIns="11359" bIns="11359" numCol="1" anchor="ctr">
              <a:normAutofit/>
            </a:bodyPr>
            <a:lstStyle/>
            <a:p>
              <a:pPr defTabSz="232826" hangingPunct="0">
                <a:buClrTx/>
                <a:defRPr sz="44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sz="2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Destination for </a:t>
              </a:r>
            </a:p>
            <a:p>
              <a:pPr defTabSz="232826" hangingPunct="0">
                <a:buClrTx/>
                <a:defRPr sz="44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sz="2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Halal Businesses</a:t>
              </a:r>
            </a:p>
          </p:txBody>
        </p:sp>
        <p:sp>
          <p:nvSpPr>
            <p:cNvPr id="216" name="#1"/>
            <p:cNvSpPr txBox="1"/>
            <p:nvPr/>
          </p:nvSpPr>
          <p:spPr>
            <a:xfrm>
              <a:off x="0" y="0"/>
              <a:ext cx="2590179" cy="25143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393" tIns="25393" rIns="25393" bIns="25393" numCol="1" anchor="ctr">
              <a:normAutofit/>
            </a:bodyPr>
            <a:lstStyle/>
            <a:p>
              <a:pPr algn="ctr" defTabSz="447958" hangingPunct="0">
                <a:lnSpc>
                  <a:spcPct val="80000"/>
                </a:lnSpc>
                <a:buClrTx/>
                <a:defRPr sz="15520">
                  <a:solidFill>
                    <a:srgbClr val="DF6743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pPr>
              <a:r>
                <a:rPr sz="5819" baseline="12886">
                  <a:solidFill>
                    <a:srgbClr val="DF6743"/>
                  </a:solidFill>
                  <a:latin typeface="Montserrat Black"/>
                  <a:sym typeface="Montserrat Black"/>
                </a:rPr>
                <a:t>#</a:t>
              </a:r>
              <a:r>
                <a:rPr sz="7758">
                  <a:solidFill>
                    <a:srgbClr val="DF6743"/>
                  </a:solidFill>
                  <a:latin typeface="Montserrat Black"/>
                  <a:sym typeface="Montserrat Black"/>
                </a:rPr>
                <a:t>1</a:t>
              </a:r>
            </a:p>
          </p:txBody>
        </p:sp>
      </p:grpSp>
      <p:sp>
        <p:nvSpPr>
          <p:cNvPr id="218" name="Knowledge Hub"/>
          <p:cNvSpPr txBox="1"/>
          <p:nvPr/>
        </p:nvSpPr>
        <p:spPr>
          <a:xfrm>
            <a:off x="2058573" y="4882039"/>
            <a:ext cx="3446257" cy="694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393" tIns="25393" rIns="25393" bIns="25393" anchor="ctr">
            <a:normAutofit/>
          </a:bodyPr>
          <a:lstStyle>
            <a:lvl1pPr algn="l" defTabSz="923809">
              <a:lnSpc>
                <a:spcPct val="80000"/>
              </a:lnSpc>
              <a:defRPr sz="6000">
                <a:solidFill>
                  <a:srgbClr val="DF6743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 defTabSz="461812" hangingPunct="0">
              <a:buClrTx/>
            </a:pPr>
            <a:r>
              <a:rPr sz="2999"/>
              <a:t>Knowledge Hub</a:t>
            </a:r>
          </a:p>
        </p:txBody>
      </p:sp>
      <p:sp>
        <p:nvSpPr>
          <p:cNvPr id="219" name="Of proven track record, successfully building international exhibitions and events."/>
          <p:cNvSpPr txBox="1"/>
          <p:nvPr/>
        </p:nvSpPr>
        <p:spPr>
          <a:xfrm>
            <a:off x="2058573" y="5519045"/>
            <a:ext cx="3856898" cy="906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1359" tIns="11359" rIns="11359" bIns="11359">
            <a:normAutofit/>
          </a:bodyPr>
          <a:lstStyle>
            <a:lvl1pPr algn="l" defTabSz="457200">
              <a:spcBef>
                <a:spcPts val="1200"/>
              </a:spcBef>
              <a:defRPr sz="3000" b="1">
                <a:solidFill>
                  <a:srgbClr val="FFFFFF"/>
                </a:solidFill>
                <a:latin typeface="MontserratRoman-SemiBold"/>
                <a:ea typeface="MontserratRoman-SemiBold"/>
                <a:cs typeface="MontserratRoman-SemiBold"/>
                <a:sym typeface="MontserratRoman-SemiBold"/>
              </a:defRPr>
            </a:lvl1pPr>
          </a:lstStyle>
          <a:p>
            <a:pPr defTabSz="228554" hangingPunct="0">
              <a:spcBef>
                <a:spcPts val="600"/>
              </a:spcBef>
              <a:buClrTx/>
            </a:pPr>
            <a:r>
              <a:rPr sz="1500"/>
              <a:t>Connecting businesses with Premium Buyers and past success stories</a:t>
            </a:r>
          </a:p>
        </p:txBody>
      </p:sp>
      <p:sp>
        <p:nvSpPr>
          <p:cNvPr id="220" name="MIHAS  Awards"/>
          <p:cNvSpPr txBox="1"/>
          <p:nvPr/>
        </p:nvSpPr>
        <p:spPr>
          <a:xfrm>
            <a:off x="6193179" y="4856174"/>
            <a:ext cx="4146859" cy="694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393" tIns="25393" rIns="25393" bIns="25393">
            <a:normAutofit/>
          </a:bodyPr>
          <a:lstStyle>
            <a:lvl1pPr defTabSz="923809">
              <a:lnSpc>
                <a:spcPct val="80000"/>
              </a:lnSpc>
              <a:defRPr sz="7400">
                <a:solidFill>
                  <a:srgbClr val="DF6743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 algn="ctr" defTabSz="461812" hangingPunct="0">
              <a:buClrTx/>
            </a:pPr>
            <a:r>
              <a:rPr sz="3699"/>
              <a:t>MIHAS  Awards</a:t>
            </a:r>
          </a:p>
        </p:txBody>
      </p:sp>
      <p:sp>
        <p:nvSpPr>
          <p:cNvPr id="221" name="Of proven track record, successfully building international exhibitions and events."/>
          <p:cNvSpPr txBox="1"/>
          <p:nvPr/>
        </p:nvSpPr>
        <p:spPr>
          <a:xfrm>
            <a:off x="6338159" y="5485754"/>
            <a:ext cx="3856898" cy="694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1359" tIns="11359" rIns="11359" bIns="11359">
            <a:normAutofit/>
          </a:bodyPr>
          <a:lstStyle>
            <a:lvl1pPr defTabSz="465745">
              <a:defRPr sz="3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 defTabSz="232826" hangingPunct="0">
              <a:buClrTx/>
            </a:pPr>
            <a:r>
              <a:rPr sz="1750"/>
              <a:t>Celebrating Global Halal Excellence with Pioneering Sustainability Awards</a:t>
            </a:r>
          </a:p>
        </p:txBody>
      </p:sp>
      <p:sp>
        <p:nvSpPr>
          <p:cNvPr id="222" name="2,028"/>
          <p:cNvSpPr txBox="1"/>
          <p:nvPr/>
        </p:nvSpPr>
        <p:spPr>
          <a:xfrm>
            <a:off x="4710434" y="2845085"/>
            <a:ext cx="2091426" cy="11429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393" tIns="25393" rIns="25393" bIns="25393" anchor="ctr">
            <a:normAutofit/>
          </a:bodyPr>
          <a:lstStyle>
            <a:lvl1pPr defTabSz="794476">
              <a:lnSpc>
                <a:spcPct val="80000"/>
              </a:lnSpc>
              <a:defRPr sz="11180" b="1">
                <a:solidFill>
                  <a:srgbClr val="DF6743"/>
                </a:solidFill>
                <a:latin typeface="MontserratRoman-Black"/>
                <a:ea typeface="MontserratRoman-Black"/>
                <a:cs typeface="MontserratRoman-Black"/>
                <a:sym typeface="MontserratRoman-Black"/>
              </a:defRPr>
            </a:lvl1pPr>
          </a:lstStyle>
          <a:p>
            <a:pPr algn="ctr" defTabSz="397159" hangingPunct="0">
              <a:buClrTx/>
            </a:pPr>
            <a:r>
              <a:rPr sz="5589"/>
              <a:t>2,028</a:t>
            </a:r>
          </a:p>
        </p:txBody>
      </p:sp>
      <p:sp>
        <p:nvSpPr>
          <p:cNvPr id="223" name="Of proven track record, successfully building international exhibitions and events."/>
          <p:cNvSpPr txBox="1"/>
          <p:nvPr/>
        </p:nvSpPr>
        <p:spPr>
          <a:xfrm>
            <a:off x="4361396" y="3879669"/>
            <a:ext cx="2789503" cy="834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1359" tIns="11359" rIns="11359" bIns="11359" anchor="ctr">
            <a:normAutofit/>
          </a:bodyPr>
          <a:lstStyle/>
          <a:p>
            <a:pPr algn="ctr" defTabSz="232826" hangingPunct="0">
              <a:buClrTx/>
              <a:defRPr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000">
                <a:solidFill>
                  <a:srgbClr val="FFFFFF"/>
                </a:solidFill>
              </a:rPr>
              <a:t>Exhibition Booths </a:t>
            </a:r>
          </a:p>
          <a:p>
            <a:pPr algn="ctr" defTabSz="232826" hangingPunct="0">
              <a:buClrTx/>
              <a:defRPr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000">
                <a:solidFill>
                  <a:srgbClr val="FFFFFF"/>
                </a:solidFill>
              </a:rPr>
              <a:t>across</a:t>
            </a:r>
            <a:r>
              <a:rPr sz="2000" b="1">
                <a:solidFill>
                  <a:srgbClr val="FFFFFF"/>
                </a:solidFill>
              </a:rPr>
              <a:t> 9 Halls</a:t>
            </a:r>
          </a:p>
        </p:txBody>
      </p:sp>
      <p:sp>
        <p:nvSpPr>
          <p:cNvPr id="224" name="Rectangle"/>
          <p:cNvSpPr/>
          <p:nvPr/>
        </p:nvSpPr>
        <p:spPr>
          <a:xfrm>
            <a:off x="1861483" y="1081909"/>
            <a:ext cx="4121466" cy="1400839"/>
          </a:xfrm>
          <a:prstGeom prst="rect">
            <a:avLst/>
          </a:prstGeom>
          <a:ln w="50800">
            <a:solidFill>
              <a:srgbClr val="DF6743"/>
            </a:solidFill>
            <a:miter lim="400000"/>
          </a:ln>
        </p:spPr>
        <p:txBody>
          <a:bodyPr lIns="25393" tIns="25393" rIns="25393" bIns="25393" anchor="ctr"/>
          <a:lstStyle/>
          <a:p>
            <a:pPr algn="ctr" defTabSz="412667" hangingPunct="0">
              <a:buClrTx/>
              <a:defRPr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2500">
              <a:solidFill>
                <a:srgbClr val="FFFFFF"/>
              </a:solidFill>
              <a:latin typeface="Helvetica Neue Light"/>
              <a:ea typeface="Helvetica Neue Light"/>
              <a:sym typeface="Helvetica Neue Light"/>
            </a:endParaRPr>
          </a:p>
        </p:txBody>
      </p:sp>
      <p:sp>
        <p:nvSpPr>
          <p:cNvPr id="225" name="Of proven track record, successfully building international exhibitions and events."/>
          <p:cNvSpPr txBox="1"/>
          <p:nvPr/>
        </p:nvSpPr>
        <p:spPr>
          <a:xfrm>
            <a:off x="7994934" y="1242414"/>
            <a:ext cx="2319192" cy="1053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1359" tIns="11359" rIns="11359" bIns="11359" anchor="ctr">
            <a:normAutofit lnSpcReduction="10000"/>
          </a:bodyPr>
          <a:lstStyle>
            <a:lvl1pPr algn="l" defTabSz="465745">
              <a:defRPr sz="3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232826" hangingPunct="0">
              <a:buClrTx/>
            </a:pPr>
            <a:r>
              <a:rPr sz="1750"/>
              <a:t>Business meetings between local businesses and International Buyers </a:t>
            </a:r>
          </a:p>
        </p:txBody>
      </p:sp>
      <p:sp>
        <p:nvSpPr>
          <p:cNvPr id="226" name="Line"/>
          <p:cNvSpPr/>
          <p:nvPr/>
        </p:nvSpPr>
        <p:spPr>
          <a:xfrm flipV="1">
            <a:off x="7741564" y="1299678"/>
            <a:ext cx="0" cy="939132"/>
          </a:xfrm>
          <a:prstGeom prst="line">
            <a:avLst/>
          </a:prstGeom>
          <a:ln w="63500">
            <a:solidFill>
              <a:srgbClr val="122042"/>
            </a:solidFill>
            <a:miter lim="400000"/>
          </a:ln>
        </p:spPr>
        <p:txBody>
          <a:bodyPr lIns="25393" tIns="25393" rIns="25393" bIns="25393" anchor="ctr"/>
          <a:lstStyle/>
          <a:p>
            <a:pPr algn="ctr" defTabSz="412667" hangingPunct="0">
              <a:buClrTx/>
              <a:defRPr sz="3200"/>
            </a:pPr>
            <a:endParaRPr sz="1600">
              <a:latin typeface="Helvetica Light"/>
              <a:sym typeface="Helvetica Light"/>
            </a:endParaRPr>
          </a:p>
        </p:txBody>
      </p:sp>
      <p:sp>
        <p:nvSpPr>
          <p:cNvPr id="227" name="21"/>
          <p:cNvSpPr txBox="1"/>
          <p:nvPr/>
        </p:nvSpPr>
        <p:spPr>
          <a:xfrm>
            <a:off x="1923381" y="2540137"/>
            <a:ext cx="1466353" cy="16404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393" tIns="25393" rIns="25393" bIns="25393" anchor="ctr">
            <a:normAutofit/>
          </a:bodyPr>
          <a:lstStyle>
            <a:lvl1pPr defTabSz="886857">
              <a:lnSpc>
                <a:spcPct val="80000"/>
              </a:lnSpc>
              <a:defRPr sz="19200" baseline="7812">
                <a:solidFill>
                  <a:srgbClr val="DF6743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 algn="ctr" defTabSz="443340" hangingPunct="0">
              <a:buClrTx/>
            </a:pPr>
            <a:r>
              <a:rPr sz="9598"/>
              <a:t>21</a:t>
            </a:r>
          </a:p>
        </p:txBody>
      </p:sp>
      <p:sp>
        <p:nvSpPr>
          <p:cNvPr id="228" name="Rectangle"/>
          <p:cNvSpPr/>
          <p:nvPr/>
        </p:nvSpPr>
        <p:spPr>
          <a:xfrm>
            <a:off x="1861483" y="2591534"/>
            <a:ext cx="8439947" cy="2192304"/>
          </a:xfrm>
          <a:prstGeom prst="rect">
            <a:avLst/>
          </a:prstGeom>
          <a:ln w="50800">
            <a:solidFill>
              <a:srgbClr val="DF6743"/>
            </a:solidFill>
            <a:miter lim="400000"/>
          </a:ln>
        </p:spPr>
        <p:txBody>
          <a:bodyPr lIns="25393" tIns="25393" rIns="25393" bIns="25393" anchor="ctr"/>
          <a:lstStyle/>
          <a:p>
            <a:pPr algn="ctr" defTabSz="412667" hangingPunct="0">
              <a:buClrTx/>
              <a:defRPr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2500">
              <a:solidFill>
                <a:srgbClr val="FFFFFF"/>
              </a:solidFill>
              <a:latin typeface="Helvetica Neue Light"/>
              <a:ea typeface="Helvetica Neue Light"/>
              <a:sym typeface="Helvetica Neue Light"/>
            </a:endParaRPr>
          </a:p>
        </p:txBody>
      </p:sp>
      <p:sp>
        <p:nvSpPr>
          <p:cNvPr id="229" name="Of proven track record, successfully building international exhibitions and events."/>
          <p:cNvSpPr txBox="1"/>
          <p:nvPr/>
        </p:nvSpPr>
        <p:spPr>
          <a:xfrm rot="5400000">
            <a:off x="2905059" y="3064083"/>
            <a:ext cx="1006116" cy="455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1359" tIns="11359" rIns="11359" bIns="11359" anchor="ctr">
            <a:normAutofit/>
          </a:bodyPr>
          <a:lstStyle>
            <a:lvl1pPr defTabSz="465745">
              <a:defRPr sz="3500" b="1">
                <a:solidFill>
                  <a:srgbClr val="DF6743"/>
                </a:solidFill>
                <a:latin typeface="MontserratRoman-Black"/>
                <a:ea typeface="MontserratRoman-Black"/>
                <a:cs typeface="MontserratRoman-Black"/>
                <a:sym typeface="MontserratRoman-Black"/>
              </a:defRPr>
            </a:lvl1pPr>
          </a:lstStyle>
          <a:p>
            <a:pPr algn="ctr" defTabSz="232826" hangingPunct="0">
              <a:buClrTx/>
            </a:pPr>
            <a:r>
              <a:rPr sz="1750"/>
              <a:t>YEARS</a:t>
            </a:r>
          </a:p>
        </p:txBody>
      </p:sp>
      <p:sp>
        <p:nvSpPr>
          <p:cNvPr id="230" name="Line"/>
          <p:cNvSpPr/>
          <p:nvPr/>
        </p:nvSpPr>
        <p:spPr>
          <a:xfrm flipV="1">
            <a:off x="4493584" y="2890815"/>
            <a:ext cx="0" cy="1593743"/>
          </a:xfrm>
          <a:prstGeom prst="line">
            <a:avLst/>
          </a:prstGeom>
          <a:ln w="63500">
            <a:solidFill>
              <a:srgbClr val="DF6743"/>
            </a:solidFill>
            <a:miter lim="400000"/>
          </a:ln>
        </p:spPr>
        <p:txBody>
          <a:bodyPr lIns="25393" tIns="25393" rIns="25393" bIns="25393" anchor="ctr"/>
          <a:lstStyle/>
          <a:p>
            <a:pPr algn="ctr" defTabSz="412667" hangingPunct="0">
              <a:buClrTx/>
              <a:defRPr sz="3200"/>
            </a:pPr>
            <a:endParaRPr sz="1600">
              <a:latin typeface="Helvetica Light"/>
              <a:sym typeface="Helvetica Light"/>
            </a:endParaRPr>
          </a:p>
        </p:txBody>
      </p:sp>
      <p:sp>
        <p:nvSpPr>
          <p:cNvPr id="231" name="Clusters"/>
          <p:cNvSpPr txBox="1"/>
          <p:nvPr/>
        </p:nvSpPr>
        <p:spPr>
          <a:xfrm>
            <a:off x="8345786" y="2963954"/>
            <a:ext cx="1811771" cy="579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393" tIns="25393" rIns="25393" bIns="25393" anchor="ctr">
            <a:normAutofit/>
          </a:bodyPr>
          <a:lstStyle>
            <a:lvl1pPr algn="l" defTabSz="923809">
              <a:lnSpc>
                <a:spcPct val="80000"/>
              </a:lnSpc>
              <a:defRPr sz="6000">
                <a:solidFill>
                  <a:srgbClr val="DF6743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 defTabSz="461812" hangingPunct="0">
              <a:buClrTx/>
            </a:pPr>
            <a:r>
              <a:rPr sz="2999"/>
              <a:t>Clusters</a:t>
            </a:r>
          </a:p>
        </p:txBody>
      </p:sp>
      <p:sp>
        <p:nvSpPr>
          <p:cNvPr id="232" name="Line"/>
          <p:cNvSpPr/>
          <p:nvPr/>
        </p:nvSpPr>
        <p:spPr>
          <a:xfrm flipV="1">
            <a:off x="7021062" y="2890815"/>
            <a:ext cx="0" cy="1593743"/>
          </a:xfrm>
          <a:prstGeom prst="line">
            <a:avLst/>
          </a:prstGeom>
          <a:ln w="63500">
            <a:solidFill>
              <a:srgbClr val="DF6743"/>
            </a:solidFill>
            <a:miter lim="400000"/>
          </a:ln>
        </p:spPr>
        <p:txBody>
          <a:bodyPr lIns="25393" tIns="25393" rIns="25393" bIns="25393" anchor="ctr"/>
          <a:lstStyle/>
          <a:p>
            <a:pPr algn="ctr" defTabSz="412667" hangingPunct="0">
              <a:buClrTx/>
              <a:defRPr sz="3200"/>
            </a:pPr>
            <a:endParaRPr sz="1600">
              <a:latin typeface="Helvetica Light"/>
              <a:sym typeface="Helvetica Light"/>
            </a:endParaRPr>
          </a:p>
        </p:txBody>
      </p:sp>
      <p:sp>
        <p:nvSpPr>
          <p:cNvPr id="233" name="Shape"/>
          <p:cNvSpPr/>
          <p:nvPr/>
        </p:nvSpPr>
        <p:spPr>
          <a:xfrm rot="10800000">
            <a:off x="1861553" y="4889519"/>
            <a:ext cx="4295589" cy="14060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195"/>
                </a:lnTo>
                <a:lnTo>
                  <a:pt x="20402" y="0"/>
                </a:lnTo>
                <a:lnTo>
                  <a:pt x="21568" y="3562"/>
                </a:lnTo>
                <a:lnTo>
                  <a:pt x="21600" y="21376"/>
                </a:lnTo>
                <a:lnTo>
                  <a:pt x="0" y="21600"/>
                </a:lnTo>
                <a:close/>
              </a:path>
            </a:pathLst>
          </a:custGeom>
          <a:ln w="50800">
            <a:solidFill>
              <a:srgbClr val="DF6743"/>
            </a:solidFill>
            <a:miter lim="400000"/>
          </a:ln>
        </p:spPr>
        <p:txBody>
          <a:bodyPr lIns="25393" tIns="25393" rIns="25393" bIns="25393" anchor="ctr"/>
          <a:lstStyle/>
          <a:p>
            <a:pPr algn="ctr" defTabSz="412667" hangingPunct="0">
              <a:buClrTx/>
              <a:defRPr sz="3200"/>
            </a:pPr>
            <a:endParaRPr sz="1600"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433021588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" name="Group"/>
          <p:cNvGrpSpPr/>
          <p:nvPr/>
        </p:nvGrpSpPr>
        <p:grpSpPr>
          <a:xfrm>
            <a:off x="6420233" y="1058003"/>
            <a:ext cx="4291483" cy="2727804"/>
            <a:chOff x="0" y="0"/>
            <a:chExt cx="8585200" cy="5457028"/>
          </a:xfrm>
        </p:grpSpPr>
        <p:pic>
          <p:nvPicPr>
            <p:cNvPr id="235" name="VI102457.jpg" descr="VI102457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700" y="0"/>
              <a:ext cx="8572500" cy="48220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6" name="Exhibition"/>
            <p:cNvSpPr/>
            <p:nvPr/>
          </p:nvSpPr>
          <p:spPr>
            <a:xfrm>
              <a:off x="0" y="4822028"/>
              <a:ext cx="8572500" cy="635001"/>
            </a:xfrm>
            <a:prstGeom prst="rect">
              <a:avLst/>
            </a:prstGeom>
            <a:solidFill>
              <a:srgbClr val="DF6743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393" tIns="25393" rIns="25393" bIns="25393" numCol="1" anchor="ctr">
              <a:noAutofit/>
            </a:bodyPr>
            <a:lstStyle>
              <a:lvl1pPr>
                <a:defRPr sz="35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algn="ctr" defTabSz="412667" hangingPunct="0">
                <a:buClrTx/>
              </a:pPr>
              <a:r>
                <a:rPr sz="1750"/>
                <a:t>Exhibition</a:t>
              </a:r>
            </a:p>
          </p:txBody>
        </p:sp>
      </p:grpSp>
      <p:sp>
        <p:nvSpPr>
          <p:cNvPr id="238" name="MIHAS // Overview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algn="l"/>
            <a:r>
              <a:rPr dirty="0"/>
              <a:t>MIHAS // </a:t>
            </a:r>
            <a:r>
              <a:rPr b="1" dirty="0">
                <a:solidFill>
                  <a:srgbClr val="DE6743"/>
                </a:solidFill>
              </a:rPr>
              <a:t>Overview</a:t>
            </a:r>
          </a:p>
        </p:txBody>
      </p:sp>
      <p:grpSp>
        <p:nvGrpSpPr>
          <p:cNvPr id="242" name="Group"/>
          <p:cNvGrpSpPr/>
          <p:nvPr/>
        </p:nvGrpSpPr>
        <p:grpSpPr>
          <a:xfrm>
            <a:off x="1478696" y="3958849"/>
            <a:ext cx="4285134" cy="2725501"/>
            <a:chOff x="0" y="0"/>
            <a:chExt cx="8572500" cy="5452419"/>
          </a:xfrm>
        </p:grpSpPr>
        <p:pic>
          <p:nvPicPr>
            <p:cNvPr id="240" name="R6C21620.jpg" descr="R6C21620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8572500" cy="48269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1" name="Knowledge Hub"/>
            <p:cNvSpPr/>
            <p:nvPr/>
          </p:nvSpPr>
          <p:spPr>
            <a:xfrm>
              <a:off x="0" y="4817419"/>
              <a:ext cx="8572500" cy="635001"/>
            </a:xfrm>
            <a:prstGeom prst="rect">
              <a:avLst/>
            </a:prstGeom>
            <a:solidFill>
              <a:srgbClr val="DF6743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393" tIns="25393" rIns="25393" bIns="25393" numCol="1" anchor="ctr">
              <a:noAutofit/>
            </a:bodyPr>
            <a:lstStyle>
              <a:lvl1pPr>
                <a:defRPr sz="35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algn="ctr" defTabSz="412667" hangingPunct="0">
                <a:buClrTx/>
              </a:pPr>
              <a:r>
                <a:rPr sz="1750"/>
                <a:t>Knowledge Hub</a:t>
              </a:r>
            </a:p>
          </p:txBody>
        </p:sp>
      </p:grpSp>
      <p:grpSp>
        <p:nvGrpSpPr>
          <p:cNvPr id="245" name="Group"/>
          <p:cNvGrpSpPr/>
          <p:nvPr/>
        </p:nvGrpSpPr>
        <p:grpSpPr>
          <a:xfrm>
            <a:off x="1478696" y="1058003"/>
            <a:ext cx="4285134" cy="2725501"/>
            <a:chOff x="0" y="0"/>
            <a:chExt cx="8572500" cy="5452419"/>
          </a:xfrm>
        </p:grpSpPr>
        <p:pic>
          <p:nvPicPr>
            <p:cNvPr id="243" name="IMG_20240918_093122.jpg" descr="IMG_20240918_093122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8572500" cy="48220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4" name="INSP"/>
            <p:cNvSpPr/>
            <p:nvPr/>
          </p:nvSpPr>
          <p:spPr>
            <a:xfrm>
              <a:off x="0" y="4817419"/>
              <a:ext cx="8572501" cy="635001"/>
            </a:xfrm>
            <a:prstGeom prst="rect">
              <a:avLst/>
            </a:prstGeom>
            <a:solidFill>
              <a:srgbClr val="DF6743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393" tIns="25393" rIns="25393" bIns="25393" numCol="1" anchor="ctr">
              <a:noAutofit/>
            </a:bodyPr>
            <a:lstStyle>
              <a:lvl1pPr>
                <a:defRPr sz="35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algn="ctr" defTabSz="412667" hangingPunct="0">
                <a:buClrTx/>
              </a:pPr>
              <a:r>
                <a:rPr sz="1750"/>
                <a:t>INSP</a:t>
              </a:r>
            </a:p>
          </p:txBody>
        </p:sp>
      </p:grpSp>
      <p:grpSp>
        <p:nvGrpSpPr>
          <p:cNvPr id="248" name="Group"/>
          <p:cNvGrpSpPr/>
          <p:nvPr/>
        </p:nvGrpSpPr>
        <p:grpSpPr>
          <a:xfrm>
            <a:off x="6421821" y="3957698"/>
            <a:ext cx="4288308" cy="2727804"/>
            <a:chOff x="0" y="0"/>
            <a:chExt cx="8578849" cy="5457027"/>
          </a:xfrm>
        </p:grpSpPr>
        <p:pic>
          <p:nvPicPr>
            <p:cNvPr id="246" name="IMG_3509.jpg" descr="IMG_3509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349" y="0"/>
              <a:ext cx="8572501" cy="48220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7" name="Pocket Talk"/>
            <p:cNvSpPr/>
            <p:nvPr/>
          </p:nvSpPr>
          <p:spPr>
            <a:xfrm>
              <a:off x="0" y="4822028"/>
              <a:ext cx="8572500" cy="635001"/>
            </a:xfrm>
            <a:prstGeom prst="rect">
              <a:avLst/>
            </a:prstGeom>
            <a:solidFill>
              <a:srgbClr val="DF6743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393" tIns="25393" rIns="25393" bIns="25393" numCol="1" anchor="ctr">
              <a:noAutofit/>
            </a:bodyPr>
            <a:lstStyle>
              <a:lvl1pPr>
                <a:defRPr sz="35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algn="ctr" defTabSz="412667" hangingPunct="0">
                <a:buClrTx/>
              </a:pPr>
              <a:r>
                <a:rPr sz="1750"/>
                <a:t>Pocket Talk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6197463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roup"/>
          <p:cNvGrpSpPr/>
          <p:nvPr/>
        </p:nvGrpSpPr>
        <p:grpSpPr>
          <a:xfrm>
            <a:off x="6423408" y="1071755"/>
            <a:ext cx="4285134" cy="2711749"/>
            <a:chOff x="0" y="27509"/>
            <a:chExt cx="8572500" cy="5424909"/>
          </a:xfrm>
        </p:grpSpPr>
        <p:pic>
          <p:nvPicPr>
            <p:cNvPr id="250" name="MoU.jpg" descr="MoU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7509"/>
              <a:ext cx="8572500" cy="47945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1" name="MoU"/>
            <p:cNvSpPr/>
            <p:nvPr/>
          </p:nvSpPr>
          <p:spPr>
            <a:xfrm>
              <a:off x="0" y="4817419"/>
              <a:ext cx="8572501" cy="635001"/>
            </a:xfrm>
            <a:prstGeom prst="rect">
              <a:avLst/>
            </a:prstGeom>
            <a:solidFill>
              <a:srgbClr val="DF6743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393" tIns="25393" rIns="25393" bIns="25393" numCol="1" anchor="ctr">
              <a:noAutofit/>
            </a:bodyPr>
            <a:lstStyle>
              <a:lvl1pPr>
                <a:defRPr sz="35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algn="ctr" defTabSz="412667" hangingPunct="0">
                <a:buClrTx/>
              </a:pPr>
              <a:r>
                <a:rPr sz="1750"/>
                <a:t>MoU</a:t>
              </a:r>
            </a:p>
          </p:txBody>
        </p:sp>
      </p:grpSp>
      <p:grpSp>
        <p:nvGrpSpPr>
          <p:cNvPr id="255" name="Group"/>
          <p:cNvGrpSpPr/>
          <p:nvPr/>
        </p:nvGrpSpPr>
        <p:grpSpPr>
          <a:xfrm>
            <a:off x="6420233" y="3957698"/>
            <a:ext cx="4291483" cy="2727804"/>
            <a:chOff x="0" y="0"/>
            <a:chExt cx="8585200" cy="5457028"/>
          </a:xfrm>
        </p:grpSpPr>
        <p:pic>
          <p:nvPicPr>
            <p:cNvPr id="253" name="CWH03182.JPG" descr="CWH03182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700" y="0"/>
              <a:ext cx="8572500" cy="48220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4" name="Fashion Show"/>
            <p:cNvSpPr/>
            <p:nvPr/>
          </p:nvSpPr>
          <p:spPr>
            <a:xfrm>
              <a:off x="0" y="4822028"/>
              <a:ext cx="8572500" cy="635001"/>
            </a:xfrm>
            <a:prstGeom prst="rect">
              <a:avLst/>
            </a:prstGeom>
            <a:solidFill>
              <a:srgbClr val="DF6743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393" tIns="25393" rIns="25393" bIns="25393" numCol="1" anchor="ctr">
              <a:noAutofit/>
            </a:bodyPr>
            <a:lstStyle>
              <a:lvl1pPr>
                <a:defRPr sz="35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algn="ctr" defTabSz="412667" hangingPunct="0">
                <a:buClrTx/>
              </a:pPr>
              <a:r>
                <a:rPr sz="1750"/>
                <a:t>Fashion Show</a:t>
              </a:r>
            </a:p>
          </p:txBody>
        </p:sp>
      </p:grpSp>
      <p:sp>
        <p:nvSpPr>
          <p:cNvPr id="256" name="MIHAS // Overview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algn="l"/>
            <a:r>
              <a:rPr dirty="0"/>
              <a:t>MIHAS // </a:t>
            </a:r>
            <a:r>
              <a:rPr b="1" dirty="0">
                <a:solidFill>
                  <a:srgbClr val="DE6743"/>
                </a:solidFill>
              </a:rPr>
              <a:t>Overview</a:t>
            </a:r>
          </a:p>
        </p:txBody>
      </p:sp>
      <p:grpSp>
        <p:nvGrpSpPr>
          <p:cNvPr id="260" name="Group"/>
          <p:cNvGrpSpPr/>
          <p:nvPr/>
        </p:nvGrpSpPr>
        <p:grpSpPr>
          <a:xfrm>
            <a:off x="1478696" y="3958849"/>
            <a:ext cx="4285134" cy="2725501"/>
            <a:chOff x="0" y="0"/>
            <a:chExt cx="8572500" cy="5452419"/>
          </a:xfrm>
        </p:grpSpPr>
        <p:pic>
          <p:nvPicPr>
            <p:cNvPr id="258" name="VIP_0641.jpg" descr="VIP_0641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8572500" cy="48269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9" name="MIHAS Kitchen"/>
            <p:cNvSpPr/>
            <p:nvPr/>
          </p:nvSpPr>
          <p:spPr>
            <a:xfrm>
              <a:off x="0" y="4817419"/>
              <a:ext cx="8572500" cy="635001"/>
            </a:xfrm>
            <a:prstGeom prst="rect">
              <a:avLst/>
            </a:prstGeom>
            <a:solidFill>
              <a:srgbClr val="DF6743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393" tIns="25393" rIns="25393" bIns="25393" numCol="1" anchor="ctr">
              <a:noAutofit/>
            </a:bodyPr>
            <a:lstStyle>
              <a:lvl1pPr>
                <a:defRPr sz="35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algn="ctr" defTabSz="412667" hangingPunct="0">
                <a:buClrTx/>
              </a:pPr>
              <a:r>
                <a:rPr sz="1750"/>
                <a:t>MIHAS Kitchen</a:t>
              </a:r>
            </a:p>
          </p:txBody>
        </p:sp>
      </p:grpSp>
      <p:grpSp>
        <p:nvGrpSpPr>
          <p:cNvPr id="263" name="Group"/>
          <p:cNvGrpSpPr/>
          <p:nvPr/>
        </p:nvGrpSpPr>
        <p:grpSpPr>
          <a:xfrm>
            <a:off x="1478696" y="1058003"/>
            <a:ext cx="4285134" cy="2725501"/>
            <a:chOff x="0" y="0"/>
            <a:chExt cx="8572500" cy="5452419"/>
          </a:xfrm>
        </p:grpSpPr>
        <p:pic>
          <p:nvPicPr>
            <p:cNvPr id="261" name="IMG_20240917_093728.jpg" descr="IMG_20240917_093728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8572500" cy="48220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2" name="Opening Ceremony"/>
            <p:cNvSpPr/>
            <p:nvPr/>
          </p:nvSpPr>
          <p:spPr>
            <a:xfrm>
              <a:off x="0" y="4817419"/>
              <a:ext cx="8572501" cy="635001"/>
            </a:xfrm>
            <a:prstGeom prst="rect">
              <a:avLst/>
            </a:prstGeom>
            <a:solidFill>
              <a:srgbClr val="DF6743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393" tIns="25393" rIns="25393" bIns="25393" numCol="1" anchor="ctr">
              <a:noAutofit/>
            </a:bodyPr>
            <a:lstStyle>
              <a:lvl1pPr>
                <a:defRPr sz="35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algn="ctr" defTabSz="412667" hangingPunct="0">
                <a:buClrTx/>
              </a:pPr>
              <a:r>
                <a:rPr sz="1750"/>
                <a:t>Opening Ceremony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166449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MIHAS Cluste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>
                <a:solidFill>
                  <a:srgbClr val="122042"/>
                </a:solidFill>
              </a:defRPr>
            </a:lvl1pPr>
          </a:lstStyle>
          <a:p>
            <a:pPr algn="l"/>
            <a:r>
              <a:rPr dirty="0"/>
              <a:t>MIHAS Clusters</a:t>
            </a:r>
          </a:p>
        </p:txBody>
      </p:sp>
      <p:pic>
        <p:nvPicPr>
          <p:cNvPr id="434" name="IMG_0128.JPG" descr="IMG_012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95130" y="4713872"/>
            <a:ext cx="2539339" cy="1542061"/>
          </a:xfrm>
          <a:prstGeom prst="rect">
            <a:avLst/>
          </a:prstGeom>
          <a:ln w="25400">
            <a:solidFill>
              <a:srgbClr val="DE6743"/>
            </a:solidFill>
            <a:miter lim="400000"/>
          </a:ln>
        </p:spPr>
      </p:pic>
      <p:sp>
        <p:nvSpPr>
          <p:cNvPr id="435" name="MIHAS has earned the status as the centre point for industry players to converge under one roof in showcasing the latest trends and innovations in Halal."/>
          <p:cNvSpPr/>
          <p:nvPr/>
        </p:nvSpPr>
        <p:spPr>
          <a:xfrm>
            <a:off x="4200512" y="1702334"/>
            <a:ext cx="6970583" cy="810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393" tIns="25393" rIns="25393" bIns="25393" anchor="ctr"/>
          <a:lstStyle>
            <a:lvl1pPr algn="l">
              <a:defRPr sz="3500">
                <a:solidFill>
                  <a:srgbClr val="12204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defTabSz="412667" hangingPunct="0">
              <a:buClrTx/>
            </a:pPr>
            <a:r>
              <a:rPr sz="1750"/>
              <a:t>MIHAS has earned the status as the centre point for industry players to converge under one roof in showcasing the latest trends and innovations in Halal. </a:t>
            </a:r>
          </a:p>
        </p:txBody>
      </p:sp>
      <p:pic>
        <p:nvPicPr>
          <p:cNvPr id="436" name="Screenshot 2024-10-30 at 10.37.00 AM.png" descr="Screenshot 2024-10-30 at 10.37.00 A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95130" y="1461465"/>
            <a:ext cx="2539339" cy="1516887"/>
          </a:xfrm>
          <a:prstGeom prst="rect">
            <a:avLst/>
          </a:prstGeom>
          <a:ln w="25400">
            <a:solidFill>
              <a:srgbClr val="DE6743"/>
            </a:solidFill>
            <a:miter lim="400000"/>
          </a:ln>
        </p:spPr>
      </p:pic>
      <p:pic>
        <p:nvPicPr>
          <p:cNvPr id="437" name="Screenshot 2024-10-30 at 10.35.16 AM.png" descr="Screenshot 2024-10-30 at 10.35.16 AM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95130" y="3058704"/>
            <a:ext cx="2539339" cy="1574882"/>
          </a:xfrm>
          <a:prstGeom prst="rect">
            <a:avLst/>
          </a:prstGeom>
          <a:ln w="25400">
            <a:solidFill>
              <a:srgbClr val="DE6743"/>
            </a:solidFill>
            <a:miter lim="400000"/>
          </a:ln>
        </p:spPr>
      </p:pic>
      <p:grpSp>
        <p:nvGrpSpPr>
          <p:cNvPr id="444" name="Group"/>
          <p:cNvGrpSpPr/>
          <p:nvPr/>
        </p:nvGrpSpPr>
        <p:grpSpPr>
          <a:xfrm>
            <a:off x="4200513" y="3090718"/>
            <a:ext cx="7432991" cy="2595307"/>
            <a:chOff x="0" y="0"/>
            <a:chExt cx="14869853" cy="5191966"/>
          </a:xfrm>
        </p:grpSpPr>
        <p:sp>
          <p:nvSpPr>
            <p:cNvPr id="438" name="Food &amp; Beverages…"/>
            <p:cNvSpPr/>
            <p:nvPr/>
          </p:nvSpPr>
          <p:spPr>
            <a:xfrm>
              <a:off x="941240" y="0"/>
              <a:ext cx="5697133" cy="51919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393" tIns="25393" rIns="25393" bIns="25393" numCol="1" anchor="t">
              <a:noAutofit/>
            </a:bodyPr>
            <a:lstStyle/>
            <a:p>
              <a:pPr defTabSz="412667" hangingPunct="0">
                <a:lnSpc>
                  <a:spcPct val="150000"/>
                </a:lnSpc>
                <a:buClrTx/>
                <a:defRPr sz="3000" i="1">
                  <a:solidFill>
                    <a:srgbClr val="122042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sz="1500" i="1">
                  <a:solidFill>
                    <a:srgbClr val="122042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Food &amp; Beverages</a:t>
              </a:r>
            </a:p>
            <a:p>
              <a:pPr defTabSz="412667" hangingPunct="0">
                <a:lnSpc>
                  <a:spcPct val="150000"/>
                </a:lnSpc>
                <a:buClrTx/>
                <a:defRPr sz="3000" i="1">
                  <a:solidFill>
                    <a:srgbClr val="122042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sz="1500" i="1">
                  <a:solidFill>
                    <a:srgbClr val="122042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Modest Fashion &amp; Lifestyle</a:t>
              </a:r>
            </a:p>
            <a:p>
              <a:pPr defTabSz="412667" hangingPunct="0">
                <a:lnSpc>
                  <a:spcPct val="150000"/>
                </a:lnSpc>
                <a:buClrTx/>
                <a:defRPr sz="3000" i="1">
                  <a:solidFill>
                    <a:srgbClr val="122042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sz="1500" i="1">
                  <a:solidFill>
                    <a:srgbClr val="122042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E-Commerce</a:t>
              </a:r>
            </a:p>
            <a:p>
              <a:pPr defTabSz="412667" hangingPunct="0">
                <a:lnSpc>
                  <a:spcPct val="150000"/>
                </a:lnSpc>
                <a:buClrTx/>
                <a:defRPr sz="3000" i="1">
                  <a:solidFill>
                    <a:srgbClr val="122042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sz="1500" i="1">
                  <a:solidFill>
                    <a:srgbClr val="122042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Education</a:t>
              </a:r>
            </a:p>
            <a:p>
              <a:pPr defTabSz="412667" hangingPunct="0">
                <a:lnSpc>
                  <a:spcPct val="150000"/>
                </a:lnSpc>
                <a:buClrTx/>
                <a:defRPr sz="3000" i="1">
                  <a:solidFill>
                    <a:srgbClr val="122042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sz="1500" i="1">
                  <a:solidFill>
                    <a:srgbClr val="122042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Retail &amp; Franchise</a:t>
              </a:r>
            </a:p>
            <a:p>
              <a:pPr defTabSz="412667" hangingPunct="0">
                <a:lnSpc>
                  <a:spcPct val="150000"/>
                </a:lnSpc>
                <a:buClrTx/>
                <a:defRPr sz="3000" i="1">
                  <a:solidFill>
                    <a:srgbClr val="122042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sz="1500" i="1">
                  <a:solidFill>
                    <a:srgbClr val="122042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Food Technology &amp; Packaging</a:t>
              </a:r>
            </a:p>
            <a:p>
              <a:pPr defTabSz="412667" hangingPunct="0">
                <a:lnSpc>
                  <a:spcPct val="150000"/>
                </a:lnSpc>
                <a:buClrTx/>
                <a:defRPr sz="3000" i="1">
                  <a:solidFill>
                    <a:srgbClr val="122042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sz="1500" i="1">
                  <a:solidFill>
                    <a:srgbClr val="122042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Pharmaceuticals &amp; Medicals</a:t>
              </a:r>
            </a:p>
          </p:txBody>
        </p:sp>
        <p:pic>
          <p:nvPicPr>
            <p:cNvPr id="439" name="Cluster Icon-01.png" descr="Cluster Icon-01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5693"/>
            <a:stretch>
              <a:fillRect/>
            </a:stretch>
          </p:blipFill>
          <p:spPr>
            <a:xfrm>
              <a:off x="0" y="0"/>
              <a:ext cx="845371" cy="48508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0" name="Halal Ingredients…"/>
            <p:cNvSpPr/>
            <p:nvPr/>
          </p:nvSpPr>
          <p:spPr>
            <a:xfrm>
              <a:off x="7787331" y="0"/>
              <a:ext cx="7082523" cy="49830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393" tIns="25393" rIns="25393" bIns="25393" numCol="1" anchor="ctr">
              <a:noAutofit/>
            </a:bodyPr>
            <a:lstStyle/>
            <a:p>
              <a:pPr defTabSz="412667" hangingPunct="0">
                <a:lnSpc>
                  <a:spcPct val="150000"/>
                </a:lnSpc>
                <a:buClrTx/>
                <a:defRPr sz="3000" i="1">
                  <a:solidFill>
                    <a:srgbClr val="122042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sz="1500" i="1">
                  <a:solidFill>
                    <a:srgbClr val="122042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Halal Ingredients</a:t>
              </a:r>
            </a:p>
            <a:p>
              <a:pPr defTabSz="412667" hangingPunct="0">
                <a:lnSpc>
                  <a:spcPct val="150000"/>
                </a:lnSpc>
                <a:buClrTx/>
                <a:defRPr sz="3000" i="1">
                  <a:solidFill>
                    <a:srgbClr val="122042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sz="1500" i="1">
                  <a:solidFill>
                    <a:srgbClr val="122042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Media &amp; Recreation</a:t>
              </a:r>
            </a:p>
            <a:p>
              <a:pPr defTabSz="412667" hangingPunct="0">
                <a:lnSpc>
                  <a:spcPct val="150000"/>
                </a:lnSpc>
                <a:buClrTx/>
                <a:defRPr sz="3000" i="1">
                  <a:solidFill>
                    <a:srgbClr val="122042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sz="1500" i="1">
                  <a:solidFill>
                    <a:srgbClr val="122042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Islamic Finance &amp; Fintech</a:t>
              </a:r>
            </a:p>
            <a:p>
              <a:pPr defTabSz="412667" hangingPunct="0">
                <a:lnSpc>
                  <a:spcPct val="150000"/>
                </a:lnSpc>
                <a:buClrTx/>
                <a:defRPr sz="3000" i="1">
                  <a:solidFill>
                    <a:srgbClr val="122042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sz="1500" i="1">
                  <a:solidFill>
                    <a:srgbClr val="122042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Cosmetics &amp; Personal Care</a:t>
              </a:r>
            </a:p>
            <a:p>
              <a:pPr defTabSz="412667" hangingPunct="0">
                <a:lnSpc>
                  <a:spcPct val="150000"/>
                </a:lnSpc>
                <a:buClrTx/>
                <a:defRPr sz="3000" i="1">
                  <a:solidFill>
                    <a:srgbClr val="122042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sz="1500" i="1">
                  <a:solidFill>
                    <a:srgbClr val="122042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Muslim-Friendly Hospitality &amp; Tourism</a:t>
              </a:r>
            </a:p>
            <a:p>
              <a:pPr defTabSz="412667" hangingPunct="0">
                <a:lnSpc>
                  <a:spcPct val="150000"/>
                </a:lnSpc>
                <a:buClrTx/>
                <a:defRPr sz="3000" i="1">
                  <a:solidFill>
                    <a:srgbClr val="122042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sz="1500" i="1">
                  <a:solidFill>
                    <a:srgbClr val="122042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Services &amp; Enablers</a:t>
              </a:r>
            </a:p>
            <a:p>
              <a:pPr defTabSz="412667" hangingPunct="0">
                <a:lnSpc>
                  <a:spcPct val="150000"/>
                </a:lnSpc>
                <a:buClrTx/>
                <a:defRPr sz="3000" i="1">
                  <a:solidFill>
                    <a:srgbClr val="122042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sz="1500" i="1">
                  <a:solidFill>
                    <a:srgbClr val="122042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Islamic Arts &amp; Crafts</a:t>
              </a:r>
            </a:p>
          </p:txBody>
        </p:sp>
        <p:grpSp>
          <p:nvGrpSpPr>
            <p:cNvPr id="443" name="Group"/>
            <p:cNvGrpSpPr/>
            <p:nvPr/>
          </p:nvGrpSpPr>
          <p:grpSpPr>
            <a:xfrm>
              <a:off x="6734270" y="95677"/>
              <a:ext cx="845371" cy="4767200"/>
              <a:chOff x="0" y="0"/>
              <a:chExt cx="845370" cy="4767199"/>
            </a:xfrm>
          </p:grpSpPr>
          <p:pic>
            <p:nvPicPr>
              <p:cNvPr id="441" name="Cluster Icon-01.png" descr="Cluster Icon-01.png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53788"/>
              <a:stretch>
                <a:fillRect/>
              </a:stretch>
            </p:blipFill>
            <p:spPr>
              <a:xfrm>
                <a:off x="0" y="639407"/>
                <a:ext cx="845371" cy="412779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42" name="Ingredient.png" descr="Ingredient.png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1927" y="0"/>
                <a:ext cx="561487" cy="56148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445" name="Media &amp; Recreation…"/>
          <p:cNvSpPr txBox="1"/>
          <p:nvPr/>
        </p:nvSpPr>
        <p:spPr>
          <a:xfrm>
            <a:off x="3697695" y="-3576098"/>
            <a:ext cx="5427754" cy="2359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393" tIns="25393" rIns="25393" bIns="25393" anchor="ctr">
            <a:spAutoFit/>
          </a:bodyPr>
          <a:lstStyle/>
          <a:p>
            <a:pPr algn="ctr" defTabSz="412667" hangingPunct="0">
              <a:buClrTx/>
              <a:defRPr>
                <a:solidFill>
                  <a:srgbClr val="FFFFFF"/>
                </a:solidFill>
              </a:defRPr>
            </a:pPr>
            <a:r>
              <a:rPr sz="2500">
                <a:solidFill>
                  <a:srgbClr val="FFFFFF"/>
                </a:solidFill>
                <a:latin typeface="Helvetica Light"/>
                <a:sym typeface="Helvetica Light"/>
              </a:rPr>
              <a:t>Media &amp; Recreation</a:t>
            </a:r>
          </a:p>
          <a:p>
            <a:pPr algn="ctr" defTabSz="412667" hangingPunct="0">
              <a:buClrTx/>
              <a:defRPr>
                <a:solidFill>
                  <a:srgbClr val="FFFFFF"/>
                </a:solidFill>
              </a:defRPr>
            </a:pPr>
            <a:r>
              <a:rPr sz="2500">
                <a:solidFill>
                  <a:srgbClr val="FFFFFF"/>
                </a:solidFill>
                <a:latin typeface="Helvetica Light"/>
                <a:sym typeface="Helvetica Light"/>
              </a:rPr>
              <a:t>&amp; Islamic Finance &amp; Fintech</a:t>
            </a:r>
          </a:p>
          <a:p>
            <a:pPr algn="ctr" defTabSz="412667" hangingPunct="0">
              <a:buClrTx/>
              <a:defRPr>
                <a:solidFill>
                  <a:srgbClr val="FFFFFF"/>
                </a:solidFill>
              </a:defRPr>
            </a:pPr>
            <a:r>
              <a:rPr sz="2500">
                <a:solidFill>
                  <a:srgbClr val="FFFFFF"/>
                </a:solidFill>
                <a:latin typeface="Helvetica Light"/>
                <a:sym typeface="Helvetica Light"/>
              </a:rPr>
              <a:t>Ed Cosmetics &amp; Personal Care</a:t>
            </a:r>
          </a:p>
          <a:p>
            <a:pPr algn="ctr" defTabSz="412667" hangingPunct="0">
              <a:buClrTx/>
              <a:defRPr>
                <a:solidFill>
                  <a:srgbClr val="FFFFFF"/>
                </a:solidFill>
              </a:defRPr>
            </a:pPr>
            <a:r>
              <a:rPr sz="2500">
                <a:solidFill>
                  <a:srgbClr val="FFFFFF"/>
                </a:solidFill>
                <a:latin typeface="Helvetica Light"/>
                <a:sym typeface="Helvetica Light"/>
              </a:rPr>
              <a:t>Muslim-Friendly Hospitality &amp; Tourism</a:t>
            </a:r>
          </a:p>
          <a:p>
            <a:pPr algn="ctr" defTabSz="412667" hangingPunct="0">
              <a:buClrTx/>
              <a:defRPr>
                <a:solidFill>
                  <a:srgbClr val="FFFFFF"/>
                </a:solidFill>
              </a:defRPr>
            </a:pPr>
            <a:r>
              <a:rPr sz="2500">
                <a:solidFill>
                  <a:srgbClr val="FFFFFF"/>
                </a:solidFill>
                <a:latin typeface="Helvetica Light"/>
                <a:sym typeface="Helvetica Light"/>
              </a:rPr>
              <a:t>Services &amp; Enablers</a:t>
            </a:r>
          </a:p>
          <a:p>
            <a:pPr algn="ctr" defTabSz="412667" hangingPunct="0">
              <a:buClrTx/>
              <a:defRPr>
                <a:solidFill>
                  <a:srgbClr val="FFFFFF"/>
                </a:solidFill>
              </a:defRPr>
            </a:pPr>
            <a:r>
              <a:rPr sz="2500">
                <a:solidFill>
                  <a:srgbClr val="FFFFFF"/>
                </a:solidFill>
                <a:latin typeface="Helvetica Light"/>
                <a:sym typeface="Helvetica Light"/>
              </a:rPr>
              <a:t>09 Islamic Arts &amp; Crafts</a:t>
            </a:r>
          </a:p>
        </p:txBody>
      </p:sp>
    </p:spTree>
    <p:extLst>
      <p:ext uri="{BB962C8B-B14F-4D97-AF65-F5344CB8AC3E}">
        <p14:creationId xmlns:p14="http://schemas.microsoft.com/office/powerpoint/2010/main" val="2065071130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MIHAS Cluste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>
                <a:solidFill>
                  <a:srgbClr val="122042"/>
                </a:solidFill>
              </a:defRPr>
            </a:lvl1pPr>
          </a:lstStyle>
          <a:p>
            <a:pPr algn="l"/>
            <a:r>
              <a:rPr dirty="0"/>
              <a:t>MIHAS </a:t>
            </a:r>
            <a:r>
              <a:rPr lang="en-US" dirty="0" smtClean="0"/>
              <a:t>News</a:t>
            </a:r>
            <a:endParaRPr dirty="0"/>
          </a:p>
        </p:txBody>
      </p:sp>
      <p:sp>
        <p:nvSpPr>
          <p:cNvPr id="445" name="Media &amp; Recreation…"/>
          <p:cNvSpPr txBox="1"/>
          <p:nvPr/>
        </p:nvSpPr>
        <p:spPr>
          <a:xfrm>
            <a:off x="3697695" y="-3576098"/>
            <a:ext cx="5427754" cy="2359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393" tIns="25393" rIns="25393" bIns="25393" anchor="ctr">
            <a:spAutoFit/>
          </a:bodyPr>
          <a:lstStyle/>
          <a:p>
            <a:pPr algn="ctr" defTabSz="412667" hangingPunct="0">
              <a:buClrTx/>
              <a:defRPr>
                <a:solidFill>
                  <a:srgbClr val="FFFFFF"/>
                </a:solidFill>
              </a:defRPr>
            </a:pPr>
            <a:r>
              <a:rPr sz="2500">
                <a:solidFill>
                  <a:srgbClr val="FFFFFF"/>
                </a:solidFill>
                <a:latin typeface="Helvetica Light"/>
                <a:sym typeface="Helvetica Light"/>
              </a:rPr>
              <a:t>Media &amp; Recreation</a:t>
            </a:r>
          </a:p>
          <a:p>
            <a:pPr algn="ctr" defTabSz="412667" hangingPunct="0">
              <a:buClrTx/>
              <a:defRPr>
                <a:solidFill>
                  <a:srgbClr val="FFFFFF"/>
                </a:solidFill>
              </a:defRPr>
            </a:pPr>
            <a:r>
              <a:rPr sz="2500">
                <a:solidFill>
                  <a:srgbClr val="FFFFFF"/>
                </a:solidFill>
                <a:latin typeface="Helvetica Light"/>
                <a:sym typeface="Helvetica Light"/>
              </a:rPr>
              <a:t>&amp; Islamic Finance &amp; Fintech</a:t>
            </a:r>
          </a:p>
          <a:p>
            <a:pPr algn="ctr" defTabSz="412667" hangingPunct="0">
              <a:buClrTx/>
              <a:defRPr>
                <a:solidFill>
                  <a:srgbClr val="FFFFFF"/>
                </a:solidFill>
              </a:defRPr>
            </a:pPr>
            <a:r>
              <a:rPr sz="2500">
                <a:solidFill>
                  <a:srgbClr val="FFFFFF"/>
                </a:solidFill>
                <a:latin typeface="Helvetica Light"/>
                <a:sym typeface="Helvetica Light"/>
              </a:rPr>
              <a:t>Ed Cosmetics &amp; Personal Care</a:t>
            </a:r>
          </a:p>
          <a:p>
            <a:pPr algn="ctr" defTabSz="412667" hangingPunct="0">
              <a:buClrTx/>
              <a:defRPr>
                <a:solidFill>
                  <a:srgbClr val="FFFFFF"/>
                </a:solidFill>
              </a:defRPr>
            </a:pPr>
            <a:r>
              <a:rPr sz="2500">
                <a:solidFill>
                  <a:srgbClr val="FFFFFF"/>
                </a:solidFill>
                <a:latin typeface="Helvetica Light"/>
                <a:sym typeface="Helvetica Light"/>
              </a:rPr>
              <a:t>Muslim-Friendly Hospitality &amp; Tourism</a:t>
            </a:r>
          </a:p>
          <a:p>
            <a:pPr algn="ctr" defTabSz="412667" hangingPunct="0">
              <a:buClrTx/>
              <a:defRPr>
                <a:solidFill>
                  <a:srgbClr val="FFFFFF"/>
                </a:solidFill>
              </a:defRPr>
            </a:pPr>
            <a:r>
              <a:rPr sz="2500">
                <a:solidFill>
                  <a:srgbClr val="FFFFFF"/>
                </a:solidFill>
                <a:latin typeface="Helvetica Light"/>
                <a:sym typeface="Helvetica Light"/>
              </a:rPr>
              <a:t>Services &amp; Enablers</a:t>
            </a:r>
          </a:p>
          <a:p>
            <a:pPr algn="ctr" defTabSz="412667" hangingPunct="0">
              <a:buClrTx/>
              <a:defRPr>
                <a:solidFill>
                  <a:srgbClr val="FFFFFF"/>
                </a:solidFill>
              </a:defRPr>
            </a:pPr>
            <a:r>
              <a:rPr sz="2500">
                <a:solidFill>
                  <a:srgbClr val="FFFFFF"/>
                </a:solidFill>
                <a:latin typeface="Helvetica Light"/>
                <a:sym typeface="Helvetica Light"/>
              </a:rPr>
              <a:t>09 Islamic Arts &amp; Crafts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330" y="3880830"/>
            <a:ext cx="2482004" cy="26725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330" y="1114423"/>
            <a:ext cx="2523779" cy="24492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7695" y="1114423"/>
            <a:ext cx="4982670" cy="55027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3880" y="1114423"/>
            <a:ext cx="3198601" cy="398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368973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MIHAS Cluste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122042"/>
                </a:solidFill>
              </a:defRPr>
            </a:lvl1pPr>
          </a:lstStyle>
          <a:p>
            <a:pPr algn="l"/>
            <a:r>
              <a:rPr lang="en-US" sz="4400" dirty="0" err="1" smtClean="0"/>
              <a:t>Internationalisation</a:t>
            </a:r>
            <a:r>
              <a:rPr lang="en-US" sz="4400" dirty="0" smtClean="0"/>
              <a:t> of </a:t>
            </a:r>
            <a:r>
              <a:rPr sz="4400" dirty="0" smtClean="0"/>
              <a:t>MIHAS</a:t>
            </a:r>
            <a:endParaRPr sz="4400" dirty="0"/>
          </a:p>
        </p:txBody>
      </p:sp>
      <p:sp>
        <p:nvSpPr>
          <p:cNvPr id="445" name="Media &amp; Recreation…"/>
          <p:cNvSpPr txBox="1"/>
          <p:nvPr/>
        </p:nvSpPr>
        <p:spPr>
          <a:xfrm>
            <a:off x="3697695" y="-3576098"/>
            <a:ext cx="5427754" cy="2359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393" tIns="25393" rIns="25393" bIns="25393" anchor="ctr">
            <a:spAutoFit/>
          </a:bodyPr>
          <a:lstStyle/>
          <a:p>
            <a:pPr algn="ctr" defTabSz="412667" hangingPunct="0">
              <a:buClrTx/>
              <a:defRPr>
                <a:solidFill>
                  <a:srgbClr val="FFFFFF"/>
                </a:solidFill>
              </a:defRPr>
            </a:pPr>
            <a:r>
              <a:rPr sz="2500">
                <a:solidFill>
                  <a:srgbClr val="FFFFFF"/>
                </a:solidFill>
                <a:latin typeface="Helvetica Light"/>
                <a:sym typeface="Helvetica Light"/>
              </a:rPr>
              <a:t>Media &amp; Recreation</a:t>
            </a:r>
          </a:p>
          <a:p>
            <a:pPr algn="ctr" defTabSz="412667" hangingPunct="0">
              <a:buClrTx/>
              <a:defRPr>
                <a:solidFill>
                  <a:srgbClr val="FFFFFF"/>
                </a:solidFill>
              </a:defRPr>
            </a:pPr>
            <a:r>
              <a:rPr sz="2500">
                <a:solidFill>
                  <a:srgbClr val="FFFFFF"/>
                </a:solidFill>
                <a:latin typeface="Helvetica Light"/>
                <a:sym typeface="Helvetica Light"/>
              </a:rPr>
              <a:t>&amp; Islamic Finance &amp; Fintech</a:t>
            </a:r>
          </a:p>
          <a:p>
            <a:pPr algn="ctr" defTabSz="412667" hangingPunct="0">
              <a:buClrTx/>
              <a:defRPr>
                <a:solidFill>
                  <a:srgbClr val="FFFFFF"/>
                </a:solidFill>
              </a:defRPr>
            </a:pPr>
            <a:r>
              <a:rPr sz="2500">
                <a:solidFill>
                  <a:srgbClr val="FFFFFF"/>
                </a:solidFill>
                <a:latin typeface="Helvetica Light"/>
                <a:sym typeface="Helvetica Light"/>
              </a:rPr>
              <a:t>Ed Cosmetics &amp; Personal Care</a:t>
            </a:r>
          </a:p>
          <a:p>
            <a:pPr algn="ctr" defTabSz="412667" hangingPunct="0">
              <a:buClrTx/>
              <a:defRPr>
                <a:solidFill>
                  <a:srgbClr val="FFFFFF"/>
                </a:solidFill>
              </a:defRPr>
            </a:pPr>
            <a:r>
              <a:rPr sz="2500">
                <a:solidFill>
                  <a:srgbClr val="FFFFFF"/>
                </a:solidFill>
                <a:latin typeface="Helvetica Light"/>
                <a:sym typeface="Helvetica Light"/>
              </a:rPr>
              <a:t>Muslim-Friendly Hospitality &amp; Tourism</a:t>
            </a:r>
          </a:p>
          <a:p>
            <a:pPr algn="ctr" defTabSz="412667" hangingPunct="0">
              <a:buClrTx/>
              <a:defRPr>
                <a:solidFill>
                  <a:srgbClr val="FFFFFF"/>
                </a:solidFill>
              </a:defRPr>
            </a:pPr>
            <a:r>
              <a:rPr sz="2500">
                <a:solidFill>
                  <a:srgbClr val="FFFFFF"/>
                </a:solidFill>
                <a:latin typeface="Helvetica Light"/>
                <a:sym typeface="Helvetica Light"/>
              </a:rPr>
              <a:t>Services &amp; Enablers</a:t>
            </a:r>
          </a:p>
          <a:p>
            <a:pPr algn="ctr" defTabSz="412667" hangingPunct="0">
              <a:buClrTx/>
              <a:defRPr>
                <a:solidFill>
                  <a:srgbClr val="FFFFFF"/>
                </a:solidFill>
              </a:defRPr>
            </a:pPr>
            <a:r>
              <a:rPr sz="2500">
                <a:solidFill>
                  <a:srgbClr val="FFFFFF"/>
                </a:solidFill>
                <a:latin typeface="Helvetica Light"/>
                <a:sym typeface="Helvetica Light"/>
              </a:rPr>
              <a:t>09 Islamic Arts &amp; Crafts</a:t>
            </a:r>
          </a:p>
        </p:txBody>
      </p:sp>
      <p:pic>
        <p:nvPicPr>
          <p:cNvPr id="3074" name="Picture 2" descr="Organic - Exciting News! 🌟 The Malaysia International Halal Showcase, the  world's largest Halal showcase, is making its Middle East debut as 'MIHAS@ DUBAI' at Organic Expo Dubai from November 18-20, 2024! Wi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80" y="1314450"/>
            <a:ext cx="4549179" cy="4549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ATRADE - 👋 Ni hao! 🎉 The countdown is ON — 13 weeks to go for MIHAS@ Shanghai at CIIE for the very first time! #MIHAS@Shanghai #MATRADE 👋 你好!  🎉 倒计时开始！ — 距离MIHAS@上海在中国国际进口博览会（CIIE）的首秀仅剩13周！ #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66"/>
          <a:stretch/>
        </p:blipFill>
        <p:spPr bwMode="auto">
          <a:xfrm>
            <a:off x="5999162" y="1314450"/>
            <a:ext cx="5128507" cy="4549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1324110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C08ED34-4344-D89B-BDF1-51CB94A8CE9E}"/>
              </a:ext>
            </a:extLst>
          </p:cNvPr>
          <p:cNvSpPr txBox="1"/>
          <p:nvPr/>
        </p:nvSpPr>
        <p:spPr>
          <a:xfrm>
            <a:off x="5759886" y="1547807"/>
            <a:ext cx="575583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MY" sz="2000" b="1" kern="1200" dirty="0">
                <a:solidFill>
                  <a:schemeClr val="accent6"/>
                </a:solidFill>
                <a:latin typeface="Century Gothic" panose="020B0502020202020204" pitchFamily="34" charset="0"/>
                <a:ea typeface="+mn-ea"/>
              </a:rPr>
              <a:t>MATRADE ISTANBUL</a:t>
            </a:r>
          </a:p>
          <a:p>
            <a:pPr lvl="0">
              <a:buClrTx/>
              <a:defRPr/>
            </a:pPr>
            <a:r>
              <a:rPr lang="en-MY" sz="1600" b="1" i="1" kern="1200" dirty="0">
                <a:solidFill>
                  <a:prstClr val="black"/>
                </a:solidFill>
                <a:latin typeface="Century Gothic" panose="020B0502020202020204" pitchFamily="34" charset="0"/>
                <a:ea typeface="+mn-ea"/>
              </a:rPr>
              <a:t>MALEZYA DIŞ TİCARET GELİŞTİRME KURULU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MY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sym typeface="Arial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MY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sym typeface="Arial"/>
              </a:rPr>
              <a:t>ADDRESS</a:t>
            </a:r>
            <a:r>
              <a:rPr kumimoji="0" lang="en-MY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sym typeface="Arial"/>
              </a:rPr>
              <a:t> </a:t>
            </a:r>
          </a:p>
          <a:p>
            <a:pPr lvl="0">
              <a:buClrTx/>
              <a:defRPr/>
            </a:pPr>
            <a:r>
              <a:rPr kumimoji="0" lang="en-MY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sym typeface="Arial"/>
              </a:rPr>
              <a:t>No. 76, 20</a:t>
            </a:r>
            <a:r>
              <a:rPr kumimoji="0" lang="en-MY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sym typeface="Arial"/>
              </a:rPr>
              <a:t>th</a:t>
            </a:r>
            <a:r>
              <a:rPr kumimoji="0" lang="en-MY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sym typeface="Arial"/>
              </a:rPr>
              <a:t> </a:t>
            </a:r>
            <a:r>
              <a:rPr kumimoji="0" lang="en-MY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sym typeface="Arial"/>
              </a:rPr>
              <a:t>Floor</a:t>
            </a:r>
          </a:p>
          <a:p>
            <a:pPr lvl="0">
              <a:buClrTx/>
              <a:defRPr/>
            </a:pPr>
            <a:r>
              <a:rPr lang="en-MY" kern="1200" dirty="0" err="1">
                <a:solidFill>
                  <a:prstClr val="black"/>
                </a:solidFill>
                <a:latin typeface="Century Gothic" panose="020B0502020202020204" pitchFamily="34" charset="0"/>
                <a:ea typeface="+mn-ea"/>
              </a:rPr>
              <a:t>Büyükdere</a:t>
            </a:r>
            <a:r>
              <a:rPr lang="en-MY" kern="1200" dirty="0">
                <a:solidFill>
                  <a:prstClr val="black"/>
                </a:solidFill>
                <a:latin typeface="Century Gothic" panose="020B0502020202020204" pitchFamily="34" charset="0"/>
                <a:ea typeface="+mn-ea"/>
              </a:rPr>
              <a:t> </a:t>
            </a:r>
            <a:r>
              <a:rPr lang="en-MY" kern="1200" dirty="0" err="1">
                <a:solidFill>
                  <a:prstClr val="black"/>
                </a:solidFill>
                <a:latin typeface="Century Gothic" panose="020B0502020202020204" pitchFamily="34" charset="0"/>
                <a:ea typeface="+mn-ea"/>
              </a:rPr>
              <a:t>Caddesi</a:t>
            </a:r>
            <a:endParaRPr kumimoji="0" lang="en-MY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sym typeface="Arial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MY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sym typeface="Arial"/>
              </a:rPr>
              <a:t>Maya </a:t>
            </a:r>
            <a:r>
              <a:rPr kumimoji="0" lang="en-MY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sym typeface="Arial"/>
              </a:rPr>
              <a:t>Akar</a:t>
            </a:r>
            <a:r>
              <a:rPr kumimoji="0" lang="en-MY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sym typeface="Arial"/>
              </a:rPr>
              <a:t> </a:t>
            </a:r>
            <a:r>
              <a:rPr kumimoji="0" lang="en-MY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sym typeface="Arial"/>
              </a:rPr>
              <a:t>Center</a:t>
            </a:r>
            <a:r>
              <a:rPr kumimoji="0" lang="en-MY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sym typeface="Arial"/>
              </a:rPr>
              <a:t> Plaza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MY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sym typeface="Arial"/>
              </a:rPr>
              <a:t>Esentepe</a:t>
            </a:r>
            <a:r>
              <a:rPr kumimoji="0" lang="en-MY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sym typeface="Arial"/>
              </a:rPr>
              <a:t>, Istanbul 34394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MY" kern="1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Türkiye</a:t>
            </a:r>
            <a:endParaRPr kumimoji="0" lang="en-MY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sym typeface="Arial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MY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sym typeface="Arial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MY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sym typeface="Arial"/>
              </a:rPr>
              <a:t>PHONE</a:t>
            </a:r>
            <a:r>
              <a:rPr kumimoji="0" lang="en-MY" b="1" i="0" u="sng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sym typeface="Arial"/>
              </a:rPr>
              <a:t> NUMBERS</a:t>
            </a:r>
            <a:endParaRPr kumimoji="0" lang="en-MY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sym typeface="Arial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sym typeface="Arial"/>
              </a:rPr>
              <a:t>+90 212 217 8003 (Telephone)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sym typeface="Arial"/>
              </a:rPr>
              <a:t>+90 212 217 8005 (Fax)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sym typeface="Arial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MY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sym typeface="Arial"/>
              </a:rPr>
              <a:t>EMAIL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MY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sym typeface="Arial"/>
              </a:rPr>
              <a:t>istanbul@matrade.gov.my</a:t>
            </a:r>
          </a:p>
          <a:p>
            <a:pPr lvl="0">
              <a:buClrTx/>
              <a:defRPr/>
            </a:pPr>
            <a:endParaRPr lang="en-MY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</a:endParaRPr>
          </a:p>
          <a:p>
            <a:pPr lvl="0">
              <a:buClrTx/>
              <a:defRPr/>
            </a:pPr>
            <a:r>
              <a:rPr lang="en-MY" b="1" u="sng" kern="1200" dirty="0">
                <a:solidFill>
                  <a:prstClr val="black"/>
                </a:solidFill>
                <a:latin typeface="Century Gothic" panose="020B0502020202020204" pitchFamily="34" charset="0"/>
                <a:ea typeface="+mn-ea"/>
              </a:rPr>
              <a:t>COUNTRIES OF </a:t>
            </a:r>
            <a:r>
              <a:rPr lang="en-MY" b="1" u="sng" kern="1200" dirty="0">
                <a:solidFill>
                  <a:prstClr val="black"/>
                </a:solidFill>
                <a:latin typeface="Century Gothic" panose="020B0502020202020204" pitchFamily="34" charset="0"/>
              </a:rPr>
              <a:t>COVERAGE</a:t>
            </a:r>
            <a:endParaRPr lang="en-MY" u="sng" kern="1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lvl="0">
              <a:buClrTx/>
              <a:defRPr/>
            </a:pPr>
            <a:r>
              <a:rPr lang="en-MY" kern="1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Türkiye</a:t>
            </a:r>
            <a:r>
              <a:rPr lang="en-MY" kern="1200" dirty="0">
                <a:solidFill>
                  <a:prstClr val="black"/>
                </a:solidFill>
                <a:latin typeface="Century Gothic" panose="020B0502020202020204" pitchFamily="34" charset="0"/>
              </a:rPr>
              <a:t>, Azerbaijan, Bulgaria, Georgia, Macedonia and Romania</a:t>
            </a:r>
          </a:p>
        </p:txBody>
      </p:sp>
      <p:pic>
        <p:nvPicPr>
          <p:cNvPr id="15" name="Google Shape;1908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5207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736;p29"/>
          <p:cNvPicPr preferRelativeResize="0"/>
          <p:nvPr/>
        </p:nvPicPr>
        <p:blipFill rotWithShape="1">
          <a:blip r:embed="rId3">
            <a:alphaModFix/>
          </a:blip>
          <a:srcRect l="40770" b="6481"/>
          <a:stretch/>
        </p:blipFill>
        <p:spPr>
          <a:xfrm>
            <a:off x="10034803" y="88583"/>
            <a:ext cx="2154022" cy="55192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203;p4"/>
          <p:cNvSpPr txBox="1">
            <a:spLocks noGrp="1"/>
          </p:cNvSpPr>
          <p:nvPr>
            <p:ph type="title"/>
          </p:nvPr>
        </p:nvSpPr>
        <p:spPr>
          <a:xfrm>
            <a:off x="677563" y="414961"/>
            <a:ext cx="8965203" cy="713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CONTACT US</a:t>
            </a:r>
            <a:endParaRPr sz="28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42088" t="10152" r="15117" b="13769"/>
          <a:stretch/>
        </p:blipFill>
        <p:spPr>
          <a:xfrm>
            <a:off x="1163414" y="1547807"/>
            <a:ext cx="4339650" cy="433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8953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0" name="Google Shape;1930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93"/>
            <a:ext cx="12188825" cy="68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1931" name="Google Shape;1931;p68"/>
          <p:cNvSpPr txBox="1"/>
          <p:nvPr/>
        </p:nvSpPr>
        <p:spPr>
          <a:xfrm>
            <a:off x="5330904" y="3093740"/>
            <a:ext cx="8004095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6000" b="1" i="0" u="none" strike="noStrike" cap="none">
                <a:solidFill>
                  <a:srgbClr val="F7941E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 sz="6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32" name="Google Shape;1932;p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61331" y="921900"/>
            <a:ext cx="5343229" cy="238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18" descr="Negeri Sembilan Penang Selangor Perlis Sarawak, merdeka malaysia ..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6191" y="1007356"/>
            <a:ext cx="11602332" cy="5013293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18"/>
          <p:cNvSpPr/>
          <p:nvPr/>
        </p:nvSpPr>
        <p:spPr>
          <a:xfrm>
            <a:off x="8713130" y="4675727"/>
            <a:ext cx="3445393" cy="2103831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0" name="Google Shape;220;p18"/>
          <p:cNvSpPr txBox="1"/>
          <p:nvPr/>
        </p:nvSpPr>
        <p:spPr>
          <a:xfrm>
            <a:off x="677387" y="203317"/>
            <a:ext cx="8962868" cy="713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150" tIns="58575" rIns="117150" bIns="585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99"/>
              <a:buFont typeface="Arial"/>
              <a:buNone/>
            </a:pPr>
            <a:r>
              <a:rPr lang="en-US" sz="2799" b="1" i="0" u="none" strike="noStrike" cap="none">
                <a:solidFill>
                  <a:srgbClr val="E87D2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MALAYSIA</a:t>
            </a:r>
            <a:endParaRPr sz="2799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99"/>
              <a:buFont typeface="Arial"/>
              <a:buNone/>
            </a:pPr>
            <a:r>
              <a:rPr lang="en-US" sz="1999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Making up 13 States &amp; 3 Federal Territories</a:t>
            </a:r>
            <a:endParaRPr sz="14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1" name="Google Shape;221;p18"/>
          <p:cNvSpPr/>
          <p:nvPr/>
        </p:nvSpPr>
        <p:spPr>
          <a:xfrm>
            <a:off x="9054312" y="4735932"/>
            <a:ext cx="2717292" cy="3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sng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FAST FACTS ABOUT MALAYSIA</a:t>
            </a:r>
            <a:endParaRPr sz="14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2" name="Google Shape;222;p18"/>
          <p:cNvSpPr/>
          <p:nvPr/>
        </p:nvSpPr>
        <p:spPr>
          <a:xfrm>
            <a:off x="8887935" y="5082870"/>
            <a:ext cx="3126085" cy="129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spAutoFit/>
          </a:bodyPr>
          <a:lstStyle/>
          <a:p>
            <a:pPr marL="285664" marR="0" lvl="0" indent="-27931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300"/>
              <a:buFont typeface="Noto Sans Symbols"/>
              <a:buChar char="▪"/>
            </a:pPr>
            <a:r>
              <a:rPr lang="en-US" sz="13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Population : 34.1 million (2024)</a:t>
            </a:r>
            <a:endParaRPr sz="13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664" marR="0" lvl="0" indent="-27931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300"/>
              <a:buFont typeface="Noto Sans Symbols"/>
              <a:buChar char="▪"/>
            </a:pPr>
            <a:r>
              <a:rPr lang="en-US" sz="13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Land size : 330,241.2 km²</a:t>
            </a:r>
            <a:endParaRPr sz="13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664" marR="0" lvl="0" indent="-27931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300"/>
              <a:buFont typeface="Noto Sans Symbols"/>
              <a:buChar char="▪"/>
            </a:pPr>
            <a:r>
              <a:rPr lang="en-US" sz="13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GDP growth (constant 2015 prices) : 3.6% (2023) </a:t>
            </a:r>
            <a:endParaRPr sz="13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664" marR="0" lvl="0" indent="-27931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300"/>
              <a:buFont typeface="Noto Sans Symbols"/>
              <a:buChar char="▪"/>
            </a:pPr>
            <a:r>
              <a:rPr lang="en-US" sz="13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GDP per capita : US$11,975 (2023)</a:t>
            </a:r>
            <a:endParaRPr sz="13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3" name="Google Shape;223;p18"/>
          <p:cNvSpPr/>
          <p:nvPr/>
        </p:nvSpPr>
        <p:spPr>
          <a:xfrm>
            <a:off x="3293826" y="2855893"/>
            <a:ext cx="1837717" cy="1015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spAutoFit/>
          </a:bodyPr>
          <a:lstStyle/>
          <a:p>
            <a:pPr marL="12696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99"/>
              <a:buFont typeface="Arial"/>
              <a:buNone/>
            </a:pPr>
            <a:r>
              <a:rPr lang="en-US" sz="1999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West Malaysia</a:t>
            </a:r>
            <a:endParaRPr sz="14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2696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99"/>
              <a:buFont typeface="Arial"/>
              <a:buNone/>
            </a:pPr>
            <a:r>
              <a:rPr lang="en-US" sz="1999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(Peninsular)</a:t>
            </a:r>
            <a:endParaRPr sz="1999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4" name="Google Shape;224;p18"/>
          <p:cNvSpPr/>
          <p:nvPr/>
        </p:nvSpPr>
        <p:spPr>
          <a:xfrm>
            <a:off x="6393336" y="2551804"/>
            <a:ext cx="2021848" cy="1015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spAutoFit/>
          </a:bodyPr>
          <a:lstStyle/>
          <a:p>
            <a:pPr marL="12696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99"/>
              <a:buFont typeface="Arial"/>
              <a:buNone/>
            </a:pPr>
            <a:r>
              <a:rPr lang="en-US" sz="1999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East Malaysia</a:t>
            </a:r>
            <a:endParaRPr sz="14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2696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99"/>
              <a:buFont typeface="Arial"/>
              <a:buNone/>
            </a:pPr>
            <a:r>
              <a:rPr lang="en-US" sz="1999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(Borneo states)</a:t>
            </a:r>
            <a:endParaRPr sz="1999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5" name="Google Shape;225;p18"/>
          <p:cNvSpPr/>
          <p:nvPr/>
        </p:nvSpPr>
        <p:spPr>
          <a:xfrm>
            <a:off x="384160" y="1191229"/>
            <a:ext cx="647279" cy="276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spAutoFit/>
          </a:bodyPr>
          <a:lstStyle/>
          <a:p>
            <a:pPr marL="12696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Perlis</a:t>
            </a:r>
            <a:endParaRPr sz="1200" b="0" i="0" u="none" strike="noStrike" cap="none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6" name="Google Shape;226;p18"/>
          <p:cNvSpPr/>
          <p:nvPr/>
        </p:nvSpPr>
        <p:spPr>
          <a:xfrm>
            <a:off x="1560099" y="1329692"/>
            <a:ext cx="708107" cy="27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spAutoFit/>
          </a:bodyPr>
          <a:lstStyle/>
          <a:p>
            <a:pPr marL="12696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Kedah</a:t>
            </a:r>
            <a:endParaRPr sz="1200" b="0" i="0" u="none" strike="noStrike" cap="none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7" name="Google Shape;227;p18"/>
          <p:cNvSpPr/>
          <p:nvPr/>
        </p:nvSpPr>
        <p:spPr>
          <a:xfrm>
            <a:off x="353310" y="2129007"/>
            <a:ext cx="1029085" cy="276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spAutoFit/>
          </a:bodyPr>
          <a:lstStyle/>
          <a:p>
            <a:pPr marL="12696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P. Pinang</a:t>
            </a:r>
            <a:endParaRPr sz="1200" b="0" i="0" u="none" strike="noStrike" cap="none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8" name="Google Shape;228;p18"/>
          <p:cNvSpPr/>
          <p:nvPr/>
        </p:nvSpPr>
        <p:spPr>
          <a:xfrm>
            <a:off x="463401" y="2831838"/>
            <a:ext cx="808900" cy="276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spAutoFit/>
          </a:bodyPr>
          <a:lstStyle/>
          <a:p>
            <a:pPr marL="12696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Perak</a:t>
            </a:r>
            <a:endParaRPr sz="1200" b="0" i="0" u="none" strike="noStrike" cap="none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9" name="Google Shape;229;p18"/>
          <p:cNvSpPr/>
          <p:nvPr/>
        </p:nvSpPr>
        <p:spPr>
          <a:xfrm>
            <a:off x="623312" y="3661301"/>
            <a:ext cx="998829" cy="27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spAutoFit/>
          </a:bodyPr>
          <a:lstStyle/>
          <a:p>
            <a:pPr marL="12696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Selangor</a:t>
            </a:r>
            <a:endParaRPr sz="1200" b="0" i="0" u="none" strike="noStrike" cap="none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0" name="Google Shape;230;p18"/>
          <p:cNvSpPr/>
          <p:nvPr/>
        </p:nvSpPr>
        <p:spPr>
          <a:xfrm>
            <a:off x="500171" y="3968071"/>
            <a:ext cx="1245108" cy="276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spAutoFit/>
          </a:bodyPr>
          <a:lstStyle/>
          <a:p>
            <a:pPr marL="12696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Kuala Lumpur</a:t>
            </a:r>
            <a:endParaRPr sz="12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1" name="Google Shape;231;p18"/>
          <p:cNvSpPr/>
          <p:nvPr/>
        </p:nvSpPr>
        <p:spPr>
          <a:xfrm>
            <a:off x="1923662" y="4806300"/>
            <a:ext cx="808900" cy="276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spAutoFit/>
          </a:bodyPr>
          <a:lstStyle/>
          <a:p>
            <a:pPr marL="12696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Melaka</a:t>
            </a:r>
            <a:endParaRPr sz="1200" b="0" i="0" u="none" strike="noStrike" cap="none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2" name="Google Shape;232;p18"/>
          <p:cNvSpPr/>
          <p:nvPr/>
        </p:nvSpPr>
        <p:spPr>
          <a:xfrm>
            <a:off x="667605" y="4551806"/>
            <a:ext cx="1536076" cy="276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spAutoFit/>
          </a:bodyPr>
          <a:lstStyle/>
          <a:p>
            <a:pPr marL="12696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Negeri Sembilan</a:t>
            </a:r>
            <a:endParaRPr sz="1200" b="0" i="0" u="none" strike="noStrike" cap="none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3" name="Google Shape;233;p18"/>
          <p:cNvSpPr/>
          <p:nvPr/>
        </p:nvSpPr>
        <p:spPr>
          <a:xfrm>
            <a:off x="2929697" y="4690270"/>
            <a:ext cx="808900" cy="276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spAutoFit/>
          </a:bodyPr>
          <a:lstStyle/>
          <a:p>
            <a:pPr marL="12696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Johor</a:t>
            </a:r>
            <a:endParaRPr sz="1200" b="0" i="0" u="none" strike="noStrike" cap="none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4" name="Google Shape;234;p18"/>
          <p:cNvSpPr/>
          <p:nvPr/>
        </p:nvSpPr>
        <p:spPr>
          <a:xfrm>
            <a:off x="2018918" y="3298091"/>
            <a:ext cx="996812" cy="27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spAutoFit/>
          </a:bodyPr>
          <a:lstStyle/>
          <a:p>
            <a:pPr marL="12696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Pahang</a:t>
            </a:r>
            <a:endParaRPr sz="12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5" name="Google Shape;235;p18"/>
          <p:cNvSpPr/>
          <p:nvPr/>
        </p:nvSpPr>
        <p:spPr>
          <a:xfrm>
            <a:off x="3050805" y="2078188"/>
            <a:ext cx="1204302" cy="276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spAutoFit/>
          </a:bodyPr>
          <a:lstStyle/>
          <a:p>
            <a:pPr marL="12696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Terengganu</a:t>
            </a:r>
            <a:endParaRPr sz="1200" b="0" i="0" u="none" strike="noStrike" cap="none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6" name="Google Shape;236;p18"/>
          <p:cNvSpPr/>
          <p:nvPr/>
        </p:nvSpPr>
        <p:spPr>
          <a:xfrm>
            <a:off x="2328112" y="1504082"/>
            <a:ext cx="1204302" cy="276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spAutoFit/>
          </a:bodyPr>
          <a:lstStyle/>
          <a:p>
            <a:pPr marL="12696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Kelantan</a:t>
            </a:r>
            <a:endParaRPr sz="1200" b="0" i="0" u="none" strike="noStrike" cap="none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7" name="Google Shape;237;p18"/>
          <p:cNvSpPr/>
          <p:nvPr/>
        </p:nvSpPr>
        <p:spPr>
          <a:xfrm>
            <a:off x="9619146" y="2498666"/>
            <a:ext cx="1204302" cy="276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spAutoFit/>
          </a:bodyPr>
          <a:lstStyle/>
          <a:p>
            <a:pPr marL="12696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Sabah</a:t>
            </a:r>
            <a:endParaRPr sz="1200" b="0" i="0" u="none" strike="noStrike" cap="none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8" name="Google Shape;238;p18"/>
          <p:cNvSpPr/>
          <p:nvPr/>
        </p:nvSpPr>
        <p:spPr>
          <a:xfrm>
            <a:off x="7030514" y="4675727"/>
            <a:ext cx="1204302" cy="276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spAutoFit/>
          </a:bodyPr>
          <a:lstStyle/>
          <a:p>
            <a:pPr marL="12696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Sarawak</a:t>
            </a:r>
            <a:endParaRPr sz="1200" b="0" i="0" u="none" strike="noStrike" cap="none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9" name="Google Shape;239;p18"/>
          <p:cNvSpPr/>
          <p:nvPr/>
        </p:nvSpPr>
        <p:spPr>
          <a:xfrm>
            <a:off x="730036" y="4276554"/>
            <a:ext cx="1245108" cy="276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spAutoFit/>
          </a:bodyPr>
          <a:lstStyle/>
          <a:p>
            <a:pPr marL="12696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Putrajaya</a:t>
            </a:r>
            <a:endParaRPr sz="12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0" name="Google Shape;240;p18"/>
          <p:cNvSpPr txBox="1"/>
          <p:nvPr/>
        </p:nvSpPr>
        <p:spPr>
          <a:xfrm>
            <a:off x="8961312" y="6312124"/>
            <a:ext cx="2966227" cy="323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1" u="none" strike="noStrike" cap="non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Source: Department of Statistics Malaysia (DOSM)</a:t>
            </a:r>
            <a:endParaRPr sz="900" b="0" i="1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41" name="Google Shape;241;p18"/>
          <p:cNvCxnSpPr/>
          <p:nvPr/>
        </p:nvCxnSpPr>
        <p:spPr>
          <a:xfrm flipH="1">
            <a:off x="1728958" y="4244160"/>
            <a:ext cx="246186" cy="169223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42" name="Google Shape;242;p18"/>
          <p:cNvCxnSpPr/>
          <p:nvPr/>
        </p:nvCxnSpPr>
        <p:spPr>
          <a:xfrm flipH="1">
            <a:off x="1671079" y="4038539"/>
            <a:ext cx="304066" cy="30153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43" name="Google Shape;243;p18"/>
          <p:cNvSpPr/>
          <p:nvPr/>
        </p:nvSpPr>
        <p:spPr>
          <a:xfrm>
            <a:off x="8217066" y="2182274"/>
            <a:ext cx="1245108" cy="276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spAutoFit/>
          </a:bodyPr>
          <a:lstStyle/>
          <a:p>
            <a:pPr marL="12696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Labuan </a:t>
            </a:r>
            <a:endParaRPr sz="12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4" name="Google Shape;244;p18"/>
          <p:cNvSpPr/>
          <p:nvPr/>
        </p:nvSpPr>
        <p:spPr>
          <a:xfrm>
            <a:off x="9105758" y="2432246"/>
            <a:ext cx="156862" cy="170861"/>
          </a:xfrm>
          <a:prstGeom prst="ellipse">
            <a:avLst/>
          </a:prstGeom>
          <a:solidFill>
            <a:srgbClr val="B7CCE4"/>
          </a:solidFill>
          <a:ln w="25400" cap="flat" cmpd="sng">
            <a:solidFill>
              <a:srgbClr val="B7CCE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5" name="Google Shape;245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51954" y="259198"/>
            <a:ext cx="2429682" cy="480924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18"/>
          <p:cNvSpPr txBox="1">
            <a:spLocks noGrp="1"/>
          </p:cNvSpPr>
          <p:nvPr>
            <p:ph type="sldNum" idx="12"/>
          </p:nvPr>
        </p:nvSpPr>
        <p:spPr>
          <a:xfrm>
            <a:off x="9342333" y="6414529"/>
            <a:ext cx="2843318" cy="365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150" tIns="58575" rIns="117150" bIns="585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latin typeface="Century Gothic"/>
                <a:ea typeface="Century Gothic"/>
                <a:cs typeface="Century Gothic"/>
                <a:sym typeface="Century Gothic"/>
              </a:rPr>
              <a:t>5</a:t>
            </a:fld>
            <a:endParaRPr sz="1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7" name="Google Shape;247;p18"/>
          <p:cNvPicPr preferRelativeResize="0"/>
          <p:nvPr/>
        </p:nvPicPr>
        <p:blipFill rotWithShape="1">
          <a:blip r:embed="rId5">
            <a:alphaModFix/>
          </a:blip>
          <a:srcRect r="95628"/>
          <a:stretch/>
        </p:blipFill>
        <p:spPr>
          <a:xfrm>
            <a:off x="0" y="893"/>
            <a:ext cx="532938" cy="68562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8"/>
          <p:cNvSpPr/>
          <p:nvPr/>
        </p:nvSpPr>
        <p:spPr>
          <a:xfrm>
            <a:off x="0" y="950048"/>
            <a:ext cx="12188825" cy="5673097"/>
          </a:xfrm>
          <a:prstGeom prst="rect">
            <a:avLst/>
          </a:prstGeom>
          <a:solidFill>
            <a:srgbClr val="173273"/>
          </a:solidFill>
          <a:ln>
            <a:noFill/>
          </a:ln>
          <a:effectLst>
            <a:outerShdw blurRad="40000" dist="23000" dir="5400000" rotWithShape="0">
              <a:srgbClr val="000000">
                <a:alpha val="29803"/>
              </a:srgbClr>
            </a:outerShdw>
          </a:effectLst>
        </p:spPr>
        <p:txBody>
          <a:bodyPr spcFirstLastPara="1" wrap="square" lIns="117200" tIns="58600" rIns="117200" bIns="58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8"/>
          <p:cNvSpPr txBox="1"/>
          <p:nvPr/>
        </p:nvSpPr>
        <p:spPr>
          <a:xfrm>
            <a:off x="3487891" y="3138386"/>
            <a:ext cx="7554214" cy="19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MALAYSIA’S TRADE PERFORMANCE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(MERCHANDISE)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8"/>
          <p:cNvSpPr/>
          <p:nvPr/>
        </p:nvSpPr>
        <p:spPr>
          <a:xfrm>
            <a:off x="-20991" y="6087835"/>
            <a:ext cx="12209816" cy="770163"/>
          </a:xfrm>
          <a:prstGeom prst="rect">
            <a:avLst/>
          </a:prstGeom>
          <a:solidFill>
            <a:srgbClr val="E87D2E"/>
          </a:solidFill>
          <a:ln>
            <a:noFill/>
          </a:ln>
          <a:effectLst>
            <a:outerShdw blurRad="40000" dist="23000" dir="5400000" rotWithShape="0">
              <a:srgbClr val="000000">
                <a:alpha val="29019"/>
              </a:srgbClr>
            </a:outerShdw>
          </a:effectLst>
        </p:spPr>
        <p:txBody>
          <a:bodyPr spcFirstLastPara="1" wrap="square" lIns="117200" tIns="58600" rIns="117200" bIns="58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5" name="Google Shape;255;p8"/>
          <p:cNvCxnSpPr/>
          <p:nvPr/>
        </p:nvCxnSpPr>
        <p:spPr>
          <a:xfrm>
            <a:off x="7683290" y="2928459"/>
            <a:ext cx="3600230" cy="0"/>
          </a:xfrm>
          <a:prstGeom prst="straightConnector1">
            <a:avLst/>
          </a:prstGeom>
          <a:noFill/>
          <a:ln w="127000" cap="flat" cmpd="sng">
            <a:solidFill>
              <a:srgbClr val="E87D2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6" name="Google Shape;256;p8"/>
          <p:cNvCxnSpPr/>
          <p:nvPr/>
        </p:nvCxnSpPr>
        <p:spPr>
          <a:xfrm>
            <a:off x="11220541" y="2878584"/>
            <a:ext cx="0" cy="3379799"/>
          </a:xfrm>
          <a:prstGeom prst="straightConnector1">
            <a:avLst/>
          </a:prstGeom>
          <a:noFill/>
          <a:ln w="127000" cap="flat" cmpd="sng">
            <a:solidFill>
              <a:srgbClr val="E87D2E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57" name="Google Shape;257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6479" y="148949"/>
            <a:ext cx="1539219" cy="68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51954" y="259198"/>
            <a:ext cx="2429682" cy="480924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8"/>
          <p:cNvSpPr txBox="1">
            <a:spLocks noGrp="1"/>
          </p:cNvSpPr>
          <p:nvPr>
            <p:ph type="sldNum" idx="12"/>
          </p:nvPr>
        </p:nvSpPr>
        <p:spPr>
          <a:xfrm>
            <a:off x="9342333" y="6414529"/>
            <a:ext cx="2843318" cy="365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150" tIns="58575" rIns="117150" bIns="585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latin typeface="Century Gothic"/>
                <a:ea typeface="Century Gothic"/>
                <a:cs typeface="Century Gothic"/>
                <a:sym typeface="Century Gothic"/>
              </a:rPr>
              <a:t>6</a:t>
            </a:fld>
            <a:endParaRPr sz="1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" name="Google Shape;264;p2"/>
          <p:cNvGrpSpPr/>
          <p:nvPr/>
        </p:nvGrpSpPr>
        <p:grpSpPr>
          <a:xfrm>
            <a:off x="1592826" y="2138516"/>
            <a:ext cx="9483213" cy="4641987"/>
            <a:chOff x="1592826" y="2138516"/>
            <a:chExt cx="9483213" cy="4525321"/>
          </a:xfrm>
        </p:grpSpPr>
        <p:pic>
          <p:nvPicPr>
            <p:cNvPr id="265" name="Google Shape;265;p2"/>
            <p:cNvPicPr preferRelativeResize="0"/>
            <p:nvPr/>
          </p:nvPicPr>
          <p:blipFill rotWithShape="1">
            <a:blip r:embed="rId3">
              <a:alphaModFix/>
            </a:blip>
            <a:srcRect b="38279"/>
            <a:stretch/>
          </p:blipFill>
          <p:spPr>
            <a:xfrm>
              <a:off x="2037471" y="2431050"/>
              <a:ext cx="8792308" cy="42327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6" name="Google Shape;266;p2"/>
            <p:cNvSpPr/>
            <p:nvPr/>
          </p:nvSpPr>
          <p:spPr>
            <a:xfrm>
              <a:off x="1592826" y="2138516"/>
              <a:ext cx="9483213" cy="4525321"/>
            </a:xfrm>
            <a:prstGeom prst="rect">
              <a:avLst/>
            </a:prstGeom>
            <a:solidFill>
              <a:schemeClr val="lt1">
                <a:alpha val="62745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7" name="Google Shape;267;p2"/>
          <p:cNvSpPr txBox="1">
            <a:spLocks noGrp="1"/>
          </p:cNvSpPr>
          <p:nvPr>
            <p:ph type="title"/>
          </p:nvPr>
        </p:nvSpPr>
        <p:spPr>
          <a:xfrm>
            <a:off x="520700" y="42798"/>
            <a:ext cx="9837578" cy="713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3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MALAYSIA TRADES WITH MORE THAN 200 COUNTRIES</a:t>
            </a:r>
            <a:endParaRPr sz="23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68" name="Google Shape;268;p2"/>
          <p:cNvGrpSpPr/>
          <p:nvPr/>
        </p:nvGrpSpPr>
        <p:grpSpPr>
          <a:xfrm>
            <a:off x="1132585" y="2735587"/>
            <a:ext cx="3256536" cy="1384504"/>
            <a:chOff x="7348996" y="3148941"/>
            <a:chExt cx="2490265" cy="797030"/>
          </a:xfrm>
        </p:grpSpPr>
        <p:sp>
          <p:nvSpPr>
            <p:cNvPr id="269" name="Google Shape;269;p2"/>
            <p:cNvSpPr/>
            <p:nvPr/>
          </p:nvSpPr>
          <p:spPr>
            <a:xfrm>
              <a:off x="7348996" y="3148941"/>
              <a:ext cx="2490265" cy="797030"/>
            </a:xfrm>
            <a:prstGeom prst="roundRect">
              <a:avLst>
                <a:gd name="adj" fmla="val 12766"/>
              </a:avLst>
            </a:prstGeom>
            <a:solidFill>
              <a:srgbClr val="F2F2F2"/>
            </a:solidFill>
            <a:ln w="19050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7448267" y="3269511"/>
              <a:ext cx="909289" cy="539319"/>
            </a:xfrm>
            <a:prstGeom prst="roundRect">
              <a:avLst>
                <a:gd name="adj" fmla="val 16667"/>
              </a:avLst>
            </a:prstGeom>
            <a:solidFill>
              <a:srgbClr val="F794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71" name="Google Shape;271;p2"/>
            <p:cNvSpPr txBox="1"/>
            <p:nvPr/>
          </p:nvSpPr>
          <p:spPr>
            <a:xfrm>
              <a:off x="7433434" y="3448211"/>
              <a:ext cx="914879" cy="2303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00"/>
                <a:buFont typeface="Helvetica Neue"/>
                <a:buNone/>
              </a:pPr>
              <a:r>
                <a:rPr lang="en-US" sz="2000" b="1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TRADE</a:t>
              </a:r>
              <a:endParaRPr sz="20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72" name="Google Shape;272;p2"/>
            <p:cNvSpPr txBox="1"/>
            <p:nvPr/>
          </p:nvSpPr>
          <p:spPr>
            <a:xfrm>
              <a:off x="8537689" y="3228542"/>
              <a:ext cx="906192" cy="6378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Century Gothic"/>
                <a:buNone/>
              </a:pPr>
              <a:r>
                <a:rPr lang="en-US" sz="6600" b="1" i="0" u="none" strike="noStrike" cap="none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24</a:t>
              </a:r>
              <a:endParaRPr sz="66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73" name="Google Shape;273;p2"/>
            <p:cNvSpPr txBox="1"/>
            <p:nvPr/>
          </p:nvSpPr>
          <p:spPr>
            <a:xfrm>
              <a:off x="9289551" y="3270682"/>
              <a:ext cx="394283" cy="3011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entury Gothic"/>
                <a:buNone/>
              </a:pPr>
              <a:r>
                <a:rPr lang="en-US" sz="2800" b="1" i="0" u="none" strike="noStrike" cap="none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th</a:t>
              </a:r>
              <a:endParaRPr sz="2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74" name="Google Shape;274;p2"/>
          <p:cNvSpPr txBox="1"/>
          <p:nvPr/>
        </p:nvSpPr>
        <p:spPr>
          <a:xfrm>
            <a:off x="1897779" y="1984057"/>
            <a:ext cx="8460499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Quest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World’s leading trading country in 2024</a:t>
            </a:r>
            <a:endParaRPr sz="2800" b="1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5" name="Google Shape;275;p2"/>
          <p:cNvSpPr txBox="1">
            <a:spLocks noGrp="1"/>
          </p:cNvSpPr>
          <p:nvPr>
            <p:ph type="sldNum" idx="12"/>
          </p:nvPr>
        </p:nvSpPr>
        <p:spPr>
          <a:xfrm>
            <a:off x="8955132" y="635635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latin typeface="Century Gothic"/>
                <a:ea typeface="Century Gothic"/>
                <a:cs typeface="Century Gothic"/>
                <a:sym typeface="Century Gothic"/>
              </a:rPr>
              <a:t>7</a:t>
            </a:fld>
            <a:endParaRPr sz="1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76" name="Google Shape;276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5207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7" name="Google Shape;277;p2"/>
          <p:cNvGrpSpPr/>
          <p:nvPr/>
        </p:nvGrpSpPr>
        <p:grpSpPr>
          <a:xfrm>
            <a:off x="4729262" y="2735587"/>
            <a:ext cx="3257298" cy="1384504"/>
            <a:chOff x="7348413" y="3148941"/>
            <a:chExt cx="2490848" cy="797030"/>
          </a:xfrm>
        </p:grpSpPr>
        <p:sp>
          <p:nvSpPr>
            <p:cNvPr id="278" name="Google Shape;278;p2"/>
            <p:cNvSpPr/>
            <p:nvPr/>
          </p:nvSpPr>
          <p:spPr>
            <a:xfrm>
              <a:off x="7348996" y="3148941"/>
              <a:ext cx="2490265" cy="797030"/>
            </a:xfrm>
            <a:prstGeom prst="roundRect">
              <a:avLst>
                <a:gd name="adj" fmla="val 12766"/>
              </a:avLst>
            </a:prstGeom>
            <a:solidFill>
              <a:srgbClr val="F2F2F2"/>
            </a:solidFill>
            <a:ln w="19050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7448267" y="3269511"/>
              <a:ext cx="909289" cy="539319"/>
            </a:xfrm>
            <a:prstGeom prst="roundRect">
              <a:avLst>
                <a:gd name="adj" fmla="val 16667"/>
              </a:avLst>
            </a:prstGeom>
            <a:solidFill>
              <a:srgbClr val="F794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80" name="Google Shape;280;p2"/>
            <p:cNvSpPr txBox="1"/>
            <p:nvPr/>
          </p:nvSpPr>
          <p:spPr>
            <a:xfrm>
              <a:off x="7348413" y="3473382"/>
              <a:ext cx="1138888" cy="2303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EXPORTS</a:t>
              </a:r>
              <a:endParaRPr sz="20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81" name="Google Shape;281;p2"/>
            <p:cNvSpPr txBox="1"/>
            <p:nvPr/>
          </p:nvSpPr>
          <p:spPr>
            <a:xfrm>
              <a:off x="8537689" y="3228542"/>
              <a:ext cx="906192" cy="6378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Century Gothic"/>
                <a:buNone/>
              </a:pPr>
              <a:r>
                <a:rPr lang="en-US" sz="6600" b="1" i="0" u="none" strike="noStrike" cap="none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25</a:t>
              </a:r>
              <a:endParaRPr sz="66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82" name="Google Shape;282;p2"/>
            <p:cNvSpPr txBox="1"/>
            <p:nvPr/>
          </p:nvSpPr>
          <p:spPr>
            <a:xfrm>
              <a:off x="9289551" y="3270682"/>
              <a:ext cx="394283" cy="3011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entury Gothic"/>
                <a:buNone/>
              </a:pPr>
              <a:r>
                <a:rPr lang="en-US" sz="2800" b="1" i="0" u="none" strike="noStrike" cap="none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th</a:t>
              </a:r>
              <a:endParaRPr sz="2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283" name="Google Shape;283;p2"/>
          <p:cNvGrpSpPr/>
          <p:nvPr/>
        </p:nvGrpSpPr>
        <p:grpSpPr>
          <a:xfrm>
            <a:off x="8328336" y="2735587"/>
            <a:ext cx="3256536" cy="1384504"/>
            <a:chOff x="7348996" y="3148941"/>
            <a:chExt cx="2490265" cy="797030"/>
          </a:xfrm>
        </p:grpSpPr>
        <p:sp>
          <p:nvSpPr>
            <p:cNvPr id="284" name="Google Shape;284;p2"/>
            <p:cNvSpPr/>
            <p:nvPr/>
          </p:nvSpPr>
          <p:spPr>
            <a:xfrm>
              <a:off x="7348996" y="3148941"/>
              <a:ext cx="2490265" cy="797030"/>
            </a:xfrm>
            <a:prstGeom prst="roundRect">
              <a:avLst>
                <a:gd name="adj" fmla="val 12766"/>
              </a:avLst>
            </a:prstGeom>
            <a:solidFill>
              <a:srgbClr val="F2F2F2"/>
            </a:solidFill>
            <a:ln w="19050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7448267" y="3269511"/>
              <a:ext cx="909289" cy="539319"/>
            </a:xfrm>
            <a:prstGeom prst="roundRect">
              <a:avLst>
                <a:gd name="adj" fmla="val 16667"/>
              </a:avLst>
            </a:prstGeom>
            <a:solidFill>
              <a:srgbClr val="F794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86" name="Google Shape;286;p2"/>
            <p:cNvSpPr txBox="1"/>
            <p:nvPr/>
          </p:nvSpPr>
          <p:spPr>
            <a:xfrm>
              <a:off x="7380991" y="3448211"/>
              <a:ext cx="1034767" cy="2303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i="0" u="none" strike="noStrike" cap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IMPORTS</a:t>
              </a:r>
              <a:endParaRPr sz="20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87" name="Google Shape;287;p2"/>
            <p:cNvSpPr txBox="1"/>
            <p:nvPr/>
          </p:nvSpPr>
          <p:spPr>
            <a:xfrm>
              <a:off x="8537689" y="3228542"/>
              <a:ext cx="906192" cy="6378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Century Gothic"/>
                <a:buNone/>
              </a:pPr>
              <a:r>
                <a:rPr lang="en-US" sz="6600" b="1" i="0" u="none" strike="noStrike" cap="none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24</a:t>
              </a:r>
              <a:endParaRPr sz="66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88" name="Google Shape;288;p2"/>
            <p:cNvSpPr txBox="1"/>
            <p:nvPr/>
          </p:nvSpPr>
          <p:spPr>
            <a:xfrm>
              <a:off x="9289551" y="3270682"/>
              <a:ext cx="394283" cy="3011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entury Gothic"/>
                <a:buNone/>
              </a:pPr>
              <a:r>
                <a:rPr lang="en-US" sz="2800" b="1" i="0" u="none" strike="noStrike" cap="none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th</a:t>
              </a:r>
              <a:endParaRPr sz="28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89" name="Google Shape;289;p2"/>
          <p:cNvSpPr txBox="1"/>
          <p:nvPr/>
        </p:nvSpPr>
        <p:spPr>
          <a:xfrm>
            <a:off x="451131" y="6426899"/>
            <a:ext cx="4778756" cy="230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1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Source: WTO</a:t>
            </a:r>
            <a:endParaRPr sz="900" b="0" i="1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90" name="Google Shape;29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81012" y="93188"/>
            <a:ext cx="3079602" cy="4997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4" descr="A group of people working in a fiel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1236" y="1012710"/>
            <a:ext cx="3778044" cy="432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35222" y="1003428"/>
            <a:ext cx="3780000" cy="43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59279" y="1009687"/>
            <a:ext cx="3780000" cy="4320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8" name="Google Shape;298;p4"/>
          <p:cNvGrpSpPr/>
          <p:nvPr/>
        </p:nvGrpSpPr>
        <p:grpSpPr>
          <a:xfrm>
            <a:off x="9024789" y="5998845"/>
            <a:ext cx="2121285" cy="528445"/>
            <a:chOff x="8157676" y="7348840"/>
            <a:chExt cx="2257350" cy="534053"/>
          </a:xfrm>
        </p:grpSpPr>
        <p:sp>
          <p:nvSpPr>
            <p:cNvPr id="299" name="Google Shape;299;p4"/>
            <p:cNvSpPr/>
            <p:nvPr/>
          </p:nvSpPr>
          <p:spPr>
            <a:xfrm>
              <a:off x="8157676" y="7540786"/>
              <a:ext cx="2257350" cy="3421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>
                  <a:solidFill>
                    <a:srgbClr val="1F497D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USD630.46 billion</a:t>
              </a:r>
              <a:endParaRPr/>
            </a:p>
          </p:txBody>
        </p:sp>
        <p:sp>
          <p:nvSpPr>
            <p:cNvPr id="300" name="Google Shape;300;p4"/>
            <p:cNvSpPr/>
            <p:nvPr/>
          </p:nvSpPr>
          <p:spPr>
            <a:xfrm>
              <a:off x="8203411" y="7348840"/>
              <a:ext cx="1928181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1" i="0" u="none" strike="noStrike" cap="none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TOTAL TRADE: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1" name="Google Shape;301;p4"/>
          <p:cNvSpPr/>
          <p:nvPr/>
        </p:nvSpPr>
        <p:spPr>
          <a:xfrm>
            <a:off x="1333035" y="6188776"/>
            <a:ext cx="209608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1F497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USD3.07 billion</a:t>
            </a:r>
            <a:endParaRPr/>
          </a:p>
        </p:txBody>
      </p:sp>
      <p:sp>
        <p:nvSpPr>
          <p:cNvPr id="302" name="Google Shape;302;p4"/>
          <p:cNvSpPr/>
          <p:nvPr/>
        </p:nvSpPr>
        <p:spPr>
          <a:xfrm>
            <a:off x="1742889" y="6005198"/>
            <a:ext cx="196880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entury Gothic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TOTAL TRADE: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4"/>
          <p:cNvSpPr/>
          <p:nvPr/>
        </p:nvSpPr>
        <p:spPr>
          <a:xfrm>
            <a:off x="5288343" y="6188776"/>
            <a:ext cx="244338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1F497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USD58.71 billion</a:t>
            </a:r>
            <a:endParaRPr/>
          </a:p>
        </p:txBody>
      </p:sp>
      <p:sp>
        <p:nvSpPr>
          <p:cNvPr id="304" name="Google Shape;304;p4"/>
          <p:cNvSpPr/>
          <p:nvPr/>
        </p:nvSpPr>
        <p:spPr>
          <a:xfrm>
            <a:off x="5497387" y="5989761"/>
            <a:ext cx="192461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entury Gothic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TOTAL TRADE: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4"/>
          <p:cNvSpPr txBox="1">
            <a:spLocks noGrp="1"/>
          </p:cNvSpPr>
          <p:nvPr>
            <p:ph type="sldNum" idx="12"/>
          </p:nvPr>
        </p:nvSpPr>
        <p:spPr>
          <a:xfrm>
            <a:off x="11146074" y="6356352"/>
            <a:ext cx="4333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en-US" sz="1600"/>
              <a:t>8</a:t>
            </a:fld>
            <a:endParaRPr sz="1600"/>
          </a:p>
        </p:txBody>
      </p:sp>
      <p:pic>
        <p:nvPicPr>
          <p:cNvPr id="306" name="Google Shape;306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5207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4"/>
          <p:cNvSpPr txBox="1">
            <a:spLocks noGrp="1"/>
          </p:cNvSpPr>
          <p:nvPr>
            <p:ph type="title"/>
          </p:nvPr>
        </p:nvSpPr>
        <p:spPr>
          <a:xfrm>
            <a:off x="520700" y="134314"/>
            <a:ext cx="7686933" cy="713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175" tIns="58575" rIns="117175" bIns="5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99"/>
              <a:buFont typeface="Arial"/>
              <a:buNone/>
            </a:pPr>
            <a:r>
              <a:rPr lang="en-US" sz="2799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TRADE DRIVES MALAYSIAN ECONOMY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08" name="Google Shape;308;p4"/>
          <p:cNvCxnSpPr/>
          <p:nvPr/>
        </p:nvCxnSpPr>
        <p:spPr>
          <a:xfrm>
            <a:off x="1024214" y="5840360"/>
            <a:ext cx="10555170" cy="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09" name="Google Shape;309;p4"/>
          <p:cNvSpPr txBox="1"/>
          <p:nvPr/>
        </p:nvSpPr>
        <p:spPr>
          <a:xfrm>
            <a:off x="520700" y="6601889"/>
            <a:ext cx="4778756" cy="230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1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Source: DOSM</a:t>
            </a:r>
            <a:endParaRPr sz="900" b="0" i="1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10" name="Google Shape;310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081012" y="93188"/>
            <a:ext cx="3079602" cy="49978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4"/>
          <p:cNvSpPr/>
          <p:nvPr/>
        </p:nvSpPr>
        <p:spPr>
          <a:xfrm>
            <a:off x="2486621" y="5741716"/>
            <a:ext cx="152399" cy="152399"/>
          </a:xfrm>
          <a:prstGeom prst="ellipse">
            <a:avLst/>
          </a:prstGeom>
          <a:solidFill>
            <a:srgbClr val="F7941D"/>
          </a:solidFill>
          <a:ln w="25400" cap="flat" cmpd="sng">
            <a:solidFill>
              <a:srgbClr val="95373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4"/>
          <p:cNvSpPr/>
          <p:nvPr/>
        </p:nvSpPr>
        <p:spPr>
          <a:xfrm>
            <a:off x="10004955" y="5758703"/>
            <a:ext cx="152399" cy="152399"/>
          </a:xfrm>
          <a:prstGeom prst="ellipse">
            <a:avLst/>
          </a:prstGeom>
          <a:solidFill>
            <a:srgbClr val="F7941D"/>
          </a:solidFill>
          <a:ln w="25400" cap="flat" cmpd="sng">
            <a:solidFill>
              <a:srgbClr val="95373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4"/>
          <p:cNvSpPr/>
          <p:nvPr/>
        </p:nvSpPr>
        <p:spPr>
          <a:xfrm>
            <a:off x="5400595" y="5427955"/>
            <a:ext cx="192461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entury Gothic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1990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4"/>
          <p:cNvSpPr/>
          <p:nvPr/>
        </p:nvSpPr>
        <p:spPr>
          <a:xfrm>
            <a:off x="1629957" y="5385702"/>
            <a:ext cx="192461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entury Gothic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1970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4"/>
          <p:cNvSpPr/>
          <p:nvPr/>
        </p:nvSpPr>
        <p:spPr>
          <a:xfrm>
            <a:off x="9097670" y="5399344"/>
            <a:ext cx="192461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entury Gothic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2024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6" name="Google Shape;316;p4"/>
          <p:cNvCxnSpPr>
            <a:stCxn id="317" idx="3"/>
          </p:cNvCxnSpPr>
          <p:nvPr/>
        </p:nvCxnSpPr>
        <p:spPr>
          <a:xfrm rot="10800000" flipH="1">
            <a:off x="6306570" y="939114"/>
            <a:ext cx="3894000" cy="3183900"/>
          </a:xfrm>
          <a:prstGeom prst="straightConnector1">
            <a:avLst/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sp>
        <p:nvSpPr>
          <p:cNvPr id="318" name="Google Shape;318;p4"/>
          <p:cNvSpPr/>
          <p:nvPr/>
        </p:nvSpPr>
        <p:spPr>
          <a:xfrm>
            <a:off x="10072213" y="897532"/>
            <a:ext cx="152399" cy="152399"/>
          </a:xfrm>
          <a:prstGeom prst="ellipse">
            <a:avLst/>
          </a:prstGeom>
          <a:solidFill>
            <a:srgbClr val="F7941D"/>
          </a:solidFill>
          <a:ln w="25400" cap="flat" cmpd="sng">
            <a:solidFill>
              <a:srgbClr val="95373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4"/>
          <p:cNvSpPr/>
          <p:nvPr/>
        </p:nvSpPr>
        <p:spPr>
          <a:xfrm>
            <a:off x="6286331" y="5773094"/>
            <a:ext cx="152399" cy="152399"/>
          </a:xfrm>
          <a:prstGeom prst="ellipse">
            <a:avLst/>
          </a:prstGeom>
          <a:solidFill>
            <a:srgbClr val="F7941D"/>
          </a:solidFill>
          <a:ln w="25400" cap="flat" cmpd="sng">
            <a:solidFill>
              <a:srgbClr val="95373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4"/>
          <p:cNvSpPr/>
          <p:nvPr/>
        </p:nvSpPr>
        <p:spPr>
          <a:xfrm>
            <a:off x="2483884" y="5229825"/>
            <a:ext cx="152399" cy="152399"/>
          </a:xfrm>
          <a:prstGeom prst="ellipse">
            <a:avLst/>
          </a:prstGeom>
          <a:solidFill>
            <a:srgbClr val="F7941D"/>
          </a:solidFill>
          <a:ln w="25400" cap="flat" cmpd="sng">
            <a:solidFill>
              <a:srgbClr val="95373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21" name="Google Shape;321;p4"/>
          <p:cNvCxnSpPr/>
          <p:nvPr/>
        </p:nvCxnSpPr>
        <p:spPr>
          <a:xfrm rot="10800000" flipH="1">
            <a:off x="2649795" y="4095164"/>
            <a:ext cx="3645228" cy="1175238"/>
          </a:xfrm>
          <a:prstGeom prst="straightConnector1">
            <a:avLst/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sp>
        <p:nvSpPr>
          <p:cNvPr id="317" name="Google Shape;317;p4"/>
          <p:cNvSpPr/>
          <p:nvPr/>
        </p:nvSpPr>
        <p:spPr>
          <a:xfrm>
            <a:off x="6280210" y="3969374"/>
            <a:ext cx="180000" cy="180000"/>
          </a:xfrm>
          <a:prstGeom prst="ellipse">
            <a:avLst/>
          </a:prstGeom>
          <a:solidFill>
            <a:srgbClr val="F7941D"/>
          </a:solidFill>
          <a:ln w="25400" cap="flat" cmpd="sng">
            <a:solidFill>
              <a:srgbClr val="95373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8"/>
          <p:cNvSpPr txBox="1">
            <a:spLocks noGrp="1"/>
          </p:cNvSpPr>
          <p:nvPr>
            <p:ph type="title"/>
          </p:nvPr>
        </p:nvSpPr>
        <p:spPr>
          <a:xfrm>
            <a:off x="515282" y="136987"/>
            <a:ext cx="10651464" cy="713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175" tIns="58575" rIns="117175" bIns="58575" anchor="ctr" anchorCtr="0">
            <a:noAutofit/>
          </a:bodyPr>
          <a:lstStyle/>
          <a:p>
            <a:pPr marL="0" marR="0" lvl="0" indent="0" algn="l" rtl="0">
              <a:lnSpc>
                <a:spcPct val="884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99"/>
              <a:buFont typeface="Arial"/>
              <a:buNone/>
            </a:pPr>
            <a:r>
              <a:rPr lang="en-US" sz="2599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MALAYSIA’S TRADE PERFORMANCE, 2000-2024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1" name="Google Shape;341;p18"/>
          <p:cNvSpPr/>
          <p:nvPr/>
        </p:nvSpPr>
        <p:spPr>
          <a:xfrm>
            <a:off x="515280" y="671205"/>
            <a:ext cx="11645334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Malaysia’s trade maintained upward momentum except for 2001, 2009, 2019, 2020 &amp; 2023 due to global economic slowdown &amp; </a:t>
            </a:r>
            <a:br>
              <a:rPr lang="en-US" sz="1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1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COVID-19 pandemic. In 2024, Malaysia posted outstanding trade performance, setting new record high with export and import exceeded RM1 trillion for four and third consecutive years respectively. </a:t>
            </a:r>
            <a:endParaRPr sz="14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2" name="Google Shape;342;p18"/>
          <p:cNvSpPr txBox="1"/>
          <p:nvPr/>
        </p:nvSpPr>
        <p:spPr>
          <a:xfrm>
            <a:off x="516790" y="6497586"/>
            <a:ext cx="6149972" cy="230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1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Sources: DOSM &amp; BNM</a:t>
            </a:r>
            <a:endParaRPr sz="900" b="0" i="1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43" name="Google Shape;343;p18"/>
          <p:cNvGrpSpPr/>
          <p:nvPr/>
        </p:nvGrpSpPr>
        <p:grpSpPr>
          <a:xfrm>
            <a:off x="516790" y="1654438"/>
            <a:ext cx="11979461" cy="4845373"/>
            <a:chOff x="181725" y="1483852"/>
            <a:chExt cx="12092981" cy="4846635"/>
          </a:xfrm>
        </p:grpSpPr>
        <p:graphicFrame>
          <p:nvGraphicFramePr>
            <p:cNvPr id="344" name="Google Shape;344;p18"/>
            <p:cNvGraphicFramePr/>
            <p:nvPr/>
          </p:nvGraphicFramePr>
          <p:xfrm>
            <a:off x="396607" y="1718825"/>
            <a:ext cx="11163042" cy="429018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345" name="Google Shape;345;p18"/>
            <p:cNvCxnSpPr/>
            <p:nvPr/>
          </p:nvCxnSpPr>
          <p:spPr>
            <a:xfrm>
              <a:off x="1618301" y="3259304"/>
              <a:ext cx="0" cy="2283693"/>
            </a:xfrm>
            <a:prstGeom prst="straightConnector1">
              <a:avLst/>
            </a:prstGeom>
            <a:noFill/>
            <a:ln w="22225" cap="flat" cmpd="sng">
              <a:solidFill>
                <a:srgbClr val="FBD4B4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346" name="Google Shape;346;p18"/>
            <p:cNvCxnSpPr/>
            <p:nvPr/>
          </p:nvCxnSpPr>
          <p:spPr>
            <a:xfrm>
              <a:off x="5267946" y="3205944"/>
              <a:ext cx="0" cy="2283693"/>
            </a:xfrm>
            <a:prstGeom prst="straightConnector1">
              <a:avLst/>
            </a:prstGeom>
            <a:noFill/>
            <a:ln w="22225" cap="flat" cmpd="sng">
              <a:solidFill>
                <a:srgbClr val="FBD4B4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347" name="Google Shape;347;p18"/>
            <p:cNvCxnSpPr/>
            <p:nvPr/>
          </p:nvCxnSpPr>
          <p:spPr>
            <a:xfrm>
              <a:off x="9317110" y="3622019"/>
              <a:ext cx="0" cy="1882689"/>
            </a:xfrm>
            <a:prstGeom prst="straightConnector1">
              <a:avLst/>
            </a:prstGeom>
            <a:noFill/>
            <a:ln w="22225" cap="flat" cmpd="sng">
              <a:solidFill>
                <a:srgbClr val="FBD4B4"/>
              </a:solidFill>
              <a:prstDash val="dot"/>
              <a:round/>
              <a:headEnd type="none" w="sm" len="sm"/>
              <a:tailEnd type="none" w="sm" len="sm"/>
            </a:ln>
          </p:spPr>
        </p:cxnSp>
        <p:sp>
          <p:nvSpPr>
            <p:cNvPr id="348" name="Google Shape;348;p18"/>
            <p:cNvSpPr txBox="1"/>
            <p:nvPr/>
          </p:nvSpPr>
          <p:spPr>
            <a:xfrm>
              <a:off x="181725" y="6022671"/>
              <a:ext cx="11799903" cy="307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Note: BNM’s projection for 2025: Trade </a:t>
              </a:r>
              <a:r>
                <a:rPr lang="en-US" sz="1400" b="0" i="0" u="none" strike="noStrike" cap="none">
                  <a:solidFill>
                    <a:srgbClr val="0000FF"/>
                  </a:solidFill>
                  <a:latin typeface="Calibri"/>
                  <a:ea typeface="Calibri"/>
                  <a:cs typeface="Calibri"/>
                  <a:sym typeface="Calibri"/>
                </a:rPr>
                <a:t>↑</a:t>
              </a:r>
              <a:r>
                <a:rPr lang="en-US" sz="1400" b="1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6.2%, Exports </a:t>
              </a:r>
              <a:r>
                <a:rPr lang="en-US" sz="1400" b="0" i="0" u="none" strike="noStrike" cap="none">
                  <a:solidFill>
                    <a:srgbClr val="0000FF"/>
                  </a:solidFill>
                  <a:latin typeface="Calibri"/>
                  <a:ea typeface="Calibri"/>
                  <a:cs typeface="Calibri"/>
                  <a:sym typeface="Calibri"/>
                </a:rPr>
                <a:t>↑</a:t>
              </a:r>
              <a:r>
                <a:rPr lang="en-US" sz="1400" b="1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5.2% &amp; Imports </a:t>
              </a:r>
              <a:r>
                <a:rPr lang="en-US" sz="1400" b="0" i="0" u="none" strike="noStrike" cap="none">
                  <a:solidFill>
                    <a:srgbClr val="0000FF"/>
                  </a:solidFill>
                  <a:latin typeface="Calibri"/>
                  <a:ea typeface="Calibri"/>
                  <a:cs typeface="Calibri"/>
                  <a:sym typeface="Calibri"/>
                </a:rPr>
                <a:t>↑</a:t>
              </a:r>
              <a:r>
                <a:rPr lang="en-US" sz="1400" b="1" i="0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7.4% </a:t>
              </a:r>
              <a:r>
                <a:rPr lang="en-US" sz="1100" b="0" i="1" u="none" strike="noStrike" cap="non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(Source: BNM’s Economic &amp; Monetary Review 2024)</a:t>
              </a:r>
              <a:endParaRPr sz="1200" b="0" i="1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49" name="Google Shape;349;p18"/>
            <p:cNvSpPr txBox="1"/>
            <p:nvPr/>
          </p:nvSpPr>
          <p:spPr>
            <a:xfrm>
              <a:off x="2005299" y="1483852"/>
              <a:ext cx="6952642" cy="4758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0" tIns="45700" rIns="914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99"/>
                <a:buFont typeface="Arial"/>
                <a:buNone/>
              </a:pPr>
              <a:r>
                <a:rPr lang="en-US" sz="1799" b="1" i="0" u="none" strike="noStrike" cap="none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Malaysia’s Trade Performance, 2000-2024</a:t>
              </a:r>
              <a:endParaRPr sz="1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50" name="Google Shape;350;p18"/>
            <p:cNvSpPr txBox="1"/>
            <p:nvPr/>
          </p:nvSpPr>
          <p:spPr>
            <a:xfrm>
              <a:off x="10945907" y="4761196"/>
              <a:ext cx="1328799" cy="4989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21"/>
                <a:buFont typeface="Arial"/>
                <a:buNone/>
              </a:pPr>
              <a:r>
                <a:rPr lang="en-US" sz="1321" b="1" i="0" u="none" strike="noStrike" cap="none">
                  <a:solidFill>
                    <a:srgbClr val="DAA6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Trade Balance</a:t>
              </a:r>
              <a:endParaRPr sz="1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51" name="Google Shape;351;p18" descr="Related imag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24024" y="2511560"/>
              <a:ext cx="1342406" cy="12090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2" name="Google Shape;352;p18"/>
            <p:cNvSpPr txBox="1"/>
            <p:nvPr/>
          </p:nvSpPr>
          <p:spPr>
            <a:xfrm>
              <a:off x="1084250" y="2905655"/>
              <a:ext cx="1348903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100" b="0" i="1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USA recession</a:t>
              </a:r>
              <a:endParaRPr sz="11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0" i="1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Trade </a:t>
              </a:r>
              <a:r>
                <a:rPr lang="en-US" sz="1000" b="0" i="0" u="none" strike="noStrike" cap="none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↓</a:t>
              </a:r>
              <a:r>
                <a:rPr lang="en-US" sz="1000" b="0" i="1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10.3%</a:t>
              </a:r>
              <a:endParaRPr sz="1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53" name="Google Shape;353;p18" descr="Related imag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092814" y="2410016"/>
              <a:ext cx="1801063" cy="13641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4" name="Google Shape;354;p18"/>
            <p:cNvSpPr txBox="1"/>
            <p:nvPr/>
          </p:nvSpPr>
          <p:spPr>
            <a:xfrm>
              <a:off x="4140541" y="2885225"/>
              <a:ext cx="1801063" cy="4617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100" b="0" i="1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Global financial crisis</a:t>
              </a:r>
              <a:endParaRPr sz="11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0" i="1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Trade </a:t>
              </a:r>
              <a:r>
                <a:rPr lang="en-US" sz="1000" b="0" i="0" u="none" strike="noStrike" cap="none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↓</a:t>
              </a:r>
              <a:r>
                <a:rPr lang="en-US" sz="1000" b="0" i="1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16.5%</a:t>
              </a:r>
              <a:endParaRPr sz="1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grpSp>
          <p:nvGrpSpPr>
            <p:cNvPr id="355" name="Google Shape;355;p18"/>
            <p:cNvGrpSpPr/>
            <p:nvPr/>
          </p:nvGrpSpPr>
          <p:grpSpPr>
            <a:xfrm>
              <a:off x="7320469" y="2630041"/>
              <a:ext cx="2327016" cy="1483287"/>
              <a:chOff x="6576759" y="2141886"/>
              <a:chExt cx="2718890" cy="1483287"/>
            </a:xfrm>
          </p:grpSpPr>
          <p:pic>
            <p:nvPicPr>
              <p:cNvPr id="356" name="Google Shape;356;p18" descr="Related image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6576759" y="2141886"/>
                <a:ext cx="2572543" cy="148328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57" name="Google Shape;357;p18"/>
              <p:cNvSpPr txBox="1"/>
              <p:nvPr/>
            </p:nvSpPr>
            <p:spPr>
              <a:xfrm>
                <a:off x="6620935" y="2672119"/>
                <a:ext cx="2674714" cy="4617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en-US" sz="1100" b="0" i="1" u="none" strike="noStrike" cap="non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USA-China trade conflict</a:t>
                </a:r>
                <a:endParaRPr sz="1100" b="0" i="0" u="none" strike="noStrike" cap="none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  <a:p>
                <a:pPr marL="0" marR="0" lvl="0" indent="0" algn="ctr" rtl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000" b="0" i="1" u="none" strike="noStrike" cap="non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Trade </a:t>
                </a:r>
                <a:r>
                  <a:rPr lang="en-US" sz="1000" b="0" i="0" u="none" strike="noStrike" cap="none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↓</a:t>
                </a:r>
                <a:r>
                  <a:rPr lang="en-US" sz="1000" b="0" i="1" u="none" strike="noStrike" cap="non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2.1%</a:t>
                </a:r>
                <a:endParaRPr sz="1200" b="0" i="1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  <p:sp>
          <p:nvSpPr>
            <p:cNvPr id="358" name="Google Shape;358;p18"/>
            <p:cNvSpPr/>
            <p:nvPr/>
          </p:nvSpPr>
          <p:spPr>
            <a:xfrm>
              <a:off x="292089" y="1483852"/>
              <a:ext cx="11503304" cy="4525156"/>
            </a:xfrm>
            <a:prstGeom prst="rect">
              <a:avLst/>
            </a:prstGeom>
            <a:noFill/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99"/>
                <a:buFont typeface="Arial"/>
                <a:buNone/>
              </a:pPr>
              <a:endParaRPr sz="2299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cxnSp>
          <p:nvCxnSpPr>
            <p:cNvPr id="359" name="Google Shape;359;p18"/>
            <p:cNvCxnSpPr/>
            <p:nvPr/>
          </p:nvCxnSpPr>
          <p:spPr>
            <a:xfrm>
              <a:off x="9765630" y="3008281"/>
              <a:ext cx="0" cy="2488807"/>
            </a:xfrm>
            <a:prstGeom prst="straightConnector1">
              <a:avLst/>
            </a:prstGeom>
            <a:noFill/>
            <a:ln w="22225" cap="flat" cmpd="sng">
              <a:solidFill>
                <a:srgbClr val="FBD4B4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sp>
        <p:nvSpPr>
          <p:cNvPr id="360" name="Google Shape;360;p18"/>
          <p:cNvSpPr txBox="1">
            <a:spLocks noGrp="1"/>
          </p:cNvSpPr>
          <p:nvPr>
            <p:ph type="sldNum" idx="12"/>
          </p:nvPr>
        </p:nvSpPr>
        <p:spPr>
          <a:xfrm>
            <a:off x="11137611" y="6349665"/>
            <a:ext cx="64742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200" tIns="58600" rIns="117200" bIns="586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latin typeface="Century Gothic"/>
                <a:ea typeface="Century Gothic"/>
                <a:cs typeface="Century Gothic"/>
                <a:sym typeface="Century Gothic"/>
              </a:rPr>
              <a:t>9</a:t>
            </a:fld>
            <a:endParaRPr sz="1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61" name="Google Shape;361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893"/>
            <a:ext cx="520564" cy="6856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081012" y="93188"/>
            <a:ext cx="3079602" cy="4997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3" name="Google Shape;363;p18"/>
          <p:cNvCxnSpPr/>
          <p:nvPr/>
        </p:nvCxnSpPr>
        <p:spPr>
          <a:xfrm>
            <a:off x="10920497" y="2153446"/>
            <a:ext cx="0" cy="3513183"/>
          </a:xfrm>
          <a:prstGeom prst="straightConnector1">
            <a:avLst/>
          </a:prstGeom>
          <a:noFill/>
          <a:ln w="22225" cap="flat" cmpd="sng">
            <a:solidFill>
              <a:srgbClr val="FBD4B4"/>
            </a:solidFill>
            <a:prstDash val="dot"/>
            <a:round/>
            <a:headEnd type="none" w="sm" len="sm"/>
            <a:tailEnd type="none" w="sm" len="sm"/>
          </a:ln>
        </p:spPr>
      </p:cxnSp>
      <p:pic>
        <p:nvPicPr>
          <p:cNvPr id="364" name="Google Shape;364;p18" descr="Related imag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505290" y="1238095"/>
            <a:ext cx="2056952" cy="1985530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18"/>
          <p:cNvSpPr txBox="1"/>
          <p:nvPr/>
        </p:nvSpPr>
        <p:spPr>
          <a:xfrm>
            <a:off x="9559817" y="1942338"/>
            <a:ext cx="2099388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100" b="0" i="1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Weak external demand &amp; lower commodity prices</a:t>
            </a:r>
            <a:endParaRPr sz="11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1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Trade </a:t>
            </a:r>
            <a:r>
              <a:rPr lang="en-US" sz="9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↓</a:t>
            </a:r>
            <a:r>
              <a:rPr lang="en-US" sz="900" b="0" i="1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7.3%</a:t>
            </a:r>
            <a:endParaRPr sz="12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66" name="Google Shape;366;p18" descr="Related imag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49119" y="2331603"/>
            <a:ext cx="1154409" cy="1307508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18"/>
          <p:cNvSpPr txBox="1"/>
          <p:nvPr/>
        </p:nvSpPr>
        <p:spPr>
          <a:xfrm>
            <a:off x="8785865" y="2751790"/>
            <a:ext cx="155749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100" b="0" i="1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COVID-19</a:t>
            </a:r>
            <a:endParaRPr sz="11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1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Trade </a:t>
            </a:r>
            <a:r>
              <a:rPr lang="en-US" sz="10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↓</a:t>
            </a:r>
            <a:r>
              <a:rPr lang="en-US" sz="1000" b="0" i="1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3.3%</a:t>
            </a:r>
            <a:endParaRPr sz="14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8" name="Google Shape;368;p18"/>
          <p:cNvSpPr txBox="1"/>
          <p:nvPr/>
        </p:nvSpPr>
        <p:spPr>
          <a:xfrm>
            <a:off x="11166237" y="2634671"/>
            <a:ext cx="844220" cy="29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1"/>
              <a:buFont typeface="Arial"/>
              <a:buNone/>
            </a:pPr>
            <a:r>
              <a:rPr lang="en-US" sz="1321" b="1" i="0" u="none" strike="noStrike" cap="none">
                <a:solidFill>
                  <a:srgbClr val="ED7D3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Trade</a:t>
            </a:r>
            <a:endParaRPr sz="14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9" name="Google Shape;369;p18"/>
          <p:cNvSpPr txBox="1"/>
          <p:nvPr/>
        </p:nvSpPr>
        <p:spPr>
          <a:xfrm>
            <a:off x="11126544" y="3869097"/>
            <a:ext cx="844220" cy="29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1"/>
              <a:buFont typeface="Arial"/>
              <a:buNone/>
            </a:pPr>
            <a:r>
              <a:rPr lang="en-US" sz="1321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Exports</a:t>
            </a:r>
            <a:endParaRPr sz="14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0" name="Google Shape;370;p18"/>
          <p:cNvSpPr txBox="1"/>
          <p:nvPr/>
        </p:nvSpPr>
        <p:spPr>
          <a:xfrm>
            <a:off x="11137611" y="4442037"/>
            <a:ext cx="844220" cy="29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1"/>
              <a:buFont typeface="Arial"/>
              <a:buNone/>
            </a:pPr>
            <a:r>
              <a:rPr lang="en-US" sz="1321" b="1" i="0" u="none" strike="noStrike" cap="none">
                <a:solidFill>
                  <a:srgbClr val="5481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Imports</a:t>
            </a:r>
            <a:endParaRPr sz="14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1" name="Google Shape;371;p18"/>
          <p:cNvSpPr txBox="1"/>
          <p:nvPr/>
        </p:nvSpPr>
        <p:spPr>
          <a:xfrm>
            <a:off x="11168202" y="2816519"/>
            <a:ext cx="751237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↑</a:t>
            </a:r>
            <a:r>
              <a:rPr lang="en-US" sz="10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9.1%</a:t>
            </a:r>
            <a:endParaRPr sz="14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2" name="Google Shape;372;p18"/>
          <p:cNvSpPr txBox="1"/>
          <p:nvPr/>
        </p:nvSpPr>
        <p:spPr>
          <a:xfrm>
            <a:off x="11122815" y="4074039"/>
            <a:ext cx="735586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↑</a:t>
            </a:r>
            <a:r>
              <a:rPr lang="en-US" sz="10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5.7%</a:t>
            </a:r>
            <a:endParaRPr sz="14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3" name="Google Shape;373;p18"/>
          <p:cNvSpPr txBox="1"/>
          <p:nvPr/>
        </p:nvSpPr>
        <p:spPr>
          <a:xfrm>
            <a:off x="11127837" y="4662943"/>
            <a:ext cx="735585" cy="246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↑</a:t>
            </a:r>
            <a:r>
              <a:rPr lang="en-US" sz="10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13.2%</a:t>
            </a:r>
            <a:endParaRPr sz="14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4" name="Google Shape;374;p18"/>
          <p:cNvSpPr txBox="1"/>
          <p:nvPr/>
        </p:nvSpPr>
        <p:spPr>
          <a:xfrm>
            <a:off x="11161953" y="5313717"/>
            <a:ext cx="857064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↓</a:t>
            </a:r>
            <a:r>
              <a:rPr lang="en-US" sz="10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36.4%</a:t>
            </a:r>
            <a:endParaRPr sz="14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8057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7_3qjqHV5WQG8hzlRBnw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3272</Words>
  <Application>Microsoft Office PowerPoint</Application>
  <PresentationFormat>Custom</PresentationFormat>
  <Paragraphs>1025</Paragraphs>
  <Slides>49</Slides>
  <Notes>36</Notes>
  <HiddenSlides>0</HiddenSlides>
  <MMClips>0</MMClips>
  <ScaleCrop>false</ScaleCrop>
  <HeadingPairs>
    <vt:vector size="8" baseType="variant">
      <vt:variant>
        <vt:lpstr>Fonts Used</vt:lpstr>
      </vt:variant>
      <vt:variant>
        <vt:i4>31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83" baseType="lpstr">
      <vt:lpstr>Bernard MT Condensed</vt:lpstr>
      <vt:lpstr>MontserratRoman-Black</vt:lpstr>
      <vt:lpstr>Times New Roman</vt:lpstr>
      <vt:lpstr>Product Sans</vt:lpstr>
      <vt:lpstr>Bahnschrift SemiBold SemiConden</vt:lpstr>
      <vt:lpstr>Ink Free</vt:lpstr>
      <vt:lpstr>EYInterstate Light</vt:lpstr>
      <vt:lpstr>Arial Narrow</vt:lpstr>
      <vt:lpstr>Montserrat Bold</vt:lpstr>
      <vt:lpstr>Franklin Gothic Book</vt:lpstr>
      <vt:lpstr>Calibri</vt:lpstr>
      <vt:lpstr>Helvetica</vt:lpstr>
      <vt:lpstr>Helvetica Neue</vt:lpstr>
      <vt:lpstr>Tahoma</vt:lpstr>
      <vt:lpstr>Montserrat Black</vt:lpstr>
      <vt:lpstr>arial</vt:lpstr>
      <vt:lpstr>Helvetica Neue Light</vt:lpstr>
      <vt:lpstr>Century Gothic</vt:lpstr>
      <vt:lpstr>Arial Nova Light</vt:lpstr>
      <vt:lpstr>MontserratRoman-SemiBold</vt:lpstr>
      <vt:lpstr>Helvetica Neue Medium</vt:lpstr>
      <vt:lpstr>Bahnschrift</vt:lpstr>
      <vt:lpstr>Helvetica Light</vt:lpstr>
      <vt:lpstr>Arial Black</vt:lpstr>
      <vt:lpstr>Questrial</vt:lpstr>
      <vt:lpstr>Bahnschrift SemiBold</vt:lpstr>
      <vt:lpstr>arial</vt:lpstr>
      <vt:lpstr>Abadi Extra Light</vt:lpstr>
      <vt:lpstr>Verdana</vt:lpstr>
      <vt:lpstr>Noto Sans Symbols</vt:lpstr>
      <vt:lpstr>Franklin Gothic Medium Cond</vt:lpstr>
      <vt:lpstr>Office Theme</vt:lpstr>
      <vt:lpstr>1_Office Theme</vt:lpstr>
      <vt:lpstr>Diapositive think-cell</vt:lpstr>
      <vt:lpstr>PowerPoint Presentation</vt:lpstr>
      <vt:lpstr>CONTENTS</vt:lpstr>
      <vt:lpstr>PowerPoint Presentation</vt:lpstr>
      <vt:lpstr>PowerPoint Presentation</vt:lpstr>
      <vt:lpstr>PowerPoint Presentation</vt:lpstr>
      <vt:lpstr>PowerPoint Presentation</vt:lpstr>
      <vt:lpstr>MALAYSIA TRADES WITH MORE THAN 200 COUNTRIES</vt:lpstr>
      <vt:lpstr>TRADE DRIVES MALAYSIAN ECONOMY</vt:lpstr>
      <vt:lpstr>MALAYSIA’S TRADE PERFORMANCE, 2000-2024</vt:lpstr>
      <vt:lpstr>OVERVIEW OF MALAYSIA’S TRADE PERFORMANCE, 2024</vt:lpstr>
      <vt:lpstr>OVERVIEW OF MALAYSIA’S TRADE PERFORMANCE, JAN-JUN 2025</vt:lpstr>
      <vt:lpstr>PowerPoint Presentation</vt:lpstr>
      <vt:lpstr>OVERVIEW OF MALAYSIA’S SERVICES TRADE PERFORMANCE, JAN-MAR 2025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CORE FUNCTIONS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MIHAS // Overview</vt:lpstr>
      <vt:lpstr>MIHAS // Overview</vt:lpstr>
      <vt:lpstr>MIHAS Clusters</vt:lpstr>
      <vt:lpstr>MIHAS News</vt:lpstr>
      <vt:lpstr>Internationalisation of MIHAS</vt:lpstr>
      <vt:lpstr>CONTACT US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Diana</dc:creator>
  <cp:lastModifiedBy>DELL</cp:lastModifiedBy>
  <cp:revision>17</cp:revision>
  <dcterms:created xsi:type="dcterms:W3CDTF">2010-04-12T23:12:02Z</dcterms:created>
  <dcterms:modified xsi:type="dcterms:W3CDTF">2025-09-22T09:51:10Z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