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257" r:id="rId3"/>
    <p:sldId id="258" r:id="rId4"/>
    <p:sldId id="326" r:id="rId5"/>
    <p:sldId id="323" r:id="rId6"/>
    <p:sldId id="327" r:id="rId7"/>
    <p:sldId id="328" r:id="rId8"/>
    <p:sldId id="329" r:id="rId9"/>
    <p:sldId id="330" r:id="rId10"/>
    <p:sldId id="269" r:id="rId11"/>
    <p:sldId id="263" r:id="rId12"/>
    <p:sldId id="331" r:id="rId13"/>
    <p:sldId id="332" r:id="rId14"/>
    <p:sldId id="344" r:id="rId15"/>
    <p:sldId id="345" r:id="rId16"/>
    <p:sldId id="334" r:id="rId17"/>
    <p:sldId id="274" r:id="rId18"/>
    <p:sldId id="259" r:id="rId19"/>
    <p:sldId id="335" r:id="rId20"/>
    <p:sldId id="324" r:id="rId21"/>
    <p:sldId id="336" r:id="rId22"/>
    <p:sldId id="325" r:id="rId23"/>
    <p:sldId id="275" r:id="rId24"/>
    <p:sldId id="337" r:id="rId25"/>
    <p:sldId id="338" r:id="rId26"/>
    <p:sldId id="339" r:id="rId27"/>
    <p:sldId id="264" r:id="rId28"/>
    <p:sldId id="319" r:id="rId29"/>
    <p:sldId id="340" r:id="rId30"/>
    <p:sldId id="341" r:id="rId31"/>
    <p:sldId id="342" r:id="rId32"/>
    <p:sldId id="265" r:id="rId33"/>
    <p:sldId id="292" r:id="rId34"/>
    <p:sldId id="343" r:id="rId35"/>
    <p:sldId id="268" r:id="rId36"/>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AADC"/>
    <a:srgbClr val="FFC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Orta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113A9D2-9D6B-4929-AA2D-F23B5EE8CBE7}" styleName="Tema Uygulanmış Stil 2 - Vurgu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Stil Yok, Kılavuz Yok">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6"/>
    <p:restoredTop sz="94613"/>
  </p:normalViewPr>
  <p:slideViewPr>
    <p:cSldViewPr snapToGrid="0">
      <p:cViewPr varScale="1">
        <p:scale>
          <a:sx n="105" d="100"/>
          <a:sy n="105" d="100"/>
        </p:scale>
        <p:origin x="55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A3B00B-CC1F-4E51-9FB0-5BFD16EF6E58}" type="doc">
      <dgm:prSet loTypeId="urn:microsoft.com/office/officeart/2016/7/layout/RepeatingBendingProcessNew" loCatId="process" qsTypeId="urn:microsoft.com/office/officeart/2005/8/quickstyle/simple1" qsCatId="simple" csTypeId="urn:microsoft.com/office/officeart/2005/8/colors/accent0_3" csCatId="mainScheme" phldr="1"/>
      <dgm:spPr/>
      <dgm:t>
        <a:bodyPr/>
        <a:lstStyle/>
        <a:p>
          <a:endParaRPr lang="en-US"/>
        </a:p>
      </dgm:t>
    </dgm:pt>
    <dgm:pt modelId="{D91ECB7A-D8C7-400B-978E-E94531B1A754}">
      <dgm:prSet custT="1"/>
      <dgm:spPr/>
      <dgm:t>
        <a:bodyPr/>
        <a:lstStyle/>
        <a:p>
          <a:r>
            <a:rPr lang="en-US" sz="1800" b="1" dirty="0">
              <a:latin typeface="Arial" panose="020B0604020202020204" pitchFamily="34" charset="0"/>
              <a:cs typeface="Arial" panose="020B0604020202020204" pitchFamily="34" charset="0"/>
            </a:rPr>
            <a:t>Introduction</a:t>
          </a:r>
          <a:endParaRPr lang="en-US" sz="1800" dirty="0">
            <a:latin typeface="Arial" panose="020B0604020202020204" pitchFamily="34" charset="0"/>
            <a:cs typeface="Arial" panose="020B0604020202020204" pitchFamily="34" charset="0"/>
          </a:endParaRPr>
        </a:p>
      </dgm:t>
    </dgm:pt>
    <dgm:pt modelId="{A0526A8E-8C44-42C2-9A97-4E52D9FDA70D}" type="parTrans" cxnId="{D98F7677-65F7-463A-917D-87D0F8A62369}">
      <dgm:prSet/>
      <dgm:spPr/>
      <dgm:t>
        <a:bodyPr/>
        <a:lstStyle/>
        <a:p>
          <a:endParaRPr lang="en-US"/>
        </a:p>
      </dgm:t>
    </dgm:pt>
    <dgm:pt modelId="{10049EA9-2216-4C22-B8BD-DE11D787B6E0}" type="sibTrans" cxnId="{D98F7677-65F7-463A-917D-87D0F8A62369}">
      <dgm:prSet/>
      <dgm:spPr/>
      <dgm:t>
        <a:bodyPr/>
        <a:lstStyle/>
        <a:p>
          <a:endParaRPr lang="en-US"/>
        </a:p>
      </dgm:t>
    </dgm:pt>
    <dgm:pt modelId="{31459231-C657-42EA-8F18-3EB0BD68DF44}">
      <dgm:prSet custT="1"/>
      <dgm:spPr/>
      <dgm:t>
        <a:bodyPr/>
        <a:lstStyle/>
        <a:p>
          <a:pPr marL="0" lvl="0" indent="0" algn="ctr" defTabSz="889000">
            <a:lnSpc>
              <a:spcPct val="90000"/>
            </a:lnSpc>
            <a:spcBef>
              <a:spcPct val="0"/>
            </a:spcBef>
            <a:spcAft>
              <a:spcPct val="35000"/>
            </a:spcAft>
            <a:buNone/>
          </a:pPr>
          <a:r>
            <a:rPr lang="en-US" sz="1800" b="1" kern="1200" dirty="0">
              <a:solidFill>
                <a:prstClr val="white"/>
              </a:solidFill>
              <a:latin typeface="Arial" panose="020B0604020202020204" pitchFamily="34" charset="0"/>
              <a:ea typeface="+mn-ea"/>
              <a:cs typeface="Arial" panose="020B0604020202020204" pitchFamily="34" charset="0"/>
            </a:rPr>
            <a:t>Conceptual Framework; Global, Regional and Local Trends </a:t>
          </a:r>
        </a:p>
      </dgm:t>
    </dgm:pt>
    <dgm:pt modelId="{B074A3F9-CC45-4D57-91ED-6745B3719ED7}" type="parTrans" cxnId="{F1677A5D-94DC-4979-947F-1BCABAA455E9}">
      <dgm:prSet/>
      <dgm:spPr/>
      <dgm:t>
        <a:bodyPr/>
        <a:lstStyle/>
        <a:p>
          <a:endParaRPr lang="en-US"/>
        </a:p>
      </dgm:t>
    </dgm:pt>
    <dgm:pt modelId="{FA9F781F-1423-4B3E-AB83-B30C0D63433C}" type="sibTrans" cxnId="{F1677A5D-94DC-4979-947F-1BCABAA455E9}">
      <dgm:prSet/>
      <dgm:spPr/>
      <dgm:t>
        <a:bodyPr/>
        <a:lstStyle/>
        <a:p>
          <a:endParaRPr lang="en-US"/>
        </a:p>
      </dgm:t>
    </dgm:pt>
    <dgm:pt modelId="{C0CC37FF-9990-40C9-B85B-DBC37DC11696}">
      <dgm:prSet custT="1"/>
      <dgm:spPr/>
      <dgm:t>
        <a:bodyPr/>
        <a:lstStyle/>
        <a:p>
          <a:pPr marL="0" lvl="0" indent="0" algn="ctr" defTabSz="889000">
            <a:lnSpc>
              <a:spcPct val="90000"/>
            </a:lnSpc>
            <a:spcBef>
              <a:spcPct val="0"/>
            </a:spcBef>
            <a:spcAft>
              <a:spcPct val="35000"/>
            </a:spcAft>
            <a:buNone/>
          </a:pPr>
          <a:r>
            <a:rPr lang="en-US" sz="1800" b="1" kern="1200" dirty="0">
              <a:solidFill>
                <a:prstClr val="white"/>
              </a:solidFill>
              <a:latin typeface="Arial" panose="020B0604020202020204" pitchFamily="34" charset="0"/>
              <a:ea typeface="+mn-ea"/>
              <a:cs typeface="Arial" panose="020B0604020202020204" pitchFamily="34" charset="0"/>
            </a:rPr>
            <a:t>Export Strategy Development</a:t>
          </a:r>
          <a:r>
            <a:rPr lang="tr-TR" sz="1800" b="1" kern="1200" dirty="0">
              <a:solidFill>
                <a:prstClr val="white"/>
              </a:solidFill>
              <a:latin typeface="Arial" panose="020B0604020202020204" pitchFamily="34" charset="0"/>
              <a:ea typeface="+mn-ea"/>
              <a:cs typeface="Arial" panose="020B0604020202020204" pitchFamily="34" charset="0"/>
            </a:rPr>
            <a:t> </a:t>
          </a:r>
          <a:endParaRPr lang="en-US" sz="1800" b="1" kern="1200" dirty="0">
            <a:solidFill>
              <a:prstClr val="white"/>
            </a:solidFill>
            <a:latin typeface="Arial" panose="020B0604020202020204" pitchFamily="34" charset="0"/>
            <a:ea typeface="+mn-ea"/>
            <a:cs typeface="Arial" panose="020B0604020202020204" pitchFamily="34" charset="0"/>
          </a:endParaRPr>
        </a:p>
      </dgm:t>
    </dgm:pt>
    <dgm:pt modelId="{F0D9A9DB-D967-456E-A6BF-EC38CFB6CD2F}" type="parTrans" cxnId="{6C951677-53F0-4820-84FB-B2B4DDECAF09}">
      <dgm:prSet/>
      <dgm:spPr/>
      <dgm:t>
        <a:bodyPr/>
        <a:lstStyle/>
        <a:p>
          <a:endParaRPr lang="en-US"/>
        </a:p>
      </dgm:t>
    </dgm:pt>
    <dgm:pt modelId="{D09BCF51-6320-45A8-B4D5-0025C2398593}" type="sibTrans" cxnId="{6C951677-53F0-4820-84FB-B2B4DDECAF09}">
      <dgm:prSet/>
      <dgm:spPr/>
      <dgm:t>
        <a:bodyPr/>
        <a:lstStyle/>
        <a:p>
          <a:endParaRPr lang="en-US"/>
        </a:p>
      </dgm:t>
    </dgm:pt>
    <dgm:pt modelId="{74835C75-4098-4BCA-BC35-1B2E3AF4A3FE}">
      <dgm:prSet custT="1"/>
      <dgm:spPr/>
      <dgm:t>
        <a:bodyPr/>
        <a:lstStyle/>
        <a:p>
          <a:pPr marL="0" lvl="0" indent="0" algn="ctr" defTabSz="889000">
            <a:lnSpc>
              <a:spcPct val="90000"/>
            </a:lnSpc>
            <a:spcBef>
              <a:spcPct val="0"/>
            </a:spcBef>
            <a:spcAft>
              <a:spcPct val="35000"/>
            </a:spcAft>
            <a:buNone/>
          </a:pPr>
          <a:r>
            <a:rPr lang="en-US" sz="1800" b="1" kern="1200" dirty="0">
              <a:solidFill>
                <a:prstClr val="white"/>
              </a:solidFill>
              <a:latin typeface="Arial" panose="020B0604020202020204" pitchFamily="34" charset="0"/>
              <a:ea typeface="+mn-ea"/>
              <a:cs typeface="Arial" panose="020B0604020202020204" pitchFamily="34" charset="0"/>
            </a:rPr>
            <a:t>Mapping of Good Practices</a:t>
          </a:r>
          <a:r>
            <a:rPr lang="tr-TR" sz="1800" b="1" kern="1200" dirty="0">
              <a:solidFill>
                <a:prstClr val="white"/>
              </a:solidFill>
              <a:latin typeface="Arial" panose="020B0604020202020204" pitchFamily="34" charset="0"/>
              <a:ea typeface="+mn-ea"/>
              <a:cs typeface="Arial" panose="020B0604020202020204" pitchFamily="34" charset="0"/>
            </a:rPr>
            <a:t> </a:t>
          </a:r>
          <a:endParaRPr lang="en-US" sz="1800" b="1" kern="1200" dirty="0">
            <a:solidFill>
              <a:prstClr val="white"/>
            </a:solidFill>
            <a:latin typeface="Arial" panose="020B0604020202020204" pitchFamily="34" charset="0"/>
            <a:ea typeface="+mn-ea"/>
            <a:cs typeface="Arial" panose="020B0604020202020204" pitchFamily="34" charset="0"/>
          </a:endParaRPr>
        </a:p>
      </dgm:t>
    </dgm:pt>
    <dgm:pt modelId="{019487A9-DC3E-41F7-A87C-B92C89B18519}" type="parTrans" cxnId="{1F994ECE-7D41-4564-BE0C-0B6C1C455874}">
      <dgm:prSet/>
      <dgm:spPr/>
      <dgm:t>
        <a:bodyPr/>
        <a:lstStyle/>
        <a:p>
          <a:endParaRPr lang="en-US"/>
        </a:p>
      </dgm:t>
    </dgm:pt>
    <dgm:pt modelId="{8E78A61F-26CA-4568-83F4-BA28DDC4BF18}" type="sibTrans" cxnId="{1F994ECE-7D41-4564-BE0C-0B6C1C455874}">
      <dgm:prSet/>
      <dgm:spPr/>
      <dgm:t>
        <a:bodyPr/>
        <a:lstStyle/>
        <a:p>
          <a:endParaRPr lang="en-US"/>
        </a:p>
      </dgm:t>
    </dgm:pt>
    <dgm:pt modelId="{62D0CA0D-050C-42DB-BC05-E6B8F9094D2E}">
      <dgm:prSet custT="1"/>
      <dgm:spPr/>
      <dgm:t>
        <a:bodyPr/>
        <a:lstStyle/>
        <a:p>
          <a:pPr marL="0" lvl="0" indent="0" algn="ctr" defTabSz="889000">
            <a:lnSpc>
              <a:spcPct val="90000"/>
            </a:lnSpc>
            <a:spcBef>
              <a:spcPct val="0"/>
            </a:spcBef>
            <a:spcAft>
              <a:spcPct val="35000"/>
            </a:spcAft>
            <a:buNone/>
          </a:pPr>
          <a:r>
            <a:rPr lang="en-US" sz="1800" b="1" kern="1200" dirty="0">
              <a:solidFill>
                <a:prstClr val="white"/>
              </a:solidFill>
              <a:latin typeface="Arial" panose="020B0604020202020204" pitchFamily="34" charset="0"/>
              <a:ea typeface="+mn-ea"/>
              <a:cs typeface="Arial" panose="020B0604020202020204" pitchFamily="34" charset="0"/>
            </a:rPr>
            <a:t>Guiding Principles and Recommended Practices</a:t>
          </a:r>
          <a:r>
            <a:rPr lang="tr-TR" sz="1800" b="1" kern="1200" dirty="0">
              <a:solidFill>
                <a:prstClr val="white"/>
              </a:solidFill>
              <a:latin typeface="Arial" panose="020B0604020202020204" pitchFamily="34" charset="0"/>
              <a:ea typeface="+mn-ea"/>
              <a:cs typeface="Arial" panose="020B0604020202020204" pitchFamily="34" charset="0"/>
            </a:rPr>
            <a:t> </a:t>
          </a:r>
          <a:endParaRPr lang="en-US" sz="1800" b="1" kern="1200" dirty="0">
            <a:solidFill>
              <a:prstClr val="white"/>
            </a:solidFill>
            <a:latin typeface="Arial" panose="020B0604020202020204" pitchFamily="34" charset="0"/>
            <a:ea typeface="+mn-ea"/>
            <a:cs typeface="Arial" panose="020B0604020202020204" pitchFamily="34" charset="0"/>
          </a:endParaRPr>
        </a:p>
      </dgm:t>
    </dgm:pt>
    <dgm:pt modelId="{BC577707-E6DF-4123-9D75-1EB4ED648F25}" type="parTrans" cxnId="{D3FFFCF5-59C6-496E-A59A-DEE81F22B5C1}">
      <dgm:prSet/>
      <dgm:spPr/>
      <dgm:t>
        <a:bodyPr/>
        <a:lstStyle/>
        <a:p>
          <a:endParaRPr lang="en-US"/>
        </a:p>
      </dgm:t>
    </dgm:pt>
    <dgm:pt modelId="{852FE11E-227F-43E7-A504-E017EF83881A}" type="sibTrans" cxnId="{D3FFFCF5-59C6-496E-A59A-DEE81F22B5C1}">
      <dgm:prSet/>
      <dgm:spPr/>
      <dgm:t>
        <a:bodyPr/>
        <a:lstStyle/>
        <a:p>
          <a:endParaRPr lang="en-US"/>
        </a:p>
      </dgm:t>
    </dgm:pt>
    <dgm:pt modelId="{54C1F48E-871C-4DA4-BFD2-D4EEB14ADC87}">
      <dgm:prSet custT="1"/>
      <dgm:spPr/>
      <dgm:t>
        <a:bodyPr/>
        <a:lstStyle/>
        <a:p>
          <a:pPr marL="0" lvl="0" indent="0" algn="ctr" defTabSz="889000">
            <a:lnSpc>
              <a:spcPct val="90000"/>
            </a:lnSpc>
            <a:spcBef>
              <a:spcPct val="0"/>
            </a:spcBef>
            <a:spcAft>
              <a:spcPct val="35000"/>
            </a:spcAft>
            <a:buNone/>
          </a:pPr>
          <a:r>
            <a:rPr lang="en-US" sz="1600" b="1" kern="1200" dirty="0">
              <a:solidFill>
                <a:prstClr val="white"/>
              </a:solidFill>
              <a:latin typeface="Arial" panose="020B0604020202020204" pitchFamily="34" charset="0"/>
              <a:ea typeface="+mn-ea"/>
              <a:cs typeface="Arial" panose="020B0604020202020204" pitchFamily="34" charset="0"/>
            </a:rPr>
            <a:t>Conclusion &amp; Policy Recommendations</a:t>
          </a:r>
          <a:r>
            <a:rPr lang="tr-TR" sz="1600" b="1" kern="1200" dirty="0">
              <a:solidFill>
                <a:prstClr val="white"/>
              </a:solidFill>
              <a:latin typeface="Arial" panose="020B0604020202020204" pitchFamily="34" charset="0"/>
              <a:ea typeface="+mn-ea"/>
              <a:cs typeface="Arial" panose="020B0604020202020204" pitchFamily="34" charset="0"/>
            </a:rPr>
            <a:t> </a:t>
          </a:r>
          <a:endParaRPr lang="en-US" sz="1600" b="1" kern="1200" dirty="0">
            <a:solidFill>
              <a:prstClr val="white"/>
            </a:solidFill>
            <a:latin typeface="Arial" panose="020B0604020202020204" pitchFamily="34" charset="0"/>
            <a:ea typeface="+mn-ea"/>
            <a:cs typeface="Arial" panose="020B0604020202020204" pitchFamily="34" charset="0"/>
          </a:endParaRPr>
        </a:p>
      </dgm:t>
    </dgm:pt>
    <dgm:pt modelId="{7ECC1771-8E30-4D56-8FD0-D7F83D48E21B}" type="parTrans" cxnId="{05F2F086-8EFD-4A8B-BCDB-A5DEB8CF4AA0}">
      <dgm:prSet/>
      <dgm:spPr/>
      <dgm:t>
        <a:bodyPr/>
        <a:lstStyle/>
        <a:p>
          <a:endParaRPr lang="en-US"/>
        </a:p>
      </dgm:t>
    </dgm:pt>
    <dgm:pt modelId="{ECCE3EA9-0131-4035-86A3-D24AB85EB5D4}" type="sibTrans" cxnId="{05F2F086-8EFD-4A8B-BCDB-A5DEB8CF4AA0}">
      <dgm:prSet/>
      <dgm:spPr/>
      <dgm:t>
        <a:bodyPr/>
        <a:lstStyle/>
        <a:p>
          <a:endParaRPr lang="en-US"/>
        </a:p>
      </dgm:t>
    </dgm:pt>
    <dgm:pt modelId="{A3D5FF09-9107-4EA6-A904-AAC700436382}">
      <dgm:prSet custT="1"/>
      <dgm:spPr/>
      <dgm:t>
        <a:bodyPr/>
        <a:lstStyle/>
        <a:p>
          <a:pPr marL="0" lvl="0" indent="0" algn="ctr" defTabSz="889000">
            <a:lnSpc>
              <a:spcPct val="90000"/>
            </a:lnSpc>
            <a:spcBef>
              <a:spcPct val="0"/>
            </a:spcBef>
            <a:spcAft>
              <a:spcPct val="35000"/>
            </a:spcAft>
            <a:buNone/>
          </a:pPr>
          <a:r>
            <a:rPr lang="en-US" sz="1800" b="1" kern="1200" dirty="0">
              <a:solidFill>
                <a:prstClr val="white"/>
              </a:solidFill>
              <a:latin typeface="Arial" panose="020B0604020202020204" pitchFamily="34" charset="0"/>
              <a:ea typeface="+mn-ea"/>
              <a:cs typeface="Arial" panose="020B0604020202020204" pitchFamily="34" charset="0"/>
            </a:rPr>
            <a:t>Annex; Analysis of Survey Results</a:t>
          </a:r>
          <a:r>
            <a:rPr lang="tr-TR" sz="1800" b="1" kern="1200" dirty="0">
              <a:solidFill>
                <a:prstClr val="white"/>
              </a:solidFill>
              <a:latin typeface="Arial" panose="020B0604020202020204" pitchFamily="34" charset="0"/>
              <a:ea typeface="+mn-ea"/>
              <a:cs typeface="Arial" panose="020B0604020202020204" pitchFamily="34" charset="0"/>
            </a:rPr>
            <a:t> </a:t>
          </a:r>
          <a:endParaRPr lang="en-US" sz="1800" b="1" kern="1200" dirty="0">
            <a:solidFill>
              <a:prstClr val="white"/>
            </a:solidFill>
            <a:latin typeface="Arial" panose="020B0604020202020204" pitchFamily="34" charset="0"/>
            <a:ea typeface="+mn-ea"/>
            <a:cs typeface="Arial" panose="020B0604020202020204" pitchFamily="34" charset="0"/>
          </a:endParaRPr>
        </a:p>
      </dgm:t>
    </dgm:pt>
    <dgm:pt modelId="{54360083-0186-4EA2-ABAB-4E151F7C19CC}" type="parTrans" cxnId="{6AE36342-18D2-4AE6-A55A-EE58BEF998ED}">
      <dgm:prSet/>
      <dgm:spPr/>
      <dgm:t>
        <a:bodyPr/>
        <a:lstStyle/>
        <a:p>
          <a:endParaRPr lang="en-US"/>
        </a:p>
      </dgm:t>
    </dgm:pt>
    <dgm:pt modelId="{6867F904-AB5E-4F47-89FC-45977561EFDD}" type="sibTrans" cxnId="{6AE36342-18D2-4AE6-A55A-EE58BEF998ED}">
      <dgm:prSet/>
      <dgm:spPr/>
      <dgm:t>
        <a:bodyPr/>
        <a:lstStyle/>
        <a:p>
          <a:endParaRPr lang="en-US"/>
        </a:p>
      </dgm:t>
    </dgm:pt>
    <dgm:pt modelId="{31CF90A8-C941-4131-852B-38BA7916382F}">
      <dgm:prSet custT="1"/>
      <dgm:spPr/>
      <dgm:t>
        <a:bodyPr/>
        <a:lstStyle/>
        <a:p>
          <a:pPr marL="0" lvl="0" indent="0" algn="ctr" defTabSz="889000">
            <a:lnSpc>
              <a:spcPct val="90000"/>
            </a:lnSpc>
            <a:spcBef>
              <a:spcPct val="0"/>
            </a:spcBef>
            <a:spcAft>
              <a:spcPct val="35000"/>
            </a:spcAft>
            <a:buNone/>
          </a:pPr>
          <a:r>
            <a:rPr lang="tr-TR" sz="1800" b="1" kern="1200" dirty="0" err="1">
              <a:solidFill>
                <a:prstClr val="white"/>
              </a:solidFill>
              <a:latin typeface="Arial" panose="020B0604020202020204" pitchFamily="34" charset="0"/>
              <a:ea typeface="+mn-ea"/>
              <a:cs typeface="Arial" panose="020B0604020202020204" pitchFamily="34" charset="0"/>
            </a:rPr>
            <a:t>References</a:t>
          </a:r>
          <a:endParaRPr lang="en-US" sz="1800" b="1" kern="1200" dirty="0">
            <a:solidFill>
              <a:prstClr val="white"/>
            </a:solidFill>
            <a:latin typeface="Arial" panose="020B0604020202020204" pitchFamily="34" charset="0"/>
            <a:ea typeface="+mn-ea"/>
            <a:cs typeface="Arial" panose="020B0604020202020204" pitchFamily="34" charset="0"/>
          </a:endParaRPr>
        </a:p>
      </dgm:t>
    </dgm:pt>
    <dgm:pt modelId="{45C237B1-4889-4460-8313-FB7B6D24A2A1}" type="parTrans" cxnId="{63C94E63-487B-4921-AF0E-78F43A40D9AE}">
      <dgm:prSet/>
      <dgm:spPr/>
      <dgm:t>
        <a:bodyPr/>
        <a:lstStyle/>
        <a:p>
          <a:endParaRPr lang="en-US"/>
        </a:p>
      </dgm:t>
    </dgm:pt>
    <dgm:pt modelId="{1C0BE355-9F36-41EE-B09D-99FCD8D431B1}" type="sibTrans" cxnId="{63C94E63-487B-4921-AF0E-78F43A40D9AE}">
      <dgm:prSet/>
      <dgm:spPr/>
      <dgm:t>
        <a:bodyPr/>
        <a:lstStyle/>
        <a:p>
          <a:endParaRPr lang="en-US"/>
        </a:p>
      </dgm:t>
    </dgm:pt>
    <dgm:pt modelId="{4671EC17-46B2-D148-AA52-DD24CDCFB061}" type="pres">
      <dgm:prSet presAssocID="{36A3B00B-CC1F-4E51-9FB0-5BFD16EF6E58}" presName="Name0" presStyleCnt="0">
        <dgm:presLayoutVars>
          <dgm:dir/>
          <dgm:resizeHandles val="exact"/>
        </dgm:presLayoutVars>
      </dgm:prSet>
      <dgm:spPr/>
    </dgm:pt>
    <dgm:pt modelId="{3975CB87-2649-5047-8647-651F75804FAE}" type="pres">
      <dgm:prSet presAssocID="{D91ECB7A-D8C7-400B-978E-E94531B1A754}" presName="node" presStyleLbl="node1" presStyleIdx="0" presStyleCnt="8">
        <dgm:presLayoutVars>
          <dgm:bulletEnabled val="1"/>
        </dgm:presLayoutVars>
      </dgm:prSet>
      <dgm:spPr/>
    </dgm:pt>
    <dgm:pt modelId="{C12A59A7-9975-F442-9E2F-5FD3CEB9436D}" type="pres">
      <dgm:prSet presAssocID="{10049EA9-2216-4C22-B8BD-DE11D787B6E0}" presName="sibTrans" presStyleLbl="sibTrans1D1" presStyleIdx="0" presStyleCnt="7"/>
      <dgm:spPr/>
    </dgm:pt>
    <dgm:pt modelId="{81942011-5181-084D-88F0-FB7056BCC5A4}" type="pres">
      <dgm:prSet presAssocID="{10049EA9-2216-4C22-B8BD-DE11D787B6E0}" presName="connectorText" presStyleLbl="sibTrans1D1" presStyleIdx="0" presStyleCnt="7"/>
      <dgm:spPr/>
    </dgm:pt>
    <dgm:pt modelId="{D9DEC705-8529-8B44-9ABD-445827ECE3C4}" type="pres">
      <dgm:prSet presAssocID="{31459231-C657-42EA-8F18-3EB0BD68DF44}" presName="node" presStyleLbl="node1" presStyleIdx="1" presStyleCnt="8">
        <dgm:presLayoutVars>
          <dgm:bulletEnabled val="1"/>
        </dgm:presLayoutVars>
      </dgm:prSet>
      <dgm:spPr/>
    </dgm:pt>
    <dgm:pt modelId="{0CE34AA9-BEFD-864A-8E23-84E6039A3CD1}" type="pres">
      <dgm:prSet presAssocID="{FA9F781F-1423-4B3E-AB83-B30C0D63433C}" presName="sibTrans" presStyleLbl="sibTrans1D1" presStyleIdx="1" presStyleCnt="7"/>
      <dgm:spPr/>
    </dgm:pt>
    <dgm:pt modelId="{F381BA2D-01A9-6E4F-88F2-EAFF5456EE0E}" type="pres">
      <dgm:prSet presAssocID="{FA9F781F-1423-4B3E-AB83-B30C0D63433C}" presName="connectorText" presStyleLbl="sibTrans1D1" presStyleIdx="1" presStyleCnt="7"/>
      <dgm:spPr/>
    </dgm:pt>
    <dgm:pt modelId="{8CAEAF59-E259-9848-9FCF-9D01F7DD8AE3}" type="pres">
      <dgm:prSet presAssocID="{C0CC37FF-9990-40C9-B85B-DBC37DC11696}" presName="node" presStyleLbl="node1" presStyleIdx="2" presStyleCnt="8">
        <dgm:presLayoutVars>
          <dgm:bulletEnabled val="1"/>
        </dgm:presLayoutVars>
      </dgm:prSet>
      <dgm:spPr/>
    </dgm:pt>
    <dgm:pt modelId="{51869426-62E3-8447-BE79-74783F0AA9E3}" type="pres">
      <dgm:prSet presAssocID="{D09BCF51-6320-45A8-B4D5-0025C2398593}" presName="sibTrans" presStyleLbl="sibTrans1D1" presStyleIdx="2" presStyleCnt="7"/>
      <dgm:spPr/>
    </dgm:pt>
    <dgm:pt modelId="{96ECD347-6B47-3B45-B1C6-55558F3004C1}" type="pres">
      <dgm:prSet presAssocID="{D09BCF51-6320-45A8-B4D5-0025C2398593}" presName="connectorText" presStyleLbl="sibTrans1D1" presStyleIdx="2" presStyleCnt="7"/>
      <dgm:spPr/>
    </dgm:pt>
    <dgm:pt modelId="{D50813C6-9451-A74F-BEE0-12A7A2FBF7D1}" type="pres">
      <dgm:prSet presAssocID="{74835C75-4098-4BCA-BC35-1B2E3AF4A3FE}" presName="node" presStyleLbl="node1" presStyleIdx="3" presStyleCnt="8">
        <dgm:presLayoutVars>
          <dgm:bulletEnabled val="1"/>
        </dgm:presLayoutVars>
      </dgm:prSet>
      <dgm:spPr/>
    </dgm:pt>
    <dgm:pt modelId="{AFD84B73-E61B-D24B-9C22-8B26B12BB76F}" type="pres">
      <dgm:prSet presAssocID="{8E78A61F-26CA-4568-83F4-BA28DDC4BF18}" presName="sibTrans" presStyleLbl="sibTrans1D1" presStyleIdx="3" presStyleCnt="7"/>
      <dgm:spPr/>
    </dgm:pt>
    <dgm:pt modelId="{8E7D817B-A03E-644E-BC31-28B91242F65D}" type="pres">
      <dgm:prSet presAssocID="{8E78A61F-26CA-4568-83F4-BA28DDC4BF18}" presName="connectorText" presStyleLbl="sibTrans1D1" presStyleIdx="3" presStyleCnt="7"/>
      <dgm:spPr/>
    </dgm:pt>
    <dgm:pt modelId="{5C686100-CD32-0E4F-9935-8D780874507A}" type="pres">
      <dgm:prSet presAssocID="{62D0CA0D-050C-42DB-BC05-E6B8F9094D2E}" presName="node" presStyleLbl="node1" presStyleIdx="4" presStyleCnt="8">
        <dgm:presLayoutVars>
          <dgm:bulletEnabled val="1"/>
        </dgm:presLayoutVars>
      </dgm:prSet>
      <dgm:spPr/>
    </dgm:pt>
    <dgm:pt modelId="{1AE16961-42AC-B844-ADC3-1006C7FA953F}" type="pres">
      <dgm:prSet presAssocID="{852FE11E-227F-43E7-A504-E017EF83881A}" presName="sibTrans" presStyleLbl="sibTrans1D1" presStyleIdx="4" presStyleCnt="7"/>
      <dgm:spPr/>
    </dgm:pt>
    <dgm:pt modelId="{A20F793F-FE8B-FA4A-BC6D-FA5DA4D077C0}" type="pres">
      <dgm:prSet presAssocID="{852FE11E-227F-43E7-A504-E017EF83881A}" presName="connectorText" presStyleLbl="sibTrans1D1" presStyleIdx="4" presStyleCnt="7"/>
      <dgm:spPr/>
    </dgm:pt>
    <dgm:pt modelId="{6566770D-3946-7341-B7BB-F20F8902AA76}" type="pres">
      <dgm:prSet presAssocID="{54C1F48E-871C-4DA4-BFD2-D4EEB14ADC87}" presName="node" presStyleLbl="node1" presStyleIdx="5" presStyleCnt="8">
        <dgm:presLayoutVars>
          <dgm:bulletEnabled val="1"/>
        </dgm:presLayoutVars>
      </dgm:prSet>
      <dgm:spPr/>
    </dgm:pt>
    <dgm:pt modelId="{F42E9819-CA6E-424B-9027-755B8377CDAE}" type="pres">
      <dgm:prSet presAssocID="{ECCE3EA9-0131-4035-86A3-D24AB85EB5D4}" presName="sibTrans" presStyleLbl="sibTrans1D1" presStyleIdx="5" presStyleCnt="7"/>
      <dgm:spPr/>
    </dgm:pt>
    <dgm:pt modelId="{6CBE8413-3A1C-D74A-B034-0F1D8CF03488}" type="pres">
      <dgm:prSet presAssocID="{ECCE3EA9-0131-4035-86A3-D24AB85EB5D4}" presName="connectorText" presStyleLbl="sibTrans1D1" presStyleIdx="5" presStyleCnt="7"/>
      <dgm:spPr/>
    </dgm:pt>
    <dgm:pt modelId="{595F97D7-37D5-6E45-B2A5-FBE3363C6085}" type="pres">
      <dgm:prSet presAssocID="{A3D5FF09-9107-4EA6-A904-AAC700436382}" presName="node" presStyleLbl="node1" presStyleIdx="6" presStyleCnt="8">
        <dgm:presLayoutVars>
          <dgm:bulletEnabled val="1"/>
        </dgm:presLayoutVars>
      </dgm:prSet>
      <dgm:spPr/>
    </dgm:pt>
    <dgm:pt modelId="{6A35A05B-D94A-174A-8AC2-55053BFE90BE}" type="pres">
      <dgm:prSet presAssocID="{6867F904-AB5E-4F47-89FC-45977561EFDD}" presName="sibTrans" presStyleLbl="sibTrans1D1" presStyleIdx="6" presStyleCnt="7"/>
      <dgm:spPr/>
    </dgm:pt>
    <dgm:pt modelId="{C4F8A016-1EBD-5240-8770-6060387DCBAF}" type="pres">
      <dgm:prSet presAssocID="{6867F904-AB5E-4F47-89FC-45977561EFDD}" presName="connectorText" presStyleLbl="sibTrans1D1" presStyleIdx="6" presStyleCnt="7"/>
      <dgm:spPr/>
    </dgm:pt>
    <dgm:pt modelId="{9CEB3133-7FDC-D044-81AF-F3179B24D00E}" type="pres">
      <dgm:prSet presAssocID="{31CF90A8-C941-4131-852B-38BA7916382F}" presName="node" presStyleLbl="node1" presStyleIdx="7" presStyleCnt="8">
        <dgm:presLayoutVars>
          <dgm:bulletEnabled val="1"/>
        </dgm:presLayoutVars>
      </dgm:prSet>
      <dgm:spPr/>
    </dgm:pt>
  </dgm:ptLst>
  <dgm:cxnLst>
    <dgm:cxn modelId="{3ED33002-C376-5A42-9C3C-1DC7D8E0353D}" type="presOf" srcId="{31459231-C657-42EA-8F18-3EB0BD68DF44}" destId="{D9DEC705-8529-8B44-9ABD-445827ECE3C4}" srcOrd="0" destOrd="0" presId="urn:microsoft.com/office/officeart/2016/7/layout/RepeatingBendingProcessNew"/>
    <dgm:cxn modelId="{43469D02-4CA5-BE41-810F-66F4102D03F9}" type="presOf" srcId="{31CF90A8-C941-4131-852B-38BA7916382F}" destId="{9CEB3133-7FDC-D044-81AF-F3179B24D00E}" srcOrd="0" destOrd="0" presId="urn:microsoft.com/office/officeart/2016/7/layout/RepeatingBendingProcessNew"/>
    <dgm:cxn modelId="{8ECC7E33-7B67-FF4A-B980-D8280577E2B5}" type="presOf" srcId="{FA9F781F-1423-4B3E-AB83-B30C0D63433C}" destId="{0CE34AA9-BEFD-864A-8E23-84E6039A3CD1}" srcOrd="0" destOrd="0" presId="urn:microsoft.com/office/officeart/2016/7/layout/RepeatingBendingProcessNew"/>
    <dgm:cxn modelId="{55CEDE3E-1203-7741-BB95-7D7BC2707AA9}" type="presOf" srcId="{ECCE3EA9-0131-4035-86A3-D24AB85EB5D4}" destId="{6CBE8413-3A1C-D74A-B034-0F1D8CF03488}" srcOrd="1" destOrd="0" presId="urn:microsoft.com/office/officeart/2016/7/layout/RepeatingBendingProcessNew"/>
    <dgm:cxn modelId="{F1677A5D-94DC-4979-947F-1BCABAA455E9}" srcId="{36A3B00B-CC1F-4E51-9FB0-5BFD16EF6E58}" destId="{31459231-C657-42EA-8F18-3EB0BD68DF44}" srcOrd="1" destOrd="0" parTransId="{B074A3F9-CC45-4D57-91ED-6745B3719ED7}" sibTransId="{FA9F781F-1423-4B3E-AB83-B30C0D63433C}"/>
    <dgm:cxn modelId="{6AE36342-18D2-4AE6-A55A-EE58BEF998ED}" srcId="{36A3B00B-CC1F-4E51-9FB0-5BFD16EF6E58}" destId="{A3D5FF09-9107-4EA6-A904-AAC700436382}" srcOrd="6" destOrd="0" parTransId="{54360083-0186-4EA2-ABAB-4E151F7C19CC}" sibTransId="{6867F904-AB5E-4F47-89FC-45977561EFDD}"/>
    <dgm:cxn modelId="{63C94E63-487B-4921-AF0E-78F43A40D9AE}" srcId="{36A3B00B-CC1F-4E51-9FB0-5BFD16EF6E58}" destId="{31CF90A8-C941-4131-852B-38BA7916382F}" srcOrd="7" destOrd="0" parTransId="{45C237B1-4889-4460-8313-FB7B6D24A2A1}" sibTransId="{1C0BE355-9F36-41EE-B09D-99FCD8D431B1}"/>
    <dgm:cxn modelId="{EC2CE344-238C-4540-A792-078C2FA671D4}" type="presOf" srcId="{36A3B00B-CC1F-4E51-9FB0-5BFD16EF6E58}" destId="{4671EC17-46B2-D148-AA52-DD24CDCFB061}" srcOrd="0" destOrd="0" presId="urn:microsoft.com/office/officeart/2016/7/layout/RepeatingBendingProcessNew"/>
    <dgm:cxn modelId="{19F17846-87EA-4640-8984-4E0589609103}" type="presOf" srcId="{10049EA9-2216-4C22-B8BD-DE11D787B6E0}" destId="{81942011-5181-084D-88F0-FB7056BCC5A4}" srcOrd="1" destOrd="0" presId="urn:microsoft.com/office/officeart/2016/7/layout/RepeatingBendingProcessNew"/>
    <dgm:cxn modelId="{9AE6C048-CBAD-8145-8F97-EB842AA0C68D}" type="presOf" srcId="{ECCE3EA9-0131-4035-86A3-D24AB85EB5D4}" destId="{F42E9819-CA6E-424B-9027-755B8377CDAE}" srcOrd="0" destOrd="0" presId="urn:microsoft.com/office/officeart/2016/7/layout/RepeatingBendingProcessNew"/>
    <dgm:cxn modelId="{C0F9454C-B93C-3B4C-8726-727A7B12ADA7}" type="presOf" srcId="{74835C75-4098-4BCA-BC35-1B2E3AF4A3FE}" destId="{D50813C6-9451-A74F-BEE0-12A7A2FBF7D1}" srcOrd="0" destOrd="0" presId="urn:microsoft.com/office/officeart/2016/7/layout/RepeatingBendingProcessNew"/>
    <dgm:cxn modelId="{3D69954D-9EEB-A446-8ABF-7B12731767E5}" type="presOf" srcId="{54C1F48E-871C-4DA4-BFD2-D4EEB14ADC87}" destId="{6566770D-3946-7341-B7BB-F20F8902AA76}" srcOrd="0" destOrd="0" presId="urn:microsoft.com/office/officeart/2016/7/layout/RepeatingBendingProcessNew"/>
    <dgm:cxn modelId="{6DC5FE50-0E0F-9E42-9C96-13288BF27F07}" type="presOf" srcId="{8E78A61F-26CA-4568-83F4-BA28DDC4BF18}" destId="{AFD84B73-E61B-D24B-9C22-8B26B12BB76F}" srcOrd="0" destOrd="0" presId="urn:microsoft.com/office/officeart/2016/7/layout/RepeatingBendingProcessNew"/>
    <dgm:cxn modelId="{3F5F6252-BD5D-4F4D-9DE4-B1F090D829DE}" type="presOf" srcId="{10049EA9-2216-4C22-B8BD-DE11D787B6E0}" destId="{C12A59A7-9975-F442-9E2F-5FD3CEB9436D}" srcOrd="0" destOrd="0" presId="urn:microsoft.com/office/officeart/2016/7/layout/RepeatingBendingProcessNew"/>
    <dgm:cxn modelId="{6C951677-53F0-4820-84FB-B2B4DDECAF09}" srcId="{36A3B00B-CC1F-4E51-9FB0-5BFD16EF6E58}" destId="{C0CC37FF-9990-40C9-B85B-DBC37DC11696}" srcOrd="2" destOrd="0" parTransId="{F0D9A9DB-D967-456E-A6BF-EC38CFB6CD2F}" sibTransId="{D09BCF51-6320-45A8-B4D5-0025C2398593}"/>
    <dgm:cxn modelId="{D98F7677-65F7-463A-917D-87D0F8A62369}" srcId="{36A3B00B-CC1F-4E51-9FB0-5BFD16EF6E58}" destId="{D91ECB7A-D8C7-400B-978E-E94531B1A754}" srcOrd="0" destOrd="0" parTransId="{A0526A8E-8C44-42C2-9A97-4E52D9FDA70D}" sibTransId="{10049EA9-2216-4C22-B8BD-DE11D787B6E0}"/>
    <dgm:cxn modelId="{05F2F086-8EFD-4A8B-BCDB-A5DEB8CF4AA0}" srcId="{36A3B00B-CC1F-4E51-9FB0-5BFD16EF6E58}" destId="{54C1F48E-871C-4DA4-BFD2-D4EEB14ADC87}" srcOrd="5" destOrd="0" parTransId="{7ECC1771-8E30-4D56-8FD0-D7F83D48E21B}" sibTransId="{ECCE3EA9-0131-4035-86A3-D24AB85EB5D4}"/>
    <dgm:cxn modelId="{D43DBB88-E8BF-FB44-A7B2-37725BA780DE}" type="presOf" srcId="{8E78A61F-26CA-4568-83F4-BA28DDC4BF18}" destId="{8E7D817B-A03E-644E-BC31-28B91242F65D}" srcOrd="1" destOrd="0" presId="urn:microsoft.com/office/officeart/2016/7/layout/RepeatingBendingProcessNew"/>
    <dgm:cxn modelId="{8943E8A5-0191-824A-8F94-1F54D20D84A2}" type="presOf" srcId="{852FE11E-227F-43E7-A504-E017EF83881A}" destId="{1AE16961-42AC-B844-ADC3-1006C7FA953F}" srcOrd="0" destOrd="0" presId="urn:microsoft.com/office/officeart/2016/7/layout/RepeatingBendingProcessNew"/>
    <dgm:cxn modelId="{6F21BDA9-9F26-D048-BB3E-1540A543AF56}" type="presOf" srcId="{D09BCF51-6320-45A8-B4D5-0025C2398593}" destId="{51869426-62E3-8447-BE79-74783F0AA9E3}" srcOrd="0" destOrd="0" presId="urn:microsoft.com/office/officeart/2016/7/layout/RepeatingBendingProcessNew"/>
    <dgm:cxn modelId="{3524BDA9-C004-1247-92C5-78F2C027A97D}" type="presOf" srcId="{852FE11E-227F-43E7-A504-E017EF83881A}" destId="{A20F793F-FE8B-FA4A-BC6D-FA5DA4D077C0}" srcOrd="1" destOrd="0" presId="urn:microsoft.com/office/officeart/2016/7/layout/RepeatingBendingProcessNew"/>
    <dgm:cxn modelId="{C8BBFDAA-DAF2-DE44-9411-D8CEB7C4F294}" type="presOf" srcId="{6867F904-AB5E-4F47-89FC-45977561EFDD}" destId="{C4F8A016-1EBD-5240-8770-6060387DCBAF}" srcOrd="1" destOrd="0" presId="urn:microsoft.com/office/officeart/2016/7/layout/RepeatingBendingProcessNew"/>
    <dgm:cxn modelId="{7E2401C0-8DE6-5C40-AEB5-0DE7675D3D8C}" type="presOf" srcId="{D09BCF51-6320-45A8-B4D5-0025C2398593}" destId="{96ECD347-6B47-3B45-B1C6-55558F3004C1}" srcOrd="1" destOrd="0" presId="urn:microsoft.com/office/officeart/2016/7/layout/RepeatingBendingProcessNew"/>
    <dgm:cxn modelId="{2B8CB7C3-4883-BB46-BE5C-ED390D3CF202}" type="presOf" srcId="{C0CC37FF-9990-40C9-B85B-DBC37DC11696}" destId="{8CAEAF59-E259-9848-9FCF-9D01F7DD8AE3}" srcOrd="0" destOrd="0" presId="urn:microsoft.com/office/officeart/2016/7/layout/RepeatingBendingProcessNew"/>
    <dgm:cxn modelId="{79712BC4-B792-E04C-9D97-74A5B6D6376A}" type="presOf" srcId="{62D0CA0D-050C-42DB-BC05-E6B8F9094D2E}" destId="{5C686100-CD32-0E4F-9935-8D780874507A}" srcOrd="0" destOrd="0" presId="urn:microsoft.com/office/officeart/2016/7/layout/RepeatingBendingProcessNew"/>
    <dgm:cxn modelId="{5FDD1ACC-CFDD-F444-AD45-E21B35F7DC87}" type="presOf" srcId="{6867F904-AB5E-4F47-89FC-45977561EFDD}" destId="{6A35A05B-D94A-174A-8AC2-55053BFE90BE}" srcOrd="0" destOrd="0" presId="urn:microsoft.com/office/officeart/2016/7/layout/RepeatingBendingProcessNew"/>
    <dgm:cxn modelId="{1F994ECE-7D41-4564-BE0C-0B6C1C455874}" srcId="{36A3B00B-CC1F-4E51-9FB0-5BFD16EF6E58}" destId="{74835C75-4098-4BCA-BC35-1B2E3AF4A3FE}" srcOrd="3" destOrd="0" parTransId="{019487A9-DC3E-41F7-A87C-B92C89B18519}" sibTransId="{8E78A61F-26CA-4568-83F4-BA28DDC4BF18}"/>
    <dgm:cxn modelId="{676ABBCF-4E06-DD4A-B5D9-C7E6940057A5}" type="presOf" srcId="{A3D5FF09-9107-4EA6-A904-AAC700436382}" destId="{595F97D7-37D5-6E45-B2A5-FBE3363C6085}" srcOrd="0" destOrd="0" presId="urn:microsoft.com/office/officeart/2016/7/layout/RepeatingBendingProcessNew"/>
    <dgm:cxn modelId="{EE5B8BEA-767C-3343-B4B3-2B8B10B5E2DD}" type="presOf" srcId="{FA9F781F-1423-4B3E-AB83-B30C0D63433C}" destId="{F381BA2D-01A9-6E4F-88F2-EAFF5456EE0E}" srcOrd="1" destOrd="0" presId="urn:microsoft.com/office/officeart/2016/7/layout/RepeatingBendingProcessNew"/>
    <dgm:cxn modelId="{38E2B3F2-30AB-7D4C-B58B-619412288499}" type="presOf" srcId="{D91ECB7A-D8C7-400B-978E-E94531B1A754}" destId="{3975CB87-2649-5047-8647-651F75804FAE}" srcOrd="0" destOrd="0" presId="urn:microsoft.com/office/officeart/2016/7/layout/RepeatingBendingProcessNew"/>
    <dgm:cxn modelId="{D3FFFCF5-59C6-496E-A59A-DEE81F22B5C1}" srcId="{36A3B00B-CC1F-4E51-9FB0-5BFD16EF6E58}" destId="{62D0CA0D-050C-42DB-BC05-E6B8F9094D2E}" srcOrd="4" destOrd="0" parTransId="{BC577707-E6DF-4123-9D75-1EB4ED648F25}" sibTransId="{852FE11E-227F-43E7-A504-E017EF83881A}"/>
    <dgm:cxn modelId="{EBFA5864-B722-C943-8263-CB9905AA01B8}" type="presParOf" srcId="{4671EC17-46B2-D148-AA52-DD24CDCFB061}" destId="{3975CB87-2649-5047-8647-651F75804FAE}" srcOrd="0" destOrd="0" presId="urn:microsoft.com/office/officeart/2016/7/layout/RepeatingBendingProcessNew"/>
    <dgm:cxn modelId="{19871BF9-2C9B-1E41-8C02-9E895B91D41F}" type="presParOf" srcId="{4671EC17-46B2-D148-AA52-DD24CDCFB061}" destId="{C12A59A7-9975-F442-9E2F-5FD3CEB9436D}" srcOrd="1" destOrd="0" presId="urn:microsoft.com/office/officeart/2016/7/layout/RepeatingBendingProcessNew"/>
    <dgm:cxn modelId="{BADC21D5-5848-5C49-A9C2-9A001F2EA59C}" type="presParOf" srcId="{C12A59A7-9975-F442-9E2F-5FD3CEB9436D}" destId="{81942011-5181-084D-88F0-FB7056BCC5A4}" srcOrd="0" destOrd="0" presId="urn:microsoft.com/office/officeart/2016/7/layout/RepeatingBendingProcessNew"/>
    <dgm:cxn modelId="{EF69A591-EDFF-C242-9C89-A2E16006E7E1}" type="presParOf" srcId="{4671EC17-46B2-D148-AA52-DD24CDCFB061}" destId="{D9DEC705-8529-8B44-9ABD-445827ECE3C4}" srcOrd="2" destOrd="0" presId="urn:microsoft.com/office/officeart/2016/7/layout/RepeatingBendingProcessNew"/>
    <dgm:cxn modelId="{F20F6651-E2F2-BE43-B3F4-29FB228B5437}" type="presParOf" srcId="{4671EC17-46B2-D148-AA52-DD24CDCFB061}" destId="{0CE34AA9-BEFD-864A-8E23-84E6039A3CD1}" srcOrd="3" destOrd="0" presId="urn:microsoft.com/office/officeart/2016/7/layout/RepeatingBendingProcessNew"/>
    <dgm:cxn modelId="{4453EF26-341B-2E4B-B8DB-5DBD8DFFDAF8}" type="presParOf" srcId="{0CE34AA9-BEFD-864A-8E23-84E6039A3CD1}" destId="{F381BA2D-01A9-6E4F-88F2-EAFF5456EE0E}" srcOrd="0" destOrd="0" presId="urn:microsoft.com/office/officeart/2016/7/layout/RepeatingBendingProcessNew"/>
    <dgm:cxn modelId="{13620139-1015-7845-A166-6BC569B465E3}" type="presParOf" srcId="{4671EC17-46B2-D148-AA52-DD24CDCFB061}" destId="{8CAEAF59-E259-9848-9FCF-9D01F7DD8AE3}" srcOrd="4" destOrd="0" presId="urn:microsoft.com/office/officeart/2016/7/layout/RepeatingBendingProcessNew"/>
    <dgm:cxn modelId="{EE58B0CB-2AD9-8F48-A6B8-D9103E2F201C}" type="presParOf" srcId="{4671EC17-46B2-D148-AA52-DD24CDCFB061}" destId="{51869426-62E3-8447-BE79-74783F0AA9E3}" srcOrd="5" destOrd="0" presId="urn:microsoft.com/office/officeart/2016/7/layout/RepeatingBendingProcessNew"/>
    <dgm:cxn modelId="{D00E71EA-383B-8A43-96F3-DE94430DDFB1}" type="presParOf" srcId="{51869426-62E3-8447-BE79-74783F0AA9E3}" destId="{96ECD347-6B47-3B45-B1C6-55558F3004C1}" srcOrd="0" destOrd="0" presId="urn:microsoft.com/office/officeart/2016/7/layout/RepeatingBendingProcessNew"/>
    <dgm:cxn modelId="{09B844CE-BB1B-9347-BACA-8C5A6014BF27}" type="presParOf" srcId="{4671EC17-46B2-D148-AA52-DD24CDCFB061}" destId="{D50813C6-9451-A74F-BEE0-12A7A2FBF7D1}" srcOrd="6" destOrd="0" presId="urn:microsoft.com/office/officeart/2016/7/layout/RepeatingBendingProcessNew"/>
    <dgm:cxn modelId="{2975CAF2-0D6D-FF43-B3B5-5342F6A610B6}" type="presParOf" srcId="{4671EC17-46B2-D148-AA52-DD24CDCFB061}" destId="{AFD84B73-E61B-D24B-9C22-8B26B12BB76F}" srcOrd="7" destOrd="0" presId="urn:microsoft.com/office/officeart/2016/7/layout/RepeatingBendingProcessNew"/>
    <dgm:cxn modelId="{4A971B58-E8C2-2A44-BF8B-1469106E3D42}" type="presParOf" srcId="{AFD84B73-E61B-D24B-9C22-8B26B12BB76F}" destId="{8E7D817B-A03E-644E-BC31-28B91242F65D}" srcOrd="0" destOrd="0" presId="urn:microsoft.com/office/officeart/2016/7/layout/RepeatingBendingProcessNew"/>
    <dgm:cxn modelId="{F70B3A16-5316-5245-8BAE-FF552FE3FC23}" type="presParOf" srcId="{4671EC17-46B2-D148-AA52-DD24CDCFB061}" destId="{5C686100-CD32-0E4F-9935-8D780874507A}" srcOrd="8" destOrd="0" presId="urn:microsoft.com/office/officeart/2016/7/layout/RepeatingBendingProcessNew"/>
    <dgm:cxn modelId="{1823EAC3-5973-2F40-874E-CAF358915641}" type="presParOf" srcId="{4671EC17-46B2-D148-AA52-DD24CDCFB061}" destId="{1AE16961-42AC-B844-ADC3-1006C7FA953F}" srcOrd="9" destOrd="0" presId="urn:microsoft.com/office/officeart/2016/7/layout/RepeatingBendingProcessNew"/>
    <dgm:cxn modelId="{0F06793E-AAFC-AA44-B4CD-7C9565BE5334}" type="presParOf" srcId="{1AE16961-42AC-B844-ADC3-1006C7FA953F}" destId="{A20F793F-FE8B-FA4A-BC6D-FA5DA4D077C0}" srcOrd="0" destOrd="0" presId="urn:microsoft.com/office/officeart/2016/7/layout/RepeatingBendingProcessNew"/>
    <dgm:cxn modelId="{D4FD4A58-DA30-6C47-AE9F-AC5361838E31}" type="presParOf" srcId="{4671EC17-46B2-D148-AA52-DD24CDCFB061}" destId="{6566770D-3946-7341-B7BB-F20F8902AA76}" srcOrd="10" destOrd="0" presId="urn:microsoft.com/office/officeart/2016/7/layout/RepeatingBendingProcessNew"/>
    <dgm:cxn modelId="{8F8E1090-7634-8245-B089-241E39B50F0F}" type="presParOf" srcId="{4671EC17-46B2-D148-AA52-DD24CDCFB061}" destId="{F42E9819-CA6E-424B-9027-755B8377CDAE}" srcOrd="11" destOrd="0" presId="urn:microsoft.com/office/officeart/2016/7/layout/RepeatingBendingProcessNew"/>
    <dgm:cxn modelId="{AD895D1C-4B9B-BB43-AB40-0AF91B9EC4A3}" type="presParOf" srcId="{F42E9819-CA6E-424B-9027-755B8377CDAE}" destId="{6CBE8413-3A1C-D74A-B034-0F1D8CF03488}" srcOrd="0" destOrd="0" presId="urn:microsoft.com/office/officeart/2016/7/layout/RepeatingBendingProcessNew"/>
    <dgm:cxn modelId="{6EA95E03-8FA5-8B43-B72A-0B73E53130C1}" type="presParOf" srcId="{4671EC17-46B2-D148-AA52-DD24CDCFB061}" destId="{595F97D7-37D5-6E45-B2A5-FBE3363C6085}" srcOrd="12" destOrd="0" presId="urn:microsoft.com/office/officeart/2016/7/layout/RepeatingBendingProcessNew"/>
    <dgm:cxn modelId="{D2DEC418-8752-9346-BECC-1FD9417425D1}" type="presParOf" srcId="{4671EC17-46B2-D148-AA52-DD24CDCFB061}" destId="{6A35A05B-D94A-174A-8AC2-55053BFE90BE}" srcOrd="13" destOrd="0" presId="urn:microsoft.com/office/officeart/2016/7/layout/RepeatingBendingProcessNew"/>
    <dgm:cxn modelId="{C94A8E98-7565-FC4C-8291-5716A70D9E7B}" type="presParOf" srcId="{6A35A05B-D94A-174A-8AC2-55053BFE90BE}" destId="{C4F8A016-1EBD-5240-8770-6060387DCBAF}" srcOrd="0" destOrd="0" presId="urn:microsoft.com/office/officeart/2016/7/layout/RepeatingBendingProcessNew"/>
    <dgm:cxn modelId="{AA364EDE-23A0-554C-9830-BFC4226E6B3C}" type="presParOf" srcId="{4671EC17-46B2-D148-AA52-DD24CDCFB061}" destId="{9CEB3133-7FDC-D044-81AF-F3179B24D00E}" srcOrd="14" destOrd="0" presId="urn:microsoft.com/office/officeart/2016/7/layout/RepeatingBendingProcessNew"/>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D08D70-8755-4050-B499-3D740A79CD6B}" type="doc">
      <dgm:prSet loTypeId="urn:microsoft.com/office/officeart/2005/8/layout/vList2" loCatId="list" qsTypeId="urn:microsoft.com/office/officeart/2005/8/quickstyle/simple3" qsCatId="simple" csTypeId="urn:microsoft.com/office/officeart/2005/8/colors/accent3_3" csCatId="accent3" phldr="1"/>
      <dgm:spPr/>
      <dgm:t>
        <a:bodyPr/>
        <a:lstStyle/>
        <a:p>
          <a:endParaRPr lang="en-US"/>
        </a:p>
      </dgm:t>
    </dgm:pt>
    <dgm:pt modelId="{00FE6C97-42E5-475D-A139-0839E3981436}">
      <dgm:prSet custT="1"/>
      <dgm:spPr>
        <a:solidFill>
          <a:schemeClr val="accent1">
            <a:lumMod val="75000"/>
          </a:schemeClr>
        </a:solidFill>
      </dgm:spPr>
      <dgm:t>
        <a:bodyPr/>
        <a:lstStyle/>
        <a:p>
          <a:r>
            <a:rPr lang="en-US" sz="1800" b="1" i="1" kern="1200" dirty="0">
              <a:solidFill>
                <a:schemeClr val="lt1"/>
              </a:solidFill>
              <a:latin typeface="Arial" panose="020B0604020202020204" pitchFamily="34" charset="0"/>
              <a:ea typeface="+mn-ea"/>
              <a:cs typeface="Arial" panose="020B0604020202020204" pitchFamily="34" charset="0"/>
            </a:rPr>
            <a:t>Developed economies employ digital trade features in approximately 80% of their trade operations. </a:t>
          </a:r>
        </a:p>
      </dgm:t>
    </dgm:pt>
    <dgm:pt modelId="{B6A411A3-01EA-4728-858E-48E96B5B9DC7}" type="parTrans" cxnId="{707BFA2E-F7CA-43B5-92DF-A6F4327262BA}">
      <dgm:prSet/>
      <dgm:spPr/>
      <dgm:t>
        <a:bodyPr/>
        <a:lstStyle/>
        <a:p>
          <a:endParaRPr lang="en-US"/>
        </a:p>
      </dgm:t>
    </dgm:pt>
    <dgm:pt modelId="{D6675E49-E537-48F7-A61B-165A798C30F8}" type="sibTrans" cxnId="{707BFA2E-F7CA-43B5-92DF-A6F4327262BA}">
      <dgm:prSet/>
      <dgm:spPr/>
      <dgm:t>
        <a:bodyPr/>
        <a:lstStyle/>
        <a:p>
          <a:endParaRPr lang="en-US"/>
        </a:p>
      </dgm:t>
    </dgm:pt>
    <dgm:pt modelId="{5A4C6040-AEF4-4846-A0F1-76549CDE1E76}">
      <dgm:prSet custT="1"/>
      <dgm:spPr>
        <a:solidFill>
          <a:schemeClr val="bg2">
            <a:lumMod val="75000"/>
          </a:schemeClr>
        </a:solidFill>
      </dgm:spPr>
      <dgm:t>
        <a:bodyPr/>
        <a:lstStyle/>
        <a:p>
          <a:pPr marL="0" lvl="0" indent="0" algn="just" defTabSz="800100">
            <a:lnSpc>
              <a:spcPct val="90000"/>
            </a:lnSpc>
            <a:spcBef>
              <a:spcPct val="0"/>
            </a:spcBef>
            <a:spcAft>
              <a:spcPct val="35000"/>
            </a:spcAft>
            <a:buNone/>
          </a:pPr>
          <a:r>
            <a:rPr lang="en-US" sz="1800" b="1" i="1" kern="1200" dirty="0">
              <a:solidFill>
                <a:prstClr val="white"/>
              </a:solidFill>
              <a:latin typeface="Arial" panose="020B0604020202020204" pitchFamily="34" charset="0"/>
              <a:ea typeface="+mn-ea"/>
              <a:cs typeface="Arial" panose="020B0604020202020204" pitchFamily="34" charset="0"/>
            </a:rPr>
            <a:t>At the country level, the Netherlands and New Zealand are leaders, with digitalization rates of 96%, followed by Australia, Belgium, the Republic of Korea, and Singapore at 93%. </a:t>
          </a:r>
        </a:p>
      </dgm:t>
    </dgm:pt>
    <dgm:pt modelId="{3BA8C70F-40ED-49CC-94AA-20879A5A8D9E}" type="parTrans" cxnId="{932E5BE1-C28F-469F-9C75-6C6D99BC5604}">
      <dgm:prSet/>
      <dgm:spPr/>
      <dgm:t>
        <a:bodyPr/>
        <a:lstStyle/>
        <a:p>
          <a:endParaRPr lang="en-US"/>
        </a:p>
      </dgm:t>
    </dgm:pt>
    <dgm:pt modelId="{78A2FCD3-BCB0-42F3-8E47-8ABEB93F2041}" type="sibTrans" cxnId="{932E5BE1-C28F-469F-9C75-6C6D99BC5604}">
      <dgm:prSet/>
      <dgm:spPr/>
      <dgm:t>
        <a:bodyPr/>
        <a:lstStyle/>
        <a:p>
          <a:endParaRPr lang="en-US"/>
        </a:p>
      </dgm:t>
    </dgm:pt>
    <dgm:pt modelId="{B647112B-1404-2E42-92B6-C3CC0B4BFD07}" type="pres">
      <dgm:prSet presAssocID="{F2D08D70-8755-4050-B499-3D740A79CD6B}" presName="linear" presStyleCnt="0">
        <dgm:presLayoutVars>
          <dgm:animLvl val="lvl"/>
          <dgm:resizeHandles val="exact"/>
        </dgm:presLayoutVars>
      </dgm:prSet>
      <dgm:spPr/>
    </dgm:pt>
    <dgm:pt modelId="{D4DE82FC-7BEE-F040-9E0F-AF29FAB1E18E}" type="pres">
      <dgm:prSet presAssocID="{00FE6C97-42E5-475D-A139-0839E3981436}" presName="parentText" presStyleLbl="node1" presStyleIdx="0" presStyleCnt="2">
        <dgm:presLayoutVars>
          <dgm:chMax val="0"/>
          <dgm:bulletEnabled val="1"/>
        </dgm:presLayoutVars>
      </dgm:prSet>
      <dgm:spPr/>
    </dgm:pt>
    <dgm:pt modelId="{A47564EB-197F-D046-A53D-AD4A64C58A12}" type="pres">
      <dgm:prSet presAssocID="{D6675E49-E537-48F7-A61B-165A798C30F8}" presName="spacer" presStyleCnt="0"/>
      <dgm:spPr/>
    </dgm:pt>
    <dgm:pt modelId="{DA568426-E954-514F-BF11-7EC2C296B174}" type="pres">
      <dgm:prSet presAssocID="{5A4C6040-AEF4-4846-A0F1-76549CDE1E76}" presName="parentText" presStyleLbl="node1" presStyleIdx="1" presStyleCnt="2">
        <dgm:presLayoutVars>
          <dgm:chMax val="0"/>
          <dgm:bulletEnabled val="1"/>
        </dgm:presLayoutVars>
      </dgm:prSet>
      <dgm:spPr/>
    </dgm:pt>
  </dgm:ptLst>
  <dgm:cxnLst>
    <dgm:cxn modelId="{2EB55908-EB37-8941-B589-F8AE7B4FFCF7}" type="presOf" srcId="{00FE6C97-42E5-475D-A139-0839E3981436}" destId="{D4DE82FC-7BEE-F040-9E0F-AF29FAB1E18E}" srcOrd="0" destOrd="0" presId="urn:microsoft.com/office/officeart/2005/8/layout/vList2"/>
    <dgm:cxn modelId="{49436915-0916-5140-87D5-04D55058B225}" type="presOf" srcId="{5A4C6040-AEF4-4846-A0F1-76549CDE1E76}" destId="{DA568426-E954-514F-BF11-7EC2C296B174}" srcOrd="0" destOrd="0" presId="urn:microsoft.com/office/officeart/2005/8/layout/vList2"/>
    <dgm:cxn modelId="{707BFA2E-F7CA-43B5-92DF-A6F4327262BA}" srcId="{F2D08D70-8755-4050-B499-3D740A79CD6B}" destId="{00FE6C97-42E5-475D-A139-0839E3981436}" srcOrd="0" destOrd="0" parTransId="{B6A411A3-01EA-4728-858E-48E96B5B9DC7}" sibTransId="{D6675E49-E537-48F7-A61B-165A798C30F8}"/>
    <dgm:cxn modelId="{292A4D4F-0C19-594F-AF28-084C455DFBD1}" type="presOf" srcId="{F2D08D70-8755-4050-B499-3D740A79CD6B}" destId="{B647112B-1404-2E42-92B6-C3CC0B4BFD07}" srcOrd="0" destOrd="0" presId="urn:microsoft.com/office/officeart/2005/8/layout/vList2"/>
    <dgm:cxn modelId="{932E5BE1-C28F-469F-9C75-6C6D99BC5604}" srcId="{F2D08D70-8755-4050-B499-3D740A79CD6B}" destId="{5A4C6040-AEF4-4846-A0F1-76549CDE1E76}" srcOrd="1" destOrd="0" parTransId="{3BA8C70F-40ED-49CC-94AA-20879A5A8D9E}" sibTransId="{78A2FCD3-BCB0-42F3-8E47-8ABEB93F2041}"/>
    <dgm:cxn modelId="{F95AEFB4-2109-5C4A-B238-992DA1943A8F}" type="presParOf" srcId="{B647112B-1404-2E42-92B6-C3CC0B4BFD07}" destId="{D4DE82FC-7BEE-F040-9E0F-AF29FAB1E18E}" srcOrd="0" destOrd="0" presId="urn:microsoft.com/office/officeart/2005/8/layout/vList2"/>
    <dgm:cxn modelId="{CE8873B1-1D8D-CA42-9EDB-D18094587911}" type="presParOf" srcId="{B647112B-1404-2E42-92B6-C3CC0B4BFD07}" destId="{A47564EB-197F-D046-A53D-AD4A64C58A12}" srcOrd="1" destOrd="0" presId="urn:microsoft.com/office/officeart/2005/8/layout/vList2"/>
    <dgm:cxn modelId="{5475E774-615D-4C42-8CE5-6DF4D9AAE7EB}" type="presParOf" srcId="{B647112B-1404-2E42-92B6-C3CC0B4BFD07}" destId="{DA568426-E954-514F-BF11-7EC2C296B174}" srcOrd="2"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2A59A7-9975-F442-9E2F-5FD3CEB9436D}">
      <dsp:nvSpPr>
        <dsp:cNvPr id="0" name=""/>
        <dsp:cNvSpPr/>
      </dsp:nvSpPr>
      <dsp:spPr>
        <a:xfrm>
          <a:off x="2241532" y="1199834"/>
          <a:ext cx="484885" cy="91440"/>
        </a:xfrm>
        <a:custGeom>
          <a:avLst/>
          <a:gdLst/>
          <a:ahLst/>
          <a:cxnLst/>
          <a:rect l="0" t="0" r="0" b="0"/>
          <a:pathLst>
            <a:path>
              <a:moveTo>
                <a:pt x="0" y="45720"/>
              </a:moveTo>
              <a:lnTo>
                <a:pt x="484885" y="4572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71087" y="1242976"/>
        <a:ext cx="25774" cy="5154"/>
      </dsp:txXfrm>
    </dsp:sp>
    <dsp:sp modelId="{3975CB87-2649-5047-8647-651F75804FAE}">
      <dsp:nvSpPr>
        <dsp:cNvPr id="0" name=""/>
        <dsp:cNvSpPr/>
      </dsp:nvSpPr>
      <dsp:spPr>
        <a:xfrm>
          <a:off x="2092" y="573182"/>
          <a:ext cx="2241239" cy="134474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Introduction</a:t>
          </a:r>
          <a:endParaRPr lang="en-US" sz="1800" kern="1200" dirty="0">
            <a:latin typeface="Arial" panose="020B0604020202020204" pitchFamily="34" charset="0"/>
            <a:cs typeface="Arial" panose="020B0604020202020204" pitchFamily="34" charset="0"/>
          </a:endParaRPr>
        </a:p>
      </dsp:txBody>
      <dsp:txXfrm>
        <a:off x="2092" y="573182"/>
        <a:ext cx="2241239" cy="1344743"/>
      </dsp:txXfrm>
    </dsp:sp>
    <dsp:sp modelId="{0CE34AA9-BEFD-864A-8E23-84E6039A3CD1}">
      <dsp:nvSpPr>
        <dsp:cNvPr id="0" name=""/>
        <dsp:cNvSpPr/>
      </dsp:nvSpPr>
      <dsp:spPr>
        <a:xfrm>
          <a:off x="4998257" y="1199834"/>
          <a:ext cx="484885" cy="91440"/>
        </a:xfrm>
        <a:custGeom>
          <a:avLst/>
          <a:gdLst/>
          <a:ahLst/>
          <a:cxnLst/>
          <a:rect l="0" t="0" r="0" b="0"/>
          <a:pathLst>
            <a:path>
              <a:moveTo>
                <a:pt x="0" y="45720"/>
              </a:moveTo>
              <a:lnTo>
                <a:pt x="484885" y="4572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27812" y="1242976"/>
        <a:ext cx="25774" cy="5154"/>
      </dsp:txXfrm>
    </dsp:sp>
    <dsp:sp modelId="{D9DEC705-8529-8B44-9ABD-445827ECE3C4}">
      <dsp:nvSpPr>
        <dsp:cNvPr id="0" name=""/>
        <dsp:cNvSpPr/>
      </dsp:nvSpPr>
      <dsp:spPr>
        <a:xfrm>
          <a:off x="2758817" y="573182"/>
          <a:ext cx="2241239" cy="134474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889000">
            <a:lnSpc>
              <a:spcPct val="90000"/>
            </a:lnSpc>
            <a:spcBef>
              <a:spcPct val="0"/>
            </a:spcBef>
            <a:spcAft>
              <a:spcPct val="35000"/>
            </a:spcAft>
            <a:buNone/>
          </a:pPr>
          <a:r>
            <a:rPr lang="en-US" sz="1800" b="1" kern="1200" dirty="0">
              <a:solidFill>
                <a:prstClr val="white"/>
              </a:solidFill>
              <a:latin typeface="Arial" panose="020B0604020202020204" pitchFamily="34" charset="0"/>
              <a:ea typeface="+mn-ea"/>
              <a:cs typeface="Arial" panose="020B0604020202020204" pitchFamily="34" charset="0"/>
            </a:rPr>
            <a:t>Conceptual Framework; Global, Regional and Local Trends </a:t>
          </a:r>
        </a:p>
      </dsp:txBody>
      <dsp:txXfrm>
        <a:off x="2758817" y="573182"/>
        <a:ext cx="2241239" cy="1344743"/>
      </dsp:txXfrm>
    </dsp:sp>
    <dsp:sp modelId="{51869426-62E3-8447-BE79-74783F0AA9E3}">
      <dsp:nvSpPr>
        <dsp:cNvPr id="0" name=""/>
        <dsp:cNvSpPr/>
      </dsp:nvSpPr>
      <dsp:spPr>
        <a:xfrm>
          <a:off x="7754982" y="1199834"/>
          <a:ext cx="484885" cy="91440"/>
        </a:xfrm>
        <a:custGeom>
          <a:avLst/>
          <a:gdLst/>
          <a:ahLst/>
          <a:cxnLst/>
          <a:rect l="0" t="0" r="0" b="0"/>
          <a:pathLst>
            <a:path>
              <a:moveTo>
                <a:pt x="0" y="45720"/>
              </a:moveTo>
              <a:lnTo>
                <a:pt x="484885" y="4572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984537" y="1242976"/>
        <a:ext cx="25774" cy="5154"/>
      </dsp:txXfrm>
    </dsp:sp>
    <dsp:sp modelId="{8CAEAF59-E259-9848-9FCF-9D01F7DD8AE3}">
      <dsp:nvSpPr>
        <dsp:cNvPr id="0" name=""/>
        <dsp:cNvSpPr/>
      </dsp:nvSpPr>
      <dsp:spPr>
        <a:xfrm>
          <a:off x="5515542" y="573182"/>
          <a:ext cx="2241239" cy="134474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889000">
            <a:lnSpc>
              <a:spcPct val="90000"/>
            </a:lnSpc>
            <a:spcBef>
              <a:spcPct val="0"/>
            </a:spcBef>
            <a:spcAft>
              <a:spcPct val="35000"/>
            </a:spcAft>
            <a:buNone/>
          </a:pPr>
          <a:r>
            <a:rPr lang="en-US" sz="1800" b="1" kern="1200" dirty="0">
              <a:solidFill>
                <a:prstClr val="white"/>
              </a:solidFill>
              <a:latin typeface="Arial" panose="020B0604020202020204" pitchFamily="34" charset="0"/>
              <a:ea typeface="+mn-ea"/>
              <a:cs typeface="Arial" panose="020B0604020202020204" pitchFamily="34" charset="0"/>
            </a:rPr>
            <a:t>Export Strategy Development</a:t>
          </a:r>
          <a:r>
            <a:rPr lang="tr-TR" sz="1800" b="1" kern="1200" dirty="0">
              <a:solidFill>
                <a:prstClr val="white"/>
              </a:solidFill>
              <a:latin typeface="Arial" panose="020B0604020202020204" pitchFamily="34" charset="0"/>
              <a:ea typeface="+mn-ea"/>
              <a:cs typeface="Arial" panose="020B0604020202020204" pitchFamily="34" charset="0"/>
            </a:rPr>
            <a:t> </a:t>
          </a:r>
          <a:endParaRPr lang="en-US" sz="1800" b="1" kern="1200" dirty="0">
            <a:solidFill>
              <a:prstClr val="white"/>
            </a:solidFill>
            <a:latin typeface="Arial" panose="020B0604020202020204" pitchFamily="34" charset="0"/>
            <a:ea typeface="+mn-ea"/>
            <a:cs typeface="Arial" panose="020B0604020202020204" pitchFamily="34" charset="0"/>
          </a:endParaRPr>
        </a:p>
      </dsp:txBody>
      <dsp:txXfrm>
        <a:off x="5515542" y="573182"/>
        <a:ext cx="2241239" cy="1344743"/>
      </dsp:txXfrm>
    </dsp:sp>
    <dsp:sp modelId="{AFD84B73-E61B-D24B-9C22-8B26B12BB76F}">
      <dsp:nvSpPr>
        <dsp:cNvPr id="0" name=""/>
        <dsp:cNvSpPr/>
      </dsp:nvSpPr>
      <dsp:spPr>
        <a:xfrm>
          <a:off x="1122712" y="1916126"/>
          <a:ext cx="8270175" cy="484885"/>
        </a:xfrm>
        <a:custGeom>
          <a:avLst/>
          <a:gdLst/>
          <a:ahLst/>
          <a:cxnLst/>
          <a:rect l="0" t="0" r="0" b="0"/>
          <a:pathLst>
            <a:path>
              <a:moveTo>
                <a:pt x="8270175" y="0"/>
              </a:moveTo>
              <a:lnTo>
                <a:pt x="8270175" y="259542"/>
              </a:lnTo>
              <a:lnTo>
                <a:pt x="0" y="259542"/>
              </a:lnTo>
              <a:lnTo>
                <a:pt x="0" y="484885"/>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50644" y="2155991"/>
        <a:ext cx="414311" cy="5154"/>
      </dsp:txXfrm>
    </dsp:sp>
    <dsp:sp modelId="{D50813C6-9451-A74F-BEE0-12A7A2FBF7D1}">
      <dsp:nvSpPr>
        <dsp:cNvPr id="0" name=""/>
        <dsp:cNvSpPr/>
      </dsp:nvSpPr>
      <dsp:spPr>
        <a:xfrm>
          <a:off x="8272267" y="573182"/>
          <a:ext cx="2241239" cy="134474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889000">
            <a:lnSpc>
              <a:spcPct val="90000"/>
            </a:lnSpc>
            <a:spcBef>
              <a:spcPct val="0"/>
            </a:spcBef>
            <a:spcAft>
              <a:spcPct val="35000"/>
            </a:spcAft>
            <a:buNone/>
          </a:pPr>
          <a:r>
            <a:rPr lang="en-US" sz="1800" b="1" kern="1200" dirty="0">
              <a:solidFill>
                <a:prstClr val="white"/>
              </a:solidFill>
              <a:latin typeface="Arial" panose="020B0604020202020204" pitchFamily="34" charset="0"/>
              <a:ea typeface="+mn-ea"/>
              <a:cs typeface="Arial" panose="020B0604020202020204" pitchFamily="34" charset="0"/>
            </a:rPr>
            <a:t>Mapping of Good Practices</a:t>
          </a:r>
          <a:r>
            <a:rPr lang="tr-TR" sz="1800" b="1" kern="1200" dirty="0">
              <a:solidFill>
                <a:prstClr val="white"/>
              </a:solidFill>
              <a:latin typeface="Arial" panose="020B0604020202020204" pitchFamily="34" charset="0"/>
              <a:ea typeface="+mn-ea"/>
              <a:cs typeface="Arial" panose="020B0604020202020204" pitchFamily="34" charset="0"/>
            </a:rPr>
            <a:t> </a:t>
          </a:r>
          <a:endParaRPr lang="en-US" sz="1800" b="1" kern="1200" dirty="0">
            <a:solidFill>
              <a:prstClr val="white"/>
            </a:solidFill>
            <a:latin typeface="Arial" panose="020B0604020202020204" pitchFamily="34" charset="0"/>
            <a:ea typeface="+mn-ea"/>
            <a:cs typeface="Arial" panose="020B0604020202020204" pitchFamily="34" charset="0"/>
          </a:endParaRPr>
        </a:p>
      </dsp:txBody>
      <dsp:txXfrm>
        <a:off x="8272267" y="573182"/>
        <a:ext cx="2241239" cy="1344743"/>
      </dsp:txXfrm>
    </dsp:sp>
    <dsp:sp modelId="{1AE16961-42AC-B844-ADC3-1006C7FA953F}">
      <dsp:nvSpPr>
        <dsp:cNvPr id="0" name=""/>
        <dsp:cNvSpPr/>
      </dsp:nvSpPr>
      <dsp:spPr>
        <a:xfrm>
          <a:off x="2241532" y="3060063"/>
          <a:ext cx="484885" cy="91440"/>
        </a:xfrm>
        <a:custGeom>
          <a:avLst/>
          <a:gdLst/>
          <a:ahLst/>
          <a:cxnLst/>
          <a:rect l="0" t="0" r="0" b="0"/>
          <a:pathLst>
            <a:path>
              <a:moveTo>
                <a:pt x="0" y="45720"/>
              </a:moveTo>
              <a:lnTo>
                <a:pt x="484885" y="4572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71087" y="3103206"/>
        <a:ext cx="25774" cy="5154"/>
      </dsp:txXfrm>
    </dsp:sp>
    <dsp:sp modelId="{5C686100-CD32-0E4F-9935-8D780874507A}">
      <dsp:nvSpPr>
        <dsp:cNvPr id="0" name=""/>
        <dsp:cNvSpPr/>
      </dsp:nvSpPr>
      <dsp:spPr>
        <a:xfrm>
          <a:off x="2092" y="2433411"/>
          <a:ext cx="2241239" cy="134474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889000">
            <a:lnSpc>
              <a:spcPct val="90000"/>
            </a:lnSpc>
            <a:spcBef>
              <a:spcPct val="0"/>
            </a:spcBef>
            <a:spcAft>
              <a:spcPct val="35000"/>
            </a:spcAft>
            <a:buNone/>
          </a:pPr>
          <a:r>
            <a:rPr lang="en-US" sz="1800" b="1" kern="1200" dirty="0">
              <a:solidFill>
                <a:prstClr val="white"/>
              </a:solidFill>
              <a:latin typeface="Arial" panose="020B0604020202020204" pitchFamily="34" charset="0"/>
              <a:ea typeface="+mn-ea"/>
              <a:cs typeface="Arial" panose="020B0604020202020204" pitchFamily="34" charset="0"/>
            </a:rPr>
            <a:t>Guiding Principles and Recommended Practices</a:t>
          </a:r>
          <a:r>
            <a:rPr lang="tr-TR" sz="1800" b="1" kern="1200" dirty="0">
              <a:solidFill>
                <a:prstClr val="white"/>
              </a:solidFill>
              <a:latin typeface="Arial" panose="020B0604020202020204" pitchFamily="34" charset="0"/>
              <a:ea typeface="+mn-ea"/>
              <a:cs typeface="Arial" panose="020B0604020202020204" pitchFamily="34" charset="0"/>
            </a:rPr>
            <a:t> </a:t>
          </a:r>
          <a:endParaRPr lang="en-US" sz="1800" b="1" kern="1200" dirty="0">
            <a:solidFill>
              <a:prstClr val="white"/>
            </a:solidFill>
            <a:latin typeface="Arial" panose="020B0604020202020204" pitchFamily="34" charset="0"/>
            <a:ea typeface="+mn-ea"/>
            <a:cs typeface="Arial" panose="020B0604020202020204" pitchFamily="34" charset="0"/>
          </a:endParaRPr>
        </a:p>
      </dsp:txBody>
      <dsp:txXfrm>
        <a:off x="2092" y="2433411"/>
        <a:ext cx="2241239" cy="1344743"/>
      </dsp:txXfrm>
    </dsp:sp>
    <dsp:sp modelId="{F42E9819-CA6E-424B-9027-755B8377CDAE}">
      <dsp:nvSpPr>
        <dsp:cNvPr id="0" name=""/>
        <dsp:cNvSpPr/>
      </dsp:nvSpPr>
      <dsp:spPr>
        <a:xfrm>
          <a:off x="4998257" y="3060063"/>
          <a:ext cx="484885" cy="91440"/>
        </a:xfrm>
        <a:custGeom>
          <a:avLst/>
          <a:gdLst/>
          <a:ahLst/>
          <a:cxnLst/>
          <a:rect l="0" t="0" r="0" b="0"/>
          <a:pathLst>
            <a:path>
              <a:moveTo>
                <a:pt x="0" y="45720"/>
              </a:moveTo>
              <a:lnTo>
                <a:pt x="484885" y="4572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27812" y="3103206"/>
        <a:ext cx="25774" cy="5154"/>
      </dsp:txXfrm>
    </dsp:sp>
    <dsp:sp modelId="{6566770D-3946-7341-B7BB-F20F8902AA76}">
      <dsp:nvSpPr>
        <dsp:cNvPr id="0" name=""/>
        <dsp:cNvSpPr/>
      </dsp:nvSpPr>
      <dsp:spPr>
        <a:xfrm>
          <a:off x="2758817" y="2433411"/>
          <a:ext cx="2241239" cy="134474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889000">
            <a:lnSpc>
              <a:spcPct val="90000"/>
            </a:lnSpc>
            <a:spcBef>
              <a:spcPct val="0"/>
            </a:spcBef>
            <a:spcAft>
              <a:spcPct val="35000"/>
            </a:spcAft>
            <a:buNone/>
          </a:pPr>
          <a:r>
            <a:rPr lang="en-US" sz="1600" b="1" kern="1200" dirty="0">
              <a:solidFill>
                <a:prstClr val="white"/>
              </a:solidFill>
              <a:latin typeface="Arial" panose="020B0604020202020204" pitchFamily="34" charset="0"/>
              <a:ea typeface="+mn-ea"/>
              <a:cs typeface="Arial" panose="020B0604020202020204" pitchFamily="34" charset="0"/>
            </a:rPr>
            <a:t>Conclusion &amp; Policy Recommendations</a:t>
          </a:r>
          <a:r>
            <a:rPr lang="tr-TR" sz="1600" b="1" kern="1200" dirty="0">
              <a:solidFill>
                <a:prstClr val="white"/>
              </a:solidFill>
              <a:latin typeface="Arial" panose="020B0604020202020204" pitchFamily="34" charset="0"/>
              <a:ea typeface="+mn-ea"/>
              <a:cs typeface="Arial" panose="020B0604020202020204" pitchFamily="34" charset="0"/>
            </a:rPr>
            <a:t> </a:t>
          </a:r>
          <a:endParaRPr lang="en-US" sz="1600" b="1" kern="1200" dirty="0">
            <a:solidFill>
              <a:prstClr val="white"/>
            </a:solidFill>
            <a:latin typeface="Arial" panose="020B0604020202020204" pitchFamily="34" charset="0"/>
            <a:ea typeface="+mn-ea"/>
            <a:cs typeface="Arial" panose="020B0604020202020204" pitchFamily="34" charset="0"/>
          </a:endParaRPr>
        </a:p>
      </dsp:txBody>
      <dsp:txXfrm>
        <a:off x="2758817" y="2433411"/>
        <a:ext cx="2241239" cy="1344743"/>
      </dsp:txXfrm>
    </dsp:sp>
    <dsp:sp modelId="{6A35A05B-D94A-174A-8AC2-55053BFE90BE}">
      <dsp:nvSpPr>
        <dsp:cNvPr id="0" name=""/>
        <dsp:cNvSpPr/>
      </dsp:nvSpPr>
      <dsp:spPr>
        <a:xfrm>
          <a:off x="7754982" y="3060063"/>
          <a:ext cx="484885" cy="91440"/>
        </a:xfrm>
        <a:custGeom>
          <a:avLst/>
          <a:gdLst/>
          <a:ahLst/>
          <a:cxnLst/>
          <a:rect l="0" t="0" r="0" b="0"/>
          <a:pathLst>
            <a:path>
              <a:moveTo>
                <a:pt x="0" y="45720"/>
              </a:moveTo>
              <a:lnTo>
                <a:pt x="484885" y="4572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984537" y="3103206"/>
        <a:ext cx="25774" cy="5154"/>
      </dsp:txXfrm>
    </dsp:sp>
    <dsp:sp modelId="{595F97D7-37D5-6E45-B2A5-FBE3363C6085}">
      <dsp:nvSpPr>
        <dsp:cNvPr id="0" name=""/>
        <dsp:cNvSpPr/>
      </dsp:nvSpPr>
      <dsp:spPr>
        <a:xfrm>
          <a:off x="5515542" y="2433411"/>
          <a:ext cx="2241239" cy="134474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889000">
            <a:lnSpc>
              <a:spcPct val="90000"/>
            </a:lnSpc>
            <a:spcBef>
              <a:spcPct val="0"/>
            </a:spcBef>
            <a:spcAft>
              <a:spcPct val="35000"/>
            </a:spcAft>
            <a:buNone/>
          </a:pPr>
          <a:r>
            <a:rPr lang="en-US" sz="1800" b="1" kern="1200" dirty="0">
              <a:solidFill>
                <a:prstClr val="white"/>
              </a:solidFill>
              <a:latin typeface="Arial" panose="020B0604020202020204" pitchFamily="34" charset="0"/>
              <a:ea typeface="+mn-ea"/>
              <a:cs typeface="Arial" panose="020B0604020202020204" pitchFamily="34" charset="0"/>
            </a:rPr>
            <a:t>Annex; Analysis of Survey Results</a:t>
          </a:r>
          <a:r>
            <a:rPr lang="tr-TR" sz="1800" b="1" kern="1200" dirty="0">
              <a:solidFill>
                <a:prstClr val="white"/>
              </a:solidFill>
              <a:latin typeface="Arial" panose="020B0604020202020204" pitchFamily="34" charset="0"/>
              <a:ea typeface="+mn-ea"/>
              <a:cs typeface="Arial" panose="020B0604020202020204" pitchFamily="34" charset="0"/>
            </a:rPr>
            <a:t> </a:t>
          </a:r>
          <a:endParaRPr lang="en-US" sz="1800" b="1" kern="1200" dirty="0">
            <a:solidFill>
              <a:prstClr val="white"/>
            </a:solidFill>
            <a:latin typeface="Arial" panose="020B0604020202020204" pitchFamily="34" charset="0"/>
            <a:ea typeface="+mn-ea"/>
            <a:cs typeface="Arial" panose="020B0604020202020204" pitchFamily="34" charset="0"/>
          </a:endParaRPr>
        </a:p>
      </dsp:txBody>
      <dsp:txXfrm>
        <a:off x="5515542" y="2433411"/>
        <a:ext cx="2241239" cy="1344743"/>
      </dsp:txXfrm>
    </dsp:sp>
    <dsp:sp modelId="{9CEB3133-7FDC-D044-81AF-F3179B24D00E}">
      <dsp:nvSpPr>
        <dsp:cNvPr id="0" name=""/>
        <dsp:cNvSpPr/>
      </dsp:nvSpPr>
      <dsp:spPr>
        <a:xfrm>
          <a:off x="8272267" y="2433411"/>
          <a:ext cx="2241239" cy="134474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889000">
            <a:lnSpc>
              <a:spcPct val="90000"/>
            </a:lnSpc>
            <a:spcBef>
              <a:spcPct val="0"/>
            </a:spcBef>
            <a:spcAft>
              <a:spcPct val="35000"/>
            </a:spcAft>
            <a:buNone/>
          </a:pPr>
          <a:r>
            <a:rPr lang="tr-TR" sz="1800" b="1" kern="1200" dirty="0" err="1">
              <a:solidFill>
                <a:prstClr val="white"/>
              </a:solidFill>
              <a:latin typeface="Arial" panose="020B0604020202020204" pitchFamily="34" charset="0"/>
              <a:ea typeface="+mn-ea"/>
              <a:cs typeface="Arial" panose="020B0604020202020204" pitchFamily="34" charset="0"/>
            </a:rPr>
            <a:t>References</a:t>
          </a:r>
          <a:endParaRPr lang="en-US" sz="1800" b="1" kern="1200" dirty="0">
            <a:solidFill>
              <a:prstClr val="white"/>
            </a:solidFill>
            <a:latin typeface="Arial" panose="020B0604020202020204" pitchFamily="34" charset="0"/>
            <a:ea typeface="+mn-ea"/>
            <a:cs typeface="Arial" panose="020B0604020202020204" pitchFamily="34" charset="0"/>
          </a:endParaRPr>
        </a:p>
      </dsp:txBody>
      <dsp:txXfrm>
        <a:off x="8272267" y="2433411"/>
        <a:ext cx="2241239" cy="13447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DE82FC-7BEE-F040-9E0F-AF29FAB1E18E}">
      <dsp:nvSpPr>
        <dsp:cNvPr id="0" name=""/>
        <dsp:cNvSpPr/>
      </dsp:nvSpPr>
      <dsp:spPr>
        <a:xfrm>
          <a:off x="0" y="389880"/>
          <a:ext cx="3317174" cy="2270805"/>
        </a:xfrm>
        <a:prstGeom prst="roundRect">
          <a:avLst/>
        </a:prstGeom>
        <a:solidFill>
          <a:schemeClr val="accent1">
            <a:lumMod val="75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i="1" kern="1200" dirty="0">
              <a:solidFill>
                <a:schemeClr val="lt1"/>
              </a:solidFill>
              <a:latin typeface="Arial" panose="020B0604020202020204" pitchFamily="34" charset="0"/>
              <a:ea typeface="+mn-ea"/>
              <a:cs typeface="Arial" panose="020B0604020202020204" pitchFamily="34" charset="0"/>
            </a:rPr>
            <a:t>Developed economies employ digital trade features in approximately 80% of their trade operations. </a:t>
          </a:r>
        </a:p>
      </dsp:txBody>
      <dsp:txXfrm>
        <a:off x="110852" y="500732"/>
        <a:ext cx="3095470" cy="2049101"/>
      </dsp:txXfrm>
    </dsp:sp>
    <dsp:sp modelId="{DA568426-E954-514F-BF11-7EC2C296B174}">
      <dsp:nvSpPr>
        <dsp:cNvPr id="0" name=""/>
        <dsp:cNvSpPr/>
      </dsp:nvSpPr>
      <dsp:spPr>
        <a:xfrm>
          <a:off x="0" y="2847885"/>
          <a:ext cx="3317174" cy="2270805"/>
        </a:xfrm>
        <a:prstGeom prst="roundRect">
          <a:avLst/>
        </a:prstGeom>
        <a:solidFill>
          <a:schemeClr val="bg2">
            <a:lumMod val="75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en-US" sz="1800" b="1" i="1" kern="1200" dirty="0">
              <a:solidFill>
                <a:prstClr val="white"/>
              </a:solidFill>
              <a:latin typeface="Arial" panose="020B0604020202020204" pitchFamily="34" charset="0"/>
              <a:ea typeface="+mn-ea"/>
              <a:cs typeface="Arial" panose="020B0604020202020204" pitchFamily="34" charset="0"/>
            </a:rPr>
            <a:t>At the country level, the Netherlands and New Zealand are leaders, with digitalization rates of 96%, followed by Australia, Belgium, the Republic of Korea, and Singapore at 93%. </a:t>
          </a:r>
        </a:p>
      </dsp:txBody>
      <dsp:txXfrm>
        <a:off x="110852" y="2958737"/>
        <a:ext cx="3095470" cy="2049101"/>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740611-670F-6047-8FB7-C5B05024C137}" type="datetimeFigureOut">
              <a:rPr lang="tr-TR" smtClean="0"/>
              <a:t>22.09.2025</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351B8F-FB34-5444-A64A-4B1EE84D12A2}" type="slidenum">
              <a:rPr lang="tr-TR" smtClean="0"/>
              <a:t>‹#›</a:t>
            </a:fld>
            <a:endParaRPr lang="tr-TR"/>
          </a:p>
        </p:txBody>
      </p:sp>
    </p:spTree>
    <p:extLst>
      <p:ext uri="{BB962C8B-B14F-4D97-AF65-F5344CB8AC3E}">
        <p14:creationId xmlns:p14="http://schemas.microsoft.com/office/powerpoint/2010/main" val="1626074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 name="Google Shape;7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87753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37f22f6394c_0_16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9" name="Google Shape;289;g37f22f6394c_0_16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1057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7" name="Google Shape;29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7351B8F-FB34-5444-A64A-4B1EE84D12A2}" type="slidenum">
              <a:rPr lang="tr-TR" smtClean="0"/>
              <a:t>20</a:t>
            </a:fld>
            <a:endParaRPr lang="tr-TR"/>
          </a:p>
        </p:txBody>
      </p:sp>
    </p:spTree>
    <p:extLst>
      <p:ext uri="{BB962C8B-B14F-4D97-AF65-F5344CB8AC3E}">
        <p14:creationId xmlns:p14="http://schemas.microsoft.com/office/powerpoint/2010/main" val="20506384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7351B8F-FB34-5444-A64A-4B1EE84D12A2}" type="slidenum">
              <a:rPr lang="tr-TR" smtClean="0"/>
              <a:t>21</a:t>
            </a:fld>
            <a:endParaRPr lang="tr-TR"/>
          </a:p>
        </p:txBody>
      </p:sp>
    </p:spTree>
    <p:extLst>
      <p:ext uri="{BB962C8B-B14F-4D97-AF65-F5344CB8AC3E}">
        <p14:creationId xmlns:p14="http://schemas.microsoft.com/office/powerpoint/2010/main" val="25650531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7351B8F-FB34-5444-A64A-4B1EE84D12A2}" type="slidenum">
              <a:rPr lang="tr-TR" smtClean="0"/>
              <a:t>22</a:t>
            </a:fld>
            <a:endParaRPr lang="tr-TR"/>
          </a:p>
        </p:txBody>
      </p:sp>
    </p:spTree>
    <p:extLst>
      <p:ext uri="{BB962C8B-B14F-4D97-AF65-F5344CB8AC3E}">
        <p14:creationId xmlns:p14="http://schemas.microsoft.com/office/powerpoint/2010/main" val="36171477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7351B8F-FB34-5444-A64A-4B1EE84D12A2}" type="slidenum">
              <a:rPr lang="tr-TR" smtClean="0"/>
              <a:t>24</a:t>
            </a:fld>
            <a:endParaRPr lang="tr-TR"/>
          </a:p>
        </p:txBody>
      </p:sp>
    </p:spTree>
    <p:extLst>
      <p:ext uri="{BB962C8B-B14F-4D97-AF65-F5344CB8AC3E}">
        <p14:creationId xmlns:p14="http://schemas.microsoft.com/office/powerpoint/2010/main" val="37049297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7351B8F-FB34-5444-A64A-4B1EE84D12A2}" type="slidenum">
              <a:rPr lang="tr-TR" smtClean="0"/>
              <a:t>25</a:t>
            </a:fld>
            <a:endParaRPr lang="tr-TR"/>
          </a:p>
        </p:txBody>
      </p:sp>
    </p:spTree>
    <p:extLst>
      <p:ext uri="{BB962C8B-B14F-4D97-AF65-F5344CB8AC3E}">
        <p14:creationId xmlns:p14="http://schemas.microsoft.com/office/powerpoint/2010/main" val="1519357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7351B8F-FB34-5444-A64A-4B1EE84D12A2}" type="slidenum">
              <a:rPr lang="tr-TR" smtClean="0"/>
              <a:t>26</a:t>
            </a:fld>
            <a:endParaRPr lang="tr-TR"/>
          </a:p>
        </p:txBody>
      </p:sp>
    </p:spTree>
    <p:extLst>
      <p:ext uri="{BB962C8B-B14F-4D97-AF65-F5344CB8AC3E}">
        <p14:creationId xmlns:p14="http://schemas.microsoft.com/office/powerpoint/2010/main" val="3778518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 name="Google Shape;7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 name="Google Shape;7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89914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 name="Google Shape;7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1463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 name="Google Shape;7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2763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 name="Google Shape;7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3046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2" name="Google Shape;17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1" name="Google Shape;28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1" name="Google Shape;28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37208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3A61D20-A0F3-0171-46A7-B62ED837925C}"/>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BF7AF9B2-8D5B-68C1-0930-75C065A36A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836FD362-59AA-FA25-EF02-356B5DFEE358}"/>
              </a:ext>
            </a:extLst>
          </p:cNvPr>
          <p:cNvSpPr>
            <a:spLocks noGrp="1"/>
          </p:cNvSpPr>
          <p:nvPr>
            <p:ph type="dt" sz="half" idx="10"/>
          </p:nvPr>
        </p:nvSpPr>
        <p:spPr/>
        <p:txBody>
          <a:bodyPr/>
          <a:lstStyle/>
          <a:p>
            <a:fld id="{769E4A32-E9F6-1D47-A361-40BE47E5EB2F}" type="datetime1">
              <a:rPr lang="tr-TR" smtClean="0"/>
              <a:t>22.09.2025</a:t>
            </a:fld>
            <a:endParaRPr lang="tr-TR"/>
          </a:p>
        </p:txBody>
      </p:sp>
      <p:sp>
        <p:nvSpPr>
          <p:cNvPr id="5" name="Alt Bilgi Yer Tutucusu 4">
            <a:extLst>
              <a:ext uri="{FF2B5EF4-FFF2-40B4-BE49-F238E27FC236}">
                <a16:creationId xmlns:a16="http://schemas.microsoft.com/office/drawing/2014/main" id="{849F9D8B-0CC8-31D4-AD51-0B5AAF6890F7}"/>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6B649D82-E478-BC99-BCA7-6812892474DC}"/>
              </a:ext>
            </a:extLst>
          </p:cNvPr>
          <p:cNvSpPr>
            <a:spLocks noGrp="1"/>
          </p:cNvSpPr>
          <p:nvPr>
            <p:ph type="sldNum" sz="quarter" idx="12"/>
          </p:nvPr>
        </p:nvSpPr>
        <p:spPr/>
        <p:txBody>
          <a:bodyPr/>
          <a:lstStyle/>
          <a:p>
            <a:fld id="{4999CA5D-0F90-40C2-9A97-2DECA48625F7}" type="slidenum">
              <a:rPr lang="tr-TR" smtClean="0"/>
              <a:t>‹#›</a:t>
            </a:fld>
            <a:endParaRPr lang="tr-TR"/>
          </a:p>
        </p:txBody>
      </p:sp>
    </p:spTree>
    <p:extLst>
      <p:ext uri="{BB962C8B-B14F-4D97-AF65-F5344CB8AC3E}">
        <p14:creationId xmlns:p14="http://schemas.microsoft.com/office/powerpoint/2010/main" val="31644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117CD6F-DE4F-443B-8E8C-89FA91292FEA}"/>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7ECBAFCC-E546-E67E-F326-069434478317}"/>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0EFB800A-EB8E-9512-C46B-C077EB1A17C4}"/>
              </a:ext>
            </a:extLst>
          </p:cNvPr>
          <p:cNvSpPr>
            <a:spLocks noGrp="1"/>
          </p:cNvSpPr>
          <p:nvPr>
            <p:ph type="dt" sz="half" idx="10"/>
          </p:nvPr>
        </p:nvSpPr>
        <p:spPr/>
        <p:txBody>
          <a:bodyPr/>
          <a:lstStyle/>
          <a:p>
            <a:fld id="{780F33EF-BD7D-DF42-8B98-937E3E3BE6E2}" type="datetime1">
              <a:rPr lang="tr-TR" smtClean="0"/>
              <a:t>22.09.2025</a:t>
            </a:fld>
            <a:endParaRPr lang="tr-TR"/>
          </a:p>
        </p:txBody>
      </p:sp>
      <p:sp>
        <p:nvSpPr>
          <p:cNvPr id="5" name="Alt Bilgi Yer Tutucusu 4">
            <a:extLst>
              <a:ext uri="{FF2B5EF4-FFF2-40B4-BE49-F238E27FC236}">
                <a16:creationId xmlns:a16="http://schemas.microsoft.com/office/drawing/2014/main" id="{2B9E55A4-6D76-8888-B1AF-CA7AFA4E48D3}"/>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14CB7896-292C-5287-A2FB-9DA68A705A8D}"/>
              </a:ext>
            </a:extLst>
          </p:cNvPr>
          <p:cNvSpPr>
            <a:spLocks noGrp="1"/>
          </p:cNvSpPr>
          <p:nvPr>
            <p:ph type="sldNum" sz="quarter" idx="12"/>
          </p:nvPr>
        </p:nvSpPr>
        <p:spPr/>
        <p:txBody>
          <a:bodyPr/>
          <a:lstStyle/>
          <a:p>
            <a:fld id="{4999CA5D-0F90-40C2-9A97-2DECA48625F7}" type="slidenum">
              <a:rPr lang="tr-TR" smtClean="0"/>
              <a:t>‹#›</a:t>
            </a:fld>
            <a:endParaRPr lang="tr-TR"/>
          </a:p>
        </p:txBody>
      </p:sp>
    </p:spTree>
    <p:extLst>
      <p:ext uri="{BB962C8B-B14F-4D97-AF65-F5344CB8AC3E}">
        <p14:creationId xmlns:p14="http://schemas.microsoft.com/office/powerpoint/2010/main" val="2144442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83156D55-964C-BE81-8F6C-62ECF4ECBE38}"/>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0F1AC341-09D0-125D-7679-F53EC8A4D381}"/>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B7EFF839-9EA1-71A4-AA68-7B69819ED4B8}"/>
              </a:ext>
            </a:extLst>
          </p:cNvPr>
          <p:cNvSpPr>
            <a:spLocks noGrp="1"/>
          </p:cNvSpPr>
          <p:nvPr>
            <p:ph type="dt" sz="half" idx="10"/>
          </p:nvPr>
        </p:nvSpPr>
        <p:spPr/>
        <p:txBody>
          <a:bodyPr/>
          <a:lstStyle/>
          <a:p>
            <a:fld id="{25FA9FD9-CE8B-4541-BFB7-9CABC427334E}" type="datetime1">
              <a:rPr lang="tr-TR" smtClean="0"/>
              <a:t>22.09.2025</a:t>
            </a:fld>
            <a:endParaRPr lang="tr-TR"/>
          </a:p>
        </p:txBody>
      </p:sp>
      <p:sp>
        <p:nvSpPr>
          <p:cNvPr id="5" name="Alt Bilgi Yer Tutucusu 4">
            <a:extLst>
              <a:ext uri="{FF2B5EF4-FFF2-40B4-BE49-F238E27FC236}">
                <a16:creationId xmlns:a16="http://schemas.microsoft.com/office/drawing/2014/main" id="{77935C91-6842-1708-9080-258EF2163DA7}"/>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06CFACFD-D732-3494-0BB1-EB362FA0C9D0}"/>
              </a:ext>
            </a:extLst>
          </p:cNvPr>
          <p:cNvSpPr>
            <a:spLocks noGrp="1"/>
          </p:cNvSpPr>
          <p:nvPr>
            <p:ph type="sldNum" sz="quarter" idx="12"/>
          </p:nvPr>
        </p:nvSpPr>
        <p:spPr/>
        <p:txBody>
          <a:bodyPr/>
          <a:lstStyle/>
          <a:p>
            <a:fld id="{4999CA5D-0F90-40C2-9A97-2DECA48625F7}" type="slidenum">
              <a:rPr lang="tr-TR" smtClean="0"/>
              <a:t>‹#›</a:t>
            </a:fld>
            <a:endParaRPr lang="tr-TR"/>
          </a:p>
        </p:txBody>
      </p:sp>
    </p:spTree>
    <p:extLst>
      <p:ext uri="{BB962C8B-B14F-4D97-AF65-F5344CB8AC3E}">
        <p14:creationId xmlns:p14="http://schemas.microsoft.com/office/powerpoint/2010/main" val="5851861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7"/>
        <p:cNvGrpSpPr/>
        <p:nvPr/>
      </p:nvGrpSpPr>
      <p:grpSpPr>
        <a:xfrm>
          <a:off x="0" y="0"/>
          <a:ext cx="0" cy="0"/>
          <a:chOff x="0" y="0"/>
          <a:chExt cx="0" cy="0"/>
        </a:xfrm>
      </p:grpSpPr>
      <p:sp>
        <p:nvSpPr>
          <p:cNvPr id="18" name="Google Shape;18;p32"/>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19" name="Google Shape;19;p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tr-TR" smtClean="0"/>
              <a:pPr/>
              <a:t>‹#›</a:t>
            </a:fld>
            <a:endParaRPr lang="tr-TR"/>
          </a:p>
        </p:txBody>
      </p:sp>
    </p:spTree>
    <p:extLst>
      <p:ext uri="{BB962C8B-B14F-4D97-AF65-F5344CB8AC3E}">
        <p14:creationId xmlns:p14="http://schemas.microsoft.com/office/powerpoint/2010/main" val="29113647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3"/>
        <p:cNvGrpSpPr/>
        <p:nvPr/>
      </p:nvGrpSpPr>
      <p:grpSpPr>
        <a:xfrm>
          <a:off x="0" y="0"/>
          <a:ext cx="0" cy="0"/>
          <a:chOff x="0" y="0"/>
          <a:chExt cx="0" cy="0"/>
        </a:xfrm>
      </p:grpSpPr>
      <p:sp>
        <p:nvSpPr>
          <p:cNvPr id="24" name="Google Shape;24;p34"/>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25" name="Google Shape;25;p34"/>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rmAutofit/>
          </a:bodyPr>
          <a:lstStyle>
            <a:lvl1pPr marL="609585" lvl="0" indent="-406390" algn="l">
              <a:lnSpc>
                <a:spcPct val="115000"/>
              </a:lnSpc>
              <a:spcBef>
                <a:spcPts val="0"/>
              </a:spcBef>
              <a:spcAft>
                <a:spcPts val="0"/>
              </a:spcAft>
              <a:buSzPts val="1200"/>
              <a:buChar char="●"/>
              <a:defRPr sz="1600"/>
            </a:lvl1pPr>
            <a:lvl2pPr marL="1219170" lvl="1" indent="-406390" algn="l">
              <a:lnSpc>
                <a:spcPct val="115000"/>
              </a:lnSpc>
              <a:spcBef>
                <a:spcPts val="0"/>
              </a:spcBef>
              <a:spcAft>
                <a:spcPts val="0"/>
              </a:spcAft>
              <a:buSzPts val="1200"/>
              <a:buChar char="○"/>
              <a:defRPr sz="1600"/>
            </a:lvl2pPr>
            <a:lvl3pPr marL="1828754" lvl="2" indent="-406390" algn="l">
              <a:lnSpc>
                <a:spcPct val="115000"/>
              </a:lnSpc>
              <a:spcBef>
                <a:spcPts val="0"/>
              </a:spcBef>
              <a:spcAft>
                <a:spcPts val="0"/>
              </a:spcAft>
              <a:buSzPts val="1200"/>
              <a:buChar char="■"/>
              <a:defRPr sz="1600"/>
            </a:lvl3pPr>
            <a:lvl4pPr marL="2438339" lvl="3" indent="-406390" algn="l">
              <a:lnSpc>
                <a:spcPct val="115000"/>
              </a:lnSpc>
              <a:spcBef>
                <a:spcPts val="0"/>
              </a:spcBef>
              <a:spcAft>
                <a:spcPts val="0"/>
              </a:spcAft>
              <a:buSzPts val="1200"/>
              <a:buChar char="●"/>
              <a:defRPr sz="1600"/>
            </a:lvl4pPr>
            <a:lvl5pPr marL="3047924" lvl="4" indent="-406390" algn="l">
              <a:lnSpc>
                <a:spcPct val="115000"/>
              </a:lnSpc>
              <a:spcBef>
                <a:spcPts val="0"/>
              </a:spcBef>
              <a:spcAft>
                <a:spcPts val="0"/>
              </a:spcAft>
              <a:buSzPts val="1200"/>
              <a:buChar char="○"/>
              <a:defRPr sz="1600"/>
            </a:lvl5pPr>
            <a:lvl6pPr marL="3657509" lvl="5" indent="-406390" algn="l">
              <a:lnSpc>
                <a:spcPct val="115000"/>
              </a:lnSpc>
              <a:spcBef>
                <a:spcPts val="0"/>
              </a:spcBef>
              <a:spcAft>
                <a:spcPts val="0"/>
              </a:spcAft>
              <a:buSzPts val="1200"/>
              <a:buChar char="■"/>
              <a:defRPr sz="1600"/>
            </a:lvl6pPr>
            <a:lvl7pPr marL="4267093" lvl="6" indent="-406390" algn="l">
              <a:lnSpc>
                <a:spcPct val="115000"/>
              </a:lnSpc>
              <a:spcBef>
                <a:spcPts val="0"/>
              </a:spcBef>
              <a:spcAft>
                <a:spcPts val="0"/>
              </a:spcAft>
              <a:buSzPts val="1200"/>
              <a:buChar char="●"/>
              <a:defRPr sz="1600"/>
            </a:lvl7pPr>
            <a:lvl8pPr marL="4876678" lvl="7" indent="-406390" algn="l">
              <a:lnSpc>
                <a:spcPct val="115000"/>
              </a:lnSpc>
              <a:spcBef>
                <a:spcPts val="0"/>
              </a:spcBef>
              <a:spcAft>
                <a:spcPts val="0"/>
              </a:spcAft>
              <a:buSzPts val="1200"/>
              <a:buChar char="○"/>
              <a:defRPr sz="1600"/>
            </a:lvl8pPr>
            <a:lvl9pPr marL="5486263" lvl="8" indent="-406390" algn="l">
              <a:lnSpc>
                <a:spcPct val="115000"/>
              </a:lnSpc>
              <a:spcBef>
                <a:spcPts val="0"/>
              </a:spcBef>
              <a:spcAft>
                <a:spcPts val="0"/>
              </a:spcAft>
              <a:buSzPts val="1200"/>
              <a:buChar char="■"/>
              <a:defRPr sz="1600"/>
            </a:lvl9pPr>
          </a:lstStyle>
          <a:p>
            <a:endParaRPr/>
          </a:p>
        </p:txBody>
      </p:sp>
      <p:sp>
        <p:nvSpPr>
          <p:cNvPr id="26" name="Google Shape;26;p3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tr-TR" smtClean="0"/>
              <a:pPr/>
              <a:t>‹#›</a:t>
            </a:fld>
            <a:endParaRPr lang="tr-TR"/>
          </a:p>
        </p:txBody>
      </p:sp>
    </p:spTree>
    <p:extLst>
      <p:ext uri="{BB962C8B-B14F-4D97-AF65-F5344CB8AC3E}">
        <p14:creationId xmlns:p14="http://schemas.microsoft.com/office/powerpoint/2010/main" val="320649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A03D3CC-9198-9FA3-075C-610C830F1390}"/>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CAD6470D-CC23-04B2-A2FD-CF72E1FA2C0E}"/>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34EE1FBB-C01E-0029-CCCC-D344038FB55A}"/>
              </a:ext>
            </a:extLst>
          </p:cNvPr>
          <p:cNvSpPr>
            <a:spLocks noGrp="1"/>
          </p:cNvSpPr>
          <p:nvPr>
            <p:ph type="dt" sz="half" idx="10"/>
          </p:nvPr>
        </p:nvSpPr>
        <p:spPr/>
        <p:txBody>
          <a:bodyPr/>
          <a:lstStyle/>
          <a:p>
            <a:fld id="{3678E1B6-4E64-8F47-A1E2-69F0051F2AB0}" type="datetime1">
              <a:rPr lang="tr-TR" smtClean="0"/>
              <a:t>22.09.2025</a:t>
            </a:fld>
            <a:endParaRPr lang="tr-TR"/>
          </a:p>
        </p:txBody>
      </p:sp>
      <p:sp>
        <p:nvSpPr>
          <p:cNvPr id="5" name="Alt Bilgi Yer Tutucusu 4">
            <a:extLst>
              <a:ext uri="{FF2B5EF4-FFF2-40B4-BE49-F238E27FC236}">
                <a16:creationId xmlns:a16="http://schemas.microsoft.com/office/drawing/2014/main" id="{F8475BAD-4231-26E0-350E-6713E85B0947}"/>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8E877A3F-9DD8-4B76-2326-6EDB91563DCA}"/>
              </a:ext>
            </a:extLst>
          </p:cNvPr>
          <p:cNvSpPr>
            <a:spLocks noGrp="1"/>
          </p:cNvSpPr>
          <p:nvPr>
            <p:ph type="sldNum" sz="quarter" idx="12"/>
          </p:nvPr>
        </p:nvSpPr>
        <p:spPr/>
        <p:txBody>
          <a:bodyPr/>
          <a:lstStyle/>
          <a:p>
            <a:fld id="{4999CA5D-0F90-40C2-9A97-2DECA48625F7}" type="slidenum">
              <a:rPr lang="tr-TR" smtClean="0"/>
              <a:t>‹#›</a:t>
            </a:fld>
            <a:endParaRPr lang="tr-TR"/>
          </a:p>
        </p:txBody>
      </p:sp>
    </p:spTree>
    <p:extLst>
      <p:ext uri="{BB962C8B-B14F-4D97-AF65-F5344CB8AC3E}">
        <p14:creationId xmlns:p14="http://schemas.microsoft.com/office/powerpoint/2010/main" val="3372762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BF86259-8602-127E-3790-EB1BDCCEA4F6}"/>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AF705447-FC3B-F72A-4FEE-BBBFE656BA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EB5B2640-BF36-3B31-8F95-7BB8CB237966}"/>
              </a:ext>
            </a:extLst>
          </p:cNvPr>
          <p:cNvSpPr>
            <a:spLocks noGrp="1"/>
          </p:cNvSpPr>
          <p:nvPr>
            <p:ph type="dt" sz="half" idx="10"/>
          </p:nvPr>
        </p:nvSpPr>
        <p:spPr/>
        <p:txBody>
          <a:bodyPr/>
          <a:lstStyle/>
          <a:p>
            <a:fld id="{03FB0F71-0488-3E4C-89C4-EB620CCD3EAB}" type="datetime1">
              <a:rPr lang="tr-TR" smtClean="0"/>
              <a:t>22.09.2025</a:t>
            </a:fld>
            <a:endParaRPr lang="tr-TR"/>
          </a:p>
        </p:txBody>
      </p:sp>
      <p:sp>
        <p:nvSpPr>
          <p:cNvPr id="5" name="Alt Bilgi Yer Tutucusu 4">
            <a:extLst>
              <a:ext uri="{FF2B5EF4-FFF2-40B4-BE49-F238E27FC236}">
                <a16:creationId xmlns:a16="http://schemas.microsoft.com/office/drawing/2014/main" id="{E6125C5F-AF72-9BB6-AD5A-98D76513AC02}"/>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2CEA735-D300-4083-AB9E-24C1DD9DFEC7}"/>
              </a:ext>
            </a:extLst>
          </p:cNvPr>
          <p:cNvSpPr>
            <a:spLocks noGrp="1"/>
          </p:cNvSpPr>
          <p:nvPr>
            <p:ph type="sldNum" sz="quarter" idx="12"/>
          </p:nvPr>
        </p:nvSpPr>
        <p:spPr/>
        <p:txBody>
          <a:bodyPr/>
          <a:lstStyle/>
          <a:p>
            <a:fld id="{4999CA5D-0F90-40C2-9A97-2DECA48625F7}" type="slidenum">
              <a:rPr lang="tr-TR" smtClean="0"/>
              <a:t>‹#›</a:t>
            </a:fld>
            <a:endParaRPr lang="tr-TR"/>
          </a:p>
        </p:txBody>
      </p:sp>
    </p:spTree>
    <p:extLst>
      <p:ext uri="{BB962C8B-B14F-4D97-AF65-F5344CB8AC3E}">
        <p14:creationId xmlns:p14="http://schemas.microsoft.com/office/powerpoint/2010/main" val="124852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558E6D5-8EAF-0EB0-3119-053B1E91C32A}"/>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5BD9B5D7-525E-AE5B-6CC6-C5E3F6316FC9}"/>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E4F5648F-4EC3-5E1A-0C76-A9BBFC6C5F80}"/>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F46C1A33-9FF8-8DE7-7C12-E074EEB0EBE0}"/>
              </a:ext>
            </a:extLst>
          </p:cNvPr>
          <p:cNvSpPr>
            <a:spLocks noGrp="1"/>
          </p:cNvSpPr>
          <p:nvPr>
            <p:ph type="dt" sz="half" idx="10"/>
          </p:nvPr>
        </p:nvSpPr>
        <p:spPr/>
        <p:txBody>
          <a:bodyPr/>
          <a:lstStyle/>
          <a:p>
            <a:fld id="{D28AA568-6993-8D47-84F0-A5202C304CB9}" type="datetime1">
              <a:rPr lang="tr-TR" smtClean="0"/>
              <a:t>22.09.2025</a:t>
            </a:fld>
            <a:endParaRPr lang="tr-TR"/>
          </a:p>
        </p:txBody>
      </p:sp>
      <p:sp>
        <p:nvSpPr>
          <p:cNvPr id="6" name="Alt Bilgi Yer Tutucusu 5">
            <a:extLst>
              <a:ext uri="{FF2B5EF4-FFF2-40B4-BE49-F238E27FC236}">
                <a16:creationId xmlns:a16="http://schemas.microsoft.com/office/drawing/2014/main" id="{30B3E214-C53B-7DB9-6F6C-279B156AC7AD}"/>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0388787E-3E6B-5107-9243-732AEB141995}"/>
              </a:ext>
            </a:extLst>
          </p:cNvPr>
          <p:cNvSpPr>
            <a:spLocks noGrp="1"/>
          </p:cNvSpPr>
          <p:nvPr>
            <p:ph type="sldNum" sz="quarter" idx="12"/>
          </p:nvPr>
        </p:nvSpPr>
        <p:spPr/>
        <p:txBody>
          <a:bodyPr/>
          <a:lstStyle/>
          <a:p>
            <a:fld id="{4999CA5D-0F90-40C2-9A97-2DECA48625F7}" type="slidenum">
              <a:rPr lang="tr-TR" smtClean="0"/>
              <a:t>‹#›</a:t>
            </a:fld>
            <a:endParaRPr lang="tr-TR"/>
          </a:p>
        </p:txBody>
      </p:sp>
    </p:spTree>
    <p:extLst>
      <p:ext uri="{BB962C8B-B14F-4D97-AF65-F5344CB8AC3E}">
        <p14:creationId xmlns:p14="http://schemas.microsoft.com/office/powerpoint/2010/main" val="2730916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6D2331B-DF71-E19A-A627-53BD8F6EDAFD}"/>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284EE8BB-BE50-5784-1CBC-66950DD29F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D0FD6EB3-D3D1-233D-1FA7-838A2F8442BA}"/>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7F7F7104-D574-875E-5FD6-F5F3F522C3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7081C925-DF2D-F18F-98A2-4C334E9BCA5F}"/>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FE4DA300-3E80-1E6F-C14C-FFBEBAA51755}"/>
              </a:ext>
            </a:extLst>
          </p:cNvPr>
          <p:cNvSpPr>
            <a:spLocks noGrp="1"/>
          </p:cNvSpPr>
          <p:nvPr>
            <p:ph type="dt" sz="half" idx="10"/>
          </p:nvPr>
        </p:nvSpPr>
        <p:spPr/>
        <p:txBody>
          <a:bodyPr/>
          <a:lstStyle/>
          <a:p>
            <a:fld id="{0E6655E2-22E7-7E4E-B301-B59A8166B76A}" type="datetime1">
              <a:rPr lang="tr-TR" smtClean="0"/>
              <a:t>22.09.2025</a:t>
            </a:fld>
            <a:endParaRPr lang="tr-TR"/>
          </a:p>
        </p:txBody>
      </p:sp>
      <p:sp>
        <p:nvSpPr>
          <p:cNvPr id="8" name="Alt Bilgi Yer Tutucusu 7">
            <a:extLst>
              <a:ext uri="{FF2B5EF4-FFF2-40B4-BE49-F238E27FC236}">
                <a16:creationId xmlns:a16="http://schemas.microsoft.com/office/drawing/2014/main" id="{DC784B8A-6E87-4390-ED66-F5BC2706C146}"/>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9ABF154A-5BC3-45AD-00C7-AA6DAE12EA1F}"/>
              </a:ext>
            </a:extLst>
          </p:cNvPr>
          <p:cNvSpPr>
            <a:spLocks noGrp="1"/>
          </p:cNvSpPr>
          <p:nvPr>
            <p:ph type="sldNum" sz="quarter" idx="12"/>
          </p:nvPr>
        </p:nvSpPr>
        <p:spPr/>
        <p:txBody>
          <a:bodyPr/>
          <a:lstStyle/>
          <a:p>
            <a:fld id="{4999CA5D-0F90-40C2-9A97-2DECA48625F7}" type="slidenum">
              <a:rPr lang="tr-TR" smtClean="0"/>
              <a:t>‹#›</a:t>
            </a:fld>
            <a:endParaRPr lang="tr-TR"/>
          </a:p>
        </p:txBody>
      </p:sp>
    </p:spTree>
    <p:extLst>
      <p:ext uri="{BB962C8B-B14F-4D97-AF65-F5344CB8AC3E}">
        <p14:creationId xmlns:p14="http://schemas.microsoft.com/office/powerpoint/2010/main" val="4137927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BA6425D-28DF-FD20-0D04-75E69A4A0FBC}"/>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7DAE4BED-39A5-1036-9075-7DECD51793FE}"/>
              </a:ext>
            </a:extLst>
          </p:cNvPr>
          <p:cNvSpPr>
            <a:spLocks noGrp="1"/>
          </p:cNvSpPr>
          <p:nvPr>
            <p:ph type="dt" sz="half" idx="10"/>
          </p:nvPr>
        </p:nvSpPr>
        <p:spPr/>
        <p:txBody>
          <a:bodyPr/>
          <a:lstStyle/>
          <a:p>
            <a:fld id="{4BE44108-6CA0-8A4F-A2DF-957F1B749966}" type="datetime1">
              <a:rPr lang="tr-TR" smtClean="0"/>
              <a:t>22.09.2025</a:t>
            </a:fld>
            <a:endParaRPr lang="tr-TR"/>
          </a:p>
        </p:txBody>
      </p:sp>
      <p:sp>
        <p:nvSpPr>
          <p:cNvPr id="4" name="Alt Bilgi Yer Tutucusu 3">
            <a:extLst>
              <a:ext uri="{FF2B5EF4-FFF2-40B4-BE49-F238E27FC236}">
                <a16:creationId xmlns:a16="http://schemas.microsoft.com/office/drawing/2014/main" id="{43F22967-02C7-A99C-430F-75726CA9A53B}"/>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DCB72B86-93FF-30FC-7A84-BE08D33DDB89}"/>
              </a:ext>
            </a:extLst>
          </p:cNvPr>
          <p:cNvSpPr>
            <a:spLocks noGrp="1"/>
          </p:cNvSpPr>
          <p:nvPr>
            <p:ph type="sldNum" sz="quarter" idx="12"/>
          </p:nvPr>
        </p:nvSpPr>
        <p:spPr/>
        <p:txBody>
          <a:bodyPr/>
          <a:lstStyle/>
          <a:p>
            <a:fld id="{4999CA5D-0F90-40C2-9A97-2DECA48625F7}" type="slidenum">
              <a:rPr lang="tr-TR" smtClean="0"/>
              <a:t>‹#›</a:t>
            </a:fld>
            <a:endParaRPr lang="tr-TR"/>
          </a:p>
        </p:txBody>
      </p:sp>
    </p:spTree>
    <p:extLst>
      <p:ext uri="{BB962C8B-B14F-4D97-AF65-F5344CB8AC3E}">
        <p14:creationId xmlns:p14="http://schemas.microsoft.com/office/powerpoint/2010/main" val="1324167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41FF3AFE-D8E3-CAF7-58A4-F556DD27D3DE}"/>
              </a:ext>
            </a:extLst>
          </p:cNvPr>
          <p:cNvSpPr>
            <a:spLocks noGrp="1"/>
          </p:cNvSpPr>
          <p:nvPr>
            <p:ph type="dt" sz="half" idx="10"/>
          </p:nvPr>
        </p:nvSpPr>
        <p:spPr/>
        <p:txBody>
          <a:bodyPr/>
          <a:lstStyle/>
          <a:p>
            <a:fld id="{5E1B30C3-F3BE-D04A-965F-F405961167D0}" type="datetime1">
              <a:rPr lang="tr-TR" smtClean="0"/>
              <a:t>22.09.2025</a:t>
            </a:fld>
            <a:endParaRPr lang="tr-TR"/>
          </a:p>
        </p:txBody>
      </p:sp>
      <p:sp>
        <p:nvSpPr>
          <p:cNvPr id="3" name="Alt Bilgi Yer Tutucusu 2">
            <a:extLst>
              <a:ext uri="{FF2B5EF4-FFF2-40B4-BE49-F238E27FC236}">
                <a16:creationId xmlns:a16="http://schemas.microsoft.com/office/drawing/2014/main" id="{B09490D6-16A9-33CF-9533-DC8487E9AEA1}"/>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43223F1D-D2BE-F2E8-509A-E10B5670EB6E}"/>
              </a:ext>
            </a:extLst>
          </p:cNvPr>
          <p:cNvSpPr>
            <a:spLocks noGrp="1"/>
          </p:cNvSpPr>
          <p:nvPr>
            <p:ph type="sldNum" sz="quarter" idx="12"/>
          </p:nvPr>
        </p:nvSpPr>
        <p:spPr/>
        <p:txBody>
          <a:bodyPr/>
          <a:lstStyle/>
          <a:p>
            <a:fld id="{4999CA5D-0F90-40C2-9A97-2DECA48625F7}" type="slidenum">
              <a:rPr lang="tr-TR" smtClean="0"/>
              <a:t>‹#›</a:t>
            </a:fld>
            <a:endParaRPr lang="tr-TR"/>
          </a:p>
        </p:txBody>
      </p:sp>
    </p:spTree>
    <p:extLst>
      <p:ext uri="{BB962C8B-B14F-4D97-AF65-F5344CB8AC3E}">
        <p14:creationId xmlns:p14="http://schemas.microsoft.com/office/powerpoint/2010/main" val="3445316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8B18974-C60E-41E3-85EA-72192CF3C992}"/>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BF9F269E-4C2D-5961-CD48-4787FC4F8D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024698C3-2F30-4FB7-896D-507CF8D300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F80CE546-5959-156E-829E-B3B97F65A06E}"/>
              </a:ext>
            </a:extLst>
          </p:cNvPr>
          <p:cNvSpPr>
            <a:spLocks noGrp="1"/>
          </p:cNvSpPr>
          <p:nvPr>
            <p:ph type="dt" sz="half" idx="10"/>
          </p:nvPr>
        </p:nvSpPr>
        <p:spPr/>
        <p:txBody>
          <a:bodyPr/>
          <a:lstStyle/>
          <a:p>
            <a:fld id="{C81FC3DD-B2A1-714B-9EF4-125C68BF1C9C}" type="datetime1">
              <a:rPr lang="tr-TR" smtClean="0"/>
              <a:t>22.09.2025</a:t>
            </a:fld>
            <a:endParaRPr lang="tr-TR"/>
          </a:p>
        </p:txBody>
      </p:sp>
      <p:sp>
        <p:nvSpPr>
          <p:cNvPr id="6" name="Alt Bilgi Yer Tutucusu 5">
            <a:extLst>
              <a:ext uri="{FF2B5EF4-FFF2-40B4-BE49-F238E27FC236}">
                <a16:creationId xmlns:a16="http://schemas.microsoft.com/office/drawing/2014/main" id="{0AD28DAA-37CA-31B7-7B15-426DA598B37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9400359A-3943-C31C-38DC-7220D90969CE}"/>
              </a:ext>
            </a:extLst>
          </p:cNvPr>
          <p:cNvSpPr>
            <a:spLocks noGrp="1"/>
          </p:cNvSpPr>
          <p:nvPr>
            <p:ph type="sldNum" sz="quarter" idx="12"/>
          </p:nvPr>
        </p:nvSpPr>
        <p:spPr/>
        <p:txBody>
          <a:bodyPr/>
          <a:lstStyle/>
          <a:p>
            <a:fld id="{4999CA5D-0F90-40C2-9A97-2DECA48625F7}" type="slidenum">
              <a:rPr lang="tr-TR" smtClean="0"/>
              <a:t>‹#›</a:t>
            </a:fld>
            <a:endParaRPr lang="tr-TR"/>
          </a:p>
        </p:txBody>
      </p:sp>
    </p:spTree>
    <p:extLst>
      <p:ext uri="{BB962C8B-B14F-4D97-AF65-F5344CB8AC3E}">
        <p14:creationId xmlns:p14="http://schemas.microsoft.com/office/powerpoint/2010/main" val="1960198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14750E3-1E40-BB7B-BDBE-7D00E98C820B}"/>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563B4DDC-6D09-93F3-276F-D8F775ECDB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87B3E1C7-6585-85A8-E6E6-C6818311A7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E4EE23CE-7279-C79B-FD8F-13EDA231D6F5}"/>
              </a:ext>
            </a:extLst>
          </p:cNvPr>
          <p:cNvSpPr>
            <a:spLocks noGrp="1"/>
          </p:cNvSpPr>
          <p:nvPr>
            <p:ph type="dt" sz="half" idx="10"/>
          </p:nvPr>
        </p:nvSpPr>
        <p:spPr/>
        <p:txBody>
          <a:bodyPr/>
          <a:lstStyle/>
          <a:p>
            <a:fld id="{4BA6DE3E-D40C-3E44-811A-9D6934B16507}" type="datetime1">
              <a:rPr lang="tr-TR" smtClean="0"/>
              <a:t>22.09.2025</a:t>
            </a:fld>
            <a:endParaRPr lang="tr-TR"/>
          </a:p>
        </p:txBody>
      </p:sp>
      <p:sp>
        <p:nvSpPr>
          <p:cNvPr id="6" name="Alt Bilgi Yer Tutucusu 5">
            <a:extLst>
              <a:ext uri="{FF2B5EF4-FFF2-40B4-BE49-F238E27FC236}">
                <a16:creationId xmlns:a16="http://schemas.microsoft.com/office/drawing/2014/main" id="{51CF878D-D8D6-171A-CAF7-F8A360FB9656}"/>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01A9E5BC-497A-9A25-905E-D827D7027E1B}"/>
              </a:ext>
            </a:extLst>
          </p:cNvPr>
          <p:cNvSpPr>
            <a:spLocks noGrp="1"/>
          </p:cNvSpPr>
          <p:nvPr>
            <p:ph type="sldNum" sz="quarter" idx="12"/>
          </p:nvPr>
        </p:nvSpPr>
        <p:spPr/>
        <p:txBody>
          <a:bodyPr/>
          <a:lstStyle/>
          <a:p>
            <a:fld id="{4999CA5D-0F90-40C2-9A97-2DECA48625F7}" type="slidenum">
              <a:rPr lang="tr-TR" smtClean="0"/>
              <a:t>‹#›</a:t>
            </a:fld>
            <a:endParaRPr lang="tr-TR"/>
          </a:p>
        </p:txBody>
      </p:sp>
    </p:spTree>
    <p:extLst>
      <p:ext uri="{BB962C8B-B14F-4D97-AF65-F5344CB8AC3E}">
        <p14:creationId xmlns:p14="http://schemas.microsoft.com/office/powerpoint/2010/main" val="891197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AC7CF45C-D3C7-0FB0-45EC-8110D71D92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D02ED9E1-BBBF-FD87-ACC1-C9BC3B172D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FCC3A672-6D3E-08A1-D773-94A6A0ABF5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E76C2E-B616-7242-81E2-EAE1D6C60569}" type="datetime1">
              <a:rPr lang="tr-TR" smtClean="0"/>
              <a:t>22.09.2025</a:t>
            </a:fld>
            <a:endParaRPr lang="tr-TR"/>
          </a:p>
        </p:txBody>
      </p:sp>
      <p:sp>
        <p:nvSpPr>
          <p:cNvPr id="5" name="Alt Bilgi Yer Tutucusu 4">
            <a:extLst>
              <a:ext uri="{FF2B5EF4-FFF2-40B4-BE49-F238E27FC236}">
                <a16:creationId xmlns:a16="http://schemas.microsoft.com/office/drawing/2014/main" id="{B2FBE577-BD9D-FEAC-2EA9-5B6FC3721F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D3DEC475-6F67-2838-020D-46BA049156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99CA5D-0F90-40C2-9A97-2DECA48625F7}" type="slidenum">
              <a:rPr lang="tr-TR" smtClean="0"/>
              <a:t>‹#›</a:t>
            </a:fld>
            <a:endParaRPr lang="tr-TR"/>
          </a:p>
        </p:txBody>
      </p:sp>
    </p:spTree>
    <p:extLst>
      <p:ext uri="{BB962C8B-B14F-4D97-AF65-F5344CB8AC3E}">
        <p14:creationId xmlns:p14="http://schemas.microsoft.com/office/powerpoint/2010/main" val="20061872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4.sv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4.sv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image" Target="../media/image19.png"/><Relationship Id="rId7" Type="http://schemas.openxmlformats.org/officeDocument/2006/relationships/diagramData" Target="../diagrams/data2.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3.png"/><Relationship Id="rId11" Type="http://schemas.microsoft.com/office/2007/relationships/diagramDrawing" Target="../diagrams/drawing2.xml"/><Relationship Id="rId5" Type="http://schemas.openxmlformats.org/officeDocument/2006/relationships/image" Target="../media/image14.svg"/><Relationship Id="rId10" Type="http://schemas.openxmlformats.org/officeDocument/2006/relationships/diagramColors" Target="../diagrams/colors2.xml"/><Relationship Id="rId4" Type="http://schemas.openxmlformats.org/officeDocument/2006/relationships/image" Target="../media/image13.png"/><Relationship Id="rId9" Type="http://schemas.openxmlformats.org/officeDocument/2006/relationships/diagramQuickStyle" Target="../diagrams/quickStyle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2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svg"/></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svg"/></Relationships>
</file>

<file path=ppt/slides/_rels/slide3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jpe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A02E9692-445C-2748-D844-2FC736868203}"/>
              </a:ext>
            </a:extLst>
          </p:cNvPr>
          <p:cNvSpPr>
            <a:spLocks noGrp="1"/>
          </p:cNvSpPr>
          <p:nvPr>
            <p:ph type="subTitle" idx="1"/>
          </p:nvPr>
        </p:nvSpPr>
        <p:spPr>
          <a:xfrm>
            <a:off x="599123" y="5132535"/>
            <a:ext cx="9144000" cy="820672"/>
          </a:xfrm>
        </p:spPr>
        <p:txBody>
          <a:bodyPr>
            <a:noAutofit/>
          </a:bodyPr>
          <a:lstStyle/>
          <a:p>
            <a:pPr algn="l"/>
            <a:r>
              <a:rPr lang="en-US" sz="1800" b="1" dirty="0">
                <a:solidFill>
                  <a:schemeClr val="tx2"/>
                </a:solidFill>
              </a:rPr>
              <a:t>THE 25TH MEETING OF THE COMCEC TRADE WORKING GROUP</a:t>
            </a:r>
            <a:endParaRPr lang="tr-TR" sz="1800" b="1" dirty="0">
              <a:solidFill>
                <a:schemeClr val="tx2"/>
              </a:solidFill>
            </a:endParaRPr>
          </a:p>
          <a:p>
            <a:pPr algn="l"/>
            <a:r>
              <a:rPr lang="en-US" sz="1800" b="1" dirty="0">
                <a:solidFill>
                  <a:schemeClr val="tx2"/>
                </a:solidFill>
              </a:rPr>
              <a:t>September 22, 2025</a:t>
            </a:r>
            <a:endParaRPr lang="tr-TR" sz="1800" b="1" dirty="0">
              <a:solidFill>
                <a:schemeClr val="accent4"/>
              </a:solidFill>
            </a:endParaRPr>
          </a:p>
          <a:p>
            <a:pPr algn="l"/>
            <a:endParaRPr lang="tr-TR" sz="1800" dirty="0">
              <a:solidFill>
                <a:schemeClr val="accent4"/>
              </a:solidFill>
            </a:endParaRPr>
          </a:p>
        </p:txBody>
      </p:sp>
      <p:sp>
        <p:nvSpPr>
          <p:cNvPr id="6" name="Alt Başlık 2">
            <a:extLst>
              <a:ext uri="{FF2B5EF4-FFF2-40B4-BE49-F238E27FC236}">
                <a16:creationId xmlns:a16="http://schemas.microsoft.com/office/drawing/2014/main" id="{0F8588EA-E2F9-A0B3-EC14-2E7AA141B9C0}"/>
              </a:ext>
            </a:extLst>
          </p:cNvPr>
          <p:cNvSpPr txBox="1">
            <a:spLocks/>
          </p:cNvSpPr>
          <p:nvPr/>
        </p:nvSpPr>
        <p:spPr>
          <a:xfrm>
            <a:off x="8478982" y="5234783"/>
            <a:ext cx="2636340" cy="40299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tr-TR" sz="1800" b="1" dirty="0">
                <a:solidFill>
                  <a:schemeClr val="tx2"/>
                </a:solidFill>
              </a:rPr>
              <a:t>Zeynep ÖKTEM, </a:t>
            </a:r>
            <a:r>
              <a:rPr lang="tr-TR" sz="1800" b="1" dirty="0" err="1">
                <a:solidFill>
                  <a:schemeClr val="tx2"/>
                </a:solidFill>
              </a:rPr>
              <a:t>MSc</a:t>
            </a:r>
            <a:r>
              <a:rPr lang="tr-TR" sz="1800" b="1" dirty="0">
                <a:solidFill>
                  <a:schemeClr val="tx2"/>
                </a:solidFill>
              </a:rPr>
              <a:t>, Consultant</a:t>
            </a:r>
          </a:p>
        </p:txBody>
      </p:sp>
      <p:pic>
        <p:nvPicPr>
          <p:cNvPr id="7" name="Resim 6">
            <a:extLst>
              <a:ext uri="{FF2B5EF4-FFF2-40B4-BE49-F238E27FC236}">
                <a16:creationId xmlns:a16="http://schemas.microsoft.com/office/drawing/2014/main" id="{E6CD95FE-B0FF-C594-D373-76DBA8CEC727}"/>
              </a:ext>
            </a:extLst>
          </p:cNvPr>
          <p:cNvPicPr>
            <a:picLocks noChangeAspect="1"/>
          </p:cNvPicPr>
          <p:nvPr/>
        </p:nvPicPr>
        <p:blipFill>
          <a:blip r:embed="rId2">
            <a:biLevel thresh="25000"/>
            <a:extLst>
              <a:ext uri="{28A0092B-C50C-407E-A947-70E740481C1C}">
                <a14:useLocalDpi xmlns:a14="http://schemas.microsoft.com/office/drawing/2010/main"/>
              </a:ext>
            </a:extLst>
          </a:blip>
          <a:stretch>
            <a:fillRect/>
          </a:stretch>
        </p:blipFill>
        <p:spPr>
          <a:xfrm>
            <a:off x="9743123" y="5943011"/>
            <a:ext cx="1338634" cy="335824"/>
          </a:xfrm>
          <a:prstGeom prst="rect">
            <a:avLst/>
          </a:prstGeom>
        </p:spPr>
      </p:pic>
      <p:pic>
        <p:nvPicPr>
          <p:cNvPr id="10" name="Resim 9" descr="metin, yazı tipi, logo, grafik içeren bir resim&#10;&#10;Açıklama otomatik olarak oluşturuldu">
            <a:extLst>
              <a:ext uri="{FF2B5EF4-FFF2-40B4-BE49-F238E27FC236}">
                <a16:creationId xmlns:a16="http://schemas.microsoft.com/office/drawing/2014/main" id="{8CE6F6E2-7F46-ABE7-5546-701D4BF7F30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9123" y="461487"/>
            <a:ext cx="2293588" cy="2293588"/>
          </a:xfrm>
          <a:prstGeom prst="rect">
            <a:avLst/>
          </a:prstGeom>
          <a:effectLst>
            <a:outerShdw blurRad="50800" dist="38100" dir="2700000" algn="tl" rotWithShape="0">
              <a:schemeClr val="bg1">
                <a:alpha val="40000"/>
              </a:schemeClr>
            </a:outerShdw>
          </a:effectLst>
        </p:spPr>
      </p:pic>
      <p:sp>
        <p:nvSpPr>
          <p:cNvPr id="8" name="Başlık 1">
            <a:extLst>
              <a:ext uri="{FF2B5EF4-FFF2-40B4-BE49-F238E27FC236}">
                <a16:creationId xmlns:a16="http://schemas.microsoft.com/office/drawing/2014/main" id="{621DD52F-D869-A4F9-858B-3104ED7AC7EE}"/>
              </a:ext>
            </a:extLst>
          </p:cNvPr>
          <p:cNvSpPr>
            <a:spLocks noGrp="1"/>
          </p:cNvSpPr>
          <p:nvPr>
            <p:ph type="ctrTitle"/>
          </p:nvPr>
        </p:nvSpPr>
        <p:spPr>
          <a:xfrm>
            <a:off x="1524000" y="2468193"/>
            <a:ext cx="9144000" cy="1450066"/>
          </a:xfrm>
        </p:spPr>
        <p:txBody>
          <a:bodyPr>
            <a:noAutofit/>
          </a:bodyPr>
          <a:lstStyle/>
          <a:p>
            <a:r>
              <a:rPr lang="en-US" sz="2400" b="1" dirty="0">
                <a:solidFill>
                  <a:schemeClr val="tx2"/>
                </a:solidFill>
                <a:latin typeface="Arial" panose="020B0604020202020204" pitchFamily="34" charset="0"/>
                <a:cs typeface="Arial" panose="020B0604020202020204" pitchFamily="34" charset="0"/>
              </a:rPr>
              <a:t>DEVELOPING/IMPROVING EXPORT STRATEGIES IN THE OIC MEMBER COUNTRIES</a:t>
            </a:r>
            <a:endParaRPr lang="tr-TR" sz="2400" b="1" dirty="0">
              <a:solidFill>
                <a:schemeClr val="tx2"/>
              </a:solidFill>
              <a:latin typeface="Arial" panose="020B0604020202020204" pitchFamily="34" charset="0"/>
              <a:cs typeface="Arial" panose="020B0604020202020204" pitchFamily="34" charset="0"/>
            </a:endParaRPr>
          </a:p>
        </p:txBody>
      </p:sp>
      <p:sp>
        <p:nvSpPr>
          <p:cNvPr id="9" name="Metin kutusu 8">
            <a:extLst>
              <a:ext uri="{FF2B5EF4-FFF2-40B4-BE49-F238E27FC236}">
                <a16:creationId xmlns:a16="http://schemas.microsoft.com/office/drawing/2014/main" id="{3A41CD79-1551-92F1-313B-EB59A3F1032D}"/>
              </a:ext>
            </a:extLst>
          </p:cNvPr>
          <p:cNvSpPr txBox="1"/>
          <p:nvPr/>
        </p:nvSpPr>
        <p:spPr>
          <a:xfrm>
            <a:off x="1745917" y="3980928"/>
            <a:ext cx="9144000" cy="461665"/>
          </a:xfrm>
          <a:prstGeom prst="rect">
            <a:avLst/>
          </a:prstGeom>
          <a:noFill/>
        </p:spPr>
        <p:txBody>
          <a:bodyPr wrap="square" rtlCol="0">
            <a:spAutoFit/>
          </a:bodyPr>
          <a:lstStyle/>
          <a:p>
            <a:pPr algn="ctr"/>
            <a:r>
              <a:rPr lang="tr-TR" sz="2400" b="1" dirty="0">
                <a:solidFill>
                  <a:schemeClr val="tx2"/>
                </a:solidFill>
                <a:latin typeface="Arial" panose="020B0604020202020204" pitchFamily="34" charset="0"/>
                <a:ea typeface="+mj-ea"/>
                <a:cs typeface="Arial" panose="020B0604020202020204" pitchFamily="34" charset="0"/>
              </a:rPr>
              <a:t>﻿</a:t>
            </a:r>
            <a:r>
              <a:rPr lang="tr-TR" b="1" cap="all" dirty="0">
                <a:solidFill>
                  <a:schemeClr val="tx2"/>
                </a:solidFill>
                <a:latin typeface="Arial" panose="020B0604020202020204" pitchFamily="34" charset="0"/>
                <a:ea typeface="+mj-ea"/>
                <a:cs typeface="Arial" panose="020B0604020202020204" pitchFamily="34" charset="0"/>
              </a:rPr>
              <a:t>DRAFT RESEARCH REPORT</a:t>
            </a:r>
            <a:endParaRPr lang="tr-TR" sz="2400" b="1" cap="all" dirty="0">
              <a:solidFill>
                <a:schemeClr val="tx2"/>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8549559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grpSp>
        <p:nvGrpSpPr>
          <p:cNvPr id="175" name="Google Shape;175;p11"/>
          <p:cNvGrpSpPr/>
          <p:nvPr/>
        </p:nvGrpSpPr>
        <p:grpSpPr>
          <a:xfrm>
            <a:off x="533878" y="839100"/>
            <a:ext cx="2427189" cy="3174133"/>
            <a:chOff x="3154233" y="1207400"/>
            <a:chExt cx="1820392" cy="2380600"/>
          </a:xfrm>
        </p:grpSpPr>
        <p:sp>
          <p:nvSpPr>
            <p:cNvPr id="176" name="Google Shape;176;p11"/>
            <p:cNvSpPr/>
            <p:nvPr/>
          </p:nvSpPr>
          <p:spPr>
            <a:xfrm>
              <a:off x="3485717" y="3079475"/>
              <a:ext cx="1294800" cy="133500"/>
            </a:xfrm>
            <a:prstGeom prst="rect">
              <a:avLst/>
            </a:prstGeom>
            <a:solidFill>
              <a:srgbClr val="0E9453"/>
            </a:solidFill>
            <a:ln>
              <a:noFill/>
            </a:ln>
          </p:spPr>
          <p:txBody>
            <a:bodyPr spcFirstLastPara="1" wrap="square" lIns="121900" tIns="121900" rIns="121900" bIns="121900" anchor="ctr" anchorCtr="0">
              <a:noAutofit/>
            </a:bodyPr>
            <a:lstStyle/>
            <a:p>
              <a:endParaRPr sz="2400"/>
            </a:p>
          </p:txBody>
        </p:sp>
        <p:sp>
          <p:nvSpPr>
            <p:cNvPr id="177" name="Google Shape;177;p11"/>
            <p:cNvSpPr txBox="1"/>
            <p:nvPr/>
          </p:nvSpPr>
          <p:spPr>
            <a:xfrm>
              <a:off x="3154233" y="3216600"/>
              <a:ext cx="692700" cy="371400"/>
            </a:xfrm>
            <a:prstGeom prst="rect">
              <a:avLst/>
            </a:prstGeom>
            <a:noFill/>
            <a:ln>
              <a:noFill/>
            </a:ln>
          </p:spPr>
          <p:txBody>
            <a:bodyPr spcFirstLastPara="1" wrap="square" lIns="121900" tIns="121900" rIns="121900" bIns="121900" anchor="t" anchorCtr="0">
              <a:noAutofit/>
            </a:bodyPr>
            <a:lstStyle/>
            <a:p>
              <a:pPr>
                <a:lnSpc>
                  <a:spcPct val="125000"/>
                </a:lnSpc>
                <a:spcBef>
                  <a:spcPts val="800"/>
                </a:spcBef>
                <a:spcAft>
                  <a:spcPts val="800"/>
                </a:spcAft>
              </a:pPr>
              <a:r>
                <a:rPr lang="tr-TR" sz="1467" b="1">
                  <a:solidFill>
                    <a:schemeClr val="dk1"/>
                  </a:solidFill>
                </a:rPr>
                <a:t>Nigeria</a:t>
              </a:r>
              <a:endParaRPr sz="1467" b="1">
                <a:latin typeface="Roboto"/>
                <a:ea typeface="Roboto"/>
                <a:cs typeface="Roboto"/>
                <a:sym typeface="Roboto"/>
              </a:endParaRPr>
            </a:p>
          </p:txBody>
        </p:sp>
        <p:sp>
          <p:nvSpPr>
            <p:cNvPr id="178" name="Google Shape;178;p11"/>
            <p:cNvSpPr txBox="1"/>
            <p:nvPr/>
          </p:nvSpPr>
          <p:spPr>
            <a:xfrm>
              <a:off x="3291625" y="1207400"/>
              <a:ext cx="1683000" cy="1495200"/>
            </a:xfrm>
            <a:prstGeom prst="rect">
              <a:avLst/>
            </a:prstGeom>
            <a:noFill/>
            <a:ln>
              <a:noFill/>
            </a:ln>
          </p:spPr>
          <p:txBody>
            <a:bodyPr spcFirstLastPara="1" wrap="square" lIns="121900" tIns="121900" rIns="121900" bIns="121900" anchor="t" anchorCtr="0">
              <a:noAutofit/>
            </a:bodyPr>
            <a:lstStyle/>
            <a:p>
              <a:pPr>
                <a:lnSpc>
                  <a:spcPct val="125000"/>
                </a:lnSpc>
                <a:spcBef>
                  <a:spcPts val="800"/>
                </a:spcBef>
                <a:spcAft>
                  <a:spcPts val="800"/>
                </a:spcAft>
              </a:pPr>
              <a:r>
                <a:rPr lang="tr-TR" sz="1400" dirty="0" err="1">
                  <a:solidFill>
                    <a:schemeClr val="dk1"/>
                  </a:solidFill>
                  <a:latin typeface="Arial" panose="020B0604020202020204" pitchFamily="34" charset="0"/>
                  <a:cs typeface="Arial" panose="020B0604020202020204" pitchFamily="34" charset="0"/>
                </a:rPr>
                <a:t>Dependency</a:t>
              </a:r>
              <a:r>
                <a:rPr lang="tr-TR" sz="1400" dirty="0">
                  <a:solidFill>
                    <a:schemeClr val="dk1"/>
                  </a:solidFill>
                  <a:latin typeface="Arial" panose="020B0604020202020204" pitchFamily="34" charset="0"/>
                  <a:cs typeface="Arial" panose="020B0604020202020204" pitchFamily="34" charset="0"/>
                </a:rPr>
                <a:t> on </a:t>
              </a:r>
              <a:r>
                <a:rPr lang="tr-TR" sz="1400" dirty="0" err="1">
                  <a:solidFill>
                    <a:schemeClr val="dk1"/>
                  </a:solidFill>
                  <a:latin typeface="Arial" panose="020B0604020202020204" pitchFamily="34" charset="0"/>
                  <a:cs typeface="Arial" panose="020B0604020202020204" pitchFamily="34" charset="0"/>
                </a:rPr>
                <a:t>hydrocarbon</a:t>
              </a:r>
              <a:r>
                <a:rPr lang="tr-TR" sz="1400" dirty="0">
                  <a:solidFill>
                    <a:schemeClr val="dk1"/>
                  </a:solidFill>
                  <a:latin typeface="Arial" panose="020B0604020202020204" pitchFamily="34" charset="0"/>
                  <a:cs typeface="Arial" panose="020B0604020202020204" pitchFamily="34" charset="0"/>
                </a:rPr>
                <a:t> </a:t>
              </a:r>
              <a:r>
                <a:rPr lang="tr-TR" sz="1400" dirty="0" err="1">
                  <a:solidFill>
                    <a:schemeClr val="dk1"/>
                  </a:solidFill>
                  <a:latin typeface="Arial" panose="020B0604020202020204" pitchFamily="34" charset="0"/>
                  <a:cs typeface="Arial" panose="020B0604020202020204" pitchFamily="34" charset="0"/>
                </a:rPr>
                <a:t>exports</a:t>
              </a:r>
              <a:r>
                <a:rPr lang="tr-TR" sz="1400" dirty="0">
                  <a:solidFill>
                    <a:schemeClr val="dk1"/>
                  </a:solidFill>
                  <a:latin typeface="Arial" panose="020B0604020202020204" pitchFamily="34" charset="0"/>
                  <a:cs typeface="Arial" panose="020B0604020202020204" pitchFamily="34" charset="0"/>
                </a:rPr>
                <a:t> (~95% of </a:t>
              </a:r>
              <a:r>
                <a:rPr lang="tr-TR" sz="1400" dirty="0" err="1">
                  <a:solidFill>
                    <a:schemeClr val="dk1"/>
                  </a:solidFill>
                  <a:latin typeface="Arial" panose="020B0604020202020204" pitchFamily="34" charset="0"/>
                  <a:cs typeface="Arial" panose="020B0604020202020204" pitchFamily="34" charset="0"/>
                </a:rPr>
                <a:t>export</a:t>
              </a:r>
              <a:r>
                <a:rPr lang="tr-TR" sz="1400" dirty="0">
                  <a:solidFill>
                    <a:schemeClr val="dk1"/>
                  </a:solidFill>
                  <a:latin typeface="Arial" panose="020B0604020202020204" pitchFamily="34" charset="0"/>
                  <a:cs typeface="Arial" panose="020B0604020202020204" pitchFamily="34" charset="0"/>
                </a:rPr>
                <a:t> </a:t>
              </a:r>
              <a:r>
                <a:rPr lang="tr-TR" sz="1400" dirty="0" err="1">
                  <a:solidFill>
                    <a:schemeClr val="dk1"/>
                  </a:solidFill>
                  <a:latin typeface="Arial" panose="020B0604020202020204" pitchFamily="34" charset="0"/>
                  <a:cs typeface="Arial" panose="020B0604020202020204" pitchFamily="34" charset="0"/>
                </a:rPr>
                <a:t>revenue</a:t>
              </a:r>
              <a:r>
                <a:rPr lang="tr-TR" sz="1400" dirty="0">
                  <a:solidFill>
                    <a:schemeClr val="dk1"/>
                  </a:solidFill>
                  <a:latin typeface="Arial" panose="020B0604020202020204" pitchFamily="34" charset="0"/>
                  <a:cs typeface="Arial" panose="020B0604020202020204" pitchFamily="34" charset="0"/>
                </a:rPr>
                <a:t>), </a:t>
              </a:r>
              <a:r>
                <a:rPr lang="tr-TR" sz="1400" dirty="0" err="1">
                  <a:solidFill>
                    <a:schemeClr val="dk1"/>
                  </a:solidFill>
                  <a:latin typeface="Arial" panose="020B0604020202020204" pitchFamily="34" charset="0"/>
                  <a:cs typeface="Arial" panose="020B0604020202020204" pitchFamily="34" charset="0"/>
                </a:rPr>
                <a:t>recent</a:t>
              </a:r>
              <a:r>
                <a:rPr lang="tr-TR" sz="1400" dirty="0">
                  <a:solidFill>
                    <a:schemeClr val="dk1"/>
                  </a:solidFill>
                  <a:latin typeface="Arial" panose="020B0604020202020204" pitchFamily="34" charset="0"/>
                  <a:cs typeface="Arial" panose="020B0604020202020204" pitchFamily="34" charset="0"/>
                </a:rPr>
                <a:t> </a:t>
              </a:r>
              <a:r>
                <a:rPr lang="tr-TR" sz="1400" dirty="0" err="1">
                  <a:solidFill>
                    <a:schemeClr val="dk1"/>
                  </a:solidFill>
                  <a:latin typeface="Arial" panose="020B0604020202020204" pitchFamily="34" charset="0"/>
                  <a:cs typeface="Arial" panose="020B0604020202020204" pitchFamily="34" charset="0"/>
                </a:rPr>
                <a:t>reforms</a:t>
              </a:r>
              <a:r>
                <a:rPr lang="tr-TR" sz="1400" dirty="0">
                  <a:solidFill>
                    <a:schemeClr val="dk1"/>
                  </a:solidFill>
                  <a:latin typeface="Arial" panose="020B0604020202020204" pitchFamily="34" charset="0"/>
                  <a:cs typeface="Arial" panose="020B0604020202020204" pitchFamily="34" charset="0"/>
                </a:rPr>
                <a:t> </a:t>
              </a:r>
              <a:r>
                <a:rPr lang="tr-TR" sz="1400" dirty="0" err="1">
                  <a:solidFill>
                    <a:schemeClr val="dk1"/>
                  </a:solidFill>
                  <a:latin typeface="Arial" panose="020B0604020202020204" pitchFamily="34" charset="0"/>
                  <a:cs typeface="Arial" panose="020B0604020202020204" pitchFamily="34" charset="0"/>
                </a:rPr>
                <a:t>to</a:t>
              </a:r>
              <a:r>
                <a:rPr lang="tr-TR" sz="1400" dirty="0">
                  <a:solidFill>
                    <a:schemeClr val="dk1"/>
                  </a:solidFill>
                  <a:latin typeface="Arial" panose="020B0604020202020204" pitchFamily="34" charset="0"/>
                  <a:cs typeface="Arial" panose="020B0604020202020204" pitchFamily="34" charset="0"/>
                </a:rPr>
                <a:t> </a:t>
              </a:r>
              <a:r>
                <a:rPr lang="tr-TR" sz="1400" dirty="0" err="1">
                  <a:solidFill>
                    <a:schemeClr val="dk1"/>
                  </a:solidFill>
                  <a:latin typeface="Arial" panose="020B0604020202020204" pitchFamily="34" charset="0"/>
                  <a:cs typeface="Arial" panose="020B0604020202020204" pitchFamily="34" charset="0"/>
                </a:rPr>
                <a:t>diversify</a:t>
              </a:r>
              <a:r>
                <a:rPr lang="tr-TR" sz="1400" dirty="0">
                  <a:solidFill>
                    <a:schemeClr val="dk1"/>
                  </a:solidFill>
                  <a:latin typeface="Arial" panose="020B0604020202020204" pitchFamily="34" charset="0"/>
                  <a:cs typeface="Arial" panose="020B0604020202020204" pitchFamily="34" charset="0"/>
                </a:rPr>
                <a:t> </a:t>
              </a:r>
              <a:r>
                <a:rPr lang="tr-TR" sz="1400" dirty="0" err="1">
                  <a:solidFill>
                    <a:schemeClr val="dk1"/>
                  </a:solidFill>
                  <a:latin typeface="Arial" panose="020B0604020202020204" pitchFamily="34" charset="0"/>
                  <a:cs typeface="Arial" panose="020B0604020202020204" pitchFamily="34" charset="0"/>
                </a:rPr>
                <a:t>the</a:t>
              </a:r>
              <a:r>
                <a:rPr lang="tr-TR" sz="1400" dirty="0">
                  <a:solidFill>
                    <a:schemeClr val="dk1"/>
                  </a:solidFill>
                  <a:latin typeface="Arial" panose="020B0604020202020204" pitchFamily="34" charset="0"/>
                  <a:cs typeface="Arial" panose="020B0604020202020204" pitchFamily="34" charset="0"/>
                </a:rPr>
                <a:t> </a:t>
              </a:r>
              <a:r>
                <a:rPr lang="tr-TR" sz="1400" dirty="0" err="1">
                  <a:solidFill>
                    <a:schemeClr val="dk1"/>
                  </a:solidFill>
                  <a:latin typeface="Arial" panose="020B0604020202020204" pitchFamily="34" charset="0"/>
                  <a:cs typeface="Arial" panose="020B0604020202020204" pitchFamily="34" charset="0"/>
                </a:rPr>
                <a:t>economy</a:t>
              </a:r>
              <a:r>
                <a:rPr lang="tr-TR" sz="1400" dirty="0">
                  <a:solidFill>
                    <a:schemeClr val="dk1"/>
                  </a:solidFill>
                  <a:latin typeface="Arial" panose="020B0604020202020204" pitchFamily="34" charset="0"/>
                  <a:cs typeface="Arial" panose="020B0604020202020204" pitchFamily="34" charset="0"/>
                </a:rPr>
                <a:t>, </a:t>
              </a:r>
              <a:r>
                <a:rPr lang="tr-TR" sz="1400" dirty="0" err="1">
                  <a:solidFill>
                    <a:schemeClr val="dk1"/>
                  </a:solidFill>
                  <a:latin typeface="Arial" panose="020B0604020202020204" pitchFamily="34" charset="0"/>
                  <a:cs typeface="Arial" panose="020B0604020202020204" pitchFamily="34" charset="0"/>
                </a:rPr>
                <a:t>successful</a:t>
              </a:r>
              <a:r>
                <a:rPr lang="tr-TR" sz="1400" dirty="0">
                  <a:solidFill>
                    <a:schemeClr val="dk1"/>
                  </a:solidFill>
                  <a:latin typeface="Arial" panose="020B0604020202020204" pitchFamily="34" charset="0"/>
                  <a:cs typeface="Arial" panose="020B0604020202020204" pitchFamily="34" charset="0"/>
                </a:rPr>
                <a:t> NES </a:t>
              </a:r>
              <a:r>
                <a:rPr lang="tr-TR" sz="1400" dirty="0" err="1">
                  <a:solidFill>
                    <a:schemeClr val="dk1"/>
                  </a:solidFill>
                  <a:latin typeface="Arial" panose="020B0604020202020204" pitchFamily="34" charset="0"/>
                  <a:cs typeface="Arial" panose="020B0604020202020204" pitchFamily="34" charset="0"/>
                </a:rPr>
                <a:t>applications</a:t>
              </a:r>
              <a:r>
                <a:rPr lang="tr-TR" sz="1400" dirty="0">
                  <a:solidFill>
                    <a:schemeClr val="dk1"/>
                  </a:solidFill>
                  <a:latin typeface="Arial" panose="020B0604020202020204" pitchFamily="34" charset="0"/>
                  <a:cs typeface="Arial" panose="020B0604020202020204" pitchFamily="34" charset="0"/>
                </a:rPr>
                <a:t>.</a:t>
              </a:r>
              <a:endParaRPr sz="1400" b="1" dirty="0">
                <a:latin typeface="Arial" panose="020B0604020202020204" pitchFamily="34" charset="0"/>
                <a:ea typeface="Roboto"/>
                <a:cs typeface="Arial" panose="020B0604020202020204" pitchFamily="34" charset="0"/>
                <a:sym typeface="Roboto"/>
              </a:endParaRPr>
            </a:p>
          </p:txBody>
        </p:sp>
        <p:grpSp>
          <p:nvGrpSpPr>
            <p:cNvPr id="179" name="Google Shape;179;p11"/>
            <p:cNvGrpSpPr/>
            <p:nvPr/>
          </p:nvGrpSpPr>
          <p:grpSpPr>
            <a:xfrm>
              <a:off x="3435870" y="2800065"/>
              <a:ext cx="92400" cy="411825"/>
              <a:chOff x="845575" y="2563700"/>
              <a:chExt cx="92400" cy="411825"/>
            </a:xfrm>
          </p:grpSpPr>
          <p:sp>
            <p:nvSpPr>
              <p:cNvPr id="180" name="Google Shape;180;p11"/>
              <p:cNvSpPr/>
              <p:nvPr/>
            </p:nvSpPr>
            <p:spPr>
              <a:xfrm>
                <a:off x="845575" y="2563700"/>
                <a:ext cx="92400" cy="92400"/>
              </a:xfrm>
              <a:prstGeom prst="ellipse">
                <a:avLst/>
              </a:prstGeom>
              <a:solidFill>
                <a:srgbClr val="000000"/>
              </a:solidFill>
              <a:ln>
                <a:noFill/>
              </a:ln>
            </p:spPr>
            <p:txBody>
              <a:bodyPr spcFirstLastPara="1" wrap="square" lIns="121900" tIns="121900" rIns="121900" bIns="121900" anchor="ctr" anchorCtr="0">
                <a:noAutofit/>
              </a:bodyPr>
              <a:lstStyle/>
              <a:p>
                <a:endParaRPr sz="2400"/>
              </a:p>
            </p:txBody>
          </p:sp>
          <p:cxnSp>
            <p:nvCxnSpPr>
              <p:cNvPr id="181" name="Google Shape;181;p11"/>
              <p:cNvCxnSpPr/>
              <p:nvPr/>
            </p:nvCxnSpPr>
            <p:spPr>
              <a:xfrm>
                <a:off x="891775" y="2616125"/>
                <a:ext cx="0" cy="359400"/>
              </a:xfrm>
              <a:prstGeom prst="straightConnector1">
                <a:avLst/>
              </a:prstGeom>
              <a:noFill/>
              <a:ln w="9525" cap="flat" cmpd="sng">
                <a:solidFill>
                  <a:srgbClr val="000000"/>
                </a:solidFill>
                <a:prstDash val="solid"/>
                <a:round/>
                <a:headEnd type="none" w="sm" len="sm"/>
                <a:tailEnd type="none" w="sm" len="sm"/>
              </a:ln>
            </p:spPr>
          </p:cxnSp>
        </p:grpSp>
      </p:grpSp>
      <p:grpSp>
        <p:nvGrpSpPr>
          <p:cNvPr id="182" name="Google Shape;182;p11"/>
          <p:cNvGrpSpPr/>
          <p:nvPr/>
        </p:nvGrpSpPr>
        <p:grpSpPr>
          <a:xfrm>
            <a:off x="2218634" y="2832700"/>
            <a:ext cx="2570935" cy="2325603"/>
            <a:chOff x="1828200" y="2702600"/>
            <a:chExt cx="1928201" cy="1744202"/>
          </a:xfrm>
        </p:grpSpPr>
        <p:sp>
          <p:nvSpPr>
            <p:cNvPr id="183" name="Google Shape;183;p11"/>
            <p:cNvSpPr/>
            <p:nvPr/>
          </p:nvSpPr>
          <p:spPr>
            <a:xfrm>
              <a:off x="2191011" y="3079475"/>
              <a:ext cx="1294800" cy="133500"/>
            </a:xfrm>
            <a:prstGeom prst="rect">
              <a:avLst/>
            </a:prstGeom>
            <a:solidFill>
              <a:srgbClr val="085630"/>
            </a:solidFill>
            <a:ln>
              <a:noFill/>
            </a:ln>
          </p:spPr>
          <p:txBody>
            <a:bodyPr spcFirstLastPara="1" wrap="square" lIns="121900" tIns="121900" rIns="121900" bIns="121900" anchor="ctr" anchorCtr="0">
              <a:noAutofit/>
            </a:bodyPr>
            <a:lstStyle/>
            <a:p>
              <a:endParaRPr sz="2400"/>
            </a:p>
          </p:txBody>
        </p:sp>
        <p:sp>
          <p:nvSpPr>
            <p:cNvPr id="184" name="Google Shape;184;p11"/>
            <p:cNvSpPr txBox="1"/>
            <p:nvPr/>
          </p:nvSpPr>
          <p:spPr>
            <a:xfrm>
              <a:off x="1828200" y="2702600"/>
              <a:ext cx="1138800" cy="272400"/>
            </a:xfrm>
            <a:prstGeom prst="rect">
              <a:avLst/>
            </a:prstGeom>
            <a:noFill/>
            <a:ln>
              <a:noFill/>
            </a:ln>
          </p:spPr>
          <p:txBody>
            <a:bodyPr spcFirstLastPara="1" wrap="square" lIns="121900" tIns="121900" rIns="121900" bIns="121900" anchor="t" anchorCtr="0">
              <a:noAutofit/>
            </a:bodyPr>
            <a:lstStyle/>
            <a:p>
              <a:pPr>
                <a:lnSpc>
                  <a:spcPct val="125000"/>
                </a:lnSpc>
                <a:spcBef>
                  <a:spcPts val="800"/>
                </a:spcBef>
                <a:spcAft>
                  <a:spcPts val="800"/>
                </a:spcAft>
              </a:pPr>
              <a:r>
                <a:rPr lang="tr-TR" sz="1467" b="1">
                  <a:solidFill>
                    <a:schemeClr val="dk1"/>
                  </a:solidFill>
                </a:rPr>
                <a:t>Azerbaijan</a:t>
              </a:r>
              <a:endParaRPr sz="1600" b="1">
                <a:latin typeface="Roboto"/>
                <a:ea typeface="Roboto"/>
                <a:cs typeface="Roboto"/>
                <a:sym typeface="Roboto"/>
              </a:endParaRPr>
            </a:p>
          </p:txBody>
        </p:sp>
        <p:sp>
          <p:nvSpPr>
            <p:cNvPr id="185" name="Google Shape;185;p11"/>
            <p:cNvSpPr txBox="1"/>
            <p:nvPr/>
          </p:nvSpPr>
          <p:spPr>
            <a:xfrm>
              <a:off x="2073401" y="3503002"/>
              <a:ext cx="1683000" cy="943800"/>
            </a:xfrm>
            <a:prstGeom prst="rect">
              <a:avLst/>
            </a:prstGeom>
            <a:noFill/>
            <a:ln>
              <a:noFill/>
            </a:ln>
          </p:spPr>
          <p:txBody>
            <a:bodyPr spcFirstLastPara="1" wrap="square" lIns="121900" tIns="121900" rIns="121900" bIns="121900" anchor="t" anchorCtr="0">
              <a:noAutofit/>
            </a:bodyPr>
            <a:lstStyle/>
            <a:p>
              <a:pPr>
                <a:lnSpc>
                  <a:spcPct val="125000"/>
                </a:lnSpc>
                <a:spcBef>
                  <a:spcPts val="800"/>
                </a:spcBef>
              </a:pPr>
              <a:r>
                <a:rPr lang="tr-TR" sz="1400" dirty="0">
                  <a:solidFill>
                    <a:schemeClr val="dk1"/>
                  </a:solidFill>
                  <a:latin typeface="Arial" panose="020B0604020202020204" pitchFamily="34" charset="0"/>
                  <a:cs typeface="Arial" panose="020B0604020202020204" pitchFamily="34" charset="0"/>
                </a:rPr>
                <a:t>Strategic </a:t>
              </a:r>
              <a:r>
                <a:rPr lang="tr-TR" sz="1400" dirty="0" err="1">
                  <a:solidFill>
                    <a:schemeClr val="dk1"/>
                  </a:solidFill>
                  <a:latin typeface="Arial" panose="020B0604020202020204" pitchFamily="34" charset="0"/>
                  <a:cs typeface="Arial" panose="020B0604020202020204" pitchFamily="34" charset="0"/>
                </a:rPr>
                <a:t>geographic</a:t>
              </a:r>
              <a:r>
                <a:rPr lang="tr-TR" sz="1400" dirty="0">
                  <a:solidFill>
                    <a:schemeClr val="dk1"/>
                  </a:solidFill>
                  <a:latin typeface="Arial" panose="020B0604020202020204" pitchFamily="34" charset="0"/>
                  <a:cs typeface="Arial" panose="020B0604020202020204" pitchFamily="34" charset="0"/>
                </a:rPr>
                <a:t> </a:t>
              </a:r>
              <a:r>
                <a:rPr lang="tr-TR" sz="1400" dirty="0" err="1">
                  <a:solidFill>
                    <a:schemeClr val="dk1"/>
                  </a:solidFill>
                  <a:latin typeface="Arial" panose="020B0604020202020204" pitchFamily="34" charset="0"/>
                  <a:cs typeface="Arial" panose="020B0604020202020204" pitchFamily="34" charset="0"/>
                </a:rPr>
                <a:t>location</a:t>
              </a:r>
              <a:r>
                <a:rPr lang="tr-TR" sz="1400" dirty="0">
                  <a:solidFill>
                    <a:schemeClr val="dk1"/>
                  </a:solidFill>
                  <a:latin typeface="Arial" panose="020B0604020202020204" pitchFamily="34" charset="0"/>
                  <a:cs typeface="Arial" panose="020B0604020202020204" pitchFamily="34" charset="0"/>
                </a:rPr>
                <a:t>; </a:t>
              </a:r>
              <a:r>
                <a:rPr lang="tr-TR" sz="1400" dirty="0" err="1">
                  <a:solidFill>
                    <a:schemeClr val="dk1"/>
                  </a:solidFill>
                  <a:latin typeface="Arial" panose="020B0604020202020204" pitchFamily="34" charset="0"/>
                  <a:cs typeface="Arial" panose="020B0604020202020204" pitchFamily="34" charset="0"/>
                </a:rPr>
                <a:t>dependency</a:t>
              </a:r>
              <a:r>
                <a:rPr lang="tr-TR" sz="1400" dirty="0">
                  <a:solidFill>
                    <a:schemeClr val="dk1"/>
                  </a:solidFill>
                  <a:latin typeface="Arial" panose="020B0604020202020204" pitchFamily="34" charset="0"/>
                  <a:cs typeface="Arial" panose="020B0604020202020204" pitchFamily="34" charset="0"/>
                </a:rPr>
                <a:t> on </a:t>
              </a:r>
              <a:r>
                <a:rPr lang="tr-TR" sz="1400" dirty="0" err="1">
                  <a:solidFill>
                    <a:schemeClr val="dk1"/>
                  </a:solidFill>
                  <a:latin typeface="Arial" panose="020B0604020202020204" pitchFamily="34" charset="0"/>
                  <a:cs typeface="Arial" panose="020B0604020202020204" pitchFamily="34" charset="0"/>
                </a:rPr>
                <a:t>oil</a:t>
              </a:r>
              <a:r>
                <a:rPr lang="tr-TR" sz="1400" dirty="0">
                  <a:solidFill>
                    <a:schemeClr val="dk1"/>
                  </a:solidFill>
                  <a:latin typeface="Arial" panose="020B0604020202020204" pitchFamily="34" charset="0"/>
                  <a:cs typeface="Arial" panose="020B0604020202020204" pitchFamily="34" charset="0"/>
                </a:rPr>
                <a:t> &amp; </a:t>
              </a:r>
              <a:r>
                <a:rPr lang="tr-TR" sz="1400" dirty="0" err="1">
                  <a:solidFill>
                    <a:schemeClr val="dk1"/>
                  </a:solidFill>
                  <a:latin typeface="Arial" panose="020B0604020202020204" pitchFamily="34" charset="0"/>
                  <a:cs typeface="Arial" panose="020B0604020202020204" pitchFamily="34" charset="0"/>
                </a:rPr>
                <a:t>gas</a:t>
              </a:r>
              <a:r>
                <a:rPr lang="tr-TR" sz="1400" dirty="0">
                  <a:solidFill>
                    <a:schemeClr val="dk1"/>
                  </a:solidFill>
                  <a:latin typeface="Arial" panose="020B0604020202020204" pitchFamily="34" charset="0"/>
                  <a:cs typeface="Arial" panose="020B0604020202020204" pitchFamily="34" charset="0"/>
                </a:rPr>
                <a:t>; </a:t>
              </a:r>
              <a:r>
                <a:rPr lang="tr-TR" sz="1400" dirty="0" err="1">
                  <a:solidFill>
                    <a:schemeClr val="dk1"/>
                  </a:solidFill>
                  <a:latin typeface="Arial" panose="020B0604020202020204" pitchFamily="34" charset="0"/>
                  <a:cs typeface="Arial" panose="020B0604020202020204" pitchFamily="34" charset="0"/>
                </a:rPr>
                <a:t>various</a:t>
              </a:r>
              <a:r>
                <a:rPr lang="tr-TR" sz="1400" dirty="0">
                  <a:solidFill>
                    <a:schemeClr val="dk1"/>
                  </a:solidFill>
                  <a:latin typeface="Arial" panose="020B0604020202020204" pitchFamily="34" charset="0"/>
                  <a:cs typeface="Arial" panose="020B0604020202020204" pitchFamily="34" charset="0"/>
                </a:rPr>
                <a:t> </a:t>
              </a:r>
              <a:r>
                <a:rPr lang="tr-TR" sz="1400" dirty="0" err="1">
                  <a:solidFill>
                    <a:schemeClr val="dk1"/>
                  </a:solidFill>
                  <a:latin typeface="Arial" panose="020B0604020202020204" pitchFamily="34" charset="0"/>
                  <a:cs typeface="Arial" panose="020B0604020202020204" pitchFamily="34" charset="0"/>
                </a:rPr>
                <a:t>strategic</a:t>
              </a:r>
              <a:r>
                <a:rPr lang="tr-TR" sz="1400" dirty="0">
                  <a:solidFill>
                    <a:schemeClr val="dk1"/>
                  </a:solidFill>
                  <a:latin typeface="Arial" panose="020B0604020202020204" pitchFamily="34" charset="0"/>
                  <a:cs typeface="Arial" panose="020B0604020202020204" pitchFamily="34" charset="0"/>
                </a:rPr>
                <a:t> </a:t>
              </a:r>
              <a:r>
                <a:rPr lang="tr-TR" sz="1400" dirty="0" err="1">
                  <a:solidFill>
                    <a:schemeClr val="dk1"/>
                  </a:solidFill>
                  <a:latin typeface="Arial" panose="020B0604020202020204" pitchFamily="34" charset="0"/>
                  <a:cs typeface="Arial" panose="020B0604020202020204" pitchFamily="34" charset="0"/>
                </a:rPr>
                <a:t>policies</a:t>
              </a:r>
              <a:r>
                <a:rPr lang="tr-TR" sz="1400" dirty="0">
                  <a:solidFill>
                    <a:schemeClr val="dk1"/>
                  </a:solidFill>
                  <a:latin typeface="Arial" panose="020B0604020202020204" pitchFamily="34" charset="0"/>
                  <a:cs typeface="Arial" panose="020B0604020202020204" pitchFamily="34" charset="0"/>
                </a:rPr>
                <a:t> </a:t>
              </a:r>
              <a:r>
                <a:rPr lang="tr-TR" sz="1400" dirty="0" err="1">
                  <a:solidFill>
                    <a:schemeClr val="dk1"/>
                  </a:solidFill>
                  <a:latin typeface="Arial" panose="020B0604020202020204" pitchFamily="34" charset="0"/>
                  <a:cs typeface="Arial" panose="020B0604020202020204" pitchFamily="34" charset="0"/>
                </a:rPr>
                <a:t>to</a:t>
              </a:r>
              <a:r>
                <a:rPr lang="tr-TR" sz="1400" dirty="0">
                  <a:solidFill>
                    <a:schemeClr val="dk1"/>
                  </a:solidFill>
                  <a:latin typeface="Arial" panose="020B0604020202020204" pitchFamily="34" charset="0"/>
                  <a:cs typeface="Arial" panose="020B0604020202020204" pitchFamily="34" charset="0"/>
                </a:rPr>
                <a:t> </a:t>
              </a:r>
              <a:r>
                <a:rPr lang="tr-TR" sz="1400" dirty="0" err="1">
                  <a:solidFill>
                    <a:schemeClr val="dk1"/>
                  </a:solidFill>
                  <a:latin typeface="Arial" panose="020B0604020202020204" pitchFamily="34" charset="0"/>
                  <a:cs typeface="Arial" panose="020B0604020202020204" pitchFamily="34" charset="0"/>
                </a:rPr>
                <a:t>efforts</a:t>
              </a:r>
              <a:r>
                <a:rPr lang="tr-TR" sz="1400" dirty="0">
                  <a:solidFill>
                    <a:schemeClr val="dk1"/>
                  </a:solidFill>
                  <a:latin typeface="Arial" panose="020B0604020202020204" pitchFamily="34" charset="0"/>
                  <a:cs typeface="Arial" panose="020B0604020202020204" pitchFamily="34" charset="0"/>
                </a:rPr>
                <a:t> </a:t>
              </a:r>
              <a:r>
                <a:rPr lang="tr-TR" sz="1400" dirty="0" err="1">
                  <a:solidFill>
                    <a:schemeClr val="dk1"/>
                  </a:solidFill>
                  <a:latin typeface="Arial" panose="020B0604020202020204" pitchFamily="34" charset="0"/>
                  <a:cs typeface="Arial" panose="020B0604020202020204" pitchFamily="34" charset="0"/>
                </a:rPr>
                <a:t>to</a:t>
              </a:r>
              <a:r>
                <a:rPr lang="tr-TR" sz="1400" dirty="0">
                  <a:solidFill>
                    <a:schemeClr val="dk1"/>
                  </a:solidFill>
                  <a:latin typeface="Arial" panose="020B0604020202020204" pitchFamily="34" charset="0"/>
                  <a:cs typeface="Arial" panose="020B0604020202020204" pitchFamily="34" charset="0"/>
                </a:rPr>
                <a:t> </a:t>
              </a:r>
              <a:r>
                <a:rPr lang="tr-TR" sz="1400" dirty="0" err="1">
                  <a:solidFill>
                    <a:schemeClr val="dk1"/>
                  </a:solidFill>
                  <a:latin typeface="Arial" panose="020B0604020202020204" pitchFamily="34" charset="0"/>
                  <a:cs typeface="Arial" panose="020B0604020202020204" pitchFamily="34" charset="0"/>
                </a:rPr>
                <a:t>strengthen</a:t>
              </a:r>
              <a:r>
                <a:rPr lang="tr-TR" sz="1400" dirty="0">
                  <a:solidFill>
                    <a:schemeClr val="dk1"/>
                  </a:solidFill>
                  <a:latin typeface="Arial" panose="020B0604020202020204" pitchFamily="34" charset="0"/>
                  <a:cs typeface="Arial" panose="020B0604020202020204" pitchFamily="34" charset="0"/>
                </a:rPr>
                <a:t> </a:t>
              </a:r>
              <a:r>
                <a:rPr lang="tr-TR" sz="1400" dirty="0" err="1">
                  <a:solidFill>
                    <a:schemeClr val="dk1"/>
                  </a:solidFill>
                  <a:latin typeface="Arial" panose="020B0604020202020204" pitchFamily="34" charset="0"/>
                  <a:cs typeface="Arial" panose="020B0604020202020204" pitchFamily="34" charset="0"/>
                </a:rPr>
                <a:t>exports</a:t>
              </a:r>
              <a:r>
                <a:rPr lang="tr-TR" sz="1400" dirty="0">
                  <a:solidFill>
                    <a:schemeClr val="dk1"/>
                  </a:solidFill>
                  <a:latin typeface="Arial" panose="020B0604020202020204" pitchFamily="34" charset="0"/>
                  <a:cs typeface="Arial" panose="020B0604020202020204" pitchFamily="34" charset="0"/>
                </a:rPr>
                <a:t>, </a:t>
              </a:r>
              <a:r>
                <a:rPr lang="tr-TR" sz="1400" dirty="0" err="1">
                  <a:solidFill>
                    <a:schemeClr val="dk1"/>
                  </a:solidFill>
                  <a:latin typeface="Arial" panose="020B0604020202020204" pitchFamily="34" charset="0"/>
                  <a:cs typeface="Arial" panose="020B0604020202020204" pitchFamily="34" charset="0"/>
                </a:rPr>
                <a:t>agriculture</a:t>
              </a:r>
              <a:r>
                <a:rPr lang="tr-TR" sz="1400" dirty="0">
                  <a:solidFill>
                    <a:schemeClr val="dk1"/>
                  </a:solidFill>
                  <a:latin typeface="Arial" panose="020B0604020202020204" pitchFamily="34" charset="0"/>
                  <a:cs typeface="Arial" panose="020B0604020202020204" pitchFamily="34" charset="0"/>
                </a:rPr>
                <a:t> </a:t>
              </a:r>
              <a:r>
                <a:rPr lang="tr-TR" sz="1400" dirty="0" err="1">
                  <a:solidFill>
                    <a:schemeClr val="dk1"/>
                  </a:solidFill>
                  <a:latin typeface="Arial" panose="020B0604020202020204" pitchFamily="34" charset="0"/>
                  <a:cs typeface="Arial" panose="020B0604020202020204" pitchFamily="34" charset="0"/>
                </a:rPr>
                <a:t>and</a:t>
              </a:r>
              <a:r>
                <a:rPr lang="tr-TR" sz="1400" dirty="0">
                  <a:solidFill>
                    <a:schemeClr val="dk1"/>
                  </a:solidFill>
                  <a:latin typeface="Arial" panose="020B0604020202020204" pitchFamily="34" charset="0"/>
                  <a:cs typeface="Arial" panose="020B0604020202020204" pitchFamily="34" charset="0"/>
                </a:rPr>
                <a:t> </a:t>
              </a:r>
              <a:r>
                <a:rPr lang="tr-TR" sz="1400" dirty="0" err="1">
                  <a:solidFill>
                    <a:schemeClr val="dk1"/>
                  </a:solidFill>
                  <a:latin typeface="Arial" panose="020B0604020202020204" pitchFamily="34" charset="0"/>
                  <a:cs typeface="Arial" panose="020B0604020202020204" pitchFamily="34" charset="0"/>
                </a:rPr>
                <a:t>rural</a:t>
              </a:r>
              <a:r>
                <a:rPr lang="tr-TR" sz="1400" dirty="0">
                  <a:solidFill>
                    <a:schemeClr val="dk1"/>
                  </a:solidFill>
                  <a:latin typeface="Arial" panose="020B0604020202020204" pitchFamily="34" charset="0"/>
                  <a:cs typeface="Arial" panose="020B0604020202020204" pitchFamily="34" charset="0"/>
                </a:rPr>
                <a:t> </a:t>
              </a:r>
              <a:r>
                <a:rPr lang="tr-TR" sz="1400" dirty="0" err="1">
                  <a:solidFill>
                    <a:schemeClr val="dk1"/>
                  </a:solidFill>
                  <a:latin typeface="Arial" panose="020B0604020202020204" pitchFamily="34" charset="0"/>
                  <a:cs typeface="Arial" panose="020B0604020202020204" pitchFamily="34" charset="0"/>
                </a:rPr>
                <a:t>economy</a:t>
              </a:r>
              <a:r>
                <a:rPr lang="tr-TR" sz="1400" dirty="0">
                  <a:solidFill>
                    <a:schemeClr val="dk1"/>
                  </a:solidFill>
                  <a:latin typeface="Arial" panose="020B0604020202020204" pitchFamily="34" charset="0"/>
                  <a:cs typeface="Arial" panose="020B0604020202020204" pitchFamily="34" charset="0"/>
                </a:rPr>
                <a:t>.</a:t>
              </a:r>
              <a:br>
                <a:rPr lang="tr-TR" sz="1400" dirty="0">
                  <a:solidFill>
                    <a:schemeClr val="dk1"/>
                  </a:solidFill>
                  <a:latin typeface="Arial" panose="020B0604020202020204" pitchFamily="34" charset="0"/>
                  <a:cs typeface="Arial" panose="020B0604020202020204" pitchFamily="34" charset="0"/>
                </a:rPr>
              </a:br>
              <a:endParaRPr sz="1400" dirty="0">
                <a:solidFill>
                  <a:schemeClr val="dk1"/>
                </a:solidFill>
                <a:latin typeface="Arial" panose="020B0604020202020204" pitchFamily="34" charset="0"/>
                <a:cs typeface="Arial" panose="020B0604020202020204" pitchFamily="34" charset="0"/>
              </a:endParaRPr>
            </a:p>
            <a:p>
              <a:pPr>
                <a:spcBef>
                  <a:spcPts val="800"/>
                </a:spcBef>
                <a:spcAft>
                  <a:spcPts val="2133"/>
                </a:spcAft>
              </a:pPr>
              <a:endParaRPr sz="1067" b="1" dirty="0">
                <a:latin typeface="Roboto"/>
                <a:ea typeface="Roboto"/>
                <a:cs typeface="Roboto"/>
                <a:sym typeface="Roboto"/>
              </a:endParaRPr>
            </a:p>
          </p:txBody>
        </p:sp>
        <p:grpSp>
          <p:nvGrpSpPr>
            <p:cNvPr id="186" name="Google Shape;186;p11"/>
            <p:cNvGrpSpPr/>
            <p:nvPr/>
          </p:nvGrpSpPr>
          <p:grpSpPr>
            <a:xfrm rot="10800000">
              <a:off x="2149293" y="3079467"/>
              <a:ext cx="92400" cy="411825"/>
              <a:chOff x="2072481" y="2563700"/>
              <a:chExt cx="92400" cy="411825"/>
            </a:xfrm>
          </p:grpSpPr>
          <p:cxnSp>
            <p:nvCxnSpPr>
              <p:cNvPr id="187" name="Google Shape;187;p11"/>
              <p:cNvCxnSpPr/>
              <p:nvPr/>
            </p:nvCxnSpPr>
            <p:spPr>
              <a:xfrm>
                <a:off x="2118681" y="2616125"/>
                <a:ext cx="0" cy="359400"/>
              </a:xfrm>
              <a:prstGeom prst="straightConnector1">
                <a:avLst/>
              </a:prstGeom>
              <a:noFill/>
              <a:ln w="9525" cap="flat" cmpd="sng">
                <a:solidFill>
                  <a:srgbClr val="000000"/>
                </a:solidFill>
                <a:prstDash val="solid"/>
                <a:round/>
                <a:headEnd type="none" w="sm" len="sm"/>
                <a:tailEnd type="none" w="sm" len="sm"/>
              </a:ln>
            </p:spPr>
          </p:cxnSp>
          <p:sp>
            <p:nvSpPr>
              <p:cNvPr id="188" name="Google Shape;188;p11"/>
              <p:cNvSpPr/>
              <p:nvPr/>
            </p:nvSpPr>
            <p:spPr>
              <a:xfrm>
                <a:off x="2072481" y="2563700"/>
                <a:ext cx="92400" cy="92400"/>
              </a:xfrm>
              <a:prstGeom prst="ellipse">
                <a:avLst/>
              </a:prstGeom>
              <a:solidFill>
                <a:srgbClr val="000000"/>
              </a:solidFill>
              <a:ln>
                <a:noFill/>
              </a:ln>
            </p:spPr>
            <p:txBody>
              <a:bodyPr spcFirstLastPara="1" wrap="square" lIns="121900" tIns="121900" rIns="121900" bIns="121900" anchor="ctr" anchorCtr="0">
                <a:noAutofit/>
              </a:bodyPr>
              <a:lstStyle/>
              <a:p>
                <a:endParaRPr sz="2400"/>
              </a:p>
            </p:txBody>
          </p:sp>
        </p:grpSp>
      </p:grpSp>
      <p:grpSp>
        <p:nvGrpSpPr>
          <p:cNvPr id="189" name="Google Shape;189;p11"/>
          <p:cNvGrpSpPr/>
          <p:nvPr/>
        </p:nvGrpSpPr>
        <p:grpSpPr>
          <a:xfrm>
            <a:off x="3986662" y="1040103"/>
            <a:ext cx="2590595" cy="2973130"/>
            <a:chOff x="3154221" y="1358152"/>
            <a:chExt cx="1942946" cy="2229848"/>
          </a:xfrm>
        </p:grpSpPr>
        <p:sp>
          <p:nvSpPr>
            <p:cNvPr id="190" name="Google Shape;190;p11"/>
            <p:cNvSpPr/>
            <p:nvPr/>
          </p:nvSpPr>
          <p:spPr>
            <a:xfrm>
              <a:off x="3485717" y="3079475"/>
              <a:ext cx="1294800" cy="133500"/>
            </a:xfrm>
            <a:prstGeom prst="rect">
              <a:avLst/>
            </a:prstGeom>
            <a:solidFill>
              <a:srgbClr val="0E9453"/>
            </a:solidFill>
            <a:ln>
              <a:noFill/>
            </a:ln>
          </p:spPr>
          <p:txBody>
            <a:bodyPr spcFirstLastPara="1" wrap="square" lIns="121900" tIns="121900" rIns="121900" bIns="121900" anchor="ctr" anchorCtr="0">
              <a:noAutofit/>
            </a:bodyPr>
            <a:lstStyle/>
            <a:p>
              <a:endParaRPr sz="2400"/>
            </a:p>
          </p:txBody>
        </p:sp>
        <p:sp>
          <p:nvSpPr>
            <p:cNvPr id="191" name="Google Shape;191;p11"/>
            <p:cNvSpPr txBox="1"/>
            <p:nvPr/>
          </p:nvSpPr>
          <p:spPr>
            <a:xfrm>
              <a:off x="3154221" y="3216600"/>
              <a:ext cx="1418245" cy="371400"/>
            </a:xfrm>
            <a:prstGeom prst="rect">
              <a:avLst/>
            </a:prstGeom>
            <a:noFill/>
            <a:ln>
              <a:noFill/>
            </a:ln>
          </p:spPr>
          <p:txBody>
            <a:bodyPr spcFirstLastPara="1" wrap="square" lIns="121900" tIns="121900" rIns="121900" bIns="121900" anchor="t" anchorCtr="0">
              <a:noAutofit/>
            </a:bodyPr>
            <a:lstStyle/>
            <a:p>
              <a:pPr>
                <a:lnSpc>
                  <a:spcPct val="125000"/>
                </a:lnSpc>
                <a:spcBef>
                  <a:spcPts val="800"/>
                </a:spcBef>
                <a:spcAft>
                  <a:spcPts val="800"/>
                </a:spcAft>
              </a:pPr>
              <a:r>
                <a:rPr lang="tr-TR" sz="1467" b="1" dirty="0" err="1">
                  <a:solidFill>
                    <a:schemeClr val="dk1"/>
                  </a:solidFill>
                </a:rPr>
                <a:t>Indonesia</a:t>
              </a:r>
              <a:r>
                <a:rPr lang="tr-TR" sz="1467" b="1" dirty="0">
                  <a:solidFill>
                    <a:schemeClr val="dk1"/>
                  </a:solidFill>
                </a:rPr>
                <a:t> (</a:t>
              </a:r>
              <a:r>
                <a:rPr lang="tr-TR" sz="1467" b="1" dirty="0" err="1">
                  <a:solidFill>
                    <a:schemeClr val="dk1"/>
                  </a:solidFill>
                </a:rPr>
                <a:t>field</a:t>
              </a:r>
              <a:r>
                <a:rPr lang="tr-TR" sz="1467" b="1" dirty="0">
                  <a:solidFill>
                    <a:schemeClr val="dk1"/>
                  </a:solidFill>
                </a:rPr>
                <a:t> </a:t>
              </a:r>
              <a:r>
                <a:rPr lang="tr-TR" sz="1467" b="1" dirty="0" err="1">
                  <a:solidFill>
                    <a:schemeClr val="dk1"/>
                  </a:solidFill>
                </a:rPr>
                <a:t>visit</a:t>
              </a:r>
              <a:r>
                <a:rPr lang="tr-TR" sz="1467" b="1" dirty="0">
                  <a:solidFill>
                    <a:schemeClr val="dk1"/>
                  </a:solidFill>
                </a:rPr>
                <a:t>) </a:t>
              </a:r>
              <a:endParaRPr sz="1600" b="1" dirty="0">
                <a:latin typeface="Roboto"/>
                <a:ea typeface="Roboto"/>
                <a:cs typeface="Roboto"/>
                <a:sym typeface="Roboto"/>
              </a:endParaRPr>
            </a:p>
          </p:txBody>
        </p:sp>
        <p:sp>
          <p:nvSpPr>
            <p:cNvPr id="192" name="Google Shape;192;p11"/>
            <p:cNvSpPr txBox="1"/>
            <p:nvPr/>
          </p:nvSpPr>
          <p:spPr>
            <a:xfrm>
              <a:off x="3169067" y="1358152"/>
              <a:ext cx="1928100" cy="943800"/>
            </a:xfrm>
            <a:prstGeom prst="rect">
              <a:avLst/>
            </a:prstGeom>
            <a:noFill/>
            <a:ln>
              <a:noFill/>
            </a:ln>
          </p:spPr>
          <p:txBody>
            <a:bodyPr spcFirstLastPara="1" wrap="square" lIns="121900" tIns="121900" rIns="121900" bIns="121900" anchor="t" anchorCtr="0">
              <a:noAutofit/>
            </a:bodyPr>
            <a:lstStyle/>
            <a:p>
              <a:pPr>
                <a:lnSpc>
                  <a:spcPct val="125000"/>
                </a:lnSpc>
                <a:spcBef>
                  <a:spcPts val="800"/>
                </a:spcBef>
                <a:spcAft>
                  <a:spcPts val="800"/>
                </a:spcAft>
              </a:pPr>
              <a:r>
                <a:rPr lang="tr-TR" sz="1400" dirty="0">
                  <a:solidFill>
                    <a:schemeClr val="dk1"/>
                  </a:solidFill>
                  <a:latin typeface="Arial" panose="020B0604020202020204" pitchFamily="34" charset="0"/>
                  <a:cs typeface="Arial" panose="020B0604020202020204" pitchFamily="34" charset="0"/>
                </a:rPr>
                <a:t>Large labor force, agricultural commodities, restrictions on unprocessed raw material exports, focus on value addition.Vision documents, structured policy papers </a:t>
              </a:r>
              <a:br>
                <a:rPr lang="tr-TR" sz="1400" dirty="0">
                  <a:solidFill>
                    <a:schemeClr val="dk1"/>
                  </a:solidFill>
                  <a:latin typeface="Arial" panose="020B0604020202020204" pitchFamily="34" charset="0"/>
                  <a:cs typeface="Arial" panose="020B0604020202020204" pitchFamily="34" charset="0"/>
                </a:rPr>
              </a:br>
              <a:endParaRPr sz="1400" b="1" dirty="0">
                <a:latin typeface="Arial" panose="020B0604020202020204" pitchFamily="34" charset="0"/>
                <a:ea typeface="Roboto"/>
                <a:cs typeface="Arial" panose="020B0604020202020204" pitchFamily="34" charset="0"/>
                <a:sym typeface="Roboto"/>
              </a:endParaRPr>
            </a:p>
          </p:txBody>
        </p:sp>
        <p:grpSp>
          <p:nvGrpSpPr>
            <p:cNvPr id="193" name="Google Shape;193;p11"/>
            <p:cNvGrpSpPr/>
            <p:nvPr/>
          </p:nvGrpSpPr>
          <p:grpSpPr>
            <a:xfrm>
              <a:off x="3435870" y="2800065"/>
              <a:ext cx="92400" cy="411825"/>
              <a:chOff x="845575" y="2563700"/>
              <a:chExt cx="92400" cy="411825"/>
            </a:xfrm>
          </p:grpSpPr>
          <p:sp>
            <p:nvSpPr>
              <p:cNvPr id="194" name="Google Shape;194;p11"/>
              <p:cNvSpPr/>
              <p:nvPr/>
            </p:nvSpPr>
            <p:spPr>
              <a:xfrm>
                <a:off x="845575" y="2563700"/>
                <a:ext cx="92400" cy="92400"/>
              </a:xfrm>
              <a:prstGeom prst="ellipse">
                <a:avLst/>
              </a:prstGeom>
              <a:solidFill>
                <a:srgbClr val="000000"/>
              </a:solidFill>
              <a:ln>
                <a:noFill/>
              </a:ln>
            </p:spPr>
            <p:txBody>
              <a:bodyPr spcFirstLastPara="1" wrap="square" lIns="121900" tIns="121900" rIns="121900" bIns="121900" anchor="ctr" anchorCtr="0">
                <a:noAutofit/>
              </a:bodyPr>
              <a:lstStyle/>
              <a:p>
                <a:endParaRPr sz="2400"/>
              </a:p>
            </p:txBody>
          </p:sp>
          <p:cxnSp>
            <p:nvCxnSpPr>
              <p:cNvPr id="195" name="Google Shape;195;p11"/>
              <p:cNvCxnSpPr/>
              <p:nvPr/>
            </p:nvCxnSpPr>
            <p:spPr>
              <a:xfrm>
                <a:off x="891775" y="2616125"/>
                <a:ext cx="0" cy="359400"/>
              </a:xfrm>
              <a:prstGeom prst="straightConnector1">
                <a:avLst/>
              </a:prstGeom>
              <a:noFill/>
              <a:ln w="9525" cap="flat" cmpd="sng">
                <a:solidFill>
                  <a:srgbClr val="000000"/>
                </a:solidFill>
                <a:prstDash val="solid"/>
                <a:round/>
                <a:headEnd type="none" w="sm" len="sm"/>
                <a:tailEnd type="none" w="sm" len="sm"/>
              </a:ln>
            </p:spPr>
          </p:cxnSp>
        </p:grpSp>
      </p:grpSp>
      <p:grpSp>
        <p:nvGrpSpPr>
          <p:cNvPr id="196" name="Google Shape;196;p11"/>
          <p:cNvGrpSpPr/>
          <p:nvPr/>
        </p:nvGrpSpPr>
        <p:grpSpPr>
          <a:xfrm>
            <a:off x="5665281" y="2832695"/>
            <a:ext cx="2580014" cy="2325608"/>
            <a:chOff x="4413186" y="2702596"/>
            <a:chExt cx="1935011" cy="1744206"/>
          </a:xfrm>
        </p:grpSpPr>
        <p:sp>
          <p:nvSpPr>
            <p:cNvPr id="197" name="Google Shape;197;p11"/>
            <p:cNvSpPr/>
            <p:nvPr/>
          </p:nvSpPr>
          <p:spPr>
            <a:xfrm>
              <a:off x="4780421" y="3079475"/>
              <a:ext cx="1294800" cy="133500"/>
            </a:xfrm>
            <a:prstGeom prst="rect">
              <a:avLst/>
            </a:prstGeom>
            <a:solidFill>
              <a:srgbClr val="085630"/>
            </a:solidFill>
            <a:ln>
              <a:noFill/>
            </a:ln>
          </p:spPr>
          <p:txBody>
            <a:bodyPr spcFirstLastPara="1" wrap="square" lIns="121900" tIns="121900" rIns="121900" bIns="121900" anchor="ctr" anchorCtr="0">
              <a:noAutofit/>
            </a:bodyPr>
            <a:lstStyle/>
            <a:p>
              <a:endParaRPr sz="2400"/>
            </a:p>
          </p:txBody>
        </p:sp>
        <p:grpSp>
          <p:nvGrpSpPr>
            <p:cNvPr id="198" name="Google Shape;198;p11"/>
            <p:cNvGrpSpPr/>
            <p:nvPr/>
          </p:nvGrpSpPr>
          <p:grpSpPr>
            <a:xfrm rot="10800000">
              <a:off x="4737413" y="3079467"/>
              <a:ext cx="92400" cy="411825"/>
              <a:chOff x="2070100" y="2563700"/>
              <a:chExt cx="92400" cy="411825"/>
            </a:xfrm>
          </p:grpSpPr>
          <p:cxnSp>
            <p:nvCxnSpPr>
              <p:cNvPr id="199" name="Google Shape;199;p11"/>
              <p:cNvCxnSpPr/>
              <p:nvPr/>
            </p:nvCxnSpPr>
            <p:spPr>
              <a:xfrm>
                <a:off x="2116300" y="2616125"/>
                <a:ext cx="0" cy="359400"/>
              </a:xfrm>
              <a:prstGeom prst="straightConnector1">
                <a:avLst/>
              </a:prstGeom>
              <a:noFill/>
              <a:ln w="9525" cap="flat" cmpd="sng">
                <a:solidFill>
                  <a:srgbClr val="000000"/>
                </a:solidFill>
                <a:prstDash val="solid"/>
                <a:round/>
                <a:headEnd type="none" w="sm" len="sm"/>
                <a:tailEnd type="none" w="sm" len="sm"/>
              </a:ln>
            </p:spPr>
          </p:cxnSp>
          <p:sp>
            <p:nvSpPr>
              <p:cNvPr id="200" name="Google Shape;200;p11"/>
              <p:cNvSpPr/>
              <p:nvPr/>
            </p:nvSpPr>
            <p:spPr>
              <a:xfrm>
                <a:off x="2070100" y="2563700"/>
                <a:ext cx="92400" cy="92400"/>
              </a:xfrm>
              <a:prstGeom prst="ellipse">
                <a:avLst/>
              </a:prstGeom>
              <a:solidFill>
                <a:srgbClr val="000000"/>
              </a:solidFill>
              <a:ln>
                <a:noFill/>
              </a:ln>
            </p:spPr>
            <p:txBody>
              <a:bodyPr spcFirstLastPara="1" wrap="square" lIns="121900" tIns="121900" rIns="121900" bIns="121900" anchor="ctr" anchorCtr="0">
                <a:noAutofit/>
              </a:bodyPr>
              <a:lstStyle/>
              <a:p>
                <a:endParaRPr sz="2400"/>
              </a:p>
            </p:txBody>
          </p:sp>
        </p:grpSp>
        <p:sp>
          <p:nvSpPr>
            <p:cNvPr id="201" name="Google Shape;201;p11"/>
            <p:cNvSpPr txBox="1"/>
            <p:nvPr/>
          </p:nvSpPr>
          <p:spPr>
            <a:xfrm>
              <a:off x="4413186" y="2702596"/>
              <a:ext cx="1294564" cy="371400"/>
            </a:xfrm>
            <a:prstGeom prst="rect">
              <a:avLst/>
            </a:prstGeom>
            <a:noFill/>
            <a:ln>
              <a:noFill/>
            </a:ln>
          </p:spPr>
          <p:txBody>
            <a:bodyPr spcFirstLastPara="1" wrap="square" lIns="121900" tIns="121900" rIns="121900" bIns="121900" anchor="t" anchorCtr="0">
              <a:noAutofit/>
            </a:bodyPr>
            <a:lstStyle/>
            <a:p>
              <a:pPr>
                <a:lnSpc>
                  <a:spcPct val="125000"/>
                </a:lnSpc>
                <a:spcBef>
                  <a:spcPts val="800"/>
                </a:spcBef>
                <a:spcAft>
                  <a:spcPts val="800"/>
                </a:spcAft>
              </a:pPr>
              <a:r>
                <a:rPr lang="tr-TR" sz="1467" b="1" dirty="0" err="1">
                  <a:solidFill>
                    <a:schemeClr val="dk1"/>
                  </a:solidFill>
                </a:rPr>
                <a:t>Egypt</a:t>
              </a:r>
              <a:r>
                <a:rPr lang="tr-TR" sz="1467" b="1" dirty="0">
                  <a:solidFill>
                    <a:schemeClr val="dk1"/>
                  </a:solidFill>
                </a:rPr>
                <a:t> (</a:t>
              </a:r>
              <a:r>
                <a:rPr lang="tr-TR" sz="1467" b="1" dirty="0" err="1">
                  <a:solidFill>
                    <a:schemeClr val="dk1"/>
                  </a:solidFill>
                </a:rPr>
                <a:t>field</a:t>
              </a:r>
              <a:r>
                <a:rPr lang="tr-TR" sz="1467" b="1" dirty="0">
                  <a:solidFill>
                    <a:schemeClr val="dk1"/>
                  </a:solidFill>
                </a:rPr>
                <a:t> </a:t>
              </a:r>
              <a:r>
                <a:rPr lang="tr-TR" sz="1467" b="1" dirty="0" err="1">
                  <a:solidFill>
                    <a:schemeClr val="dk1"/>
                  </a:solidFill>
                </a:rPr>
                <a:t>visit</a:t>
              </a:r>
              <a:r>
                <a:rPr lang="tr-TR" sz="1467" b="1" dirty="0">
                  <a:solidFill>
                    <a:schemeClr val="dk1"/>
                  </a:solidFill>
                </a:rPr>
                <a:t>)</a:t>
              </a:r>
              <a:endParaRPr sz="1600" b="1" dirty="0">
                <a:latin typeface="Roboto"/>
                <a:ea typeface="Roboto"/>
                <a:cs typeface="Roboto"/>
                <a:sym typeface="Roboto"/>
              </a:endParaRPr>
            </a:p>
          </p:txBody>
        </p:sp>
        <p:sp>
          <p:nvSpPr>
            <p:cNvPr id="202" name="Google Shape;202;p11"/>
            <p:cNvSpPr txBox="1"/>
            <p:nvPr/>
          </p:nvSpPr>
          <p:spPr>
            <a:xfrm>
              <a:off x="4665197" y="3503002"/>
              <a:ext cx="1683000" cy="943800"/>
            </a:xfrm>
            <a:prstGeom prst="rect">
              <a:avLst/>
            </a:prstGeom>
            <a:noFill/>
            <a:ln>
              <a:noFill/>
            </a:ln>
          </p:spPr>
          <p:txBody>
            <a:bodyPr spcFirstLastPara="1" wrap="square" lIns="121900" tIns="121900" rIns="121900" bIns="121900" anchor="t" anchorCtr="0">
              <a:noAutofit/>
            </a:bodyPr>
            <a:lstStyle/>
            <a:p>
              <a:pPr>
                <a:lnSpc>
                  <a:spcPct val="125000"/>
                </a:lnSpc>
                <a:spcBef>
                  <a:spcPts val="800"/>
                </a:spcBef>
                <a:spcAft>
                  <a:spcPts val="800"/>
                </a:spcAft>
              </a:pPr>
              <a:r>
                <a:rPr lang="tr-TR" sz="1400" dirty="0" err="1">
                  <a:solidFill>
                    <a:schemeClr val="dk1"/>
                  </a:solidFill>
                  <a:latin typeface="Arial" panose="020B0604020202020204" pitchFamily="34" charset="0"/>
                  <a:cs typeface="Arial" panose="020B0604020202020204" pitchFamily="34" charset="0"/>
                </a:rPr>
                <a:t>Growing</a:t>
              </a:r>
              <a:r>
                <a:rPr lang="tr-TR" sz="1400" dirty="0">
                  <a:solidFill>
                    <a:schemeClr val="dk1"/>
                  </a:solidFill>
                  <a:latin typeface="Arial" panose="020B0604020202020204" pitchFamily="34" charset="0"/>
                  <a:cs typeface="Arial" panose="020B0604020202020204" pitchFamily="34" charset="0"/>
                </a:rPr>
                <a:t> </a:t>
              </a:r>
              <a:r>
                <a:rPr lang="tr-TR" sz="1400" dirty="0" err="1">
                  <a:solidFill>
                    <a:schemeClr val="dk1"/>
                  </a:solidFill>
                  <a:latin typeface="Arial" panose="020B0604020202020204" pitchFamily="34" charset="0"/>
                  <a:cs typeface="Arial" panose="020B0604020202020204" pitchFamily="34" charset="0"/>
                </a:rPr>
                <a:t>population</a:t>
              </a:r>
              <a:r>
                <a:rPr lang="tr-TR" sz="1400" dirty="0">
                  <a:solidFill>
                    <a:schemeClr val="dk1"/>
                  </a:solidFill>
                  <a:latin typeface="Arial" panose="020B0604020202020204" pitchFamily="34" charset="0"/>
                  <a:cs typeface="Arial" panose="020B0604020202020204" pitchFamily="34" charset="0"/>
                </a:rPr>
                <a:t>; </a:t>
              </a:r>
              <a:r>
                <a:rPr lang="tr-TR" sz="1400" dirty="0" err="1">
                  <a:solidFill>
                    <a:schemeClr val="dk1"/>
                  </a:solidFill>
                  <a:latin typeface="Arial" panose="020B0604020202020204" pitchFamily="34" charset="0"/>
                  <a:cs typeface="Arial" panose="020B0604020202020204" pitchFamily="34" charset="0"/>
                </a:rPr>
                <a:t>strategic</a:t>
              </a:r>
              <a:r>
                <a:rPr lang="tr-TR" sz="1400" dirty="0">
                  <a:solidFill>
                    <a:schemeClr val="dk1"/>
                  </a:solidFill>
                  <a:latin typeface="Arial" panose="020B0604020202020204" pitchFamily="34" charset="0"/>
                  <a:cs typeface="Arial" panose="020B0604020202020204" pitchFamily="34" charset="0"/>
                </a:rPr>
                <a:t> </a:t>
              </a:r>
              <a:r>
                <a:rPr lang="tr-TR" sz="1400" dirty="0" err="1">
                  <a:solidFill>
                    <a:schemeClr val="dk1"/>
                  </a:solidFill>
                  <a:latin typeface="Arial" panose="020B0604020202020204" pitchFamily="34" charset="0"/>
                  <a:cs typeface="Arial" panose="020B0604020202020204" pitchFamily="34" charset="0"/>
                </a:rPr>
                <a:t>location</a:t>
              </a:r>
              <a:r>
                <a:rPr lang="tr-TR" sz="1400" dirty="0">
                  <a:solidFill>
                    <a:schemeClr val="dk1"/>
                  </a:solidFill>
                  <a:latin typeface="Arial" panose="020B0604020202020204" pitchFamily="34" charset="0"/>
                  <a:cs typeface="Arial" panose="020B0604020202020204" pitchFamily="34" charset="0"/>
                </a:rPr>
                <a:t> at </a:t>
              </a:r>
              <a:r>
                <a:rPr lang="tr-TR" sz="1400" dirty="0" err="1">
                  <a:solidFill>
                    <a:schemeClr val="dk1"/>
                  </a:solidFill>
                  <a:latin typeface="Arial" panose="020B0604020202020204" pitchFamily="34" charset="0"/>
                  <a:cs typeface="Arial" panose="020B0604020202020204" pitchFamily="34" charset="0"/>
                </a:rPr>
                <a:t>the</a:t>
              </a:r>
              <a:r>
                <a:rPr lang="tr-TR" sz="1400" dirty="0">
                  <a:solidFill>
                    <a:schemeClr val="dk1"/>
                  </a:solidFill>
                  <a:latin typeface="Arial" panose="020B0604020202020204" pitchFamily="34" charset="0"/>
                  <a:cs typeface="Arial" panose="020B0604020202020204" pitchFamily="34" charset="0"/>
                </a:rPr>
                <a:t> </a:t>
              </a:r>
              <a:r>
                <a:rPr lang="tr-TR" sz="1400" dirty="0" err="1">
                  <a:solidFill>
                    <a:schemeClr val="dk1"/>
                  </a:solidFill>
                  <a:latin typeface="Arial" panose="020B0604020202020204" pitchFamily="34" charset="0"/>
                  <a:cs typeface="Arial" panose="020B0604020202020204" pitchFamily="34" charset="0"/>
                </a:rPr>
                <a:t>Cairo‑Suez</a:t>
              </a:r>
              <a:r>
                <a:rPr lang="tr-TR" sz="1400" dirty="0">
                  <a:solidFill>
                    <a:schemeClr val="dk1"/>
                  </a:solidFill>
                  <a:latin typeface="Arial" panose="020B0604020202020204" pitchFamily="34" charset="0"/>
                  <a:cs typeface="Arial" panose="020B0604020202020204" pitchFamily="34" charset="0"/>
                </a:rPr>
                <a:t> </a:t>
              </a:r>
              <a:r>
                <a:rPr lang="tr-TR" sz="1400" dirty="0" err="1">
                  <a:solidFill>
                    <a:schemeClr val="dk1"/>
                  </a:solidFill>
                  <a:latin typeface="Arial" panose="020B0604020202020204" pitchFamily="34" charset="0"/>
                  <a:cs typeface="Arial" panose="020B0604020202020204" pitchFamily="34" charset="0"/>
                </a:rPr>
                <a:t>route</a:t>
              </a:r>
              <a:r>
                <a:rPr lang="tr-TR" sz="1400" dirty="0">
                  <a:solidFill>
                    <a:schemeClr val="dk1"/>
                  </a:solidFill>
                  <a:latin typeface="Arial" panose="020B0604020202020204" pitchFamily="34" charset="0"/>
                  <a:cs typeface="Arial" panose="020B0604020202020204" pitchFamily="34" charset="0"/>
                </a:rPr>
                <a:t>; mix of </a:t>
              </a:r>
              <a:r>
                <a:rPr lang="tr-TR" sz="1400" dirty="0" err="1">
                  <a:solidFill>
                    <a:schemeClr val="dk1"/>
                  </a:solidFill>
                  <a:latin typeface="Arial" panose="020B0604020202020204" pitchFamily="34" charset="0"/>
                  <a:cs typeface="Arial" panose="020B0604020202020204" pitchFamily="34" charset="0"/>
                </a:rPr>
                <a:t>agriculture</a:t>
              </a:r>
              <a:r>
                <a:rPr lang="tr-TR" sz="1400" dirty="0">
                  <a:solidFill>
                    <a:schemeClr val="dk1"/>
                  </a:solidFill>
                  <a:latin typeface="Arial" panose="020B0604020202020204" pitchFamily="34" charset="0"/>
                  <a:cs typeface="Arial" panose="020B0604020202020204" pitchFamily="34" charset="0"/>
                </a:rPr>
                <a:t>, </a:t>
              </a:r>
              <a:r>
                <a:rPr lang="tr-TR" sz="1400" dirty="0" err="1">
                  <a:solidFill>
                    <a:schemeClr val="dk1"/>
                  </a:solidFill>
                  <a:latin typeface="Arial" panose="020B0604020202020204" pitchFamily="34" charset="0"/>
                  <a:cs typeface="Arial" panose="020B0604020202020204" pitchFamily="34" charset="0"/>
                </a:rPr>
                <a:t>textiles</a:t>
              </a:r>
              <a:r>
                <a:rPr lang="tr-TR" sz="1400" dirty="0">
                  <a:solidFill>
                    <a:schemeClr val="dk1"/>
                  </a:solidFill>
                  <a:latin typeface="Arial" panose="020B0604020202020204" pitchFamily="34" charset="0"/>
                  <a:cs typeface="Arial" panose="020B0604020202020204" pitchFamily="34" charset="0"/>
                </a:rPr>
                <a:t>, </a:t>
              </a:r>
              <a:r>
                <a:rPr lang="tr-TR" sz="1400" dirty="0" err="1">
                  <a:solidFill>
                    <a:schemeClr val="dk1"/>
                  </a:solidFill>
                  <a:latin typeface="Arial" panose="020B0604020202020204" pitchFamily="34" charset="0"/>
                  <a:cs typeface="Arial" panose="020B0604020202020204" pitchFamily="34" charset="0"/>
                </a:rPr>
                <a:t>chemicals</a:t>
              </a:r>
              <a:r>
                <a:rPr lang="tr-TR" sz="1400" dirty="0">
                  <a:solidFill>
                    <a:schemeClr val="dk1"/>
                  </a:solidFill>
                  <a:latin typeface="Arial" panose="020B0604020202020204" pitchFamily="34" charset="0"/>
                  <a:cs typeface="Arial" panose="020B0604020202020204" pitchFamily="34" charset="0"/>
                </a:rPr>
                <a:t>; </a:t>
              </a:r>
              <a:r>
                <a:rPr lang="tr-TR" sz="1400" dirty="0" err="1">
                  <a:solidFill>
                    <a:schemeClr val="dk1"/>
                  </a:solidFill>
                  <a:latin typeface="Arial" panose="020B0604020202020204" pitchFamily="34" charset="0"/>
                  <a:cs typeface="Arial" panose="020B0604020202020204" pitchFamily="34" charset="0"/>
                </a:rPr>
                <a:t>natural</a:t>
              </a:r>
              <a:r>
                <a:rPr lang="tr-TR" sz="1400" dirty="0">
                  <a:solidFill>
                    <a:schemeClr val="dk1"/>
                  </a:solidFill>
                  <a:latin typeface="Arial" panose="020B0604020202020204" pitchFamily="34" charset="0"/>
                  <a:cs typeface="Arial" panose="020B0604020202020204" pitchFamily="34" charset="0"/>
                </a:rPr>
                <a:t> </a:t>
              </a:r>
              <a:r>
                <a:rPr lang="tr-TR" sz="1400" dirty="0" err="1">
                  <a:solidFill>
                    <a:schemeClr val="dk1"/>
                  </a:solidFill>
                  <a:latin typeface="Arial" panose="020B0604020202020204" pitchFamily="34" charset="0"/>
                  <a:cs typeface="Arial" panose="020B0604020202020204" pitchFamily="34" charset="0"/>
                </a:rPr>
                <a:t>resources</a:t>
              </a:r>
              <a:r>
                <a:rPr lang="tr-TR" sz="1400" dirty="0">
                  <a:solidFill>
                    <a:schemeClr val="dk1"/>
                  </a:solidFill>
                  <a:latin typeface="Arial" panose="020B0604020202020204" pitchFamily="34" charset="0"/>
                  <a:cs typeface="Arial" panose="020B0604020202020204" pitchFamily="34" charset="0"/>
                </a:rPr>
                <a:t> </a:t>
              </a:r>
              <a:r>
                <a:rPr lang="tr-TR" sz="1400" dirty="0" err="1">
                  <a:solidFill>
                    <a:schemeClr val="dk1"/>
                  </a:solidFill>
                  <a:latin typeface="Arial" panose="020B0604020202020204" pitchFamily="34" charset="0"/>
                  <a:cs typeface="Arial" panose="020B0604020202020204" pitchFamily="34" charset="0"/>
                </a:rPr>
                <a:t>and</a:t>
              </a:r>
              <a:r>
                <a:rPr lang="tr-TR" sz="1400" dirty="0">
                  <a:solidFill>
                    <a:schemeClr val="dk1"/>
                  </a:solidFill>
                  <a:latin typeface="Arial" panose="020B0604020202020204" pitchFamily="34" charset="0"/>
                  <a:cs typeface="Arial" panose="020B0604020202020204" pitchFamily="34" charset="0"/>
                </a:rPr>
                <a:t> </a:t>
              </a:r>
              <a:r>
                <a:rPr lang="tr-TR" sz="1400" dirty="0" err="1">
                  <a:solidFill>
                    <a:schemeClr val="dk1"/>
                  </a:solidFill>
                  <a:latin typeface="Arial" panose="020B0604020202020204" pitchFamily="34" charset="0"/>
                  <a:cs typeface="Arial" panose="020B0604020202020204" pitchFamily="34" charset="0"/>
                </a:rPr>
                <a:t>non‑oil</a:t>
              </a:r>
              <a:r>
                <a:rPr lang="tr-TR" sz="1400" dirty="0">
                  <a:solidFill>
                    <a:schemeClr val="dk1"/>
                  </a:solidFill>
                  <a:latin typeface="Arial" panose="020B0604020202020204" pitchFamily="34" charset="0"/>
                  <a:cs typeface="Arial" panose="020B0604020202020204" pitchFamily="34" charset="0"/>
                </a:rPr>
                <a:t> </a:t>
              </a:r>
              <a:r>
                <a:rPr lang="tr-TR" sz="1400" dirty="0" err="1">
                  <a:solidFill>
                    <a:schemeClr val="dk1"/>
                  </a:solidFill>
                  <a:latin typeface="Arial" panose="020B0604020202020204" pitchFamily="34" charset="0"/>
                  <a:cs typeface="Arial" panose="020B0604020202020204" pitchFamily="34" charset="0"/>
                </a:rPr>
                <a:t>sectors</a:t>
              </a:r>
              <a:r>
                <a:rPr lang="tr-TR" sz="1400" dirty="0">
                  <a:solidFill>
                    <a:schemeClr val="dk1"/>
                  </a:solidFill>
                  <a:latin typeface="Arial" panose="020B0604020202020204" pitchFamily="34" charset="0"/>
                  <a:cs typeface="Arial" panose="020B0604020202020204" pitchFamily="34" charset="0"/>
                </a:rPr>
                <a:t>.</a:t>
              </a:r>
              <a:br>
                <a:rPr lang="tr-TR" sz="1400" dirty="0">
                  <a:solidFill>
                    <a:schemeClr val="dk1"/>
                  </a:solidFill>
                  <a:latin typeface="Arial" panose="020B0604020202020204" pitchFamily="34" charset="0"/>
                  <a:cs typeface="Arial" panose="020B0604020202020204" pitchFamily="34" charset="0"/>
                </a:rPr>
              </a:br>
              <a:endParaRPr sz="1400" b="1" dirty="0">
                <a:latin typeface="Arial" panose="020B0604020202020204" pitchFamily="34" charset="0"/>
                <a:ea typeface="Roboto"/>
                <a:cs typeface="Arial" panose="020B0604020202020204" pitchFamily="34" charset="0"/>
                <a:sym typeface="Roboto"/>
              </a:endParaRPr>
            </a:p>
          </p:txBody>
        </p:sp>
      </p:grpSp>
      <p:grpSp>
        <p:nvGrpSpPr>
          <p:cNvPr id="203" name="Google Shape;203;p11"/>
          <p:cNvGrpSpPr/>
          <p:nvPr/>
        </p:nvGrpSpPr>
        <p:grpSpPr>
          <a:xfrm>
            <a:off x="7316200" y="1088362"/>
            <a:ext cx="2856400" cy="2924870"/>
            <a:chOff x="5651375" y="1394347"/>
            <a:chExt cx="2142300" cy="2193653"/>
          </a:xfrm>
        </p:grpSpPr>
        <p:sp>
          <p:nvSpPr>
            <p:cNvPr id="204" name="Google Shape;204;p11"/>
            <p:cNvSpPr/>
            <p:nvPr/>
          </p:nvSpPr>
          <p:spPr>
            <a:xfrm>
              <a:off x="6075125" y="3079475"/>
              <a:ext cx="1294800" cy="133500"/>
            </a:xfrm>
            <a:prstGeom prst="rect">
              <a:avLst/>
            </a:prstGeom>
            <a:solidFill>
              <a:srgbClr val="0E9453"/>
            </a:solidFill>
            <a:ln>
              <a:noFill/>
            </a:ln>
          </p:spPr>
          <p:txBody>
            <a:bodyPr spcFirstLastPara="1" wrap="square" lIns="121900" tIns="121900" rIns="121900" bIns="121900" anchor="ctr" anchorCtr="0">
              <a:noAutofit/>
            </a:bodyPr>
            <a:lstStyle/>
            <a:p>
              <a:endParaRPr sz="2400"/>
            </a:p>
          </p:txBody>
        </p:sp>
        <p:grpSp>
          <p:nvGrpSpPr>
            <p:cNvPr id="205" name="Google Shape;205;p11"/>
            <p:cNvGrpSpPr/>
            <p:nvPr/>
          </p:nvGrpSpPr>
          <p:grpSpPr>
            <a:xfrm>
              <a:off x="6031394" y="2800065"/>
              <a:ext cx="92400" cy="411825"/>
              <a:chOff x="845575" y="2563700"/>
              <a:chExt cx="92400" cy="411825"/>
            </a:xfrm>
          </p:grpSpPr>
          <p:cxnSp>
            <p:nvCxnSpPr>
              <p:cNvPr id="206" name="Google Shape;206;p11"/>
              <p:cNvCxnSpPr/>
              <p:nvPr/>
            </p:nvCxnSpPr>
            <p:spPr>
              <a:xfrm>
                <a:off x="891775" y="2616125"/>
                <a:ext cx="0" cy="359400"/>
              </a:xfrm>
              <a:prstGeom prst="straightConnector1">
                <a:avLst/>
              </a:prstGeom>
              <a:noFill/>
              <a:ln w="9525" cap="flat" cmpd="sng">
                <a:solidFill>
                  <a:srgbClr val="000000"/>
                </a:solidFill>
                <a:prstDash val="solid"/>
                <a:round/>
                <a:headEnd type="none" w="sm" len="sm"/>
                <a:tailEnd type="none" w="sm" len="sm"/>
              </a:ln>
            </p:spPr>
          </p:cxnSp>
          <p:sp>
            <p:nvSpPr>
              <p:cNvPr id="207" name="Google Shape;207;p11"/>
              <p:cNvSpPr/>
              <p:nvPr/>
            </p:nvSpPr>
            <p:spPr>
              <a:xfrm>
                <a:off x="845575" y="2563700"/>
                <a:ext cx="92400" cy="92400"/>
              </a:xfrm>
              <a:prstGeom prst="ellipse">
                <a:avLst/>
              </a:prstGeom>
              <a:solidFill>
                <a:srgbClr val="000000"/>
              </a:solidFill>
              <a:ln>
                <a:noFill/>
              </a:ln>
            </p:spPr>
            <p:txBody>
              <a:bodyPr spcFirstLastPara="1" wrap="square" lIns="121900" tIns="121900" rIns="121900" bIns="121900" anchor="ctr" anchorCtr="0">
                <a:noAutofit/>
              </a:bodyPr>
              <a:lstStyle/>
              <a:p>
                <a:endParaRPr sz="2400"/>
              </a:p>
            </p:txBody>
          </p:sp>
        </p:grpSp>
        <p:sp>
          <p:nvSpPr>
            <p:cNvPr id="208" name="Google Shape;208;p11"/>
            <p:cNvSpPr txBox="1"/>
            <p:nvPr/>
          </p:nvSpPr>
          <p:spPr>
            <a:xfrm>
              <a:off x="5707751" y="3216600"/>
              <a:ext cx="1683000" cy="371400"/>
            </a:xfrm>
            <a:prstGeom prst="rect">
              <a:avLst/>
            </a:prstGeom>
            <a:noFill/>
            <a:ln>
              <a:noFill/>
            </a:ln>
          </p:spPr>
          <p:txBody>
            <a:bodyPr spcFirstLastPara="1" wrap="square" lIns="121900" tIns="121900" rIns="121900" bIns="121900" anchor="t" anchorCtr="0">
              <a:noAutofit/>
            </a:bodyPr>
            <a:lstStyle/>
            <a:p>
              <a:pPr>
                <a:lnSpc>
                  <a:spcPct val="125000"/>
                </a:lnSpc>
                <a:spcBef>
                  <a:spcPts val="800"/>
                </a:spcBef>
                <a:spcAft>
                  <a:spcPts val="800"/>
                </a:spcAft>
              </a:pPr>
              <a:r>
                <a:rPr lang="tr-TR" sz="1467" b="1">
                  <a:solidFill>
                    <a:schemeClr val="dk1"/>
                  </a:solidFill>
                </a:rPr>
                <a:t>China (non‑OIC):</a:t>
              </a:r>
              <a:endParaRPr sz="1600" b="1">
                <a:latin typeface="Roboto"/>
                <a:ea typeface="Roboto"/>
                <a:cs typeface="Roboto"/>
                <a:sym typeface="Roboto"/>
              </a:endParaRPr>
            </a:p>
          </p:txBody>
        </p:sp>
        <p:sp>
          <p:nvSpPr>
            <p:cNvPr id="209" name="Google Shape;209;p11"/>
            <p:cNvSpPr txBox="1"/>
            <p:nvPr/>
          </p:nvSpPr>
          <p:spPr>
            <a:xfrm>
              <a:off x="5651375" y="1394347"/>
              <a:ext cx="2142300" cy="943800"/>
            </a:xfrm>
            <a:prstGeom prst="rect">
              <a:avLst/>
            </a:prstGeom>
            <a:noFill/>
            <a:ln>
              <a:noFill/>
            </a:ln>
          </p:spPr>
          <p:txBody>
            <a:bodyPr spcFirstLastPara="1" wrap="square" lIns="121900" tIns="121900" rIns="121900" bIns="121900" anchor="t" anchorCtr="0">
              <a:noAutofit/>
            </a:bodyPr>
            <a:lstStyle/>
            <a:p>
              <a:pPr>
                <a:lnSpc>
                  <a:spcPct val="125000"/>
                </a:lnSpc>
                <a:spcBef>
                  <a:spcPts val="800"/>
                </a:spcBef>
                <a:spcAft>
                  <a:spcPts val="800"/>
                </a:spcAft>
              </a:pPr>
              <a:r>
                <a:rPr lang="tr-TR" sz="1400" dirty="0" err="1">
                  <a:solidFill>
                    <a:schemeClr val="dk1"/>
                  </a:solidFill>
                  <a:latin typeface="Arial" panose="020B0604020202020204" pitchFamily="34" charset="0"/>
                  <a:cs typeface="Arial" panose="020B0604020202020204" pitchFamily="34" charset="0"/>
                </a:rPr>
                <a:t>Strong</a:t>
              </a:r>
              <a:r>
                <a:rPr lang="tr-TR" sz="1400" dirty="0">
                  <a:solidFill>
                    <a:schemeClr val="dk1"/>
                  </a:solidFill>
                  <a:latin typeface="Arial" panose="020B0604020202020204" pitchFamily="34" charset="0"/>
                  <a:cs typeface="Arial" panose="020B0604020202020204" pitchFamily="34" charset="0"/>
                </a:rPr>
                <a:t> </a:t>
              </a:r>
              <a:r>
                <a:rPr lang="tr-TR" sz="1400" dirty="0" err="1">
                  <a:solidFill>
                    <a:schemeClr val="dk1"/>
                  </a:solidFill>
                  <a:latin typeface="Arial" panose="020B0604020202020204" pitchFamily="34" charset="0"/>
                  <a:cs typeface="Arial" panose="020B0604020202020204" pitchFamily="34" charset="0"/>
                </a:rPr>
                <a:t>commitment</a:t>
              </a:r>
              <a:r>
                <a:rPr lang="tr-TR" sz="1400" dirty="0">
                  <a:solidFill>
                    <a:schemeClr val="dk1"/>
                  </a:solidFill>
                  <a:latin typeface="Arial" panose="020B0604020202020204" pitchFamily="34" charset="0"/>
                  <a:cs typeface="Arial" panose="020B0604020202020204" pitchFamily="34" charset="0"/>
                </a:rPr>
                <a:t> </a:t>
              </a:r>
              <a:r>
                <a:rPr lang="tr-TR" sz="1400" dirty="0" err="1">
                  <a:solidFill>
                    <a:schemeClr val="dk1"/>
                  </a:solidFill>
                  <a:latin typeface="Arial" panose="020B0604020202020204" pitchFamily="34" charset="0"/>
                  <a:cs typeface="Arial" panose="020B0604020202020204" pitchFamily="34" charset="0"/>
                </a:rPr>
                <a:t>to</a:t>
              </a:r>
              <a:r>
                <a:rPr lang="tr-TR" sz="1400" dirty="0">
                  <a:solidFill>
                    <a:schemeClr val="dk1"/>
                  </a:solidFill>
                  <a:latin typeface="Arial" panose="020B0604020202020204" pitchFamily="34" charset="0"/>
                  <a:cs typeface="Arial" panose="020B0604020202020204" pitchFamily="34" charset="0"/>
                </a:rPr>
                <a:t> </a:t>
              </a:r>
              <a:r>
                <a:rPr lang="tr-TR" sz="1400" dirty="0" err="1">
                  <a:solidFill>
                    <a:schemeClr val="dk1"/>
                  </a:solidFill>
                  <a:latin typeface="Arial" panose="020B0604020202020204" pitchFamily="34" charset="0"/>
                  <a:cs typeface="Arial" panose="020B0604020202020204" pitchFamily="34" charset="0"/>
                </a:rPr>
                <a:t>industrial</a:t>
              </a:r>
              <a:r>
                <a:rPr lang="tr-TR" sz="1400" dirty="0">
                  <a:solidFill>
                    <a:schemeClr val="dk1"/>
                  </a:solidFill>
                  <a:latin typeface="Arial" panose="020B0604020202020204" pitchFamily="34" charset="0"/>
                  <a:cs typeface="Arial" panose="020B0604020202020204" pitchFamily="34" charset="0"/>
                </a:rPr>
                <a:t> </a:t>
              </a:r>
              <a:r>
                <a:rPr lang="tr-TR" sz="1400" dirty="0" err="1">
                  <a:solidFill>
                    <a:schemeClr val="dk1"/>
                  </a:solidFill>
                  <a:latin typeface="Arial" panose="020B0604020202020204" pitchFamily="34" charset="0"/>
                  <a:cs typeface="Arial" panose="020B0604020202020204" pitchFamily="34" charset="0"/>
                </a:rPr>
                <a:t>modernization</a:t>
              </a:r>
              <a:r>
                <a:rPr lang="tr-TR" sz="1400" dirty="0">
                  <a:solidFill>
                    <a:schemeClr val="dk1"/>
                  </a:solidFill>
                  <a:latin typeface="Arial" panose="020B0604020202020204" pitchFamily="34" charset="0"/>
                  <a:cs typeface="Arial" panose="020B0604020202020204" pitchFamily="34" charset="0"/>
                </a:rPr>
                <a:t>; </a:t>
              </a:r>
              <a:r>
                <a:rPr lang="tr-TR" sz="1400" dirty="0" err="1">
                  <a:solidFill>
                    <a:schemeClr val="dk1"/>
                  </a:solidFill>
                  <a:latin typeface="Arial" panose="020B0604020202020204" pitchFamily="34" charset="0"/>
                  <a:cs typeface="Arial" panose="020B0604020202020204" pitchFamily="34" charset="0"/>
                </a:rPr>
                <a:t>important</a:t>
              </a:r>
              <a:r>
                <a:rPr lang="tr-TR" sz="1400" dirty="0">
                  <a:solidFill>
                    <a:schemeClr val="dk1"/>
                  </a:solidFill>
                  <a:latin typeface="Arial" panose="020B0604020202020204" pitchFamily="34" charset="0"/>
                  <a:cs typeface="Arial" panose="020B0604020202020204" pitchFamily="34" charset="0"/>
                </a:rPr>
                <a:t> </a:t>
              </a:r>
              <a:r>
                <a:rPr lang="tr-TR" sz="1400" dirty="0" err="1">
                  <a:solidFill>
                    <a:schemeClr val="dk1"/>
                  </a:solidFill>
                  <a:latin typeface="Arial" panose="020B0604020202020204" pitchFamily="34" charset="0"/>
                  <a:cs typeface="Arial" panose="020B0604020202020204" pitchFamily="34" charset="0"/>
                </a:rPr>
                <a:t>growth</a:t>
              </a:r>
              <a:r>
                <a:rPr lang="tr-TR" sz="1400" dirty="0">
                  <a:solidFill>
                    <a:schemeClr val="dk1"/>
                  </a:solidFill>
                  <a:latin typeface="Arial" panose="020B0604020202020204" pitchFamily="34" charset="0"/>
                  <a:cs typeface="Arial" panose="020B0604020202020204" pitchFamily="34" charset="0"/>
                </a:rPr>
                <a:t> </a:t>
              </a:r>
              <a:r>
                <a:rPr lang="tr-TR" sz="1400" dirty="0" err="1">
                  <a:solidFill>
                    <a:schemeClr val="dk1"/>
                  </a:solidFill>
                  <a:latin typeface="Arial" panose="020B0604020202020204" pitchFamily="34" charset="0"/>
                  <a:cs typeface="Arial" panose="020B0604020202020204" pitchFamily="34" charset="0"/>
                </a:rPr>
                <a:t>programmes</a:t>
              </a:r>
              <a:r>
                <a:rPr lang="tr-TR" sz="1400" dirty="0">
                  <a:solidFill>
                    <a:schemeClr val="dk1"/>
                  </a:solidFill>
                  <a:latin typeface="Arial" panose="020B0604020202020204" pitchFamily="34" charset="0"/>
                  <a:cs typeface="Arial" panose="020B0604020202020204" pitchFamily="34" charset="0"/>
                </a:rPr>
                <a:t> </a:t>
              </a:r>
              <a:r>
                <a:rPr lang="tr-TR" sz="1400" dirty="0" err="1">
                  <a:solidFill>
                    <a:schemeClr val="dk1"/>
                  </a:solidFill>
                  <a:latin typeface="Arial" panose="020B0604020202020204" pitchFamily="34" charset="0"/>
                  <a:cs typeface="Arial" panose="020B0604020202020204" pitchFamily="34" charset="0"/>
                </a:rPr>
                <a:t>like</a:t>
              </a:r>
              <a:r>
                <a:rPr lang="tr-TR" sz="1400" dirty="0">
                  <a:solidFill>
                    <a:schemeClr val="dk1"/>
                  </a:solidFill>
                  <a:latin typeface="Arial" panose="020B0604020202020204" pitchFamily="34" charset="0"/>
                  <a:cs typeface="Arial" panose="020B0604020202020204" pitchFamily="34" charset="0"/>
                </a:rPr>
                <a:t>  “</a:t>
              </a:r>
              <a:r>
                <a:rPr lang="tr-TR" sz="1400" dirty="0" err="1">
                  <a:solidFill>
                    <a:schemeClr val="dk1"/>
                  </a:solidFill>
                  <a:latin typeface="Arial" panose="020B0604020202020204" pitchFamily="34" charset="0"/>
                  <a:cs typeface="Arial" panose="020B0604020202020204" pitchFamily="34" charset="0"/>
                </a:rPr>
                <a:t>Made</a:t>
              </a:r>
              <a:r>
                <a:rPr lang="tr-TR" sz="1400" dirty="0">
                  <a:solidFill>
                    <a:schemeClr val="dk1"/>
                  </a:solidFill>
                  <a:latin typeface="Arial" panose="020B0604020202020204" pitchFamily="34" charset="0"/>
                  <a:cs typeface="Arial" panose="020B0604020202020204" pitchFamily="34" charset="0"/>
                </a:rPr>
                <a:t> in </a:t>
              </a:r>
              <a:r>
                <a:rPr lang="tr-TR" sz="1400" dirty="0" err="1">
                  <a:solidFill>
                    <a:schemeClr val="dk1"/>
                  </a:solidFill>
                  <a:latin typeface="Arial" panose="020B0604020202020204" pitchFamily="34" charset="0"/>
                  <a:cs typeface="Arial" panose="020B0604020202020204" pitchFamily="34" charset="0"/>
                </a:rPr>
                <a:t>China</a:t>
              </a:r>
              <a:r>
                <a:rPr lang="tr-TR" sz="1400" dirty="0">
                  <a:solidFill>
                    <a:schemeClr val="dk1"/>
                  </a:solidFill>
                  <a:latin typeface="Arial" panose="020B0604020202020204" pitchFamily="34" charset="0"/>
                  <a:cs typeface="Arial" panose="020B0604020202020204" pitchFamily="34" charset="0"/>
                </a:rPr>
                <a:t> 2025”; </a:t>
              </a:r>
              <a:r>
                <a:rPr lang="tr-TR" sz="1400" dirty="0" err="1">
                  <a:solidFill>
                    <a:schemeClr val="dk1"/>
                  </a:solidFill>
                  <a:latin typeface="Arial" panose="020B0604020202020204" pitchFamily="34" charset="0"/>
                  <a:cs typeface="Arial" panose="020B0604020202020204" pitchFamily="34" charset="0"/>
                </a:rPr>
                <a:t>leadership</a:t>
              </a:r>
              <a:r>
                <a:rPr lang="tr-TR" sz="1400" dirty="0">
                  <a:solidFill>
                    <a:schemeClr val="dk1"/>
                  </a:solidFill>
                  <a:latin typeface="Arial" panose="020B0604020202020204" pitchFamily="34" charset="0"/>
                  <a:cs typeface="Arial" panose="020B0604020202020204" pitchFamily="34" charset="0"/>
                </a:rPr>
                <a:t> in </a:t>
              </a:r>
              <a:r>
                <a:rPr lang="tr-TR" sz="1400" dirty="0" err="1">
                  <a:solidFill>
                    <a:schemeClr val="dk1"/>
                  </a:solidFill>
                  <a:latin typeface="Arial" panose="020B0604020202020204" pitchFamily="34" charset="0"/>
                  <a:cs typeface="Arial" panose="020B0604020202020204" pitchFamily="34" charset="0"/>
                </a:rPr>
                <a:t>smart</a:t>
              </a:r>
              <a:r>
                <a:rPr lang="tr-TR" sz="1400" dirty="0">
                  <a:solidFill>
                    <a:schemeClr val="dk1"/>
                  </a:solidFill>
                  <a:latin typeface="Arial" panose="020B0604020202020204" pitchFamily="34" charset="0"/>
                  <a:cs typeface="Arial" panose="020B0604020202020204" pitchFamily="34" charset="0"/>
                </a:rPr>
                <a:t> </a:t>
              </a:r>
              <a:r>
                <a:rPr lang="tr-TR" sz="1400" dirty="0" err="1">
                  <a:solidFill>
                    <a:schemeClr val="dk1"/>
                  </a:solidFill>
                  <a:latin typeface="Arial" panose="020B0604020202020204" pitchFamily="34" charset="0"/>
                  <a:cs typeface="Arial" panose="020B0604020202020204" pitchFamily="34" charset="0"/>
                </a:rPr>
                <a:t>manufacturing</a:t>
              </a:r>
              <a:r>
                <a:rPr lang="tr-TR" sz="1400" dirty="0">
                  <a:solidFill>
                    <a:schemeClr val="dk1"/>
                  </a:solidFill>
                  <a:latin typeface="Arial" panose="020B0604020202020204" pitchFamily="34" charset="0"/>
                  <a:cs typeface="Arial" panose="020B0604020202020204" pitchFamily="34" charset="0"/>
                </a:rPr>
                <a:t>, e-</a:t>
              </a:r>
              <a:r>
                <a:rPr lang="tr-TR" sz="1400" dirty="0" err="1">
                  <a:solidFill>
                    <a:schemeClr val="dk1"/>
                  </a:solidFill>
                  <a:latin typeface="Arial" panose="020B0604020202020204" pitchFamily="34" charset="0"/>
                  <a:cs typeface="Arial" panose="020B0604020202020204" pitchFamily="34" charset="0"/>
                </a:rPr>
                <a:t>commerce</a:t>
              </a:r>
              <a:r>
                <a:rPr lang="tr-TR" sz="1400" dirty="0">
                  <a:solidFill>
                    <a:schemeClr val="dk1"/>
                  </a:solidFill>
                  <a:latin typeface="Arial" panose="020B0604020202020204" pitchFamily="34" charset="0"/>
                  <a:cs typeface="Arial" panose="020B0604020202020204" pitchFamily="34" charset="0"/>
                </a:rPr>
                <a:t> </a:t>
              </a:r>
              <a:r>
                <a:rPr lang="tr-TR" sz="1400" dirty="0" err="1">
                  <a:solidFill>
                    <a:schemeClr val="dk1"/>
                  </a:solidFill>
                  <a:latin typeface="Arial" panose="020B0604020202020204" pitchFamily="34" charset="0"/>
                  <a:cs typeface="Arial" panose="020B0604020202020204" pitchFamily="34" charset="0"/>
                </a:rPr>
                <a:t>integrated</a:t>
              </a:r>
              <a:r>
                <a:rPr lang="tr-TR" sz="1400" dirty="0">
                  <a:solidFill>
                    <a:schemeClr val="dk1"/>
                  </a:solidFill>
                  <a:latin typeface="Arial" panose="020B0604020202020204" pitchFamily="34" charset="0"/>
                  <a:cs typeface="Arial" panose="020B0604020202020204" pitchFamily="34" charset="0"/>
                </a:rPr>
                <a:t> </a:t>
              </a:r>
              <a:r>
                <a:rPr lang="tr-TR" sz="1400" dirty="0" err="1">
                  <a:solidFill>
                    <a:schemeClr val="dk1"/>
                  </a:solidFill>
                  <a:latin typeface="Arial" panose="020B0604020202020204" pitchFamily="34" charset="0"/>
                  <a:cs typeface="Arial" panose="020B0604020202020204" pitchFamily="34" charset="0"/>
                </a:rPr>
                <a:t>with</a:t>
              </a:r>
              <a:r>
                <a:rPr lang="tr-TR" sz="1400" dirty="0">
                  <a:solidFill>
                    <a:schemeClr val="dk1"/>
                  </a:solidFill>
                  <a:latin typeface="Arial" panose="020B0604020202020204" pitchFamily="34" charset="0"/>
                  <a:cs typeface="Arial" panose="020B0604020202020204" pitchFamily="34" charset="0"/>
                </a:rPr>
                <a:t>  AI </a:t>
              </a:r>
              <a:r>
                <a:rPr lang="tr-TR" sz="1400" dirty="0" err="1">
                  <a:solidFill>
                    <a:schemeClr val="dk1"/>
                  </a:solidFill>
                  <a:latin typeface="Arial" panose="020B0604020202020204" pitchFamily="34" charset="0"/>
                  <a:cs typeface="Arial" panose="020B0604020202020204" pitchFamily="34" charset="0"/>
                </a:rPr>
                <a:t>platforms</a:t>
              </a:r>
              <a:r>
                <a:rPr lang="tr-TR" sz="1400" dirty="0">
                  <a:solidFill>
                    <a:schemeClr val="dk1"/>
                  </a:solidFill>
                  <a:latin typeface="Arial" panose="020B0604020202020204" pitchFamily="34" charset="0"/>
                  <a:cs typeface="Arial" panose="020B0604020202020204" pitchFamily="34" charset="0"/>
                </a:rPr>
                <a:t>.</a:t>
              </a:r>
              <a:br>
                <a:rPr lang="tr-TR" sz="1400" dirty="0">
                  <a:solidFill>
                    <a:schemeClr val="dk1"/>
                  </a:solidFill>
                  <a:latin typeface="Arial" panose="020B0604020202020204" pitchFamily="34" charset="0"/>
                  <a:cs typeface="Arial" panose="020B0604020202020204" pitchFamily="34" charset="0"/>
                </a:rPr>
              </a:br>
              <a:endParaRPr sz="1400" b="1" dirty="0">
                <a:latin typeface="Arial" panose="020B0604020202020204" pitchFamily="34" charset="0"/>
                <a:ea typeface="Roboto"/>
                <a:cs typeface="Arial" panose="020B0604020202020204" pitchFamily="34" charset="0"/>
                <a:sym typeface="Roboto"/>
              </a:endParaRPr>
            </a:p>
          </p:txBody>
        </p:sp>
      </p:grpSp>
      <p:grpSp>
        <p:nvGrpSpPr>
          <p:cNvPr id="210" name="Google Shape;210;p11"/>
          <p:cNvGrpSpPr/>
          <p:nvPr/>
        </p:nvGrpSpPr>
        <p:grpSpPr>
          <a:xfrm>
            <a:off x="9119697" y="2832700"/>
            <a:ext cx="3072400" cy="2325603"/>
            <a:chOff x="7003998" y="2702600"/>
            <a:chExt cx="2304300" cy="1744202"/>
          </a:xfrm>
        </p:grpSpPr>
        <p:sp>
          <p:nvSpPr>
            <p:cNvPr id="211" name="Google Shape;211;p11"/>
            <p:cNvSpPr/>
            <p:nvPr/>
          </p:nvSpPr>
          <p:spPr>
            <a:xfrm>
              <a:off x="7369837" y="3079475"/>
              <a:ext cx="1776600" cy="133500"/>
            </a:xfrm>
            <a:prstGeom prst="rect">
              <a:avLst/>
            </a:prstGeom>
            <a:solidFill>
              <a:srgbClr val="085630"/>
            </a:solidFill>
            <a:ln>
              <a:noFill/>
            </a:ln>
          </p:spPr>
          <p:txBody>
            <a:bodyPr spcFirstLastPara="1" wrap="square" lIns="121900" tIns="121900" rIns="121900" bIns="121900" anchor="ctr" anchorCtr="0">
              <a:noAutofit/>
            </a:bodyPr>
            <a:lstStyle/>
            <a:p>
              <a:endParaRPr sz="2400"/>
            </a:p>
          </p:txBody>
        </p:sp>
        <p:grpSp>
          <p:nvGrpSpPr>
            <p:cNvPr id="212" name="Google Shape;212;p11"/>
            <p:cNvGrpSpPr/>
            <p:nvPr/>
          </p:nvGrpSpPr>
          <p:grpSpPr>
            <a:xfrm rot="10800000">
              <a:off x="7328221" y="3079467"/>
              <a:ext cx="92400" cy="411825"/>
              <a:chOff x="2070100" y="2563700"/>
              <a:chExt cx="92400" cy="411825"/>
            </a:xfrm>
          </p:grpSpPr>
          <p:cxnSp>
            <p:nvCxnSpPr>
              <p:cNvPr id="213" name="Google Shape;213;p11"/>
              <p:cNvCxnSpPr/>
              <p:nvPr/>
            </p:nvCxnSpPr>
            <p:spPr>
              <a:xfrm>
                <a:off x="2116300" y="2616125"/>
                <a:ext cx="0" cy="359400"/>
              </a:xfrm>
              <a:prstGeom prst="straightConnector1">
                <a:avLst/>
              </a:prstGeom>
              <a:noFill/>
              <a:ln w="9525" cap="flat" cmpd="sng">
                <a:solidFill>
                  <a:srgbClr val="000000"/>
                </a:solidFill>
                <a:prstDash val="solid"/>
                <a:round/>
                <a:headEnd type="none" w="sm" len="sm"/>
                <a:tailEnd type="none" w="sm" len="sm"/>
              </a:ln>
            </p:spPr>
          </p:cxnSp>
          <p:sp>
            <p:nvSpPr>
              <p:cNvPr id="214" name="Google Shape;214;p11"/>
              <p:cNvSpPr/>
              <p:nvPr/>
            </p:nvSpPr>
            <p:spPr>
              <a:xfrm>
                <a:off x="2070100" y="2563700"/>
                <a:ext cx="92400" cy="92400"/>
              </a:xfrm>
              <a:prstGeom prst="ellipse">
                <a:avLst/>
              </a:prstGeom>
              <a:solidFill>
                <a:srgbClr val="000000"/>
              </a:solidFill>
              <a:ln>
                <a:noFill/>
              </a:ln>
            </p:spPr>
            <p:txBody>
              <a:bodyPr spcFirstLastPara="1" wrap="square" lIns="121900" tIns="121900" rIns="121900" bIns="121900" anchor="ctr" anchorCtr="0">
                <a:noAutofit/>
              </a:bodyPr>
              <a:lstStyle/>
              <a:p>
                <a:endParaRPr sz="2400"/>
              </a:p>
            </p:txBody>
          </p:sp>
        </p:grpSp>
        <p:sp>
          <p:nvSpPr>
            <p:cNvPr id="215" name="Google Shape;215;p11"/>
            <p:cNvSpPr txBox="1"/>
            <p:nvPr/>
          </p:nvSpPr>
          <p:spPr>
            <a:xfrm>
              <a:off x="7256967" y="3503002"/>
              <a:ext cx="1683000" cy="943800"/>
            </a:xfrm>
            <a:prstGeom prst="rect">
              <a:avLst/>
            </a:prstGeom>
            <a:noFill/>
            <a:ln>
              <a:noFill/>
            </a:ln>
          </p:spPr>
          <p:txBody>
            <a:bodyPr spcFirstLastPara="1" wrap="square" lIns="121900" tIns="121900" rIns="121900" bIns="121900" anchor="t" anchorCtr="0">
              <a:noAutofit/>
            </a:bodyPr>
            <a:lstStyle/>
            <a:p>
              <a:pPr>
                <a:lnSpc>
                  <a:spcPct val="125000"/>
                </a:lnSpc>
                <a:spcBef>
                  <a:spcPts val="800"/>
                </a:spcBef>
              </a:pPr>
              <a:r>
                <a:rPr lang="tr-TR" sz="1467" dirty="0" err="1">
                  <a:solidFill>
                    <a:schemeClr val="dk1"/>
                  </a:solidFill>
                </a:rPr>
                <a:t>Policies</a:t>
              </a:r>
              <a:r>
                <a:rPr lang="tr-TR" sz="1467" dirty="0">
                  <a:solidFill>
                    <a:schemeClr val="dk1"/>
                  </a:solidFill>
                </a:rPr>
                <a:t> </a:t>
              </a:r>
              <a:r>
                <a:rPr lang="tr-TR" sz="1467" dirty="0" err="1">
                  <a:solidFill>
                    <a:schemeClr val="dk1"/>
                  </a:solidFill>
                </a:rPr>
                <a:t>interms</a:t>
              </a:r>
              <a:r>
                <a:rPr lang="tr-TR" sz="1467" dirty="0">
                  <a:solidFill>
                    <a:schemeClr val="dk1"/>
                  </a:solidFill>
                </a:rPr>
                <a:t> of </a:t>
              </a:r>
              <a:r>
                <a:rPr lang="tr-TR" sz="1467" dirty="0" err="1">
                  <a:solidFill>
                    <a:schemeClr val="dk1"/>
                  </a:solidFill>
                </a:rPr>
                <a:t>Frameworks</a:t>
              </a:r>
              <a:r>
                <a:rPr lang="tr-TR" sz="1467" dirty="0">
                  <a:solidFill>
                    <a:schemeClr val="dk1"/>
                  </a:solidFill>
                </a:rPr>
                <a:t>, </a:t>
              </a:r>
              <a:r>
                <a:rPr lang="tr-TR" sz="1467" dirty="0" err="1">
                  <a:solidFill>
                    <a:schemeClr val="dk1"/>
                  </a:solidFill>
                </a:rPr>
                <a:t>high</a:t>
              </a:r>
              <a:r>
                <a:rPr lang="tr-TR" sz="1467" dirty="0">
                  <a:solidFill>
                    <a:schemeClr val="dk1"/>
                  </a:solidFill>
                </a:rPr>
                <a:t> </a:t>
              </a:r>
              <a:r>
                <a:rPr lang="tr-TR" sz="1467" dirty="0" err="1">
                  <a:solidFill>
                    <a:schemeClr val="dk1"/>
                  </a:solidFill>
                </a:rPr>
                <a:t>export</a:t>
              </a:r>
              <a:r>
                <a:rPr lang="tr-TR" sz="1467" dirty="0">
                  <a:solidFill>
                    <a:schemeClr val="dk1"/>
                  </a:solidFill>
                </a:rPr>
                <a:t> </a:t>
              </a:r>
              <a:r>
                <a:rPr lang="tr-TR" sz="1467" dirty="0" err="1">
                  <a:solidFill>
                    <a:schemeClr val="dk1"/>
                  </a:solidFill>
                </a:rPr>
                <a:t>volumes</a:t>
              </a:r>
              <a:r>
                <a:rPr lang="tr-TR" sz="1467" dirty="0">
                  <a:solidFill>
                    <a:schemeClr val="dk1"/>
                  </a:solidFill>
                </a:rPr>
                <a:t>; </a:t>
              </a:r>
              <a:r>
                <a:rPr lang="tr-TR" sz="1467" dirty="0" err="1">
                  <a:solidFill>
                    <a:schemeClr val="dk1"/>
                  </a:solidFill>
                </a:rPr>
                <a:t>strong</a:t>
              </a:r>
              <a:r>
                <a:rPr lang="tr-TR" sz="1467" dirty="0">
                  <a:solidFill>
                    <a:schemeClr val="dk1"/>
                  </a:solidFill>
                </a:rPr>
                <a:t> </a:t>
              </a:r>
              <a:r>
                <a:rPr lang="tr-TR" sz="1467" dirty="0" err="1">
                  <a:solidFill>
                    <a:schemeClr val="dk1"/>
                  </a:solidFill>
                </a:rPr>
                <a:t>agricultural</a:t>
              </a:r>
              <a:r>
                <a:rPr lang="tr-TR" sz="1467" dirty="0">
                  <a:solidFill>
                    <a:schemeClr val="dk1"/>
                  </a:solidFill>
                </a:rPr>
                <a:t> </a:t>
              </a:r>
              <a:r>
                <a:rPr lang="tr-TR" sz="1467" dirty="0" err="1">
                  <a:solidFill>
                    <a:schemeClr val="dk1"/>
                  </a:solidFill>
                </a:rPr>
                <a:t>sector</a:t>
              </a:r>
              <a:r>
                <a:rPr lang="tr-TR" sz="1467" dirty="0">
                  <a:solidFill>
                    <a:schemeClr val="dk1"/>
                  </a:solidFill>
                </a:rPr>
                <a:t>; re‑</a:t>
              </a:r>
              <a:r>
                <a:rPr lang="tr-TR" sz="1467" dirty="0" err="1">
                  <a:solidFill>
                    <a:schemeClr val="dk1"/>
                  </a:solidFill>
                </a:rPr>
                <a:t>exports</a:t>
              </a:r>
              <a:r>
                <a:rPr lang="tr-TR" sz="1467" dirty="0">
                  <a:solidFill>
                    <a:schemeClr val="dk1"/>
                  </a:solidFill>
                </a:rPr>
                <a:t>, </a:t>
              </a:r>
              <a:r>
                <a:rPr lang="tr-TR" sz="1467" dirty="0" err="1">
                  <a:solidFill>
                    <a:schemeClr val="dk1"/>
                  </a:solidFill>
                </a:rPr>
                <a:t>dependency</a:t>
              </a:r>
              <a:r>
                <a:rPr lang="tr-TR" sz="1467" dirty="0">
                  <a:solidFill>
                    <a:schemeClr val="dk1"/>
                  </a:solidFill>
                </a:rPr>
                <a:t> on </a:t>
              </a:r>
              <a:r>
                <a:rPr lang="tr-TR" sz="1467" dirty="0" err="1">
                  <a:solidFill>
                    <a:schemeClr val="dk1"/>
                  </a:solidFill>
                </a:rPr>
                <a:t>critical</a:t>
              </a:r>
              <a:r>
                <a:rPr lang="tr-TR" sz="1467" dirty="0">
                  <a:solidFill>
                    <a:schemeClr val="dk1"/>
                  </a:solidFill>
                </a:rPr>
                <a:t> </a:t>
              </a:r>
              <a:r>
                <a:rPr lang="tr-TR" sz="1467" dirty="0" err="1">
                  <a:solidFill>
                    <a:schemeClr val="dk1"/>
                  </a:solidFill>
                </a:rPr>
                <a:t>raw</a:t>
              </a:r>
              <a:r>
                <a:rPr lang="tr-TR" sz="1467" dirty="0">
                  <a:solidFill>
                    <a:schemeClr val="dk1"/>
                  </a:solidFill>
                </a:rPr>
                <a:t> </a:t>
              </a:r>
              <a:r>
                <a:rPr lang="tr-TR" sz="1467" dirty="0" err="1">
                  <a:solidFill>
                    <a:schemeClr val="dk1"/>
                  </a:solidFill>
                </a:rPr>
                <a:t>materials</a:t>
              </a:r>
              <a:r>
                <a:rPr lang="tr-TR" sz="1467" dirty="0">
                  <a:solidFill>
                    <a:schemeClr val="dk1"/>
                  </a:solidFill>
                </a:rPr>
                <a:t>.</a:t>
              </a:r>
              <a:endParaRPr sz="1067" b="1" dirty="0">
                <a:latin typeface="Roboto"/>
                <a:ea typeface="Roboto"/>
                <a:cs typeface="Roboto"/>
                <a:sym typeface="Roboto"/>
              </a:endParaRPr>
            </a:p>
          </p:txBody>
        </p:sp>
        <p:sp>
          <p:nvSpPr>
            <p:cNvPr id="216" name="Google Shape;216;p11"/>
            <p:cNvSpPr txBox="1"/>
            <p:nvPr/>
          </p:nvSpPr>
          <p:spPr>
            <a:xfrm>
              <a:off x="7003998" y="2702600"/>
              <a:ext cx="2304300" cy="371400"/>
            </a:xfrm>
            <a:prstGeom prst="rect">
              <a:avLst/>
            </a:prstGeom>
            <a:noFill/>
            <a:ln>
              <a:noFill/>
            </a:ln>
          </p:spPr>
          <p:txBody>
            <a:bodyPr spcFirstLastPara="1" wrap="square" lIns="121900" tIns="121900" rIns="121900" bIns="121900" anchor="t" anchorCtr="0">
              <a:noAutofit/>
            </a:bodyPr>
            <a:lstStyle/>
            <a:p>
              <a:pPr>
                <a:lnSpc>
                  <a:spcPct val="125000"/>
                </a:lnSpc>
                <a:spcBef>
                  <a:spcPts val="800"/>
                </a:spcBef>
                <a:spcAft>
                  <a:spcPts val="800"/>
                </a:spcAft>
              </a:pPr>
              <a:r>
                <a:rPr lang="tr-TR" sz="1467" b="1">
                  <a:solidFill>
                    <a:schemeClr val="dk1"/>
                  </a:solidFill>
                </a:rPr>
                <a:t>Netherlands (non‑OIC):</a:t>
              </a:r>
              <a:r>
                <a:rPr lang="tr-TR" sz="1467">
                  <a:solidFill>
                    <a:schemeClr val="dk1"/>
                  </a:solidFill>
                </a:rPr>
                <a:t> </a:t>
              </a:r>
              <a:endParaRPr sz="1600" b="1">
                <a:latin typeface="Roboto"/>
                <a:ea typeface="Roboto"/>
                <a:cs typeface="Roboto"/>
                <a:sym typeface="Roboto"/>
              </a:endParaRPr>
            </a:p>
          </p:txBody>
        </p:sp>
      </p:grpSp>
      <p:sp>
        <p:nvSpPr>
          <p:cNvPr id="4" name="Dikdörtgen 3">
            <a:extLst>
              <a:ext uri="{FF2B5EF4-FFF2-40B4-BE49-F238E27FC236}">
                <a16:creationId xmlns:a16="http://schemas.microsoft.com/office/drawing/2014/main" id="{8FB08662-2A29-5532-0583-1167F1B59C0D}"/>
              </a:ext>
            </a:extLst>
          </p:cNvPr>
          <p:cNvSpPr/>
          <p:nvPr/>
        </p:nvSpPr>
        <p:spPr>
          <a:xfrm>
            <a:off x="0" y="0"/>
            <a:ext cx="12192000" cy="914400"/>
          </a:xfrm>
          <a:prstGeom prst="rect">
            <a:avLst/>
          </a:prstGeom>
          <a:solidFill>
            <a:srgbClr val="002060"/>
          </a:solidFill>
          <a:ln w="38100">
            <a:noFill/>
          </a:ln>
        </p:spPr>
        <p:style>
          <a:lnRef idx="0">
            <a:scrgbClr r="0" g="0" b="0"/>
          </a:lnRef>
          <a:fillRef idx="0">
            <a:scrgbClr r="0" g="0" b="0"/>
          </a:fillRef>
          <a:effectRef idx="0">
            <a:scrgbClr r="0" g="0" b="0"/>
          </a:effectRef>
          <a:fontRef idx="minor">
            <a:schemeClr val="lt1"/>
          </a:fontRef>
        </p:style>
        <p:txBody>
          <a:bodyPr rtlCol="0" anchor="ctr"/>
          <a:lstStyle/>
          <a:p>
            <a:r>
              <a:rPr lang="en-US" sz="3200" b="1" dirty="0">
                <a:solidFill>
                  <a:schemeClr val="bg1"/>
                </a:solidFill>
                <a:latin typeface="Arial" panose="020B0604020202020204" pitchFamily="34" charset="0"/>
                <a:cs typeface="Arial" panose="020B0604020202020204" pitchFamily="34" charset="0"/>
              </a:rPr>
              <a:t>Brief Analysis of Case Countries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9DA32-9FE1-21EF-F8E4-5BDBB762E3EB}"/>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FFD5714B-0139-E66D-F0FB-4F8E2261231A}"/>
              </a:ext>
            </a:extLst>
          </p:cNvPr>
          <p:cNvSpPr>
            <a:spLocks noGrp="1"/>
          </p:cNvSpPr>
          <p:nvPr>
            <p:ph type="title"/>
          </p:nvPr>
        </p:nvSpPr>
        <p:spPr>
          <a:xfrm>
            <a:off x="838200" y="5319679"/>
            <a:ext cx="10515600" cy="1325563"/>
          </a:xfrm>
        </p:spPr>
        <p:txBody>
          <a:bodyPr/>
          <a:lstStyle/>
          <a:p>
            <a:r>
              <a:rPr lang="tr-TR" b="1" dirty="0">
                <a:solidFill>
                  <a:schemeClr val="tx2"/>
                </a:solidFill>
                <a:latin typeface="Arial" panose="020B0604020202020204" pitchFamily="34" charset="0"/>
                <a:cs typeface="Arial" panose="020B0604020202020204" pitchFamily="34" charset="0"/>
              </a:rPr>
              <a:t>2. 	CONCEPTUAL FRAMEWORK</a:t>
            </a:r>
          </a:p>
        </p:txBody>
      </p:sp>
      <p:pic>
        <p:nvPicPr>
          <p:cNvPr id="3" name="Resim Yer Tutucusu 8">
            <a:extLst>
              <a:ext uri="{FF2B5EF4-FFF2-40B4-BE49-F238E27FC236}">
                <a16:creationId xmlns:a16="http://schemas.microsoft.com/office/drawing/2014/main" id="{05E63EB7-7E88-1408-4F16-AFD5E992E0E9}"/>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0" y="0"/>
            <a:ext cx="11733150" cy="5135804"/>
          </a:xfrm>
          <a:custGeom>
            <a:avLst/>
            <a:gdLst>
              <a:gd name="connsiteX0" fmla="*/ 0 w 11733150"/>
              <a:gd name="connsiteY0" fmla="*/ 0 h 5135804"/>
              <a:gd name="connsiteX1" fmla="*/ 11733150 w 11733150"/>
              <a:gd name="connsiteY1" fmla="*/ 0 h 5135804"/>
              <a:gd name="connsiteX2" fmla="*/ 11733150 w 11733150"/>
              <a:gd name="connsiteY2" fmla="*/ 4533808 h 5135804"/>
              <a:gd name="connsiteX3" fmla="*/ 11131154 w 11733150"/>
              <a:gd name="connsiteY3" fmla="*/ 5135804 h 5135804"/>
              <a:gd name="connsiteX4" fmla="*/ 0 w 11733150"/>
              <a:gd name="connsiteY4" fmla="*/ 5135804 h 5135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3150" h="5135804">
                <a:moveTo>
                  <a:pt x="0" y="0"/>
                </a:moveTo>
                <a:lnTo>
                  <a:pt x="11733150" y="0"/>
                </a:lnTo>
                <a:lnTo>
                  <a:pt x="11733150" y="4533808"/>
                </a:lnTo>
                <a:cubicBezTo>
                  <a:pt x="11733150" y="4866281"/>
                  <a:pt x="11463627" y="5135804"/>
                  <a:pt x="11131154" y="5135804"/>
                </a:cubicBezTo>
                <a:lnTo>
                  <a:pt x="0" y="5135804"/>
                </a:lnTo>
                <a:close/>
              </a:path>
            </a:pathLst>
          </a:custGeom>
          <a:ln w="38100">
            <a:solidFill>
              <a:schemeClr val="bg1"/>
            </a:solidFill>
          </a:ln>
        </p:spPr>
      </p:pic>
      <p:sp>
        <p:nvSpPr>
          <p:cNvPr id="4" name="Slayt Numarası Yer Tutucusu 3">
            <a:extLst>
              <a:ext uri="{FF2B5EF4-FFF2-40B4-BE49-F238E27FC236}">
                <a16:creationId xmlns:a16="http://schemas.microsoft.com/office/drawing/2014/main" id="{62F758CC-A6BA-CC5F-FA6C-174776EE283A}"/>
              </a:ext>
            </a:extLst>
          </p:cNvPr>
          <p:cNvSpPr>
            <a:spLocks noGrp="1"/>
          </p:cNvSpPr>
          <p:nvPr>
            <p:ph type="sldNum" sz="quarter" idx="12"/>
          </p:nvPr>
        </p:nvSpPr>
        <p:spPr/>
        <p:txBody>
          <a:bodyPr/>
          <a:lstStyle/>
          <a:p>
            <a:fld id="{4999CA5D-0F90-40C2-9A97-2DECA48625F7}" type="slidenum">
              <a:rPr lang="tr-TR" smtClean="0"/>
              <a:t>11</a:t>
            </a:fld>
            <a:endParaRPr lang="tr-TR"/>
          </a:p>
        </p:txBody>
      </p:sp>
    </p:spTree>
    <p:extLst>
      <p:ext uri="{BB962C8B-B14F-4D97-AF65-F5344CB8AC3E}">
        <p14:creationId xmlns:p14="http://schemas.microsoft.com/office/powerpoint/2010/main" val="7220623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82"/>
        <p:cNvGrpSpPr/>
        <p:nvPr/>
      </p:nvGrpSpPr>
      <p:grpSpPr>
        <a:xfrm>
          <a:off x="0" y="0"/>
          <a:ext cx="0" cy="0"/>
          <a:chOff x="0" y="0"/>
          <a:chExt cx="0" cy="0"/>
        </a:xfrm>
      </p:grpSpPr>
      <p:sp useBgFill="1">
        <p:nvSpPr>
          <p:cNvPr id="290" name="Rectangle 28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6" name="Picture 285" descr="Renkli grafikler ve grafikler">
            <a:extLst>
              <a:ext uri="{FF2B5EF4-FFF2-40B4-BE49-F238E27FC236}">
                <a16:creationId xmlns:a16="http://schemas.microsoft.com/office/drawing/2014/main" id="{5DE352B6-6ADC-A1ED-5B2C-9AC319BA3CDD}"/>
              </a:ext>
            </a:extLst>
          </p:cNvPr>
          <p:cNvPicPr>
            <a:picLocks noChangeAspect="1"/>
          </p:cNvPicPr>
          <p:nvPr/>
        </p:nvPicPr>
        <p:blipFill>
          <a:blip r:embed="rId3">
            <a:alphaModFix amt="20000"/>
          </a:blip>
          <a:srcRect l="4993" r="890" b="-1"/>
          <a:stretch>
            <a:fillRect/>
          </a:stretch>
        </p:blipFill>
        <p:spPr>
          <a:xfrm>
            <a:off x="2522356" y="10"/>
            <a:ext cx="9669642" cy="6857990"/>
          </a:xfrm>
          <a:prstGeom prst="rect">
            <a:avLst/>
          </a:prstGeom>
        </p:spPr>
      </p:pic>
      <p:sp>
        <p:nvSpPr>
          <p:cNvPr id="292" name="Rectangle 29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4" name="Google Shape;284;p13"/>
          <p:cNvSpPr txBox="1">
            <a:spLocks noGrp="1"/>
          </p:cNvSpPr>
          <p:nvPr>
            <p:ph type="body" idx="4294967295"/>
          </p:nvPr>
        </p:nvSpPr>
        <p:spPr>
          <a:xfrm>
            <a:off x="125680" y="1582266"/>
            <a:ext cx="6726383" cy="5106631"/>
          </a:xfrm>
          <a:prstGeom prst="rect">
            <a:avLst/>
          </a:prstGeom>
        </p:spPr>
        <p:txBody>
          <a:bodyPr spcFirstLastPara="1" vert="horz" lIns="91440" tIns="45720" rIns="91440" bIns="45720" rtlCol="0" anchorCtr="0">
            <a:noAutofit/>
          </a:bodyPr>
          <a:lstStyle/>
          <a:p>
            <a:pPr marL="770462" indent="-342900" algn="just">
              <a:spcBef>
                <a:spcPts val="800"/>
              </a:spcBef>
              <a:buClr>
                <a:schemeClr val="dk1"/>
              </a:buClr>
              <a:buSzPct val="100000"/>
              <a:buFont typeface="Wingdings" pitchFamily="2" charset="2"/>
              <a:buChar char="Ø"/>
            </a:pPr>
            <a:r>
              <a:rPr lang="en-US" sz="1800" dirty="0">
                <a:latin typeface="Arial" panose="020B0604020202020204" pitchFamily="34" charset="0"/>
                <a:cs typeface="Arial" panose="020B0604020202020204" pitchFamily="34" charset="0"/>
              </a:rPr>
              <a:t>Global trade is significantly influenced by a range of </a:t>
            </a:r>
            <a:r>
              <a:rPr lang="en-US" sz="1800" b="1" dirty="0">
                <a:latin typeface="Arial" panose="020B0604020202020204" pitchFamily="34" charset="0"/>
                <a:cs typeface="Arial" panose="020B0604020202020204" pitchFamily="34" charset="0"/>
              </a:rPr>
              <a:t>disruptive events</a:t>
            </a:r>
            <a:r>
              <a:rPr lang="en-US" sz="1800" dirty="0">
                <a:latin typeface="Arial" panose="020B0604020202020204" pitchFamily="34" charset="0"/>
                <a:cs typeface="Arial" panose="020B0604020202020204" pitchFamily="34" charset="0"/>
              </a:rPr>
              <a:t>, such as the Financial Crisis of 2007–2008, the outbreak of COVID‑19.</a:t>
            </a:r>
          </a:p>
          <a:p>
            <a:pPr marL="313262" indent="-342900" algn="just">
              <a:spcBef>
                <a:spcPts val="800"/>
              </a:spcBef>
              <a:buClr>
                <a:schemeClr val="dk1"/>
              </a:buClr>
              <a:buSzPct val="100000"/>
              <a:buFont typeface="Wingdings" pitchFamily="2" charset="2"/>
              <a:buChar char="Ø"/>
            </a:pPr>
            <a:endParaRPr lang="en-US" sz="1800" dirty="0">
              <a:latin typeface="Arial" panose="020B0604020202020204" pitchFamily="34" charset="0"/>
              <a:cs typeface="Arial" panose="020B0604020202020204" pitchFamily="34" charset="0"/>
            </a:endParaRPr>
          </a:p>
          <a:p>
            <a:pPr marL="770462" indent="-342900" algn="just">
              <a:spcBef>
                <a:spcPts val="0"/>
              </a:spcBef>
              <a:buClr>
                <a:schemeClr val="dk1"/>
              </a:buClr>
              <a:buSzPct val="100000"/>
              <a:buFont typeface="Wingdings" pitchFamily="2" charset="2"/>
              <a:buChar char="Ø"/>
            </a:pPr>
            <a:r>
              <a:rPr lang="en-US" sz="1800" dirty="0">
                <a:latin typeface="Arial" panose="020B0604020202020204" pitchFamily="34" charset="0"/>
                <a:cs typeface="Arial" panose="020B0604020202020204" pitchFamily="34" charset="0"/>
              </a:rPr>
              <a:t>Governmental responses through instruments such as </a:t>
            </a:r>
            <a:r>
              <a:rPr lang="en-US" sz="1800" b="1" dirty="0">
                <a:latin typeface="Arial" panose="020B0604020202020204" pitchFamily="34" charset="0"/>
                <a:cs typeface="Arial" panose="020B0604020202020204" pitchFamily="34" charset="0"/>
              </a:rPr>
              <a:t>tariffs, non‑tariff measures, export controls</a:t>
            </a:r>
            <a:r>
              <a:rPr lang="en-US" sz="1800" dirty="0">
                <a:latin typeface="Arial" panose="020B0604020202020204" pitchFamily="34" charset="0"/>
                <a:cs typeface="Arial" panose="020B0604020202020204" pitchFamily="34" charset="0"/>
              </a:rPr>
              <a:t>, and </a:t>
            </a:r>
            <a:r>
              <a:rPr lang="en-US" sz="1800" b="1" dirty="0">
                <a:latin typeface="Arial" panose="020B0604020202020204" pitchFamily="34" charset="0"/>
                <a:cs typeface="Arial" panose="020B0604020202020204" pitchFamily="34" charset="0"/>
              </a:rPr>
              <a:t>investment restrictions </a:t>
            </a:r>
            <a:r>
              <a:rPr lang="en-US" sz="1800" dirty="0">
                <a:latin typeface="Arial" panose="020B0604020202020204" pitchFamily="34" charset="0"/>
                <a:cs typeface="Arial" panose="020B0604020202020204" pitchFamily="34" charset="0"/>
              </a:rPr>
              <a:t>are imposing substantial constraints on the flow of goods.</a:t>
            </a:r>
            <a:br>
              <a:rPr lang="en-US" sz="1800" dirty="0">
                <a:latin typeface="Arial" panose="020B0604020202020204" pitchFamily="34" charset="0"/>
                <a:cs typeface="Arial" panose="020B0604020202020204" pitchFamily="34" charset="0"/>
              </a:rPr>
            </a:br>
            <a:endParaRPr lang="en-US" sz="1800" dirty="0">
              <a:latin typeface="Arial" panose="020B0604020202020204" pitchFamily="34" charset="0"/>
              <a:cs typeface="Arial" panose="020B0604020202020204" pitchFamily="34" charset="0"/>
            </a:endParaRPr>
          </a:p>
          <a:p>
            <a:pPr marL="770462" indent="-342900" algn="just">
              <a:spcBef>
                <a:spcPts val="0"/>
              </a:spcBef>
              <a:buClr>
                <a:schemeClr val="dk1"/>
              </a:buClr>
              <a:buSzPct val="100000"/>
              <a:buFont typeface="Wingdings" pitchFamily="2" charset="2"/>
              <a:buChar char="Ø"/>
            </a:pPr>
            <a:r>
              <a:rPr lang="en-US" sz="1800" dirty="0">
                <a:latin typeface="Arial" panose="020B0604020202020204" pitchFamily="34" charset="0"/>
                <a:cs typeface="Arial" panose="020B0604020202020204" pitchFamily="34" charset="0"/>
              </a:rPr>
              <a:t>The </a:t>
            </a:r>
            <a:r>
              <a:rPr lang="en-US" sz="1800" b="1" dirty="0">
                <a:latin typeface="Arial" panose="020B0604020202020204" pitchFamily="34" charset="0"/>
                <a:cs typeface="Arial" panose="020B0604020202020204" pitchFamily="34" charset="0"/>
              </a:rPr>
              <a:t>weakening of the multilateral framework </a:t>
            </a:r>
            <a:r>
              <a:rPr lang="en-US" sz="1800" dirty="0">
                <a:latin typeface="Arial" panose="020B0604020202020204" pitchFamily="34" charset="0"/>
                <a:cs typeface="Arial" panose="020B0604020202020204" pitchFamily="34" charset="0"/>
              </a:rPr>
              <a:t>is expected to have possible contraction in global trade volumes, GDP declines in developed economies and losses due to trade restrictions.</a:t>
            </a:r>
            <a:br>
              <a:rPr lang="en-US" sz="1800" dirty="0">
                <a:latin typeface="Arial" panose="020B0604020202020204" pitchFamily="34" charset="0"/>
                <a:cs typeface="Arial" panose="020B0604020202020204" pitchFamily="34" charset="0"/>
              </a:rPr>
            </a:br>
            <a:endParaRPr lang="en-US" sz="1800" dirty="0">
              <a:latin typeface="Arial" panose="020B0604020202020204" pitchFamily="34" charset="0"/>
              <a:cs typeface="Arial" panose="020B0604020202020204" pitchFamily="34" charset="0"/>
            </a:endParaRPr>
          </a:p>
        </p:txBody>
      </p:sp>
      <p:sp>
        <p:nvSpPr>
          <p:cNvPr id="6" name="Dikdörtgen 5">
            <a:extLst>
              <a:ext uri="{FF2B5EF4-FFF2-40B4-BE49-F238E27FC236}">
                <a16:creationId xmlns:a16="http://schemas.microsoft.com/office/drawing/2014/main" id="{B0013D1B-BC22-C0EB-CA08-94C5F253B7E7}"/>
              </a:ext>
            </a:extLst>
          </p:cNvPr>
          <p:cNvSpPr/>
          <p:nvPr/>
        </p:nvSpPr>
        <p:spPr>
          <a:xfrm>
            <a:off x="0" y="0"/>
            <a:ext cx="12192000" cy="914400"/>
          </a:xfrm>
          <a:prstGeom prst="rect">
            <a:avLst/>
          </a:prstGeom>
          <a:solidFill>
            <a:srgbClr val="002060"/>
          </a:solidFill>
          <a:ln w="38100">
            <a:noFill/>
          </a:ln>
        </p:spPr>
        <p:style>
          <a:lnRef idx="0">
            <a:scrgbClr r="0" g="0" b="0"/>
          </a:lnRef>
          <a:fillRef idx="0">
            <a:scrgbClr r="0" g="0" b="0"/>
          </a:fillRef>
          <a:effectRef idx="0">
            <a:scrgbClr r="0" g="0" b="0"/>
          </a:effectRef>
          <a:fontRef idx="minor">
            <a:schemeClr val="lt1"/>
          </a:fontRef>
        </p:style>
        <p:txBody>
          <a:bodyPr rtlCol="0" anchor="ctr"/>
          <a:lstStyle/>
          <a:p>
            <a:r>
              <a:rPr lang="tr-TR" sz="3200" b="1" dirty="0">
                <a:solidFill>
                  <a:schemeClr val="bg1"/>
                </a:solidFill>
              </a:rPr>
              <a:t>     </a:t>
            </a:r>
            <a:r>
              <a:rPr lang="en-US" sz="3200" b="1" dirty="0">
                <a:solidFill>
                  <a:schemeClr val="bg1"/>
                </a:solidFill>
                <a:latin typeface="Arial" panose="020B0604020202020204" pitchFamily="34" charset="0"/>
                <a:cs typeface="Arial" panose="020B0604020202020204" pitchFamily="34" charset="0"/>
              </a:rPr>
              <a:t>Global Trade Environment and Trends</a:t>
            </a:r>
            <a:endParaRPr lang="tr-TR" sz="3200" dirty="0">
              <a:solidFill>
                <a:schemeClr val="bg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4" name="Google Shape;284;p13"/>
          <p:cNvSpPr txBox="1">
            <a:spLocks noGrp="1"/>
          </p:cNvSpPr>
          <p:nvPr>
            <p:ph type="body" idx="4294967295"/>
          </p:nvPr>
        </p:nvSpPr>
        <p:spPr>
          <a:xfrm>
            <a:off x="-1" y="914400"/>
            <a:ext cx="5569527" cy="5943600"/>
          </a:xfrm>
          <a:prstGeom prst="rect">
            <a:avLst/>
          </a:prstGeom>
          <a:noFill/>
          <a:ln>
            <a:noFill/>
          </a:ln>
        </p:spPr>
        <p:txBody>
          <a:bodyPr spcFirstLastPara="1" vert="horz" wrap="square" lIns="121900" tIns="121900" rIns="121900" bIns="121900" rtlCol="0" anchor="t" anchorCtr="0">
            <a:noAutofit/>
          </a:bodyPr>
          <a:lstStyle/>
          <a:p>
            <a:pPr marL="656162" indent="-457200" algn="just">
              <a:lnSpc>
                <a:spcPct val="105000"/>
              </a:lnSpc>
              <a:spcBef>
                <a:spcPts val="800"/>
              </a:spcBef>
              <a:buClr>
                <a:schemeClr val="dk1"/>
              </a:buClr>
              <a:buSzPct val="100000"/>
              <a:buFont typeface="Wingdings" pitchFamily="2" charset="2"/>
              <a:buChar char="Ø"/>
            </a:pPr>
            <a:r>
              <a:rPr lang="tr-TR" sz="1400" b="1" dirty="0">
                <a:solidFill>
                  <a:schemeClr val="dk1"/>
                </a:solidFill>
                <a:latin typeface="Arial" panose="020B0604020202020204" pitchFamily="34" charset="0"/>
                <a:cs typeface="Arial" panose="020B0604020202020204" pitchFamily="34" charset="0"/>
              </a:rPr>
              <a:t>Europe’s (grey bar) </a:t>
            </a:r>
            <a:r>
              <a:rPr lang="tr-TR" sz="1400" dirty="0">
                <a:solidFill>
                  <a:schemeClr val="dk1"/>
                </a:solidFill>
                <a:latin typeface="Arial" panose="020B0604020202020204" pitchFamily="34" charset="0"/>
                <a:cs typeface="Arial" panose="020B0604020202020204" pitchFamily="34" charset="0"/>
              </a:rPr>
              <a:t>long-standing dominance has slowed in recent years. </a:t>
            </a:r>
            <a:r>
              <a:rPr lang="en-US" sz="1400" dirty="0">
                <a:solidFill>
                  <a:schemeClr val="dk1"/>
                </a:solidFill>
                <a:latin typeface="Arial" panose="020B0604020202020204" pitchFamily="34" charset="0"/>
                <a:cs typeface="Arial" panose="020B0604020202020204" pitchFamily="34" charset="0"/>
              </a:rPr>
              <a:t>While EU regulations support sustainable trade, excessive or overly stringent measures risk undermining the EU’s openness and reducing its attractiveness as a trading partner. The growing digitalization and the green transition, represents both a challenge and an opportunity for the European economy.</a:t>
            </a:r>
          </a:p>
          <a:p>
            <a:pPr marL="198962" indent="0" algn="just">
              <a:lnSpc>
                <a:spcPct val="105000"/>
              </a:lnSpc>
              <a:spcBef>
                <a:spcPts val="800"/>
              </a:spcBef>
              <a:buClr>
                <a:schemeClr val="dk1"/>
              </a:buClr>
              <a:buSzPct val="100000"/>
              <a:buNone/>
            </a:pPr>
            <a:endParaRPr sz="1400" dirty="0">
              <a:solidFill>
                <a:schemeClr val="dk1"/>
              </a:solidFill>
              <a:latin typeface="Arial" panose="020B0604020202020204" pitchFamily="34" charset="0"/>
              <a:cs typeface="Arial" panose="020B0604020202020204" pitchFamily="34" charset="0"/>
            </a:endParaRPr>
          </a:p>
          <a:p>
            <a:pPr marL="656162" indent="-457200" algn="just">
              <a:lnSpc>
                <a:spcPct val="105000"/>
              </a:lnSpc>
              <a:spcBef>
                <a:spcPts val="0"/>
              </a:spcBef>
              <a:buClr>
                <a:schemeClr val="dk1"/>
              </a:buClr>
              <a:buSzPct val="100000"/>
              <a:buFont typeface="Wingdings" pitchFamily="2" charset="2"/>
              <a:buChar char="Ø"/>
            </a:pPr>
            <a:r>
              <a:rPr lang="tr-TR" sz="1400" b="1" dirty="0">
                <a:solidFill>
                  <a:schemeClr val="dk1"/>
                </a:solidFill>
                <a:latin typeface="Arial" panose="020B0604020202020204" pitchFamily="34" charset="0"/>
                <a:cs typeface="Arial" panose="020B0604020202020204" pitchFamily="34" charset="0"/>
              </a:rPr>
              <a:t>Asia (dark blue bar)</a:t>
            </a:r>
            <a:r>
              <a:rPr lang="tr-TR" sz="1400" dirty="0">
                <a:solidFill>
                  <a:schemeClr val="dk1"/>
                </a:solidFill>
                <a:latin typeface="Arial" panose="020B0604020202020204" pitchFamily="34" charset="0"/>
                <a:cs typeface="Arial" panose="020B0604020202020204" pitchFamily="34" charset="0"/>
              </a:rPr>
              <a:t> stands out consistent export growth due to intraregional trade, with China. </a:t>
            </a:r>
            <a:r>
              <a:rPr lang="tr-TR" sz="1400" dirty="0" err="1">
                <a:solidFill>
                  <a:schemeClr val="dk1"/>
                </a:solidFill>
                <a:latin typeface="Arial" panose="020B0604020202020204" pitchFamily="34" charset="0"/>
                <a:cs typeface="Arial" panose="020B0604020202020204" pitchFamily="34" charset="0"/>
              </a:rPr>
              <a:t>The</a:t>
            </a:r>
            <a:r>
              <a:rPr lang="tr-TR" sz="1400" dirty="0">
                <a:solidFill>
                  <a:schemeClr val="dk1"/>
                </a:solidFill>
                <a:latin typeface="Arial" panose="020B0604020202020204" pitchFamily="34" charset="0"/>
                <a:cs typeface="Arial" panose="020B0604020202020204" pitchFamily="34" charset="0"/>
              </a:rPr>
              <a:t> </a:t>
            </a:r>
            <a:r>
              <a:rPr lang="tr-TR" sz="1400" dirty="0" err="1">
                <a:solidFill>
                  <a:schemeClr val="dk1"/>
                </a:solidFill>
                <a:latin typeface="Arial" panose="020B0604020202020204" pitchFamily="34" charset="0"/>
                <a:cs typeface="Arial" panose="020B0604020202020204" pitchFamily="34" charset="0"/>
              </a:rPr>
              <a:t>export</a:t>
            </a:r>
            <a:r>
              <a:rPr lang="tr-TR" sz="1400" dirty="0">
                <a:solidFill>
                  <a:schemeClr val="dk1"/>
                </a:solidFill>
                <a:latin typeface="Arial" panose="020B0604020202020204" pitchFamily="34" charset="0"/>
                <a:cs typeface="Arial" panose="020B0604020202020204" pitchFamily="34" charset="0"/>
              </a:rPr>
              <a:t> </a:t>
            </a:r>
            <a:r>
              <a:rPr lang="tr-TR" sz="1400" dirty="0" err="1">
                <a:solidFill>
                  <a:schemeClr val="dk1"/>
                </a:solidFill>
                <a:latin typeface="Arial" panose="020B0604020202020204" pitchFamily="34" charset="0"/>
                <a:cs typeface="Arial" panose="020B0604020202020204" pitchFamily="34" charset="0"/>
              </a:rPr>
              <a:t>boom</a:t>
            </a:r>
            <a:r>
              <a:rPr lang="tr-TR" sz="1400" dirty="0">
                <a:solidFill>
                  <a:schemeClr val="dk1"/>
                </a:solidFill>
                <a:latin typeface="Arial" panose="020B0604020202020204" pitchFamily="34" charset="0"/>
                <a:cs typeface="Arial" panose="020B0604020202020204" pitchFamily="34" charset="0"/>
              </a:rPr>
              <a:t> </a:t>
            </a:r>
            <a:r>
              <a:rPr lang="tr-TR" sz="1400" dirty="0" err="1">
                <a:solidFill>
                  <a:schemeClr val="dk1"/>
                </a:solidFill>
                <a:latin typeface="Arial" panose="020B0604020202020204" pitchFamily="34" charset="0"/>
                <a:cs typeface="Arial" panose="020B0604020202020204" pitchFamily="34" charset="0"/>
              </a:rPr>
              <a:t>reflects</a:t>
            </a:r>
            <a:r>
              <a:rPr lang="tr-TR" sz="1400" dirty="0">
                <a:solidFill>
                  <a:schemeClr val="dk1"/>
                </a:solidFill>
                <a:latin typeface="Arial" panose="020B0604020202020204" pitchFamily="34" charset="0"/>
                <a:cs typeface="Arial" panose="020B0604020202020204" pitchFamily="34" charset="0"/>
              </a:rPr>
              <a:t> </a:t>
            </a:r>
            <a:r>
              <a:rPr lang="tr-TR" sz="1400" dirty="0" err="1">
                <a:solidFill>
                  <a:schemeClr val="dk1"/>
                </a:solidFill>
                <a:latin typeface="Arial" panose="020B0604020202020204" pitchFamily="34" charset="0"/>
                <a:cs typeface="Arial" panose="020B0604020202020204" pitchFamily="34" charset="0"/>
              </a:rPr>
              <a:t>geographical</a:t>
            </a:r>
            <a:r>
              <a:rPr lang="tr-TR" sz="1400" dirty="0">
                <a:solidFill>
                  <a:schemeClr val="dk1"/>
                </a:solidFill>
                <a:latin typeface="Arial" panose="020B0604020202020204" pitchFamily="34" charset="0"/>
                <a:cs typeface="Arial" panose="020B0604020202020204" pitchFamily="34" charset="0"/>
              </a:rPr>
              <a:t> </a:t>
            </a:r>
            <a:r>
              <a:rPr lang="tr-TR" sz="1400" dirty="0" err="1">
                <a:solidFill>
                  <a:schemeClr val="dk1"/>
                </a:solidFill>
                <a:latin typeface="Arial" panose="020B0604020202020204" pitchFamily="34" charset="0"/>
                <a:cs typeface="Arial" panose="020B0604020202020204" pitchFamily="34" charset="0"/>
              </a:rPr>
              <a:t>dispersion</a:t>
            </a:r>
            <a:r>
              <a:rPr lang="tr-TR" sz="1400" dirty="0">
                <a:solidFill>
                  <a:schemeClr val="dk1"/>
                </a:solidFill>
                <a:latin typeface="Arial" panose="020B0604020202020204" pitchFamily="34" charset="0"/>
                <a:cs typeface="Arial" panose="020B0604020202020204" pitchFamily="34" charset="0"/>
              </a:rPr>
              <a:t> of </a:t>
            </a:r>
            <a:r>
              <a:rPr lang="tr-TR" sz="1400" dirty="0" err="1">
                <a:solidFill>
                  <a:schemeClr val="dk1"/>
                </a:solidFill>
                <a:latin typeface="Arial" panose="020B0604020202020204" pitchFamily="34" charset="0"/>
                <a:cs typeface="Arial" panose="020B0604020202020204" pitchFamily="34" charset="0"/>
              </a:rPr>
              <a:t>production</a:t>
            </a:r>
            <a:r>
              <a:rPr lang="tr-TR" sz="1400" dirty="0">
                <a:solidFill>
                  <a:schemeClr val="dk1"/>
                </a:solidFill>
                <a:latin typeface="Arial" panose="020B0604020202020204" pitchFamily="34" charset="0"/>
                <a:cs typeface="Arial" panose="020B0604020202020204" pitchFamily="34" charset="0"/>
              </a:rPr>
              <a:t>: </a:t>
            </a:r>
            <a:r>
              <a:rPr lang="tr-TR" sz="1400" dirty="0" err="1">
                <a:solidFill>
                  <a:schemeClr val="dk1"/>
                </a:solidFill>
                <a:latin typeface="Arial" panose="020B0604020202020204" pitchFamily="34" charset="0"/>
                <a:cs typeface="Arial" panose="020B0604020202020204" pitchFamily="34" charset="0"/>
              </a:rPr>
              <a:t>relocating</a:t>
            </a:r>
            <a:r>
              <a:rPr lang="tr-TR" sz="1400" dirty="0">
                <a:solidFill>
                  <a:schemeClr val="dk1"/>
                </a:solidFill>
                <a:latin typeface="Arial" panose="020B0604020202020204" pitchFamily="34" charset="0"/>
                <a:cs typeface="Arial" panose="020B0604020202020204" pitchFamily="34" charset="0"/>
              </a:rPr>
              <a:t> </a:t>
            </a:r>
            <a:r>
              <a:rPr lang="tr-TR" sz="1400" dirty="0" err="1">
                <a:solidFill>
                  <a:schemeClr val="dk1"/>
                </a:solidFill>
                <a:latin typeface="Arial" panose="020B0604020202020204" pitchFamily="34" charset="0"/>
                <a:cs typeface="Arial" panose="020B0604020202020204" pitchFamily="34" charset="0"/>
              </a:rPr>
              <a:t>to</a:t>
            </a:r>
            <a:r>
              <a:rPr lang="tr-TR" sz="1400" dirty="0">
                <a:solidFill>
                  <a:schemeClr val="dk1"/>
                </a:solidFill>
                <a:latin typeface="Arial" panose="020B0604020202020204" pitchFamily="34" charset="0"/>
                <a:cs typeface="Arial" panose="020B0604020202020204" pitchFamily="34" charset="0"/>
              </a:rPr>
              <a:t> </a:t>
            </a:r>
            <a:r>
              <a:rPr lang="tr-TR" sz="1400" dirty="0" err="1">
                <a:solidFill>
                  <a:schemeClr val="dk1"/>
                </a:solidFill>
                <a:latin typeface="Arial" panose="020B0604020202020204" pitchFamily="34" charset="0"/>
                <a:cs typeface="Arial" panose="020B0604020202020204" pitchFamily="34" charset="0"/>
              </a:rPr>
              <a:t>assemby</a:t>
            </a:r>
            <a:r>
              <a:rPr lang="tr-TR" sz="1400" dirty="0">
                <a:solidFill>
                  <a:schemeClr val="dk1"/>
                </a:solidFill>
                <a:latin typeface="Arial" panose="020B0604020202020204" pitchFamily="34" charset="0"/>
                <a:cs typeface="Arial" panose="020B0604020202020204" pitchFamily="34" charset="0"/>
              </a:rPr>
              <a:t> </a:t>
            </a:r>
            <a:r>
              <a:rPr lang="tr-TR" sz="1400" dirty="0" err="1">
                <a:solidFill>
                  <a:schemeClr val="dk1"/>
                </a:solidFill>
                <a:latin typeface="Arial" panose="020B0604020202020204" pitchFamily="34" charset="0"/>
                <a:cs typeface="Arial" panose="020B0604020202020204" pitchFamily="34" charset="0"/>
              </a:rPr>
              <a:t>works</a:t>
            </a:r>
            <a:r>
              <a:rPr lang="tr-TR" sz="1400" dirty="0">
                <a:solidFill>
                  <a:schemeClr val="dk1"/>
                </a:solidFill>
                <a:latin typeface="Arial" panose="020B0604020202020204" pitchFamily="34" charset="0"/>
                <a:cs typeface="Arial" panose="020B0604020202020204" pitchFamily="34" charset="0"/>
              </a:rPr>
              <a:t> </a:t>
            </a:r>
            <a:r>
              <a:rPr lang="tr-TR" sz="1400" dirty="0" err="1">
                <a:solidFill>
                  <a:schemeClr val="dk1"/>
                </a:solidFill>
                <a:latin typeface="Arial" panose="020B0604020202020204" pitchFamily="34" charset="0"/>
                <a:cs typeface="Arial" panose="020B0604020202020204" pitchFamily="34" charset="0"/>
              </a:rPr>
              <a:t>to</a:t>
            </a:r>
            <a:r>
              <a:rPr lang="tr-TR" sz="1400" dirty="0">
                <a:solidFill>
                  <a:schemeClr val="dk1"/>
                </a:solidFill>
                <a:latin typeface="Arial" panose="020B0604020202020204" pitchFamily="34" charset="0"/>
                <a:cs typeface="Arial" panose="020B0604020202020204" pitchFamily="34" charset="0"/>
              </a:rPr>
              <a:t> </a:t>
            </a:r>
            <a:r>
              <a:rPr lang="tr-TR" sz="1400" dirty="0" err="1">
                <a:solidFill>
                  <a:schemeClr val="dk1"/>
                </a:solidFill>
                <a:latin typeface="Arial" panose="020B0604020202020204" pitchFamily="34" charset="0"/>
                <a:cs typeface="Arial" panose="020B0604020202020204" pitchFamily="34" charset="0"/>
              </a:rPr>
              <a:t>lower-wage</a:t>
            </a:r>
            <a:r>
              <a:rPr lang="tr-TR" sz="1400" dirty="0">
                <a:solidFill>
                  <a:schemeClr val="dk1"/>
                </a:solidFill>
                <a:latin typeface="Arial" panose="020B0604020202020204" pitchFamily="34" charset="0"/>
                <a:cs typeface="Arial" panose="020B0604020202020204" pitchFamily="34" charset="0"/>
              </a:rPr>
              <a:t> </a:t>
            </a:r>
            <a:r>
              <a:rPr lang="tr-TR" sz="1400" dirty="0" err="1">
                <a:solidFill>
                  <a:schemeClr val="dk1"/>
                </a:solidFill>
                <a:latin typeface="Arial" panose="020B0604020202020204" pitchFamily="34" charset="0"/>
                <a:cs typeface="Arial" panose="020B0604020202020204" pitchFamily="34" charset="0"/>
              </a:rPr>
              <a:t>economies</a:t>
            </a:r>
            <a:r>
              <a:rPr lang="tr-TR" sz="1400" dirty="0">
                <a:solidFill>
                  <a:schemeClr val="dk1"/>
                </a:solidFill>
                <a:latin typeface="Arial" panose="020B0604020202020204" pitchFamily="34" charset="0"/>
                <a:cs typeface="Arial" panose="020B0604020202020204" pitchFamily="34" charset="0"/>
              </a:rPr>
              <a:t>, </a:t>
            </a:r>
            <a:r>
              <a:rPr lang="tr-TR" sz="1400" dirty="0" err="1">
                <a:solidFill>
                  <a:schemeClr val="dk1"/>
                </a:solidFill>
                <a:latin typeface="Arial" panose="020B0604020202020204" pitchFamily="34" charset="0"/>
                <a:cs typeface="Arial" panose="020B0604020202020204" pitchFamily="34" charset="0"/>
              </a:rPr>
              <a:t>while</a:t>
            </a:r>
            <a:r>
              <a:rPr lang="tr-TR" sz="1400" dirty="0">
                <a:solidFill>
                  <a:schemeClr val="dk1"/>
                </a:solidFill>
                <a:latin typeface="Arial" panose="020B0604020202020204" pitchFamily="34" charset="0"/>
                <a:cs typeface="Arial" panose="020B0604020202020204" pitchFamily="34" charset="0"/>
              </a:rPr>
              <a:t> </a:t>
            </a:r>
            <a:r>
              <a:rPr lang="tr-TR" sz="1400" dirty="0" err="1">
                <a:solidFill>
                  <a:schemeClr val="dk1"/>
                </a:solidFill>
                <a:latin typeface="Arial" panose="020B0604020202020204" pitchFamily="34" charset="0"/>
                <a:cs typeface="Arial" panose="020B0604020202020204" pitchFamily="34" charset="0"/>
              </a:rPr>
              <a:t>more</a:t>
            </a:r>
            <a:r>
              <a:rPr lang="tr-TR" sz="1400" dirty="0">
                <a:solidFill>
                  <a:schemeClr val="dk1"/>
                </a:solidFill>
                <a:latin typeface="Arial" panose="020B0604020202020204" pitchFamily="34" charset="0"/>
                <a:cs typeface="Arial" panose="020B0604020202020204" pitchFamily="34" charset="0"/>
              </a:rPr>
              <a:t> </a:t>
            </a:r>
            <a:r>
              <a:rPr lang="tr-TR" sz="1400" dirty="0" err="1">
                <a:solidFill>
                  <a:schemeClr val="dk1"/>
                </a:solidFill>
                <a:latin typeface="Arial" panose="020B0604020202020204" pitchFamily="34" charset="0"/>
                <a:cs typeface="Arial" panose="020B0604020202020204" pitchFamily="34" charset="0"/>
              </a:rPr>
              <a:t>advanced</a:t>
            </a:r>
            <a:r>
              <a:rPr lang="tr-TR" sz="1400" dirty="0">
                <a:solidFill>
                  <a:schemeClr val="dk1"/>
                </a:solidFill>
                <a:latin typeface="Arial" panose="020B0604020202020204" pitchFamily="34" charset="0"/>
                <a:cs typeface="Arial" panose="020B0604020202020204" pitchFamily="34" charset="0"/>
              </a:rPr>
              <a:t> </a:t>
            </a:r>
            <a:r>
              <a:rPr lang="tr-TR" sz="1400" dirty="0" err="1">
                <a:solidFill>
                  <a:schemeClr val="dk1"/>
                </a:solidFill>
                <a:latin typeface="Arial" panose="020B0604020202020204" pitchFamily="34" charset="0"/>
                <a:cs typeface="Arial" panose="020B0604020202020204" pitchFamily="34" charset="0"/>
              </a:rPr>
              <a:t>Asian</a:t>
            </a:r>
            <a:r>
              <a:rPr lang="tr-TR" sz="1400" dirty="0">
                <a:solidFill>
                  <a:schemeClr val="dk1"/>
                </a:solidFill>
                <a:latin typeface="Arial" panose="020B0604020202020204" pitchFamily="34" charset="0"/>
                <a:cs typeface="Arial" panose="020B0604020202020204" pitchFamily="34" charset="0"/>
              </a:rPr>
              <a:t> </a:t>
            </a:r>
            <a:r>
              <a:rPr lang="tr-TR" sz="1400" dirty="0" err="1">
                <a:solidFill>
                  <a:schemeClr val="dk1"/>
                </a:solidFill>
                <a:latin typeface="Arial" panose="020B0604020202020204" pitchFamily="34" charset="0"/>
                <a:cs typeface="Arial" panose="020B0604020202020204" pitchFamily="34" charset="0"/>
              </a:rPr>
              <a:t>economies</a:t>
            </a:r>
            <a:r>
              <a:rPr lang="tr-TR" sz="1400" dirty="0">
                <a:solidFill>
                  <a:schemeClr val="dk1"/>
                </a:solidFill>
                <a:latin typeface="Arial" panose="020B0604020202020204" pitchFamily="34" charset="0"/>
                <a:cs typeface="Arial" panose="020B0604020202020204" pitchFamily="34" charset="0"/>
              </a:rPr>
              <a:t> </a:t>
            </a:r>
            <a:r>
              <a:rPr lang="tr-TR" sz="1400" dirty="0" err="1">
                <a:solidFill>
                  <a:schemeClr val="dk1"/>
                </a:solidFill>
                <a:latin typeface="Arial" panose="020B0604020202020204" pitchFamily="34" charset="0"/>
                <a:cs typeface="Arial" panose="020B0604020202020204" pitchFamily="34" charset="0"/>
              </a:rPr>
              <a:t>focus</a:t>
            </a:r>
            <a:r>
              <a:rPr lang="tr-TR" sz="1400" dirty="0">
                <a:solidFill>
                  <a:schemeClr val="dk1"/>
                </a:solidFill>
                <a:latin typeface="Arial" panose="020B0604020202020204" pitchFamily="34" charset="0"/>
                <a:cs typeface="Arial" panose="020B0604020202020204" pitchFamily="34" charset="0"/>
              </a:rPr>
              <a:t> on </a:t>
            </a:r>
            <a:r>
              <a:rPr lang="tr-TR" sz="1400" dirty="0" err="1">
                <a:solidFill>
                  <a:schemeClr val="dk1"/>
                </a:solidFill>
                <a:latin typeface="Arial" panose="020B0604020202020204" pitchFamily="34" charset="0"/>
                <a:cs typeface="Arial" panose="020B0604020202020204" pitchFamily="34" charset="0"/>
              </a:rPr>
              <a:t>producing</a:t>
            </a:r>
            <a:r>
              <a:rPr lang="tr-TR" sz="1400" dirty="0">
                <a:solidFill>
                  <a:schemeClr val="dk1"/>
                </a:solidFill>
                <a:latin typeface="Arial" panose="020B0604020202020204" pitchFamily="34" charset="0"/>
                <a:cs typeface="Arial" panose="020B0604020202020204" pitchFamily="34" charset="0"/>
              </a:rPr>
              <a:t> </a:t>
            </a:r>
            <a:r>
              <a:rPr lang="tr-TR" sz="1400" dirty="0" err="1">
                <a:solidFill>
                  <a:schemeClr val="dk1"/>
                </a:solidFill>
                <a:latin typeface="Arial" panose="020B0604020202020204" pitchFamily="34" charset="0"/>
                <a:cs typeface="Arial" panose="020B0604020202020204" pitchFamily="34" charset="0"/>
              </a:rPr>
              <a:t>high</a:t>
            </a:r>
            <a:r>
              <a:rPr lang="tr-TR" sz="1400" dirty="0">
                <a:solidFill>
                  <a:schemeClr val="dk1"/>
                </a:solidFill>
                <a:latin typeface="Arial" panose="020B0604020202020204" pitchFamily="34" charset="0"/>
                <a:cs typeface="Arial" panose="020B0604020202020204" pitchFamily="34" charset="0"/>
              </a:rPr>
              <a:t> </a:t>
            </a:r>
            <a:r>
              <a:rPr lang="tr-TR" sz="1400" dirty="0" err="1">
                <a:solidFill>
                  <a:schemeClr val="dk1"/>
                </a:solidFill>
                <a:latin typeface="Arial" panose="020B0604020202020204" pitchFamily="34" charset="0"/>
                <a:cs typeface="Arial" panose="020B0604020202020204" pitchFamily="34" charset="0"/>
              </a:rPr>
              <a:t>value-added</a:t>
            </a:r>
            <a:r>
              <a:rPr lang="tr-TR" sz="1400" dirty="0">
                <a:solidFill>
                  <a:schemeClr val="dk1"/>
                </a:solidFill>
                <a:latin typeface="Arial" panose="020B0604020202020204" pitchFamily="34" charset="0"/>
                <a:cs typeface="Arial" panose="020B0604020202020204" pitchFamily="34" charset="0"/>
              </a:rPr>
              <a:t> </a:t>
            </a:r>
            <a:r>
              <a:rPr lang="tr-TR" sz="1400" dirty="0" err="1">
                <a:solidFill>
                  <a:schemeClr val="dk1"/>
                </a:solidFill>
                <a:latin typeface="Arial" panose="020B0604020202020204" pitchFamily="34" charset="0"/>
                <a:cs typeface="Arial" panose="020B0604020202020204" pitchFamily="34" charset="0"/>
              </a:rPr>
              <a:t>components</a:t>
            </a:r>
            <a:r>
              <a:rPr lang="tr-TR" sz="1400" dirty="0">
                <a:solidFill>
                  <a:schemeClr val="dk1"/>
                </a:solidFill>
                <a:latin typeface="Arial" panose="020B0604020202020204" pitchFamily="34" charset="0"/>
                <a:cs typeface="Arial" panose="020B0604020202020204" pitchFamily="34" charset="0"/>
              </a:rPr>
              <a:t> </a:t>
            </a:r>
            <a:r>
              <a:rPr lang="tr-TR" sz="1400" dirty="0" err="1">
                <a:solidFill>
                  <a:schemeClr val="dk1"/>
                </a:solidFill>
                <a:latin typeface="Arial" panose="020B0604020202020204" pitchFamily="34" charset="0"/>
                <a:cs typeface="Arial" panose="020B0604020202020204" pitchFamily="34" charset="0"/>
              </a:rPr>
              <a:t>and</a:t>
            </a:r>
            <a:r>
              <a:rPr lang="tr-TR" sz="1400" dirty="0">
                <a:solidFill>
                  <a:schemeClr val="dk1"/>
                </a:solidFill>
                <a:latin typeface="Arial" panose="020B0604020202020204" pitchFamily="34" charset="0"/>
                <a:cs typeface="Arial" panose="020B0604020202020204" pitchFamily="34" charset="0"/>
              </a:rPr>
              <a:t> </a:t>
            </a:r>
            <a:r>
              <a:rPr lang="tr-TR" sz="1400" dirty="0" err="1">
                <a:solidFill>
                  <a:schemeClr val="dk1"/>
                </a:solidFill>
                <a:latin typeface="Arial" panose="020B0604020202020204" pitchFamily="34" charset="0"/>
                <a:cs typeface="Arial" panose="020B0604020202020204" pitchFamily="34" charset="0"/>
              </a:rPr>
              <a:t>capital</a:t>
            </a:r>
            <a:r>
              <a:rPr lang="tr-TR" sz="1400" dirty="0">
                <a:solidFill>
                  <a:schemeClr val="dk1"/>
                </a:solidFill>
                <a:latin typeface="Arial" panose="020B0604020202020204" pitchFamily="34" charset="0"/>
                <a:cs typeface="Arial" panose="020B0604020202020204" pitchFamily="34" charset="0"/>
              </a:rPr>
              <a:t> </a:t>
            </a:r>
            <a:r>
              <a:rPr lang="tr-TR" sz="1400" dirty="0" err="1">
                <a:solidFill>
                  <a:schemeClr val="dk1"/>
                </a:solidFill>
                <a:latin typeface="Arial" panose="020B0604020202020204" pitchFamily="34" charset="0"/>
                <a:cs typeface="Arial" panose="020B0604020202020204" pitchFamily="34" charset="0"/>
              </a:rPr>
              <a:t>goods</a:t>
            </a:r>
            <a:r>
              <a:rPr lang="tr-TR" sz="1400" dirty="0">
                <a:solidFill>
                  <a:schemeClr val="dk1"/>
                </a:solidFill>
                <a:latin typeface="Arial" panose="020B0604020202020204" pitchFamily="34" charset="0"/>
                <a:cs typeface="Arial" panose="020B0604020202020204" pitchFamily="34" charset="0"/>
              </a:rPr>
              <a:t>. </a:t>
            </a:r>
            <a:r>
              <a:rPr lang="tr-TR" sz="1400" dirty="0" err="1">
                <a:solidFill>
                  <a:schemeClr val="dk1"/>
                </a:solidFill>
                <a:latin typeface="Arial" panose="020B0604020202020204" pitchFamily="34" charset="0"/>
                <a:cs typeface="Arial" panose="020B0604020202020204" pitchFamily="34" charset="0"/>
              </a:rPr>
              <a:t>Digitalization</a:t>
            </a:r>
            <a:r>
              <a:rPr lang="tr-TR" sz="1400" dirty="0">
                <a:solidFill>
                  <a:schemeClr val="dk1"/>
                </a:solidFill>
                <a:latin typeface="Arial" panose="020B0604020202020204" pitchFamily="34" charset="0"/>
                <a:cs typeface="Arial" panose="020B0604020202020204" pitchFamily="34" charset="0"/>
              </a:rPr>
              <a:t> has </a:t>
            </a:r>
            <a:r>
              <a:rPr lang="tr-TR" sz="1400" dirty="0" err="1">
                <a:solidFill>
                  <a:schemeClr val="dk1"/>
                </a:solidFill>
                <a:latin typeface="Arial" panose="020B0604020202020204" pitchFamily="34" charset="0"/>
                <a:cs typeface="Arial" panose="020B0604020202020204" pitchFamily="34" charset="0"/>
              </a:rPr>
              <a:t>emerged</a:t>
            </a:r>
            <a:r>
              <a:rPr lang="tr-TR" sz="1400" dirty="0">
                <a:solidFill>
                  <a:schemeClr val="dk1"/>
                </a:solidFill>
                <a:latin typeface="Arial" panose="020B0604020202020204" pitchFamily="34" charset="0"/>
                <a:cs typeface="Arial" panose="020B0604020202020204" pitchFamily="34" charset="0"/>
              </a:rPr>
              <a:t> as </a:t>
            </a:r>
            <a:r>
              <a:rPr lang="tr-TR" sz="1400" dirty="0" err="1">
                <a:solidFill>
                  <a:schemeClr val="dk1"/>
                </a:solidFill>
                <a:latin typeface="Arial" panose="020B0604020202020204" pitchFamily="34" charset="0"/>
                <a:cs typeface="Arial" panose="020B0604020202020204" pitchFamily="34" charset="0"/>
              </a:rPr>
              <a:t>another</a:t>
            </a:r>
            <a:r>
              <a:rPr lang="tr-TR" sz="1400" dirty="0">
                <a:solidFill>
                  <a:schemeClr val="dk1"/>
                </a:solidFill>
                <a:latin typeface="Arial" panose="020B0604020202020204" pitchFamily="34" charset="0"/>
                <a:cs typeface="Arial" panose="020B0604020202020204" pitchFamily="34" charset="0"/>
              </a:rPr>
              <a:t> </a:t>
            </a:r>
            <a:r>
              <a:rPr lang="tr-TR" sz="1400" dirty="0" err="1">
                <a:solidFill>
                  <a:schemeClr val="dk1"/>
                </a:solidFill>
                <a:latin typeface="Arial" panose="020B0604020202020204" pitchFamily="34" charset="0"/>
                <a:cs typeface="Arial" panose="020B0604020202020204" pitchFamily="34" charset="0"/>
              </a:rPr>
              <a:t>significant</a:t>
            </a:r>
            <a:r>
              <a:rPr lang="tr-TR" sz="1400" dirty="0">
                <a:solidFill>
                  <a:schemeClr val="dk1"/>
                </a:solidFill>
                <a:latin typeface="Arial" panose="020B0604020202020204" pitchFamily="34" charset="0"/>
                <a:cs typeface="Arial" panose="020B0604020202020204" pitchFamily="34" charset="0"/>
              </a:rPr>
              <a:t> </a:t>
            </a:r>
            <a:r>
              <a:rPr lang="tr-TR" sz="1400" dirty="0" err="1">
                <a:solidFill>
                  <a:schemeClr val="dk1"/>
                </a:solidFill>
                <a:latin typeface="Arial" panose="020B0604020202020204" pitchFamily="34" charset="0"/>
                <a:cs typeface="Arial" panose="020B0604020202020204" pitchFamily="34" charset="0"/>
              </a:rPr>
              <a:t>driver</a:t>
            </a:r>
            <a:r>
              <a:rPr lang="tr-TR" sz="1400" dirty="0">
                <a:solidFill>
                  <a:schemeClr val="dk1"/>
                </a:solidFill>
                <a:latin typeface="Arial" panose="020B0604020202020204" pitchFamily="34" charset="0"/>
                <a:cs typeface="Arial" panose="020B0604020202020204" pitchFamily="34" charset="0"/>
              </a:rPr>
              <a:t> of </a:t>
            </a:r>
            <a:r>
              <a:rPr lang="tr-TR" sz="1400" dirty="0" err="1">
                <a:solidFill>
                  <a:schemeClr val="dk1"/>
                </a:solidFill>
                <a:latin typeface="Arial" panose="020B0604020202020204" pitchFamily="34" charset="0"/>
                <a:cs typeface="Arial" panose="020B0604020202020204" pitchFamily="34" charset="0"/>
              </a:rPr>
              <a:t>Asia’s</a:t>
            </a:r>
            <a:r>
              <a:rPr lang="tr-TR" sz="1400" dirty="0">
                <a:solidFill>
                  <a:schemeClr val="dk1"/>
                </a:solidFill>
                <a:latin typeface="Arial" panose="020B0604020202020204" pitchFamily="34" charset="0"/>
                <a:cs typeface="Arial" panose="020B0604020202020204" pitchFamily="34" charset="0"/>
              </a:rPr>
              <a:t> </a:t>
            </a:r>
            <a:r>
              <a:rPr lang="tr-TR" sz="1400" dirty="0" err="1">
                <a:solidFill>
                  <a:schemeClr val="dk1"/>
                </a:solidFill>
                <a:latin typeface="Arial" panose="020B0604020202020204" pitchFamily="34" charset="0"/>
                <a:cs typeface="Arial" panose="020B0604020202020204" pitchFamily="34" charset="0"/>
              </a:rPr>
              <a:t>economic</a:t>
            </a:r>
            <a:r>
              <a:rPr lang="tr-TR" sz="1400" dirty="0">
                <a:solidFill>
                  <a:schemeClr val="dk1"/>
                </a:solidFill>
                <a:latin typeface="Arial" panose="020B0604020202020204" pitchFamily="34" charset="0"/>
                <a:cs typeface="Arial" panose="020B0604020202020204" pitchFamily="34" charset="0"/>
              </a:rPr>
              <a:t> </a:t>
            </a:r>
            <a:r>
              <a:rPr lang="tr-TR" sz="1400" dirty="0" err="1">
                <a:solidFill>
                  <a:schemeClr val="dk1"/>
                </a:solidFill>
                <a:latin typeface="Arial" panose="020B0604020202020204" pitchFamily="34" charset="0"/>
                <a:cs typeface="Arial" panose="020B0604020202020204" pitchFamily="34" charset="0"/>
              </a:rPr>
              <a:t>performance</a:t>
            </a:r>
            <a:r>
              <a:rPr lang="tr-TR" sz="1400" dirty="0">
                <a:solidFill>
                  <a:schemeClr val="dk1"/>
                </a:solidFill>
                <a:latin typeface="Arial" panose="020B0604020202020204" pitchFamily="34" charset="0"/>
                <a:cs typeface="Arial" panose="020B0604020202020204" pitchFamily="34" charset="0"/>
              </a:rPr>
              <a:t>.</a:t>
            </a:r>
          </a:p>
          <a:p>
            <a:pPr marL="656162" indent="-457200" algn="just">
              <a:lnSpc>
                <a:spcPct val="105000"/>
              </a:lnSpc>
              <a:spcBef>
                <a:spcPts val="0"/>
              </a:spcBef>
              <a:buClr>
                <a:schemeClr val="dk1"/>
              </a:buClr>
              <a:buSzPct val="100000"/>
              <a:buFont typeface="Wingdings" pitchFamily="2" charset="2"/>
              <a:buChar char="Ø"/>
            </a:pPr>
            <a:endParaRPr lang="tr-TR" sz="1400" dirty="0">
              <a:solidFill>
                <a:schemeClr val="dk1"/>
              </a:solidFill>
              <a:latin typeface="Arial" panose="020B0604020202020204" pitchFamily="34" charset="0"/>
              <a:cs typeface="Arial" panose="020B0604020202020204" pitchFamily="34" charset="0"/>
            </a:endParaRPr>
          </a:p>
          <a:p>
            <a:pPr marL="656162" indent="-457200" algn="just">
              <a:lnSpc>
                <a:spcPct val="105000"/>
              </a:lnSpc>
              <a:spcBef>
                <a:spcPts val="0"/>
              </a:spcBef>
              <a:buClr>
                <a:schemeClr val="dk1"/>
              </a:buClr>
              <a:buSzPct val="100000"/>
              <a:buFont typeface="Wingdings" pitchFamily="2" charset="2"/>
              <a:buChar char="Ø"/>
            </a:pPr>
            <a:r>
              <a:rPr lang="en-US" sz="1400" b="1" dirty="0">
                <a:solidFill>
                  <a:schemeClr val="dk1"/>
                </a:solidFill>
                <a:latin typeface="Arial" panose="020B0604020202020204" pitchFamily="34" charset="0"/>
                <a:cs typeface="Arial" panose="020B0604020202020204" pitchFamily="34" charset="0"/>
              </a:rPr>
              <a:t>North America</a:t>
            </a:r>
            <a:r>
              <a:rPr lang="tr-TR" sz="1400" b="1" dirty="0">
                <a:solidFill>
                  <a:schemeClr val="dk1"/>
                </a:solidFill>
                <a:latin typeface="Arial" panose="020B0604020202020204" pitchFamily="34" charset="0"/>
                <a:cs typeface="Arial" panose="020B0604020202020204" pitchFamily="34" charset="0"/>
              </a:rPr>
              <a:t> (blue bar)</a:t>
            </a:r>
            <a:r>
              <a:rPr lang="en-US" sz="1400" dirty="0">
                <a:solidFill>
                  <a:schemeClr val="dk1"/>
                </a:solidFill>
                <a:latin typeface="Arial" panose="020B0604020202020204" pitchFamily="34" charset="0"/>
                <a:cs typeface="Arial" panose="020B0604020202020204" pitchFamily="34" charset="0"/>
              </a:rPr>
              <a:t>comprising the United States and Canada—has experienced a steady decline in export performance over recent decades. Geopolitical dynamics are increasingly reshaping North American supply chains, with the United States adopting a more inward-looking trade posture characterized by rising tariffs and import restrictions. </a:t>
            </a:r>
            <a:endParaRPr sz="1400" dirty="0">
              <a:solidFill>
                <a:schemeClr val="dk1"/>
              </a:solidFill>
              <a:latin typeface="Arial" panose="020B0604020202020204" pitchFamily="34" charset="0"/>
              <a:cs typeface="Arial" panose="020B0604020202020204" pitchFamily="34" charset="0"/>
            </a:endParaRPr>
          </a:p>
        </p:txBody>
      </p:sp>
      <p:pic>
        <p:nvPicPr>
          <p:cNvPr id="285" name="Google Shape;285;p13"/>
          <p:cNvPicPr preferRelativeResize="0"/>
          <p:nvPr/>
        </p:nvPicPr>
        <p:blipFill>
          <a:blip r:embed="rId3">
            <a:alphaModFix/>
          </a:blip>
          <a:stretch>
            <a:fillRect/>
          </a:stretch>
        </p:blipFill>
        <p:spPr>
          <a:xfrm>
            <a:off x="5751906" y="1546237"/>
            <a:ext cx="6440094" cy="4237045"/>
          </a:xfrm>
          <a:prstGeom prst="rect">
            <a:avLst/>
          </a:prstGeom>
          <a:noFill/>
          <a:ln>
            <a:noFill/>
          </a:ln>
        </p:spPr>
      </p:pic>
      <p:sp>
        <p:nvSpPr>
          <p:cNvPr id="3" name="Dikdörtgen 2">
            <a:extLst>
              <a:ext uri="{FF2B5EF4-FFF2-40B4-BE49-F238E27FC236}">
                <a16:creationId xmlns:a16="http://schemas.microsoft.com/office/drawing/2014/main" id="{3ABD4A70-9B48-513D-4443-A94FBB8E5899}"/>
              </a:ext>
            </a:extLst>
          </p:cNvPr>
          <p:cNvSpPr/>
          <p:nvPr/>
        </p:nvSpPr>
        <p:spPr>
          <a:xfrm>
            <a:off x="0" y="0"/>
            <a:ext cx="12192000" cy="914400"/>
          </a:xfrm>
          <a:prstGeom prst="rect">
            <a:avLst/>
          </a:prstGeom>
          <a:solidFill>
            <a:srgbClr val="002060"/>
          </a:solidFill>
          <a:ln w="38100">
            <a:noFill/>
          </a:ln>
        </p:spPr>
        <p:style>
          <a:lnRef idx="0">
            <a:scrgbClr r="0" g="0" b="0"/>
          </a:lnRef>
          <a:fillRef idx="0">
            <a:scrgbClr r="0" g="0" b="0"/>
          </a:fillRef>
          <a:effectRef idx="0">
            <a:scrgbClr r="0" g="0" b="0"/>
          </a:effectRef>
          <a:fontRef idx="minor">
            <a:schemeClr val="lt1"/>
          </a:fontRef>
        </p:style>
        <p:txBody>
          <a:bodyPr rtlCol="0" anchor="ctr"/>
          <a:lstStyle/>
          <a:p>
            <a:r>
              <a:rPr lang="tr-TR" sz="3200" b="1" dirty="0">
                <a:solidFill>
                  <a:schemeClr val="bg1"/>
                </a:solidFill>
              </a:rPr>
              <a:t>     </a:t>
            </a:r>
            <a:r>
              <a:rPr lang="en-US" sz="3200" b="1" dirty="0">
                <a:solidFill>
                  <a:schemeClr val="bg1"/>
                </a:solidFill>
                <a:latin typeface="Arial" panose="020B0604020202020204" pitchFamily="34" charset="0"/>
                <a:cs typeface="Arial" panose="020B0604020202020204" pitchFamily="34" charset="0"/>
              </a:rPr>
              <a:t>Global Trade Environment and Trends</a:t>
            </a:r>
            <a:endParaRPr lang="tr-TR" sz="3200" dirty="0">
              <a:solidFill>
                <a:schemeClr val="bg1"/>
              </a:solidFill>
            </a:endParaRPr>
          </a:p>
        </p:txBody>
      </p:sp>
    </p:spTree>
    <p:extLst>
      <p:ext uri="{BB962C8B-B14F-4D97-AF65-F5344CB8AC3E}">
        <p14:creationId xmlns:p14="http://schemas.microsoft.com/office/powerpoint/2010/main" val="18803528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Büyüteç">
            <a:extLst>
              <a:ext uri="{FF2B5EF4-FFF2-40B4-BE49-F238E27FC236}">
                <a16:creationId xmlns:a16="http://schemas.microsoft.com/office/drawing/2014/main" id="{1CCDC179-A434-89E6-523A-3156CC84C9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38727" y="97200"/>
            <a:ext cx="720000" cy="720000"/>
          </a:xfrm>
          <a:prstGeom prst="rect">
            <a:avLst/>
          </a:prstGeom>
        </p:spPr>
      </p:pic>
      <p:sp>
        <p:nvSpPr>
          <p:cNvPr id="8" name="Metin kutusu 7">
            <a:extLst>
              <a:ext uri="{FF2B5EF4-FFF2-40B4-BE49-F238E27FC236}">
                <a16:creationId xmlns:a16="http://schemas.microsoft.com/office/drawing/2014/main" id="{ED127D72-8691-8089-04F0-7C8BC545CCD8}"/>
              </a:ext>
            </a:extLst>
          </p:cNvPr>
          <p:cNvSpPr txBox="1"/>
          <p:nvPr/>
        </p:nvSpPr>
        <p:spPr>
          <a:xfrm>
            <a:off x="799605" y="1915473"/>
            <a:ext cx="10592790" cy="3724096"/>
          </a:xfrm>
          <a:prstGeom prst="rect">
            <a:avLst/>
          </a:prstGeom>
          <a:noFill/>
        </p:spPr>
        <p:txBody>
          <a:bodyPr wrap="square" rtlCol="0">
            <a:spAutoFit/>
          </a:bodyPr>
          <a:lstStyle/>
          <a:p>
            <a:pPr lvl="0" algn="just">
              <a:buFont typeface="Wingdings" pitchFamily="2" charset="2"/>
              <a:buChar char="v"/>
            </a:pPr>
            <a:r>
              <a:rPr lang="tr-TR" dirty="0" err="1">
                <a:latin typeface="Arial" panose="020B0604020202020204" pitchFamily="34" charset="0"/>
                <a:cs typeface="Arial" panose="020B0604020202020204" pitchFamily="34" charset="0"/>
              </a:rPr>
              <a:t>Trade</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policy</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developments</a:t>
            </a:r>
            <a:r>
              <a:rPr lang="tr-TR" dirty="0">
                <a:latin typeface="Arial" panose="020B0604020202020204" pitchFamily="34" charset="0"/>
                <a:cs typeface="Arial" panose="020B0604020202020204" pitchFamily="34" charset="0"/>
              </a:rPr>
              <a:t>—</a:t>
            </a:r>
            <a:r>
              <a:rPr lang="tr-TR" dirty="0" err="1">
                <a:latin typeface="Arial" panose="020B0604020202020204" pitchFamily="34" charset="0"/>
                <a:cs typeface="Arial" panose="020B0604020202020204" pitchFamily="34" charset="0"/>
              </a:rPr>
              <a:t>including</a:t>
            </a:r>
            <a:r>
              <a:rPr lang="tr-TR" dirty="0">
                <a:latin typeface="Arial" panose="020B0604020202020204" pitchFamily="34" charset="0"/>
                <a:cs typeface="Arial" panose="020B0604020202020204" pitchFamily="34" charset="0"/>
              </a:rPr>
              <a:t> a </a:t>
            </a:r>
            <a:r>
              <a:rPr lang="tr-TR" dirty="0" err="1">
                <a:latin typeface="Arial" panose="020B0604020202020204" pitchFamily="34" charset="0"/>
                <a:cs typeface="Arial" panose="020B0604020202020204" pitchFamily="34" charset="0"/>
              </a:rPr>
              <a:t>partial</a:t>
            </a:r>
            <a:r>
              <a:rPr lang="tr-TR" dirty="0">
                <a:latin typeface="Arial" panose="020B0604020202020204" pitchFamily="34" charset="0"/>
                <a:cs typeface="Arial" panose="020B0604020202020204" pitchFamily="34" charset="0"/>
              </a:rPr>
              <a:t> de-</a:t>
            </a:r>
            <a:r>
              <a:rPr lang="tr-TR" dirty="0" err="1">
                <a:latin typeface="Arial" panose="020B0604020202020204" pitchFamily="34" charset="0"/>
                <a:cs typeface="Arial" panose="020B0604020202020204" pitchFamily="34" charset="0"/>
              </a:rPr>
              <a:t>escalation</a:t>
            </a:r>
            <a:r>
              <a:rPr lang="tr-TR" dirty="0">
                <a:latin typeface="Arial" panose="020B0604020202020204" pitchFamily="34" charset="0"/>
                <a:cs typeface="Arial" panose="020B0604020202020204" pitchFamily="34" charset="0"/>
              </a:rPr>
              <a:t> of U.S.–</a:t>
            </a:r>
            <a:r>
              <a:rPr lang="tr-TR" dirty="0" err="1">
                <a:latin typeface="Arial" panose="020B0604020202020204" pitchFamily="34" charset="0"/>
                <a:cs typeface="Arial" panose="020B0604020202020204" pitchFamily="34" charset="0"/>
              </a:rPr>
              <a:t>China</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tensions</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alongside</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the</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imposition</a:t>
            </a:r>
            <a:r>
              <a:rPr lang="tr-TR" dirty="0">
                <a:latin typeface="Arial" panose="020B0604020202020204" pitchFamily="34" charset="0"/>
                <a:cs typeface="Arial" panose="020B0604020202020204" pitchFamily="34" charset="0"/>
              </a:rPr>
              <a:t> of </a:t>
            </a:r>
            <a:r>
              <a:rPr lang="tr-TR" dirty="0" err="1">
                <a:latin typeface="Arial" panose="020B0604020202020204" pitchFamily="34" charset="0"/>
                <a:cs typeface="Arial" panose="020B0604020202020204" pitchFamily="34" charset="0"/>
              </a:rPr>
              <a:t>higher</a:t>
            </a:r>
            <a:r>
              <a:rPr lang="tr-TR" dirty="0">
                <a:latin typeface="Arial" panose="020B0604020202020204" pitchFamily="34" charset="0"/>
                <a:cs typeface="Arial" panose="020B0604020202020204" pitchFamily="34" charset="0"/>
              </a:rPr>
              <a:t> U.S. </a:t>
            </a:r>
            <a:r>
              <a:rPr lang="tr-TR" dirty="0" err="1">
                <a:latin typeface="Arial" panose="020B0604020202020204" pitchFamily="34" charset="0"/>
                <a:cs typeface="Arial" panose="020B0604020202020204" pitchFamily="34" charset="0"/>
              </a:rPr>
              <a:t>tariffs</a:t>
            </a:r>
            <a:r>
              <a:rPr lang="tr-TR" dirty="0">
                <a:latin typeface="Arial" panose="020B0604020202020204" pitchFamily="34" charset="0"/>
                <a:cs typeface="Arial" panose="020B0604020202020204" pitchFamily="34" charset="0"/>
              </a:rPr>
              <a:t> on </a:t>
            </a:r>
            <a:r>
              <a:rPr lang="tr-TR" dirty="0" err="1">
                <a:latin typeface="Arial" panose="020B0604020202020204" pitchFamily="34" charset="0"/>
                <a:cs typeface="Arial" panose="020B0604020202020204" pitchFamily="34" charset="0"/>
              </a:rPr>
              <a:t>steel</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and</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aluminum</a:t>
            </a:r>
            <a:r>
              <a:rPr lang="tr-TR" dirty="0">
                <a:latin typeface="Arial" panose="020B0604020202020204" pitchFamily="34" charset="0"/>
                <a:cs typeface="Arial" panose="020B0604020202020204" pitchFamily="34" charset="0"/>
              </a:rPr>
              <a:t>—</a:t>
            </a:r>
            <a:r>
              <a:rPr lang="tr-TR" dirty="0" err="1">
                <a:latin typeface="Arial" panose="020B0604020202020204" pitchFamily="34" charset="0"/>
                <a:cs typeface="Arial" panose="020B0604020202020204" pitchFamily="34" charset="0"/>
              </a:rPr>
              <a:t>have</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alternately</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moderated</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and</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exacerbated</a:t>
            </a:r>
            <a:r>
              <a:rPr lang="tr-TR" dirty="0">
                <a:latin typeface="Arial" panose="020B0604020202020204" pitchFamily="34" charset="0"/>
                <a:cs typeface="Arial" panose="020B0604020202020204" pitchFamily="34" charset="0"/>
              </a:rPr>
              <a:t> global </a:t>
            </a:r>
            <a:r>
              <a:rPr lang="tr-TR" dirty="0" err="1">
                <a:latin typeface="Arial" panose="020B0604020202020204" pitchFamily="34" charset="0"/>
                <a:cs typeface="Arial" panose="020B0604020202020204" pitchFamily="34" charset="0"/>
              </a:rPr>
              <a:t>trade</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forecasts</a:t>
            </a:r>
            <a:r>
              <a:rPr lang="tr-TR"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lvl="0" algn="just" rtl="0">
              <a:buFont typeface="Wingdings" pitchFamily="2" charset="2"/>
              <a:buChar char="v"/>
            </a:pPr>
            <a:endParaRPr lang="en-US" dirty="0">
              <a:latin typeface="Arial" panose="020B0604020202020204" pitchFamily="34" charset="0"/>
              <a:cs typeface="Arial" panose="020B0604020202020204" pitchFamily="34" charset="0"/>
            </a:endParaRPr>
          </a:p>
          <a:p>
            <a:pPr lvl="0" algn="just">
              <a:buFont typeface="Wingdings" pitchFamily="2" charset="2"/>
              <a:buChar char="v"/>
            </a:pPr>
            <a:r>
              <a:rPr lang="tr-TR" dirty="0" err="1">
                <a:latin typeface="Arial" panose="020B0604020202020204" pitchFamily="34" charset="0"/>
                <a:cs typeface="Arial" panose="020B0604020202020204" pitchFamily="34" charset="0"/>
              </a:rPr>
              <a:t>The</a:t>
            </a:r>
            <a:r>
              <a:rPr lang="tr-TR" dirty="0">
                <a:latin typeface="Arial" panose="020B0604020202020204" pitchFamily="34" charset="0"/>
                <a:cs typeface="Arial" panose="020B0604020202020204" pitchFamily="34" charset="0"/>
              </a:rPr>
              <a:t> WTO </a:t>
            </a:r>
            <a:r>
              <a:rPr lang="tr-TR" dirty="0" err="1">
                <a:latin typeface="Arial" panose="020B0604020202020204" pitchFamily="34" charset="0"/>
                <a:cs typeface="Arial" panose="020B0604020202020204" pitchFamily="34" charset="0"/>
              </a:rPr>
              <a:t>projects</a:t>
            </a:r>
            <a:r>
              <a:rPr lang="tr-TR" dirty="0">
                <a:latin typeface="Arial" panose="020B0604020202020204" pitchFamily="34" charset="0"/>
                <a:cs typeface="Arial" panose="020B0604020202020204" pitchFamily="34" charset="0"/>
              </a:rPr>
              <a:t> a </a:t>
            </a:r>
            <a:r>
              <a:rPr lang="tr-TR" dirty="0" err="1">
                <a:latin typeface="Arial" panose="020B0604020202020204" pitchFamily="34" charset="0"/>
                <a:cs typeface="Arial" panose="020B0604020202020204" pitchFamily="34" charset="0"/>
              </a:rPr>
              <a:t>contraction</a:t>
            </a:r>
            <a:r>
              <a:rPr lang="tr-TR" dirty="0">
                <a:latin typeface="Arial" panose="020B0604020202020204" pitchFamily="34" charset="0"/>
                <a:cs typeface="Arial" panose="020B0604020202020204" pitchFamily="34" charset="0"/>
              </a:rPr>
              <a:t> of 0.2% in </a:t>
            </a:r>
            <a:r>
              <a:rPr lang="tr-TR" dirty="0" err="1">
                <a:latin typeface="Arial" panose="020B0604020202020204" pitchFamily="34" charset="0"/>
                <a:cs typeface="Arial" panose="020B0604020202020204" pitchFamily="34" charset="0"/>
              </a:rPr>
              <a:t>the</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volume</a:t>
            </a:r>
            <a:r>
              <a:rPr lang="tr-TR" dirty="0">
                <a:latin typeface="Arial" panose="020B0604020202020204" pitchFamily="34" charset="0"/>
                <a:cs typeface="Arial" panose="020B0604020202020204" pitchFamily="34" charset="0"/>
              </a:rPr>
              <a:t> of </a:t>
            </a:r>
            <a:r>
              <a:rPr lang="tr-TR" dirty="0" err="1">
                <a:latin typeface="Arial" panose="020B0604020202020204" pitchFamily="34" charset="0"/>
                <a:cs typeface="Arial" panose="020B0604020202020204" pitchFamily="34" charset="0"/>
              </a:rPr>
              <a:t>world</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merchandise</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trade</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for</a:t>
            </a:r>
            <a:r>
              <a:rPr lang="tr-TR" dirty="0">
                <a:latin typeface="Arial" panose="020B0604020202020204" pitchFamily="34" charset="0"/>
                <a:cs typeface="Arial" panose="020B0604020202020204" pitchFamily="34" charset="0"/>
              </a:rPr>
              <a:t> 2025, </a:t>
            </a:r>
            <a:r>
              <a:rPr lang="tr-TR" dirty="0" err="1">
                <a:latin typeface="Arial" panose="020B0604020202020204" pitchFamily="34" charset="0"/>
                <a:cs typeface="Arial" panose="020B0604020202020204" pitchFamily="34" charset="0"/>
              </a:rPr>
              <a:t>reflecting</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the</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cumulative</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effects</a:t>
            </a:r>
            <a:r>
              <a:rPr lang="tr-TR" dirty="0">
                <a:latin typeface="Arial" panose="020B0604020202020204" pitchFamily="34" charset="0"/>
                <a:cs typeface="Arial" panose="020B0604020202020204" pitchFamily="34" charset="0"/>
              </a:rPr>
              <a:t> of </a:t>
            </a:r>
            <a:r>
              <a:rPr lang="tr-TR" dirty="0" err="1">
                <a:latin typeface="Arial" panose="020B0604020202020204" pitchFamily="34" charset="0"/>
                <a:cs typeface="Arial" panose="020B0604020202020204" pitchFamily="34" charset="0"/>
              </a:rPr>
              <a:t>tariff</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increases</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and</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persistent</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uncertainty</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followed</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by</a:t>
            </a:r>
            <a:r>
              <a:rPr lang="tr-TR" dirty="0">
                <a:latin typeface="Arial" panose="020B0604020202020204" pitchFamily="34" charset="0"/>
                <a:cs typeface="Arial" panose="020B0604020202020204" pitchFamily="34" charset="0"/>
              </a:rPr>
              <a:t> a </a:t>
            </a:r>
            <a:r>
              <a:rPr lang="tr-TR" dirty="0" err="1">
                <a:latin typeface="Arial" panose="020B0604020202020204" pitchFamily="34" charset="0"/>
                <a:cs typeface="Arial" panose="020B0604020202020204" pitchFamily="34" charset="0"/>
              </a:rPr>
              <a:t>modest</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recovery</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with</a:t>
            </a:r>
            <a:r>
              <a:rPr lang="tr-TR" dirty="0">
                <a:latin typeface="Arial" panose="020B0604020202020204" pitchFamily="34" charset="0"/>
                <a:cs typeface="Arial" panose="020B0604020202020204" pitchFamily="34" charset="0"/>
              </a:rPr>
              <a:t> 2.5% </a:t>
            </a:r>
            <a:r>
              <a:rPr lang="tr-TR" dirty="0" err="1">
                <a:latin typeface="Arial" panose="020B0604020202020204" pitchFamily="34" charset="0"/>
                <a:cs typeface="Arial" panose="020B0604020202020204" pitchFamily="34" charset="0"/>
              </a:rPr>
              <a:t>growth</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projected</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for</a:t>
            </a:r>
            <a:r>
              <a:rPr lang="tr-TR" dirty="0">
                <a:latin typeface="Arial" panose="020B0604020202020204" pitchFamily="34" charset="0"/>
                <a:cs typeface="Arial" panose="020B0604020202020204" pitchFamily="34" charset="0"/>
              </a:rPr>
              <a:t> 2026. </a:t>
            </a:r>
            <a:endParaRPr lang="en-US" dirty="0">
              <a:latin typeface="Arial" panose="020B0604020202020204" pitchFamily="34" charset="0"/>
              <a:cs typeface="Arial" panose="020B0604020202020204" pitchFamily="34" charset="0"/>
            </a:endParaRPr>
          </a:p>
          <a:p>
            <a:pPr lvl="0" algn="just" rtl="0">
              <a:buFont typeface="Wingdings" pitchFamily="2" charset="2"/>
              <a:buChar char="v"/>
            </a:pPr>
            <a:endParaRPr lang="en-US" dirty="0">
              <a:latin typeface="Arial" panose="020B0604020202020204" pitchFamily="34" charset="0"/>
              <a:cs typeface="Arial" panose="020B0604020202020204" pitchFamily="34" charset="0"/>
            </a:endParaRPr>
          </a:p>
          <a:p>
            <a:pPr lvl="0" algn="just">
              <a:buFont typeface="Wingdings" pitchFamily="2" charset="2"/>
              <a:buChar char="v"/>
            </a:pPr>
            <a:r>
              <a:rPr lang="tr-TR" dirty="0">
                <a:latin typeface="Arial" panose="020B0604020202020204" pitchFamily="34" charset="0"/>
                <a:cs typeface="Arial" panose="020B0604020202020204" pitchFamily="34" charset="0"/>
              </a:rPr>
              <a:t>North </a:t>
            </a:r>
            <a:r>
              <a:rPr lang="tr-TR" dirty="0" err="1">
                <a:latin typeface="Arial" panose="020B0604020202020204" pitchFamily="34" charset="0"/>
                <a:cs typeface="Arial" panose="020B0604020202020204" pitchFamily="34" charset="0"/>
              </a:rPr>
              <a:t>America</a:t>
            </a:r>
            <a:r>
              <a:rPr lang="tr-TR" dirty="0">
                <a:latin typeface="Arial" panose="020B0604020202020204" pitchFamily="34" charset="0"/>
                <a:cs typeface="Arial" panose="020B0604020202020204" pitchFamily="34" charset="0"/>
              </a:rPr>
              <a:t> is </a:t>
            </a:r>
            <a:r>
              <a:rPr lang="tr-TR" dirty="0" err="1">
                <a:latin typeface="Arial" panose="020B0604020202020204" pitchFamily="34" charset="0"/>
                <a:cs typeface="Arial" panose="020B0604020202020204" pitchFamily="34" charset="0"/>
              </a:rPr>
              <a:t>expected</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to</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bear</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the</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steepest</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losses</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with</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exports</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expected</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to</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decline</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by</a:t>
            </a:r>
            <a:r>
              <a:rPr lang="tr-TR" dirty="0">
                <a:latin typeface="Arial" panose="020B0604020202020204" pitchFamily="34" charset="0"/>
                <a:cs typeface="Arial" panose="020B0604020202020204" pitchFamily="34" charset="0"/>
              </a:rPr>
              <a:t> 12.6%. </a:t>
            </a:r>
            <a:endParaRPr lang="en-US" dirty="0">
              <a:latin typeface="Arial" panose="020B0604020202020204" pitchFamily="34" charset="0"/>
              <a:cs typeface="Arial" panose="020B0604020202020204" pitchFamily="34" charset="0"/>
            </a:endParaRPr>
          </a:p>
          <a:p>
            <a:pPr lvl="0" algn="just" rtl="0">
              <a:buFont typeface="Wingdings" pitchFamily="2" charset="2"/>
              <a:buChar char="v"/>
            </a:pPr>
            <a:endParaRPr lang="en-US" dirty="0">
              <a:latin typeface="Arial" panose="020B0604020202020204" pitchFamily="34" charset="0"/>
              <a:cs typeface="Arial" panose="020B0604020202020204" pitchFamily="34" charset="0"/>
            </a:endParaRPr>
          </a:p>
          <a:p>
            <a:pPr lvl="0" algn="just">
              <a:buFont typeface="Wingdings" pitchFamily="2" charset="2"/>
              <a:buChar char="v"/>
            </a:pPr>
            <a:r>
              <a:rPr lang="tr-TR" dirty="0">
                <a:latin typeface="Arial" panose="020B0604020202020204" pitchFamily="34" charset="0"/>
                <a:cs typeface="Arial" panose="020B0604020202020204" pitchFamily="34" charset="0"/>
              </a:rPr>
              <a:t>Under a </a:t>
            </a:r>
            <a:r>
              <a:rPr lang="tr-TR" dirty="0" err="1">
                <a:latin typeface="Arial" panose="020B0604020202020204" pitchFamily="34" charset="0"/>
                <a:cs typeface="Arial" panose="020B0604020202020204" pitchFamily="34" charset="0"/>
              </a:rPr>
              <a:t>downside</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scenario</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the</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reinstatement</a:t>
            </a:r>
            <a:r>
              <a:rPr lang="tr-TR" dirty="0">
                <a:latin typeface="Arial" panose="020B0604020202020204" pitchFamily="34" charset="0"/>
                <a:cs typeface="Arial" panose="020B0604020202020204" pitchFamily="34" charset="0"/>
              </a:rPr>
              <a:t> of </a:t>
            </a:r>
            <a:r>
              <a:rPr lang="tr-TR" dirty="0" err="1">
                <a:latin typeface="Arial" panose="020B0604020202020204" pitchFamily="34" charset="0"/>
                <a:cs typeface="Arial" panose="020B0604020202020204" pitchFamily="34" charset="0"/>
              </a:rPr>
              <a:t>suspended</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reciprocal</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tariffs</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and</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the</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wider</a:t>
            </a:r>
            <a:r>
              <a:rPr lang="tr-TR" dirty="0">
                <a:latin typeface="Arial" panose="020B0604020202020204" pitchFamily="34" charset="0"/>
                <a:cs typeface="Arial" panose="020B0604020202020204" pitchFamily="34" charset="0"/>
              </a:rPr>
              <a:t> spread of </a:t>
            </a:r>
            <a:r>
              <a:rPr lang="tr-TR" dirty="0" err="1">
                <a:latin typeface="Arial" panose="020B0604020202020204" pitchFamily="34" charset="0"/>
                <a:cs typeface="Arial" panose="020B0604020202020204" pitchFamily="34" charset="0"/>
              </a:rPr>
              <a:t>policy</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uncertainty</a:t>
            </a:r>
            <a:r>
              <a:rPr lang="tr-TR" dirty="0">
                <a:latin typeface="Arial" panose="020B0604020202020204" pitchFamily="34" charset="0"/>
                <a:cs typeface="Arial" panose="020B0604020202020204" pitchFamily="34" charset="0"/>
              </a:rPr>
              <a:t>—</a:t>
            </a:r>
            <a:r>
              <a:rPr lang="tr-TR" dirty="0" err="1">
                <a:latin typeface="Arial" panose="020B0604020202020204" pitchFamily="34" charset="0"/>
                <a:cs typeface="Arial" panose="020B0604020202020204" pitchFamily="34" charset="0"/>
              </a:rPr>
              <a:t>compounded</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by</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unresolved</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bilateral</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negotiations</a:t>
            </a:r>
            <a:r>
              <a:rPr lang="tr-TR" dirty="0">
                <a:latin typeface="Arial" panose="020B0604020202020204" pitchFamily="34" charset="0"/>
                <a:cs typeface="Arial" panose="020B0604020202020204" pitchFamily="34" charset="0"/>
              </a:rPr>
              <a:t>—</a:t>
            </a:r>
            <a:r>
              <a:rPr lang="tr-TR" dirty="0" err="1">
                <a:latin typeface="Arial" panose="020B0604020202020204" pitchFamily="34" charset="0"/>
                <a:cs typeface="Arial" panose="020B0604020202020204" pitchFamily="34" charset="0"/>
              </a:rPr>
              <a:t>could</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push</a:t>
            </a:r>
            <a:r>
              <a:rPr lang="tr-TR" dirty="0">
                <a:latin typeface="Arial" panose="020B0604020202020204" pitchFamily="34" charset="0"/>
                <a:cs typeface="Arial" panose="020B0604020202020204" pitchFamily="34" charset="0"/>
              </a:rPr>
              <a:t> global </a:t>
            </a:r>
            <a:r>
              <a:rPr lang="tr-TR" dirty="0" err="1">
                <a:latin typeface="Arial" panose="020B0604020202020204" pitchFamily="34" charset="0"/>
                <a:cs typeface="Arial" panose="020B0604020202020204" pitchFamily="34" charset="0"/>
              </a:rPr>
              <a:t>merchandise</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trade</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into</a:t>
            </a:r>
            <a:r>
              <a:rPr lang="tr-TR" dirty="0">
                <a:latin typeface="Arial" panose="020B0604020202020204" pitchFamily="34" charset="0"/>
                <a:cs typeface="Arial" panose="020B0604020202020204" pitchFamily="34" charset="0"/>
              </a:rPr>
              <a:t> a </a:t>
            </a:r>
            <a:r>
              <a:rPr lang="tr-TR" dirty="0" err="1">
                <a:latin typeface="Arial" panose="020B0604020202020204" pitchFamily="34" charset="0"/>
                <a:cs typeface="Arial" panose="020B0604020202020204" pitchFamily="34" charset="0"/>
              </a:rPr>
              <a:t>further</a:t>
            </a:r>
            <a:r>
              <a:rPr lang="tr-TR" dirty="0">
                <a:latin typeface="Arial" panose="020B0604020202020204" pitchFamily="34" charset="0"/>
                <a:cs typeface="Arial" panose="020B0604020202020204" pitchFamily="34" charset="0"/>
              </a:rPr>
              <a:t> 1.5% </a:t>
            </a:r>
            <a:r>
              <a:rPr lang="tr-TR" dirty="0" err="1">
                <a:latin typeface="Arial" panose="020B0604020202020204" pitchFamily="34" charset="0"/>
                <a:cs typeface="Arial" panose="020B0604020202020204" pitchFamily="34" charset="0"/>
              </a:rPr>
              <a:t>decline</a:t>
            </a:r>
            <a:r>
              <a:rPr lang="tr-TR" sz="2000" dirty="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pic>
        <p:nvPicPr>
          <p:cNvPr id="9" name="Resim Yer Tutucusu 8">
            <a:extLst>
              <a:ext uri="{FF2B5EF4-FFF2-40B4-BE49-F238E27FC236}">
                <a16:creationId xmlns:a16="http://schemas.microsoft.com/office/drawing/2014/main" id="{6F9F8B9C-7F55-0AA7-B63E-758F97801BD0}"/>
              </a:ext>
            </a:extLst>
          </p:cNvPr>
          <p:cNvPicPr>
            <a:picLocks noChangeAspect="1"/>
          </p:cNvPicPr>
          <p:nvPr/>
        </p:nvPicPr>
        <p:blipFill>
          <a:blip r:embed="rId4">
            <a:alphaModFix amt="5000"/>
            <a:extLst>
              <a:ext uri="{28A0092B-C50C-407E-A947-70E740481C1C}">
                <a14:useLocalDpi xmlns:a14="http://schemas.microsoft.com/office/drawing/2010/main"/>
              </a:ext>
            </a:extLst>
          </a:blip>
          <a:srcRect/>
          <a:stretch/>
        </p:blipFill>
        <p:spPr>
          <a:xfrm>
            <a:off x="5106390" y="938464"/>
            <a:ext cx="7085609" cy="6609806"/>
          </a:xfrm>
          <a:prstGeom prst="rect">
            <a:avLst/>
          </a:prstGeom>
          <a:ln>
            <a:noFill/>
          </a:ln>
          <a:effectLst>
            <a:outerShdw blurRad="190500" algn="tl" rotWithShape="0">
              <a:srgbClr val="000000">
                <a:alpha val="70000"/>
              </a:srgbClr>
            </a:outerShdw>
          </a:effectLst>
        </p:spPr>
      </p:pic>
      <p:sp>
        <p:nvSpPr>
          <p:cNvPr id="3" name="Slayt Numarası Yer Tutucusu 2">
            <a:extLst>
              <a:ext uri="{FF2B5EF4-FFF2-40B4-BE49-F238E27FC236}">
                <a16:creationId xmlns:a16="http://schemas.microsoft.com/office/drawing/2014/main" id="{6237705D-0CEF-7124-47BA-2340A279E34D}"/>
              </a:ext>
            </a:extLst>
          </p:cNvPr>
          <p:cNvSpPr>
            <a:spLocks noGrp="1"/>
          </p:cNvSpPr>
          <p:nvPr>
            <p:ph type="sldNum" sz="quarter" idx="12"/>
          </p:nvPr>
        </p:nvSpPr>
        <p:spPr/>
        <p:txBody>
          <a:bodyPr/>
          <a:lstStyle/>
          <a:p>
            <a:fld id="{4999CA5D-0F90-40C2-9A97-2DECA48625F7}" type="slidenum">
              <a:rPr lang="tr-TR" smtClean="0"/>
              <a:t>14</a:t>
            </a:fld>
            <a:endParaRPr lang="tr-TR"/>
          </a:p>
        </p:txBody>
      </p:sp>
      <p:sp>
        <p:nvSpPr>
          <p:cNvPr id="5" name="Dikdörtgen 4">
            <a:extLst>
              <a:ext uri="{FF2B5EF4-FFF2-40B4-BE49-F238E27FC236}">
                <a16:creationId xmlns:a16="http://schemas.microsoft.com/office/drawing/2014/main" id="{36C39454-F0A1-CD94-5244-A9CEDC01247C}"/>
              </a:ext>
            </a:extLst>
          </p:cNvPr>
          <p:cNvSpPr/>
          <p:nvPr/>
        </p:nvSpPr>
        <p:spPr>
          <a:xfrm>
            <a:off x="0" y="0"/>
            <a:ext cx="12192000" cy="914400"/>
          </a:xfrm>
          <a:prstGeom prst="rect">
            <a:avLst/>
          </a:prstGeom>
          <a:solidFill>
            <a:srgbClr val="002060"/>
          </a:solidFill>
          <a:ln w="38100">
            <a:noFill/>
          </a:ln>
        </p:spPr>
        <p:style>
          <a:lnRef idx="0">
            <a:scrgbClr r="0" g="0" b="0"/>
          </a:lnRef>
          <a:fillRef idx="0">
            <a:scrgbClr r="0" g="0" b="0"/>
          </a:fillRef>
          <a:effectRef idx="0">
            <a:scrgbClr r="0" g="0" b="0"/>
          </a:effectRef>
          <a:fontRef idx="minor">
            <a:schemeClr val="lt1"/>
          </a:fontRef>
        </p:style>
        <p:txBody>
          <a:bodyPr rtlCol="0" anchor="ctr"/>
          <a:lstStyle/>
          <a:p>
            <a:r>
              <a:rPr lang="tr-TR" sz="3200" b="1" dirty="0">
                <a:solidFill>
                  <a:schemeClr val="bg1"/>
                </a:solidFill>
              </a:rPr>
              <a:t>     </a:t>
            </a:r>
            <a:r>
              <a:rPr lang="en-US" sz="3200" b="1" dirty="0">
                <a:solidFill>
                  <a:schemeClr val="bg1"/>
                </a:solidFill>
                <a:latin typeface="Arial" panose="020B0604020202020204" pitchFamily="34" charset="0"/>
                <a:cs typeface="Arial" panose="020B0604020202020204" pitchFamily="34" charset="0"/>
              </a:rPr>
              <a:t>Current Situation in Global Trade Environment</a:t>
            </a:r>
            <a:endParaRPr lang="tr-TR" sz="3200" dirty="0">
              <a:solidFill>
                <a:schemeClr val="bg1"/>
              </a:solidFill>
            </a:endParaRPr>
          </a:p>
        </p:txBody>
      </p:sp>
      <p:grpSp>
        <p:nvGrpSpPr>
          <p:cNvPr id="7" name="Grup 6">
            <a:extLst>
              <a:ext uri="{FF2B5EF4-FFF2-40B4-BE49-F238E27FC236}">
                <a16:creationId xmlns:a16="http://schemas.microsoft.com/office/drawing/2014/main" id="{0AABFBE3-A4F4-B70C-F106-A0EE2C32C34F}"/>
              </a:ext>
            </a:extLst>
          </p:cNvPr>
          <p:cNvGrpSpPr/>
          <p:nvPr/>
        </p:nvGrpSpPr>
        <p:grpSpPr>
          <a:xfrm>
            <a:off x="1678380" y="1117630"/>
            <a:ext cx="8835240" cy="460694"/>
            <a:chOff x="0" y="0"/>
            <a:chExt cx="8835240" cy="460694"/>
          </a:xfrm>
        </p:grpSpPr>
        <p:sp>
          <p:nvSpPr>
            <p:cNvPr id="10" name="Yuvarlatılmış Dikdörtgen 9">
              <a:extLst>
                <a:ext uri="{FF2B5EF4-FFF2-40B4-BE49-F238E27FC236}">
                  <a16:creationId xmlns:a16="http://schemas.microsoft.com/office/drawing/2014/main" id="{340169F8-051E-13D7-A07F-286183C5B66C}"/>
                </a:ext>
              </a:extLst>
            </p:cNvPr>
            <p:cNvSpPr/>
            <p:nvPr/>
          </p:nvSpPr>
          <p:spPr>
            <a:xfrm>
              <a:off x="0" y="0"/>
              <a:ext cx="8835240" cy="460694"/>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tr-TR"/>
            </a:p>
          </p:txBody>
        </p:sp>
        <p:sp>
          <p:nvSpPr>
            <p:cNvPr id="11" name="Yuvarlatılmış Dikdörtgen 4">
              <a:extLst>
                <a:ext uri="{FF2B5EF4-FFF2-40B4-BE49-F238E27FC236}">
                  <a16:creationId xmlns:a16="http://schemas.microsoft.com/office/drawing/2014/main" id="{5CA5C2E1-8F14-4159-A4CB-729F56218531}"/>
                </a:ext>
              </a:extLst>
            </p:cNvPr>
            <p:cNvSpPr txBox="1"/>
            <p:nvPr/>
          </p:nvSpPr>
          <p:spPr>
            <a:xfrm>
              <a:off x="22489" y="22489"/>
              <a:ext cx="8790262" cy="4157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tr-TR" sz="2000" b="1" kern="1200" dirty="0">
                  <a:latin typeface="Arial" panose="020B0604020202020204" pitchFamily="34" charset="0"/>
                  <a:cs typeface="Arial" panose="020B0604020202020204" pitchFamily="34" charset="0"/>
                </a:rPr>
                <a:t>WTO Global </a:t>
              </a:r>
              <a:r>
                <a:rPr lang="tr-TR" sz="2000" b="1" kern="1200" dirty="0" err="1">
                  <a:latin typeface="Arial" panose="020B0604020202020204" pitchFamily="34" charset="0"/>
                  <a:cs typeface="Arial" panose="020B0604020202020204" pitchFamily="34" charset="0"/>
                </a:rPr>
                <a:t>Trade</a:t>
              </a:r>
              <a:r>
                <a:rPr lang="tr-TR" sz="2000" b="1" kern="1200" dirty="0">
                  <a:latin typeface="Arial" panose="020B0604020202020204" pitchFamily="34" charset="0"/>
                  <a:cs typeface="Arial" panose="020B0604020202020204" pitchFamily="34" charset="0"/>
                </a:rPr>
                <a:t> Outlook </a:t>
              </a:r>
              <a:r>
                <a:rPr lang="tr-TR" sz="2000" b="1" kern="1200" dirty="0" err="1">
                  <a:latin typeface="Arial" panose="020B0604020202020204" pitchFamily="34" charset="0"/>
                  <a:cs typeface="Arial" panose="020B0604020202020204" pitchFamily="34" charset="0"/>
                </a:rPr>
                <a:t>and</a:t>
              </a:r>
              <a:r>
                <a:rPr lang="tr-TR" sz="2000" b="1" kern="1200" dirty="0">
                  <a:latin typeface="Arial" panose="020B0604020202020204" pitchFamily="34" charset="0"/>
                  <a:cs typeface="Arial" panose="020B0604020202020204" pitchFamily="34" charset="0"/>
                </a:rPr>
                <a:t> </a:t>
              </a:r>
              <a:r>
                <a:rPr lang="tr-TR" sz="2000" b="1" kern="1200" dirty="0" err="1">
                  <a:latin typeface="Arial" panose="020B0604020202020204" pitchFamily="34" charset="0"/>
                  <a:cs typeface="Arial" panose="020B0604020202020204" pitchFamily="34" charset="0"/>
                </a:rPr>
                <a:t>Statistics</a:t>
              </a:r>
              <a:r>
                <a:rPr lang="tr-TR" sz="2000" b="1" kern="1200" dirty="0">
                  <a:latin typeface="Arial" panose="020B0604020202020204" pitchFamily="34" charset="0"/>
                  <a:cs typeface="Arial" panose="020B0604020202020204" pitchFamily="34" charset="0"/>
                </a:rPr>
                <a:t> (GTOS) </a:t>
              </a:r>
              <a:r>
                <a:rPr lang="tr-TR" sz="2000" b="1" kern="1200" dirty="0" err="1">
                  <a:latin typeface="Arial" panose="020B0604020202020204" pitchFamily="34" charset="0"/>
                  <a:cs typeface="Arial" panose="020B0604020202020204" pitchFamily="34" charset="0"/>
                </a:rPr>
                <a:t>report</a:t>
              </a:r>
              <a:r>
                <a:rPr lang="tr-TR" sz="2000" b="1" kern="1200" dirty="0">
                  <a:latin typeface="Arial" panose="020B0604020202020204" pitchFamily="34" charset="0"/>
                  <a:cs typeface="Arial" panose="020B0604020202020204" pitchFamily="34" charset="0"/>
                </a:rPr>
                <a:t> in April 2025:</a:t>
              </a:r>
              <a:endParaRPr lang="en-US" sz="2000" b="1" kern="12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3537854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Büyüteç">
            <a:extLst>
              <a:ext uri="{FF2B5EF4-FFF2-40B4-BE49-F238E27FC236}">
                <a16:creationId xmlns:a16="http://schemas.microsoft.com/office/drawing/2014/main" id="{1CCDC179-A434-89E6-523A-3156CC84C9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38727" y="97200"/>
            <a:ext cx="720000" cy="720000"/>
          </a:xfrm>
          <a:prstGeom prst="rect">
            <a:avLst/>
          </a:prstGeom>
        </p:spPr>
      </p:pic>
      <p:pic>
        <p:nvPicPr>
          <p:cNvPr id="9" name="Resim Yer Tutucusu 8">
            <a:extLst>
              <a:ext uri="{FF2B5EF4-FFF2-40B4-BE49-F238E27FC236}">
                <a16:creationId xmlns:a16="http://schemas.microsoft.com/office/drawing/2014/main" id="{6F9F8B9C-7F55-0AA7-B63E-758F97801BD0}"/>
              </a:ext>
            </a:extLst>
          </p:cNvPr>
          <p:cNvPicPr>
            <a:picLocks noChangeAspect="1"/>
          </p:cNvPicPr>
          <p:nvPr/>
        </p:nvPicPr>
        <p:blipFill>
          <a:blip r:embed="rId4">
            <a:alphaModFix amt="5000"/>
            <a:extLst>
              <a:ext uri="{28A0092B-C50C-407E-A947-70E740481C1C}">
                <a14:useLocalDpi xmlns:a14="http://schemas.microsoft.com/office/drawing/2010/main"/>
              </a:ext>
            </a:extLst>
          </a:blip>
          <a:srcRect/>
          <a:stretch/>
        </p:blipFill>
        <p:spPr>
          <a:xfrm>
            <a:off x="5106390" y="938464"/>
            <a:ext cx="7085609" cy="6609806"/>
          </a:xfrm>
          <a:prstGeom prst="rect">
            <a:avLst/>
          </a:prstGeom>
          <a:ln>
            <a:noFill/>
          </a:ln>
          <a:effectLst>
            <a:outerShdw blurRad="190500" algn="tl" rotWithShape="0">
              <a:srgbClr val="000000">
                <a:alpha val="70000"/>
              </a:srgbClr>
            </a:outerShdw>
          </a:effectLst>
        </p:spPr>
      </p:pic>
      <p:sp>
        <p:nvSpPr>
          <p:cNvPr id="3" name="Slayt Numarası Yer Tutucusu 2">
            <a:extLst>
              <a:ext uri="{FF2B5EF4-FFF2-40B4-BE49-F238E27FC236}">
                <a16:creationId xmlns:a16="http://schemas.microsoft.com/office/drawing/2014/main" id="{6237705D-0CEF-7124-47BA-2340A279E34D}"/>
              </a:ext>
            </a:extLst>
          </p:cNvPr>
          <p:cNvSpPr>
            <a:spLocks noGrp="1"/>
          </p:cNvSpPr>
          <p:nvPr>
            <p:ph type="sldNum" sz="quarter" idx="12"/>
          </p:nvPr>
        </p:nvSpPr>
        <p:spPr/>
        <p:txBody>
          <a:bodyPr/>
          <a:lstStyle/>
          <a:p>
            <a:fld id="{4999CA5D-0F90-40C2-9A97-2DECA48625F7}" type="slidenum">
              <a:rPr lang="tr-TR" smtClean="0"/>
              <a:t>15</a:t>
            </a:fld>
            <a:endParaRPr lang="tr-TR"/>
          </a:p>
        </p:txBody>
      </p:sp>
      <p:sp>
        <p:nvSpPr>
          <p:cNvPr id="2" name="Dikdörtgen 1">
            <a:extLst>
              <a:ext uri="{FF2B5EF4-FFF2-40B4-BE49-F238E27FC236}">
                <a16:creationId xmlns:a16="http://schemas.microsoft.com/office/drawing/2014/main" id="{A1F2F99D-FECB-F8D5-CB6F-A10A706F9383}"/>
              </a:ext>
            </a:extLst>
          </p:cNvPr>
          <p:cNvSpPr/>
          <p:nvPr/>
        </p:nvSpPr>
        <p:spPr>
          <a:xfrm>
            <a:off x="0" y="0"/>
            <a:ext cx="12192000" cy="914400"/>
          </a:xfrm>
          <a:prstGeom prst="rect">
            <a:avLst/>
          </a:prstGeom>
          <a:solidFill>
            <a:srgbClr val="002060"/>
          </a:solidFill>
          <a:ln w="38100">
            <a:noFill/>
          </a:ln>
        </p:spPr>
        <p:style>
          <a:lnRef idx="0">
            <a:scrgbClr r="0" g="0" b="0"/>
          </a:lnRef>
          <a:fillRef idx="0">
            <a:scrgbClr r="0" g="0" b="0"/>
          </a:fillRef>
          <a:effectRef idx="0">
            <a:scrgbClr r="0" g="0" b="0"/>
          </a:effectRef>
          <a:fontRef idx="minor">
            <a:schemeClr val="lt1"/>
          </a:fontRef>
        </p:style>
        <p:txBody>
          <a:bodyPr rtlCol="0" anchor="ctr"/>
          <a:lstStyle/>
          <a:p>
            <a:r>
              <a:rPr lang="tr-TR" sz="3200" b="1" dirty="0">
                <a:solidFill>
                  <a:schemeClr val="bg1"/>
                </a:solidFill>
              </a:rPr>
              <a:t>     </a:t>
            </a:r>
            <a:r>
              <a:rPr lang="en-US" sz="3200" b="1" dirty="0">
                <a:solidFill>
                  <a:schemeClr val="bg1"/>
                </a:solidFill>
                <a:latin typeface="Arial" panose="020B0604020202020204" pitchFamily="34" charset="0"/>
                <a:cs typeface="Arial" panose="020B0604020202020204" pitchFamily="34" charset="0"/>
              </a:rPr>
              <a:t> Trade Environment in OIC Member Countries and Trends</a:t>
            </a:r>
            <a:endParaRPr lang="tr-TR" sz="3200" dirty="0">
              <a:solidFill>
                <a:schemeClr val="bg1"/>
              </a:solidFill>
            </a:endParaRPr>
          </a:p>
        </p:txBody>
      </p:sp>
      <p:sp>
        <p:nvSpPr>
          <p:cNvPr id="4" name="Google Shape;292;g37f22f6394c_0_1623">
            <a:extLst>
              <a:ext uri="{FF2B5EF4-FFF2-40B4-BE49-F238E27FC236}">
                <a16:creationId xmlns:a16="http://schemas.microsoft.com/office/drawing/2014/main" id="{A06EFB74-8948-8D3A-7B42-CA5780DAE0E0}"/>
              </a:ext>
            </a:extLst>
          </p:cNvPr>
          <p:cNvSpPr txBox="1"/>
          <p:nvPr/>
        </p:nvSpPr>
        <p:spPr>
          <a:xfrm>
            <a:off x="437407" y="1160812"/>
            <a:ext cx="11378541" cy="5474525"/>
          </a:xfrm>
          <a:prstGeom prst="rect">
            <a:avLst/>
          </a:prstGeom>
        </p:spPr>
        <p:txBody>
          <a:bodyPr spcFirstLastPara="1" vert="horz" lIns="91440" tIns="45720" rIns="91440" bIns="45720" rtlCol="0" anchorCtr="0">
            <a:normAutofit fontScale="32500" lnSpcReduction="20000"/>
          </a:bodyPr>
          <a:lstStyle/>
          <a:p>
            <a:pPr>
              <a:lnSpc>
                <a:spcPct val="90000"/>
              </a:lnSpc>
              <a:spcBef>
                <a:spcPts val="800"/>
              </a:spcBef>
              <a:buClr>
                <a:schemeClr val="dk1"/>
              </a:buClr>
              <a:buSzPts val="1100"/>
            </a:pPr>
            <a:r>
              <a:rPr lang="en-US" sz="4900" dirty="0">
                <a:latin typeface="Arial" panose="020B0604020202020204" pitchFamily="34" charset="0"/>
                <a:cs typeface="Arial" panose="020B0604020202020204" pitchFamily="34" charset="0"/>
              </a:rPr>
              <a:t>Members of the OIC possess both the </a:t>
            </a:r>
            <a:r>
              <a:rPr lang="en-US" sz="4900" b="1" dirty="0">
                <a:latin typeface="Arial" panose="020B0604020202020204" pitchFamily="34" charset="0"/>
                <a:cs typeface="Arial" panose="020B0604020202020204" pitchFamily="34" charset="0"/>
              </a:rPr>
              <a:t>strategic capacity </a:t>
            </a:r>
            <a:r>
              <a:rPr lang="en-US" sz="4900" dirty="0">
                <a:latin typeface="Arial" panose="020B0604020202020204" pitchFamily="34" charset="0"/>
                <a:cs typeface="Arial" panose="020B0604020202020204" pitchFamily="34" charset="0"/>
              </a:rPr>
              <a:t>and </a:t>
            </a:r>
            <a:r>
              <a:rPr lang="en-US" sz="4900" b="1" dirty="0">
                <a:latin typeface="Arial" panose="020B0604020202020204" pitchFamily="34" charset="0"/>
                <a:cs typeface="Arial" panose="020B0604020202020204" pitchFamily="34" charset="0"/>
              </a:rPr>
              <a:t>moral authority to influence global economic outcomes</a:t>
            </a:r>
            <a:r>
              <a:rPr lang="en-US" sz="4900" dirty="0">
                <a:latin typeface="Arial" panose="020B0604020202020204" pitchFamily="34" charset="0"/>
                <a:cs typeface="Arial" panose="020B0604020202020204" pitchFamily="34" charset="0"/>
              </a:rPr>
              <a:t>. </a:t>
            </a:r>
          </a:p>
          <a:p>
            <a:pPr>
              <a:lnSpc>
                <a:spcPct val="90000"/>
              </a:lnSpc>
              <a:spcBef>
                <a:spcPts val="800"/>
              </a:spcBef>
              <a:buClr>
                <a:schemeClr val="dk1"/>
              </a:buClr>
              <a:buSzPts val="1100"/>
            </a:pPr>
            <a:endParaRPr lang="en-US" sz="4900" dirty="0">
              <a:latin typeface="Arial" panose="020B0604020202020204" pitchFamily="34" charset="0"/>
              <a:cs typeface="Arial" panose="020B0604020202020204" pitchFamily="34" charset="0"/>
            </a:endParaRPr>
          </a:p>
          <a:p>
            <a:pPr marL="342900" indent="-342900">
              <a:lnSpc>
                <a:spcPct val="90000"/>
              </a:lnSpc>
              <a:spcBef>
                <a:spcPts val="800"/>
              </a:spcBef>
              <a:buClr>
                <a:schemeClr val="dk1"/>
              </a:buClr>
              <a:buSzPts val="1100"/>
              <a:buFont typeface="Wingdings" pitchFamily="2" charset="2"/>
              <a:buChar char="Ø"/>
            </a:pPr>
            <a:r>
              <a:rPr lang="en-US" sz="4900" dirty="0">
                <a:latin typeface="Arial" panose="020B0604020202020204" pitchFamily="34" charset="0"/>
                <a:cs typeface="Arial" panose="020B0604020202020204" pitchFamily="34" charset="0"/>
              </a:rPr>
              <a:t>Represent nearly </a:t>
            </a:r>
            <a:r>
              <a:rPr lang="en-US" sz="4900" b="1" dirty="0">
                <a:latin typeface="Arial" panose="020B0604020202020204" pitchFamily="34" charset="0"/>
                <a:cs typeface="Arial" panose="020B0604020202020204" pitchFamily="34" charset="0"/>
              </a:rPr>
              <a:t>25% of global population </a:t>
            </a:r>
            <a:r>
              <a:rPr lang="en-US" sz="4900" dirty="0">
                <a:latin typeface="Arial" panose="020B0604020202020204" pitchFamily="34" charset="0"/>
                <a:cs typeface="Arial" panose="020B0604020202020204" pitchFamily="34" charset="0"/>
              </a:rPr>
              <a:t>and endowed with vast natural resources—holding approximately </a:t>
            </a:r>
            <a:r>
              <a:rPr lang="en-US" sz="4900" b="1" dirty="0">
                <a:latin typeface="Arial" panose="020B0604020202020204" pitchFamily="34" charset="0"/>
                <a:cs typeface="Arial" panose="020B0604020202020204" pitchFamily="34" charset="0"/>
              </a:rPr>
              <a:t>65% of the world’s crude oil </a:t>
            </a:r>
            <a:r>
              <a:rPr lang="en-US" sz="4900" dirty="0">
                <a:latin typeface="Arial" panose="020B0604020202020204" pitchFamily="34" charset="0"/>
                <a:cs typeface="Arial" panose="020B0604020202020204" pitchFamily="34" charset="0"/>
              </a:rPr>
              <a:t>and around </a:t>
            </a:r>
            <a:r>
              <a:rPr lang="en-US" sz="4900" b="1" dirty="0">
                <a:latin typeface="Arial" panose="020B0604020202020204" pitchFamily="34" charset="0"/>
                <a:cs typeface="Arial" panose="020B0604020202020204" pitchFamily="34" charset="0"/>
              </a:rPr>
              <a:t>60% of natural gas reserves</a:t>
            </a:r>
            <a:r>
              <a:rPr lang="en-US" sz="4900" dirty="0">
                <a:latin typeface="Arial" panose="020B0604020202020204" pitchFamily="34" charset="0"/>
                <a:cs typeface="Arial" panose="020B0604020202020204" pitchFamily="34" charset="0"/>
              </a:rPr>
              <a:t>.</a:t>
            </a:r>
            <a:br>
              <a:rPr lang="en-US" sz="4900" dirty="0">
                <a:latin typeface="Arial" panose="020B0604020202020204" pitchFamily="34" charset="0"/>
                <a:cs typeface="Arial" panose="020B0604020202020204" pitchFamily="34" charset="0"/>
              </a:rPr>
            </a:br>
            <a:endParaRPr lang="en-US" sz="4900" dirty="0">
              <a:latin typeface="Arial" panose="020B0604020202020204" pitchFamily="34" charset="0"/>
              <a:cs typeface="Arial" panose="020B0604020202020204" pitchFamily="34" charset="0"/>
            </a:endParaRPr>
          </a:p>
          <a:p>
            <a:pPr marL="114300" indent="-342900">
              <a:lnSpc>
                <a:spcPct val="90000"/>
              </a:lnSpc>
              <a:spcBef>
                <a:spcPts val="800"/>
              </a:spcBef>
              <a:buClr>
                <a:schemeClr val="dk1"/>
              </a:buClr>
              <a:buSzPts val="1100"/>
              <a:buFont typeface="Wingdings" pitchFamily="2" charset="2"/>
              <a:buChar char="Ø"/>
            </a:pPr>
            <a:r>
              <a:rPr lang="en-US" sz="4900" dirty="0">
                <a:latin typeface="Arial" panose="020B0604020202020204" pitchFamily="34" charset="0"/>
                <a:cs typeface="Arial" panose="020B0604020202020204" pitchFamily="34" charset="0"/>
              </a:rPr>
              <a:t>Accounts for </a:t>
            </a:r>
            <a:r>
              <a:rPr lang="en-US" sz="4900" b="1" dirty="0">
                <a:latin typeface="Arial" panose="020B0604020202020204" pitchFamily="34" charset="0"/>
                <a:cs typeface="Arial" panose="020B0604020202020204" pitchFamily="34" charset="0"/>
              </a:rPr>
              <a:t>14.5% of global production, 10.5% of exports, 9.7% of FDI inflows</a:t>
            </a:r>
            <a:r>
              <a:rPr lang="en-US" sz="4900" dirty="0">
                <a:latin typeface="Arial" panose="020B0604020202020204" pitchFamily="34" charset="0"/>
                <a:cs typeface="Arial" panose="020B0604020202020204" pitchFamily="34" charset="0"/>
              </a:rPr>
              <a:t>.</a:t>
            </a:r>
          </a:p>
          <a:p>
            <a:pPr marL="114300" indent="-342900">
              <a:lnSpc>
                <a:spcPct val="90000"/>
              </a:lnSpc>
              <a:spcBef>
                <a:spcPts val="800"/>
              </a:spcBef>
              <a:buClr>
                <a:schemeClr val="dk1"/>
              </a:buClr>
              <a:buSzPts val="1100"/>
              <a:buFont typeface="Wingdings" pitchFamily="2" charset="2"/>
              <a:buChar char="Ø"/>
            </a:pPr>
            <a:endParaRPr lang="en-US" sz="4900" dirty="0">
              <a:latin typeface="Arial" panose="020B0604020202020204" pitchFamily="34" charset="0"/>
              <a:cs typeface="Arial" panose="020B0604020202020204" pitchFamily="34" charset="0"/>
            </a:endParaRPr>
          </a:p>
          <a:p>
            <a:pPr>
              <a:lnSpc>
                <a:spcPct val="90000"/>
              </a:lnSpc>
              <a:spcBef>
                <a:spcPts val="800"/>
              </a:spcBef>
              <a:buClr>
                <a:schemeClr val="dk1"/>
              </a:buClr>
              <a:buSzPts val="1100"/>
            </a:pPr>
            <a:r>
              <a:rPr lang="en-US" sz="4900" dirty="0">
                <a:latin typeface="Arial" panose="020B0604020202020204" pitchFamily="34" charset="0"/>
                <a:cs typeface="Arial" panose="020B0604020202020204" pitchFamily="34" charset="0"/>
              </a:rPr>
              <a:t>Intra-OIC trade:</a:t>
            </a:r>
          </a:p>
          <a:p>
            <a:pPr>
              <a:lnSpc>
                <a:spcPct val="90000"/>
              </a:lnSpc>
              <a:spcBef>
                <a:spcPts val="800"/>
              </a:spcBef>
              <a:buClr>
                <a:schemeClr val="dk1"/>
              </a:buClr>
              <a:buSzPts val="1100"/>
            </a:pPr>
            <a:endParaRPr lang="en-US" sz="4900" dirty="0">
              <a:latin typeface="Arial" panose="020B0604020202020204" pitchFamily="34" charset="0"/>
              <a:cs typeface="Arial" panose="020B0604020202020204" pitchFamily="34" charset="0"/>
            </a:endParaRPr>
          </a:p>
          <a:p>
            <a:pPr marL="342900" indent="-342900">
              <a:lnSpc>
                <a:spcPct val="90000"/>
              </a:lnSpc>
              <a:spcBef>
                <a:spcPts val="800"/>
              </a:spcBef>
              <a:buClr>
                <a:schemeClr val="dk1"/>
              </a:buClr>
              <a:buSzPts val="1100"/>
              <a:buFont typeface="Wingdings" pitchFamily="2" charset="2"/>
              <a:buChar char="Ø"/>
            </a:pPr>
            <a:r>
              <a:rPr lang="en-US" sz="4900" dirty="0">
                <a:latin typeface="Arial" panose="020B0604020202020204" pitchFamily="34" charset="0"/>
                <a:cs typeface="Arial" panose="020B0604020202020204" pitchFamily="34" charset="0"/>
              </a:rPr>
              <a:t>Increased from </a:t>
            </a:r>
            <a:r>
              <a:rPr lang="en-US" sz="4900" b="1" dirty="0">
                <a:latin typeface="Arial" panose="020B0604020202020204" pitchFamily="34" charset="0"/>
                <a:cs typeface="Arial" panose="020B0604020202020204" pitchFamily="34" charset="0"/>
              </a:rPr>
              <a:t>19.16% (2023) </a:t>
            </a:r>
            <a:r>
              <a:rPr lang="en-US" sz="4900" dirty="0">
                <a:latin typeface="Arial" panose="020B0604020202020204" pitchFamily="34" charset="0"/>
                <a:cs typeface="Arial" panose="020B0604020202020204" pitchFamily="34" charset="0"/>
              </a:rPr>
              <a:t>to</a:t>
            </a:r>
            <a:r>
              <a:rPr lang="en-US" sz="4900" b="1" dirty="0">
                <a:latin typeface="Arial" panose="020B0604020202020204" pitchFamily="34" charset="0"/>
                <a:cs typeface="Arial" panose="020B0604020202020204" pitchFamily="34" charset="0"/>
              </a:rPr>
              <a:t> 20.36% (2024)</a:t>
            </a:r>
            <a:r>
              <a:rPr lang="en-US" sz="4900" dirty="0">
                <a:latin typeface="Arial" panose="020B0604020202020204" pitchFamily="34" charset="0"/>
                <a:cs typeface="Arial" panose="020B0604020202020204" pitchFamily="34" charset="0"/>
              </a:rPr>
              <a:t>.</a:t>
            </a:r>
            <a:br>
              <a:rPr lang="en-US" sz="4900" dirty="0">
                <a:latin typeface="Arial" panose="020B0604020202020204" pitchFamily="34" charset="0"/>
                <a:cs typeface="Arial" panose="020B0604020202020204" pitchFamily="34" charset="0"/>
              </a:rPr>
            </a:br>
            <a:endParaRPr lang="en-US" sz="4900" dirty="0">
              <a:latin typeface="Arial" panose="020B0604020202020204" pitchFamily="34" charset="0"/>
              <a:cs typeface="Arial" panose="020B0604020202020204" pitchFamily="34" charset="0"/>
            </a:endParaRPr>
          </a:p>
          <a:p>
            <a:pPr marL="114300" indent="-342900">
              <a:lnSpc>
                <a:spcPct val="90000"/>
              </a:lnSpc>
              <a:spcBef>
                <a:spcPts val="800"/>
              </a:spcBef>
              <a:buClr>
                <a:schemeClr val="dk1"/>
              </a:buClr>
              <a:buSzPts val="1100"/>
              <a:buFont typeface="Wingdings" pitchFamily="2" charset="2"/>
              <a:buChar char="Ø"/>
            </a:pPr>
            <a:r>
              <a:rPr lang="en-US" sz="4900" dirty="0">
                <a:latin typeface="Arial" panose="020B0604020202020204" pitchFamily="34" charset="0"/>
                <a:cs typeface="Arial" panose="020B0604020202020204" pitchFamily="34" charset="0"/>
              </a:rPr>
              <a:t>COVID-19: mild contraction, but slower growth by 2023, below historical 4.3% average.</a:t>
            </a:r>
            <a:br>
              <a:rPr lang="en-US" sz="4900" dirty="0">
                <a:latin typeface="Arial" panose="020B0604020202020204" pitchFamily="34" charset="0"/>
                <a:cs typeface="Arial" panose="020B0604020202020204" pitchFamily="34" charset="0"/>
              </a:rPr>
            </a:br>
            <a:endParaRPr lang="en-US" sz="4900" dirty="0">
              <a:latin typeface="Arial" panose="020B0604020202020204" pitchFamily="34" charset="0"/>
              <a:cs typeface="Arial" panose="020B0604020202020204" pitchFamily="34" charset="0"/>
            </a:endParaRPr>
          </a:p>
          <a:p>
            <a:pPr marL="114300" indent="-342900">
              <a:lnSpc>
                <a:spcPct val="90000"/>
              </a:lnSpc>
              <a:spcBef>
                <a:spcPts val="800"/>
              </a:spcBef>
              <a:buClr>
                <a:schemeClr val="dk1"/>
              </a:buClr>
              <a:buSzPts val="1100"/>
              <a:buFont typeface="Wingdings" pitchFamily="2" charset="2"/>
              <a:buChar char="Ø"/>
            </a:pPr>
            <a:r>
              <a:rPr lang="en-US" sz="4900" dirty="0">
                <a:latin typeface="Arial" panose="020B0604020202020204" pitchFamily="34" charset="0"/>
                <a:cs typeface="Arial" panose="020B0604020202020204" pitchFamily="34" charset="0"/>
              </a:rPr>
              <a:t>2025  growth forecast is 4.2% – still below trajectory.</a:t>
            </a:r>
          </a:p>
          <a:p>
            <a:pPr marL="342900" indent="-342900">
              <a:lnSpc>
                <a:spcPct val="90000"/>
              </a:lnSpc>
              <a:spcBef>
                <a:spcPts val="800"/>
              </a:spcBef>
              <a:buClr>
                <a:schemeClr val="dk1"/>
              </a:buClr>
              <a:buSzPts val="1100"/>
              <a:buFont typeface="Wingdings" pitchFamily="2" charset="2"/>
              <a:buChar char="Ø"/>
            </a:pPr>
            <a:endParaRPr lang="en-US" sz="4900" dirty="0">
              <a:latin typeface="Arial" panose="020B0604020202020204" pitchFamily="34" charset="0"/>
              <a:cs typeface="Arial" panose="020B0604020202020204" pitchFamily="34" charset="0"/>
            </a:endParaRPr>
          </a:p>
          <a:p>
            <a:pPr marL="114300" indent="-342900">
              <a:lnSpc>
                <a:spcPct val="90000"/>
              </a:lnSpc>
              <a:spcBef>
                <a:spcPts val="800"/>
              </a:spcBef>
              <a:buClr>
                <a:schemeClr val="dk1"/>
              </a:buClr>
              <a:buSzPts val="1100"/>
              <a:buFont typeface="Wingdings" pitchFamily="2" charset="2"/>
              <a:buChar char="Ø"/>
            </a:pPr>
            <a:r>
              <a:rPr lang="en-US" sz="4900" dirty="0">
                <a:latin typeface="Arial" panose="020B0604020202020204" pitchFamily="34" charset="0"/>
                <a:cs typeface="Arial" panose="020B0604020202020204" pitchFamily="34" charset="0"/>
              </a:rPr>
              <a:t>Intra-OIC trade, though increasing, continues to</a:t>
            </a:r>
            <a:r>
              <a:rPr lang="en-US" sz="4900" b="1" dirty="0">
                <a:latin typeface="Arial" panose="020B0604020202020204" pitchFamily="34" charset="0"/>
                <a:cs typeface="Arial" panose="020B0604020202020204" pitchFamily="34" charset="0"/>
              </a:rPr>
              <a:t> be behind global averages. In 2023 global trade fell by 5.1%</a:t>
            </a:r>
            <a:r>
              <a:rPr lang="en-US" sz="4900" dirty="0">
                <a:latin typeface="Arial" panose="020B0604020202020204" pitchFamily="34" charset="0"/>
                <a:cs typeface="Arial" panose="020B0604020202020204" pitchFamily="34" charset="0"/>
              </a:rPr>
              <a:t>, OIC exports dropped more sharply than imports.</a:t>
            </a:r>
            <a:br>
              <a:rPr lang="en-US" sz="4900" dirty="0">
                <a:latin typeface="Arial" panose="020B0604020202020204" pitchFamily="34" charset="0"/>
                <a:cs typeface="Arial" panose="020B0604020202020204" pitchFamily="34" charset="0"/>
              </a:rPr>
            </a:br>
            <a:endParaRPr lang="en-US" sz="4900" dirty="0">
              <a:latin typeface="Arial" panose="020B0604020202020204" pitchFamily="34" charset="0"/>
              <a:cs typeface="Arial" panose="020B0604020202020204" pitchFamily="34" charset="0"/>
            </a:endParaRPr>
          </a:p>
          <a:p>
            <a:pPr marL="114300" indent="-342900">
              <a:lnSpc>
                <a:spcPct val="90000"/>
              </a:lnSpc>
              <a:spcBef>
                <a:spcPts val="800"/>
              </a:spcBef>
              <a:buClr>
                <a:schemeClr val="dk1"/>
              </a:buClr>
              <a:buSzPts val="1100"/>
              <a:buFont typeface="Wingdings" pitchFamily="2" charset="2"/>
              <a:buChar char="Ø"/>
            </a:pPr>
            <a:r>
              <a:rPr lang="en-US" sz="4900" b="1" dirty="0">
                <a:latin typeface="Arial" panose="020B0604020202020204" pitchFamily="34" charset="0"/>
                <a:cs typeface="Arial" panose="020B0604020202020204" pitchFamily="34" charset="0"/>
              </a:rPr>
              <a:t>Challenges: </a:t>
            </a:r>
            <a:r>
              <a:rPr lang="en-US" sz="4900" dirty="0">
                <a:latin typeface="Arial" panose="020B0604020202020204" pitchFamily="34" charset="0"/>
                <a:cs typeface="Arial" panose="020B0604020202020204" pitchFamily="34" charset="0"/>
              </a:rPr>
              <a:t>lack of diversification, competitiveness gaps, inflationary pressures, increased vulnerabilities</a:t>
            </a:r>
            <a:r>
              <a:rPr lang="tr-TR" sz="4900" dirty="0">
                <a:latin typeface="Arial" panose="020B0604020202020204" pitchFamily="34" charset="0"/>
                <a:cs typeface="Arial" panose="020B0604020202020204" pitchFamily="34" charset="0"/>
              </a:rPr>
              <a:t> </a:t>
            </a:r>
            <a:r>
              <a:rPr lang="en-US" sz="4900" dirty="0">
                <a:latin typeface="Arial" panose="020B0604020202020204" pitchFamily="34" charset="0"/>
                <a:cs typeface="Arial" panose="020B0604020202020204" pitchFamily="34" charset="0"/>
              </a:rPr>
              <a:t>due to export-import balance.</a:t>
            </a:r>
            <a:br>
              <a:rPr lang="en-US" sz="2900" dirty="0">
                <a:latin typeface="Arial" panose="020B0604020202020204" pitchFamily="34" charset="0"/>
                <a:cs typeface="Arial" panose="020B0604020202020204" pitchFamily="34" charset="0"/>
              </a:rPr>
            </a:br>
            <a:endParaRPr lang="en-US" sz="2900" dirty="0">
              <a:latin typeface="Arial" panose="020B0604020202020204" pitchFamily="34" charset="0"/>
              <a:cs typeface="Arial" panose="020B0604020202020204" pitchFamily="34" charset="0"/>
            </a:endParaRPr>
          </a:p>
          <a:p>
            <a:pPr indent="-228600">
              <a:lnSpc>
                <a:spcPct val="90000"/>
              </a:lnSpc>
              <a:spcBef>
                <a:spcPts val="800"/>
              </a:spcBef>
              <a:buFont typeface="Arial" panose="020B0604020202020204" pitchFamily="34" charset="0"/>
              <a:buChar char="•"/>
            </a:pPr>
            <a:endParaRPr lang="en-US" sz="800" dirty="0"/>
          </a:p>
        </p:txBody>
      </p:sp>
    </p:spTree>
    <p:extLst>
      <p:ext uri="{BB962C8B-B14F-4D97-AF65-F5344CB8AC3E}">
        <p14:creationId xmlns:p14="http://schemas.microsoft.com/office/powerpoint/2010/main" val="31580078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2" name="Google Shape;292;g37f22f6394c_0_1623"/>
          <p:cNvSpPr txBox="1"/>
          <p:nvPr/>
        </p:nvSpPr>
        <p:spPr>
          <a:xfrm>
            <a:off x="0" y="914400"/>
            <a:ext cx="5450774" cy="5943599"/>
          </a:xfrm>
          <a:prstGeom prst="rect">
            <a:avLst/>
          </a:prstGeom>
          <a:noFill/>
          <a:ln>
            <a:noFill/>
          </a:ln>
        </p:spPr>
        <p:txBody>
          <a:bodyPr spcFirstLastPara="1" wrap="square" lIns="121900" tIns="60933" rIns="121900" bIns="60933" anchor="t" anchorCtr="0">
            <a:normAutofit/>
          </a:bodyPr>
          <a:lstStyle/>
          <a:p>
            <a:pPr marL="285750" indent="-285750" algn="just">
              <a:lnSpc>
                <a:spcPct val="90000"/>
              </a:lnSpc>
              <a:spcBef>
                <a:spcPts val="800"/>
              </a:spcBef>
              <a:buFont typeface="Wingdings" pitchFamily="2" charset="2"/>
              <a:buChar char="Ø"/>
            </a:pPr>
            <a:r>
              <a:rPr lang="tr-TR" b="1" dirty="0" err="1">
                <a:solidFill>
                  <a:schemeClr val="dk1"/>
                </a:solidFill>
              </a:rPr>
              <a:t>The</a:t>
            </a:r>
            <a:r>
              <a:rPr lang="tr-TR" b="1" dirty="0">
                <a:solidFill>
                  <a:schemeClr val="dk1"/>
                </a:solidFill>
              </a:rPr>
              <a:t> </a:t>
            </a:r>
            <a:r>
              <a:rPr lang="tr-TR" b="1" dirty="0" err="1">
                <a:solidFill>
                  <a:schemeClr val="dk1"/>
                </a:solidFill>
              </a:rPr>
              <a:t>Arab</a:t>
            </a:r>
            <a:r>
              <a:rPr lang="tr-TR" b="1" dirty="0">
                <a:solidFill>
                  <a:schemeClr val="dk1"/>
                </a:solidFill>
              </a:rPr>
              <a:t> </a:t>
            </a:r>
            <a:r>
              <a:rPr lang="tr-TR" b="1" dirty="0" err="1">
                <a:solidFill>
                  <a:schemeClr val="dk1"/>
                </a:solidFill>
              </a:rPr>
              <a:t>Group</a:t>
            </a:r>
            <a:r>
              <a:rPr lang="tr-TR" dirty="0" err="1">
                <a:solidFill>
                  <a:schemeClr val="dk1"/>
                </a:solidFill>
              </a:rPr>
              <a:t>’s</a:t>
            </a:r>
            <a:r>
              <a:rPr lang="tr-TR" dirty="0">
                <a:solidFill>
                  <a:schemeClr val="dk1"/>
                </a:solidFill>
              </a:rPr>
              <a:t> </a:t>
            </a:r>
            <a:r>
              <a:rPr lang="tr-TR" dirty="0" err="1">
                <a:solidFill>
                  <a:schemeClr val="dk1"/>
                </a:solidFill>
              </a:rPr>
              <a:t>export</a:t>
            </a:r>
            <a:r>
              <a:rPr lang="tr-TR" dirty="0">
                <a:solidFill>
                  <a:schemeClr val="dk1"/>
                </a:solidFill>
              </a:rPr>
              <a:t> </a:t>
            </a:r>
            <a:r>
              <a:rPr lang="tr-TR" dirty="0" err="1">
                <a:solidFill>
                  <a:schemeClr val="dk1"/>
                </a:solidFill>
              </a:rPr>
              <a:t>performance</a:t>
            </a:r>
            <a:r>
              <a:rPr lang="tr-TR" dirty="0">
                <a:solidFill>
                  <a:schemeClr val="dk1"/>
                </a:solidFill>
              </a:rPr>
              <a:t> </a:t>
            </a:r>
            <a:r>
              <a:rPr lang="tr-TR" dirty="0" err="1">
                <a:solidFill>
                  <a:schemeClr val="dk1"/>
                </a:solidFill>
              </a:rPr>
              <a:t>demonstrates</a:t>
            </a:r>
            <a:r>
              <a:rPr lang="tr-TR" dirty="0">
                <a:solidFill>
                  <a:schemeClr val="dk1"/>
                </a:solidFill>
              </a:rPr>
              <a:t> </a:t>
            </a:r>
            <a:r>
              <a:rPr lang="tr-TR" dirty="0" err="1">
                <a:solidFill>
                  <a:schemeClr val="dk1"/>
                </a:solidFill>
              </a:rPr>
              <a:t>steady</a:t>
            </a:r>
            <a:r>
              <a:rPr lang="tr-TR" dirty="0">
                <a:solidFill>
                  <a:schemeClr val="dk1"/>
                </a:solidFill>
              </a:rPr>
              <a:t> </a:t>
            </a:r>
            <a:r>
              <a:rPr lang="tr-TR" dirty="0" err="1">
                <a:solidFill>
                  <a:schemeClr val="dk1"/>
                </a:solidFill>
              </a:rPr>
              <a:t>growth</a:t>
            </a:r>
            <a:r>
              <a:rPr lang="tr-TR" dirty="0">
                <a:solidFill>
                  <a:schemeClr val="dk1"/>
                </a:solidFill>
              </a:rPr>
              <a:t>, </a:t>
            </a:r>
            <a:r>
              <a:rPr lang="tr-TR" dirty="0" err="1">
                <a:solidFill>
                  <a:schemeClr val="dk1"/>
                </a:solidFill>
              </a:rPr>
              <a:t>with</a:t>
            </a:r>
            <a:r>
              <a:rPr lang="tr-TR" dirty="0">
                <a:solidFill>
                  <a:schemeClr val="dk1"/>
                </a:solidFill>
              </a:rPr>
              <a:t> </a:t>
            </a:r>
            <a:r>
              <a:rPr lang="tr-TR" dirty="0" err="1">
                <a:solidFill>
                  <a:schemeClr val="dk1"/>
                </a:solidFill>
              </a:rPr>
              <a:t>visible</a:t>
            </a:r>
            <a:r>
              <a:rPr lang="tr-TR" dirty="0">
                <a:solidFill>
                  <a:schemeClr val="dk1"/>
                </a:solidFill>
              </a:rPr>
              <a:t> </a:t>
            </a:r>
            <a:r>
              <a:rPr lang="tr-TR" dirty="0" err="1">
                <a:solidFill>
                  <a:schemeClr val="dk1"/>
                </a:solidFill>
              </a:rPr>
              <a:t>fluctuations</a:t>
            </a:r>
            <a:r>
              <a:rPr lang="tr-TR" dirty="0">
                <a:solidFill>
                  <a:schemeClr val="dk1"/>
                </a:solidFill>
              </a:rPr>
              <a:t> </a:t>
            </a:r>
            <a:r>
              <a:rPr lang="tr-TR" dirty="0" err="1">
                <a:solidFill>
                  <a:schemeClr val="dk1"/>
                </a:solidFill>
              </a:rPr>
              <a:t>due</a:t>
            </a:r>
            <a:r>
              <a:rPr lang="tr-TR" dirty="0">
                <a:solidFill>
                  <a:schemeClr val="dk1"/>
                </a:solidFill>
              </a:rPr>
              <a:t> </a:t>
            </a:r>
            <a:r>
              <a:rPr lang="tr-TR" dirty="0" err="1">
                <a:solidFill>
                  <a:schemeClr val="dk1"/>
                </a:solidFill>
              </a:rPr>
              <a:t>to</a:t>
            </a:r>
            <a:r>
              <a:rPr lang="tr-TR" dirty="0">
                <a:solidFill>
                  <a:schemeClr val="dk1"/>
                </a:solidFill>
              </a:rPr>
              <a:t> </a:t>
            </a:r>
            <a:r>
              <a:rPr lang="tr-TR" dirty="0" err="1">
                <a:solidFill>
                  <a:schemeClr val="dk1"/>
                </a:solidFill>
              </a:rPr>
              <a:t>the</a:t>
            </a:r>
            <a:r>
              <a:rPr lang="tr-TR" dirty="0">
                <a:solidFill>
                  <a:schemeClr val="dk1"/>
                </a:solidFill>
              </a:rPr>
              <a:t> </a:t>
            </a:r>
            <a:r>
              <a:rPr lang="tr-TR" dirty="0" err="1">
                <a:solidFill>
                  <a:schemeClr val="dk1"/>
                </a:solidFill>
              </a:rPr>
              <a:t>volatility</a:t>
            </a:r>
            <a:r>
              <a:rPr lang="tr-TR" dirty="0">
                <a:solidFill>
                  <a:schemeClr val="dk1"/>
                </a:solidFill>
              </a:rPr>
              <a:t> of </a:t>
            </a:r>
            <a:r>
              <a:rPr lang="tr-TR" dirty="0" err="1">
                <a:solidFill>
                  <a:schemeClr val="dk1"/>
                </a:solidFill>
              </a:rPr>
              <a:t>energy</a:t>
            </a:r>
            <a:r>
              <a:rPr lang="tr-TR" dirty="0">
                <a:solidFill>
                  <a:schemeClr val="dk1"/>
                </a:solidFill>
              </a:rPr>
              <a:t> </a:t>
            </a:r>
            <a:r>
              <a:rPr lang="tr-TR" dirty="0" err="1">
                <a:solidFill>
                  <a:schemeClr val="dk1"/>
                </a:solidFill>
              </a:rPr>
              <a:t>markets</a:t>
            </a:r>
            <a:r>
              <a:rPr lang="tr-TR" dirty="0">
                <a:solidFill>
                  <a:schemeClr val="dk1"/>
                </a:solidFill>
              </a:rPr>
              <a:t>. </a:t>
            </a:r>
            <a:r>
              <a:rPr lang="tr-TR" dirty="0" err="1">
                <a:solidFill>
                  <a:schemeClr val="dk1"/>
                </a:solidFill>
              </a:rPr>
              <a:t>Their</a:t>
            </a:r>
            <a:r>
              <a:rPr lang="tr-TR" dirty="0">
                <a:solidFill>
                  <a:schemeClr val="dk1"/>
                </a:solidFill>
              </a:rPr>
              <a:t> </a:t>
            </a:r>
            <a:r>
              <a:rPr lang="tr-TR" dirty="0" err="1">
                <a:solidFill>
                  <a:schemeClr val="dk1"/>
                </a:solidFill>
              </a:rPr>
              <a:t>exports</a:t>
            </a:r>
            <a:r>
              <a:rPr lang="tr-TR" dirty="0">
                <a:solidFill>
                  <a:schemeClr val="dk1"/>
                </a:solidFill>
              </a:rPr>
              <a:t> </a:t>
            </a:r>
            <a:r>
              <a:rPr lang="tr-TR" dirty="0" err="1">
                <a:solidFill>
                  <a:schemeClr val="dk1"/>
                </a:solidFill>
              </a:rPr>
              <a:t>surge</a:t>
            </a:r>
            <a:r>
              <a:rPr lang="tr-TR" dirty="0">
                <a:solidFill>
                  <a:schemeClr val="dk1"/>
                </a:solidFill>
              </a:rPr>
              <a:t> </a:t>
            </a:r>
            <a:r>
              <a:rPr lang="tr-TR" dirty="0" err="1">
                <a:solidFill>
                  <a:schemeClr val="dk1"/>
                </a:solidFill>
              </a:rPr>
              <a:t>while</a:t>
            </a:r>
            <a:r>
              <a:rPr lang="tr-TR" dirty="0">
                <a:solidFill>
                  <a:schemeClr val="dk1"/>
                </a:solidFill>
              </a:rPr>
              <a:t> </a:t>
            </a:r>
            <a:r>
              <a:rPr lang="tr-TR" dirty="0" err="1">
                <a:solidFill>
                  <a:schemeClr val="dk1"/>
                </a:solidFill>
              </a:rPr>
              <a:t>international</a:t>
            </a:r>
            <a:r>
              <a:rPr lang="tr-TR" dirty="0">
                <a:solidFill>
                  <a:schemeClr val="dk1"/>
                </a:solidFill>
              </a:rPr>
              <a:t> </a:t>
            </a:r>
            <a:r>
              <a:rPr lang="tr-TR" dirty="0" err="1">
                <a:solidFill>
                  <a:schemeClr val="dk1"/>
                </a:solidFill>
              </a:rPr>
              <a:t>oil</a:t>
            </a:r>
            <a:r>
              <a:rPr lang="tr-TR" dirty="0">
                <a:solidFill>
                  <a:schemeClr val="dk1"/>
                </a:solidFill>
              </a:rPr>
              <a:t> </a:t>
            </a:r>
            <a:r>
              <a:rPr lang="tr-TR" dirty="0" err="1">
                <a:solidFill>
                  <a:schemeClr val="dk1"/>
                </a:solidFill>
              </a:rPr>
              <a:t>prices</a:t>
            </a:r>
            <a:r>
              <a:rPr lang="tr-TR" dirty="0">
                <a:solidFill>
                  <a:schemeClr val="dk1"/>
                </a:solidFill>
              </a:rPr>
              <a:t> </a:t>
            </a:r>
            <a:r>
              <a:rPr lang="tr-TR" dirty="0" err="1">
                <a:solidFill>
                  <a:schemeClr val="dk1"/>
                </a:solidFill>
              </a:rPr>
              <a:t>are</a:t>
            </a:r>
            <a:r>
              <a:rPr lang="tr-TR" dirty="0">
                <a:solidFill>
                  <a:schemeClr val="dk1"/>
                </a:solidFill>
              </a:rPr>
              <a:t> </a:t>
            </a:r>
            <a:r>
              <a:rPr lang="tr-TR" dirty="0" err="1">
                <a:solidFill>
                  <a:schemeClr val="dk1"/>
                </a:solidFill>
              </a:rPr>
              <a:t>high</a:t>
            </a:r>
            <a:r>
              <a:rPr lang="tr-TR" dirty="0">
                <a:solidFill>
                  <a:schemeClr val="dk1"/>
                </a:solidFill>
              </a:rPr>
              <a:t> </a:t>
            </a:r>
            <a:r>
              <a:rPr lang="tr-TR" dirty="0" err="1">
                <a:solidFill>
                  <a:schemeClr val="dk1"/>
                </a:solidFill>
              </a:rPr>
              <a:t>and</a:t>
            </a:r>
            <a:r>
              <a:rPr lang="tr-TR" dirty="0">
                <a:solidFill>
                  <a:schemeClr val="dk1"/>
                </a:solidFill>
              </a:rPr>
              <a:t> </a:t>
            </a:r>
            <a:r>
              <a:rPr lang="tr-TR" dirty="0" err="1">
                <a:solidFill>
                  <a:schemeClr val="dk1"/>
                </a:solidFill>
              </a:rPr>
              <a:t>have</a:t>
            </a:r>
            <a:r>
              <a:rPr lang="tr-TR" dirty="0">
                <a:solidFill>
                  <a:schemeClr val="dk1"/>
                </a:solidFill>
              </a:rPr>
              <a:t> </a:t>
            </a:r>
            <a:r>
              <a:rPr lang="tr-TR" dirty="0" err="1">
                <a:solidFill>
                  <a:schemeClr val="dk1"/>
                </a:solidFill>
              </a:rPr>
              <a:t>even</a:t>
            </a:r>
            <a:r>
              <a:rPr lang="tr-TR" dirty="0">
                <a:solidFill>
                  <a:schemeClr val="dk1"/>
                </a:solidFill>
              </a:rPr>
              <a:t> </a:t>
            </a:r>
            <a:r>
              <a:rPr lang="tr-TR" dirty="0" err="1">
                <a:solidFill>
                  <a:schemeClr val="dk1"/>
                </a:solidFill>
              </a:rPr>
              <a:t>exceeded</a:t>
            </a:r>
            <a:r>
              <a:rPr lang="tr-TR" dirty="0">
                <a:solidFill>
                  <a:schemeClr val="dk1"/>
                </a:solidFill>
              </a:rPr>
              <a:t> </a:t>
            </a:r>
            <a:r>
              <a:rPr lang="tr-TR" dirty="0" err="1">
                <a:solidFill>
                  <a:schemeClr val="dk1"/>
                </a:solidFill>
              </a:rPr>
              <a:t>the</a:t>
            </a:r>
            <a:r>
              <a:rPr lang="tr-TR" dirty="0">
                <a:solidFill>
                  <a:schemeClr val="dk1"/>
                </a:solidFill>
              </a:rPr>
              <a:t> </a:t>
            </a:r>
            <a:r>
              <a:rPr lang="tr-TR" dirty="0" err="1">
                <a:solidFill>
                  <a:schemeClr val="dk1"/>
                </a:solidFill>
              </a:rPr>
              <a:t>exports</a:t>
            </a:r>
            <a:r>
              <a:rPr lang="tr-TR" dirty="0">
                <a:solidFill>
                  <a:schemeClr val="dk1"/>
                </a:solidFill>
              </a:rPr>
              <a:t> of </a:t>
            </a:r>
            <a:r>
              <a:rPr lang="tr-TR" dirty="0" err="1">
                <a:solidFill>
                  <a:schemeClr val="dk1"/>
                </a:solidFill>
              </a:rPr>
              <a:t>the</a:t>
            </a:r>
            <a:r>
              <a:rPr lang="tr-TR" dirty="0">
                <a:solidFill>
                  <a:schemeClr val="dk1"/>
                </a:solidFill>
              </a:rPr>
              <a:t> </a:t>
            </a:r>
            <a:r>
              <a:rPr lang="tr-TR" dirty="0" err="1">
                <a:solidFill>
                  <a:schemeClr val="dk1"/>
                </a:solidFill>
              </a:rPr>
              <a:t>Asian</a:t>
            </a:r>
            <a:r>
              <a:rPr lang="tr-TR" dirty="0">
                <a:solidFill>
                  <a:schemeClr val="dk1"/>
                </a:solidFill>
              </a:rPr>
              <a:t> </a:t>
            </a:r>
            <a:r>
              <a:rPr lang="tr-TR" dirty="0" err="1">
                <a:solidFill>
                  <a:schemeClr val="dk1"/>
                </a:solidFill>
              </a:rPr>
              <a:t>Group</a:t>
            </a:r>
            <a:r>
              <a:rPr lang="tr-TR" dirty="0">
                <a:solidFill>
                  <a:schemeClr val="dk1"/>
                </a:solidFill>
              </a:rPr>
              <a:t> in </a:t>
            </a:r>
            <a:r>
              <a:rPr lang="tr-TR" dirty="0" err="1">
                <a:solidFill>
                  <a:schemeClr val="dk1"/>
                </a:solidFill>
              </a:rPr>
              <a:t>some</a:t>
            </a:r>
            <a:r>
              <a:rPr lang="tr-TR" dirty="0">
                <a:solidFill>
                  <a:schemeClr val="dk1"/>
                </a:solidFill>
              </a:rPr>
              <a:t> </a:t>
            </a:r>
            <a:r>
              <a:rPr lang="tr-TR" dirty="0" err="1">
                <a:solidFill>
                  <a:schemeClr val="dk1"/>
                </a:solidFill>
              </a:rPr>
              <a:t>years</a:t>
            </a:r>
            <a:r>
              <a:rPr lang="tr-TR" dirty="0">
                <a:solidFill>
                  <a:schemeClr val="dk1"/>
                </a:solidFill>
              </a:rPr>
              <a:t>.</a:t>
            </a:r>
          </a:p>
          <a:p>
            <a:pPr marL="285750" indent="-285750" algn="just">
              <a:lnSpc>
                <a:spcPct val="90000"/>
              </a:lnSpc>
              <a:spcBef>
                <a:spcPts val="800"/>
              </a:spcBef>
              <a:buFont typeface="Wingdings" pitchFamily="2" charset="2"/>
              <a:buChar char="Ø"/>
            </a:pPr>
            <a:endParaRPr lang="tr-TR" dirty="0">
              <a:solidFill>
                <a:schemeClr val="dk1"/>
              </a:solidFill>
            </a:endParaRPr>
          </a:p>
          <a:p>
            <a:pPr marL="285750" indent="-285750" algn="just">
              <a:lnSpc>
                <a:spcPct val="90000"/>
              </a:lnSpc>
              <a:spcBef>
                <a:spcPts val="800"/>
              </a:spcBef>
              <a:buFont typeface="Wingdings" pitchFamily="2" charset="2"/>
              <a:buChar char="Ø"/>
            </a:pPr>
            <a:r>
              <a:rPr lang="tr-TR" dirty="0" err="1">
                <a:solidFill>
                  <a:schemeClr val="dk1"/>
                </a:solidFill>
              </a:rPr>
              <a:t>The</a:t>
            </a:r>
            <a:r>
              <a:rPr lang="tr-TR" dirty="0">
                <a:solidFill>
                  <a:schemeClr val="dk1"/>
                </a:solidFill>
              </a:rPr>
              <a:t> trend of </a:t>
            </a:r>
            <a:r>
              <a:rPr lang="tr-TR" dirty="0" err="1">
                <a:solidFill>
                  <a:schemeClr val="dk1"/>
                </a:solidFill>
              </a:rPr>
              <a:t>the</a:t>
            </a:r>
            <a:r>
              <a:rPr lang="tr-TR" dirty="0">
                <a:solidFill>
                  <a:schemeClr val="dk1"/>
                </a:solidFill>
              </a:rPr>
              <a:t> </a:t>
            </a:r>
            <a:r>
              <a:rPr lang="tr-TR" b="1" dirty="0" err="1">
                <a:solidFill>
                  <a:schemeClr val="dk1"/>
                </a:solidFill>
              </a:rPr>
              <a:t>Asian</a:t>
            </a:r>
            <a:r>
              <a:rPr lang="tr-TR" b="1" dirty="0">
                <a:solidFill>
                  <a:schemeClr val="dk1"/>
                </a:solidFill>
              </a:rPr>
              <a:t> </a:t>
            </a:r>
            <a:r>
              <a:rPr lang="tr-TR" b="1" dirty="0" err="1">
                <a:solidFill>
                  <a:schemeClr val="dk1"/>
                </a:solidFill>
              </a:rPr>
              <a:t>Group</a:t>
            </a:r>
            <a:r>
              <a:rPr lang="tr-TR" b="1" dirty="0">
                <a:solidFill>
                  <a:schemeClr val="dk1"/>
                </a:solidFill>
              </a:rPr>
              <a:t> </a:t>
            </a:r>
            <a:r>
              <a:rPr lang="tr-TR" dirty="0">
                <a:solidFill>
                  <a:schemeClr val="dk1"/>
                </a:solidFill>
              </a:rPr>
              <a:t>has </a:t>
            </a:r>
            <a:r>
              <a:rPr lang="tr-TR" dirty="0" err="1">
                <a:solidFill>
                  <a:schemeClr val="dk1"/>
                </a:solidFill>
              </a:rPr>
              <a:t>been</a:t>
            </a:r>
            <a:r>
              <a:rPr lang="tr-TR" dirty="0">
                <a:solidFill>
                  <a:schemeClr val="dk1"/>
                </a:solidFill>
              </a:rPr>
              <a:t> </a:t>
            </a:r>
            <a:r>
              <a:rPr lang="tr-TR" dirty="0" err="1">
                <a:solidFill>
                  <a:schemeClr val="dk1"/>
                </a:solidFill>
              </a:rPr>
              <a:t>quite</a:t>
            </a:r>
            <a:r>
              <a:rPr lang="tr-TR" dirty="0">
                <a:solidFill>
                  <a:schemeClr val="dk1"/>
                </a:solidFill>
              </a:rPr>
              <a:t> </a:t>
            </a:r>
            <a:r>
              <a:rPr lang="tr-TR" dirty="0" err="1">
                <a:solidFill>
                  <a:schemeClr val="dk1"/>
                </a:solidFill>
              </a:rPr>
              <a:t>robust</a:t>
            </a:r>
            <a:r>
              <a:rPr lang="tr-TR" dirty="0">
                <a:solidFill>
                  <a:schemeClr val="dk1"/>
                </a:solidFill>
              </a:rPr>
              <a:t> </a:t>
            </a:r>
            <a:r>
              <a:rPr lang="tr-TR" dirty="0" err="1">
                <a:solidFill>
                  <a:schemeClr val="dk1"/>
                </a:solidFill>
              </a:rPr>
              <a:t>and</a:t>
            </a:r>
            <a:r>
              <a:rPr lang="tr-TR" dirty="0">
                <a:solidFill>
                  <a:schemeClr val="dk1"/>
                </a:solidFill>
              </a:rPr>
              <a:t> </a:t>
            </a:r>
            <a:r>
              <a:rPr lang="tr-TR" dirty="0" err="1">
                <a:solidFill>
                  <a:schemeClr val="dk1"/>
                </a:solidFill>
              </a:rPr>
              <a:t>stable</a:t>
            </a:r>
            <a:r>
              <a:rPr lang="tr-TR" dirty="0">
                <a:solidFill>
                  <a:schemeClr val="dk1"/>
                </a:solidFill>
              </a:rPr>
              <a:t> </a:t>
            </a:r>
            <a:r>
              <a:rPr lang="tr-TR" dirty="0" err="1">
                <a:solidFill>
                  <a:schemeClr val="dk1"/>
                </a:solidFill>
              </a:rPr>
              <a:t>over</a:t>
            </a:r>
            <a:r>
              <a:rPr lang="tr-TR" dirty="0">
                <a:solidFill>
                  <a:schemeClr val="dk1"/>
                </a:solidFill>
              </a:rPr>
              <a:t> </a:t>
            </a:r>
            <a:r>
              <a:rPr lang="tr-TR" dirty="0" err="1">
                <a:solidFill>
                  <a:schemeClr val="dk1"/>
                </a:solidFill>
              </a:rPr>
              <a:t>the</a:t>
            </a:r>
            <a:r>
              <a:rPr lang="tr-TR" dirty="0">
                <a:solidFill>
                  <a:schemeClr val="dk1"/>
                </a:solidFill>
              </a:rPr>
              <a:t> </a:t>
            </a:r>
            <a:r>
              <a:rPr lang="tr-TR" dirty="0" err="1">
                <a:solidFill>
                  <a:schemeClr val="dk1"/>
                </a:solidFill>
              </a:rPr>
              <a:t>period</a:t>
            </a:r>
            <a:r>
              <a:rPr lang="tr-TR" dirty="0">
                <a:solidFill>
                  <a:schemeClr val="dk1"/>
                </a:solidFill>
              </a:rPr>
              <a:t>, but </a:t>
            </a:r>
            <a:r>
              <a:rPr lang="tr-TR" dirty="0" err="1">
                <a:solidFill>
                  <a:schemeClr val="dk1"/>
                </a:solidFill>
              </a:rPr>
              <a:t>its</a:t>
            </a:r>
            <a:r>
              <a:rPr lang="tr-TR" dirty="0">
                <a:solidFill>
                  <a:schemeClr val="dk1"/>
                </a:solidFill>
              </a:rPr>
              <a:t> </a:t>
            </a:r>
            <a:r>
              <a:rPr lang="tr-TR" dirty="0" err="1">
                <a:solidFill>
                  <a:schemeClr val="dk1"/>
                </a:solidFill>
              </a:rPr>
              <a:t>domination</a:t>
            </a:r>
            <a:r>
              <a:rPr lang="tr-TR" dirty="0">
                <a:solidFill>
                  <a:schemeClr val="dk1"/>
                </a:solidFill>
              </a:rPr>
              <a:t> </a:t>
            </a:r>
            <a:r>
              <a:rPr lang="tr-TR" dirty="0" err="1">
                <a:solidFill>
                  <a:schemeClr val="dk1"/>
                </a:solidFill>
              </a:rPr>
              <a:t>becomes</a:t>
            </a:r>
            <a:r>
              <a:rPr lang="tr-TR" dirty="0">
                <a:solidFill>
                  <a:schemeClr val="dk1"/>
                </a:solidFill>
              </a:rPr>
              <a:t> </a:t>
            </a:r>
            <a:r>
              <a:rPr lang="tr-TR" dirty="0" err="1">
                <a:solidFill>
                  <a:schemeClr val="dk1"/>
                </a:solidFill>
              </a:rPr>
              <a:t>more</a:t>
            </a:r>
            <a:r>
              <a:rPr lang="tr-TR" dirty="0">
                <a:solidFill>
                  <a:schemeClr val="dk1"/>
                </a:solidFill>
              </a:rPr>
              <a:t> </a:t>
            </a:r>
            <a:r>
              <a:rPr lang="tr-TR" dirty="0" err="1">
                <a:solidFill>
                  <a:schemeClr val="dk1"/>
                </a:solidFill>
              </a:rPr>
              <a:t>observable</a:t>
            </a:r>
            <a:r>
              <a:rPr lang="tr-TR" dirty="0">
                <a:solidFill>
                  <a:schemeClr val="dk1"/>
                </a:solidFill>
              </a:rPr>
              <a:t> in </a:t>
            </a:r>
            <a:r>
              <a:rPr lang="tr-TR" dirty="0" err="1">
                <a:solidFill>
                  <a:schemeClr val="dk1"/>
                </a:solidFill>
              </a:rPr>
              <a:t>the</a:t>
            </a:r>
            <a:r>
              <a:rPr lang="tr-TR" dirty="0">
                <a:solidFill>
                  <a:schemeClr val="dk1"/>
                </a:solidFill>
              </a:rPr>
              <a:t> </a:t>
            </a:r>
            <a:r>
              <a:rPr lang="tr-TR" dirty="0" err="1">
                <a:solidFill>
                  <a:schemeClr val="dk1"/>
                </a:solidFill>
              </a:rPr>
              <a:t>years</a:t>
            </a:r>
            <a:r>
              <a:rPr lang="tr-TR" dirty="0">
                <a:solidFill>
                  <a:schemeClr val="dk1"/>
                </a:solidFill>
              </a:rPr>
              <a:t> </a:t>
            </a:r>
            <a:r>
              <a:rPr lang="tr-TR" dirty="0" err="1">
                <a:solidFill>
                  <a:schemeClr val="dk1"/>
                </a:solidFill>
              </a:rPr>
              <a:t>after</a:t>
            </a:r>
            <a:r>
              <a:rPr lang="tr-TR" dirty="0">
                <a:solidFill>
                  <a:schemeClr val="dk1"/>
                </a:solidFill>
              </a:rPr>
              <a:t>. </a:t>
            </a:r>
            <a:r>
              <a:rPr lang="tr-TR" dirty="0" err="1">
                <a:solidFill>
                  <a:schemeClr val="dk1"/>
                </a:solidFill>
              </a:rPr>
              <a:t>This</a:t>
            </a:r>
            <a:r>
              <a:rPr lang="tr-TR" dirty="0">
                <a:solidFill>
                  <a:schemeClr val="dk1"/>
                </a:solidFill>
              </a:rPr>
              <a:t> </a:t>
            </a:r>
            <a:r>
              <a:rPr lang="tr-TR" dirty="0" err="1">
                <a:solidFill>
                  <a:schemeClr val="dk1"/>
                </a:solidFill>
              </a:rPr>
              <a:t>fact</a:t>
            </a:r>
            <a:r>
              <a:rPr lang="tr-TR" dirty="0">
                <a:solidFill>
                  <a:schemeClr val="dk1"/>
                </a:solidFill>
              </a:rPr>
              <a:t> can be </a:t>
            </a:r>
            <a:r>
              <a:rPr lang="tr-TR" dirty="0" err="1">
                <a:solidFill>
                  <a:schemeClr val="dk1"/>
                </a:solidFill>
              </a:rPr>
              <a:t>explained</a:t>
            </a:r>
            <a:r>
              <a:rPr lang="tr-TR" dirty="0">
                <a:solidFill>
                  <a:schemeClr val="dk1"/>
                </a:solidFill>
              </a:rPr>
              <a:t> as </a:t>
            </a:r>
            <a:r>
              <a:rPr lang="tr-TR" dirty="0" err="1">
                <a:solidFill>
                  <a:schemeClr val="dk1"/>
                </a:solidFill>
              </a:rPr>
              <a:t>the</a:t>
            </a:r>
            <a:r>
              <a:rPr lang="tr-TR" dirty="0">
                <a:solidFill>
                  <a:schemeClr val="dk1"/>
                </a:solidFill>
              </a:rPr>
              <a:t> </a:t>
            </a:r>
            <a:r>
              <a:rPr lang="tr-TR" dirty="0" err="1">
                <a:solidFill>
                  <a:schemeClr val="dk1"/>
                </a:solidFill>
              </a:rPr>
              <a:t>strong</a:t>
            </a:r>
            <a:r>
              <a:rPr lang="tr-TR" dirty="0">
                <a:solidFill>
                  <a:schemeClr val="dk1"/>
                </a:solidFill>
              </a:rPr>
              <a:t> </a:t>
            </a:r>
            <a:r>
              <a:rPr lang="tr-TR" dirty="0" err="1">
                <a:solidFill>
                  <a:schemeClr val="dk1"/>
                </a:solidFill>
              </a:rPr>
              <a:t>export</a:t>
            </a:r>
            <a:r>
              <a:rPr lang="tr-TR" dirty="0">
                <a:solidFill>
                  <a:schemeClr val="dk1"/>
                </a:solidFill>
              </a:rPr>
              <a:t> </a:t>
            </a:r>
            <a:r>
              <a:rPr lang="tr-TR" dirty="0" err="1">
                <a:solidFill>
                  <a:schemeClr val="dk1"/>
                </a:solidFill>
              </a:rPr>
              <a:t>capacity</a:t>
            </a:r>
            <a:r>
              <a:rPr lang="tr-TR" dirty="0">
                <a:solidFill>
                  <a:schemeClr val="dk1"/>
                </a:solidFill>
              </a:rPr>
              <a:t> of </a:t>
            </a:r>
            <a:r>
              <a:rPr lang="tr-TR" dirty="0" err="1">
                <a:solidFill>
                  <a:schemeClr val="dk1"/>
                </a:solidFill>
              </a:rPr>
              <a:t>large</a:t>
            </a:r>
            <a:r>
              <a:rPr lang="tr-TR" dirty="0">
                <a:solidFill>
                  <a:schemeClr val="dk1"/>
                </a:solidFill>
              </a:rPr>
              <a:t> OIC </a:t>
            </a:r>
            <a:r>
              <a:rPr lang="tr-TR" dirty="0" err="1">
                <a:solidFill>
                  <a:schemeClr val="dk1"/>
                </a:solidFill>
              </a:rPr>
              <a:t>Asian</a:t>
            </a:r>
            <a:r>
              <a:rPr lang="tr-TR" dirty="0">
                <a:solidFill>
                  <a:schemeClr val="dk1"/>
                </a:solidFill>
              </a:rPr>
              <a:t> </a:t>
            </a:r>
            <a:r>
              <a:rPr lang="tr-TR" dirty="0" err="1">
                <a:solidFill>
                  <a:schemeClr val="dk1"/>
                </a:solidFill>
              </a:rPr>
              <a:t>economies</a:t>
            </a:r>
            <a:r>
              <a:rPr lang="tr-TR" dirty="0">
                <a:solidFill>
                  <a:schemeClr val="dk1"/>
                </a:solidFill>
              </a:rPr>
              <a:t> </a:t>
            </a:r>
            <a:r>
              <a:rPr lang="tr-TR" dirty="0" err="1">
                <a:solidFill>
                  <a:schemeClr val="dk1"/>
                </a:solidFill>
              </a:rPr>
              <a:t>like</a:t>
            </a:r>
            <a:r>
              <a:rPr lang="tr-TR" dirty="0">
                <a:solidFill>
                  <a:schemeClr val="dk1"/>
                </a:solidFill>
              </a:rPr>
              <a:t> </a:t>
            </a:r>
            <a:r>
              <a:rPr lang="tr-TR" dirty="0" err="1">
                <a:solidFill>
                  <a:schemeClr val="dk1"/>
                </a:solidFill>
              </a:rPr>
              <a:t>Malaysia</a:t>
            </a:r>
            <a:r>
              <a:rPr lang="tr-TR" dirty="0">
                <a:solidFill>
                  <a:schemeClr val="dk1"/>
                </a:solidFill>
              </a:rPr>
              <a:t>, </a:t>
            </a:r>
            <a:r>
              <a:rPr lang="tr-TR" dirty="0" err="1">
                <a:solidFill>
                  <a:schemeClr val="dk1"/>
                </a:solidFill>
              </a:rPr>
              <a:t>Indonesia</a:t>
            </a:r>
            <a:r>
              <a:rPr lang="tr-TR" dirty="0">
                <a:solidFill>
                  <a:schemeClr val="dk1"/>
                </a:solidFill>
              </a:rPr>
              <a:t>, </a:t>
            </a:r>
            <a:r>
              <a:rPr lang="tr-TR" dirty="0" err="1">
                <a:solidFill>
                  <a:schemeClr val="dk1"/>
                </a:solidFill>
              </a:rPr>
              <a:t>Azerbaijan</a:t>
            </a:r>
            <a:r>
              <a:rPr lang="tr-TR" dirty="0">
                <a:solidFill>
                  <a:schemeClr val="dk1"/>
                </a:solidFill>
              </a:rPr>
              <a:t> </a:t>
            </a:r>
            <a:r>
              <a:rPr lang="tr-TR" dirty="0" err="1">
                <a:solidFill>
                  <a:schemeClr val="dk1"/>
                </a:solidFill>
              </a:rPr>
              <a:t>and</a:t>
            </a:r>
            <a:r>
              <a:rPr lang="tr-TR" dirty="0">
                <a:solidFill>
                  <a:schemeClr val="dk1"/>
                </a:solidFill>
              </a:rPr>
              <a:t> Türkiye, </a:t>
            </a:r>
            <a:r>
              <a:rPr lang="tr-TR" dirty="0" err="1">
                <a:solidFill>
                  <a:schemeClr val="dk1"/>
                </a:solidFill>
              </a:rPr>
              <a:t>shows</a:t>
            </a:r>
            <a:r>
              <a:rPr lang="tr-TR" dirty="0">
                <a:solidFill>
                  <a:schemeClr val="dk1"/>
                </a:solidFill>
              </a:rPr>
              <a:t> </a:t>
            </a:r>
            <a:r>
              <a:rPr lang="tr-TR" dirty="0" err="1">
                <a:solidFill>
                  <a:schemeClr val="dk1"/>
                </a:solidFill>
              </a:rPr>
              <a:t>more</a:t>
            </a:r>
            <a:r>
              <a:rPr lang="tr-TR" dirty="0">
                <a:solidFill>
                  <a:schemeClr val="dk1"/>
                </a:solidFill>
              </a:rPr>
              <a:t> </a:t>
            </a:r>
            <a:r>
              <a:rPr lang="tr-TR" dirty="0" err="1">
                <a:solidFill>
                  <a:schemeClr val="dk1"/>
                </a:solidFill>
              </a:rPr>
              <a:t>diversified</a:t>
            </a:r>
            <a:r>
              <a:rPr lang="tr-TR" dirty="0">
                <a:solidFill>
                  <a:schemeClr val="dk1"/>
                </a:solidFill>
              </a:rPr>
              <a:t> </a:t>
            </a:r>
            <a:r>
              <a:rPr lang="tr-TR" dirty="0" err="1">
                <a:solidFill>
                  <a:schemeClr val="dk1"/>
                </a:solidFill>
              </a:rPr>
              <a:t>production</a:t>
            </a:r>
            <a:r>
              <a:rPr lang="tr-TR" dirty="0">
                <a:solidFill>
                  <a:schemeClr val="dk1"/>
                </a:solidFill>
              </a:rPr>
              <a:t> </a:t>
            </a:r>
            <a:r>
              <a:rPr lang="tr-TR" dirty="0" err="1">
                <a:solidFill>
                  <a:schemeClr val="dk1"/>
                </a:solidFill>
              </a:rPr>
              <a:t>structures</a:t>
            </a:r>
            <a:r>
              <a:rPr lang="tr-TR" dirty="0">
                <a:solidFill>
                  <a:schemeClr val="dk1"/>
                </a:solidFill>
              </a:rPr>
              <a:t> </a:t>
            </a:r>
            <a:r>
              <a:rPr lang="tr-TR" dirty="0" err="1">
                <a:solidFill>
                  <a:schemeClr val="dk1"/>
                </a:solidFill>
              </a:rPr>
              <a:t>and</a:t>
            </a:r>
            <a:r>
              <a:rPr lang="tr-TR" dirty="0">
                <a:solidFill>
                  <a:schemeClr val="dk1"/>
                </a:solidFill>
              </a:rPr>
              <a:t> </a:t>
            </a:r>
            <a:r>
              <a:rPr lang="tr-TR" dirty="0" err="1">
                <a:solidFill>
                  <a:schemeClr val="dk1"/>
                </a:solidFill>
              </a:rPr>
              <a:t>stronger</a:t>
            </a:r>
            <a:r>
              <a:rPr lang="tr-TR" dirty="0">
                <a:solidFill>
                  <a:schemeClr val="dk1"/>
                </a:solidFill>
              </a:rPr>
              <a:t> </a:t>
            </a:r>
            <a:r>
              <a:rPr lang="tr-TR" dirty="0" err="1">
                <a:solidFill>
                  <a:schemeClr val="dk1"/>
                </a:solidFill>
              </a:rPr>
              <a:t>integration</a:t>
            </a:r>
            <a:r>
              <a:rPr lang="tr-TR" dirty="0">
                <a:solidFill>
                  <a:schemeClr val="dk1"/>
                </a:solidFill>
              </a:rPr>
              <a:t> </a:t>
            </a:r>
            <a:r>
              <a:rPr lang="tr-TR" dirty="0" err="1">
                <a:solidFill>
                  <a:schemeClr val="dk1"/>
                </a:solidFill>
              </a:rPr>
              <a:t>into</a:t>
            </a:r>
            <a:r>
              <a:rPr lang="tr-TR" dirty="0">
                <a:solidFill>
                  <a:schemeClr val="dk1"/>
                </a:solidFill>
              </a:rPr>
              <a:t> global </a:t>
            </a:r>
            <a:r>
              <a:rPr lang="tr-TR" dirty="0" err="1">
                <a:solidFill>
                  <a:schemeClr val="dk1"/>
                </a:solidFill>
              </a:rPr>
              <a:t>value</a:t>
            </a:r>
            <a:r>
              <a:rPr lang="tr-TR" dirty="0">
                <a:solidFill>
                  <a:schemeClr val="dk1"/>
                </a:solidFill>
              </a:rPr>
              <a:t> </a:t>
            </a:r>
            <a:r>
              <a:rPr lang="tr-TR" dirty="0" err="1">
                <a:solidFill>
                  <a:schemeClr val="dk1"/>
                </a:solidFill>
              </a:rPr>
              <a:t>chains</a:t>
            </a:r>
            <a:r>
              <a:rPr lang="tr-TR" dirty="0">
                <a:solidFill>
                  <a:schemeClr val="dk1"/>
                </a:solidFill>
              </a:rPr>
              <a:t>.</a:t>
            </a:r>
          </a:p>
          <a:p>
            <a:pPr algn="just">
              <a:lnSpc>
                <a:spcPct val="90000"/>
              </a:lnSpc>
              <a:spcBef>
                <a:spcPts val="800"/>
              </a:spcBef>
            </a:pPr>
            <a:endParaRPr lang="tr-TR" dirty="0">
              <a:solidFill>
                <a:schemeClr val="dk1"/>
              </a:solidFill>
            </a:endParaRPr>
          </a:p>
          <a:p>
            <a:pPr marL="285750" indent="-285750" algn="just">
              <a:lnSpc>
                <a:spcPct val="90000"/>
              </a:lnSpc>
              <a:spcBef>
                <a:spcPts val="800"/>
              </a:spcBef>
              <a:buFont typeface="Wingdings" pitchFamily="2" charset="2"/>
              <a:buChar char="Ø"/>
            </a:pPr>
            <a:r>
              <a:rPr lang="tr-TR" dirty="0" err="1">
                <a:solidFill>
                  <a:schemeClr val="dk1"/>
                </a:solidFill>
              </a:rPr>
              <a:t>African</a:t>
            </a:r>
            <a:r>
              <a:rPr lang="tr-TR" dirty="0">
                <a:solidFill>
                  <a:schemeClr val="dk1"/>
                </a:solidFill>
              </a:rPr>
              <a:t> </a:t>
            </a:r>
            <a:r>
              <a:rPr lang="tr-TR" dirty="0" err="1">
                <a:solidFill>
                  <a:schemeClr val="dk1"/>
                </a:solidFill>
              </a:rPr>
              <a:t>block</a:t>
            </a:r>
            <a:r>
              <a:rPr lang="tr-TR" dirty="0">
                <a:solidFill>
                  <a:schemeClr val="dk1"/>
                </a:solidFill>
              </a:rPr>
              <a:t> is </a:t>
            </a:r>
            <a:r>
              <a:rPr lang="tr-TR" dirty="0" err="1">
                <a:solidFill>
                  <a:schemeClr val="dk1"/>
                </a:solidFill>
              </a:rPr>
              <a:t>invariably</a:t>
            </a:r>
            <a:r>
              <a:rPr lang="tr-TR" dirty="0">
                <a:solidFill>
                  <a:schemeClr val="dk1"/>
                </a:solidFill>
              </a:rPr>
              <a:t> </a:t>
            </a:r>
            <a:r>
              <a:rPr lang="tr-TR" dirty="0" err="1">
                <a:solidFill>
                  <a:schemeClr val="dk1"/>
                </a:solidFill>
              </a:rPr>
              <a:t>smaller</a:t>
            </a:r>
            <a:r>
              <a:rPr lang="tr-TR" dirty="0">
                <a:solidFill>
                  <a:schemeClr val="dk1"/>
                </a:solidFill>
              </a:rPr>
              <a:t>, </a:t>
            </a:r>
            <a:r>
              <a:rPr lang="tr-TR" dirty="0" err="1">
                <a:solidFill>
                  <a:schemeClr val="dk1"/>
                </a:solidFill>
              </a:rPr>
              <a:t>though</a:t>
            </a:r>
            <a:r>
              <a:rPr lang="tr-TR" dirty="0">
                <a:solidFill>
                  <a:schemeClr val="dk1"/>
                </a:solidFill>
              </a:rPr>
              <a:t> </a:t>
            </a:r>
            <a:r>
              <a:rPr lang="tr-TR" dirty="0" err="1">
                <a:solidFill>
                  <a:schemeClr val="dk1"/>
                </a:solidFill>
              </a:rPr>
              <a:t>there</a:t>
            </a:r>
            <a:r>
              <a:rPr lang="tr-TR" dirty="0">
                <a:solidFill>
                  <a:schemeClr val="dk1"/>
                </a:solidFill>
              </a:rPr>
              <a:t> is </a:t>
            </a:r>
            <a:r>
              <a:rPr lang="tr-TR" dirty="0" err="1">
                <a:solidFill>
                  <a:schemeClr val="dk1"/>
                </a:solidFill>
              </a:rPr>
              <a:t>some</a:t>
            </a:r>
            <a:r>
              <a:rPr lang="tr-TR" dirty="0">
                <a:solidFill>
                  <a:schemeClr val="dk1"/>
                </a:solidFill>
              </a:rPr>
              <a:t> </a:t>
            </a:r>
            <a:r>
              <a:rPr lang="tr-TR" dirty="0" err="1">
                <a:solidFill>
                  <a:schemeClr val="dk1"/>
                </a:solidFill>
              </a:rPr>
              <a:t>increase</a:t>
            </a:r>
            <a:r>
              <a:rPr lang="tr-TR" dirty="0">
                <a:solidFill>
                  <a:schemeClr val="dk1"/>
                </a:solidFill>
              </a:rPr>
              <a:t> </a:t>
            </a:r>
            <a:r>
              <a:rPr lang="tr-TR" dirty="0" err="1">
                <a:solidFill>
                  <a:schemeClr val="dk1"/>
                </a:solidFill>
              </a:rPr>
              <a:t>over</a:t>
            </a:r>
            <a:r>
              <a:rPr lang="tr-TR" dirty="0">
                <a:solidFill>
                  <a:schemeClr val="dk1"/>
                </a:solidFill>
              </a:rPr>
              <a:t> time.</a:t>
            </a:r>
          </a:p>
          <a:p>
            <a:pPr marL="285750" indent="-285750" algn="just">
              <a:lnSpc>
                <a:spcPct val="90000"/>
              </a:lnSpc>
              <a:spcBef>
                <a:spcPts val="800"/>
              </a:spcBef>
              <a:buFont typeface="Wingdings" pitchFamily="2" charset="2"/>
              <a:buChar char="Ø"/>
            </a:pPr>
            <a:endParaRPr lang="tr-TR" sz="1600" dirty="0">
              <a:solidFill>
                <a:schemeClr val="dk1"/>
              </a:solidFill>
            </a:endParaRPr>
          </a:p>
          <a:p>
            <a:pPr algn="just">
              <a:lnSpc>
                <a:spcPct val="90000"/>
              </a:lnSpc>
              <a:spcBef>
                <a:spcPts val="800"/>
              </a:spcBef>
            </a:pPr>
            <a:endParaRPr sz="1600" dirty="0">
              <a:solidFill>
                <a:schemeClr val="dk1"/>
              </a:solidFill>
            </a:endParaRPr>
          </a:p>
        </p:txBody>
      </p:sp>
      <p:pic>
        <p:nvPicPr>
          <p:cNvPr id="293" name="Google Shape;293;g37f22f6394c_0_1623"/>
          <p:cNvPicPr preferRelativeResize="0"/>
          <p:nvPr/>
        </p:nvPicPr>
        <p:blipFill>
          <a:blip r:embed="rId3">
            <a:alphaModFix/>
          </a:blip>
          <a:stretch>
            <a:fillRect/>
          </a:stretch>
        </p:blipFill>
        <p:spPr>
          <a:xfrm>
            <a:off x="5450774" y="1153193"/>
            <a:ext cx="6741226" cy="4790407"/>
          </a:xfrm>
          <a:prstGeom prst="rect">
            <a:avLst/>
          </a:prstGeom>
          <a:noFill/>
          <a:ln>
            <a:noFill/>
          </a:ln>
        </p:spPr>
      </p:pic>
      <p:sp>
        <p:nvSpPr>
          <p:cNvPr id="2" name="Dikdörtgen 1">
            <a:extLst>
              <a:ext uri="{FF2B5EF4-FFF2-40B4-BE49-F238E27FC236}">
                <a16:creationId xmlns:a16="http://schemas.microsoft.com/office/drawing/2014/main" id="{60F61209-771E-EF64-5A54-6B8433F2353F}"/>
              </a:ext>
            </a:extLst>
          </p:cNvPr>
          <p:cNvSpPr/>
          <p:nvPr/>
        </p:nvSpPr>
        <p:spPr>
          <a:xfrm>
            <a:off x="0" y="0"/>
            <a:ext cx="12192000" cy="914400"/>
          </a:xfrm>
          <a:prstGeom prst="rect">
            <a:avLst/>
          </a:prstGeom>
          <a:solidFill>
            <a:srgbClr val="002060"/>
          </a:solidFill>
          <a:ln w="38100">
            <a:noFill/>
          </a:ln>
        </p:spPr>
        <p:style>
          <a:lnRef idx="0">
            <a:scrgbClr r="0" g="0" b="0"/>
          </a:lnRef>
          <a:fillRef idx="0">
            <a:scrgbClr r="0" g="0" b="0"/>
          </a:fillRef>
          <a:effectRef idx="0">
            <a:scrgbClr r="0" g="0" b="0"/>
          </a:effectRef>
          <a:fontRef idx="minor">
            <a:schemeClr val="lt1"/>
          </a:fontRef>
        </p:style>
        <p:txBody>
          <a:bodyPr rtlCol="0" anchor="ctr"/>
          <a:lstStyle/>
          <a:p>
            <a:r>
              <a:rPr lang="tr-TR" sz="3200" b="1" dirty="0">
                <a:solidFill>
                  <a:schemeClr val="bg1"/>
                </a:solidFill>
              </a:rPr>
              <a:t>     </a:t>
            </a:r>
            <a:r>
              <a:rPr lang="en-US" sz="3200" b="1" dirty="0">
                <a:solidFill>
                  <a:schemeClr val="bg1"/>
                </a:solidFill>
                <a:latin typeface="Arial" panose="020B0604020202020204" pitchFamily="34" charset="0"/>
                <a:cs typeface="Arial" panose="020B0604020202020204" pitchFamily="34" charset="0"/>
              </a:rPr>
              <a:t>Trade Environment in OIC Member Countries and Trends</a:t>
            </a:r>
            <a:endParaRPr lang="tr-TR" sz="3200" dirty="0">
              <a:solidFill>
                <a:schemeClr val="bg1"/>
              </a:solidFill>
            </a:endParaRPr>
          </a:p>
        </p:txBody>
      </p:sp>
    </p:spTree>
    <p:extLst>
      <p:ext uri="{BB962C8B-B14F-4D97-AF65-F5344CB8AC3E}">
        <p14:creationId xmlns:p14="http://schemas.microsoft.com/office/powerpoint/2010/main" val="10815315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300" name="Google Shape;300;p14"/>
          <p:cNvSpPr txBox="1"/>
          <p:nvPr/>
        </p:nvSpPr>
        <p:spPr>
          <a:xfrm>
            <a:off x="0" y="824091"/>
            <a:ext cx="5569527" cy="5954800"/>
          </a:xfrm>
          <a:prstGeom prst="rect">
            <a:avLst/>
          </a:prstGeom>
          <a:noFill/>
          <a:ln>
            <a:noFill/>
          </a:ln>
        </p:spPr>
        <p:txBody>
          <a:bodyPr spcFirstLastPara="1" wrap="square" lIns="121900" tIns="60933" rIns="121900" bIns="60933" anchor="t" anchorCtr="0">
            <a:noAutofit/>
          </a:bodyPr>
          <a:lstStyle/>
          <a:p>
            <a:pPr marL="342900" indent="-342900">
              <a:lnSpc>
                <a:spcPct val="90000"/>
              </a:lnSpc>
              <a:spcBef>
                <a:spcPts val="800"/>
              </a:spcBef>
              <a:buClr>
                <a:schemeClr val="dk1"/>
              </a:buClr>
              <a:buSzPts val="1100"/>
              <a:buFont typeface="Wingdings" pitchFamily="2" charset="2"/>
              <a:buChar char="Ø"/>
            </a:pPr>
            <a:r>
              <a:rPr lang="tr-TR" dirty="0" err="1">
                <a:solidFill>
                  <a:schemeClr val="dk1"/>
                </a:solidFill>
                <a:latin typeface="Arial" panose="020B0604020202020204" pitchFamily="34" charset="0"/>
                <a:cs typeface="Arial" panose="020B0604020202020204" pitchFamily="34" charset="0"/>
              </a:rPr>
              <a:t>Figure</a:t>
            </a:r>
            <a:r>
              <a:rPr lang="tr-TR" dirty="0">
                <a:solidFill>
                  <a:schemeClr val="dk1"/>
                </a:solidFill>
                <a:latin typeface="Arial" panose="020B0604020202020204" pitchFamily="34" charset="0"/>
                <a:cs typeface="Arial" panose="020B0604020202020204" pitchFamily="34" charset="0"/>
              </a:rPr>
              <a:t> </a:t>
            </a:r>
            <a:r>
              <a:rPr lang="tr-TR" dirty="0" err="1">
                <a:solidFill>
                  <a:schemeClr val="dk1"/>
                </a:solidFill>
                <a:latin typeface="Arial" panose="020B0604020202020204" pitchFamily="34" charset="0"/>
                <a:cs typeface="Arial" panose="020B0604020202020204" pitchFamily="34" charset="0"/>
              </a:rPr>
              <a:t>shows</a:t>
            </a:r>
            <a:r>
              <a:rPr lang="tr-TR" dirty="0">
                <a:solidFill>
                  <a:schemeClr val="dk1"/>
                </a:solidFill>
                <a:latin typeface="Arial" panose="020B0604020202020204" pitchFamily="34" charset="0"/>
                <a:cs typeface="Arial" panose="020B0604020202020204" pitchFamily="34" charset="0"/>
              </a:rPr>
              <a:t> </a:t>
            </a:r>
            <a:r>
              <a:rPr lang="tr-TR" dirty="0" err="1">
                <a:solidFill>
                  <a:schemeClr val="dk1"/>
                </a:solidFill>
                <a:latin typeface="Arial" panose="020B0604020202020204" pitchFamily="34" charset="0"/>
                <a:cs typeface="Arial" panose="020B0604020202020204" pitchFamily="34" charset="0"/>
              </a:rPr>
              <a:t>that</a:t>
            </a:r>
            <a:r>
              <a:rPr lang="tr-TR" dirty="0">
                <a:solidFill>
                  <a:schemeClr val="dk1"/>
                </a:solidFill>
                <a:latin typeface="Arial" panose="020B0604020202020204" pitchFamily="34" charset="0"/>
                <a:cs typeface="Arial" panose="020B0604020202020204" pitchFamily="34" charset="0"/>
              </a:rPr>
              <a:t> </a:t>
            </a:r>
            <a:r>
              <a:rPr lang="tr-TR" dirty="0" err="1">
                <a:solidFill>
                  <a:schemeClr val="dk1"/>
                </a:solidFill>
                <a:latin typeface="Arial" panose="020B0604020202020204" pitchFamily="34" charset="0"/>
                <a:cs typeface="Arial" panose="020B0604020202020204" pitchFamily="34" charset="0"/>
              </a:rPr>
              <a:t>intra</a:t>
            </a:r>
            <a:r>
              <a:rPr lang="tr-TR" dirty="0">
                <a:solidFill>
                  <a:schemeClr val="dk1"/>
                </a:solidFill>
                <a:latin typeface="Arial" panose="020B0604020202020204" pitchFamily="34" charset="0"/>
                <a:cs typeface="Arial" panose="020B0604020202020204" pitchFamily="34" charset="0"/>
              </a:rPr>
              <a:t>-OIC </a:t>
            </a:r>
            <a:r>
              <a:rPr lang="tr-TR" dirty="0" err="1">
                <a:solidFill>
                  <a:schemeClr val="dk1"/>
                </a:solidFill>
                <a:latin typeface="Arial" panose="020B0604020202020204" pitchFamily="34" charset="0"/>
                <a:cs typeface="Arial" panose="020B0604020202020204" pitchFamily="34" charset="0"/>
              </a:rPr>
              <a:t>trade</a:t>
            </a:r>
            <a:r>
              <a:rPr lang="tr-TR" dirty="0">
                <a:solidFill>
                  <a:schemeClr val="dk1"/>
                </a:solidFill>
                <a:latin typeface="Arial" panose="020B0604020202020204" pitchFamily="34" charset="0"/>
                <a:cs typeface="Arial" panose="020B0604020202020204" pitchFamily="34" charset="0"/>
              </a:rPr>
              <a:t> is </a:t>
            </a:r>
            <a:r>
              <a:rPr lang="tr-TR" b="1" dirty="0" err="1">
                <a:solidFill>
                  <a:schemeClr val="dk1"/>
                </a:solidFill>
                <a:latin typeface="Arial" panose="020B0604020202020204" pitchFamily="34" charset="0"/>
                <a:cs typeface="Arial" panose="020B0604020202020204" pitchFamily="34" charset="0"/>
              </a:rPr>
              <a:t>more</a:t>
            </a:r>
            <a:r>
              <a:rPr lang="tr-TR" b="1" dirty="0">
                <a:solidFill>
                  <a:schemeClr val="dk1"/>
                </a:solidFill>
                <a:latin typeface="Arial" panose="020B0604020202020204" pitchFamily="34" charset="0"/>
                <a:cs typeface="Arial" panose="020B0604020202020204" pitchFamily="34" charset="0"/>
              </a:rPr>
              <a:t> </a:t>
            </a:r>
            <a:r>
              <a:rPr lang="tr-TR" b="1" dirty="0" err="1">
                <a:solidFill>
                  <a:schemeClr val="dk1"/>
                </a:solidFill>
                <a:latin typeface="Arial" panose="020B0604020202020204" pitchFamily="34" charset="0"/>
                <a:cs typeface="Arial" panose="020B0604020202020204" pitchFamily="34" charset="0"/>
              </a:rPr>
              <a:t>import</a:t>
            </a:r>
            <a:r>
              <a:rPr lang="tr-TR" b="1" dirty="0">
                <a:solidFill>
                  <a:schemeClr val="dk1"/>
                </a:solidFill>
                <a:latin typeface="Arial" panose="020B0604020202020204" pitchFamily="34" charset="0"/>
                <a:cs typeface="Arial" panose="020B0604020202020204" pitchFamily="34" charset="0"/>
              </a:rPr>
              <a:t> </a:t>
            </a:r>
            <a:r>
              <a:rPr lang="tr-TR" b="1" dirty="0" err="1">
                <a:solidFill>
                  <a:schemeClr val="dk1"/>
                </a:solidFill>
                <a:latin typeface="Arial" panose="020B0604020202020204" pitchFamily="34" charset="0"/>
                <a:cs typeface="Arial" panose="020B0604020202020204" pitchFamily="34" charset="0"/>
              </a:rPr>
              <a:t>driven</a:t>
            </a:r>
            <a:r>
              <a:rPr lang="tr-TR" dirty="0">
                <a:solidFill>
                  <a:schemeClr val="dk1"/>
                </a:solidFill>
                <a:latin typeface="Arial" panose="020B0604020202020204" pitchFamily="34" charset="0"/>
                <a:cs typeface="Arial" panose="020B0604020202020204" pitchFamily="34" charset="0"/>
              </a:rPr>
              <a:t>, </a:t>
            </a:r>
            <a:r>
              <a:rPr lang="tr-TR" dirty="0" err="1">
                <a:solidFill>
                  <a:schemeClr val="dk1"/>
                </a:solidFill>
                <a:latin typeface="Arial" panose="020B0604020202020204" pitchFamily="34" charset="0"/>
                <a:cs typeface="Arial" panose="020B0604020202020204" pitchFamily="34" charset="0"/>
              </a:rPr>
              <a:t>highlighting</a:t>
            </a:r>
            <a:r>
              <a:rPr lang="tr-TR" dirty="0">
                <a:solidFill>
                  <a:schemeClr val="dk1"/>
                </a:solidFill>
                <a:latin typeface="Arial" panose="020B0604020202020204" pitchFamily="34" charset="0"/>
                <a:cs typeface="Arial" panose="020B0604020202020204" pitchFamily="34" charset="0"/>
              </a:rPr>
              <a:t> a </a:t>
            </a:r>
            <a:r>
              <a:rPr lang="tr-TR" b="1" dirty="0" err="1">
                <a:solidFill>
                  <a:schemeClr val="dk1"/>
                </a:solidFill>
                <a:latin typeface="Arial" panose="020B0604020202020204" pitchFamily="34" charset="0"/>
                <a:cs typeface="Arial" panose="020B0604020202020204" pitchFamily="34" charset="0"/>
              </a:rPr>
              <a:t>persistent</a:t>
            </a:r>
            <a:r>
              <a:rPr lang="tr-TR" b="1" dirty="0">
                <a:solidFill>
                  <a:schemeClr val="dk1"/>
                </a:solidFill>
                <a:latin typeface="Arial" panose="020B0604020202020204" pitchFamily="34" charset="0"/>
                <a:cs typeface="Arial" panose="020B0604020202020204" pitchFamily="34" charset="0"/>
              </a:rPr>
              <a:t> </a:t>
            </a:r>
            <a:r>
              <a:rPr lang="tr-TR" b="1" dirty="0" err="1">
                <a:solidFill>
                  <a:schemeClr val="dk1"/>
                </a:solidFill>
                <a:latin typeface="Arial" panose="020B0604020202020204" pitchFamily="34" charset="0"/>
                <a:cs typeface="Arial" panose="020B0604020202020204" pitchFamily="34" charset="0"/>
              </a:rPr>
              <a:t>trade</a:t>
            </a:r>
            <a:r>
              <a:rPr lang="tr-TR" b="1" dirty="0">
                <a:solidFill>
                  <a:schemeClr val="dk1"/>
                </a:solidFill>
                <a:latin typeface="Arial" panose="020B0604020202020204" pitchFamily="34" charset="0"/>
                <a:cs typeface="Arial" panose="020B0604020202020204" pitchFamily="34" charset="0"/>
              </a:rPr>
              <a:t> </a:t>
            </a:r>
            <a:r>
              <a:rPr lang="tr-TR" b="1" dirty="0" err="1">
                <a:solidFill>
                  <a:schemeClr val="dk1"/>
                </a:solidFill>
                <a:latin typeface="Arial" panose="020B0604020202020204" pitchFamily="34" charset="0"/>
                <a:cs typeface="Arial" panose="020B0604020202020204" pitchFamily="34" charset="0"/>
              </a:rPr>
              <a:t>gap</a:t>
            </a:r>
            <a:r>
              <a:rPr lang="tr-TR" b="1" dirty="0">
                <a:solidFill>
                  <a:schemeClr val="dk1"/>
                </a:solidFill>
                <a:latin typeface="Arial" panose="020B0604020202020204" pitchFamily="34" charset="0"/>
                <a:cs typeface="Arial" panose="020B0604020202020204" pitchFamily="34" charset="0"/>
              </a:rPr>
              <a:t> </a:t>
            </a:r>
            <a:r>
              <a:rPr lang="tr-TR" dirty="0" err="1">
                <a:solidFill>
                  <a:schemeClr val="dk1"/>
                </a:solidFill>
                <a:latin typeface="Arial" panose="020B0604020202020204" pitchFamily="34" charset="0"/>
                <a:cs typeface="Arial" panose="020B0604020202020204" pitchFamily="34" charset="0"/>
              </a:rPr>
              <a:t>within</a:t>
            </a:r>
            <a:r>
              <a:rPr lang="tr-TR" dirty="0">
                <a:solidFill>
                  <a:schemeClr val="dk1"/>
                </a:solidFill>
                <a:latin typeface="Arial" panose="020B0604020202020204" pitchFamily="34" charset="0"/>
                <a:cs typeface="Arial" panose="020B0604020202020204" pitchFamily="34" charset="0"/>
              </a:rPr>
              <a:t> OIC </a:t>
            </a:r>
            <a:r>
              <a:rPr lang="tr-TR" dirty="0" err="1">
                <a:solidFill>
                  <a:schemeClr val="dk1"/>
                </a:solidFill>
                <a:latin typeface="Arial" panose="020B0604020202020204" pitchFamily="34" charset="0"/>
                <a:cs typeface="Arial" panose="020B0604020202020204" pitchFamily="34" charset="0"/>
              </a:rPr>
              <a:t>economies</a:t>
            </a:r>
            <a:r>
              <a:rPr lang="tr-TR" dirty="0">
                <a:solidFill>
                  <a:schemeClr val="dk1"/>
                </a:solidFill>
                <a:latin typeface="Arial" panose="020B0604020202020204" pitchFamily="34" charset="0"/>
                <a:cs typeface="Arial" panose="020B0604020202020204" pitchFamily="34" charset="0"/>
              </a:rPr>
              <a:t>.</a:t>
            </a:r>
          </a:p>
          <a:p>
            <a:pPr marL="342900" indent="-342900">
              <a:lnSpc>
                <a:spcPct val="90000"/>
              </a:lnSpc>
              <a:spcBef>
                <a:spcPts val="800"/>
              </a:spcBef>
              <a:buClr>
                <a:schemeClr val="dk1"/>
              </a:buClr>
              <a:buSzPts val="1100"/>
              <a:buFont typeface="Wingdings" pitchFamily="2" charset="2"/>
              <a:buChar char="Ø"/>
            </a:pPr>
            <a:endParaRPr lang="tr-TR" dirty="0">
              <a:solidFill>
                <a:schemeClr val="dk1"/>
              </a:solidFill>
              <a:latin typeface="Arial" panose="020B0604020202020204" pitchFamily="34" charset="0"/>
              <a:cs typeface="Arial" panose="020B0604020202020204" pitchFamily="34" charset="0"/>
            </a:endParaRPr>
          </a:p>
          <a:p>
            <a:pPr marL="342900" indent="-342900">
              <a:lnSpc>
                <a:spcPct val="90000"/>
              </a:lnSpc>
              <a:spcBef>
                <a:spcPts val="800"/>
              </a:spcBef>
              <a:buClr>
                <a:schemeClr val="dk1"/>
              </a:buClr>
              <a:buSzPts val="1100"/>
              <a:buFont typeface="Wingdings" pitchFamily="2" charset="2"/>
              <a:buChar char="Ø"/>
            </a:pPr>
            <a:r>
              <a:rPr lang="en-US" dirty="0">
                <a:solidFill>
                  <a:schemeClr val="dk1"/>
                </a:solidFill>
                <a:latin typeface="Arial" panose="020B0604020202020204" pitchFamily="34" charset="0"/>
                <a:cs typeface="Arial" panose="020B0604020202020204" pitchFamily="34" charset="0"/>
              </a:rPr>
              <a:t>Limitations to the trade potential in the region, as non-tariff barriers, insufficient transit infrastructure and heavy custom procedures</a:t>
            </a:r>
            <a:r>
              <a:rPr lang="tr-TR" dirty="0">
                <a:solidFill>
                  <a:schemeClr val="dk1"/>
                </a:solidFill>
                <a:latin typeface="Arial" panose="020B0604020202020204" pitchFamily="34" charset="0"/>
                <a:cs typeface="Arial" panose="020B0604020202020204" pitchFamily="34" charset="0"/>
              </a:rPr>
              <a:t>. </a:t>
            </a:r>
            <a:r>
              <a:rPr lang="tr-TR" dirty="0" err="1">
                <a:solidFill>
                  <a:schemeClr val="dk1"/>
                </a:solidFill>
                <a:latin typeface="Arial" panose="020B0604020202020204" pitchFamily="34" charset="0"/>
                <a:cs typeface="Arial" panose="020B0604020202020204" pitchFamily="34" charset="0"/>
              </a:rPr>
              <a:t>However</a:t>
            </a:r>
            <a:r>
              <a:rPr lang="tr-TR" dirty="0">
                <a:solidFill>
                  <a:schemeClr val="dk1"/>
                </a:solidFill>
                <a:latin typeface="Arial" panose="020B0604020202020204" pitchFamily="34" charset="0"/>
                <a:cs typeface="Arial" panose="020B0604020202020204" pitchFamily="34" charset="0"/>
              </a:rPr>
              <a:t>: </a:t>
            </a:r>
          </a:p>
          <a:p>
            <a:pPr>
              <a:lnSpc>
                <a:spcPct val="90000"/>
              </a:lnSpc>
              <a:spcBef>
                <a:spcPts val="800"/>
              </a:spcBef>
              <a:buClr>
                <a:schemeClr val="dk1"/>
              </a:buClr>
              <a:buSzPts val="1100"/>
            </a:pPr>
            <a:endParaRPr lang="tr-TR" dirty="0">
              <a:solidFill>
                <a:schemeClr val="dk1"/>
              </a:solidFill>
              <a:latin typeface="Arial" panose="020B0604020202020204" pitchFamily="34" charset="0"/>
              <a:cs typeface="Arial" panose="020B0604020202020204" pitchFamily="34" charset="0"/>
            </a:endParaRPr>
          </a:p>
          <a:p>
            <a:pPr marL="800100" lvl="1" indent="-342900">
              <a:lnSpc>
                <a:spcPct val="90000"/>
              </a:lnSpc>
              <a:spcBef>
                <a:spcPts val="800"/>
              </a:spcBef>
              <a:buClr>
                <a:schemeClr val="dk1"/>
              </a:buClr>
              <a:buSzPts val="1100"/>
              <a:buFont typeface="Wingdings" pitchFamily="2" charset="2"/>
              <a:buChar char="ü"/>
            </a:pPr>
            <a:r>
              <a:rPr lang="en-US" dirty="0">
                <a:solidFill>
                  <a:schemeClr val="dk1"/>
                </a:solidFill>
                <a:latin typeface="Arial" panose="020B0604020202020204" pitchFamily="34" charset="0"/>
                <a:cs typeface="Arial" panose="020B0604020202020204" pitchFamily="34" charset="0"/>
              </a:rPr>
              <a:t>The Trade Preferential System among OIC Member States (</a:t>
            </a:r>
            <a:r>
              <a:rPr lang="en-US" b="1" dirty="0">
                <a:solidFill>
                  <a:schemeClr val="dk1"/>
                </a:solidFill>
                <a:latin typeface="Arial" panose="020B0604020202020204" pitchFamily="34" charset="0"/>
                <a:cs typeface="Arial" panose="020B0604020202020204" pitchFamily="34" charset="0"/>
              </a:rPr>
              <a:t>TPS-OIC</a:t>
            </a:r>
            <a:r>
              <a:rPr lang="en-US" dirty="0">
                <a:solidFill>
                  <a:schemeClr val="dk1"/>
                </a:solidFill>
                <a:latin typeface="Arial" panose="020B0604020202020204" pitchFamily="34" charset="0"/>
                <a:cs typeface="Arial" panose="020B0604020202020204" pitchFamily="34" charset="0"/>
              </a:rPr>
              <a:t>) enables Member Countries to benefit from preferential tariffs to boost trade.</a:t>
            </a:r>
            <a:r>
              <a:rPr lang="tr-TR" dirty="0">
                <a:solidFill>
                  <a:schemeClr val="dk1"/>
                </a:solidFill>
                <a:latin typeface="Arial" panose="020B0604020202020204" pitchFamily="34" charset="0"/>
                <a:cs typeface="Arial" panose="020B0604020202020204" pitchFamily="34" charset="0"/>
              </a:rPr>
              <a:t> </a:t>
            </a:r>
          </a:p>
          <a:p>
            <a:pPr marL="800100" lvl="1" indent="-342900">
              <a:lnSpc>
                <a:spcPct val="90000"/>
              </a:lnSpc>
              <a:spcBef>
                <a:spcPts val="800"/>
              </a:spcBef>
              <a:buClr>
                <a:schemeClr val="dk1"/>
              </a:buClr>
              <a:buSzPts val="1100"/>
              <a:buFont typeface="Wingdings" pitchFamily="2" charset="2"/>
              <a:buChar char="ü"/>
            </a:pPr>
            <a:endParaRPr lang="tr-TR" dirty="0">
              <a:solidFill>
                <a:schemeClr val="dk1"/>
              </a:solidFill>
              <a:latin typeface="Arial" panose="020B0604020202020204" pitchFamily="34" charset="0"/>
              <a:cs typeface="Arial" panose="020B0604020202020204" pitchFamily="34" charset="0"/>
            </a:endParaRPr>
          </a:p>
          <a:p>
            <a:pPr marL="800100" lvl="1" indent="-342900">
              <a:lnSpc>
                <a:spcPct val="90000"/>
              </a:lnSpc>
              <a:spcBef>
                <a:spcPts val="800"/>
              </a:spcBef>
              <a:buClr>
                <a:schemeClr val="dk1"/>
              </a:buClr>
              <a:buSzPts val="1100"/>
              <a:buFont typeface="Wingdings" pitchFamily="2" charset="2"/>
              <a:buChar char="ü"/>
            </a:pPr>
            <a:r>
              <a:rPr lang="en-US" dirty="0">
                <a:solidFill>
                  <a:schemeClr val="dk1"/>
                </a:solidFill>
                <a:latin typeface="Arial" panose="020B0604020202020204" pitchFamily="34" charset="0"/>
                <a:cs typeface="Arial" panose="020B0604020202020204" pitchFamily="34" charset="0"/>
              </a:rPr>
              <a:t>Analytical and data-based policy advice provided by </a:t>
            </a:r>
            <a:r>
              <a:rPr lang="en-US" b="1" dirty="0">
                <a:solidFill>
                  <a:schemeClr val="dk1"/>
                </a:solidFill>
                <a:latin typeface="Arial" panose="020B0604020202020204" pitchFamily="34" charset="0"/>
                <a:cs typeface="Arial" panose="020B0604020202020204" pitchFamily="34" charset="0"/>
              </a:rPr>
              <a:t>SESRIC</a:t>
            </a:r>
            <a:r>
              <a:rPr lang="en-US" dirty="0">
                <a:solidFill>
                  <a:schemeClr val="dk1"/>
                </a:solidFill>
                <a:latin typeface="Arial" panose="020B0604020202020204" pitchFamily="34" charset="0"/>
                <a:cs typeface="Arial" panose="020B0604020202020204" pitchFamily="34" charset="0"/>
              </a:rPr>
              <a:t> and </a:t>
            </a:r>
            <a:r>
              <a:rPr lang="en-US" b="1" dirty="0">
                <a:solidFill>
                  <a:schemeClr val="dk1"/>
                </a:solidFill>
                <a:latin typeface="Arial" panose="020B0604020202020204" pitchFamily="34" charset="0"/>
                <a:cs typeface="Arial" panose="020B0604020202020204" pitchFamily="34" charset="0"/>
              </a:rPr>
              <a:t>COMCEC</a:t>
            </a:r>
            <a:r>
              <a:rPr lang="en-US" dirty="0">
                <a:solidFill>
                  <a:schemeClr val="dk1"/>
                </a:solidFill>
                <a:latin typeface="Arial" panose="020B0604020202020204" pitchFamily="34" charset="0"/>
                <a:cs typeface="Arial" panose="020B0604020202020204" pitchFamily="34" charset="0"/>
              </a:rPr>
              <a:t> has become essential to the displacement of policy formulation based on evidence.</a:t>
            </a:r>
            <a:endParaRPr lang="tr-TR" dirty="0">
              <a:solidFill>
                <a:schemeClr val="dk1"/>
              </a:solidFill>
              <a:latin typeface="Cambria" panose="02040503050406030204" pitchFamily="18" charset="0"/>
              <a:cs typeface="Calibri" panose="020F0502020204030204" pitchFamily="34" charset="0"/>
            </a:endParaRPr>
          </a:p>
          <a:p>
            <a:pPr>
              <a:lnSpc>
                <a:spcPct val="90000"/>
              </a:lnSpc>
              <a:spcBef>
                <a:spcPts val="800"/>
              </a:spcBef>
              <a:buClr>
                <a:schemeClr val="dk1"/>
              </a:buClr>
              <a:buSzPts val="1100"/>
            </a:pPr>
            <a:endParaRPr lang="tr-TR" sz="2000" dirty="0">
              <a:solidFill>
                <a:schemeClr val="dk1"/>
              </a:solidFill>
              <a:latin typeface="Arial" panose="020B0604020202020204" pitchFamily="34" charset="0"/>
              <a:cs typeface="Arial" panose="020B0604020202020204" pitchFamily="34" charset="0"/>
            </a:endParaRPr>
          </a:p>
          <a:p>
            <a:pPr>
              <a:lnSpc>
                <a:spcPct val="90000"/>
              </a:lnSpc>
              <a:spcBef>
                <a:spcPts val="800"/>
              </a:spcBef>
              <a:buClr>
                <a:schemeClr val="dk1"/>
              </a:buClr>
              <a:buSzPts val="1100"/>
            </a:pPr>
            <a:endParaRPr lang="tr-TR" sz="1467" b="1" dirty="0">
              <a:solidFill>
                <a:schemeClr val="dk1"/>
              </a:solidFill>
            </a:endParaRPr>
          </a:p>
          <a:p>
            <a:pPr>
              <a:lnSpc>
                <a:spcPct val="90000"/>
              </a:lnSpc>
              <a:spcBef>
                <a:spcPts val="800"/>
              </a:spcBef>
              <a:buClr>
                <a:schemeClr val="dk1"/>
              </a:buClr>
              <a:buSzPts val="1100"/>
            </a:pPr>
            <a:endParaRPr lang="tr-TR" sz="1467" b="1" dirty="0">
              <a:solidFill>
                <a:schemeClr val="dk1"/>
              </a:solidFill>
            </a:endParaRPr>
          </a:p>
          <a:p>
            <a:pPr>
              <a:lnSpc>
                <a:spcPct val="90000"/>
              </a:lnSpc>
              <a:spcBef>
                <a:spcPts val="800"/>
              </a:spcBef>
              <a:buClr>
                <a:schemeClr val="dk1"/>
              </a:buClr>
              <a:buSzPts val="1100"/>
            </a:pPr>
            <a:br>
              <a:rPr lang="tr-TR" sz="1467" dirty="0">
                <a:solidFill>
                  <a:schemeClr val="dk1"/>
                </a:solidFill>
              </a:rPr>
            </a:br>
            <a:endParaRPr sz="1467" dirty="0">
              <a:solidFill>
                <a:schemeClr val="dk1"/>
              </a:solidFill>
            </a:endParaRPr>
          </a:p>
          <a:p>
            <a:pPr>
              <a:lnSpc>
                <a:spcPct val="90000"/>
              </a:lnSpc>
              <a:spcBef>
                <a:spcPts val="800"/>
              </a:spcBef>
            </a:pPr>
            <a:endParaRPr sz="1467" dirty="0">
              <a:solidFill>
                <a:schemeClr val="dk1"/>
              </a:solidFill>
            </a:endParaRPr>
          </a:p>
        </p:txBody>
      </p:sp>
      <p:pic>
        <p:nvPicPr>
          <p:cNvPr id="301" name="Google Shape;301;p14"/>
          <p:cNvPicPr preferRelativeResize="0"/>
          <p:nvPr/>
        </p:nvPicPr>
        <p:blipFill>
          <a:blip r:embed="rId3">
            <a:alphaModFix/>
          </a:blip>
          <a:stretch>
            <a:fillRect/>
          </a:stretch>
        </p:blipFill>
        <p:spPr>
          <a:xfrm>
            <a:off x="5569527" y="1451146"/>
            <a:ext cx="6577139" cy="4486516"/>
          </a:xfrm>
          <a:prstGeom prst="rect">
            <a:avLst/>
          </a:prstGeom>
          <a:noFill/>
          <a:ln>
            <a:noFill/>
          </a:ln>
        </p:spPr>
      </p:pic>
      <p:sp>
        <p:nvSpPr>
          <p:cNvPr id="302" name="Google Shape;302;p14"/>
          <p:cNvSpPr txBox="1"/>
          <p:nvPr/>
        </p:nvSpPr>
        <p:spPr>
          <a:xfrm>
            <a:off x="11033697" y="296077"/>
            <a:ext cx="742800" cy="492388"/>
          </a:xfrm>
          <a:prstGeom prst="rect">
            <a:avLst/>
          </a:prstGeom>
          <a:noFill/>
          <a:ln>
            <a:noFill/>
          </a:ln>
        </p:spPr>
        <p:txBody>
          <a:bodyPr spcFirstLastPara="1" wrap="square" lIns="121900" tIns="60933" rIns="121900" bIns="60933" anchor="t" anchorCtr="0">
            <a:spAutoFit/>
          </a:bodyPr>
          <a:lstStyle/>
          <a:p>
            <a:r>
              <a:rPr lang="tr-TR" sz="2400" b="1">
                <a:solidFill>
                  <a:srgbClr val="009FE3"/>
                </a:solidFill>
                <a:latin typeface="Arial"/>
                <a:ea typeface="Arial"/>
                <a:cs typeface="Arial"/>
                <a:sym typeface="Arial"/>
              </a:rPr>
              <a:t>0</a:t>
            </a:r>
            <a:r>
              <a:rPr lang="tr-TR" sz="2400" b="1">
                <a:solidFill>
                  <a:srgbClr val="009FE3"/>
                </a:solidFill>
              </a:rPr>
              <a:t>2</a:t>
            </a:r>
            <a:endParaRPr sz="1467" b="1">
              <a:solidFill>
                <a:srgbClr val="009FE3"/>
              </a:solidFill>
              <a:latin typeface="Arial"/>
              <a:ea typeface="Arial"/>
              <a:cs typeface="Arial"/>
              <a:sym typeface="Arial"/>
            </a:endParaRPr>
          </a:p>
        </p:txBody>
      </p:sp>
      <p:sp>
        <p:nvSpPr>
          <p:cNvPr id="2" name="Dikdörtgen 1">
            <a:extLst>
              <a:ext uri="{FF2B5EF4-FFF2-40B4-BE49-F238E27FC236}">
                <a16:creationId xmlns:a16="http://schemas.microsoft.com/office/drawing/2014/main" id="{D424CCF1-4222-9AAE-021B-BD9D67096844}"/>
              </a:ext>
            </a:extLst>
          </p:cNvPr>
          <p:cNvSpPr/>
          <p:nvPr/>
        </p:nvSpPr>
        <p:spPr>
          <a:xfrm>
            <a:off x="0" y="0"/>
            <a:ext cx="12192000" cy="914400"/>
          </a:xfrm>
          <a:prstGeom prst="rect">
            <a:avLst/>
          </a:prstGeom>
          <a:solidFill>
            <a:srgbClr val="002060"/>
          </a:solidFill>
          <a:ln w="38100">
            <a:noFill/>
          </a:ln>
        </p:spPr>
        <p:style>
          <a:lnRef idx="0">
            <a:scrgbClr r="0" g="0" b="0"/>
          </a:lnRef>
          <a:fillRef idx="0">
            <a:scrgbClr r="0" g="0" b="0"/>
          </a:fillRef>
          <a:effectRef idx="0">
            <a:scrgbClr r="0" g="0" b="0"/>
          </a:effectRef>
          <a:fontRef idx="minor">
            <a:schemeClr val="lt1"/>
          </a:fontRef>
        </p:style>
        <p:txBody>
          <a:bodyPr rtlCol="0" anchor="ctr"/>
          <a:lstStyle/>
          <a:p>
            <a:r>
              <a:rPr lang="tr-TR" sz="3200" b="1" dirty="0">
                <a:solidFill>
                  <a:schemeClr val="bg1"/>
                </a:solidFill>
              </a:rPr>
              <a:t>     </a:t>
            </a:r>
            <a:r>
              <a:rPr lang="en-US" sz="3200" b="1" dirty="0">
                <a:solidFill>
                  <a:schemeClr val="bg1"/>
                </a:solidFill>
                <a:latin typeface="Arial" panose="020B0604020202020204" pitchFamily="34" charset="0"/>
                <a:cs typeface="Arial" panose="020B0604020202020204" pitchFamily="34" charset="0"/>
              </a:rPr>
              <a:t>Trade Environment in OIC Member Countries and Trends</a:t>
            </a:r>
            <a:endParaRPr lang="tr-TR" sz="3200" dirty="0">
              <a:solidFill>
                <a:schemeClr val="bg1"/>
              </a:solidFill>
            </a:endParaRPr>
          </a:p>
        </p:txBody>
      </p:sp>
      <p:sp>
        <p:nvSpPr>
          <p:cNvPr id="5" name="Metin kutusu 4">
            <a:extLst>
              <a:ext uri="{FF2B5EF4-FFF2-40B4-BE49-F238E27FC236}">
                <a16:creationId xmlns:a16="http://schemas.microsoft.com/office/drawing/2014/main" id="{949495FF-8F7C-A0F1-3ECB-1C686C94B182}"/>
              </a:ext>
            </a:extLst>
          </p:cNvPr>
          <p:cNvSpPr txBox="1"/>
          <p:nvPr/>
        </p:nvSpPr>
        <p:spPr>
          <a:xfrm>
            <a:off x="7100591" y="5937662"/>
            <a:ext cx="3635932" cy="261610"/>
          </a:xfrm>
          <a:prstGeom prst="rect">
            <a:avLst/>
          </a:prstGeom>
          <a:noFill/>
        </p:spPr>
        <p:txBody>
          <a:bodyPr wrap="none" rtlCol="0">
            <a:spAutoFit/>
          </a:bodyPr>
          <a:lstStyle/>
          <a:p>
            <a:pPr algn="ctr"/>
            <a:r>
              <a:rPr lang="en-US" sz="1100" b="1" dirty="0">
                <a:solidFill>
                  <a:srgbClr val="44546A"/>
                </a:solidFill>
                <a:effectLst/>
                <a:latin typeface="Cambria" panose="02040503050406030204" pitchFamily="18" charset="0"/>
                <a:ea typeface="Cambria" panose="02040503050406030204" pitchFamily="18" charset="0"/>
                <a:cs typeface="Calibri" panose="020F0502020204030204" pitchFamily="34" charset="0"/>
              </a:rPr>
              <a:t>Intra OIC Export- Import Volume between 1989-2024</a:t>
            </a:r>
            <a:endParaRPr lang="tr-T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10943CA1-0F64-500A-7FE7-C5F41E490662}"/>
              </a:ext>
            </a:extLst>
          </p:cNvPr>
          <p:cNvSpPr/>
          <p:nvPr/>
        </p:nvSpPr>
        <p:spPr>
          <a:xfrm>
            <a:off x="0" y="0"/>
            <a:ext cx="12192000" cy="914400"/>
          </a:xfrm>
          <a:prstGeom prst="rect">
            <a:avLst/>
          </a:prstGeom>
          <a:solidFill>
            <a:srgbClr val="002060"/>
          </a:solidFill>
          <a:ln w="38100">
            <a:noFill/>
          </a:ln>
        </p:spPr>
        <p:style>
          <a:lnRef idx="0">
            <a:scrgbClr r="0" g="0" b="0"/>
          </a:lnRef>
          <a:fillRef idx="0">
            <a:scrgbClr r="0" g="0" b="0"/>
          </a:fillRef>
          <a:effectRef idx="0">
            <a:scrgbClr r="0" g="0" b="0"/>
          </a:effectRef>
          <a:fontRef idx="minor">
            <a:schemeClr val="lt1"/>
          </a:fontRef>
        </p:style>
        <p:txBody>
          <a:bodyPr rtlCol="0" anchor="ctr"/>
          <a:lstStyle/>
          <a:p>
            <a:r>
              <a:rPr lang="en-US" sz="3200" b="1" dirty="0">
                <a:solidFill>
                  <a:schemeClr val="bg1"/>
                </a:solidFill>
                <a:latin typeface="Arial" panose="020B0604020202020204" pitchFamily="34" charset="0"/>
                <a:cs typeface="Arial" panose="020B0604020202020204" pitchFamily="34" charset="0"/>
              </a:rPr>
              <a:t>Export-Led Growth and National Export Strategy (NES)</a:t>
            </a:r>
            <a:endParaRPr lang="tr-TR" sz="3200" dirty="0">
              <a:solidFill>
                <a:schemeClr val="bg1"/>
              </a:solidFill>
            </a:endParaRPr>
          </a:p>
        </p:txBody>
      </p:sp>
      <p:pic>
        <p:nvPicPr>
          <p:cNvPr id="6" name="Grafik 5" descr="Büyüteç">
            <a:extLst>
              <a:ext uri="{FF2B5EF4-FFF2-40B4-BE49-F238E27FC236}">
                <a16:creationId xmlns:a16="http://schemas.microsoft.com/office/drawing/2014/main" id="{1CCDC179-A434-89E6-523A-3156CC84C9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38727" y="97200"/>
            <a:ext cx="720000" cy="720000"/>
          </a:xfrm>
          <a:prstGeom prst="rect">
            <a:avLst/>
          </a:prstGeom>
        </p:spPr>
      </p:pic>
      <p:sp>
        <p:nvSpPr>
          <p:cNvPr id="8" name="Metin kutusu 7">
            <a:extLst>
              <a:ext uri="{FF2B5EF4-FFF2-40B4-BE49-F238E27FC236}">
                <a16:creationId xmlns:a16="http://schemas.microsoft.com/office/drawing/2014/main" id="{ED127D72-8691-8089-04F0-7C8BC545CCD8}"/>
              </a:ext>
            </a:extLst>
          </p:cNvPr>
          <p:cNvSpPr txBox="1"/>
          <p:nvPr/>
        </p:nvSpPr>
        <p:spPr>
          <a:xfrm>
            <a:off x="273132" y="1241260"/>
            <a:ext cx="6103916" cy="4616648"/>
          </a:xfrm>
          <a:prstGeom prst="rect">
            <a:avLst/>
          </a:prstGeom>
          <a:noFill/>
        </p:spPr>
        <p:txBody>
          <a:bodyPr wrap="square" rtlCol="0">
            <a:spAutoFit/>
          </a:bodyPr>
          <a:lstStyle/>
          <a:p>
            <a:pPr algn="just"/>
            <a:r>
              <a:rPr lang="en-US" b="1" dirty="0">
                <a:latin typeface="Arial" panose="020B0604020202020204" pitchFamily="34" charset="0"/>
                <a:cs typeface="Arial" panose="020B0604020202020204" pitchFamily="34" charset="0"/>
              </a:rPr>
              <a:t>Export-led growth </a:t>
            </a:r>
            <a:r>
              <a:rPr lang="en-US" dirty="0">
                <a:latin typeface="Arial" panose="020B0604020202020204" pitchFamily="34" charset="0"/>
                <a:cs typeface="Arial" panose="020B0604020202020204" pitchFamily="34" charset="0"/>
              </a:rPr>
              <a:t>has driven increased consumption in advanced economies while simultaneously fostering investment and industrialization in developing countries. </a:t>
            </a:r>
          </a:p>
          <a:p>
            <a:pPr algn="just"/>
            <a:endParaRPr lang="en-US" dirty="0">
              <a:latin typeface="Arial" panose="020B0604020202020204" pitchFamily="34" charset="0"/>
              <a:cs typeface="Arial" panose="020B0604020202020204" pitchFamily="34" charset="0"/>
            </a:endParaRPr>
          </a:p>
          <a:p>
            <a:pPr algn="just"/>
            <a:r>
              <a:rPr lang="en-US" b="1" dirty="0">
                <a:latin typeface="Arial" panose="020B0604020202020204" pitchFamily="34" charset="0"/>
                <a:cs typeface="Arial" panose="020B0604020202020204" pitchFamily="34" charset="0"/>
              </a:rPr>
              <a:t>The broader outcomes of this process:</a:t>
            </a:r>
          </a:p>
          <a:p>
            <a:pPr algn="just"/>
            <a:endParaRPr lang="en-US" b="1" dirty="0">
              <a:latin typeface="Arial" panose="020B0604020202020204" pitchFamily="34" charset="0"/>
              <a:cs typeface="Arial" panose="020B0604020202020204" pitchFamily="34" charset="0"/>
            </a:endParaRPr>
          </a:p>
          <a:p>
            <a:pPr marL="342900" indent="-342900" algn="just">
              <a:buFont typeface="Wingdings" pitchFamily="2" charset="2"/>
              <a:buChar char="ü"/>
            </a:pPr>
            <a:r>
              <a:rPr lang="en-US" dirty="0">
                <a:latin typeface="Arial" panose="020B0604020202020204" pitchFamily="34" charset="0"/>
                <a:cs typeface="Arial" panose="020B0604020202020204" pitchFamily="34" charset="0"/>
              </a:rPr>
              <a:t>significant reductions in poverty, </a:t>
            </a:r>
          </a:p>
          <a:p>
            <a:pPr marL="342900" indent="-342900" algn="just">
              <a:buFont typeface="Wingdings" pitchFamily="2" charset="2"/>
              <a:buChar char="ü"/>
            </a:pPr>
            <a:endParaRPr lang="en-US" dirty="0">
              <a:latin typeface="Arial" panose="020B0604020202020204" pitchFamily="34" charset="0"/>
              <a:cs typeface="Arial" panose="020B0604020202020204" pitchFamily="34" charset="0"/>
            </a:endParaRPr>
          </a:p>
          <a:p>
            <a:pPr marL="342900" indent="-342900" algn="just">
              <a:buFont typeface="Wingdings" pitchFamily="2" charset="2"/>
              <a:buChar char="ü"/>
            </a:pPr>
            <a:r>
              <a:rPr lang="en-US" dirty="0">
                <a:latin typeface="Arial" panose="020B0604020202020204" pitchFamily="34" charset="0"/>
                <a:cs typeface="Arial" panose="020B0604020202020204" pitchFamily="34" charset="0"/>
              </a:rPr>
              <a:t>the facilitation of rapid urbanization, </a:t>
            </a:r>
          </a:p>
          <a:p>
            <a:pPr marL="342900" indent="-342900" algn="just">
              <a:buFont typeface="Wingdings" pitchFamily="2" charset="2"/>
              <a:buChar char="ü"/>
            </a:pPr>
            <a:endParaRPr lang="en-US" dirty="0">
              <a:latin typeface="Arial" panose="020B0604020202020204" pitchFamily="34" charset="0"/>
              <a:cs typeface="Arial" panose="020B0604020202020204" pitchFamily="34" charset="0"/>
            </a:endParaRPr>
          </a:p>
          <a:p>
            <a:pPr marL="342900" indent="-342900" algn="just">
              <a:buFont typeface="Wingdings" pitchFamily="2" charset="2"/>
              <a:buChar char="ü"/>
            </a:pPr>
            <a:r>
              <a:rPr lang="en-US" dirty="0">
                <a:latin typeface="Arial" panose="020B0604020202020204" pitchFamily="34" charset="0"/>
                <a:cs typeface="Arial" panose="020B0604020202020204" pitchFamily="34" charset="0"/>
              </a:rPr>
              <a:t>the generation of employment opportunities, </a:t>
            </a:r>
          </a:p>
          <a:p>
            <a:pPr marL="342900" indent="-342900" algn="just">
              <a:buFont typeface="Wingdings" pitchFamily="2" charset="2"/>
              <a:buChar char="ü"/>
            </a:pPr>
            <a:endParaRPr lang="en-US" dirty="0">
              <a:latin typeface="Arial" panose="020B0604020202020204" pitchFamily="34" charset="0"/>
              <a:cs typeface="Arial" panose="020B0604020202020204" pitchFamily="34" charset="0"/>
            </a:endParaRPr>
          </a:p>
          <a:p>
            <a:pPr marL="342900" indent="-342900" algn="just">
              <a:buFont typeface="Wingdings" pitchFamily="2" charset="2"/>
              <a:buChar char="ü"/>
            </a:pPr>
            <a:r>
              <a:rPr lang="en-US" dirty="0">
                <a:latin typeface="Arial" panose="020B0604020202020204" pitchFamily="34" charset="0"/>
                <a:cs typeface="Arial" panose="020B0604020202020204" pitchFamily="34" charset="0"/>
              </a:rPr>
              <a:t>notable improvements in living standards</a:t>
            </a:r>
          </a:p>
          <a:p>
            <a:pPr algn="just"/>
            <a:endParaRPr lang="en-US" sz="2000" dirty="0">
              <a:latin typeface="Arial" panose="020B0604020202020204" pitchFamily="34" charset="0"/>
              <a:cs typeface="Arial" panose="020B0604020202020204" pitchFamily="34" charset="0"/>
            </a:endParaRPr>
          </a:p>
          <a:p>
            <a:pPr algn="just"/>
            <a:endParaRPr lang="en-US" sz="2000" dirty="0">
              <a:latin typeface="Arial" panose="020B0604020202020204" pitchFamily="34" charset="0"/>
              <a:cs typeface="Arial" panose="020B0604020202020204" pitchFamily="34" charset="0"/>
            </a:endParaRPr>
          </a:p>
          <a:p>
            <a:pPr algn="just"/>
            <a:endParaRPr lang="en-US" sz="2000" b="1" dirty="0">
              <a:latin typeface="Arial" panose="020B0604020202020204" pitchFamily="34" charset="0"/>
              <a:cs typeface="Arial" panose="020B0604020202020204" pitchFamily="34" charset="0"/>
            </a:endParaRPr>
          </a:p>
        </p:txBody>
      </p:sp>
      <p:pic>
        <p:nvPicPr>
          <p:cNvPr id="9" name="Resim Yer Tutucusu 8">
            <a:extLst>
              <a:ext uri="{FF2B5EF4-FFF2-40B4-BE49-F238E27FC236}">
                <a16:creationId xmlns:a16="http://schemas.microsoft.com/office/drawing/2014/main" id="{6F9F8B9C-7F55-0AA7-B63E-758F97801BD0}"/>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6593840" y="938464"/>
            <a:ext cx="5598160" cy="5222240"/>
          </a:xfrm>
          <a:custGeom>
            <a:avLst/>
            <a:gdLst>
              <a:gd name="connsiteX0" fmla="*/ 0 w 6454407"/>
              <a:gd name="connsiteY0" fmla="*/ 0 h 6399152"/>
              <a:gd name="connsiteX1" fmla="*/ 6454407 w 6454407"/>
              <a:gd name="connsiteY1" fmla="*/ 0 h 6399152"/>
              <a:gd name="connsiteX2" fmla="*/ 6454407 w 6454407"/>
              <a:gd name="connsiteY2" fmla="*/ 6399152 h 6399152"/>
              <a:gd name="connsiteX3" fmla="*/ 601996 w 6454407"/>
              <a:gd name="connsiteY3" fmla="*/ 6399152 h 6399152"/>
              <a:gd name="connsiteX4" fmla="*/ 0 w 6454407"/>
              <a:gd name="connsiteY4" fmla="*/ 5797156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4407" h="6399152">
                <a:moveTo>
                  <a:pt x="0" y="0"/>
                </a:moveTo>
                <a:lnTo>
                  <a:pt x="6454407" y="0"/>
                </a:lnTo>
                <a:lnTo>
                  <a:pt x="6454407" y="6399152"/>
                </a:lnTo>
                <a:lnTo>
                  <a:pt x="601996" y="6399152"/>
                </a:lnTo>
                <a:cubicBezTo>
                  <a:pt x="269523" y="6399152"/>
                  <a:pt x="0" y="6129629"/>
                  <a:pt x="0" y="5797156"/>
                </a:cubicBezTo>
                <a:close/>
              </a:path>
            </a:pathLst>
          </a:custGeom>
        </p:spPr>
      </p:pic>
      <p:sp>
        <p:nvSpPr>
          <p:cNvPr id="3" name="Slayt Numarası Yer Tutucusu 2">
            <a:extLst>
              <a:ext uri="{FF2B5EF4-FFF2-40B4-BE49-F238E27FC236}">
                <a16:creationId xmlns:a16="http://schemas.microsoft.com/office/drawing/2014/main" id="{6237705D-0CEF-7124-47BA-2340A279E34D}"/>
              </a:ext>
            </a:extLst>
          </p:cNvPr>
          <p:cNvSpPr>
            <a:spLocks noGrp="1"/>
          </p:cNvSpPr>
          <p:nvPr>
            <p:ph type="sldNum" sz="quarter" idx="12"/>
          </p:nvPr>
        </p:nvSpPr>
        <p:spPr/>
        <p:txBody>
          <a:bodyPr/>
          <a:lstStyle/>
          <a:p>
            <a:fld id="{4999CA5D-0F90-40C2-9A97-2DECA48625F7}" type="slidenum">
              <a:rPr lang="tr-TR" smtClean="0"/>
              <a:t>18</a:t>
            </a:fld>
            <a:endParaRPr lang="tr-TR"/>
          </a:p>
        </p:txBody>
      </p:sp>
    </p:spTree>
    <p:extLst>
      <p:ext uri="{BB962C8B-B14F-4D97-AF65-F5344CB8AC3E}">
        <p14:creationId xmlns:p14="http://schemas.microsoft.com/office/powerpoint/2010/main" val="24038169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10943CA1-0F64-500A-7FE7-C5F41E490662}"/>
              </a:ext>
            </a:extLst>
          </p:cNvPr>
          <p:cNvSpPr/>
          <p:nvPr/>
        </p:nvSpPr>
        <p:spPr>
          <a:xfrm>
            <a:off x="0" y="0"/>
            <a:ext cx="12192000" cy="914400"/>
          </a:xfrm>
          <a:prstGeom prst="rect">
            <a:avLst/>
          </a:prstGeom>
          <a:solidFill>
            <a:srgbClr val="002060"/>
          </a:solidFill>
          <a:ln w="38100">
            <a:noFill/>
          </a:ln>
        </p:spPr>
        <p:style>
          <a:lnRef idx="0">
            <a:scrgbClr r="0" g="0" b="0"/>
          </a:lnRef>
          <a:fillRef idx="0">
            <a:scrgbClr r="0" g="0" b="0"/>
          </a:fillRef>
          <a:effectRef idx="0">
            <a:scrgbClr r="0" g="0" b="0"/>
          </a:effectRef>
          <a:fontRef idx="minor">
            <a:schemeClr val="lt1"/>
          </a:fontRef>
        </p:style>
        <p:txBody>
          <a:bodyPr rtlCol="0" anchor="ctr"/>
          <a:lstStyle/>
          <a:p>
            <a:r>
              <a:rPr lang="en-US" sz="3200" b="1" dirty="0">
                <a:solidFill>
                  <a:schemeClr val="bg1"/>
                </a:solidFill>
                <a:latin typeface="Arial" panose="020B0604020202020204" pitchFamily="34" charset="0"/>
                <a:cs typeface="Arial" panose="020B0604020202020204" pitchFamily="34" charset="0"/>
              </a:rPr>
              <a:t>Export-Led Growth and National Export Strategy (NES)</a:t>
            </a:r>
            <a:endParaRPr lang="tr-TR" sz="3200" dirty="0">
              <a:solidFill>
                <a:schemeClr val="bg1"/>
              </a:solidFill>
            </a:endParaRPr>
          </a:p>
        </p:txBody>
      </p:sp>
      <p:pic>
        <p:nvPicPr>
          <p:cNvPr id="6" name="Grafik 5" descr="Büyüteç">
            <a:extLst>
              <a:ext uri="{FF2B5EF4-FFF2-40B4-BE49-F238E27FC236}">
                <a16:creationId xmlns:a16="http://schemas.microsoft.com/office/drawing/2014/main" id="{1CCDC179-A434-89E6-523A-3156CC84C9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38727" y="97200"/>
            <a:ext cx="720000" cy="720000"/>
          </a:xfrm>
          <a:prstGeom prst="rect">
            <a:avLst/>
          </a:prstGeom>
        </p:spPr>
      </p:pic>
      <p:sp>
        <p:nvSpPr>
          <p:cNvPr id="8" name="Metin kutusu 7">
            <a:extLst>
              <a:ext uri="{FF2B5EF4-FFF2-40B4-BE49-F238E27FC236}">
                <a16:creationId xmlns:a16="http://schemas.microsoft.com/office/drawing/2014/main" id="{ED127D72-8691-8089-04F0-7C8BC545CCD8}"/>
              </a:ext>
            </a:extLst>
          </p:cNvPr>
          <p:cNvSpPr txBox="1"/>
          <p:nvPr/>
        </p:nvSpPr>
        <p:spPr>
          <a:xfrm>
            <a:off x="201880" y="1128157"/>
            <a:ext cx="10592790" cy="4401205"/>
          </a:xfrm>
          <a:prstGeom prst="rect">
            <a:avLst/>
          </a:prstGeom>
          <a:noFill/>
        </p:spPr>
        <p:txBody>
          <a:bodyPr wrap="square" rtlCol="0">
            <a:spAutoFit/>
          </a:bodyPr>
          <a:lstStyle/>
          <a:p>
            <a:pPr marL="342900" indent="-342900" algn="just">
              <a:buFont typeface="Wingdings" pitchFamily="2" charset="2"/>
              <a:buChar char="Ø"/>
            </a:pPr>
            <a:r>
              <a:rPr lang="en-US" b="1" dirty="0">
                <a:latin typeface="Arial" panose="020B0604020202020204" pitchFamily="34" charset="0"/>
                <a:cs typeface="Arial" panose="020B0604020202020204" pitchFamily="34" charset="0"/>
              </a:rPr>
              <a:t>Export competitiveness = </a:t>
            </a:r>
            <a:r>
              <a:rPr lang="en-US" dirty="0">
                <a:latin typeface="Arial" panose="020B0604020202020204" pitchFamily="34" charset="0"/>
                <a:cs typeface="Arial" panose="020B0604020202020204" pitchFamily="34" charset="0"/>
              </a:rPr>
              <a:t>ability of a country to produce, distribute, and sell goods and services as effectively or more efficiently than international competitors</a:t>
            </a:r>
          </a:p>
          <a:p>
            <a:pPr marL="342900" indent="-342900" algn="just">
              <a:buFont typeface="Wingdings" pitchFamily="2" charset="2"/>
              <a:buChar char="Ø"/>
            </a:pPr>
            <a:endParaRPr lang="en-US" b="1" dirty="0">
              <a:latin typeface="Arial" panose="020B0604020202020204" pitchFamily="34" charset="0"/>
              <a:cs typeface="Arial" panose="020B0604020202020204" pitchFamily="34" charset="0"/>
            </a:endParaRPr>
          </a:p>
          <a:p>
            <a:pPr marL="342900" indent="-342900" algn="just">
              <a:buFont typeface="Wingdings" pitchFamily="2" charset="2"/>
              <a:buChar char="Ø"/>
            </a:pPr>
            <a:r>
              <a:rPr lang="en-US" b="1" dirty="0">
                <a:latin typeface="Arial" panose="020B0604020202020204" pitchFamily="34" charset="0"/>
                <a:cs typeface="Arial" panose="020B0604020202020204" pitchFamily="34" charset="0"/>
              </a:rPr>
              <a:t>Openness &amp; global integration → </a:t>
            </a:r>
            <a:r>
              <a:rPr lang="en-US" dirty="0">
                <a:latin typeface="Arial" panose="020B0604020202020204" pitchFamily="34" charset="0"/>
                <a:cs typeface="Arial" panose="020B0604020202020204" pitchFamily="34" charset="0"/>
              </a:rPr>
              <a:t>economic growth, enabling job creation and poverty reduction → </a:t>
            </a:r>
            <a:r>
              <a:rPr lang="en-US" b="1" dirty="0">
                <a:latin typeface="Arial" panose="020B0604020202020204" pitchFamily="34" charset="0"/>
                <a:cs typeface="Arial" panose="020B0604020202020204" pitchFamily="34" charset="0"/>
              </a:rPr>
              <a:t>stronger resilience and long-term development.</a:t>
            </a:r>
          </a:p>
          <a:p>
            <a:pPr marL="342900" indent="-342900" algn="just">
              <a:buFont typeface="Wingdings" pitchFamily="2" charset="2"/>
              <a:buChar char="Ø"/>
            </a:pPr>
            <a:endParaRPr lang="en-US" b="1" dirty="0">
              <a:latin typeface="Arial" panose="020B0604020202020204" pitchFamily="34" charset="0"/>
              <a:cs typeface="Arial" panose="020B0604020202020204" pitchFamily="34" charset="0"/>
            </a:endParaRPr>
          </a:p>
          <a:p>
            <a:pPr marL="342900" indent="-342900" algn="just">
              <a:buFont typeface="Wingdings" pitchFamily="2" charset="2"/>
              <a:buChar char="Ø"/>
            </a:pPr>
            <a:r>
              <a:rPr lang="en-US" dirty="0">
                <a:latin typeface="Arial" panose="020B0604020202020204" pitchFamily="34" charset="0"/>
                <a:cs typeface="Arial" panose="020B0604020202020204" pitchFamily="34" charset="0"/>
              </a:rPr>
              <a:t>Countries that have benefited most from export have pursued </a:t>
            </a:r>
            <a:r>
              <a:rPr lang="en-US" b="1" dirty="0">
                <a:latin typeface="Arial" panose="020B0604020202020204" pitchFamily="34" charset="0"/>
                <a:cs typeface="Arial" panose="020B0604020202020204" pitchFamily="34" charset="0"/>
              </a:rPr>
              <a:t>comprehensive export policies and regulatory reforms</a:t>
            </a:r>
            <a:r>
              <a:rPr lang="en-US" dirty="0">
                <a:latin typeface="Arial" panose="020B0604020202020204" pitchFamily="34" charset="0"/>
                <a:cs typeface="Arial" panose="020B0604020202020204" pitchFamily="34" charset="0"/>
              </a:rPr>
              <a:t> designed to foster </a:t>
            </a:r>
            <a:r>
              <a:rPr lang="en-US" b="1" dirty="0">
                <a:latin typeface="Arial" panose="020B0604020202020204" pitchFamily="34" charset="0"/>
                <a:cs typeface="Arial" panose="020B0604020202020204" pitchFamily="34" charset="0"/>
              </a:rPr>
              <a:t>business-friendly environments</a:t>
            </a:r>
            <a:r>
              <a:rPr lang="en-US" dirty="0">
                <a:latin typeface="Arial" panose="020B0604020202020204" pitchFamily="34" charset="0"/>
                <a:cs typeface="Arial" panose="020B0604020202020204" pitchFamily="34" charset="0"/>
              </a:rPr>
              <a:t> and enhance export capacity. </a:t>
            </a:r>
          </a:p>
          <a:p>
            <a:pPr marL="342900" indent="-342900" algn="just">
              <a:buFont typeface="Wingdings" pitchFamily="2" charset="2"/>
              <a:buChar char="Ø"/>
            </a:pPr>
            <a:endParaRPr lang="en-US" dirty="0">
              <a:latin typeface="Arial" panose="020B0604020202020204" pitchFamily="34" charset="0"/>
              <a:cs typeface="Arial" panose="020B0604020202020204" pitchFamily="34" charset="0"/>
            </a:endParaRPr>
          </a:p>
          <a:p>
            <a:pPr marL="342900" indent="-342900" algn="just">
              <a:buFont typeface="Wingdings" pitchFamily="2" charset="2"/>
              <a:buChar char="Ø"/>
            </a:pPr>
            <a:endParaRPr lang="en-US" sz="2000" dirty="0">
              <a:latin typeface="Arial" panose="020B0604020202020204" pitchFamily="34" charset="0"/>
              <a:cs typeface="Arial" panose="020B0604020202020204" pitchFamily="34" charset="0"/>
            </a:endParaRPr>
          </a:p>
          <a:p>
            <a:pPr marL="342900" indent="-342900" algn="just">
              <a:buFont typeface="Wingdings" pitchFamily="2" charset="2"/>
              <a:buChar char="Ø"/>
            </a:pPr>
            <a:endParaRPr lang="en-US" sz="2000" b="1" dirty="0">
              <a:latin typeface="Arial" panose="020B0604020202020204" pitchFamily="34" charset="0"/>
              <a:cs typeface="Arial" panose="020B0604020202020204" pitchFamily="34" charset="0"/>
            </a:endParaRPr>
          </a:p>
          <a:p>
            <a:pPr algn="just"/>
            <a:endParaRPr lang="en-US" sz="2000" dirty="0">
              <a:latin typeface="Arial" panose="020B0604020202020204" pitchFamily="34" charset="0"/>
              <a:cs typeface="Arial" panose="020B0604020202020204" pitchFamily="34" charset="0"/>
            </a:endParaRPr>
          </a:p>
          <a:p>
            <a:pPr algn="just"/>
            <a:endParaRPr lang="en-US" sz="2000" dirty="0">
              <a:latin typeface="Arial" panose="020B0604020202020204" pitchFamily="34" charset="0"/>
              <a:cs typeface="Arial" panose="020B0604020202020204" pitchFamily="34" charset="0"/>
            </a:endParaRPr>
          </a:p>
          <a:p>
            <a:pPr algn="just"/>
            <a:endParaRPr lang="en-US" sz="2000" b="1" dirty="0">
              <a:latin typeface="Arial" panose="020B0604020202020204" pitchFamily="34" charset="0"/>
              <a:cs typeface="Arial" panose="020B0604020202020204" pitchFamily="34" charset="0"/>
            </a:endParaRPr>
          </a:p>
        </p:txBody>
      </p:sp>
      <p:pic>
        <p:nvPicPr>
          <p:cNvPr id="9" name="Resim Yer Tutucusu 8">
            <a:extLst>
              <a:ext uri="{FF2B5EF4-FFF2-40B4-BE49-F238E27FC236}">
                <a16:creationId xmlns:a16="http://schemas.microsoft.com/office/drawing/2014/main" id="{6F9F8B9C-7F55-0AA7-B63E-758F97801BD0}"/>
              </a:ext>
            </a:extLst>
          </p:cNvPr>
          <p:cNvPicPr>
            <a:picLocks noChangeAspect="1"/>
          </p:cNvPicPr>
          <p:nvPr/>
        </p:nvPicPr>
        <p:blipFill>
          <a:blip r:embed="rId4">
            <a:alphaModFix amt="5000"/>
            <a:extLst>
              <a:ext uri="{28A0092B-C50C-407E-A947-70E740481C1C}">
                <a14:useLocalDpi xmlns:a14="http://schemas.microsoft.com/office/drawing/2010/main"/>
              </a:ext>
            </a:extLst>
          </a:blip>
          <a:srcRect/>
          <a:stretch/>
        </p:blipFill>
        <p:spPr>
          <a:xfrm>
            <a:off x="5106390" y="938464"/>
            <a:ext cx="7085609" cy="6609806"/>
          </a:xfrm>
          <a:prstGeom prst="rect">
            <a:avLst/>
          </a:prstGeom>
          <a:ln>
            <a:noFill/>
          </a:ln>
          <a:effectLst>
            <a:outerShdw blurRad="190500" algn="tl" rotWithShape="0">
              <a:srgbClr val="000000">
                <a:alpha val="70000"/>
              </a:srgbClr>
            </a:outerShdw>
          </a:effectLst>
        </p:spPr>
      </p:pic>
      <p:sp>
        <p:nvSpPr>
          <p:cNvPr id="3" name="Slayt Numarası Yer Tutucusu 2">
            <a:extLst>
              <a:ext uri="{FF2B5EF4-FFF2-40B4-BE49-F238E27FC236}">
                <a16:creationId xmlns:a16="http://schemas.microsoft.com/office/drawing/2014/main" id="{6237705D-0CEF-7124-47BA-2340A279E34D}"/>
              </a:ext>
            </a:extLst>
          </p:cNvPr>
          <p:cNvSpPr>
            <a:spLocks noGrp="1"/>
          </p:cNvSpPr>
          <p:nvPr>
            <p:ph type="sldNum" sz="quarter" idx="12"/>
          </p:nvPr>
        </p:nvSpPr>
        <p:spPr/>
        <p:txBody>
          <a:bodyPr/>
          <a:lstStyle/>
          <a:p>
            <a:fld id="{4999CA5D-0F90-40C2-9A97-2DECA48625F7}" type="slidenum">
              <a:rPr lang="tr-TR" smtClean="0"/>
              <a:t>19</a:t>
            </a:fld>
            <a:endParaRPr lang="tr-TR"/>
          </a:p>
        </p:txBody>
      </p:sp>
      <p:sp>
        <p:nvSpPr>
          <p:cNvPr id="4" name="Yuvarlatılmış Dikdörtgen 3">
            <a:extLst>
              <a:ext uri="{FF2B5EF4-FFF2-40B4-BE49-F238E27FC236}">
                <a16:creationId xmlns:a16="http://schemas.microsoft.com/office/drawing/2014/main" id="{AF372EB3-1398-D2FE-33E1-ED8101646791}"/>
              </a:ext>
            </a:extLst>
          </p:cNvPr>
          <p:cNvSpPr/>
          <p:nvPr/>
        </p:nvSpPr>
        <p:spPr>
          <a:xfrm>
            <a:off x="3362201" y="4193314"/>
            <a:ext cx="5467597" cy="1749445"/>
          </a:xfrm>
          <a:prstGeom prst="roundRect">
            <a:avLst/>
          </a:prstGeom>
          <a:solidFill>
            <a:schemeClr val="accent1">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just"/>
            <a:endParaRPr lang="tr-TR" b="1" i="1" dirty="0">
              <a:latin typeface="Arial" panose="020B0604020202020204" pitchFamily="34" charset="0"/>
              <a:cs typeface="Arial" panose="020B0604020202020204" pitchFamily="34" charset="0"/>
            </a:endParaRPr>
          </a:p>
          <a:p>
            <a:pPr algn="just"/>
            <a:endParaRPr lang="tr-TR" b="1" i="1" dirty="0">
              <a:latin typeface="Arial" panose="020B0604020202020204" pitchFamily="34" charset="0"/>
              <a:cs typeface="Arial" panose="020B0604020202020204" pitchFamily="34" charset="0"/>
            </a:endParaRPr>
          </a:p>
          <a:p>
            <a:pPr algn="just"/>
            <a:r>
              <a:rPr lang="tr-TR" sz="1600" b="1" i="1" dirty="0" err="1">
                <a:latin typeface="Arial" panose="020B0604020202020204" pitchFamily="34" charset="0"/>
                <a:cs typeface="Arial" panose="020B0604020202020204" pitchFamily="34" charset="0"/>
              </a:rPr>
              <a:t>Historical</a:t>
            </a:r>
            <a:r>
              <a:rPr lang="tr-TR" sz="1600" b="1" i="1" dirty="0">
                <a:latin typeface="Arial" panose="020B0604020202020204" pitchFamily="34" charset="0"/>
                <a:cs typeface="Arial" panose="020B0604020202020204" pitchFamily="34" charset="0"/>
              </a:rPr>
              <a:t> </a:t>
            </a:r>
            <a:r>
              <a:rPr lang="tr-TR" sz="1600" b="1" i="1" dirty="0" err="1">
                <a:latin typeface="Arial" panose="020B0604020202020204" pitchFamily="34" charset="0"/>
                <a:cs typeface="Arial" panose="020B0604020202020204" pitchFamily="34" charset="0"/>
              </a:rPr>
              <a:t>success</a:t>
            </a:r>
            <a:r>
              <a:rPr lang="tr-TR" sz="1600" b="1" i="1" dirty="0">
                <a:latin typeface="Arial" panose="020B0604020202020204" pitchFamily="34" charset="0"/>
                <a:cs typeface="Arial" panose="020B0604020202020204" pitchFamily="34" charset="0"/>
              </a:rPr>
              <a:t> </a:t>
            </a:r>
            <a:r>
              <a:rPr lang="tr-TR" sz="1600" b="1" i="1" dirty="0" err="1">
                <a:latin typeface="Arial" panose="020B0604020202020204" pitchFamily="34" charset="0"/>
                <a:cs typeface="Arial" panose="020B0604020202020204" pitchFamily="34" charset="0"/>
              </a:rPr>
              <a:t>stories</a:t>
            </a:r>
            <a:r>
              <a:rPr lang="tr-TR" sz="1600" b="1" i="1" dirty="0">
                <a:latin typeface="Arial" panose="020B0604020202020204" pitchFamily="34" charset="0"/>
                <a:cs typeface="Arial" panose="020B0604020202020204" pitchFamily="34" charset="0"/>
              </a:rPr>
              <a:t>: </a:t>
            </a:r>
            <a:r>
              <a:rPr lang="tr-TR" sz="1600" b="1" i="1" dirty="0" err="1">
                <a:latin typeface="Arial" panose="020B0604020202020204" pitchFamily="34" charset="0"/>
                <a:cs typeface="Arial" panose="020B0604020202020204" pitchFamily="34" charset="0"/>
              </a:rPr>
              <a:t>Republic</a:t>
            </a:r>
            <a:r>
              <a:rPr lang="tr-TR" sz="1600" b="1" i="1" dirty="0">
                <a:latin typeface="Arial" panose="020B0604020202020204" pitchFamily="34" charset="0"/>
                <a:cs typeface="Arial" panose="020B0604020202020204" pitchFamily="34" charset="0"/>
              </a:rPr>
              <a:t> of </a:t>
            </a:r>
            <a:r>
              <a:rPr lang="tr-TR" sz="1600" b="1" i="1" dirty="0" err="1">
                <a:latin typeface="Arial" panose="020B0604020202020204" pitchFamily="34" charset="0"/>
                <a:cs typeface="Arial" panose="020B0604020202020204" pitchFamily="34" charset="0"/>
              </a:rPr>
              <a:t>Korea</a:t>
            </a:r>
            <a:r>
              <a:rPr lang="tr-TR" sz="1600" b="1" i="1" dirty="0">
                <a:latin typeface="Arial" panose="020B0604020202020204" pitchFamily="34" charset="0"/>
                <a:cs typeface="Arial" panose="020B0604020202020204" pitchFamily="34" charset="0"/>
              </a:rPr>
              <a:t> </a:t>
            </a:r>
            <a:r>
              <a:rPr lang="tr-TR" sz="1600" b="1" i="1" dirty="0" err="1">
                <a:latin typeface="Arial" panose="020B0604020202020204" pitchFamily="34" charset="0"/>
                <a:cs typeface="Arial" panose="020B0604020202020204" pitchFamily="34" charset="0"/>
              </a:rPr>
              <a:t>and</a:t>
            </a:r>
            <a:r>
              <a:rPr lang="tr-TR" sz="1600" b="1" i="1" dirty="0">
                <a:latin typeface="Arial" panose="020B0604020202020204" pitchFamily="34" charset="0"/>
                <a:cs typeface="Arial" panose="020B0604020202020204" pitchFamily="34" charset="0"/>
              </a:rPr>
              <a:t> </a:t>
            </a:r>
            <a:r>
              <a:rPr lang="tr-TR" sz="1600" b="1" i="1" dirty="0" err="1">
                <a:latin typeface="Arial" panose="020B0604020202020204" pitchFamily="34" charset="0"/>
                <a:cs typeface="Arial" panose="020B0604020202020204" pitchFamily="34" charset="0"/>
              </a:rPr>
              <a:t>Chinese</a:t>
            </a:r>
            <a:r>
              <a:rPr lang="tr-TR" sz="1600" b="1" i="1" dirty="0">
                <a:latin typeface="Arial" panose="020B0604020202020204" pitchFamily="34" charset="0"/>
                <a:cs typeface="Arial" panose="020B0604020202020204" pitchFamily="34" charset="0"/>
              </a:rPr>
              <a:t> </a:t>
            </a:r>
            <a:r>
              <a:rPr lang="tr-TR" sz="1600" b="1" i="1" dirty="0" err="1">
                <a:latin typeface="Arial" panose="020B0604020202020204" pitchFamily="34" charset="0"/>
                <a:cs typeface="Arial" panose="020B0604020202020204" pitchFamily="34" charset="0"/>
              </a:rPr>
              <a:t>Taipei</a:t>
            </a:r>
            <a:r>
              <a:rPr lang="tr-TR" sz="1600" b="1" i="1" dirty="0">
                <a:latin typeface="Arial" panose="020B0604020202020204" pitchFamily="34" charset="0"/>
                <a:cs typeface="Arial" panose="020B0604020202020204" pitchFamily="34" charset="0"/>
              </a:rPr>
              <a:t> in </a:t>
            </a:r>
            <a:r>
              <a:rPr lang="tr-TR" sz="1600" b="1" i="1" dirty="0" err="1">
                <a:latin typeface="Arial" panose="020B0604020202020204" pitchFamily="34" charset="0"/>
                <a:cs typeface="Arial" panose="020B0604020202020204" pitchFamily="34" charset="0"/>
              </a:rPr>
              <a:t>the</a:t>
            </a:r>
            <a:r>
              <a:rPr lang="tr-TR" sz="1600" b="1" i="1" dirty="0">
                <a:latin typeface="Arial" panose="020B0604020202020204" pitchFamily="34" charset="0"/>
                <a:cs typeface="Arial" panose="020B0604020202020204" pitchFamily="34" charset="0"/>
              </a:rPr>
              <a:t> 1960s; </a:t>
            </a:r>
            <a:r>
              <a:rPr lang="tr-TR" sz="1600" b="1" i="1" dirty="0" err="1">
                <a:latin typeface="Arial" panose="020B0604020202020204" pitchFamily="34" charset="0"/>
                <a:cs typeface="Arial" panose="020B0604020202020204" pitchFamily="34" charset="0"/>
              </a:rPr>
              <a:t>Southeast</a:t>
            </a:r>
            <a:r>
              <a:rPr lang="tr-TR" sz="1600" b="1" i="1" dirty="0">
                <a:latin typeface="Arial" panose="020B0604020202020204" pitchFamily="34" charset="0"/>
                <a:cs typeface="Arial" panose="020B0604020202020204" pitchFamily="34" charset="0"/>
              </a:rPr>
              <a:t> </a:t>
            </a:r>
            <a:r>
              <a:rPr lang="tr-TR" sz="1600" b="1" i="1" dirty="0" err="1">
                <a:latin typeface="Arial" panose="020B0604020202020204" pitchFamily="34" charset="0"/>
                <a:cs typeface="Arial" panose="020B0604020202020204" pitchFamily="34" charset="0"/>
              </a:rPr>
              <a:t>Asian</a:t>
            </a:r>
            <a:r>
              <a:rPr lang="tr-TR" sz="1600" b="1" i="1" dirty="0">
                <a:latin typeface="Arial" panose="020B0604020202020204" pitchFamily="34" charset="0"/>
                <a:cs typeface="Arial" panose="020B0604020202020204" pitchFamily="34" charset="0"/>
              </a:rPr>
              <a:t> </a:t>
            </a:r>
            <a:r>
              <a:rPr lang="tr-TR" sz="1600" b="1" i="1" dirty="0" err="1">
                <a:latin typeface="Arial" panose="020B0604020202020204" pitchFamily="34" charset="0"/>
                <a:cs typeface="Arial" panose="020B0604020202020204" pitchFamily="34" charset="0"/>
              </a:rPr>
              <a:t>countries</a:t>
            </a:r>
            <a:r>
              <a:rPr lang="tr-TR" sz="1600" b="1" i="1" dirty="0">
                <a:latin typeface="Arial" panose="020B0604020202020204" pitchFamily="34" charset="0"/>
                <a:cs typeface="Arial" panose="020B0604020202020204" pitchFamily="34" charset="0"/>
              </a:rPr>
              <a:t> </a:t>
            </a:r>
            <a:r>
              <a:rPr lang="tr-TR" sz="1600" b="1" i="1" dirty="0" err="1">
                <a:latin typeface="Arial" panose="020B0604020202020204" pitchFamily="34" charset="0"/>
                <a:cs typeface="Arial" panose="020B0604020202020204" pitchFamily="34" charset="0"/>
              </a:rPr>
              <a:t>such</a:t>
            </a:r>
            <a:r>
              <a:rPr lang="tr-TR" sz="1600" b="1" i="1" dirty="0">
                <a:latin typeface="Arial" panose="020B0604020202020204" pitchFamily="34" charset="0"/>
                <a:cs typeface="Arial" panose="020B0604020202020204" pitchFamily="34" charset="0"/>
              </a:rPr>
              <a:t> as </a:t>
            </a:r>
            <a:r>
              <a:rPr lang="tr-TR" sz="1600" b="1" i="1" dirty="0" err="1">
                <a:latin typeface="Arial" panose="020B0604020202020204" pitchFamily="34" charset="0"/>
                <a:cs typeface="Arial" panose="020B0604020202020204" pitchFamily="34" charset="0"/>
              </a:rPr>
              <a:t>Thailand</a:t>
            </a:r>
            <a:r>
              <a:rPr lang="tr-TR" sz="1600" b="1" i="1" dirty="0">
                <a:latin typeface="Arial" panose="020B0604020202020204" pitchFamily="34" charset="0"/>
                <a:cs typeface="Arial" panose="020B0604020202020204" pitchFamily="34" charset="0"/>
              </a:rPr>
              <a:t>, </a:t>
            </a:r>
            <a:r>
              <a:rPr lang="tr-TR" sz="1600" b="1" i="1" dirty="0" err="1">
                <a:latin typeface="Arial" panose="020B0604020202020204" pitchFamily="34" charset="0"/>
                <a:cs typeface="Arial" panose="020B0604020202020204" pitchFamily="34" charset="0"/>
              </a:rPr>
              <a:t>Malaysia</a:t>
            </a:r>
            <a:r>
              <a:rPr lang="tr-TR" sz="1600" b="1" i="1" dirty="0">
                <a:latin typeface="Arial" panose="020B0604020202020204" pitchFamily="34" charset="0"/>
                <a:cs typeface="Arial" panose="020B0604020202020204" pitchFamily="34" charset="0"/>
              </a:rPr>
              <a:t> </a:t>
            </a:r>
            <a:r>
              <a:rPr lang="tr-TR" sz="1600" b="1" i="1" dirty="0" err="1">
                <a:latin typeface="Arial" panose="020B0604020202020204" pitchFamily="34" charset="0"/>
                <a:cs typeface="Arial" panose="020B0604020202020204" pitchFamily="34" charset="0"/>
              </a:rPr>
              <a:t>and</a:t>
            </a:r>
            <a:r>
              <a:rPr lang="tr-TR" sz="1600" b="1" i="1" dirty="0">
                <a:latin typeface="Arial" panose="020B0604020202020204" pitchFamily="34" charset="0"/>
                <a:cs typeface="Arial" panose="020B0604020202020204" pitchFamily="34" charset="0"/>
              </a:rPr>
              <a:t> </a:t>
            </a:r>
            <a:r>
              <a:rPr lang="tr-TR" sz="1600" b="1" i="1" dirty="0" err="1">
                <a:latin typeface="Arial" panose="020B0604020202020204" pitchFamily="34" charset="0"/>
                <a:cs typeface="Arial" panose="020B0604020202020204" pitchFamily="34" charset="0"/>
              </a:rPr>
              <a:t>Singapore</a:t>
            </a:r>
            <a:r>
              <a:rPr lang="tr-TR" sz="1600" b="1" i="1" dirty="0">
                <a:latin typeface="Arial" panose="020B0604020202020204" pitchFamily="34" charset="0"/>
                <a:cs typeface="Arial" panose="020B0604020202020204" pitchFamily="34" charset="0"/>
              </a:rPr>
              <a:t> in </a:t>
            </a:r>
            <a:r>
              <a:rPr lang="tr-TR" sz="1600" b="1" i="1" dirty="0" err="1">
                <a:latin typeface="Arial" panose="020B0604020202020204" pitchFamily="34" charset="0"/>
                <a:cs typeface="Arial" panose="020B0604020202020204" pitchFamily="34" charset="0"/>
              </a:rPr>
              <a:t>the</a:t>
            </a:r>
            <a:r>
              <a:rPr lang="tr-TR" sz="1600" b="1" i="1" dirty="0">
                <a:latin typeface="Arial" panose="020B0604020202020204" pitchFamily="34" charset="0"/>
                <a:cs typeface="Arial" panose="020B0604020202020204" pitchFamily="34" charset="0"/>
              </a:rPr>
              <a:t> 1970s; </a:t>
            </a:r>
            <a:r>
              <a:rPr lang="tr-TR" sz="1600" b="1" i="1" dirty="0" err="1">
                <a:latin typeface="Arial" panose="020B0604020202020204" pitchFamily="34" charset="0"/>
                <a:cs typeface="Arial" panose="020B0604020202020204" pitchFamily="34" charset="0"/>
              </a:rPr>
              <a:t>China</a:t>
            </a:r>
            <a:r>
              <a:rPr lang="tr-TR" sz="1600" b="1" i="1" dirty="0">
                <a:latin typeface="Arial" panose="020B0604020202020204" pitchFamily="34" charset="0"/>
                <a:cs typeface="Arial" panose="020B0604020202020204" pitchFamily="34" charset="0"/>
              </a:rPr>
              <a:t> in </a:t>
            </a:r>
            <a:r>
              <a:rPr lang="tr-TR" sz="1600" b="1" i="1" dirty="0" err="1">
                <a:latin typeface="Arial" panose="020B0604020202020204" pitchFamily="34" charset="0"/>
                <a:cs typeface="Arial" panose="020B0604020202020204" pitchFamily="34" charset="0"/>
              </a:rPr>
              <a:t>the</a:t>
            </a:r>
            <a:r>
              <a:rPr lang="tr-TR" sz="1600" b="1" i="1" dirty="0">
                <a:latin typeface="Arial" panose="020B0604020202020204" pitchFamily="34" charset="0"/>
                <a:cs typeface="Arial" panose="020B0604020202020204" pitchFamily="34" charset="0"/>
              </a:rPr>
              <a:t> 1980s, </a:t>
            </a:r>
            <a:r>
              <a:rPr lang="tr-TR" sz="1600" b="1" i="1" dirty="0" err="1">
                <a:latin typeface="Arial" panose="020B0604020202020204" pitchFamily="34" charset="0"/>
                <a:cs typeface="Arial" panose="020B0604020202020204" pitchFamily="34" charset="0"/>
              </a:rPr>
              <a:t>and</a:t>
            </a:r>
            <a:r>
              <a:rPr lang="tr-TR" sz="1600" b="1" i="1" dirty="0">
                <a:latin typeface="Arial" panose="020B0604020202020204" pitchFamily="34" charset="0"/>
                <a:cs typeface="Arial" panose="020B0604020202020204" pitchFamily="34" charset="0"/>
              </a:rPr>
              <a:t> Central </a:t>
            </a:r>
            <a:r>
              <a:rPr lang="tr-TR" sz="1600" b="1" i="1" dirty="0" err="1">
                <a:latin typeface="Arial" panose="020B0604020202020204" pitchFamily="34" charset="0"/>
                <a:cs typeface="Arial" panose="020B0604020202020204" pitchFamily="34" charset="0"/>
              </a:rPr>
              <a:t>and</a:t>
            </a:r>
            <a:r>
              <a:rPr lang="tr-TR" sz="1600" b="1" i="1" dirty="0">
                <a:latin typeface="Arial" panose="020B0604020202020204" pitchFamily="34" charset="0"/>
                <a:cs typeface="Arial" panose="020B0604020202020204" pitchFamily="34" charset="0"/>
              </a:rPr>
              <a:t> South </a:t>
            </a:r>
            <a:r>
              <a:rPr lang="tr-TR" sz="1600" b="1" i="1" dirty="0" err="1">
                <a:latin typeface="Arial" panose="020B0604020202020204" pitchFamily="34" charset="0"/>
                <a:cs typeface="Arial" panose="020B0604020202020204" pitchFamily="34" charset="0"/>
              </a:rPr>
              <a:t>American</a:t>
            </a:r>
            <a:r>
              <a:rPr lang="tr-TR" sz="1600" b="1" i="1" dirty="0">
                <a:latin typeface="Arial" panose="020B0604020202020204" pitchFamily="34" charset="0"/>
                <a:cs typeface="Arial" panose="020B0604020202020204" pitchFamily="34" charset="0"/>
              </a:rPr>
              <a:t> </a:t>
            </a:r>
            <a:r>
              <a:rPr lang="tr-TR" sz="1600" b="1" i="1" dirty="0" err="1">
                <a:latin typeface="Arial" panose="020B0604020202020204" pitchFamily="34" charset="0"/>
                <a:cs typeface="Arial" panose="020B0604020202020204" pitchFamily="34" charset="0"/>
              </a:rPr>
              <a:t>countries</a:t>
            </a:r>
            <a:r>
              <a:rPr lang="tr-TR" sz="1600" b="1" i="1" dirty="0">
                <a:latin typeface="Arial" panose="020B0604020202020204" pitchFamily="34" charset="0"/>
                <a:cs typeface="Arial" panose="020B0604020202020204" pitchFamily="34" charset="0"/>
              </a:rPr>
              <a:t> in 1990s, </a:t>
            </a:r>
            <a:r>
              <a:rPr lang="tr-TR" sz="1600" b="1" i="1" dirty="0" err="1">
                <a:latin typeface="Arial" panose="020B0604020202020204" pitchFamily="34" charset="0"/>
                <a:cs typeface="Arial" panose="020B0604020202020204" pitchFamily="34" charset="0"/>
              </a:rPr>
              <a:t>such</a:t>
            </a:r>
            <a:r>
              <a:rPr lang="tr-TR" sz="1600" b="1" i="1" dirty="0">
                <a:latin typeface="Arial" panose="020B0604020202020204" pitchFamily="34" charset="0"/>
                <a:cs typeface="Arial" panose="020B0604020202020204" pitchFamily="34" charset="0"/>
              </a:rPr>
              <a:t> as </a:t>
            </a:r>
            <a:r>
              <a:rPr lang="tr-TR" sz="1600" b="1" i="1" dirty="0" err="1">
                <a:latin typeface="Arial" panose="020B0604020202020204" pitchFamily="34" charset="0"/>
                <a:cs typeface="Arial" panose="020B0604020202020204" pitchFamily="34" charset="0"/>
              </a:rPr>
              <a:t>Chile</a:t>
            </a:r>
            <a:endParaRPr lang="tr-TR" sz="1600" b="1" i="1" dirty="0">
              <a:latin typeface="Arial" panose="020B0604020202020204" pitchFamily="34" charset="0"/>
              <a:cs typeface="Arial" panose="020B0604020202020204" pitchFamily="34" charset="0"/>
            </a:endParaRPr>
          </a:p>
          <a:p>
            <a:pPr algn="just"/>
            <a:endParaRPr lang="tr-TR" b="1" i="1" dirty="0">
              <a:latin typeface="Arial" panose="020B0604020202020204" pitchFamily="34" charset="0"/>
              <a:cs typeface="Arial" panose="020B0604020202020204" pitchFamily="34" charset="0"/>
            </a:endParaRPr>
          </a:p>
          <a:p>
            <a:pPr algn="just"/>
            <a:endParaRPr lang="tr-TR" b="1" i="1" dirty="0">
              <a:latin typeface="Arial" panose="020B0604020202020204" pitchFamily="34" charset="0"/>
              <a:cs typeface="Arial" panose="020B0604020202020204" pitchFamily="34" charset="0"/>
            </a:endParaRPr>
          </a:p>
          <a:p>
            <a:pPr algn="just"/>
            <a:endParaRPr lang="tr-TR" sz="2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3894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F6E9B61-577A-24ED-5394-D2CB547F9308}"/>
              </a:ext>
            </a:extLst>
          </p:cNvPr>
          <p:cNvSpPr>
            <a:spLocks noGrp="1"/>
          </p:cNvSpPr>
          <p:nvPr>
            <p:ph type="title"/>
          </p:nvPr>
        </p:nvSpPr>
        <p:spPr/>
        <p:txBody>
          <a:bodyPr>
            <a:noAutofit/>
          </a:bodyPr>
          <a:lstStyle/>
          <a:p>
            <a:r>
              <a:rPr lang="tr-TR" b="1" dirty="0">
                <a:solidFill>
                  <a:schemeClr val="tx2"/>
                </a:solidFill>
                <a:latin typeface="Arial" panose="020B0604020202020204" pitchFamily="34" charset="0"/>
                <a:cs typeface="Arial" panose="020B0604020202020204" pitchFamily="34" charset="0"/>
              </a:rPr>
              <a:t>OVERVIEW OF THE PRESENTATION</a:t>
            </a:r>
          </a:p>
        </p:txBody>
      </p:sp>
      <p:sp>
        <p:nvSpPr>
          <p:cNvPr id="3" name="Metin kutusu 2">
            <a:extLst>
              <a:ext uri="{FF2B5EF4-FFF2-40B4-BE49-F238E27FC236}">
                <a16:creationId xmlns:a16="http://schemas.microsoft.com/office/drawing/2014/main" id="{E2BB2045-9970-5776-4DAA-35F6874F200D}"/>
              </a:ext>
            </a:extLst>
          </p:cNvPr>
          <p:cNvSpPr txBox="1"/>
          <p:nvPr/>
        </p:nvSpPr>
        <p:spPr>
          <a:xfrm>
            <a:off x="1720886" y="1952818"/>
            <a:ext cx="6194003" cy="461665"/>
          </a:xfrm>
          <a:prstGeom prst="rect">
            <a:avLst/>
          </a:prstGeom>
          <a:noFill/>
        </p:spPr>
        <p:txBody>
          <a:bodyPr wrap="none" rtlCol="0">
            <a:spAutoFit/>
          </a:bodyPr>
          <a:lstStyle/>
          <a:p>
            <a:pPr lvl="0" algn="l"/>
            <a:r>
              <a:rPr lang="en-US" sz="2400" b="1" dirty="0">
                <a:solidFill>
                  <a:schemeClr val="tx2"/>
                </a:solidFill>
              </a:rPr>
              <a:t>General Overview of the Report &amp; </a:t>
            </a:r>
            <a:r>
              <a:rPr lang="en-US" sz="2400" b="1" dirty="0" err="1">
                <a:solidFill>
                  <a:schemeClr val="tx2"/>
                </a:solidFill>
              </a:rPr>
              <a:t>Introduc</a:t>
            </a:r>
            <a:r>
              <a:rPr lang="tr-TR" sz="2400" b="1" dirty="0" err="1">
                <a:solidFill>
                  <a:schemeClr val="tx2"/>
                </a:solidFill>
              </a:rPr>
              <a:t>tion</a:t>
            </a:r>
            <a:endParaRPr lang="tr-TR" sz="2400" b="1" dirty="0">
              <a:solidFill>
                <a:schemeClr val="tx2"/>
              </a:solidFill>
            </a:endParaRPr>
          </a:p>
        </p:txBody>
      </p:sp>
      <p:sp>
        <p:nvSpPr>
          <p:cNvPr id="5" name="Dikdörtgen: Çapraz Köşeleri Yuvarlatılmış 4">
            <a:extLst>
              <a:ext uri="{FF2B5EF4-FFF2-40B4-BE49-F238E27FC236}">
                <a16:creationId xmlns:a16="http://schemas.microsoft.com/office/drawing/2014/main" id="{39B24B49-FB45-4E0D-300D-4F400D8E60D8}"/>
              </a:ext>
            </a:extLst>
          </p:cNvPr>
          <p:cNvSpPr/>
          <p:nvPr/>
        </p:nvSpPr>
        <p:spPr>
          <a:xfrm>
            <a:off x="886846" y="1825203"/>
            <a:ext cx="579120" cy="589280"/>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tr-TR" sz="2400" b="1" dirty="0">
                <a:solidFill>
                  <a:schemeClr val="accent2">
                    <a:lumMod val="75000"/>
                  </a:schemeClr>
                </a:solidFill>
              </a:rPr>
              <a:t>1</a:t>
            </a:r>
          </a:p>
        </p:txBody>
      </p:sp>
      <p:sp>
        <p:nvSpPr>
          <p:cNvPr id="6" name="Dikdörtgen: Çapraz Köşeleri Yuvarlatılmış 5">
            <a:extLst>
              <a:ext uri="{FF2B5EF4-FFF2-40B4-BE49-F238E27FC236}">
                <a16:creationId xmlns:a16="http://schemas.microsoft.com/office/drawing/2014/main" id="{32F3C9B5-DD6F-E3F9-D1E3-CF08770B4B30}"/>
              </a:ext>
            </a:extLst>
          </p:cNvPr>
          <p:cNvSpPr/>
          <p:nvPr/>
        </p:nvSpPr>
        <p:spPr>
          <a:xfrm>
            <a:off x="886846" y="2839720"/>
            <a:ext cx="579120" cy="589280"/>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tr-TR" sz="2400" b="1" dirty="0">
                <a:solidFill>
                  <a:schemeClr val="accent2">
                    <a:lumMod val="75000"/>
                  </a:schemeClr>
                </a:solidFill>
              </a:rPr>
              <a:t>2</a:t>
            </a:r>
          </a:p>
        </p:txBody>
      </p:sp>
      <p:sp>
        <p:nvSpPr>
          <p:cNvPr id="7" name="Dikdörtgen: Çapraz Köşeleri Yuvarlatılmış 6">
            <a:extLst>
              <a:ext uri="{FF2B5EF4-FFF2-40B4-BE49-F238E27FC236}">
                <a16:creationId xmlns:a16="http://schemas.microsoft.com/office/drawing/2014/main" id="{CACCBEE3-455F-E328-ABCF-57CAB90FF2A6}"/>
              </a:ext>
            </a:extLst>
          </p:cNvPr>
          <p:cNvSpPr/>
          <p:nvPr/>
        </p:nvSpPr>
        <p:spPr>
          <a:xfrm>
            <a:off x="886846" y="3946397"/>
            <a:ext cx="579120" cy="589280"/>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tr-TR" sz="2400" b="1">
                <a:solidFill>
                  <a:schemeClr val="accent2">
                    <a:lumMod val="75000"/>
                  </a:schemeClr>
                </a:solidFill>
              </a:rPr>
              <a:t>3</a:t>
            </a:r>
          </a:p>
        </p:txBody>
      </p:sp>
      <p:sp>
        <p:nvSpPr>
          <p:cNvPr id="12" name="Metin kutusu 11">
            <a:extLst>
              <a:ext uri="{FF2B5EF4-FFF2-40B4-BE49-F238E27FC236}">
                <a16:creationId xmlns:a16="http://schemas.microsoft.com/office/drawing/2014/main" id="{45DCC650-9B1D-F8C4-7B50-028FD7CAA7C4}"/>
              </a:ext>
            </a:extLst>
          </p:cNvPr>
          <p:cNvSpPr txBox="1"/>
          <p:nvPr/>
        </p:nvSpPr>
        <p:spPr>
          <a:xfrm>
            <a:off x="1720886" y="2903527"/>
            <a:ext cx="3143040" cy="461665"/>
          </a:xfrm>
          <a:prstGeom prst="rect">
            <a:avLst/>
          </a:prstGeom>
          <a:noFill/>
        </p:spPr>
        <p:txBody>
          <a:bodyPr wrap="none" rtlCol="0">
            <a:spAutoFit/>
          </a:bodyPr>
          <a:lstStyle/>
          <a:p>
            <a:r>
              <a:rPr lang="en-US" sz="2400" b="1" dirty="0">
                <a:solidFill>
                  <a:schemeClr val="tx2"/>
                </a:solidFill>
              </a:rPr>
              <a:t>Conceptual Framework</a:t>
            </a:r>
            <a:endParaRPr lang="tr-TR" sz="2400" b="1" dirty="0">
              <a:solidFill>
                <a:schemeClr val="tx2"/>
              </a:solidFill>
            </a:endParaRPr>
          </a:p>
        </p:txBody>
      </p:sp>
      <p:sp>
        <p:nvSpPr>
          <p:cNvPr id="13" name="Metin kutusu 12">
            <a:extLst>
              <a:ext uri="{FF2B5EF4-FFF2-40B4-BE49-F238E27FC236}">
                <a16:creationId xmlns:a16="http://schemas.microsoft.com/office/drawing/2014/main" id="{81746D67-F44E-DB55-A1E3-97914C1C5B73}"/>
              </a:ext>
            </a:extLst>
          </p:cNvPr>
          <p:cNvSpPr txBox="1"/>
          <p:nvPr/>
        </p:nvSpPr>
        <p:spPr>
          <a:xfrm>
            <a:off x="1720886" y="4074012"/>
            <a:ext cx="3943900" cy="461665"/>
          </a:xfrm>
          <a:prstGeom prst="rect">
            <a:avLst/>
          </a:prstGeom>
          <a:noFill/>
        </p:spPr>
        <p:txBody>
          <a:bodyPr wrap="none" rtlCol="0">
            <a:spAutoFit/>
          </a:bodyPr>
          <a:lstStyle/>
          <a:p>
            <a:r>
              <a:rPr lang="en-US" sz="2400" b="1" dirty="0">
                <a:solidFill>
                  <a:schemeClr val="tx2"/>
                </a:solidFill>
              </a:rPr>
              <a:t>Export Strategy Development</a:t>
            </a:r>
            <a:endParaRPr lang="en-US" sz="2400" b="1" dirty="0">
              <a:solidFill>
                <a:schemeClr val="accent2">
                  <a:lumMod val="75000"/>
                </a:schemeClr>
              </a:solidFill>
            </a:endParaRPr>
          </a:p>
        </p:txBody>
      </p:sp>
      <p:sp>
        <p:nvSpPr>
          <p:cNvPr id="4" name="Slayt Numarası Yer Tutucusu 3">
            <a:extLst>
              <a:ext uri="{FF2B5EF4-FFF2-40B4-BE49-F238E27FC236}">
                <a16:creationId xmlns:a16="http://schemas.microsoft.com/office/drawing/2014/main" id="{52666BAF-CA09-BEB3-646D-16F5F1344F72}"/>
              </a:ext>
            </a:extLst>
          </p:cNvPr>
          <p:cNvSpPr>
            <a:spLocks noGrp="1"/>
          </p:cNvSpPr>
          <p:nvPr>
            <p:ph type="sldNum" sz="quarter" idx="12"/>
          </p:nvPr>
        </p:nvSpPr>
        <p:spPr/>
        <p:txBody>
          <a:bodyPr/>
          <a:lstStyle/>
          <a:p>
            <a:fld id="{4999CA5D-0F90-40C2-9A97-2DECA48625F7}" type="slidenum">
              <a:rPr lang="tr-TR" smtClean="0"/>
              <a:t>2</a:t>
            </a:fld>
            <a:endParaRPr lang="tr-TR"/>
          </a:p>
        </p:txBody>
      </p:sp>
      <p:sp>
        <p:nvSpPr>
          <p:cNvPr id="8" name="Dikdörtgen: Çapraz Köşeleri Yuvarlatılmış 6">
            <a:extLst>
              <a:ext uri="{FF2B5EF4-FFF2-40B4-BE49-F238E27FC236}">
                <a16:creationId xmlns:a16="http://schemas.microsoft.com/office/drawing/2014/main" id="{BEBC8130-965E-244D-7B0D-634E7A6FDAD3}"/>
              </a:ext>
            </a:extLst>
          </p:cNvPr>
          <p:cNvSpPr/>
          <p:nvPr/>
        </p:nvSpPr>
        <p:spPr>
          <a:xfrm>
            <a:off x="886846" y="5053850"/>
            <a:ext cx="579120" cy="589280"/>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tr-TR" sz="2400" b="1" dirty="0">
                <a:solidFill>
                  <a:schemeClr val="accent2">
                    <a:lumMod val="75000"/>
                  </a:schemeClr>
                </a:solidFill>
              </a:rPr>
              <a:t>4</a:t>
            </a:r>
          </a:p>
        </p:txBody>
      </p:sp>
      <p:sp>
        <p:nvSpPr>
          <p:cNvPr id="9" name="Metin kutusu 8">
            <a:extLst>
              <a:ext uri="{FF2B5EF4-FFF2-40B4-BE49-F238E27FC236}">
                <a16:creationId xmlns:a16="http://schemas.microsoft.com/office/drawing/2014/main" id="{2F5C0A9F-6781-C6D7-19D3-358AC32D4481}"/>
              </a:ext>
            </a:extLst>
          </p:cNvPr>
          <p:cNvSpPr txBox="1"/>
          <p:nvPr/>
        </p:nvSpPr>
        <p:spPr>
          <a:xfrm>
            <a:off x="1813909" y="5053850"/>
            <a:ext cx="5121338" cy="461665"/>
          </a:xfrm>
          <a:prstGeom prst="rect">
            <a:avLst/>
          </a:prstGeom>
          <a:noFill/>
        </p:spPr>
        <p:txBody>
          <a:bodyPr wrap="none" rtlCol="0">
            <a:spAutoFit/>
          </a:bodyPr>
          <a:lstStyle/>
          <a:p>
            <a:r>
              <a:rPr lang="en-US" sz="2400" b="1" dirty="0">
                <a:solidFill>
                  <a:schemeClr val="tx2"/>
                </a:solidFill>
              </a:rPr>
              <a:t>Good Practices from Leading Countries</a:t>
            </a:r>
            <a:endParaRPr lang="en-US" sz="2400" b="1" dirty="0">
              <a:solidFill>
                <a:schemeClr val="accent2">
                  <a:lumMod val="75000"/>
                </a:schemeClr>
              </a:solidFill>
            </a:endParaRPr>
          </a:p>
        </p:txBody>
      </p:sp>
    </p:spTree>
    <p:extLst>
      <p:ext uri="{BB962C8B-B14F-4D97-AF65-F5344CB8AC3E}">
        <p14:creationId xmlns:p14="http://schemas.microsoft.com/office/powerpoint/2010/main" val="2010944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10943CA1-0F64-500A-7FE7-C5F41E490662}"/>
              </a:ext>
            </a:extLst>
          </p:cNvPr>
          <p:cNvSpPr/>
          <p:nvPr/>
        </p:nvSpPr>
        <p:spPr>
          <a:xfrm>
            <a:off x="0" y="0"/>
            <a:ext cx="12192000" cy="914400"/>
          </a:xfrm>
          <a:prstGeom prst="rect">
            <a:avLst/>
          </a:prstGeom>
          <a:solidFill>
            <a:srgbClr val="002060"/>
          </a:solidFill>
          <a:ln w="38100">
            <a:noFill/>
          </a:ln>
        </p:spPr>
        <p:style>
          <a:lnRef idx="0">
            <a:scrgbClr r="0" g="0" b="0"/>
          </a:lnRef>
          <a:fillRef idx="0">
            <a:scrgbClr r="0" g="0" b="0"/>
          </a:fillRef>
          <a:effectRef idx="0">
            <a:scrgbClr r="0" g="0" b="0"/>
          </a:effectRef>
          <a:fontRef idx="minor">
            <a:schemeClr val="lt1"/>
          </a:fontRef>
        </p:style>
        <p:txBody>
          <a:bodyPr rtlCol="0" anchor="ctr"/>
          <a:lstStyle/>
          <a:p>
            <a:r>
              <a:rPr lang="tr-TR" sz="3200" b="1" dirty="0">
                <a:solidFill>
                  <a:schemeClr val="bg1"/>
                </a:solidFill>
              </a:rPr>
              <a:t>     </a:t>
            </a:r>
            <a:r>
              <a:rPr lang="en-US" sz="3200" b="1" dirty="0">
                <a:solidFill>
                  <a:schemeClr val="bg1"/>
                </a:solidFill>
                <a:latin typeface="Arial" panose="020B0604020202020204" pitchFamily="34" charset="0"/>
                <a:cs typeface="Arial" panose="020B0604020202020204" pitchFamily="34" charset="0"/>
              </a:rPr>
              <a:t>Institutional Framework- Export Strategy</a:t>
            </a:r>
            <a:endParaRPr lang="tr-TR" sz="3200" dirty="0">
              <a:solidFill>
                <a:schemeClr val="bg1"/>
              </a:solidFill>
            </a:endParaRPr>
          </a:p>
        </p:txBody>
      </p:sp>
      <p:pic>
        <p:nvPicPr>
          <p:cNvPr id="6" name="Grafik 5" descr="Büyüteç">
            <a:extLst>
              <a:ext uri="{FF2B5EF4-FFF2-40B4-BE49-F238E27FC236}">
                <a16:creationId xmlns:a16="http://schemas.microsoft.com/office/drawing/2014/main" id="{1CCDC179-A434-89E6-523A-3156CC84C91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38727" y="97200"/>
            <a:ext cx="720000" cy="720000"/>
          </a:xfrm>
          <a:prstGeom prst="rect">
            <a:avLst/>
          </a:prstGeom>
        </p:spPr>
      </p:pic>
      <p:sp>
        <p:nvSpPr>
          <p:cNvPr id="8" name="Metin kutusu 7">
            <a:extLst>
              <a:ext uri="{FF2B5EF4-FFF2-40B4-BE49-F238E27FC236}">
                <a16:creationId xmlns:a16="http://schemas.microsoft.com/office/drawing/2014/main" id="{ED127D72-8691-8089-04F0-7C8BC545CCD8}"/>
              </a:ext>
            </a:extLst>
          </p:cNvPr>
          <p:cNvSpPr txBox="1"/>
          <p:nvPr/>
        </p:nvSpPr>
        <p:spPr>
          <a:xfrm>
            <a:off x="214616" y="1739702"/>
            <a:ext cx="5712955" cy="4616648"/>
          </a:xfrm>
          <a:prstGeom prst="rect">
            <a:avLst/>
          </a:prstGeom>
          <a:noFill/>
        </p:spPr>
        <p:txBody>
          <a:bodyPr wrap="square" rtlCol="0">
            <a:spAutoFit/>
          </a:bodyPr>
          <a:lstStyle/>
          <a:p>
            <a:pPr marL="342900" indent="-342900" algn="just">
              <a:buFont typeface="Wingdings" pitchFamily="2" charset="2"/>
              <a:buChar char="ü"/>
            </a:pPr>
            <a:r>
              <a:rPr lang="en-US" b="1" dirty="0">
                <a:latin typeface="Arial" panose="020B0604020202020204" pitchFamily="34" charset="0"/>
                <a:cs typeface="Arial" panose="020B0604020202020204" pitchFamily="34" charset="0"/>
              </a:rPr>
              <a:t>Institutional reinforcing framework </a:t>
            </a:r>
            <a:r>
              <a:rPr lang="en-US" dirty="0">
                <a:latin typeface="Arial" panose="020B0604020202020204" pitchFamily="34" charset="0"/>
                <a:cs typeface="Arial" panose="020B0604020202020204" pitchFamily="34" charset="0"/>
              </a:rPr>
              <a:t>can contribute significantly toward improving a country’s export performance . </a:t>
            </a:r>
          </a:p>
          <a:p>
            <a:pPr algn="just"/>
            <a:endParaRPr lang="en-US" dirty="0">
              <a:latin typeface="Arial" panose="020B0604020202020204" pitchFamily="34" charset="0"/>
              <a:cs typeface="Arial" panose="020B0604020202020204" pitchFamily="34" charset="0"/>
            </a:endParaRPr>
          </a:p>
          <a:p>
            <a:pPr marL="342900" indent="-342900" algn="just">
              <a:buFont typeface="Wingdings" pitchFamily="2" charset="2"/>
              <a:buChar char="ü"/>
            </a:pPr>
            <a:r>
              <a:rPr lang="en-US" b="1" dirty="0">
                <a:latin typeface="Arial" panose="020B0604020202020204" pitchFamily="34" charset="0"/>
                <a:cs typeface="Arial" panose="020B0604020202020204" pitchFamily="34" charset="0"/>
              </a:rPr>
              <a:t>Well-designed export framework </a:t>
            </a:r>
            <a:r>
              <a:rPr lang="en-US" dirty="0">
                <a:latin typeface="Arial" panose="020B0604020202020204" pitchFamily="34" charset="0"/>
                <a:cs typeface="Arial" panose="020B0604020202020204" pitchFamily="34" charset="0"/>
              </a:rPr>
              <a:t>would focus on the promotion of the export-oriented sectors and</a:t>
            </a:r>
            <a:r>
              <a:rPr lang="en-US" b="1" dirty="0">
                <a:latin typeface="Arial" panose="020B0604020202020204" pitchFamily="34" charset="0"/>
                <a:cs typeface="Arial" panose="020B0604020202020204" pitchFamily="34" charset="0"/>
              </a:rPr>
              <a:t> simplify the process for exporters to address bureaucratic red tape.</a:t>
            </a:r>
          </a:p>
          <a:p>
            <a:pPr marL="342900" indent="-342900" algn="just">
              <a:buFont typeface="Wingdings" pitchFamily="2" charset="2"/>
              <a:buChar char="ü"/>
            </a:pPr>
            <a:endParaRPr lang="en-US" b="1" dirty="0">
              <a:latin typeface="Arial" panose="020B0604020202020204" pitchFamily="34" charset="0"/>
              <a:cs typeface="Arial" panose="020B0604020202020204" pitchFamily="34" charset="0"/>
            </a:endParaRPr>
          </a:p>
          <a:p>
            <a:pPr marL="342900" indent="-342900" algn="just">
              <a:buFont typeface="Wingdings" pitchFamily="2" charset="2"/>
              <a:buChar char="ü"/>
            </a:pPr>
            <a:r>
              <a:rPr lang="en-US" dirty="0">
                <a:latin typeface="Arial" panose="020B0604020202020204" pitchFamily="34" charset="0"/>
                <a:cs typeface="Arial" panose="020B0604020202020204" pitchFamily="34" charset="0"/>
              </a:rPr>
              <a:t>The active </a:t>
            </a:r>
            <a:r>
              <a:rPr lang="en-US" b="1" dirty="0">
                <a:latin typeface="Arial" panose="020B0604020202020204" pitchFamily="34" charset="0"/>
                <a:cs typeface="Arial" panose="020B0604020202020204" pitchFamily="34" charset="0"/>
              </a:rPr>
              <a:t>participation and endorsement </a:t>
            </a:r>
            <a:r>
              <a:rPr lang="en-US" dirty="0">
                <a:latin typeface="Arial" panose="020B0604020202020204" pitchFamily="34" charset="0"/>
                <a:cs typeface="Arial" panose="020B0604020202020204" pitchFamily="34" charset="0"/>
              </a:rPr>
              <a:t>of all </a:t>
            </a:r>
            <a:r>
              <a:rPr lang="en-US" b="1" dirty="0">
                <a:latin typeface="Arial" panose="020B0604020202020204" pitchFamily="34" charset="0"/>
                <a:cs typeface="Arial" panose="020B0604020202020204" pitchFamily="34" charset="0"/>
              </a:rPr>
              <a:t>stakeholders</a:t>
            </a:r>
            <a:r>
              <a:rPr lang="en-US" dirty="0">
                <a:latin typeface="Arial" panose="020B0604020202020204" pitchFamily="34" charset="0"/>
                <a:cs typeface="Arial" panose="020B0604020202020204" pitchFamily="34" charset="0"/>
              </a:rPr>
              <a:t>, particularly the </a:t>
            </a:r>
            <a:r>
              <a:rPr lang="en-US" b="1" dirty="0">
                <a:latin typeface="Arial" panose="020B0604020202020204" pitchFamily="34" charset="0"/>
                <a:cs typeface="Arial" panose="020B0604020202020204" pitchFamily="34" charset="0"/>
              </a:rPr>
              <a:t>private sector</a:t>
            </a:r>
            <a:r>
              <a:rPr lang="en-US" dirty="0">
                <a:latin typeface="Arial" panose="020B0604020202020204" pitchFamily="34" charset="0"/>
                <a:cs typeface="Arial" panose="020B0604020202020204" pitchFamily="34" charset="0"/>
              </a:rPr>
              <a:t>, is essential in order to strike the right balance and ensure sustainability.</a:t>
            </a:r>
          </a:p>
          <a:p>
            <a:pPr marL="342900" indent="-342900" algn="just">
              <a:buFont typeface="Wingdings" pitchFamily="2" charset="2"/>
              <a:buChar char="ü"/>
            </a:pPr>
            <a:endParaRPr lang="en-US" sz="2000" b="1" dirty="0">
              <a:latin typeface="Arial" panose="020B0604020202020204" pitchFamily="34" charset="0"/>
              <a:cs typeface="Arial" panose="020B0604020202020204" pitchFamily="34" charset="0"/>
            </a:endParaRPr>
          </a:p>
          <a:p>
            <a:pPr marL="342900" indent="-342900" algn="just">
              <a:buFont typeface="Wingdings" pitchFamily="2" charset="2"/>
              <a:buChar char="ü"/>
            </a:pPr>
            <a:endParaRPr lang="en-US" sz="2000" dirty="0">
              <a:latin typeface="Arial" panose="020B0604020202020204" pitchFamily="34" charset="0"/>
              <a:cs typeface="Arial" panose="020B0604020202020204" pitchFamily="34" charset="0"/>
            </a:endParaRPr>
          </a:p>
          <a:p>
            <a:pPr algn="just"/>
            <a:endParaRPr lang="en-US" sz="2000" b="1" dirty="0">
              <a:latin typeface="Arial" panose="020B0604020202020204" pitchFamily="34" charset="0"/>
              <a:cs typeface="Arial" panose="020B0604020202020204" pitchFamily="34" charset="0"/>
            </a:endParaRPr>
          </a:p>
        </p:txBody>
      </p:sp>
      <p:sp>
        <p:nvSpPr>
          <p:cNvPr id="3" name="Slayt Numarası Yer Tutucusu 2">
            <a:extLst>
              <a:ext uri="{FF2B5EF4-FFF2-40B4-BE49-F238E27FC236}">
                <a16:creationId xmlns:a16="http://schemas.microsoft.com/office/drawing/2014/main" id="{6237705D-0CEF-7124-47BA-2340A279E34D}"/>
              </a:ext>
            </a:extLst>
          </p:cNvPr>
          <p:cNvSpPr>
            <a:spLocks noGrp="1"/>
          </p:cNvSpPr>
          <p:nvPr>
            <p:ph type="sldNum" sz="quarter" idx="12"/>
          </p:nvPr>
        </p:nvSpPr>
        <p:spPr/>
        <p:txBody>
          <a:bodyPr/>
          <a:lstStyle/>
          <a:p>
            <a:fld id="{4999CA5D-0F90-40C2-9A97-2DECA48625F7}" type="slidenum">
              <a:rPr lang="tr-TR" smtClean="0"/>
              <a:t>20</a:t>
            </a:fld>
            <a:endParaRPr lang="tr-TR"/>
          </a:p>
        </p:txBody>
      </p:sp>
      <p:pic>
        <p:nvPicPr>
          <p:cNvPr id="5" name="Google Shape;138;g37f22f6394c_0_393">
            <a:extLst>
              <a:ext uri="{FF2B5EF4-FFF2-40B4-BE49-F238E27FC236}">
                <a16:creationId xmlns:a16="http://schemas.microsoft.com/office/drawing/2014/main" id="{0BDA423C-8E1F-178A-6448-4606C0023246}"/>
              </a:ext>
            </a:extLst>
          </p:cNvPr>
          <p:cNvPicPr preferRelativeResize="0"/>
          <p:nvPr/>
        </p:nvPicPr>
        <p:blipFill>
          <a:blip r:embed="rId5">
            <a:alphaModFix amt="35000"/>
          </a:blip>
          <a:stretch>
            <a:fillRect/>
          </a:stretch>
        </p:blipFill>
        <p:spPr>
          <a:xfrm>
            <a:off x="6232864" y="1355984"/>
            <a:ext cx="5426229" cy="5000366"/>
          </a:xfrm>
          <a:prstGeom prst="rect">
            <a:avLst/>
          </a:prstGeom>
          <a:ln>
            <a:noFill/>
          </a:ln>
          <a:effectLst>
            <a:softEdge rad="112500"/>
          </a:effectLst>
        </p:spPr>
      </p:pic>
    </p:spTree>
    <p:extLst>
      <p:ext uri="{BB962C8B-B14F-4D97-AF65-F5344CB8AC3E}">
        <p14:creationId xmlns:p14="http://schemas.microsoft.com/office/powerpoint/2010/main" val="36499414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10943CA1-0F64-500A-7FE7-C5F41E490662}"/>
              </a:ext>
            </a:extLst>
          </p:cNvPr>
          <p:cNvSpPr/>
          <p:nvPr/>
        </p:nvSpPr>
        <p:spPr>
          <a:xfrm>
            <a:off x="0" y="0"/>
            <a:ext cx="12192000" cy="914400"/>
          </a:xfrm>
          <a:prstGeom prst="rect">
            <a:avLst/>
          </a:prstGeom>
          <a:solidFill>
            <a:srgbClr val="002060"/>
          </a:solidFill>
          <a:ln w="38100">
            <a:noFill/>
          </a:ln>
        </p:spPr>
        <p:style>
          <a:lnRef idx="0">
            <a:scrgbClr r="0" g="0" b="0"/>
          </a:lnRef>
          <a:fillRef idx="0">
            <a:scrgbClr r="0" g="0" b="0"/>
          </a:fillRef>
          <a:effectRef idx="0">
            <a:scrgbClr r="0" g="0" b="0"/>
          </a:effectRef>
          <a:fontRef idx="minor">
            <a:schemeClr val="lt1"/>
          </a:fontRef>
        </p:style>
        <p:txBody>
          <a:bodyPr rtlCol="0" anchor="ctr"/>
          <a:lstStyle/>
          <a:p>
            <a:r>
              <a:rPr lang="tr-TR" sz="3200" b="1" dirty="0">
                <a:solidFill>
                  <a:schemeClr val="bg1"/>
                </a:solidFill>
              </a:rPr>
              <a:t>     </a:t>
            </a:r>
            <a:r>
              <a:rPr lang="en-US" sz="3200" b="1" dirty="0">
                <a:solidFill>
                  <a:schemeClr val="bg1"/>
                </a:solidFill>
                <a:latin typeface="Arial" panose="020B0604020202020204" pitchFamily="34" charset="0"/>
                <a:cs typeface="Arial" panose="020B0604020202020204" pitchFamily="34" charset="0"/>
              </a:rPr>
              <a:t>Institutional Framework- Export Strategy</a:t>
            </a:r>
            <a:endParaRPr lang="tr-TR" sz="3200" dirty="0">
              <a:solidFill>
                <a:schemeClr val="bg1"/>
              </a:solidFill>
            </a:endParaRPr>
          </a:p>
        </p:txBody>
      </p:sp>
      <p:pic>
        <p:nvPicPr>
          <p:cNvPr id="6" name="Grafik 5" descr="Büyüteç">
            <a:extLst>
              <a:ext uri="{FF2B5EF4-FFF2-40B4-BE49-F238E27FC236}">
                <a16:creationId xmlns:a16="http://schemas.microsoft.com/office/drawing/2014/main" id="{1CCDC179-A434-89E6-523A-3156CC84C91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38727" y="97200"/>
            <a:ext cx="720000" cy="720000"/>
          </a:xfrm>
          <a:prstGeom prst="rect">
            <a:avLst/>
          </a:prstGeom>
        </p:spPr>
      </p:pic>
      <p:sp>
        <p:nvSpPr>
          <p:cNvPr id="8" name="Metin kutusu 7">
            <a:extLst>
              <a:ext uri="{FF2B5EF4-FFF2-40B4-BE49-F238E27FC236}">
                <a16:creationId xmlns:a16="http://schemas.microsoft.com/office/drawing/2014/main" id="{ED127D72-8691-8089-04F0-7C8BC545CCD8}"/>
              </a:ext>
            </a:extLst>
          </p:cNvPr>
          <p:cNvSpPr txBox="1"/>
          <p:nvPr/>
        </p:nvSpPr>
        <p:spPr>
          <a:xfrm>
            <a:off x="200955" y="1021278"/>
            <a:ext cx="5712955" cy="2893100"/>
          </a:xfrm>
          <a:prstGeom prst="rect">
            <a:avLst/>
          </a:prstGeom>
          <a:noFill/>
        </p:spPr>
        <p:txBody>
          <a:bodyPr wrap="square" rtlCol="0">
            <a:spAutoFit/>
          </a:bodyPr>
          <a:lstStyle/>
          <a:p>
            <a:pPr marL="342900" indent="-342900" algn="just">
              <a:buFont typeface="Wingdings" pitchFamily="2" charset="2"/>
              <a:buChar char="ü"/>
            </a:pPr>
            <a:r>
              <a:rPr lang="en-US" dirty="0">
                <a:latin typeface="Arial" panose="020B0604020202020204" pitchFamily="34" charset="0"/>
                <a:cs typeface="Arial" panose="020B0604020202020204" pitchFamily="34" charset="0"/>
              </a:rPr>
              <a:t>Most of the export-oriented countries have adopted </a:t>
            </a:r>
            <a:r>
              <a:rPr lang="en-US" b="1" dirty="0">
                <a:latin typeface="Arial" panose="020B0604020202020204" pitchFamily="34" charset="0"/>
                <a:cs typeface="Arial" panose="020B0604020202020204" pitchFamily="34" charset="0"/>
              </a:rPr>
              <a:t>long-term frameworks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programmes</a:t>
            </a:r>
            <a:r>
              <a:rPr lang="en-US" dirty="0">
                <a:latin typeface="Arial" panose="020B0604020202020204" pitchFamily="34" charset="0"/>
                <a:cs typeface="Arial" panose="020B0604020202020204" pitchFamily="34" charset="0"/>
              </a:rPr>
              <a:t>, strategies, policy or vision documents that articulate their aspirations for political and economic </a:t>
            </a:r>
            <a:r>
              <a:rPr lang="en-US" dirty="0" err="1">
                <a:latin typeface="Arial" panose="020B0604020202020204" pitchFamily="34" charset="0"/>
                <a:cs typeface="Arial" panose="020B0604020202020204" pitchFamily="34" charset="0"/>
              </a:rPr>
              <a:t>sovereignity</a:t>
            </a:r>
            <a:r>
              <a:rPr lang="en-US" dirty="0">
                <a:latin typeface="Arial" panose="020B0604020202020204" pitchFamily="34" charset="0"/>
                <a:cs typeface="Arial" panose="020B0604020202020204" pitchFamily="34" charset="0"/>
              </a:rPr>
              <a:t>.</a:t>
            </a:r>
          </a:p>
          <a:p>
            <a:pPr marL="342900" indent="-342900" algn="just">
              <a:buFont typeface="Wingdings" pitchFamily="2" charset="2"/>
              <a:buChar char="ü"/>
            </a:pPr>
            <a:endParaRPr lang="en-US" dirty="0">
              <a:latin typeface="Arial" panose="020B0604020202020204" pitchFamily="34" charset="0"/>
              <a:cs typeface="Arial" panose="020B0604020202020204" pitchFamily="34" charset="0"/>
            </a:endParaRPr>
          </a:p>
          <a:p>
            <a:pPr marL="342900" indent="-342900" algn="just">
              <a:buFont typeface="Wingdings" pitchFamily="2" charset="2"/>
              <a:buChar char="ü"/>
            </a:pPr>
            <a:r>
              <a:rPr lang="en-US" dirty="0">
                <a:latin typeface="Arial" panose="020B0604020202020204" pitchFamily="34" charset="0"/>
                <a:cs typeface="Arial" panose="020B0604020202020204" pitchFamily="34" charset="0"/>
              </a:rPr>
              <a:t>There is </a:t>
            </a:r>
            <a:r>
              <a:rPr lang="en-US" b="1" dirty="0">
                <a:latin typeface="Arial" panose="020B0604020202020204" pitchFamily="34" charset="0"/>
                <a:cs typeface="Arial" panose="020B0604020202020204" pitchFamily="34" charset="0"/>
              </a:rPr>
              <a:t>no universal blueprint </a:t>
            </a:r>
            <a:r>
              <a:rPr lang="en-US" dirty="0">
                <a:latin typeface="Arial" panose="020B0604020202020204" pitchFamily="34" charset="0"/>
                <a:cs typeface="Arial" panose="020B0604020202020204" pitchFamily="34" charset="0"/>
              </a:rPr>
              <a:t>for building an export strategy, certain core elements are widely recognized as contributing to export success when integrated into the formulation process. </a:t>
            </a:r>
          </a:p>
          <a:p>
            <a:pPr algn="just"/>
            <a:endParaRPr lang="en-US" sz="2000" b="1" dirty="0">
              <a:latin typeface="Arial" panose="020B0604020202020204" pitchFamily="34" charset="0"/>
              <a:cs typeface="Arial" panose="020B0604020202020204" pitchFamily="34" charset="0"/>
            </a:endParaRPr>
          </a:p>
        </p:txBody>
      </p:sp>
      <p:sp>
        <p:nvSpPr>
          <p:cNvPr id="3" name="Slayt Numarası Yer Tutucusu 2">
            <a:extLst>
              <a:ext uri="{FF2B5EF4-FFF2-40B4-BE49-F238E27FC236}">
                <a16:creationId xmlns:a16="http://schemas.microsoft.com/office/drawing/2014/main" id="{6237705D-0CEF-7124-47BA-2340A279E34D}"/>
              </a:ext>
            </a:extLst>
          </p:cNvPr>
          <p:cNvSpPr>
            <a:spLocks noGrp="1"/>
          </p:cNvSpPr>
          <p:nvPr>
            <p:ph type="sldNum" sz="quarter" idx="12"/>
          </p:nvPr>
        </p:nvSpPr>
        <p:spPr/>
        <p:txBody>
          <a:bodyPr/>
          <a:lstStyle/>
          <a:p>
            <a:fld id="{4999CA5D-0F90-40C2-9A97-2DECA48625F7}" type="slidenum">
              <a:rPr lang="tr-TR" smtClean="0"/>
              <a:t>21</a:t>
            </a:fld>
            <a:endParaRPr lang="tr-TR"/>
          </a:p>
        </p:txBody>
      </p:sp>
      <p:pic>
        <p:nvPicPr>
          <p:cNvPr id="5" name="Google Shape;138;g37f22f6394c_0_393">
            <a:extLst>
              <a:ext uri="{FF2B5EF4-FFF2-40B4-BE49-F238E27FC236}">
                <a16:creationId xmlns:a16="http://schemas.microsoft.com/office/drawing/2014/main" id="{0BDA423C-8E1F-178A-6448-4606C0023246}"/>
              </a:ext>
            </a:extLst>
          </p:cNvPr>
          <p:cNvPicPr preferRelativeResize="0"/>
          <p:nvPr/>
        </p:nvPicPr>
        <p:blipFill>
          <a:blip r:embed="rId5">
            <a:alphaModFix amt="35000"/>
          </a:blip>
          <a:stretch>
            <a:fillRect/>
          </a:stretch>
        </p:blipFill>
        <p:spPr>
          <a:xfrm>
            <a:off x="6278091" y="1258784"/>
            <a:ext cx="5426229" cy="5000366"/>
          </a:xfrm>
          <a:prstGeom prst="rect">
            <a:avLst/>
          </a:prstGeom>
          <a:ln>
            <a:noFill/>
          </a:ln>
          <a:effectLst>
            <a:softEdge rad="112500"/>
          </a:effectLst>
        </p:spPr>
      </p:pic>
      <p:sp>
        <p:nvSpPr>
          <p:cNvPr id="7" name="Yuvarlatılmış Dikdörtgen 6">
            <a:extLst>
              <a:ext uri="{FF2B5EF4-FFF2-40B4-BE49-F238E27FC236}">
                <a16:creationId xmlns:a16="http://schemas.microsoft.com/office/drawing/2014/main" id="{851AD358-18DE-E302-C306-58F1464E0871}"/>
              </a:ext>
            </a:extLst>
          </p:cNvPr>
          <p:cNvSpPr/>
          <p:nvPr/>
        </p:nvSpPr>
        <p:spPr>
          <a:xfrm>
            <a:off x="629391" y="4085223"/>
            <a:ext cx="5284519" cy="2173927"/>
          </a:xfrm>
          <a:prstGeom prst="roundRect">
            <a:avLst/>
          </a:prstGeom>
          <a:solidFill>
            <a:schemeClr val="accent1">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just"/>
            <a:r>
              <a:rPr lang="tr-TR" b="1" i="1" dirty="0">
                <a:latin typeface="Arial" panose="020B0604020202020204" pitchFamily="34" charset="0"/>
                <a:cs typeface="Arial" panose="020B0604020202020204" pitchFamily="34" charset="0"/>
              </a:rPr>
              <a:t>As a </a:t>
            </a:r>
            <a:r>
              <a:rPr lang="tr-TR" b="1" i="1" dirty="0" err="1">
                <a:latin typeface="Arial" panose="020B0604020202020204" pitchFamily="34" charset="0"/>
                <a:cs typeface="Arial" panose="020B0604020202020204" pitchFamily="34" charset="0"/>
              </a:rPr>
              <a:t>good</a:t>
            </a:r>
            <a:r>
              <a:rPr lang="tr-TR" b="1" i="1" dirty="0">
                <a:latin typeface="Arial" panose="020B0604020202020204" pitchFamily="34" charset="0"/>
                <a:cs typeface="Arial" panose="020B0604020202020204" pitchFamily="34" charset="0"/>
              </a:rPr>
              <a:t> </a:t>
            </a:r>
            <a:r>
              <a:rPr lang="tr-TR" b="1" i="1" dirty="0" err="1">
                <a:latin typeface="Arial" panose="020B0604020202020204" pitchFamily="34" charset="0"/>
                <a:cs typeface="Arial" panose="020B0604020202020204" pitchFamily="34" charset="0"/>
              </a:rPr>
              <a:t>example</a:t>
            </a:r>
            <a:r>
              <a:rPr lang="tr-TR" b="1" i="1" dirty="0">
                <a:latin typeface="Arial" panose="020B0604020202020204" pitchFamily="34" charset="0"/>
                <a:cs typeface="Arial" panose="020B0604020202020204" pitchFamily="34" charset="0"/>
              </a:rPr>
              <a:t> of </a:t>
            </a:r>
            <a:r>
              <a:rPr lang="tr-TR" b="1" i="1" dirty="0" err="1">
                <a:latin typeface="Arial" panose="020B0604020202020204" pitchFamily="34" charset="0"/>
                <a:cs typeface="Arial" panose="020B0604020202020204" pitchFamily="34" charset="0"/>
              </a:rPr>
              <a:t>such</a:t>
            </a:r>
            <a:r>
              <a:rPr lang="tr-TR" b="1" i="1" dirty="0">
                <a:latin typeface="Arial" panose="020B0604020202020204" pitchFamily="34" charset="0"/>
                <a:cs typeface="Arial" panose="020B0604020202020204" pitchFamily="34" charset="0"/>
              </a:rPr>
              <a:t> a </a:t>
            </a:r>
            <a:r>
              <a:rPr lang="tr-TR" b="1" i="1" dirty="0" err="1">
                <a:latin typeface="Arial" panose="020B0604020202020204" pitchFamily="34" charset="0"/>
                <a:cs typeface="Arial" panose="020B0604020202020204" pitchFamily="34" charset="0"/>
              </a:rPr>
              <a:t>framework</a:t>
            </a:r>
            <a:r>
              <a:rPr lang="tr-TR" b="1" i="1" dirty="0">
                <a:latin typeface="Arial" panose="020B0604020202020204" pitchFamily="34" charset="0"/>
                <a:cs typeface="Arial" panose="020B0604020202020204" pitchFamily="34" charset="0"/>
              </a:rPr>
              <a:t>, </a:t>
            </a:r>
            <a:r>
              <a:rPr lang="tr-TR" b="1" i="1" dirty="0" err="1">
                <a:latin typeface="Arial" panose="020B0604020202020204" pitchFamily="34" charset="0"/>
                <a:cs typeface="Arial" panose="020B0604020202020204" pitchFamily="34" charset="0"/>
              </a:rPr>
              <a:t>the</a:t>
            </a:r>
            <a:r>
              <a:rPr lang="tr-TR" b="1" i="1" dirty="0">
                <a:latin typeface="Arial" panose="020B0604020202020204" pitchFamily="34" charset="0"/>
                <a:cs typeface="Arial" panose="020B0604020202020204" pitchFamily="34" charset="0"/>
              </a:rPr>
              <a:t> NES </a:t>
            </a:r>
            <a:r>
              <a:rPr lang="tr-TR" b="1" i="1" dirty="0" err="1">
                <a:latin typeface="Arial" panose="020B0604020202020204" pitchFamily="34" charset="0"/>
                <a:cs typeface="Arial" panose="020B0604020202020204" pitchFamily="34" charset="0"/>
              </a:rPr>
              <a:t>outlines</a:t>
            </a:r>
            <a:r>
              <a:rPr lang="tr-TR" b="1" i="1" dirty="0">
                <a:latin typeface="Arial" panose="020B0604020202020204" pitchFamily="34" charset="0"/>
                <a:cs typeface="Arial" panose="020B0604020202020204" pitchFamily="34" charset="0"/>
              </a:rPr>
              <a:t> </a:t>
            </a:r>
            <a:r>
              <a:rPr lang="tr-TR" b="1" i="1" dirty="0" err="1">
                <a:latin typeface="Arial" panose="020B0604020202020204" pitchFamily="34" charset="0"/>
                <a:cs typeface="Arial" panose="020B0604020202020204" pitchFamily="34" charset="0"/>
              </a:rPr>
              <a:t>targeted</a:t>
            </a:r>
            <a:r>
              <a:rPr lang="tr-TR" b="1" i="1" dirty="0">
                <a:latin typeface="Arial" panose="020B0604020202020204" pitchFamily="34" charset="0"/>
                <a:cs typeface="Arial" panose="020B0604020202020204" pitchFamily="34" charset="0"/>
              </a:rPr>
              <a:t> </a:t>
            </a:r>
            <a:r>
              <a:rPr lang="tr-TR" b="1" i="1" dirty="0" err="1">
                <a:latin typeface="Arial" panose="020B0604020202020204" pitchFamily="34" charset="0"/>
                <a:cs typeface="Arial" panose="020B0604020202020204" pitchFamily="34" charset="0"/>
              </a:rPr>
              <a:t>actions</a:t>
            </a:r>
            <a:r>
              <a:rPr lang="tr-TR" b="1" i="1" dirty="0">
                <a:latin typeface="Arial" panose="020B0604020202020204" pitchFamily="34" charset="0"/>
                <a:cs typeface="Arial" panose="020B0604020202020204" pitchFamily="34" charset="0"/>
              </a:rPr>
              <a:t> </a:t>
            </a:r>
            <a:r>
              <a:rPr lang="tr-TR" b="1" i="1" dirty="0" err="1">
                <a:latin typeface="Arial" panose="020B0604020202020204" pitchFamily="34" charset="0"/>
                <a:cs typeface="Arial" panose="020B0604020202020204" pitchFamily="34" charset="0"/>
              </a:rPr>
              <a:t>for</a:t>
            </a:r>
            <a:r>
              <a:rPr lang="tr-TR" b="1" i="1" dirty="0">
                <a:latin typeface="Arial" panose="020B0604020202020204" pitchFamily="34" charset="0"/>
                <a:cs typeface="Arial" panose="020B0604020202020204" pitchFamily="34" charset="0"/>
              </a:rPr>
              <a:t> </a:t>
            </a:r>
            <a:r>
              <a:rPr lang="tr-TR" b="1" i="1" dirty="0" err="1">
                <a:latin typeface="Arial" panose="020B0604020202020204" pitchFamily="34" charset="0"/>
                <a:cs typeface="Arial" panose="020B0604020202020204" pitchFamily="34" charset="0"/>
              </a:rPr>
              <a:t>policymakers,institutions</a:t>
            </a:r>
            <a:r>
              <a:rPr lang="tr-TR" b="1" i="1" dirty="0">
                <a:latin typeface="Arial" panose="020B0604020202020204" pitchFamily="34" charset="0"/>
                <a:cs typeface="Arial" panose="020B0604020202020204" pitchFamily="34" charset="0"/>
              </a:rPr>
              <a:t> </a:t>
            </a:r>
            <a:r>
              <a:rPr lang="tr-TR" b="1" i="1" dirty="0" err="1">
                <a:latin typeface="Arial" panose="020B0604020202020204" pitchFamily="34" charset="0"/>
                <a:cs typeface="Arial" panose="020B0604020202020204" pitchFamily="34" charset="0"/>
              </a:rPr>
              <a:t>and</a:t>
            </a:r>
            <a:r>
              <a:rPr lang="tr-TR" b="1" i="1" dirty="0">
                <a:latin typeface="Arial" panose="020B0604020202020204" pitchFamily="34" charset="0"/>
                <a:cs typeface="Arial" panose="020B0604020202020204" pitchFamily="34" charset="0"/>
              </a:rPr>
              <a:t> </a:t>
            </a:r>
            <a:r>
              <a:rPr lang="tr-TR" b="1" i="1" dirty="0" err="1">
                <a:latin typeface="Arial" panose="020B0604020202020204" pitchFamily="34" charset="0"/>
                <a:cs typeface="Arial" panose="020B0604020202020204" pitchFamily="34" charset="0"/>
              </a:rPr>
              <a:t>enterprises</a:t>
            </a:r>
            <a:r>
              <a:rPr lang="tr-TR" b="1" i="1" dirty="0">
                <a:latin typeface="Arial" panose="020B0604020202020204" pitchFamily="34" charset="0"/>
                <a:cs typeface="Arial" panose="020B0604020202020204" pitchFamily="34" charset="0"/>
              </a:rPr>
              <a:t> </a:t>
            </a:r>
            <a:r>
              <a:rPr lang="tr-TR" b="1" i="1" dirty="0" err="1">
                <a:latin typeface="Arial" panose="020B0604020202020204" pitchFamily="34" charset="0"/>
                <a:cs typeface="Arial" panose="020B0604020202020204" pitchFamily="34" charset="0"/>
              </a:rPr>
              <a:t>to</a:t>
            </a:r>
            <a:r>
              <a:rPr lang="tr-TR" b="1" i="1" dirty="0">
                <a:latin typeface="Arial" panose="020B0604020202020204" pitchFamily="34" charset="0"/>
                <a:cs typeface="Arial" panose="020B0604020202020204" pitchFamily="34" charset="0"/>
              </a:rPr>
              <a:t> </a:t>
            </a:r>
            <a:r>
              <a:rPr lang="tr-TR" b="1" i="1" dirty="0" err="1">
                <a:latin typeface="Arial" panose="020B0604020202020204" pitchFamily="34" charset="0"/>
                <a:cs typeface="Arial" panose="020B0604020202020204" pitchFamily="34" charset="0"/>
              </a:rPr>
              <a:t>overcome</a:t>
            </a:r>
            <a:r>
              <a:rPr lang="tr-TR" b="1" i="1" dirty="0">
                <a:latin typeface="Arial" panose="020B0604020202020204" pitchFamily="34" charset="0"/>
                <a:cs typeface="Arial" panose="020B0604020202020204" pitchFamily="34" charset="0"/>
              </a:rPr>
              <a:t> </a:t>
            </a:r>
            <a:r>
              <a:rPr lang="tr-TR" b="1" i="1" dirty="0" err="1">
                <a:latin typeface="Arial" panose="020B0604020202020204" pitchFamily="34" charset="0"/>
                <a:cs typeface="Arial" panose="020B0604020202020204" pitchFamily="34" charset="0"/>
              </a:rPr>
              <a:t>constraints</a:t>
            </a:r>
            <a:r>
              <a:rPr lang="tr-TR" b="1" i="1" dirty="0">
                <a:latin typeface="Arial" panose="020B0604020202020204" pitchFamily="34" charset="0"/>
                <a:cs typeface="Arial" panose="020B0604020202020204" pitchFamily="34" charset="0"/>
              </a:rPr>
              <a:t> </a:t>
            </a:r>
            <a:r>
              <a:rPr lang="tr-TR" b="1" i="1" dirty="0" err="1">
                <a:latin typeface="Arial" panose="020B0604020202020204" pitchFamily="34" charset="0"/>
                <a:cs typeface="Arial" panose="020B0604020202020204" pitchFamily="34" charset="0"/>
              </a:rPr>
              <a:t>and</a:t>
            </a:r>
            <a:r>
              <a:rPr lang="tr-TR" b="1" i="1" dirty="0">
                <a:latin typeface="Arial" panose="020B0604020202020204" pitchFamily="34" charset="0"/>
                <a:cs typeface="Arial" panose="020B0604020202020204" pitchFamily="34" charset="0"/>
              </a:rPr>
              <a:t> </a:t>
            </a:r>
            <a:r>
              <a:rPr lang="tr-TR" b="1" i="1" dirty="0" err="1">
                <a:latin typeface="Arial" panose="020B0604020202020204" pitchFamily="34" charset="0"/>
                <a:cs typeface="Arial" panose="020B0604020202020204" pitchFamily="34" charset="0"/>
              </a:rPr>
              <a:t>capitalize</a:t>
            </a:r>
            <a:r>
              <a:rPr lang="tr-TR" b="1" i="1" dirty="0">
                <a:latin typeface="Arial" panose="020B0604020202020204" pitchFamily="34" charset="0"/>
                <a:cs typeface="Arial" panose="020B0604020202020204" pitchFamily="34" charset="0"/>
              </a:rPr>
              <a:t> on </a:t>
            </a:r>
            <a:r>
              <a:rPr lang="tr-TR" b="1" i="1" dirty="0" err="1">
                <a:latin typeface="Arial" panose="020B0604020202020204" pitchFamily="34" charset="0"/>
                <a:cs typeface="Arial" panose="020B0604020202020204" pitchFamily="34" charset="0"/>
              </a:rPr>
              <a:t>opportunities</a:t>
            </a:r>
            <a:r>
              <a:rPr lang="tr-TR" b="1" i="1" dirty="0">
                <a:latin typeface="Arial" panose="020B0604020202020204" pitchFamily="34" charset="0"/>
                <a:cs typeface="Arial" panose="020B0604020202020204" pitchFamily="34" charset="0"/>
              </a:rPr>
              <a:t> </a:t>
            </a:r>
            <a:r>
              <a:rPr lang="tr-TR" b="1" i="1" dirty="0" err="1">
                <a:latin typeface="Arial" panose="020B0604020202020204" pitchFamily="34" charset="0"/>
                <a:cs typeface="Arial" panose="020B0604020202020204" pitchFamily="34" charset="0"/>
              </a:rPr>
              <a:t>to</a:t>
            </a:r>
            <a:r>
              <a:rPr lang="tr-TR" b="1" i="1" dirty="0">
                <a:latin typeface="Arial" panose="020B0604020202020204" pitchFamily="34" charset="0"/>
                <a:cs typeface="Arial" panose="020B0604020202020204" pitchFamily="34" charset="0"/>
              </a:rPr>
              <a:t> </a:t>
            </a:r>
            <a:r>
              <a:rPr lang="tr-TR" b="1" i="1" dirty="0" err="1">
                <a:latin typeface="Arial" panose="020B0604020202020204" pitchFamily="34" charset="0"/>
                <a:cs typeface="Arial" panose="020B0604020202020204" pitchFamily="34" charset="0"/>
              </a:rPr>
              <a:t>support</a:t>
            </a:r>
            <a:r>
              <a:rPr lang="tr-TR" b="1" i="1" dirty="0">
                <a:latin typeface="Arial" panose="020B0604020202020204" pitchFamily="34" charset="0"/>
                <a:cs typeface="Arial" panose="020B0604020202020204" pitchFamily="34" charset="0"/>
              </a:rPr>
              <a:t> </a:t>
            </a:r>
            <a:r>
              <a:rPr lang="tr-TR" b="1" i="1" dirty="0" err="1">
                <a:latin typeface="Arial" panose="020B0604020202020204" pitchFamily="34" charset="0"/>
                <a:cs typeface="Arial" panose="020B0604020202020204" pitchFamily="34" charset="0"/>
              </a:rPr>
              <a:t>resilient</a:t>
            </a:r>
            <a:r>
              <a:rPr lang="tr-TR" b="1" i="1" dirty="0">
                <a:latin typeface="Arial" panose="020B0604020202020204" pitchFamily="34" charset="0"/>
                <a:cs typeface="Arial" panose="020B0604020202020204" pitchFamily="34" charset="0"/>
              </a:rPr>
              <a:t> </a:t>
            </a:r>
            <a:r>
              <a:rPr lang="tr-TR" b="1" i="1" dirty="0" err="1">
                <a:latin typeface="Arial" panose="020B0604020202020204" pitchFamily="34" charset="0"/>
                <a:cs typeface="Arial" panose="020B0604020202020204" pitchFamily="34" charset="0"/>
              </a:rPr>
              <a:t>value</a:t>
            </a:r>
            <a:r>
              <a:rPr lang="tr-TR" b="1" i="1" dirty="0">
                <a:latin typeface="Arial" panose="020B0604020202020204" pitchFamily="34" charset="0"/>
                <a:cs typeface="Arial" panose="020B0604020202020204" pitchFamily="34" charset="0"/>
              </a:rPr>
              <a:t> </a:t>
            </a:r>
            <a:r>
              <a:rPr lang="tr-TR" b="1" i="1" dirty="0" err="1">
                <a:latin typeface="Arial" panose="020B0604020202020204" pitchFamily="34" charset="0"/>
                <a:cs typeface="Arial" panose="020B0604020202020204" pitchFamily="34" charset="0"/>
              </a:rPr>
              <a:t>chains</a:t>
            </a:r>
            <a:r>
              <a:rPr lang="tr-TR" b="1" i="1" dirty="0">
                <a:latin typeface="Arial" panose="020B0604020202020204" pitchFamily="34" charset="0"/>
                <a:cs typeface="Arial" panose="020B0604020202020204" pitchFamily="34" charset="0"/>
              </a:rPr>
              <a:t> </a:t>
            </a:r>
            <a:r>
              <a:rPr lang="tr-TR" b="1" i="1" dirty="0" err="1">
                <a:latin typeface="Arial" panose="020B0604020202020204" pitchFamily="34" charset="0"/>
                <a:cs typeface="Arial" panose="020B0604020202020204" pitchFamily="34" charset="0"/>
              </a:rPr>
              <a:t>and</a:t>
            </a:r>
            <a:r>
              <a:rPr lang="tr-TR" b="1" i="1" dirty="0">
                <a:latin typeface="Arial" panose="020B0604020202020204" pitchFamily="34" charset="0"/>
                <a:cs typeface="Arial" panose="020B0604020202020204" pitchFamily="34" charset="0"/>
              </a:rPr>
              <a:t> </a:t>
            </a:r>
            <a:r>
              <a:rPr lang="tr-TR" b="1" i="1" dirty="0" err="1">
                <a:latin typeface="Arial" panose="020B0604020202020204" pitchFamily="34" charset="0"/>
                <a:cs typeface="Arial" panose="020B0604020202020204" pitchFamily="34" charset="0"/>
              </a:rPr>
              <a:t>foster</a:t>
            </a:r>
            <a:r>
              <a:rPr lang="tr-TR" b="1" i="1" dirty="0">
                <a:latin typeface="Arial" panose="020B0604020202020204" pitchFamily="34" charset="0"/>
                <a:cs typeface="Arial" panose="020B0604020202020204" pitchFamily="34" charset="0"/>
              </a:rPr>
              <a:t> </a:t>
            </a:r>
            <a:r>
              <a:rPr lang="tr-TR" b="1" i="1" dirty="0" err="1">
                <a:latin typeface="Arial" panose="020B0604020202020204" pitchFamily="34" charset="0"/>
                <a:cs typeface="Arial" panose="020B0604020202020204" pitchFamily="34" charset="0"/>
              </a:rPr>
              <a:t>inclusive</a:t>
            </a:r>
            <a:r>
              <a:rPr lang="tr-TR" b="1" i="1" dirty="0">
                <a:latin typeface="Arial" panose="020B0604020202020204" pitchFamily="34" charset="0"/>
                <a:cs typeface="Arial" panose="020B0604020202020204" pitchFamily="34" charset="0"/>
              </a:rPr>
              <a:t>, </a:t>
            </a:r>
            <a:r>
              <a:rPr lang="tr-TR" b="1" i="1" dirty="0" err="1">
                <a:latin typeface="Arial" panose="020B0604020202020204" pitchFamily="34" charset="0"/>
                <a:cs typeface="Arial" panose="020B0604020202020204" pitchFamily="34" charset="0"/>
              </a:rPr>
              <a:t>digital</a:t>
            </a:r>
            <a:r>
              <a:rPr lang="tr-TR" b="1" i="1" dirty="0">
                <a:latin typeface="Arial" panose="020B0604020202020204" pitchFamily="34" charset="0"/>
                <a:cs typeface="Arial" panose="020B0604020202020204" pitchFamily="34" charset="0"/>
              </a:rPr>
              <a:t>, </a:t>
            </a:r>
            <a:r>
              <a:rPr lang="tr-TR" b="1" i="1" dirty="0" err="1">
                <a:latin typeface="Arial" panose="020B0604020202020204" pitchFamily="34" charset="0"/>
                <a:cs typeface="Arial" panose="020B0604020202020204" pitchFamily="34" charset="0"/>
              </a:rPr>
              <a:t>and</a:t>
            </a:r>
            <a:r>
              <a:rPr lang="tr-TR" b="1" i="1" dirty="0">
                <a:latin typeface="Arial" panose="020B0604020202020204" pitchFamily="34" charset="0"/>
                <a:cs typeface="Arial" panose="020B0604020202020204" pitchFamily="34" charset="0"/>
              </a:rPr>
              <a:t> </a:t>
            </a:r>
            <a:r>
              <a:rPr lang="tr-TR" b="1" i="1" dirty="0" err="1">
                <a:latin typeface="Arial" panose="020B0604020202020204" pitchFamily="34" charset="0"/>
                <a:cs typeface="Arial" panose="020B0604020202020204" pitchFamily="34" charset="0"/>
              </a:rPr>
              <a:t>greener</a:t>
            </a:r>
            <a:r>
              <a:rPr lang="tr-TR" b="1" i="1" dirty="0">
                <a:latin typeface="Arial" panose="020B0604020202020204" pitchFamily="34" charset="0"/>
                <a:cs typeface="Arial" panose="020B0604020202020204" pitchFamily="34" charset="0"/>
              </a:rPr>
              <a:t> </a:t>
            </a:r>
            <a:r>
              <a:rPr lang="tr-TR" b="1" i="1" dirty="0" err="1">
                <a:latin typeface="Arial" panose="020B0604020202020204" pitchFamily="34" charset="0"/>
                <a:cs typeface="Arial" panose="020B0604020202020204" pitchFamily="34" charset="0"/>
              </a:rPr>
              <a:t>trade</a:t>
            </a:r>
            <a:r>
              <a:rPr lang="tr-TR" b="1" i="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323004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Yer Tutucusu 8">
            <a:extLst>
              <a:ext uri="{FF2B5EF4-FFF2-40B4-BE49-F238E27FC236}">
                <a16:creationId xmlns:a16="http://schemas.microsoft.com/office/drawing/2014/main" id="{DD955E65-F0CC-9BB2-2F75-7EEFDAEB5F20}"/>
              </a:ext>
            </a:extLst>
          </p:cNvPr>
          <p:cNvPicPr>
            <a:picLocks noChangeAspect="1"/>
          </p:cNvPicPr>
          <p:nvPr/>
        </p:nvPicPr>
        <p:blipFill>
          <a:blip r:embed="rId3">
            <a:alphaModFix amt="20000"/>
            <a:extLst>
              <a:ext uri="{28A0092B-C50C-407E-A947-70E740481C1C}">
                <a14:useLocalDpi xmlns:a14="http://schemas.microsoft.com/office/drawing/2010/main"/>
              </a:ext>
            </a:extLst>
          </a:blip>
          <a:srcRect l="10172" r="28142" b="1"/>
          <a:stretch>
            <a:fillRect/>
          </a:stretch>
        </p:blipFill>
        <p:spPr>
          <a:xfrm>
            <a:off x="2522356" y="10"/>
            <a:ext cx="9669642" cy="6857990"/>
          </a:xfrm>
          <a:prstGeom prst="rect">
            <a:avLst/>
          </a:prstGeom>
        </p:spPr>
      </p:pic>
      <p:sp>
        <p:nvSpPr>
          <p:cNvPr id="8" name="Metin kutusu 7">
            <a:extLst>
              <a:ext uri="{FF2B5EF4-FFF2-40B4-BE49-F238E27FC236}">
                <a16:creationId xmlns:a16="http://schemas.microsoft.com/office/drawing/2014/main" id="{ED127D72-8691-8089-04F0-7C8BC545CCD8}"/>
              </a:ext>
            </a:extLst>
          </p:cNvPr>
          <p:cNvSpPr txBox="1"/>
          <p:nvPr/>
        </p:nvSpPr>
        <p:spPr>
          <a:xfrm>
            <a:off x="304799" y="1467512"/>
            <a:ext cx="11653928" cy="4549481"/>
          </a:xfrm>
          <a:prstGeom prst="rect">
            <a:avLst/>
          </a:prstGeom>
        </p:spPr>
        <p:txBody>
          <a:bodyPr vert="horz" lIns="91440" tIns="45720" rIns="91440" bIns="45720" rtlCol="0">
            <a:normAutofit/>
          </a:bodyPr>
          <a:lstStyle/>
          <a:p>
            <a:pPr algn="just">
              <a:lnSpc>
                <a:spcPct val="90000"/>
              </a:lnSpc>
              <a:spcAft>
                <a:spcPts val="600"/>
              </a:spcAft>
            </a:pPr>
            <a:r>
              <a:rPr lang="en-US" dirty="0">
                <a:latin typeface="Arial" panose="020B0604020202020204" pitchFamily="34" charset="0"/>
                <a:cs typeface="Arial" panose="020B0604020202020204" pitchFamily="34" charset="0"/>
              </a:rPr>
              <a:t>As indicated by ITC, the governments must adopt a </a:t>
            </a:r>
            <a:r>
              <a:rPr lang="en-US" b="1" dirty="0">
                <a:latin typeface="Arial" panose="020B0604020202020204" pitchFamily="34" charset="0"/>
                <a:cs typeface="Arial" panose="020B0604020202020204" pitchFamily="34" charset="0"/>
              </a:rPr>
              <a:t>holistic perspective </a:t>
            </a:r>
            <a:r>
              <a:rPr lang="en-US" dirty="0">
                <a:latin typeface="Arial" panose="020B0604020202020204" pitchFamily="34" charset="0"/>
                <a:cs typeface="Arial" panose="020B0604020202020204" pitchFamily="34" charset="0"/>
              </a:rPr>
              <a:t>that ensures policies, laws, and regulations are sequenced and harmonized to create a mutually </a:t>
            </a:r>
            <a:r>
              <a:rPr lang="en-US" b="1" dirty="0">
                <a:latin typeface="Arial" panose="020B0604020202020204" pitchFamily="34" charset="0"/>
                <a:cs typeface="Arial" panose="020B0604020202020204" pitchFamily="34" charset="0"/>
              </a:rPr>
              <a:t>reinforcing framework </a:t>
            </a:r>
            <a:r>
              <a:rPr lang="en-US" dirty="0">
                <a:latin typeface="Arial" panose="020B0604020202020204" pitchFamily="34" charset="0"/>
                <a:cs typeface="Arial" panose="020B0604020202020204" pitchFamily="34" charset="0"/>
              </a:rPr>
              <a:t>for competitiveness and export success. </a:t>
            </a:r>
          </a:p>
          <a:p>
            <a:pPr algn="just">
              <a:lnSpc>
                <a:spcPct val="90000"/>
              </a:lnSpc>
              <a:spcAft>
                <a:spcPts val="600"/>
              </a:spcAft>
            </a:pPr>
            <a:endParaRPr lang="en-US" dirty="0">
              <a:latin typeface="Arial" panose="020B0604020202020204" pitchFamily="34" charset="0"/>
              <a:cs typeface="Arial" panose="020B0604020202020204" pitchFamily="34" charset="0"/>
            </a:endParaRPr>
          </a:p>
          <a:p>
            <a:pPr marL="914400" lvl="1" indent="-342900" algn="just">
              <a:lnSpc>
                <a:spcPct val="90000"/>
              </a:lnSpc>
              <a:spcAft>
                <a:spcPts val="600"/>
              </a:spcAft>
              <a:buFont typeface="Wingdings" pitchFamily="2" charset="2"/>
              <a:buChar char="ü"/>
            </a:pPr>
            <a:r>
              <a:rPr lang="en-US" dirty="0">
                <a:latin typeface="Arial" panose="020B0604020202020204" pitchFamily="34" charset="0"/>
                <a:cs typeface="Arial" panose="020B0604020202020204" pitchFamily="34" charset="0"/>
              </a:rPr>
              <a:t>NES can trigger transformative change through a </a:t>
            </a:r>
            <a:r>
              <a:rPr lang="en-US" b="1" dirty="0">
                <a:latin typeface="Arial" panose="020B0604020202020204" pitchFamily="34" charset="0"/>
                <a:cs typeface="Arial" panose="020B0604020202020204" pitchFamily="34" charset="0"/>
              </a:rPr>
              <a:t>whole-of-country effort </a:t>
            </a:r>
            <a:r>
              <a:rPr lang="en-US" dirty="0">
                <a:latin typeface="Arial" panose="020B0604020202020204" pitchFamily="34" charset="0"/>
                <a:cs typeface="Arial" panose="020B0604020202020204" pitchFamily="34" charset="0"/>
              </a:rPr>
              <a:t>in support of sustainable economic growth. NES sometimes called a </a:t>
            </a:r>
            <a:r>
              <a:rPr lang="en-US" b="1" dirty="0">
                <a:latin typeface="Arial" panose="020B0604020202020204" pitchFamily="34" charset="0"/>
                <a:cs typeface="Arial" panose="020B0604020202020204" pitchFamily="34" charset="0"/>
              </a:rPr>
              <a:t>"strategy of strategies”.</a:t>
            </a:r>
          </a:p>
          <a:p>
            <a:pPr marL="571500" lvl="1" indent="-342900" algn="just">
              <a:lnSpc>
                <a:spcPct val="90000"/>
              </a:lnSpc>
              <a:spcAft>
                <a:spcPts val="600"/>
              </a:spcAft>
              <a:buFont typeface="Wingdings" pitchFamily="2" charset="2"/>
              <a:buChar char="ü"/>
            </a:pPr>
            <a:endParaRPr lang="en-US" dirty="0">
              <a:latin typeface="Arial" panose="020B0604020202020204" pitchFamily="34" charset="0"/>
              <a:cs typeface="Arial" panose="020B0604020202020204" pitchFamily="34" charset="0"/>
            </a:endParaRPr>
          </a:p>
          <a:p>
            <a:pPr marL="914400" lvl="1" indent="-342900" algn="just">
              <a:lnSpc>
                <a:spcPct val="90000"/>
              </a:lnSpc>
              <a:spcAft>
                <a:spcPts val="600"/>
              </a:spcAft>
              <a:buFont typeface="Wingdings" pitchFamily="2" charset="2"/>
              <a:buChar char="ü"/>
            </a:pPr>
            <a:r>
              <a:rPr lang="en-US" dirty="0">
                <a:latin typeface="Arial" panose="020B0604020202020204" pitchFamily="34" charset="0"/>
                <a:cs typeface="Arial" panose="020B0604020202020204" pitchFamily="34" charset="0"/>
              </a:rPr>
              <a:t>NES can provide </a:t>
            </a:r>
            <a:r>
              <a:rPr lang="en-US" b="1" dirty="0">
                <a:latin typeface="Arial" panose="020B0604020202020204" pitchFamily="34" charset="0"/>
                <a:cs typeface="Arial" panose="020B0604020202020204" pitchFamily="34" charset="0"/>
              </a:rPr>
              <a:t>guidance on how to overcome  developing supply-side capacities </a:t>
            </a:r>
            <a:r>
              <a:rPr lang="en-US" dirty="0">
                <a:latin typeface="Arial" panose="020B0604020202020204" pitchFamily="34" charset="0"/>
                <a:cs typeface="Arial" panose="020B0604020202020204" pitchFamily="34" charset="0"/>
              </a:rPr>
              <a:t>in terms of ;</a:t>
            </a:r>
          </a:p>
          <a:p>
            <a:pPr marL="571500" lvl="1" algn="just">
              <a:lnSpc>
                <a:spcPct val="90000"/>
              </a:lnSpc>
              <a:spcAft>
                <a:spcPts val="600"/>
              </a:spcAft>
            </a:pPr>
            <a:endParaRPr lang="en-US" dirty="0">
              <a:latin typeface="Arial" panose="020B0604020202020204" pitchFamily="34" charset="0"/>
              <a:cs typeface="Arial" panose="020B0604020202020204" pitchFamily="34" charset="0"/>
            </a:endParaRPr>
          </a:p>
          <a:p>
            <a:pPr marL="1371600" lvl="2" indent="-342900" algn="just">
              <a:lnSpc>
                <a:spcPct val="90000"/>
              </a:lnSpc>
              <a:spcAft>
                <a:spcPts val="600"/>
              </a:spcAft>
              <a:buFont typeface="Wingdings" pitchFamily="2" charset="2"/>
              <a:buChar char="v"/>
            </a:pPr>
            <a:r>
              <a:rPr lang="en-US" dirty="0">
                <a:latin typeface="Arial" panose="020B0604020202020204" pitchFamily="34" charset="0"/>
                <a:cs typeface="Arial" panose="020B0604020202020204" pitchFamily="34" charset="0"/>
              </a:rPr>
              <a:t>quality, value addition, </a:t>
            </a:r>
          </a:p>
          <a:p>
            <a:pPr marL="1371600" lvl="2" indent="-342900" algn="just">
              <a:lnSpc>
                <a:spcPct val="90000"/>
              </a:lnSpc>
              <a:spcAft>
                <a:spcPts val="600"/>
              </a:spcAft>
              <a:buFont typeface="Wingdings" pitchFamily="2" charset="2"/>
              <a:buChar char="v"/>
            </a:pPr>
            <a:r>
              <a:rPr lang="en-US" dirty="0">
                <a:latin typeface="Arial" panose="020B0604020202020204" pitchFamily="34" charset="0"/>
                <a:cs typeface="Arial" panose="020B0604020202020204" pitchFamily="34" charset="0"/>
              </a:rPr>
              <a:t>diversification, </a:t>
            </a:r>
          </a:p>
          <a:p>
            <a:pPr marL="1371600" lvl="2" indent="-342900" algn="just">
              <a:lnSpc>
                <a:spcPct val="90000"/>
              </a:lnSpc>
              <a:spcAft>
                <a:spcPts val="600"/>
              </a:spcAft>
              <a:buFont typeface="Wingdings" pitchFamily="2" charset="2"/>
              <a:buChar char="v"/>
            </a:pPr>
            <a:r>
              <a:rPr lang="en-US" dirty="0">
                <a:latin typeface="Arial" panose="020B0604020202020204" pitchFamily="34" charset="0"/>
                <a:cs typeface="Arial" panose="020B0604020202020204" pitchFamily="34" charset="0"/>
              </a:rPr>
              <a:t>technology and skills to align national productivity with international market opportunities</a:t>
            </a:r>
          </a:p>
          <a:p>
            <a:pPr marL="342900" indent="-228600">
              <a:lnSpc>
                <a:spcPct val="90000"/>
              </a:lnSpc>
              <a:spcAft>
                <a:spcPts val="600"/>
              </a:spcAft>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indent="-228600">
              <a:lnSpc>
                <a:spcPct val="90000"/>
              </a:lnSpc>
              <a:spcAft>
                <a:spcPts val="600"/>
              </a:spcAft>
              <a:buFont typeface="Arial" panose="020B0604020202020204" pitchFamily="34" charset="0"/>
              <a:buChar char="•"/>
            </a:pPr>
            <a:endParaRPr lang="en-US" sz="1300" b="1" dirty="0"/>
          </a:p>
        </p:txBody>
      </p:sp>
      <p:sp>
        <p:nvSpPr>
          <p:cNvPr id="3" name="Slayt Numarası Yer Tutucusu 2">
            <a:extLst>
              <a:ext uri="{FF2B5EF4-FFF2-40B4-BE49-F238E27FC236}">
                <a16:creationId xmlns:a16="http://schemas.microsoft.com/office/drawing/2014/main" id="{6237705D-0CEF-7124-47BA-2340A279E34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4999CA5D-0F90-40C2-9A97-2DECA48625F7}" type="slidenum">
              <a:rPr lang="en-US">
                <a:solidFill>
                  <a:srgbClr val="FFFFFF"/>
                </a:solidFill>
                <a:latin typeface="Calibri" panose="020F0502020204030204"/>
              </a:rPr>
              <a:pPr>
                <a:spcAft>
                  <a:spcPts val="600"/>
                </a:spcAft>
                <a:defRPr/>
              </a:pPr>
              <a:t>22</a:t>
            </a:fld>
            <a:endParaRPr lang="en-US">
              <a:solidFill>
                <a:srgbClr val="FFFFFF"/>
              </a:solidFill>
              <a:latin typeface="Calibri" panose="020F0502020204030204"/>
            </a:endParaRPr>
          </a:p>
        </p:txBody>
      </p:sp>
      <p:pic>
        <p:nvPicPr>
          <p:cNvPr id="6" name="Grafik 5" descr="Büyüteç">
            <a:extLst>
              <a:ext uri="{FF2B5EF4-FFF2-40B4-BE49-F238E27FC236}">
                <a16:creationId xmlns:a16="http://schemas.microsoft.com/office/drawing/2014/main" id="{1CCDC179-A434-89E6-523A-3156CC84C9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38727" y="97200"/>
            <a:ext cx="720000" cy="720000"/>
          </a:xfrm>
          <a:prstGeom prst="rect">
            <a:avLst/>
          </a:prstGeom>
        </p:spPr>
      </p:pic>
      <p:sp>
        <p:nvSpPr>
          <p:cNvPr id="9" name="Dikdörtgen 8">
            <a:extLst>
              <a:ext uri="{FF2B5EF4-FFF2-40B4-BE49-F238E27FC236}">
                <a16:creationId xmlns:a16="http://schemas.microsoft.com/office/drawing/2014/main" id="{1921213F-2061-A78D-A420-3BFCEB03E27C}"/>
              </a:ext>
            </a:extLst>
          </p:cNvPr>
          <p:cNvSpPr/>
          <p:nvPr/>
        </p:nvSpPr>
        <p:spPr>
          <a:xfrm>
            <a:off x="0" y="0"/>
            <a:ext cx="12192000" cy="914400"/>
          </a:xfrm>
          <a:prstGeom prst="rect">
            <a:avLst/>
          </a:prstGeom>
          <a:solidFill>
            <a:srgbClr val="002060"/>
          </a:solidFill>
          <a:ln w="38100">
            <a:noFill/>
          </a:ln>
        </p:spPr>
        <p:style>
          <a:lnRef idx="0">
            <a:scrgbClr r="0" g="0" b="0"/>
          </a:lnRef>
          <a:fillRef idx="0">
            <a:scrgbClr r="0" g="0" b="0"/>
          </a:fillRef>
          <a:effectRef idx="0">
            <a:scrgbClr r="0" g="0" b="0"/>
          </a:effectRef>
          <a:fontRef idx="minor">
            <a:schemeClr val="lt1"/>
          </a:fontRef>
        </p:style>
        <p:txBody>
          <a:bodyPr rtlCol="0" anchor="ctr"/>
          <a:lstStyle/>
          <a:p>
            <a:r>
              <a:rPr lang="tr-TR" sz="3200" b="1" dirty="0">
                <a:solidFill>
                  <a:schemeClr val="bg1"/>
                </a:solidFill>
              </a:rPr>
              <a:t>     </a:t>
            </a:r>
            <a:r>
              <a:rPr lang="en-US" sz="3200" b="1" dirty="0">
                <a:solidFill>
                  <a:schemeClr val="bg1"/>
                </a:solidFill>
                <a:latin typeface="Arial" panose="020B0604020202020204" pitchFamily="34" charset="0"/>
                <a:cs typeface="Arial" panose="020B0604020202020204" pitchFamily="34" charset="0"/>
              </a:rPr>
              <a:t>National Export Strategy (NES) </a:t>
            </a:r>
            <a:endParaRPr lang="tr-TR" sz="3200" dirty="0">
              <a:solidFill>
                <a:schemeClr val="bg1"/>
              </a:solidFill>
            </a:endParaRPr>
          </a:p>
        </p:txBody>
      </p:sp>
    </p:spTree>
    <p:extLst>
      <p:ext uri="{BB962C8B-B14F-4D97-AF65-F5344CB8AC3E}">
        <p14:creationId xmlns:p14="http://schemas.microsoft.com/office/powerpoint/2010/main" val="18386113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6699DB-CEB4-9DE4-E7E7-23734ABA5097}"/>
            </a:ext>
          </a:extLst>
        </p:cNvPr>
        <p:cNvGrpSpPr/>
        <p:nvPr/>
      </p:nvGrpSpPr>
      <p:grpSpPr>
        <a:xfrm>
          <a:off x="0" y="0"/>
          <a:ext cx="0" cy="0"/>
          <a:chOff x="0" y="0"/>
          <a:chExt cx="0" cy="0"/>
        </a:xfrm>
      </p:grpSpPr>
      <p:pic>
        <p:nvPicPr>
          <p:cNvPr id="4" name="Resim 3" descr="dış mekan, tekne, yük konteyneri, kargo konteyneri içeren bir resim&#10;&#10;Açıklama otomatik olarak oluşturuldu">
            <a:extLst>
              <a:ext uri="{FF2B5EF4-FFF2-40B4-BE49-F238E27FC236}">
                <a16:creationId xmlns:a16="http://schemas.microsoft.com/office/drawing/2014/main" id="{83E53064-98D1-2399-B8BC-8ED8E1F4AFC5}"/>
              </a:ext>
            </a:extLst>
          </p:cNvPr>
          <p:cNvPicPr>
            <a:picLocks noChangeAspect="1"/>
          </p:cNvPicPr>
          <p:nvPr/>
        </p:nvPicPr>
        <p:blipFill rotWithShape="1">
          <a:blip r:embed="rId2">
            <a:alphaModFix amt="10000"/>
            <a:extLst>
              <a:ext uri="{28A0092B-C50C-407E-A947-70E740481C1C}">
                <a14:useLocalDpi xmlns:a14="http://schemas.microsoft.com/office/drawing/2010/main"/>
              </a:ext>
            </a:extLst>
          </a:blip>
          <a:srcRect/>
          <a:stretch/>
        </p:blipFill>
        <p:spPr>
          <a:xfrm>
            <a:off x="0" y="400050"/>
            <a:ext cx="12192000" cy="6620686"/>
          </a:xfrm>
          <a:prstGeom prst="rect">
            <a:avLst/>
          </a:prstGeom>
        </p:spPr>
      </p:pic>
      <p:pic>
        <p:nvPicPr>
          <p:cNvPr id="7" name="Grafik 6" descr="Hedef">
            <a:extLst>
              <a:ext uri="{FF2B5EF4-FFF2-40B4-BE49-F238E27FC236}">
                <a16:creationId xmlns:a16="http://schemas.microsoft.com/office/drawing/2014/main" id="{4D2D7DF6-2F06-2C4A-4A00-AA892903A4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36334" y="66720"/>
            <a:ext cx="720000" cy="720000"/>
          </a:xfrm>
          <a:prstGeom prst="rect">
            <a:avLst/>
          </a:prstGeom>
        </p:spPr>
      </p:pic>
      <p:sp>
        <p:nvSpPr>
          <p:cNvPr id="8" name="Slayt Numarası Yer Tutucusu 7">
            <a:extLst>
              <a:ext uri="{FF2B5EF4-FFF2-40B4-BE49-F238E27FC236}">
                <a16:creationId xmlns:a16="http://schemas.microsoft.com/office/drawing/2014/main" id="{C4542CA3-A5C2-F606-21DC-1EA6BBD69C89}"/>
              </a:ext>
            </a:extLst>
          </p:cNvPr>
          <p:cNvSpPr>
            <a:spLocks noGrp="1"/>
          </p:cNvSpPr>
          <p:nvPr>
            <p:ph type="sldNum" sz="quarter" idx="12"/>
          </p:nvPr>
        </p:nvSpPr>
        <p:spPr/>
        <p:txBody>
          <a:bodyPr/>
          <a:lstStyle/>
          <a:p>
            <a:fld id="{4999CA5D-0F90-40C2-9A97-2DECA48625F7}" type="slidenum">
              <a:rPr lang="tr-TR" smtClean="0"/>
              <a:t>23</a:t>
            </a:fld>
            <a:endParaRPr lang="tr-TR"/>
          </a:p>
        </p:txBody>
      </p:sp>
      <p:sp>
        <p:nvSpPr>
          <p:cNvPr id="10" name="Dikdörtgen 9">
            <a:extLst>
              <a:ext uri="{FF2B5EF4-FFF2-40B4-BE49-F238E27FC236}">
                <a16:creationId xmlns:a16="http://schemas.microsoft.com/office/drawing/2014/main" id="{1DE71014-B5B7-8A74-4D6B-A5395CDC7B2D}"/>
              </a:ext>
            </a:extLst>
          </p:cNvPr>
          <p:cNvSpPr/>
          <p:nvPr/>
        </p:nvSpPr>
        <p:spPr>
          <a:xfrm>
            <a:off x="0" y="5896"/>
            <a:ext cx="12192000" cy="914400"/>
          </a:xfrm>
          <a:prstGeom prst="rect">
            <a:avLst/>
          </a:prstGeom>
          <a:solidFill>
            <a:srgbClr val="002060"/>
          </a:solidFill>
          <a:ln w="38100">
            <a:noFill/>
          </a:ln>
        </p:spPr>
        <p:style>
          <a:lnRef idx="0">
            <a:scrgbClr r="0" g="0" b="0"/>
          </a:lnRef>
          <a:fillRef idx="0">
            <a:scrgbClr r="0" g="0" b="0"/>
          </a:fillRef>
          <a:effectRef idx="0">
            <a:scrgbClr r="0" g="0" b="0"/>
          </a:effectRef>
          <a:fontRef idx="minor">
            <a:schemeClr val="lt1"/>
          </a:fontRef>
        </p:style>
        <p:txBody>
          <a:bodyPr rtlCol="0" anchor="ctr"/>
          <a:lstStyle/>
          <a:p>
            <a:r>
              <a:rPr lang="tr-TR" sz="3200" b="1">
                <a:solidFill>
                  <a:schemeClr val="bg1"/>
                </a:solidFill>
              </a:rPr>
              <a:t>     </a:t>
            </a:r>
            <a:r>
              <a:rPr lang="en-US" sz="3200" b="1" dirty="0">
                <a:solidFill>
                  <a:schemeClr val="bg1"/>
                </a:solidFill>
                <a:latin typeface="Arial" panose="020B0604020202020204" pitchFamily="34" charset="0"/>
                <a:cs typeface="Arial" panose="020B0604020202020204" pitchFamily="34" charset="0"/>
              </a:rPr>
              <a:t>National Export Strategy (NES) </a:t>
            </a:r>
            <a:endParaRPr lang="tr-TR" sz="3200" dirty="0">
              <a:solidFill>
                <a:schemeClr val="bg1"/>
              </a:solidFill>
            </a:endParaRPr>
          </a:p>
        </p:txBody>
      </p:sp>
      <p:sp>
        <p:nvSpPr>
          <p:cNvPr id="12" name="Metin kutusu 11">
            <a:extLst>
              <a:ext uri="{FF2B5EF4-FFF2-40B4-BE49-F238E27FC236}">
                <a16:creationId xmlns:a16="http://schemas.microsoft.com/office/drawing/2014/main" id="{90C512A5-AE22-8F95-19DE-03ECB3D19FF7}"/>
              </a:ext>
            </a:extLst>
          </p:cNvPr>
          <p:cNvSpPr txBox="1"/>
          <p:nvPr/>
        </p:nvSpPr>
        <p:spPr>
          <a:xfrm>
            <a:off x="332509" y="1119590"/>
            <a:ext cx="11257808" cy="5109091"/>
          </a:xfrm>
          <a:prstGeom prst="rect">
            <a:avLst/>
          </a:prstGeom>
          <a:noFill/>
        </p:spPr>
        <p:txBody>
          <a:bodyPr wrap="square">
            <a:spAutoFit/>
          </a:bodyPr>
          <a:lstStyle/>
          <a:p>
            <a:pPr marL="342900" indent="-342900">
              <a:buFont typeface="Wingdings" pitchFamily="2" charset="2"/>
              <a:buChar char="ü"/>
            </a:pPr>
            <a:r>
              <a:rPr lang="tr-TR" dirty="0" err="1">
                <a:latin typeface="Arial" panose="020B0604020202020204" pitchFamily="34" charset="0"/>
                <a:cs typeface="Arial" panose="020B0604020202020204" pitchFamily="34" charset="0"/>
              </a:rPr>
              <a:t>Fosters</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the</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diversification</a:t>
            </a:r>
            <a:r>
              <a:rPr lang="tr-TR" dirty="0">
                <a:latin typeface="Arial" panose="020B0604020202020204" pitchFamily="34" charset="0"/>
                <a:cs typeface="Arial" panose="020B0604020202020204" pitchFamily="34" charset="0"/>
              </a:rPr>
              <a:t> of </a:t>
            </a:r>
            <a:r>
              <a:rPr lang="tr-TR" dirty="0" err="1">
                <a:latin typeface="Arial" panose="020B0604020202020204" pitchFamily="34" charset="0"/>
                <a:cs typeface="Arial" panose="020B0604020202020204" pitchFamily="34" charset="0"/>
              </a:rPr>
              <a:t>export</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products</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and</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markets</a:t>
            </a:r>
            <a:r>
              <a:rPr lang="tr-TR" dirty="0">
                <a:latin typeface="Arial" panose="020B0604020202020204" pitchFamily="34" charset="0"/>
                <a:cs typeface="Arial" panose="020B0604020202020204" pitchFamily="34" charset="0"/>
              </a:rPr>
              <a:t>. </a:t>
            </a:r>
          </a:p>
          <a:p>
            <a:pPr marL="342900" indent="-342900">
              <a:buFont typeface="Wingdings" pitchFamily="2" charset="2"/>
              <a:buChar char="ü"/>
            </a:pPr>
            <a:endParaRPr lang="tr-TR" dirty="0">
              <a:latin typeface="Arial" panose="020B0604020202020204" pitchFamily="34" charset="0"/>
              <a:cs typeface="Arial" panose="020B0604020202020204" pitchFamily="34" charset="0"/>
            </a:endParaRPr>
          </a:p>
          <a:p>
            <a:pPr marL="342900" indent="-342900">
              <a:buFont typeface="Wingdings" pitchFamily="2" charset="2"/>
              <a:buChar char="ü"/>
            </a:pPr>
            <a:endParaRPr lang="tr-TR" dirty="0">
              <a:latin typeface="Arial" panose="020B0604020202020204" pitchFamily="34" charset="0"/>
              <a:cs typeface="Arial" panose="020B0604020202020204" pitchFamily="34" charset="0"/>
            </a:endParaRPr>
          </a:p>
          <a:p>
            <a:pPr marL="342900" indent="-342900">
              <a:buFont typeface="Wingdings" pitchFamily="2" charset="2"/>
              <a:buChar char="ü"/>
            </a:pPr>
            <a:r>
              <a:rPr lang="tr-TR" dirty="0" err="1">
                <a:latin typeface="Arial" panose="020B0604020202020204" pitchFamily="34" charset="0"/>
                <a:cs typeface="Arial" panose="020B0604020202020204" pitchFamily="34" charset="0"/>
              </a:rPr>
              <a:t>Encourages</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competitiveness</a:t>
            </a:r>
            <a:r>
              <a:rPr lang="tr-TR" dirty="0">
                <a:latin typeface="Arial" panose="020B0604020202020204" pitchFamily="34" charset="0"/>
                <a:cs typeface="Arial" panose="020B0604020202020204" pitchFamily="34" charset="0"/>
              </a:rPr>
              <a:t> of </a:t>
            </a:r>
            <a:r>
              <a:rPr lang="tr-TR" dirty="0" err="1">
                <a:latin typeface="Arial" panose="020B0604020202020204" pitchFamily="34" charset="0"/>
                <a:cs typeface="Arial" panose="020B0604020202020204" pitchFamily="34" charset="0"/>
              </a:rPr>
              <a:t>SMEs</a:t>
            </a:r>
            <a:r>
              <a:rPr lang="tr-TR" dirty="0">
                <a:latin typeface="Arial" panose="020B0604020202020204" pitchFamily="34" charset="0"/>
                <a:cs typeface="Arial" panose="020B0604020202020204" pitchFamily="34" charset="0"/>
              </a:rPr>
              <a:t>  at </a:t>
            </a:r>
            <a:r>
              <a:rPr lang="tr-TR" dirty="0" err="1">
                <a:latin typeface="Arial" panose="020B0604020202020204" pitchFamily="34" charset="0"/>
                <a:cs typeface="Arial" panose="020B0604020202020204" pitchFamily="34" charset="0"/>
              </a:rPr>
              <a:t>home</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and</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abroad</a:t>
            </a:r>
            <a:r>
              <a:rPr lang="tr-TR" dirty="0">
                <a:latin typeface="Arial" panose="020B0604020202020204" pitchFamily="34" charset="0"/>
                <a:cs typeface="Arial" panose="020B0604020202020204" pitchFamily="34" charset="0"/>
              </a:rPr>
              <a:t>.</a:t>
            </a:r>
          </a:p>
          <a:p>
            <a:endParaRPr lang="tr-TR" dirty="0">
              <a:latin typeface="Arial" panose="020B0604020202020204" pitchFamily="34" charset="0"/>
              <a:cs typeface="Arial" panose="020B0604020202020204" pitchFamily="34" charset="0"/>
            </a:endParaRPr>
          </a:p>
          <a:p>
            <a:pPr marL="342900" indent="-342900">
              <a:buFont typeface="Wingdings" pitchFamily="2" charset="2"/>
              <a:buChar char="ü"/>
            </a:pPr>
            <a:endParaRPr lang="tr-TR" dirty="0">
              <a:latin typeface="Arial" panose="020B0604020202020204" pitchFamily="34" charset="0"/>
              <a:cs typeface="Arial" panose="020B0604020202020204" pitchFamily="34" charset="0"/>
            </a:endParaRPr>
          </a:p>
          <a:p>
            <a:pPr marL="342900" indent="-342900">
              <a:buFont typeface="Wingdings" pitchFamily="2" charset="2"/>
              <a:buChar char="ü"/>
            </a:pPr>
            <a:r>
              <a:rPr lang="tr-TR" dirty="0" err="1">
                <a:latin typeface="Arial" panose="020B0604020202020204" pitchFamily="34" charset="0"/>
                <a:cs typeface="Arial" panose="020B0604020202020204" pitchFamily="34" charset="0"/>
              </a:rPr>
              <a:t>Promotes</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investment</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by</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pinpointing</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growth</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sectors</a:t>
            </a:r>
            <a:r>
              <a:rPr lang="tr-TR" dirty="0">
                <a:latin typeface="Arial" panose="020B0604020202020204" pitchFamily="34" charset="0"/>
                <a:cs typeface="Arial" panose="020B0604020202020204" pitchFamily="34" charset="0"/>
              </a:rPr>
              <a:t>. </a:t>
            </a:r>
          </a:p>
          <a:p>
            <a:endParaRPr lang="tr-TR" dirty="0">
              <a:latin typeface="Arial" panose="020B0604020202020204" pitchFamily="34" charset="0"/>
              <a:cs typeface="Arial" panose="020B0604020202020204" pitchFamily="34" charset="0"/>
            </a:endParaRPr>
          </a:p>
          <a:p>
            <a:pPr marL="342900" indent="-342900">
              <a:buFont typeface="Wingdings" pitchFamily="2" charset="2"/>
              <a:buChar char="ü"/>
            </a:pPr>
            <a:endParaRPr lang="tr-TR" dirty="0">
              <a:latin typeface="Arial" panose="020B0604020202020204" pitchFamily="34" charset="0"/>
              <a:cs typeface="Arial" panose="020B0604020202020204" pitchFamily="34" charset="0"/>
            </a:endParaRPr>
          </a:p>
          <a:p>
            <a:pPr marL="342900" indent="-342900">
              <a:buFont typeface="Wingdings" pitchFamily="2" charset="2"/>
              <a:buChar char="ü"/>
            </a:pPr>
            <a:r>
              <a:rPr lang="tr-TR" dirty="0" err="1">
                <a:latin typeface="Arial" panose="020B0604020202020204" pitchFamily="34" charset="0"/>
                <a:cs typeface="Arial" panose="020B0604020202020204" pitchFamily="34" charset="0"/>
              </a:rPr>
              <a:t>Strengthens</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public-private</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partnerships</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to</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mount</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trade</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development</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offensives</a:t>
            </a:r>
            <a:r>
              <a:rPr lang="tr-TR" dirty="0">
                <a:latin typeface="Arial" panose="020B0604020202020204" pitchFamily="34" charset="0"/>
                <a:cs typeface="Arial" panose="020B0604020202020204" pitchFamily="34" charset="0"/>
              </a:rPr>
              <a:t>.</a:t>
            </a:r>
          </a:p>
          <a:p>
            <a:pPr marL="342900" indent="-342900">
              <a:buFont typeface="Wingdings" pitchFamily="2" charset="2"/>
              <a:buChar char="ü"/>
            </a:pPr>
            <a:endParaRPr lang="tr-TR" dirty="0">
              <a:latin typeface="Arial" panose="020B0604020202020204" pitchFamily="34" charset="0"/>
              <a:cs typeface="Arial" panose="020B0604020202020204" pitchFamily="34" charset="0"/>
            </a:endParaRPr>
          </a:p>
          <a:p>
            <a:pPr marL="342900" indent="-342900">
              <a:buFont typeface="Wingdings" pitchFamily="2" charset="2"/>
              <a:buChar char="ü"/>
            </a:pPr>
            <a:endParaRPr lang="tr-TR" dirty="0">
              <a:latin typeface="Arial" panose="020B0604020202020204" pitchFamily="34" charset="0"/>
              <a:cs typeface="Arial" panose="020B0604020202020204" pitchFamily="34" charset="0"/>
            </a:endParaRPr>
          </a:p>
          <a:p>
            <a:pPr marL="342900" indent="-342900">
              <a:buFont typeface="Wingdings" pitchFamily="2" charset="2"/>
              <a:buChar char="ü"/>
            </a:pPr>
            <a:r>
              <a:rPr lang="tr-TR" dirty="0" err="1">
                <a:latin typeface="Arial" panose="020B0604020202020204" pitchFamily="34" charset="0"/>
                <a:cs typeface="Arial" panose="020B0604020202020204" pitchFamily="34" charset="0"/>
              </a:rPr>
              <a:t>Sets</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up</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frameworks</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for</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implementation</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monitoring</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results</a:t>
            </a:r>
            <a:r>
              <a:rPr lang="tr-TR" dirty="0">
                <a:latin typeface="Arial" panose="020B0604020202020204" pitchFamily="34" charset="0"/>
                <a:cs typeface="Arial" panose="020B0604020202020204" pitchFamily="34" charset="0"/>
              </a:rPr>
              <a:t>.</a:t>
            </a:r>
          </a:p>
          <a:p>
            <a:endParaRPr lang="tr-TR" dirty="0">
              <a:latin typeface="Arial" panose="020B0604020202020204" pitchFamily="34" charset="0"/>
              <a:cs typeface="Arial" panose="020B0604020202020204" pitchFamily="34" charset="0"/>
            </a:endParaRPr>
          </a:p>
          <a:p>
            <a:pPr marL="342900" indent="-342900">
              <a:buFont typeface="Wingdings" pitchFamily="2" charset="2"/>
              <a:buChar char="ü"/>
            </a:pPr>
            <a:endParaRPr lang="tr-TR" dirty="0">
              <a:latin typeface="Arial" panose="020B0604020202020204" pitchFamily="34" charset="0"/>
              <a:cs typeface="Arial" panose="020B0604020202020204" pitchFamily="34" charset="0"/>
            </a:endParaRPr>
          </a:p>
          <a:p>
            <a:pPr marL="342900" indent="-342900">
              <a:buFont typeface="Wingdings" pitchFamily="2" charset="2"/>
              <a:buChar char="ü"/>
            </a:pPr>
            <a:r>
              <a:rPr lang="tr-TR" dirty="0" err="1">
                <a:latin typeface="Arial" panose="020B0604020202020204" pitchFamily="34" charset="0"/>
                <a:cs typeface="Arial" panose="020B0604020202020204" pitchFamily="34" charset="0"/>
              </a:rPr>
              <a:t>Aims</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to</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enhance</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living</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standards</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and</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income</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levels</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by</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expanding</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export</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capacities</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creating</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jobs</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and</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reducing</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imports</a:t>
            </a:r>
            <a:r>
              <a:rPr lang="tr-TR" sz="2000" dirty="0">
                <a:latin typeface="Arial" panose="020B0604020202020204" pitchFamily="34" charset="0"/>
                <a:cs typeface="Arial" panose="020B0604020202020204" pitchFamily="34" charset="0"/>
              </a:rPr>
              <a:t>.</a:t>
            </a:r>
          </a:p>
          <a:p>
            <a:endParaRPr lang="tr-TR" dirty="0"/>
          </a:p>
        </p:txBody>
      </p:sp>
    </p:spTree>
    <p:extLst>
      <p:ext uri="{BB962C8B-B14F-4D97-AF65-F5344CB8AC3E}">
        <p14:creationId xmlns:p14="http://schemas.microsoft.com/office/powerpoint/2010/main" val="2369343695"/>
      </p:ext>
    </p:extLst>
  </p:cSld>
  <p:clrMapOvr>
    <a:masterClrMapping/>
  </p:clrMapOvr>
  <p:timing>
    <p:tnLst>
      <p:par>
        <p:cTn id="1" dur="indefinite" restart="never" nodeType="tmRoot">
          <p:childTnLst>
            <p:seq concurrent="1">
              <p:cTn id="2" repeatCount="indefinite" restart="whenNotActive" fill="hold" evtFilter="cancelBubble" nodeType="interactiveSeq">
                <p:stCondLst>
                  <p:cond delay="indefinite"/>
                  <p:cond evt="onBegin" delay="0">
                    <p:tn val="1"/>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11202 -0.38762" pathEditMode="relative" ptsTypes="AA">
                                      <p:cBhvr>
                                        <p:cTn id="6" dur="30000" fill="hold"/>
                                        <p:tgtEl>
                                          <p:spTgt spid="4"/>
                                        </p:tgtEl>
                                        <p:attrNameLst>
                                          <p:attrName>ppt_x</p:attrName>
                                          <p:attrName>ppt_y</p:attrName>
                                        </p:attrNameLst>
                                      </p:cBhvr>
                                    </p:animMotion>
                                  </p:childTnLst>
                                </p:cTn>
                              </p:par>
                              <p:par>
                                <p:cTn id="7" presetID="6" presetClass="emph" presetSubtype="0" accel="50000" decel="50000" fill="hold" nodeType="withEffect">
                                  <p:stCondLst>
                                    <p:cond delay="0"/>
                                  </p:stCondLst>
                                  <p:childTnLst>
                                    <p:animScale>
                                      <p:cBhvr>
                                        <p:cTn id="8" dur="30000" fill="hold"/>
                                        <p:tgtEl>
                                          <p:spTgt spid="4"/>
                                        </p:tgtEl>
                                      </p:cBhvr>
                                      <p:by x="150000" y="150000"/>
                                    </p:animScale>
                                  </p:childTnLst>
                                </p:cTn>
                              </p:par>
                            </p:childTnLst>
                          </p:cTn>
                        </p:par>
                        <p:par>
                          <p:cTn id="9" fill="hold">
                            <p:stCondLst>
                              <p:cond delay="30000"/>
                            </p:stCondLst>
                            <p:childTnLst>
                              <p:par>
                                <p:cTn id="10" presetID="0" presetClass="path" presetSubtype="0" accel="50000" decel="50000" fill="hold" nodeType="afterEffect">
                                  <p:stCondLst>
                                    <p:cond delay="5000"/>
                                  </p:stCondLst>
                                  <p:childTnLst>
                                    <p:animMotion origin="layout" path="M -0.11202 -0.38762 L 0 0" pathEditMode="relative" ptsTypes="AA">
                                      <p:cBhvr>
                                        <p:cTn id="11" dur="30000" fill="hold"/>
                                        <p:tgtEl>
                                          <p:spTgt spid="4"/>
                                        </p:tgtEl>
                                        <p:attrNameLst>
                                          <p:attrName>ppt_x</p:attrName>
                                          <p:attrName>ppt_y</p:attrName>
                                        </p:attrNameLst>
                                      </p:cBhvr>
                                    </p:animMotion>
                                  </p:childTnLst>
                                </p:cTn>
                              </p:par>
                              <p:par>
                                <p:cTn id="12" presetID="6" presetClass="emph" presetSubtype="0" accel="50000" decel="50000" fill="hold" nodeType="withEffect">
                                  <p:stCondLst>
                                    <p:cond delay="5000"/>
                                  </p:stCondLst>
                                  <p:childTnLst>
                                    <p:animScale>
                                      <p:cBhvr>
                                        <p:cTn id="13" dur="30000" fill="hold"/>
                                        <p:tgtEl>
                                          <p:spTgt spid="4"/>
                                        </p:tgtEl>
                                      </p:cBhvr>
                                      <p:by x="150000" y="150000"/>
                                      <p:to x="100000" y="100000"/>
                                    </p:animScale>
                                  </p:childTnLst>
                                </p:cTn>
                              </p:par>
                            </p:childTnLst>
                          </p:cTn>
                        </p:par>
                        <p:par>
                          <p:cTn id="14" fill="hold">
                            <p:stCondLst>
                              <p:cond delay="65000"/>
                            </p:stCondLst>
                            <p:childTnLst>
                              <p:par>
                                <p:cTn id="15" presetID="0" presetClass="path" presetSubtype="0" accel="50000" decel="50000" fill="hold" nodeType="afterEffect">
                                  <p:stCondLst>
                                    <p:cond delay="0"/>
                                  </p:stCondLst>
                                  <p:childTnLst>
                                    <p:animMotion origin="layout" path="M 0 0 L 0 0" pathEditMode="relative" ptsTypes="AA">
                                      <p:cBhvr>
                                        <p:cTn id="16" dur="5000" fill="hold"/>
                                        <p:tgtEl>
                                          <p:spTgt spid="4"/>
                                        </p:tgtEl>
                                        <p:attrNameLst>
                                          <p:attrName>ppt_x</p:attrName>
                                          <p:attrName>ppt_y</p:attrName>
                                        </p:attrNameLst>
                                      </p:cBhvr>
                                    </p:animMotion>
                                  </p:childTnLst>
                                </p:cTn>
                              </p:par>
                            </p:childTnLst>
                          </p:cTn>
                        </p:par>
                      </p:childTnLst>
                    </p:cTn>
                  </p:par>
                </p:childTnLst>
              </p:cTn>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Yer Tutucusu 8">
            <a:extLst>
              <a:ext uri="{FF2B5EF4-FFF2-40B4-BE49-F238E27FC236}">
                <a16:creationId xmlns:a16="http://schemas.microsoft.com/office/drawing/2014/main" id="{DD955E65-F0CC-9BB2-2F75-7EEFDAEB5F20}"/>
              </a:ext>
            </a:extLst>
          </p:cNvPr>
          <p:cNvPicPr>
            <a:picLocks noChangeAspect="1"/>
          </p:cNvPicPr>
          <p:nvPr/>
        </p:nvPicPr>
        <p:blipFill>
          <a:blip r:embed="rId3">
            <a:alphaModFix amt="20000"/>
            <a:extLst>
              <a:ext uri="{28A0092B-C50C-407E-A947-70E740481C1C}">
                <a14:useLocalDpi xmlns:a14="http://schemas.microsoft.com/office/drawing/2010/main"/>
              </a:ext>
            </a:extLst>
          </a:blip>
          <a:srcRect l="10172" r="28142" b="1"/>
          <a:stretch>
            <a:fillRect/>
          </a:stretch>
        </p:blipFill>
        <p:spPr>
          <a:xfrm>
            <a:off x="2522356" y="10"/>
            <a:ext cx="9669642" cy="6857990"/>
          </a:xfrm>
          <a:prstGeom prst="rect">
            <a:avLst/>
          </a:prstGeom>
        </p:spPr>
      </p:pic>
      <p:sp>
        <p:nvSpPr>
          <p:cNvPr id="8" name="Metin kutusu 7">
            <a:extLst>
              <a:ext uri="{FF2B5EF4-FFF2-40B4-BE49-F238E27FC236}">
                <a16:creationId xmlns:a16="http://schemas.microsoft.com/office/drawing/2014/main" id="{ED127D72-8691-8089-04F0-7C8BC545CCD8}"/>
              </a:ext>
            </a:extLst>
          </p:cNvPr>
          <p:cNvSpPr txBox="1"/>
          <p:nvPr/>
        </p:nvSpPr>
        <p:spPr>
          <a:xfrm>
            <a:off x="304800" y="1483184"/>
            <a:ext cx="11653927" cy="4573231"/>
          </a:xfrm>
          <a:prstGeom prst="rect">
            <a:avLst/>
          </a:prstGeom>
        </p:spPr>
        <p:txBody>
          <a:bodyPr vert="horz" lIns="91440" tIns="45720" rIns="91440" bIns="45720" rtlCol="0">
            <a:normAutofit/>
          </a:bodyPr>
          <a:lstStyle/>
          <a:p>
            <a:pPr marL="114300">
              <a:lnSpc>
                <a:spcPct val="90000"/>
              </a:lnSpc>
              <a:spcAft>
                <a:spcPts val="600"/>
              </a:spcAft>
            </a:pPr>
            <a:r>
              <a:rPr lang="en-US" b="1" dirty="0">
                <a:latin typeface="Arial" panose="020B0604020202020204" pitchFamily="34" charset="0"/>
                <a:cs typeface="Arial" panose="020B0604020202020204" pitchFamily="34" charset="0"/>
              </a:rPr>
              <a:t>Trade digitalization </a:t>
            </a:r>
            <a:r>
              <a:rPr lang="en-US" dirty="0">
                <a:latin typeface="Arial" panose="020B0604020202020204" pitchFamily="34" charset="0"/>
                <a:cs typeface="Arial" panose="020B0604020202020204" pitchFamily="34" charset="0"/>
              </a:rPr>
              <a:t>is not only key to facilitating domestic trade, but also as a support driver of goals such as ensuring seamless cross-border transactions. </a:t>
            </a:r>
          </a:p>
          <a:p>
            <a:pPr marL="114300">
              <a:lnSpc>
                <a:spcPct val="90000"/>
              </a:lnSpc>
              <a:spcAft>
                <a:spcPts val="600"/>
              </a:spcAft>
            </a:pPr>
            <a:endParaRPr lang="en-US" dirty="0">
              <a:latin typeface="Arial" panose="020B0604020202020204" pitchFamily="34" charset="0"/>
              <a:cs typeface="Arial" panose="020B0604020202020204" pitchFamily="34" charset="0"/>
            </a:endParaRPr>
          </a:p>
          <a:p>
            <a:pPr marL="114300">
              <a:lnSpc>
                <a:spcPct val="90000"/>
              </a:lnSpc>
              <a:spcAft>
                <a:spcPts val="600"/>
              </a:spcAft>
            </a:pPr>
            <a:r>
              <a:rPr lang="en-US" b="1" dirty="0">
                <a:latin typeface="Arial" panose="020B0604020202020204" pitchFamily="34" charset="0"/>
                <a:cs typeface="Arial" panose="020B0604020202020204" pitchFamily="34" charset="0"/>
              </a:rPr>
              <a:t>Digital trade </a:t>
            </a:r>
            <a:r>
              <a:rPr lang="en-US" dirty="0">
                <a:latin typeface="Arial" panose="020B0604020202020204" pitchFamily="34" charset="0"/>
                <a:cs typeface="Arial" panose="020B0604020202020204" pitchFamily="34" charset="0"/>
              </a:rPr>
              <a:t>significantly reduces transaction costs and strengthens the resilience of global supply chains. </a:t>
            </a:r>
          </a:p>
          <a:p>
            <a:pPr marL="114300">
              <a:lnSpc>
                <a:spcPct val="90000"/>
              </a:lnSpc>
              <a:spcAft>
                <a:spcPts val="600"/>
              </a:spcAft>
            </a:pPr>
            <a:endParaRPr lang="en-US" dirty="0">
              <a:latin typeface="Arial" panose="020B0604020202020204" pitchFamily="34" charset="0"/>
              <a:cs typeface="Arial" panose="020B0604020202020204" pitchFamily="34" charset="0"/>
            </a:endParaRPr>
          </a:p>
          <a:p>
            <a:pPr marL="114300">
              <a:lnSpc>
                <a:spcPct val="90000"/>
              </a:lnSpc>
              <a:spcAft>
                <a:spcPts val="600"/>
              </a:spcAft>
            </a:pPr>
            <a:r>
              <a:rPr lang="en-US" dirty="0">
                <a:latin typeface="Arial" panose="020B0604020202020204" pitchFamily="34" charset="0"/>
                <a:cs typeface="Arial" panose="020B0604020202020204" pitchFamily="34" charset="0"/>
              </a:rPr>
              <a:t>The </a:t>
            </a:r>
            <a:r>
              <a:rPr lang="en-US" b="1" dirty="0">
                <a:latin typeface="Arial" panose="020B0604020202020204" pitchFamily="34" charset="0"/>
                <a:cs typeface="Arial" panose="020B0604020202020204" pitchFamily="34" charset="0"/>
              </a:rPr>
              <a:t>integration of advanced technologies </a:t>
            </a:r>
            <a:r>
              <a:rPr lang="en-US" dirty="0">
                <a:latin typeface="Arial" panose="020B0604020202020204" pitchFamily="34" charset="0"/>
                <a:cs typeface="Arial" panose="020B0604020202020204" pitchFamily="34" charset="0"/>
              </a:rPr>
              <a:t>such as Big Data analytics, Artificial Intelligence (AI), and blockchain further enhance efficiency, transparency, and risk management capacities within trade processes.</a:t>
            </a:r>
            <a:r>
              <a:rPr lang="tr-TR"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marL="114300">
              <a:lnSpc>
                <a:spcPct val="90000"/>
              </a:lnSpc>
              <a:spcAft>
                <a:spcPts val="600"/>
              </a:spcAft>
            </a:pPr>
            <a:endParaRPr lang="en-US" dirty="0">
              <a:latin typeface="Arial" panose="020B0604020202020204" pitchFamily="34" charset="0"/>
              <a:cs typeface="Arial" panose="020B0604020202020204" pitchFamily="34" charset="0"/>
            </a:endParaRPr>
          </a:p>
          <a:p>
            <a:pPr marL="114300">
              <a:lnSpc>
                <a:spcPct val="90000"/>
              </a:lnSpc>
              <a:spcAft>
                <a:spcPts val="600"/>
              </a:spcAft>
            </a:pPr>
            <a:r>
              <a:rPr lang="en-US" b="1" dirty="0">
                <a:latin typeface="Arial" panose="020B0604020202020204" pitchFamily="34" charset="0"/>
                <a:cs typeface="Arial" panose="020B0604020202020204" pitchFamily="34" charset="0"/>
              </a:rPr>
              <a:t>Paperless trade </a:t>
            </a:r>
            <a:r>
              <a:rPr lang="en-US" dirty="0">
                <a:latin typeface="Arial" panose="020B0604020202020204" pitchFamily="34" charset="0"/>
                <a:cs typeface="Arial" panose="020B0604020202020204" pitchFamily="34" charset="0"/>
              </a:rPr>
              <a:t>includes systems such as automated customs procedures, electronic single windows, electronic submission of customs declarations, issuance of import and export permits, electronic application and issuance of preferential certificates of origin, and e-payment of customs duties and fees. </a:t>
            </a:r>
          </a:p>
          <a:p>
            <a:pPr indent="-228600">
              <a:lnSpc>
                <a:spcPct val="90000"/>
              </a:lnSpc>
              <a:spcAft>
                <a:spcPts val="600"/>
              </a:spcAft>
              <a:buFont typeface="Arial" panose="020B0604020202020204" pitchFamily="34" charset="0"/>
              <a:buChar char="•"/>
            </a:pPr>
            <a:endParaRPr lang="en-US" sz="1300" b="1" dirty="0"/>
          </a:p>
        </p:txBody>
      </p:sp>
      <p:sp>
        <p:nvSpPr>
          <p:cNvPr id="3" name="Slayt Numarası Yer Tutucusu 2">
            <a:extLst>
              <a:ext uri="{FF2B5EF4-FFF2-40B4-BE49-F238E27FC236}">
                <a16:creationId xmlns:a16="http://schemas.microsoft.com/office/drawing/2014/main" id="{6237705D-0CEF-7124-47BA-2340A279E34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4999CA5D-0F90-40C2-9A97-2DECA48625F7}" type="slidenum">
              <a:rPr lang="en-US">
                <a:solidFill>
                  <a:srgbClr val="FFFFFF"/>
                </a:solidFill>
                <a:latin typeface="Calibri" panose="020F0502020204030204"/>
              </a:rPr>
              <a:pPr>
                <a:spcAft>
                  <a:spcPts val="600"/>
                </a:spcAft>
                <a:defRPr/>
              </a:pPr>
              <a:t>24</a:t>
            </a:fld>
            <a:endParaRPr lang="en-US">
              <a:solidFill>
                <a:srgbClr val="FFFFFF"/>
              </a:solidFill>
              <a:latin typeface="Calibri" panose="020F0502020204030204"/>
            </a:endParaRPr>
          </a:p>
        </p:txBody>
      </p:sp>
      <p:pic>
        <p:nvPicPr>
          <p:cNvPr id="6" name="Grafik 5" descr="Büyüteç">
            <a:extLst>
              <a:ext uri="{FF2B5EF4-FFF2-40B4-BE49-F238E27FC236}">
                <a16:creationId xmlns:a16="http://schemas.microsoft.com/office/drawing/2014/main" id="{1CCDC179-A434-89E6-523A-3156CC84C9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38727" y="97200"/>
            <a:ext cx="720000" cy="720000"/>
          </a:xfrm>
          <a:prstGeom prst="rect">
            <a:avLst/>
          </a:prstGeom>
        </p:spPr>
      </p:pic>
      <p:sp>
        <p:nvSpPr>
          <p:cNvPr id="9" name="Dikdörtgen 8">
            <a:extLst>
              <a:ext uri="{FF2B5EF4-FFF2-40B4-BE49-F238E27FC236}">
                <a16:creationId xmlns:a16="http://schemas.microsoft.com/office/drawing/2014/main" id="{1921213F-2061-A78D-A420-3BFCEB03E27C}"/>
              </a:ext>
            </a:extLst>
          </p:cNvPr>
          <p:cNvSpPr/>
          <p:nvPr/>
        </p:nvSpPr>
        <p:spPr>
          <a:xfrm>
            <a:off x="0" y="0"/>
            <a:ext cx="12192000" cy="914400"/>
          </a:xfrm>
          <a:prstGeom prst="rect">
            <a:avLst/>
          </a:prstGeom>
          <a:solidFill>
            <a:srgbClr val="002060"/>
          </a:solidFill>
          <a:ln w="38100">
            <a:noFill/>
          </a:ln>
        </p:spPr>
        <p:style>
          <a:lnRef idx="0">
            <a:scrgbClr r="0" g="0" b="0"/>
          </a:lnRef>
          <a:fillRef idx="0">
            <a:scrgbClr r="0" g="0" b="0"/>
          </a:fillRef>
          <a:effectRef idx="0">
            <a:scrgbClr r="0" g="0" b="0"/>
          </a:effectRef>
          <a:fontRef idx="minor">
            <a:schemeClr val="lt1"/>
          </a:fontRef>
        </p:style>
        <p:txBody>
          <a:bodyPr rtlCol="0" anchor="ctr"/>
          <a:lstStyle/>
          <a:p>
            <a:r>
              <a:rPr lang="tr-TR" sz="3200" b="1" dirty="0">
                <a:solidFill>
                  <a:schemeClr val="bg1"/>
                </a:solidFill>
              </a:rPr>
              <a:t>     </a:t>
            </a:r>
            <a:r>
              <a:rPr lang="en-US" sz="3200" b="1" dirty="0">
                <a:solidFill>
                  <a:schemeClr val="bg1"/>
                </a:solidFill>
                <a:latin typeface="Arial" panose="020B0604020202020204" pitchFamily="34" charset="0"/>
                <a:cs typeface="Arial" panose="020B0604020202020204" pitchFamily="34" charset="0"/>
              </a:rPr>
              <a:t>Digitalization in Trade </a:t>
            </a:r>
            <a:endParaRPr lang="tr-TR" sz="3200" dirty="0">
              <a:solidFill>
                <a:schemeClr val="bg1"/>
              </a:solidFill>
            </a:endParaRPr>
          </a:p>
        </p:txBody>
      </p:sp>
    </p:spTree>
    <p:extLst>
      <p:ext uri="{BB962C8B-B14F-4D97-AF65-F5344CB8AC3E}">
        <p14:creationId xmlns:p14="http://schemas.microsoft.com/office/powerpoint/2010/main" val="29547051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Yer Tutucusu 8">
            <a:extLst>
              <a:ext uri="{FF2B5EF4-FFF2-40B4-BE49-F238E27FC236}">
                <a16:creationId xmlns:a16="http://schemas.microsoft.com/office/drawing/2014/main" id="{DD955E65-F0CC-9BB2-2F75-7EEFDAEB5F20}"/>
              </a:ext>
            </a:extLst>
          </p:cNvPr>
          <p:cNvPicPr>
            <a:picLocks noChangeAspect="1"/>
          </p:cNvPicPr>
          <p:nvPr/>
        </p:nvPicPr>
        <p:blipFill>
          <a:blip r:embed="rId3">
            <a:alphaModFix amt="20000"/>
            <a:extLst>
              <a:ext uri="{28A0092B-C50C-407E-A947-70E740481C1C}">
                <a14:useLocalDpi xmlns:a14="http://schemas.microsoft.com/office/drawing/2010/main"/>
              </a:ext>
            </a:extLst>
          </a:blip>
          <a:srcRect l="10172" r="28142" b="1"/>
          <a:stretch>
            <a:fillRect/>
          </a:stretch>
        </p:blipFill>
        <p:spPr>
          <a:xfrm>
            <a:off x="6039034" y="1258002"/>
            <a:ext cx="15252423" cy="15832981"/>
          </a:xfrm>
          <a:prstGeom prst="rect">
            <a:avLst/>
          </a:prstGeom>
        </p:spPr>
      </p:pic>
      <p:sp>
        <p:nvSpPr>
          <p:cNvPr id="3" name="Slayt Numarası Yer Tutucusu 2">
            <a:extLst>
              <a:ext uri="{FF2B5EF4-FFF2-40B4-BE49-F238E27FC236}">
                <a16:creationId xmlns:a16="http://schemas.microsoft.com/office/drawing/2014/main" id="{6237705D-0CEF-7124-47BA-2340A279E34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4999CA5D-0F90-40C2-9A97-2DECA48625F7}" type="slidenum">
              <a:rPr lang="en-US">
                <a:solidFill>
                  <a:srgbClr val="FFFFFF"/>
                </a:solidFill>
                <a:latin typeface="Calibri" panose="020F0502020204030204"/>
              </a:rPr>
              <a:pPr>
                <a:spcAft>
                  <a:spcPts val="600"/>
                </a:spcAft>
                <a:defRPr/>
              </a:pPr>
              <a:t>25</a:t>
            </a:fld>
            <a:endParaRPr lang="en-US">
              <a:solidFill>
                <a:srgbClr val="FFFFFF"/>
              </a:solidFill>
              <a:latin typeface="Calibri" panose="020F0502020204030204"/>
            </a:endParaRPr>
          </a:p>
        </p:txBody>
      </p:sp>
      <p:pic>
        <p:nvPicPr>
          <p:cNvPr id="6" name="Grafik 5" descr="Büyüteç">
            <a:extLst>
              <a:ext uri="{FF2B5EF4-FFF2-40B4-BE49-F238E27FC236}">
                <a16:creationId xmlns:a16="http://schemas.microsoft.com/office/drawing/2014/main" id="{1CCDC179-A434-89E6-523A-3156CC84C9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38727" y="97200"/>
            <a:ext cx="720000" cy="720000"/>
          </a:xfrm>
          <a:prstGeom prst="rect">
            <a:avLst/>
          </a:prstGeom>
        </p:spPr>
      </p:pic>
      <p:sp>
        <p:nvSpPr>
          <p:cNvPr id="9" name="Dikdörtgen 8">
            <a:extLst>
              <a:ext uri="{FF2B5EF4-FFF2-40B4-BE49-F238E27FC236}">
                <a16:creationId xmlns:a16="http://schemas.microsoft.com/office/drawing/2014/main" id="{1921213F-2061-A78D-A420-3BFCEB03E27C}"/>
              </a:ext>
            </a:extLst>
          </p:cNvPr>
          <p:cNvSpPr/>
          <p:nvPr/>
        </p:nvSpPr>
        <p:spPr>
          <a:xfrm>
            <a:off x="0" y="0"/>
            <a:ext cx="12192000" cy="914400"/>
          </a:xfrm>
          <a:prstGeom prst="rect">
            <a:avLst/>
          </a:prstGeom>
          <a:solidFill>
            <a:srgbClr val="002060"/>
          </a:solidFill>
          <a:ln w="38100">
            <a:noFill/>
          </a:ln>
        </p:spPr>
        <p:style>
          <a:lnRef idx="0">
            <a:scrgbClr r="0" g="0" b="0"/>
          </a:lnRef>
          <a:fillRef idx="0">
            <a:scrgbClr r="0" g="0" b="0"/>
          </a:fillRef>
          <a:effectRef idx="0">
            <a:scrgbClr r="0" g="0" b="0"/>
          </a:effectRef>
          <a:fontRef idx="minor">
            <a:schemeClr val="lt1"/>
          </a:fontRef>
        </p:style>
        <p:txBody>
          <a:bodyPr rtlCol="0" anchor="ctr"/>
          <a:lstStyle/>
          <a:p>
            <a:r>
              <a:rPr lang="tr-TR" sz="3200" b="1" dirty="0">
                <a:solidFill>
                  <a:schemeClr val="bg1"/>
                </a:solidFill>
              </a:rPr>
              <a:t>     </a:t>
            </a:r>
            <a:r>
              <a:rPr lang="en-US" sz="3200" b="1" dirty="0">
                <a:solidFill>
                  <a:schemeClr val="bg1"/>
                </a:solidFill>
                <a:latin typeface="Arial" panose="020B0604020202020204" pitchFamily="34" charset="0"/>
                <a:cs typeface="Arial" panose="020B0604020202020204" pitchFamily="34" charset="0"/>
              </a:rPr>
              <a:t>Digitalization in Trade </a:t>
            </a:r>
            <a:endParaRPr lang="tr-TR" sz="3200" dirty="0">
              <a:solidFill>
                <a:schemeClr val="bg1"/>
              </a:solidFill>
            </a:endParaRPr>
          </a:p>
        </p:txBody>
      </p:sp>
      <p:sp>
        <p:nvSpPr>
          <p:cNvPr id="2" name="Rectangle 2">
            <a:extLst>
              <a:ext uri="{FF2B5EF4-FFF2-40B4-BE49-F238E27FC236}">
                <a16:creationId xmlns:a16="http://schemas.microsoft.com/office/drawing/2014/main" id="{97D94A8D-D603-2222-2D51-6B0623C3A9CA}"/>
              </a:ext>
            </a:extLst>
          </p:cNvPr>
          <p:cNvSpPr>
            <a:spLocks noChangeArrowheads="1"/>
          </p:cNvSpPr>
          <p:nvPr/>
        </p:nvSpPr>
        <p:spPr bwMode="auto">
          <a:xfrm>
            <a:off x="3516679" y="1257992"/>
            <a:ext cx="1563266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tr-TR"/>
          </a:p>
        </p:txBody>
      </p:sp>
      <p:pic>
        <p:nvPicPr>
          <p:cNvPr id="4" name="Resim 3" descr="Figure 1- Trade Digitalization Index - Scores across world regions">
            <a:extLst>
              <a:ext uri="{FF2B5EF4-FFF2-40B4-BE49-F238E27FC236}">
                <a16:creationId xmlns:a16="http://schemas.microsoft.com/office/drawing/2014/main" id="{CFFF3341-BDD2-A257-31E8-7ECFC110F52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86991" y="1138801"/>
            <a:ext cx="7386453" cy="53125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11" name="Metin kutusu 7">
            <a:extLst>
              <a:ext uri="{FF2B5EF4-FFF2-40B4-BE49-F238E27FC236}">
                <a16:creationId xmlns:a16="http://schemas.microsoft.com/office/drawing/2014/main" id="{A013EE96-2FE5-BAB3-E504-8DB9C4D6DCE9}"/>
              </a:ext>
            </a:extLst>
          </p:cNvPr>
          <p:cNvGraphicFramePr/>
          <p:nvPr>
            <p:extLst>
              <p:ext uri="{D42A27DB-BD31-4B8C-83A1-F6EECF244321}">
                <p14:modId xmlns:p14="http://schemas.microsoft.com/office/powerpoint/2010/main" val="1492148605"/>
              </p:ext>
            </p:extLst>
          </p:nvPr>
        </p:nvGraphicFramePr>
        <p:xfrm>
          <a:off x="304800" y="1138801"/>
          <a:ext cx="3317174" cy="550857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781706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Bridging Trade International – Uniting Nations Through Trade">
            <a:extLst>
              <a:ext uri="{FF2B5EF4-FFF2-40B4-BE49-F238E27FC236}">
                <a16:creationId xmlns:a16="http://schemas.microsoft.com/office/drawing/2014/main" id="{DFE7F33C-3561-CCE7-F057-2BC53938C4C9}"/>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a:ext>
            </a:extLst>
          </a:blip>
          <a:srcRect t="11506" b="10982"/>
          <a:stretch>
            <a:fillRect/>
          </a:stretch>
        </p:blipFill>
        <p:spPr bwMode="auto">
          <a:xfrm>
            <a:off x="2446317" y="10"/>
            <a:ext cx="9745681" cy="685799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Metin kutusu 7">
            <a:extLst>
              <a:ext uri="{FF2B5EF4-FFF2-40B4-BE49-F238E27FC236}">
                <a16:creationId xmlns:a16="http://schemas.microsoft.com/office/drawing/2014/main" id="{ED127D72-8691-8089-04F0-7C8BC545CCD8}"/>
              </a:ext>
            </a:extLst>
          </p:cNvPr>
          <p:cNvSpPr txBox="1"/>
          <p:nvPr/>
        </p:nvSpPr>
        <p:spPr>
          <a:xfrm>
            <a:off x="700919" y="1460665"/>
            <a:ext cx="11257808" cy="4132613"/>
          </a:xfrm>
          <a:prstGeom prst="rect">
            <a:avLst/>
          </a:prstGeom>
        </p:spPr>
        <p:txBody>
          <a:bodyPr vert="horz" lIns="91440" tIns="45720" rIns="91440" bIns="45720" rtlCol="0">
            <a:normAutofit/>
          </a:bodyPr>
          <a:lstStyle/>
          <a:p>
            <a:pPr algn="just">
              <a:lnSpc>
                <a:spcPct val="115000"/>
              </a:lnSpc>
            </a:pPr>
            <a:r>
              <a:rPr lang="en-US" dirty="0">
                <a:effectLst/>
                <a:latin typeface="Arial" panose="020B0604020202020204" pitchFamily="34" charset="0"/>
                <a:ea typeface="Cambria" panose="02040503050406030204" pitchFamily="18" charset="0"/>
                <a:cs typeface="Arial" panose="020B0604020202020204" pitchFamily="34" charset="0"/>
              </a:rPr>
              <a:t>The National Export Strategy (NES) can be further enhanced through the implementation of</a:t>
            </a:r>
            <a:r>
              <a:rPr lang="en-US" b="1" dirty="0">
                <a:effectLst/>
                <a:latin typeface="Arial" panose="020B0604020202020204" pitchFamily="34" charset="0"/>
                <a:ea typeface="Cambria" panose="02040503050406030204" pitchFamily="18" charset="0"/>
                <a:cs typeface="Arial" panose="020B0604020202020204" pitchFamily="34" charset="0"/>
              </a:rPr>
              <a:t> Free Trade Agreements (FTAs).</a:t>
            </a:r>
            <a:r>
              <a:rPr lang="en-US" dirty="0">
                <a:effectLst/>
                <a:latin typeface="Arial" panose="020B0604020202020204" pitchFamily="34" charset="0"/>
                <a:ea typeface="Cambria" panose="02040503050406030204" pitchFamily="18" charset="0"/>
                <a:cs typeface="Arial" panose="020B0604020202020204" pitchFamily="34" charset="0"/>
              </a:rPr>
              <a:t> </a:t>
            </a:r>
          </a:p>
          <a:p>
            <a:pPr algn="just">
              <a:lnSpc>
                <a:spcPct val="115000"/>
              </a:lnSpc>
            </a:pPr>
            <a:endParaRPr lang="en-US" dirty="0">
              <a:latin typeface="Arial" panose="020B0604020202020204" pitchFamily="34" charset="0"/>
              <a:ea typeface="Cambria" panose="02040503050406030204" pitchFamily="18" charset="0"/>
              <a:cs typeface="Arial" panose="020B0604020202020204" pitchFamily="34" charset="0"/>
            </a:endParaRPr>
          </a:p>
          <a:p>
            <a:pPr algn="just">
              <a:lnSpc>
                <a:spcPct val="115000"/>
              </a:lnSpc>
            </a:pPr>
            <a:endParaRPr lang="en-US" dirty="0">
              <a:effectLst/>
              <a:latin typeface="Arial" panose="020B0604020202020204" pitchFamily="34" charset="0"/>
              <a:ea typeface="Cambria" panose="02040503050406030204" pitchFamily="18" charset="0"/>
              <a:cs typeface="Arial" panose="020B0604020202020204" pitchFamily="34" charset="0"/>
            </a:endParaRPr>
          </a:p>
          <a:p>
            <a:pPr marL="342900" indent="-342900" algn="just">
              <a:lnSpc>
                <a:spcPct val="115000"/>
              </a:lnSpc>
              <a:buFont typeface="Wingdings" pitchFamily="2" charset="2"/>
              <a:buChar char="ü"/>
            </a:pPr>
            <a:r>
              <a:rPr lang="en-US" dirty="0">
                <a:effectLst/>
                <a:latin typeface="Arial" panose="020B0604020202020204" pitchFamily="34" charset="0"/>
                <a:ea typeface="Cambria" panose="02040503050406030204" pitchFamily="18" charset="0"/>
                <a:cs typeface="Arial" panose="020B0604020202020204" pitchFamily="34" charset="0"/>
              </a:rPr>
              <a:t>FTAs define the tariffs, taxes, and duties that nations apply to imports and exports. </a:t>
            </a:r>
          </a:p>
          <a:p>
            <a:pPr marL="342900" indent="-342900" algn="just">
              <a:lnSpc>
                <a:spcPct val="115000"/>
              </a:lnSpc>
              <a:buFont typeface="Wingdings" pitchFamily="2" charset="2"/>
              <a:buChar char="ü"/>
            </a:pPr>
            <a:endParaRPr lang="en-US" dirty="0">
              <a:latin typeface="Arial" panose="020B0604020202020204" pitchFamily="34" charset="0"/>
              <a:ea typeface="Cambria" panose="02040503050406030204" pitchFamily="18" charset="0"/>
              <a:cs typeface="Arial" panose="020B0604020202020204" pitchFamily="34" charset="0"/>
            </a:endParaRPr>
          </a:p>
          <a:p>
            <a:pPr marL="342900" indent="-342900" algn="just">
              <a:lnSpc>
                <a:spcPct val="115000"/>
              </a:lnSpc>
              <a:buFont typeface="Wingdings" pitchFamily="2" charset="2"/>
              <a:buChar char="ü"/>
            </a:pPr>
            <a:r>
              <a:rPr lang="en-US" dirty="0">
                <a:effectLst/>
                <a:latin typeface="Arial" panose="020B0604020202020204" pitchFamily="34" charset="0"/>
                <a:ea typeface="Cambria" panose="02040503050406030204" pitchFamily="18" charset="0"/>
                <a:cs typeface="Arial" panose="020B0604020202020204" pitchFamily="34" charset="0"/>
              </a:rPr>
              <a:t>FTAs key aim is to diminish or abolish trade obstacles, thus enabling increased market access and invigorating international commerce. </a:t>
            </a:r>
          </a:p>
          <a:p>
            <a:pPr marL="342900" indent="-342900" algn="just">
              <a:lnSpc>
                <a:spcPct val="115000"/>
              </a:lnSpc>
              <a:buFont typeface="Wingdings" pitchFamily="2" charset="2"/>
              <a:buChar char="ü"/>
            </a:pPr>
            <a:endParaRPr lang="en-US" dirty="0">
              <a:latin typeface="Arial" panose="020B0604020202020204" pitchFamily="34" charset="0"/>
              <a:ea typeface="Cambria" panose="02040503050406030204" pitchFamily="18" charset="0"/>
              <a:cs typeface="Arial" panose="020B0604020202020204" pitchFamily="34" charset="0"/>
            </a:endParaRPr>
          </a:p>
          <a:p>
            <a:pPr marL="342900" indent="-342900" algn="just">
              <a:lnSpc>
                <a:spcPct val="115000"/>
              </a:lnSpc>
              <a:buFont typeface="Wingdings" pitchFamily="2" charset="2"/>
              <a:buChar char="ü"/>
            </a:pPr>
            <a:r>
              <a:rPr lang="en-US" dirty="0">
                <a:effectLst/>
                <a:latin typeface="Arial" panose="020B0604020202020204" pitchFamily="34" charset="0"/>
                <a:ea typeface="Cambria" panose="02040503050406030204" pitchFamily="18" charset="0"/>
                <a:cs typeface="Arial" panose="020B0604020202020204" pitchFamily="34" charset="0"/>
              </a:rPr>
              <a:t>FTAs function as a crucial aid in exporting diversification and enhancing global competitiveness for domestic industries </a:t>
            </a:r>
            <a:r>
              <a:rPr lang="en-US" dirty="0">
                <a:solidFill>
                  <a:prstClr val="black"/>
                </a:solidFill>
                <a:latin typeface="Arial" panose="020B0604020202020204" pitchFamily="34" charset="0"/>
                <a:ea typeface="Cambria" panose="02040503050406030204" pitchFamily="18" charset="0"/>
                <a:cs typeface="Arial" panose="020B0604020202020204" pitchFamily="34" charset="0"/>
              </a:rPr>
              <a:t>t</a:t>
            </a: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o limit trade costs and foster a stable environment for trade.</a:t>
            </a:r>
            <a:endParaRPr lang="tr-TR" dirty="0">
              <a:effectLst/>
              <a:latin typeface="Arial" panose="020B0604020202020204" pitchFamily="34" charset="0"/>
              <a:ea typeface="Times New Roman" panose="02020603050405020304" pitchFamily="18" charset="0"/>
              <a:cs typeface="Arial" panose="020B0604020202020204" pitchFamily="34" charset="0"/>
            </a:endParaRPr>
          </a:p>
          <a:p>
            <a:pPr indent="-228600">
              <a:lnSpc>
                <a:spcPct val="90000"/>
              </a:lnSpc>
              <a:spcAft>
                <a:spcPts val="600"/>
              </a:spcAft>
              <a:buFont typeface="Arial" panose="020B0604020202020204" pitchFamily="34" charset="0"/>
              <a:buChar char="•"/>
            </a:pPr>
            <a:endParaRPr lang="en-US" sz="1100" b="1" dirty="0"/>
          </a:p>
        </p:txBody>
      </p:sp>
      <p:sp>
        <p:nvSpPr>
          <p:cNvPr id="3" name="Slayt Numarası Yer Tutucusu 2">
            <a:extLst>
              <a:ext uri="{FF2B5EF4-FFF2-40B4-BE49-F238E27FC236}">
                <a16:creationId xmlns:a16="http://schemas.microsoft.com/office/drawing/2014/main" id="{6237705D-0CEF-7124-47BA-2340A279E34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4999CA5D-0F90-40C2-9A97-2DECA48625F7}" type="slidenum">
              <a:rPr lang="en-US">
                <a:solidFill>
                  <a:srgbClr val="FFFFFF"/>
                </a:solidFill>
                <a:latin typeface="Calibri" panose="020F0502020204030204"/>
              </a:rPr>
              <a:pPr>
                <a:spcAft>
                  <a:spcPts val="600"/>
                </a:spcAft>
                <a:defRPr/>
              </a:pPr>
              <a:t>26</a:t>
            </a:fld>
            <a:endParaRPr lang="en-US">
              <a:solidFill>
                <a:srgbClr val="FFFFFF"/>
              </a:solidFill>
              <a:latin typeface="Calibri" panose="020F0502020204030204"/>
            </a:endParaRPr>
          </a:p>
        </p:txBody>
      </p:sp>
      <p:pic>
        <p:nvPicPr>
          <p:cNvPr id="6" name="Grafik 5" descr="Büyüteç">
            <a:extLst>
              <a:ext uri="{FF2B5EF4-FFF2-40B4-BE49-F238E27FC236}">
                <a16:creationId xmlns:a16="http://schemas.microsoft.com/office/drawing/2014/main" id="{1CCDC179-A434-89E6-523A-3156CC84C9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38727" y="97200"/>
            <a:ext cx="720000" cy="720000"/>
          </a:xfrm>
          <a:prstGeom prst="rect">
            <a:avLst/>
          </a:prstGeom>
        </p:spPr>
      </p:pic>
      <p:sp>
        <p:nvSpPr>
          <p:cNvPr id="4" name="Dikdörtgen 3">
            <a:extLst>
              <a:ext uri="{FF2B5EF4-FFF2-40B4-BE49-F238E27FC236}">
                <a16:creationId xmlns:a16="http://schemas.microsoft.com/office/drawing/2014/main" id="{3E6422DF-7BD6-B96A-4E62-43D4B9FEC7E8}"/>
              </a:ext>
            </a:extLst>
          </p:cNvPr>
          <p:cNvSpPr/>
          <p:nvPr/>
        </p:nvSpPr>
        <p:spPr>
          <a:xfrm>
            <a:off x="0" y="0"/>
            <a:ext cx="12192000" cy="914400"/>
          </a:xfrm>
          <a:prstGeom prst="rect">
            <a:avLst/>
          </a:prstGeom>
          <a:solidFill>
            <a:srgbClr val="002060"/>
          </a:solidFill>
          <a:ln w="38100">
            <a:noFill/>
          </a:ln>
        </p:spPr>
        <p:style>
          <a:lnRef idx="0">
            <a:scrgbClr r="0" g="0" b="0"/>
          </a:lnRef>
          <a:fillRef idx="0">
            <a:scrgbClr r="0" g="0" b="0"/>
          </a:fillRef>
          <a:effectRef idx="0">
            <a:scrgbClr r="0" g="0" b="0"/>
          </a:effectRef>
          <a:fontRef idx="minor">
            <a:schemeClr val="lt1"/>
          </a:fontRef>
        </p:style>
        <p:txBody>
          <a:bodyPr rtlCol="0" anchor="ctr"/>
          <a:lstStyle/>
          <a:p>
            <a:r>
              <a:rPr lang="tr-TR" sz="3200" b="1" dirty="0">
                <a:solidFill>
                  <a:schemeClr val="bg1"/>
                </a:solidFill>
              </a:rPr>
              <a:t>     </a:t>
            </a:r>
            <a:r>
              <a:rPr lang="en-US" sz="3200" b="1" dirty="0">
                <a:solidFill>
                  <a:schemeClr val="bg1"/>
                </a:solidFill>
                <a:latin typeface="Arial" panose="020B0604020202020204" pitchFamily="34" charset="0"/>
                <a:cs typeface="Arial" panose="020B0604020202020204" pitchFamily="34" charset="0"/>
              </a:rPr>
              <a:t> Free Trade Agreements</a:t>
            </a:r>
            <a:endParaRPr lang="tr-TR" sz="3200" dirty="0">
              <a:solidFill>
                <a:schemeClr val="bg1"/>
              </a:solidFill>
            </a:endParaRPr>
          </a:p>
        </p:txBody>
      </p:sp>
    </p:spTree>
    <p:extLst>
      <p:ext uri="{BB962C8B-B14F-4D97-AF65-F5344CB8AC3E}">
        <p14:creationId xmlns:p14="http://schemas.microsoft.com/office/powerpoint/2010/main" val="37699297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B3F4B1-6022-9D24-970C-EF2A030498E6}"/>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1F25F78A-9526-9451-72B2-5173B97DCBF3}"/>
              </a:ext>
            </a:extLst>
          </p:cNvPr>
          <p:cNvSpPr>
            <a:spLocks noGrp="1"/>
          </p:cNvSpPr>
          <p:nvPr>
            <p:ph type="title"/>
          </p:nvPr>
        </p:nvSpPr>
        <p:spPr>
          <a:xfrm>
            <a:off x="838200" y="5319679"/>
            <a:ext cx="10515600" cy="1325563"/>
          </a:xfrm>
        </p:spPr>
        <p:txBody>
          <a:bodyPr>
            <a:noAutofit/>
          </a:bodyPr>
          <a:lstStyle/>
          <a:p>
            <a:r>
              <a:rPr lang="tr-TR" sz="3600" b="1" dirty="0">
                <a:solidFill>
                  <a:schemeClr val="tx2"/>
                </a:solidFill>
                <a:latin typeface="Arial" panose="020B0604020202020204" pitchFamily="34" charset="0"/>
                <a:cs typeface="Arial" panose="020B0604020202020204" pitchFamily="34" charset="0"/>
              </a:rPr>
              <a:t>3. </a:t>
            </a:r>
            <a:r>
              <a:rPr lang="en-US" sz="3600" b="1" dirty="0">
                <a:solidFill>
                  <a:schemeClr val="tx2"/>
                </a:solidFill>
                <a:latin typeface="Arial" panose="020B0604020202020204" pitchFamily="34" charset="0"/>
                <a:cs typeface="Arial" panose="020B0604020202020204" pitchFamily="34" charset="0"/>
              </a:rPr>
              <a:t>EXPORT STRATEGY DEVELOPMENT</a:t>
            </a:r>
            <a:endParaRPr lang="tr-TR" sz="3600" b="1" dirty="0">
              <a:solidFill>
                <a:schemeClr val="tx2"/>
              </a:solidFill>
              <a:latin typeface="Arial" panose="020B0604020202020204" pitchFamily="34" charset="0"/>
              <a:cs typeface="Arial" panose="020B0604020202020204" pitchFamily="34" charset="0"/>
            </a:endParaRPr>
          </a:p>
        </p:txBody>
      </p:sp>
      <p:pic>
        <p:nvPicPr>
          <p:cNvPr id="3" name="Resim Yer Tutucusu 8">
            <a:extLst>
              <a:ext uri="{FF2B5EF4-FFF2-40B4-BE49-F238E27FC236}">
                <a16:creationId xmlns:a16="http://schemas.microsoft.com/office/drawing/2014/main" id="{A17795C3-433B-0CF4-DB35-2D276AFE9C2E}"/>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0" y="0"/>
            <a:ext cx="11733150" cy="5135804"/>
          </a:xfrm>
          <a:custGeom>
            <a:avLst/>
            <a:gdLst>
              <a:gd name="connsiteX0" fmla="*/ 0 w 11733150"/>
              <a:gd name="connsiteY0" fmla="*/ 0 h 5135804"/>
              <a:gd name="connsiteX1" fmla="*/ 11733150 w 11733150"/>
              <a:gd name="connsiteY1" fmla="*/ 0 h 5135804"/>
              <a:gd name="connsiteX2" fmla="*/ 11733150 w 11733150"/>
              <a:gd name="connsiteY2" fmla="*/ 4533808 h 5135804"/>
              <a:gd name="connsiteX3" fmla="*/ 11131154 w 11733150"/>
              <a:gd name="connsiteY3" fmla="*/ 5135804 h 5135804"/>
              <a:gd name="connsiteX4" fmla="*/ 0 w 11733150"/>
              <a:gd name="connsiteY4" fmla="*/ 5135804 h 5135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3150" h="5135804">
                <a:moveTo>
                  <a:pt x="0" y="0"/>
                </a:moveTo>
                <a:lnTo>
                  <a:pt x="11733150" y="0"/>
                </a:lnTo>
                <a:lnTo>
                  <a:pt x="11733150" y="4533808"/>
                </a:lnTo>
                <a:cubicBezTo>
                  <a:pt x="11733150" y="4866281"/>
                  <a:pt x="11463627" y="5135804"/>
                  <a:pt x="11131154" y="5135804"/>
                </a:cubicBezTo>
                <a:lnTo>
                  <a:pt x="0" y="5135804"/>
                </a:lnTo>
                <a:close/>
              </a:path>
            </a:pathLst>
          </a:custGeom>
          <a:ln w="38100">
            <a:solidFill>
              <a:schemeClr val="bg1"/>
            </a:solidFill>
          </a:ln>
        </p:spPr>
      </p:pic>
      <p:sp>
        <p:nvSpPr>
          <p:cNvPr id="4" name="Slayt Numarası Yer Tutucusu 3">
            <a:extLst>
              <a:ext uri="{FF2B5EF4-FFF2-40B4-BE49-F238E27FC236}">
                <a16:creationId xmlns:a16="http://schemas.microsoft.com/office/drawing/2014/main" id="{A744566C-3009-2677-574B-132C76E8EB42}"/>
              </a:ext>
            </a:extLst>
          </p:cNvPr>
          <p:cNvSpPr>
            <a:spLocks noGrp="1"/>
          </p:cNvSpPr>
          <p:nvPr>
            <p:ph type="sldNum" sz="quarter" idx="12"/>
          </p:nvPr>
        </p:nvSpPr>
        <p:spPr/>
        <p:txBody>
          <a:bodyPr/>
          <a:lstStyle/>
          <a:p>
            <a:fld id="{4999CA5D-0F90-40C2-9A97-2DECA48625F7}" type="slidenum">
              <a:rPr lang="tr-TR" smtClean="0"/>
              <a:t>27</a:t>
            </a:fld>
            <a:endParaRPr lang="tr-TR"/>
          </a:p>
        </p:txBody>
      </p:sp>
    </p:spTree>
    <p:extLst>
      <p:ext uri="{BB962C8B-B14F-4D97-AF65-F5344CB8AC3E}">
        <p14:creationId xmlns:p14="http://schemas.microsoft.com/office/powerpoint/2010/main" val="18932223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333CF-EBEA-2746-073C-44FB267E7188}"/>
            </a:ext>
          </a:extLst>
        </p:cNvPr>
        <p:cNvGrpSpPr/>
        <p:nvPr/>
      </p:nvGrpSpPr>
      <p:grpSpPr>
        <a:xfrm>
          <a:off x="0" y="0"/>
          <a:ext cx="0" cy="0"/>
          <a:chOff x="0" y="0"/>
          <a:chExt cx="0" cy="0"/>
        </a:xfrm>
      </p:grpSpPr>
      <p:pic>
        <p:nvPicPr>
          <p:cNvPr id="5" name="Resim Yer Tutucusu 8">
            <a:extLst>
              <a:ext uri="{FF2B5EF4-FFF2-40B4-BE49-F238E27FC236}">
                <a16:creationId xmlns:a16="http://schemas.microsoft.com/office/drawing/2014/main" id="{F0D5C007-D951-6F18-4E60-0CC3DBF9742C}"/>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6593840" y="847543"/>
            <a:ext cx="5598160" cy="5382609"/>
          </a:xfrm>
          <a:custGeom>
            <a:avLst/>
            <a:gdLst>
              <a:gd name="connsiteX0" fmla="*/ 0 w 6454407"/>
              <a:gd name="connsiteY0" fmla="*/ 0 h 6399152"/>
              <a:gd name="connsiteX1" fmla="*/ 6454407 w 6454407"/>
              <a:gd name="connsiteY1" fmla="*/ 0 h 6399152"/>
              <a:gd name="connsiteX2" fmla="*/ 6454407 w 6454407"/>
              <a:gd name="connsiteY2" fmla="*/ 6399152 h 6399152"/>
              <a:gd name="connsiteX3" fmla="*/ 601996 w 6454407"/>
              <a:gd name="connsiteY3" fmla="*/ 6399152 h 6399152"/>
              <a:gd name="connsiteX4" fmla="*/ 0 w 6454407"/>
              <a:gd name="connsiteY4" fmla="*/ 5797156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4407" h="6399152">
                <a:moveTo>
                  <a:pt x="0" y="0"/>
                </a:moveTo>
                <a:lnTo>
                  <a:pt x="6454407" y="0"/>
                </a:lnTo>
                <a:lnTo>
                  <a:pt x="6454407" y="6399152"/>
                </a:lnTo>
                <a:lnTo>
                  <a:pt x="601996" y="6399152"/>
                </a:lnTo>
                <a:cubicBezTo>
                  <a:pt x="269523" y="6399152"/>
                  <a:pt x="0" y="6129629"/>
                  <a:pt x="0" y="5797156"/>
                </a:cubicBezTo>
                <a:close/>
              </a:path>
            </a:pathLst>
          </a:custGeom>
          <a:effectLst>
            <a:outerShdw blurRad="50800" dist="38100" dir="8100000" algn="tr" rotWithShape="0">
              <a:prstClr val="black">
                <a:alpha val="40000"/>
              </a:prstClr>
            </a:outerShdw>
          </a:effectLst>
        </p:spPr>
      </p:pic>
      <p:pic>
        <p:nvPicPr>
          <p:cNvPr id="7" name="Grafik 6" descr="Hedef">
            <a:extLst>
              <a:ext uri="{FF2B5EF4-FFF2-40B4-BE49-F238E27FC236}">
                <a16:creationId xmlns:a16="http://schemas.microsoft.com/office/drawing/2014/main" id="{E2C6E50D-9166-C66D-53E0-242C12E7E7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36334" y="66720"/>
            <a:ext cx="720000" cy="720000"/>
          </a:xfrm>
          <a:prstGeom prst="rect">
            <a:avLst/>
          </a:prstGeom>
        </p:spPr>
      </p:pic>
      <p:sp>
        <p:nvSpPr>
          <p:cNvPr id="9" name="Slayt Numarası Yer Tutucusu 8">
            <a:extLst>
              <a:ext uri="{FF2B5EF4-FFF2-40B4-BE49-F238E27FC236}">
                <a16:creationId xmlns:a16="http://schemas.microsoft.com/office/drawing/2014/main" id="{4544E231-87EC-24B4-9F29-06800AA236F5}"/>
              </a:ext>
            </a:extLst>
          </p:cNvPr>
          <p:cNvSpPr>
            <a:spLocks noGrp="1"/>
          </p:cNvSpPr>
          <p:nvPr>
            <p:ph type="sldNum" sz="quarter" idx="12"/>
          </p:nvPr>
        </p:nvSpPr>
        <p:spPr/>
        <p:txBody>
          <a:bodyPr/>
          <a:lstStyle/>
          <a:p>
            <a:fld id="{4999CA5D-0F90-40C2-9A97-2DECA48625F7}" type="slidenum">
              <a:rPr lang="tr-TR" smtClean="0"/>
              <a:t>28</a:t>
            </a:fld>
            <a:endParaRPr lang="tr-TR"/>
          </a:p>
        </p:txBody>
      </p:sp>
      <p:sp>
        <p:nvSpPr>
          <p:cNvPr id="6" name="Metin kutusu 5">
            <a:extLst>
              <a:ext uri="{FF2B5EF4-FFF2-40B4-BE49-F238E27FC236}">
                <a16:creationId xmlns:a16="http://schemas.microsoft.com/office/drawing/2014/main" id="{4E25C48B-CF90-70D1-3222-FA54D424C29F}"/>
              </a:ext>
            </a:extLst>
          </p:cNvPr>
          <p:cNvSpPr txBox="1"/>
          <p:nvPr/>
        </p:nvSpPr>
        <p:spPr>
          <a:xfrm>
            <a:off x="104899" y="1151840"/>
            <a:ext cx="6109854" cy="5078313"/>
          </a:xfrm>
          <a:prstGeom prst="rect">
            <a:avLst/>
          </a:prstGeom>
          <a:noFill/>
        </p:spPr>
        <p:txBody>
          <a:bodyPr wrap="square">
            <a:spAutoFit/>
          </a:bodyPr>
          <a:lstStyle/>
          <a:p>
            <a:pPr marL="285750" indent="-285750">
              <a:buFont typeface="Wingdings" pitchFamily="2" charset="2"/>
              <a:buChar char="Ø"/>
            </a:pPr>
            <a:r>
              <a:rPr lang="tr-TR" dirty="0" err="1"/>
              <a:t>The</a:t>
            </a:r>
            <a:r>
              <a:rPr lang="tr-TR" dirty="0"/>
              <a:t> </a:t>
            </a:r>
            <a:r>
              <a:rPr lang="tr-TR" dirty="0" err="1"/>
              <a:t>National</a:t>
            </a:r>
            <a:r>
              <a:rPr lang="tr-TR" dirty="0"/>
              <a:t> </a:t>
            </a:r>
            <a:r>
              <a:rPr lang="tr-TR" dirty="0" err="1"/>
              <a:t>Export</a:t>
            </a:r>
            <a:r>
              <a:rPr lang="tr-TR" dirty="0"/>
              <a:t> </a:t>
            </a:r>
            <a:r>
              <a:rPr lang="tr-TR" dirty="0" err="1"/>
              <a:t>Strategy</a:t>
            </a:r>
            <a:r>
              <a:rPr lang="tr-TR" dirty="0"/>
              <a:t> (NES) is a </a:t>
            </a:r>
            <a:r>
              <a:rPr lang="tr-TR" dirty="0" err="1"/>
              <a:t>fundamental</a:t>
            </a:r>
            <a:r>
              <a:rPr lang="tr-TR" dirty="0"/>
              <a:t> </a:t>
            </a:r>
            <a:r>
              <a:rPr lang="tr-TR" dirty="0" err="1"/>
              <a:t>policy</a:t>
            </a:r>
            <a:r>
              <a:rPr lang="tr-TR" dirty="0"/>
              <a:t> </a:t>
            </a:r>
            <a:r>
              <a:rPr lang="tr-TR" dirty="0" err="1"/>
              <a:t>tool</a:t>
            </a:r>
            <a:r>
              <a:rPr lang="tr-TR" dirty="0"/>
              <a:t> </a:t>
            </a:r>
            <a:r>
              <a:rPr lang="tr-TR" dirty="0" err="1"/>
              <a:t>for</a:t>
            </a:r>
            <a:r>
              <a:rPr lang="tr-TR" dirty="0"/>
              <a:t> </a:t>
            </a:r>
            <a:r>
              <a:rPr lang="tr-TR" b="1" dirty="0" err="1"/>
              <a:t>sustainable</a:t>
            </a:r>
            <a:r>
              <a:rPr lang="tr-TR" b="1" dirty="0"/>
              <a:t> </a:t>
            </a:r>
            <a:r>
              <a:rPr lang="tr-TR" b="1" dirty="0" err="1"/>
              <a:t>economic</a:t>
            </a:r>
            <a:r>
              <a:rPr lang="tr-TR" b="1" dirty="0"/>
              <a:t> </a:t>
            </a:r>
            <a:r>
              <a:rPr lang="tr-TR" b="1" dirty="0" err="1"/>
              <a:t>growth</a:t>
            </a:r>
            <a:r>
              <a:rPr lang="tr-TR" dirty="0"/>
              <a:t>, </a:t>
            </a:r>
            <a:r>
              <a:rPr lang="tr-TR" b="1" dirty="0" err="1"/>
              <a:t>trade</a:t>
            </a:r>
            <a:r>
              <a:rPr lang="tr-TR" b="1" dirty="0"/>
              <a:t> </a:t>
            </a:r>
            <a:r>
              <a:rPr lang="tr-TR" b="1" dirty="0" err="1"/>
              <a:t>diversification</a:t>
            </a:r>
            <a:r>
              <a:rPr lang="tr-TR" b="1" dirty="0"/>
              <a:t> </a:t>
            </a:r>
            <a:r>
              <a:rPr lang="tr-TR" dirty="0" err="1"/>
              <a:t>and</a:t>
            </a:r>
            <a:r>
              <a:rPr lang="tr-TR" dirty="0"/>
              <a:t> </a:t>
            </a:r>
            <a:r>
              <a:rPr lang="tr-TR" b="1" dirty="0" err="1"/>
              <a:t>increased</a:t>
            </a:r>
            <a:r>
              <a:rPr lang="tr-TR" b="1" dirty="0"/>
              <a:t> </a:t>
            </a:r>
            <a:r>
              <a:rPr lang="tr-TR" b="1" dirty="0" err="1"/>
              <a:t>competitiveness</a:t>
            </a:r>
            <a:r>
              <a:rPr lang="tr-TR" b="1" dirty="0"/>
              <a:t>.</a:t>
            </a:r>
            <a:br>
              <a:rPr lang="tr-TR" dirty="0"/>
            </a:br>
            <a:endParaRPr lang="tr-TR" dirty="0"/>
          </a:p>
          <a:p>
            <a:pPr marL="285750" indent="-285750" algn="just">
              <a:buFont typeface="Wingdings" pitchFamily="2" charset="2"/>
              <a:buChar char="Ø"/>
            </a:pPr>
            <a:r>
              <a:rPr lang="en-US" dirty="0"/>
              <a:t>A well-designed NES allows countries to transform their comparative advantages into competitive advantages and to create a roadmap aligned with long-term development goals.</a:t>
            </a:r>
            <a:r>
              <a:rPr lang="tr-TR" dirty="0"/>
              <a:t> </a:t>
            </a:r>
          </a:p>
          <a:p>
            <a:pPr marL="285750" indent="-285750">
              <a:buFont typeface="Wingdings" pitchFamily="2" charset="2"/>
              <a:buChar char="Ø"/>
            </a:pPr>
            <a:endParaRPr lang="tr-TR" dirty="0"/>
          </a:p>
          <a:p>
            <a:pPr marL="285750" indent="-285750">
              <a:buFont typeface="Wingdings" pitchFamily="2" charset="2"/>
              <a:buChar char="Ø"/>
            </a:pPr>
            <a:r>
              <a:rPr lang="tr-TR" dirty="0"/>
              <a:t>NES is </a:t>
            </a:r>
            <a:r>
              <a:rPr lang="tr-TR" b="1" dirty="0" err="1"/>
              <a:t>participatory</a:t>
            </a:r>
            <a:r>
              <a:rPr lang="tr-TR" dirty="0"/>
              <a:t>, </a:t>
            </a:r>
            <a:r>
              <a:rPr lang="tr-TR" dirty="0" err="1"/>
              <a:t>requires</a:t>
            </a:r>
            <a:r>
              <a:rPr lang="tr-TR" dirty="0"/>
              <a:t> </a:t>
            </a:r>
            <a:r>
              <a:rPr lang="tr-TR" dirty="0" err="1"/>
              <a:t>public-private</a:t>
            </a:r>
            <a:r>
              <a:rPr lang="tr-TR" dirty="0"/>
              <a:t> </a:t>
            </a:r>
            <a:r>
              <a:rPr lang="tr-TR" dirty="0" err="1"/>
              <a:t>dialogue</a:t>
            </a:r>
            <a:r>
              <a:rPr lang="tr-TR" dirty="0"/>
              <a:t>, </a:t>
            </a:r>
            <a:r>
              <a:rPr lang="tr-TR" dirty="0" err="1"/>
              <a:t>collaboration</a:t>
            </a:r>
            <a:r>
              <a:rPr lang="tr-TR" dirty="0"/>
              <a:t> </a:t>
            </a:r>
            <a:r>
              <a:rPr lang="tr-TR" dirty="0" err="1"/>
              <a:t>with</a:t>
            </a:r>
            <a:r>
              <a:rPr lang="tr-TR" dirty="0"/>
              <a:t> </a:t>
            </a:r>
            <a:r>
              <a:rPr lang="tr-TR" dirty="0" err="1"/>
              <a:t>international</a:t>
            </a:r>
            <a:r>
              <a:rPr lang="tr-TR" dirty="0"/>
              <a:t> </a:t>
            </a:r>
            <a:r>
              <a:rPr lang="tr-TR" dirty="0" err="1"/>
              <a:t>institutions</a:t>
            </a:r>
            <a:r>
              <a:rPr lang="tr-TR" dirty="0"/>
              <a:t> </a:t>
            </a:r>
            <a:r>
              <a:rPr lang="tr-TR" dirty="0" err="1"/>
              <a:t>and</a:t>
            </a:r>
            <a:r>
              <a:rPr lang="tr-TR" dirty="0"/>
              <a:t> market </a:t>
            </a:r>
            <a:r>
              <a:rPr lang="tr-TR" dirty="0" err="1"/>
              <a:t>based</a:t>
            </a:r>
            <a:r>
              <a:rPr lang="tr-TR" dirty="0"/>
              <a:t> </a:t>
            </a:r>
            <a:r>
              <a:rPr lang="tr-TR" dirty="0" err="1"/>
              <a:t>decision-making</a:t>
            </a:r>
            <a:r>
              <a:rPr lang="tr-TR" dirty="0"/>
              <a:t>.</a:t>
            </a:r>
            <a:br>
              <a:rPr lang="tr-TR" dirty="0"/>
            </a:br>
            <a:endParaRPr lang="tr-TR" dirty="0"/>
          </a:p>
          <a:p>
            <a:pPr marL="285750" indent="-285750">
              <a:buFont typeface="Wingdings" pitchFamily="2" charset="2"/>
              <a:buChar char="Ø"/>
            </a:pPr>
            <a:endParaRPr lang="tr-TR" dirty="0"/>
          </a:p>
          <a:p>
            <a:pPr marL="285750" indent="-285750" algn="just">
              <a:buFont typeface="Wingdings" pitchFamily="2" charset="2"/>
              <a:buChar char="Ø"/>
            </a:pPr>
            <a:r>
              <a:rPr lang="tr-TR" dirty="0"/>
              <a:t>NES </a:t>
            </a:r>
            <a:r>
              <a:rPr lang="tr-TR" dirty="0" err="1"/>
              <a:t>must</a:t>
            </a:r>
            <a:r>
              <a:rPr lang="tr-TR" dirty="0"/>
              <a:t> be a “</a:t>
            </a:r>
            <a:r>
              <a:rPr lang="tr-TR" b="1" dirty="0" err="1"/>
              <a:t>living</a:t>
            </a:r>
            <a:r>
              <a:rPr lang="tr-TR" b="1" dirty="0"/>
              <a:t> </a:t>
            </a:r>
            <a:r>
              <a:rPr lang="tr-TR" b="1" dirty="0" err="1"/>
              <a:t>strategy</a:t>
            </a:r>
            <a:r>
              <a:rPr lang="tr-TR" dirty="0"/>
              <a:t>”, </a:t>
            </a:r>
            <a:r>
              <a:rPr lang="tr-TR" b="1" dirty="0" err="1"/>
              <a:t>flexible</a:t>
            </a:r>
            <a:r>
              <a:rPr lang="tr-TR" b="1" dirty="0"/>
              <a:t> </a:t>
            </a:r>
            <a:r>
              <a:rPr lang="tr-TR" b="1" dirty="0" err="1"/>
              <a:t>and</a:t>
            </a:r>
            <a:r>
              <a:rPr lang="tr-TR" b="1" dirty="0"/>
              <a:t> </a:t>
            </a:r>
            <a:r>
              <a:rPr lang="tr-TR" b="1" dirty="0" err="1"/>
              <a:t>adaptable</a:t>
            </a:r>
            <a:r>
              <a:rPr lang="tr-TR" dirty="0"/>
              <a:t> </a:t>
            </a:r>
            <a:r>
              <a:rPr lang="tr-TR" dirty="0" err="1"/>
              <a:t>to</a:t>
            </a:r>
            <a:r>
              <a:rPr lang="tr-TR" dirty="0"/>
              <a:t> global </a:t>
            </a:r>
            <a:r>
              <a:rPr lang="tr-TR" dirty="0" err="1"/>
              <a:t>fluctuations</a:t>
            </a:r>
            <a:r>
              <a:rPr lang="tr-TR" dirty="0"/>
              <a:t>, </a:t>
            </a:r>
            <a:r>
              <a:rPr lang="tr-TR" dirty="0" err="1"/>
              <a:t>digital</a:t>
            </a:r>
            <a:r>
              <a:rPr lang="tr-TR" dirty="0"/>
              <a:t> </a:t>
            </a:r>
            <a:r>
              <a:rPr lang="tr-TR" dirty="0" err="1"/>
              <a:t>transformation</a:t>
            </a:r>
            <a:r>
              <a:rPr lang="tr-TR" dirty="0"/>
              <a:t>, </a:t>
            </a:r>
            <a:r>
              <a:rPr lang="tr-TR" dirty="0" err="1"/>
              <a:t>and</a:t>
            </a:r>
            <a:r>
              <a:rPr lang="tr-TR" dirty="0"/>
              <a:t> </a:t>
            </a:r>
            <a:r>
              <a:rPr lang="tr-TR" dirty="0" err="1"/>
              <a:t>new</a:t>
            </a:r>
            <a:r>
              <a:rPr lang="tr-TR" dirty="0"/>
              <a:t> Technologies.</a:t>
            </a:r>
          </a:p>
          <a:p>
            <a:endParaRPr lang="tr-TR" dirty="0"/>
          </a:p>
        </p:txBody>
      </p:sp>
      <p:sp>
        <p:nvSpPr>
          <p:cNvPr id="8" name="Dikdörtgen 7">
            <a:extLst>
              <a:ext uri="{FF2B5EF4-FFF2-40B4-BE49-F238E27FC236}">
                <a16:creationId xmlns:a16="http://schemas.microsoft.com/office/drawing/2014/main" id="{601B1C06-C484-FC3E-B3CE-1257BD8EA7F1}"/>
              </a:ext>
            </a:extLst>
          </p:cNvPr>
          <p:cNvSpPr/>
          <p:nvPr/>
        </p:nvSpPr>
        <p:spPr>
          <a:xfrm>
            <a:off x="0" y="5896"/>
            <a:ext cx="12192000" cy="914400"/>
          </a:xfrm>
          <a:prstGeom prst="rect">
            <a:avLst/>
          </a:prstGeom>
          <a:solidFill>
            <a:srgbClr val="002060"/>
          </a:solidFill>
          <a:ln w="38100">
            <a:noFill/>
          </a:ln>
        </p:spPr>
        <p:style>
          <a:lnRef idx="0">
            <a:scrgbClr r="0" g="0" b="0"/>
          </a:lnRef>
          <a:fillRef idx="0">
            <a:scrgbClr r="0" g="0" b="0"/>
          </a:fillRef>
          <a:effectRef idx="0">
            <a:scrgbClr r="0" g="0" b="0"/>
          </a:effectRef>
          <a:fontRef idx="minor">
            <a:schemeClr val="lt1"/>
          </a:fontRef>
        </p:style>
        <p:txBody>
          <a:bodyPr rtlCol="0" anchor="ctr"/>
          <a:lstStyle/>
          <a:p>
            <a:r>
              <a:rPr lang="tr-TR" sz="3200" b="1" dirty="0">
                <a:solidFill>
                  <a:schemeClr val="bg1"/>
                </a:solidFill>
              </a:rPr>
              <a:t>     </a:t>
            </a:r>
            <a:r>
              <a:rPr lang="en-US" sz="3200" b="1" dirty="0">
                <a:solidFill>
                  <a:schemeClr val="bg1"/>
                </a:solidFill>
                <a:latin typeface="Arial" panose="020B0604020202020204" pitchFamily="34" charset="0"/>
                <a:cs typeface="Arial" panose="020B0604020202020204" pitchFamily="34" charset="0"/>
              </a:rPr>
              <a:t> The Design of NES</a:t>
            </a:r>
            <a:endParaRPr lang="tr-TR" sz="3200" dirty="0">
              <a:solidFill>
                <a:schemeClr val="bg1"/>
              </a:solidFill>
            </a:endParaRPr>
          </a:p>
        </p:txBody>
      </p:sp>
    </p:spTree>
    <p:extLst>
      <p:ext uri="{BB962C8B-B14F-4D97-AF65-F5344CB8AC3E}">
        <p14:creationId xmlns:p14="http://schemas.microsoft.com/office/powerpoint/2010/main" val="9398515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333CF-EBEA-2746-073C-44FB267E7188}"/>
            </a:ext>
          </a:extLst>
        </p:cNvPr>
        <p:cNvGrpSpPr/>
        <p:nvPr/>
      </p:nvGrpSpPr>
      <p:grpSpPr>
        <a:xfrm>
          <a:off x="0" y="0"/>
          <a:ext cx="0" cy="0"/>
          <a:chOff x="0" y="0"/>
          <a:chExt cx="0" cy="0"/>
        </a:xfrm>
      </p:grpSpPr>
      <p:pic>
        <p:nvPicPr>
          <p:cNvPr id="7" name="Grafik 6" descr="Hedef">
            <a:extLst>
              <a:ext uri="{FF2B5EF4-FFF2-40B4-BE49-F238E27FC236}">
                <a16:creationId xmlns:a16="http://schemas.microsoft.com/office/drawing/2014/main" id="{E2C6E50D-9166-C66D-53E0-242C12E7E77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336334" y="66720"/>
            <a:ext cx="720000" cy="720000"/>
          </a:xfrm>
          <a:prstGeom prst="rect">
            <a:avLst/>
          </a:prstGeom>
        </p:spPr>
      </p:pic>
      <p:sp>
        <p:nvSpPr>
          <p:cNvPr id="9" name="Slayt Numarası Yer Tutucusu 8">
            <a:extLst>
              <a:ext uri="{FF2B5EF4-FFF2-40B4-BE49-F238E27FC236}">
                <a16:creationId xmlns:a16="http://schemas.microsoft.com/office/drawing/2014/main" id="{4544E231-87EC-24B4-9F29-06800AA236F5}"/>
              </a:ext>
            </a:extLst>
          </p:cNvPr>
          <p:cNvSpPr>
            <a:spLocks noGrp="1"/>
          </p:cNvSpPr>
          <p:nvPr>
            <p:ph type="sldNum" sz="quarter" idx="12"/>
          </p:nvPr>
        </p:nvSpPr>
        <p:spPr/>
        <p:txBody>
          <a:bodyPr/>
          <a:lstStyle/>
          <a:p>
            <a:fld id="{4999CA5D-0F90-40C2-9A97-2DECA48625F7}" type="slidenum">
              <a:rPr lang="tr-TR" smtClean="0"/>
              <a:t>29</a:t>
            </a:fld>
            <a:endParaRPr lang="tr-TR"/>
          </a:p>
        </p:txBody>
      </p:sp>
      <p:sp>
        <p:nvSpPr>
          <p:cNvPr id="6" name="Metin kutusu 5">
            <a:extLst>
              <a:ext uri="{FF2B5EF4-FFF2-40B4-BE49-F238E27FC236}">
                <a16:creationId xmlns:a16="http://schemas.microsoft.com/office/drawing/2014/main" id="{4E25C48B-CF90-70D1-3222-FA54D424C29F}"/>
              </a:ext>
            </a:extLst>
          </p:cNvPr>
          <p:cNvSpPr txBox="1"/>
          <p:nvPr/>
        </p:nvSpPr>
        <p:spPr>
          <a:xfrm>
            <a:off x="223653" y="1595795"/>
            <a:ext cx="7507184" cy="4524315"/>
          </a:xfrm>
          <a:prstGeom prst="rect">
            <a:avLst/>
          </a:prstGeom>
          <a:noFill/>
        </p:spPr>
        <p:txBody>
          <a:bodyPr wrap="square">
            <a:spAutoFit/>
          </a:bodyPr>
          <a:lstStyle/>
          <a:p>
            <a:r>
              <a:rPr lang="tr-TR" b="1" dirty="0" err="1">
                <a:latin typeface="Arial" panose="020B0604020202020204" pitchFamily="34" charset="0"/>
                <a:cs typeface="Arial" panose="020B0604020202020204" pitchFamily="34" charset="0"/>
              </a:rPr>
              <a:t>Identification</a:t>
            </a:r>
            <a:r>
              <a:rPr lang="tr-TR" dirty="0">
                <a:latin typeface="Arial" panose="020B0604020202020204" pitchFamily="34" charset="0"/>
                <a:cs typeface="Arial" panose="020B0604020202020204" pitchFamily="34" charset="0"/>
              </a:rPr>
              <a:t> </a:t>
            </a:r>
            <a:r>
              <a:rPr lang="tr-TR" b="1" dirty="0" err="1">
                <a:latin typeface="Arial" panose="020B0604020202020204" pitchFamily="34" charset="0"/>
                <a:cs typeface="Arial" panose="020B0604020202020204" pitchFamily="34" charset="0"/>
              </a:rPr>
              <a:t>Phase</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to</a:t>
            </a:r>
            <a:r>
              <a:rPr lang="tr-T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determine a country's current export structure and priorities </a:t>
            </a:r>
          </a:p>
          <a:p>
            <a:endParaRPr lang="tr-TR" dirty="0">
              <a:latin typeface="Arial" panose="020B0604020202020204" pitchFamily="34" charset="0"/>
              <a:cs typeface="Arial" panose="020B0604020202020204" pitchFamily="34" charset="0"/>
            </a:endParaRPr>
          </a:p>
          <a:p>
            <a:pPr marL="285750" indent="-285750" algn="just">
              <a:buFont typeface="Wingdings" pitchFamily="2" charset="2"/>
              <a:buChar char="Ø"/>
            </a:pPr>
            <a:r>
              <a:rPr lang="tr-TR" dirty="0" err="1">
                <a:latin typeface="Arial" panose="020B0604020202020204" pitchFamily="34" charset="0"/>
                <a:cs typeface="Arial" panose="020B0604020202020204" pitchFamily="34" charset="0"/>
              </a:rPr>
              <a:t>Assessing</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the</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Current</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Export</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Structure</a:t>
            </a:r>
            <a:r>
              <a:rPr lang="tr-TR" dirty="0">
                <a:latin typeface="Arial" panose="020B0604020202020204" pitchFamily="34" charset="0"/>
                <a:cs typeface="Arial" panose="020B0604020202020204" pitchFamily="34" charset="0"/>
              </a:rPr>
              <a:t> (</a:t>
            </a:r>
            <a:r>
              <a:rPr lang="tr-TR" b="1" dirty="0" err="1">
                <a:latin typeface="Arial" panose="020B0604020202020204" pitchFamily="34" charset="0"/>
                <a:cs typeface="Arial" panose="020B0604020202020204" pitchFamily="34" charset="0"/>
              </a:rPr>
              <a:t>Gap</a:t>
            </a:r>
            <a:r>
              <a:rPr lang="tr-TR" b="1" dirty="0">
                <a:latin typeface="Arial" panose="020B0604020202020204" pitchFamily="34" charset="0"/>
                <a:cs typeface="Arial" panose="020B0604020202020204" pitchFamily="34" charset="0"/>
              </a:rPr>
              <a:t> </a:t>
            </a:r>
            <a:r>
              <a:rPr lang="tr-TR" b="1" dirty="0" err="1">
                <a:latin typeface="Arial" panose="020B0604020202020204" pitchFamily="34" charset="0"/>
                <a:cs typeface="Arial" panose="020B0604020202020204" pitchFamily="34" charset="0"/>
              </a:rPr>
              <a:t>and</a:t>
            </a:r>
            <a:r>
              <a:rPr lang="tr-TR" b="1" dirty="0">
                <a:latin typeface="Arial" panose="020B0604020202020204" pitchFamily="34" charset="0"/>
                <a:cs typeface="Arial" panose="020B0604020202020204" pitchFamily="34" charset="0"/>
              </a:rPr>
              <a:t> </a:t>
            </a:r>
            <a:r>
              <a:rPr lang="tr-TR" b="1" dirty="0" err="1">
                <a:latin typeface="Arial" panose="020B0604020202020204" pitchFamily="34" charset="0"/>
                <a:cs typeface="Arial" panose="020B0604020202020204" pitchFamily="34" charset="0"/>
              </a:rPr>
              <a:t>Need</a:t>
            </a:r>
            <a:r>
              <a:rPr lang="tr-TR" b="1" dirty="0">
                <a:latin typeface="Arial" panose="020B0604020202020204" pitchFamily="34" charset="0"/>
                <a:cs typeface="Arial" panose="020B0604020202020204" pitchFamily="34" charset="0"/>
              </a:rPr>
              <a:t> </a:t>
            </a:r>
            <a:r>
              <a:rPr lang="tr-TR" b="1" dirty="0" err="1">
                <a:latin typeface="Arial" panose="020B0604020202020204" pitchFamily="34" charset="0"/>
                <a:cs typeface="Arial" panose="020B0604020202020204" pitchFamily="34" charset="0"/>
              </a:rPr>
              <a:t>Assessment</a:t>
            </a:r>
            <a:r>
              <a:rPr lang="tr-T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The traditional approach involves the use of SWOT analysis to guide strategy development. </a:t>
            </a:r>
            <a:endParaRPr lang="tr-TR" dirty="0">
              <a:latin typeface="Arial" panose="020B0604020202020204" pitchFamily="34" charset="0"/>
              <a:cs typeface="Arial" panose="020B0604020202020204" pitchFamily="34" charset="0"/>
            </a:endParaRPr>
          </a:p>
          <a:p>
            <a:pPr marL="285750" indent="-285750" algn="just">
              <a:buFont typeface="Wingdings" pitchFamily="2" charset="2"/>
              <a:buChar char="Ø"/>
            </a:pPr>
            <a:endParaRPr lang="tr-TR" dirty="0">
              <a:latin typeface="Arial" panose="020B0604020202020204" pitchFamily="34" charset="0"/>
              <a:cs typeface="Arial" panose="020B0604020202020204" pitchFamily="34" charset="0"/>
            </a:endParaRPr>
          </a:p>
          <a:p>
            <a:pPr marL="285750" indent="-285750" algn="just">
              <a:buFont typeface="Wingdings" pitchFamily="2" charset="2"/>
              <a:buChar char="Ø"/>
            </a:pPr>
            <a:r>
              <a:rPr lang="en-US" b="1" dirty="0">
                <a:effectLst/>
                <a:latin typeface="Arial" panose="020B0604020202020204" pitchFamily="34" charset="0"/>
                <a:ea typeface="Cambria" panose="02040503050406030204" pitchFamily="18" charset="0"/>
                <a:cs typeface="Arial" panose="020B0604020202020204" pitchFamily="34" charset="0"/>
              </a:rPr>
              <a:t>Identifying Export Markets and Priority Countries</a:t>
            </a:r>
            <a:r>
              <a:rPr lang="tr-TR" dirty="0">
                <a:effectLst/>
                <a:latin typeface="Arial" panose="020B0604020202020204" pitchFamily="34" charset="0"/>
                <a:cs typeface="Arial" panose="020B0604020202020204" pitchFamily="34" charset="0"/>
              </a:rPr>
              <a:t> </a:t>
            </a:r>
          </a:p>
          <a:p>
            <a:pPr marL="285750" indent="-285750" algn="just">
              <a:buFont typeface="Wingdings" pitchFamily="2" charset="2"/>
              <a:buChar char="Ø"/>
            </a:pPr>
            <a:endParaRPr lang="tr-TR" dirty="0">
              <a:latin typeface="Arial" panose="020B0604020202020204" pitchFamily="34" charset="0"/>
              <a:cs typeface="Arial" panose="020B0604020202020204" pitchFamily="34" charset="0"/>
            </a:endParaRPr>
          </a:p>
          <a:p>
            <a:pPr marL="285750" indent="-285750" algn="just">
              <a:buFont typeface="Wingdings" pitchFamily="2" charset="2"/>
              <a:buChar char="Ø"/>
            </a:pPr>
            <a:r>
              <a:rPr lang="tr-TR" b="1" dirty="0" err="1">
                <a:latin typeface="Arial" panose="020B0604020202020204" pitchFamily="34" charset="0"/>
                <a:cs typeface="Arial" panose="020B0604020202020204" pitchFamily="34" charset="0"/>
              </a:rPr>
              <a:t>Prioritizing</a:t>
            </a:r>
            <a:r>
              <a:rPr lang="tr-TR" b="1" dirty="0">
                <a:latin typeface="Arial" panose="020B0604020202020204" pitchFamily="34" charset="0"/>
                <a:cs typeface="Arial" panose="020B0604020202020204" pitchFamily="34" charset="0"/>
              </a:rPr>
              <a:t> </a:t>
            </a:r>
            <a:r>
              <a:rPr lang="tr-TR" b="1" dirty="0" err="1">
                <a:latin typeface="Arial" panose="020B0604020202020204" pitchFamily="34" charset="0"/>
                <a:cs typeface="Arial" panose="020B0604020202020204" pitchFamily="34" charset="0"/>
              </a:rPr>
              <a:t>sectors</a:t>
            </a:r>
            <a:r>
              <a:rPr lang="tr-TR" b="1"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aligned</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with</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target</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markets</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ensures</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the</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efficient</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use</a:t>
            </a:r>
            <a:r>
              <a:rPr lang="tr-TR" dirty="0">
                <a:latin typeface="Arial" panose="020B0604020202020204" pitchFamily="34" charset="0"/>
                <a:cs typeface="Arial" panose="020B0604020202020204" pitchFamily="34" charset="0"/>
              </a:rPr>
              <a:t> of </a:t>
            </a:r>
            <a:r>
              <a:rPr lang="tr-TR" dirty="0" err="1">
                <a:latin typeface="Arial" panose="020B0604020202020204" pitchFamily="34" charset="0"/>
                <a:cs typeface="Arial" panose="020B0604020202020204" pitchFamily="34" charset="0"/>
              </a:rPr>
              <a:t>resources</a:t>
            </a:r>
            <a:r>
              <a:rPr lang="tr-TR" dirty="0">
                <a:latin typeface="Arial" panose="020B0604020202020204" pitchFamily="34" charset="0"/>
                <a:cs typeface="Arial" panose="020B0604020202020204" pitchFamily="34" charset="0"/>
              </a:rPr>
              <a:t>. </a:t>
            </a:r>
          </a:p>
          <a:p>
            <a:pPr marL="285750" indent="-285750" algn="just">
              <a:buFont typeface="Wingdings" pitchFamily="2" charset="2"/>
              <a:buChar char="Ø"/>
            </a:pPr>
            <a:endParaRPr lang="tr-TR" dirty="0">
              <a:latin typeface="Arial" panose="020B0604020202020204" pitchFamily="34" charset="0"/>
              <a:cs typeface="Arial" panose="020B0604020202020204" pitchFamily="34" charset="0"/>
            </a:endParaRPr>
          </a:p>
          <a:p>
            <a:pPr marL="285750" indent="-285750" algn="just">
              <a:buFont typeface="Wingdings" pitchFamily="2" charset="2"/>
              <a:buChar char="Ø"/>
            </a:pPr>
            <a:r>
              <a:rPr lang="tr-TR" b="1" dirty="0" err="1">
                <a:latin typeface="Arial" panose="020B0604020202020204" pitchFamily="34" charset="0"/>
                <a:cs typeface="Arial" panose="020B0604020202020204" pitchFamily="34" charset="0"/>
              </a:rPr>
              <a:t>Establishing</a:t>
            </a:r>
            <a:r>
              <a:rPr lang="tr-TR" b="1" dirty="0">
                <a:latin typeface="Arial" panose="020B0604020202020204" pitchFamily="34" charset="0"/>
                <a:cs typeface="Arial" panose="020B0604020202020204" pitchFamily="34" charset="0"/>
              </a:rPr>
              <a:t> </a:t>
            </a:r>
            <a:r>
              <a:rPr lang="tr-TR" b="1" dirty="0" err="1">
                <a:latin typeface="Arial" panose="020B0604020202020204" pitchFamily="34" charset="0"/>
                <a:cs typeface="Arial" panose="020B0604020202020204" pitchFamily="34" charset="0"/>
              </a:rPr>
              <a:t>strong</a:t>
            </a:r>
            <a:r>
              <a:rPr lang="tr-TR" b="1" dirty="0">
                <a:latin typeface="Arial" panose="020B0604020202020204" pitchFamily="34" charset="0"/>
                <a:cs typeface="Arial" panose="020B0604020202020204" pitchFamily="34" charset="0"/>
              </a:rPr>
              <a:t> </a:t>
            </a:r>
            <a:r>
              <a:rPr lang="tr-TR" b="1" dirty="0" err="1">
                <a:latin typeface="Arial" panose="020B0604020202020204" pitchFamily="34" charset="0"/>
                <a:cs typeface="Arial" panose="020B0604020202020204" pitchFamily="34" charset="0"/>
              </a:rPr>
              <a:t>partnerships</a:t>
            </a:r>
            <a:r>
              <a:rPr lang="tr-TR" b="1"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between</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the</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public</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and</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the</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private</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sector</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and</a:t>
            </a:r>
            <a:r>
              <a:rPr lang="tr-TR" dirty="0">
                <a:latin typeface="Arial" panose="020B0604020202020204" pitchFamily="34" charset="0"/>
                <a:cs typeface="Arial" panose="020B0604020202020204" pitchFamily="34" charset="0"/>
              </a:rPr>
              <a:t> i</a:t>
            </a:r>
            <a:r>
              <a:rPr lang="en-US" dirty="0" err="1">
                <a:effectLst/>
                <a:latin typeface="Arial" panose="020B0604020202020204" pitchFamily="34" charset="0"/>
                <a:ea typeface="Cambria" panose="02040503050406030204" pitchFamily="18" charset="0"/>
                <a:cs typeface="Arial" panose="020B0604020202020204" pitchFamily="34" charset="0"/>
              </a:rPr>
              <a:t>nclusion</a:t>
            </a:r>
            <a:r>
              <a:rPr lang="en-US" dirty="0">
                <a:effectLst/>
                <a:latin typeface="Arial" panose="020B0604020202020204" pitchFamily="34" charset="0"/>
                <a:ea typeface="Cambria" panose="02040503050406030204" pitchFamily="18" charset="0"/>
                <a:cs typeface="Arial" panose="020B0604020202020204" pitchFamily="34" charset="0"/>
              </a:rPr>
              <a:t> of non-governmental organizations</a:t>
            </a:r>
            <a:r>
              <a:rPr lang="tr-TR" dirty="0">
                <a:effectLst/>
                <a:latin typeface="Arial" panose="020B0604020202020204" pitchFamily="34" charset="0"/>
                <a:cs typeface="Arial" panose="020B0604020202020204" pitchFamily="34" charset="0"/>
              </a:rPr>
              <a:t> </a:t>
            </a:r>
          </a:p>
          <a:p>
            <a:pPr algn="just"/>
            <a:endParaRPr lang="tr-TR" dirty="0"/>
          </a:p>
          <a:p>
            <a:endParaRPr lang="tr-TR" dirty="0"/>
          </a:p>
        </p:txBody>
      </p:sp>
      <p:sp>
        <p:nvSpPr>
          <p:cNvPr id="8" name="Dikdörtgen 7">
            <a:extLst>
              <a:ext uri="{FF2B5EF4-FFF2-40B4-BE49-F238E27FC236}">
                <a16:creationId xmlns:a16="http://schemas.microsoft.com/office/drawing/2014/main" id="{601B1C06-C484-FC3E-B3CE-1257BD8EA7F1}"/>
              </a:ext>
            </a:extLst>
          </p:cNvPr>
          <p:cNvSpPr/>
          <p:nvPr/>
        </p:nvSpPr>
        <p:spPr>
          <a:xfrm>
            <a:off x="0" y="5896"/>
            <a:ext cx="12192000" cy="914400"/>
          </a:xfrm>
          <a:prstGeom prst="rect">
            <a:avLst/>
          </a:prstGeom>
          <a:solidFill>
            <a:srgbClr val="002060"/>
          </a:solidFill>
          <a:ln w="38100">
            <a:noFill/>
          </a:ln>
        </p:spPr>
        <p:style>
          <a:lnRef idx="0">
            <a:scrgbClr r="0" g="0" b="0"/>
          </a:lnRef>
          <a:fillRef idx="0">
            <a:scrgbClr r="0" g="0" b="0"/>
          </a:fillRef>
          <a:effectRef idx="0">
            <a:scrgbClr r="0" g="0" b="0"/>
          </a:effectRef>
          <a:fontRef idx="minor">
            <a:schemeClr val="lt1"/>
          </a:fontRef>
        </p:style>
        <p:txBody>
          <a:bodyPr rtlCol="0" anchor="ctr"/>
          <a:lstStyle/>
          <a:p>
            <a:r>
              <a:rPr lang="tr-TR" sz="3200" b="1" dirty="0">
                <a:solidFill>
                  <a:schemeClr val="bg1"/>
                </a:solidFill>
              </a:rPr>
              <a:t>     </a:t>
            </a:r>
            <a:r>
              <a:rPr lang="en-US" sz="3200" b="1" dirty="0">
                <a:solidFill>
                  <a:schemeClr val="bg1"/>
                </a:solidFill>
                <a:latin typeface="Arial" panose="020B0604020202020204" pitchFamily="34" charset="0"/>
                <a:cs typeface="Arial" panose="020B0604020202020204" pitchFamily="34" charset="0"/>
              </a:rPr>
              <a:t> The development and implementation process of NES </a:t>
            </a:r>
            <a:endParaRPr lang="tr-TR" sz="3200" dirty="0">
              <a:solidFill>
                <a:schemeClr val="bg1"/>
              </a:solidFill>
            </a:endParaRPr>
          </a:p>
        </p:txBody>
      </p:sp>
      <p:pic>
        <p:nvPicPr>
          <p:cNvPr id="5124" name="Picture 4" descr="SWOT Analysis">
            <a:extLst>
              <a:ext uri="{FF2B5EF4-FFF2-40B4-BE49-F238E27FC236}">
                <a16:creationId xmlns:a16="http://schemas.microsoft.com/office/drawing/2014/main" id="{3D7BBFA3-F039-AF91-D342-AD93FF690405}"/>
              </a:ext>
            </a:extLst>
          </p:cNvPr>
          <p:cNvPicPr>
            <a:picLocks noChangeAspect="1" noChangeArrowheads="1"/>
          </p:cNvPicPr>
          <p:nvPr/>
        </p:nvPicPr>
        <p:blipFill>
          <a:blip r:embed="rId4">
            <a:alphaModFix amt="20000"/>
            <a:extLst>
              <a:ext uri="{28A0092B-C50C-407E-A947-70E740481C1C}">
                <a14:useLocalDpi xmlns:a14="http://schemas.microsoft.com/office/drawing/2010/main" val="0"/>
              </a:ext>
            </a:extLst>
          </a:blip>
          <a:srcRect/>
          <a:stretch>
            <a:fillRect/>
          </a:stretch>
        </p:blipFill>
        <p:spPr bwMode="auto">
          <a:xfrm>
            <a:off x="6096000" y="974613"/>
            <a:ext cx="6108296" cy="5766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38770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3FAC7C-5820-BAC8-02B9-AE54D18CB4D6}"/>
              </a:ext>
            </a:extLst>
          </p:cNvPr>
          <p:cNvSpPr>
            <a:spLocks noGrp="1"/>
          </p:cNvSpPr>
          <p:nvPr>
            <p:ph type="title"/>
          </p:nvPr>
        </p:nvSpPr>
        <p:spPr>
          <a:xfrm>
            <a:off x="838200" y="5319679"/>
            <a:ext cx="10515600" cy="1325563"/>
          </a:xfrm>
        </p:spPr>
        <p:txBody>
          <a:bodyPr/>
          <a:lstStyle/>
          <a:p>
            <a:r>
              <a:rPr lang="tr-TR" b="1" dirty="0">
                <a:solidFill>
                  <a:schemeClr val="tx2"/>
                </a:solidFill>
                <a:latin typeface="Arial" panose="020B0604020202020204" pitchFamily="34" charset="0"/>
                <a:cs typeface="Arial" panose="020B0604020202020204" pitchFamily="34" charset="0"/>
              </a:rPr>
              <a:t>1. GENERAL OVERVIEW &amp; INTRODUCTION</a:t>
            </a:r>
          </a:p>
        </p:txBody>
      </p:sp>
      <p:pic>
        <p:nvPicPr>
          <p:cNvPr id="3" name="Resim Yer Tutucusu 8">
            <a:extLst>
              <a:ext uri="{FF2B5EF4-FFF2-40B4-BE49-F238E27FC236}">
                <a16:creationId xmlns:a16="http://schemas.microsoft.com/office/drawing/2014/main" id="{7CCE4006-C7D2-35CC-BAF2-457850F3AE25}"/>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0" y="0"/>
            <a:ext cx="11733150" cy="5135804"/>
          </a:xfrm>
          <a:custGeom>
            <a:avLst/>
            <a:gdLst>
              <a:gd name="connsiteX0" fmla="*/ 0 w 11733150"/>
              <a:gd name="connsiteY0" fmla="*/ 0 h 5135804"/>
              <a:gd name="connsiteX1" fmla="*/ 11733150 w 11733150"/>
              <a:gd name="connsiteY1" fmla="*/ 0 h 5135804"/>
              <a:gd name="connsiteX2" fmla="*/ 11733150 w 11733150"/>
              <a:gd name="connsiteY2" fmla="*/ 4533808 h 5135804"/>
              <a:gd name="connsiteX3" fmla="*/ 11131154 w 11733150"/>
              <a:gd name="connsiteY3" fmla="*/ 5135804 h 5135804"/>
              <a:gd name="connsiteX4" fmla="*/ 0 w 11733150"/>
              <a:gd name="connsiteY4" fmla="*/ 5135804 h 5135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3150" h="5135804">
                <a:moveTo>
                  <a:pt x="0" y="0"/>
                </a:moveTo>
                <a:lnTo>
                  <a:pt x="11733150" y="0"/>
                </a:lnTo>
                <a:lnTo>
                  <a:pt x="11733150" y="4533808"/>
                </a:lnTo>
                <a:cubicBezTo>
                  <a:pt x="11733150" y="4866281"/>
                  <a:pt x="11463627" y="5135804"/>
                  <a:pt x="11131154" y="5135804"/>
                </a:cubicBezTo>
                <a:lnTo>
                  <a:pt x="0" y="5135804"/>
                </a:lnTo>
                <a:close/>
              </a:path>
            </a:pathLst>
          </a:custGeom>
          <a:ln w="38100">
            <a:solidFill>
              <a:schemeClr val="bg1"/>
            </a:solidFill>
          </a:ln>
        </p:spPr>
      </p:pic>
      <p:sp>
        <p:nvSpPr>
          <p:cNvPr id="4" name="Slayt Numarası Yer Tutucusu 3">
            <a:extLst>
              <a:ext uri="{FF2B5EF4-FFF2-40B4-BE49-F238E27FC236}">
                <a16:creationId xmlns:a16="http://schemas.microsoft.com/office/drawing/2014/main" id="{19C55EA8-4CB7-F866-0128-8F1E18595A8F}"/>
              </a:ext>
            </a:extLst>
          </p:cNvPr>
          <p:cNvSpPr>
            <a:spLocks noGrp="1"/>
          </p:cNvSpPr>
          <p:nvPr>
            <p:ph type="sldNum" sz="quarter" idx="12"/>
          </p:nvPr>
        </p:nvSpPr>
        <p:spPr/>
        <p:txBody>
          <a:bodyPr/>
          <a:lstStyle/>
          <a:p>
            <a:fld id="{4999CA5D-0F90-40C2-9A97-2DECA48625F7}" type="slidenum">
              <a:rPr lang="tr-TR" smtClean="0"/>
              <a:t>3</a:t>
            </a:fld>
            <a:endParaRPr lang="tr-TR"/>
          </a:p>
        </p:txBody>
      </p:sp>
    </p:spTree>
    <p:extLst>
      <p:ext uri="{BB962C8B-B14F-4D97-AF65-F5344CB8AC3E}">
        <p14:creationId xmlns:p14="http://schemas.microsoft.com/office/powerpoint/2010/main" val="22075741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2D333CF-EBEA-2746-073C-44FB267E7188}"/>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sim Yer Tutucusu 8">
            <a:extLst>
              <a:ext uri="{FF2B5EF4-FFF2-40B4-BE49-F238E27FC236}">
                <a16:creationId xmlns:a16="http://schemas.microsoft.com/office/drawing/2014/main" id="{E77BACE5-3AEE-4435-FF75-32EA51B722DC}"/>
              </a:ext>
            </a:extLst>
          </p:cNvPr>
          <p:cNvPicPr>
            <a:picLocks noChangeAspect="1"/>
          </p:cNvPicPr>
          <p:nvPr/>
        </p:nvPicPr>
        <p:blipFill>
          <a:blip r:embed="rId2">
            <a:alphaModFix amt="35000"/>
            <a:extLst>
              <a:ext uri="{28A0092B-C50C-407E-A947-70E740481C1C}">
                <a14:useLocalDpi xmlns:a14="http://schemas.microsoft.com/office/drawing/2010/main"/>
              </a:ext>
            </a:extLst>
          </a:blip>
          <a:srcRect l="26192" r="12122" b="1"/>
          <a:stretch>
            <a:fillRect/>
          </a:stretch>
        </p:blipFill>
        <p:spPr>
          <a:xfrm>
            <a:off x="2522356" y="10"/>
            <a:ext cx="9669642" cy="6857990"/>
          </a:xfrm>
          <a:prstGeom prst="rect">
            <a:avLst/>
          </a:prstGeom>
        </p:spPr>
      </p:pic>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Metin kutusu 5">
            <a:extLst>
              <a:ext uri="{FF2B5EF4-FFF2-40B4-BE49-F238E27FC236}">
                <a16:creationId xmlns:a16="http://schemas.microsoft.com/office/drawing/2014/main" id="{4E25C48B-CF90-70D1-3222-FA54D424C29F}"/>
              </a:ext>
            </a:extLst>
          </p:cNvPr>
          <p:cNvSpPr txBox="1"/>
          <p:nvPr/>
        </p:nvSpPr>
        <p:spPr>
          <a:xfrm>
            <a:off x="155765" y="1080316"/>
            <a:ext cx="7468194" cy="5617664"/>
          </a:xfrm>
          <a:prstGeom prst="rect">
            <a:avLst/>
          </a:prstGeom>
        </p:spPr>
        <p:txBody>
          <a:bodyPr vert="horz" lIns="91440" tIns="45720" rIns="91440" bIns="45720" rtlCol="0">
            <a:normAutofit lnSpcReduction="10000"/>
          </a:bodyPr>
          <a:lstStyle/>
          <a:p>
            <a:pPr>
              <a:lnSpc>
                <a:spcPct val="90000"/>
              </a:lnSpc>
              <a:spcAft>
                <a:spcPts val="600"/>
              </a:spcAft>
            </a:pPr>
            <a:r>
              <a:rPr lang="en-US" sz="1900" b="1" dirty="0">
                <a:latin typeface="Arial" panose="020B0604020202020204" pitchFamily="34" charset="0"/>
                <a:cs typeface="Arial" panose="020B0604020202020204" pitchFamily="34" charset="0"/>
              </a:rPr>
              <a:t>Implementation Phase </a:t>
            </a:r>
            <a:r>
              <a:rPr lang="en-US" sz="1900" dirty="0">
                <a:effectLst/>
                <a:latin typeface="Arial" panose="020B0604020202020204" pitchFamily="34" charset="0"/>
                <a:cs typeface="Arial" panose="020B0604020202020204" pitchFamily="34" charset="0"/>
              </a:rPr>
              <a:t>with the strategic alignment of the lead agency.</a:t>
            </a:r>
            <a:endParaRPr lang="en-US" sz="1900" dirty="0">
              <a:latin typeface="Arial" panose="020B0604020202020204" pitchFamily="34" charset="0"/>
              <a:cs typeface="Arial" panose="020B0604020202020204" pitchFamily="34" charset="0"/>
            </a:endParaRPr>
          </a:p>
          <a:p>
            <a:pPr indent="-228600">
              <a:lnSpc>
                <a:spcPct val="90000"/>
              </a:lnSpc>
              <a:spcAft>
                <a:spcPts val="600"/>
              </a:spcAft>
              <a:buFont typeface="Arial" panose="020B0604020202020204" pitchFamily="34" charset="0"/>
              <a:buChar char="•"/>
            </a:pPr>
            <a:endParaRPr lang="en-US" sz="1900" dirty="0">
              <a:latin typeface="Arial" panose="020B0604020202020204" pitchFamily="34" charset="0"/>
              <a:cs typeface="Arial" panose="020B0604020202020204" pitchFamily="34" charset="0"/>
            </a:endParaRPr>
          </a:p>
          <a:p>
            <a:pPr marL="400050" indent="-342900" algn="just">
              <a:lnSpc>
                <a:spcPct val="90000"/>
              </a:lnSpc>
              <a:spcAft>
                <a:spcPts val="600"/>
              </a:spcAft>
              <a:buFont typeface="Wingdings" pitchFamily="2" charset="2"/>
              <a:buChar char="Ø"/>
            </a:pPr>
            <a:r>
              <a:rPr lang="en-US" sz="1900" dirty="0">
                <a:latin typeface="Arial" panose="020B0604020202020204" pitchFamily="34" charset="0"/>
                <a:cs typeface="Arial" panose="020B0604020202020204" pitchFamily="34" charset="0"/>
              </a:rPr>
              <a:t>Developing </a:t>
            </a:r>
            <a:r>
              <a:rPr lang="en-US" sz="1900" dirty="0">
                <a:effectLst/>
                <a:latin typeface="Arial" panose="020B0604020202020204" pitchFamily="34" charset="0"/>
                <a:cs typeface="Arial" panose="020B0604020202020204" pitchFamily="34" charset="0"/>
              </a:rPr>
              <a:t>institutional capacity with </a:t>
            </a:r>
            <a:r>
              <a:rPr lang="en-US" sz="1900" dirty="0">
                <a:latin typeface="Arial" panose="020B0604020202020204" pitchFamily="34" charset="0"/>
                <a:cs typeface="Arial" panose="020B0604020202020204" pitchFamily="34" charset="0"/>
              </a:rPr>
              <a:t> </a:t>
            </a:r>
            <a:r>
              <a:rPr lang="en-US" sz="1900" b="1" dirty="0">
                <a:effectLst/>
                <a:latin typeface="Arial" panose="020B0604020202020204" pitchFamily="34" charset="0"/>
                <a:cs typeface="Arial" panose="020B0604020202020204" pitchFamily="34" charset="0"/>
              </a:rPr>
              <a:t>Human Resources and Institutional Structure</a:t>
            </a:r>
            <a:r>
              <a:rPr lang="en-US" sz="1900" dirty="0">
                <a:effectLst/>
                <a:latin typeface="Arial" panose="020B0604020202020204" pitchFamily="34" charset="0"/>
                <a:cs typeface="Arial" panose="020B0604020202020204" pitchFamily="34" charset="0"/>
              </a:rPr>
              <a:t> </a:t>
            </a:r>
          </a:p>
          <a:p>
            <a:pPr marL="400050" indent="-342900" algn="just">
              <a:lnSpc>
                <a:spcPct val="90000"/>
              </a:lnSpc>
              <a:spcAft>
                <a:spcPts val="600"/>
              </a:spcAft>
              <a:buFont typeface="Wingdings" pitchFamily="2" charset="2"/>
              <a:buChar char="Ø"/>
            </a:pPr>
            <a:endParaRPr lang="en-US" sz="1900" dirty="0">
              <a:latin typeface="Arial" panose="020B0604020202020204" pitchFamily="34" charset="0"/>
              <a:cs typeface="Arial" panose="020B0604020202020204" pitchFamily="34" charset="0"/>
            </a:endParaRPr>
          </a:p>
          <a:p>
            <a:pPr marL="400050" indent="-342900" algn="just">
              <a:lnSpc>
                <a:spcPct val="90000"/>
              </a:lnSpc>
              <a:spcAft>
                <a:spcPts val="600"/>
              </a:spcAft>
              <a:buFont typeface="Wingdings" pitchFamily="2" charset="2"/>
              <a:buChar char="Ø"/>
            </a:pPr>
            <a:r>
              <a:rPr lang="en-US" sz="1900" b="1" dirty="0">
                <a:effectLst/>
                <a:latin typeface="Arial" panose="020B0604020202020204" pitchFamily="34" charset="0"/>
                <a:cs typeface="Arial" panose="020B0604020202020204" pitchFamily="34" charset="0"/>
              </a:rPr>
              <a:t>Identifying Coordination Mechanisms</a:t>
            </a:r>
            <a:r>
              <a:rPr lang="en-US" sz="1900" dirty="0">
                <a:effectLst/>
                <a:latin typeface="Arial" panose="020B0604020202020204" pitchFamily="34" charset="0"/>
                <a:cs typeface="Arial" panose="020B0604020202020204" pitchFamily="34" charset="0"/>
              </a:rPr>
              <a:t> by establishing monitoring and steering committees and technical advisory groups </a:t>
            </a:r>
          </a:p>
          <a:p>
            <a:pPr marL="400050" indent="-342900" algn="just">
              <a:lnSpc>
                <a:spcPct val="90000"/>
              </a:lnSpc>
              <a:spcAft>
                <a:spcPts val="600"/>
              </a:spcAft>
              <a:buFont typeface="Wingdings" pitchFamily="2" charset="2"/>
              <a:buChar char="Ø"/>
            </a:pPr>
            <a:endParaRPr lang="en-US" sz="1900" dirty="0">
              <a:latin typeface="Arial" panose="020B0604020202020204" pitchFamily="34" charset="0"/>
              <a:cs typeface="Arial" panose="020B0604020202020204" pitchFamily="34" charset="0"/>
            </a:endParaRPr>
          </a:p>
          <a:p>
            <a:pPr marL="400050" indent="-342900" algn="just">
              <a:lnSpc>
                <a:spcPct val="90000"/>
              </a:lnSpc>
              <a:spcAft>
                <a:spcPts val="600"/>
              </a:spcAft>
              <a:buFont typeface="Wingdings" pitchFamily="2" charset="2"/>
              <a:buChar char="Ø"/>
            </a:pPr>
            <a:r>
              <a:rPr lang="en-US" sz="1900" b="1" dirty="0">
                <a:effectLst/>
                <a:latin typeface="Arial" panose="020B0604020202020204" pitchFamily="34" charset="0"/>
                <a:cs typeface="Arial" panose="020B0604020202020204" pitchFamily="34" charset="0"/>
              </a:rPr>
              <a:t>Establishing a Communicating the Strategy</a:t>
            </a:r>
            <a:r>
              <a:rPr lang="en-US" sz="1900" dirty="0">
                <a:effectLst/>
                <a:latin typeface="Arial" panose="020B0604020202020204" pitchFamily="34" charset="0"/>
                <a:cs typeface="Arial" panose="020B0604020202020204" pitchFamily="34" charset="0"/>
              </a:rPr>
              <a:t> </a:t>
            </a:r>
            <a:r>
              <a:rPr lang="en-US" sz="1900" dirty="0">
                <a:latin typeface="Arial" panose="020B0604020202020204" pitchFamily="34" charset="0"/>
                <a:cs typeface="Arial" panose="020B0604020202020204" pitchFamily="34" charset="0"/>
              </a:rPr>
              <a:t>t</a:t>
            </a:r>
            <a:r>
              <a:rPr lang="en-US" sz="1900" dirty="0">
                <a:effectLst/>
                <a:latin typeface="Arial" panose="020B0604020202020204" pitchFamily="34" charset="0"/>
                <a:cs typeface="Arial" panose="020B0604020202020204" pitchFamily="34" charset="0"/>
              </a:rPr>
              <a:t>o ensure broad awareness and stakeholder engagement thru media, websites, dissemination events</a:t>
            </a:r>
          </a:p>
          <a:p>
            <a:pPr marL="400050" indent="-342900" algn="just">
              <a:lnSpc>
                <a:spcPct val="90000"/>
              </a:lnSpc>
              <a:spcAft>
                <a:spcPts val="600"/>
              </a:spcAft>
              <a:buFont typeface="Wingdings" pitchFamily="2" charset="2"/>
              <a:buChar char="Ø"/>
            </a:pPr>
            <a:endParaRPr lang="en-US" sz="1900" dirty="0">
              <a:latin typeface="Arial" panose="020B0604020202020204" pitchFamily="34" charset="0"/>
              <a:cs typeface="Arial" panose="020B0604020202020204" pitchFamily="34" charset="0"/>
            </a:endParaRPr>
          </a:p>
          <a:p>
            <a:pPr marL="400050" indent="-342900" algn="just">
              <a:lnSpc>
                <a:spcPct val="90000"/>
              </a:lnSpc>
              <a:spcAft>
                <a:spcPts val="600"/>
              </a:spcAft>
              <a:buFont typeface="Wingdings" pitchFamily="2" charset="2"/>
              <a:buChar char="Ø"/>
            </a:pPr>
            <a:r>
              <a:rPr lang="en-US" sz="1900" b="1" dirty="0">
                <a:effectLst/>
                <a:latin typeface="Arial" panose="020B0604020202020204" pitchFamily="34" charset="0"/>
                <a:cs typeface="Arial" panose="020B0604020202020204" pitchFamily="34" charset="0"/>
              </a:rPr>
              <a:t>Implementation Plan and Performance Criteria by defining </a:t>
            </a:r>
            <a:r>
              <a:rPr lang="en-US" sz="1900" dirty="0">
                <a:effectLst/>
                <a:latin typeface="Arial" panose="020B0604020202020204" pitchFamily="34" charset="0"/>
                <a:cs typeface="Arial" panose="020B0604020202020204" pitchFamily="34" charset="0"/>
              </a:rPr>
              <a:t>key performance indicators (KPI) are essential for measuring the success of the strategy. </a:t>
            </a:r>
          </a:p>
          <a:p>
            <a:pPr marL="400050" indent="-342900" algn="just">
              <a:lnSpc>
                <a:spcPct val="90000"/>
              </a:lnSpc>
              <a:spcAft>
                <a:spcPts val="600"/>
              </a:spcAft>
              <a:buFont typeface="Wingdings" pitchFamily="2" charset="2"/>
              <a:buChar char="Ø"/>
            </a:pPr>
            <a:endParaRPr lang="en-US" sz="1900" dirty="0">
              <a:latin typeface="Arial" panose="020B0604020202020204" pitchFamily="34" charset="0"/>
              <a:cs typeface="Arial" panose="020B0604020202020204" pitchFamily="34" charset="0"/>
            </a:endParaRPr>
          </a:p>
          <a:p>
            <a:pPr marL="400050" indent="-342900" algn="just">
              <a:lnSpc>
                <a:spcPct val="90000"/>
              </a:lnSpc>
              <a:spcAft>
                <a:spcPts val="600"/>
              </a:spcAft>
              <a:buFont typeface="Wingdings" pitchFamily="2" charset="2"/>
              <a:buChar char="Ø"/>
            </a:pPr>
            <a:r>
              <a:rPr lang="en-US" sz="1900" dirty="0">
                <a:latin typeface="Arial" panose="020B0604020202020204" pitchFamily="34" charset="0"/>
                <a:cs typeface="Arial" panose="020B0604020202020204" pitchFamily="34" charset="0"/>
              </a:rPr>
              <a:t>Developing </a:t>
            </a:r>
            <a:r>
              <a:rPr lang="en-US" sz="1900" b="1" dirty="0">
                <a:effectLst/>
                <a:latin typeface="Arial" panose="020B0604020202020204" pitchFamily="34" charset="0"/>
                <a:cs typeface="Arial" panose="020B0604020202020204" pitchFamily="34" charset="0"/>
              </a:rPr>
              <a:t>Financial and Technical Support</a:t>
            </a:r>
            <a:r>
              <a:rPr lang="en-US" sz="1900" dirty="0">
                <a:effectLst/>
                <a:latin typeface="Arial" panose="020B0604020202020204" pitchFamily="34" charset="0"/>
                <a:cs typeface="Arial" panose="020B0604020202020204" pitchFamily="34" charset="0"/>
              </a:rPr>
              <a:t> mechanism</a:t>
            </a:r>
            <a:r>
              <a:rPr lang="en-US" sz="1900" dirty="0">
                <a:latin typeface="Arial" panose="020B0604020202020204" pitchFamily="34" charset="0"/>
                <a:cs typeface="Arial" panose="020B0604020202020204" pitchFamily="34" charset="0"/>
              </a:rPr>
              <a:t>s with e</a:t>
            </a:r>
            <a:r>
              <a:rPr lang="en-US" sz="1900" dirty="0">
                <a:effectLst/>
                <a:latin typeface="Arial" panose="020B0604020202020204" pitchFamily="34" charset="0"/>
                <a:cs typeface="Arial" panose="020B0604020202020204" pitchFamily="34" charset="0"/>
              </a:rPr>
              <a:t>xport credit institutions like EXIMBANKs </a:t>
            </a:r>
            <a:endParaRPr lang="en-US" sz="1900" dirty="0">
              <a:latin typeface="Arial" panose="020B0604020202020204" pitchFamily="34" charset="0"/>
              <a:cs typeface="Arial" panose="020B0604020202020204" pitchFamily="34" charset="0"/>
            </a:endParaRPr>
          </a:p>
          <a:p>
            <a:pPr indent="-228600">
              <a:lnSpc>
                <a:spcPct val="90000"/>
              </a:lnSpc>
              <a:spcAft>
                <a:spcPts val="600"/>
              </a:spcAft>
              <a:buFont typeface="Arial" panose="020B0604020202020204" pitchFamily="34" charset="0"/>
              <a:buChar char="•"/>
            </a:pPr>
            <a:endParaRPr lang="en-US" sz="1000" dirty="0"/>
          </a:p>
        </p:txBody>
      </p:sp>
      <p:sp>
        <p:nvSpPr>
          <p:cNvPr id="9" name="Slayt Numarası Yer Tutucusu 8">
            <a:extLst>
              <a:ext uri="{FF2B5EF4-FFF2-40B4-BE49-F238E27FC236}">
                <a16:creationId xmlns:a16="http://schemas.microsoft.com/office/drawing/2014/main" id="{4544E231-87EC-24B4-9F29-06800AA236F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4999CA5D-0F90-40C2-9A97-2DECA48625F7}" type="slidenum">
              <a:rPr lang="en-US">
                <a:solidFill>
                  <a:srgbClr val="FFFFFF"/>
                </a:solidFill>
                <a:latin typeface="Calibri" panose="020F0502020204030204"/>
              </a:rPr>
              <a:pPr>
                <a:spcAft>
                  <a:spcPts val="600"/>
                </a:spcAft>
                <a:defRPr/>
              </a:pPr>
              <a:t>30</a:t>
            </a:fld>
            <a:endParaRPr lang="en-US">
              <a:solidFill>
                <a:srgbClr val="FFFFFF"/>
              </a:solidFill>
              <a:latin typeface="Calibri" panose="020F0502020204030204"/>
            </a:endParaRPr>
          </a:p>
        </p:txBody>
      </p:sp>
      <p:pic>
        <p:nvPicPr>
          <p:cNvPr id="7" name="Grafik 6" descr="Hedef">
            <a:extLst>
              <a:ext uri="{FF2B5EF4-FFF2-40B4-BE49-F238E27FC236}">
                <a16:creationId xmlns:a16="http://schemas.microsoft.com/office/drawing/2014/main" id="{E2C6E50D-9166-C66D-53E0-242C12E7E7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36334" y="66720"/>
            <a:ext cx="720000" cy="720000"/>
          </a:xfrm>
          <a:prstGeom prst="rect">
            <a:avLst/>
          </a:prstGeom>
        </p:spPr>
      </p:pic>
      <p:sp>
        <p:nvSpPr>
          <p:cNvPr id="4" name="Dikdörtgen 3">
            <a:extLst>
              <a:ext uri="{FF2B5EF4-FFF2-40B4-BE49-F238E27FC236}">
                <a16:creationId xmlns:a16="http://schemas.microsoft.com/office/drawing/2014/main" id="{5D5D2C71-D3BF-6858-0131-544AA0470C0E}"/>
              </a:ext>
            </a:extLst>
          </p:cNvPr>
          <p:cNvSpPr/>
          <p:nvPr/>
        </p:nvSpPr>
        <p:spPr>
          <a:xfrm>
            <a:off x="0" y="5896"/>
            <a:ext cx="12192000" cy="914400"/>
          </a:xfrm>
          <a:prstGeom prst="rect">
            <a:avLst/>
          </a:prstGeom>
          <a:solidFill>
            <a:srgbClr val="002060"/>
          </a:solidFill>
          <a:ln w="38100">
            <a:noFill/>
          </a:ln>
        </p:spPr>
        <p:style>
          <a:lnRef idx="0">
            <a:scrgbClr r="0" g="0" b="0"/>
          </a:lnRef>
          <a:fillRef idx="0">
            <a:scrgbClr r="0" g="0" b="0"/>
          </a:fillRef>
          <a:effectRef idx="0">
            <a:scrgbClr r="0" g="0" b="0"/>
          </a:effectRef>
          <a:fontRef idx="minor">
            <a:schemeClr val="lt1"/>
          </a:fontRef>
        </p:style>
        <p:txBody>
          <a:bodyPr rtlCol="0" anchor="ctr"/>
          <a:lstStyle/>
          <a:p>
            <a:r>
              <a:rPr lang="tr-TR" sz="3200" b="1" dirty="0">
                <a:solidFill>
                  <a:schemeClr val="bg1"/>
                </a:solidFill>
              </a:rPr>
              <a:t>     </a:t>
            </a:r>
            <a:r>
              <a:rPr lang="en-US" sz="3200" b="1" dirty="0">
                <a:solidFill>
                  <a:schemeClr val="bg1"/>
                </a:solidFill>
                <a:latin typeface="Arial" panose="020B0604020202020204" pitchFamily="34" charset="0"/>
                <a:cs typeface="Arial" panose="020B0604020202020204" pitchFamily="34" charset="0"/>
              </a:rPr>
              <a:t> The development and implementation process of NES </a:t>
            </a:r>
            <a:endParaRPr lang="tr-TR" sz="3200" dirty="0">
              <a:solidFill>
                <a:schemeClr val="bg1"/>
              </a:solidFill>
            </a:endParaRPr>
          </a:p>
        </p:txBody>
      </p:sp>
    </p:spTree>
    <p:extLst>
      <p:ext uri="{BB962C8B-B14F-4D97-AF65-F5344CB8AC3E}">
        <p14:creationId xmlns:p14="http://schemas.microsoft.com/office/powerpoint/2010/main" val="12644769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2D333CF-EBEA-2746-073C-44FB267E7188}"/>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sim Yer Tutucusu 8">
            <a:extLst>
              <a:ext uri="{FF2B5EF4-FFF2-40B4-BE49-F238E27FC236}">
                <a16:creationId xmlns:a16="http://schemas.microsoft.com/office/drawing/2014/main" id="{E77BACE5-3AEE-4435-FF75-32EA51B722DC}"/>
              </a:ext>
            </a:extLst>
          </p:cNvPr>
          <p:cNvPicPr>
            <a:picLocks noChangeAspect="1"/>
          </p:cNvPicPr>
          <p:nvPr/>
        </p:nvPicPr>
        <p:blipFill>
          <a:blip r:embed="rId2">
            <a:alphaModFix amt="35000"/>
            <a:extLst>
              <a:ext uri="{28A0092B-C50C-407E-A947-70E740481C1C}">
                <a14:useLocalDpi xmlns:a14="http://schemas.microsoft.com/office/drawing/2010/main"/>
              </a:ext>
            </a:extLst>
          </a:blip>
          <a:srcRect l="26192" r="12122" b="1"/>
          <a:stretch>
            <a:fillRect/>
          </a:stretch>
        </p:blipFill>
        <p:spPr>
          <a:xfrm>
            <a:off x="2522356" y="10"/>
            <a:ext cx="9669642" cy="6857990"/>
          </a:xfrm>
          <a:prstGeom prst="rect">
            <a:avLst/>
          </a:prstGeom>
        </p:spPr>
      </p:pic>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Metin kutusu 5">
            <a:extLst>
              <a:ext uri="{FF2B5EF4-FFF2-40B4-BE49-F238E27FC236}">
                <a16:creationId xmlns:a16="http://schemas.microsoft.com/office/drawing/2014/main" id="{4E25C48B-CF90-70D1-3222-FA54D424C29F}"/>
              </a:ext>
            </a:extLst>
          </p:cNvPr>
          <p:cNvSpPr txBox="1"/>
          <p:nvPr/>
        </p:nvSpPr>
        <p:spPr>
          <a:xfrm>
            <a:off x="532831" y="1103811"/>
            <a:ext cx="7467600" cy="5617664"/>
          </a:xfrm>
          <a:prstGeom prst="rect">
            <a:avLst/>
          </a:prstGeom>
        </p:spPr>
        <p:txBody>
          <a:bodyPr vert="horz" lIns="91440" tIns="45720" rIns="91440" bIns="45720" rtlCol="0">
            <a:normAutofit/>
          </a:bodyPr>
          <a:lstStyle/>
          <a:p>
            <a:pPr lvl="0" algn="just" rtl="0">
              <a:lnSpc>
                <a:spcPct val="115000"/>
              </a:lnSpc>
            </a:pPr>
            <a:r>
              <a:rPr lang="en-US" b="1" dirty="0">
                <a:effectLst/>
                <a:latin typeface="Arial" panose="020B0604020202020204" pitchFamily="34" charset="0"/>
                <a:ea typeface="Cambria" panose="02040503050406030204" pitchFamily="18" charset="0"/>
                <a:cs typeface="Arial" panose="020B0604020202020204" pitchFamily="34" charset="0"/>
              </a:rPr>
              <a:t>Monitoring Phase </a:t>
            </a:r>
            <a:r>
              <a:rPr lang="en-US" dirty="0">
                <a:effectLst/>
                <a:latin typeface="Arial" panose="020B0604020202020204" pitchFamily="34" charset="0"/>
                <a:ea typeface="Cambria" panose="02040503050406030204" pitchFamily="18" charset="0"/>
                <a:cs typeface="Arial" panose="020B0604020202020204" pitchFamily="34" charset="0"/>
              </a:rPr>
              <a:t>through transparent and regular monitoring, evaluation, and reporting mechanisms.</a:t>
            </a:r>
            <a:endParaRPr lang="tr-TR" dirty="0">
              <a:effectLst/>
              <a:latin typeface="Arial" panose="020B0604020202020204" pitchFamily="34" charset="0"/>
              <a:ea typeface="Times New Roman" panose="02020603050405020304" pitchFamily="18" charset="0"/>
              <a:cs typeface="Arial" panose="020B0604020202020204" pitchFamily="34" charset="0"/>
            </a:endParaRPr>
          </a:p>
          <a:p>
            <a:pPr indent="-228600">
              <a:lnSpc>
                <a:spcPct val="90000"/>
              </a:lnSpc>
              <a:spcAft>
                <a:spcPts val="600"/>
              </a:spcAft>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lvl="0" indent="-342900" algn="just">
              <a:lnSpc>
                <a:spcPct val="115000"/>
              </a:lnSpc>
              <a:buFont typeface="Wingdings" pitchFamily="2" charset="2"/>
              <a:buChar char="Ø"/>
            </a:pPr>
            <a:r>
              <a:rPr lang="en-US" b="1" dirty="0">
                <a:effectLst/>
                <a:latin typeface="Arial" panose="020B0604020202020204" pitchFamily="34" charset="0"/>
                <a:ea typeface="Cambria" panose="02040503050406030204" pitchFamily="18" charset="0"/>
                <a:cs typeface="Arial" panose="020B0604020202020204" pitchFamily="34" charset="0"/>
              </a:rPr>
              <a:t>Monitoring:</a:t>
            </a:r>
            <a:r>
              <a:rPr lang="en-US" dirty="0">
                <a:effectLst/>
                <a:latin typeface="Arial" panose="020B0604020202020204" pitchFamily="34" charset="0"/>
                <a:ea typeface="Cambria" panose="02040503050406030204" pitchFamily="18" charset="0"/>
                <a:cs typeface="Arial" panose="020B0604020202020204" pitchFamily="34" charset="0"/>
              </a:rPr>
              <a:t> AI-based dashboards enable real-time tracking of export flows, identification of bottlenecks, and forecasting of market trends.</a:t>
            </a:r>
            <a:endParaRPr lang="tr-TR" dirty="0">
              <a:effectLst/>
              <a:latin typeface="Arial" panose="020B0604020202020204" pitchFamily="34" charset="0"/>
              <a:ea typeface="Calibri" panose="020F0502020204030204" pitchFamily="34" charset="0"/>
              <a:cs typeface="Arial" panose="020B0604020202020204" pitchFamily="34" charset="0"/>
            </a:endParaRPr>
          </a:p>
          <a:p>
            <a:pPr marL="457200" algn="just">
              <a:lnSpc>
                <a:spcPct val="115000"/>
              </a:lnSpc>
            </a:pPr>
            <a:r>
              <a:rPr lang="en-US" dirty="0">
                <a:effectLst/>
                <a:latin typeface="Arial" panose="020B0604020202020204" pitchFamily="34" charset="0"/>
                <a:ea typeface="Cambria" panose="02040503050406030204" pitchFamily="18" charset="0"/>
                <a:cs typeface="Arial" panose="020B0604020202020204" pitchFamily="34" charset="0"/>
              </a:rPr>
              <a:t> </a:t>
            </a:r>
            <a:endParaRPr lang="tr-TR"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lnSpc>
                <a:spcPct val="115000"/>
              </a:lnSpc>
              <a:buFont typeface="Wingdings" pitchFamily="2" charset="2"/>
              <a:buChar char="Ø"/>
            </a:pPr>
            <a:r>
              <a:rPr lang="en-US" b="1" dirty="0">
                <a:effectLst/>
                <a:latin typeface="Arial" panose="020B0604020202020204" pitchFamily="34" charset="0"/>
                <a:ea typeface="Cambria" panose="02040503050406030204" pitchFamily="18" charset="0"/>
                <a:cs typeface="Arial" panose="020B0604020202020204" pitchFamily="34" charset="0"/>
              </a:rPr>
              <a:t>Evaluation:</a:t>
            </a:r>
            <a:r>
              <a:rPr lang="en-US" dirty="0">
                <a:effectLst/>
                <a:latin typeface="Arial" panose="020B0604020202020204" pitchFamily="34" charset="0"/>
                <a:ea typeface="Cambria" panose="02040503050406030204" pitchFamily="18" charset="0"/>
                <a:cs typeface="Arial" panose="020B0604020202020204" pitchFamily="34" charset="0"/>
              </a:rPr>
              <a:t> Periodic independent evaluations demonstrate the extent to which targets are being achieved. Evaluations conducted by international organizations such as the ITC increase credibility.</a:t>
            </a:r>
            <a:endParaRPr lang="tr-TR" dirty="0">
              <a:effectLst/>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15000"/>
              </a:lnSpc>
              <a:buFont typeface="Wingdings" pitchFamily="2" charset="2"/>
              <a:buChar char="Ø"/>
            </a:pPr>
            <a:endParaRPr lang="tr-TR"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lnSpc>
                <a:spcPct val="115000"/>
              </a:lnSpc>
              <a:buFont typeface="Wingdings" pitchFamily="2" charset="2"/>
              <a:buChar char="Ø"/>
            </a:pPr>
            <a:r>
              <a:rPr lang="en-US" b="1" dirty="0">
                <a:effectLst/>
                <a:latin typeface="Arial" panose="020B0604020202020204" pitchFamily="34" charset="0"/>
                <a:ea typeface="Cambria" panose="02040503050406030204" pitchFamily="18" charset="0"/>
                <a:cs typeface="Arial" panose="020B0604020202020204" pitchFamily="34" charset="0"/>
              </a:rPr>
              <a:t>Reporting:</a:t>
            </a:r>
            <a:r>
              <a:rPr lang="en-US" dirty="0">
                <a:effectLst/>
                <a:latin typeface="Arial" panose="020B0604020202020204" pitchFamily="34" charset="0"/>
                <a:ea typeface="Cambria" panose="02040503050406030204" pitchFamily="18" charset="0"/>
                <a:cs typeface="Arial" panose="020B0604020202020204" pitchFamily="34" charset="0"/>
              </a:rPr>
              <a:t> NES progress reports should be published annually and made publicly available. This enhances both accountability and stakeholder trust.</a:t>
            </a:r>
            <a:endParaRPr lang="tr-TR" dirty="0">
              <a:effectLst/>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15000"/>
              </a:lnSpc>
              <a:buFont typeface="Wingdings" pitchFamily="2" charset="2"/>
              <a:buChar char="Ø"/>
            </a:pPr>
            <a:endParaRPr lang="tr-TR" sz="1800" dirty="0">
              <a:effectLst/>
              <a:latin typeface="Times New Roman" panose="02020603050405020304" pitchFamily="18" charset="0"/>
              <a:ea typeface="Times New Roman" panose="02020603050405020304" pitchFamily="18" charset="0"/>
            </a:endParaRPr>
          </a:p>
          <a:p>
            <a:pPr indent="-228600">
              <a:lnSpc>
                <a:spcPct val="90000"/>
              </a:lnSpc>
              <a:spcAft>
                <a:spcPts val="600"/>
              </a:spcAft>
              <a:buFont typeface="Arial" panose="020B0604020202020204" pitchFamily="34" charset="0"/>
              <a:buChar char="•"/>
            </a:pPr>
            <a:endParaRPr lang="en-US" sz="1000" dirty="0"/>
          </a:p>
        </p:txBody>
      </p:sp>
      <p:sp>
        <p:nvSpPr>
          <p:cNvPr id="9" name="Slayt Numarası Yer Tutucusu 8">
            <a:extLst>
              <a:ext uri="{FF2B5EF4-FFF2-40B4-BE49-F238E27FC236}">
                <a16:creationId xmlns:a16="http://schemas.microsoft.com/office/drawing/2014/main" id="{4544E231-87EC-24B4-9F29-06800AA236F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4999CA5D-0F90-40C2-9A97-2DECA48625F7}" type="slidenum">
              <a:rPr lang="en-US">
                <a:solidFill>
                  <a:srgbClr val="FFFFFF"/>
                </a:solidFill>
                <a:latin typeface="Calibri" panose="020F0502020204030204"/>
              </a:rPr>
              <a:pPr>
                <a:spcAft>
                  <a:spcPts val="600"/>
                </a:spcAft>
                <a:defRPr/>
              </a:pPr>
              <a:t>31</a:t>
            </a:fld>
            <a:endParaRPr lang="en-US">
              <a:solidFill>
                <a:srgbClr val="FFFFFF"/>
              </a:solidFill>
              <a:latin typeface="Calibri" panose="020F0502020204030204"/>
            </a:endParaRPr>
          </a:p>
        </p:txBody>
      </p:sp>
      <p:pic>
        <p:nvPicPr>
          <p:cNvPr id="7" name="Grafik 6" descr="Hedef">
            <a:extLst>
              <a:ext uri="{FF2B5EF4-FFF2-40B4-BE49-F238E27FC236}">
                <a16:creationId xmlns:a16="http://schemas.microsoft.com/office/drawing/2014/main" id="{E2C6E50D-9166-C66D-53E0-242C12E7E7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36334" y="66720"/>
            <a:ext cx="720000" cy="720000"/>
          </a:xfrm>
          <a:prstGeom prst="rect">
            <a:avLst/>
          </a:prstGeom>
        </p:spPr>
      </p:pic>
      <p:sp>
        <p:nvSpPr>
          <p:cNvPr id="4" name="Dikdörtgen 3">
            <a:extLst>
              <a:ext uri="{FF2B5EF4-FFF2-40B4-BE49-F238E27FC236}">
                <a16:creationId xmlns:a16="http://schemas.microsoft.com/office/drawing/2014/main" id="{5D5D2C71-D3BF-6858-0131-544AA0470C0E}"/>
              </a:ext>
            </a:extLst>
          </p:cNvPr>
          <p:cNvSpPr/>
          <p:nvPr/>
        </p:nvSpPr>
        <p:spPr>
          <a:xfrm>
            <a:off x="0" y="5896"/>
            <a:ext cx="12192000" cy="914400"/>
          </a:xfrm>
          <a:prstGeom prst="rect">
            <a:avLst/>
          </a:prstGeom>
          <a:solidFill>
            <a:srgbClr val="002060"/>
          </a:solidFill>
          <a:ln w="38100">
            <a:noFill/>
          </a:ln>
        </p:spPr>
        <p:style>
          <a:lnRef idx="0">
            <a:scrgbClr r="0" g="0" b="0"/>
          </a:lnRef>
          <a:fillRef idx="0">
            <a:scrgbClr r="0" g="0" b="0"/>
          </a:fillRef>
          <a:effectRef idx="0">
            <a:scrgbClr r="0" g="0" b="0"/>
          </a:effectRef>
          <a:fontRef idx="minor">
            <a:schemeClr val="lt1"/>
          </a:fontRef>
        </p:style>
        <p:txBody>
          <a:bodyPr rtlCol="0" anchor="ctr"/>
          <a:lstStyle/>
          <a:p>
            <a:r>
              <a:rPr lang="tr-TR" sz="3200" b="1" dirty="0">
                <a:solidFill>
                  <a:schemeClr val="bg1"/>
                </a:solidFill>
              </a:rPr>
              <a:t>     </a:t>
            </a:r>
            <a:r>
              <a:rPr lang="en-US" sz="3200" b="1" dirty="0">
                <a:solidFill>
                  <a:schemeClr val="bg1"/>
                </a:solidFill>
                <a:latin typeface="Arial" panose="020B0604020202020204" pitchFamily="34" charset="0"/>
                <a:cs typeface="Arial" panose="020B0604020202020204" pitchFamily="34" charset="0"/>
              </a:rPr>
              <a:t> The development and implementation process of NES </a:t>
            </a:r>
            <a:endParaRPr lang="tr-TR" sz="3200" dirty="0">
              <a:solidFill>
                <a:schemeClr val="bg1"/>
              </a:solidFill>
            </a:endParaRPr>
          </a:p>
        </p:txBody>
      </p:sp>
    </p:spTree>
    <p:extLst>
      <p:ext uri="{BB962C8B-B14F-4D97-AF65-F5344CB8AC3E}">
        <p14:creationId xmlns:p14="http://schemas.microsoft.com/office/powerpoint/2010/main" val="40346234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B3CE7-9CDB-5B60-DAC0-E23FBF88EEF8}"/>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FDE5C5C6-1DAE-0122-E014-688CE90A8DF9}"/>
              </a:ext>
            </a:extLst>
          </p:cNvPr>
          <p:cNvSpPr>
            <a:spLocks noGrp="1"/>
          </p:cNvSpPr>
          <p:nvPr>
            <p:ph type="title"/>
          </p:nvPr>
        </p:nvSpPr>
        <p:spPr>
          <a:xfrm>
            <a:off x="838200" y="5319679"/>
            <a:ext cx="10515600" cy="1325563"/>
          </a:xfrm>
        </p:spPr>
        <p:txBody>
          <a:bodyPr>
            <a:normAutofit/>
          </a:bodyPr>
          <a:lstStyle/>
          <a:p>
            <a:r>
              <a:rPr lang="tr-TR" sz="3600" b="1" dirty="0">
                <a:solidFill>
                  <a:schemeClr val="tx2"/>
                </a:solidFill>
                <a:latin typeface="Arial" panose="020B0604020202020204" pitchFamily="34" charset="0"/>
                <a:cs typeface="Arial" panose="020B0604020202020204" pitchFamily="34" charset="0"/>
              </a:rPr>
              <a:t>4. </a:t>
            </a:r>
            <a:r>
              <a:rPr lang="en-US" sz="2800" b="1" dirty="0">
                <a:solidFill>
                  <a:schemeClr val="tx2"/>
                </a:solidFill>
                <a:latin typeface="Arial" panose="020B0604020202020204" pitchFamily="34" charset="0"/>
                <a:cs typeface="Arial" panose="020B0604020202020204" pitchFamily="34" charset="0"/>
              </a:rPr>
              <a:t>GOOD PRACTICES FROM LEADING COUNTRIES</a:t>
            </a:r>
            <a:endParaRPr lang="tr-TR" sz="3600" b="1" dirty="0">
              <a:solidFill>
                <a:schemeClr val="tx2"/>
              </a:solidFill>
              <a:latin typeface="Arial" panose="020B0604020202020204" pitchFamily="34" charset="0"/>
              <a:cs typeface="Arial" panose="020B0604020202020204" pitchFamily="34" charset="0"/>
            </a:endParaRPr>
          </a:p>
        </p:txBody>
      </p:sp>
      <p:pic>
        <p:nvPicPr>
          <p:cNvPr id="3" name="Resim Yer Tutucusu 8">
            <a:extLst>
              <a:ext uri="{FF2B5EF4-FFF2-40B4-BE49-F238E27FC236}">
                <a16:creationId xmlns:a16="http://schemas.microsoft.com/office/drawing/2014/main" id="{77E9897F-C689-B939-5327-18A5747B676C}"/>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0" y="0"/>
            <a:ext cx="11733150" cy="5135804"/>
          </a:xfrm>
          <a:custGeom>
            <a:avLst/>
            <a:gdLst>
              <a:gd name="connsiteX0" fmla="*/ 0 w 11733150"/>
              <a:gd name="connsiteY0" fmla="*/ 0 h 5135804"/>
              <a:gd name="connsiteX1" fmla="*/ 11733150 w 11733150"/>
              <a:gd name="connsiteY1" fmla="*/ 0 h 5135804"/>
              <a:gd name="connsiteX2" fmla="*/ 11733150 w 11733150"/>
              <a:gd name="connsiteY2" fmla="*/ 4533808 h 5135804"/>
              <a:gd name="connsiteX3" fmla="*/ 11131154 w 11733150"/>
              <a:gd name="connsiteY3" fmla="*/ 5135804 h 5135804"/>
              <a:gd name="connsiteX4" fmla="*/ 0 w 11733150"/>
              <a:gd name="connsiteY4" fmla="*/ 5135804 h 5135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3150" h="5135804">
                <a:moveTo>
                  <a:pt x="0" y="0"/>
                </a:moveTo>
                <a:lnTo>
                  <a:pt x="11733150" y="0"/>
                </a:lnTo>
                <a:lnTo>
                  <a:pt x="11733150" y="4533808"/>
                </a:lnTo>
                <a:cubicBezTo>
                  <a:pt x="11733150" y="4866281"/>
                  <a:pt x="11463627" y="5135804"/>
                  <a:pt x="11131154" y="5135804"/>
                </a:cubicBezTo>
                <a:lnTo>
                  <a:pt x="0" y="5135804"/>
                </a:lnTo>
                <a:close/>
              </a:path>
            </a:pathLst>
          </a:custGeom>
          <a:ln w="38100">
            <a:solidFill>
              <a:schemeClr val="bg1"/>
            </a:solidFill>
          </a:ln>
        </p:spPr>
      </p:pic>
      <p:sp>
        <p:nvSpPr>
          <p:cNvPr id="4" name="Slayt Numarası Yer Tutucusu 3">
            <a:extLst>
              <a:ext uri="{FF2B5EF4-FFF2-40B4-BE49-F238E27FC236}">
                <a16:creationId xmlns:a16="http://schemas.microsoft.com/office/drawing/2014/main" id="{7DCBEE93-A4DF-283E-1A36-BC28BA1C56DC}"/>
              </a:ext>
            </a:extLst>
          </p:cNvPr>
          <p:cNvSpPr>
            <a:spLocks noGrp="1"/>
          </p:cNvSpPr>
          <p:nvPr>
            <p:ph type="sldNum" sz="quarter" idx="12"/>
          </p:nvPr>
        </p:nvSpPr>
        <p:spPr/>
        <p:txBody>
          <a:bodyPr/>
          <a:lstStyle/>
          <a:p>
            <a:fld id="{4999CA5D-0F90-40C2-9A97-2DECA48625F7}" type="slidenum">
              <a:rPr lang="tr-TR" smtClean="0"/>
              <a:t>32</a:t>
            </a:fld>
            <a:endParaRPr lang="tr-TR"/>
          </a:p>
        </p:txBody>
      </p:sp>
    </p:spTree>
    <p:extLst>
      <p:ext uri="{BB962C8B-B14F-4D97-AF65-F5344CB8AC3E}">
        <p14:creationId xmlns:p14="http://schemas.microsoft.com/office/powerpoint/2010/main" val="30127276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DD576-9966-6D41-39A3-1BE05A630E6E}"/>
            </a:ext>
          </a:extLst>
        </p:cNvPr>
        <p:cNvGrpSpPr/>
        <p:nvPr/>
      </p:nvGrpSpPr>
      <p:grpSpPr>
        <a:xfrm>
          <a:off x="0" y="0"/>
          <a:ext cx="0" cy="0"/>
          <a:chOff x="0" y="0"/>
          <a:chExt cx="0" cy="0"/>
        </a:xfrm>
      </p:grpSpPr>
      <p:pic>
        <p:nvPicPr>
          <p:cNvPr id="15" name="Resim 14">
            <a:extLst>
              <a:ext uri="{FF2B5EF4-FFF2-40B4-BE49-F238E27FC236}">
                <a16:creationId xmlns:a16="http://schemas.microsoft.com/office/drawing/2014/main" id="{33529B45-AB55-0973-1C04-4768DE040AF8}"/>
              </a:ext>
            </a:extLst>
          </p:cNvPr>
          <p:cNvPicPr>
            <a:picLocks noChangeAspect="1"/>
          </p:cNvPicPr>
          <p:nvPr/>
        </p:nvPicPr>
        <p:blipFill>
          <a:blip r:embed="rId2">
            <a:alphaModFix amt="42000"/>
            <a:extLst>
              <a:ext uri="{28A0092B-C50C-407E-A947-70E740481C1C}">
                <a14:useLocalDpi xmlns:a14="http://schemas.microsoft.com/office/drawing/2010/main"/>
              </a:ext>
            </a:extLst>
          </a:blip>
          <a:stretch>
            <a:fillRect/>
          </a:stretch>
        </p:blipFill>
        <p:spPr>
          <a:xfrm>
            <a:off x="0" y="16088"/>
            <a:ext cx="12192000" cy="6854400"/>
          </a:xfrm>
          <a:prstGeom prst="rect">
            <a:avLst/>
          </a:prstGeom>
          <a:effectLst>
            <a:outerShdw blurRad="50800" dist="50800" dir="5400000" algn="ctr" rotWithShape="0">
              <a:srgbClr val="000000">
                <a:alpha val="89378"/>
              </a:srgbClr>
            </a:outerShdw>
          </a:effectLst>
        </p:spPr>
      </p:pic>
      <p:sp>
        <p:nvSpPr>
          <p:cNvPr id="13" name="Dikdörtgen: Köşeleri Yuvarlatılmış 12">
            <a:extLst>
              <a:ext uri="{FF2B5EF4-FFF2-40B4-BE49-F238E27FC236}">
                <a16:creationId xmlns:a16="http://schemas.microsoft.com/office/drawing/2014/main" id="{F9C248AD-404A-C4B2-2AB3-0C6FF0659E03}"/>
              </a:ext>
            </a:extLst>
          </p:cNvPr>
          <p:cNvSpPr/>
          <p:nvPr/>
        </p:nvSpPr>
        <p:spPr>
          <a:xfrm>
            <a:off x="558800" y="4256037"/>
            <a:ext cx="5323840" cy="2367279"/>
          </a:xfrm>
          <a:prstGeom prst="roundRect">
            <a:avLst/>
          </a:prstGeom>
          <a:solidFill>
            <a:schemeClr val="accent1">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tr-TR">
              <a:latin typeface="Arial" panose="020B0604020202020204" pitchFamily="34" charset="0"/>
              <a:cs typeface="Arial" panose="020B0604020202020204" pitchFamily="34" charset="0"/>
            </a:endParaRPr>
          </a:p>
        </p:txBody>
      </p:sp>
      <p:sp>
        <p:nvSpPr>
          <p:cNvPr id="12" name="Dikdörtgen: Köşeleri Yuvarlatılmış 11">
            <a:extLst>
              <a:ext uri="{FF2B5EF4-FFF2-40B4-BE49-F238E27FC236}">
                <a16:creationId xmlns:a16="http://schemas.microsoft.com/office/drawing/2014/main" id="{1F82A69E-0472-6100-E79C-EAF99ADBEAA0}"/>
              </a:ext>
            </a:extLst>
          </p:cNvPr>
          <p:cNvSpPr/>
          <p:nvPr/>
        </p:nvSpPr>
        <p:spPr>
          <a:xfrm>
            <a:off x="6096000" y="1426817"/>
            <a:ext cx="5323840" cy="2367280"/>
          </a:xfrm>
          <a:prstGeom prst="roundRect">
            <a:avLst/>
          </a:prstGeom>
          <a:solidFill>
            <a:schemeClr val="accent1">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tr-TR">
              <a:latin typeface="Arial" panose="020B0604020202020204" pitchFamily="34" charset="0"/>
              <a:cs typeface="Arial" panose="020B0604020202020204" pitchFamily="34" charset="0"/>
            </a:endParaRPr>
          </a:p>
        </p:txBody>
      </p:sp>
      <p:sp>
        <p:nvSpPr>
          <p:cNvPr id="11" name="Dikdörtgen: Köşeleri Yuvarlatılmış 10">
            <a:extLst>
              <a:ext uri="{FF2B5EF4-FFF2-40B4-BE49-F238E27FC236}">
                <a16:creationId xmlns:a16="http://schemas.microsoft.com/office/drawing/2014/main" id="{62C432DC-6E1B-21C9-B454-F195AA4F6631}"/>
              </a:ext>
            </a:extLst>
          </p:cNvPr>
          <p:cNvSpPr/>
          <p:nvPr/>
        </p:nvSpPr>
        <p:spPr>
          <a:xfrm>
            <a:off x="534862" y="1412064"/>
            <a:ext cx="5323840" cy="2367280"/>
          </a:xfrm>
          <a:prstGeom prst="roundRect">
            <a:avLst/>
          </a:prstGeom>
          <a:solidFill>
            <a:schemeClr val="bg1">
              <a:lumMod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tr-TR">
              <a:solidFill>
                <a:schemeClr val="bg1"/>
              </a:solidFill>
              <a:latin typeface="Arial" panose="020B0604020202020204" pitchFamily="34" charset="0"/>
              <a:cs typeface="Arial" panose="020B0604020202020204" pitchFamily="34" charset="0"/>
            </a:endParaRPr>
          </a:p>
        </p:txBody>
      </p:sp>
      <p:sp>
        <p:nvSpPr>
          <p:cNvPr id="2" name="Dikdörtgen 1">
            <a:extLst>
              <a:ext uri="{FF2B5EF4-FFF2-40B4-BE49-F238E27FC236}">
                <a16:creationId xmlns:a16="http://schemas.microsoft.com/office/drawing/2014/main" id="{675DCB7A-6C48-2E0B-85E4-A05AC7462318}"/>
              </a:ext>
            </a:extLst>
          </p:cNvPr>
          <p:cNvSpPr/>
          <p:nvPr/>
        </p:nvSpPr>
        <p:spPr>
          <a:xfrm>
            <a:off x="0" y="0"/>
            <a:ext cx="12192000" cy="914400"/>
          </a:xfrm>
          <a:prstGeom prst="rect">
            <a:avLst/>
          </a:prstGeom>
          <a:solidFill>
            <a:srgbClr val="002060"/>
          </a:solidFill>
          <a:ln w="38100">
            <a:noFill/>
          </a:ln>
        </p:spPr>
        <p:style>
          <a:lnRef idx="0">
            <a:scrgbClr r="0" g="0" b="0"/>
          </a:lnRef>
          <a:fillRef idx="0">
            <a:scrgbClr r="0" g="0" b="0"/>
          </a:fillRef>
          <a:effectRef idx="0">
            <a:scrgbClr r="0" g="0" b="0"/>
          </a:effectRef>
          <a:fontRef idx="minor">
            <a:schemeClr val="lt1"/>
          </a:fontRef>
        </p:style>
        <p:txBody>
          <a:bodyPr rtlCol="0" anchor="ctr"/>
          <a:lstStyle/>
          <a:p>
            <a:r>
              <a:rPr lang="tr-TR" sz="2400" b="1" dirty="0">
                <a:solidFill>
                  <a:schemeClr val="bg1"/>
                </a:solidFill>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Outlook of Current Trade Environment and Trends in OIC Member Countries</a:t>
            </a:r>
            <a:r>
              <a:rPr lang="tr-TR" sz="2400" b="1" dirty="0">
                <a:solidFill>
                  <a:schemeClr val="bg1"/>
                </a:solidFill>
                <a:latin typeface="Arial" panose="020B0604020202020204" pitchFamily="34" charset="0"/>
                <a:cs typeface="Arial" panose="020B0604020202020204" pitchFamily="34" charset="0"/>
              </a:rPr>
              <a:t>  </a:t>
            </a:r>
            <a:endParaRPr lang="tr-TR" sz="3200" b="1" dirty="0">
              <a:solidFill>
                <a:schemeClr val="bg1"/>
              </a:solidFill>
              <a:latin typeface="Arial" panose="020B0604020202020204" pitchFamily="34" charset="0"/>
              <a:cs typeface="Arial" panose="020B0604020202020204" pitchFamily="34" charset="0"/>
            </a:endParaRPr>
          </a:p>
        </p:txBody>
      </p:sp>
      <p:pic>
        <p:nvPicPr>
          <p:cNvPr id="6" name="Grafik 5" descr="Çubuk grafik">
            <a:extLst>
              <a:ext uri="{FF2B5EF4-FFF2-40B4-BE49-F238E27FC236}">
                <a16:creationId xmlns:a16="http://schemas.microsoft.com/office/drawing/2014/main" id="{1591FA71-8435-34F7-8A73-93E9887B36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97920" y="97200"/>
            <a:ext cx="720000" cy="720000"/>
          </a:xfrm>
          <a:prstGeom prst="rect">
            <a:avLst/>
          </a:prstGeom>
        </p:spPr>
      </p:pic>
      <p:sp>
        <p:nvSpPr>
          <p:cNvPr id="4" name="Metin kutusu 3">
            <a:extLst>
              <a:ext uri="{FF2B5EF4-FFF2-40B4-BE49-F238E27FC236}">
                <a16:creationId xmlns:a16="http://schemas.microsoft.com/office/drawing/2014/main" id="{EFB78C24-DE54-C630-7EE1-1ED3FA39DB56}"/>
              </a:ext>
            </a:extLst>
          </p:cNvPr>
          <p:cNvSpPr txBox="1"/>
          <p:nvPr/>
        </p:nvSpPr>
        <p:spPr>
          <a:xfrm>
            <a:off x="714126" y="1834515"/>
            <a:ext cx="4965315" cy="1815882"/>
          </a:xfrm>
          <a:prstGeom prst="rect">
            <a:avLst/>
          </a:prstGeom>
          <a:noFill/>
        </p:spPr>
        <p:txBody>
          <a:bodyPr wrap="square" rtlCol="0">
            <a:spAutoFit/>
          </a:bodyPr>
          <a:lstStyle/>
          <a:p>
            <a:pPr algn="just"/>
            <a:r>
              <a:rPr lang="en-US" sz="1600" b="1" dirty="0">
                <a:effectLst/>
                <a:latin typeface="Arial" panose="020B0604020202020204" pitchFamily="34" charset="0"/>
                <a:ea typeface="Cambria" panose="02040503050406030204" pitchFamily="18" charset="0"/>
                <a:cs typeface="Arial" panose="020B0604020202020204" pitchFamily="34" charset="0"/>
              </a:rPr>
              <a:t>Germany’s</a:t>
            </a:r>
            <a:r>
              <a:rPr lang="en-US" sz="1600" dirty="0">
                <a:effectLst/>
                <a:latin typeface="Arial" panose="020B0604020202020204" pitchFamily="34" charset="0"/>
                <a:ea typeface="Cambria" panose="02040503050406030204" pitchFamily="18" charset="0"/>
                <a:cs typeface="Arial" panose="020B0604020202020204" pitchFamily="34" charset="0"/>
              </a:rPr>
              <a:t> </a:t>
            </a:r>
            <a:r>
              <a:rPr lang="en-US" sz="1600" b="1" dirty="0">
                <a:effectLst/>
                <a:latin typeface="Arial" panose="020B0604020202020204" pitchFamily="34" charset="0"/>
                <a:ea typeface="Cambria" panose="02040503050406030204" pitchFamily="18" charset="0"/>
                <a:cs typeface="Arial" panose="020B0604020202020204" pitchFamily="34" charset="0"/>
              </a:rPr>
              <a:t>Strategy Paper </a:t>
            </a:r>
            <a:r>
              <a:rPr lang="en-US" sz="1600" dirty="0">
                <a:effectLst/>
                <a:latin typeface="Arial" panose="020B0604020202020204" pitchFamily="34" charset="0"/>
                <a:ea typeface="Cambria" panose="02040503050406030204" pitchFamily="18" charset="0"/>
                <a:cs typeface="Arial" panose="020B0604020202020204" pitchFamily="34" charset="0"/>
              </a:rPr>
              <a:t>outlined four key strategic priorities: strengthening coordination among export promotion actors and placing greater emphasis on cooperation through organizations such as the OECD to uphold transparent rules governing international competition.</a:t>
            </a:r>
            <a:r>
              <a:rPr lang="tr-TR" sz="1600" dirty="0">
                <a:effectLst/>
                <a:latin typeface="Arial" panose="020B0604020202020204" pitchFamily="34" charset="0"/>
                <a:cs typeface="Arial" panose="020B0604020202020204" pitchFamily="34" charset="0"/>
              </a:rPr>
              <a:t> (</a:t>
            </a:r>
            <a:r>
              <a:rPr lang="en-US" sz="1600" b="1" dirty="0">
                <a:effectLst/>
                <a:latin typeface="Arial" panose="020B0604020202020204" pitchFamily="34" charset="0"/>
                <a:ea typeface="Cambria" panose="02040503050406030204" pitchFamily="18" charset="0"/>
                <a:cs typeface="Arial" panose="020B0604020202020204" pitchFamily="34" charset="0"/>
              </a:rPr>
              <a:t>Identification / Developing Partnerships) </a:t>
            </a:r>
            <a:endParaRPr lang="en-US" sz="1600" dirty="0">
              <a:solidFill>
                <a:schemeClr val="bg1"/>
              </a:solidFill>
              <a:latin typeface="Arial" panose="020B0604020202020204" pitchFamily="34" charset="0"/>
              <a:cs typeface="Arial" panose="020B0604020202020204" pitchFamily="34" charset="0"/>
            </a:endParaRPr>
          </a:p>
        </p:txBody>
      </p:sp>
      <p:sp>
        <p:nvSpPr>
          <p:cNvPr id="8" name="Metin kutusu 7">
            <a:extLst>
              <a:ext uri="{FF2B5EF4-FFF2-40B4-BE49-F238E27FC236}">
                <a16:creationId xmlns:a16="http://schemas.microsoft.com/office/drawing/2014/main" id="{D38FF7E7-D0A6-162F-D6BA-FC65BD58CE3C}"/>
              </a:ext>
            </a:extLst>
          </p:cNvPr>
          <p:cNvSpPr txBox="1"/>
          <p:nvPr/>
        </p:nvSpPr>
        <p:spPr>
          <a:xfrm>
            <a:off x="6441440" y="1942237"/>
            <a:ext cx="4785360" cy="1600438"/>
          </a:xfrm>
          <a:prstGeom prst="rect">
            <a:avLst/>
          </a:prstGeom>
          <a:noFill/>
        </p:spPr>
        <p:txBody>
          <a:bodyPr wrap="square" rtlCol="0">
            <a:spAutoFit/>
          </a:bodyPr>
          <a:lstStyle/>
          <a:p>
            <a:pPr algn="just"/>
            <a:r>
              <a:rPr lang="en-US" sz="1600" b="1" dirty="0">
                <a:solidFill>
                  <a:schemeClr val="bg1"/>
                </a:solidFill>
                <a:effectLst/>
                <a:latin typeface="Arial" panose="020B0604020202020204" pitchFamily="34" charset="0"/>
                <a:ea typeface="Cambria" panose="02040503050406030204" pitchFamily="18" charset="0"/>
                <a:cs typeface="Arial" panose="020B0604020202020204" pitchFamily="34" charset="0"/>
              </a:rPr>
              <a:t>Denmark’s VITUS </a:t>
            </a:r>
            <a:r>
              <a:rPr lang="en-US" sz="1600" b="1" dirty="0" err="1">
                <a:solidFill>
                  <a:schemeClr val="bg1"/>
                </a:solidFill>
                <a:latin typeface="Arial" panose="020B0604020202020204" pitchFamily="34" charset="0"/>
                <a:ea typeface="Cambria" panose="02040503050406030204" pitchFamily="18" charset="0"/>
                <a:cs typeface="Arial" panose="020B0604020202020204" pitchFamily="34" charset="0"/>
              </a:rPr>
              <a:t>P</a:t>
            </a:r>
            <a:r>
              <a:rPr lang="en-US" sz="1600" b="1" dirty="0" err="1">
                <a:solidFill>
                  <a:schemeClr val="bg1"/>
                </a:solidFill>
                <a:effectLst/>
                <a:latin typeface="Arial" panose="020B0604020202020204" pitchFamily="34" charset="0"/>
                <a:ea typeface="Cambria" panose="02040503050406030204" pitchFamily="18" charset="0"/>
                <a:cs typeface="Arial" panose="020B0604020202020204" pitchFamily="34" charset="0"/>
              </a:rPr>
              <a:t>rogramme</a:t>
            </a:r>
            <a:r>
              <a:rPr lang="en-US" sz="1600" dirty="0">
                <a:solidFill>
                  <a:schemeClr val="bg1"/>
                </a:solidFill>
                <a:effectLst/>
                <a:latin typeface="Arial" panose="020B0604020202020204" pitchFamily="34" charset="0"/>
                <a:ea typeface="Cambria" panose="02040503050406030204" pitchFamily="18" charset="0"/>
                <a:cs typeface="Arial" panose="020B0604020202020204" pitchFamily="34" charset="0"/>
              </a:rPr>
              <a:t> is designed to support SMEs.. While results varied, the majority of firms enrolled in VITUS secured their first export sale within the 12-month </a:t>
            </a:r>
            <a:r>
              <a:rPr lang="en-US" sz="1600" dirty="0" err="1">
                <a:solidFill>
                  <a:schemeClr val="bg1"/>
                </a:solidFill>
                <a:effectLst/>
                <a:latin typeface="Arial" panose="020B0604020202020204" pitchFamily="34" charset="0"/>
                <a:ea typeface="Cambria" panose="02040503050406030204" pitchFamily="18" charset="0"/>
                <a:cs typeface="Arial" panose="020B0604020202020204" pitchFamily="34" charset="0"/>
              </a:rPr>
              <a:t>programme</a:t>
            </a:r>
            <a:r>
              <a:rPr lang="en-US" sz="1600" dirty="0">
                <a:solidFill>
                  <a:schemeClr val="bg1"/>
                </a:solidFill>
                <a:effectLst/>
                <a:latin typeface="Arial" panose="020B0604020202020204" pitchFamily="34" charset="0"/>
                <a:ea typeface="Cambria" panose="02040503050406030204" pitchFamily="18" charset="0"/>
                <a:cs typeface="Arial" panose="020B0604020202020204" pitchFamily="34" charset="0"/>
              </a:rPr>
              <a:t> period</a:t>
            </a:r>
            <a:r>
              <a:rPr lang="en-US" sz="1800" dirty="0">
                <a:solidFill>
                  <a:schemeClr val="bg1"/>
                </a:solidFill>
                <a:effectLst/>
                <a:latin typeface="Cambria" panose="02040503050406030204" pitchFamily="18" charset="0"/>
                <a:ea typeface="Cambria" panose="02040503050406030204" pitchFamily="18" charset="0"/>
                <a:cs typeface="Calibri" panose="020F0502020204030204" pitchFamily="34" charset="0"/>
              </a:rPr>
              <a:t>.</a:t>
            </a:r>
            <a:r>
              <a:rPr lang="tr-TR" sz="1600" dirty="0">
                <a:solidFill>
                  <a:schemeClr val="bg1"/>
                </a:solidFill>
                <a:effectLst/>
              </a:rPr>
              <a:t> (</a:t>
            </a:r>
            <a:r>
              <a:rPr lang="en-US" sz="1600" b="1" dirty="0">
                <a:solidFill>
                  <a:schemeClr val="bg1"/>
                </a:solidFill>
                <a:effectLst/>
                <a:latin typeface="Arial" panose="020B0604020202020204" pitchFamily="34" charset="0"/>
                <a:ea typeface="Cambria" panose="02040503050406030204" pitchFamily="18" charset="0"/>
                <a:cs typeface="Arial" panose="020B0604020202020204" pitchFamily="34" charset="0"/>
              </a:rPr>
              <a:t>Implementation / Financial and Technical </a:t>
            </a:r>
            <a:r>
              <a:rPr lang="en-US" sz="1600" b="1" dirty="0">
                <a:solidFill>
                  <a:schemeClr val="bg1"/>
                </a:solidFill>
                <a:latin typeface="Arial" panose="020B0604020202020204" pitchFamily="34" charset="0"/>
                <a:cs typeface="Arial" panose="020B0604020202020204" pitchFamily="34" charset="0"/>
              </a:rPr>
              <a:t>Support</a:t>
            </a:r>
            <a:r>
              <a:rPr lang="tr-TR" sz="1600" b="1" dirty="0">
                <a:solidFill>
                  <a:schemeClr val="bg1"/>
                </a:solidFill>
                <a:latin typeface="Arial" panose="020B0604020202020204" pitchFamily="34" charset="0"/>
                <a:cs typeface="Arial" panose="020B0604020202020204" pitchFamily="34" charset="0"/>
              </a:rPr>
              <a:t>)</a:t>
            </a:r>
            <a:endParaRPr lang="en-US" sz="1600" dirty="0">
              <a:solidFill>
                <a:schemeClr val="bg1"/>
              </a:solidFill>
              <a:latin typeface="Arial" panose="020B0604020202020204" pitchFamily="34" charset="0"/>
              <a:cs typeface="Arial" panose="020B0604020202020204" pitchFamily="34" charset="0"/>
            </a:endParaRPr>
          </a:p>
        </p:txBody>
      </p:sp>
      <p:sp>
        <p:nvSpPr>
          <p:cNvPr id="10" name="Metin kutusu 9">
            <a:extLst>
              <a:ext uri="{FF2B5EF4-FFF2-40B4-BE49-F238E27FC236}">
                <a16:creationId xmlns:a16="http://schemas.microsoft.com/office/drawing/2014/main" id="{4F60703C-6B19-438F-3CEE-0F1E73E3C837}"/>
              </a:ext>
            </a:extLst>
          </p:cNvPr>
          <p:cNvSpPr txBox="1"/>
          <p:nvPr/>
        </p:nvSpPr>
        <p:spPr>
          <a:xfrm>
            <a:off x="714125" y="4277021"/>
            <a:ext cx="4965315" cy="2308324"/>
          </a:xfrm>
          <a:prstGeom prst="rect">
            <a:avLst/>
          </a:prstGeom>
          <a:solidFill>
            <a:schemeClr val="accent1">
              <a:lumMod val="75000"/>
            </a:schemeClr>
          </a:solidFill>
        </p:spPr>
        <p:txBody>
          <a:bodyPr wrap="square" rtlCol="0">
            <a:spAutoFit/>
          </a:bodyPr>
          <a:lstStyle/>
          <a:p>
            <a:pPr algn="just"/>
            <a:r>
              <a:rPr lang="en-US" sz="1600" b="1" dirty="0">
                <a:solidFill>
                  <a:schemeClr val="bg1"/>
                </a:solidFill>
                <a:latin typeface="Arial" panose="020B0604020202020204" pitchFamily="34" charset="0"/>
                <a:cs typeface="Arial" panose="020B0604020202020204" pitchFamily="34" charset="0"/>
              </a:rPr>
              <a:t>The Japan External Trade Organization (JETRO) </a:t>
            </a:r>
            <a:r>
              <a:rPr lang="en-US" sz="1600" dirty="0">
                <a:solidFill>
                  <a:schemeClr val="bg1"/>
                </a:solidFill>
                <a:latin typeface="Arial" panose="020B0604020202020204" pitchFamily="34" charset="0"/>
                <a:cs typeface="Arial" panose="020B0604020202020204" pitchFamily="34" charset="0"/>
              </a:rPr>
              <a:t>has developed a service known as JETRO File, which provides free access to reports covering 62 countries. JETRO File had registered approximately 38,000 users, with the homepage receiving an average of 16,000 visits per month—suggesting that each user accessed the system about once every two months. </a:t>
            </a:r>
            <a:r>
              <a:rPr lang="tr-TR" sz="1600" dirty="0">
                <a:solidFill>
                  <a:schemeClr val="bg1"/>
                </a:solidFill>
                <a:effectLst/>
              </a:rPr>
              <a:t>(</a:t>
            </a:r>
            <a:r>
              <a:rPr lang="en-US" sz="1600" b="1" dirty="0">
                <a:solidFill>
                  <a:schemeClr val="bg1"/>
                </a:solidFill>
                <a:effectLst/>
                <a:latin typeface="Arial" panose="020B0604020202020204" pitchFamily="34" charset="0"/>
                <a:ea typeface="Cambria" panose="02040503050406030204" pitchFamily="18" charset="0"/>
                <a:cs typeface="Arial" panose="020B0604020202020204" pitchFamily="34" charset="0"/>
              </a:rPr>
              <a:t>Implementation / Financial and Technical </a:t>
            </a:r>
            <a:r>
              <a:rPr lang="en-US" sz="1600" b="1" dirty="0">
                <a:solidFill>
                  <a:schemeClr val="bg1"/>
                </a:solidFill>
                <a:latin typeface="Arial" panose="020B0604020202020204" pitchFamily="34" charset="0"/>
                <a:cs typeface="Arial" panose="020B0604020202020204" pitchFamily="34" charset="0"/>
              </a:rPr>
              <a:t>Support</a:t>
            </a:r>
            <a:r>
              <a:rPr lang="tr-TR" sz="1600" b="1" dirty="0">
                <a:solidFill>
                  <a:schemeClr val="bg1"/>
                </a:solidFill>
                <a:latin typeface="Arial" panose="020B0604020202020204" pitchFamily="34" charset="0"/>
                <a:cs typeface="Arial" panose="020B0604020202020204" pitchFamily="34" charset="0"/>
              </a:rPr>
              <a:t>)</a:t>
            </a:r>
            <a:endParaRPr lang="en-US" sz="1600" dirty="0">
              <a:solidFill>
                <a:schemeClr val="bg1"/>
              </a:solidFill>
              <a:latin typeface="Arial" panose="020B0604020202020204" pitchFamily="34" charset="0"/>
              <a:cs typeface="Arial" panose="020B0604020202020204" pitchFamily="34" charset="0"/>
            </a:endParaRPr>
          </a:p>
        </p:txBody>
      </p:sp>
      <p:sp>
        <p:nvSpPr>
          <p:cNvPr id="3" name="Slayt Numarası Yer Tutucusu 2">
            <a:extLst>
              <a:ext uri="{FF2B5EF4-FFF2-40B4-BE49-F238E27FC236}">
                <a16:creationId xmlns:a16="http://schemas.microsoft.com/office/drawing/2014/main" id="{1972970B-409C-4470-8C9A-DCDFF31A6A26}"/>
              </a:ext>
            </a:extLst>
          </p:cNvPr>
          <p:cNvSpPr>
            <a:spLocks noGrp="1"/>
          </p:cNvSpPr>
          <p:nvPr>
            <p:ph type="sldNum" sz="quarter" idx="12"/>
          </p:nvPr>
        </p:nvSpPr>
        <p:spPr/>
        <p:txBody>
          <a:bodyPr/>
          <a:lstStyle/>
          <a:p>
            <a:fld id="{4999CA5D-0F90-40C2-9A97-2DECA48625F7}" type="slidenum">
              <a:rPr lang="tr-TR" smtClean="0">
                <a:latin typeface="Arial" panose="020B0604020202020204" pitchFamily="34" charset="0"/>
                <a:cs typeface="Arial" panose="020B0604020202020204" pitchFamily="34" charset="0"/>
              </a:rPr>
              <a:t>33</a:t>
            </a:fld>
            <a:endParaRPr lang="tr-TR">
              <a:latin typeface="Arial" panose="020B0604020202020204" pitchFamily="34" charset="0"/>
              <a:cs typeface="Arial" panose="020B0604020202020204" pitchFamily="34" charset="0"/>
            </a:endParaRPr>
          </a:p>
        </p:txBody>
      </p:sp>
      <p:sp>
        <p:nvSpPr>
          <p:cNvPr id="5" name="Dikdörtgen 4">
            <a:extLst>
              <a:ext uri="{FF2B5EF4-FFF2-40B4-BE49-F238E27FC236}">
                <a16:creationId xmlns:a16="http://schemas.microsoft.com/office/drawing/2014/main" id="{3EA0D87D-1F4F-5C28-1240-CF0BD4F56344}"/>
              </a:ext>
            </a:extLst>
          </p:cNvPr>
          <p:cNvSpPr/>
          <p:nvPr/>
        </p:nvSpPr>
        <p:spPr>
          <a:xfrm>
            <a:off x="0" y="5896"/>
            <a:ext cx="12192000" cy="914400"/>
          </a:xfrm>
          <a:prstGeom prst="rect">
            <a:avLst/>
          </a:prstGeom>
          <a:solidFill>
            <a:srgbClr val="002060"/>
          </a:solidFill>
          <a:ln w="38100">
            <a:noFill/>
          </a:ln>
        </p:spPr>
        <p:style>
          <a:lnRef idx="0">
            <a:scrgbClr r="0" g="0" b="0"/>
          </a:lnRef>
          <a:fillRef idx="0">
            <a:scrgbClr r="0" g="0" b="0"/>
          </a:fillRef>
          <a:effectRef idx="0">
            <a:scrgbClr r="0" g="0" b="0"/>
          </a:effectRef>
          <a:fontRef idx="minor">
            <a:schemeClr val="lt1"/>
          </a:fontRef>
        </p:style>
        <p:txBody>
          <a:bodyPr rtlCol="0" anchor="ctr"/>
          <a:lstStyle/>
          <a:p>
            <a:r>
              <a:rPr lang="tr-TR" sz="3200" b="1" dirty="0">
                <a:solidFill>
                  <a:schemeClr val="bg1"/>
                </a:solidFill>
              </a:rPr>
              <a:t>     </a:t>
            </a:r>
            <a:r>
              <a:rPr lang="en-US" sz="3200" b="1" dirty="0">
                <a:solidFill>
                  <a:schemeClr val="bg1"/>
                </a:solidFill>
                <a:latin typeface="Arial" panose="020B0604020202020204" pitchFamily="34" charset="0"/>
                <a:cs typeface="Arial" panose="020B0604020202020204" pitchFamily="34" charset="0"/>
              </a:rPr>
              <a:t> Good Practices from Leading Countries</a:t>
            </a:r>
            <a:endParaRPr lang="tr-TR" sz="3200" dirty="0">
              <a:solidFill>
                <a:schemeClr val="bg1"/>
              </a:solidFill>
            </a:endParaRPr>
          </a:p>
        </p:txBody>
      </p:sp>
      <p:sp>
        <p:nvSpPr>
          <p:cNvPr id="9" name="Dikdörtgen: Köşeleri Yuvarlatılmış 10">
            <a:extLst>
              <a:ext uri="{FF2B5EF4-FFF2-40B4-BE49-F238E27FC236}">
                <a16:creationId xmlns:a16="http://schemas.microsoft.com/office/drawing/2014/main" id="{476BD9C7-17FD-B7D2-FCBA-916500CA84BD}"/>
              </a:ext>
            </a:extLst>
          </p:cNvPr>
          <p:cNvSpPr/>
          <p:nvPr/>
        </p:nvSpPr>
        <p:spPr>
          <a:xfrm>
            <a:off x="6172200" y="4247543"/>
            <a:ext cx="5323840" cy="2367280"/>
          </a:xfrm>
          <a:prstGeom prst="roundRect">
            <a:avLst/>
          </a:prstGeom>
          <a:solidFill>
            <a:schemeClr val="bg1">
              <a:lumMod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tr-TR" sz="1600" b="1" dirty="0" err="1">
                <a:solidFill>
                  <a:schemeClr val="tx1"/>
                </a:solidFill>
                <a:latin typeface="Arial" panose="020B0604020202020204" pitchFamily="34" charset="0"/>
                <a:cs typeface="Arial" panose="020B0604020202020204" pitchFamily="34" charset="0"/>
              </a:rPr>
              <a:t>Spain’s</a:t>
            </a:r>
            <a:r>
              <a:rPr lang="tr-TR" sz="1600" b="1" dirty="0">
                <a:solidFill>
                  <a:schemeClr val="tx1"/>
                </a:solidFill>
                <a:latin typeface="Arial" panose="020B0604020202020204" pitchFamily="34" charset="0"/>
                <a:cs typeface="Arial" panose="020B0604020202020204" pitchFamily="34" charset="0"/>
              </a:rPr>
              <a:t> </a:t>
            </a:r>
            <a:r>
              <a:rPr lang="tr-TR" sz="1600" b="1" dirty="0" err="1">
                <a:solidFill>
                  <a:schemeClr val="tx1"/>
                </a:solidFill>
                <a:latin typeface="Arial" panose="020B0604020202020204" pitchFamily="34" charset="0"/>
                <a:cs typeface="Arial" panose="020B0604020202020204" pitchFamily="34" charset="0"/>
              </a:rPr>
              <a:t>Master’s</a:t>
            </a:r>
            <a:r>
              <a:rPr lang="tr-TR" sz="1600" b="1" dirty="0">
                <a:solidFill>
                  <a:schemeClr val="tx1"/>
                </a:solidFill>
                <a:latin typeface="Arial" panose="020B0604020202020204" pitchFamily="34" charset="0"/>
                <a:cs typeface="Arial" panose="020B0604020202020204" pitchFamily="34" charset="0"/>
              </a:rPr>
              <a:t> </a:t>
            </a:r>
            <a:r>
              <a:rPr lang="tr-TR" sz="1600" b="1" dirty="0" err="1">
                <a:solidFill>
                  <a:schemeClr val="tx1"/>
                </a:solidFill>
                <a:latin typeface="Arial" panose="020B0604020202020204" pitchFamily="34" charset="0"/>
                <a:cs typeface="Arial" panose="020B0604020202020204" pitchFamily="34" charset="0"/>
              </a:rPr>
              <a:t>Degree</a:t>
            </a:r>
            <a:r>
              <a:rPr lang="tr-TR" sz="1600" b="1" dirty="0">
                <a:solidFill>
                  <a:schemeClr val="tx1"/>
                </a:solidFill>
                <a:latin typeface="Arial" panose="020B0604020202020204" pitchFamily="34" charset="0"/>
                <a:cs typeface="Arial" panose="020B0604020202020204" pitchFamily="34" charset="0"/>
              </a:rPr>
              <a:t> </a:t>
            </a:r>
            <a:r>
              <a:rPr lang="tr-TR" sz="1600" b="1" dirty="0" err="1">
                <a:solidFill>
                  <a:schemeClr val="tx1"/>
                </a:solidFill>
                <a:latin typeface="Arial" panose="020B0604020202020204" pitchFamily="34" charset="0"/>
                <a:cs typeface="Arial" panose="020B0604020202020204" pitchFamily="34" charset="0"/>
              </a:rPr>
              <a:t>Programme</a:t>
            </a:r>
            <a:r>
              <a:rPr lang="tr-TR" sz="1600" b="1" dirty="0">
                <a:solidFill>
                  <a:schemeClr val="tx1"/>
                </a:solidFill>
                <a:latin typeface="Arial" panose="020B0604020202020204" pitchFamily="34" charset="0"/>
                <a:cs typeface="Arial" panose="020B0604020202020204" pitchFamily="34" charset="0"/>
              </a:rPr>
              <a:t> in </a:t>
            </a:r>
            <a:r>
              <a:rPr lang="tr-TR" sz="1600" b="1" dirty="0" err="1">
                <a:solidFill>
                  <a:schemeClr val="tx1"/>
                </a:solidFill>
                <a:latin typeface="Arial" panose="020B0604020202020204" pitchFamily="34" charset="0"/>
                <a:cs typeface="Arial" panose="020B0604020202020204" pitchFamily="34" charset="0"/>
              </a:rPr>
              <a:t>Export</a:t>
            </a:r>
            <a:r>
              <a:rPr lang="tr-TR" sz="1600" b="1" dirty="0">
                <a:solidFill>
                  <a:schemeClr val="tx1"/>
                </a:solidFill>
                <a:latin typeface="Arial" panose="020B0604020202020204" pitchFamily="34" charset="0"/>
                <a:cs typeface="Arial" panose="020B0604020202020204" pitchFamily="34" charset="0"/>
              </a:rPr>
              <a:t> </a:t>
            </a:r>
            <a:r>
              <a:rPr lang="tr-TR" sz="1600" b="1" dirty="0" err="1">
                <a:solidFill>
                  <a:schemeClr val="tx1"/>
                </a:solidFill>
                <a:latin typeface="Arial" panose="020B0604020202020204" pitchFamily="34" charset="0"/>
                <a:cs typeface="Arial" panose="020B0604020202020204" pitchFamily="34" charset="0"/>
              </a:rPr>
              <a:t>Promotion</a:t>
            </a:r>
            <a:r>
              <a:rPr lang="tr-TR" sz="1600" dirty="0">
                <a:solidFill>
                  <a:schemeClr val="tx1"/>
                </a:solidFill>
                <a:latin typeface="Arial" panose="020B0604020202020204" pitchFamily="34" charset="0"/>
                <a:cs typeface="Arial" panose="020B0604020202020204" pitchFamily="34" charset="0"/>
              </a:rPr>
              <a:t>, </a:t>
            </a:r>
            <a:r>
              <a:rPr lang="tr-TR" sz="1600" dirty="0" err="1">
                <a:solidFill>
                  <a:schemeClr val="tx1"/>
                </a:solidFill>
                <a:latin typeface="Arial" panose="020B0604020202020204" pitchFamily="34" charset="0"/>
                <a:cs typeface="Arial" panose="020B0604020202020204" pitchFamily="34" charset="0"/>
              </a:rPr>
              <a:t>administered</a:t>
            </a:r>
            <a:r>
              <a:rPr lang="tr-TR" sz="1600" dirty="0">
                <a:solidFill>
                  <a:schemeClr val="tx1"/>
                </a:solidFill>
                <a:latin typeface="Arial" panose="020B0604020202020204" pitchFamily="34" charset="0"/>
                <a:cs typeface="Arial" panose="020B0604020202020204" pitchFamily="34" charset="0"/>
              </a:rPr>
              <a:t> </a:t>
            </a:r>
            <a:r>
              <a:rPr lang="tr-TR" sz="1600" dirty="0" err="1">
                <a:solidFill>
                  <a:schemeClr val="tx1"/>
                </a:solidFill>
                <a:latin typeface="Arial" panose="020B0604020202020204" pitchFamily="34" charset="0"/>
                <a:cs typeface="Arial" panose="020B0604020202020204" pitchFamily="34" charset="0"/>
              </a:rPr>
              <a:t>by</a:t>
            </a:r>
            <a:r>
              <a:rPr lang="tr-TR" sz="1600" dirty="0">
                <a:solidFill>
                  <a:schemeClr val="tx1"/>
                </a:solidFill>
                <a:latin typeface="Arial" panose="020B0604020202020204" pitchFamily="34" charset="0"/>
                <a:cs typeface="Arial" panose="020B0604020202020204" pitchFamily="34" charset="0"/>
              </a:rPr>
              <a:t> ICEX </a:t>
            </a:r>
            <a:r>
              <a:rPr lang="tr-TR" sz="1600" dirty="0" err="1">
                <a:solidFill>
                  <a:schemeClr val="tx1"/>
                </a:solidFill>
                <a:latin typeface="Arial" panose="020B0604020202020204" pitchFamily="34" charset="0"/>
                <a:cs typeface="Arial" panose="020B0604020202020204" pitchFamily="34" charset="0"/>
              </a:rPr>
              <a:t>Spain</a:t>
            </a:r>
            <a:r>
              <a:rPr lang="tr-TR" sz="1600" dirty="0">
                <a:solidFill>
                  <a:schemeClr val="tx1"/>
                </a:solidFill>
                <a:latin typeface="Arial" panose="020B0604020202020204" pitchFamily="34" charset="0"/>
                <a:cs typeface="Arial" panose="020B0604020202020204" pitchFamily="34" charset="0"/>
              </a:rPr>
              <a:t> </a:t>
            </a:r>
            <a:r>
              <a:rPr lang="tr-TR" sz="1600" dirty="0" err="1">
                <a:solidFill>
                  <a:schemeClr val="tx1"/>
                </a:solidFill>
                <a:latin typeface="Arial" panose="020B0604020202020204" pitchFamily="34" charset="0"/>
                <a:cs typeface="Arial" panose="020B0604020202020204" pitchFamily="34" charset="0"/>
              </a:rPr>
              <a:t>Trade</a:t>
            </a:r>
            <a:r>
              <a:rPr lang="tr-TR" sz="1600" dirty="0">
                <a:solidFill>
                  <a:schemeClr val="tx1"/>
                </a:solidFill>
                <a:latin typeface="Arial" panose="020B0604020202020204" pitchFamily="34" charset="0"/>
                <a:cs typeface="Arial" panose="020B0604020202020204" pitchFamily="34" charset="0"/>
              </a:rPr>
              <a:t> </a:t>
            </a:r>
            <a:r>
              <a:rPr lang="tr-TR" sz="1600" dirty="0" err="1">
                <a:solidFill>
                  <a:schemeClr val="tx1"/>
                </a:solidFill>
                <a:latin typeface="Arial" panose="020B0604020202020204" pitchFamily="34" charset="0"/>
                <a:cs typeface="Arial" panose="020B0604020202020204" pitchFamily="34" charset="0"/>
              </a:rPr>
              <a:t>and</a:t>
            </a:r>
            <a:r>
              <a:rPr lang="tr-TR" sz="1600" dirty="0">
                <a:solidFill>
                  <a:schemeClr val="tx1"/>
                </a:solidFill>
                <a:latin typeface="Arial" panose="020B0604020202020204" pitchFamily="34" charset="0"/>
                <a:cs typeface="Arial" panose="020B0604020202020204" pitchFamily="34" charset="0"/>
              </a:rPr>
              <a:t> </a:t>
            </a:r>
            <a:r>
              <a:rPr lang="tr-TR" sz="1600" dirty="0" err="1">
                <a:solidFill>
                  <a:schemeClr val="tx1"/>
                </a:solidFill>
                <a:latin typeface="Arial" panose="020B0604020202020204" pitchFamily="34" charset="0"/>
                <a:cs typeface="Arial" panose="020B0604020202020204" pitchFamily="34" charset="0"/>
              </a:rPr>
              <a:t>Investment</a:t>
            </a:r>
            <a:r>
              <a:rPr lang="tr-TR" sz="1600" dirty="0">
                <a:solidFill>
                  <a:schemeClr val="tx1"/>
                </a:solidFill>
                <a:latin typeface="Arial" panose="020B0604020202020204" pitchFamily="34" charset="0"/>
                <a:cs typeface="Arial" panose="020B0604020202020204" pitchFamily="34" charset="0"/>
              </a:rPr>
              <a:t>, </a:t>
            </a:r>
            <a:r>
              <a:rPr lang="tr-TR" sz="1600" dirty="0" err="1">
                <a:solidFill>
                  <a:schemeClr val="tx1"/>
                </a:solidFill>
                <a:latin typeface="Arial" panose="020B0604020202020204" pitchFamily="34" charset="0"/>
                <a:cs typeface="Arial" panose="020B0604020202020204" pitchFamily="34" charset="0"/>
              </a:rPr>
              <a:t>combines</a:t>
            </a:r>
            <a:r>
              <a:rPr lang="tr-TR" sz="1600" dirty="0">
                <a:solidFill>
                  <a:schemeClr val="tx1"/>
                </a:solidFill>
                <a:latin typeface="Arial" panose="020B0604020202020204" pitchFamily="34" charset="0"/>
                <a:cs typeface="Arial" panose="020B0604020202020204" pitchFamily="34" charset="0"/>
              </a:rPr>
              <a:t> </a:t>
            </a:r>
            <a:r>
              <a:rPr lang="tr-TR" sz="1600" dirty="0" err="1">
                <a:solidFill>
                  <a:schemeClr val="tx1"/>
                </a:solidFill>
                <a:latin typeface="Arial" panose="020B0604020202020204" pitchFamily="34" charset="0"/>
                <a:cs typeface="Arial" panose="020B0604020202020204" pitchFamily="34" charset="0"/>
              </a:rPr>
              <a:t>academic</a:t>
            </a:r>
            <a:r>
              <a:rPr lang="tr-TR" sz="1600" dirty="0">
                <a:solidFill>
                  <a:schemeClr val="tx1"/>
                </a:solidFill>
                <a:latin typeface="Arial" panose="020B0604020202020204" pitchFamily="34" charset="0"/>
                <a:cs typeface="Arial" panose="020B0604020202020204" pitchFamily="34" charset="0"/>
              </a:rPr>
              <a:t> </a:t>
            </a:r>
            <a:r>
              <a:rPr lang="tr-TR" sz="1600" dirty="0" err="1">
                <a:solidFill>
                  <a:schemeClr val="tx1"/>
                </a:solidFill>
                <a:latin typeface="Arial" panose="020B0604020202020204" pitchFamily="34" charset="0"/>
                <a:cs typeface="Arial" panose="020B0604020202020204" pitchFamily="34" charset="0"/>
              </a:rPr>
              <a:t>study</a:t>
            </a:r>
            <a:r>
              <a:rPr lang="tr-TR" sz="1600" dirty="0">
                <a:solidFill>
                  <a:schemeClr val="tx1"/>
                </a:solidFill>
                <a:latin typeface="Arial" panose="020B0604020202020204" pitchFamily="34" charset="0"/>
                <a:cs typeface="Arial" panose="020B0604020202020204" pitchFamily="34" charset="0"/>
              </a:rPr>
              <a:t> </a:t>
            </a:r>
            <a:r>
              <a:rPr lang="tr-TR" sz="1600" dirty="0" err="1">
                <a:solidFill>
                  <a:schemeClr val="tx1"/>
                </a:solidFill>
                <a:latin typeface="Arial" panose="020B0604020202020204" pitchFamily="34" charset="0"/>
                <a:cs typeface="Arial" panose="020B0604020202020204" pitchFamily="34" charset="0"/>
              </a:rPr>
              <a:t>with</a:t>
            </a:r>
            <a:r>
              <a:rPr lang="tr-TR" sz="1600" dirty="0">
                <a:solidFill>
                  <a:schemeClr val="tx1"/>
                </a:solidFill>
                <a:latin typeface="Arial" panose="020B0604020202020204" pitchFamily="34" charset="0"/>
                <a:cs typeface="Arial" panose="020B0604020202020204" pitchFamily="34" charset="0"/>
              </a:rPr>
              <a:t> </a:t>
            </a:r>
            <a:r>
              <a:rPr lang="tr-TR" sz="1600" dirty="0" err="1">
                <a:solidFill>
                  <a:schemeClr val="tx1"/>
                </a:solidFill>
                <a:latin typeface="Arial" panose="020B0604020202020204" pitchFamily="34" charset="0"/>
                <a:cs typeface="Arial" panose="020B0604020202020204" pitchFamily="34" charset="0"/>
              </a:rPr>
              <a:t>extensive</a:t>
            </a:r>
            <a:r>
              <a:rPr lang="tr-TR" sz="1600" dirty="0">
                <a:solidFill>
                  <a:schemeClr val="tx1"/>
                </a:solidFill>
                <a:latin typeface="Arial" panose="020B0604020202020204" pitchFamily="34" charset="0"/>
                <a:cs typeface="Arial" panose="020B0604020202020204" pitchFamily="34" charset="0"/>
              </a:rPr>
              <a:t> </a:t>
            </a:r>
            <a:r>
              <a:rPr lang="tr-TR" sz="1600" dirty="0" err="1">
                <a:solidFill>
                  <a:schemeClr val="tx1"/>
                </a:solidFill>
                <a:latin typeface="Arial" panose="020B0604020202020204" pitchFamily="34" charset="0"/>
                <a:cs typeface="Arial" panose="020B0604020202020204" pitchFamily="34" charset="0"/>
              </a:rPr>
              <a:t>practical</a:t>
            </a:r>
            <a:r>
              <a:rPr lang="tr-TR" sz="1600" dirty="0">
                <a:solidFill>
                  <a:schemeClr val="tx1"/>
                </a:solidFill>
                <a:latin typeface="Arial" panose="020B0604020202020204" pitchFamily="34" charset="0"/>
                <a:cs typeface="Arial" panose="020B0604020202020204" pitchFamily="34" charset="0"/>
              </a:rPr>
              <a:t> </a:t>
            </a:r>
            <a:r>
              <a:rPr lang="tr-TR" sz="1600" dirty="0" err="1">
                <a:solidFill>
                  <a:schemeClr val="tx1"/>
                </a:solidFill>
                <a:latin typeface="Arial" panose="020B0604020202020204" pitchFamily="34" charset="0"/>
                <a:cs typeface="Arial" panose="020B0604020202020204" pitchFamily="34" charset="0"/>
              </a:rPr>
              <a:t>training</a:t>
            </a:r>
            <a:r>
              <a:rPr lang="tr-TR" sz="1600" dirty="0">
                <a:solidFill>
                  <a:schemeClr val="tx1"/>
                </a:solidFill>
                <a:latin typeface="Arial" panose="020B0604020202020204" pitchFamily="34" charset="0"/>
                <a:cs typeface="Arial" panose="020B0604020202020204" pitchFamily="34" charset="0"/>
              </a:rPr>
              <a:t>. ICEX has </a:t>
            </a:r>
            <a:r>
              <a:rPr lang="tr-TR" sz="1600" dirty="0" err="1">
                <a:solidFill>
                  <a:schemeClr val="tx1"/>
                </a:solidFill>
                <a:latin typeface="Arial" panose="020B0604020202020204" pitchFamily="34" charset="0"/>
                <a:cs typeface="Arial" panose="020B0604020202020204" pitchFamily="34" charset="0"/>
              </a:rPr>
              <a:t>trained</a:t>
            </a:r>
            <a:r>
              <a:rPr lang="tr-TR" sz="1600" dirty="0">
                <a:solidFill>
                  <a:schemeClr val="tx1"/>
                </a:solidFill>
                <a:latin typeface="Arial" panose="020B0604020202020204" pitchFamily="34" charset="0"/>
                <a:cs typeface="Arial" panose="020B0604020202020204" pitchFamily="34" charset="0"/>
              </a:rPr>
              <a:t> </a:t>
            </a:r>
            <a:r>
              <a:rPr lang="tr-TR" sz="1600" dirty="0" err="1">
                <a:solidFill>
                  <a:schemeClr val="tx1"/>
                </a:solidFill>
                <a:latin typeface="Arial" panose="020B0604020202020204" pitchFamily="34" charset="0"/>
                <a:cs typeface="Arial" panose="020B0604020202020204" pitchFamily="34" charset="0"/>
              </a:rPr>
              <a:t>more</a:t>
            </a:r>
            <a:r>
              <a:rPr lang="tr-TR" sz="1600" dirty="0">
                <a:solidFill>
                  <a:schemeClr val="tx1"/>
                </a:solidFill>
                <a:latin typeface="Arial" panose="020B0604020202020204" pitchFamily="34" charset="0"/>
                <a:cs typeface="Arial" panose="020B0604020202020204" pitchFamily="34" charset="0"/>
              </a:rPr>
              <a:t> </a:t>
            </a:r>
            <a:r>
              <a:rPr lang="tr-TR" sz="1600" dirty="0" err="1">
                <a:solidFill>
                  <a:schemeClr val="tx1"/>
                </a:solidFill>
                <a:latin typeface="Arial" panose="020B0604020202020204" pitchFamily="34" charset="0"/>
                <a:cs typeface="Arial" panose="020B0604020202020204" pitchFamily="34" charset="0"/>
              </a:rPr>
              <a:t>than</a:t>
            </a:r>
            <a:r>
              <a:rPr lang="tr-TR" sz="1600" dirty="0">
                <a:solidFill>
                  <a:schemeClr val="tx1"/>
                </a:solidFill>
                <a:latin typeface="Arial" panose="020B0604020202020204" pitchFamily="34" charset="0"/>
                <a:cs typeface="Arial" panose="020B0604020202020204" pitchFamily="34" charset="0"/>
              </a:rPr>
              <a:t> 6,500 </a:t>
            </a:r>
            <a:r>
              <a:rPr lang="tr-TR" sz="1600" dirty="0" err="1">
                <a:solidFill>
                  <a:schemeClr val="tx1"/>
                </a:solidFill>
                <a:latin typeface="Arial" panose="020B0604020202020204" pitchFamily="34" charset="0"/>
                <a:cs typeface="Arial" panose="020B0604020202020204" pitchFamily="34" charset="0"/>
              </a:rPr>
              <a:t>professionals</a:t>
            </a:r>
            <a:r>
              <a:rPr lang="tr-TR" sz="1600" dirty="0">
                <a:solidFill>
                  <a:schemeClr val="tx1"/>
                </a:solidFill>
                <a:latin typeface="Arial" panose="020B0604020202020204" pitchFamily="34" charset="0"/>
                <a:cs typeface="Arial" panose="020B0604020202020204" pitchFamily="34" charset="0"/>
              </a:rPr>
              <a:t>, </a:t>
            </a:r>
            <a:r>
              <a:rPr lang="tr-TR" sz="1600" dirty="0" err="1">
                <a:solidFill>
                  <a:schemeClr val="tx1"/>
                </a:solidFill>
                <a:latin typeface="Arial" panose="020B0604020202020204" pitchFamily="34" charset="0"/>
                <a:cs typeface="Arial" panose="020B0604020202020204" pitchFamily="34" charset="0"/>
              </a:rPr>
              <a:t>who</a:t>
            </a:r>
            <a:r>
              <a:rPr lang="tr-TR" sz="1600" dirty="0">
                <a:solidFill>
                  <a:schemeClr val="tx1"/>
                </a:solidFill>
                <a:latin typeface="Arial" panose="020B0604020202020204" pitchFamily="34" charset="0"/>
                <a:cs typeface="Arial" panose="020B0604020202020204" pitchFamily="34" charset="0"/>
              </a:rPr>
              <a:t> </a:t>
            </a:r>
            <a:r>
              <a:rPr lang="tr-TR" sz="1600" dirty="0" err="1">
                <a:solidFill>
                  <a:schemeClr val="tx1"/>
                </a:solidFill>
                <a:latin typeface="Arial" panose="020B0604020202020204" pitchFamily="34" charset="0"/>
                <a:cs typeface="Arial" panose="020B0604020202020204" pitchFamily="34" charset="0"/>
              </a:rPr>
              <a:t>now</a:t>
            </a:r>
            <a:r>
              <a:rPr lang="tr-TR" sz="1600" dirty="0">
                <a:solidFill>
                  <a:schemeClr val="tx1"/>
                </a:solidFill>
                <a:latin typeface="Arial" panose="020B0604020202020204" pitchFamily="34" charset="0"/>
                <a:cs typeface="Arial" panose="020B0604020202020204" pitchFamily="34" charset="0"/>
              </a:rPr>
              <a:t> </a:t>
            </a:r>
            <a:r>
              <a:rPr lang="tr-TR" sz="1600" dirty="0" err="1">
                <a:solidFill>
                  <a:schemeClr val="tx1"/>
                </a:solidFill>
                <a:latin typeface="Arial" panose="020B0604020202020204" pitchFamily="34" charset="0"/>
                <a:cs typeface="Arial" panose="020B0604020202020204" pitchFamily="34" charset="0"/>
              </a:rPr>
              <a:t>work</a:t>
            </a:r>
            <a:r>
              <a:rPr lang="tr-TR" sz="1600" dirty="0">
                <a:solidFill>
                  <a:schemeClr val="tx1"/>
                </a:solidFill>
                <a:latin typeface="Arial" panose="020B0604020202020204" pitchFamily="34" charset="0"/>
                <a:cs typeface="Arial" panose="020B0604020202020204" pitchFamily="34" charset="0"/>
              </a:rPr>
              <a:t> in </a:t>
            </a:r>
            <a:r>
              <a:rPr lang="tr-TR" sz="1600" dirty="0" err="1">
                <a:solidFill>
                  <a:schemeClr val="tx1"/>
                </a:solidFill>
                <a:latin typeface="Arial" panose="020B0604020202020204" pitchFamily="34" charset="0"/>
                <a:cs typeface="Arial" panose="020B0604020202020204" pitchFamily="34" charset="0"/>
              </a:rPr>
              <a:t>multinational</a:t>
            </a:r>
            <a:r>
              <a:rPr lang="tr-TR" sz="1600" dirty="0">
                <a:solidFill>
                  <a:schemeClr val="tx1"/>
                </a:solidFill>
                <a:latin typeface="Arial" panose="020B0604020202020204" pitchFamily="34" charset="0"/>
                <a:cs typeface="Arial" panose="020B0604020202020204" pitchFamily="34" charset="0"/>
              </a:rPr>
              <a:t> </a:t>
            </a:r>
            <a:r>
              <a:rPr lang="tr-TR" sz="1600" dirty="0" err="1">
                <a:solidFill>
                  <a:schemeClr val="tx1"/>
                </a:solidFill>
                <a:latin typeface="Arial" panose="020B0604020202020204" pitchFamily="34" charset="0"/>
                <a:cs typeface="Arial" panose="020B0604020202020204" pitchFamily="34" charset="0"/>
              </a:rPr>
              <a:t>companies</a:t>
            </a:r>
            <a:r>
              <a:rPr lang="tr-TR" sz="1600" dirty="0">
                <a:solidFill>
                  <a:schemeClr val="tx1"/>
                </a:solidFill>
                <a:latin typeface="Arial" panose="020B0604020202020204" pitchFamily="34" charset="0"/>
                <a:cs typeface="Arial" panose="020B0604020202020204" pitchFamily="34" charset="0"/>
              </a:rPr>
              <a:t>, as </a:t>
            </a:r>
            <a:r>
              <a:rPr lang="tr-TR" sz="1600" dirty="0" err="1">
                <a:solidFill>
                  <a:schemeClr val="tx1"/>
                </a:solidFill>
                <a:latin typeface="Arial" panose="020B0604020202020204" pitchFamily="34" charset="0"/>
                <a:cs typeface="Arial" panose="020B0604020202020204" pitchFamily="34" charset="0"/>
              </a:rPr>
              <a:t>entrepreneurs</a:t>
            </a:r>
            <a:r>
              <a:rPr lang="tr-TR" sz="1600" dirty="0">
                <a:solidFill>
                  <a:schemeClr val="tx1"/>
                </a:solidFill>
                <a:latin typeface="Arial" panose="020B0604020202020204" pitchFamily="34" charset="0"/>
                <a:cs typeface="Arial" panose="020B0604020202020204" pitchFamily="34" charset="0"/>
              </a:rPr>
              <a:t>, </a:t>
            </a:r>
            <a:r>
              <a:rPr lang="tr-TR" sz="1600" dirty="0" err="1">
                <a:solidFill>
                  <a:schemeClr val="tx1"/>
                </a:solidFill>
                <a:latin typeface="Arial" panose="020B0604020202020204" pitchFamily="34" charset="0"/>
                <a:cs typeface="Arial" panose="020B0604020202020204" pitchFamily="34" charset="0"/>
              </a:rPr>
              <a:t>senior</a:t>
            </a:r>
            <a:r>
              <a:rPr lang="tr-TR" sz="1600" dirty="0">
                <a:solidFill>
                  <a:schemeClr val="tx1"/>
                </a:solidFill>
                <a:latin typeface="Arial" panose="020B0604020202020204" pitchFamily="34" charset="0"/>
                <a:cs typeface="Arial" panose="020B0604020202020204" pitchFamily="34" charset="0"/>
              </a:rPr>
              <a:t> </a:t>
            </a:r>
            <a:r>
              <a:rPr lang="tr-TR" sz="1600" dirty="0" err="1">
                <a:solidFill>
                  <a:schemeClr val="tx1"/>
                </a:solidFill>
                <a:latin typeface="Arial" panose="020B0604020202020204" pitchFamily="34" charset="0"/>
                <a:cs typeface="Arial" panose="020B0604020202020204" pitchFamily="34" charset="0"/>
              </a:rPr>
              <a:t>government</a:t>
            </a:r>
            <a:r>
              <a:rPr lang="tr-TR" sz="1600" dirty="0">
                <a:solidFill>
                  <a:schemeClr val="tx1"/>
                </a:solidFill>
                <a:latin typeface="Arial" panose="020B0604020202020204" pitchFamily="34" charset="0"/>
                <a:cs typeface="Arial" panose="020B0604020202020204" pitchFamily="34" charset="0"/>
              </a:rPr>
              <a:t> </a:t>
            </a:r>
            <a:r>
              <a:rPr lang="tr-TR" sz="1600" dirty="0" err="1">
                <a:solidFill>
                  <a:schemeClr val="tx1"/>
                </a:solidFill>
                <a:latin typeface="Arial" panose="020B0604020202020204" pitchFamily="34" charset="0"/>
                <a:cs typeface="Arial" panose="020B0604020202020204" pitchFamily="34" charset="0"/>
              </a:rPr>
              <a:t>officials</a:t>
            </a:r>
            <a:r>
              <a:rPr lang="tr-TR" sz="1600" dirty="0">
                <a:solidFill>
                  <a:schemeClr val="tx1"/>
                </a:solidFill>
                <a:latin typeface="Arial" panose="020B0604020202020204" pitchFamily="34" charset="0"/>
                <a:cs typeface="Arial" panose="020B0604020202020204" pitchFamily="34" charset="0"/>
              </a:rPr>
              <a:t>, </a:t>
            </a:r>
            <a:r>
              <a:rPr lang="tr-TR" sz="1600" dirty="0" err="1">
                <a:solidFill>
                  <a:schemeClr val="tx1"/>
                </a:solidFill>
                <a:latin typeface="Arial" panose="020B0604020202020204" pitchFamily="34" charset="0"/>
                <a:cs typeface="Arial" panose="020B0604020202020204" pitchFamily="34" charset="0"/>
              </a:rPr>
              <a:t>or</a:t>
            </a:r>
            <a:r>
              <a:rPr lang="tr-TR" sz="1600" dirty="0">
                <a:solidFill>
                  <a:schemeClr val="tx1"/>
                </a:solidFill>
                <a:latin typeface="Arial" panose="020B0604020202020204" pitchFamily="34" charset="0"/>
                <a:cs typeface="Arial" panose="020B0604020202020204" pitchFamily="34" charset="0"/>
              </a:rPr>
              <a:t> </a:t>
            </a:r>
            <a:r>
              <a:rPr lang="tr-TR" sz="1600" dirty="0" err="1">
                <a:solidFill>
                  <a:schemeClr val="tx1"/>
                </a:solidFill>
                <a:latin typeface="Arial" panose="020B0604020202020204" pitchFamily="34" charset="0"/>
                <a:cs typeface="Arial" panose="020B0604020202020204" pitchFamily="34" charset="0"/>
              </a:rPr>
              <a:t>staff</a:t>
            </a:r>
            <a:r>
              <a:rPr lang="tr-TR" sz="1600" dirty="0">
                <a:solidFill>
                  <a:schemeClr val="tx1"/>
                </a:solidFill>
                <a:latin typeface="Arial" panose="020B0604020202020204" pitchFamily="34" charset="0"/>
                <a:cs typeface="Arial" panose="020B0604020202020204" pitchFamily="34" charset="0"/>
              </a:rPr>
              <a:t> of </a:t>
            </a:r>
            <a:r>
              <a:rPr lang="tr-TR" sz="1600" dirty="0" err="1">
                <a:solidFill>
                  <a:schemeClr val="tx1"/>
                </a:solidFill>
                <a:latin typeface="Arial" panose="020B0604020202020204" pitchFamily="34" charset="0"/>
                <a:cs typeface="Arial" panose="020B0604020202020204" pitchFamily="34" charset="0"/>
              </a:rPr>
              <a:t>multilateral</a:t>
            </a:r>
            <a:r>
              <a:rPr lang="tr-TR" sz="1600" dirty="0">
                <a:solidFill>
                  <a:schemeClr val="tx1"/>
                </a:solidFill>
                <a:latin typeface="Arial" panose="020B0604020202020204" pitchFamily="34" charset="0"/>
                <a:cs typeface="Arial" panose="020B0604020202020204" pitchFamily="34" charset="0"/>
              </a:rPr>
              <a:t> </a:t>
            </a:r>
            <a:r>
              <a:rPr lang="tr-TR" sz="1600" dirty="0" err="1">
                <a:solidFill>
                  <a:schemeClr val="tx1"/>
                </a:solidFill>
                <a:latin typeface="Arial" panose="020B0604020202020204" pitchFamily="34" charset="0"/>
                <a:cs typeface="Arial" panose="020B0604020202020204" pitchFamily="34" charset="0"/>
              </a:rPr>
              <a:t>organizations</a:t>
            </a:r>
            <a:r>
              <a:rPr lang="tr-TR" sz="1600" dirty="0">
                <a:solidFill>
                  <a:schemeClr val="tx1"/>
                </a:solidFill>
                <a:latin typeface="Arial" panose="020B0604020202020204" pitchFamily="34" charset="0"/>
                <a:cs typeface="Arial" panose="020B0604020202020204" pitchFamily="34" charset="0"/>
              </a:rPr>
              <a:t>. </a:t>
            </a:r>
            <a:r>
              <a:rPr lang="tr-TR" sz="1600" b="1" dirty="0">
                <a:solidFill>
                  <a:schemeClr val="tx1"/>
                </a:solidFill>
                <a:latin typeface="Arial" panose="020B0604020202020204" pitchFamily="34" charset="0"/>
                <a:cs typeface="Arial" panose="020B0604020202020204" pitchFamily="34" charset="0"/>
              </a:rPr>
              <a:t>(</a:t>
            </a:r>
            <a:r>
              <a:rPr lang="tr-TR" sz="1600" b="1" dirty="0" err="1">
                <a:solidFill>
                  <a:schemeClr val="tx1"/>
                </a:solidFill>
                <a:latin typeface="Arial" panose="020B0604020202020204" pitchFamily="34" charset="0"/>
                <a:cs typeface="Arial" panose="020B0604020202020204" pitchFamily="34" charset="0"/>
              </a:rPr>
              <a:t>Implementation</a:t>
            </a:r>
            <a:r>
              <a:rPr lang="tr-TR" sz="1600" b="1" dirty="0">
                <a:solidFill>
                  <a:schemeClr val="tx1"/>
                </a:solidFill>
                <a:latin typeface="Arial" panose="020B0604020202020204" pitchFamily="34" charset="0"/>
                <a:cs typeface="Arial" panose="020B0604020202020204" pitchFamily="34" charset="0"/>
              </a:rPr>
              <a:t>/ Human </a:t>
            </a:r>
            <a:r>
              <a:rPr lang="tr-TR" sz="1600" b="1" dirty="0" err="1">
                <a:solidFill>
                  <a:schemeClr val="tx1"/>
                </a:solidFill>
                <a:latin typeface="Arial" panose="020B0604020202020204" pitchFamily="34" charset="0"/>
                <a:cs typeface="Arial" panose="020B0604020202020204" pitchFamily="34" charset="0"/>
              </a:rPr>
              <a:t>Resources</a:t>
            </a:r>
            <a:r>
              <a:rPr lang="tr-TR" sz="1600" b="1" dirty="0">
                <a:solidFill>
                  <a:schemeClr val="tx1"/>
                </a:solidFill>
                <a:latin typeface="Arial" panose="020B0604020202020204" pitchFamily="34" charset="0"/>
                <a:cs typeface="Arial" panose="020B0604020202020204" pitchFamily="34" charset="0"/>
              </a:rPr>
              <a:t> </a:t>
            </a:r>
            <a:r>
              <a:rPr lang="tr-TR" sz="1600" b="1" dirty="0" err="1">
                <a:solidFill>
                  <a:schemeClr val="tx1"/>
                </a:solidFill>
                <a:latin typeface="Arial" panose="020B0604020202020204" pitchFamily="34" charset="0"/>
                <a:cs typeface="Arial" panose="020B0604020202020204" pitchFamily="34" charset="0"/>
              </a:rPr>
              <a:t>and</a:t>
            </a:r>
            <a:r>
              <a:rPr lang="tr-TR" sz="1600" b="1" dirty="0">
                <a:solidFill>
                  <a:schemeClr val="tx1"/>
                </a:solidFill>
                <a:latin typeface="Arial" panose="020B0604020202020204" pitchFamily="34" charset="0"/>
                <a:cs typeface="Arial" panose="020B0604020202020204" pitchFamily="34" charset="0"/>
              </a:rPr>
              <a:t> </a:t>
            </a:r>
            <a:r>
              <a:rPr lang="tr-TR" sz="1600" b="1" dirty="0" err="1">
                <a:solidFill>
                  <a:schemeClr val="tx1"/>
                </a:solidFill>
                <a:latin typeface="Arial" panose="020B0604020202020204" pitchFamily="34" charset="0"/>
                <a:cs typeface="Arial" panose="020B0604020202020204" pitchFamily="34" charset="0"/>
              </a:rPr>
              <a:t>Institutional</a:t>
            </a:r>
            <a:r>
              <a:rPr lang="tr-TR" sz="1600" b="1" dirty="0">
                <a:solidFill>
                  <a:schemeClr val="tx1"/>
                </a:solidFill>
                <a:latin typeface="Arial" panose="020B0604020202020204" pitchFamily="34" charset="0"/>
                <a:cs typeface="Arial" panose="020B0604020202020204" pitchFamily="34" charset="0"/>
              </a:rPr>
              <a:t> </a:t>
            </a:r>
            <a:r>
              <a:rPr lang="tr-TR" sz="1600" b="1" dirty="0" err="1">
                <a:solidFill>
                  <a:schemeClr val="tx1"/>
                </a:solidFill>
                <a:latin typeface="Arial" panose="020B0604020202020204" pitchFamily="34" charset="0"/>
                <a:cs typeface="Arial" panose="020B0604020202020204" pitchFamily="34" charset="0"/>
              </a:rPr>
              <a:t>Structure</a:t>
            </a:r>
            <a:r>
              <a:rPr lang="tr-TR" sz="1600" b="1" dirty="0">
                <a:solidFill>
                  <a:schemeClr val="tx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6931845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DD576-9966-6D41-39A3-1BE05A630E6E}"/>
            </a:ext>
          </a:extLst>
        </p:cNvPr>
        <p:cNvGrpSpPr/>
        <p:nvPr/>
      </p:nvGrpSpPr>
      <p:grpSpPr>
        <a:xfrm>
          <a:off x="0" y="0"/>
          <a:ext cx="0" cy="0"/>
          <a:chOff x="0" y="0"/>
          <a:chExt cx="0" cy="0"/>
        </a:xfrm>
      </p:grpSpPr>
      <p:pic>
        <p:nvPicPr>
          <p:cNvPr id="15" name="Resim 14">
            <a:extLst>
              <a:ext uri="{FF2B5EF4-FFF2-40B4-BE49-F238E27FC236}">
                <a16:creationId xmlns:a16="http://schemas.microsoft.com/office/drawing/2014/main" id="{33529B45-AB55-0973-1C04-4768DE040AF8}"/>
              </a:ext>
            </a:extLst>
          </p:cNvPr>
          <p:cNvPicPr>
            <a:picLocks noChangeAspect="1"/>
          </p:cNvPicPr>
          <p:nvPr/>
        </p:nvPicPr>
        <p:blipFill>
          <a:blip r:embed="rId2">
            <a:alphaModFix amt="42000"/>
            <a:extLst>
              <a:ext uri="{28A0092B-C50C-407E-A947-70E740481C1C}">
                <a14:useLocalDpi xmlns:a14="http://schemas.microsoft.com/office/drawing/2010/main"/>
              </a:ext>
            </a:extLst>
          </a:blip>
          <a:stretch>
            <a:fillRect/>
          </a:stretch>
        </p:blipFill>
        <p:spPr>
          <a:xfrm>
            <a:off x="0" y="16088"/>
            <a:ext cx="12192000" cy="6854400"/>
          </a:xfrm>
          <a:prstGeom prst="rect">
            <a:avLst/>
          </a:prstGeom>
          <a:effectLst>
            <a:outerShdw blurRad="50800" dist="50800" dir="5400000" algn="ctr" rotWithShape="0">
              <a:srgbClr val="000000">
                <a:alpha val="89378"/>
              </a:srgbClr>
            </a:outerShdw>
          </a:effectLst>
        </p:spPr>
      </p:pic>
      <p:sp>
        <p:nvSpPr>
          <p:cNvPr id="13" name="Dikdörtgen: Köşeleri Yuvarlatılmış 12">
            <a:extLst>
              <a:ext uri="{FF2B5EF4-FFF2-40B4-BE49-F238E27FC236}">
                <a16:creationId xmlns:a16="http://schemas.microsoft.com/office/drawing/2014/main" id="{F9C248AD-404A-C4B2-2AB3-0C6FF0659E03}"/>
              </a:ext>
            </a:extLst>
          </p:cNvPr>
          <p:cNvSpPr/>
          <p:nvPr/>
        </p:nvSpPr>
        <p:spPr>
          <a:xfrm>
            <a:off x="3787140" y="4073476"/>
            <a:ext cx="5323840" cy="2282874"/>
          </a:xfrm>
          <a:prstGeom prst="roundRect">
            <a:avLst/>
          </a:prstGeom>
          <a:solidFill>
            <a:schemeClr val="accent1">
              <a:lumMod val="75000"/>
            </a:schemeClr>
          </a:solidFill>
          <a:ln>
            <a:solidFill>
              <a:schemeClr val="tx2">
                <a:lumMod val="20000"/>
                <a:lumOff val="8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tr-TR">
              <a:latin typeface="Arial" panose="020B0604020202020204" pitchFamily="34" charset="0"/>
              <a:cs typeface="Arial" panose="020B0604020202020204" pitchFamily="34" charset="0"/>
            </a:endParaRPr>
          </a:p>
        </p:txBody>
      </p:sp>
      <p:sp>
        <p:nvSpPr>
          <p:cNvPr id="12" name="Dikdörtgen: Köşeleri Yuvarlatılmış 11">
            <a:extLst>
              <a:ext uri="{FF2B5EF4-FFF2-40B4-BE49-F238E27FC236}">
                <a16:creationId xmlns:a16="http://schemas.microsoft.com/office/drawing/2014/main" id="{1F82A69E-0472-6100-E79C-EAF99ADBEAA0}"/>
              </a:ext>
            </a:extLst>
          </p:cNvPr>
          <p:cNvSpPr/>
          <p:nvPr/>
        </p:nvSpPr>
        <p:spPr>
          <a:xfrm>
            <a:off x="6096000" y="1426817"/>
            <a:ext cx="5323840" cy="2414674"/>
          </a:xfrm>
          <a:prstGeom prst="roundRect">
            <a:avLst/>
          </a:prstGeom>
          <a:solidFill>
            <a:schemeClr val="tx1">
              <a:lumMod val="65000"/>
              <a:lumOff val="3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tr-TR" dirty="0">
              <a:latin typeface="Arial" panose="020B0604020202020204" pitchFamily="34" charset="0"/>
              <a:cs typeface="Arial" panose="020B0604020202020204" pitchFamily="34" charset="0"/>
            </a:endParaRPr>
          </a:p>
        </p:txBody>
      </p:sp>
      <p:sp>
        <p:nvSpPr>
          <p:cNvPr id="11" name="Dikdörtgen: Köşeleri Yuvarlatılmış 10">
            <a:extLst>
              <a:ext uri="{FF2B5EF4-FFF2-40B4-BE49-F238E27FC236}">
                <a16:creationId xmlns:a16="http://schemas.microsoft.com/office/drawing/2014/main" id="{62C432DC-6E1B-21C9-B454-F195AA4F6631}"/>
              </a:ext>
            </a:extLst>
          </p:cNvPr>
          <p:cNvSpPr/>
          <p:nvPr/>
        </p:nvSpPr>
        <p:spPr>
          <a:xfrm>
            <a:off x="534862" y="1412063"/>
            <a:ext cx="5323840" cy="2414675"/>
          </a:xfrm>
          <a:prstGeom prst="round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tr-TR">
              <a:solidFill>
                <a:schemeClr val="bg1"/>
              </a:solidFill>
              <a:latin typeface="Arial" panose="020B0604020202020204" pitchFamily="34" charset="0"/>
              <a:cs typeface="Arial" panose="020B0604020202020204" pitchFamily="34" charset="0"/>
            </a:endParaRPr>
          </a:p>
        </p:txBody>
      </p:sp>
      <p:sp>
        <p:nvSpPr>
          <p:cNvPr id="2" name="Dikdörtgen 1">
            <a:extLst>
              <a:ext uri="{FF2B5EF4-FFF2-40B4-BE49-F238E27FC236}">
                <a16:creationId xmlns:a16="http://schemas.microsoft.com/office/drawing/2014/main" id="{675DCB7A-6C48-2E0B-85E4-A05AC7462318}"/>
              </a:ext>
            </a:extLst>
          </p:cNvPr>
          <p:cNvSpPr/>
          <p:nvPr/>
        </p:nvSpPr>
        <p:spPr>
          <a:xfrm>
            <a:off x="0" y="0"/>
            <a:ext cx="12192000" cy="914400"/>
          </a:xfrm>
          <a:prstGeom prst="rect">
            <a:avLst/>
          </a:prstGeom>
          <a:solidFill>
            <a:srgbClr val="002060"/>
          </a:solidFill>
          <a:ln w="38100">
            <a:noFill/>
          </a:ln>
        </p:spPr>
        <p:style>
          <a:lnRef idx="0">
            <a:scrgbClr r="0" g="0" b="0"/>
          </a:lnRef>
          <a:fillRef idx="0">
            <a:scrgbClr r="0" g="0" b="0"/>
          </a:fillRef>
          <a:effectRef idx="0">
            <a:scrgbClr r="0" g="0" b="0"/>
          </a:effectRef>
          <a:fontRef idx="minor">
            <a:schemeClr val="lt1"/>
          </a:fontRef>
        </p:style>
        <p:txBody>
          <a:bodyPr rtlCol="0" anchor="ctr"/>
          <a:lstStyle/>
          <a:p>
            <a:r>
              <a:rPr lang="tr-TR" sz="2400" b="1" dirty="0">
                <a:solidFill>
                  <a:schemeClr val="bg1"/>
                </a:solidFill>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Outlook of Current Trade Environment and Trends in OIC Member Countries</a:t>
            </a:r>
            <a:r>
              <a:rPr lang="tr-TR" sz="2400" b="1" dirty="0">
                <a:solidFill>
                  <a:schemeClr val="bg1"/>
                </a:solidFill>
                <a:latin typeface="Arial" panose="020B0604020202020204" pitchFamily="34" charset="0"/>
                <a:cs typeface="Arial" panose="020B0604020202020204" pitchFamily="34" charset="0"/>
              </a:rPr>
              <a:t>  </a:t>
            </a:r>
            <a:endParaRPr lang="tr-TR" sz="3200" b="1" dirty="0">
              <a:solidFill>
                <a:schemeClr val="bg1"/>
              </a:solidFill>
              <a:latin typeface="Arial" panose="020B0604020202020204" pitchFamily="34" charset="0"/>
              <a:cs typeface="Arial" panose="020B0604020202020204" pitchFamily="34" charset="0"/>
            </a:endParaRPr>
          </a:p>
        </p:txBody>
      </p:sp>
      <p:pic>
        <p:nvPicPr>
          <p:cNvPr id="6" name="Grafik 5" descr="Çubuk grafik">
            <a:extLst>
              <a:ext uri="{FF2B5EF4-FFF2-40B4-BE49-F238E27FC236}">
                <a16:creationId xmlns:a16="http://schemas.microsoft.com/office/drawing/2014/main" id="{1591FA71-8435-34F7-8A73-93E9887B36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97920" y="97200"/>
            <a:ext cx="720000" cy="720000"/>
          </a:xfrm>
          <a:prstGeom prst="rect">
            <a:avLst/>
          </a:prstGeom>
        </p:spPr>
      </p:pic>
      <p:sp>
        <p:nvSpPr>
          <p:cNvPr id="4" name="Metin kutusu 3">
            <a:extLst>
              <a:ext uri="{FF2B5EF4-FFF2-40B4-BE49-F238E27FC236}">
                <a16:creationId xmlns:a16="http://schemas.microsoft.com/office/drawing/2014/main" id="{EFB78C24-DE54-C630-7EE1-1ED3FA39DB56}"/>
              </a:ext>
            </a:extLst>
          </p:cNvPr>
          <p:cNvSpPr txBox="1"/>
          <p:nvPr/>
        </p:nvSpPr>
        <p:spPr>
          <a:xfrm>
            <a:off x="714124" y="1441542"/>
            <a:ext cx="4965315" cy="2308324"/>
          </a:xfrm>
          <a:prstGeom prst="rect">
            <a:avLst/>
          </a:prstGeom>
          <a:solidFill>
            <a:schemeClr val="bg1"/>
          </a:solidFill>
        </p:spPr>
        <p:txBody>
          <a:bodyPr wrap="square" rtlCol="0">
            <a:spAutoFit/>
          </a:bodyPr>
          <a:lstStyle/>
          <a:p>
            <a:pPr algn="just"/>
            <a:r>
              <a:rPr lang="en-US" sz="1600" b="1" dirty="0">
                <a:effectLst/>
                <a:latin typeface="Arial" panose="020B0604020202020204" pitchFamily="34" charset="0"/>
                <a:ea typeface="Cambria" panose="02040503050406030204" pitchFamily="18" charset="0"/>
                <a:cs typeface="Arial" panose="020B0604020202020204" pitchFamily="34" charset="0"/>
              </a:rPr>
              <a:t>Denmark </a:t>
            </a:r>
            <a:r>
              <a:rPr lang="en-US" sz="1600" dirty="0">
                <a:effectLst/>
                <a:latin typeface="Arial" panose="020B0604020202020204" pitchFamily="34" charset="0"/>
                <a:ea typeface="Cambria" panose="02040503050406030204" pitchFamily="18" charset="0"/>
                <a:cs typeface="Arial" panose="020B0604020202020204" pitchFamily="34" charset="0"/>
              </a:rPr>
              <a:t>applies a set of key performance indicators</a:t>
            </a:r>
            <a:r>
              <a:rPr lang="en-US" sz="1600" b="1" dirty="0">
                <a:effectLst/>
                <a:latin typeface="Arial" panose="020B0604020202020204" pitchFamily="34" charset="0"/>
                <a:ea typeface="Cambria" panose="02040503050406030204" pitchFamily="18" charset="0"/>
                <a:cs typeface="Arial" panose="020B0604020202020204" pitchFamily="34" charset="0"/>
              </a:rPr>
              <a:t> (KPIs) </a:t>
            </a:r>
            <a:r>
              <a:rPr lang="en-US" sz="1600" dirty="0">
                <a:effectLst/>
                <a:latin typeface="Arial" panose="020B0604020202020204" pitchFamily="34" charset="0"/>
                <a:ea typeface="Cambria" panose="02040503050406030204" pitchFamily="18" charset="0"/>
                <a:cs typeface="Arial" panose="020B0604020202020204" pitchFamily="34" charset="0"/>
              </a:rPr>
              <a:t>to assess the effectiveness of its Trade Council staff.</a:t>
            </a:r>
            <a:r>
              <a:rPr lang="en-US" sz="1600" b="1" dirty="0">
                <a:effectLst/>
                <a:latin typeface="Arial" panose="020B0604020202020204" pitchFamily="34" charset="0"/>
                <a:ea typeface="Cambria" panose="02040503050406030204" pitchFamily="18" charset="0"/>
                <a:cs typeface="Arial" panose="020B0604020202020204" pitchFamily="34" charset="0"/>
              </a:rPr>
              <a:t> </a:t>
            </a:r>
            <a:r>
              <a:rPr lang="en-US" sz="1600" dirty="0">
                <a:effectLst/>
                <a:latin typeface="Arial" panose="020B0604020202020204" pitchFamily="34" charset="0"/>
                <a:ea typeface="Cambria" panose="02040503050406030204" pitchFamily="18" charset="0"/>
                <a:cs typeface="Arial" panose="020B0604020202020204" pitchFamily="34" charset="0"/>
              </a:rPr>
              <a:t>This indicator is based on feedback from companies that have utilized the Council’s services. The target value is set at a minimum of 72 %, the achieved result was 82 %, shows strong level of client satisfaction and effectiveness.</a:t>
            </a:r>
            <a:r>
              <a:rPr lang="en-US" sz="1600" b="1" dirty="0">
                <a:effectLst/>
                <a:latin typeface="Arial" panose="020B0604020202020204" pitchFamily="34" charset="0"/>
                <a:ea typeface="Cambria" panose="02040503050406030204" pitchFamily="18" charset="0"/>
                <a:cs typeface="Arial" panose="020B0604020202020204" pitchFamily="34" charset="0"/>
              </a:rPr>
              <a:t> </a:t>
            </a:r>
            <a:r>
              <a:rPr lang="tr-TR" sz="1600" dirty="0">
                <a:effectLst/>
                <a:latin typeface="Arial" panose="020B0604020202020204" pitchFamily="34" charset="0"/>
                <a:cs typeface="Arial" panose="020B0604020202020204" pitchFamily="34" charset="0"/>
              </a:rPr>
              <a:t>(</a:t>
            </a:r>
            <a:r>
              <a:rPr lang="en-US" sz="1600" b="1" dirty="0">
                <a:effectLst/>
                <a:latin typeface="Arial" panose="020B0604020202020204" pitchFamily="34" charset="0"/>
                <a:ea typeface="Cambria" panose="02040503050406030204" pitchFamily="18" charset="0"/>
                <a:cs typeface="Arial" panose="020B0604020202020204" pitchFamily="34" charset="0"/>
              </a:rPr>
              <a:t>Implementation / Performance Criteria) </a:t>
            </a:r>
            <a:endParaRPr lang="en-US" sz="1600" dirty="0">
              <a:solidFill>
                <a:schemeClr val="bg1"/>
              </a:solidFill>
              <a:latin typeface="Arial" panose="020B0604020202020204" pitchFamily="34" charset="0"/>
              <a:cs typeface="Arial" panose="020B0604020202020204" pitchFamily="34" charset="0"/>
            </a:endParaRPr>
          </a:p>
        </p:txBody>
      </p:sp>
      <p:sp>
        <p:nvSpPr>
          <p:cNvPr id="8" name="Metin kutusu 7">
            <a:extLst>
              <a:ext uri="{FF2B5EF4-FFF2-40B4-BE49-F238E27FC236}">
                <a16:creationId xmlns:a16="http://schemas.microsoft.com/office/drawing/2014/main" id="{D38FF7E7-D0A6-162F-D6BA-FC65BD58CE3C}"/>
              </a:ext>
            </a:extLst>
          </p:cNvPr>
          <p:cNvSpPr txBox="1"/>
          <p:nvPr/>
        </p:nvSpPr>
        <p:spPr>
          <a:xfrm>
            <a:off x="6246591" y="1546972"/>
            <a:ext cx="5022657" cy="2062103"/>
          </a:xfrm>
          <a:prstGeom prst="rect">
            <a:avLst/>
          </a:prstGeom>
          <a:noFill/>
        </p:spPr>
        <p:txBody>
          <a:bodyPr wrap="square" rtlCol="0">
            <a:spAutoFit/>
          </a:bodyPr>
          <a:lstStyle/>
          <a:p>
            <a:pPr algn="just"/>
            <a:r>
              <a:rPr lang="en-US" sz="1600" b="1" dirty="0">
                <a:solidFill>
                  <a:schemeClr val="bg1"/>
                </a:solidFill>
                <a:effectLst/>
                <a:latin typeface="Arial" panose="020B0604020202020204" pitchFamily="34" charset="0"/>
                <a:ea typeface="Cambria" panose="02040503050406030204" pitchFamily="18" charset="0"/>
                <a:cs typeface="Arial" panose="020B0604020202020204" pitchFamily="34" charset="0"/>
              </a:rPr>
              <a:t>The GREAT Britain &amp; Northern Ireland Campaign </a:t>
            </a:r>
            <a:r>
              <a:rPr lang="en-US" sz="1600" dirty="0">
                <a:solidFill>
                  <a:schemeClr val="bg1"/>
                </a:solidFill>
                <a:effectLst/>
                <a:latin typeface="Arial" panose="020B0604020202020204" pitchFamily="34" charset="0"/>
                <a:ea typeface="Cambria" panose="02040503050406030204" pitchFamily="18" charset="0"/>
                <a:cs typeface="Arial" panose="020B0604020202020204" pitchFamily="34" charset="0"/>
              </a:rPr>
              <a:t>serves as the UK’s flagship international communications </a:t>
            </a:r>
            <a:r>
              <a:rPr lang="en-US" sz="1600" dirty="0" err="1">
                <a:solidFill>
                  <a:schemeClr val="bg1"/>
                </a:solidFill>
                <a:effectLst/>
                <a:latin typeface="Arial" panose="020B0604020202020204" pitchFamily="34" charset="0"/>
                <a:ea typeface="Cambria" panose="02040503050406030204" pitchFamily="18" charset="0"/>
                <a:cs typeface="Arial" panose="020B0604020202020204" pitchFamily="34" charset="0"/>
              </a:rPr>
              <a:t>programme</a:t>
            </a:r>
            <a:r>
              <a:rPr lang="en-US" sz="1600" dirty="0">
                <a:solidFill>
                  <a:schemeClr val="bg1"/>
                </a:solidFill>
                <a:effectLst/>
                <a:latin typeface="Arial" panose="020B0604020202020204" pitchFamily="34" charset="0"/>
                <a:ea typeface="Cambria" panose="02040503050406030204" pitchFamily="18" charset="0"/>
                <a:cs typeface="Arial" panose="020B0604020202020204" pitchFamily="34" charset="0"/>
              </a:rPr>
              <a:t> to strengthen the UK’s global reputation and stimulate economic growth. The initiative has successfully showcased the UK’s strengths across 164 countries, generating returns of approximately £7 billion for the national economy. </a:t>
            </a:r>
            <a:r>
              <a:rPr lang="tr-TR" sz="1600" dirty="0">
                <a:solidFill>
                  <a:schemeClr val="bg1"/>
                </a:solidFill>
                <a:effectLst/>
              </a:rPr>
              <a:t>(</a:t>
            </a:r>
            <a:r>
              <a:rPr lang="en-US" sz="1600" b="1" dirty="0">
                <a:solidFill>
                  <a:schemeClr val="bg1"/>
                </a:solidFill>
                <a:effectLst/>
                <a:latin typeface="Arial" panose="020B0604020202020204" pitchFamily="34" charset="0"/>
                <a:ea typeface="Cambria" panose="02040503050406030204" pitchFamily="18" charset="0"/>
                <a:cs typeface="Arial" panose="020B0604020202020204" pitchFamily="34" charset="0"/>
              </a:rPr>
              <a:t>Implementation / Communicating the Strategy</a:t>
            </a:r>
            <a:r>
              <a:rPr lang="tr-TR" sz="1600" b="1" dirty="0">
                <a:solidFill>
                  <a:schemeClr val="bg1"/>
                </a:solidFill>
                <a:latin typeface="Arial" panose="020B0604020202020204" pitchFamily="34" charset="0"/>
                <a:cs typeface="Arial" panose="020B0604020202020204" pitchFamily="34" charset="0"/>
              </a:rPr>
              <a:t>)</a:t>
            </a:r>
            <a:endParaRPr lang="en-US" sz="1600" dirty="0">
              <a:solidFill>
                <a:schemeClr val="bg1"/>
              </a:solidFill>
              <a:latin typeface="Arial" panose="020B0604020202020204" pitchFamily="34" charset="0"/>
              <a:cs typeface="Arial" panose="020B0604020202020204" pitchFamily="34" charset="0"/>
            </a:endParaRPr>
          </a:p>
        </p:txBody>
      </p:sp>
      <p:sp>
        <p:nvSpPr>
          <p:cNvPr id="10" name="Metin kutusu 9">
            <a:extLst>
              <a:ext uri="{FF2B5EF4-FFF2-40B4-BE49-F238E27FC236}">
                <a16:creationId xmlns:a16="http://schemas.microsoft.com/office/drawing/2014/main" id="{4F60703C-6B19-438F-3CEE-0F1E73E3C837}"/>
              </a:ext>
            </a:extLst>
          </p:cNvPr>
          <p:cNvSpPr txBox="1"/>
          <p:nvPr/>
        </p:nvSpPr>
        <p:spPr>
          <a:xfrm>
            <a:off x="3966402" y="4293731"/>
            <a:ext cx="4965315" cy="1815882"/>
          </a:xfrm>
          <a:prstGeom prst="rect">
            <a:avLst/>
          </a:prstGeom>
          <a:noFill/>
        </p:spPr>
        <p:txBody>
          <a:bodyPr wrap="square" rtlCol="0">
            <a:spAutoFit/>
          </a:bodyPr>
          <a:lstStyle/>
          <a:p>
            <a:pPr algn="just"/>
            <a:r>
              <a:rPr lang="en-US" sz="1600" b="1" dirty="0">
                <a:solidFill>
                  <a:schemeClr val="bg1"/>
                </a:solidFill>
                <a:latin typeface="Arial" panose="020B0604020202020204" pitchFamily="34" charset="0"/>
                <a:cs typeface="Arial" panose="020B0604020202020204" pitchFamily="34" charset="0"/>
              </a:rPr>
              <a:t>Norwegian Trade Council (NTC) </a:t>
            </a:r>
            <a:r>
              <a:rPr lang="en-US" sz="1600" dirty="0">
                <a:solidFill>
                  <a:schemeClr val="bg1"/>
                </a:solidFill>
                <a:latin typeface="Arial" panose="020B0604020202020204" pitchFamily="34" charset="0"/>
                <a:cs typeface="Arial" panose="020B0604020202020204" pitchFamily="34" charset="0"/>
              </a:rPr>
              <a:t>monitors all Trade Promotion Organization (TPO) activities under a single set of measurement principles, while assessing the quality and impact of each service. NTC seeks to capture customer perceptions through surveys conducted by the external consultancy Gallup.  </a:t>
            </a:r>
            <a:r>
              <a:rPr lang="tr-TR" sz="1600" dirty="0">
                <a:solidFill>
                  <a:schemeClr val="bg1"/>
                </a:solidFill>
                <a:effectLst/>
              </a:rPr>
              <a:t>(</a:t>
            </a:r>
            <a:r>
              <a:rPr lang="en-US" sz="1600" b="1" dirty="0">
                <a:solidFill>
                  <a:schemeClr val="bg1"/>
                </a:solidFill>
                <a:effectLst/>
                <a:latin typeface="Arial" panose="020B0604020202020204" pitchFamily="34" charset="0"/>
                <a:ea typeface="Cambria" panose="02040503050406030204" pitchFamily="18" charset="0"/>
                <a:cs typeface="Arial" panose="020B0604020202020204" pitchFamily="34" charset="0"/>
              </a:rPr>
              <a:t>Monitoring</a:t>
            </a:r>
            <a:r>
              <a:rPr lang="tr-TR" sz="1600" b="1" dirty="0">
                <a:solidFill>
                  <a:schemeClr val="bg1"/>
                </a:solidFill>
                <a:latin typeface="Arial" panose="020B0604020202020204" pitchFamily="34" charset="0"/>
                <a:cs typeface="Arial" panose="020B0604020202020204" pitchFamily="34" charset="0"/>
              </a:rPr>
              <a:t>)</a:t>
            </a:r>
            <a:endParaRPr lang="en-US" sz="1600" dirty="0">
              <a:solidFill>
                <a:schemeClr val="bg1"/>
              </a:solidFill>
              <a:latin typeface="Arial" panose="020B0604020202020204" pitchFamily="34" charset="0"/>
              <a:cs typeface="Arial" panose="020B0604020202020204" pitchFamily="34" charset="0"/>
            </a:endParaRPr>
          </a:p>
        </p:txBody>
      </p:sp>
      <p:sp>
        <p:nvSpPr>
          <p:cNvPr id="3" name="Slayt Numarası Yer Tutucusu 2">
            <a:extLst>
              <a:ext uri="{FF2B5EF4-FFF2-40B4-BE49-F238E27FC236}">
                <a16:creationId xmlns:a16="http://schemas.microsoft.com/office/drawing/2014/main" id="{1972970B-409C-4470-8C9A-DCDFF31A6A26}"/>
              </a:ext>
            </a:extLst>
          </p:cNvPr>
          <p:cNvSpPr>
            <a:spLocks noGrp="1"/>
          </p:cNvSpPr>
          <p:nvPr>
            <p:ph type="sldNum" sz="quarter" idx="12"/>
          </p:nvPr>
        </p:nvSpPr>
        <p:spPr/>
        <p:txBody>
          <a:bodyPr/>
          <a:lstStyle/>
          <a:p>
            <a:fld id="{4999CA5D-0F90-40C2-9A97-2DECA48625F7}" type="slidenum">
              <a:rPr lang="tr-TR" smtClean="0">
                <a:latin typeface="Arial" panose="020B0604020202020204" pitchFamily="34" charset="0"/>
                <a:cs typeface="Arial" panose="020B0604020202020204" pitchFamily="34" charset="0"/>
              </a:rPr>
              <a:t>34</a:t>
            </a:fld>
            <a:endParaRPr lang="tr-TR">
              <a:latin typeface="Arial" panose="020B0604020202020204" pitchFamily="34" charset="0"/>
              <a:cs typeface="Arial" panose="020B0604020202020204" pitchFamily="34" charset="0"/>
            </a:endParaRPr>
          </a:p>
        </p:txBody>
      </p:sp>
      <p:sp>
        <p:nvSpPr>
          <p:cNvPr id="5" name="Dikdörtgen 4">
            <a:extLst>
              <a:ext uri="{FF2B5EF4-FFF2-40B4-BE49-F238E27FC236}">
                <a16:creationId xmlns:a16="http://schemas.microsoft.com/office/drawing/2014/main" id="{3EA0D87D-1F4F-5C28-1240-CF0BD4F56344}"/>
              </a:ext>
            </a:extLst>
          </p:cNvPr>
          <p:cNvSpPr/>
          <p:nvPr/>
        </p:nvSpPr>
        <p:spPr>
          <a:xfrm>
            <a:off x="0" y="5896"/>
            <a:ext cx="12192000" cy="914400"/>
          </a:xfrm>
          <a:prstGeom prst="rect">
            <a:avLst/>
          </a:prstGeom>
          <a:solidFill>
            <a:srgbClr val="002060"/>
          </a:solidFill>
          <a:ln w="38100">
            <a:noFill/>
          </a:ln>
        </p:spPr>
        <p:style>
          <a:lnRef idx="0">
            <a:scrgbClr r="0" g="0" b="0"/>
          </a:lnRef>
          <a:fillRef idx="0">
            <a:scrgbClr r="0" g="0" b="0"/>
          </a:fillRef>
          <a:effectRef idx="0">
            <a:scrgbClr r="0" g="0" b="0"/>
          </a:effectRef>
          <a:fontRef idx="minor">
            <a:schemeClr val="lt1"/>
          </a:fontRef>
        </p:style>
        <p:txBody>
          <a:bodyPr rtlCol="0" anchor="ctr"/>
          <a:lstStyle/>
          <a:p>
            <a:r>
              <a:rPr lang="tr-TR" sz="3200" b="1" dirty="0">
                <a:solidFill>
                  <a:schemeClr val="bg1"/>
                </a:solidFill>
              </a:rPr>
              <a:t>     </a:t>
            </a:r>
            <a:r>
              <a:rPr lang="en-US" sz="3200" b="1" dirty="0">
                <a:solidFill>
                  <a:schemeClr val="bg1"/>
                </a:solidFill>
                <a:latin typeface="Arial" panose="020B0604020202020204" pitchFamily="34" charset="0"/>
                <a:cs typeface="Arial" panose="020B0604020202020204" pitchFamily="34" charset="0"/>
              </a:rPr>
              <a:t> Good Practices from Leading Countries</a:t>
            </a:r>
            <a:endParaRPr lang="tr-TR" sz="3200" dirty="0">
              <a:solidFill>
                <a:schemeClr val="bg1"/>
              </a:solidFill>
            </a:endParaRPr>
          </a:p>
        </p:txBody>
      </p:sp>
    </p:spTree>
    <p:extLst>
      <p:ext uri="{BB962C8B-B14F-4D97-AF65-F5344CB8AC3E}">
        <p14:creationId xmlns:p14="http://schemas.microsoft.com/office/powerpoint/2010/main" val="9004653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0DD0821B-CEE0-2C2A-CAE9-2071936CD4E9}"/>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68CECC07-65DE-0EE8-D6A7-796657FB72F6}"/>
              </a:ext>
            </a:extLst>
          </p:cNvPr>
          <p:cNvSpPr>
            <a:spLocks noGrp="1"/>
          </p:cNvSpPr>
          <p:nvPr>
            <p:ph type="ctrTitle"/>
          </p:nvPr>
        </p:nvSpPr>
        <p:spPr>
          <a:xfrm>
            <a:off x="645001" y="1082851"/>
            <a:ext cx="10901997" cy="1268900"/>
          </a:xfrm>
        </p:spPr>
        <p:txBody>
          <a:bodyPr anchor="ctr">
            <a:normAutofit/>
          </a:bodyPr>
          <a:lstStyle/>
          <a:p>
            <a:r>
              <a:rPr lang="tr-TR" b="1" dirty="0">
                <a:solidFill>
                  <a:schemeClr val="bg2"/>
                </a:solidFill>
                <a:latin typeface="Arial" panose="020B0604020202020204" pitchFamily="34" charset="0"/>
                <a:cs typeface="Arial" panose="020B0604020202020204" pitchFamily="34" charset="0"/>
              </a:rPr>
              <a:t>THANK YOU</a:t>
            </a:r>
          </a:p>
        </p:txBody>
      </p:sp>
      <p:sp>
        <p:nvSpPr>
          <p:cNvPr id="3" name="Alt Başlık 2">
            <a:extLst>
              <a:ext uri="{FF2B5EF4-FFF2-40B4-BE49-F238E27FC236}">
                <a16:creationId xmlns:a16="http://schemas.microsoft.com/office/drawing/2014/main" id="{8BBF9C8D-F68C-0ABD-1D1E-FCE996342381}"/>
              </a:ext>
            </a:extLst>
          </p:cNvPr>
          <p:cNvSpPr>
            <a:spLocks noGrp="1"/>
          </p:cNvSpPr>
          <p:nvPr>
            <p:ph type="subTitle" idx="1"/>
          </p:nvPr>
        </p:nvSpPr>
        <p:spPr>
          <a:xfrm>
            <a:off x="1524000" y="2479029"/>
            <a:ext cx="9144000" cy="820672"/>
          </a:xfrm>
        </p:spPr>
        <p:txBody>
          <a:bodyPr anchor="ctr">
            <a:normAutofit/>
          </a:bodyPr>
          <a:lstStyle/>
          <a:p>
            <a:r>
              <a:rPr lang="tr-TR" dirty="0">
                <a:solidFill>
                  <a:schemeClr val="bg2"/>
                </a:solidFill>
                <a:latin typeface="Arial" panose="020B0604020202020204" pitchFamily="34" charset="0"/>
                <a:cs typeface="Arial" panose="020B0604020202020204" pitchFamily="34" charset="0"/>
              </a:rPr>
              <a:t>Do </a:t>
            </a:r>
            <a:r>
              <a:rPr lang="tr-TR" dirty="0" err="1">
                <a:solidFill>
                  <a:schemeClr val="bg2"/>
                </a:solidFill>
                <a:latin typeface="Arial" panose="020B0604020202020204" pitchFamily="34" charset="0"/>
                <a:cs typeface="Arial" panose="020B0604020202020204" pitchFamily="34" charset="0"/>
              </a:rPr>
              <a:t>you</a:t>
            </a:r>
            <a:r>
              <a:rPr lang="tr-TR" dirty="0">
                <a:solidFill>
                  <a:schemeClr val="bg2"/>
                </a:solidFill>
                <a:latin typeface="Arial" panose="020B0604020202020204" pitchFamily="34" charset="0"/>
                <a:cs typeface="Arial" panose="020B0604020202020204" pitchFamily="34" charset="0"/>
              </a:rPr>
              <a:t> </a:t>
            </a:r>
            <a:r>
              <a:rPr lang="tr-TR" dirty="0" err="1">
                <a:solidFill>
                  <a:schemeClr val="bg2"/>
                </a:solidFill>
                <a:latin typeface="Arial" panose="020B0604020202020204" pitchFamily="34" charset="0"/>
                <a:cs typeface="Arial" panose="020B0604020202020204" pitchFamily="34" charset="0"/>
              </a:rPr>
              <a:t>have</a:t>
            </a:r>
            <a:r>
              <a:rPr lang="tr-TR" dirty="0">
                <a:solidFill>
                  <a:schemeClr val="bg2"/>
                </a:solidFill>
                <a:latin typeface="Arial" panose="020B0604020202020204" pitchFamily="34" charset="0"/>
                <a:cs typeface="Arial" panose="020B0604020202020204" pitchFamily="34" charset="0"/>
              </a:rPr>
              <a:t> </a:t>
            </a:r>
            <a:r>
              <a:rPr lang="tr-TR" dirty="0" err="1">
                <a:solidFill>
                  <a:schemeClr val="bg2"/>
                </a:solidFill>
                <a:latin typeface="Arial" panose="020B0604020202020204" pitchFamily="34" charset="0"/>
                <a:cs typeface="Arial" panose="020B0604020202020204" pitchFamily="34" charset="0"/>
              </a:rPr>
              <a:t>any</a:t>
            </a:r>
            <a:r>
              <a:rPr lang="tr-TR" dirty="0">
                <a:solidFill>
                  <a:schemeClr val="bg2"/>
                </a:solidFill>
                <a:latin typeface="Arial" panose="020B0604020202020204" pitchFamily="34" charset="0"/>
                <a:cs typeface="Arial" panose="020B0604020202020204" pitchFamily="34" charset="0"/>
              </a:rPr>
              <a:t> </a:t>
            </a:r>
            <a:r>
              <a:rPr lang="tr-TR" dirty="0" err="1">
                <a:solidFill>
                  <a:schemeClr val="bg2"/>
                </a:solidFill>
                <a:latin typeface="Arial" panose="020B0604020202020204" pitchFamily="34" charset="0"/>
                <a:cs typeface="Arial" panose="020B0604020202020204" pitchFamily="34" charset="0"/>
              </a:rPr>
              <a:t>questions</a:t>
            </a:r>
            <a:r>
              <a:rPr lang="tr-TR" dirty="0">
                <a:solidFill>
                  <a:schemeClr val="bg2"/>
                </a:solidFill>
                <a:latin typeface="Arial" panose="020B0604020202020204" pitchFamily="34" charset="0"/>
                <a:cs typeface="Arial" panose="020B0604020202020204" pitchFamily="34" charset="0"/>
              </a:rPr>
              <a:t>?</a:t>
            </a:r>
            <a:endParaRPr lang="tr-TR" b="1" dirty="0">
              <a:solidFill>
                <a:schemeClr val="bg2"/>
              </a:solidFill>
              <a:latin typeface="Arial" panose="020B0604020202020204" pitchFamily="34" charset="0"/>
              <a:cs typeface="Arial" panose="020B0604020202020204" pitchFamily="34" charset="0"/>
            </a:endParaRPr>
          </a:p>
        </p:txBody>
      </p:sp>
      <p:pic>
        <p:nvPicPr>
          <p:cNvPr id="8" name="Grafik 7" descr="Zarf">
            <a:extLst>
              <a:ext uri="{FF2B5EF4-FFF2-40B4-BE49-F238E27FC236}">
                <a16:creationId xmlns:a16="http://schemas.microsoft.com/office/drawing/2014/main" id="{28AB5B3E-B35D-3AF5-DB77-9D1A004EE63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54318" y="3736080"/>
            <a:ext cx="360000" cy="360000"/>
          </a:xfrm>
          <a:prstGeom prst="rect">
            <a:avLst/>
          </a:prstGeom>
        </p:spPr>
      </p:pic>
      <p:sp>
        <p:nvSpPr>
          <p:cNvPr id="9" name="Title 1">
            <a:extLst>
              <a:ext uri="{FF2B5EF4-FFF2-40B4-BE49-F238E27FC236}">
                <a16:creationId xmlns:a16="http://schemas.microsoft.com/office/drawing/2014/main" id="{A01E5AA9-B7E5-6933-29EA-9C5C80FECEC4}"/>
              </a:ext>
            </a:extLst>
          </p:cNvPr>
          <p:cNvSpPr txBox="1">
            <a:spLocks/>
          </p:cNvSpPr>
          <p:nvPr/>
        </p:nvSpPr>
        <p:spPr>
          <a:xfrm>
            <a:off x="2188963" y="3736079"/>
            <a:ext cx="1668662" cy="359999"/>
          </a:xfrm>
          <a:prstGeom prst="rect">
            <a:avLst/>
          </a:prstGeom>
        </p:spPr>
        <p:txBody>
          <a:bodyPr vert="horz" lIns="0" tIns="0" rIns="0" bIns="0" rtlCol="0" anchor="ctr">
            <a:noAutofit/>
          </a:bodyPr>
          <a:lstStyle>
            <a:lvl1pPr algn="ctr" defTabSz="914400" rtl="0" eaLnBrk="1" latinLnBrk="0" hangingPunct="1">
              <a:lnSpc>
                <a:spcPct val="100000"/>
              </a:lnSpc>
              <a:spcBef>
                <a:spcPct val="0"/>
              </a:spcBef>
              <a:buNone/>
              <a:defRPr sz="6000" b="1" kern="1200">
                <a:solidFill>
                  <a:schemeClr val="tx1"/>
                </a:solidFill>
                <a:latin typeface="+mj-lt"/>
                <a:ea typeface="+mj-ea"/>
                <a:cs typeface="+mj-cs"/>
              </a:defRPr>
            </a:lvl1pPr>
          </a:lstStyle>
          <a:p>
            <a:pPr algn="l"/>
            <a:r>
              <a:rPr lang="tr-TR" altLang="zh-CN" sz="1600">
                <a:solidFill>
                  <a:schemeClr val="accent4"/>
                </a:solidFill>
                <a:latin typeface="Arial" panose="020B0604020202020204" pitchFamily="34" charset="0"/>
                <a:cs typeface="Arial" panose="020B0604020202020204" pitchFamily="34" charset="0"/>
              </a:rPr>
              <a:t>info@utrlab.com </a:t>
            </a:r>
            <a:endParaRPr lang="zh-CN" altLang="en-US" sz="1600">
              <a:solidFill>
                <a:schemeClr val="accent4"/>
              </a:solidFill>
              <a:latin typeface="Arial" panose="020B0604020202020204" pitchFamily="34" charset="0"/>
              <a:cs typeface="Arial" panose="020B0604020202020204" pitchFamily="34" charset="0"/>
            </a:endParaRPr>
          </a:p>
        </p:txBody>
      </p:sp>
      <p:pic>
        <p:nvPicPr>
          <p:cNvPr id="10" name="Grafik 9" descr="Alıcı">
            <a:extLst>
              <a:ext uri="{FF2B5EF4-FFF2-40B4-BE49-F238E27FC236}">
                <a16:creationId xmlns:a16="http://schemas.microsoft.com/office/drawing/2014/main" id="{5A28F789-1A91-32D3-41AD-8009641F34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25616" y="3736078"/>
            <a:ext cx="360000" cy="360000"/>
          </a:xfrm>
          <a:prstGeom prst="rect">
            <a:avLst/>
          </a:prstGeom>
        </p:spPr>
      </p:pic>
      <p:sp>
        <p:nvSpPr>
          <p:cNvPr id="11" name="Title 1">
            <a:extLst>
              <a:ext uri="{FF2B5EF4-FFF2-40B4-BE49-F238E27FC236}">
                <a16:creationId xmlns:a16="http://schemas.microsoft.com/office/drawing/2014/main" id="{576F4CBE-AEE6-2DAC-0D4C-BC705CFA790D}"/>
              </a:ext>
            </a:extLst>
          </p:cNvPr>
          <p:cNvSpPr txBox="1">
            <a:spLocks/>
          </p:cNvSpPr>
          <p:nvPr/>
        </p:nvSpPr>
        <p:spPr>
          <a:xfrm>
            <a:off x="5550930" y="3736079"/>
            <a:ext cx="1749983" cy="359999"/>
          </a:xfrm>
          <a:prstGeom prst="rect">
            <a:avLst/>
          </a:prstGeom>
        </p:spPr>
        <p:txBody>
          <a:bodyPr vert="horz" lIns="0" tIns="0" rIns="0" bIns="0" rtlCol="0" anchor="ctr">
            <a:noAutofit/>
          </a:bodyPr>
          <a:lstStyle>
            <a:lvl1pPr algn="ctr" defTabSz="914400" rtl="0" eaLnBrk="1" latinLnBrk="0" hangingPunct="1">
              <a:lnSpc>
                <a:spcPct val="100000"/>
              </a:lnSpc>
              <a:spcBef>
                <a:spcPct val="0"/>
              </a:spcBef>
              <a:buNone/>
              <a:defRPr sz="6000" b="1" kern="1200">
                <a:solidFill>
                  <a:schemeClr val="tx1"/>
                </a:solidFill>
                <a:latin typeface="+mj-lt"/>
                <a:ea typeface="+mj-ea"/>
                <a:cs typeface="+mj-cs"/>
              </a:defRPr>
            </a:lvl1pPr>
          </a:lstStyle>
          <a:p>
            <a:pPr algn="l"/>
            <a:r>
              <a:rPr lang="tr-TR" altLang="zh-CN" sz="1600">
                <a:solidFill>
                  <a:schemeClr val="accent4"/>
                </a:solidFill>
                <a:latin typeface="Arial" panose="020B0604020202020204" pitchFamily="34" charset="0"/>
                <a:cs typeface="Arial" panose="020B0604020202020204" pitchFamily="34" charset="0"/>
              </a:rPr>
              <a:t>(0312) 210 16 07  </a:t>
            </a:r>
            <a:endParaRPr lang="zh-CN" altLang="en-US" sz="1600">
              <a:solidFill>
                <a:schemeClr val="accent4"/>
              </a:solidFill>
              <a:latin typeface="Arial" panose="020B0604020202020204" pitchFamily="34" charset="0"/>
              <a:cs typeface="Arial" panose="020B0604020202020204" pitchFamily="34" charset="0"/>
            </a:endParaRPr>
          </a:p>
        </p:txBody>
      </p:sp>
      <p:pic>
        <p:nvPicPr>
          <p:cNvPr id="12" name="Grafik 11" descr="İşaretleyici">
            <a:extLst>
              <a:ext uri="{FF2B5EF4-FFF2-40B4-BE49-F238E27FC236}">
                <a16:creationId xmlns:a16="http://schemas.microsoft.com/office/drawing/2014/main" id="{F37021DD-3920-8D37-CF7C-AEEF8DBD178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96914" y="3736078"/>
            <a:ext cx="360000" cy="360000"/>
          </a:xfrm>
          <a:prstGeom prst="rect">
            <a:avLst/>
          </a:prstGeom>
        </p:spPr>
      </p:pic>
      <p:sp>
        <p:nvSpPr>
          <p:cNvPr id="13" name="Title 1">
            <a:extLst>
              <a:ext uri="{FF2B5EF4-FFF2-40B4-BE49-F238E27FC236}">
                <a16:creationId xmlns:a16="http://schemas.microsoft.com/office/drawing/2014/main" id="{BB2BABFA-8F4D-DBEC-9943-6631465C1D8B}"/>
              </a:ext>
            </a:extLst>
          </p:cNvPr>
          <p:cNvSpPr txBox="1">
            <a:spLocks/>
          </p:cNvSpPr>
          <p:nvPr/>
        </p:nvSpPr>
        <p:spPr>
          <a:xfrm>
            <a:off x="8856914" y="3736078"/>
            <a:ext cx="2690085" cy="359999"/>
          </a:xfrm>
          <a:prstGeom prst="rect">
            <a:avLst/>
          </a:prstGeom>
        </p:spPr>
        <p:txBody>
          <a:bodyPr vert="horz" lIns="0" tIns="0" rIns="0" bIns="0" rtlCol="0" anchor="ctr">
            <a:noAutofit/>
          </a:bodyPr>
          <a:lstStyle>
            <a:lvl1pPr algn="ctr" defTabSz="914400" rtl="0" eaLnBrk="1" latinLnBrk="0" hangingPunct="1">
              <a:lnSpc>
                <a:spcPct val="100000"/>
              </a:lnSpc>
              <a:spcBef>
                <a:spcPct val="0"/>
              </a:spcBef>
              <a:buNone/>
              <a:defRPr sz="6000" b="1" kern="1200">
                <a:solidFill>
                  <a:schemeClr val="tx1"/>
                </a:solidFill>
                <a:latin typeface="+mj-lt"/>
                <a:ea typeface="+mj-ea"/>
                <a:cs typeface="+mj-cs"/>
              </a:defRPr>
            </a:lvl1pPr>
          </a:lstStyle>
          <a:p>
            <a:pPr algn="l"/>
            <a:r>
              <a:rPr lang="tr-TR" altLang="zh-CN" sz="1600">
                <a:solidFill>
                  <a:schemeClr val="accent4"/>
                </a:solidFill>
                <a:latin typeface="Arial" panose="020B0604020202020204" pitchFamily="34" charset="0"/>
                <a:cs typeface="Arial" panose="020B0604020202020204" pitchFamily="34" charset="0"/>
              </a:rPr>
              <a:t>http://www.utrlab.com/  </a:t>
            </a:r>
            <a:endParaRPr lang="zh-CN" altLang="en-US" sz="1600">
              <a:solidFill>
                <a:schemeClr val="accent4"/>
              </a:solidFill>
              <a:latin typeface="Arial" panose="020B0604020202020204" pitchFamily="34" charset="0"/>
              <a:cs typeface="Arial" panose="020B0604020202020204" pitchFamily="34" charset="0"/>
            </a:endParaRPr>
          </a:p>
        </p:txBody>
      </p:sp>
      <p:pic>
        <p:nvPicPr>
          <p:cNvPr id="5" name="Resim 6">
            <a:extLst>
              <a:ext uri="{FF2B5EF4-FFF2-40B4-BE49-F238E27FC236}">
                <a16:creationId xmlns:a16="http://schemas.microsoft.com/office/drawing/2014/main" id="{05568273-4C4A-8598-34D3-8675DA623A6B}"/>
              </a:ext>
            </a:extLst>
          </p:cNvPr>
          <p:cNvPicPr>
            <a:picLocks noChangeAspect="1"/>
          </p:cNvPicPr>
          <p:nvPr/>
        </p:nvPicPr>
        <p:blipFill>
          <a:blip r:embed="rId8">
            <a:biLevel thresh="25000"/>
            <a:extLst>
              <a:ext uri="{28A0092B-C50C-407E-A947-70E740481C1C}">
                <a14:useLocalDpi xmlns:a14="http://schemas.microsoft.com/office/drawing/2010/main"/>
              </a:ext>
            </a:extLst>
          </a:blip>
          <a:stretch>
            <a:fillRect/>
          </a:stretch>
        </p:blipFill>
        <p:spPr>
          <a:xfrm>
            <a:off x="5426682" y="4689097"/>
            <a:ext cx="1338634" cy="335824"/>
          </a:xfrm>
          <a:prstGeom prst="rect">
            <a:avLst/>
          </a:prstGeom>
        </p:spPr>
      </p:pic>
      <p:sp>
        <p:nvSpPr>
          <p:cNvPr id="6" name="Slayt Numarası Yer Tutucusu 5">
            <a:extLst>
              <a:ext uri="{FF2B5EF4-FFF2-40B4-BE49-F238E27FC236}">
                <a16:creationId xmlns:a16="http://schemas.microsoft.com/office/drawing/2014/main" id="{99726935-2A27-27CD-FD34-21858063EDD2}"/>
              </a:ext>
            </a:extLst>
          </p:cNvPr>
          <p:cNvSpPr>
            <a:spLocks noGrp="1"/>
          </p:cNvSpPr>
          <p:nvPr>
            <p:ph type="sldNum" sz="quarter" idx="12"/>
          </p:nvPr>
        </p:nvSpPr>
        <p:spPr/>
        <p:txBody>
          <a:bodyPr/>
          <a:lstStyle/>
          <a:p>
            <a:fld id="{4999CA5D-0F90-40C2-9A97-2DECA48625F7}" type="slidenum">
              <a:rPr lang="tr-TR" sz="1100" smtClean="0">
                <a:latin typeface="Arial" panose="020B0604020202020204" pitchFamily="34" charset="0"/>
                <a:cs typeface="Arial" panose="020B0604020202020204" pitchFamily="34" charset="0"/>
              </a:rPr>
              <a:t>35</a:t>
            </a:fld>
            <a:endParaRPr lang="tr-TR"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21072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2"/>
        <p:cNvGrpSpPr/>
        <p:nvPr/>
      </p:nvGrpSpPr>
      <p:grpSpPr>
        <a:xfrm>
          <a:off x="0" y="0"/>
          <a:ext cx="0" cy="0"/>
          <a:chOff x="0" y="0"/>
          <a:chExt cx="0" cy="0"/>
        </a:xfrm>
      </p:grpSpPr>
      <p:pic>
        <p:nvPicPr>
          <p:cNvPr id="77" name="Picture 76" descr="simetri, bakışım, siyah beyaz, beyaz, monokrom, tek renkli içeren bir resim&#10;&#10;Açıklama otomatik olarak oluşturuldu">
            <a:extLst>
              <a:ext uri="{FF2B5EF4-FFF2-40B4-BE49-F238E27FC236}">
                <a16:creationId xmlns:a16="http://schemas.microsoft.com/office/drawing/2014/main" id="{BF820BA8-538B-6A61-15AA-24E867174F96}"/>
              </a:ext>
            </a:extLst>
          </p:cNvPr>
          <p:cNvPicPr>
            <a:picLocks noChangeAspect="1"/>
          </p:cNvPicPr>
          <p:nvPr/>
        </p:nvPicPr>
        <p:blipFill>
          <a:blip r:embed="rId3">
            <a:duotone>
              <a:schemeClr val="bg2">
                <a:shade val="45000"/>
                <a:satMod val="135000"/>
              </a:schemeClr>
              <a:prstClr val="white"/>
            </a:duotone>
          </a:blip>
          <a:srcRect l="9091" b="20719"/>
          <a:stretch>
            <a:fillRect/>
          </a:stretch>
        </p:blipFill>
        <p:spPr>
          <a:xfrm>
            <a:off x="20" y="10"/>
            <a:ext cx="12191980" cy="6857990"/>
          </a:xfrm>
          <a:prstGeom prst="rect">
            <a:avLst/>
          </a:prstGeom>
        </p:spPr>
      </p:pic>
      <p:sp>
        <p:nvSpPr>
          <p:cNvPr id="86" name="Rectangle 85">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6" name="Google Shape;74;p4">
            <a:extLst>
              <a:ext uri="{FF2B5EF4-FFF2-40B4-BE49-F238E27FC236}">
                <a16:creationId xmlns:a16="http://schemas.microsoft.com/office/drawing/2014/main" id="{3D61532F-2011-D2D2-2316-8D4AF5FD9B0C}"/>
              </a:ext>
            </a:extLst>
          </p:cNvPr>
          <p:cNvGraphicFramePr/>
          <p:nvPr>
            <p:extLst>
              <p:ext uri="{D42A27DB-BD31-4B8C-83A1-F6EECF244321}">
                <p14:modId xmlns:p14="http://schemas.microsoft.com/office/powerpoint/2010/main" val="64739552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Dikdörtgen 4">
            <a:extLst>
              <a:ext uri="{FF2B5EF4-FFF2-40B4-BE49-F238E27FC236}">
                <a16:creationId xmlns:a16="http://schemas.microsoft.com/office/drawing/2014/main" id="{F93F37A8-745D-B06E-85A3-971FA18EB64B}"/>
              </a:ext>
            </a:extLst>
          </p:cNvPr>
          <p:cNvSpPr/>
          <p:nvPr/>
        </p:nvSpPr>
        <p:spPr>
          <a:xfrm>
            <a:off x="0" y="0"/>
            <a:ext cx="12192000" cy="914400"/>
          </a:xfrm>
          <a:prstGeom prst="rect">
            <a:avLst/>
          </a:prstGeom>
          <a:solidFill>
            <a:srgbClr val="002060"/>
          </a:solidFill>
          <a:ln w="38100">
            <a:noFill/>
          </a:ln>
        </p:spPr>
        <p:style>
          <a:lnRef idx="0">
            <a:scrgbClr r="0" g="0" b="0"/>
          </a:lnRef>
          <a:fillRef idx="0">
            <a:scrgbClr r="0" g="0" b="0"/>
          </a:fillRef>
          <a:effectRef idx="0">
            <a:scrgbClr r="0" g="0" b="0"/>
          </a:effectRef>
          <a:fontRef idx="minor">
            <a:schemeClr val="lt1"/>
          </a:fontRef>
        </p:style>
        <p:txBody>
          <a:bodyPr rtlCol="0" anchor="ctr"/>
          <a:lstStyle/>
          <a:p>
            <a:r>
              <a:rPr lang="tr-TR" sz="3200" b="1" dirty="0">
                <a:solidFill>
                  <a:schemeClr val="bg1"/>
                </a:solidFill>
              </a:rPr>
              <a:t>     </a:t>
            </a:r>
            <a:r>
              <a:rPr lang="en-US" sz="3200" b="1" dirty="0">
                <a:solidFill>
                  <a:schemeClr val="bg1"/>
                </a:solidFill>
                <a:latin typeface="Arial" panose="020B0604020202020204" pitchFamily="34" charset="0"/>
                <a:cs typeface="Arial" panose="020B0604020202020204" pitchFamily="34" charset="0"/>
              </a:rPr>
              <a:t>General Overview of the Report </a:t>
            </a:r>
            <a:endParaRPr lang="tr-TR" sz="3200" dirty="0">
              <a:solidFill>
                <a:schemeClr val="bg1"/>
              </a:solidFill>
            </a:endParaRPr>
          </a:p>
        </p:txBody>
      </p:sp>
    </p:spTree>
    <p:extLst>
      <p:ext uri="{BB962C8B-B14F-4D97-AF65-F5344CB8AC3E}">
        <p14:creationId xmlns:p14="http://schemas.microsoft.com/office/powerpoint/2010/main" val="24659369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2"/>
        <p:cNvGrpSpPr/>
        <p:nvPr/>
      </p:nvGrpSpPr>
      <p:grpSpPr>
        <a:xfrm>
          <a:off x="0" y="0"/>
          <a:ext cx="0" cy="0"/>
          <a:chOff x="0" y="0"/>
          <a:chExt cx="0" cy="0"/>
        </a:xfrm>
      </p:grpSpPr>
      <p:sp useBgFill="1">
        <p:nvSpPr>
          <p:cNvPr id="82" name="Rectangle 7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oogle Shape;83;g37f22f6394c_0_3451">
            <a:extLst>
              <a:ext uri="{FF2B5EF4-FFF2-40B4-BE49-F238E27FC236}">
                <a16:creationId xmlns:a16="http://schemas.microsoft.com/office/drawing/2014/main" id="{BF65B1A1-CE75-C6DD-22D1-05448808E54D}"/>
              </a:ext>
            </a:extLst>
          </p:cNvPr>
          <p:cNvPicPr preferRelativeResize="0"/>
          <p:nvPr/>
        </p:nvPicPr>
        <p:blipFill>
          <a:blip r:embed="rId3">
            <a:alphaModFix amt="70000"/>
          </a:blip>
          <a:srcRect t="15935" r="9089" b="5029"/>
          <a:stretch>
            <a:fillRect/>
          </a:stretch>
        </p:blipFill>
        <p:spPr>
          <a:xfrm>
            <a:off x="3523488" y="10"/>
            <a:ext cx="8668512" cy="6857990"/>
          </a:xfrm>
          <a:prstGeom prst="rect">
            <a:avLst/>
          </a:prstGeom>
          <a:noFill/>
        </p:spPr>
      </p:pic>
      <p:sp>
        <p:nvSpPr>
          <p:cNvPr id="81" name="Rectangle 8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5" name="Rectangle 8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Google Shape;74;p4"/>
          <p:cNvSpPr txBox="1">
            <a:spLocks noGrp="1"/>
          </p:cNvSpPr>
          <p:nvPr>
            <p:ph type="body" idx="4294967295"/>
          </p:nvPr>
        </p:nvSpPr>
        <p:spPr>
          <a:xfrm>
            <a:off x="169213" y="1566148"/>
            <a:ext cx="5815951" cy="3207258"/>
          </a:xfrm>
          <a:prstGeom prst="rect">
            <a:avLst/>
          </a:prstGeom>
        </p:spPr>
        <p:txBody>
          <a:bodyPr spcFirstLastPara="1" vert="horz" lIns="91440" tIns="45720" rIns="91440" bIns="45720" rtlCol="0" anchor="t" anchorCtr="0">
            <a:normAutofit/>
          </a:bodyPr>
          <a:lstStyle/>
          <a:p>
            <a:pPr marL="0">
              <a:spcBef>
                <a:spcPts val="1600"/>
              </a:spcBef>
              <a:buClr>
                <a:schemeClr val="dk1"/>
              </a:buClr>
              <a:buSzPts val="1100"/>
            </a:pPr>
            <a:endParaRPr lang="en-US" sz="1700" b="1" dirty="0"/>
          </a:p>
          <a:p>
            <a:pPr algn="just">
              <a:spcBef>
                <a:spcPts val="1600"/>
              </a:spcBef>
              <a:buClr>
                <a:schemeClr val="dk1"/>
              </a:buClr>
              <a:buSzPts val="1100"/>
              <a:buFont typeface="Wingdings" pitchFamily="2" charset="2"/>
              <a:buChar char="Ø"/>
            </a:pPr>
            <a:r>
              <a:rPr lang="en-US" sz="1800" b="1" dirty="0">
                <a:latin typeface="Arial" panose="020B0604020202020204" pitchFamily="34" charset="0"/>
                <a:cs typeface="Arial" panose="020B0604020202020204" pitchFamily="34" charset="0"/>
              </a:rPr>
              <a:t>A comprehensive overview of the report, outlining its main objectives, scope, and significance. </a:t>
            </a:r>
          </a:p>
          <a:p>
            <a:pPr marL="114300" indent="-342900" algn="just">
              <a:spcBef>
                <a:spcPts val="1600"/>
              </a:spcBef>
              <a:buClr>
                <a:schemeClr val="dk1"/>
              </a:buClr>
              <a:buSzPts val="1100"/>
              <a:buFont typeface="Wingdings" pitchFamily="2" charset="2"/>
              <a:buChar char="Ø"/>
            </a:pPr>
            <a:endParaRPr lang="en-US" sz="1800" b="1" dirty="0">
              <a:latin typeface="Arial" panose="020B0604020202020204" pitchFamily="34" charset="0"/>
              <a:cs typeface="Arial" panose="020B0604020202020204" pitchFamily="34" charset="0"/>
            </a:endParaRPr>
          </a:p>
          <a:p>
            <a:pPr algn="just">
              <a:spcBef>
                <a:spcPts val="1600"/>
              </a:spcBef>
              <a:buClr>
                <a:schemeClr val="dk1"/>
              </a:buClr>
              <a:buSzPts val="1100"/>
              <a:buFont typeface="Wingdings" pitchFamily="2" charset="2"/>
              <a:buChar char="Ø"/>
            </a:pPr>
            <a:r>
              <a:rPr lang="en-US" sz="1800" b="1" dirty="0">
                <a:latin typeface="Arial" panose="020B0604020202020204" pitchFamily="34" charset="0"/>
                <a:cs typeface="Arial" panose="020B0604020202020204" pitchFamily="34" charset="0"/>
              </a:rPr>
              <a:t>It explains the research methodology and introduces the conceptual framework that supports the analysis. </a:t>
            </a:r>
          </a:p>
        </p:txBody>
      </p:sp>
      <p:sp>
        <p:nvSpPr>
          <p:cNvPr id="4" name="Dikdörtgen 3">
            <a:extLst>
              <a:ext uri="{FF2B5EF4-FFF2-40B4-BE49-F238E27FC236}">
                <a16:creationId xmlns:a16="http://schemas.microsoft.com/office/drawing/2014/main" id="{F7BF0D3C-E017-D5FB-8AC5-4AB46A4D9921}"/>
              </a:ext>
            </a:extLst>
          </p:cNvPr>
          <p:cNvSpPr/>
          <p:nvPr/>
        </p:nvSpPr>
        <p:spPr>
          <a:xfrm>
            <a:off x="0" y="0"/>
            <a:ext cx="12192000" cy="914400"/>
          </a:xfrm>
          <a:prstGeom prst="rect">
            <a:avLst/>
          </a:prstGeom>
          <a:solidFill>
            <a:srgbClr val="002060"/>
          </a:solidFill>
          <a:ln w="38100">
            <a:noFill/>
          </a:ln>
        </p:spPr>
        <p:style>
          <a:lnRef idx="0">
            <a:scrgbClr r="0" g="0" b="0"/>
          </a:lnRef>
          <a:fillRef idx="0">
            <a:scrgbClr r="0" g="0" b="0"/>
          </a:fillRef>
          <a:effectRef idx="0">
            <a:scrgbClr r="0" g="0" b="0"/>
          </a:effectRef>
          <a:fontRef idx="minor">
            <a:schemeClr val="lt1"/>
          </a:fontRef>
        </p:style>
        <p:txBody>
          <a:bodyPr rtlCol="0" anchor="ctr"/>
          <a:lstStyle/>
          <a:p>
            <a:r>
              <a:rPr lang="tr-TR" sz="3200" b="1" dirty="0">
                <a:solidFill>
                  <a:schemeClr val="bg1"/>
                </a:solidFill>
              </a:rPr>
              <a:t>     </a:t>
            </a:r>
            <a:r>
              <a:rPr lang="en-US" sz="3200" b="1" dirty="0">
                <a:solidFill>
                  <a:schemeClr val="bg1"/>
                </a:solidFill>
                <a:latin typeface="Arial" panose="020B0604020202020204" pitchFamily="34" charset="0"/>
                <a:cs typeface="Arial" panose="020B0604020202020204" pitchFamily="34" charset="0"/>
              </a:rPr>
              <a:t>Introductory Chapter </a:t>
            </a:r>
            <a:endParaRPr lang="tr-TR" sz="3200" dirty="0">
              <a:solidFill>
                <a:schemeClr val="bg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2"/>
        <p:cNvGrpSpPr/>
        <p:nvPr/>
      </p:nvGrpSpPr>
      <p:grpSpPr>
        <a:xfrm>
          <a:off x="0" y="0"/>
          <a:ext cx="0" cy="0"/>
          <a:chOff x="0" y="0"/>
          <a:chExt cx="0" cy="0"/>
        </a:xfrm>
      </p:grpSpPr>
      <p:sp useBgFill="1">
        <p:nvSpPr>
          <p:cNvPr id="91" name="Rectangle 9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7" name="Picture 86" descr="Bulmaca taşı tutan kişi">
            <a:extLst>
              <a:ext uri="{FF2B5EF4-FFF2-40B4-BE49-F238E27FC236}">
                <a16:creationId xmlns:a16="http://schemas.microsoft.com/office/drawing/2014/main" id="{F96FB8C8-8660-77BC-CBD0-37FFDF61E434}"/>
              </a:ext>
            </a:extLst>
          </p:cNvPr>
          <p:cNvPicPr>
            <a:picLocks noChangeAspect="1"/>
          </p:cNvPicPr>
          <p:nvPr/>
        </p:nvPicPr>
        <p:blipFill>
          <a:blip r:embed="rId3">
            <a:alphaModFix amt="50000"/>
          </a:blip>
          <a:srcRect l="2399" r="2074" b="-1"/>
          <a:stretch>
            <a:fillRect/>
          </a:stretch>
        </p:blipFill>
        <p:spPr>
          <a:xfrm>
            <a:off x="2522356" y="10"/>
            <a:ext cx="9669642" cy="6857990"/>
          </a:xfrm>
          <a:prstGeom prst="rect">
            <a:avLst/>
          </a:prstGeom>
        </p:spPr>
      </p:pic>
      <p:sp>
        <p:nvSpPr>
          <p:cNvPr id="93" name="Rectangle 9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Google Shape;74;p4"/>
          <p:cNvSpPr txBox="1">
            <a:spLocks noGrp="1"/>
          </p:cNvSpPr>
          <p:nvPr>
            <p:ph type="body" idx="4294967295"/>
          </p:nvPr>
        </p:nvSpPr>
        <p:spPr>
          <a:xfrm>
            <a:off x="142504" y="914400"/>
            <a:ext cx="6151418" cy="5522026"/>
          </a:xfrm>
          <a:prstGeom prst="rect">
            <a:avLst/>
          </a:prstGeom>
        </p:spPr>
        <p:txBody>
          <a:bodyPr spcFirstLastPara="1" vert="horz" lIns="91440" tIns="45720" rIns="91440" bIns="45720" rtlCol="0" anchorCtr="0">
            <a:normAutofit fontScale="25000" lnSpcReduction="20000"/>
          </a:bodyPr>
          <a:lstStyle/>
          <a:p>
            <a:pPr marL="0">
              <a:spcBef>
                <a:spcPts val="1600"/>
              </a:spcBef>
              <a:buClr>
                <a:schemeClr val="dk1"/>
              </a:buClr>
              <a:buSzPts val="1100"/>
            </a:pPr>
            <a:endParaRPr lang="en-US" sz="800" b="1" dirty="0"/>
          </a:p>
          <a:p>
            <a:pPr algn="just">
              <a:lnSpc>
                <a:spcPct val="120000"/>
              </a:lnSpc>
              <a:spcBef>
                <a:spcPts val="1600"/>
              </a:spcBef>
              <a:buClr>
                <a:schemeClr val="dk1"/>
              </a:buClr>
              <a:buSzPts val="1100"/>
              <a:buFont typeface="Wingdings" pitchFamily="2" charset="2"/>
              <a:buChar char="Ø"/>
            </a:pPr>
            <a:r>
              <a:rPr lang="en-US" sz="6800" dirty="0">
                <a:latin typeface="Arial" panose="020B0604020202020204" pitchFamily="34" charset="0"/>
                <a:cs typeface="Arial" panose="020B0604020202020204" pitchFamily="34" charset="0"/>
              </a:rPr>
              <a:t>P</a:t>
            </a:r>
            <a:r>
              <a:rPr lang="en-US" sz="6800" dirty="0">
                <a:effectLst/>
                <a:latin typeface="Arial" panose="020B0604020202020204" pitchFamily="34" charset="0"/>
                <a:cs typeface="Arial" panose="020B0604020202020204" pitchFamily="34" charset="0"/>
              </a:rPr>
              <a:t>repare a </a:t>
            </a:r>
            <a:r>
              <a:rPr lang="en-US" sz="6800" b="1" dirty="0">
                <a:effectLst/>
                <a:latin typeface="Arial" panose="020B0604020202020204" pitchFamily="34" charset="0"/>
                <a:cs typeface="Arial" panose="020B0604020202020204" pitchFamily="34" charset="0"/>
              </a:rPr>
              <a:t>Guideline</a:t>
            </a:r>
            <a:r>
              <a:rPr lang="en-US" sz="6800" dirty="0">
                <a:effectLst/>
                <a:latin typeface="Arial" panose="020B0604020202020204" pitchFamily="34" charset="0"/>
                <a:cs typeface="Arial" panose="020B0604020202020204" pitchFamily="34" charset="0"/>
              </a:rPr>
              <a:t> that will act as a comprehensive guide for the OIC Member Countries. </a:t>
            </a:r>
          </a:p>
          <a:p>
            <a:pPr algn="just">
              <a:lnSpc>
                <a:spcPct val="120000"/>
              </a:lnSpc>
              <a:spcBef>
                <a:spcPts val="1600"/>
              </a:spcBef>
              <a:buClr>
                <a:schemeClr val="dk1"/>
              </a:buClr>
              <a:buSzPts val="1100"/>
              <a:buFont typeface="Wingdings" pitchFamily="2" charset="2"/>
              <a:buChar char="Ø"/>
            </a:pPr>
            <a:r>
              <a:rPr lang="en-US" sz="6800" dirty="0">
                <a:latin typeface="Arial" panose="020B0604020202020204" pitchFamily="34" charset="0"/>
                <a:cs typeface="Arial" panose="020B0604020202020204" pitchFamily="34" charset="0"/>
              </a:rPr>
              <a:t>Outline the </a:t>
            </a:r>
            <a:r>
              <a:rPr lang="en-US" sz="6800" b="1" dirty="0">
                <a:latin typeface="Arial" panose="020B0604020202020204" pitchFamily="34" charset="0"/>
                <a:cs typeface="Arial" panose="020B0604020202020204" pitchFamily="34" charset="0"/>
              </a:rPr>
              <a:t>step‑by‑step process </a:t>
            </a:r>
            <a:r>
              <a:rPr lang="en-US" sz="6800" dirty="0">
                <a:latin typeface="Arial" panose="020B0604020202020204" pitchFamily="34" charset="0"/>
                <a:cs typeface="Arial" panose="020B0604020202020204" pitchFamily="34" charset="0"/>
              </a:rPr>
              <a:t>for assessing, planning and executing an export strategy and the tools, resources and legal frameworks required for success.</a:t>
            </a:r>
          </a:p>
          <a:p>
            <a:pPr algn="just">
              <a:lnSpc>
                <a:spcPct val="120000"/>
              </a:lnSpc>
              <a:spcBef>
                <a:spcPts val="1600"/>
              </a:spcBef>
              <a:buClr>
                <a:schemeClr val="dk1"/>
              </a:buClr>
              <a:buSzPts val="1100"/>
              <a:buFont typeface="Wingdings" pitchFamily="2" charset="2"/>
              <a:buChar char="Ø"/>
            </a:pPr>
            <a:r>
              <a:rPr lang="en-US" sz="6800" dirty="0">
                <a:latin typeface="Arial" panose="020B0604020202020204" pitchFamily="34" charset="0"/>
                <a:cs typeface="Arial" panose="020B0604020202020204" pitchFamily="34" charset="0"/>
              </a:rPr>
              <a:t>Provide a </a:t>
            </a:r>
            <a:r>
              <a:rPr lang="en-US" sz="6800" b="1" dirty="0">
                <a:latin typeface="Arial" panose="020B0604020202020204" pitchFamily="34" charset="0"/>
                <a:cs typeface="Arial" panose="020B0604020202020204" pitchFamily="34" charset="0"/>
              </a:rPr>
              <a:t>comprehensive approach to examine the current export trends and strategies </a:t>
            </a:r>
            <a:r>
              <a:rPr lang="en-US" sz="6800" dirty="0">
                <a:latin typeface="Arial" panose="020B0604020202020204" pitchFamily="34" charset="0"/>
                <a:cs typeface="Arial" panose="020B0604020202020204" pitchFamily="34" charset="0"/>
              </a:rPr>
              <a:t>including NES’s different elements and some insight into how this affects the OIC Member Countries’ export capacity through desk-top research, surveys, interviews and field visits.</a:t>
            </a:r>
          </a:p>
          <a:p>
            <a:pPr algn="just">
              <a:lnSpc>
                <a:spcPct val="120000"/>
              </a:lnSpc>
              <a:spcBef>
                <a:spcPts val="1600"/>
              </a:spcBef>
              <a:buClr>
                <a:schemeClr val="dk1"/>
              </a:buClr>
              <a:buSzPts val="1100"/>
              <a:buFont typeface="Wingdings" pitchFamily="2" charset="2"/>
              <a:buChar char="Ø"/>
            </a:pPr>
            <a:r>
              <a:rPr lang="en-US" sz="6800" dirty="0">
                <a:latin typeface="Arial" panose="020B0604020202020204" pitchFamily="34" charset="0"/>
                <a:cs typeface="Arial" panose="020B0604020202020204" pitchFamily="34" charset="0"/>
              </a:rPr>
              <a:t>Prepare </a:t>
            </a:r>
            <a:r>
              <a:rPr lang="en-US" sz="6800" b="1" dirty="0">
                <a:latin typeface="Arial" panose="020B0604020202020204" pitchFamily="34" charset="0"/>
                <a:cs typeface="Arial" panose="020B0604020202020204" pitchFamily="34" charset="0"/>
              </a:rPr>
              <a:t>guiding principles </a:t>
            </a:r>
            <a:r>
              <a:rPr lang="en-US" sz="6800" dirty="0">
                <a:latin typeface="Arial" panose="020B0604020202020204" pitchFamily="34" charset="0"/>
                <a:cs typeface="Arial" panose="020B0604020202020204" pitchFamily="34" charset="0"/>
              </a:rPr>
              <a:t>and </a:t>
            </a:r>
            <a:r>
              <a:rPr lang="en-US" sz="6800" b="1" dirty="0">
                <a:latin typeface="Arial" panose="020B0604020202020204" pitchFamily="34" charset="0"/>
                <a:cs typeface="Arial" panose="020B0604020202020204" pitchFamily="34" charset="0"/>
              </a:rPr>
              <a:t>recommendations </a:t>
            </a:r>
            <a:r>
              <a:rPr lang="en-US" sz="6800" dirty="0">
                <a:latin typeface="Arial" panose="020B0604020202020204" pitchFamily="34" charset="0"/>
                <a:cs typeface="Arial" panose="020B0604020202020204" pitchFamily="34" charset="0"/>
              </a:rPr>
              <a:t>for the OIC Member Countries will also be prepared for an effective NES.</a:t>
            </a:r>
          </a:p>
          <a:p>
            <a:pPr algn="just">
              <a:lnSpc>
                <a:spcPct val="120000"/>
              </a:lnSpc>
              <a:spcBef>
                <a:spcPts val="1600"/>
              </a:spcBef>
              <a:buClr>
                <a:schemeClr val="dk1"/>
              </a:buClr>
              <a:buSzPts val="1100"/>
              <a:buFont typeface="Wingdings" pitchFamily="2" charset="2"/>
              <a:buChar char="Ø"/>
            </a:pPr>
            <a:r>
              <a:rPr lang="en-US" sz="6800" dirty="0">
                <a:latin typeface="Arial" panose="020B0604020202020204" pitchFamily="34" charset="0"/>
                <a:cs typeface="Arial" panose="020B0604020202020204" pitchFamily="34" charset="0"/>
              </a:rPr>
              <a:t>Elaborate on emerging </a:t>
            </a:r>
            <a:r>
              <a:rPr lang="en-US" sz="6800" b="1" dirty="0">
                <a:latin typeface="Arial" panose="020B0604020202020204" pitchFamily="34" charset="0"/>
                <a:cs typeface="Arial" panose="020B0604020202020204" pitchFamily="34" charset="0"/>
              </a:rPr>
              <a:t>challenges</a:t>
            </a:r>
            <a:r>
              <a:rPr lang="en-US" sz="6800" dirty="0">
                <a:latin typeface="Arial" panose="020B0604020202020204" pitchFamily="34" charset="0"/>
                <a:cs typeface="Arial" panose="020B0604020202020204" pitchFamily="34" charset="0"/>
              </a:rPr>
              <a:t> in the development and implementation of export strategies and sets out </a:t>
            </a:r>
            <a:r>
              <a:rPr lang="en-US" sz="6800" b="1" dirty="0">
                <a:latin typeface="Arial" panose="020B0604020202020204" pitchFamily="34" charset="0"/>
                <a:cs typeface="Arial" panose="020B0604020202020204" pitchFamily="34" charset="0"/>
              </a:rPr>
              <a:t>benchmarks </a:t>
            </a:r>
            <a:r>
              <a:rPr lang="en-US" sz="6800" dirty="0">
                <a:latin typeface="Arial" panose="020B0604020202020204" pitchFamily="34" charset="0"/>
                <a:cs typeface="Arial" panose="020B0604020202020204" pitchFamily="34" charset="0"/>
              </a:rPr>
              <a:t>and </a:t>
            </a:r>
            <a:r>
              <a:rPr lang="en-US" sz="6800" b="1" dirty="0">
                <a:latin typeface="Arial" panose="020B0604020202020204" pitchFamily="34" charset="0"/>
                <a:cs typeface="Arial" panose="020B0604020202020204" pitchFamily="34" charset="0"/>
              </a:rPr>
              <a:t>recommended good practices</a:t>
            </a:r>
            <a:r>
              <a:rPr lang="en-US" sz="6800" dirty="0">
                <a:latin typeface="Arial" panose="020B0604020202020204" pitchFamily="34" charset="0"/>
                <a:cs typeface="Arial" panose="020B0604020202020204" pitchFamily="34" charset="0"/>
              </a:rPr>
              <a:t>.</a:t>
            </a:r>
          </a:p>
          <a:p>
            <a:pPr>
              <a:spcBef>
                <a:spcPts val="1600"/>
              </a:spcBef>
              <a:buClr>
                <a:schemeClr val="dk1"/>
              </a:buClr>
              <a:buSzPts val="1100"/>
            </a:pPr>
            <a:endParaRPr lang="en-US" sz="800" b="1" dirty="0"/>
          </a:p>
        </p:txBody>
      </p:sp>
      <p:sp>
        <p:nvSpPr>
          <p:cNvPr id="2" name="Dikdörtgen 1">
            <a:extLst>
              <a:ext uri="{FF2B5EF4-FFF2-40B4-BE49-F238E27FC236}">
                <a16:creationId xmlns:a16="http://schemas.microsoft.com/office/drawing/2014/main" id="{F52E3C3F-BD27-BF18-C6B9-D3BDE8D536C4}"/>
              </a:ext>
            </a:extLst>
          </p:cNvPr>
          <p:cNvSpPr/>
          <p:nvPr/>
        </p:nvSpPr>
        <p:spPr>
          <a:xfrm>
            <a:off x="0" y="0"/>
            <a:ext cx="12192000" cy="914400"/>
          </a:xfrm>
          <a:prstGeom prst="rect">
            <a:avLst/>
          </a:prstGeom>
          <a:solidFill>
            <a:srgbClr val="002060"/>
          </a:solidFill>
          <a:ln w="38100">
            <a:noFill/>
          </a:ln>
        </p:spPr>
        <p:style>
          <a:lnRef idx="0">
            <a:scrgbClr r="0" g="0" b="0"/>
          </a:lnRef>
          <a:fillRef idx="0">
            <a:scrgbClr r="0" g="0" b="0"/>
          </a:fillRef>
          <a:effectRef idx="0">
            <a:scrgbClr r="0" g="0" b="0"/>
          </a:effectRef>
          <a:fontRef idx="minor">
            <a:schemeClr val="lt1"/>
          </a:fontRef>
        </p:style>
        <p:txBody>
          <a:bodyPr rtlCol="0" anchor="ctr"/>
          <a:lstStyle/>
          <a:p>
            <a:r>
              <a:rPr lang="tr-TR" sz="3200" b="1" dirty="0">
                <a:solidFill>
                  <a:schemeClr val="bg1"/>
                </a:solidFill>
              </a:rPr>
              <a:t>     </a:t>
            </a:r>
            <a:r>
              <a:rPr lang="en-US" sz="3200" b="1" dirty="0">
                <a:solidFill>
                  <a:schemeClr val="bg1"/>
                </a:solidFill>
                <a:latin typeface="Arial" panose="020B0604020202020204" pitchFamily="34" charset="0"/>
                <a:cs typeface="Arial" panose="020B0604020202020204" pitchFamily="34" charset="0"/>
              </a:rPr>
              <a:t>Aim &amp; Scope of the Study</a:t>
            </a:r>
            <a:endParaRPr lang="tr-TR" sz="3200" dirty="0">
              <a:solidFill>
                <a:schemeClr val="bg1"/>
              </a:solidFill>
            </a:endParaRPr>
          </a:p>
        </p:txBody>
      </p:sp>
    </p:spTree>
    <p:extLst>
      <p:ext uri="{BB962C8B-B14F-4D97-AF65-F5344CB8AC3E}">
        <p14:creationId xmlns:p14="http://schemas.microsoft.com/office/powerpoint/2010/main" val="1783861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2"/>
        <p:cNvGrpSpPr/>
        <p:nvPr/>
      </p:nvGrpSpPr>
      <p:grpSpPr>
        <a:xfrm>
          <a:off x="0" y="0"/>
          <a:ext cx="0" cy="0"/>
          <a:chOff x="0" y="0"/>
          <a:chExt cx="0" cy="0"/>
        </a:xfrm>
      </p:grpSpPr>
      <p:sp useBgFill="1">
        <p:nvSpPr>
          <p:cNvPr id="106" name="Rectangle 10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5" name="Picture 94" descr="Hesap makinesi, kalem, pusula, para ve üzerinde grafik yazılı kağıt">
            <a:extLst>
              <a:ext uri="{FF2B5EF4-FFF2-40B4-BE49-F238E27FC236}">
                <a16:creationId xmlns:a16="http://schemas.microsoft.com/office/drawing/2014/main" id="{49F6CE7C-50B5-A0A1-8136-D36121F8CB7D}"/>
              </a:ext>
            </a:extLst>
          </p:cNvPr>
          <p:cNvPicPr>
            <a:picLocks noChangeAspect="1"/>
          </p:cNvPicPr>
          <p:nvPr/>
        </p:nvPicPr>
        <p:blipFill>
          <a:blip r:embed="rId3">
            <a:alphaModFix amt="70000"/>
          </a:blip>
          <a:srcRect l="7811" r="7236" b="-1"/>
          <a:stretch>
            <a:fillRect/>
          </a:stretch>
        </p:blipFill>
        <p:spPr>
          <a:xfrm>
            <a:off x="2522356" y="10"/>
            <a:ext cx="9669642" cy="6857990"/>
          </a:xfrm>
          <a:prstGeom prst="rect">
            <a:avLst/>
          </a:prstGeom>
        </p:spPr>
      </p:pic>
      <p:sp>
        <p:nvSpPr>
          <p:cNvPr id="108" name="Rectangle 10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Google Shape;74;p4"/>
          <p:cNvSpPr txBox="1">
            <a:spLocks noGrp="1"/>
          </p:cNvSpPr>
          <p:nvPr>
            <p:ph type="body" idx="4294967295"/>
          </p:nvPr>
        </p:nvSpPr>
        <p:spPr>
          <a:xfrm>
            <a:off x="368135" y="1302564"/>
            <a:ext cx="6187044" cy="5684824"/>
          </a:xfrm>
          <a:prstGeom prst="rect">
            <a:avLst/>
          </a:prstGeom>
        </p:spPr>
        <p:txBody>
          <a:bodyPr spcFirstLastPara="1" vert="horz" lIns="91440" tIns="45720" rIns="91440" bIns="45720" rtlCol="0" anchorCtr="0">
            <a:normAutofit/>
          </a:bodyPr>
          <a:lstStyle/>
          <a:p>
            <a:pPr marL="0">
              <a:spcBef>
                <a:spcPts val="1600"/>
              </a:spcBef>
              <a:buClr>
                <a:schemeClr val="dk1"/>
              </a:buClr>
              <a:buSzPts val="1100"/>
            </a:pPr>
            <a:endParaRPr lang="en-US" sz="1000" b="1" dirty="0"/>
          </a:p>
          <a:p>
            <a:pPr algn="just">
              <a:spcBef>
                <a:spcPts val="1600"/>
              </a:spcBef>
              <a:buClr>
                <a:schemeClr val="dk1"/>
              </a:buClr>
              <a:buSzPts val="1100"/>
              <a:buFont typeface="Wingdings" pitchFamily="2" charset="2"/>
              <a:buChar char="ü"/>
            </a:pPr>
            <a:r>
              <a:rPr lang="en-US" sz="1800" dirty="0">
                <a:latin typeface="Arial" panose="020B0604020202020204" pitchFamily="34" charset="0"/>
                <a:cs typeface="Arial" panose="020B0604020202020204" pitchFamily="34" charset="0"/>
              </a:rPr>
              <a:t>Necessity for the regulatory and supervisory issues in trade and export activities due to movement towards a </a:t>
            </a:r>
            <a:r>
              <a:rPr lang="en-US" sz="1800" b="1" dirty="0">
                <a:latin typeface="Arial" panose="020B0604020202020204" pitchFamily="34" charset="0"/>
                <a:cs typeface="Arial" panose="020B0604020202020204" pitchFamily="34" charset="0"/>
              </a:rPr>
              <a:t>digitalizing</a:t>
            </a:r>
            <a:r>
              <a:rPr lang="en-US" sz="1800" dirty="0">
                <a:latin typeface="Arial" panose="020B0604020202020204" pitchFamily="34" charset="0"/>
                <a:cs typeface="Arial" panose="020B0604020202020204" pitchFamily="34" charset="0"/>
              </a:rPr>
              <a:t> world.</a:t>
            </a:r>
          </a:p>
          <a:p>
            <a:pPr algn="just">
              <a:spcBef>
                <a:spcPts val="1600"/>
              </a:spcBef>
              <a:buClr>
                <a:schemeClr val="dk1"/>
              </a:buClr>
              <a:buSzPts val="1100"/>
              <a:buFont typeface="Wingdings" pitchFamily="2" charset="2"/>
              <a:buChar char="ü"/>
            </a:pPr>
            <a:r>
              <a:rPr lang="en-US" sz="1800" dirty="0">
                <a:latin typeface="Arial" panose="020B0604020202020204" pitchFamily="34" charset="0"/>
                <a:cs typeface="Arial" panose="020B0604020202020204" pitchFamily="34" charset="0"/>
              </a:rPr>
              <a:t>Tremendous growth of </a:t>
            </a:r>
            <a:r>
              <a:rPr lang="en-US" sz="1800" b="1" dirty="0">
                <a:latin typeface="Arial" panose="020B0604020202020204" pitchFamily="34" charset="0"/>
                <a:cs typeface="Arial" panose="020B0604020202020204" pitchFamily="34" charset="0"/>
              </a:rPr>
              <a:t>E-commerce</a:t>
            </a:r>
            <a:r>
              <a:rPr lang="en-US" sz="1800" dirty="0">
                <a:latin typeface="Arial" panose="020B0604020202020204" pitchFamily="34" charset="0"/>
                <a:cs typeface="Arial" panose="020B0604020202020204" pitchFamily="34" charset="0"/>
              </a:rPr>
              <a:t> with the penetration of artificial intelligence and its applications. </a:t>
            </a:r>
          </a:p>
          <a:p>
            <a:pPr algn="just">
              <a:spcBef>
                <a:spcPts val="1600"/>
              </a:spcBef>
              <a:buClr>
                <a:schemeClr val="dk1"/>
              </a:buClr>
              <a:buSzPts val="1100"/>
              <a:buFont typeface="Wingdings" pitchFamily="2" charset="2"/>
              <a:buChar char="ü"/>
            </a:pPr>
            <a:r>
              <a:rPr lang="en-US" sz="1800" dirty="0">
                <a:latin typeface="Arial" panose="020B0604020202020204" pitchFamily="34" charset="0"/>
                <a:cs typeface="Arial" panose="020B0604020202020204" pitchFamily="34" charset="0"/>
              </a:rPr>
              <a:t>Development of  actionable policy suggestions for </a:t>
            </a:r>
            <a:r>
              <a:rPr lang="en-US" sz="1800" b="1" dirty="0">
                <a:latin typeface="Arial" panose="020B0604020202020204" pitchFamily="34" charset="0"/>
                <a:cs typeface="Arial" panose="020B0604020202020204" pitchFamily="34" charset="0"/>
              </a:rPr>
              <a:t>regional and international cooperation </a:t>
            </a:r>
            <a:r>
              <a:rPr lang="en-US" sz="1800" dirty="0">
                <a:latin typeface="Arial" panose="020B0604020202020204" pitchFamily="34" charset="0"/>
                <a:cs typeface="Arial" panose="020B0604020202020204" pitchFamily="34" charset="0"/>
              </a:rPr>
              <a:t>among OIC Member Countries and beyond. </a:t>
            </a:r>
          </a:p>
          <a:p>
            <a:pPr algn="just">
              <a:spcBef>
                <a:spcPts val="1600"/>
              </a:spcBef>
              <a:buClr>
                <a:schemeClr val="dk1"/>
              </a:buClr>
              <a:buSzPts val="1100"/>
              <a:buFont typeface="Wingdings" pitchFamily="2" charset="2"/>
              <a:buChar char="ü"/>
            </a:pPr>
            <a:r>
              <a:rPr lang="en-US" sz="1800" dirty="0">
                <a:latin typeface="Arial" panose="020B0604020202020204" pitchFamily="34" charset="0"/>
                <a:cs typeface="Arial" panose="020B0604020202020204" pitchFamily="34" charset="0"/>
              </a:rPr>
              <a:t>Increasing importance of </a:t>
            </a:r>
            <a:r>
              <a:rPr lang="en-US" sz="1800" b="1" dirty="0">
                <a:latin typeface="Arial" panose="020B0604020202020204" pitchFamily="34" charset="0"/>
                <a:cs typeface="Arial" panose="020B0604020202020204" pitchFamily="34" charset="0"/>
              </a:rPr>
              <a:t>environmental awareness</a:t>
            </a:r>
            <a:r>
              <a:rPr lang="en-US" sz="1800" dirty="0">
                <a:latin typeface="Arial" panose="020B0604020202020204" pitchFamily="34" charset="0"/>
                <a:cs typeface="Arial" panose="020B0604020202020204" pitchFamily="34" charset="0"/>
              </a:rPr>
              <a:t> and aligning export strategies with </a:t>
            </a:r>
            <a:r>
              <a:rPr lang="en-US" sz="1800" b="1" dirty="0">
                <a:latin typeface="Arial" panose="020B0604020202020204" pitchFamily="34" charset="0"/>
                <a:cs typeface="Arial" panose="020B0604020202020204" pitchFamily="34" charset="0"/>
              </a:rPr>
              <a:t>sustainable </a:t>
            </a:r>
            <a:r>
              <a:rPr lang="en-US" sz="1800" dirty="0">
                <a:latin typeface="Arial" panose="020B0604020202020204" pitchFamily="34" charset="0"/>
                <a:cs typeface="Arial" panose="020B0604020202020204" pitchFamily="34" charset="0"/>
              </a:rPr>
              <a:t>development principles, i.e. green production and green trade.</a:t>
            </a:r>
          </a:p>
          <a:p>
            <a:pPr>
              <a:spcBef>
                <a:spcPts val="1600"/>
              </a:spcBef>
              <a:buClr>
                <a:schemeClr val="dk1"/>
              </a:buClr>
              <a:buSzPts val="1100"/>
              <a:buFont typeface="Wingdings" pitchFamily="2" charset="2"/>
              <a:buChar char="ü"/>
            </a:pPr>
            <a:endParaRPr lang="en-US" sz="2000" b="1" dirty="0">
              <a:latin typeface="Arial" panose="020B0604020202020204" pitchFamily="34" charset="0"/>
              <a:cs typeface="Arial" panose="020B0604020202020204" pitchFamily="34" charset="0"/>
            </a:endParaRPr>
          </a:p>
        </p:txBody>
      </p:sp>
      <p:sp>
        <p:nvSpPr>
          <p:cNvPr id="4" name="Dikdörtgen 3">
            <a:extLst>
              <a:ext uri="{FF2B5EF4-FFF2-40B4-BE49-F238E27FC236}">
                <a16:creationId xmlns:a16="http://schemas.microsoft.com/office/drawing/2014/main" id="{D39C02FB-28A3-537E-03D9-761F60ADA423}"/>
              </a:ext>
            </a:extLst>
          </p:cNvPr>
          <p:cNvSpPr/>
          <p:nvPr/>
        </p:nvSpPr>
        <p:spPr>
          <a:xfrm>
            <a:off x="0" y="0"/>
            <a:ext cx="12192000" cy="914400"/>
          </a:xfrm>
          <a:prstGeom prst="rect">
            <a:avLst/>
          </a:prstGeom>
          <a:solidFill>
            <a:srgbClr val="002060"/>
          </a:solidFill>
          <a:ln w="38100">
            <a:noFill/>
          </a:ln>
        </p:spPr>
        <p:style>
          <a:lnRef idx="0">
            <a:scrgbClr r="0" g="0" b="0"/>
          </a:lnRef>
          <a:fillRef idx="0">
            <a:scrgbClr r="0" g="0" b="0"/>
          </a:fillRef>
          <a:effectRef idx="0">
            <a:scrgbClr r="0" g="0" b="0"/>
          </a:effectRef>
          <a:fontRef idx="minor">
            <a:schemeClr val="lt1"/>
          </a:fontRef>
        </p:style>
        <p:txBody>
          <a:bodyPr rtlCol="0" anchor="ctr"/>
          <a:lstStyle/>
          <a:p>
            <a:r>
              <a:rPr lang="tr-TR" sz="3200" b="1" dirty="0">
                <a:solidFill>
                  <a:schemeClr val="bg1"/>
                </a:solidFill>
              </a:rPr>
              <a:t>     </a:t>
            </a:r>
            <a:r>
              <a:rPr lang="en-US" sz="3200" b="1" dirty="0">
                <a:solidFill>
                  <a:schemeClr val="bg1"/>
                </a:solidFill>
                <a:latin typeface="Arial" panose="020B0604020202020204" pitchFamily="34" charset="0"/>
                <a:cs typeface="Arial" panose="020B0604020202020204" pitchFamily="34" charset="0"/>
              </a:rPr>
              <a:t>Significance of the Study</a:t>
            </a:r>
            <a:endParaRPr lang="tr-TR" sz="3200" dirty="0">
              <a:solidFill>
                <a:schemeClr val="bg1"/>
              </a:solidFill>
            </a:endParaRPr>
          </a:p>
        </p:txBody>
      </p:sp>
    </p:spTree>
    <p:extLst>
      <p:ext uri="{BB962C8B-B14F-4D97-AF65-F5344CB8AC3E}">
        <p14:creationId xmlns:p14="http://schemas.microsoft.com/office/powerpoint/2010/main" val="9542394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2"/>
        <p:cNvGrpSpPr/>
        <p:nvPr/>
      </p:nvGrpSpPr>
      <p:grpSpPr>
        <a:xfrm>
          <a:off x="0" y="0"/>
          <a:ext cx="0" cy="0"/>
          <a:chOff x="0" y="0"/>
          <a:chExt cx="0" cy="0"/>
        </a:xfrm>
      </p:grpSpPr>
      <p:sp useBgFill="1">
        <p:nvSpPr>
          <p:cNvPr id="140" name="Rectangle 13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5" name="Picture 124" descr="Kağıt üzerindeki bir kağıda ulaşan, kağıdın ve Yapışkan notların tam olarak bulunduğu kişi">
            <a:extLst>
              <a:ext uri="{FF2B5EF4-FFF2-40B4-BE49-F238E27FC236}">
                <a16:creationId xmlns:a16="http://schemas.microsoft.com/office/drawing/2014/main" id="{75FBCFE6-4E50-BB0F-0CDF-78134131C82C}"/>
              </a:ext>
            </a:extLst>
          </p:cNvPr>
          <p:cNvPicPr>
            <a:picLocks noChangeAspect="1"/>
          </p:cNvPicPr>
          <p:nvPr/>
        </p:nvPicPr>
        <p:blipFill>
          <a:blip r:embed="rId3">
            <a:alphaModFix amt="50000"/>
          </a:blip>
          <a:srcRect l="2446" r="3437" b="-1"/>
          <a:stretch>
            <a:fillRect/>
          </a:stretch>
        </p:blipFill>
        <p:spPr>
          <a:xfrm>
            <a:off x="2522356" y="10"/>
            <a:ext cx="9669642" cy="6857990"/>
          </a:xfrm>
          <a:prstGeom prst="rect">
            <a:avLst/>
          </a:prstGeom>
        </p:spPr>
      </p:pic>
      <p:sp>
        <p:nvSpPr>
          <p:cNvPr id="142" name="Rectangle 14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Metin kutusu 33">
            <a:extLst>
              <a:ext uri="{FF2B5EF4-FFF2-40B4-BE49-F238E27FC236}">
                <a16:creationId xmlns:a16="http://schemas.microsoft.com/office/drawing/2014/main" id="{7B9CA3CD-4AFE-3035-927B-0F10ABB46118}"/>
              </a:ext>
            </a:extLst>
          </p:cNvPr>
          <p:cNvSpPr txBox="1"/>
          <p:nvPr/>
        </p:nvSpPr>
        <p:spPr>
          <a:xfrm>
            <a:off x="304725" y="1208314"/>
            <a:ext cx="6472052" cy="5355772"/>
          </a:xfrm>
          <a:prstGeom prst="rect">
            <a:avLst/>
          </a:prstGeom>
        </p:spPr>
        <p:txBody>
          <a:bodyPr vert="horz" lIns="91440" tIns="45720" rIns="91440" bIns="45720" rtlCol="0">
            <a:noAutofit/>
          </a:bodyPr>
          <a:lstStyle/>
          <a:p>
            <a:pPr algn="just">
              <a:lnSpc>
                <a:spcPct val="90000"/>
              </a:lnSpc>
              <a:spcAft>
                <a:spcPts val="600"/>
              </a:spcAft>
            </a:pPr>
            <a:r>
              <a:rPr lang="en-US" b="1" dirty="0">
                <a:effectLst/>
                <a:latin typeface="Arial" panose="020B0604020202020204" pitchFamily="34" charset="0"/>
                <a:cs typeface="Arial" panose="020B0604020202020204" pitchFamily="34" charset="0"/>
              </a:rPr>
              <a:t>Multi-layered research design </a:t>
            </a:r>
            <a:r>
              <a:rPr lang="en-US" dirty="0">
                <a:effectLst/>
                <a:latin typeface="Arial" panose="020B0604020202020204" pitchFamily="34" charset="0"/>
                <a:cs typeface="Arial" panose="020B0604020202020204" pitchFamily="34" charset="0"/>
              </a:rPr>
              <a:t>that combines both </a:t>
            </a:r>
            <a:r>
              <a:rPr lang="en-US" b="1" dirty="0">
                <a:effectLst/>
                <a:latin typeface="Arial" panose="020B0604020202020204" pitchFamily="34" charset="0"/>
                <a:cs typeface="Arial" panose="020B0604020202020204" pitchFamily="34" charset="0"/>
              </a:rPr>
              <a:t>qualitative and quantitative techniques </a:t>
            </a:r>
            <a:r>
              <a:rPr lang="en-US" dirty="0">
                <a:effectLst/>
                <a:latin typeface="Arial" panose="020B0604020202020204" pitchFamily="34" charset="0"/>
                <a:cs typeface="Arial" panose="020B0604020202020204" pitchFamily="34" charset="0"/>
              </a:rPr>
              <a:t>to generate evidence-based findings and recommendations. </a:t>
            </a:r>
          </a:p>
          <a:p>
            <a:pPr indent="-228600">
              <a:lnSpc>
                <a:spcPct val="90000"/>
              </a:lnSpc>
              <a:spcAft>
                <a:spcPts val="600"/>
              </a:spcAft>
              <a:buFont typeface="Arial" panose="020B0604020202020204" pitchFamily="34" charset="0"/>
              <a:buChar char="•"/>
            </a:pPr>
            <a:endParaRPr lang="en-US" b="1" dirty="0">
              <a:latin typeface="Arial" panose="020B0604020202020204" pitchFamily="34" charset="0"/>
              <a:cs typeface="Arial" panose="020B0604020202020204" pitchFamily="34" charset="0"/>
            </a:endParaRPr>
          </a:p>
          <a:p>
            <a:pPr marL="57150" indent="-285750" algn="just">
              <a:lnSpc>
                <a:spcPct val="90000"/>
              </a:lnSpc>
              <a:spcAft>
                <a:spcPts val="600"/>
              </a:spcAft>
              <a:buFont typeface="Wingdings" pitchFamily="2" charset="2"/>
              <a:buChar char="ü"/>
            </a:pPr>
            <a:r>
              <a:rPr lang="en-US" b="1" dirty="0">
                <a:latin typeface="Arial" panose="020B0604020202020204" pitchFamily="34" charset="0"/>
                <a:cs typeface="Arial" panose="020B0604020202020204" pitchFamily="34" charset="0"/>
              </a:rPr>
              <a:t>D</a:t>
            </a:r>
            <a:r>
              <a:rPr lang="en-US" b="1" dirty="0">
                <a:effectLst/>
                <a:latin typeface="Arial" panose="020B0604020202020204" pitchFamily="34" charset="0"/>
                <a:cs typeface="Arial" panose="020B0604020202020204" pitchFamily="34" charset="0"/>
              </a:rPr>
              <a:t>esk-based literature review</a:t>
            </a:r>
          </a:p>
          <a:p>
            <a:pPr algn="just">
              <a:lnSpc>
                <a:spcPct val="90000"/>
              </a:lnSpc>
              <a:spcAft>
                <a:spcPts val="600"/>
              </a:spcAft>
            </a:pPr>
            <a:endParaRPr lang="en-US" b="1" dirty="0">
              <a:latin typeface="Arial" panose="020B0604020202020204" pitchFamily="34" charset="0"/>
              <a:cs typeface="Arial" panose="020B0604020202020204" pitchFamily="34" charset="0"/>
            </a:endParaRPr>
          </a:p>
          <a:p>
            <a:pPr marL="57150" indent="-285750" algn="just">
              <a:lnSpc>
                <a:spcPct val="90000"/>
              </a:lnSpc>
              <a:spcAft>
                <a:spcPts val="600"/>
              </a:spcAft>
              <a:buFont typeface="Wingdings" pitchFamily="2" charset="2"/>
              <a:buChar char="ü"/>
            </a:pPr>
            <a:r>
              <a:rPr lang="en-US" b="1" dirty="0">
                <a:latin typeface="Arial" panose="020B0604020202020204" pitchFamily="34" charset="0"/>
                <a:cs typeface="Arial" panose="020B0604020202020204" pitchFamily="34" charset="0"/>
              </a:rPr>
              <a:t>S</a:t>
            </a:r>
            <a:r>
              <a:rPr lang="en-US" b="1" dirty="0">
                <a:effectLst/>
                <a:latin typeface="Arial" panose="020B0604020202020204" pitchFamily="34" charset="0"/>
                <a:cs typeface="Arial" panose="020B0604020202020204" pitchFamily="34" charset="0"/>
              </a:rPr>
              <a:t>tructured online survey</a:t>
            </a:r>
          </a:p>
          <a:p>
            <a:pPr algn="just">
              <a:lnSpc>
                <a:spcPct val="90000"/>
              </a:lnSpc>
              <a:spcAft>
                <a:spcPts val="600"/>
              </a:spcAft>
            </a:pPr>
            <a:endParaRPr lang="en-US" b="1" dirty="0">
              <a:latin typeface="Arial" panose="020B0604020202020204" pitchFamily="34" charset="0"/>
              <a:cs typeface="Arial" panose="020B0604020202020204" pitchFamily="34" charset="0"/>
            </a:endParaRPr>
          </a:p>
          <a:p>
            <a:pPr marL="57150" indent="-285750" algn="just">
              <a:lnSpc>
                <a:spcPct val="90000"/>
              </a:lnSpc>
              <a:spcAft>
                <a:spcPts val="600"/>
              </a:spcAft>
              <a:buFont typeface="Wingdings" pitchFamily="2" charset="2"/>
              <a:buChar char="ü"/>
            </a:pPr>
            <a:r>
              <a:rPr lang="en-US" b="1" dirty="0">
                <a:latin typeface="Arial" panose="020B0604020202020204" pitchFamily="34" charset="0"/>
                <a:cs typeface="Arial" panose="020B0604020202020204" pitchFamily="34" charset="0"/>
              </a:rPr>
              <a:t>F</a:t>
            </a:r>
            <a:r>
              <a:rPr lang="en-US" b="1" dirty="0">
                <a:effectLst/>
                <a:latin typeface="Arial" panose="020B0604020202020204" pitchFamily="34" charset="0"/>
                <a:cs typeface="Arial" panose="020B0604020202020204" pitchFamily="34" charset="0"/>
              </a:rPr>
              <a:t>ield visits</a:t>
            </a:r>
          </a:p>
          <a:p>
            <a:pPr algn="just">
              <a:lnSpc>
                <a:spcPct val="90000"/>
              </a:lnSpc>
              <a:spcAft>
                <a:spcPts val="600"/>
              </a:spcAft>
            </a:pPr>
            <a:endParaRPr lang="en-US" b="1" dirty="0">
              <a:latin typeface="Arial" panose="020B0604020202020204" pitchFamily="34" charset="0"/>
              <a:cs typeface="Arial" panose="020B0604020202020204" pitchFamily="34" charset="0"/>
            </a:endParaRPr>
          </a:p>
          <a:p>
            <a:pPr marL="57150" indent="-285750" algn="just">
              <a:lnSpc>
                <a:spcPct val="90000"/>
              </a:lnSpc>
              <a:spcAft>
                <a:spcPts val="600"/>
              </a:spcAft>
              <a:buFont typeface="Wingdings" pitchFamily="2" charset="2"/>
              <a:buChar char="ü"/>
            </a:pPr>
            <a:r>
              <a:rPr lang="en-US" b="1" dirty="0">
                <a:effectLst/>
                <a:latin typeface="Arial" panose="020B0604020202020204" pitchFamily="34" charset="0"/>
                <a:cs typeface="Arial" panose="020B0604020202020204" pitchFamily="34" charset="0"/>
              </a:rPr>
              <a:t>Interviews</a:t>
            </a:r>
          </a:p>
          <a:p>
            <a:pPr marL="57150" indent="-285750">
              <a:lnSpc>
                <a:spcPct val="90000"/>
              </a:lnSpc>
              <a:spcAft>
                <a:spcPts val="600"/>
              </a:spcAft>
              <a:buFont typeface="Wingdings" pitchFamily="2" charset="2"/>
              <a:buChar char="ü"/>
            </a:pPr>
            <a:endParaRPr lang="en-US" sz="1600" b="1" dirty="0">
              <a:latin typeface="Arial" panose="020B0604020202020204" pitchFamily="34" charset="0"/>
              <a:cs typeface="Arial" panose="020B0604020202020204" pitchFamily="34" charset="0"/>
            </a:endParaRPr>
          </a:p>
          <a:p>
            <a:pPr indent="-228600">
              <a:lnSpc>
                <a:spcPct val="90000"/>
              </a:lnSpc>
              <a:spcAft>
                <a:spcPts val="600"/>
              </a:spcAft>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indent="-228600">
              <a:lnSpc>
                <a:spcPct val="90000"/>
              </a:lnSpc>
              <a:spcAft>
                <a:spcPts val="600"/>
              </a:spcAft>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indent="-228600">
              <a:lnSpc>
                <a:spcPct val="90000"/>
              </a:lnSpc>
              <a:spcAft>
                <a:spcPts val="600"/>
              </a:spcAft>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indent="-228600">
              <a:lnSpc>
                <a:spcPct val="90000"/>
              </a:lnSpc>
              <a:spcAft>
                <a:spcPts val="600"/>
              </a:spcAft>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indent="-228600">
              <a:lnSpc>
                <a:spcPct val="90000"/>
              </a:lnSpc>
              <a:spcAft>
                <a:spcPts val="600"/>
              </a:spcAft>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indent="-228600">
              <a:lnSpc>
                <a:spcPct val="90000"/>
              </a:lnSpc>
              <a:spcAft>
                <a:spcPts val="600"/>
              </a:spcAft>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indent="-228600">
              <a:lnSpc>
                <a:spcPct val="90000"/>
              </a:lnSpc>
              <a:spcAft>
                <a:spcPts val="600"/>
              </a:spcAft>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indent="-228600">
              <a:lnSpc>
                <a:spcPct val="90000"/>
              </a:lnSpc>
              <a:spcAft>
                <a:spcPts val="600"/>
              </a:spcAft>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indent="-228600">
              <a:lnSpc>
                <a:spcPct val="90000"/>
              </a:lnSpc>
              <a:spcAft>
                <a:spcPts val="600"/>
              </a:spcAft>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indent="-228600">
              <a:lnSpc>
                <a:spcPct val="90000"/>
              </a:lnSpc>
              <a:spcAft>
                <a:spcPts val="600"/>
              </a:spcAft>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indent="-228600">
              <a:lnSpc>
                <a:spcPct val="90000"/>
              </a:lnSpc>
              <a:spcAft>
                <a:spcPts val="600"/>
              </a:spcAft>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indent="-228600">
              <a:lnSpc>
                <a:spcPct val="90000"/>
              </a:lnSpc>
              <a:spcAft>
                <a:spcPts val="600"/>
              </a:spcAft>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indent="-228600">
              <a:lnSpc>
                <a:spcPct val="90000"/>
              </a:lnSpc>
              <a:spcAft>
                <a:spcPts val="600"/>
              </a:spcAft>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indent="-228600">
              <a:lnSpc>
                <a:spcPct val="90000"/>
              </a:lnSpc>
              <a:spcAft>
                <a:spcPts val="600"/>
              </a:spcAft>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p:txBody>
      </p:sp>
      <p:sp>
        <p:nvSpPr>
          <p:cNvPr id="38" name="Dikdörtgen 37">
            <a:extLst>
              <a:ext uri="{FF2B5EF4-FFF2-40B4-BE49-F238E27FC236}">
                <a16:creationId xmlns:a16="http://schemas.microsoft.com/office/drawing/2014/main" id="{19957E95-CC6F-A67F-6BCC-C1631EB4F0CC}"/>
              </a:ext>
            </a:extLst>
          </p:cNvPr>
          <p:cNvSpPr/>
          <p:nvPr/>
        </p:nvSpPr>
        <p:spPr>
          <a:xfrm>
            <a:off x="0" y="0"/>
            <a:ext cx="12192000" cy="914400"/>
          </a:xfrm>
          <a:prstGeom prst="rect">
            <a:avLst/>
          </a:prstGeom>
          <a:solidFill>
            <a:srgbClr val="002060"/>
          </a:solidFill>
          <a:ln w="38100">
            <a:noFill/>
          </a:ln>
        </p:spPr>
        <p:style>
          <a:lnRef idx="0">
            <a:scrgbClr r="0" g="0" b="0"/>
          </a:lnRef>
          <a:fillRef idx="0">
            <a:scrgbClr r="0" g="0" b="0"/>
          </a:fillRef>
          <a:effectRef idx="0">
            <a:scrgbClr r="0" g="0" b="0"/>
          </a:effectRef>
          <a:fontRef idx="minor">
            <a:schemeClr val="lt1"/>
          </a:fontRef>
        </p:style>
        <p:txBody>
          <a:bodyPr rtlCol="0" anchor="ctr"/>
          <a:lstStyle/>
          <a:p>
            <a:r>
              <a:rPr lang="tr-TR" sz="3200" b="1" dirty="0">
                <a:solidFill>
                  <a:schemeClr val="bg1"/>
                </a:solidFill>
              </a:rPr>
              <a:t>     </a:t>
            </a:r>
          </a:p>
          <a:p>
            <a:endParaRPr lang="tr-TR" sz="3200" b="1" dirty="0">
              <a:solidFill>
                <a:schemeClr val="bg1"/>
              </a:solidFill>
              <a:latin typeface="Arial" panose="020B0604020202020204" pitchFamily="34" charset="0"/>
              <a:cs typeface="Arial" panose="020B0604020202020204" pitchFamily="34" charset="0"/>
            </a:endParaRPr>
          </a:p>
          <a:p>
            <a:r>
              <a:rPr lang="en-US" sz="3200" b="1" dirty="0">
                <a:solidFill>
                  <a:schemeClr val="bg1"/>
                </a:solidFill>
                <a:latin typeface="Arial" panose="020B0604020202020204" pitchFamily="34" charset="0"/>
                <a:cs typeface="Arial" panose="020B0604020202020204" pitchFamily="34" charset="0"/>
              </a:rPr>
              <a:t>Research Methodology</a:t>
            </a:r>
          </a:p>
          <a:p>
            <a:endParaRPr lang="en-US" sz="3200" b="1" dirty="0">
              <a:solidFill>
                <a:schemeClr val="bg1"/>
              </a:solidFill>
              <a:latin typeface="Arial" panose="020B0604020202020204" pitchFamily="34" charset="0"/>
              <a:cs typeface="Arial" panose="020B0604020202020204" pitchFamily="34" charset="0"/>
            </a:endParaRPr>
          </a:p>
          <a:p>
            <a:endParaRPr lang="tr-TR" sz="3200" dirty="0">
              <a:solidFill>
                <a:schemeClr val="bg1"/>
              </a:solidFill>
            </a:endParaRPr>
          </a:p>
        </p:txBody>
      </p:sp>
    </p:spTree>
    <p:extLst>
      <p:ext uri="{BB962C8B-B14F-4D97-AF65-F5344CB8AC3E}">
        <p14:creationId xmlns:p14="http://schemas.microsoft.com/office/powerpoint/2010/main" val="12474569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2"/>
        <p:cNvGrpSpPr/>
        <p:nvPr/>
      </p:nvGrpSpPr>
      <p:grpSpPr>
        <a:xfrm>
          <a:off x="0" y="0"/>
          <a:ext cx="0" cy="0"/>
          <a:chOff x="0" y="0"/>
          <a:chExt cx="0" cy="0"/>
        </a:xfrm>
      </p:grpSpPr>
      <p:sp useBgFill="1">
        <p:nvSpPr>
          <p:cNvPr id="147" name="Rectangle 14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oogle Shape;168;p10" descr="çizgi film, çizim içeren bir resim&#10;&#10;Açıklama otomatik olarak oluşturuldu">
            <a:extLst>
              <a:ext uri="{FF2B5EF4-FFF2-40B4-BE49-F238E27FC236}">
                <a16:creationId xmlns:a16="http://schemas.microsoft.com/office/drawing/2014/main" id="{517E854F-467F-B573-0F50-457B1624AE68}"/>
              </a:ext>
            </a:extLst>
          </p:cNvPr>
          <p:cNvPicPr preferRelativeResize="0"/>
          <p:nvPr/>
        </p:nvPicPr>
        <p:blipFill>
          <a:blip r:embed="rId3">
            <a:alphaModFix amt="35000"/>
          </a:blip>
          <a:srcRect l="23625" r="3407" b="-1"/>
          <a:stretch>
            <a:fillRect/>
          </a:stretch>
        </p:blipFill>
        <p:spPr>
          <a:xfrm>
            <a:off x="2522356" y="10"/>
            <a:ext cx="9669642" cy="6857990"/>
          </a:xfrm>
          <a:prstGeom prst="rect">
            <a:avLst/>
          </a:prstGeom>
          <a:noFill/>
        </p:spPr>
      </p:pic>
      <p:sp>
        <p:nvSpPr>
          <p:cNvPr id="149" name="Rectangle 14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Metin kutusu 33">
            <a:extLst>
              <a:ext uri="{FF2B5EF4-FFF2-40B4-BE49-F238E27FC236}">
                <a16:creationId xmlns:a16="http://schemas.microsoft.com/office/drawing/2014/main" id="{7B9CA3CD-4AFE-3035-927B-0F10ABB46118}"/>
              </a:ext>
            </a:extLst>
          </p:cNvPr>
          <p:cNvSpPr txBox="1"/>
          <p:nvPr/>
        </p:nvSpPr>
        <p:spPr>
          <a:xfrm>
            <a:off x="213756" y="1362693"/>
            <a:ext cx="6044540" cy="5047013"/>
          </a:xfrm>
          <a:prstGeom prst="rect">
            <a:avLst/>
          </a:prstGeom>
        </p:spPr>
        <p:txBody>
          <a:bodyPr vert="horz" lIns="91440" tIns="45720" rIns="91440" bIns="45720" rtlCol="0">
            <a:normAutofit/>
          </a:bodyPr>
          <a:lstStyle/>
          <a:p>
            <a:pPr algn="just">
              <a:lnSpc>
                <a:spcPct val="90000"/>
              </a:lnSpc>
              <a:spcAft>
                <a:spcPts val="600"/>
              </a:spcAft>
            </a:pPr>
            <a:r>
              <a:rPr lang="en-US" dirty="0">
                <a:effectLst/>
                <a:latin typeface="Arial" panose="020B0604020202020204" pitchFamily="34" charset="0"/>
                <a:cs typeface="Arial" panose="020B0604020202020204" pitchFamily="34" charset="0"/>
              </a:rPr>
              <a:t>Selection based on a set of criteria in a </a:t>
            </a:r>
            <a:r>
              <a:rPr lang="en-US" b="1" dirty="0">
                <a:effectLst/>
                <a:latin typeface="Arial" panose="020B0604020202020204" pitchFamily="34" charset="0"/>
                <a:cs typeface="Arial" panose="020B0604020202020204" pitchFamily="34" charset="0"/>
              </a:rPr>
              <a:t>transparent manner </a:t>
            </a:r>
            <a:r>
              <a:rPr lang="en-US" dirty="0">
                <a:effectLst/>
                <a:latin typeface="Arial" panose="020B0604020202020204" pitchFamily="34" charset="0"/>
                <a:cs typeface="Arial" panose="020B0604020202020204" pitchFamily="34" charset="0"/>
              </a:rPr>
              <a:t>to ensure both analytical robustness and comparability of the analysis.</a:t>
            </a:r>
          </a:p>
          <a:p>
            <a:pPr indent="-228600" algn="just">
              <a:lnSpc>
                <a:spcPct val="90000"/>
              </a:lnSpc>
              <a:spcAft>
                <a:spcPts val="600"/>
              </a:spcAft>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457200" indent="-342900" algn="just">
              <a:lnSpc>
                <a:spcPct val="90000"/>
              </a:lnSpc>
              <a:spcAft>
                <a:spcPts val="600"/>
              </a:spcAft>
              <a:buFont typeface="Wingdings" pitchFamily="2" charset="2"/>
              <a:buChar char="Ø"/>
            </a:pPr>
            <a:r>
              <a:rPr lang="en-US" dirty="0">
                <a:effectLst/>
                <a:latin typeface="Arial" panose="020B0604020202020204" pitchFamily="34" charset="0"/>
                <a:cs typeface="Arial" panose="020B0604020202020204" pitchFamily="34" charset="0"/>
              </a:rPr>
              <a:t>Balanced selection, includes </a:t>
            </a:r>
            <a:r>
              <a:rPr lang="en-US" b="1" dirty="0">
                <a:effectLst/>
                <a:latin typeface="Arial" panose="020B0604020202020204" pitchFamily="34" charset="0"/>
                <a:cs typeface="Arial" panose="020B0604020202020204" pitchFamily="34" charset="0"/>
              </a:rPr>
              <a:t>four OIC Member Countries</a:t>
            </a:r>
            <a:r>
              <a:rPr lang="en-US" dirty="0">
                <a:effectLst/>
                <a:latin typeface="Arial" panose="020B0604020202020204" pitchFamily="34" charset="0"/>
                <a:cs typeface="Arial" panose="020B0604020202020204" pitchFamily="34" charset="0"/>
              </a:rPr>
              <a:t> and </a:t>
            </a:r>
            <a:r>
              <a:rPr lang="en-US" b="1" dirty="0">
                <a:effectLst/>
                <a:latin typeface="Arial" panose="020B0604020202020204" pitchFamily="34" charset="0"/>
                <a:cs typeface="Arial" panose="020B0604020202020204" pitchFamily="34" charset="0"/>
              </a:rPr>
              <a:t>two non-OIC countries </a:t>
            </a:r>
            <a:r>
              <a:rPr lang="en-US" dirty="0">
                <a:effectLst/>
                <a:latin typeface="Arial" panose="020B0604020202020204" pitchFamily="34" charset="0"/>
                <a:cs typeface="Arial" panose="020B0604020202020204" pitchFamily="34" charset="0"/>
              </a:rPr>
              <a:t>with fair representation of both </a:t>
            </a:r>
            <a:r>
              <a:rPr lang="en-US" b="1" dirty="0">
                <a:effectLst/>
                <a:latin typeface="Arial" panose="020B0604020202020204" pitchFamily="34" charset="0"/>
                <a:cs typeface="Arial" panose="020B0604020202020204" pitchFamily="34" charset="0"/>
              </a:rPr>
              <a:t>intra-regional</a:t>
            </a:r>
            <a:r>
              <a:rPr lang="en-US" dirty="0">
                <a:effectLst/>
                <a:latin typeface="Arial" panose="020B0604020202020204" pitchFamily="34" charset="0"/>
                <a:cs typeface="Arial" panose="020B0604020202020204" pitchFamily="34" charset="0"/>
              </a:rPr>
              <a:t> and </a:t>
            </a:r>
            <a:r>
              <a:rPr lang="en-US" b="1" dirty="0">
                <a:effectLst/>
                <a:latin typeface="Arial" panose="020B0604020202020204" pitchFamily="34" charset="0"/>
                <a:cs typeface="Arial" panose="020B0604020202020204" pitchFamily="34" charset="0"/>
              </a:rPr>
              <a:t>cross-regional benchmarking.</a:t>
            </a:r>
          </a:p>
          <a:p>
            <a:pPr marL="457200" indent="-342900" algn="just">
              <a:lnSpc>
                <a:spcPct val="90000"/>
              </a:lnSpc>
              <a:spcAft>
                <a:spcPts val="600"/>
              </a:spcAft>
              <a:buFont typeface="Wingdings" pitchFamily="2" charset="2"/>
              <a:buChar char="Ø"/>
            </a:pPr>
            <a:endParaRPr lang="en-US" dirty="0">
              <a:latin typeface="Arial" panose="020B0604020202020204" pitchFamily="34" charset="0"/>
              <a:cs typeface="Arial" panose="020B0604020202020204" pitchFamily="34" charset="0"/>
            </a:endParaRPr>
          </a:p>
          <a:p>
            <a:pPr marL="457200" indent="-342900">
              <a:lnSpc>
                <a:spcPct val="90000"/>
              </a:lnSpc>
              <a:spcAft>
                <a:spcPts val="600"/>
              </a:spcAft>
              <a:buFont typeface="Wingdings" pitchFamily="2" charset="2"/>
              <a:buChar char="Ø"/>
            </a:pPr>
            <a:r>
              <a:rPr lang="en-US" dirty="0">
                <a:effectLst/>
                <a:latin typeface="Arial" panose="020B0604020202020204" pitchFamily="34" charset="0"/>
                <a:cs typeface="Arial" panose="020B0604020202020204" pitchFamily="34" charset="0"/>
              </a:rPr>
              <a:t>Selection based on </a:t>
            </a:r>
            <a:r>
              <a:rPr lang="en-US" b="1" dirty="0">
                <a:effectLst/>
                <a:latin typeface="Arial" panose="020B0604020202020204" pitchFamily="34" charset="0"/>
                <a:cs typeface="Arial" panose="020B0604020202020204" pitchFamily="34" charset="0"/>
              </a:rPr>
              <a:t>geographical diversity</a:t>
            </a:r>
            <a:r>
              <a:rPr lang="en-US" dirty="0">
                <a:effectLst/>
                <a:latin typeface="Arial" panose="020B0604020202020204" pitchFamily="34" charset="0"/>
                <a:cs typeface="Arial" panose="020B0604020202020204" pitchFamily="34" charset="0"/>
              </a:rPr>
              <a:t>; </a:t>
            </a:r>
            <a:r>
              <a:rPr lang="en-US" b="1" dirty="0">
                <a:effectLst/>
                <a:latin typeface="Arial" panose="020B0604020202020204" pitchFamily="34" charset="0"/>
                <a:cs typeface="Arial" panose="020B0604020202020204" pitchFamily="34" charset="0"/>
              </a:rPr>
              <a:t>different levels of GDP, </a:t>
            </a:r>
            <a:r>
              <a:rPr lang="en-US" b="1" dirty="0">
                <a:latin typeface="Arial" panose="020B0604020202020204" pitchFamily="34" charset="0"/>
                <a:cs typeface="Arial" panose="020B0604020202020204" pitchFamily="34" charset="0"/>
              </a:rPr>
              <a:t>product and </a:t>
            </a:r>
            <a:r>
              <a:rPr lang="en-US" b="1" dirty="0">
                <a:effectLst/>
                <a:latin typeface="Arial" panose="020B0604020202020204" pitchFamily="34" charset="0"/>
                <a:cs typeface="Arial" panose="020B0604020202020204" pitchFamily="34" charset="0"/>
              </a:rPr>
              <a:t>market diversity. </a:t>
            </a:r>
            <a:br>
              <a:rPr lang="en-US" b="1" dirty="0">
                <a:effectLst/>
                <a:latin typeface="Arial" panose="020B0604020202020204" pitchFamily="34" charset="0"/>
                <a:cs typeface="Arial" panose="020B0604020202020204" pitchFamily="34" charset="0"/>
              </a:rPr>
            </a:br>
            <a:endParaRPr lang="en-US" b="1" dirty="0">
              <a:effectLst/>
              <a:latin typeface="Arial" panose="020B0604020202020204" pitchFamily="34" charset="0"/>
              <a:cs typeface="Arial" panose="020B0604020202020204" pitchFamily="34" charset="0"/>
            </a:endParaRPr>
          </a:p>
          <a:p>
            <a:pPr marL="457200" indent="-342900" algn="just">
              <a:lnSpc>
                <a:spcPct val="90000"/>
              </a:lnSpc>
              <a:spcAft>
                <a:spcPts val="600"/>
              </a:spcAft>
              <a:buFont typeface="Wingdings" pitchFamily="2" charset="2"/>
              <a:buChar char="Ø"/>
            </a:pPr>
            <a:r>
              <a:rPr lang="en-US" dirty="0">
                <a:latin typeface="Arial" panose="020B0604020202020204" pitchFamily="34" charset="0"/>
                <a:cs typeface="Arial" panose="020B0604020202020204" pitchFamily="34" charset="0"/>
              </a:rPr>
              <a:t>C</a:t>
            </a:r>
            <a:r>
              <a:rPr lang="en-US" dirty="0">
                <a:effectLst/>
                <a:latin typeface="Arial" panose="020B0604020202020204" pitchFamily="34" charset="0"/>
                <a:cs typeface="Arial" panose="020B0604020202020204" pitchFamily="34" charset="0"/>
              </a:rPr>
              <a:t>ategorizing countries by their </a:t>
            </a:r>
            <a:r>
              <a:rPr lang="en-US" b="1" dirty="0">
                <a:effectLst/>
                <a:latin typeface="Arial" panose="020B0604020202020204" pitchFamily="34" charset="0"/>
                <a:cs typeface="Arial" panose="020B0604020202020204" pitchFamily="34" charset="0"/>
              </a:rPr>
              <a:t>strategic strengths, structural weaknesses</a:t>
            </a:r>
            <a:r>
              <a:rPr lang="en-US" dirty="0">
                <a:effectLst/>
                <a:latin typeface="Arial" panose="020B0604020202020204" pitchFamily="34" charset="0"/>
                <a:cs typeface="Arial" panose="020B0604020202020204" pitchFamily="34" charset="0"/>
              </a:rPr>
              <a:t>, and </a:t>
            </a:r>
            <a:r>
              <a:rPr lang="en-US" b="1" dirty="0">
                <a:effectLst/>
                <a:latin typeface="Arial" panose="020B0604020202020204" pitchFamily="34" charset="0"/>
                <a:cs typeface="Arial" panose="020B0604020202020204" pitchFamily="34" charset="0"/>
              </a:rPr>
              <a:t>prospective opportunities.</a:t>
            </a:r>
            <a:endParaRPr lang="en-US" b="1" dirty="0">
              <a:effectLst/>
            </a:endParaRPr>
          </a:p>
          <a:p>
            <a:pPr marL="57150" indent="-228600">
              <a:lnSpc>
                <a:spcPct val="90000"/>
              </a:lnSpc>
              <a:spcAft>
                <a:spcPts val="600"/>
              </a:spcAft>
              <a:buFont typeface="Arial" panose="020B0604020202020204" pitchFamily="34" charset="0"/>
              <a:buChar char="•"/>
            </a:pPr>
            <a:endParaRPr lang="en-US" sz="1300" b="1" dirty="0">
              <a:effectLst/>
            </a:endParaRPr>
          </a:p>
          <a:p>
            <a:pPr marL="57150" indent="-228600">
              <a:lnSpc>
                <a:spcPct val="90000"/>
              </a:lnSpc>
              <a:spcAft>
                <a:spcPts val="600"/>
              </a:spcAft>
              <a:buFont typeface="Arial" panose="020B0604020202020204" pitchFamily="34" charset="0"/>
              <a:buChar char="•"/>
            </a:pPr>
            <a:endParaRPr lang="en-US" sz="1300" b="1" dirty="0"/>
          </a:p>
          <a:p>
            <a:pPr indent="-228600">
              <a:lnSpc>
                <a:spcPct val="90000"/>
              </a:lnSpc>
              <a:spcAft>
                <a:spcPts val="600"/>
              </a:spcAft>
              <a:buFont typeface="Arial" panose="020B0604020202020204" pitchFamily="34" charset="0"/>
              <a:buChar char="•"/>
            </a:pPr>
            <a:endParaRPr lang="en-US" sz="1300" dirty="0"/>
          </a:p>
          <a:p>
            <a:pPr indent="-228600">
              <a:lnSpc>
                <a:spcPct val="90000"/>
              </a:lnSpc>
              <a:spcAft>
                <a:spcPts val="600"/>
              </a:spcAft>
              <a:buFont typeface="Arial" panose="020B0604020202020204" pitchFamily="34" charset="0"/>
              <a:buChar char="•"/>
            </a:pPr>
            <a:endParaRPr lang="en-US" sz="1300" dirty="0"/>
          </a:p>
          <a:p>
            <a:pPr indent="-228600">
              <a:lnSpc>
                <a:spcPct val="90000"/>
              </a:lnSpc>
              <a:spcAft>
                <a:spcPts val="600"/>
              </a:spcAft>
              <a:buFont typeface="Arial" panose="020B0604020202020204" pitchFamily="34" charset="0"/>
              <a:buChar char="•"/>
            </a:pPr>
            <a:endParaRPr lang="en-US" sz="1300" dirty="0"/>
          </a:p>
          <a:p>
            <a:pPr indent="-228600">
              <a:lnSpc>
                <a:spcPct val="90000"/>
              </a:lnSpc>
              <a:spcAft>
                <a:spcPts val="600"/>
              </a:spcAft>
              <a:buFont typeface="Arial" panose="020B0604020202020204" pitchFamily="34" charset="0"/>
              <a:buChar char="•"/>
            </a:pPr>
            <a:endParaRPr lang="en-US" sz="1300" dirty="0"/>
          </a:p>
          <a:p>
            <a:pPr indent="-228600">
              <a:lnSpc>
                <a:spcPct val="90000"/>
              </a:lnSpc>
              <a:spcAft>
                <a:spcPts val="600"/>
              </a:spcAft>
              <a:buFont typeface="Arial" panose="020B0604020202020204" pitchFamily="34" charset="0"/>
              <a:buChar char="•"/>
            </a:pPr>
            <a:endParaRPr lang="en-US" sz="1300" dirty="0"/>
          </a:p>
          <a:p>
            <a:pPr indent="-228600">
              <a:lnSpc>
                <a:spcPct val="90000"/>
              </a:lnSpc>
              <a:spcAft>
                <a:spcPts val="600"/>
              </a:spcAft>
              <a:buFont typeface="Arial" panose="020B0604020202020204" pitchFamily="34" charset="0"/>
              <a:buChar char="•"/>
            </a:pPr>
            <a:endParaRPr lang="en-US" sz="1300" dirty="0"/>
          </a:p>
          <a:p>
            <a:pPr indent="-228600">
              <a:lnSpc>
                <a:spcPct val="90000"/>
              </a:lnSpc>
              <a:spcAft>
                <a:spcPts val="600"/>
              </a:spcAft>
              <a:buFont typeface="Arial" panose="020B0604020202020204" pitchFamily="34" charset="0"/>
              <a:buChar char="•"/>
            </a:pPr>
            <a:endParaRPr lang="en-US" sz="1300" dirty="0"/>
          </a:p>
          <a:p>
            <a:pPr indent="-228600">
              <a:lnSpc>
                <a:spcPct val="90000"/>
              </a:lnSpc>
              <a:spcAft>
                <a:spcPts val="600"/>
              </a:spcAft>
              <a:buFont typeface="Arial" panose="020B0604020202020204" pitchFamily="34" charset="0"/>
              <a:buChar char="•"/>
            </a:pPr>
            <a:endParaRPr lang="en-US" sz="1300" dirty="0"/>
          </a:p>
          <a:p>
            <a:pPr indent="-228600">
              <a:lnSpc>
                <a:spcPct val="90000"/>
              </a:lnSpc>
              <a:spcAft>
                <a:spcPts val="600"/>
              </a:spcAft>
              <a:buFont typeface="Arial" panose="020B0604020202020204" pitchFamily="34" charset="0"/>
              <a:buChar char="•"/>
            </a:pPr>
            <a:endParaRPr lang="en-US" sz="1300" dirty="0"/>
          </a:p>
          <a:p>
            <a:pPr indent="-228600">
              <a:lnSpc>
                <a:spcPct val="90000"/>
              </a:lnSpc>
              <a:spcAft>
                <a:spcPts val="600"/>
              </a:spcAft>
              <a:buFont typeface="Arial" panose="020B0604020202020204" pitchFamily="34" charset="0"/>
              <a:buChar char="•"/>
            </a:pPr>
            <a:endParaRPr lang="en-US" sz="1300" dirty="0"/>
          </a:p>
          <a:p>
            <a:pPr indent="-228600">
              <a:lnSpc>
                <a:spcPct val="90000"/>
              </a:lnSpc>
              <a:spcAft>
                <a:spcPts val="600"/>
              </a:spcAft>
              <a:buFont typeface="Arial" panose="020B0604020202020204" pitchFamily="34" charset="0"/>
              <a:buChar char="•"/>
            </a:pPr>
            <a:endParaRPr lang="en-US" sz="1300" dirty="0"/>
          </a:p>
          <a:p>
            <a:pPr indent="-228600">
              <a:lnSpc>
                <a:spcPct val="90000"/>
              </a:lnSpc>
              <a:spcAft>
                <a:spcPts val="600"/>
              </a:spcAft>
              <a:buFont typeface="Arial" panose="020B0604020202020204" pitchFamily="34" charset="0"/>
              <a:buChar char="•"/>
            </a:pPr>
            <a:endParaRPr lang="en-US" sz="1300" dirty="0"/>
          </a:p>
          <a:p>
            <a:pPr indent="-228600">
              <a:lnSpc>
                <a:spcPct val="90000"/>
              </a:lnSpc>
              <a:spcAft>
                <a:spcPts val="600"/>
              </a:spcAft>
              <a:buFont typeface="Arial" panose="020B0604020202020204" pitchFamily="34" charset="0"/>
              <a:buChar char="•"/>
            </a:pPr>
            <a:endParaRPr lang="en-US" sz="1300" dirty="0"/>
          </a:p>
          <a:p>
            <a:pPr indent="-228600">
              <a:lnSpc>
                <a:spcPct val="90000"/>
              </a:lnSpc>
              <a:spcAft>
                <a:spcPts val="600"/>
              </a:spcAft>
              <a:buFont typeface="Arial" panose="020B0604020202020204" pitchFamily="34" charset="0"/>
              <a:buChar char="•"/>
            </a:pPr>
            <a:endParaRPr lang="en-US" sz="1300" dirty="0"/>
          </a:p>
        </p:txBody>
      </p:sp>
      <p:sp>
        <p:nvSpPr>
          <p:cNvPr id="3" name="Dikdörtgen 2">
            <a:extLst>
              <a:ext uri="{FF2B5EF4-FFF2-40B4-BE49-F238E27FC236}">
                <a16:creationId xmlns:a16="http://schemas.microsoft.com/office/drawing/2014/main" id="{CF693C12-A212-75E6-F645-DE936BA0DFF6}"/>
              </a:ext>
            </a:extLst>
          </p:cNvPr>
          <p:cNvSpPr/>
          <p:nvPr/>
        </p:nvSpPr>
        <p:spPr>
          <a:xfrm>
            <a:off x="0" y="0"/>
            <a:ext cx="12192000" cy="914400"/>
          </a:xfrm>
          <a:prstGeom prst="rect">
            <a:avLst/>
          </a:prstGeom>
          <a:solidFill>
            <a:srgbClr val="002060"/>
          </a:solidFill>
          <a:ln w="38100">
            <a:noFill/>
          </a:ln>
        </p:spPr>
        <p:style>
          <a:lnRef idx="0">
            <a:scrgbClr r="0" g="0" b="0"/>
          </a:lnRef>
          <a:fillRef idx="0">
            <a:scrgbClr r="0" g="0" b="0"/>
          </a:fillRef>
          <a:effectRef idx="0">
            <a:scrgbClr r="0" g="0" b="0"/>
          </a:effectRef>
          <a:fontRef idx="minor">
            <a:schemeClr val="lt1"/>
          </a:fontRef>
        </p:style>
        <p:txBody>
          <a:bodyPr rtlCol="0" anchor="ctr"/>
          <a:lstStyle/>
          <a:p>
            <a:r>
              <a:rPr lang="tr-TR" sz="3200" b="1" dirty="0">
                <a:solidFill>
                  <a:schemeClr val="bg1"/>
                </a:solidFill>
              </a:rPr>
              <a:t>     </a:t>
            </a:r>
          </a:p>
          <a:p>
            <a:endParaRPr lang="tr-TR" sz="3200" b="1" dirty="0">
              <a:solidFill>
                <a:schemeClr val="bg1"/>
              </a:solidFill>
              <a:latin typeface="Arial" panose="020B0604020202020204" pitchFamily="34" charset="0"/>
              <a:cs typeface="Arial" panose="020B0604020202020204" pitchFamily="34" charset="0"/>
            </a:endParaRPr>
          </a:p>
          <a:p>
            <a:r>
              <a:rPr lang="en-US" sz="3200" b="1" dirty="0">
                <a:solidFill>
                  <a:schemeClr val="bg1"/>
                </a:solidFill>
                <a:latin typeface="Arial" panose="020B0604020202020204" pitchFamily="34" charset="0"/>
                <a:cs typeface="Arial" panose="020B0604020202020204" pitchFamily="34" charset="0"/>
              </a:rPr>
              <a:t>Case Country Selection Criteria</a:t>
            </a:r>
          </a:p>
          <a:p>
            <a:endParaRPr lang="en-US" sz="3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7372389"/>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{A5CEBC27-D4B6-344A-B350-DD7FFB3CD2A1}tf10001120</Template>
  <TotalTime>2617</TotalTime>
  <Words>3134</Words>
  <Application>Microsoft Office PowerPoint</Application>
  <PresentationFormat>Widescreen</PresentationFormat>
  <Paragraphs>328</Paragraphs>
  <Slides>35</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Arial</vt:lpstr>
      <vt:lpstr>Calibri</vt:lpstr>
      <vt:lpstr>Calibri Light</vt:lpstr>
      <vt:lpstr>Cambria</vt:lpstr>
      <vt:lpstr>Roboto</vt:lpstr>
      <vt:lpstr>Times New Roman</vt:lpstr>
      <vt:lpstr>Wingdings</vt:lpstr>
      <vt:lpstr>Office Teması</vt:lpstr>
      <vt:lpstr>DEVELOPING/IMPROVING EXPORT STRATEGIES IN THE OIC MEMBER COUNTRIES</vt:lpstr>
      <vt:lpstr>OVERVIEW OF THE PRESENTATION</vt:lpstr>
      <vt:lpstr>1. GENERAL OVERVIEW &amp; INTRODUCTION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CONCEPTUAL FRAMEWORK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EXPORT STRATEGY DEVELOPMENT</vt:lpstr>
      <vt:lpstr>PowerPoint Presentation</vt:lpstr>
      <vt:lpstr>PowerPoint Presentation</vt:lpstr>
      <vt:lpstr>PowerPoint Presentation</vt:lpstr>
      <vt:lpstr>PowerPoint Presentation</vt:lpstr>
      <vt:lpstr>4. GOOD PRACTICES FROM LEADING COUNTRIES</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DEVELOPING/IMPROVING EXPORT STRATEGIES IN THE OIC MEMBER COUNTRIES</dc:title>
  <dc:creator>Kullanıcı 1. UTR</dc:creator>
  <cp:lastModifiedBy>Ledas Tech</cp:lastModifiedBy>
  <cp:revision>166</cp:revision>
  <dcterms:created xsi:type="dcterms:W3CDTF">2025-04-15T11:30:31Z</dcterms:created>
  <dcterms:modified xsi:type="dcterms:W3CDTF">2025-09-22T06:07:05Z</dcterms:modified>
</cp:coreProperties>
</file>