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648" r:id="rId3"/>
    <p:sldMasterId id="2147483667" r:id="rId4"/>
  </p:sldMasterIdLst>
  <p:notesMasterIdLst>
    <p:notesMasterId r:id="rId20"/>
  </p:notesMasterIdLst>
  <p:handoutMasterIdLst>
    <p:handoutMasterId r:id="rId21"/>
  </p:handoutMasterIdLst>
  <p:sldIdLst>
    <p:sldId id="298" r:id="rId5"/>
    <p:sldId id="372" r:id="rId6"/>
    <p:sldId id="373" r:id="rId7"/>
    <p:sldId id="374" r:id="rId8"/>
    <p:sldId id="366" r:id="rId9"/>
    <p:sldId id="375" r:id="rId10"/>
    <p:sldId id="376" r:id="rId11"/>
    <p:sldId id="377" r:id="rId12"/>
    <p:sldId id="378" r:id="rId13"/>
    <p:sldId id="379" r:id="rId14"/>
    <p:sldId id="380" r:id="rId15"/>
    <p:sldId id="381" r:id="rId16"/>
    <p:sldId id="368" r:id="rId17"/>
    <p:sldId id="367" r:id="rId18"/>
    <p:sldId id="296" r:id="rId1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73A0DAA-6AF3-43AB-8588-CEC1D06C72B9}">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5" autoAdjust="0"/>
    <p:restoredTop sz="95397" autoAdjust="0"/>
  </p:normalViewPr>
  <p:slideViewPr>
    <p:cSldViewPr snapToGrid="0">
      <p:cViewPr varScale="1">
        <p:scale>
          <a:sx n="60" d="100"/>
          <a:sy n="60" d="100"/>
        </p:scale>
        <p:origin x="908" y="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5" d="100"/>
          <a:sy n="85" d="100"/>
        </p:scale>
        <p:origin x="30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A6F60A-D872-466B-B93A-C33D86CB21EE}"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tr-TR"/>
        </a:p>
      </dgm:t>
    </dgm:pt>
    <dgm:pt modelId="{E06E5DAE-BBFA-4C71-9021-EB651BE39079}">
      <dgm:prSet phldrT="[Metin]" custT="1"/>
      <dgm:spPr/>
      <dgm:t>
        <a:bodyPr/>
        <a:lstStyle/>
        <a:p>
          <a:r>
            <a:rPr lang="tr-TR" sz="2800" b="1" dirty="0">
              <a:latin typeface="Cambria" panose="02040503050406030204" pitchFamily="18" charset="0"/>
              <a:ea typeface="Cambria" panose="02040503050406030204" pitchFamily="18" charset="0"/>
            </a:rPr>
            <a:t>4P </a:t>
          </a:r>
          <a:r>
            <a:rPr lang="tr-TR" sz="2800" b="1" dirty="0" err="1">
              <a:latin typeface="Cambria" panose="02040503050406030204" pitchFamily="18" charset="0"/>
              <a:ea typeface="Cambria" panose="02040503050406030204" pitchFamily="18" charset="0"/>
            </a:rPr>
            <a:t>Housing</a:t>
          </a:r>
          <a:r>
            <a:rPr lang="tr-TR" sz="2800" b="1" dirty="0">
              <a:latin typeface="Cambria" panose="02040503050406030204" pitchFamily="18" charset="0"/>
              <a:ea typeface="Cambria" panose="02040503050406030204" pitchFamily="18" charset="0"/>
            </a:rPr>
            <a:t>  Model</a:t>
          </a:r>
        </a:p>
      </dgm:t>
    </dgm:pt>
    <dgm:pt modelId="{DFA70E56-DECA-4FE6-A49E-AC1A7D3F91BA}" type="parTrans" cxnId="{1DF59EAB-FC58-477D-A487-179A05104271}">
      <dgm:prSet/>
      <dgm:spPr/>
      <dgm:t>
        <a:bodyPr/>
        <a:lstStyle/>
        <a:p>
          <a:endParaRPr lang="tr-TR" sz="850">
            <a:latin typeface="Cambria" panose="02040503050406030204" pitchFamily="18" charset="0"/>
            <a:ea typeface="Cambria" panose="02040503050406030204" pitchFamily="18" charset="0"/>
          </a:endParaRPr>
        </a:p>
      </dgm:t>
    </dgm:pt>
    <dgm:pt modelId="{B47039AB-342C-45D4-9AA0-4172A568309E}" type="sibTrans" cxnId="{1DF59EAB-FC58-477D-A487-179A05104271}">
      <dgm:prSet/>
      <dgm:spPr/>
      <dgm:t>
        <a:bodyPr/>
        <a:lstStyle/>
        <a:p>
          <a:endParaRPr lang="tr-TR" sz="850">
            <a:latin typeface="Cambria" panose="02040503050406030204" pitchFamily="18" charset="0"/>
            <a:ea typeface="Cambria" panose="02040503050406030204" pitchFamily="18" charset="0"/>
          </a:endParaRPr>
        </a:p>
      </dgm:t>
    </dgm:pt>
    <dgm:pt modelId="{CE5AD643-CB69-48B1-9163-5DE274F16735}">
      <dgm:prSet phldrT="[Metin]" custT="1"/>
      <dgm:spPr/>
      <dgm:t>
        <a:bodyPr/>
        <a:lstStyle/>
        <a:p>
          <a:r>
            <a:rPr lang="tr-TR" sz="1300" dirty="0" err="1">
              <a:latin typeface="Cambria" panose="02040503050406030204" pitchFamily="18" charset="0"/>
              <a:ea typeface="Cambria" panose="02040503050406030204" pitchFamily="18" charset="0"/>
            </a:rPr>
            <a:t>Affordability</a:t>
          </a:r>
          <a:r>
            <a:rPr lang="tr-TR" sz="1300" dirty="0">
              <a:latin typeface="Cambria" panose="02040503050406030204" pitchFamily="18" charset="0"/>
              <a:ea typeface="Cambria" panose="02040503050406030204" pitchFamily="18" charset="0"/>
            </a:rPr>
            <a:t> </a:t>
          </a:r>
          <a:r>
            <a:rPr lang="tr-TR" sz="1300" dirty="0" err="1">
              <a:latin typeface="Cambria" panose="02040503050406030204" pitchFamily="18" charset="0"/>
              <a:ea typeface="Cambria" panose="02040503050406030204" pitchFamily="18" charset="0"/>
            </a:rPr>
            <a:t>without</a:t>
          </a:r>
          <a:r>
            <a:rPr lang="tr-TR" sz="1300" dirty="0">
              <a:latin typeface="Cambria" panose="02040503050406030204" pitchFamily="18" charset="0"/>
              <a:ea typeface="Cambria" panose="02040503050406030204" pitchFamily="18" charset="0"/>
            </a:rPr>
            <a:t> </a:t>
          </a:r>
          <a:r>
            <a:rPr lang="tr-TR" sz="1300" dirty="0" err="1">
              <a:latin typeface="Cambria" panose="02040503050406030204" pitchFamily="18" charset="0"/>
              <a:ea typeface="Cambria" panose="02040503050406030204" pitchFamily="18" charset="0"/>
            </a:rPr>
            <a:t>Debt</a:t>
          </a:r>
          <a:r>
            <a:rPr lang="tr-TR" sz="1300" dirty="0">
              <a:latin typeface="Cambria" panose="02040503050406030204" pitchFamily="18" charset="0"/>
              <a:ea typeface="Cambria" panose="02040503050406030204" pitchFamily="18" charset="0"/>
            </a:rPr>
            <a:t> </a:t>
          </a:r>
          <a:r>
            <a:rPr lang="tr-TR" sz="1300" dirty="0" err="1">
              <a:latin typeface="Cambria" panose="02040503050406030204" pitchFamily="18" charset="0"/>
              <a:ea typeface="Cambria" panose="02040503050406030204" pitchFamily="18" charset="0"/>
            </a:rPr>
            <a:t>Dependence</a:t>
          </a:r>
          <a:endParaRPr lang="tr-TR" sz="1300" dirty="0">
            <a:latin typeface="Cambria" panose="02040503050406030204" pitchFamily="18" charset="0"/>
            <a:ea typeface="Cambria" panose="02040503050406030204" pitchFamily="18" charset="0"/>
          </a:endParaRPr>
        </a:p>
      </dgm:t>
    </dgm:pt>
    <dgm:pt modelId="{80A23365-2F37-49D3-A930-3BE5B8D5A0D9}" type="parTrans" cxnId="{A336EA1F-D519-4E97-B66D-4EFFDCB346FC}">
      <dgm:prSet/>
      <dgm:spPr/>
      <dgm:t>
        <a:bodyPr/>
        <a:lstStyle/>
        <a:p>
          <a:endParaRPr lang="tr-TR" sz="850">
            <a:latin typeface="Cambria" panose="02040503050406030204" pitchFamily="18" charset="0"/>
            <a:ea typeface="Cambria" panose="02040503050406030204" pitchFamily="18" charset="0"/>
          </a:endParaRPr>
        </a:p>
      </dgm:t>
    </dgm:pt>
    <dgm:pt modelId="{20A87F0C-A0A8-47CB-95B7-642A2245633C}" type="sibTrans" cxnId="{A336EA1F-D519-4E97-B66D-4EFFDCB346FC}">
      <dgm:prSet/>
      <dgm:spPr/>
      <dgm:t>
        <a:bodyPr/>
        <a:lstStyle/>
        <a:p>
          <a:endParaRPr lang="tr-TR" sz="850">
            <a:latin typeface="Cambria" panose="02040503050406030204" pitchFamily="18" charset="0"/>
            <a:ea typeface="Cambria" panose="02040503050406030204" pitchFamily="18" charset="0"/>
          </a:endParaRPr>
        </a:p>
      </dgm:t>
    </dgm:pt>
    <dgm:pt modelId="{840EC05D-2DDF-4158-B55B-CC0E75F8B90F}">
      <dgm:prSet phldrT="[Metin]" custT="1"/>
      <dgm:spPr/>
      <dgm:t>
        <a:bodyPr/>
        <a:lstStyle/>
        <a:p>
          <a:r>
            <a:rPr lang="tr-TR" sz="1300" dirty="0">
              <a:latin typeface="Cambria" panose="02040503050406030204" pitchFamily="18" charset="0"/>
              <a:ea typeface="Cambria" panose="02040503050406030204" pitchFamily="18" charset="0"/>
            </a:rPr>
            <a:t>Collective </a:t>
          </a:r>
          <a:r>
            <a:rPr lang="tr-TR" sz="1300" dirty="0" err="1">
              <a:latin typeface="Cambria" panose="02040503050406030204" pitchFamily="18" charset="0"/>
              <a:ea typeface="Cambria" panose="02040503050406030204" pitchFamily="18" charset="0"/>
            </a:rPr>
            <a:t>Investment</a:t>
          </a:r>
          <a:r>
            <a:rPr lang="tr-TR" sz="1300" dirty="0">
              <a:latin typeface="Cambria" panose="02040503050406030204" pitchFamily="18" charset="0"/>
              <a:ea typeface="Cambria" panose="02040503050406030204" pitchFamily="18" charset="0"/>
            </a:rPr>
            <a:t> </a:t>
          </a:r>
          <a:r>
            <a:rPr lang="tr-TR" sz="1300" dirty="0" err="1">
              <a:latin typeface="Cambria" panose="02040503050406030204" pitchFamily="18" charset="0"/>
              <a:ea typeface="Cambria" panose="02040503050406030204" pitchFamily="18" charset="0"/>
            </a:rPr>
            <a:t>Mechanisms</a:t>
          </a:r>
          <a:endParaRPr lang="tr-TR" sz="1300" dirty="0">
            <a:latin typeface="Cambria" panose="02040503050406030204" pitchFamily="18" charset="0"/>
            <a:ea typeface="Cambria" panose="02040503050406030204" pitchFamily="18" charset="0"/>
          </a:endParaRPr>
        </a:p>
      </dgm:t>
    </dgm:pt>
    <dgm:pt modelId="{EEAE8F64-DF04-40A4-AFBB-DF223042A748}" type="parTrans" cxnId="{EE69461F-F8DE-468C-B9B0-7406882565ED}">
      <dgm:prSet/>
      <dgm:spPr/>
      <dgm:t>
        <a:bodyPr/>
        <a:lstStyle/>
        <a:p>
          <a:endParaRPr lang="tr-TR" sz="850">
            <a:latin typeface="Cambria" panose="02040503050406030204" pitchFamily="18" charset="0"/>
            <a:ea typeface="Cambria" panose="02040503050406030204" pitchFamily="18" charset="0"/>
          </a:endParaRPr>
        </a:p>
      </dgm:t>
    </dgm:pt>
    <dgm:pt modelId="{1CB579AC-A08E-4A97-911A-57AEFBDDCE7E}" type="sibTrans" cxnId="{EE69461F-F8DE-468C-B9B0-7406882565ED}">
      <dgm:prSet/>
      <dgm:spPr/>
      <dgm:t>
        <a:bodyPr/>
        <a:lstStyle/>
        <a:p>
          <a:endParaRPr lang="tr-TR" sz="850">
            <a:latin typeface="Cambria" panose="02040503050406030204" pitchFamily="18" charset="0"/>
            <a:ea typeface="Cambria" panose="02040503050406030204" pitchFamily="18" charset="0"/>
          </a:endParaRPr>
        </a:p>
      </dgm:t>
    </dgm:pt>
    <dgm:pt modelId="{3A5720A2-1927-40E2-BDAA-922F7743227A}">
      <dgm:prSet phldrT="[Metin]" custT="1"/>
      <dgm:spPr/>
      <dgm:t>
        <a:bodyPr/>
        <a:lstStyle/>
        <a:p>
          <a:r>
            <a:rPr lang="tr-TR" sz="1300" dirty="0" err="1">
              <a:latin typeface="Cambria" panose="02040503050406030204" pitchFamily="18" charset="0"/>
              <a:ea typeface="Cambria" panose="02040503050406030204" pitchFamily="18" charset="0"/>
            </a:rPr>
            <a:t>Decentralized</a:t>
          </a:r>
          <a:r>
            <a:rPr lang="tr-TR" sz="1300" dirty="0">
              <a:latin typeface="Cambria" panose="02040503050406030204" pitchFamily="18" charset="0"/>
              <a:ea typeface="Cambria" panose="02040503050406030204" pitchFamily="18" charset="0"/>
            </a:rPr>
            <a:t> Management</a:t>
          </a:r>
        </a:p>
      </dgm:t>
    </dgm:pt>
    <dgm:pt modelId="{8EC9AF3F-7CDF-4E9E-BF62-EF5831B1FB5D}" type="parTrans" cxnId="{E5044446-7E2A-4779-A63E-F96A07E9AF84}">
      <dgm:prSet/>
      <dgm:spPr/>
      <dgm:t>
        <a:bodyPr/>
        <a:lstStyle/>
        <a:p>
          <a:endParaRPr lang="tr-TR" sz="850">
            <a:latin typeface="Cambria" panose="02040503050406030204" pitchFamily="18" charset="0"/>
            <a:ea typeface="Cambria" panose="02040503050406030204" pitchFamily="18" charset="0"/>
          </a:endParaRPr>
        </a:p>
      </dgm:t>
    </dgm:pt>
    <dgm:pt modelId="{4A5E72E6-6056-482C-B9F5-337FD8BCE610}" type="sibTrans" cxnId="{E5044446-7E2A-4779-A63E-F96A07E9AF84}">
      <dgm:prSet/>
      <dgm:spPr/>
      <dgm:t>
        <a:bodyPr/>
        <a:lstStyle/>
        <a:p>
          <a:endParaRPr lang="tr-TR" sz="850">
            <a:latin typeface="Cambria" panose="02040503050406030204" pitchFamily="18" charset="0"/>
            <a:ea typeface="Cambria" panose="02040503050406030204" pitchFamily="18" charset="0"/>
          </a:endParaRPr>
        </a:p>
      </dgm:t>
    </dgm:pt>
    <dgm:pt modelId="{6B85BFB0-1396-4A94-8499-677A87B0859B}">
      <dgm:prSet phldrT="[Metin]" custT="1"/>
      <dgm:spPr/>
      <dgm:t>
        <a:bodyPr/>
        <a:lstStyle/>
        <a:p>
          <a:r>
            <a:rPr lang="tr-TR" sz="1300" dirty="0">
              <a:latin typeface="Cambria" panose="02040503050406030204" pitchFamily="18" charset="0"/>
              <a:ea typeface="Cambria" panose="02040503050406030204" pitchFamily="18" charset="0"/>
            </a:rPr>
            <a:t>Value </a:t>
          </a:r>
          <a:r>
            <a:rPr lang="tr-TR" sz="1300" dirty="0" err="1">
              <a:latin typeface="Cambria" panose="02040503050406030204" pitchFamily="18" charset="0"/>
              <a:ea typeface="Cambria" panose="02040503050406030204" pitchFamily="18" charset="0"/>
            </a:rPr>
            <a:t>Preservation</a:t>
          </a:r>
          <a:r>
            <a:rPr lang="tr-TR" sz="1300" dirty="0">
              <a:latin typeface="Cambria" panose="02040503050406030204" pitchFamily="18" charset="0"/>
              <a:ea typeface="Cambria" panose="02040503050406030204" pitchFamily="18" charset="0"/>
            </a:rPr>
            <a:t> </a:t>
          </a:r>
          <a:r>
            <a:rPr lang="tr-TR" sz="1300" dirty="0" err="1">
              <a:latin typeface="Cambria" panose="02040503050406030204" pitchFamily="18" charset="0"/>
              <a:ea typeface="Cambria" panose="02040503050406030204" pitchFamily="18" charset="0"/>
            </a:rPr>
            <a:t>and</a:t>
          </a:r>
          <a:r>
            <a:rPr lang="tr-TR" sz="1300" dirty="0">
              <a:latin typeface="Cambria" panose="02040503050406030204" pitchFamily="18" charset="0"/>
              <a:ea typeface="Cambria" panose="02040503050406030204" pitchFamily="18" charset="0"/>
            </a:rPr>
            <a:t> </a:t>
          </a:r>
          <a:r>
            <a:rPr lang="tr-TR" sz="1300" dirty="0" err="1">
              <a:latin typeface="Cambria" panose="02040503050406030204" pitchFamily="18" charset="0"/>
              <a:ea typeface="Cambria" panose="02040503050406030204" pitchFamily="18" charset="0"/>
            </a:rPr>
            <a:t>Circularity</a:t>
          </a:r>
          <a:endParaRPr lang="tr-TR" sz="1300" dirty="0">
            <a:latin typeface="Cambria" panose="02040503050406030204" pitchFamily="18" charset="0"/>
            <a:ea typeface="Cambria" panose="02040503050406030204" pitchFamily="18" charset="0"/>
          </a:endParaRPr>
        </a:p>
      </dgm:t>
    </dgm:pt>
    <dgm:pt modelId="{E90BB02C-93CA-4828-ACAE-B1CF2C1B03CF}" type="parTrans" cxnId="{474FCAC4-6202-47B6-8172-E5A4E146317C}">
      <dgm:prSet/>
      <dgm:spPr/>
      <dgm:t>
        <a:bodyPr/>
        <a:lstStyle/>
        <a:p>
          <a:endParaRPr lang="tr-TR" sz="850">
            <a:latin typeface="Cambria" panose="02040503050406030204" pitchFamily="18" charset="0"/>
            <a:ea typeface="Cambria" panose="02040503050406030204" pitchFamily="18" charset="0"/>
          </a:endParaRPr>
        </a:p>
      </dgm:t>
    </dgm:pt>
    <dgm:pt modelId="{B29AB313-FC6D-4EFB-8D0B-0060832A6DD0}" type="sibTrans" cxnId="{474FCAC4-6202-47B6-8172-E5A4E146317C}">
      <dgm:prSet/>
      <dgm:spPr/>
      <dgm:t>
        <a:bodyPr/>
        <a:lstStyle/>
        <a:p>
          <a:endParaRPr lang="tr-TR" sz="850">
            <a:latin typeface="Cambria" panose="02040503050406030204" pitchFamily="18" charset="0"/>
            <a:ea typeface="Cambria" panose="02040503050406030204" pitchFamily="18" charset="0"/>
          </a:endParaRPr>
        </a:p>
      </dgm:t>
    </dgm:pt>
    <dgm:pt modelId="{74F11CEC-8BE8-481E-BAB3-0AE80DFEC52C}" type="pres">
      <dgm:prSet presAssocID="{C7A6F60A-D872-466B-B93A-C33D86CB21EE}" presName="Name0" presStyleCnt="0">
        <dgm:presLayoutVars>
          <dgm:chMax val="1"/>
          <dgm:dir/>
          <dgm:animLvl val="ctr"/>
          <dgm:resizeHandles val="exact"/>
        </dgm:presLayoutVars>
      </dgm:prSet>
      <dgm:spPr/>
    </dgm:pt>
    <dgm:pt modelId="{A9CC51AA-4BCF-4DFD-8295-97823DE8653D}" type="pres">
      <dgm:prSet presAssocID="{E06E5DAE-BBFA-4C71-9021-EB651BE39079}" presName="centerShape" presStyleLbl="node0" presStyleIdx="0" presStyleCnt="1"/>
      <dgm:spPr/>
    </dgm:pt>
    <dgm:pt modelId="{F1D99E79-17F4-454D-9F6A-DABB1D1027A2}" type="pres">
      <dgm:prSet presAssocID="{CE5AD643-CB69-48B1-9163-5DE274F16735}" presName="node" presStyleLbl="node1" presStyleIdx="0" presStyleCnt="4">
        <dgm:presLayoutVars>
          <dgm:bulletEnabled val="1"/>
        </dgm:presLayoutVars>
      </dgm:prSet>
      <dgm:spPr/>
    </dgm:pt>
    <dgm:pt modelId="{18614B76-E8F0-4CAF-8B10-915F33CFFFFB}" type="pres">
      <dgm:prSet presAssocID="{CE5AD643-CB69-48B1-9163-5DE274F16735}" presName="dummy" presStyleCnt="0"/>
      <dgm:spPr/>
    </dgm:pt>
    <dgm:pt modelId="{9E3D9E87-688C-4A85-AD07-7739368F2594}" type="pres">
      <dgm:prSet presAssocID="{20A87F0C-A0A8-47CB-95B7-642A2245633C}" presName="sibTrans" presStyleLbl="sibTrans2D1" presStyleIdx="0" presStyleCnt="4"/>
      <dgm:spPr/>
    </dgm:pt>
    <dgm:pt modelId="{929CCCE0-7EA9-40A9-9968-5C14F5C953BC}" type="pres">
      <dgm:prSet presAssocID="{840EC05D-2DDF-4158-B55B-CC0E75F8B90F}" presName="node" presStyleLbl="node1" presStyleIdx="1" presStyleCnt="4">
        <dgm:presLayoutVars>
          <dgm:bulletEnabled val="1"/>
        </dgm:presLayoutVars>
      </dgm:prSet>
      <dgm:spPr/>
    </dgm:pt>
    <dgm:pt modelId="{12FCBFA1-A1F1-403A-B38E-4CB9DFCBB1F5}" type="pres">
      <dgm:prSet presAssocID="{840EC05D-2DDF-4158-B55B-CC0E75F8B90F}" presName="dummy" presStyleCnt="0"/>
      <dgm:spPr/>
    </dgm:pt>
    <dgm:pt modelId="{CA650424-DFC1-4DBD-AEC5-6770CABF29AE}" type="pres">
      <dgm:prSet presAssocID="{1CB579AC-A08E-4A97-911A-57AEFBDDCE7E}" presName="sibTrans" presStyleLbl="sibTrans2D1" presStyleIdx="1" presStyleCnt="4"/>
      <dgm:spPr/>
    </dgm:pt>
    <dgm:pt modelId="{3EB339AC-D4A8-4917-A1A3-9AEC1E56D32B}" type="pres">
      <dgm:prSet presAssocID="{3A5720A2-1927-40E2-BDAA-922F7743227A}" presName="node" presStyleLbl="node1" presStyleIdx="2" presStyleCnt="4">
        <dgm:presLayoutVars>
          <dgm:bulletEnabled val="1"/>
        </dgm:presLayoutVars>
      </dgm:prSet>
      <dgm:spPr/>
    </dgm:pt>
    <dgm:pt modelId="{2332B4DC-A09E-49F2-AEEB-12EB9836795E}" type="pres">
      <dgm:prSet presAssocID="{3A5720A2-1927-40E2-BDAA-922F7743227A}" presName="dummy" presStyleCnt="0"/>
      <dgm:spPr/>
    </dgm:pt>
    <dgm:pt modelId="{A42F891C-6032-4228-8FB5-344A65C03903}" type="pres">
      <dgm:prSet presAssocID="{4A5E72E6-6056-482C-B9F5-337FD8BCE610}" presName="sibTrans" presStyleLbl="sibTrans2D1" presStyleIdx="2" presStyleCnt="4"/>
      <dgm:spPr/>
    </dgm:pt>
    <dgm:pt modelId="{EFB779AC-8259-453B-A6F6-97E92DAF391E}" type="pres">
      <dgm:prSet presAssocID="{6B85BFB0-1396-4A94-8499-677A87B0859B}" presName="node" presStyleLbl="node1" presStyleIdx="3" presStyleCnt="4">
        <dgm:presLayoutVars>
          <dgm:bulletEnabled val="1"/>
        </dgm:presLayoutVars>
      </dgm:prSet>
      <dgm:spPr/>
    </dgm:pt>
    <dgm:pt modelId="{88629672-F7BD-4FFD-B307-8968C01DD1B3}" type="pres">
      <dgm:prSet presAssocID="{6B85BFB0-1396-4A94-8499-677A87B0859B}" presName="dummy" presStyleCnt="0"/>
      <dgm:spPr/>
    </dgm:pt>
    <dgm:pt modelId="{A718BB3E-C3FF-4A67-A52F-BAE9FDC93B8E}" type="pres">
      <dgm:prSet presAssocID="{B29AB313-FC6D-4EFB-8D0B-0060832A6DD0}" presName="sibTrans" presStyleLbl="sibTrans2D1" presStyleIdx="3" presStyleCnt="4"/>
      <dgm:spPr/>
    </dgm:pt>
  </dgm:ptLst>
  <dgm:cxnLst>
    <dgm:cxn modelId="{121E180A-9350-4A2C-8394-2E7CF35B524C}" type="presOf" srcId="{1CB579AC-A08E-4A97-911A-57AEFBDDCE7E}" destId="{CA650424-DFC1-4DBD-AEC5-6770CABF29AE}" srcOrd="0" destOrd="0" presId="urn:microsoft.com/office/officeart/2005/8/layout/radial6"/>
    <dgm:cxn modelId="{EE69461F-F8DE-468C-B9B0-7406882565ED}" srcId="{E06E5DAE-BBFA-4C71-9021-EB651BE39079}" destId="{840EC05D-2DDF-4158-B55B-CC0E75F8B90F}" srcOrd="1" destOrd="0" parTransId="{EEAE8F64-DF04-40A4-AFBB-DF223042A748}" sibTransId="{1CB579AC-A08E-4A97-911A-57AEFBDDCE7E}"/>
    <dgm:cxn modelId="{A336EA1F-D519-4E97-B66D-4EFFDCB346FC}" srcId="{E06E5DAE-BBFA-4C71-9021-EB651BE39079}" destId="{CE5AD643-CB69-48B1-9163-5DE274F16735}" srcOrd="0" destOrd="0" parTransId="{80A23365-2F37-49D3-A930-3BE5B8D5A0D9}" sibTransId="{20A87F0C-A0A8-47CB-95B7-642A2245633C}"/>
    <dgm:cxn modelId="{E5044446-7E2A-4779-A63E-F96A07E9AF84}" srcId="{E06E5DAE-BBFA-4C71-9021-EB651BE39079}" destId="{3A5720A2-1927-40E2-BDAA-922F7743227A}" srcOrd="2" destOrd="0" parTransId="{8EC9AF3F-7CDF-4E9E-BF62-EF5831B1FB5D}" sibTransId="{4A5E72E6-6056-482C-B9F5-337FD8BCE610}"/>
    <dgm:cxn modelId="{31971C4D-1207-4E20-9189-594149F0BDD9}" type="presOf" srcId="{B29AB313-FC6D-4EFB-8D0B-0060832A6DD0}" destId="{A718BB3E-C3FF-4A67-A52F-BAE9FDC93B8E}" srcOrd="0" destOrd="0" presId="urn:microsoft.com/office/officeart/2005/8/layout/radial6"/>
    <dgm:cxn modelId="{7429E380-C2F2-4905-B41F-5CEFCACFA93A}" type="presOf" srcId="{E06E5DAE-BBFA-4C71-9021-EB651BE39079}" destId="{A9CC51AA-4BCF-4DFD-8295-97823DE8653D}" srcOrd="0" destOrd="0" presId="urn:microsoft.com/office/officeart/2005/8/layout/radial6"/>
    <dgm:cxn modelId="{5886DA82-589F-4708-A9CB-41419EF9008F}" type="presOf" srcId="{CE5AD643-CB69-48B1-9163-5DE274F16735}" destId="{F1D99E79-17F4-454D-9F6A-DABB1D1027A2}" srcOrd="0" destOrd="0" presId="urn:microsoft.com/office/officeart/2005/8/layout/radial6"/>
    <dgm:cxn modelId="{D0FC8F9C-70AD-4E2D-AAB5-DE24B177FFDC}" type="presOf" srcId="{20A87F0C-A0A8-47CB-95B7-642A2245633C}" destId="{9E3D9E87-688C-4A85-AD07-7739368F2594}" srcOrd="0" destOrd="0" presId="urn:microsoft.com/office/officeart/2005/8/layout/radial6"/>
    <dgm:cxn modelId="{3D3B40A0-0BEA-481B-8C5A-436BBFB07140}" type="presOf" srcId="{6B85BFB0-1396-4A94-8499-677A87B0859B}" destId="{EFB779AC-8259-453B-A6F6-97E92DAF391E}" srcOrd="0" destOrd="0" presId="urn:microsoft.com/office/officeart/2005/8/layout/radial6"/>
    <dgm:cxn modelId="{8039A8A5-429A-4F5A-A4E4-8E5C3E603F1B}" type="presOf" srcId="{840EC05D-2DDF-4158-B55B-CC0E75F8B90F}" destId="{929CCCE0-7EA9-40A9-9968-5C14F5C953BC}" srcOrd="0" destOrd="0" presId="urn:microsoft.com/office/officeart/2005/8/layout/radial6"/>
    <dgm:cxn modelId="{1DF59EAB-FC58-477D-A487-179A05104271}" srcId="{C7A6F60A-D872-466B-B93A-C33D86CB21EE}" destId="{E06E5DAE-BBFA-4C71-9021-EB651BE39079}" srcOrd="0" destOrd="0" parTransId="{DFA70E56-DECA-4FE6-A49E-AC1A7D3F91BA}" sibTransId="{B47039AB-342C-45D4-9AA0-4172A568309E}"/>
    <dgm:cxn modelId="{4485A1AB-9E67-408B-9EED-E97FBD34F00F}" type="presOf" srcId="{C7A6F60A-D872-466B-B93A-C33D86CB21EE}" destId="{74F11CEC-8BE8-481E-BAB3-0AE80DFEC52C}" srcOrd="0" destOrd="0" presId="urn:microsoft.com/office/officeart/2005/8/layout/radial6"/>
    <dgm:cxn modelId="{817BF1B0-29EF-406E-96C5-3629678F3610}" type="presOf" srcId="{4A5E72E6-6056-482C-B9F5-337FD8BCE610}" destId="{A42F891C-6032-4228-8FB5-344A65C03903}" srcOrd="0" destOrd="0" presId="urn:microsoft.com/office/officeart/2005/8/layout/radial6"/>
    <dgm:cxn modelId="{474FCAC4-6202-47B6-8172-E5A4E146317C}" srcId="{E06E5DAE-BBFA-4C71-9021-EB651BE39079}" destId="{6B85BFB0-1396-4A94-8499-677A87B0859B}" srcOrd="3" destOrd="0" parTransId="{E90BB02C-93CA-4828-ACAE-B1CF2C1B03CF}" sibTransId="{B29AB313-FC6D-4EFB-8D0B-0060832A6DD0}"/>
    <dgm:cxn modelId="{FB0ABEF4-1129-4E8D-BFEF-F68CB96B85C8}" type="presOf" srcId="{3A5720A2-1927-40E2-BDAA-922F7743227A}" destId="{3EB339AC-D4A8-4917-A1A3-9AEC1E56D32B}" srcOrd="0" destOrd="0" presId="urn:microsoft.com/office/officeart/2005/8/layout/radial6"/>
    <dgm:cxn modelId="{812A5CF7-6335-48CA-8BFB-890135EE3A90}" type="presParOf" srcId="{74F11CEC-8BE8-481E-BAB3-0AE80DFEC52C}" destId="{A9CC51AA-4BCF-4DFD-8295-97823DE8653D}" srcOrd="0" destOrd="0" presId="urn:microsoft.com/office/officeart/2005/8/layout/radial6"/>
    <dgm:cxn modelId="{A2877DF2-03F0-4440-A0BF-46741E239F74}" type="presParOf" srcId="{74F11CEC-8BE8-481E-BAB3-0AE80DFEC52C}" destId="{F1D99E79-17F4-454D-9F6A-DABB1D1027A2}" srcOrd="1" destOrd="0" presId="urn:microsoft.com/office/officeart/2005/8/layout/radial6"/>
    <dgm:cxn modelId="{05AD5C9D-1501-4022-A247-1F1488A8F3AC}" type="presParOf" srcId="{74F11CEC-8BE8-481E-BAB3-0AE80DFEC52C}" destId="{18614B76-E8F0-4CAF-8B10-915F33CFFFFB}" srcOrd="2" destOrd="0" presId="urn:microsoft.com/office/officeart/2005/8/layout/radial6"/>
    <dgm:cxn modelId="{1316269B-E942-427B-8F50-BA93D66082C7}" type="presParOf" srcId="{74F11CEC-8BE8-481E-BAB3-0AE80DFEC52C}" destId="{9E3D9E87-688C-4A85-AD07-7739368F2594}" srcOrd="3" destOrd="0" presId="urn:microsoft.com/office/officeart/2005/8/layout/radial6"/>
    <dgm:cxn modelId="{2BEEBBF7-91DF-46A7-9EE0-6716E4703065}" type="presParOf" srcId="{74F11CEC-8BE8-481E-BAB3-0AE80DFEC52C}" destId="{929CCCE0-7EA9-40A9-9968-5C14F5C953BC}" srcOrd="4" destOrd="0" presId="urn:microsoft.com/office/officeart/2005/8/layout/radial6"/>
    <dgm:cxn modelId="{30E084AC-603B-4A62-AB3B-921D35117F8E}" type="presParOf" srcId="{74F11CEC-8BE8-481E-BAB3-0AE80DFEC52C}" destId="{12FCBFA1-A1F1-403A-B38E-4CB9DFCBB1F5}" srcOrd="5" destOrd="0" presId="urn:microsoft.com/office/officeart/2005/8/layout/radial6"/>
    <dgm:cxn modelId="{51957243-4D81-42F9-9FEE-6C419F4E224E}" type="presParOf" srcId="{74F11CEC-8BE8-481E-BAB3-0AE80DFEC52C}" destId="{CA650424-DFC1-4DBD-AEC5-6770CABF29AE}" srcOrd="6" destOrd="0" presId="urn:microsoft.com/office/officeart/2005/8/layout/radial6"/>
    <dgm:cxn modelId="{503A4BF9-85A8-47E3-9104-10C40B194DFD}" type="presParOf" srcId="{74F11CEC-8BE8-481E-BAB3-0AE80DFEC52C}" destId="{3EB339AC-D4A8-4917-A1A3-9AEC1E56D32B}" srcOrd="7" destOrd="0" presId="urn:microsoft.com/office/officeart/2005/8/layout/radial6"/>
    <dgm:cxn modelId="{3ACCB61E-C21C-483F-A7BB-05DCA772E443}" type="presParOf" srcId="{74F11CEC-8BE8-481E-BAB3-0AE80DFEC52C}" destId="{2332B4DC-A09E-49F2-AEEB-12EB9836795E}" srcOrd="8" destOrd="0" presId="urn:microsoft.com/office/officeart/2005/8/layout/radial6"/>
    <dgm:cxn modelId="{9E060442-4AA0-48BF-A770-0657A2EDDE9A}" type="presParOf" srcId="{74F11CEC-8BE8-481E-BAB3-0AE80DFEC52C}" destId="{A42F891C-6032-4228-8FB5-344A65C03903}" srcOrd="9" destOrd="0" presId="urn:microsoft.com/office/officeart/2005/8/layout/radial6"/>
    <dgm:cxn modelId="{8C36ADA2-5DF6-4809-83BB-14CCE028F8CD}" type="presParOf" srcId="{74F11CEC-8BE8-481E-BAB3-0AE80DFEC52C}" destId="{EFB779AC-8259-453B-A6F6-97E92DAF391E}" srcOrd="10" destOrd="0" presId="urn:microsoft.com/office/officeart/2005/8/layout/radial6"/>
    <dgm:cxn modelId="{C6FB7D41-4774-469D-929A-CD95D992CD07}" type="presParOf" srcId="{74F11CEC-8BE8-481E-BAB3-0AE80DFEC52C}" destId="{88629672-F7BD-4FFD-B307-8968C01DD1B3}" srcOrd="11" destOrd="0" presId="urn:microsoft.com/office/officeart/2005/8/layout/radial6"/>
    <dgm:cxn modelId="{D4C3AC9A-AEBF-4831-A55A-905CD821E1AE}" type="presParOf" srcId="{74F11CEC-8BE8-481E-BAB3-0AE80DFEC52C}" destId="{A718BB3E-C3FF-4A67-A52F-BAE9FDC93B8E}"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18BB3E-C3FF-4A67-A52F-BAE9FDC93B8E}">
      <dsp:nvSpPr>
        <dsp:cNvPr id="0" name=""/>
        <dsp:cNvSpPr/>
      </dsp:nvSpPr>
      <dsp:spPr>
        <a:xfrm>
          <a:off x="1949611" y="674881"/>
          <a:ext cx="4498453" cy="4498453"/>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2F891C-6032-4228-8FB5-344A65C03903}">
      <dsp:nvSpPr>
        <dsp:cNvPr id="0" name=""/>
        <dsp:cNvSpPr/>
      </dsp:nvSpPr>
      <dsp:spPr>
        <a:xfrm>
          <a:off x="1949611" y="674881"/>
          <a:ext cx="4498453" cy="4498453"/>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650424-DFC1-4DBD-AEC5-6770CABF29AE}">
      <dsp:nvSpPr>
        <dsp:cNvPr id="0" name=""/>
        <dsp:cNvSpPr/>
      </dsp:nvSpPr>
      <dsp:spPr>
        <a:xfrm>
          <a:off x="1949611" y="674881"/>
          <a:ext cx="4498453" cy="4498453"/>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E3D9E87-688C-4A85-AD07-7739368F2594}">
      <dsp:nvSpPr>
        <dsp:cNvPr id="0" name=""/>
        <dsp:cNvSpPr/>
      </dsp:nvSpPr>
      <dsp:spPr>
        <a:xfrm>
          <a:off x="1949611" y="674881"/>
          <a:ext cx="4498453" cy="4498453"/>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CC51AA-4BCF-4DFD-8295-97823DE8653D}">
      <dsp:nvSpPr>
        <dsp:cNvPr id="0" name=""/>
        <dsp:cNvSpPr/>
      </dsp:nvSpPr>
      <dsp:spPr>
        <a:xfrm>
          <a:off x="3163480" y="1888749"/>
          <a:ext cx="2070716" cy="20707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tr-TR" sz="2800" b="1" kern="1200" dirty="0">
              <a:latin typeface="Cambria" panose="02040503050406030204" pitchFamily="18" charset="0"/>
              <a:ea typeface="Cambria" panose="02040503050406030204" pitchFamily="18" charset="0"/>
            </a:rPr>
            <a:t>4P </a:t>
          </a:r>
          <a:r>
            <a:rPr lang="tr-TR" sz="2800" b="1" kern="1200" dirty="0" err="1">
              <a:latin typeface="Cambria" panose="02040503050406030204" pitchFamily="18" charset="0"/>
              <a:ea typeface="Cambria" panose="02040503050406030204" pitchFamily="18" charset="0"/>
            </a:rPr>
            <a:t>Housing</a:t>
          </a:r>
          <a:r>
            <a:rPr lang="tr-TR" sz="2800" b="1" kern="1200" dirty="0">
              <a:latin typeface="Cambria" panose="02040503050406030204" pitchFamily="18" charset="0"/>
              <a:ea typeface="Cambria" panose="02040503050406030204" pitchFamily="18" charset="0"/>
            </a:rPr>
            <a:t>  Model</a:t>
          </a:r>
        </a:p>
      </dsp:txBody>
      <dsp:txXfrm>
        <a:off x="3466729" y="2191998"/>
        <a:ext cx="1464218" cy="1464218"/>
      </dsp:txXfrm>
    </dsp:sp>
    <dsp:sp modelId="{F1D99E79-17F4-454D-9F6A-DABB1D1027A2}">
      <dsp:nvSpPr>
        <dsp:cNvPr id="0" name=""/>
        <dsp:cNvSpPr/>
      </dsp:nvSpPr>
      <dsp:spPr>
        <a:xfrm>
          <a:off x="3474087" y="2312"/>
          <a:ext cx="1449501" cy="14495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tr-TR" sz="1300" kern="1200" dirty="0" err="1">
              <a:latin typeface="Cambria" panose="02040503050406030204" pitchFamily="18" charset="0"/>
              <a:ea typeface="Cambria" panose="02040503050406030204" pitchFamily="18" charset="0"/>
            </a:rPr>
            <a:t>Affordability</a:t>
          </a:r>
          <a:r>
            <a:rPr lang="tr-TR" sz="1300" kern="1200" dirty="0">
              <a:latin typeface="Cambria" panose="02040503050406030204" pitchFamily="18" charset="0"/>
              <a:ea typeface="Cambria" panose="02040503050406030204" pitchFamily="18" charset="0"/>
            </a:rPr>
            <a:t> </a:t>
          </a:r>
          <a:r>
            <a:rPr lang="tr-TR" sz="1300" kern="1200" dirty="0" err="1">
              <a:latin typeface="Cambria" panose="02040503050406030204" pitchFamily="18" charset="0"/>
              <a:ea typeface="Cambria" panose="02040503050406030204" pitchFamily="18" charset="0"/>
            </a:rPr>
            <a:t>without</a:t>
          </a:r>
          <a:r>
            <a:rPr lang="tr-TR" sz="1300" kern="1200" dirty="0">
              <a:latin typeface="Cambria" panose="02040503050406030204" pitchFamily="18" charset="0"/>
              <a:ea typeface="Cambria" panose="02040503050406030204" pitchFamily="18" charset="0"/>
            </a:rPr>
            <a:t> </a:t>
          </a:r>
          <a:r>
            <a:rPr lang="tr-TR" sz="1300" kern="1200" dirty="0" err="1">
              <a:latin typeface="Cambria" panose="02040503050406030204" pitchFamily="18" charset="0"/>
              <a:ea typeface="Cambria" panose="02040503050406030204" pitchFamily="18" charset="0"/>
            </a:rPr>
            <a:t>Debt</a:t>
          </a:r>
          <a:r>
            <a:rPr lang="tr-TR" sz="1300" kern="1200" dirty="0">
              <a:latin typeface="Cambria" panose="02040503050406030204" pitchFamily="18" charset="0"/>
              <a:ea typeface="Cambria" panose="02040503050406030204" pitchFamily="18" charset="0"/>
            </a:rPr>
            <a:t> </a:t>
          </a:r>
          <a:r>
            <a:rPr lang="tr-TR" sz="1300" kern="1200" dirty="0" err="1">
              <a:latin typeface="Cambria" panose="02040503050406030204" pitchFamily="18" charset="0"/>
              <a:ea typeface="Cambria" panose="02040503050406030204" pitchFamily="18" charset="0"/>
            </a:rPr>
            <a:t>Dependence</a:t>
          </a:r>
          <a:endParaRPr lang="tr-TR" sz="1300" kern="1200" dirty="0">
            <a:latin typeface="Cambria" panose="02040503050406030204" pitchFamily="18" charset="0"/>
            <a:ea typeface="Cambria" panose="02040503050406030204" pitchFamily="18" charset="0"/>
          </a:endParaRPr>
        </a:p>
      </dsp:txBody>
      <dsp:txXfrm>
        <a:off x="3686362" y="214587"/>
        <a:ext cx="1024951" cy="1024951"/>
      </dsp:txXfrm>
    </dsp:sp>
    <dsp:sp modelId="{929CCCE0-7EA9-40A9-9968-5C14F5C953BC}">
      <dsp:nvSpPr>
        <dsp:cNvPr id="0" name=""/>
        <dsp:cNvSpPr/>
      </dsp:nvSpPr>
      <dsp:spPr>
        <a:xfrm>
          <a:off x="5671132" y="2199357"/>
          <a:ext cx="1449501" cy="14495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tr-TR" sz="1300" kern="1200" dirty="0">
              <a:latin typeface="Cambria" panose="02040503050406030204" pitchFamily="18" charset="0"/>
              <a:ea typeface="Cambria" panose="02040503050406030204" pitchFamily="18" charset="0"/>
            </a:rPr>
            <a:t>Collective </a:t>
          </a:r>
          <a:r>
            <a:rPr lang="tr-TR" sz="1300" kern="1200" dirty="0" err="1">
              <a:latin typeface="Cambria" panose="02040503050406030204" pitchFamily="18" charset="0"/>
              <a:ea typeface="Cambria" panose="02040503050406030204" pitchFamily="18" charset="0"/>
            </a:rPr>
            <a:t>Investment</a:t>
          </a:r>
          <a:r>
            <a:rPr lang="tr-TR" sz="1300" kern="1200" dirty="0">
              <a:latin typeface="Cambria" panose="02040503050406030204" pitchFamily="18" charset="0"/>
              <a:ea typeface="Cambria" panose="02040503050406030204" pitchFamily="18" charset="0"/>
            </a:rPr>
            <a:t> </a:t>
          </a:r>
          <a:r>
            <a:rPr lang="tr-TR" sz="1300" kern="1200" dirty="0" err="1">
              <a:latin typeface="Cambria" panose="02040503050406030204" pitchFamily="18" charset="0"/>
              <a:ea typeface="Cambria" panose="02040503050406030204" pitchFamily="18" charset="0"/>
            </a:rPr>
            <a:t>Mechanisms</a:t>
          </a:r>
          <a:endParaRPr lang="tr-TR" sz="1300" kern="1200" dirty="0">
            <a:latin typeface="Cambria" panose="02040503050406030204" pitchFamily="18" charset="0"/>
            <a:ea typeface="Cambria" panose="02040503050406030204" pitchFamily="18" charset="0"/>
          </a:endParaRPr>
        </a:p>
      </dsp:txBody>
      <dsp:txXfrm>
        <a:off x="5883407" y="2411632"/>
        <a:ext cx="1024951" cy="1024951"/>
      </dsp:txXfrm>
    </dsp:sp>
    <dsp:sp modelId="{3EB339AC-D4A8-4917-A1A3-9AEC1E56D32B}">
      <dsp:nvSpPr>
        <dsp:cNvPr id="0" name=""/>
        <dsp:cNvSpPr/>
      </dsp:nvSpPr>
      <dsp:spPr>
        <a:xfrm>
          <a:off x="3474087" y="4396401"/>
          <a:ext cx="1449501" cy="14495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tr-TR" sz="1300" kern="1200" dirty="0" err="1">
              <a:latin typeface="Cambria" panose="02040503050406030204" pitchFamily="18" charset="0"/>
              <a:ea typeface="Cambria" panose="02040503050406030204" pitchFamily="18" charset="0"/>
            </a:rPr>
            <a:t>Decentralized</a:t>
          </a:r>
          <a:r>
            <a:rPr lang="tr-TR" sz="1300" kern="1200" dirty="0">
              <a:latin typeface="Cambria" panose="02040503050406030204" pitchFamily="18" charset="0"/>
              <a:ea typeface="Cambria" panose="02040503050406030204" pitchFamily="18" charset="0"/>
            </a:rPr>
            <a:t> Management</a:t>
          </a:r>
        </a:p>
      </dsp:txBody>
      <dsp:txXfrm>
        <a:off x="3686362" y="4608676"/>
        <a:ext cx="1024951" cy="1024951"/>
      </dsp:txXfrm>
    </dsp:sp>
    <dsp:sp modelId="{EFB779AC-8259-453B-A6F6-97E92DAF391E}">
      <dsp:nvSpPr>
        <dsp:cNvPr id="0" name=""/>
        <dsp:cNvSpPr/>
      </dsp:nvSpPr>
      <dsp:spPr>
        <a:xfrm>
          <a:off x="1277043" y="2199357"/>
          <a:ext cx="1449501" cy="14495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tr-TR" sz="1300" kern="1200" dirty="0">
              <a:latin typeface="Cambria" panose="02040503050406030204" pitchFamily="18" charset="0"/>
              <a:ea typeface="Cambria" panose="02040503050406030204" pitchFamily="18" charset="0"/>
            </a:rPr>
            <a:t>Value </a:t>
          </a:r>
          <a:r>
            <a:rPr lang="tr-TR" sz="1300" kern="1200" dirty="0" err="1">
              <a:latin typeface="Cambria" panose="02040503050406030204" pitchFamily="18" charset="0"/>
              <a:ea typeface="Cambria" panose="02040503050406030204" pitchFamily="18" charset="0"/>
            </a:rPr>
            <a:t>Preservation</a:t>
          </a:r>
          <a:r>
            <a:rPr lang="tr-TR" sz="1300" kern="1200" dirty="0">
              <a:latin typeface="Cambria" panose="02040503050406030204" pitchFamily="18" charset="0"/>
              <a:ea typeface="Cambria" panose="02040503050406030204" pitchFamily="18" charset="0"/>
            </a:rPr>
            <a:t> </a:t>
          </a:r>
          <a:r>
            <a:rPr lang="tr-TR" sz="1300" kern="1200" dirty="0" err="1">
              <a:latin typeface="Cambria" panose="02040503050406030204" pitchFamily="18" charset="0"/>
              <a:ea typeface="Cambria" panose="02040503050406030204" pitchFamily="18" charset="0"/>
            </a:rPr>
            <a:t>and</a:t>
          </a:r>
          <a:r>
            <a:rPr lang="tr-TR" sz="1300" kern="1200" dirty="0">
              <a:latin typeface="Cambria" panose="02040503050406030204" pitchFamily="18" charset="0"/>
              <a:ea typeface="Cambria" panose="02040503050406030204" pitchFamily="18" charset="0"/>
            </a:rPr>
            <a:t> </a:t>
          </a:r>
          <a:r>
            <a:rPr lang="tr-TR" sz="1300" kern="1200" dirty="0" err="1">
              <a:latin typeface="Cambria" panose="02040503050406030204" pitchFamily="18" charset="0"/>
              <a:ea typeface="Cambria" panose="02040503050406030204" pitchFamily="18" charset="0"/>
            </a:rPr>
            <a:t>Circularity</a:t>
          </a:r>
          <a:endParaRPr lang="tr-TR" sz="1300" kern="1200" dirty="0">
            <a:latin typeface="Cambria" panose="02040503050406030204" pitchFamily="18" charset="0"/>
            <a:ea typeface="Cambria" panose="02040503050406030204" pitchFamily="18" charset="0"/>
          </a:endParaRPr>
        </a:p>
      </dsp:txBody>
      <dsp:txXfrm>
        <a:off x="1489318" y="2411632"/>
        <a:ext cx="1024951" cy="102495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a:extLst>
              <a:ext uri="{FF2B5EF4-FFF2-40B4-BE49-F238E27FC236}">
                <a16:creationId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F9E33C2-B49A-4536-BFF6-B930C191BF84}" type="datetime1">
              <a:rPr lang="tr-TR" smtClean="0"/>
              <a:t>11.09.2025</a:t>
            </a:fld>
            <a:endParaRPr lang="tr-TR" dirty="0"/>
          </a:p>
        </p:txBody>
      </p:sp>
      <p:sp>
        <p:nvSpPr>
          <p:cNvPr id="4" name="Alt Bilgi Yer Tutucusu 3">
            <a:extLst>
              <a:ext uri="{FF2B5EF4-FFF2-40B4-BE49-F238E27FC236}">
                <a16:creationId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a:extLst>
              <a:ext uri="{FF2B5EF4-FFF2-40B4-BE49-F238E27FC236}">
                <a16:creationId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82C0B10-7CAE-41E4-AB02-7E8B1FF2B898}" type="slidenum">
              <a:rPr lang="tr-TR" smtClean="0"/>
              <a:t>‹#›</a:t>
            </a:fld>
            <a:endParaRPr lang="tr-TR" dirty="0"/>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3C358-9668-47AF-B614-F026497210EB}" type="datetime1">
              <a:rPr lang="tr-TR" smtClean="0"/>
              <a:pPr/>
              <a:t>11.09.2025</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dirty="0"/>
              <a:t>Asıl metin stillerini düzenle</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530193B-564F-4854-8A52-728F3FB19C85}" type="slidenum">
              <a:rPr lang="tr-TR" smtClean="0"/>
              <a:t>‹#›</a:t>
            </a:fld>
            <a:endParaRPr lang="tr-TR" dirty="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8530193B-564F-4854-8A52-728F3FB19C85}" type="slidenum">
              <a:rPr lang="tr-TR" smtClean="0"/>
              <a:t>1</a:t>
            </a:fld>
            <a:endParaRPr lang="tr-TR" dirty="0"/>
          </a:p>
        </p:txBody>
      </p:sp>
    </p:spTree>
    <p:extLst>
      <p:ext uri="{BB962C8B-B14F-4D97-AF65-F5344CB8AC3E}">
        <p14:creationId xmlns:p14="http://schemas.microsoft.com/office/powerpoint/2010/main" val="972676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56D19-F33E-C422-DCF5-447BE261BA6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F51A8B8-F44A-C749-0477-1FEBB29682C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C2F5B99-721B-3A63-0994-37548D75AEA5}"/>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2ABD235B-E60F-714C-CF90-9987A1C24D9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30193B-564F-4854-8A52-728F3FB19C85}"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9619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837FCA-2D9D-94AD-24FD-ECF50634120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4479CFE-5B6B-570E-0D86-0B00167FAD8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B14B062-652A-D529-2537-7A2CCB64A91E}"/>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09341274-3967-C1AB-FC7E-C36FD26EF04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30193B-564F-4854-8A52-728F3FB19C85}"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8519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C6F8E-BB00-2A2A-411F-D2F9B8A10E0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E2F2CCC-B24C-2712-CC3C-CF1CBBC4F76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729E9BA9-AF47-D568-0B50-11647BC1007D}"/>
              </a:ext>
            </a:extLst>
          </p:cNvPr>
          <p:cNvSpPr>
            <a:spLocks noGrp="1"/>
          </p:cNvSpPr>
          <p:nvPr>
            <p:ph type="body" idx="1"/>
          </p:nvPr>
        </p:nvSpPr>
        <p:spPr/>
        <p:txBody>
          <a:bodyPr/>
          <a:lstStyle/>
          <a:p>
            <a:endParaRPr lang="tr-TR"/>
          </a:p>
        </p:txBody>
      </p:sp>
      <p:sp>
        <p:nvSpPr>
          <p:cNvPr id="4" name="Slayt Numarası Yer Tutucusu 3">
            <a:extLst>
              <a:ext uri="{FF2B5EF4-FFF2-40B4-BE49-F238E27FC236}">
                <a16:creationId xmlns:a16="http://schemas.microsoft.com/office/drawing/2014/main" id="{F57B5646-54A5-8452-075D-FEC6887402D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30193B-564F-4854-8A52-728F3FB19C85}"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8174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8530193B-564F-4854-8A52-728F3FB19C85}" type="slidenum">
              <a:rPr lang="tr-TR" smtClean="0"/>
              <a:t>15</a:t>
            </a:fld>
            <a:endParaRPr lang="tr-TR" dirty="0"/>
          </a:p>
        </p:txBody>
      </p:sp>
    </p:spTree>
    <p:extLst>
      <p:ext uri="{BB962C8B-B14F-4D97-AF65-F5344CB8AC3E}">
        <p14:creationId xmlns:p14="http://schemas.microsoft.com/office/powerpoint/2010/main" val="954869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bg>
      <p:bgPr>
        <a:solidFill>
          <a:schemeClr val="bg1">
            <a:lumMod val="9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rtlCol="0" anchor="t"/>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Buraya Sürükleyip Bırakın</a:t>
            </a:r>
          </a:p>
        </p:txBody>
      </p:sp>
      <p:sp>
        <p:nvSpPr>
          <p:cNvPr id="2" name="Başlık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432000" rIns="252000" bIns="180000" rtlCol="0" anchor="t">
            <a:noAutofit/>
          </a:bodyPr>
          <a:lstStyle>
            <a:lvl1pPr algn="r">
              <a:defRPr lang="en-ZA" sz="4000" b="1" spc="-300" dirty="0"/>
            </a:lvl1pPr>
          </a:lstStyle>
          <a:p>
            <a:pPr lvl="0" algn="r" rtl="0"/>
            <a:r>
              <a:rPr lang="tr-TR" dirty="0"/>
              <a:t>Sunu başlığını düzenlemek için başlığa tıklayın</a:t>
            </a:r>
          </a:p>
        </p:txBody>
      </p:sp>
      <p:sp>
        <p:nvSpPr>
          <p:cNvPr id="3" name="Alt Başlık 2">
            <a:extLst>
              <a:ext uri="{FF2B5EF4-FFF2-40B4-BE49-F238E27FC236}">
                <a16:creationId xmlns:a16="http://schemas.microsoft.com/office/drawing/2014/main" id="{C9980B88-3F4A-4688-9ED0-17EF37E62D93}"/>
              </a:ext>
            </a:extLst>
          </p:cNvPr>
          <p:cNvSpPr>
            <a:spLocks noGrp="1"/>
          </p:cNvSpPr>
          <p:nvPr>
            <p:ph type="subTitle" idx="1" hasCustomPrompt="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rtl="0"/>
            <a:r>
              <a:rPr lang="tr-TR" dirty="0"/>
              <a:t>Asıl alt başlık stilini düzenlemek için tıklatın</a:t>
            </a:r>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Tree>
    <p:extLst>
      <p:ext uri="{BB962C8B-B14F-4D97-AF65-F5344CB8AC3E}">
        <p14:creationId xmlns:p14="http://schemas.microsoft.com/office/powerpoint/2010/main" val="13340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7" name="Alt Başlık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p:nvPr>
        </p:nvSpPr>
        <p:spPr>
          <a:xfrm>
            <a:off x="432000" y="1512000"/>
            <a:ext cx="5472000" cy="468000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6" name="Metin Yer Tutucusu 4">
            <a:extLst>
              <a:ext uri="{FF2B5EF4-FFF2-40B4-BE49-F238E27FC236}">
                <a16:creationId xmlns:a16="http://schemas.microsoft.com/office/drawing/2014/main" id="{7867C73D-EE16-41D1-B7CE-A35C765E3B8D}"/>
              </a:ext>
            </a:extLst>
          </p:cNvPr>
          <p:cNvSpPr>
            <a:spLocks noGrp="1"/>
          </p:cNvSpPr>
          <p:nvPr>
            <p:ph type="body" sz="quarter" idx="12"/>
          </p:nvPr>
        </p:nvSpPr>
        <p:spPr>
          <a:xfrm>
            <a:off x="6299887" y="1511250"/>
            <a:ext cx="5472113" cy="468000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Policy Recommendations</a:t>
            </a:r>
            <a:endParaRPr lang="tr-TR" dirty="0"/>
          </a:p>
        </p:txBody>
      </p:sp>
      <p:sp>
        <p:nvSpPr>
          <p:cNvPr id="5" name="Slayt Numarası Yer Tutucusu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8915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Sütu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9" name="Alt Başlık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Metin Yer Tutucusu 4">
            <a:extLst>
              <a:ext uri="{FF2B5EF4-FFF2-40B4-BE49-F238E27FC236}">
                <a16:creationId xmlns:a16="http://schemas.microsoft.com/office/drawing/2014/main" id="{16A38E24-EB1C-472F-B631-5DF32F9C4CF5}"/>
              </a:ext>
            </a:extLst>
          </p:cNvPr>
          <p:cNvSpPr>
            <a:spLocks noGrp="1"/>
          </p:cNvSpPr>
          <p:nvPr>
            <p:ph type="body" sz="quarter" idx="12"/>
          </p:nvPr>
        </p:nvSpPr>
        <p:spPr>
          <a:xfrm>
            <a:off x="4301550" y="1511476"/>
            <a:ext cx="3600450" cy="4679249"/>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1" name="Metin Yer Tutucusu 5">
            <a:extLst>
              <a:ext uri="{FF2B5EF4-FFF2-40B4-BE49-F238E27FC236}">
                <a16:creationId xmlns:a16="http://schemas.microsoft.com/office/drawing/2014/main" id="{5B4A252E-78C9-4F76-98A4-A4B580AD072A}"/>
              </a:ext>
            </a:extLst>
          </p:cNvPr>
          <p:cNvSpPr>
            <a:spLocks noGrp="1"/>
          </p:cNvSpPr>
          <p:nvPr>
            <p:ph type="body" sz="quarter" idx="13"/>
          </p:nvPr>
        </p:nvSpPr>
        <p:spPr>
          <a:xfrm>
            <a:off x="8171550" y="1511475"/>
            <a:ext cx="3600450"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6D4BCA97-F31B-451D-82F8-6E000DF2118A}"/>
              </a:ext>
            </a:extLst>
          </p:cNvPr>
          <p:cNvSpPr>
            <a:spLocks noGrp="1"/>
          </p:cNvSpPr>
          <p:nvPr>
            <p:ph type="ftr" sz="quarter" idx="14"/>
          </p:nvPr>
        </p:nvSpPr>
        <p:spPr/>
        <p:txBody>
          <a:bodyPr rtlCol="0"/>
          <a:lstStyle/>
          <a:p>
            <a:pPr rtl="0"/>
            <a:r>
              <a:rPr lang="en-US"/>
              <a:t>Policy Recommendations</a:t>
            </a:r>
            <a:endParaRPr lang="tr-TR" dirty="0"/>
          </a:p>
        </p:txBody>
      </p:sp>
      <p:sp>
        <p:nvSpPr>
          <p:cNvPr id="6" name="Slayt Numarası Yer Tutucusu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26543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Sütu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10" name="Alt Başlık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Metin Yer Tutucusu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3" name="Metin Yer Tutucusu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5" name="Metin Yer Tutucusu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7" name="Metin Yer Tutucusu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2D09234E-176D-4BBF-9391-7B6F018C51AB}"/>
              </a:ext>
            </a:extLst>
          </p:cNvPr>
          <p:cNvSpPr>
            <a:spLocks noGrp="1"/>
          </p:cNvSpPr>
          <p:nvPr>
            <p:ph type="ftr" sz="quarter" idx="16"/>
          </p:nvPr>
        </p:nvSpPr>
        <p:spPr/>
        <p:txBody>
          <a:bodyPr rtlCol="0"/>
          <a:lstStyle/>
          <a:p>
            <a:pPr rtl="0"/>
            <a:r>
              <a:rPr lang="en-US"/>
              <a:t>Policy Recommendations</a:t>
            </a:r>
            <a:endParaRPr lang="tr-TR" dirty="0"/>
          </a:p>
        </p:txBody>
      </p:sp>
      <p:sp>
        <p:nvSpPr>
          <p:cNvPr id="6" name="Slayt Numarası Yer Tutucusu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974837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5" name="Alt Başlık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Alt Bilgi Yer Tutucusu 2">
            <a:extLst>
              <a:ext uri="{FF2B5EF4-FFF2-40B4-BE49-F238E27FC236}">
                <a16:creationId xmlns:a16="http://schemas.microsoft.com/office/drawing/2014/main" id="{08CCB8C2-B6A2-4C69-8D3A-57420A034BA4}"/>
              </a:ext>
            </a:extLst>
          </p:cNvPr>
          <p:cNvSpPr>
            <a:spLocks noGrp="1"/>
          </p:cNvSpPr>
          <p:nvPr>
            <p:ph type="ftr" sz="quarter" idx="12"/>
          </p:nvPr>
        </p:nvSpPr>
        <p:spPr/>
        <p:txBody>
          <a:bodyPr rtlCol="0"/>
          <a:lstStyle/>
          <a:p>
            <a:pPr rtl="0"/>
            <a:r>
              <a:rPr lang="en-US"/>
              <a:t>Policy Recommendations</a:t>
            </a:r>
            <a:endParaRPr lang="tr-TR" dirty="0"/>
          </a:p>
        </p:txBody>
      </p:sp>
      <p:sp>
        <p:nvSpPr>
          <p:cNvPr id="4" name="Slayt Numarası Yer Tutucusu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1505855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16D0504D-4610-4E9E-A2DB-8B701F044BBC}"/>
              </a:ext>
            </a:extLst>
          </p:cNvPr>
          <p:cNvSpPr>
            <a:spLocks noGrp="1"/>
          </p:cNvSpPr>
          <p:nvPr>
            <p:ph type="ftr" sz="quarter" idx="12"/>
          </p:nvPr>
        </p:nvSpPr>
        <p:spPr/>
        <p:txBody>
          <a:bodyPr rtlCol="0"/>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rtlCol="0"/>
          <a:lstStyle/>
          <a:p>
            <a:pPr rtl="0"/>
            <a:fld id="{19B51A1E-902D-48AF-9020-955120F399B6}" type="slidenum">
              <a:rPr lang="tr-TR" smtClean="0"/>
              <a:pPr/>
              <a:t>‹#›</a:t>
            </a:fld>
            <a:endParaRPr lang="tr-TR" dirty="0"/>
          </a:p>
        </p:txBody>
      </p:sp>
      <p:sp>
        <p:nvSpPr>
          <p:cNvPr id="4" name="Başlık 3">
            <a:extLst>
              <a:ext uri="{FF2B5EF4-FFF2-40B4-BE49-F238E27FC236}">
                <a16:creationId xmlns:a16="http://schemas.microsoft.com/office/drawing/2014/main" id="{90694D9D-C633-4D52-965E-E5BBD9883037}"/>
              </a:ext>
            </a:extLst>
          </p:cNvPr>
          <p:cNvSpPr>
            <a:spLocks noGrp="1"/>
          </p:cNvSpPr>
          <p:nvPr>
            <p:ph type="title"/>
          </p:nvPr>
        </p:nvSpPr>
        <p:spPr/>
        <p:txBody>
          <a:bodyPr rtlCol="0"/>
          <a:lstStyle/>
          <a:p>
            <a:pPr rtl="0"/>
            <a:r>
              <a:rPr lang="tr-TR"/>
              <a:t>Asıl başlık stilini düzenlemek için tıklayın</a:t>
            </a:r>
            <a:endParaRPr lang="tr-TR" dirty="0"/>
          </a:p>
        </p:txBody>
      </p:sp>
    </p:spTree>
    <p:extLst>
      <p:ext uri="{BB962C8B-B14F-4D97-AF65-F5344CB8AC3E}">
        <p14:creationId xmlns:p14="http://schemas.microsoft.com/office/powerpoint/2010/main" val="1139767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aşlık Slaydı">
    <p:bg>
      <p:bgPr>
        <a:solidFill>
          <a:schemeClr val="bg1">
            <a:lumMod val="9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rtlCol="0" anchor="t"/>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Buraya Sürükleyip Bırakın</a:t>
            </a:r>
          </a:p>
        </p:txBody>
      </p:sp>
      <p:sp>
        <p:nvSpPr>
          <p:cNvPr id="2" name="Başlık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432000" rIns="252000" bIns="180000" rtlCol="0" anchor="t">
            <a:noAutofit/>
          </a:bodyPr>
          <a:lstStyle>
            <a:lvl1pPr algn="r">
              <a:defRPr lang="en-ZA" sz="4000" b="1" spc="-300" dirty="0"/>
            </a:lvl1pPr>
          </a:lstStyle>
          <a:p>
            <a:pPr lvl="0" algn="r" rtl="0"/>
            <a:r>
              <a:rPr lang="tr-TR" dirty="0"/>
              <a:t>Sunu başlığını düzenlemek için başlığa tıklayın</a:t>
            </a:r>
          </a:p>
        </p:txBody>
      </p:sp>
      <p:sp>
        <p:nvSpPr>
          <p:cNvPr id="3" name="Alt Başlık 2">
            <a:extLst>
              <a:ext uri="{FF2B5EF4-FFF2-40B4-BE49-F238E27FC236}">
                <a16:creationId xmlns:a16="http://schemas.microsoft.com/office/drawing/2014/main" id="{C9980B88-3F4A-4688-9ED0-17EF37E62D93}"/>
              </a:ext>
            </a:extLst>
          </p:cNvPr>
          <p:cNvSpPr>
            <a:spLocks noGrp="1"/>
          </p:cNvSpPr>
          <p:nvPr>
            <p:ph type="subTitle" idx="1" hasCustomPrompt="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rtl="0"/>
            <a:r>
              <a:rPr lang="tr-TR" dirty="0"/>
              <a:t>Asıl alt başlık stilini düzenlemek için tıklatın</a:t>
            </a:r>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Tree>
    <p:extLst>
      <p:ext uri="{BB962C8B-B14F-4D97-AF65-F5344CB8AC3E}">
        <p14:creationId xmlns:p14="http://schemas.microsoft.com/office/powerpoint/2010/main" val="3666934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yırıcı Slayt 1">
    <p:bg>
      <p:bgPr>
        <a:solidFill>
          <a:schemeClr val="bg1">
            <a:lumMod val="9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Buraya Ekleyin veya </a:t>
            </a:r>
            <a:br>
              <a:rPr lang="tr-TR" dirty="0"/>
            </a:br>
            <a:r>
              <a:rPr lang="tr-TR" dirty="0"/>
              <a:t>Sürükleyip Bırakın</a:t>
            </a:r>
          </a:p>
        </p:txBody>
      </p:sp>
      <p:sp>
        <p:nvSpPr>
          <p:cNvPr id="2" name="Başlık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324000" rIns="252000" bIns="180000" rtlCol="0" anchor="t">
            <a:noAutofit/>
          </a:bodyPr>
          <a:lstStyle>
            <a:lvl1pPr algn="r">
              <a:defRPr lang="en-ZA" sz="4800" b="1" spc="-300" dirty="0"/>
            </a:lvl1pPr>
          </a:lstStyle>
          <a:p>
            <a:pPr lvl="0" algn="r" rtl="0"/>
            <a:r>
              <a:rPr lang="tr-TR" dirty="0"/>
              <a:t>Bölüm ayırıcıyı düzenlemek için tıklayın</a:t>
            </a:r>
          </a:p>
        </p:txBody>
      </p:sp>
      <p:sp>
        <p:nvSpPr>
          <p:cNvPr id="7" name="Alt Başlık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48860"/>
            <a:ext cx="5956300" cy="1100565"/>
          </a:xfrm>
          <a:solidFill>
            <a:schemeClr val="tx1">
              <a:alpha val="80000"/>
            </a:schemeClr>
          </a:solidFill>
        </p:spPr>
        <p:txBody>
          <a:bodyPr lIns="180000" tIns="180000" rIns="252000" bIns="180000" rtlCol="0"/>
          <a:lstStyle>
            <a:lvl1pPr marL="0" indent="0" algn="r">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rtl="0"/>
            <a:r>
              <a:rPr lang="tr-TR" dirty="0"/>
              <a:t>Asıl alt başlık stilini düzenlemek için tıklatın</a:t>
            </a:r>
          </a:p>
        </p:txBody>
      </p:sp>
      <p:sp>
        <p:nvSpPr>
          <p:cNvPr id="4" name="Alt Bilgi Yer Tutucusu 3">
            <a:extLst>
              <a:ext uri="{FF2B5EF4-FFF2-40B4-BE49-F238E27FC236}">
                <a16:creationId xmlns:a16="http://schemas.microsoft.com/office/drawing/2014/main" id="{6816FE98-6A12-44EC-8485-8B5EFABDF9B2}"/>
              </a:ext>
            </a:extLst>
          </p:cNvPr>
          <p:cNvSpPr>
            <a:spLocks noGrp="1"/>
          </p:cNvSpPr>
          <p:nvPr>
            <p:ph type="ftr" sz="quarter" idx="11"/>
          </p:nvPr>
        </p:nvSpPr>
        <p:spPr/>
        <p:txBody>
          <a:bodyPr rtlCol="0"/>
          <a:lstStyle/>
          <a:p>
            <a:pPr rtl="0"/>
            <a:r>
              <a:rPr lang="en-US"/>
              <a:t>Draft Guide on Decent Housing for the Poor in the OIC Member Countries</a:t>
            </a:r>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9780588" y="524778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5" name="Slayt Numarası Yer Tutucusu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527571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yırma Slaydı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2411412" y="0"/>
            <a:ext cx="9780588" cy="6371351"/>
          </a:xfrm>
          <a:solidFill>
            <a:schemeClr val="bg1">
              <a:lumMod val="8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Buraya Ekleyin veya </a:t>
            </a:r>
            <a:br>
              <a:rPr lang="tr-TR" dirty="0"/>
            </a:br>
            <a:r>
              <a:rPr lang="tr-TR" dirty="0"/>
              <a:t>Sürükleyip Bırakın</a:t>
            </a:r>
          </a:p>
        </p:txBody>
      </p:sp>
      <p:sp>
        <p:nvSpPr>
          <p:cNvPr id="3" name="Başlık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rtlCol="0"/>
          <a:lstStyle>
            <a:lvl1pPr>
              <a:defRPr sz="4800" b="1" spc="-300">
                <a:solidFill>
                  <a:schemeClr val="tx1">
                    <a:lumMod val="75000"/>
                    <a:lumOff val="25000"/>
                  </a:schemeClr>
                </a:solidFill>
                <a:latin typeface="+mj-lt"/>
              </a:defRPr>
            </a:lvl1pPr>
          </a:lstStyle>
          <a:p>
            <a:pPr rtl="0"/>
            <a:r>
              <a:rPr lang="tr-TR" dirty="0"/>
              <a:t>Bölüm ayırıcıyı düzenlemek için tıklayın</a:t>
            </a:r>
          </a:p>
        </p:txBody>
      </p:sp>
      <p:sp>
        <p:nvSpPr>
          <p:cNvPr id="7" name="Alt Başlık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0" y="4110760"/>
            <a:ext cx="5956300" cy="1100565"/>
          </a:xfrm>
          <a:solidFill>
            <a:schemeClr val="tx1">
              <a:alpha val="80000"/>
            </a:schemeClr>
          </a:solidFill>
        </p:spPr>
        <p:txBody>
          <a:bodyPr lIns="252000" tIns="180000" rIns="180000" bIns="180000" rtlCol="0"/>
          <a:lstStyle>
            <a:lvl1pPr marL="0" indent="0" algn="l">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rtl="0"/>
            <a:r>
              <a:rPr lang="tr-TR" dirty="0"/>
              <a:t>Asıl alt başlık stilini düzenlemek için tıklatın</a:t>
            </a:r>
          </a:p>
        </p:txBody>
      </p:sp>
      <p:sp>
        <p:nvSpPr>
          <p:cNvPr id="4" name="Alt Bilgi Yer Tutucusu 3">
            <a:extLst>
              <a:ext uri="{FF2B5EF4-FFF2-40B4-BE49-F238E27FC236}">
                <a16:creationId xmlns:a16="http://schemas.microsoft.com/office/drawing/2014/main" id="{6816FE98-6A12-44EC-8485-8B5EFABDF9B2}"/>
              </a:ext>
            </a:extLst>
          </p:cNvPr>
          <p:cNvSpPr>
            <a:spLocks noGrp="1"/>
          </p:cNvSpPr>
          <p:nvPr>
            <p:ph type="ftr" sz="quarter" idx="11"/>
          </p:nvPr>
        </p:nvSpPr>
        <p:spPr/>
        <p:txBody>
          <a:bodyPr rtlCol="0"/>
          <a:lstStyle/>
          <a:p>
            <a:pPr rtl="0"/>
            <a:r>
              <a:rPr lang="en-US"/>
              <a:t>Draft Guide on Decent Housing for the Poor in the OIC Member Countries</a:t>
            </a:r>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tr-TR" dirty="0"/>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5" name="Slayt Numarası Yer Tutucusu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496912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etin Resmi Düzeni 1">
    <p:spTree>
      <p:nvGrpSpPr>
        <p:cNvPr id="1" name=""/>
        <p:cNvGrpSpPr/>
        <p:nvPr/>
      </p:nvGrpSpPr>
      <p:grpSpPr>
        <a:xfrm>
          <a:off x="0" y="0"/>
          <a:ext cx="0" cy="0"/>
          <a:chOff x="0" y="0"/>
          <a:chExt cx="0" cy="0"/>
        </a:xfrm>
      </p:grpSpPr>
      <p:sp>
        <p:nvSpPr>
          <p:cNvPr id="7" name="Resim Yer Tutucusu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rtlCol="0" anchor="t"/>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sürükleyip bırakın</a:t>
            </a:r>
          </a:p>
        </p:txBody>
      </p:sp>
      <p:sp>
        <p:nvSpPr>
          <p:cNvPr id="2" name="Başlık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rtlCol="0"/>
          <a:lstStyle>
            <a:lvl1pPr algn="r">
              <a:defRPr sz="3600" b="1" spc="-300">
                <a:solidFill>
                  <a:schemeClr val="tx1">
                    <a:lumMod val="75000"/>
                    <a:lumOff val="25000"/>
                  </a:schemeClr>
                </a:solidFill>
              </a:defRPr>
            </a:lvl1pPr>
          </a:lstStyle>
          <a:p>
            <a:pPr rtl="0"/>
            <a:r>
              <a:rPr lang="tr-TR" dirty="0"/>
              <a:t>Sayfa başlığını düzenleyin</a:t>
            </a:r>
          </a:p>
        </p:txBody>
      </p:sp>
      <p:sp>
        <p:nvSpPr>
          <p:cNvPr id="10" name="Alt Başlık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rtlCol="0"/>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rtlCol="0"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Draft Guide on Decent Housing for the Poor in the OIC Member Countries</a:t>
            </a:r>
            <a:endParaRPr lang="tr-TR" dirty="0"/>
          </a:p>
        </p:txBody>
      </p:sp>
      <p:sp>
        <p:nvSpPr>
          <p:cNvPr id="5" name="Slayt Numarası Yer Tutucusu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
        <p:nvSpPr>
          <p:cNvPr id="8" name="Dikdörtgen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tr-TR" dirty="0"/>
          </a:p>
        </p:txBody>
      </p:sp>
    </p:spTree>
    <p:extLst>
      <p:ext uri="{BB962C8B-B14F-4D97-AF65-F5344CB8AC3E}">
        <p14:creationId xmlns:p14="http://schemas.microsoft.com/office/powerpoint/2010/main" val="2692245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etin Resmi Düzeni 2">
    <p:spTree>
      <p:nvGrpSpPr>
        <p:cNvPr id="1" name=""/>
        <p:cNvGrpSpPr/>
        <p:nvPr/>
      </p:nvGrpSpPr>
      <p:grpSpPr>
        <a:xfrm>
          <a:off x="0" y="0"/>
          <a:ext cx="0" cy="0"/>
          <a:chOff x="0" y="0"/>
          <a:chExt cx="0" cy="0"/>
        </a:xfrm>
      </p:grpSpPr>
      <p:sp>
        <p:nvSpPr>
          <p:cNvPr id="7" name="Resim Yer Tutucusu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rtlCol="0" anchor="t"/>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sürükleyip bırakın</a:t>
            </a:r>
          </a:p>
        </p:txBody>
      </p:sp>
      <p:sp>
        <p:nvSpPr>
          <p:cNvPr id="2" name="Başlık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rtlCol="0"/>
          <a:lstStyle>
            <a:lvl1pPr algn="l">
              <a:defRPr sz="4000" b="1" spc="-300">
                <a:solidFill>
                  <a:schemeClr val="tx1">
                    <a:lumMod val="75000"/>
                    <a:lumOff val="25000"/>
                  </a:schemeClr>
                </a:solidFill>
              </a:defRPr>
            </a:lvl1pPr>
          </a:lstStyle>
          <a:p>
            <a:pPr rtl="0"/>
            <a:r>
              <a:rPr lang="tr-TR" dirty="0"/>
              <a:t>Sayfa başlığını düzenlemek için tıklayın</a:t>
            </a:r>
          </a:p>
        </p:txBody>
      </p:sp>
      <p:sp>
        <p:nvSpPr>
          <p:cNvPr id="10" name="Alt Başlık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rtlCol="0"/>
          <a:lstStyle>
            <a:lvl1pPr marL="0" indent="0" algn="l">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Draft Guide on Decent Housing for the Poor in the OIC Member Countries</a:t>
            </a:r>
            <a:endParaRPr lang="tr-TR" dirty="0"/>
          </a:p>
        </p:txBody>
      </p:sp>
      <p:sp>
        <p:nvSpPr>
          <p:cNvPr id="5" name="Slayt Numarası Yer Tutucusu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
        <p:nvSpPr>
          <p:cNvPr id="8" name="Dikdörtgen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tr-TR" dirty="0"/>
          </a:p>
        </p:txBody>
      </p:sp>
    </p:spTree>
    <p:extLst>
      <p:ext uri="{BB962C8B-B14F-4D97-AF65-F5344CB8AC3E}">
        <p14:creationId xmlns:p14="http://schemas.microsoft.com/office/powerpoint/2010/main" val="3239416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yırıcı Slayt 1">
    <p:bg>
      <p:bgPr>
        <a:solidFill>
          <a:schemeClr val="bg1">
            <a:lumMod val="9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Buraya Ekleyin veya </a:t>
            </a:r>
            <a:br>
              <a:rPr lang="tr-TR" dirty="0"/>
            </a:br>
            <a:r>
              <a:rPr lang="tr-TR" dirty="0"/>
              <a:t>Sürükleyip Bırakın</a:t>
            </a:r>
          </a:p>
        </p:txBody>
      </p:sp>
      <p:sp>
        <p:nvSpPr>
          <p:cNvPr id="2" name="Başlık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324000" rIns="252000" bIns="180000" rtlCol="0" anchor="t">
            <a:noAutofit/>
          </a:bodyPr>
          <a:lstStyle>
            <a:lvl1pPr algn="r">
              <a:defRPr lang="en-ZA" sz="4800" b="1" spc="-300" dirty="0"/>
            </a:lvl1pPr>
          </a:lstStyle>
          <a:p>
            <a:pPr lvl="0" algn="r" rtl="0"/>
            <a:r>
              <a:rPr lang="tr-TR" dirty="0"/>
              <a:t>Bölüm ayırıcıyı düzenlemek için tıklayın</a:t>
            </a:r>
          </a:p>
        </p:txBody>
      </p:sp>
      <p:sp>
        <p:nvSpPr>
          <p:cNvPr id="7" name="Alt Başlık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48860"/>
            <a:ext cx="5956300" cy="1100565"/>
          </a:xfrm>
          <a:solidFill>
            <a:schemeClr val="tx1">
              <a:alpha val="80000"/>
            </a:schemeClr>
          </a:solidFill>
        </p:spPr>
        <p:txBody>
          <a:bodyPr lIns="180000" tIns="180000" rIns="252000" bIns="180000" rtlCol="0"/>
          <a:lstStyle>
            <a:lvl1pPr marL="0" indent="0" algn="r">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rtl="0"/>
            <a:r>
              <a:rPr lang="tr-TR" dirty="0"/>
              <a:t>Asıl alt başlık stilini düzenlemek için tıklatın</a:t>
            </a:r>
          </a:p>
        </p:txBody>
      </p:sp>
      <p:sp>
        <p:nvSpPr>
          <p:cNvPr id="4" name="Alt Bilgi Yer Tutucusu 3">
            <a:extLst>
              <a:ext uri="{FF2B5EF4-FFF2-40B4-BE49-F238E27FC236}">
                <a16:creationId xmlns:a16="http://schemas.microsoft.com/office/drawing/2014/main" id="{6816FE98-6A12-44EC-8485-8B5EFABDF9B2}"/>
              </a:ext>
            </a:extLst>
          </p:cNvPr>
          <p:cNvSpPr>
            <a:spLocks noGrp="1"/>
          </p:cNvSpPr>
          <p:nvPr>
            <p:ph type="ftr" sz="quarter" idx="11"/>
          </p:nvPr>
        </p:nvSpPr>
        <p:spPr/>
        <p:txBody>
          <a:bodyPr rtlCol="0"/>
          <a:lstStyle/>
          <a:p>
            <a:pPr rtl="0"/>
            <a:r>
              <a:rPr lang="en-US"/>
              <a:t>Policy Recommendations</a:t>
            </a:r>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9780588" y="524778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5" name="Slayt Numarası Yer Tutucusu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2437159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9" name="Alt Başlık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Karşılaştırma Sol Yer Tutucu 1">
            <a:extLst>
              <a:ext uri="{FF2B5EF4-FFF2-40B4-BE49-F238E27FC236}">
                <a16:creationId xmlns:a16="http://schemas.microsoft.com/office/drawing/2014/main" id="{9322B50D-6A7D-41C6-BA57-613BC231DF36}"/>
              </a:ext>
            </a:extLst>
          </p:cNvPr>
          <p:cNvSpPr>
            <a:spLocks noGrp="1"/>
          </p:cNvSpPr>
          <p:nvPr>
            <p:ph type="body" idx="1"/>
          </p:nvPr>
        </p:nvSpPr>
        <p:spPr>
          <a:xfrm>
            <a:off x="432000" y="1515834"/>
            <a:ext cx="5472000" cy="360000"/>
          </a:xfrm>
        </p:spPr>
        <p:txBody>
          <a:bodyPr rtlCol="0"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a:t>Asıl metin stillerini düzenlemek için tıklayın</a:t>
            </a:r>
          </a:p>
        </p:txBody>
      </p:sp>
      <p:sp>
        <p:nvSpPr>
          <p:cNvPr id="4" name="İçerik Yer Tutucusu 2">
            <a:extLst>
              <a:ext uri="{FF2B5EF4-FFF2-40B4-BE49-F238E27FC236}">
                <a16:creationId xmlns:a16="http://schemas.microsoft.com/office/drawing/2014/main" id="{9FD584DA-F775-47B8-A1D7-6556AD5FCBD2}"/>
              </a:ext>
            </a:extLst>
          </p:cNvPr>
          <p:cNvSpPr>
            <a:spLocks noGrp="1"/>
          </p:cNvSpPr>
          <p:nvPr>
            <p:ph sz="half" idx="2"/>
          </p:nvPr>
        </p:nvSpPr>
        <p:spPr>
          <a:xfrm>
            <a:off x="432000" y="2023668"/>
            <a:ext cx="5472000" cy="4168332"/>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2" name="Karşılaştırma Sol Yer Tutucu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1516359"/>
            <a:ext cx="5472000" cy="358775"/>
          </a:xfrm>
        </p:spPr>
        <p:txBody>
          <a:bodyPr rtlCol="0"/>
          <a:lstStyle>
            <a:lvl1pPr marL="0" indent="0">
              <a:buNone/>
              <a:defRPr sz="2400" b="1"/>
            </a:lvl1pPr>
          </a:lstStyle>
          <a:p>
            <a:pPr lvl="0" rtl="0"/>
            <a:r>
              <a:rPr lang="tr-TR"/>
              <a:t>Asıl metin stillerini düzenlemek için tıklayın</a:t>
            </a:r>
          </a:p>
        </p:txBody>
      </p:sp>
      <p:sp>
        <p:nvSpPr>
          <p:cNvPr id="8" name="Metin Yer Tutucusu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020359"/>
            <a:ext cx="5472113" cy="4170891"/>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Alt Bilgi Yer Tutucusu 4">
            <a:extLst>
              <a:ext uri="{FF2B5EF4-FFF2-40B4-BE49-F238E27FC236}">
                <a16:creationId xmlns:a16="http://schemas.microsoft.com/office/drawing/2014/main" id="{646B8F99-FAB0-4B33-87ED-9FF46D11A907}"/>
              </a:ext>
            </a:extLst>
          </p:cNvPr>
          <p:cNvSpPr>
            <a:spLocks noGrp="1"/>
          </p:cNvSpPr>
          <p:nvPr>
            <p:ph type="ftr" sz="quarter" idx="14"/>
          </p:nvPr>
        </p:nvSpPr>
        <p:spPr/>
        <p:txBody>
          <a:bodyPr rtlCol="0"/>
          <a:lstStyle/>
          <a:p>
            <a:pPr rtl="0"/>
            <a:r>
              <a:rPr lang="en-US"/>
              <a:t>Draft Guide on Decent Housing for the Poor in the OIC Member Countries</a:t>
            </a:r>
            <a:endParaRPr lang="tr-TR" dirty="0"/>
          </a:p>
        </p:txBody>
      </p:sp>
      <p:sp>
        <p:nvSpPr>
          <p:cNvPr id="6" name="Slayt Numarası Yer Tutucusu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40753301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üyük Fotoğraf">
    <p:spTree>
      <p:nvGrpSpPr>
        <p:cNvPr id="1" name=""/>
        <p:cNvGrpSpPr/>
        <p:nvPr/>
      </p:nvGrpSpPr>
      <p:grpSpPr>
        <a:xfrm>
          <a:off x="0" y="0"/>
          <a:ext cx="0" cy="0"/>
          <a:chOff x="0" y="0"/>
          <a:chExt cx="0" cy="0"/>
        </a:xfrm>
      </p:grpSpPr>
      <p:sp>
        <p:nvSpPr>
          <p:cNvPr id="7" name="Resim Yer Tutucusu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sürükleyip bırakın</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rtlCol="0" anchor="ctr"/>
          <a:lstStyle>
            <a:lvl1pPr marL="0" indent="0" algn="r">
              <a:buNone/>
              <a:defRPr>
                <a:solidFill>
                  <a:schemeClr val="bg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dirty="0"/>
              <a:t>Resim yazınızı girin</a:t>
            </a:r>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Draft Guide on Decent Housing for the Poor in the OIC Member Countries</a:t>
            </a:r>
            <a:endParaRPr lang="tr-TR" dirty="0"/>
          </a:p>
        </p:txBody>
      </p:sp>
      <p:sp>
        <p:nvSpPr>
          <p:cNvPr id="2" name="Slayt Numarası Yer Tutucusu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rtlCol="0"/>
          <a:lstStyle/>
          <a:p>
            <a:pPr rtl="0"/>
            <a:fld id="{19B51A1E-902D-48AF-9020-955120F399B6}" type="slidenum">
              <a:rPr lang="tr-TR" smtClean="0"/>
              <a:pPr/>
              <a:t>‹#›</a:t>
            </a:fld>
            <a:endParaRPr lang="tr-TR" dirty="0"/>
          </a:p>
        </p:txBody>
      </p:sp>
      <p:sp>
        <p:nvSpPr>
          <p:cNvPr id="5" name="Başlık 4">
            <a:extLst>
              <a:ext uri="{FF2B5EF4-FFF2-40B4-BE49-F238E27FC236}">
                <a16:creationId xmlns:a16="http://schemas.microsoft.com/office/drawing/2014/main" id="{7F8E7C83-06D7-4C5B-85B7-0E5713B4FAB3}"/>
              </a:ext>
            </a:extLst>
          </p:cNvPr>
          <p:cNvSpPr>
            <a:spLocks noGrp="1"/>
          </p:cNvSpPr>
          <p:nvPr>
            <p:ph type="title"/>
          </p:nvPr>
        </p:nvSpPr>
        <p:spPr/>
        <p:txBody>
          <a:bodyPr rtlCol="0"/>
          <a:lstStyle/>
          <a:p>
            <a:pPr rtl="0"/>
            <a:r>
              <a:rPr lang="tr-TR"/>
              <a:t>Asıl başlık stilini düzenlemek için tıklayın</a:t>
            </a:r>
            <a:endParaRPr lang="tr-TR" dirty="0"/>
          </a:p>
        </p:txBody>
      </p:sp>
    </p:spTree>
    <p:extLst>
      <p:ext uri="{BB962C8B-B14F-4D97-AF65-F5344CB8AC3E}">
        <p14:creationId xmlns:p14="http://schemas.microsoft.com/office/powerpoint/2010/main" val="18655256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şekkürler">
    <p:bg>
      <p:bgPr>
        <a:solidFill>
          <a:schemeClr val="bg1">
            <a:lumMod val="9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Buraya Sürükleyip Bırakın</a:t>
            </a:r>
          </a:p>
        </p:txBody>
      </p:sp>
      <p:sp>
        <p:nvSpPr>
          <p:cNvPr id="2" name="Başlık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180000" tIns="180000" rIns="252000" bIns="180000" rtlCol="0" anchor="t">
            <a:noAutofit/>
          </a:bodyPr>
          <a:lstStyle>
            <a:lvl1pPr algn="r">
              <a:defRPr lang="en-ZA" sz="5400" b="1" spc="-300" dirty="0"/>
            </a:lvl1pPr>
          </a:lstStyle>
          <a:p>
            <a:pPr lvl="0" algn="r" rtl="0"/>
            <a:r>
              <a:rPr lang="tr-TR" dirty="0"/>
              <a:t>Teşekkürler</a:t>
            </a:r>
          </a:p>
        </p:txBody>
      </p:sp>
      <p:sp>
        <p:nvSpPr>
          <p:cNvPr id="9" name="Metin Yer Tutucusu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Tam Ad</a:t>
            </a:r>
          </a:p>
        </p:txBody>
      </p:sp>
      <p:sp>
        <p:nvSpPr>
          <p:cNvPr id="10" name="Metin Yer Tutucusu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Telefon Numarası</a:t>
            </a:r>
          </a:p>
        </p:txBody>
      </p:sp>
      <p:sp>
        <p:nvSpPr>
          <p:cNvPr id="11" name="Metin Yer Tutucusu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E-posta veya Sosyal Medya Tanıtıcısı</a:t>
            </a:r>
          </a:p>
        </p:txBody>
      </p:sp>
      <p:sp>
        <p:nvSpPr>
          <p:cNvPr id="12" name="Metin Yer Tutucusu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Şirket Web Sitesi</a:t>
            </a:r>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5" name="Slayt Numarası Yer Tutucusu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1569370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7" name="Alt Başlık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B1948E38-8FB0-4E51-A01C-C88794372E50}"/>
              </a:ext>
            </a:extLst>
          </p:cNvPr>
          <p:cNvSpPr>
            <a:spLocks noGrp="1"/>
          </p:cNvSpPr>
          <p:nvPr>
            <p:ph idx="1"/>
          </p:nvPr>
        </p:nvSpPr>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E8FE0EB3-0FF4-4285-B9D3-90A5751B7BBF}"/>
              </a:ext>
            </a:extLst>
          </p:cNvPr>
          <p:cNvSpPr>
            <a:spLocks noGrp="1"/>
          </p:cNvSpPr>
          <p:nvPr>
            <p:ph type="ftr" sz="quarter" idx="12"/>
          </p:nvPr>
        </p:nvSpPr>
        <p:spPr/>
        <p:txBody>
          <a:bodyPr rtlCol="0"/>
          <a:lstStyle/>
          <a:p>
            <a:pPr rtl="0"/>
            <a:r>
              <a:rPr lang="en-US"/>
              <a:t>Draft Guide on Decent Housing for the Poor in the OIC Member Countries</a:t>
            </a:r>
            <a:endParaRPr lang="tr-TR" dirty="0"/>
          </a:p>
        </p:txBody>
      </p:sp>
      <p:sp>
        <p:nvSpPr>
          <p:cNvPr id="5" name="Slayt Numarası Yer Tutucusu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6807387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7" name="Alt Başlık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p:nvPr>
        </p:nvSpPr>
        <p:spPr>
          <a:xfrm>
            <a:off x="432000" y="1512000"/>
            <a:ext cx="5472000" cy="468000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6" name="Metin Yer Tutucusu 4">
            <a:extLst>
              <a:ext uri="{FF2B5EF4-FFF2-40B4-BE49-F238E27FC236}">
                <a16:creationId xmlns:a16="http://schemas.microsoft.com/office/drawing/2014/main" id="{7867C73D-EE16-41D1-B7CE-A35C765E3B8D}"/>
              </a:ext>
            </a:extLst>
          </p:cNvPr>
          <p:cNvSpPr>
            <a:spLocks noGrp="1"/>
          </p:cNvSpPr>
          <p:nvPr>
            <p:ph type="body" sz="quarter" idx="12"/>
          </p:nvPr>
        </p:nvSpPr>
        <p:spPr>
          <a:xfrm>
            <a:off x="6299887" y="1511250"/>
            <a:ext cx="5472113" cy="468000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Draft Guide on Decent Housing for the Poor in the OIC Member Countries</a:t>
            </a:r>
            <a:endParaRPr lang="tr-TR" dirty="0"/>
          </a:p>
        </p:txBody>
      </p:sp>
      <p:sp>
        <p:nvSpPr>
          <p:cNvPr id="5" name="Slayt Numarası Yer Tutucusu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33680689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Sütu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9" name="Alt Başlık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Metin Yer Tutucusu 4">
            <a:extLst>
              <a:ext uri="{FF2B5EF4-FFF2-40B4-BE49-F238E27FC236}">
                <a16:creationId xmlns:a16="http://schemas.microsoft.com/office/drawing/2014/main" id="{16A38E24-EB1C-472F-B631-5DF32F9C4CF5}"/>
              </a:ext>
            </a:extLst>
          </p:cNvPr>
          <p:cNvSpPr>
            <a:spLocks noGrp="1"/>
          </p:cNvSpPr>
          <p:nvPr>
            <p:ph type="body" sz="quarter" idx="12"/>
          </p:nvPr>
        </p:nvSpPr>
        <p:spPr>
          <a:xfrm>
            <a:off x="4301550" y="1511476"/>
            <a:ext cx="3600450" cy="4679249"/>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1" name="Metin Yer Tutucusu 5">
            <a:extLst>
              <a:ext uri="{FF2B5EF4-FFF2-40B4-BE49-F238E27FC236}">
                <a16:creationId xmlns:a16="http://schemas.microsoft.com/office/drawing/2014/main" id="{5B4A252E-78C9-4F76-98A4-A4B580AD072A}"/>
              </a:ext>
            </a:extLst>
          </p:cNvPr>
          <p:cNvSpPr>
            <a:spLocks noGrp="1"/>
          </p:cNvSpPr>
          <p:nvPr>
            <p:ph type="body" sz="quarter" idx="13"/>
          </p:nvPr>
        </p:nvSpPr>
        <p:spPr>
          <a:xfrm>
            <a:off x="8171550" y="1511475"/>
            <a:ext cx="3600450"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6D4BCA97-F31B-451D-82F8-6E000DF2118A}"/>
              </a:ext>
            </a:extLst>
          </p:cNvPr>
          <p:cNvSpPr>
            <a:spLocks noGrp="1"/>
          </p:cNvSpPr>
          <p:nvPr>
            <p:ph type="ftr" sz="quarter" idx="14"/>
          </p:nvPr>
        </p:nvSpPr>
        <p:spPr/>
        <p:txBody>
          <a:bodyPr rtlCol="0"/>
          <a:lstStyle/>
          <a:p>
            <a:pPr rtl="0"/>
            <a:r>
              <a:rPr lang="en-US"/>
              <a:t>Draft Guide on Decent Housing for the Poor in the OIC Member Countries</a:t>
            </a:r>
            <a:endParaRPr lang="tr-TR" dirty="0"/>
          </a:p>
        </p:txBody>
      </p:sp>
      <p:sp>
        <p:nvSpPr>
          <p:cNvPr id="6" name="Slayt Numarası Yer Tutucusu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6305966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 Sütu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10" name="Alt Başlık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Metin Yer Tutucusu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3" name="Metin Yer Tutucusu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5" name="Metin Yer Tutucusu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7" name="Metin Yer Tutucusu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2D09234E-176D-4BBF-9391-7B6F018C51AB}"/>
              </a:ext>
            </a:extLst>
          </p:cNvPr>
          <p:cNvSpPr>
            <a:spLocks noGrp="1"/>
          </p:cNvSpPr>
          <p:nvPr>
            <p:ph type="ftr" sz="quarter" idx="16"/>
          </p:nvPr>
        </p:nvSpPr>
        <p:spPr/>
        <p:txBody>
          <a:bodyPr rtlCol="0"/>
          <a:lstStyle/>
          <a:p>
            <a:pPr rtl="0"/>
            <a:r>
              <a:rPr lang="en-US"/>
              <a:t>Draft Guide on Decent Housing for the Poor in the OIC Member Countries</a:t>
            </a:r>
            <a:endParaRPr lang="tr-TR" dirty="0"/>
          </a:p>
        </p:txBody>
      </p:sp>
      <p:sp>
        <p:nvSpPr>
          <p:cNvPr id="6" name="Slayt Numarası Yer Tutucusu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27441089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5" name="Alt Başlık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Alt Bilgi Yer Tutucusu 2">
            <a:extLst>
              <a:ext uri="{FF2B5EF4-FFF2-40B4-BE49-F238E27FC236}">
                <a16:creationId xmlns:a16="http://schemas.microsoft.com/office/drawing/2014/main" id="{08CCB8C2-B6A2-4C69-8D3A-57420A034BA4}"/>
              </a:ext>
            </a:extLst>
          </p:cNvPr>
          <p:cNvSpPr>
            <a:spLocks noGrp="1"/>
          </p:cNvSpPr>
          <p:nvPr>
            <p:ph type="ftr" sz="quarter" idx="12"/>
          </p:nvPr>
        </p:nvSpPr>
        <p:spPr/>
        <p:txBody>
          <a:bodyPr rtlCol="0"/>
          <a:lstStyle/>
          <a:p>
            <a:pPr rtl="0"/>
            <a:r>
              <a:rPr lang="en-US"/>
              <a:t>Draft Guide on Decent Housing for the Poor in the OIC Member Countries</a:t>
            </a:r>
            <a:endParaRPr lang="tr-TR" dirty="0"/>
          </a:p>
        </p:txBody>
      </p:sp>
      <p:sp>
        <p:nvSpPr>
          <p:cNvPr id="4" name="Slayt Numarası Yer Tutucusu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41796676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16D0504D-4610-4E9E-A2DB-8B701F044BBC}"/>
              </a:ext>
            </a:extLst>
          </p:cNvPr>
          <p:cNvSpPr>
            <a:spLocks noGrp="1"/>
          </p:cNvSpPr>
          <p:nvPr>
            <p:ph type="ftr" sz="quarter" idx="12"/>
          </p:nvPr>
        </p:nvSpPr>
        <p:spPr/>
        <p:txBody>
          <a:bodyPr rtlCol="0"/>
          <a:lstStyle/>
          <a:p>
            <a:pPr rtl="0"/>
            <a:r>
              <a:rPr lang="en-US"/>
              <a:t>Draft Guide on Decent Housing for the Poor in the OIC Member Countries</a:t>
            </a:r>
            <a:endParaRPr lang="tr-TR" dirty="0"/>
          </a:p>
        </p:txBody>
      </p:sp>
      <p:sp>
        <p:nvSpPr>
          <p:cNvPr id="3" name="Slayt Numarası Yer Tutucusu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rtlCol="0"/>
          <a:lstStyle/>
          <a:p>
            <a:pPr rtl="0"/>
            <a:fld id="{19B51A1E-902D-48AF-9020-955120F399B6}" type="slidenum">
              <a:rPr lang="tr-TR" smtClean="0"/>
              <a:pPr/>
              <a:t>‹#›</a:t>
            </a:fld>
            <a:endParaRPr lang="tr-TR" dirty="0"/>
          </a:p>
        </p:txBody>
      </p:sp>
      <p:sp>
        <p:nvSpPr>
          <p:cNvPr id="4" name="Başlık 3">
            <a:extLst>
              <a:ext uri="{FF2B5EF4-FFF2-40B4-BE49-F238E27FC236}">
                <a16:creationId xmlns:a16="http://schemas.microsoft.com/office/drawing/2014/main" id="{90694D9D-C633-4D52-965E-E5BBD9883037}"/>
              </a:ext>
            </a:extLst>
          </p:cNvPr>
          <p:cNvSpPr>
            <a:spLocks noGrp="1"/>
          </p:cNvSpPr>
          <p:nvPr>
            <p:ph type="title"/>
          </p:nvPr>
        </p:nvSpPr>
        <p:spPr/>
        <p:txBody>
          <a:bodyPr rtlCol="0"/>
          <a:lstStyle/>
          <a:p>
            <a:pPr rtl="0"/>
            <a:r>
              <a:rPr lang="tr-TR"/>
              <a:t>Asıl başlık stilini düzenlemek için tıklayın</a:t>
            </a:r>
            <a:endParaRPr lang="tr-TR" dirty="0"/>
          </a:p>
        </p:txBody>
      </p:sp>
    </p:spTree>
    <p:extLst>
      <p:ext uri="{BB962C8B-B14F-4D97-AF65-F5344CB8AC3E}">
        <p14:creationId xmlns:p14="http://schemas.microsoft.com/office/powerpoint/2010/main" val="1116313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yırma Slaydı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2411412" y="0"/>
            <a:ext cx="9780588" cy="6371351"/>
          </a:xfrm>
          <a:solidFill>
            <a:schemeClr val="bg1">
              <a:lumMod val="8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Buraya Ekleyin veya </a:t>
            </a:r>
            <a:br>
              <a:rPr lang="tr-TR" dirty="0"/>
            </a:br>
            <a:r>
              <a:rPr lang="tr-TR" dirty="0"/>
              <a:t>Sürükleyip Bırakın</a:t>
            </a:r>
          </a:p>
        </p:txBody>
      </p:sp>
      <p:sp>
        <p:nvSpPr>
          <p:cNvPr id="3" name="Başlık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rtlCol="0"/>
          <a:lstStyle>
            <a:lvl1pPr>
              <a:defRPr sz="4800" b="1" spc="-300">
                <a:solidFill>
                  <a:schemeClr val="tx1">
                    <a:lumMod val="75000"/>
                    <a:lumOff val="25000"/>
                  </a:schemeClr>
                </a:solidFill>
                <a:latin typeface="+mj-lt"/>
              </a:defRPr>
            </a:lvl1pPr>
          </a:lstStyle>
          <a:p>
            <a:pPr rtl="0"/>
            <a:r>
              <a:rPr lang="tr-TR" dirty="0"/>
              <a:t>Bölüm ayırıcıyı düzenlemek için tıklayın</a:t>
            </a:r>
          </a:p>
        </p:txBody>
      </p:sp>
      <p:sp>
        <p:nvSpPr>
          <p:cNvPr id="7" name="Alt Başlık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0" y="4110760"/>
            <a:ext cx="5956300" cy="1100565"/>
          </a:xfrm>
          <a:solidFill>
            <a:schemeClr val="tx1">
              <a:alpha val="80000"/>
            </a:schemeClr>
          </a:solidFill>
        </p:spPr>
        <p:txBody>
          <a:bodyPr lIns="252000" tIns="180000" rIns="180000" bIns="180000" rtlCol="0"/>
          <a:lstStyle>
            <a:lvl1pPr marL="0" indent="0" algn="l">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rtl="0"/>
            <a:r>
              <a:rPr lang="tr-TR" dirty="0"/>
              <a:t>Asıl alt başlık stilini düzenlemek için tıklatın</a:t>
            </a:r>
          </a:p>
        </p:txBody>
      </p:sp>
      <p:sp>
        <p:nvSpPr>
          <p:cNvPr id="4" name="Alt Bilgi Yer Tutucusu 3">
            <a:extLst>
              <a:ext uri="{FF2B5EF4-FFF2-40B4-BE49-F238E27FC236}">
                <a16:creationId xmlns:a16="http://schemas.microsoft.com/office/drawing/2014/main" id="{6816FE98-6A12-44EC-8485-8B5EFABDF9B2}"/>
              </a:ext>
            </a:extLst>
          </p:cNvPr>
          <p:cNvSpPr>
            <a:spLocks noGrp="1"/>
          </p:cNvSpPr>
          <p:nvPr>
            <p:ph type="ftr" sz="quarter" idx="11"/>
          </p:nvPr>
        </p:nvSpPr>
        <p:spPr/>
        <p:txBody>
          <a:bodyPr rtlCol="0"/>
          <a:lstStyle/>
          <a:p>
            <a:pPr rtl="0"/>
            <a:r>
              <a:rPr lang="en-US"/>
              <a:t>Policy Recommendations</a:t>
            </a:r>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tr-TR" dirty="0"/>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5" name="Slayt Numarası Yer Tutucusu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228285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etin Resmi Düzeni 1">
    <p:spTree>
      <p:nvGrpSpPr>
        <p:cNvPr id="1" name=""/>
        <p:cNvGrpSpPr/>
        <p:nvPr/>
      </p:nvGrpSpPr>
      <p:grpSpPr>
        <a:xfrm>
          <a:off x="0" y="0"/>
          <a:ext cx="0" cy="0"/>
          <a:chOff x="0" y="0"/>
          <a:chExt cx="0" cy="0"/>
        </a:xfrm>
      </p:grpSpPr>
      <p:sp>
        <p:nvSpPr>
          <p:cNvPr id="7" name="Resim Yer Tutucusu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rtlCol="0" anchor="t"/>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sürükleyip bırakın</a:t>
            </a:r>
          </a:p>
        </p:txBody>
      </p:sp>
      <p:sp>
        <p:nvSpPr>
          <p:cNvPr id="2" name="Başlık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rtlCol="0"/>
          <a:lstStyle>
            <a:lvl1pPr algn="r">
              <a:defRPr sz="3600" b="1" spc="-300">
                <a:solidFill>
                  <a:schemeClr val="tx1">
                    <a:lumMod val="75000"/>
                    <a:lumOff val="25000"/>
                  </a:schemeClr>
                </a:solidFill>
              </a:defRPr>
            </a:lvl1pPr>
          </a:lstStyle>
          <a:p>
            <a:pPr rtl="0"/>
            <a:r>
              <a:rPr lang="tr-TR" dirty="0"/>
              <a:t>Sayfa başlığını düzenleyin</a:t>
            </a:r>
          </a:p>
        </p:txBody>
      </p:sp>
      <p:sp>
        <p:nvSpPr>
          <p:cNvPr id="10" name="Alt Başlık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rtlCol="0"/>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rtlCol="0"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Policy Recommendations</a:t>
            </a:r>
            <a:endParaRPr lang="tr-TR" dirty="0"/>
          </a:p>
        </p:txBody>
      </p:sp>
      <p:sp>
        <p:nvSpPr>
          <p:cNvPr id="5" name="Slayt Numarası Yer Tutucusu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
        <p:nvSpPr>
          <p:cNvPr id="8" name="Dikdörtgen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tr-TR" dirty="0"/>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tin Resmi Düzeni 2">
    <p:spTree>
      <p:nvGrpSpPr>
        <p:cNvPr id="1" name=""/>
        <p:cNvGrpSpPr/>
        <p:nvPr/>
      </p:nvGrpSpPr>
      <p:grpSpPr>
        <a:xfrm>
          <a:off x="0" y="0"/>
          <a:ext cx="0" cy="0"/>
          <a:chOff x="0" y="0"/>
          <a:chExt cx="0" cy="0"/>
        </a:xfrm>
      </p:grpSpPr>
      <p:sp>
        <p:nvSpPr>
          <p:cNvPr id="7" name="Resim Yer Tutucusu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rtlCol="0" anchor="t"/>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sürükleyip bırakın</a:t>
            </a:r>
          </a:p>
        </p:txBody>
      </p:sp>
      <p:sp>
        <p:nvSpPr>
          <p:cNvPr id="2" name="Başlık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rtlCol="0"/>
          <a:lstStyle>
            <a:lvl1pPr algn="l">
              <a:defRPr sz="4000" b="1" spc="-300">
                <a:solidFill>
                  <a:schemeClr val="tx1">
                    <a:lumMod val="75000"/>
                    <a:lumOff val="25000"/>
                  </a:schemeClr>
                </a:solidFill>
              </a:defRPr>
            </a:lvl1pPr>
          </a:lstStyle>
          <a:p>
            <a:pPr rtl="0"/>
            <a:r>
              <a:rPr lang="tr-TR" dirty="0"/>
              <a:t>Sayfa başlığını düzenlemek için tıklayın</a:t>
            </a:r>
          </a:p>
        </p:txBody>
      </p:sp>
      <p:sp>
        <p:nvSpPr>
          <p:cNvPr id="10" name="Alt Başlık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rtlCol="0"/>
          <a:lstStyle>
            <a:lvl1pPr marL="0" indent="0" algn="l">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Policy Recommendations</a:t>
            </a:r>
            <a:endParaRPr lang="tr-TR" dirty="0"/>
          </a:p>
        </p:txBody>
      </p:sp>
      <p:sp>
        <p:nvSpPr>
          <p:cNvPr id="5" name="Slayt Numarası Yer Tutucusu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
        <p:nvSpPr>
          <p:cNvPr id="8" name="Dikdörtgen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tr-TR" dirty="0"/>
          </a:p>
        </p:txBody>
      </p:sp>
    </p:spTree>
    <p:extLst>
      <p:ext uri="{BB962C8B-B14F-4D97-AF65-F5344CB8AC3E}">
        <p14:creationId xmlns:p14="http://schemas.microsoft.com/office/powerpoint/2010/main" val="38438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9" name="Alt Başlık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Karşılaştırma Sol Yer Tutucu 1">
            <a:extLst>
              <a:ext uri="{FF2B5EF4-FFF2-40B4-BE49-F238E27FC236}">
                <a16:creationId xmlns:a16="http://schemas.microsoft.com/office/drawing/2014/main" id="{9322B50D-6A7D-41C6-BA57-613BC231DF36}"/>
              </a:ext>
            </a:extLst>
          </p:cNvPr>
          <p:cNvSpPr>
            <a:spLocks noGrp="1"/>
          </p:cNvSpPr>
          <p:nvPr>
            <p:ph type="body" idx="1"/>
          </p:nvPr>
        </p:nvSpPr>
        <p:spPr>
          <a:xfrm>
            <a:off x="432000" y="1515834"/>
            <a:ext cx="5472000" cy="360000"/>
          </a:xfrm>
        </p:spPr>
        <p:txBody>
          <a:bodyPr rtlCol="0"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a:t>Asıl metin stillerini düzenlemek için tıklayın</a:t>
            </a:r>
          </a:p>
        </p:txBody>
      </p:sp>
      <p:sp>
        <p:nvSpPr>
          <p:cNvPr id="4" name="İçerik Yer Tutucusu 2">
            <a:extLst>
              <a:ext uri="{FF2B5EF4-FFF2-40B4-BE49-F238E27FC236}">
                <a16:creationId xmlns:a16="http://schemas.microsoft.com/office/drawing/2014/main" id="{9FD584DA-F775-47B8-A1D7-6556AD5FCBD2}"/>
              </a:ext>
            </a:extLst>
          </p:cNvPr>
          <p:cNvSpPr>
            <a:spLocks noGrp="1"/>
          </p:cNvSpPr>
          <p:nvPr>
            <p:ph sz="half" idx="2"/>
          </p:nvPr>
        </p:nvSpPr>
        <p:spPr>
          <a:xfrm>
            <a:off x="432000" y="2023668"/>
            <a:ext cx="5472000" cy="4168332"/>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12" name="Karşılaştırma Sol Yer Tutucu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1516359"/>
            <a:ext cx="5472000" cy="358775"/>
          </a:xfrm>
        </p:spPr>
        <p:txBody>
          <a:bodyPr rtlCol="0"/>
          <a:lstStyle>
            <a:lvl1pPr marL="0" indent="0">
              <a:buNone/>
              <a:defRPr sz="2400" b="1"/>
            </a:lvl1pPr>
          </a:lstStyle>
          <a:p>
            <a:pPr lvl="0" rtl="0"/>
            <a:r>
              <a:rPr lang="tr-TR"/>
              <a:t>Asıl metin stillerini düzenlemek için tıklayın</a:t>
            </a:r>
          </a:p>
        </p:txBody>
      </p:sp>
      <p:sp>
        <p:nvSpPr>
          <p:cNvPr id="8" name="Metin Yer Tutucusu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020359"/>
            <a:ext cx="5472113" cy="4170891"/>
          </a:xfrm>
        </p:spPr>
        <p:txBody>
          <a:bodyPr rtlCol="0"/>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Alt Bilgi Yer Tutucusu 4">
            <a:extLst>
              <a:ext uri="{FF2B5EF4-FFF2-40B4-BE49-F238E27FC236}">
                <a16:creationId xmlns:a16="http://schemas.microsoft.com/office/drawing/2014/main" id="{646B8F99-FAB0-4B33-87ED-9FF46D11A907}"/>
              </a:ext>
            </a:extLst>
          </p:cNvPr>
          <p:cNvSpPr>
            <a:spLocks noGrp="1"/>
          </p:cNvSpPr>
          <p:nvPr>
            <p:ph type="ftr" sz="quarter" idx="14"/>
          </p:nvPr>
        </p:nvSpPr>
        <p:spPr/>
        <p:txBody>
          <a:bodyPr rtlCol="0"/>
          <a:lstStyle/>
          <a:p>
            <a:pPr rtl="0"/>
            <a:r>
              <a:rPr lang="en-US"/>
              <a:t>Policy Recommendations</a:t>
            </a:r>
            <a:endParaRPr lang="tr-TR" dirty="0"/>
          </a:p>
        </p:txBody>
      </p:sp>
      <p:sp>
        <p:nvSpPr>
          <p:cNvPr id="6" name="Slayt Numarası Yer Tutucusu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üyük Fotoğraf">
    <p:spTree>
      <p:nvGrpSpPr>
        <p:cNvPr id="1" name=""/>
        <p:cNvGrpSpPr/>
        <p:nvPr/>
      </p:nvGrpSpPr>
      <p:grpSpPr>
        <a:xfrm>
          <a:off x="0" y="0"/>
          <a:ext cx="0" cy="0"/>
          <a:chOff x="0" y="0"/>
          <a:chExt cx="0" cy="0"/>
        </a:xfrm>
      </p:grpSpPr>
      <p:sp>
        <p:nvSpPr>
          <p:cNvPr id="7" name="Resim Yer Tutucusu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sürükleyip bırakın</a:t>
            </a:r>
          </a:p>
        </p:txBody>
      </p:sp>
      <p:sp>
        <p:nvSpPr>
          <p:cNvPr id="3" name="İçerik Yer Tutucusu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rtlCol="0" anchor="ctr"/>
          <a:lstStyle>
            <a:lvl1pPr marL="0" indent="0" algn="r">
              <a:buNone/>
              <a:defRPr>
                <a:solidFill>
                  <a:schemeClr val="bg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dirty="0"/>
              <a:t>Resim yazınızı girin</a:t>
            </a:r>
          </a:p>
        </p:txBody>
      </p:sp>
      <p:sp>
        <p:nvSpPr>
          <p:cNvPr id="4" name="Alt Bilgi Yer Tutucusu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0"/>
          <a:lstStyle/>
          <a:p>
            <a:pPr rtl="0"/>
            <a:r>
              <a:rPr lang="en-US"/>
              <a:t>Policy Recommendations</a:t>
            </a:r>
            <a:endParaRPr lang="tr-TR" dirty="0"/>
          </a:p>
        </p:txBody>
      </p:sp>
      <p:sp>
        <p:nvSpPr>
          <p:cNvPr id="2" name="Slayt Numarası Yer Tutucusu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rtlCol="0"/>
          <a:lstStyle/>
          <a:p>
            <a:pPr rtl="0"/>
            <a:fld id="{19B51A1E-902D-48AF-9020-955120F399B6}" type="slidenum">
              <a:rPr lang="tr-TR" smtClean="0"/>
              <a:pPr/>
              <a:t>‹#›</a:t>
            </a:fld>
            <a:endParaRPr lang="tr-TR" dirty="0"/>
          </a:p>
        </p:txBody>
      </p:sp>
      <p:sp>
        <p:nvSpPr>
          <p:cNvPr id="5" name="Başlık 4">
            <a:extLst>
              <a:ext uri="{FF2B5EF4-FFF2-40B4-BE49-F238E27FC236}">
                <a16:creationId xmlns:a16="http://schemas.microsoft.com/office/drawing/2014/main" id="{7F8E7C83-06D7-4C5B-85B7-0E5713B4FAB3}"/>
              </a:ext>
            </a:extLst>
          </p:cNvPr>
          <p:cNvSpPr>
            <a:spLocks noGrp="1"/>
          </p:cNvSpPr>
          <p:nvPr>
            <p:ph type="title"/>
          </p:nvPr>
        </p:nvSpPr>
        <p:spPr/>
        <p:txBody>
          <a:bodyPr rtlCol="0"/>
          <a:lstStyle/>
          <a:p>
            <a:pPr rtl="0"/>
            <a:r>
              <a:rPr lang="tr-TR"/>
              <a:t>Asıl başlık stilini düzenlemek için tıklayın</a:t>
            </a:r>
            <a:endParaRPr lang="tr-TR" dirty="0"/>
          </a:p>
        </p:txBody>
      </p:sp>
    </p:spTree>
    <p:extLst>
      <p:ext uri="{BB962C8B-B14F-4D97-AF65-F5344CB8AC3E}">
        <p14:creationId xmlns:p14="http://schemas.microsoft.com/office/powerpoint/2010/main" val="19877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şekkürler">
    <p:bg>
      <p:bgPr>
        <a:solidFill>
          <a:schemeClr val="bg1">
            <a:lumMod val="95000"/>
          </a:schemeClr>
        </a:solidFill>
        <a:effectLst/>
      </p:bgPr>
    </p:bg>
    <p:spTree>
      <p:nvGrpSpPr>
        <p:cNvPr id="1" name=""/>
        <p:cNvGrpSpPr/>
        <p:nvPr/>
      </p:nvGrpSpPr>
      <p:grpSpPr>
        <a:xfrm>
          <a:off x="0" y="0"/>
          <a:ext cx="0" cy="0"/>
          <a:chOff x="0" y="0"/>
          <a:chExt cx="0" cy="0"/>
        </a:xfrm>
      </p:grpSpPr>
      <p:sp>
        <p:nvSpPr>
          <p:cNvPr id="41" name="Resim Yer Tutucusu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tr-TR" dirty="0"/>
              <a:t>Fotoğrafınızı Ekleyin veya Buraya Sürükleyip Bırakın</a:t>
            </a:r>
          </a:p>
        </p:txBody>
      </p:sp>
      <p:sp>
        <p:nvSpPr>
          <p:cNvPr id="2" name="Başlık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180000" tIns="180000" rIns="252000" bIns="180000" rtlCol="0" anchor="t">
            <a:noAutofit/>
          </a:bodyPr>
          <a:lstStyle>
            <a:lvl1pPr algn="r">
              <a:defRPr lang="en-ZA" sz="5400" b="1" spc="-300" dirty="0"/>
            </a:lvl1pPr>
          </a:lstStyle>
          <a:p>
            <a:pPr lvl="0" algn="r" rtl="0"/>
            <a:r>
              <a:rPr lang="tr-TR" dirty="0"/>
              <a:t>Teşekkürler</a:t>
            </a:r>
          </a:p>
        </p:txBody>
      </p:sp>
      <p:sp>
        <p:nvSpPr>
          <p:cNvPr id="9" name="Metin Yer Tutucusu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Tam Ad</a:t>
            </a:r>
          </a:p>
        </p:txBody>
      </p:sp>
      <p:sp>
        <p:nvSpPr>
          <p:cNvPr id="10" name="Metin Yer Tutucusu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Telefon Numarası</a:t>
            </a:r>
          </a:p>
        </p:txBody>
      </p:sp>
      <p:sp>
        <p:nvSpPr>
          <p:cNvPr id="11" name="Metin Yer Tutucusu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E-posta veya Sosyal Medya Tanıtıcısı</a:t>
            </a:r>
          </a:p>
        </p:txBody>
      </p:sp>
      <p:sp>
        <p:nvSpPr>
          <p:cNvPr id="12" name="Metin Yer Tutucusu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rIns="72000" rtlCol="0" anchor="ctr"/>
          <a:lstStyle>
            <a:lvl1pPr marL="0" indent="0" algn="r">
              <a:buNone/>
              <a:defRPr sz="14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Şirket Web Sitesi</a:t>
            </a:r>
          </a:p>
        </p:txBody>
      </p:sp>
      <p:sp>
        <p:nvSpPr>
          <p:cNvPr id="15" name="Dikdörtgen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4" name="Dikdörtgen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13" name="Dikdörtgen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8" name="Dikdörtgen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5" name="Slayt Numarası Yer Tutucusu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204966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rtlCol="0"/>
          <a:lstStyle>
            <a:lvl1pPr>
              <a:defRPr>
                <a:solidFill>
                  <a:schemeClr val="tx1">
                    <a:lumMod val="75000"/>
                    <a:lumOff val="25000"/>
                  </a:schemeClr>
                </a:solidFill>
              </a:defRPr>
            </a:lvl1pPr>
          </a:lstStyle>
          <a:p>
            <a:pPr rtl="0"/>
            <a:r>
              <a:rPr lang="tr-TR" dirty="0"/>
              <a:t>Sayfa başlığını düzenlemek için tıklayın</a:t>
            </a:r>
          </a:p>
        </p:txBody>
      </p:sp>
      <p:sp>
        <p:nvSpPr>
          <p:cNvPr id="7" name="Alt Başlık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0" y="1008000"/>
            <a:ext cx="11339513" cy="360000"/>
          </a:xfrm>
        </p:spPr>
        <p:txBody>
          <a:bodyPr rtlCol="0"/>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rtl="0"/>
            <a:r>
              <a:rPr lang="tr-TR" dirty="0"/>
              <a:t>Alt Başlık</a:t>
            </a:r>
          </a:p>
        </p:txBody>
      </p:sp>
      <p:sp>
        <p:nvSpPr>
          <p:cNvPr id="3" name="İçerik Yer Tutucusu 2">
            <a:extLst>
              <a:ext uri="{FF2B5EF4-FFF2-40B4-BE49-F238E27FC236}">
                <a16:creationId xmlns:a16="http://schemas.microsoft.com/office/drawing/2014/main" id="{B1948E38-8FB0-4E51-A01C-C88794372E50}"/>
              </a:ext>
            </a:extLst>
          </p:cNvPr>
          <p:cNvSpPr>
            <a:spLocks noGrp="1"/>
          </p:cNvSpPr>
          <p:nvPr>
            <p:ph idx="1"/>
          </p:nvPr>
        </p:nvSpPr>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tr-TR"/>
              <a:t>Asıl metin stillerini düzenlemek için tıklayın</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Alt Bilgi Yer Tutucusu 3">
            <a:extLst>
              <a:ext uri="{FF2B5EF4-FFF2-40B4-BE49-F238E27FC236}">
                <a16:creationId xmlns:a16="http://schemas.microsoft.com/office/drawing/2014/main" id="{E8FE0EB3-0FF4-4285-B9D3-90A5751B7BBF}"/>
              </a:ext>
            </a:extLst>
          </p:cNvPr>
          <p:cNvSpPr>
            <a:spLocks noGrp="1"/>
          </p:cNvSpPr>
          <p:nvPr>
            <p:ph type="ftr" sz="quarter" idx="12"/>
          </p:nvPr>
        </p:nvSpPr>
        <p:spPr/>
        <p:txBody>
          <a:bodyPr rtlCol="0"/>
          <a:lstStyle/>
          <a:p>
            <a:pPr rtl="0"/>
            <a:r>
              <a:rPr lang="en-US"/>
              <a:t>Policy Recommendations</a:t>
            </a:r>
            <a:endParaRPr lang="tr-TR" dirty="0"/>
          </a:p>
        </p:txBody>
      </p:sp>
      <p:sp>
        <p:nvSpPr>
          <p:cNvPr id="5" name="Slayt Numarası Yer Tutucusu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rtlCol="0"/>
          <a:lstStyle/>
          <a:p>
            <a:pPr rtl="0"/>
            <a:fld id="{19B51A1E-902D-48AF-9020-955120F399B6}" type="slidenum">
              <a:rPr lang="tr-TR" smtClean="0"/>
              <a:pPr/>
              <a:t>‹#›</a:t>
            </a:fld>
            <a:endParaRPr lang="tr-TR" dirty="0"/>
          </a:p>
        </p:txBody>
      </p:sp>
    </p:spTree>
    <p:extLst>
      <p:ext uri="{BB962C8B-B14F-4D97-AF65-F5344CB8AC3E}">
        <p14:creationId xmlns:p14="http://schemas.microsoft.com/office/powerpoint/2010/main" val="173450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ikdörtgen 6">
            <a:extLst>
              <a:ext uri="{FF2B5EF4-FFF2-40B4-BE49-F238E27FC236}">
                <a16:creationId xmlns:a16="http://schemas.microsoft.com/office/drawing/2014/main" id="{3EB0D177-9AA4-42F4-9CD7-CD206217CA6D}"/>
              </a:ext>
            </a:extLst>
          </p:cNvPr>
          <p:cNvSpPr/>
          <p:nvPr userDrawn="1"/>
        </p:nvSpPr>
        <p:spPr>
          <a:xfrm>
            <a:off x="9780101" y="6371351"/>
            <a:ext cx="1979897" cy="431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8" name="Dikdörtgen 27">
            <a:extLst>
              <a:ext uri="{FF2B5EF4-FFF2-40B4-BE49-F238E27FC236}">
                <a16:creationId xmlns:a16="http://schemas.microsoft.com/office/drawing/2014/main" id="{C825DB53-D610-4A40-AFDC-EBC47DB613CE}"/>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31" name="Serbest Form: Şekil 30">
            <a:extLst>
              <a:ext uri="{FF2B5EF4-FFF2-40B4-BE49-F238E27FC236}">
                <a16:creationId xmlns:a16="http://schemas.microsoft.com/office/drawing/2014/main" id="{C2B9A6A4-83D0-40B1-8B15-964C84BF0705}"/>
              </a:ext>
            </a:extLst>
          </p:cNvPr>
          <p:cNvSpPr/>
          <p:nvPr userDrawn="1"/>
        </p:nvSpPr>
        <p:spPr>
          <a:xfrm>
            <a:off x="0" y="6371351"/>
            <a:ext cx="9780102" cy="432000"/>
          </a:xfrm>
          <a:custGeom>
            <a:avLst/>
            <a:gdLst>
              <a:gd name="connsiteX0" fmla="*/ 0 w 9780102"/>
              <a:gd name="connsiteY0" fmla="*/ 0 h 432000"/>
              <a:gd name="connsiteX1" fmla="*/ 9780102 w 9780102"/>
              <a:gd name="connsiteY1" fmla="*/ 0 h 432000"/>
              <a:gd name="connsiteX2" fmla="*/ 9780102 w 9780102"/>
              <a:gd name="connsiteY2" fmla="*/ 432000 h 432000"/>
              <a:gd name="connsiteX3" fmla="*/ 0 w 9780102"/>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9780102" h="432000">
                <a:moveTo>
                  <a:pt x="0" y="0"/>
                </a:moveTo>
                <a:lnTo>
                  <a:pt x="9780102" y="0"/>
                </a:lnTo>
                <a:lnTo>
                  <a:pt x="9780102" y="432000"/>
                </a:lnTo>
                <a:lnTo>
                  <a:pt x="0" y="432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 name="Başlık Yer Tutucusu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8000" cy="432000"/>
          </a:xfrm>
          <a:prstGeom prst="rect">
            <a:avLst/>
          </a:prstGeom>
        </p:spPr>
        <p:txBody>
          <a:bodyPr vert="horz" lIns="0" tIns="0" rIns="0" bIns="0" rtlCol="0" anchor="ctr">
            <a:noAutofit/>
          </a:bodyPr>
          <a:lstStyle/>
          <a:p>
            <a:pPr rtl="0"/>
            <a:r>
              <a:rPr lang="tr-TR" dirty="0"/>
              <a:t>Sayfa başlığını düzenlemek için tıklayın</a:t>
            </a:r>
          </a:p>
        </p:txBody>
      </p:sp>
      <p:sp>
        <p:nvSpPr>
          <p:cNvPr id="3" name="Metin Yer Tutucusu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11328000" cy="4679250"/>
          </a:xfrm>
          <a:prstGeom prst="rect">
            <a:avLst/>
          </a:prstGeom>
        </p:spPr>
        <p:txBody>
          <a:bodyPr vert="horz" lIns="0" tIns="0" rIns="0" bIns="0" rtlCol="0">
            <a:noAutofit/>
          </a:bodyPr>
          <a:lstStyle/>
          <a:p>
            <a:pPr lvl="0" rtl="0"/>
            <a:r>
              <a:rPr lang="tr-TR" dirty="0"/>
              <a:t>Asıl metin stillerini düzenle</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5" name="Alt Bilgi Yer Tutucusu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439820"/>
            <a:ext cx="5664000" cy="295062"/>
          </a:xfrm>
          <a:prstGeom prst="rect">
            <a:avLst/>
          </a:prstGeom>
          <a:noFill/>
        </p:spPr>
        <p:txBody>
          <a:bodyPr vert="horz" lIns="0" tIns="0" rIns="0" bIns="0" rtlCol="0" anchor="ctr"/>
          <a:lstStyle>
            <a:lvl1pPr algn="l">
              <a:defRPr sz="1200">
                <a:solidFill>
                  <a:schemeClr val="tx1">
                    <a:lumMod val="75000"/>
                    <a:lumOff val="25000"/>
                  </a:schemeClr>
                </a:solidFill>
              </a:defRPr>
            </a:lvl1pPr>
          </a:lstStyle>
          <a:p>
            <a:pPr rtl="0"/>
            <a:r>
              <a:rPr lang="en-US"/>
              <a:t>Policy Recommendations</a:t>
            </a:r>
            <a:endParaRPr lang="tr-TR" dirty="0"/>
          </a:p>
        </p:txBody>
      </p:sp>
      <p:sp>
        <p:nvSpPr>
          <p:cNvPr id="6" name="Slayt Numarası Yer Tutucusu 5">
            <a:extLst>
              <a:ext uri="{FF2B5EF4-FFF2-40B4-BE49-F238E27FC236}">
                <a16:creationId xmlns:a16="http://schemas.microsoft.com/office/drawing/2014/main" id="{5ECA3099-A94F-4C3E-BC29-780EDD38F722}"/>
              </a:ext>
            </a:extLst>
          </p:cNvPr>
          <p:cNvSpPr>
            <a:spLocks noGrp="1"/>
          </p:cNvSpPr>
          <p:nvPr>
            <p:ph type="sldNum" sz="quarter" idx="4"/>
          </p:nvPr>
        </p:nvSpPr>
        <p:spPr>
          <a:xfrm>
            <a:off x="11760000" y="6371351"/>
            <a:ext cx="432000" cy="432000"/>
          </a:xfrm>
          <a:prstGeom prst="rect">
            <a:avLst/>
          </a:prstGeom>
          <a:solidFill>
            <a:schemeClr val="tx1">
              <a:lumMod val="75000"/>
              <a:lumOff val="25000"/>
            </a:schemeClr>
          </a:solidFill>
        </p:spPr>
        <p:txBody>
          <a:bodyPr vert="horz" lIns="0" tIns="0" rIns="0" bIns="0" rtlCol="0" anchor="ctr"/>
          <a:lstStyle>
            <a:lvl1pPr algn="ctr">
              <a:defRPr sz="1200">
                <a:solidFill>
                  <a:schemeClr val="bg1"/>
                </a:solidFill>
                <a:latin typeface="+mj-lt"/>
              </a:defRPr>
            </a:lvl1pPr>
          </a:lstStyle>
          <a:p>
            <a:pPr rtl="0"/>
            <a:fld id="{19B51A1E-902D-48AF-9020-955120F399B6}" type="slidenum">
              <a:rPr lang="tr-TR" smtClean="0"/>
              <a:pPr/>
              <a:t>‹#›</a:t>
            </a:fld>
            <a:endParaRPr lang="tr-TR" dirty="0"/>
          </a:p>
        </p:txBody>
      </p:sp>
      <p:sp>
        <p:nvSpPr>
          <p:cNvPr id="9" name="Dikdörtgen 8">
            <a:extLst>
              <a:ext uri="{FF2B5EF4-FFF2-40B4-BE49-F238E27FC236}">
                <a16:creationId xmlns:a16="http://schemas.microsoft.com/office/drawing/2014/main" id="{4BC39664-EB8B-4A32-915A-D4308F79277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9" name="Dikdörtgen 28">
            <a:extLst>
              <a:ext uri="{FF2B5EF4-FFF2-40B4-BE49-F238E27FC236}">
                <a16:creationId xmlns:a16="http://schemas.microsoft.com/office/drawing/2014/main" id="{9B49670D-8F18-44A8-B217-67B412095C0D}"/>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cxnSp>
        <p:nvCxnSpPr>
          <p:cNvPr id="18" name="Düz Bağlayıcı 17">
            <a:extLst>
              <a:ext uri="{FF2B5EF4-FFF2-40B4-BE49-F238E27FC236}">
                <a16:creationId xmlns:a16="http://schemas.microsoft.com/office/drawing/2014/main" id="{030FA059-EC32-4FFF-9673-48849B2FA43A}"/>
              </a:ext>
            </a:extLst>
          </p:cNvPr>
          <p:cNvCxnSpPr>
            <a:cxnSpLocks/>
          </p:cNvCxnSpPr>
          <p:nvPr userDrawn="1"/>
        </p:nvCxnSpPr>
        <p:spPr>
          <a:xfrm flipH="1">
            <a:off x="1" y="6371351"/>
            <a:ext cx="1219199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pic>
        <p:nvPicPr>
          <p:cNvPr id="4" name="Picture 2" descr="Homepage - COMCEC">
            <a:extLst>
              <a:ext uri="{FF2B5EF4-FFF2-40B4-BE49-F238E27FC236}">
                <a16:creationId xmlns:a16="http://schemas.microsoft.com/office/drawing/2014/main" id="{E43C9301-BEA3-ED6F-7B8F-1674E1520A7C}"/>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0852624" y="6241263"/>
            <a:ext cx="513019" cy="513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8" r:id="rId4"/>
    <p:sldLayoutId id="2147483666" r:id="rId5"/>
    <p:sldLayoutId id="2147483659" r:id="rId6"/>
    <p:sldLayoutId id="2147483660" r:id="rId7"/>
    <p:sldLayoutId id="2147483664" r:id="rId8"/>
    <p:sldLayoutId id="2147483650" r:id="rId9"/>
    <p:sldLayoutId id="2147483652" r:id="rId10"/>
    <p:sldLayoutId id="2147483656" r:id="rId11"/>
    <p:sldLayoutId id="2147483657" r:id="rId12"/>
    <p:sldLayoutId id="2147483654" r:id="rId13"/>
    <p:sldLayoutId id="2147483655" r:id="rId14"/>
  </p:sldLayoutIdLst>
  <p:hf hdr="0" dt="0"/>
  <p:txStyles>
    <p:titleStyle>
      <a:lvl1pPr algn="l" defTabSz="914400" rtl="0" eaLnBrk="1" latinLnBrk="0" hangingPunct="1">
        <a:lnSpc>
          <a:spcPct val="90000"/>
        </a:lnSpc>
        <a:spcBef>
          <a:spcPct val="0"/>
        </a:spcBef>
        <a:buNone/>
        <a:defRPr sz="3200" b="1" kern="1200" spc="-15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ikdörtgen 6">
            <a:extLst>
              <a:ext uri="{FF2B5EF4-FFF2-40B4-BE49-F238E27FC236}">
                <a16:creationId xmlns:a16="http://schemas.microsoft.com/office/drawing/2014/main" id="{3EB0D177-9AA4-42F4-9CD7-CD206217CA6D}"/>
              </a:ext>
            </a:extLst>
          </p:cNvPr>
          <p:cNvSpPr/>
          <p:nvPr userDrawn="1"/>
        </p:nvSpPr>
        <p:spPr>
          <a:xfrm>
            <a:off x="9780101" y="6371351"/>
            <a:ext cx="1979897" cy="431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8" name="Dikdörtgen 27">
            <a:extLst>
              <a:ext uri="{FF2B5EF4-FFF2-40B4-BE49-F238E27FC236}">
                <a16:creationId xmlns:a16="http://schemas.microsoft.com/office/drawing/2014/main" id="{C825DB53-D610-4A40-AFDC-EBC47DB613CE}"/>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31" name="Serbest Form: Şekil 30">
            <a:extLst>
              <a:ext uri="{FF2B5EF4-FFF2-40B4-BE49-F238E27FC236}">
                <a16:creationId xmlns:a16="http://schemas.microsoft.com/office/drawing/2014/main" id="{C2B9A6A4-83D0-40B1-8B15-964C84BF0705}"/>
              </a:ext>
            </a:extLst>
          </p:cNvPr>
          <p:cNvSpPr/>
          <p:nvPr userDrawn="1"/>
        </p:nvSpPr>
        <p:spPr>
          <a:xfrm>
            <a:off x="0" y="6371351"/>
            <a:ext cx="9780102" cy="432000"/>
          </a:xfrm>
          <a:custGeom>
            <a:avLst/>
            <a:gdLst>
              <a:gd name="connsiteX0" fmla="*/ 0 w 9780102"/>
              <a:gd name="connsiteY0" fmla="*/ 0 h 432000"/>
              <a:gd name="connsiteX1" fmla="*/ 9780102 w 9780102"/>
              <a:gd name="connsiteY1" fmla="*/ 0 h 432000"/>
              <a:gd name="connsiteX2" fmla="*/ 9780102 w 9780102"/>
              <a:gd name="connsiteY2" fmla="*/ 432000 h 432000"/>
              <a:gd name="connsiteX3" fmla="*/ 0 w 9780102"/>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9780102" h="432000">
                <a:moveTo>
                  <a:pt x="0" y="0"/>
                </a:moveTo>
                <a:lnTo>
                  <a:pt x="9780102" y="0"/>
                </a:lnTo>
                <a:lnTo>
                  <a:pt x="9780102" y="432000"/>
                </a:lnTo>
                <a:lnTo>
                  <a:pt x="0" y="432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 name="Başlık Yer Tutucusu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8000" cy="432000"/>
          </a:xfrm>
          <a:prstGeom prst="rect">
            <a:avLst/>
          </a:prstGeom>
        </p:spPr>
        <p:txBody>
          <a:bodyPr vert="horz" lIns="0" tIns="0" rIns="0" bIns="0" rtlCol="0" anchor="ctr">
            <a:noAutofit/>
          </a:bodyPr>
          <a:lstStyle/>
          <a:p>
            <a:pPr rtl="0"/>
            <a:r>
              <a:rPr lang="tr-TR" dirty="0"/>
              <a:t>Sayfa başlığını düzenlemek için tıklayın</a:t>
            </a:r>
          </a:p>
        </p:txBody>
      </p:sp>
      <p:sp>
        <p:nvSpPr>
          <p:cNvPr id="3" name="Metin Yer Tutucusu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11328000" cy="4679250"/>
          </a:xfrm>
          <a:prstGeom prst="rect">
            <a:avLst/>
          </a:prstGeom>
        </p:spPr>
        <p:txBody>
          <a:bodyPr vert="horz" lIns="0" tIns="0" rIns="0" bIns="0" rtlCol="0">
            <a:noAutofit/>
          </a:bodyPr>
          <a:lstStyle/>
          <a:p>
            <a:pPr lvl="0" rtl="0"/>
            <a:r>
              <a:rPr lang="tr-TR" dirty="0"/>
              <a:t>Asıl metin stillerini düzenle</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5" name="Alt Bilgi Yer Tutucusu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439820"/>
            <a:ext cx="5664000" cy="295062"/>
          </a:xfrm>
          <a:prstGeom prst="rect">
            <a:avLst/>
          </a:prstGeom>
          <a:noFill/>
        </p:spPr>
        <p:txBody>
          <a:bodyPr vert="horz" lIns="0" tIns="0" rIns="0" bIns="0" rtlCol="0" anchor="ctr"/>
          <a:lstStyle>
            <a:lvl1pPr algn="l">
              <a:defRPr sz="1200">
                <a:solidFill>
                  <a:schemeClr val="tx1">
                    <a:lumMod val="75000"/>
                    <a:lumOff val="25000"/>
                  </a:schemeClr>
                </a:solidFill>
              </a:defRPr>
            </a:lvl1pPr>
          </a:lstStyle>
          <a:p>
            <a:pPr rtl="0"/>
            <a:r>
              <a:rPr lang="en-US"/>
              <a:t>Draft Guide on Decent Housing for the Poor in the OIC Member Countries</a:t>
            </a:r>
            <a:endParaRPr lang="tr-TR" dirty="0"/>
          </a:p>
        </p:txBody>
      </p:sp>
      <p:sp>
        <p:nvSpPr>
          <p:cNvPr id="6" name="Slayt Numarası Yer Tutucusu 5">
            <a:extLst>
              <a:ext uri="{FF2B5EF4-FFF2-40B4-BE49-F238E27FC236}">
                <a16:creationId xmlns:a16="http://schemas.microsoft.com/office/drawing/2014/main" id="{5ECA3099-A94F-4C3E-BC29-780EDD38F722}"/>
              </a:ext>
            </a:extLst>
          </p:cNvPr>
          <p:cNvSpPr>
            <a:spLocks noGrp="1"/>
          </p:cNvSpPr>
          <p:nvPr>
            <p:ph type="sldNum" sz="quarter" idx="4"/>
          </p:nvPr>
        </p:nvSpPr>
        <p:spPr>
          <a:xfrm>
            <a:off x="11760000" y="6371351"/>
            <a:ext cx="432000" cy="432000"/>
          </a:xfrm>
          <a:prstGeom prst="rect">
            <a:avLst/>
          </a:prstGeom>
          <a:solidFill>
            <a:schemeClr val="tx1">
              <a:lumMod val="75000"/>
              <a:lumOff val="25000"/>
            </a:schemeClr>
          </a:solidFill>
        </p:spPr>
        <p:txBody>
          <a:bodyPr vert="horz" lIns="0" tIns="0" rIns="0" bIns="0" rtlCol="0" anchor="ctr"/>
          <a:lstStyle>
            <a:lvl1pPr algn="ctr">
              <a:defRPr sz="1200">
                <a:solidFill>
                  <a:schemeClr val="bg1"/>
                </a:solidFill>
                <a:latin typeface="+mj-lt"/>
              </a:defRPr>
            </a:lvl1pPr>
          </a:lstStyle>
          <a:p>
            <a:pPr rtl="0"/>
            <a:fld id="{19B51A1E-902D-48AF-9020-955120F399B6}" type="slidenum">
              <a:rPr lang="tr-TR" smtClean="0"/>
              <a:pPr/>
              <a:t>‹#›</a:t>
            </a:fld>
            <a:endParaRPr lang="tr-TR" dirty="0"/>
          </a:p>
        </p:txBody>
      </p:sp>
      <p:sp>
        <p:nvSpPr>
          <p:cNvPr id="9" name="Dikdörtgen 8">
            <a:extLst>
              <a:ext uri="{FF2B5EF4-FFF2-40B4-BE49-F238E27FC236}">
                <a16:creationId xmlns:a16="http://schemas.microsoft.com/office/drawing/2014/main" id="{4BC39664-EB8B-4A32-915A-D4308F79277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9" name="Dikdörtgen 28">
            <a:extLst>
              <a:ext uri="{FF2B5EF4-FFF2-40B4-BE49-F238E27FC236}">
                <a16:creationId xmlns:a16="http://schemas.microsoft.com/office/drawing/2014/main" id="{9B49670D-8F18-44A8-B217-67B412095C0D}"/>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cxnSp>
        <p:nvCxnSpPr>
          <p:cNvPr id="18" name="Düz Bağlayıcı 17">
            <a:extLst>
              <a:ext uri="{FF2B5EF4-FFF2-40B4-BE49-F238E27FC236}">
                <a16:creationId xmlns:a16="http://schemas.microsoft.com/office/drawing/2014/main" id="{030FA059-EC32-4FFF-9673-48849B2FA43A}"/>
              </a:ext>
            </a:extLst>
          </p:cNvPr>
          <p:cNvCxnSpPr>
            <a:cxnSpLocks/>
          </p:cNvCxnSpPr>
          <p:nvPr userDrawn="1"/>
        </p:nvCxnSpPr>
        <p:spPr>
          <a:xfrm flipH="1">
            <a:off x="1" y="6371351"/>
            <a:ext cx="1219199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pic>
        <p:nvPicPr>
          <p:cNvPr id="4" name="Picture 2" descr="Homepage - COMCEC">
            <a:extLst>
              <a:ext uri="{FF2B5EF4-FFF2-40B4-BE49-F238E27FC236}">
                <a16:creationId xmlns:a16="http://schemas.microsoft.com/office/drawing/2014/main" id="{E43C9301-BEA3-ED6F-7B8F-1674E1520A7C}"/>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0852624" y="6241263"/>
            <a:ext cx="513019" cy="513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844919"/>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hdr="0" dt="0"/>
  <p:txStyles>
    <p:titleStyle>
      <a:lvl1pPr algn="l" defTabSz="914400" rtl="0" eaLnBrk="1" latinLnBrk="0" hangingPunct="1">
        <a:lnSpc>
          <a:spcPct val="90000"/>
        </a:lnSpc>
        <a:spcBef>
          <a:spcPct val="0"/>
        </a:spcBef>
        <a:buNone/>
        <a:defRPr sz="3200" b="1" kern="1200" spc="-15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hyperlink" Target="mailto:ali.hepsen@istanbul.edu.tr"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hyperlink" Target="mailto:Levent.sumer@bogazici.edu.tr" TargetMode="Externa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Text Placeholder 3">
            <a:extLst>
              <a:ext uri="{FF2B5EF4-FFF2-40B4-BE49-F238E27FC236}">
                <a16:creationId xmlns:a16="http://schemas.microsoft.com/office/drawing/2014/main" id="{548F75F6-1520-C19A-CF00-DAC03FE3483D}"/>
              </a:ext>
            </a:extLst>
          </p:cNvPr>
          <p:cNvSpPr>
            <a:spLocks noGrp="1"/>
          </p:cNvSpPr>
          <p:nvPr>
            <p:ph type="body" sz="quarter" idx="32"/>
          </p:nvPr>
        </p:nvSpPr>
        <p:spPr>
          <a:xfrm>
            <a:off x="365901" y="4053647"/>
            <a:ext cx="11339513" cy="360000"/>
          </a:xfrm>
        </p:spPr>
        <p:txBody>
          <a:bodyPr/>
          <a:lstStyle/>
          <a:p>
            <a:pPr algn="ctr"/>
            <a:r>
              <a:rPr lang="en-US" sz="2800" b="1" dirty="0">
                <a:latin typeface="Cambria" panose="02040503050406030204" pitchFamily="18" charset="0"/>
                <a:ea typeface="Cambria" panose="02040503050406030204" pitchFamily="18" charset="0"/>
              </a:rPr>
              <a:t>Draft Guide on Decent Housing for the Poor in the </a:t>
            </a:r>
            <a:endParaRPr lang="tr-TR" sz="2800" b="1" dirty="0">
              <a:latin typeface="Cambria" panose="02040503050406030204" pitchFamily="18" charset="0"/>
              <a:ea typeface="Cambria" panose="02040503050406030204" pitchFamily="18" charset="0"/>
            </a:endParaRPr>
          </a:p>
          <a:p>
            <a:pPr algn="ctr"/>
            <a:r>
              <a:rPr lang="en-US" sz="2800" b="1" dirty="0">
                <a:latin typeface="Cambria" panose="02040503050406030204" pitchFamily="18" charset="0"/>
                <a:ea typeface="Cambria" panose="02040503050406030204" pitchFamily="18" charset="0"/>
              </a:rPr>
              <a:t>OIC Member Countries</a:t>
            </a:r>
            <a:r>
              <a:rPr lang="tr-TR" sz="2800" b="1" dirty="0">
                <a:latin typeface="Cambria" panose="02040503050406030204" pitchFamily="18" charset="0"/>
                <a:ea typeface="Cambria" panose="02040503050406030204" pitchFamily="18" charset="0"/>
              </a:rPr>
              <a:t> - </a:t>
            </a:r>
            <a:r>
              <a:rPr lang="en-US" sz="2400" b="1" noProof="0" dirty="0">
                <a:solidFill>
                  <a:srgbClr val="FF0000"/>
                </a:solidFill>
                <a:latin typeface="Cambria" panose="02040503050406030204" pitchFamily="18" charset="0"/>
                <a:ea typeface="Cambria" panose="02040503050406030204" pitchFamily="18" charset="0"/>
              </a:rPr>
              <a:t>Policy Recommendations</a:t>
            </a:r>
            <a:endParaRPr lang="tr-TR" sz="2400" b="1" noProof="0" dirty="0">
              <a:solidFill>
                <a:srgbClr val="FF0000"/>
              </a:solidFill>
              <a:latin typeface="Cambria" panose="02040503050406030204" pitchFamily="18" charset="0"/>
              <a:ea typeface="Cambria" panose="02040503050406030204" pitchFamily="18" charset="0"/>
            </a:endParaRPr>
          </a:p>
          <a:p>
            <a:pPr algn="ctr"/>
            <a:endParaRPr lang="en-US" sz="2400" b="1" noProof="0" dirty="0">
              <a:solidFill>
                <a:srgbClr val="FF0000"/>
              </a:solidFill>
              <a:latin typeface="Cambria" panose="02040503050406030204" pitchFamily="18" charset="0"/>
              <a:ea typeface="Cambria" panose="02040503050406030204" pitchFamily="18" charset="0"/>
            </a:endParaRPr>
          </a:p>
          <a:p>
            <a:pPr algn="ctr"/>
            <a:r>
              <a:rPr lang="en-US" b="1" dirty="0">
                <a:latin typeface="Cambria" panose="02040503050406030204" pitchFamily="18" charset="0"/>
                <a:ea typeface="Cambria" panose="02040503050406030204" pitchFamily="18" charset="0"/>
                <a:cs typeface="Calibri" panose="020F0502020204030204" pitchFamily="34" charset="0"/>
              </a:rPr>
              <a:t>Prof. Ali </a:t>
            </a:r>
            <a:r>
              <a:rPr lang="en-US" b="1" dirty="0" err="1">
                <a:latin typeface="Cambria" panose="02040503050406030204" pitchFamily="18" charset="0"/>
                <a:ea typeface="Cambria" panose="02040503050406030204" pitchFamily="18" charset="0"/>
                <a:cs typeface="Calibri" panose="020F0502020204030204" pitchFamily="34" charset="0"/>
              </a:rPr>
              <a:t>Hepşen</a:t>
            </a:r>
            <a:r>
              <a:rPr lang="en-US" b="1" dirty="0">
                <a:latin typeface="Cambria" panose="02040503050406030204" pitchFamily="18" charset="0"/>
                <a:ea typeface="Cambria" panose="02040503050406030204" pitchFamily="18" charset="0"/>
                <a:cs typeface="Calibri" panose="020F0502020204030204" pitchFamily="34" charset="0"/>
              </a:rPr>
              <a:t> - Dr. Levent Sümer</a:t>
            </a:r>
          </a:p>
          <a:p>
            <a:pPr algn="ctr"/>
            <a:r>
              <a:rPr lang="en-US" b="1" dirty="0">
                <a:latin typeface="Cambria" panose="02040503050406030204" pitchFamily="18" charset="0"/>
                <a:ea typeface="Cambria" panose="02040503050406030204" pitchFamily="18" charset="0"/>
                <a:cs typeface="Calibri" panose="020F0502020204030204" pitchFamily="34" charset="0"/>
              </a:rPr>
              <a:t>Istanbul University – </a:t>
            </a:r>
            <a:r>
              <a:rPr lang="en-US" b="1" dirty="0" err="1">
                <a:latin typeface="Cambria" panose="02040503050406030204" pitchFamily="18" charset="0"/>
                <a:ea typeface="Cambria" panose="02040503050406030204" pitchFamily="18" charset="0"/>
                <a:cs typeface="Calibri" panose="020F0502020204030204" pitchFamily="34" charset="0"/>
              </a:rPr>
              <a:t>Boğaziçi</a:t>
            </a:r>
            <a:r>
              <a:rPr lang="en-US" b="1" dirty="0">
                <a:latin typeface="Cambria" panose="02040503050406030204" pitchFamily="18" charset="0"/>
                <a:ea typeface="Cambria" panose="02040503050406030204" pitchFamily="18" charset="0"/>
                <a:cs typeface="Calibri" panose="020F0502020204030204" pitchFamily="34" charset="0"/>
              </a:rPr>
              <a:t> University</a:t>
            </a:r>
          </a:p>
          <a:p>
            <a:pPr algn="ctr"/>
            <a:r>
              <a:rPr lang="tr-TR" b="1" dirty="0" err="1">
                <a:latin typeface="Cambria" panose="02040503050406030204" pitchFamily="18" charset="0"/>
                <a:ea typeface="Cambria" panose="02040503050406030204" pitchFamily="18" charset="0"/>
                <a:cs typeface="Calibri" panose="020F0502020204030204" pitchFamily="34" charset="0"/>
              </a:rPr>
              <a:t>September</a:t>
            </a:r>
            <a:r>
              <a:rPr lang="en-US" b="1" dirty="0">
                <a:latin typeface="Cambria" panose="02040503050406030204" pitchFamily="18" charset="0"/>
                <a:ea typeface="Cambria" panose="02040503050406030204" pitchFamily="18" charset="0"/>
                <a:cs typeface="Calibri" panose="020F0502020204030204" pitchFamily="34" charset="0"/>
              </a:rPr>
              <a:t> 2025</a:t>
            </a:r>
          </a:p>
          <a:p>
            <a:pPr algn="ctr"/>
            <a:endParaRPr lang="en-US" sz="2800" noProof="0" dirty="0"/>
          </a:p>
        </p:txBody>
      </p:sp>
      <p:pic>
        <p:nvPicPr>
          <p:cNvPr id="5" name="Picture 2" descr="Homepage - COMCEC">
            <a:extLst>
              <a:ext uri="{FF2B5EF4-FFF2-40B4-BE49-F238E27FC236}">
                <a16:creationId xmlns:a16="http://schemas.microsoft.com/office/drawing/2014/main" id="{A5381225-1852-F9D4-BB38-A9D59A598B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901" y="149190"/>
            <a:ext cx="1348124" cy="1348124"/>
          </a:xfrm>
          <a:prstGeom prst="rect">
            <a:avLst/>
          </a:prstGeom>
          <a:noFill/>
          <a:extLst>
            <a:ext uri="{909E8E84-426E-40DD-AFC4-6F175D3DCCD1}">
              <a14:hiddenFill xmlns:a14="http://schemas.microsoft.com/office/drawing/2010/main">
                <a:solidFill>
                  <a:srgbClr val="FFFFFF"/>
                </a:solidFill>
              </a14:hiddenFill>
            </a:ext>
          </a:extLst>
        </p:spPr>
      </p:pic>
      <p:pic>
        <p:nvPicPr>
          <p:cNvPr id="2" name="Resim 1" descr="ev, bina içeren bir resim&#10;&#10;Yapay zeka tarafından oluşturulmuş içerik yanlış olabilir.">
            <a:extLst>
              <a:ext uri="{FF2B5EF4-FFF2-40B4-BE49-F238E27FC236}">
                <a16:creationId xmlns:a16="http://schemas.microsoft.com/office/drawing/2014/main" id="{2F66DEBA-D41B-BB66-0241-68A1A21972F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00261" y="149190"/>
            <a:ext cx="6103816" cy="3734297"/>
          </a:xfrm>
          <a:prstGeom prst="rect">
            <a:avLst/>
          </a:prstGeom>
          <a:noFill/>
          <a:ln>
            <a:noFill/>
          </a:ln>
        </p:spPr>
      </p:pic>
    </p:spTree>
    <p:extLst>
      <p:ext uri="{BB962C8B-B14F-4D97-AF65-F5344CB8AC3E}">
        <p14:creationId xmlns:p14="http://schemas.microsoft.com/office/powerpoint/2010/main" val="3989923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53253-FC96-245F-4CF7-A1DAD506C435}"/>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29D10987-C480-067E-FFAC-390FACBC74F3}"/>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70FDC01C-750B-388F-81F7-50A85C408505}"/>
              </a:ext>
            </a:extLst>
          </p:cNvPr>
          <p:cNvSpPr>
            <a:spLocks noGrp="1"/>
          </p:cNvSpPr>
          <p:nvPr>
            <p:ph type="sldNum" sz="quarter" idx="13"/>
          </p:nvPr>
        </p:nvSpPr>
        <p:spPr/>
        <p:txBody>
          <a:bodyPr/>
          <a:lstStyle/>
          <a:p>
            <a:pPr rtl="0"/>
            <a:fld id="{19B51A1E-902D-48AF-9020-955120F399B6}" type="slidenum">
              <a:rPr lang="tr-TR" smtClean="0"/>
              <a:pPr rtl="0"/>
              <a:t>10</a:t>
            </a:fld>
            <a:endParaRPr lang="tr-TR" dirty="0"/>
          </a:p>
        </p:txBody>
      </p:sp>
      <p:sp>
        <p:nvSpPr>
          <p:cNvPr id="4" name="Başlık 3">
            <a:extLst>
              <a:ext uri="{FF2B5EF4-FFF2-40B4-BE49-F238E27FC236}">
                <a16:creationId xmlns:a16="http://schemas.microsoft.com/office/drawing/2014/main" id="{B17DE4E0-D92C-1637-C391-B792A94C2256}"/>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93A3F595-1F89-28FD-3492-22927BF01212}"/>
              </a:ext>
            </a:extLst>
          </p:cNvPr>
          <p:cNvSpPr txBox="1"/>
          <p:nvPr/>
        </p:nvSpPr>
        <p:spPr>
          <a:xfrm>
            <a:off x="233915" y="966788"/>
            <a:ext cx="11327999" cy="5260543"/>
          </a:xfrm>
          <a:prstGeom prst="rect">
            <a:avLst/>
          </a:prstGeom>
          <a:noFill/>
        </p:spPr>
        <p:txBody>
          <a:bodyPr wrap="square">
            <a:spAutoFit/>
          </a:bodyPr>
          <a:lstStyle/>
          <a:p>
            <a:pPr algn="just"/>
            <a:r>
              <a:rPr lang="en-US" sz="2400" b="1" u="sng" dirty="0">
                <a:latin typeface="Cambria" panose="02040503050406030204" pitchFamily="18" charset="0"/>
                <a:ea typeface="Cambria" panose="02040503050406030204" pitchFamily="18" charset="0"/>
              </a:rPr>
              <a:t>Policy Recommendation 6:</a:t>
            </a:r>
            <a:r>
              <a:rPr lang="en-US" sz="2400" b="1" dirty="0">
                <a:latin typeface="Cambria" panose="02040503050406030204" pitchFamily="18" charset="0"/>
                <a:ea typeface="Cambria" panose="02040503050406030204" pitchFamily="18" charset="0"/>
              </a:rPr>
              <a:t> </a:t>
            </a:r>
            <a:r>
              <a:rPr lang="en-US" sz="2400" b="1" i="1" dirty="0">
                <a:latin typeface="Cambria" panose="02040503050406030204" pitchFamily="18" charset="0"/>
                <a:ea typeface="Cambria" panose="02040503050406030204" pitchFamily="18" charset="0"/>
              </a:rPr>
              <a:t>Improving Housing Access for the Poorest through Targeted State-Led Programs that combine tailored subsidies, cross-subsidized developments, or outright public provision</a:t>
            </a:r>
            <a:endParaRPr lang="tr-TR" sz="2400" b="1" i="1"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000" b="1" i="1" dirty="0">
                <a:latin typeface="Cambria" panose="02040503050406030204" pitchFamily="18" charset="0"/>
                <a:ea typeface="Cambria" panose="02040503050406030204" pitchFamily="18" charset="0"/>
              </a:rPr>
              <a:t>Rationale:</a:t>
            </a:r>
            <a:r>
              <a:rPr lang="en-US" sz="2000" dirty="0">
                <a:latin typeface="Cambria" panose="02040503050406030204" pitchFamily="18" charset="0"/>
                <a:ea typeface="Cambria" panose="02040503050406030204" pitchFamily="18" charset="0"/>
              </a:rPr>
              <a:t> The poorest households are often unable to access housing through financial instruments or market channels. State-led interventions remain essential to meet their needs, as demonstrated by large-scale programs in several Member Countries. A state-led approach ensures that housing is treated as a social right rather than a purely market commodity, guaranteeing provision to groups otherwise excluded from private initiatives. </a:t>
            </a:r>
            <a:endParaRPr lang="tr-TR" sz="2000" dirty="0">
              <a:latin typeface="Cambria" panose="02040503050406030204" pitchFamily="18" charset="0"/>
              <a:ea typeface="Cambria" panose="02040503050406030204" pitchFamily="18" charset="0"/>
            </a:endParaRPr>
          </a:p>
          <a:p>
            <a:pPr algn="just"/>
            <a:endParaRPr lang="tr-TR" sz="2000" dirty="0">
              <a:latin typeface="Cambria" panose="02040503050406030204" pitchFamily="18" charset="0"/>
              <a:ea typeface="Cambria" panose="02040503050406030204" pitchFamily="18" charset="0"/>
            </a:endParaRPr>
          </a:p>
          <a:p>
            <a:pPr algn="just"/>
            <a:r>
              <a:rPr lang="en-US" sz="2000" dirty="0">
                <a:latin typeface="Cambria" panose="02040503050406030204" pitchFamily="18" charset="0"/>
                <a:ea typeface="Cambria" panose="02040503050406030204" pitchFamily="18" charset="0"/>
              </a:rPr>
              <a:t>By prioritizing the poorest households through targeted subsidies, cross-subsidized developments, or outright public provision, governments can reduce inequality, stabilize urban populations, and prevent the deepening of slums. While fiscal costs may be high, the long-term social returns—healthier citizens, stronger communities, and reduced urban unrest—make state-led affordable housing a cornerstone of equitable housing policy.</a:t>
            </a:r>
            <a:endParaRPr lang="tr-TR" sz="2000" dirty="0">
              <a:latin typeface="Cambria" panose="02040503050406030204" pitchFamily="18" charset="0"/>
              <a:ea typeface="Cambria" panose="02040503050406030204" pitchFamily="18" charset="0"/>
            </a:endParaRPr>
          </a:p>
          <a:p>
            <a:pPr algn="just">
              <a:lnSpc>
                <a:spcPct val="107000"/>
              </a:lnSpc>
              <a:spcAft>
                <a:spcPts val="800"/>
              </a:spcAft>
              <a:buNone/>
            </a:pP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10586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DF099-3681-DDC7-6114-E277E48F2848}"/>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065682A8-5B23-119E-814C-1FD1C375D494}"/>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63CB454D-E59E-0F18-84E6-F8140139CECF}"/>
              </a:ext>
            </a:extLst>
          </p:cNvPr>
          <p:cNvSpPr>
            <a:spLocks noGrp="1"/>
          </p:cNvSpPr>
          <p:nvPr>
            <p:ph type="sldNum" sz="quarter" idx="13"/>
          </p:nvPr>
        </p:nvSpPr>
        <p:spPr/>
        <p:txBody>
          <a:bodyPr/>
          <a:lstStyle/>
          <a:p>
            <a:pPr rtl="0"/>
            <a:fld id="{19B51A1E-902D-48AF-9020-955120F399B6}" type="slidenum">
              <a:rPr lang="tr-TR" smtClean="0"/>
              <a:pPr rtl="0"/>
              <a:t>11</a:t>
            </a:fld>
            <a:endParaRPr lang="tr-TR" dirty="0"/>
          </a:p>
        </p:txBody>
      </p:sp>
      <p:sp>
        <p:nvSpPr>
          <p:cNvPr id="4" name="Başlık 3">
            <a:extLst>
              <a:ext uri="{FF2B5EF4-FFF2-40B4-BE49-F238E27FC236}">
                <a16:creationId xmlns:a16="http://schemas.microsoft.com/office/drawing/2014/main" id="{41136C95-1B10-2C40-E722-B43B1931A5EF}"/>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3DC70D1A-9818-5B92-477F-FAA9D0B8999F}"/>
              </a:ext>
            </a:extLst>
          </p:cNvPr>
          <p:cNvSpPr txBox="1"/>
          <p:nvPr/>
        </p:nvSpPr>
        <p:spPr>
          <a:xfrm>
            <a:off x="233915" y="966788"/>
            <a:ext cx="11327999" cy="3416320"/>
          </a:xfrm>
          <a:prstGeom prst="rect">
            <a:avLst/>
          </a:prstGeom>
          <a:noFill/>
        </p:spPr>
        <p:txBody>
          <a:bodyPr wrap="square">
            <a:spAutoFit/>
          </a:bodyPr>
          <a:lstStyle/>
          <a:p>
            <a:pPr algn="just"/>
            <a:r>
              <a:rPr lang="en-US" sz="2400" b="1" u="sng" dirty="0">
                <a:latin typeface="Cambria" panose="02040503050406030204" pitchFamily="18" charset="0"/>
                <a:ea typeface="Cambria" panose="02040503050406030204" pitchFamily="18" charset="0"/>
              </a:rPr>
              <a:t>Policy Recommendation 7:</a:t>
            </a:r>
            <a:r>
              <a:rPr lang="en-US" sz="2400" b="1" dirty="0">
                <a:latin typeface="Cambria" panose="02040503050406030204" pitchFamily="18" charset="0"/>
                <a:ea typeface="Cambria" panose="02040503050406030204" pitchFamily="18" charset="0"/>
              </a:rPr>
              <a:t> </a:t>
            </a:r>
            <a:r>
              <a:rPr lang="en-US" sz="2400" b="1" i="1" dirty="0">
                <a:latin typeface="Cambria" panose="02040503050406030204" pitchFamily="18" charset="0"/>
                <a:ea typeface="Cambria" panose="02040503050406030204" pitchFamily="18" charset="0"/>
              </a:rPr>
              <a:t>Diversifying Housing Finance through Islamic Financing Instruments including Murabaha, Ijarah, Sukuk and Collective Models</a:t>
            </a:r>
            <a:endParaRPr lang="tr-TR" sz="2400" b="1" i="1"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b="1" dirty="0">
                <a:latin typeface="Cambria" panose="02040503050406030204" pitchFamily="18" charset="0"/>
                <a:ea typeface="Cambria" panose="02040503050406030204" pitchFamily="18" charset="0"/>
              </a:rPr>
              <a:t>Rationale:</a:t>
            </a:r>
            <a:r>
              <a:rPr lang="en-US" sz="2400" dirty="0">
                <a:latin typeface="Cambria" panose="02040503050406030204" pitchFamily="18" charset="0"/>
                <a:ea typeface="Cambria" panose="02040503050406030204" pitchFamily="18" charset="0"/>
              </a:rPr>
              <a:t> Conventional mortgages are often inaccessible due to high costs or individual preferences. Diversifying financial tools ensures affordability, resilience, and cultural alignment with Member States’ needs. </a:t>
            </a:r>
            <a:endParaRPr lang="tr-TR" sz="2400"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dirty="0">
                <a:latin typeface="Cambria" panose="02040503050406030204" pitchFamily="18" charset="0"/>
                <a:ea typeface="Cambria" panose="02040503050406030204" pitchFamily="18" charset="0"/>
              </a:rPr>
              <a:t>Murabaha, ijarah, sukuk instruments as well as cooperative models are important mechanisms for broadening inclusion and reducing risks</a:t>
            </a:r>
            <a:endParaRPr lang="tr-TR" sz="28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496965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6B4AD4-7826-8843-09E6-E521ADF4B59D}"/>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DFA0185D-AE5F-257C-5013-F05D9409EA15}"/>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552387C3-6BD5-DED6-0653-EE1D516D86DA}"/>
              </a:ext>
            </a:extLst>
          </p:cNvPr>
          <p:cNvSpPr>
            <a:spLocks noGrp="1"/>
          </p:cNvSpPr>
          <p:nvPr>
            <p:ph type="sldNum" sz="quarter" idx="13"/>
          </p:nvPr>
        </p:nvSpPr>
        <p:spPr/>
        <p:txBody>
          <a:bodyPr/>
          <a:lstStyle/>
          <a:p>
            <a:pPr rtl="0"/>
            <a:fld id="{19B51A1E-902D-48AF-9020-955120F399B6}" type="slidenum">
              <a:rPr lang="tr-TR" smtClean="0"/>
              <a:pPr rtl="0"/>
              <a:t>12</a:t>
            </a:fld>
            <a:endParaRPr lang="tr-TR" dirty="0"/>
          </a:p>
        </p:txBody>
      </p:sp>
      <p:sp>
        <p:nvSpPr>
          <p:cNvPr id="4" name="Başlık 3">
            <a:extLst>
              <a:ext uri="{FF2B5EF4-FFF2-40B4-BE49-F238E27FC236}">
                <a16:creationId xmlns:a16="http://schemas.microsoft.com/office/drawing/2014/main" id="{AF62D54B-A2DF-C32E-1629-5BDF880620C4}"/>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943E4345-2603-1FEE-6BF2-750E4F47B7E1}"/>
              </a:ext>
            </a:extLst>
          </p:cNvPr>
          <p:cNvSpPr txBox="1"/>
          <p:nvPr/>
        </p:nvSpPr>
        <p:spPr>
          <a:xfrm>
            <a:off x="233915" y="966788"/>
            <a:ext cx="11327999" cy="4585871"/>
          </a:xfrm>
          <a:prstGeom prst="rect">
            <a:avLst/>
          </a:prstGeom>
          <a:noFill/>
        </p:spPr>
        <p:txBody>
          <a:bodyPr wrap="square">
            <a:spAutoFit/>
          </a:bodyPr>
          <a:lstStyle/>
          <a:p>
            <a:pPr algn="just"/>
            <a:r>
              <a:rPr lang="en-US" sz="2400" b="1" u="sng" dirty="0">
                <a:latin typeface="Cambria" panose="02040503050406030204" pitchFamily="18" charset="0"/>
                <a:ea typeface="Cambria" panose="02040503050406030204" pitchFamily="18" charset="0"/>
              </a:rPr>
              <a:t>Policy Recommendation 8:</a:t>
            </a:r>
            <a:r>
              <a:rPr lang="en-US" sz="2400" b="1" dirty="0">
                <a:latin typeface="Cambria" panose="02040503050406030204" pitchFamily="18" charset="0"/>
                <a:ea typeface="Cambria" panose="02040503050406030204" pitchFamily="18" charset="0"/>
              </a:rPr>
              <a:t> </a:t>
            </a:r>
            <a:r>
              <a:rPr lang="en-US" sz="2400" b="1" i="1" dirty="0">
                <a:latin typeface="Cambria" panose="02040503050406030204" pitchFamily="18" charset="0"/>
                <a:ea typeface="Cambria" panose="02040503050406030204" pitchFamily="18" charset="0"/>
              </a:rPr>
              <a:t>Building Stable and Inclusive Housing Investment Ecosystems through instruments such as Real Estate Investment Trust (REITs), Real Estate Investment Fund (REIFs), and sukuk-backed housing bonds, linked to pension and savings funds</a:t>
            </a:r>
            <a:r>
              <a:rPr lang="tr-TR" sz="2400" b="1" i="1" dirty="0">
                <a:latin typeface="Cambria" panose="02040503050406030204" pitchFamily="18" charset="0"/>
                <a:ea typeface="Cambria" panose="02040503050406030204" pitchFamily="18" charset="0"/>
              </a:rPr>
              <a:t>.</a:t>
            </a:r>
          </a:p>
          <a:p>
            <a:pPr algn="just"/>
            <a:endParaRPr lang="tr-TR" sz="2400" dirty="0">
              <a:latin typeface="Cambria" panose="02040503050406030204" pitchFamily="18" charset="0"/>
              <a:ea typeface="Cambria" panose="02040503050406030204" pitchFamily="18" charset="0"/>
            </a:endParaRPr>
          </a:p>
          <a:p>
            <a:pPr algn="just"/>
            <a:r>
              <a:rPr lang="en-US" sz="2400" b="1" i="1" dirty="0">
                <a:latin typeface="Cambria" panose="02040503050406030204" pitchFamily="18" charset="0"/>
                <a:ea typeface="Cambria" panose="02040503050406030204" pitchFamily="18" charset="0"/>
              </a:rPr>
              <a:t>Rationale:</a:t>
            </a:r>
            <a:r>
              <a:rPr lang="en-US" sz="2400" dirty="0">
                <a:latin typeface="Cambria" panose="02040503050406030204" pitchFamily="18" charset="0"/>
                <a:ea typeface="Cambria" panose="02040503050406030204" pitchFamily="18" charset="0"/>
              </a:rPr>
              <a:t> Stable investment frameworks reduce dependence on short-term bank lending and mitigate speculative volatility. Long-term, inclusive investment ecosystems channel institutional capital into housing while allowing citizens to build wealth through indirect or fractional ownership. </a:t>
            </a:r>
            <a:endParaRPr lang="tr-TR" sz="2400"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dirty="0">
                <a:latin typeface="Cambria" panose="02040503050406030204" pitchFamily="18" charset="0"/>
                <a:ea typeface="Cambria" panose="02040503050406030204" pitchFamily="18" charset="0"/>
              </a:rPr>
              <a:t>This strengthens both affordability and the financial sector’s resilience.</a:t>
            </a:r>
            <a:endParaRPr lang="tr-TR" sz="2400" dirty="0">
              <a:latin typeface="Cambria" panose="02040503050406030204" pitchFamily="18" charset="0"/>
              <a:ea typeface="Cambria" panose="02040503050406030204" pitchFamily="18" charset="0"/>
            </a:endParaRPr>
          </a:p>
          <a:p>
            <a:pPr algn="just"/>
            <a:endParaRPr lang="tr-TR" sz="28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92192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14CA32-302F-E721-BB8A-3C1A863A0461}"/>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A7142D21-D577-52EF-67C9-E77E9C502A7B}"/>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DF61298C-3B03-A7F7-D7ED-5C647D2E8872}"/>
              </a:ext>
            </a:extLst>
          </p:cNvPr>
          <p:cNvSpPr>
            <a:spLocks noGrp="1"/>
          </p:cNvSpPr>
          <p:nvPr>
            <p:ph type="sldNum" sz="quarter" idx="13"/>
          </p:nvPr>
        </p:nvSpPr>
        <p:spPr/>
        <p:txBody>
          <a:bodyPr/>
          <a:lstStyle/>
          <a:p>
            <a:pPr rtl="0"/>
            <a:fld id="{19B51A1E-902D-48AF-9020-955120F399B6}" type="slidenum">
              <a:rPr lang="tr-TR" smtClean="0"/>
              <a:pPr rtl="0"/>
              <a:t>13</a:t>
            </a:fld>
            <a:endParaRPr lang="tr-TR" dirty="0"/>
          </a:p>
        </p:txBody>
      </p:sp>
      <p:sp>
        <p:nvSpPr>
          <p:cNvPr id="4" name="Başlık 3">
            <a:extLst>
              <a:ext uri="{FF2B5EF4-FFF2-40B4-BE49-F238E27FC236}">
                <a16:creationId xmlns:a16="http://schemas.microsoft.com/office/drawing/2014/main" id="{953819CB-F140-4561-2839-3A911F18687F}"/>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SUMMARY</a:t>
            </a:r>
            <a:endParaRPr lang="en-US" dirty="0"/>
          </a:p>
        </p:txBody>
      </p:sp>
      <p:sp>
        <p:nvSpPr>
          <p:cNvPr id="6" name="Metin kutusu 5">
            <a:extLst>
              <a:ext uri="{FF2B5EF4-FFF2-40B4-BE49-F238E27FC236}">
                <a16:creationId xmlns:a16="http://schemas.microsoft.com/office/drawing/2014/main" id="{DD77CBD7-CCA5-F97A-3D66-A9162950361D}"/>
              </a:ext>
            </a:extLst>
          </p:cNvPr>
          <p:cNvSpPr txBox="1"/>
          <p:nvPr/>
        </p:nvSpPr>
        <p:spPr>
          <a:xfrm>
            <a:off x="202019" y="1222569"/>
            <a:ext cx="11557981" cy="3539430"/>
          </a:xfrm>
          <a:prstGeom prst="rect">
            <a:avLst/>
          </a:prstGeom>
          <a:noFill/>
        </p:spPr>
        <p:txBody>
          <a:bodyPr wrap="square">
            <a:spAutoFit/>
          </a:bodyPr>
          <a:lstStyle/>
          <a:p>
            <a:pPr lvl="0" algn="just"/>
            <a:r>
              <a:rPr lang="en-US" sz="2800" b="1" dirty="0">
                <a:latin typeface="Cambria" panose="02040503050406030204" pitchFamily="18" charset="0"/>
                <a:ea typeface="Cambria" panose="02040503050406030204" pitchFamily="18" charset="0"/>
              </a:rPr>
              <a:t>Rethink Finance:</a:t>
            </a:r>
            <a:r>
              <a:rPr lang="en-US" sz="2800" dirty="0">
                <a:latin typeface="Cambria" panose="02040503050406030204" pitchFamily="18" charset="0"/>
                <a:ea typeface="Cambria" panose="02040503050406030204" pitchFamily="18" charset="0"/>
              </a:rPr>
              <a:t> Develop non-interest-based financing, expand Islamic housing finance, and create secondary mortgage markets.</a:t>
            </a:r>
            <a:endParaRPr lang="tr-TR" sz="2800" dirty="0">
              <a:latin typeface="Cambria" panose="02040503050406030204" pitchFamily="18" charset="0"/>
              <a:ea typeface="Cambria" panose="02040503050406030204" pitchFamily="18" charset="0"/>
            </a:endParaRPr>
          </a:p>
          <a:p>
            <a:pPr lvl="0" algn="just"/>
            <a:endParaRPr lang="tr-TR" sz="2800" dirty="0">
              <a:latin typeface="Cambria" panose="02040503050406030204" pitchFamily="18" charset="0"/>
              <a:ea typeface="Cambria" panose="02040503050406030204" pitchFamily="18" charset="0"/>
            </a:endParaRPr>
          </a:p>
          <a:p>
            <a:pPr lvl="0" algn="just"/>
            <a:r>
              <a:rPr lang="en-US" sz="2800" b="1" dirty="0">
                <a:latin typeface="Cambria" panose="02040503050406030204" pitchFamily="18" charset="0"/>
                <a:ea typeface="Cambria" panose="02040503050406030204" pitchFamily="18" charset="0"/>
              </a:rPr>
              <a:t>Promote Rental Markets:</a:t>
            </a:r>
            <a:r>
              <a:rPr lang="en-US" sz="2800" dirty="0">
                <a:latin typeface="Cambria" panose="02040503050406030204" pitchFamily="18" charset="0"/>
                <a:ea typeface="Cambria" panose="02040503050406030204" pitchFamily="18" charset="0"/>
              </a:rPr>
              <a:t> Establish legal frameworks for secure renting, develop social rental housing, and introduce rent-to-own schemes.</a:t>
            </a:r>
            <a:endParaRPr lang="tr-TR" sz="2800" dirty="0">
              <a:latin typeface="Cambria" panose="02040503050406030204" pitchFamily="18" charset="0"/>
              <a:ea typeface="Cambria" panose="02040503050406030204" pitchFamily="18" charset="0"/>
            </a:endParaRPr>
          </a:p>
          <a:p>
            <a:pPr lvl="0" algn="just"/>
            <a:endParaRPr lang="tr-TR" sz="2800" dirty="0">
              <a:latin typeface="Cambria" panose="02040503050406030204" pitchFamily="18" charset="0"/>
              <a:ea typeface="Cambria" panose="02040503050406030204" pitchFamily="18" charset="0"/>
            </a:endParaRPr>
          </a:p>
          <a:p>
            <a:pPr lvl="0" algn="just"/>
            <a:r>
              <a:rPr lang="en-US" sz="2800" b="1" dirty="0">
                <a:latin typeface="Cambria" panose="02040503050406030204" pitchFamily="18" charset="0"/>
                <a:ea typeface="Cambria" panose="02040503050406030204" pitchFamily="18" charset="0"/>
              </a:rPr>
              <a:t>Establish/Strengthen Institutions: </a:t>
            </a:r>
            <a:r>
              <a:rPr lang="en-US" sz="2800" dirty="0">
                <a:latin typeface="Cambria" panose="02040503050406030204" pitchFamily="18" charset="0"/>
                <a:ea typeface="Cambria" panose="02040503050406030204" pitchFamily="18" charset="0"/>
              </a:rPr>
              <a:t>Establish or strengthen central housing institutions</a:t>
            </a:r>
            <a:r>
              <a:rPr lang="en-US" sz="2800" b="1" dirty="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for policy creation and implementation.</a:t>
            </a:r>
            <a:endParaRPr lang="tr-TR"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15763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60D57-D5E5-38B3-A659-AA5EBCBD9A8A}"/>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4EED050A-F7CD-BFE1-B8D8-11BFA22C1C4E}"/>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BE1907FD-EB2A-D622-AEA9-C6A2C5700502}"/>
              </a:ext>
            </a:extLst>
          </p:cNvPr>
          <p:cNvSpPr>
            <a:spLocks noGrp="1"/>
          </p:cNvSpPr>
          <p:nvPr>
            <p:ph type="sldNum" sz="quarter" idx="13"/>
          </p:nvPr>
        </p:nvSpPr>
        <p:spPr/>
        <p:txBody>
          <a:bodyPr/>
          <a:lstStyle/>
          <a:p>
            <a:pPr rtl="0"/>
            <a:fld id="{19B51A1E-902D-48AF-9020-955120F399B6}" type="slidenum">
              <a:rPr lang="tr-TR" smtClean="0"/>
              <a:pPr rtl="0"/>
              <a:t>14</a:t>
            </a:fld>
            <a:endParaRPr lang="tr-TR" dirty="0"/>
          </a:p>
        </p:txBody>
      </p:sp>
      <p:sp>
        <p:nvSpPr>
          <p:cNvPr id="4" name="Başlık 3">
            <a:extLst>
              <a:ext uri="{FF2B5EF4-FFF2-40B4-BE49-F238E27FC236}">
                <a16:creationId xmlns:a16="http://schemas.microsoft.com/office/drawing/2014/main" id="{9260BF9F-0562-A57D-6891-9E5577DF20D7}"/>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SUMMARY</a:t>
            </a:r>
            <a:endParaRPr lang="en-US" dirty="0"/>
          </a:p>
        </p:txBody>
      </p:sp>
      <p:sp>
        <p:nvSpPr>
          <p:cNvPr id="6" name="Metin kutusu 5">
            <a:extLst>
              <a:ext uri="{FF2B5EF4-FFF2-40B4-BE49-F238E27FC236}">
                <a16:creationId xmlns:a16="http://schemas.microsoft.com/office/drawing/2014/main" id="{6FC6C4F0-0D1C-A267-64F6-2637B8E10559}"/>
              </a:ext>
            </a:extLst>
          </p:cNvPr>
          <p:cNvSpPr txBox="1"/>
          <p:nvPr/>
        </p:nvSpPr>
        <p:spPr>
          <a:xfrm>
            <a:off x="202019" y="1222569"/>
            <a:ext cx="11557981" cy="4832092"/>
          </a:xfrm>
          <a:prstGeom prst="rect">
            <a:avLst/>
          </a:prstGeom>
          <a:noFill/>
        </p:spPr>
        <p:txBody>
          <a:bodyPr wrap="square">
            <a:spAutoFit/>
          </a:bodyPr>
          <a:lstStyle/>
          <a:p>
            <a:pPr lvl="0" algn="just"/>
            <a:endParaRPr lang="tr-TR" sz="2800" dirty="0">
              <a:latin typeface="Cambria" panose="02040503050406030204" pitchFamily="18" charset="0"/>
              <a:ea typeface="Cambria" panose="02040503050406030204" pitchFamily="18" charset="0"/>
            </a:endParaRPr>
          </a:p>
          <a:p>
            <a:pPr lvl="0" algn="just"/>
            <a:r>
              <a:rPr lang="en-US" sz="2800" b="1" dirty="0">
                <a:latin typeface="Cambria" panose="02040503050406030204" pitchFamily="18" charset="0"/>
                <a:ea typeface="Cambria" panose="02040503050406030204" pitchFamily="18" charset="0"/>
              </a:rPr>
              <a:t>Ensure Planning:</a:t>
            </a:r>
            <a:r>
              <a:rPr lang="en-US" sz="2800" dirty="0">
                <a:latin typeface="Cambria" panose="02040503050406030204" pitchFamily="18" charset="0"/>
                <a:ea typeface="Cambria" panose="02040503050406030204" pitchFamily="18" charset="0"/>
              </a:rPr>
              <a:t> Ensure access to serviced land, implement balanced land management, and integrate housing with job centers and public transport.</a:t>
            </a:r>
            <a:endParaRPr lang="tr-TR" sz="2800" dirty="0">
              <a:latin typeface="Cambria" panose="02040503050406030204" pitchFamily="18" charset="0"/>
              <a:ea typeface="Cambria" panose="02040503050406030204" pitchFamily="18" charset="0"/>
            </a:endParaRPr>
          </a:p>
          <a:p>
            <a:pPr lvl="0" algn="just"/>
            <a:endParaRPr lang="tr-TR" sz="2800" dirty="0">
              <a:latin typeface="Cambria" panose="02040503050406030204" pitchFamily="18" charset="0"/>
              <a:ea typeface="Cambria" panose="02040503050406030204" pitchFamily="18" charset="0"/>
            </a:endParaRPr>
          </a:p>
          <a:p>
            <a:pPr lvl="0" algn="just"/>
            <a:r>
              <a:rPr lang="en-US" sz="2800" b="1" dirty="0">
                <a:latin typeface="Cambria" panose="02040503050406030204" pitchFamily="18" charset="0"/>
                <a:ea typeface="Cambria" panose="02040503050406030204" pitchFamily="18" charset="0"/>
              </a:rPr>
              <a:t>Build Green and Inclusive:</a:t>
            </a:r>
            <a:r>
              <a:rPr lang="en-US" sz="2800" dirty="0">
                <a:latin typeface="Cambria" panose="02040503050406030204" pitchFamily="18" charset="0"/>
                <a:ea typeface="Cambria" panose="02040503050406030204" pitchFamily="18" charset="0"/>
              </a:rPr>
              <a:t> Mandate climate-resilient building codes, incentivize sustainable construction, and prioritize disadvantaged groups (youth, women, refugees).</a:t>
            </a:r>
            <a:endParaRPr lang="tr-TR" sz="2800" dirty="0">
              <a:latin typeface="Cambria" panose="02040503050406030204" pitchFamily="18" charset="0"/>
              <a:ea typeface="Cambria" panose="02040503050406030204" pitchFamily="18" charset="0"/>
            </a:endParaRPr>
          </a:p>
          <a:p>
            <a:pPr lvl="0" algn="just"/>
            <a:endParaRPr lang="tr-TR" sz="2800" dirty="0">
              <a:latin typeface="Cambria" panose="02040503050406030204" pitchFamily="18" charset="0"/>
              <a:ea typeface="Cambria" panose="02040503050406030204" pitchFamily="18" charset="0"/>
            </a:endParaRPr>
          </a:p>
          <a:p>
            <a:pPr algn="just"/>
            <a:r>
              <a:rPr lang="en-US" sz="2800" b="1" dirty="0">
                <a:latin typeface="Cambria" panose="02040503050406030204" pitchFamily="18" charset="0"/>
                <a:ea typeface="Cambria" panose="02040503050406030204" pitchFamily="18" charset="0"/>
              </a:rPr>
              <a:t>Foster Cooperation:</a:t>
            </a:r>
            <a:r>
              <a:rPr lang="en-US" sz="2800" dirty="0">
                <a:latin typeface="Cambria" panose="02040503050406030204" pitchFamily="18" charset="0"/>
                <a:ea typeface="Cambria" panose="02040503050406030204" pitchFamily="18" charset="0"/>
              </a:rPr>
              <a:t> Create knowledge-sharing platforms and regional financing mechanisms within the OIC.</a:t>
            </a:r>
            <a:endParaRPr lang="tr-TR" sz="3200" i="1"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19776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14" name="Başlık 13">
            <a:extLst>
              <a:ext uri="{FF2B5EF4-FFF2-40B4-BE49-F238E27FC236}">
                <a16:creationId xmlns:a16="http://schemas.microsoft.com/office/drawing/2014/main" id="{6C38D7A9-9299-4108-BB08-026F4B9CAE7B}"/>
              </a:ext>
            </a:extLst>
          </p:cNvPr>
          <p:cNvSpPr>
            <a:spLocks noGrp="1"/>
          </p:cNvSpPr>
          <p:nvPr>
            <p:ph type="ctrTitle"/>
          </p:nvPr>
        </p:nvSpPr>
        <p:spPr/>
        <p:txBody>
          <a:bodyPr rtlCol="0"/>
          <a:lstStyle/>
          <a:p>
            <a:pPr rtl="0"/>
            <a:r>
              <a:rPr lang="tr-TR" noProof="0" dirty="0" err="1"/>
              <a:t>Thank</a:t>
            </a:r>
            <a:r>
              <a:rPr lang="tr-TR" noProof="0" dirty="0"/>
              <a:t>  </a:t>
            </a:r>
            <a:r>
              <a:rPr lang="tr-TR" noProof="0" dirty="0" err="1"/>
              <a:t>You</a:t>
            </a:r>
            <a:endParaRPr lang="en-US" noProof="0" dirty="0"/>
          </a:p>
        </p:txBody>
      </p:sp>
      <p:sp>
        <p:nvSpPr>
          <p:cNvPr id="4" name="Metin Yer Tutucusu 3">
            <a:extLst>
              <a:ext uri="{FF2B5EF4-FFF2-40B4-BE49-F238E27FC236}">
                <a16:creationId xmlns:a16="http://schemas.microsoft.com/office/drawing/2014/main" id="{60828E04-9C2A-4859-8050-C2DF67A249CB}"/>
              </a:ext>
            </a:extLst>
          </p:cNvPr>
          <p:cNvSpPr>
            <a:spLocks noGrp="1"/>
          </p:cNvSpPr>
          <p:nvPr>
            <p:ph type="body" sz="quarter" idx="15"/>
          </p:nvPr>
        </p:nvSpPr>
        <p:spPr>
          <a:xfrm>
            <a:off x="7446841" y="3902149"/>
            <a:ext cx="4745159" cy="785288"/>
          </a:xfrm>
        </p:spPr>
        <p:txBody>
          <a:bodyPr rtlCol="0"/>
          <a:lstStyle/>
          <a:p>
            <a:pPr rtl="0"/>
            <a:r>
              <a:rPr lang="en-US" sz="2400" b="1" noProof="0" dirty="0">
                <a:latin typeface="Calibri" panose="020F0502020204030204" pitchFamily="34" charset="0"/>
                <a:cs typeface="Calibri" panose="020F0502020204030204" pitchFamily="34" charset="0"/>
              </a:rPr>
              <a:t>Dr. Levent Sümer &amp; Prof. Ali </a:t>
            </a:r>
            <a:r>
              <a:rPr lang="en-US" sz="2400" b="1" noProof="0" dirty="0" err="1">
                <a:latin typeface="Calibri" panose="020F0502020204030204" pitchFamily="34" charset="0"/>
                <a:cs typeface="Calibri" panose="020F0502020204030204" pitchFamily="34" charset="0"/>
              </a:rPr>
              <a:t>Hepşen</a:t>
            </a:r>
            <a:endParaRPr lang="en-US" sz="2400" b="1" noProof="0" dirty="0">
              <a:latin typeface="Calibri" panose="020F0502020204030204" pitchFamily="34" charset="0"/>
              <a:cs typeface="Calibri" panose="020F0502020204030204" pitchFamily="34" charset="0"/>
            </a:endParaRPr>
          </a:p>
        </p:txBody>
      </p:sp>
      <p:pic>
        <p:nvPicPr>
          <p:cNvPr id="8" name="Grafik 7" descr="Kullanıcı" title="Simge - Sunan Kişinin Adı">
            <a:extLst>
              <a:ext uri="{FF2B5EF4-FFF2-40B4-BE49-F238E27FC236}">
                <a16:creationId xmlns:a16="http://schemas.microsoft.com/office/drawing/2014/main" id="{111541C4-DB03-4E53-994D-499C7D73C4DF}"/>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1485495" y="4006655"/>
            <a:ext cx="218900" cy="218900"/>
          </a:xfrm>
          <a:prstGeom prst="rect">
            <a:avLst/>
          </a:prstGeom>
        </p:spPr>
      </p:pic>
      <p:sp>
        <p:nvSpPr>
          <p:cNvPr id="6" name="Metin Yer Tutucusu 5">
            <a:extLst>
              <a:ext uri="{FF2B5EF4-FFF2-40B4-BE49-F238E27FC236}">
                <a16:creationId xmlns:a16="http://schemas.microsoft.com/office/drawing/2014/main" id="{50A3BCC3-A277-4C0B-9EBA-EB53990D8EBD}"/>
              </a:ext>
            </a:extLst>
          </p:cNvPr>
          <p:cNvSpPr>
            <a:spLocks noGrp="1"/>
          </p:cNvSpPr>
          <p:nvPr>
            <p:ph type="body" sz="quarter" idx="17"/>
          </p:nvPr>
        </p:nvSpPr>
        <p:spPr>
          <a:xfrm>
            <a:off x="8846288" y="4791943"/>
            <a:ext cx="3345712" cy="951131"/>
          </a:xfrm>
        </p:spPr>
        <p:txBody>
          <a:bodyPr rtlCol="0"/>
          <a:lstStyle/>
          <a:p>
            <a:pPr algn="just" rtl="0"/>
            <a:r>
              <a:rPr lang="tr-TR" sz="2000" dirty="0">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l</a:t>
            </a:r>
            <a:r>
              <a:rPr lang="tr-TR" sz="2000" noProof="0" dirty="0" err="1">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event.sumer@bo</a:t>
            </a:r>
            <a:r>
              <a:rPr lang="tr-TR" sz="2000" dirty="0">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un</a:t>
            </a:r>
            <a:r>
              <a:rPr lang="tr-TR" sz="2000" noProof="0" dirty="0">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.edu.tr</a:t>
            </a:r>
            <a:endParaRPr lang="tr-TR" sz="2000" dirty="0">
              <a:latin typeface="Calibri" panose="020F0502020204030204" pitchFamily="34" charset="0"/>
              <a:cs typeface="Calibri" panose="020F0502020204030204" pitchFamily="34" charset="0"/>
            </a:endParaRPr>
          </a:p>
          <a:p>
            <a:pPr algn="just" rtl="0"/>
            <a:r>
              <a:rPr lang="tr-TR" sz="2000" noProof="0" dirty="0">
                <a:latin typeface="Calibri" panose="020F0502020204030204" pitchFamily="34" charset="0"/>
                <a:cs typeface="Calibri" panose="020F0502020204030204" pitchFamily="34" charset="0"/>
              </a:rPr>
              <a:t> </a:t>
            </a:r>
            <a:r>
              <a:rPr lang="tr-TR" sz="2000" noProof="0" dirty="0" err="1">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ali.hepse</a:t>
            </a:r>
            <a:r>
              <a:rPr lang="tr-TR" sz="2000" dirty="0">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n@istanbul.edu.tr</a:t>
            </a:r>
            <a:r>
              <a:rPr lang="tr-TR" sz="2000" dirty="0">
                <a:latin typeface="Calibri" panose="020F0502020204030204" pitchFamily="34" charset="0"/>
                <a:cs typeface="Calibri" panose="020F0502020204030204" pitchFamily="34" charset="0"/>
              </a:rPr>
              <a:t> </a:t>
            </a:r>
            <a:endParaRPr lang="en-US" sz="2000" noProof="0" dirty="0">
              <a:latin typeface="Calibri" panose="020F0502020204030204" pitchFamily="34" charset="0"/>
              <a:cs typeface="Calibri" panose="020F0502020204030204" pitchFamily="34" charset="0"/>
            </a:endParaRPr>
          </a:p>
        </p:txBody>
      </p:sp>
      <p:sp>
        <p:nvSpPr>
          <p:cNvPr id="12" name="Slayt Numarası Yer Tutucusu 11">
            <a:extLst>
              <a:ext uri="{FF2B5EF4-FFF2-40B4-BE49-F238E27FC236}">
                <a16:creationId xmlns:a16="http://schemas.microsoft.com/office/drawing/2014/main" id="{91814EC9-246A-4C6E-941E-5774FE72F08E}"/>
              </a:ext>
            </a:extLst>
          </p:cNvPr>
          <p:cNvSpPr>
            <a:spLocks noGrp="1"/>
          </p:cNvSpPr>
          <p:nvPr>
            <p:ph type="sldNum" sz="quarter" idx="20"/>
          </p:nvPr>
        </p:nvSpPr>
        <p:spPr/>
        <p:txBody>
          <a:bodyPr rtlCol="0"/>
          <a:lstStyle/>
          <a:p>
            <a:pPr rtl="0"/>
            <a:fld id="{19B51A1E-902D-48AF-9020-955120F399B6}" type="slidenum">
              <a:rPr lang="en-US" noProof="0" smtClean="0"/>
              <a:pPr rtl="0"/>
              <a:t>15</a:t>
            </a:fld>
            <a:endParaRPr lang="en-US" noProof="0" dirty="0"/>
          </a:p>
        </p:txBody>
      </p:sp>
    </p:spTree>
    <p:extLst>
      <p:ext uri="{BB962C8B-B14F-4D97-AF65-F5344CB8AC3E}">
        <p14:creationId xmlns:p14="http://schemas.microsoft.com/office/powerpoint/2010/main" val="4153678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3B9FF-5C9E-4A2D-BAA4-2898540BCF50}"/>
            </a:ext>
          </a:extLst>
        </p:cNvPr>
        <p:cNvGrpSpPr/>
        <p:nvPr/>
      </p:nvGrpSpPr>
      <p:grpSpPr>
        <a:xfrm>
          <a:off x="0" y="0"/>
          <a:ext cx="0" cy="0"/>
          <a:chOff x="0" y="0"/>
          <a:chExt cx="0" cy="0"/>
        </a:xfrm>
      </p:grpSpPr>
      <p:sp>
        <p:nvSpPr>
          <p:cNvPr id="20" name="Dikdörtgen 19" descr="Vurgu bloğu">
            <a:extLst>
              <a:ext uri="{FF2B5EF4-FFF2-40B4-BE49-F238E27FC236}">
                <a16:creationId xmlns:a16="http://schemas.microsoft.com/office/drawing/2014/main" id="{D1A9363B-53F2-DE8C-015B-FFAC358DD706}"/>
              </a:ext>
              <a:ext uri="{C183D7F6-B498-43B3-948B-1728B52AA6E4}">
                <adec:decorative xmlns:adec="http://schemas.microsoft.com/office/drawing/2017/decorative" val="1"/>
              </a:ext>
            </a:extLst>
          </p:cNvPr>
          <p:cNvSpPr/>
          <p:nvPr/>
        </p:nvSpPr>
        <p:spPr>
          <a:xfrm>
            <a:off x="9348588" y="3688075"/>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ndara"/>
              <a:ea typeface="+mn-ea"/>
              <a:cs typeface="+mn-cs"/>
            </a:endParaRPr>
          </a:p>
        </p:txBody>
      </p:sp>
      <p:sp>
        <p:nvSpPr>
          <p:cNvPr id="2" name="Başlık 1">
            <a:extLst>
              <a:ext uri="{FF2B5EF4-FFF2-40B4-BE49-F238E27FC236}">
                <a16:creationId xmlns:a16="http://schemas.microsoft.com/office/drawing/2014/main" id="{2172A827-9121-92F9-88C9-713BB9A3C78B}"/>
              </a:ext>
            </a:extLst>
          </p:cNvPr>
          <p:cNvSpPr>
            <a:spLocks noGrp="1"/>
          </p:cNvSpPr>
          <p:nvPr>
            <p:ph type="title"/>
          </p:nvPr>
        </p:nvSpPr>
        <p:spPr>
          <a:xfrm>
            <a:off x="2567665" y="121143"/>
            <a:ext cx="6057210" cy="985000"/>
          </a:xfrm>
        </p:spPr>
        <p:txBody>
          <a:bodyPr rtlCol="0"/>
          <a:lstStyle/>
          <a:p>
            <a:pPr algn="ctr" rtl="0"/>
            <a:r>
              <a:rPr lang="tr-TR" dirty="0">
                <a:latin typeface="Cambria" panose="02040503050406030204" pitchFamily="18" charset="0"/>
                <a:ea typeface="Cambria" panose="02040503050406030204" pitchFamily="18" charset="0"/>
              </a:rPr>
              <a:t>GUIDED PRINCIPLES</a:t>
            </a:r>
            <a:endParaRPr lang="en-US" noProof="0" dirty="0">
              <a:latin typeface="Cambria" panose="02040503050406030204" pitchFamily="18" charset="0"/>
              <a:ea typeface="Cambria" panose="02040503050406030204" pitchFamily="18" charset="0"/>
            </a:endParaRPr>
          </a:p>
        </p:txBody>
      </p:sp>
      <p:sp>
        <p:nvSpPr>
          <p:cNvPr id="6" name="Slayt Numarası Yer Tutucusu 5">
            <a:extLst>
              <a:ext uri="{FF2B5EF4-FFF2-40B4-BE49-F238E27FC236}">
                <a16:creationId xmlns:a16="http://schemas.microsoft.com/office/drawing/2014/main" id="{2882F415-5AF1-0D5D-2C71-D86BC27FFF92}"/>
              </a:ext>
            </a:extLst>
          </p:cNvPr>
          <p:cNvSpPr>
            <a:spLocks noGrp="1"/>
          </p:cNvSpPr>
          <p:nvPr>
            <p:ph type="sldNum" sz="quarter" idx="33"/>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19B51A1E-902D-48AF-9020-955120F399B6}" type="slidenum">
              <a:rPr kumimoji="0" lang="en-US" sz="1200" b="0" i="0" u="none" strike="noStrike" kern="1200" cap="none" spc="0" normalizeH="0" baseline="0" noProof="0" smtClean="0">
                <a:ln>
                  <a:noFill/>
                </a:ln>
                <a:solidFill>
                  <a:srgbClr val="FFFFFF"/>
                </a:solidFill>
                <a:effectLst/>
                <a:uLnTx/>
                <a:uFillTx/>
                <a:latin typeface="Corbe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srgbClr val="FFFFFF"/>
              </a:solidFill>
              <a:effectLst/>
              <a:uLnTx/>
              <a:uFillTx/>
              <a:latin typeface="Corbel"/>
              <a:ea typeface="+mn-ea"/>
              <a:cs typeface="+mn-cs"/>
            </a:endParaRPr>
          </a:p>
        </p:txBody>
      </p:sp>
      <p:sp>
        <p:nvSpPr>
          <p:cNvPr id="5" name="Alt Bilgi Yer Tutucusu 4">
            <a:extLst>
              <a:ext uri="{FF2B5EF4-FFF2-40B4-BE49-F238E27FC236}">
                <a16:creationId xmlns:a16="http://schemas.microsoft.com/office/drawing/2014/main" id="{D3C0F977-7963-B531-D672-D60C83023883}"/>
              </a:ext>
            </a:extLst>
          </p:cNvPr>
          <p:cNvSpPr>
            <a:spLocks noGrp="1"/>
          </p:cNvSpPr>
          <p:nvPr>
            <p:ph type="ftr"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err="1">
                <a:ln>
                  <a:noFill/>
                </a:ln>
                <a:solidFill>
                  <a:prstClr val="black">
                    <a:lumMod val="75000"/>
                    <a:lumOff val="25000"/>
                  </a:prstClr>
                </a:solidFill>
                <a:effectLst/>
                <a:uLnTx/>
                <a:uFillTx/>
                <a:latin typeface="Candara"/>
                <a:ea typeface="+mn-ea"/>
                <a:cs typeface="+mn-cs"/>
              </a:rPr>
              <a:t>Policy</a:t>
            </a:r>
            <a:r>
              <a:rPr kumimoji="0" lang="tr-TR" sz="1200" b="0" i="0" u="none" strike="noStrike" kern="1200" cap="none" spc="0" normalizeH="0" baseline="0" noProof="0" dirty="0">
                <a:ln>
                  <a:noFill/>
                </a:ln>
                <a:solidFill>
                  <a:prstClr val="black">
                    <a:lumMod val="75000"/>
                    <a:lumOff val="25000"/>
                  </a:prstClr>
                </a:solidFill>
                <a:effectLst/>
                <a:uLnTx/>
                <a:uFillTx/>
                <a:latin typeface="Candara"/>
                <a:ea typeface="+mn-ea"/>
                <a:cs typeface="+mn-cs"/>
              </a:rPr>
              <a:t> </a:t>
            </a:r>
            <a:r>
              <a:rPr kumimoji="0" lang="tr-TR" sz="1200" b="0" i="0" u="none" strike="noStrike" kern="1200" cap="none" spc="0" normalizeH="0" baseline="0" noProof="0" dirty="0" err="1">
                <a:ln>
                  <a:noFill/>
                </a:ln>
                <a:solidFill>
                  <a:prstClr val="black">
                    <a:lumMod val="75000"/>
                    <a:lumOff val="25000"/>
                  </a:prstClr>
                </a:solidFill>
                <a:effectLst/>
                <a:uLnTx/>
                <a:uFillTx/>
                <a:latin typeface="Candara"/>
                <a:ea typeface="+mn-ea"/>
                <a:cs typeface="+mn-cs"/>
              </a:rPr>
              <a:t>Recommendations</a:t>
            </a:r>
            <a:endParaRPr kumimoji="0" lang="en-US" sz="12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p:txBody>
      </p:sp>
      <p:sp>
        <p:nvSpPr>
          <p:cNvPr id="23" name="İçerik Yer Tutucusu 3">
            <a:extLst>
              <a:ext uri="{FF2B5EF4-FFF2-40B4-BE49-F238E27FC236}">
                <a16:creationId xmlns:a16="http://schemas.microsoft.com/office/drawing/2014/main" id="{8A42F478-D07B-8527-9E8A-AD5F2C200534}"/>
              </a:ext>
            </a:extLst>
          </p:cNvPr>
          <p:cNvSpPr txBox="1">
            <a:spLocks/>
          </p:cNvSpPr>
          <p:nvPr/>
        </p:nvSpPr>
        <p:spPr>
          <a:xfrm>
            <a:off x="432000" y="121143"/>
            <a:ext cx="5472000" cy="2999426"/>
          </a:xfrm>
          <a:prstGeom prst="rect">
            <a:avLst/>
          </a:prstGeom>
        </p:spPr>
        <p:txBody>
          <a:bodyPr vert="horz" lIns="0" tIns="0" rIns="0" bIns="0" rtlCol="0" anchor="b">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p:txBody>
      </p:sp>
      <p:pic>
        <p:nvPicPr>
          <p:cNvPr id="9" name="Resim 8">
            <a:extLst>
              <a:ext uri="{FF2B5EF4-FFF2-40B4-BE49-F238E27FC236}">
                <a16:creationId xmlns:a16="http://schemas.microsoft.com/office/drawing/2014/main" id="{1399DE2B-8F25-F8C9-3180-B342FC1ADE8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45828" y="1201548"/>
            <a:ext cx="7672775" cy="4786334"/>
          </a:xfrm>
          <a:prstGeom prst="rect">
            <a:avLst/>
          </a:prstGeom>
          <a:noFill/>
        </p:spPr>
      </p:pic>
    </p:spTree>
    <p:extLst>
      <p:ext uri="{BB962C8B-B14F-4D97-AF65-F5344CB8AC3E}">
        <p14:creationId xmlns:p14="http://schemas.microsoft.com/office/powerpoint/2010/main" val="304931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469B0-60A7-E420-ECF5-A621534D1953}"/>
            </a:ext>
          </a:extLst>
        </p:cNvPr>
        <p:cNvGrpSpPr/>
        <p:nvPr/>
      </p:nvGrpSpPr>
      <p:grpSpPr>
        <a:xfrm>
          <a:off x="0" y="0"/>
          <a:ext cx="0" cy="0"/>
          <a:chOff x="0" y="0"/>
          <a:chExt cx="0" cy="0"/>
        </a:xfrm>
      </p:grpSpPr>
      <p:sp>
        <p:nvSpPr>
          <p:cNvPr id="20" name="Dikdörtgen 19" descr="Vurgu bloğu">
            <a:extLst>
              <a:ext uri="{FF2B5EF4-FFF2-40B4-BE49-F238E27FC236}">
                <a16:creationId xmlns:a16="http://schemas.microsoft.com/office/drawing/2014/main" id="{1E19EEFC-92F1-892A-FDB1-CEBC90FE45AF}"/>
              </a:ext>
              <a:ext uri="{C183D7F6-B498-43B3-948B-1728B52AA6E4}">
                <adec:decorative xmlns:adec="http://schemas.microsoft.com/office/drawing/2017/decorative" val="1"/>
              </a:ext>
            </a:extLst>
          </p:cNvPr>
          <p:cNvSpPr/>
          <p:nvPr/>
        </p:nvSpPr>
        <p:spPr>
          <a:xfrm>
            <a:off x="9348588" y="3688075"/>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ndara"/>
              <a:ea typeface="+mn-ea"/>
              <a:cs typeface="+mn-cs"/>
            </a:endParaRPr>
          </a:p>
        </p:txBody>
      </p:sp>
      <p:sp>
        <p:nvSpPr>
          <p:cNvPr id="2" name="Başlık 1">
            <a:extLst>
              <a:ext uri="{FF2B5EF4-FFF2-40B4-BE49-F238E27FC236}">
                <a16:creationId xmlns:a16="http://schemas.microsoft.com/office/drawing/2014/main" id="{5454C73F-7057-9604-0E26-835DBD65D3EF}"/>
              </a:ext>
            </a:extLst>
          </p:cNvPr>
          <p:cNvSpPr>
            <a:spLocks noGrp="1"/>
          </p:cNvSpPr>
          <p:nvPr>
            <p:ph type="title"/>
          </p:nvPr>
        </p:nvSpPr>
        <p:spPr>
          <a:xfrm>
            <a:off x="-59365" y="272492"/>
            <a:ext cx="4648200" cy="985000"/>
          </a:xfrm>
        </p:spPr>
        <p:txBody>
          <a:bodyPr rtlCol="0"/>
          <a:lstStyle/>
          <a:p>
            <a:pPr algn="l" rtl="0"/>
            <a:r>
              <a:rPr lang="tr-TR" dirty="0">
                <a:latin typeface="Cambria" panose="02040503050406030204" pitchFamily="18" charset="0"/>
                <a:ea typeface="Cambria" panose="02040503050406030204" pitchFamily="18" charset="0"/>
              </a:rPr>
              <a:t>4P </a:t>
            </a:r>
            <a:r>
              <a:rPr lang="tr-TR" dirty="0" err="1">
                <a:latin typeface="Cambria" panose="02040503050406030204" pitchFamily="18" charset="0"/>
                <a:ea typeface="Cambria" panose="02040503050406030204" pitchFamily="18" charset="0"/>
              </a:rPr>
              <a:t>Housing</a:t>
            </a:r>
            <a:r>
              <a:rPr lang="tr-TR" dirty="0">
                <a:latin typeface="Cambria" panose="02040503050406030204" pitchFamily="18" charset="0"/>
                <a:ea typeface="Cambria" panose="02040503050406030204" pitchFamily="18" charset="0"/>
              </a:rPr>
              <a:t> Model</a:t>
            </a:r>
            <a:endParaRPr lang="en-US" b="0" noProof="0" dirty="0">
              <a:latin typeface="Calibri" panose="020F0502020204030204" pitchFamily="34" charset="0"/>
              <a:ea typeface="Cambria" panose="02040503050406030204" pitchFamily="18" charset="0"/>
              <a:cs typeface="Calibri" panose="020F0502020204030204" pitchFamily="34" charset="0"/>
            </a:endParaRPr>
          </a:p>
        </p:txBody>
      </p:sp>
      <p:sp>
        <p:nvSpPr>
          <p:cNvPr id="6" name="Slayt Numarası Yer Tutucusu 5">
            <a:extLst>
              <a:ext uri="{FF2B5EF4-FFF2-40B4-BE49-F238E27FC236}">
                <a16:creationId xmlns:a16="http://schemas.microsoft.com/office/drawing/2014/main" id="{B10769A8-AA59-5CA8-0EAA-1E12C3837A1D}"/>
              </a:ext>
            </a:extLst>
          </p:cNvPr>
          <p:cNvSpPr>
            <a:spLocks noGrp="1"/>
          </p:cNvSpPr>
          <p:nvPr>
            <p:ph type="sldNum" sz="quarter" idx="33"/>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19B51A1E-902D-48AF-9020-955120F399B6}" type="slidenum">
              <a:rPr kumimoji="0" lang="en-US" sz="1200" b="0" i="0" u="none" strike="noStrike" kern="1200" cap="none" spc="0" normalizeH="0" baseline="0" noProof="0" smtClean="0">
                <a:ln>
                  <a:noFill/>
                </a:ln>
                <a:solidFill>
                  <a:srgbClr val="FFFFFF"/>
                </a:solidFill>
                <a:effectLst/>
                <a:uLnTx/>
                <a:uFillTx/>
                <a:latin typeface="Corbe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FFFFFF"/>
              </a:solidFill>
              <a:effectLst/>
              <a:uLnTx/>
              <a:uFillTx/>
              <a:latin typeface="Corbel"/>
              <a:ea typeface="+mn-ea"/>
              <a:cs typeface="+mn-cs"/>
            </a:endParaRPr>
          </a:p>
        </p:txBody>
      </p:sp>
      <p:sp>
        <p:nvSpPr>
          <p:cNvPr id="5" name="Alt Bilgi Yer Tutucusu 4">
            <a:extLst>
              <a:ext uri="{FF2B5EF4-FFF2-40B4-BE49-F238E27FC236}">
                <a16:creationId xmlns:a16="http://schemas.microsoft.com/office/drawing/2014/main" id="{95989F3B-07A5-63EC-B6FE-6D79CA04A017}"/>
              </a:ext>
            </a:extLst>
          </p:cNvPr>
          <p:cNvSpPr>
            <a:spLocks noGrp="1"/>
          </p:cNvSpPr>
          <p:nvPr>
            <p:ph type="ftr"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err="1">
                <a:ln>
                  <a:noFill/>
                </a:ln>
                <a:solidFill>
                  <a:prstClr val="black">
                    <a:lumMod val="75000"/>
                    <a:lumOff val="25000"/>
                  </a:prstClr>
                </a:solidFill>
                <a:effectLst/>
                <a:uLnTx/>
                <a:uFillTx/>
                <a:latin typeface="Candara"/>
                <a:ea typeface="+mn-ea"/>
                <a:cs typeface="+mn-cs"/>
              </a:rPr>
              <a:t>Policy</a:t>
            </a:r>
            <a:r>
              <a:rPr kumimoji="0" lang="tr-TR" sz="1200" b="0" i="0" u="none" strike="noStrike" kern="1200" cap="none" spc="0" normalizeH="0" baseline="0" noProof="0" dirty="0">
                <a:ln>
                  <a:noFill/>
                </a:ln>
                <a:solidFill>
                  <a:prstClr val="black">
                    <a:lumMod val="75000"/>
                    <a:lumOff val="25000"/>
                  </a:prstClr>
                </a:solidFill>
                <a:effectLst/>
                <a:uLnTx/>
                <a:uFillTx/>
                <a:latin typeface="Candara"/>
                <a:ea typeface="+mn-ea"/>
                <a:cs typeface="+mn-cs"/>
              </a:rPr>
              <a:t> </a:t>
            </a:r>
            <a:r>
              <a:rPr kumimoji="0" lang="tr-TR" sz="1200" b="0" i="0" u="none" strike="noStrike" kern="1200" cap="none" spc="0" normalizeH="0" baseline="0" noProof="0" dirty="0" err="1">
                <a:ln>
                  <a:noFill/>
                </a:ln>
                <a:solidFill>
                  <a:prstClr val="black">
                    <a:lumMod val="75000"/>
                    <a:lumOff val="25000"/>
                  </a:prstClr>
                </a:solidFill>
                <a:effectLst/>
                <a:uLnTx/>
                <a:uFillTx/>
                <a:latin typeface="Candara"/>
                <a:ea typeface="+mn-ea"/>
                <a:cs typeface="+mn-cs"/>
              </a:rPr>
              <a:t>Recommendations</a:t>
            </a:r>
            <a:endParaRPr kumimoji="0" lang="en-US" sz="12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p:txBody>
      </p:sp>
      <p:sp>
        <p:nvSpPr>
          <p:cNvPr id="23" name="İçerik Yer Tutucusu 3">
            <a:extLst>
              <a:ext uri="{FF2B5EF4-FFF2-40B4-BE49-F238E27FC236}">
                <a16:creationId xmlns:a16="http://schemas.microsoft.com/office/drawing/2014/main" id="{F28A9781-13A5-B414-573D-3CC472DF1506}"/>
              </a:ext>
            </a:extLst>
          </p:cNvPr>
          <p:cNvSpPr txBox="1">
            <a:spLocks/>
          </p:cNvSpPr>
          <p:nvPr/>
        </p:nvSpPr>
        <p:spPr>
          <a:xfrm>
            <a:off x="432000" y="121143"/>
            <a:ext cx="5472000" cy="2999426"/>
          </a:xfrm>
          <a:prstGeom prst="rect">
            <a:avLst/>
          </a:prstGeom>
        </p:spPr>
        <p:txBody>
          <a:bodyPr vert="horz" lIns="0" tIns="0" rIns="0" bIns="0" rtlCol="0" anchor="b">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p:txBody>
      </p:sp>
      <p:graphicFrame>
        <p:nvGraphicFramePr>
          <p:cNvPr id="12" name="Diyagram 11">
            <a:extLst>
              <a:ext uri="{FF2B5EF4-FFF2-40B4-BE49-F238E27FC236}">
                <a16:creationId xmlns:a16="http://schemas.microsoft.com/office/drawing/2014/main" id="{F85E3420-45E7-72E4-BEC5-0ED57C73DB0D}"/>
              </a:ext>
            </a:extLst>
          </p:cNvPr>
          <p:cNvGraphicFramePr/>
          <p:nvPr/>
        </p:nvGraphicFramePr>
        <p:xfrm>
          <a:off x="950911" y="523135"/>
          <a:ext cx="8397677" cy="5848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Metin kutusu 12">
            <a:extLst>
              <a:ext uri="{FF2B5EF4-FFF2-40B4-BE49-F238E27FC236}">
                <a16:creationId xmlns:a16="http://schemas.microsoft.com/office/drawing/2014/main" id="{CBAEF2CC-D478-5314-5C60-9A1C677D9629}"/>
              </a:ext>
            </a:extLst>
          </p:cNvPr>
          <p:cNvSpPr txBox="1"/>
          <p:nvPr/>
        </p:nvSpPr>
        <p:spPr>
          <a:xfrm>
            <a:off x="315042" y="5816009"/>
            <a:ext cx="194969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1"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mn-cs"/>
              </a:rPr>
              <a:t>Derived</a:t>
            </a:r>
            <a:r>
              <a:rPr kumimoji="0" lang="tr-TR" sz="12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a:t>
            </a:r>
            <a:r>
              <a:rPr kumimoji="0" lang="tr-TR" sz="1200" b="0" i="1"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mn-cs"/>
              </a:rPr>
              <a:t>from</a:t>
            </a:r>
            <a:r>
              <a:rPr kumimoji="0" lang="tr-TR" sz="12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Sümer, 2024</a:t>
            </a:r>
            <a:endParaRPr kumimoji="0" lang="en-US" sz="12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p:txBody>
      </p:sp>
    </p:spTree>
    <p:extLst>
      <p:ext uri="{BB962C8B-B14F-4D97-AF65-F5344CB8AC3E}">
        <p14:creationId xmlns:p14="http://schemas.microsoft.com/office/powerpoint/2010/main" val="4229241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68B99C-7A47-C8BD-251C-6C042DB84D38}"/>
            </a:ext>
          </a:extLst>
        </p:cNvPr>
        <p:cNvGrpSpPr/>
        <p:nvPr/>
      </p:nvGrpSpPr>
      <p:grpSpPr>
        <a:xfrm>
          <a:off x="0" y="0"/>
          <a:ext cx="0" cy="0"/>
          <a:chOff x="0" y="0"/>
          <a:chExt cx="0" cy="0"/>
        </a:xfrm>
      </p:grpSpPr>
      <p:sp>
        <p:nvSpPr>
          <p:cNvPr id="20" name="Dikdörtgen 19" descr="Vurgu bloğu">
            <a:extLst>
              <a:ext uri="{FF2B5EF4-FFF2-40B4-BE49-F238E27FC236}">
                <a16:creationId xmlns:a16="http://schemas.microsoft.com/office/drawing/2014/main" id="{B05A391D-B1F5-E743-C3F9-FB144F795BFE}"/>
              </a:ext>
              <a:ext uri="{C183D7F6-B498-43B3-948B-1728B52AA6E4}">
                <adec:decorative xmlns:adec="http://schemas.microsoft.com/office/drawing/2017/decorative" val="1"/>
              </a:ext>
            </a:extLst>
          </p:cNvPr>
          <p:cNvSpPr/>
          <p:nvPr/>
        </p:nvSpPr>
        <p:spPr>
          <a:xfrm>
            <a:off x="9348588" y="3688075"/>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ndara"/>
              <a:ea typeface="+mn-ea"/>
              <a:cs typeface="+mn-cs"/>
            </a:endParaRPr>
          </a:p>
        </p:txBody>
      </p:sp>
      <p:sp>
        <p:nvSpPr>
          <p:cNvPr id="2" name="Başlık 1">
            <a:extLst>
              <a:ext uri="{FF2B5EF4-FFF2-40B4-BE49-F238E27FC236}">
                <a16:creationId xmlns:a16="http://schemas.microsoft.com/office/drawing/2014/main" id="{9CF76FCE-EED3-5A6B-856E-3C62C9F38E95}"/>
              </a:ext>
            </a:extLst>
          </p:cNvPr>
          <p:cNvSpPr>
            <a:spLocks noGrp="1"/>
          </p:cNvSpPr>
          <p:nvPr>
            <p:ph type="title"/>
          </p:nvPr>
        </p:nvSpPr>
        <p:spPr>
          <a:xfrm>
            <a:off x="329609" y="208976"/>
            <a:ext cx="11430391" cy="985000"/>
          </a:xfrm>
        </p:spPr>
        <p:txBody>
          <a:bodyPr rtlCol="0"/>
          <a:lstStyle/>
          <a:p>
            <a:pPr algn="ctr" rtl="0"/>
            <a:r>
              <a:rPr lang="tr-TR" dirty="0" err="1">
                <a:latin typeface="Cambria" panose="02040503050406030204" pitchFamily="18" charset="0"/>
                <a:ea typeface="Cambria" panose="02040503050406030204" pitchFamily="18" charset="0"/>
              </a:rPr>
              <a:t>Implementation</a:t>
            </a:r>
            <a:r>
              <a:rPr lang="tr-TR" dirty="0">
                <a:latin typeface="Cambria" panose="02040503050406030204" pitchFamily="18" charset="0"/>
                <a:ea typeface="Cambria" panose="02040503050406030204" pitchFamily="18" charset="0"/>
              </a:rPr>
              <a:t> of 4P </a:t>
            </a:r>
            <a:r>
              <a:rPr lang="tr-TR" dirty="0" err="1">
                <a:latin typeface="Cambria" panose="02040503050406030204" pitchFamily="18" charset="0"/>
                <a:ea typeface="Cambria" panose="02040503050406030204" pitchFamily="18" charset="0"/>
              </a:rPr>
              <a:t>Housing</a:t>
            </a:r>
            <a:r>
              <a:rPr lang="tr-TR" dirty="0">
                <a:latin typeface="Cambria" panose="02040503050406030204" pitchFamily="18" charset="0"/>
                <a:ea typeface="Cambria" panose="02040503050406030204" pitchFamily="18" charset="0"/>
              </a:rPr>
              <a:t> Model</a:t>
            </a:r>
            <a:endParaRPr lang="en-US" b="0" noProof="0" dirty="0">
              <a:latin typeface="Calibri" panose="020F0502020204030204" pitchFamily="34" charset="0"/>
              <a:ea typeface="Cambria" panose="02040503050406030204" pitchFamily="18" charset="0"/>
              <a:cs typeface="Calibri" panose="020F0502020204030204" pitchFamily="34" charset="0"/>
            </a:endParaRPr>
          </a:p>
        </p:txBody>
      </p:sp>
      <p:sp>
        <p:nvSpPr>
          <p:cNvPr id="6" name="Slayt Numarası Yer Tutucusu 5">
            <a:extLst>
              <a:ext uri="{FF2B5EF4-FFF2-40B4-BE49-F238E27FC236}">
                <a16:creationId xmlns:a16="http://schemas.microsoft.com/office/drawing/2014/main" id="{2084AA82-2760-08F4-022E-2E34A525F52F}"/>
              </a:ext>
            </a:extLst>
          </p:cNvPr>
          <p:cNvSpPr>
            <a:spLocks noGrp="1"/>
          </p:cNvSpPr>
          <p:nvPr>
            <p:ph type="sldNum" sz="quarter" idx="33"/>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19B51A1E-902D-48AF-9020-955120F399B6}" type="slidenum">
              <a:rPr kumimoji="0" lang="en-US" sz="1200" b="0" i="0" u="none" strike="noStrike" kern="1200" cap="none" spc="0" normalizeH="0" baseline="0" noProof="0" smtClean="0">
                <a:ln>
                  <a:noFill/>
                </a:ln>
                <a:solidFill>
                  <a:srgbClr val="FFFFFF"/>
                </a:solidFill>
                <a:effectLst/>
                <a:uLnTx/>
                <a:uFillTx/>
                <a:latin typeface="Corbe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FFFFFF"/>
              </a:solidFill>
              <a:effectLst/>
              <a:uLnTx/>
              <a:uFillTx/>
              <a:latin typeface="Corbel"/>
              <a:ea typeface="+mn-ea"/>
              <a:cs typeface="+mn-cs"/>
            </a:endParaRPr>
          </a:p>
        </p:txBody>
      </p:sp>
      <p:sp>
        <p:nvSpPr>
          <p:cNvPr id="5" name="Alt Bilgi Yer Tutucusu 4">
            <a:extLst>
              <a:ext uri="{FF2B5EF4-FFF2-40B4-BE49-F238E27FC236}">
                <a16:creationId xmlns:a16="http://schemas.microsoft.com/office/drawing/2014/main" id="{8D707030-91C0-FA9B-F51E-3A9403AF5DF5}"/>
              </a:ext>
            </a:extLst>
          </p:cNvPr>
          <p:cNvSpPr>
            <a:spLocks noGrp="1"/>
          </p:cNvSpPr>
          <p:nvPr>
            <p:ph type="ftr"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err="1">
                <a:ln>
                  <a:noFill/>
                </a:ln>
                <a:solidFill>
                  <a:prstClr val="black">
                    <a:lumMod val="75000"/>
                    <a:lumOff val="25000"/>
                  </a:prstClr>
                </a:solidFill>
                <a:effectLst/>
                <a:uLnTx/>
                <a:uFillTx/>
                <a:latin typeface="Candara"/>
                <a:ea typeface="+mn-ea"/>
                <a:cs typeface="+mn-cs"/>
              </a:rPr>
              <a:t>Policy</a:t>
            </a:r>
            <a:r>
              <a:rPr kumimoji="0" lang="tr-TR" sz="1200" b="0" i="0" u="none" strike="noStrike" kern="1200" cap="none" spc="0" normalizeH="0" baseline="0" noProof="0" dirty="0">
                <a:ln>
                  <a:noFill/>
                </a:ln>
                <a:solidFill>
                  <a:prstClr val="black">
                    <a:lumMod val="75000"/>
                    <a:lumOff val="25000"/>
                  </a:prstClr>
                </a:solidFill>
                <a:effectLst/>
                <a:uLnTx/>
                <a:uFillTx/>
                <a:latin typeface="Candara"/>
                <a:ea typeface="+mn-ea"/>
                <a:cs typeface="+mn-cs"/>
              </a:rPr>
              <a:t> </a:t>
            </a:r>
            <a:r>
              <a:rPr kumimoji="0" lang="tr-TR" sz="1200" b="0" i="0" u="none" strike="noStrike" kern="1200" cap="none" spc="0" normalizeH="0" baseline="0" noProof="0" dirty="0" err="1">
                <a:ln>
                  <a:noFill/>
                </a:ln>
                <a:solidFill>
                  <a:prstClr val="black">
                    <a:lumMod val="75000"/>
                    <a:lumOff val="25000"/>
                  </a:prstClr>
                </a:solidFill>
                <a:effectLst/>
                <a:uLnTx/>
                <a:uFillTx/>
                <a:latin typeface="Candara"/>
                <a:ea typeface="+mn-ea"/>
                <a:cs typeface="+mn-cs"/>
              </a:rPr>
              <a:t>Recommendations</a:t>
            </a:r>
            <a:endParaRPr kumimoji="0" lang="en-US" sz="12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p:txBody>
      </p:sp>
      <p:sp>
        <p:nvSpPr>
          <p:cNvPr id="23" name="İçerik Yer Tutucusu 3">
            <a:extLst>
              <a:ext uri="{FF2B5EF4-FFF2-40B4-BE49-F238E27FC236}">
                <a16:creationId xmlns:a16="http://schemas.microsoft.com/office/drawing/2014/main" id="{7E7A39B2-4F7A-0D9F-2A37-1AFCA2A329AC}"/>
              </a:ext>
            </a:extLst>
          </p:cNvPr>
          <p:cNvSpPr txBox="1">
            <a:spLocks/>
          </p:cNvSpPr>
          <p:nvPr/>
        </p:nvSpPr>
        <p:spPr>
          <a:xfrm>
            <a:off x="432000" y="121143"/>
            <a:ext cx="5472000" cy="2999426"/>
          </a:xfrm>
          <a:prstGeom prst="rect">
            <a:avLst/>
          </a:prstGeom>
        </p:spPr>
        <p:txBody>
          <a:bodyPr vert="horz" lIns="0" tIns="0" rIns="0" bIns="0" rtlCol="0" anchor="b">
            <a:noAutofit/>
          </a:bodyPr>
          <a:lst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lumMod val="75000"/>
                  <a:lumOff val="25000"/>
                </a:prstClr>
              </a:solidFill>
              <a:effectLst/>
              <a:uLnTx/>
              <a:uFillTx/>
              <a:latin typeface="Candara"/>
              <a:ea typeface="+mn-ea"/>
              <a:cs typeface="+mn-cs"/>
            </a:endParaRPr>
          </a:p>
        </p:txBody>
      </p:sp>
      <p:graphicFrame>
        <p:nvGraphicFramePr>
          <p:cNvPr id="3" name="Tablo 2">
            <a:extLst>
              <a:ext uri="{FF2B5EF4-FFF2-40B4-BE49-F238E27FC236}">
                <a16:creationId xmlns:a16="http://schemas.microsoft.com/office/drawing/2014/main" id="{747E1E7F-E733-B2BD-4815-07BA9D1AE639}"/>
              </a:ext>
            </a:extLst>
          </p:cNvPr>
          <p:cNvGraphicFramePr>
            <a:graphicFrameLocks noGrp="1"/>
          </p:cNvGraphicFramePr>
          <p:nvPr/>
        </p:nvGraphicFramePr>
        <p:xfrm>
          <a:off x="315042" y="1111927"/>
          <a:ext cx="11444958" cy="4631563"/>
        </p:xfrm>
        <a:graphic>
          <a:graphicData uri="http://schemas.openxmlformats.org/drawingml/2006/table">
            <a:tbl>
              <a:tblPr firstRow="1" firstCol="1" bandRow="1">
                <a:tableStyleId>{69012ECD-51FC-41F1-AA8D-1B2483CD663E}</a:tableStyleId>
              </a:tblPr>
              <a:tblGrid>
                <a:gridCol w="3814986">
                  <a:extLst>
                    <a:ext uri="{9D8B030D-6E8A-4147-A177-3AD203B41FA5}">
                      <a16:colId xmlns:a16="http://schemas.microsoft.com/office/drawing/2014/main" val="1536929770"/>
                    </a:ext>
                  </a:extLst>
                </a:gridCol>
                <a:gridCol w="3814986">
                  <a:extLst>
                    <a:ext uri="{9D8B030D-6E8A-4147-A177-3AD203B41FA5}">
                      <a16:colId xmlns:a16="http://schemas.microsoft.com/office/drawing/2014/main" val="651896394"/>
                    </a:ext>
                  </a:extLst>
                </a:gridCol>
                <a:gridCol w="3814986">
                  <a:extLst>
                    <a:ext uri="{9D8B030D-6E8A-4147-A177-3AD203B41FA5}">
                      <a16:colId xmlns:a16="http://schemas.microsoft.com/office/drawing/2014/main" val="1233684290"/>
                    </a:ext>
                  </a:extLst>
                </a:gridCol>
              </a:tblGrid>
              <a:tr h="571290">
                <a:tc>
                  <a:txBody>
                    <a:bodyPr/>
                    <a:lstStyle/>
                    <a:p>
                      <a:pPr algn="ctr">
                        <a:lnSpc>
                          <a:spcPct val="107000"/>
                        </a:lnSpc>
                        <a:spcAft>
                          <a:spcPts val="800"/>
                        </a:spcAft>
                        <a:buNone/>
                      </a:pPr>
                      <a:r>
                        <a:rPr lang="en-US" sz="1800" kern="0" dirty="0">
                          <a:effectLst/>
                        </a:rPr>
                        <a:t>Tool/Mechanism</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gn="ctr">
                        <a:lnSpc>
                          <a:spcPct val="107000"/>
                        </a:lnSpc>
                        <a:spcAft>
                          <a:spcPts val="800"/>
                        </a:spcAft>
                        <a:buNone/>
                      </a:pPr>
                      <a:r>
                        <a:rPr lang="en-US" sz="1800" kern="0">
                          <a:effectLst/>
                        </a:rPr>
                        <a:t>Function</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gn="ctr">
                        <a:lnSpc>
                          <a:spcPct val="107000"/>
                        </a:lnSpc>
                        <a:spcAft>
                          <a:spcPts val="800"/>
                        </a:spcAft>
                        <a:buNone/>
                      </a:pPr>
                      <a:r>
                        <a:rPr lang="en-US" sz="1800" kern="0" dirty="0">
                          <a:effectLst/>
                        </a:rPr>
                        <a:t>Implementation in OIC Context</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020801811"/>
                  </a:ext>
                </a:extLst>
              </a:tr>
              <a:tr h="1042898">
                <a:tc>
                  <a:txBody>
                    <a:bodyPr/>
                    <a:lstStyle/>
                    <a:p>
                      <a:pPr>
                        <a:lnSpc>
                          <a:spcPct val="107000"/>
                        </a:lnSpc>
                        <a:spcAft>
                          <a:spcPts val="800"/>
                        </a:spcAft>
                        <a:buNone/>
                      </a:pPr>
                      <a:r>
                        <a:rPr lang="en-US" sz="1800" kern="0" dirty="0">
                          <a:effectLst/>
                        </a:rPr>
                        <a:t>Housing Development Fund (HDF)</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dirty="0">
                          <a:effectLst/>
                        </a:rPr>
                        <a:t>Mobilizes blended finance (public, private, donor, waqf) for large-scale housing.</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a:effectLst/>
                        </a:rPr>
                        <a:t>Can be capitalized via Islamic finance instruments (e.g., Sukuk, Zakat, Waqf)</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356398081"/>
                  </a:ext>
                </a:extLst>
              </a:tr>
              <a:tr h="658159">
                <a:tc>
                  <a:txBody>
                    <a:bodyPr/>
                    <a:lstStyle/>
                    <a:p>
                      <a:pPr>
                        <a:lnSpc>
                          <a:spcPct val="107000"/>
                        </a:lnSpc>
                        <a:spcAft>
                          <a:spcPts val="800"/>
                        </a:spcAft>
                        <a:buNone/>
                      </a:pPr>
                      <a:r>
                        <a:rPr lang="en-US" sz="1800" kern="0">
                          <a:effectLst/>
                        </a:rPr>
                        <a:t>Land Contribution by the State</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dirty="0">
                          <a:effectLst/>
                        </a:rPr>
                        <a:t>Lowers development costs by making serviced land available</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a:effectLst/>
                        </a:rPr>
                        <a:t>Applicable in countries with high public land holdings</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59226747"/>
                  </a:ext>
                </a:extLst>
              </a:tr>
              <a:tr h="658159">
                <a:tc>
                  <a:txBody>
                    <a:bodyPr/>
                    <a:lstStyle/>
                    <a:p>
                      <a:pPr>
                        <a:lnSpc>
                          <a:spcPct val="107000"/>
                        </a:lnSpc>
                        <a:spcAft>
                          <a:spcPts val="800"/>
                        </a:spcAft>
                        <a:buNone/>
                      </a:pPr>
                      <a:r>
                        <a:rPr lang="en-US" sz="1800" kern="0">
                          <a:effectLst/>
                        </a:rPr>
                        <a:t>Construction Cooperatives</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dirty="0">
                          <a:effectLst/>
                        </a:rPr>
                        <a:t>Enables people to co-develop and manage housing</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a:effectLst/>
                        </a:rPr>
                        <a:t>Aligns with communal traditions and religious values</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511218531"/>
                  </a:ext>
                </a:extLst>
              </a:tr>
              <a:tr h="658159">
                <a:tc>
                  <a:txBody>
                    <a:bodyPr/>
                    <a:lstStyle/>
                    <a:p>
                      <a:pPr>
                        <a:lnSpc>
                          <a:spcPct val="107000"/>
                        </a:lnSpc>
                        <a:spcAft>
                          <a:spcPts val="800"/>
                        </a:spcAft>
                        <a:buNone/>
                      </a:pPr>
                      <a:r>
                        <a:rPr lang="en-US" sz="1800" kern="0">
                          <a:effectLst/>
                        </a:rPr>
                        <a:t>Rent-to-Own Programs</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dirty="0">
                          <a:effectLst/>
                        </a:rPr>
                        <a:t>Gradual ownership without upfront loans</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a:effectLst/>
                        </a:rPr>
                        <a:t>Ideal for informal workers and younger households</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531223546"/>
                  </a:ext>
                </a:extLst>
              </a:tr>
              <a:tr h="1042898">
                <a:tc>
                  <a:txBody>
                    <a:bodyPr/>
                    <a:lstStyle/>
                    <a:p>
                      <a:pPr>
                        <a:lnSpc>
                          <a:spcPct val="107000"/>
                        </a:lnSpc>
                        <a:spcAft>
                          <a:spcPts val="800"/>
                        </a:spcAft>
                        <a:buNone/>
                      </a:pPr>
                      <a:r>
                        <a:rPr lang="en-US" sz="1800" kern="0">
                          <a:effectLst/>
                        </a:rPr>
                        <a:t>Shared Equity Model</a:t>
                      </a:r>
                      <a:endParaRPr lang="tr-TR" sz="2000" kern="10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dirty="0">
                          <a:effectLst/>
                        </a:rPr>
                        <a:t>Ownership shared between the fund and the household, reducing the initial cost</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tc>
                  <a:txBody>
                    <a:bodyPr/>
                    <a:lstStyle/>
                    <a:p>
                      <a:pPr>
                        <a:lnSpc>
                          <a:spcPct val="107000"/>
                        </a:lnSpc>
                        <a:spcAft>
                          <a:spcPts val="800"/>
                        </a:spcAft>
                        <a:buNone/>
                      </a:pPr>
                      <a:r>
                        <a:rPr lang="en-US" sz="1800" kern="0" dirty="0">
                          <a:effectLst/>
                        </a:rPr>
                        <a:t>State exits gradually as income rises</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285838128"/>
                  </a:ext>
                </a:extLst>
              </a:tr>
            </a:tbl>
          </a:graphicData>
        </a:graphic>
      </p:graphicFrame>
    </p:spTree>
    <p:extLst>
      <p:ext uri="{BB962C8B-B14F-4D97-AF65-F5344CB8AC3E}">
        <p14:creationId xmlns:p14="http://schemas.microsoft.com/office/powerpoint/2010/main" val="280832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0235E3-0C2E-CBF2-207E-FAAC1C0CB138}"/>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20CF2FD6-868F-1810-C25E-7048DF4952D5}"/>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B672E3E3-383C-4B78-A6C1-26A1487AA17D}"/>
              </a:ext>
            </a:extLst>
          </p:cNvPr>
          <p:cNvSpPr>
            <a:spLocks noGrp="1"/>
          </p:cNvSpPr>
          <p:nvPr>
            <p:ph type="sldNum" sz="quarter" idx="13"/>
          </p:nvPr>
        </p:nvSpPr>
        <p:spPr/>
        <p:txBody>
          <a:bodyPr/>
          <a:lstStyle/>
          <a:p>
            <a:pPr rtl="0"/>
            <a:fld id="{19B51A1E-902D-48AF-9020-955120F399B6}" type="slidenum">
              <a:rPr lang="tr-TR" smtClean="0"/>
              <a:pPr rtl="0"/>
              <a:t>5</a:t>
            </a:fld>
            <a:endParaRPr lang="tr-TR" dirty="0"/>
          </a:p>
        </p:txBody>
      </p:sp>
      <p:sp>
        <p:nvSpPr>
          <p:cNvPr id="4" name="Başlık 3">
            <a:extLst>
              <a:ext uri="{FF2B5EF4-FFF2-40B4-BE49-F238E27FC236}">
                <a16:creationId xmlns:a16="http://schemas.microsoft.com/office/drawing/2014/main" id="{DAF3844D-5AB8-8570-3521-CA3B83E14395}"/>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09B1E5C2-0582-E9C8-4F42-1F71DCCEEC68}"/>
              </a:ext>
            </a:extLst>
          </p:cNvPr>
          <p:cNvSpPr txBox="1"/>
          <p:nvPr/>
        </p:nvSpPr>
        <p:spPr>
          <a:xfrm>
            <a:off x="233915" y="966788"/>
            <a:ext cx="11327999" cy="5442708"/>
          </a:xfrm>
          <a:prstGeom prst="rect">
            <a:avLst/>
          </a:prstGeom>
          <a:noFill/>
        </p:spPr>
        <p:txBody>
          <a:bodyPr wrap="square">
            <a:spAutoFit/>
          </a:bodyPr>
          <a:lstStyle/>
          <a:p>
            <a:pPr algn="just">
              <a:lnSpc>
                <a:spcPct val="107000"/>
              </a:lnSpc>
              <a:spcAft>
                <a:spcPts val="800"/>
              </a:spcAft>
              <a:buNone/>
            </a:pPr>
            <a:r>
              <a:rPr lang="en-US" sz="2400" b="1" u="sng" kern="0" dirty="0">
                <a:effectLst/>
                <a:latin typeface="Cambria" panose="02040503050406030204" pitchFamily="18" charset="0"/>
                <a:ea typeface="Cambria" panose="02040503050406030204" pitchFamily="18" charset="0"/>
                <a:cs typeface="Times New Roman" panose="02020603050405020304" pitchFamily="18" charset="0"/>
              </a:rPr>
              <a:t>Policy Recommendation 1:</a:t>
            </a:r>
            <a:r>
              <a:rPr lang="en-US" sz="2400" b="1" kern="0" dirty="0">
                <a:effectLst/>
                <a:latin typeface="Cambria" panose="02040503050406030204" pitchFamily="18" charset="0"/>
                <a:ea typeface="Cambria" panose="02040503050406030204" pitchFamily="18" charset="0"/>
                <a:cs typeface="Times New Roman" panose="02020603050405020304" pitchFamily="18" charset="0"/>
              </a:rPr>
              <a:t> </a:t>
            </a:r>
            <a:r>
              <a:rPr lang="en-US" sz="2400" b="1" i="1" kern="0" dirty="0">
                <a:effectLst/>
                <a:latin typeface="Cambria" panose="02040503050406030204" pitchFamily="18" charset="0"/>
                <a:ea typeface="Cambria" panose="02040503050406030204" pitchFamily="18" charset="0"/>
                <a:cs typeface="Times New Roman" panose="02020603050405020304" pitchFamily="18" charset="0"/>
              </a:rPr>
              <a:t>Adopting Future-Proof and Integrated Housing Strategies through addressing</a:t>
            </a:r>
            <a:r>
              <a:rPr lang="en-US" sz="2400" i="1" kern="0" dirty="0">
                <a:effectLst/>
                <a:latin typeface="Cambria" panose="02040503050406030204" pitchFamily="18" charset="0"/>
                <a:ea typeface="Cambria" panose="02040503050406030204" pitchFamily="18" charset="0"/>
                <a:cs typeface="Times New Roman" panose="02020603050405020304" pitchFamily="18" charset="0"/>
              </a:rPr>
              <a:t> </a:t>
            </a:r>
            <a:r>
              <a:rPr lang="en-US" sz="2400" b="1" i="1" kern="0" dirty="0">
                <a:effectLst/>
                <a:latin typeface="Cambria" panose="02040503050406030204" pitchFamily="18" charset="0"/>
                <a:ea typeface="Cambria" panose="02040503050406030204" pitchFamily="18" charset="0"/>
                <a:cs typeface="Times New Roman" panose="02020603050405020304" pitchFamily="18" charset="0"/>
              </a:rPr>
              <a:t>urbanization challenges, demographic shifts, climate risks, and housing price fluctuations</a:t>
            </a:r>
            <a:endParaRPr lang="tr-TR" sz="2400" b="1" i="1" kern="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07000"/>
              </a:lnSpc>
              <a:spcAft>
                <a:spcPts val="800"/>
              </a:spcAft>
              <a:buNone/>
            </a:pP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07000"/>
              </a:lnSpc>
              <a:spcAft>
                <a:spcPts val="800"/>
              </a:spcAft>
              <a:buNone/>
            </a:pPr>
            <a:r>
              <a:rPr lang="en-US" sz="2400" b="1" i="1" kern="0" dirty="0">
                <a:effectLst/>
                <a:latin typeface="Cambria" panose="02040503050406030204" pitchFamily="18" charset="0"/>
                <a:ea typeface="Cambria" panose="02040503050406030204" pitchFamily="18" charset="0"/>
                <a:cs typeface="Times New Roman" panose="02020603050405020304" pitchFamily="18" charset="0"/>
              </a:rPr>
              <a:t>Rationale:</a:t>
            </a:r>
            <a:r>
              <a:rPr lang="en-US" sz="2400" kern="0" dirty="0">
                <a:effectLst/>
                <a:latin typeface="Cambria" panose="02040503050406030204" pitchFamily="18" charset="0"/>
                <a:ea typeface="Cambria" panose="02040503050406030204" pitchFamily="18" charset="0"/>
                <a:cs typeface="Times New Roman" panose="02020603050405020304" pitchFamily="18" charset="0"/>
              </a:rPr>
              <a:t> Many Member Countries have made progress through short- and medium-term programs, yet recurring crises show the importance of embedding foresight into housing policy. International examples, such as Singapore’s integrated planning, demonstrate the value of aligning housing provision with transport, employment, and social services. </a:t>
            </a:r>
            <a:endParaRPr lang="tr-TR" sz="2400" kern="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07000"/>
              </a:lnSpc>
              <a:spcAft>
                <a:spcPts val="800"/>
              </a:spcAft>
              <a:buNone/>
            </a:pPr>
            <a:r>
              <a:rPr lang="en-US" sz="2400" kern="0" dirty="0">
                <a:effectLst/>
                <a:latin typeface="Cambria" panose="02040503050406030204" pitchFamily="18" charset="0"/>
                <a:ea typeface="Cambria" panose="02040503050406030204" pitchFamily="18" charset="0"/>
                <a:cs typeface="Times New Roman" panose="02020603050405020304" pitchFamily="18" charset="0"/>
              </a:rPr>
              <a:t>Future-proofing policies will ensure resilience, stability, and affordability for future generations. Therefore, there is a need for designing full-fledged strategies. These strategies should be implemented through strong institutional frameworks that ensure coherence across ministries, municipalities, and private stakeholders.</a:t>
            </a: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851449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AC430-0226-D876-224B-01DC82187A42}"/>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7AA43D11-6972-5086-AD7D-7745AB6FA1B3}"/>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90B05AC9-963A-24D6-011D-6D26ABC78F5B}"/>
              </a:ext>
            </a:extLst>
          </p:cNvPr>
          <p:cNvSpPr>
            <a:spLocks noGrp="1"/>
          </p:cNvSpPr>
          <p:nvPr>
            <p:ph type="sldNum" sz="quarter" idx="13"/>
          </p:nvPr>
        </p:nvSpPr>
        <p:spPr/>
        <p:txBody>
          <a:bodyPr/>
          <a:lstStyle/>
          <a:p>
            <a:pPr rtl="0"/>
            <a:fld id="{19B51A1E-902D-48AF-9020-955120F399B6}" type="slidenum">
              <a:rPr lang="tr-TR" smtClean="0"/>
              <a:pPr rtl="0"/>
              <a:t>6</a:t>
            </a:fld>
            <a:endParaRPr lang="tr-TR" dirty="0"/>
          </a:p>
        </p:txBody>
      </p:sp>
      <p:sp>
        <p:nvSpPr>
          <p:cNvPr id="4" name="Başlık 3">
            <a:extLst>
              <a:ext uri="{FF2B5EF4-FFF2-40B4-BE49-F238E27FC236}">
                <a16:creationId xmlns:a16="http://schemas.microsoft.com/office/drawing/2014/main" id="{0DE04532-799A-B472-B7EC-F38235A44779}"/>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391F6553-3219-1167-8491-B7959E6E88DA}"/>
              </a:ext>
            </a:extLst>
          </p:cNvPr>
          <p:cNvSpPr txBox="1"/>
          <p:nvPr/>
        </p:nvSpPr>
        <p:spPr>
          <a:xfrm>
            <a:off x="233915" y="966788"/>
            <a:ext cx="11327999" cy="5198987"/>
          </a:xfrm>
          <a:prstGeom prst="rect">
            <a:avLst/>
          </a:prstGeom>
          <a:noFill/>
        </p:spPr>
        <p:txBody>
          <a:bodyPr wrap="square">
            <a:spAutoFit/>
          </a:bodyPr>
          <a:lstStyle/>
          <a:p>
            <a:pPr algn="just"/>
            <a:r>
              <a:rPr lang="en-US" sz="2400" b="1" u="sng" dirty="0">
                <a:latin typeface="Cambria" panose="02040503050406030204" pitchFamily="18" charset="0"/>
                <a:ea typeface="Cambria" panose="02040503050406030204" pitchFamily="18" charset="0"/>
              </a:rPr>
              <a:t>Policy Recommendation 2:</a:t>
            </a:r>
            <a:r>
              <a:rPr lang="en-US" sz="2400" b="1" dirty="0">
                <a:latin typeface="Cambria" panose="02040503050406030204" pitchFamily="18" charset="0"/>
                <a:ea typeface="Cambria" panose="02040503050406030204" pitchFamily="18" charset="0"/>
              </a:rPr>
              <a:t> </a:t>
            </a:r>
            <a:r>
              <a:rPr lang="en-US" sz="2400" b="1" i="1" dirty="0">
                <a:latin typeface="Cambria" panose="02040503050406030204" pitchFamily="18" charset="0"/>
                <a:ea typeface="Cambria" panose="02040503050406030204" pitchFamily="18" charset="0"/>
              </a:rPr>
              <a:t>Strengthening Housing Resilience through Rehabilitation and Innovative Construction through upgrading existing stock while promoting innovative technologies such as modular, prefabricated, and climate-adapted construction</a:t>
            </a:r>
            <a:endParaRPr lang="tr-TR" sz="2400" b="1" i="1"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b="1" i="1" dirty="0">
                <a:latin typeface="Cambria" panose="02040503050406030204" pitchFamily="18" charset="0"/>
                <a:ea typeface="Cambria" panose="02040503050406030204" pitchFamily="18" charset="0"/>
              </a:rPr>
              <a:t>Rationale:</a:t>
            </a:r>
            <a:r>
              <a:rPr lang="en-US" sz="2400" dirty="0">
                <a:latin typeface="Cambria" panose="02040503050406030204" pitchFamily="18" charset="0"/>
                <a:ea typeface="Cambria" panose="02040503050406030204" pitchFamily="18" charset="0"/>
              </a:rPr>
              <a:t> Rehabilitating existing stock is often more cost-effective and socially inclusive than demolition. At the same time, modular and innovative construction can reduce costs and timelines, making housing provision more efficient. Combining rehabilitation with modern construction technologies allows governments to scale housing delivery while respecting cultural heritage and community structures. </a:t>
            </a:r>
            <a:endParaRPr lang="tr-TR" sz="2400"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dirty="0">
                <a:latin typeface="Cambria" panose="02040503050406030204" pitchFamily="18" charset="0"/>
                <a:ea typeface="Cambria" panose="02040503050406030204" pitchFamily="18" charset="0"/>
              </a:rPr>
              <a:t>These approaches can deliver faster, safer, and more affordable housing solutions, particularly in disaster-prone regions.</a:t>
            </a:r>
            <a:endParaRPr lang="tr-TR" sz="2400" dirty="0">
              <a:latin typeface="Cambria" panose="02040503050406030204" pitchFamily="18" charset="0"/>
              <a:ea typeface="Cambria" panose="02040503050406030204" pitchFamily="18" charset="0"/>
            </a:endParaRPr>
          </a:p>
          <a:p>
            <a:pPr algn="just">
              <a:lnSpc>
                <a:spcPct val="107000"/>
              </a:lnSpc>
              <a:spcAft>
                <a:spcPts val="800"/>
              </a:spcAft>
              <a:buNone/>
            </a:pP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59314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09FC9-6B3D-8D6B-F0B5-2A6B679AD209}"/>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FCEC9458-264D-42E3-0D8F-AA888A14F3A9}"/>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55CD5259-18BB-8E03-3581-8D0607827773}"/>
              </a:ext>
            </a:extLst>
          </p:cNvPr>
          <p:cNvSpPr>
            <a:spLocks noGrp="1"/>
          </p:cNvSpPr>
          <p:nvPr>
            <p:ph type="sldNum" sz="quarter" idx="13"/>
          </p:nvPr>
        </p:nvSpPr>
        <p:spPr/>
        <p:txBody>
          <a:bodyPr/>
          <a:lstStyle/>
          <a:p>
            <a:pPr rtl="0"/>
            <a:fld id="{19B51A1E-902D-48AF-9020-955120F399B6}" type="slidenum">
              <a:rPr lang="tr-TR" smtClean="0"/>
              <a:pPr rtl="0"/>
              <a:t>7</a:t>
            </a:fld>
            <a:endParaRPr lang="tr-TR" dirty="0"/>
          </a:p>
        </p:txBody>
      </p:sp>
      <p:sp>
        <p:nvSpPr>
          <p:cNvPr id="4" name="Başlık 3">
            <a:extLst>
              <a:ext uri="{FF2B5EF4-FFF2-40B4-BE49-F238E27FC236}">
                <a16:creationId xmlns:a16="http://schemas.microsoft.com/office/drawing/2014/main" id="{85E095FF-7835-8FCB-1C1D-D3B200D21DA2}"/>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5AF2679F-12A8-1EC2-CD95-9D28E164E6DA}"/>
              </a:ext>
            </a:extLst>
          </p:cNvPr>
          <p:cNvSpPr txBox="1"/>
          <p:nvPr/>
        </p:nvSpPr>
        <p:spPr>
          <a:xfrm>
            <a:off x="233915" y="966788"/>
            <a:ext cx="11327999" cy="4460324"/>
          </a:xfrm>
          <a:prstGeom prst="rect">
            <a:avLst/>
          </a:prstGeom>
          <a:noFill/>
        </p:spPr>
        <p:txBody>
          <a:bodyPr wrap="square">
            <a:spAutoFit/>
          </a:bodyPr>
          <a:lstStyle/>
          <a:p>
            <a:pPr algn="just"/>
            <a:endParaRPr lang="tr-TR" sz="2400" b="1" u="sng" dirty="0">
              <a:latin typeface="Cambria" panose="02040503050406030204" pitchFamily="18" charset="0"/>
              <a:ea typeface="Cambria" panose="02040503050406030204" pitchFamily="18" charset="0"/>
            </a:endParaRPr>
          </a:p>
          <a:p>
            <a:pPr algn="just"/>
            <a:r>
              <a:rPr lang="en-US" sz="2400" b="1" u="sng" dirty="0">
                <a:latin typeface="Cambria" panose="02040503050406030204" pitchFamily="18" charset="0"/>
                <a:ea typeface="Cambria" panose="02040503050406030204" pitchFamily="18" charset="0"/>
              </a:rPr>
              <a:t>Policy Recommendation 3</a:t>
            </a:r>
            <a:r>
              <a:rPr lang="en-US" sz="2400" b="1" dirty="0">
                <a:latin typeface="Cambria" panose="02040503050406030204" pitchFamily="18" charset="0"/>
                <a:ea typeface="Cambria" panose="02040503050406030204" pitchFamily="18" charset="0"/>
              </a:rPr>
              <a:t>: </a:t>
            </a:r>
            <a:r>
              <a:rPr lang="en-US" sz="2400" b="1" i="1" dirty="0">
                <a:latin typeface="Cambria" panose="02040503050406030204" pitchFamily="18" charset="0"/>
                <a:ea typeface="Cambria" panose="02040503050406030204" pitchFamily="18" charset="0"/>
              </a:rPr>
              <a:t>Adopting Flexible and Data-Driven Housing Regulations including rent control, land use zoning, loan-to-value ratios, to improve credibility, fairness</a:t>
            </a:r>
            <a:r>
              <a:rPr lang="tr-TR" sz="2400" b="1" i="1" dirty="0">
                <a:latin typeface="Cambria" panose="02040503050406030204" pitchFamily="18" charset="0"/>
                <a:ea typeface="Cambria" panose="02040503050406030204" pitchFamily="18" charset="0"/>
              </a:rPr>
              <a:t>,</a:t>
            </a:r>
            <a:r>
              <a:rPr lang="en-US" sz="2400" b="1" i="1" dirty="0">
                <a:latin typeface="Cambria" panose="02040503050406030204" pitchFamily="18" charset="0"/>
                <a:ea typeface="Cambria" panose="02040503050406030204" pitchFamily="18" charset="0"/>
              </a:rPr>
              <a:t> and efficiency in housing systems</a:t>
            </a:r>
            <a:endParaRPr lang="tr-TR" sz="2400" b="1" i="1"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b="1" i="1" dirty="0">
                <a:latin typeface="Cambria" panose="02040503050406030204" pitchFamily="18" charset="0"/>
                <a:ea typeface="Cambria" panose="02040503050406030204" pitchFamily="18" charset="0"/>
              </a:rPr>
              <a:t>Rationale:</a:t>
            </a:r>
            <a:r>
              <a:rPr lang="en-US" sz="2400" dirty="0">
                <a:latin typeface="Cambria" panose="02040503050406030204" pitchFamily="18" charset="0"/>
                <a:ea typeface="Cambria" panose="02040503050406030204" pitchFamily="18" charset="0"/>
              </a:rPr>
              <a:t> Static regulations risk creating market distortions. Data-driven and adaptive frameworks allow policymakers to balance tenant protection with investment incentives. </a:t>
            </a:r>
            <a:endParaRPr lang="tr-TR" sz="2400"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dirty="0">
                <a:latin typeface="Cambria" panose="02040503050406030204" pitchFamily="18" charset="0"/>
                <a:ea typeface="Cambria" panose="02040503050406030204" pitchFamily="18" charset="0"/>
              </a:rPr>
              <a:t>In this respect</a:t>
            </a:r>
            <a:r>
              <a:rPr lang="tr-TR" sz="2400" dirty="0">
                <a:latin typeface="Cambria" panose="02040503050406030204" pitchFamily="18" charset="0"/>
                <a:ea typeface="Cambria" panose="02040503050406030204" pitchFamily="18" charset="0"/>
              </a:rPr>
              <a:t>,</a:t>
            </a:r>
            <a:r>
              <a:rPr lang="en-US" sz="2400" dirty="0">
                <a:latin typeface="Cambria" panose="02040503050406030204" pitchFamily="18" charset="0"/>
                <a:ea typeface="Cambria" panose="02040503050406030204" pitchFamily="18" charset="0"/>
              </a:rPr>
              <a:t> developing tailored regulations to market dynamics and demographic situation could improve credibility, fairness, and efficiency in housing systems.</a:t>
            </a:r>
            <a:endParaRPr lang="tr-TR" sz="2400" dirty="0">
              <a:latin typeface="Cambria" panose="02040503050406030204" pitchFamily="18" charset="0"/>
              <a:ea typeface="Cambria" panose="02040503050406030204" pitchFamily="18" charset="0"/>
            </a:endParaRPr>
          </a:p>
          <a:p>
            <a:pPr algn="just">
              <a:lnSpc>
                <a:spcPct val="107000"/>
              </a:lnSpc>
              <a:spcAft>
                <a:spcPts val="800"/>
              </a:spcAft>
              <a:buNone/>
            </a:pP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606318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9D849-DF44-4EB3-1848-3F0638DF7887}"/>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807AFFDF-2300-ADC6-7B56-6E3D3F1F95AB}"/>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556CA8C3-AF04-6510-B2F3-76CE245993A6}"/>
              </a:ext>
            </a:extLst>
          </p:cNvPr>
          <p:cNvSpPr>
            <a:spLocks noGrp="1"/>
          </p:cNvSpPr>
          <p:nvPr>
            <p:ph type="sldNum" sz="quarter" idx="13"/>
          </p:nvPr>
        </p:nvSpPr>
        <p:spPr/>
        <p:txBody>
          <a:bodyPr/>
          <a:lstStyle/>
          <a:p>
            <a:pPr rtl="0"/>
            <a:fld id="{19B51A1E-902D-48AF-9020-955120F399B6}" type="slidenum">
              <a:rPr lang="tr-TR" smtClean="0"/>
              <a:pPr rtl="0"/>
              <a:t>8</a:t>
            </a:fld>
            <a:endParaRPr lang="tr-TR" dirty="0"/>
          </a:p>
        </p:txBody>
      </p:sp>
      <p:sp>
        <p:nvSpPr>
          <p:cNvPr id="4" name="Başlık 3">
            <a:extLst>
              <a:ext uri="{FF2B5EF4-FFF2-40B4-BE49-F238E27FC236}">
                <a16:creationId xmlns:a16="http://schemas.microsoft.com/office/drawing/2014/main" id="{D9BE57BB-1EFD-0C0A-CC43-13A0D7695F49}"/>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73FD622A-4D47-BA73-A38A-B02C1AA1FA38}"/>
              </a:ext>
            </a:extLst>
          </p:cNvPr>
          <p:cNvSpPr txBox="1"/>
          <p:nvPr/>
        </p:nvSpPr>
        <p:spPr>
          <a:xfrm>
            <a:off x="233915" y="966788"/>
            <a:ext cx="11327999" cy="5198987"/>
          </a:xfrm>
          <a:prstGeom prst="rect">
            <a:avLst/>
          </a:prstGeom>
          <a:noFill/>
        </p:spPr>
        <p:txBody>
          <a:bodyPr wrap="square">
            <a:spAutoFit/>
          </a:bodyPr>
          <a:lstStyle/>
          <a:p>
            <a:pPr algn="just"/>
            <a:r>
              <a:rPr lang="en-US" sz="2400" b="1" u="sng" dirty="0">
                <a:latin typeface="Cambria" panose="02040503050406030204" pitchFamily="18" charset="0"/>
                <a:ea typeface="Cambria" panose="02040503050406030204" pitchFamily="18" charset="0"/>
              </a:rPr>
              <a:t>Policy Recommendation 4: </a:t>
            </a:r>
            <a:r>
              <a:rPr lang="en-US" sz="2400" b="1" i="1" dirty="0">
                <a:latin typeface="Cambria" panose="02040503050406030204" pitchFamily="18" charset="0"/>
                <a:ea typeface="Cambria" panose="02040503050406030204" pitchFamily="18" charset="0"/>
              </a:rPr>
              <a:t>Embedding Social Dimensions and Inclusive Governance to reflect cultural traditions, family structures, and community networks on Housing Programs</a:t>
            </a:r>
            <a:endParaRPr lang="tr-TR" sz="2400" b="1" i="1"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b="1" i="1" dirty="0">
                <a:latin typeface="Cambria" panose="02040503050406030204" pitchFamily="18" charset="0"/>
                <a:ea typeface="Cambria" panose="02040503050406030204" pitchFamily="18" charset="0"/>
              </a:rPr>
              <a:t>Rationale:</a:t>
            </a:r>
            <a:r>
              <a:rPr lang="en-US" sz="2400" b="1"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Housing projects that overlook cultural and social realities or exclude communities from decision-making often face resistance, low uptake, and limited impact. By engaging communities as active partners in planning, financing, and implementation, housing initiatives can ensure that dignity, aspirations, and collective ownership are respected. </a:t>
            </a:r>
            <a:endParaRPr lang="tr-TR" sz="2400"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dirty="0">
                <a:latin typeface="Cambria" panose="02040503050406030204" pitchFamily="18" charset="0"/>
                <a:ea typeface="Cambria" panose="02040503050406030204" pitchFamily="18" charset="0"/>
              </a:rPr>
              <a:t>International experiences with participatory housing upgrading show that when cultural needs are integrated and people are treated as equal stakeholders, solutions become more legitimate, inclusive, and sustainable. </a:t>
            </a:r>
            <a:endParaRPr lang="tr-TR" sz="2400" dirty="0">
              <a:latin typeface="Cambria" panose="02040503050406030204" pitchFamily="18" charset="0"/>
              <a:ea typeface="Cambria" panose="02040503050406030204" pitchFamily="18" charset="0"/>
            </a:endParaRPr>
          </a:p>
          <a:p>
            <a:pPr algn="just">
              <a:lnSpc>
                <a:spcPct val="107000"/>
              </a:lnSpc>
              <a:spcAft>
                <a:spcPts val="800"/>
              </a:spcAft>
              <a:buNone/>
            </a:pP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366703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8EB4AB-00B0-A381-2997-57B77D373087}"/>
            </a:ext>
          </a:extLst>
        </p:cNvPr>
        <p:cNvGrpSpPr/>
        <p:nvPr/>
      </p:nvGrpSpPr>
      <p:grpSpPr>
        <a:xfrm>
          <a:off x="0" y="0"/>
          <a:ext cx="0" cy="0"/>
          <a:chOff x="0" y="0"/>
          <a:chExt cx="0" cy="0"/>
        </a:xfrm>
      </p:grpSpPr>
      <p:sp>
        <p:nvSpPr>
          <p:cNvPr id="2" name="Alt Bilgi Yer Tutucusu 1">
            <a:extLst>
              <a:ext uri="{FF2B5EF4-FFF2-40B4-BE49-F238E27FC236}">
                <a16:creationId xmlns:a16="http://schemas.microsoft.com/office/drawing/2014/main" id="{D0C4A8FE-3340-3C15-7857-6A77B8BDB8B7}"/>
              </a:ext>
            </a:extLst>
          </p:cNvPr>
          <p:cNvSpPr>
            <a:spLocks noGrp="1"/>
          </p:cNvSpPr>
          <p:nvPr>
            <p:ph type="ftr" sz="quarter" idx="12"/>
          </p:nvPr>
        </p:nvSpPr>
        <p:spPr/>
        <p:txBody>
          <a:bodyPr/>
          <a:lstStyle/>
          <a:p>
            <a:pPr rtl="0"/>
            <a:r>
              <a:rPr lang="en-US"/>
              <a:t>Policy Recommendations</a:t>
            </a:r>
            <a:endParaRPr lang="tr-TR" dirty="0"/>
          </a:p>
        </p:txBody>
      </p:sp>
      <p:sp>
        <p:nvSpPr>
          <p:cNvPr id="3" name="Slayt Numarası Yer Tutucusu 2">
            <a:extLst>
              <a:ext uri="{FF2B5EF4-FFF2-40B4-BE49-F238E27FC236}">
                <a16:creationId xmlns:a16="http://schemas.microsoft.com/office/drawing/2014/main" id="{36EDCB07-5669-09E0-FA89-4D78E2A6108A}"/>
              </a:ext>
            </a:extLst>
          </p:cNvPr>
          <p:cNvSpPr>
            <a:spLocks noGrp="1"/>
          </p:cNvSpPr>
          <p:nvPr>
            <p:ph type="sldNum" sz="quarter" idx="13"/>
          </p:nvPr>
        </p:nvSpPr>
        <p:spPr/>
        <p:txBody>
          <a:bodyPr/>
          <a:lstStyle/>
          <a:p>
            <a:pPr rtl="0"/>
            <a:fld id="{19B51A1E-902D-48AF-9020-955120F399B6}" type="slidenum">
              <a:rPr lang="tr-TR" smtClean="0"/>
              <a:pPr rtl="0"/>
              <a:t>9</a:t>
            </a:fld>
            <a:endParaRPr lang="tr-TR" dirty="0"/>
          </a:p>
        </p:txBody>
      </p:sp>
      <p:sp>
        <p:nvSpPr>
          <p:cNvPr id="4" name="Başlık 3">
            <a:extLst>
              <a:ext uri="{FF2B5EF4-FFF2-40B4-BE49-F238E27FC236}">
                <a16:creationId xmlns:a16="http://schemas.microsoft.com/office/drawing/2014/main" id="{A4025CCD-5043-0B2B-666D-639F40D7F2FC}"/>
              </a:ext>
            </a:extLst>
          </p:cNvPr>
          <p:cNvSpPr>
            <a:spLocks noGrp="1"/>
          </p:cNvSpPr>
          <p:nvPr>
            <p:ph type="title"/>
          </p:nvPr>
        </p:nvSpPr>
        <p:spPr/>
        <p:txBody>
          <a:bodyPr/>
          <a:lstStyle/>
          <a:p>
            <a:pPr algn="ctr"/>
            <a:r>
              <a:rPr lang="tr-TR" dirty="0">
                <a:latin typeface="Cambria" panose="02040503050406030204" pitchFamily="18" charset="0"/>
                <a:ea typeface="Cambria" panose="02040503050406030204" pitchFamily="18" charset="0"/>
              </a:rPr>
              <a:t>POLICIES</a:t>
            </a:r>
            <a:endParaRPr lang="en-US" dirty="0"/>
          </a:p>
        </p:txBody>
      </p:sp>
      <p:sp>
        <p:nvSpPr>
          <p:cNvPr id="7" name="Metin kutusu 6">
            <a:extLst>
              <a:ext uri="{FF2B5EF4-FFF2-40B4-BE49-F238E27FC236}">
                <a16:creationId xmlns:a16="http://schemas.microsoft.com/office/drawing/2014/main" id="{6CB077D7-D0DF-3DE1-4185-04FBE5CD81EA}"/>
              </a:ext>
            </a:extLst>
          </p:cNvPr>
          <p:cNvSpPr txBox="1"/>
          <p:nvPr/>
        </p:nvSpPr>
        <p:spPr>
          <a:xfrm>
            <a:off x="233915" y="966788"/>
            <a:ext cx="11327999" cy="4829655"/>
          </a:xfrm>
          <a:prstGeom prst="rect">
            <a:avLst/>
          </a:prstGeom>
          <a:noFill/>
        </p:spPr>
        <p:txBody>
          <a:bodyPr wrap="square">
            <a:spAutoFit/>
          </a:bodyPr>
          <a:lstStyle/>
          <a:p>
            <a:pPr algn="just"/>
            <a:r>
              <a:rPr lang="en-US" sz="2400" b="1" u="sng" dirty="0">
                <a:latin typeface="Cambria" panose="02040503050406030204" pitchFamily="18" charset="0"/>
                <a:ea typeface="Cambria" panose="02040503050406030204" pitchFamily="18" charset="0"/>
              </a:rPr>
              <a:t>Policy Recommendation 5:</a:t>
            </a:r>
            <a:r>
              <a:rPr lang="en-US" sz="2400" b="1" dirty="0">
                <a:latin typeface="Cambria" panose="02040503050406030204" pitchFamily="18" charset="0"/>
                <a:ea typeface="Cambria" panose="02040503050406030204" pitchFamily="18" charset="0"/>
              </a:rPr>
              <a:t> </a:t>
            </a:r>
            <a:r>
              <a:rPr lang="en-US" sz="2400" b="1" i="1" dirty="0">
                <a:latin typeface="Cambria" panose="02040503050406030204" pitchFamily="18" charset="0"/>
                <a:ea typeface="Cambria" panose="02040503050406030204" pitchFamily="18" charset="0"/>
              </a:rPr>
              <a:t>Expanding Affordable Rental Options and Mobilizing Vacant Housing</a:t>
            </a:r>
            <a:r>
              <a:rPr lang="tr-TR" sz="2400" b="1" i="1" dirty="0">
                <a:latin typeface="Cambria" panose="02040503050406030204" pitchFamily="18" charset="0"/>
                <a:ea typeface="Cambria" panose="02040503050406030204" pitchFamily="18" charset="0"/>
              </a:rPr>
              <a:t>,</a:t>
            </a:r>
            <a:r>
              <a:rPr lang="en-US" sz="2400" b="1" i="1" dirty="0">
                <a:latin typeface="Cambria" panose="02040503050406030204" pitchFamily="18" charset="0"/>
                <a:ea typeface="Cambria" panose="02040503050406030204" pitchFamily="18" charset="0"/>
              </a:rPr>
              <a:t> including tax relief, rental guarantees, or targeted penalties for long-term vacancy</a:t>
            </a:r>
            <a:endParaRPr lang="tr-TR" sz="2400" b="1" i="1"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b="1" i="1" dirty="0">
                <a:latin typeface="Cambria" panose="02040503050406030204" pitchFamily="18" charset="0"/>
                <a:ea typeface="Cambria" panose="02040503050406030204" pitchFamily="18" charset="0"/>
              </a:rPr>
              <a:t>Rationale:</a:t>
            </a:r>
            <a:r>
              <a:rPr lang="en-US" sz="2400" dirty="0">
                <a:latin typeface="Cambria" panose="02040503050406030204" pitchFamily="18" charset="0"/>
                <a:ea typeface="Cambria" panose="02040503050406030204" pitchFamily="18" charset="0"/>
              </a:rPr>
              <a:t> Homeownership remains a priority across OIC societies, yet a growing share of youth, migrants, and </a:t>
            </a:r>
            <a:r>
              <a:rPr lang="tr-TR" sz="2400" dirty="0" err="1">
                <a:latin typeface="Cambria" panose="02040503050406030204" pitchFamily="18" charset="0"/>
                <a:ea typeface="Cambria" panose="02040503050406030204" pitchFamily="18" charset="0"/>
              </a:rPr>
              <a:t>the</a:t>
            </a:r>
            <a:r>
              <a:rPr lang="tr-TR" sz="240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poor segment of society require secure and affordable rental options. Expanding rental housing diversifies tenure, stabilizes markets, and enhances mobility. </a:t>
            </a:r>
            <a:endParaRPr lang="tr-TR" sz="2400" dirty="0">
              <a:latin typeface="Cambria" panose="02040503050406030204" pitchFamily="18" charset="0"/>
              <a:ea typeface="Cambria" panose="02040503050406030204" pitchFamily="18" charset="0"/>
            </a:endParaRPr>
          </a:p>
          <a:p>
            <a:pPr algn="just"/>
            <a:endParaRPr lang="tr-TR" sz="2400" dirty="0">
              <a:latin typeface="Cambria" panose="02040503050406030204" pitchFamily="18" charset="0"/>
              <a:ea typeface="Cambria" panose="02040503050406030204" pitchFamily="18" charset="0"/>
            </a:endParaRPr>
          </a:p>
          <a:p>
            <a:pPr algn="just"/>
            <a:r>
              <a:rPr lang="en-US" sz="2400" dirty="0">
                <a:latin typeface="Cambria" panose="02040503050406030204" pitchFamily="18" charset="0"/>
                <a:ea typeface="Cambria" panose="02040503050406030204" pitchFamily="18" charset="0"/>
              </a:rPr>
              <a:t>Mobilizing vacant units provides a cost-efficient way to expand supply in central urban areas. Options such as tax relief, rental guarantees, or targeted penalties for long-term vacancy can help unlock supply</a:t>
            </a:r>
            <a:r>
              <a:rPr lang="tr-TR" sz="2400" dirty="0">
                <a:latin typeface="Cambria" panose="02040503050406030204" pitchFamily="18" charset="0"/>
                <a:ea typeface="Cambria" panose="02040503050406030204" pitchFamily="18" charset="0"/>
              </a:rPr>
              <a:t>.</a:t>
            </a:r>
          </a:p>
          <a:p>
            <a:pPr algn="just">
              <a:lnSpc>
                <a:spcPct val="107000"/>
              </a:lnSpc>
              <a:spcAft>
                <a:spcPts val="800"/>
              </a:spcAft>
              <a:buNone/>
            </a:pPr>
            <a:endParaRPr lang="tr-TR" sz="2000" kern="1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119016125"/>
      </p:ext>
    </p:extLst>
  </p:cSld>
  <p:clrMapOvr>
    <a:masterClrMapping/>
  </p:clrMapOvr>
</p:sld>
</file>

<file path=ppt/theme/theme1.xml><?xml version="1.0" encoding="utf-8"?>
<a:theme xmlns:a="http://schemas.openxmlformats.org/drawingml/2006/main" name="Ofis Teması">
  <a:themeElements>
    <a:clrScheme name="Custom 129">
      <a:dk1>
        <a:sysClr val="windowText" lastClr="000000"/>
      </a:dk1>
      <a:lt1>
        <a:srgbClr val="FFFFFF"/>
      </a:lt1>
      <a:dk2>
        <a:srgbClr val="3F3F3F"/>
      </a:dk2>
      <a:lt2>
        <a:srgbClr val="F2F2F2"/>
      </a:lt2>
      <a:accent1>
        <a:srgbClr val="25C6E3"/>
      </a:accent1>
      <a:accent2>
        <a:srgbClr val="E80554"/>
      </a:accent2>
      <a:accent3>
        <a:srgbClr val="A9E26F"/>
      </a:accent3>
      <a:accent4>
        <a:srgbClr val="EAD000"/>
      </a:accent4>
      <a:accent5>
        <a:srgbClr val="1A0F49"/>
      </a:accent5>
      <a:accent6>
        <a:srgbClr val="FF4A01"/>
      </a:accent6>
      <a:hlink>
        <a:srgbClr val="25C6E3"/>
      </a:hlink>
      <a:folHlink>
        <a:srgbClr val="25C6E3"/>
      </a:folHlink>
    </a:clrScheme>
    <a:fontScheme name="Custom 149">
      <a:majorFont>
        <a:latin typeface="Corbel"/>
        <a:ea typeface=""/>
        <a:cs typeface=""/>
      </a:majorFont>
      <a:minorFont>
        <a:latin typeface="Canda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19716894_TF16411250.potx" id="{0B8E0B3A-4678-40BE-B8BF-7CE4A8D6AAB7}" vid="{D798C942-A0A2-433D-87EF-BC0C3A05C26F}"/>
    </a:ext>
  </a:extLst>
</a:theme>
</file>

<file path=ppt/theme/theme2.xml><?xml version="1.0" encoding="utf-8"?>
<a:theme xmlns:a="http://schemas.openxmlformats.org/drawingml/2006/main" name="1_Ofis Teması">
  <a:themeElements>
    <a:clrScheme name="Custom 129">
      <a:dk1>
        <a:sysClr val="windowText" lastClr="000000"/>
      </a:dk1>
      <a:lt1>
        <a:srgbClr val="FFFFFF"/>
      </a:lt1>
      <a:dk2>
        <a:srgbClr val="3F3F3F"/>
      </a:dk2>
      <a:lt2>
        <a:srgbClr val="F2F2F2"/>
      </a:lt2>
      <a:accent1>
        <a:srgbClr val="25C6E3"/>
      </a:accent1>
      <a:accent2>
        <a:srgbClr val="E80554"/>
      </a:accent2>
      <a:accent3>
        <a:srgbClr val="A9E26F"/>
      </a:accent3>
      <a:accent4>
        <a:srgbClr val="EAD000"/>
      </a:accent4>
      <a:accent5>
        <a:srgbClr val="1A0F49"/>
      </a:accent5>
      <a:accent6>
        <a:srgbClr val="FF4A01"/>
      </a:accent6>
      <a:hlink>
        <a:srgbClr val="25C6E3"/>
      </a:hlink>
      <a:folHlink>
        <a:srgbClr val="25C6E3"/>
      </a:folHlink>
    </a:clrScheme>
    <a:fontScheme name="Custom 149">
      <a:majorFont>
        <a:latin typeface="Corbel"/>
        <a:ea typeface=""/>
        <a:cs typeface=""/>
      </a:majorFont>
      <a:minorFont>
        <a:latin typeface="Canda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19716894_TF16411250.potx" id="{0B8E0B3A-4678-40BE-B8BF-7CE4A8D6AAB7}" vid="{D798C942-A0A2-433D-87EF-BC0C3A05C26F}"/>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64A4C9D-F801-4923-BC6D-E0006F5123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2218FC-8412-44B9-9E82-D51F1F531141}">
  <ds:schemaRefs>
    <ds:schemaRef ds:uri="http://purl.org/dc/dcmitype/"/>
    <ds:schemaRef ds:uri="http://purl.org/dc/terms/"/>
    <ds:schemaRef ds:uri="http://schemas.openxmlformats.org/package/2006/metadata/core-properties"/>
    <ds:schemaRef ds:uri="http://schemas.microsoft.com/office/2006/metadata/properties"/>
    <ds:schemaRef ds:uri="http://schemas.microsoft.com/sharepoint/v3"/>
    <ds:schemaRef ds:uri="http://www.w3.org/XML/1998/namespace"/>
    <ds:schemaRef ds:uri="http://schemas.microsoft.com/office/2006/documentManagement/types"/>
    <ds:schemaRef ds:uri="6dc4bcd6-49db-4c07-9060-8acfc67cef9f"/>
    <ds:schemaRef ds:uri="fb0879af-3eba-417a-a55a-ffe6dcd6ca77"/>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{E69C9EE8-4113-4D0F-A6B1-7AFD92D99FC9}tf16411250_win32</Template>
  <TotalTime>522</TotalTime>
  <Words>1231</Words>
  <Application>Microsoft Office PowerPoint</Application>
  <PresentationFormat>Geniş ekran</PresentationFormat>
  <Paragraphs>130</Paragraphs>
  <Slides>15</Slides>
  <Notes>5</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15</vt:i4>
      </vt:variant>
    </vt:vector>
  </HeadingPairs>
  <TitlesOfParts>
    <vt:vector size="23" baseType="lpstr">
      <vt:lpstr>Arial</vt:lpstr>
      <vt:lpstr>Calibri</vt:lpstr>
      <vt:lpstr>Cambria</vt:lpstr>
      <vt:lpstr>Candara</vt:lpstr>
      <vt:lpstr>Corbel</vt:lpstr>
      <vt:lpstr>Times New Roman</vt:lpstr>
      <vt:lpstr>Ofis Teması</vt:lpstr>
      <vt:lpstr>1_Ofis Teması</vt:lpstr>
      <vt:lpstr>PowerPoint Sunusu</vt:lpstr>
      <vt:lpstr>GUIDED PRINCIPLES</vt:lpstr>
      <vt:lpstr>4P Housing Model</vt:lpstr>
      <vt:lpstr>Implementation of 4P Housing Model</vt:lpstr>
      <vt:lpstr>POLICIES</vt:lpstr>
      <vt:lpstr>POLICIES</vt:lpstr>
      <vt:lpstr>POLICIES</vt:lpstr>
      <vt:lpstr>POLICIES</vt:lpstr>
      <vt:lpstr>POLICIES</vt:lpstr>
      <vt:lpstr>POLICIES</vt:lpstr>
      <vt:lpstr>POLICIES</vt:lpstr>
      <vt:lpstr>POLICIES</vt:lpstr>
      <vt:lpstr>SUMMARY</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KONUT EDİNDİRME SİSTEMİ</dc:title>
  <dc:creator>Dr. Levent Sümer</dc:creator>
  <cp:lastModifiedBy>Dr. Levent Sümer</cp:lastModifiedBy>
  <cp:revision>26</cp:revision>
  <cp:lastPrinted>2024-12-17T07:09:14Z</cp:lastPrinted>
  <dcterms:created xsi:type="dcterms:W3CDTF">2024-12-16T13:19:33Z</dcterms:created>
  <dcterms:modified xsi:type="dcterms:W3CDTF">2025-09-11T16:03:50Z</dcterms:modified>
</cp:coreProperties>
</file>