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80" r:id="rId2"/>
    <p:sldId id="283" r:id="rId3"/>
    <p:sldId id="265" r:id="rId4"/>
    <p:sldId id="307" r:id="rId5"/>
    <p:sldId id="315" r:id="rId6"/>
    <p:sldId id="298" r:id="rId7"/>
    <p:sldId id="308" r:id="rId8"/>
    <p:sldId id="288" r:id="rId9"/>
    <p:sldId id="314" r:id="rId10"/>
    <p:sldId id="273" r:id="rId11"/>
    <p:sldId id="270" r:id="rId12"/>
    <p:sldId id="289" r:id="rId13"/>
    <p:sldId id="300" r:id="rId14"/>
    <p:sldId id="317" r:id="rId15"/>
    <p:sldId id="284" r:id="rId16"/>
    <p:sldId id="285" r:id="rId17"/>
    <p:sldId id="316" r:id="rId18"/>
    <p:sldId id="287" r:id="rId19"/>
    <p:sldId id="286" r:id="rId20"/>
    <p:sldId id="299" r:id="rId21"/>
    <p:sldId id="301" r:id="rId22"/>
    <p:sldId id="318" r:id="rId23"/>
    <p:sldId id="295" r:id="rId24"/>
    <p:sldId id="292" r:id="rId25"/>
    <p:sldId id="263" r:id="rId26"/>
    <p:sldId id="319" r:id="rId27"/>
    <p:sldId id="294" r:id="rId28"/>
    <p:sldId id="313" r:id="rId29"/>
    <p:sldId id="293" r:id="rId30"/>
    <p:sldId id="267" r:id="rId31"/>
    <p:sldId id="297" r:id="rId32"/>
    <p:sldId id="312" r:id="rId33"/>
    <p:sldId id="268" r:id="rId34"/>
    <p:sldId id="322" r:id="rId35"/>
    <p:sldId id="296" r:id="rId36"/>
    <p:sldId id="321" r:id="rId37"/>
    <p:sldId id="311" r:id="rId38"/>
    <p:sldId id="309" r:id="rId39"/>
    <p:sldId id="290" r:id="rId40"/>
    <p:sldId id="310"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64218" autoAdjust="0"/>
  </p:normalViewPr>
  <p:slideViewPr>
    <p:cSldViewPr snapToGrid="0">
      <p:cViewPr varScale="1">
        <p:scale>
          <a:sx n="56" d="100"/>
          <a:sy n="56" d="100"/>
        </p:scale>
        <p:origin x="1714" y="48"/>
      </p:cViewPr>
      <p:guideLst/>
    </p:cSldViewPr>
  </p:slideViewPr>
  <p:notesTextViewPr>
    <p:cViewPr>
      <p:scale>
        <a:sx n="3" d="2"/>
        <a:sy n="3" d="2"/>
      </p:scale>
      <p:origin x="0" y="0"/>
    </p:cViewPr>
  </p:notesTextViewPr>
  <p:sorterViewPr>
    <p:cViewPr>
      <p:scale>
        <a:sx n="200" d="100"/>
        <a:sy n="200" d="100"/>
      </p:scale>
      <p:origin x="0" y="-4368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al__ma_Sayfas_.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al__ma_Sayfas_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_al__ma_Sayfas_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Sheet1!$E$3</c:f>
              <c:strCache>
                <c:ptCount val="1"/>
                <c:pt idx="0">
                  <c:v>2024</c:v>
                </c:pt>
              </c:strCache>
            </c:strRef>
          </c:tx>
          <c:spPr>
            <a:solidFill>
              <a:schemeClr val="accent1"/>
            </a:solidFill>
            <a:ln>
              <a:noFill/>
            </a:ln>
            <a:effectLst/>
            <a:sp3d/>
          </c:spPr>
          <c:invertIfNegative val="0"/>
          <c:dPt>
            <c:idx val="10"/>
            <c:invertIfNegative val="0"/>
            <c:bubble3D val="0"/>
            <c:spPr>
              <a:solidFill>
                <a:srgbClr val="FF0000"/>
              </a:solidFill>
              <a:ln>
                <a:noFill/>
              </a:ln>
              <a:effectLst/>
              <a:sp3d/>
            </c:spPr>
            <c:extLst>
              <c:ext xmlns:c16="http://schemas.microsoft.com/office/drawing/2014/chart" uri="{C3380CC4-5D6E-409C-BE32-E72D297353CC}">
                <c16:uniqueId val="{00000001-A266-48F9-8501-15EB0A59CF5E}"/>
              </c:ext>
            </c:extLst>
          </c:dPt>
          <c:dPt>
            <c:idx val="11"/>
            <c:invertIfNegative val="0"/>
            <c:bubble3D val="0"/>
            <c:spPr>
              <a:solidFill>
                <a:srgbClr val="FF0000"/>
              </a:solidFill>
              <a:ln>
                <a:noFill/>
              </a:ln>
              <a:effectLst/>
              <a:sp3d/>
            </c:spPr>
            <c:extLst>
              <c:ext xmlns:c16="http://schemas.microsoft.com/office/drawing/2014/chart" uri="{C3380CC4-5D6E-409C-BE32-E72D297353CC}">
                <c16:uniqueId val="{00000003-A266-48F9-8501-15EB0A59CF5E}"/>
              </c:ext>
            </c:extLst>
          </c:dPt>
          <c:dPt>
            <c:idx val="12"/>
            <c:invertIfNegative val="0"/>
            <c:bubble3D val="0"/>
            <c:spPr>
              <a:solidFill>
                <a:srgbClr val="FF0000"/>
              </a:solidFill>
              <a:ln>
                <a:noFill/>
              </a:ln>
              <a:effectLst/>
              <a:sp3d/>
            </c:spPr>
            <c:extLst>
              <c:ext xmlns:c16="http://schemas.microsoft.com/office/drawing/2014/chart" uri="{C3380CC4-5D6E-409C-BE32-E72D297353CC}">
                <c16:uniqueId val="{00000005-A266-48F9-8501-15EB0A59CF5E}"/>
              </c:ext>
            </c:extLst>
          </c:dPt>
          <c:dPt>
            <c:idx val="13"/>
            <c:invertIfNegative val="0"/>
            <c:bubble3D val="0"/>
            <c:spPr>
              <a:solidFill>
                <a:srgbClr val="FF0000"/>
              </a:solidFill>
              <a:ln>
                <a:noFill/>
              </a:ln>
              <a:effectLst/>
              <a:sp3d/>
            </c:spPr>
            <c:extLst>
              <c:ext xmlns:c16="http://schemas.microsoft.com/office/drawing/2014/chart" uri="{C3380CC4-5D6E-409C-BE32-E72D297353CC}">
                <c16:uniqueId val="{00000007-A266-48F9-8501-15EB0A59CF5E}"/>
              </c:ext>
            </c:extLst>
          </c:dPt>
          <c:dPt>
            <c:idx val="14"/>
            <c:invertIfNegative val="0"/>
            <c:bubble3D val="0"/>
            <c:spPr>
              <a:solidFill>
                <a:srgbClr val="FF0000"/>
              </a:solidFill>
              <a:ln>
                <a:noFill/>
              </a:ln>
              <a:effectLst/>
              <a:sp3d/>
            </c:spPr>
            <c:extLst>
              <c:ext xmlns:c16="http://schemas.microsoft.com/office/drawing/2014/chart" uri="{C3380CC4-5D6E-409C-BE32-E72D297353CC}">
                <c16:uniqueId val="{00000009-A266-48F9-8501-15EB0A59CF5E}"/>
              </c:ext>
            </c:extLst>
          </c:dPt>
          <c:cat>
            <c:strRef>
              <c:f>Sheet1!$D$4:$D$18</c:f>
              <c:strCache>
                <c:ptCount val="15"/>
                <c:pt idx="0">
                  <c:v>1.China </c:v>
                </c:pt>
                <c:pt idx="1">
                  <c:v>2. USA</c:v>
                </c:pt>
                <c:pt idx="2">
                  <c:v>3. Germany </c:v>
                </c:pt>
                <c:pt idx="3">
                  <c:v>4.Netherlands </c:v>
                </c:pt>
                <c:pt idx="4">
                  <c:v>5.Japan </c:v>
                </c:pt>
                <c:pt idx="5">
                  <c:v>6. Korea, Republic of </c:v>
                </c:pt>
                <c:pt idx="6">
                  <c:v>7.Italy </c:v>
                </c:pt>
                <c:pt idx="7">
                  <c:v>8.Hong Kong, China </c:v>
                </c:pt>
                <c:pt idx="8">
                  <c:v>9.France </c:v>
                </c:pt>
                <c:pt idx="9">
                  <c:v>10.Mexico </c:v>
                </c:pt>
                <c:pt idx="10">
                  <c:v>24. Malaysia </c:v>
                </c:pt>
                <c:pt idx="11">
                  <c:v>25. UAE </c:v>
                </c:pt>
                <c:pt idx="12">
                  <c:v>26. Saudi Arabia </c:v>
                </c:pt>
                <c:pt idx="13">
                  <c:v>28. Indonesia </c:v>
                </c:pt>
                <c:pt idx="14">
                  <c:v>29. Türkiye </c:v>
                </c:pt>
              </c:strCache>
            </c:strRef>
          </c:cat>
          <c:val>
            <c:numRef>
              <c:f>Sheet1!$E$4:$E$18</c:f>
              <c:numCache>
                <c:formatCode>#,##0</c:formatCode>
                <c:ptCount val="15"/>
                <c:pt idx="0">
                  <c:v>3575457663</c:v>
                </c:pt>
                <c:pt idx="1">
                  <c:v>2064516772</c:v>
                </c:pt>
                <c:pt idx="2">
                  <c:v>1684013664</c:v>
                </c:pt>
                <c:pt idx="3">
                  <c:v>722294257</c:v>
                </c:pt>
                <c:pt idx="4">
                  <c:v>707995434</c:v>
                </c:pt>
                <c:pt idx="5">
                  <c:v>683691488</c:v>
                </c:pt>
                <c:pt idx="6">
                  <c:v>674873608</c:v>
                </c:pt>
                <c:pt idx="7">
                  <c:v>640570014</c:v>
                </c:pt>
                <c:pt idx="8">
                  <c:v>626943857</c:v>
                </c:pt>
                <c:pt idx="9">
                  <c:v>618982287</c:v>
                </c:pt>
                <c:pt idx="10">
                  <c:v>330045621</c:v>
                </c:pt>
                <c:pt idx="11">
                  <c:v>309705150</c:v>
                </c:pt>
                <c:pt idx="12">
                  <c:v>305358131</c:v>
                </c:pt>
                <c:pt idx="13">
                  <c:v>264703354</c:v>
                </c:pt>
                <c:pt idx="14">
                  <c:v>261801501</c:v>
                </c:pt>
              </c:numCache>
            </c:numRef>
          </c:val>
          <c:extLst>
            <c:ext xmlns:c16="http://schemas.microsoft.com/office/drawing/2014/chart" uri="{C3380CC4-5D6E-409C-BE32-E72D297353CC}">
              <c16:uniqueId val="{0000000A-A266-48F9-8501-15EB0A59CF5E}"/>
            </c:ext>
          </c:extLst>
        </c:ser>
        <c:dLbls>
          <c:showLegendKey val="0"/>
          <c:showVal val="0"/>
          <c:showCatName val="0"/>
          <c:showSerName val="0"/>
          <c:showPercent val="0"/>
          <c:showBubbleSize val="0"/>
        </c:dLbls>
        <c:gapWidth val="150"/>
        <c:shape val="box"/>
        <c:axId val="1232359248"/>
        <c:axId val="1232361168"/>
        <c:axId val="0"/>
      </c:bar3DChart>
      <c:catAx>
        <c:axId val="123235924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2"/>
                </a:solidFill>
                <a:latin typeface="+mn-lt"/>
                <a:ea typeface="+mn-ea"/>
                <a:cs typeface="+mn-cs"/>
              </a:defRPr>
            </a:pPr>
            <a:endParaRPr lang="tr-TR"/>
          </a:p>
        </c:txPr>
        <c:crossAx val="1232361168"/>
        <c:crosses val="autoZero"/>
        <c:auto val="1"/>
        <c:lblAlgn val="ctr"/>
        <c:lblOffset val="100"/>
        <c:noMultiLvlLbl val="0"/>
      </c:catAx>
      <c:valAx>
        <c:axId val="12323611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tr-TR"/>
          </a:p>
        </c:txPr>
        <c:crossAx val="123235924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tr-T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tr-TR" dirty="0"/>
              <a:t>EXPORT</a:t>
            </a:r>
            <a:endParaRPr lang="en-GB"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clustered"/>
        <c:varyColors val="0"/>
        <c:ser>
          <c:idx val="0"/>
          <c:order val="0"/>
          <c:tx>
            <c:strRef>
              <c:f>Sheet5!$E$7</c:f>
              <c:strCache>
                <c:ptCount val="1"/>
                <c:pt idx="0">
                  <c:v>OIC-EXPORT</c:v>
                </c:pt>
              </c:strCache>
            </c:strRef>
          </c:tx>
          <c:spPr>
            <a:solidFill>
              <a:schemeClr val="accent1"/>
            </a:solidFill>
            <a:ln>
              <a:noFill/>
            </a:ln>
            <a:effectLst/>
          </c:spPr>
          <c:invertIfNegative val="0"/>
          <c:cat>
            <c:strRef>
              <c:f>Sheet5!$F$6:$J$6</c:f>
              <c:strCache>
                <c:ptCount val="5"/>
                <c:pt idx="0">
                  <c:v>2020 (US$)</c:v>
                </c:pt>
                <c:pt idx="1">
                  <c:v>2021(US$)</c:v>
                </c:pt>
                <c:pt idx="2">
                  <c:v>2022(US$)</c:v>
                </c:pt>
                <c:pt idx="3">
                  <c:v>2023(US$)</c:v>
                </c:pt>
                <c:pt idx="4">
                  <c:v>2024(US OIC$)</c:v>
                </c:pt>
              </c:strCache>
            </c:strRef>
          </c:cat>
          <c:val>
            <c:numRef>
              <c:f>Sheet5!$F$7:$J$7</c:f>
              <c:numCache>
                <c:formatCode>#,##0</c:formatCode>
                <c:ptCount val="5"/>
                <c:pt idx="0">
                  <c:v>1689503704</c:v>
                </c:pt>
                <c:pt idx="1">
                  <c:v>2354082811</c:v>
                </c:pt>
                <c:pt idx="2">
                  <c:v>3050192018</c:v>
                </c:pt>
                <c:pt idx="3">
                  <c:v>2847954356</c:v>
                </c:pt>
                <c:pt idx="4">
                  <c:v>2487297562</c:v>
                </c:pt>
              </c:numCache>
            </c:numRef>
          </c:val>
          <c:extLst>
            <c:ext xmlns:c16="http://schemas.microsoft.com/office/drawing/2014/chart" uri="{C3380CC4-5D6E-409C-BE32-E72D297353CC}">
              <c16:uniqueId val="{00000000-DE5C-44FC-B623-6BC442D41E16}"/>
            </c:ext>
          </c:extLst>
        </c:ser>
        <c:dLbls>
          <c:showLegendKey val="0"/>
          <c:showVal val="0"/>
          <c:showCatName val="0"/>
          <c:showSerName val="0"/>
          <c:showPercent val="0"/>
          <c:showBubbleSize val="0"/>
        </c:dLbls>
        <c:gapWidth val="219"/>
        <c:overlap val="-27"/>
        <c:axId val="1429221520"/>
        <c:axId val="1429233040"/>
      </c:barChart>
      <c:lineChart>
        <c:grouping val="standard"/>
        <c:varyColors val="0"/>
        <c:ser>
          <c:idx val="1"/>
          <c:order val="1"/>
          <c:tx>
            <c:strRef>
              <c:f>Sheet5!$E$8</c:f>
              <c:strCache>
                <c:ptCount val="1"/>
                <c:pt idx="0">
                  <c:v>Annual Change</c:v>
                </c:pt>
              </c:strCache>
            </c:strRef>
          </c:tx>
          <c:spPr>
            <a:ln w="28575" cap="rnd">
              <a:solidFill>
                <a:schemeClr val="accent2"/>
              </a:solidFill>
              <a:round/>
            </a:ln>
            <a:effectLst/>
          </c:spPr>
          <c:marker>
            <c:symbol val="none"/>
          </c:marker>
          <c:cat>
            <c:strRef>
              <c:f>Sheet5!$F$6:$J$6</c:f>
              <c:strCache>
                <c:ptCount val="5"/>
                <c:pt idx="0">
                  <c:v>2020 (US$)</c:v>
                </c:pt>
                <c:pt idx="1">
                  <c:v>2021(US$)</c:v>
                </c:pt>
                <c:pt idx="2">
                  <c:v>2022(US$)</c:v>
                </c:pt>
                <c:pt idx="3">
                  <c:v>2023(US$)</c:v>
                </c:pt>
                <c:pt idx="4">
                  <c:v>2024(US OIC$)</c:v>
                </c:pt>
              </c:strCache>
            </c:strRef>
          </c:cat>
          <c:val>
            <c:numRef>
              <c:f>Sheet5!$F$8:$J$8</c:f>
              <c:numCache>
                <c:formatCode>0.00%</c:formatCode>
                <c:ptCount val="5"/>
                <c:pt idx="1">
                  <c:v>0.39300000000000002</c:v>
                </c:pt>
                <c:pt idx="2">
                  <c:v>0.29499999999999998</c:v>
                </c:pt>
                <c:pt idx="3">
                  <c:v>-6.6000000000000003E-2</c:v>
                </c:pt>
                <c:pt idx="4">
                  <c:v>-0.126</c:v>
                </c:pt>
              </c:numCache>
            </c:numRef>
          </c:val>
          <c:smooth val="0"/>
          <c:extLst>
            <c:ext xmlns:c16="http://schemas.microsoft.com/office/drawing/2014/chart" uri="{C3380CC4-5D6E-409C-BE32-E72D297353CC}">
              <c16:uniqueId val="{00000001-DE5C-44FC-B623-6BC442D41E16}"/>
            </c:ext>
          </c:extLst>
        </c:ser>
        <c:dLbls>
          <c:showLegendKey val="0"/>
          <c:showVal val="0"/>
          <c:showCatName val="0"/>
          <c:showSerName val="0"/>
          <c:showPercent val="0"/>
          <c:showBubbleSize val="0"/>
        </c:dLbls>
        <c:marker val="1"/>
        <c:smooth val="0"/>
        <c:axId val="1429222960"/>
        <c:axId val="1429217200"/>
      </c:lineChart>
      <c:catAx>
        <c:axId val="1429221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429233040"/>
        <c:crosses val="autoZero"/>
        <c:auto val="1"/>
        <c:lblAlgn val="ctr"/>
        <c:lblOffset val="100"/>
        <c:noMultiLvlLbl val="0"/>
      </c:catAx>
      <c:valAx>
        <c:axId val="14292330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429221520"/>
        <c:crosses val="autoZero"/>
        <c:crossBetween val="between"/>
      </c:valAx>
      <c:valAx>
        <c:axId val="1429217200"/>
        <c:scaling>
          <c:orientation val="minMax"/>
        </c:scaling>
        <c:delete val="0"/>
        <c:axPos val="r"/>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429222960"/>
        <c:crosses val="max"/>
        <c:crossBetween val="between"/>
      </c:valAx>
      <c:catAx>
        <c:axId val="1429222960"/>
        <c:scaling>
          <c:orientation val="minMax"/>
        </c:scaling>
        <c:delete val="1"/>
        <c:axPos val="b"/>
        <c:numFmt formatCode="General" sourceLinked="1"/>
        <c:majorTickMark val="none"/>
        <c:minorTickMark val="none"/>
        <c:tickLblPos val="nextTo"/>
        <c:crossAx val="142921720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tr-TR" dirty="0"/>
              <a:t>IMPORT</a:t>
            </a:r>
            <a:endParaRPr lang="en-GB"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clustered"/>
        <c:varyColors val="0"/>
        <c:ser>
          <c:idx val="0"/>
          <c:order val="0"/>
          <c:tx>
            <c:strRef>
              <c:f>Sheet5!$L$7</c:f>
              <c:strCache>
                <c:ptCount val="1"/>
                <c:pt idx="0">
                  <c:v>OIC–</c:v>
                </c:pt>
              </c:strCache>
            </c:strRef>
          </c:tx>
          <c:spPr>
            <a:solidFill>
              <a:schemeClr val="accent1"/>
            </a:solidFill>
            <a:ln>
              <a:noFill/>
            </a:ln>
            <a:effectLst/>
          </c:spPr>
          <c:invertIfNegative val="0"/>
          <c:cat>
            <c:strRef>
              <c:f>Sheet5!$M$6:$Q$6</c:f>
              <c:strCache>
                <c:ptCount val="5"/>
                <c:pt idx="0">
                  <c:v>2020 (US$)</c:v>
                </c:pt>
                <c:pt idx="1">
                  <c:v>2021(US$)</c:v>
                </c:pt>
                <c:pt idx="2">
                  <c:v>2022(US$)</c:v>
                </c:pt>
                <c:pt idx="3">
                  <c:v>2023(US$)</c:v>
                </c:pt>
                <c:pt idx="4">
                  <c:v>2024(US $)</c:v>
                </c:pt>
              </c:strCache>
            </c:strRef>
          </c:cat>
          <c:val>
            <c:numRef>
              <c:f>Sheet5!$M$7:$Q$7</c:f>
              <c:numCache>
                <c:formatCode>#,##0</c:formatCode>
                <c:ptCount val="5"/>
                <c:pt idx="0">
                  <c:v>1687339661</c:v>
                </c:pt>
                <c:pt idx="1">
                  <c:v>2139120835</c:v>
                </c:pt>
                <c:pt idx="2">
                  <c:v>2569242056</c:v>
                </c:pt>
                <c:pt idx="3">
                  <c:v>2597441886</c:v>
                </c:pt>
                <c:pt idx="4">
                  <c:v>2402651970</c:v>
                </c:pt>
              </c:numCache>
            </c:numRef>
          </c:val>
          <c:extLst>
            <c:ext xmlns:c16="http://schemas.microsoft.com/office/drawing/2014/chart" uri="{C3380CC4-5D6E-409C-BE32-E72D297353CC}">
              <c16:uniqueId val="{00000000-227A-419A-877E-6D956F930BDC}"/>
            </c:ext>
          </c:extLst>
        </c:ser>
        <c:ser>
          <c:idx val="1"/>
          <c:order val="1"/>
          <c:tx>
            <c:strRef>
              <c:f>Sheet5!$L$8</c:f>
              <c:strCache>
                <c:ptCount val="1"/>
                <c:pt idx="0">
                  <c:v>IMPORT</c:v>
                </c:pt>
              </c:strCache>
            </c:strRef>
          </c:tx>
          <c:spPr>
            <a:solidFill>
              <a:schemeClr val="accent2"/>
            </a:solidFill>
            <a:ln>
              <a:noFill/>
            </a:ln>
            <a:effectLst/>
          </c:spPr>
          <c:invertIfNegative val="0"/>
          <c:cat>
            <c:strRef>
              <c:f>Sheet5!$M$6:$Q$6</c:f>
              <c:strCache>
                <c:ptCount val="5"/>
                <c:pt idx="0">
                  <c:v>2020 (US$)</c:v>
                </c:pt>
                <c:pt idx="1">
                  <c:v>2021(US$)</c:v>
                </c:pt>
                <c:pt idx="2">
                  <c:v>2022(US$)</c:v>
                </c:pt>
                <c:pt idx="3">
                  <c:v>2023(US$)</c:v>
                </c:pt>
                <c:pt idx="4">
                  <c:v>2024(US $)</c:v>
                </c:pt>
              </c:strCache>
            </c:strRef>
          </c:cat>
          <c:val>
            <c:numRef>
              <c:f>Sheet5!$M$8:$Q$8</c:f>
              <c:numCache>
                <c:formatCode>General</c:formatCode>
                <c:ptCount val="5"/>
              </c:numCache>
            </c:numRef>
          </c:val>
          <c:extLst>
            <c:ext xmlns:c16="http://schemas.microsoft.com/office/drawing/2014/chart" uri="{C3380CC4-5D6E-409C-BE32-E72D297353CC}">
              <c16:uniqueId val="{00000001-227A-419A-877E-6D956F930BDC}"/>
            </c:ext>
          </c:extLst>
        </c:ser>
        <c:dLbls>
          <c:showLegendKey val="0"/>
          <c:showVal val="0"/>
          <c:showCatName val="0"/>
          <c:showSerName val="0"/>
          <c:showPercent val="0"/>
          <c:showBubbleSize val="0"/>
        </c:dLbls>
        <c:gapWidth val="219"/>
        <c:overlap val="-27"/>
        <c:axId val="1429292560"/>
        <c:axId val="1429290640"/>
      </c:barChart>
      <c:lineChart>
        <c:grouping val="standard"/>
        <c:varyColors val="0"/>
        <c:ser>
          <c:idx val="2"/>
          <c:order val="2"/>
          <c:tx>
            <c:strRef>
              <c:f>Sheet5!$L$9</c:f>
              <c:strCache>
                <c:ptCount val="1"/>
                <c:pt idx="0">
                  <c:v>Annual change</c:v>
                </c:pt>
              </c:strCache>
            </c:strRef>
          </c:tx>
          <c:spPr>
            <a:ln w="28575" cap="rnd">
              <a:solidFill>
                <a:schemeClr val="accent3"/>
              </a:solidFill>
              <a:round/>
            </a:ln>
            <a:effectLst/>
          </c:spPr>
          <c:marker>
            <c:symbol val="none"/>
          </c:marker>
          <c:cat>
            <c:strRef>
              <c:f>Sheet5!$M$6:$Q$6</c:f>
              <c:strCache>
                <c:ptCount val="5"/>
                <c:pt idx="0">
                  <c:v>2020 (US$)</c:v>
                </c:pt>
                <c:pt idx="1">
                  <c:v>2021(US$)</c:v>
                </c:pt>
                <c:pt idx="2">
                  <c:v>2022(US$)</c:v>
                </c:pt>
                <c:pt idx="3">
                  <c:v>2023(US$)</c:v>
                </c:pt>
                <c:pt idx="4">
                  <c:v>2024(US $)</c:v>
                </c:pt>
              </c:strCache>
            </c:strRef>
          </c:cat>
          <c:val>
            <c:numRef>
              <c:f>Sheet5!$M$9:$Q$9</c:f>
              <c:numCache>
                <c:formatCode>0.00%</c:formatCode>
                <c:ptCount val="5"/>
                <c:pt idx="1">
                  <c:v>0.26700000000000002</c:v>
                </c:pt>
                <c:pt idx="2">
                  <c:v>0.20100000000000001</c:v>
                </c:pt>
                <c:pt idx="3">
                  <c:v>1E-3</c:v>
                </c:pt>
                <c:pt idx="4">
                  <c:v>-7.3999999999999996E-2</c:v>
                </c:pt>
              </c:numCache>
            </c:numRef>
          </c:val>
          <c:smooth val="0"/>
          <c:extLst>
            <c:ext xmlns:c16="http://schemas.microsoft.com/office/drawing/2014/chart" uri="{C3380CC4-5D6E-409C-BE32-E72D297353CC}">
              <c16:uniqueId val="{00000002-227A-419A-877E-6D956F930BDC}"/>
            </c:ext>
          </c:extLst>
        </c:ser>
        <c:dLbls>
          <c:showLegendKey val="0"/>
          <c:showVal val="0"/>
          <c:showCatName val="0"/>
          <c:showSerName val="0"/>
          <c:showPercent val="0"/>
          <c:showBubbleSize val="0"/>
        </c:dLbls>
        <c:marker val="1"/>
        <c:smooth val="0"/>
        <c:axId val="1429284400"/>
        <c:axId val="1429283440"/>
      </c:lineChart>
      <c:catAx>
        <c:axId val="1429292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429290640"/>
        <c:crosses val="autoZero"/>
        <c:auto val="1"/>
        <c:lblAlgn val="ctr"/>
        <c:lblOffset val="100"/>
        <c:noMultiLvlLbl val="0"/>
      </c:catAx>
      <c:valAx>
        <c:axId val="14292906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429292560"/>
        <c:crosses val="autoZero"/>
        <c:crossBetween val="between"/>
      </c:valAx>
      <c:valAx>
        <c:axId val="1429283440"/>
        <c:scaling>
          <c:orientation val="minMax"/>
        </c:scaling>
        <c:delete val="0"/>
        <c:axPos val="r"/>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429284400"/>
        <c:crosses val="max"/>
        <c:crossBetween val="between"/>
      </c:valAx>
      <c:catAx>
        <c:axId val="1429284400"/>
        <c:scaling>
          <c:orientation val="minMax"/>
        </c:scaling>
        <c:delete val="1"/>
        <c:axPos val="b"/>
        <c:numFmt formatCode="General" sourceLinked="1"/>
        <c:majorTickMark val="none"/>
        <c:minorTickMark val="none"/>
        <c:tickLblPos val="nextTo"/>
        <c:crossAx val="142928344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tr-TR" dirty="0"/>
              <a:t>EXPORT</a:t>
            </a:r>
            <a:endParaRPr lang="en-GB"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clustered"/>
        <c:varyColors val="0"/>
        <c:ser>
          <c:idx val="0"/>
          <c:order val="0"/>
          <c:tx>
            <c:strRef>
              <c:f>Sheet6!$C$5</c:f>
              <c:strCache>
                <c:ptCount val="1"/>
                <c:pt idx="0">
                  <c:v>World </c:v>
                </c:pt>
              </c:strCache>
            </c:strRef>
          </c:tx>
          <c:spPr>
            <a:solidFill>
              <a:schemeClr val="accent1"/>
            </a:solidFill>
            <a:ln>
              <a:noFill/>
            </a:ln>
            <a:effectLst/>
          </c:spPr>
          <c:invertIfNegative val="0"/>
          <c:cat>
            <c:strRef>
              <c:f>Sheet6!$D$4:$H$4</c:f>
              <c:strCache>
                <c:ptCount val="5"/>
                <c:pt idx="0">
                  <c:v>Exported value in 2020</c:v>
                </c:pt>
                <c:pt idx="1">
                  <c:v>Exported value in 2021</c:v>
                </c:pt>
                <c:pt idx="2">
                  <c:v>Exported value in 2022</c:v>
                </c:pt>
                <c:pt idx="3">
                  <c:v>Exported value in 2023</c:v>
                </c:pt>
                <c:pt idx="4">
                  <c:v>Exported value in 2024</c:v>
                </c:pt>
              </c:strCache>
            </c:strRef>
          </c:cat>
          <c:val>
            <c:numRef>
              <c:f>Sheet6!$D$5:$H$5</c:f>
              <c:numCache>
                <c:formatCode>#,##0</c:formatCode>
                <c:ptCount val="5"/>
                <c:pt idx="0">
                  <c:v>17494444311</c:v>
                </c:pt>
                <c:pt idx="1">
                  <c:v>22148344040</c:v>
                </c:pt>
                <c:pt idx="2">
                  <c:v>24701959316</c:v>
                </c:pt>
                <c:pt idx="3">
                  <c:v>23633258628</c:v>
                </c:pt>
                <c:pt idx="4">
                  <c:v>23899979068</c:v>
                </c:pt>
              </c:numCache>
            </c:numRef>
          </c:val>
          <c:extLst>
            <c:ext xmlns:c16="http://schemas.microsoft.com/office/drawing/2014/chart" uri="{C3380CC4-5D6E-409C-BE32-E72D297353CC}">
              <c16:uniqueId val="{00000000-AAF0-4875-A481-984648DE03B5}"/>
            </c:ext>
          </c:extLst>
        </c:ser>
        <c:ser>
          <c:idx val="1"/>
          <c:order val="1"/>
          <c:tx>
            <c:strRef>
              <c:f>Sheet6!$C$6</c:f>
              <c:strCache>
                <c:ptCount val="1"/>
                <c:pt idx="0">
                  <c:v>OIC</c:v>
                </c:pt>
              </c:strCache>
            </c:strRef>
          </c:tx>
          <c:spPr>
            <a:solidFill>
              <a:schemeClr val="accent2"/>
            </a:solidFill>
            <a:ln>
              <a:noFill/>
            </a:ln>
            <a:effectLst/>
          </c:spPr>
          <c:invertIfNegative val="0"/>
          <c:cat>
            <c:strRef>
              <c:f>Sheet6!$D$4:$H$4</c:f>
              <c:strCache>
                <c:ptCount val="5"/>
                <c:pt idx="0">
                  <c:v>Exported value in 2020</c:v>
                </c:pt>
                <c:pt idx="1">
                  <c:v>Exported value in 2021</c:v>
                </c:pt>
                <c:pt idx="2">
                  <c:v>Exported value in 2022</c:v>
                </c:pt>
                <c:pt idx="3">
                  <c:v>Exported value in 2023</c:v>
                </c:pt>
                <c:pt idx="4">
                  <c:v>Exported value in 2024</c:v>
                </c:pt>
              </c:strCache>
            </c:strRef>
          </c:cat>
          <c:val>
            <c:numRef>
              <c:f>Sheet6!$D$6:$H$6</c:f>
              <c:numCache>
                <c:formatCode>#,##0</c:formatCode>
                <c:ptCount val="5"/>
                <c:pt idx="0">
                  <c:v>1689503704</c:v>
                </c:pt>
                <c:pt idx="1">
                  <c:v>2354082811</c:v>
                </c:pt>
                <c:pt idx="2">
                  <c:v>3050192018</c:v>
                </c:pt>
                <c:pt idx="3">
                  <c:v>2847954356</c:v>
                </c:pt>
                <c:pt idx="4">
                  <c:v>2487297562</c:v>
                </c:pt>
              </c:numCache>
            </c:numRef>
          </c:val>
          <c:extLst>
            <c:ext xmlns:c16="http://schemas.microsoft.com/office/drawing/2014/chart" uri="{C3380CC4-5D6E-409C-BE32-E72D297353CC}">
              <c16:uniqueId val="{00000001-AAF0-4875-A481-984648DE03B5}"/>
            </c:ext>
          </c:extLst>
        </c:ser>
        <c:dLbls>
          <c:showLegendKey val="0"/>
          <c:showVal val="0"/>
          <c:showCatName val="0"/>
          <c:showSerName val="0"/>
          <c:showPercent val="0"/>
          <c:showBubbleSize val="0"/>
        </c:dLbls>
        <c:gapWidth val="219"/>
        <c:overlap val="-27"/>
        <c:axId val="1429279600"/>
        <c:axId val="1429284880"/>
      </c:barChart>
      <c:lineChart>
        <c:grouping val="standard"/>
        <c:varyColors val="0"/>
        <c:ser>
          <c:idx val="2"/>
          <c:order val="2"/>
          <c:tx>
            <c:strRef>
              <c:f>Sheet6!$C$7</c:f>
              <c:strCache>
                <c:ptCount val="1"/>
                <c:pt idx="0">
                  <c:v>OIC share</c:v>
                </c:pt>
              </c:strCache>
            </c:strRef>
          </c:tx>
          <c:spPr>
            <a:ln w="28575" cap="rnd">
              <a:solidFill>
                <a:schemeClr val="accent3"/>
              </a:solidFill>
              <a:round/>
            </a:ln>
            <a:effectLst/>
          </c:spPr>
          <c:marker>
            <c:symbol val="none"/>
          </c:marker>
          <c:cat>
            <c:strRef>
              <c:f>Sheet6!$D$4:$H$4</c:f>
              <c:strCache>
                <c:ptCount val="5"/>
                <c:pt idx="0">
                  <c:v>Exported value in 2020</c:v>
                </c:pt>
                <c:pt idx="1">
                  <c:v>Exported value in 2021</c:v>
                </c:pt>
                <c:pt idx="2">
                  <c:v>Exported value in 2022</c:v>
                </c:pt>
                <c:pt idx="3">
                  <c:v>Exported value in 2023</c:v>
                </c:pt>
                <c:pt idx="4">
                  <c:v>Exported value in 2024</c:v>
                </c:pt>
              </c:strCache>
            </c:strRef>
          </c:cat>
          <c:val>
            <c:numRef>
              <c:f>Sheet6!$D$7:$H$7</c:f>
              <c:numCache>
                <c:formatCode>0.00%</c:formatCode>
                <c:ptCount val="5"/>
                <c:pt idx="0">
                  <c:v>7.9000000000000001E-2</c:v>
                </c:pt>
                <c:pt idx="1">
                  <c:v>0.106</c:v>
                </c:pt>
                <c:pt idx="2">
                  <c:v>0.123</c:v>
                </c:pt>
                <c:pt idx="3" formatCode="0%">
                  <c:v>0.12</c:v>
                </c:pt>
                <c:pt idx="4">
                  <c:v>0.104</c:v>
                </c:pt>
              </c:numCache>
            </c:numRef>
          </c:val>
          <c:smooth val="0"/>
          <c:extLst>
            <c:ext xmlns:c16="http://schemas.microsoft.com/office/drawing/2014/chart" uri="{C3380CC4-5D6E-409C-BE32-E72D297353CC}">
              <c16:uniqueId val="{00000002-AAF0-4875-A481-984648DE03B5}"/>
            </c:ext>
          </c:extLst>
        </c:ser>
        <c:dLbls>
          <c:showLegendKey val="0"/>
          <c:showVal val="0"/>
          <c:showCatName val="0"/>
          <c:showSerName val="0"/>
          <c:showPercent val="0"/>
          <c:showBubbleSize val="0"/>
        </c:dLbls>
        <c:marker val="1"/>
        <c:smooth val="0"/>
        <c:axId val="1429294480"/>
        <c:axId val="1429293520"/>
      </c:lineChart>
      <c:catAx>
        <c:axId val="1429279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429284880"/>
        <c:crosses val="autoZero"/>
        <c:auto val="1"/>
        <c:lblAlgn val="ctr"/>
        <c:lblOffset val="100"/>
        <c:noMultiLvlLbl val="0"/>
      </c:catAx>
      <c:valAx>
        <c:axId val="14292848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429279600"/>
        <c:crosses val="autoZero"/>
        <c:crossBetween val="between"/>
      </c:valAx>
      <c:valAx>
        <c:axId val="1429293520"/>
        <c:scaling>
          <c:orientation val="minMax"/>
        </c:scaling>
        <c:delete val="0"/>
        <c:axPos val="r"/>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429294480"/>
        <c:crosses val="max"/>
        <c:crossBetween val="between"/>
      </c:valAx>
      <c:catAx>
        <c:axId val="1429294480"/>
        <c:scaling>
          <c:orientation val="minMax"/>
        </c:scaling>
        <c:delete val="1"/>
        <c:axPos val="b"/>
        <c:numFmt formatCode="General" sourceLinked="1"/>
        <c:majorTickMark val="none"/>
        <c:minorTickMark val="none"/>
        <c:tickLblPos val="nextTo"/>
        <c:crossAx val="142929352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clustered"/>
        <c:varyColors val="0"/>
        <c:ser>
          <c:idx val="0"/>
          <c:order val="0"/>
          <c:tx>
            <c:strRef>
              <c:f>Sheet4!$C$4</c:f>
              <c:strCache>
                <c:ptCount val="1"/>
                <c:pt idx="0">
                  <c:v>World </c:v>
                </c:pt>
              </c:strCache>
            </c:strRef>
          </c:tx>
          <c:spPr>
            <a:solidFill>
              <a:schemeClr val="accent1"/>
            </a:solidFill>
            <a:ln>
              <a:noFill/>
            </a:ln>
            <a:effectLst/>
          </c:spPr>
          <c:invertIfNegative val="0"/>
          <c:cat>
            <c:strRef>
              <c:f>Sheet4!$D$3:$H$3</c:f>
              <c:strCache>
                <c:ptCount val="5"/>
                <c:pt idx="0">
                  <c:v>Imported value in 2020</c:v>
                </c:pt>
                <c:pt idx="1">
                  <c:v>Imported value in 2021</c:v>
                </c:pt>
                <c:pt idx="2">
                  <c:v>Imported value in 2022</c:v>
                </c:pt>
                <c:pt idx="3">
                  <c:v>Imported value in 2023</c:v>
                </c:pt>
                <c:pt idx="4">
                  <c:v>Imported value in 2024</c:v>
                </c:pt>
              </c:strCache>
            </c:strRef>
          </c:cat>
          <c:val>
            <c:numRef>
              <c:f>Sheet4!$D$4:$H$4</c:f>
              <c:numCache>
                <c:formatCode>#,##0</c:formatCode>
                <c:ptCount val="5"/>
                <c:pt idx="0">
                  <c:v>17727610451</c:v>
                </c:pt>
                <c:pt idx="1">
                  <c:v>22450819760</c:v>
                </c:pt>
                <c:pt idx="2">
                  <c:v>25322777860</c:v>
                </c:pt>
                <c:pt idx="3">
                  <c:v>23946292315</c:v>
                </c:pt>
                <c:pt idx="4">
                  <c:v>24090360830</c:v>
                </c:pt>
              </c:numCache>
            </c:numRef>
          </c:val>
          <c:extLst>
            <c:ext xmlns:c16="http://schemas.microsoft.com/office/drawing/2014/chart" uri="{C3380CC4-5D6E-409C-BE32-E72D297353CC}">
              <c16:uniqueId val="{00000000-7EF0-4E37-96F8-DAF703BB96A9}"/>
            </c:ext>
          </c:extLst>
        </c:ser>
        <c:ser>
          <c:idx val="1"/>
          <c:order val="1"/>
          <c:tx>
            <c:strRef>
              <c:f>Sheet4!$C$5</c:f>
              <c:strCache>
                <c:ptCount val="1"/>
                <c:pt idx="0">
                  <c:v>OIC</c:v>
                </c:pt>
              </c:strCache>
            </c:strRef>
          </c:tx>
          <c:spPr>
            <a:solidFill>
              <a:schemeClr val="accent2"/>
            </a:solidFill>
            <a:ln>
              <a:noFill/>
            </a:ln>
            <a:effectLst/>
          </c:spPr>
          <c:invertIfNegative val="0"/>
          <c:cat>
            <c:strRef>
              <c:f>Sheet4!$D$3:$H$3</c:f>
              <c:strCache>
                <c:ptCount val="5"/>
                <c:pt idx="0">
                  <c:v>Imported value in 2020</c:v>
                </c:pt>
                <c:pt idx="1">
                  <c:v>Imported value in 2021</c:v>
                </c:pt>
                <c:pt idx="2">
                  <c:v>Imported value in 2022</c:v>
                </c:pt>
                <c:pt idx="3">
                  <c:v>Imported value in 2023</c:v>
                </c:pt>
                <c:pt idx="4">
                  <c:v>Imported value in 2024</c:v>
                </c:pt>
              </c:strCache>
            </c:strRef>
          </c:cat>
          <c:val>
            <c:numRef>
              <c:f>Sheet4!$D$5:$H$5</c:f>
              <c:numCache>
                <c:formatCode>#,##0</c:formatCode>
                <c:ptCount val="5"/>
                <c:pt idx="0">
                  <c:v>1687339661</c:v>
                </c:pt>
                <c:pt idx="1">
                  <c:v>2139120835</c:v>
                </c:pt>
                <c:pt idx="2">
                  <c:v>2569242056</c:v>
                </c:pt>
                <c:pt idx="3">
                  <c:v>2597441886</c:v>
                </c:pt>
                <c:pt idx="4">
                  <c:v>2402651970</c:v>
                </c:pt>
              </c:numCache>
            </c:numRef>
          </c:val>
          <c:extLst>
            <c:ext xmlns:c16="http://schemas.microsoft.com/office/drawing/2014/chart" uri="{C3380CC4-5D6E-409C-BE32-E72D297353CC}">
              <c16:uniqueId val="{00000001-7EF0-4E37-96F8-DAF703BB96A9}"/>
            </c:ext>
          </c:extLst>
        </c:ser>
        <c:dLbls>
          <c:showLegendKey val="0"/>
          <c:showVal val="0"/>
          <c:showCatName val="0"/>
          <c:showSerName val="0"/>
          <c:showPercent val="0"/>
          <c:showBubbleSize val="0"/>
        </c:dLbls>
        <c:gapWidth val="219"/>
        <c:overlap val="-27"/>
        <c:axId val="1345096768"/>
        <c:axId val="1345115008"/>
      </c:barChart>
      <c:lineChart>
        <c:grouping val="standard"/>
        <c:varyColors val="0"/>
        <c:ser>
          <c:idx val="2"/>
          <c:order val="2"/>
          <c:tx>
            <c:strRef>
              <c:f>Sheet4!$C$6</c:f>
              <c:strCache>
                <c:ptCount val="1"/>
                <c:pt idx="0">
                  <c:v>Share</c:v>
                </c:pt>
              </c:strCache>
            </c:strRef>
          </c:tx>
          <c:spPr>
            <a:ln w="28575" cap="rnd">
              <a:solidFill>
                <a:schemeClr val="accent3"/>
              </a:solidFill>
              <a:round/>
            </a:ln>
            <a:effectLst/>
          </c:spPr>
          <c:marker>
            <c:symbol val="none"/>
          </c:marker>
          <c:cat>
            <c:strRef>
              <c:f>Sheet4!$D$3:$H$3</c:f>
              <c:strCache>
                <c:ptCount val="5"/>
                <c:pt idx="0">
                  <c:v>Imported value in 2020</c:v>
                </c:pt>
                <c:pt idx="1">
                  <c:v>Imported value in 2021</c:v>
                </c:pt>
                <c:pt idx="2">
                  <c:v>Imported value in 2022</c:v>
                </c:pt>
                <c:pt idx="3">
                  <c:v>Imported value in 2023</c:v>
                </c:pt>
                <c:pt idx="4">
                  <c:v>Imported value in 2024</c:v>
                </c:pt>
              </c:strCache>
            </c:strRef>
          </c:cat>
          <c:val>
            <c:numRef>
              <c:f>Sheet4!$D$6:$H$6</c:f>
              <c:numCache>
                <c:formatCode>0.00%</c:formatCode>
                <c:ptCount val="5"/>
                <c:pt idx="0">
                  <c:v>9.5000000000000001E-2</c:v>
                </c:pt>
                <c:pt idx="1">
                  <c:v>9.5000000000000001E-2</c:v>
                </c:pt>
                <c:pt idx="2">
                  <c:v>0.10100000000000001</c:v>
                </c:pt>
                <c:pt idx="3">
                  <c:v>0.108</c:v>
                </c:pt>
                <c:pt idx="4">
                  <c:v>9.9000000000000005E-2</c:v>
                </c:pt>
              </c:numCache>
            </c:numRef>
          </c:val>
          <c:smooth val="0"/>
          <c:extLst>
            <c:ext xmlns:c16="http://schemas.microsoft.com/office/drawing/2014/chart" uri="{C3380CC4-5D6E-409C-BE32-E72D297353CC}">
              <c16:uniqueId val="{00000002-7EF0-4E37-96F8-DAF703BB96A9}"/>
            </c:ext>
          </c:extLst>
        </c:ser>
        <c:dLbls>
          <c:showLegendKey val="0"/>
          <c:showVal val="0"/>
          <c:showCatName val="0"/>
          <c:showSerName val="0"/>
          <c:showPercent val="0"/>
          <c:showBubbleSize val="0"/>
        </c:dLbls>
        <c:marker val="1"/>
        <c:smooth val="0"/>
        <c:axId val="1345119808"/>
        <c:axId val="1345118848"/>
      </c:lineChart>
      <c:catAx>
        <c:axId val="1345096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tr-TR"/>
          </a:p>
        </c:txPr>
        <c:crossAx val="1345115008"/>
        <c:crosses val="autoZero"/>
        <c:auto val="1"/>
        <c:lblAlgn val="ctr"/>
        <c:lblOffset val="100"/>
        <c:noMultiLvlLbl val="0"/>
      </c:catAx>
      <c:valAx>
        <c:axId val="134511500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tr-TR"/>
          </a:p>
        </c:txPr>
        <c:crossAx val="1345096768"/>
        <c:crosses val="autoZero"/>
        <c:crossBetween val="between"/>
      </c:valAx>
      <c:valAx>
        <c:axId val="1345118848"/>
        <c:scaling>
          <c:orientation val="minMax"/>
        </c:scaling>
        <c:delete val="0"/>
        <c:axPos val="r"/>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rgbClr val="FF0000"/>
                </a:solidFill>
                <a:latin typeface="+mn-lt"/>
                <a:ea typeface="+mn-ea"/>
                <a:cs typeface="+mn-cs"/>
              </a:defRPr>
            </a:pPr>
            <a:endParaRPr lang="tr-TR"/>
          </a:p>
        </c:txPr>
        <c:crossAx val="1345119808"/>
        <c:crosses val="max"/>
        <c:crossBetween val="between"/>
      </c:valAx>
      <c:catAx>
        <c:axId val="1345119808"/>
        <c:scaling>
          <c:orientation val="minMax"/>
        </c:scaling>
        <c:delete val="1"/>
        <c:axPos val="b"/>
        <c:numFmt formatCode="General" sourceLinked="1"/>
        <c:majorTickMark val="none"/>
        <c:minorTickMark val="none"/>
        <c:tickLblPos val="nextTo"/>
        <c:crossAx val="1345118848"/>
        <c:crosses val="autoZero"/>
        <c:auto val="1"/>
        <c:lblAlgn val="ctr"/>
        <c:lblOffset val="100"/>
        <c:noMultiLvlLbl val="0"/>
      </c:catAx>
      <c:spPr>
        <a:noFill/>
        <a:ln>
          <a:noFill/>
        </a:ln>
        <a:effectLst/>
      </c:spPr>
    </c:plotArea>
    <c:legend>
      <c:legendPos val="b"/>
      <c:layout>
        <c:manualLayout>
          <c:xMode val="edge"/>
          <c:yMode val="edge"/>
          <c:x val="0.32611225227281371"/>
          <c:y val="0.93323570818906731"/>
          <c:w val="0.35864506067176388"/>
          <c:h val="4.925243683666955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tr-TR"/>
        </a:p>
      </c:txPr>
    </c:legend>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Sheet3!$C$4</c:f>
              <c:strCache>
                <c:ptCount val="1"/>
                <c:pt idx="0">
                  <c:v>OIC import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Sheet3!$D$3:$H$3</c:f>
              <c:strCache>
                <c:ptCount val="5"/>
                <c:pt idx="0">
                  <c:v>Imported value in 2020</c:v>
                </c:pt>
                <c:pt idx="1">
                  <c:v>Imported value in 2021</c:v>
                </c:pt>
                <c:pt idx="2">
                  <c:v>Imported value in 2022</c:v>
                </c:pt>
                <c:pt idx="3">
                  <c:v>Imported value in 2023</c:v>
                </c:pt>
                <c:pt idx="4">
                  <c:v>Imported value in 2024</c:v>
                </c:pt>
              </c:strCache>
            </c:strRef>
          </c:cat>
          <c:val>
            <c:numRef>
              <c:f>Sheet3!$D$4:$H$4</c:f>
              <c:numCache>
                <c:formatCode>#,##0</c:formatCode>
                <c:ptCount val="5"/>
                <c:pt idx="0">
                  <c:v>1687339661</c:v>
                </c:pt>
                <c:pt idx="1">
                  <c:v>2139120835</c:v>
                </c:pt>
                <c:pt idx="2">
                  <c:v>2569242056</c:v>
                </c:pt>
                <c:pt idx="3">
                  <c:v>2597441886</c:v>
                </c:pt>
                <c:pt idx="4">
                  <c:v>2402651970</c:v>
                </c:pt>
              </c:numCache>
            </c:numRef>
          </c:val>
          <c:extLst>
            <c:ext xmlns:c16="http://schemas.microsoft.com/office/drawing/2014/chart" uri="{C3380CC4-5D6E-409C-BE32-E72D297353CC}">
              <c16:uniqueId val="{00000000-454E-4568-A6B5-1F3F72D25A7D}"/>
            </c:ext>
          </c:extLst>
        </c:ser>
        <c:ser>
          <c:idx val="1"/>
          <c:order val="1"/>
          <c:tx>
            <c:strRef>
              <c:f>Sheet3!$C$5</c:f>
              <c:strCache>
                <c:ptCount val="1"/>
                <c:pt idx="0">
                  <c:v>Intra-OIC import </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Sheet3!$D$3:$H$3</c:f>
              <c:strCache>
                <c:ptCount val="5"/>
                <c:pt idx="0">
                  <c:v>Imported value in 2020</c:v>
                </c:pt>
                <c:pt idx="1">
                  <c:v>Imported value in 2021</c:v>
                </c:pt>
                <c:pt idx="2">
                  <c:v>Imported value in 2022</c:v>
                </c:pt>
                <c:pt idx="3">
                  <c:v>Imported value in 2023</c:v>
                </c:pt>
                <c:pt idx="4">
                  <c:v>Imported value in 2024</c:v>
                </c:pt>
              </c:strCache>
            </c:strRef>
          </c:cat>
          <c:val>
            <c:numRef>
              <c:f>Sheet3!$D$5:$H$5</c:f>
              <c:numCache>
                <c:formatCode>#,##0</c:formatCode>
                <c:ptCount val="5"/>
                <c:pt idx="0">
                  <c:v>337291608</c:v>
                </c:pt>
                <c:pt idx="1">
                  <c:v>438988521</c:v>
                </c:pt>
                <c:pt idx="2">
                  <c:v>551832569</c:v>
                </c:pt>
                <c:pt idx="3">
                  <c:v>550199229</c:v>
                </c:pt>
                <c:pt idx="4">
                  <c:v>411195539</c:v>
                </c:pt>
              </c:numCache>
            </c:numRef>
          </c:val>
          <c:extLst>
            <c:ext xmlns:c16="http://schemas.microsoft.com/office/drawing/2014/chart" uri="{C3380CC4-5D6E-409C-BE32-E72D297353CC}">
              <c16:uniqueId val="{00000001-454E-4568-A6B5-1F3F72D25A7D}"/>
            </c:ext>
          </c:extLst>
        </c:ser>
        <c:dLbls>
          <c:showLegendKey val="0"/>
          <c:showVal val="1"/>
          <c:showCatName val="0"/>
          <c:showSerName val="0"/>
          <c:showPercent val="0"/>
          <c:showBubbleSize val="0"/>
        </c:dLbls>
        <c:gapWidth val="150"/>
        <c:overlap val="-25"/>
        <c:axId val="1345101088"/>
        <c:axId val="1345099648"/>
      </c:barChart>
      <c:catAx>
        <c:axId val="13451010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tr-TR"/>
          </a:p>
        </c:txPr>
        <c:crossAx val="1345099648"/>
        <c:crosses val="autoZero"/>
        <c:auto val="1"/>
        <c:lblAlgn val="ctr"/>
        <c:lblOffset val="100"/>
        <c:noMultiLvlLbl val="0"/>
      </c:catAx>
      <c:valAx>
        <c:axId val="1345099648"/>
        <c:scaling>
          <c:orientation val="minMax"/>
        </c:scaling>
        <c:delete val="1"/>
        <c:axPos val="b"/>
        <c:numFmt formatCode="#,##0" sourceLinked="1"/>
        <c:majorTickMark val="none"/>
        <c:minorTickMark val="none"/>
        <c:tickLblPos val="nextTo"/>
        <c:crossAx val="134510108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tr-TR"/>
        </a:p>
      </c:txPr>
    </c:legend>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Sheet2!$C$2</c:f>
              <c:strCache>
                <c:ptCount val="1"/>
                <c:pt idx="0">
                  <c:v>OIC export</c:v>
                </c:pt>
              </c:strCache>
            </c:strRef>
          </c:tx>
          <c:spPr>
            <a:solidFill>
              <a:schemeClr val="accent1"/>
            </a:solidFill>
            <a:ln>
              <a:noFill/>
            </a:ln>
            <a:effectLst/>
          </c:spPr>
          <c:invertIfNegative val="0"/>
          <c:cat>
            <c:numRef>
              <c:f>Sheet2!$D$1:$H$1</c:f>
              <c:numCache>
                <c:formatCode>General</c:formatCode>
                <c:ptCount val="5"/>
                <c:pt idx="0">
                  <c:v>2020</c:v>
                </c:pt>
                <c:pt idx="1">
                  <c:v>2021</c:v>
                </c:pt>
                <c:pt idx="2">
                  <c:v>2022</c:v>
                </c:pt>
                <c:pt idx="3">
                  <c:v>2023</c:v>
                </c:pt>
                <c:pt idx="4">
                  <c:v>2024</c:v>
                </c:pt>
              </c:numCache>
            </c:numRef>
          </c:cat>
          <c:val>
            <c:numRef>
              <c:f>Sheet2!$D$2:$H$2</c:f>
              <c:numCache>
                <c:formatCode>#,##0</c:formatCode>
                <c:ptCount val="5"/>
                <c:pt idx="0">
                  <c:v>1689503704</c:v>
                </c:pt>
                <c:pt idx="1">
                  <c:v>2354082811</c:v>
                </c:pt>
                <c:pt idx="2">
                  <c:v>3050192018</c:v>
                </c:pt>
                <c:pt idx="3">
                  <c:v>2847954356</c:v>
                </c:pt>
                <c:pt idx="4">
                  <c:v>2487297562</c:v>
                </c:pt>
              </c:numCache>
            </c:numRef>
          </c:val>
          <c:extLst>
            <c:ext xmlns:c16="http://schemas.microsoft.com/office/drawing/2014/chart" uri="{C3380CC4-5D6E-409C-BE32-E72D297353CC}">
              <c16:uniqueId val="{00000000-F618-4E1D-8FF2-324C920719EB}"/>
            </c:ext>
          </c:extLst>
        </c:ser>
        <c:ser>
          <c:idx val="1"/>
          <c:order val="1"/>
          <c:tx>
            <c:strRef>
              <c:f>Sheet2!$C$3</c:f>
              <c:strCache>
                <c:ptCount val="1"/>
                <c:pt idx="0">
                  <c:v>Intra-OIC export</c:v>
                </c:pt>
              </c:strCache>
            </c:strRef>
          </c:tx>
          <c:spPr>
            <a:solidFill>
              <a:schemeClr val="accent2"/>
            </a:solidFill>
            <a:ln>
              <a:noFill/>
            </a:ln>
            <a:effectLst/>
          </c:spPr>
          <c:invertIfNegative val="0"/>
          <c:cat>
            <c:numRef>
              <c:f>Sheet2!$D$1:$H$1</c:f>
              <c:numCache>
                <c:formatCode>General</c:formatCode>
                <c:ptCount val="5"/>
                <c:pt idx="0">
                  <c:v>2020</c:v>
                </c:pt>
                <c:pt idx="1">
                  <c:v>2021</c:v>
                </c:pt>
                <c:pt idx="2">
                  <c:v>2022</c:v>
                </c:pt>
                <c:pt idx="3">
                  <c:v>2023</c:v>
                </c:pt>
                <c:pt idx="4">
                  <c:v>2024</c:v>
                </c:pt>
              </c:numCache>
            </c:numRef>
          </c:cat>
          <c:val>
            <c:numRef>
              <c:f>Sheet2!$D$3:$H$3</c:f>
              <c:numCache>
                <c:formatCode>#,##0</c:formatCode>
                <c:ptCount val="5"/>
                <c:pt idx="0">
                  <c:v>353322806</c:v>
                </c:pt>
                <c:pt idx="1">
                  <c:v>459337785</c:v>
                </c:pt>
                <c:pt idx="2">
                  <c:v>574034190</c:v>
                </c:pt>
                <c:pt idx="3">
                  <c:v>576007536</c:v>
                </c:pt>
                <c:pt idx="4">
                  <c:v>403661828</c:v>
                </c:pt>
              </c:numCache>
            </c:numRef>
          </c:val>
          <c:extLst>
            <c:ext xmlns:c16="http://schemas.microsoft.com/office/drawing/2014/chart" uri="{C3380CC4-5D6E-409C-BE32-E72D297353CC}">
              <c16:uniqueId val="{00000001-F618-4E1D-8FF2-324C920719EB}"/>
            </c:ext>
          </c:extLst>
        </c:ser>
        <c:dLbls>
          <c:showLegendKey val="0"/>
          <c:showVal val="0"/>
          <c:showCatName val="0"/>
          <c:showSerName val="0"/>
          <c:showPercent val="0"/>
          <c:showBubbleSize val="0"/>
        </c:dLbls>
        <c:gapWidth val="219"/>
        <c:overlap val="-27"/>
        <c:axId val="1345106848"/>
        <c:axId val="1345102048"/>
      </c:barChart>
      <c:lineChart>
        <c:grouping val="standard"/>
        <c:varyColors val="0"/>
        <c:ser>
          <c:idx val="2"/>
          <c:order val="2"/>
          <c:tx>
            <c:strRef>
              <c:f>Sheet2!$C$4</c:f>
              <c:strCache>
                <c:ptCount val="1"/>
                <c:pt idx="0">
                  <c:v>Intra- OIC share in OIC export</c:v>
                </c:pt>
              </c:strCache>
            </c:strRef>
          </c:tx>
          <c:spPr>
            <a:ln w="28575" cap="rnd">
              <a:solidFill>
                <a:schemeClr val="accent3"/>
              </a:solidFill>
              <a:round/>
            </a:ln>
            <a:effectLst/>
          </c:spPr>
          <c:marker>
            <c:symbol val="none"/>
          </c:marker>
          <c:cat>
            <c:numRef>
              <c:f>Sheet2!$D$1:$H$1</c:f>
              <c:numCache>
                <c:formatCode>General</c:formatCode>
                <c:ptCount val="5"/>
                <c:pt idx="0">
                  <c:v>2020</c:v>
                </c:pt>
                <c:pt idx="1">
                  <c:v>2021</c:v>
                </c:pt>
                <c:pt idx="2">
                  <c:v>2022</c:v>
                </c:pt>
                <c:pt idx="3">
                  <c:v>2023</c:v>
                </c:pt>
                <c:pt idx="4">
                  <c:v>2024</c:v>
                </c:pt>
              </c:numCache>
            </c:numRef>
          </c:cat>
          <c:val>
            <c:numRef>
              <c:f>Sheet2!$D$4:$H$4</c:f>
              <c:numCache>
                <c:formatCode>0.00%</c:formatCode>
                <c:ptCount val="5"/>
                <c:pt idx="0">
                  <c:v>0.20899999999999999</c:v>
                </c:pt>
                <c:pt idx="1">
                  <c:v>0.19500000000000001</c:v>
                </c:pt>
                <c:pt idx="2">
                  <c:v>0.188</c:v>
                </c:pt>
                <c:pt idx="3">
                  <c:v>0.20200000000000001</c:v>
                </c:pt>
                <c:pt idx="4">
                  <c:v>0.16200000000000001</c:v>
                </c:pt>
              </c:numCache>
            </c:numRef>
          </c:val>
          <c:smooth val="0"/>
          <c:extLst>
            <c:ext xmlns:c16="http://schemas.microsoft.com/office/drawing/2014/chart" uri="{C3380CC4-5D6E-409C-BE32-E72D297353CC}">
              <c16:uniqueId val="{00000002-F618-4E1D-8FF2-324C920719EB}"/>
            </c:ext>
          </c:extLst>
        </c:ser>
        <c:dLbls>
          <c:showLegendKey val="0"/>
          <c:showVal val="0"/>
          <c:showCatName val="0"/>
          <c:showSerName val="0"/>
          <c:showPercent val="0"/>
          <c:showBubbleSize val="0"/>
        </c:dLbls>
        <c:marker val="1"/>
        <c:smooth val="0"/>
        <c:axId val="1345093408"/>
        <c:axId val="1345103008"/>
      </c:lineChart>
      <c:catAx>
        <c:axId val="1345106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2"/>
                </a:solidFill>
                <a:latin typeface="+mn-lt"/>
                <a:ea typeface="+mn-ea"/>
                <a:cs typeface="+mn-cs"/>
              </a:defRPr>
            </a:pPr>
            <a:endParaRPr lang="tr-TR"/>
          </a:p>
        </c:txPr>
        <c:crossAx val="1345102048"/>
        <c:crosses val="autoZero"/>
        <c:auto val="1"/>
        <c:lblAlgn val="ctr"/>
        <c:lblOffset val="100"/>
        <c:noMultiLvlLbl val="0"/>
      </c:catAx>
      <c:valAx>
        <c:axId val="13451020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2"/>
                </a:solidFill>
                <a:latin typeface="+mn-lt"/>
                <a:ea typeface="+mn-ea"/>
                <a:cs typeface="+mn-cs"/>
              </a:defRPr>
            </a:pPr>
            <a:endParaRPr lang="tr-TR"/>
          </a:p>
        </c:txPr>
        <c:crossAx val="1345106848"/>
        <c:crosses val="autoZero"/>
        <c:crossBetween val="between"/>
      </c:valAx>
      <c:valAx>
        <c:axId val="1345103008"/>
        <c:scaling>
          <c:orientation val="minMax"/>
        </c:scaling>
        <c:delete val="0"/>
        <c:axPos val="r"/>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tr-TR"/>
          </a:p>
        </c:txPr>
        <c:crossAx val="1345093408"/>
        <c:crosses val="max"/>
        <c:crossBetween val="between"/>
      </c:valAx>
      <c:catAx>
        <c:axId val="1345093408"/>
        <c:scaling>
          <c:orientation val="minMax"/>
        </c:scaling>
        <c:delete val="1"/>
        <c:axPos val="b"/>
        <c:numFmt formatCode="General" sourceLinked="1"/>
        <c:majorTickMark val="none"/>
        <c:minorTickMark val="none"/>
        <c:tickLblPos val="nextTo"/>
        <c:crossAx val="134510300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2"/>
              </a:solidFill>
              <a:latin typeface="+mn-lt"/>
              <a:ea typeface="+mn-ea"/>
              <a:cs typeface="+mn-cs"/>
            </a:defRPr>
          </a:pPr>
          <a:endParaRPr lang="tr-TR"/>
        </a:p>
      </c:txPr>
    </c:legend>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olors1.xml><?xml version="1.0" encoding="utf-8"?>
<cs:colorStyle xmlns:cs="http://schemas.microsoft.com/office/drawing/2012/chartStyle" xmlns:a="http://schemas.openxmlformats.org/drawingml/2006/main" meth="acrossLinear" id="2">
  <a:schemeClr val="accent1"/>
  <a:schemeClr val="accent2"/>
  <a:schemeClr val="accent3"/>
  <a:schemeClr val="accent4"/>
  <a:schemeClr val="accent5"/>
  <a:schemeClr val="accent6"/>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23DE10-628C-4C2B-B1E9-47C6FDDC928A}" type="datetimeFigureOut">
              <a:rPr lang="en-GB" smtClean="0"/>
              <a:t>22/09/2025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202F39-B089-4B56-8CA7-0C70333A314D}" type="slidenum">
              <a:rPr lang="en-GB" smtClean="0"/>
              <a:t>‹#›</a:t>
            </a:fld>
            <a:endParaRPr lang="en-GB"/>
          </a:p>
        </p:txBody>
      </p:sp>
    </p:spTree>
    <p:extLst>
      <p:ext uri="{BB962C8B-B14F-4D97-AF65-F5344CB8AC3E}">
        <p14:creationId xmlns:p14="http://schemas.microsoft.com/office/powerpoint/2010/main" val="3974535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202F39-B089-4B56-8CA7-0C70333A314D}" type="slidenum">
              <a:rPr lang="en-GB" smtClean="0"/>
              <a:t>1</a:t>
            </a:fld>
            <a:endParaRPr lang="en-GB"/>
          </a:p>
        </p:txBody>
      </p:sp>
    </p:spTree>
    <p:extLst>
      <p:ext uri="{BB962C8B-B14F-4D97-AF65-F5344CB8AC3E}">
        <p14:creationId xmlns:p14="http://schemas.microsoft.com/office/powerpoint/2010/main" val="29626476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The breakdown of world merchandise import data shows that USA replaced China as a leading country in import based rank, and Germany kept its third rank like merchandise export list. USA and Germany are kept their first three ranks. The top 10 merchandise importers share in the global merchandise import is 51%.</a:t>
            </a:r>
          </a:p>
          <a:p>
            <a:endParaRPr lang="tr-TR" dirty="0"/>
          </a:p>
          <a:p>
            <a:r>
              <a:rPr lang="tr-TR" dirty="0"/>
              <a:t>The same data set also illustrate that Türkiye,UAE,Malaysia,Indonesia and Saudi Arabia were the first 5 OIC countries entered the list as 21st,22rd,24th,27th and 28th. Their total import value  was almost equal that of Germany alone.</a:t>
            </a:r>
            <a:endParaRPr lang="en-GB" dirty="0"/>
          </a:p>
        </p:txBody>
      </p:sp>
      <p:sp>
        <p:nvSpPr>
          <p:cNvPr id="4" name="Slide Number Placeholder 3"/>
          <p:cNvSpPr>
            <a:spLocks noGrp="1"/>
          </p:cNvSpPr>
          <p:nvPr>
            <p:ph type="sldNum" sz="quarter" idx="5"/>
          </p:nvPr>
        </p:nvSpPr>
        <p:spPr/>
        <p:txBody>
          <a:bodyPr/>
          <a:lstStyle/>
          <a:p>
            <a:fld id="{8C202F39-B089-4B56-8CA7-0C70333A314D}" type="slidenum">
              <a:rPr lang="en-GB" smtClean="0"/>
              <a:t>10</a:t>
            </a:fld>
            <a:endParaRPr lang="en-GB"/>
          </a:p>
        </p:txBody>
      </p:sp>
    </p:spTree>
    <p:extLst>
      <p:ext uri="{BB962C8B-B14F-4D97-AF65-F5344CB8AC3E}">
        <p14:creationId xmlns:p14="http://schemas.microsoft.com/office/powerpoint/2010/main" val="1288285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This slide is designed to capture what kind of produts mostly imported by the countries and the terrritories (approx.200) during the past five years.  The product categories are based on the WCO HS chapters and ITC data set template. According to this data,electrical equipment kept the first rank and followed by mineral fuels,machinery and mechanical appliances,like exported product groups. The top 3 product groups are followed by vehicles and precious stones and metals. The share of the mineral fuels in the entire merchandise import has been 14% in 2023 and 12.7% in 2024. The decrease trend in annual import value since 2022 is observed since 2024. The top 5 product categories’ share in the global merchandise import is over 52%.</a:t>
            </a:r>
            <a:endParaRPr lang="en-GB" dirty="0"/>
          </a:p>
          <a:p>
            <a:endParaRPr lang="en-GB" dirty="0"/>
          </a:p>
        </p:txBody>
      </p:sp>
      <p:sp>
        <p:nvSpPr>
          <p:cNvPr id="4" name="Slide Number Placeholder 3"/>
          <p:cNvSpPr>
            <a:spLocks noGrp="1"/>
          </p:cNvSpPr>
          <p:nvPr>
            <p:ph type="sldNum" sz="quarter" idx="5"/>
          </p:nvPr>
        </p:nvSpPr>
        <p:spPr/>
        <p:txBody>
          <a:bodyPr/>
          <a:lstStyle/>
          <a:p>
            <a:fld id="{8C202F39-B089-4B56-8CA7-0C70333A314D}" type="slidenum">
              <a:rPr lang="en-GB" smtClean="0"/>
              <a:t>11</a:t>
            </a:fld>
            <a:endParaRPr lang="en-GB"/>
          </a:p>
        </p:txBody>
      </p:sp>
    </p:spTree>
    <p:extLst>
      <p:ext uri="{BB962C8B-B14F-4D97-AF65-F5344CB8AC3E}">
        <p14:creationId xmlns:p14="http://schemas.microsoft.com/office/powerpoint/2010/main" val="15210243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202F39-B089-4B56-8CA7-0C70333A314D}" type="slidenum">
              <a:rPr lang="en-GB" smtClean="0"/>
              <a:t>12</a:t>
            </a:fld>
            <a:endParaRPr lang="en-GB"/>
          </a:p>
        </p:txBody>
      </p:sp>
    </p:spTree>
    <p:extLst>
      <p:ext uri="{BB962C8B-B14F-4D97-AF65-F5344CB8AC3E}">
        <p14:creationId xmlns:p14="http://schemas.microsoft.com/office/powerpoint/2010/main" val="16225787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The global service servive exports during 2024 is increased from 8.035 trillion USD to 8.812 trillion USD,representing 9.6% jump upward.</a:t>
            </a:r>
          </a:p>
          <a:p>
            <a:r>
              <a:rPr lang="tr-TR" dirty="0"/>
              <a:t>The same trend but with 7.3% invcrease was seen in the global service import, with a jump from 7. trillion USD to 8.0 trillion USD.</a:t>
            </a:r>
            <a:endParaRPr lang="en-GB" dirty="0"/>
          </a:p>
        </p:txBody>
      </p:sp>
      <p:sp>
        <p:nvSpPr>
          <p:cNvPr id="4" name="Slide Number Placeholder 3"/>
          <p:cNvSpPr>
            <a:spLocks noGrp="1"/>
          </p:cNvSpPr>
          <p:nvPr>
            <p:ph type="sldNum" sz="quarter" idx="5"/>
          </p:nvPr>
        </p:nvSpPr>
        <p:spPr/>
        <p:txBody>
          <a:bodyPr/>
          <a:lstStyle/>
          <a:p>
            <a:fld id="{8C202F39-B089-4B56-8CA7-0C70333A314D}" type="slidenum">
              <a:rPr lang="en-GB" smtClean="0"/>
              <a:t>13</a:t>
            </a:fld>
            <a:endParaRPr lang="en-GB"/>
          </a:p>
        </p:txBody>
      </p:sp>
    </p:spTree>
    <p:extLst>
      <p:ext uri="{BB962C8B-B14F-4D97-AF65-F5344CB8AC3E}">
        <p14:creationId xmlns:p14="http://schemas.microsoft.com/office/powerpoint/2010/main" val="32895401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202F39-B089-4B56-8CA7-0C70333A314D}" type="slidenum">
              <a:rPr lang="en-GB" smtClean="0"/>
              <a:t>14</a:t>
            </a:fld>
            <a:endParaRPr lang="en-GB"/>
          </a:p>
        </p:txBody>
      </p:sp>
    </p:spTree>
    <p:extLst>
      <p:ext uri="{BB962C8B-B14F-4D97-AF65-F5344CB8AC3E}">
        <p14:creationId xmlns:p14="http://schemas.microsoft.com/office/powerpoint/2010/main" val="2597096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202F39-B089-4B56-8CA7-0C70333A314D}" type="slidenum">
              <a:rPr lang="en-GB" smtClean="0"/>
              <a:t>15</a:t>
            </a:fld>
            <a:endParaRPr lang="en-GB"/>
          </a:p>
        </p:txBody>
      </p:sp>
    </p:spTree>
    <p:extLst>
      <p:ext uri="{BB962C8B-B14F-4D97-AF65-F5344CB8AC3E}">
        <p14:creationId xmlns:p14="http://schemas.microsoft.com/office/powerpoint/2010/main" val="21844413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202F39-B089-4B56-8CA7-0C70333A314D}" type="slidenum">
              <a:rPr lang="en-GB" smtClean="0"/>
              <a:t>16</a:t>
            </a:fld>
            <a:endParaRPr lang="en-GB"/>
          </a:p>
        </p:txBody>
      </p:sp>
    </p:spTree>
    <p:extLst>
      <p:ext uri="{BB962C8B-B14F-4D97-AF65-F5344CB8AC3E}">
        <p14:creationId xmlns:p14="http://schemas.microsoft.com/office/powerpoint/2010/main" val="17312118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202F39-B089-4B56-8CA7-0C70333A314D}" type="slidenum">
              <a:rPr lang="en-GB" smtClean="0"/>
              <a:t>17</a:t>
            </a:fld>
            <a:endParaRPr lang="en-GB"/>
          </a:p>
        </p:txBody>
      </p:sp>
    </p:spTree>
    <p:extLst>
      <p:ext uri="{BB962C8B-B14F-4D97-AF65-F5344CB8AC3E}">
        <p14:creationId xmlns:p14="http://schemas.microsoft.com/office/powerpoint/2010/main" val="11204985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202F39-B089-4B56-8CA7-0C70333A314D}" type="slidenum">
              <a:rPr lang="en-GB" smtClean="0"/>
              <a:t>18</a:t>
            </a:fld>
            <a:endParaRPr lang="en-GB"/>
          </a:p>
        </p:txBody>
      </p:sp>
    </p:spTree>
    <p:extLst>
      <p:ext uri="{BB962C8B-B14F-4D97-AF65-F5344CB8AC3E}">
        <p14:creationId xmlns:p14="http://schemas.microsoft.com/office/powerpoint/2010/main" val="36969295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202F39-B089-4B56-8CA7-0C70333A314D}" type="slidenum">
              <a:rPr lang="en-GB" smtClean="0"/>
              <a:t>19</a:t>
            </a:fld>
            <a:endParaRPr lang="en-GB"/>
          </a:p>
        </p:txBody>
      </p:sp>
    </p:spTree>
    <p:extLst>
      <p:ext uri="{BB962C8B-B14F-4D97-AF65-F5344CB8AC3E}">
        <p14:creationId xmlns:p14="http://schemas.microsoft.com/office/powerpoint/2010/main" val="3014242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No need for notes.</a:t>
            </a:r>
            <a:endParaRPr lang="en-GB" dirty="0"/>
          </a:p>
        </p:txBody>
      </p:sp>
      <p:sp>
        <p:nvSpPr>
          <p:cNvPr id="4" name="Slide Number Placeholder 3"/>
          <p:cNvSpPr>
            <a:spLocks noGrp="1"/>
          </p:cNvSpPr>
          <p:nvPr>
            <p:ph type="sldNum" sz="quarter" idx="5"/>
          </p:nvPr>
        </p:nvSpPr>
        <p:spPr/>
        <p:txBody>
          <a:bodyPr/>
          <a:lstStyle/>
          <a:p>
            <a:fld id="{8C202F39-B089-4B56-8CA7-0C70333A314D}" type="slidenum">
              <a:rPr lang="en-GB" smtClean="0"/>
              <a:t>2</a:t>
            </a:fld>
            <a:endParaRPr lang="en-GB"/>
          </a:p>
        </p:txBody>
      </p:sp>
    </p:spTree>
    <p:extLst>
      <p:ext uri="{BB962C8B-B14F-4D97-AF65-F5344CB8AC3E}">
        <p14:creationId xmlns:p14="http://schemas.microsoft.com/office/powerpoint/2010/main" val="18522536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202F39-B089-4B56-8CA7-0C70333A314D}" type="slidenum">
              <a:rPr lang="en-GB" smtClean="0"/>
              <a:t>20</a:t>
            </a:fld>
            <a:endParaRPr lang="en-GB"/>
          </a:p>
        </p:txBody>
      </p:sp>
    </p:spTree>
    <p:extLst>
      <p:ext uri="{BB962C8B-B14F-4D97-AF65-F5344CB8AC3E}">
        <p14:creationId xmlns:p14="http://schemas.microsoft.com/office/powerpoint/2010/main" val="40644551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202F39-B089-4B56-8CA7-0C70333A314D}" type="slidenum">
              <a:rPr lang="en-GB" smtClean="0"/>
              <a:t>21</a:t>
            </a:fld>
            <a:endParaRPr lang="en-GB"/>
          </a:p>
        </p:txBody>
      </p:sp>
    </p:spTree>
    <p:extLst>
      <p:ext uri="{BB962C8B-B14F-4D97-AF65-F5344CB8AC3E}">
        <p14:creationId xmlns:p14="http://schemas.microsoft.com/office/powerpoint/2010/main" val="5340030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202F39-B089-4B56-8CA7-0C70333A314D}" type="slidenum">
              <a:rPr lang="en-GB" smtClean="0"/>
              <a:t>22</a:t>
            </a:fld>
            <a:endParaRPr lang="en-GB"/>
          </a:p>
        </p:txBody>
      </p:sp>
    </p:spTree>
    <p:extLst>
      <p:ext uri="{BB962C8B-B14F-4D97-AF65-F5344CB8AC3E}">
        <p14:creationId xmlns:p14="http://schemas.microsoft.com/office/powerpoint/2010/main" val="15813294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202F39-B089-4B56-8CA7-0C70333A314D}" type="slidenum">
              <a:rPr lang="en-GB" smtClean="0"/>
              <a:t>23</a:t>
            </a:fld>
            <a:endParaRPr lang="en-GB"/>
          </a:p>
        </p:txBody>
      </p:sp>
    </p:spTree>
    <p:extLst>
      <p:ext uri="{BB962C8B-B14F-4D97-AF65-F5344CB8AC3E}">
        <p14:creationId xmlns:p14="http://schemas.microsoft.com/office/powerpoint/2010/main" val="4898358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202F39-B089-4B56-8CA7-0C70333A314D}" type="slidenum">
              <a:rPr lang="en-GB" smtClean="0"/>
              <a:t>24</a:t>
            </a:fld>
            <a:endParaRPr lang="en-GB"/>
          </a:p>
        </p:txBody>
      </p:sp>
    </p:spTree>
    <p:extLst>
      <p:ext uri="{BB962C8B-B14F-4D97-AF65-F5344CB8AC3E}">
        <p14:creationId xmlns:p14="http://schemas.microsoft.com/office/powerpoint/2010/main" val="32442955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202F39-B089-4B56-8CA7-0C70333A314D}" type="slidenum">
              <a:rPr lang="en-GB" smtClean="0"/>
              <a:t>25</a:t>
            </a:fld>
            <a:endParaRPr lang="en-GB"/>
          </a:p>
        </p:txBody>
      </p:sp>
    </p:spTree>
    <p:extLst>
      <p:ext uri="{BB962C8B-B14F-4D97-AF65-F5344CB8AC3E}">
        <p14:creationId xmlns:p14="http://schemas.microsoft.com/office/powerpoint/2010/main" val="24046810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202F39-B089-4B56-8CA7-0C70333A314D}" type="slidenum">
              <a:rPr lang="en-GB" smtClean="0"/>
              <a:t>26</a:t>
            </a:fld>
            <a:endParaRPr lang="en-GB"/>
          </a:p>
        </p:txBody>
      </p:sp>
    </p:spTree>
    <p:extLst>
      <p:ext uri="{BB962C8B-B14F-4D97-AF65-F5344CB8AC3E}">
        <p14:creationId xmlns:p14="http://schemas.microsoft.com/office/powerpoint/2010/main" val="10064055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202F39-B089-4B56-8CA7-0C70333A314D}" type="slidenum">
              <a:rPr lang="en-GB" smtClean="0"/>
              <a:t>27</a:t>
            </a:fld>
            <a:endParaRPr lang="en-GB"/>
          </a:p>
        </p:txBody>
      </p:sp>
    </p:spTree>
    <p:extLst>
      <p:ext uri="{BB962C8B-B14F-4D97-AF65-F5344CB8AC3E}">
        <p14:creationId xmlns:p14="http://schemas.microsoft.com/office/powerpoint/2010/main" val="28397574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202F39-B089-4B56-8CA7-0C70333A314D}" type="slidenum">
              <a:rPr lang="en-GB" smtClean="0"/>
              <a:t>28</a:t>
            </a:fld>
            <a:endParaRPr lang="en-GB"/>
          </a:p>
        </p:txBody>
      </p:sp>
    </p:spTree>
    <p:extLst>
      <p:ext uri="{BB962C8B-B14F-4D97-AF65-F5344CB8AC3E}">
        <p14:creationId xmlns:p14="http://schemas.microsoft.com/office/powerpoint/2010/main" val="24756129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202F39-B089-4B56-8CA7-0C70333A314D}" type="slidenum">
              <a:rPr lang="en-GB" smtClean="0"/>
              <a:t>29</a:t>
            </a:fld>
            <a:endParaRPr lang="en-GB"/>
          </a:p>
        </p:txBody>
      </p:sp>
    </p:spTree>
    <p:extLst>
      <p:ext uri="{BB962C8B-B14F-4D97-AF65-F5344CB8AC3E}">
        <p14:creationId xmlns:p14="http://schemas.microsoft.com/office/powerpoint/2010/main" val="3525332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202F39-B089-4B56-8CA7-0C70333A314D}" type="slidenum">
              <a:rPr lang="en-GB" smtClean="0"/>
              <a:t>3</a:t>
            </a:fld>
            <a:endParaRPr lang="en-GB"/>
          </a:p>
        </p:txBody>
      </p:sp>
    </p:spTree>
    <p:extLst>
      <p:ext uri="{BB962C8B-B14F-4D97-AF65-F5344CB8AC3E}">
        <p14:creationId xmlns:p14="http://schemas.microsoft.com/office/powerpoint/2010/main" val="10551216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202F39-B089-4B56-8CA7-0C70333A314D}" type="slidenum">
              <a:rPr lang="en-GB" smtClean="0"/>
              <a:t>30</a:t>
            </a:fld>
            <a:endParaRPr lang="en-GB"/>
          </a:p>
        </p:txBody>
      </p:sp>
    </p:spTree>
    <p:extLst>
      <p:ext uri="{BB962C8B-B14F-4D97-AF65-F5344CB8AC3E}">
        <p14:creationId xmlns:p14="http://schemas.microsoft.com/office/powerpoint/2010/main" val="14126639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202F39-B089-4B56-8CA7-0C70333A314D}" type="slidenum">
              <a:rPr lang="en-GB" smtClean="0"/>
              <a:t>31</a:t>
            </a:fld>
            <a:endParaRPr lang="en-GB"/>
          </a:p>
        </p:txBody>
      </p:sp>
    </p:spTree>
    <p:extLst>
      <p:ext uri="{BB962C8B-B14F-4D97-AF65-F5344CB8AC3E}">
        <p14:creationId xmlns:p14="http://schemas.microsoft.com/office/powerpoint/2010/main" val="26713170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202F39-B089-4B56-8CA7-0C70333A314D}" type="slidenum">
              <a:rPr lang="en-GB" smtClean="0"/>
              <a:t>32</a:t>
            </a:fld>
            <a:endParaRPr lang="en-GB"/>
          </a:p>
        </p:txBody>
      </p:sp>
    </p:spTree>
    <p:extLst>
      <p:ext uri="{BB962C8B-B14F-4D97-AF65-F5344CB8AC3E}">
        <p14:creationId xmlns:p14="http://schemas.microsoft.com/office/powerpoint/2010/main" val="13077788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202F39-B089-4B56-8CA7-0C70333A314D}" type="slidenum">
              <a:rPr lang="en-GB" smtClean="0"/>
              <a:t>33</a:t>
            </a:fld>
            <a:endParaRPr lang="en-GB"/>
          </a:p>
        </p:txBody>
      </p:sp>
    </p:spTree>
    <p:extLst>
      <p:ext uri="{BB962C8B-B14F-4D97-AF65-F5344CB8AC3E}">
        <p14:creationId xmlns:p14="http://schemas.microsoft.com/office/powerpoint/2010/main" val="42300773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202F39-B089-4B56-8CA7-0C70333A314D}" type="slidenum">
              <a:rPr lang="en-GB" smtClean="0"/>
              <a:t>34</a:t>
            </a:fld>
            <a:endParaRPr lang="en-GB"/>
          </a:p>
        </p:txBody>
      </p:sp>
    </p:spTree>
    <p:extLst>
      <p:ext uri="{BB962C8B-B14F-4D97-AF65-F5344CB8AC3E}">
        <p14:creationId xmlns:p14="http://schemas.microsoft.com/office/powerpoint/2010/main" val="39126680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202F39-B089-4B56-8CA7-0C70333A314D}" type="slidenum">
              <a:rPr lang="en-GB" smtClean="0"/>
              <a:t>35</a:t>
            </a:fld>
            <a:endParaRPr lang="en-GB"/>
          </a:p>
        </p:txBody>
      </p:sp>
    </p:spTree>
    <p:extLst>
      <p:ext uri="{BB962C8B-B14F-4D97-AF65-F5344CB8AC3E}">
        <p14:creationId xmlns:p14="http://schemas.microsoft.com/office/powerpoint/2010/main" val="27067831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202F39-B089-4B56-8CA7-0C70333A314D}" type="slidenum">
              <a:rPr lang="en-GB" smtClean="0"/>
              <a:t>36</a:t>
            </a:fld>
            <a:endParaRPr lang="en-GB"/>
          </a:p>
        </p:txBody>
      </p:sp>
    </p:spTree>
    <p:extLst>
      <p:ext uri="{BB962C8B-B14F-4D97-AF65-F5344CB8AC3E}">
        <p14:creationId xmlns:p14="http://schemas.microsoft.com/office/powerpoint/2010/main" val="28450687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202F39-B089-4B56-8CA7-0C70333A314D}" type="slidenum">
              <a:rPr lang="en-GB" smtClean="0"/>
              <a:t>37</a:t>
            </a:fld>
            <a:endParaRPr lang="en-GB"/>
          </a:p>
        </p:txBody>
      </p:sp>
    </p:spTree>
    <p:extLst>
      <p:ext uri="{BB962C8B-B14F-4D97-AF65-F5344CB8AC3E}">
        <p14:creationId xmlns:p14="http://schemas.microsoft.com/office/powerpoint/2010/main" val="20054673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202F39-B089-4B56-8CA7-0C70333A314D}" type="slidenum">
              <a:rPr lang="en-GB" smtClean="0"/>
              <a:t>38</a:t>
            </a:fld>
            <a:endParaRPr lang="en-GB"/>
          </a:p>
        </p:txBody>
      </p:sp>
    </p:spTree>
    <p:extLst>
      <p:ext uri="{BB962C8B-B14F-4D97-AF65-F5344CB8AC3E}">
        <p14:creationId xmlns:p14="http://schemas.microsoft.com/office/powerpoint/2010/main" val="19763615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202F39-B089-4B56-8CA7-0C70333A314D}" type="slidenum">
              <a:rPr lang="en-GB" smtClean="0"/>
              <a:t>39</a:t>
            </a:fld>
            <a:endParaRPr lang="en-GB"/>
          </a:p>
        </p:txBody>
      </p:sp>
    </p:spTree>
    <p:extLst>
      <p:ext uri="{BB962C8B-B14F-4D97-AF65-F5344CB8AC3E}">
        <p14:creationId xmlns:p14="http://schemas.microsoft.com/office/powerpoint/2010/main" val="1055713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The overview shows that the international EXPORTS of merchandise and export of service is totalled to 32.7 trillion USD in 2024 while the IMPORTS of merchandise and service during the same year reached to 32 trillion USD. </a:t>
            </a:r>
          </a:p>
          <a:p>
            <a:endParaRPr lang="tr-TR" dirty="0"/>
          </a:p>
          <a:p>
            <a:r>
              <a:rPr lang="tr-TR" dirty="0"/>
              <a:t>The trade data  indiactes that the annual changes within the last two years in merchandise exports and import positive but around 1%. However, the annual changes in teh same period 9.6% for service export and 7.3% for service import. </a:t>
            </a:r>
          </a:p>
          <a:p>
            <a:endParaRPr lang="tr-TR" dirty="0"/>
          </a:p>
          <a:p>
            <a:r>
              <a:rPr lang="tr-TR" dirty="0"/>
              <a:t>The same data set also shows that the trend in the service export and import during the past 5 years is continously upward while the same trend in merchandise exports and imports are vaiwing year by year.</a:t>
            </a:r>
          </a:p>
        </p:txBody>
      </p:sp>
      <p:sp>
        <p:nvSpPr>
          <p:cNvPr id="4" name="Slide Number Placeholder 3"/>
          <p:cNvSpPr>
            <a:spLocks noGrp="1"/>
          </p:cNvSpPr>
          <p:nvPr>
            <p:ph type="sldNum" sz="quarter" idx="5"/>
          </p:nvPr>
        </p:nvSpPr>
        <p:spPr/>
        <p:txBody>
          <a:bodyPr/>
          <a:lstStyle/>
          <a:p>
            <a:fld id="{8C202F39-B089-4B56-8CA7-0C70333A314D}" type="slidenum">
              <a:rPr lang="en-GB" smtClean="0"/>
              <a:t>4</a:t>
            </a:fld>
            <a:endParaRPr lang="en-GB"/>
          </a:p>
        </p:txBody>
      </p:sp>
    </p:spTree>
    <p:extLst>
      <p:ext uri="{BB962C8B-B14F-4D97-AF65-F5344CB8AC3E}">
        <p14:creationId xmlns:p14="http://schemas.microsoft.com/office/powerpoint/2010/main" val="21847525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202F39-B089-4B56-8CA7-0C70333A314D}" type="slidenum">
              <a:rPr lang="en-GB" smtClean="0"/>
              <a:t>40</a:t>
            </a:fld>
            <a:endParaRPr lang="en-GB"/>
          </a:p>
        </p:txBody>
      </p:sp>
    </p:spTree>
    <p:extLst>
      <p:ext uri="{BB962C8B-B14F-4D97-AF65-F5344CB8AC3E}">
        <p14:creationId xmlns:p14="http://schemas.microsoft.com/office/powerpoint/2010/main" val="3052846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202F39-B089-4B56-8CA7-0C70333A314D}" type="slidenum">
              <a:rPr lang="en-GB" smtClean="0"/>
              <a:t>5</a:t>
            </a:fld>
            <a:endParaRPr lang="en-GB"/>
          </a:p>
        </p:txBody>
      </p:sp>
    </p:spTree>
    <p:extLst>
      <p:ext uri="{BB962C8B-B14F-4D97-AF65-F5344CB8AC3E}">
        <p14:creationId xmlns:p14="http://schemas.microsoft.com/office/powerpoint/2010/main" val="3356084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The breakdown of world merchandise export data shows that China, USA and Germany are kept their first three ranks and their share in the global merchandise export is slighly over 30% during the past 5 years. As the slide shows, the top ten countries’ of merchandise exports constituties 50% of the global export value.</a:t>
            </a:r>
          </a:p>
          <a:p>
            <a:endParaRPr lang="tr-TR" dirty="0"/>
          </a:p>
          <a:p>
            <a:r>
              <a:rPr lang="tr-TR" dirty="0"/>
              <a:t>Among 57 OIC countries, Only Malaysia,UAE,Saudi Arabia,Indonesia and Türkiye found a pace among the top 30 countries with the merchandise export value between 261 and 330 billion USD in 2024. Interestingly, the  total exports value of the 5 OIC countries’s export value is less than Germany but more than Netherlands.</a:t>
            </a:r>
            <a:endParaRPr lang="en-GB" dirty="0"/>
          </a:p>
        </p:txBody>
      </p:sp>
      <p:sp>
        <p:nvSpPr>
          <p:cNvPr id="4" name="Slide Number Placeholder 3"/>
          <p:cNvSpPr>
            <a:spLocks noGrp="1"/>
          </p:cNvSpPr>
          <p:nvPr>
            <p:ph type="sldNum" sz="quarter" idx="5"/>
          </p:nvPr>
        </p:nvSpPr>
        <p:spPr/>
        <p:txBody>
          <a:bodyPr/>
          <a:lstStyle/>
          <a:p>
            <a:fld id="{8C202F39-B089-4B56-8CA7-0C70333A314D}" type="slidenum">
              <a:rPr lang="en-GB" smtClean="0"/>
              <a:t>6</a:t>
            </a:fld>
            <a:endParaRPr lang="en-GB"/>
          </a:p>
        </p:txBody>
      </p:sp>
    </p:spTree>
    <p:extLst>
      <p:ext uri="{BB962C8B-B14F-4D97-AF65-F5344CB8AC3E}">
        <p14:creationId xmlns:p14="http://schemas.microsoft.com/office/powerpoint/2010/main" val="3425977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This chart illustrates the major top 10 merchandise exporting countries and with the 5 OIC countries within the top 30 exporters.</a:t>
            </a:r>
            <a:endParaRPr lang="en-GB" dirty="0"/>
          </a:p>
        </p:txBody>
      </p:sp>
      <p:sp>
        <p:nvSpPr>
          <p:cNvPr id="4" name="Slide Number Placeholder 3"/>
          <p:cNvSpPr>
            <a:spLocks noGrp="1"/>
          </p:cNvSpPr>
          <p:nvPr>
            <p:ph type="sldNum" sz="quarter" idx="5"/>
          </p:nvPr>
        </p:nvSpPr>
        <p:spPr/>
        <p:txBody>
          <a:bodyPr/>
          <a:lstStyle/>
          <a:p>
            <a:fld id="{8C202F39-B089-4B56-8CA7-0C70333A314D}" type="slidenum">
              <a:rPr lang="en-GB" smtClean="0"/>
              <a:t>7</a:t>
            </a:fld>
            <a:endParaRPr lang="en-GB"/>
          </a:p>
        </p:txBody>
      </p:sp>
    </p:spTree>
    <p:extLst>
      <p:ext uri="{BB962C8B-B14F-4D97-AF65-F5344CB8AC3E}">
        <p14:creationId xmlns:p14="http://schemas.microsoft.com/office/powerpoint/2010/main" val="2398340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This slide is designed to capture what kind of produts mostly exported by the countries and the terrritories (approx.200) during the past five years.  The product categories are based on the WCO HS chapters and ITC data set template. According to this data,electrical equipment kept the first rank and followed by mineral fuels,machinert and mechanical appliances. These three produc groups are followed by vehicles and precious stones and metals. The share of the mineral fuels in the entire merchandise export has been 14% in 2023 and 12.5% in 2024. The decrease trend in annual export value since 2022 is observed since 2024.</a:t>
            </a:r>
            <a:endParaRPr lang="en-GB" dirty="0"/>
          </a:p>
        </p:txBody>
      </p:sp>
      <p:sp>
        <p:nvSpPr>
          <p:cNvPr id="4" name="Slide Number Placeholder 3"/>
          <p:cNvSpPr>
            <a:spLocks noGrp="1"/>
          </p:cNvSpPr>
          <p:nvPr>
            <p:ph type="sldNum" sz="quarter" idx="5"/>
          </p:nvPr>
        </p:nvSpPr>
        <p:spPr/>
        <p:txBody>
          <a:bodyPr/>
          <a:lstStyle/>
          <a:p>
            <a:fld id="{8C202F39-B089-4B56-8CA7-0C70333A314D}" type="slidenum">
              <a:rPr lang="en-GB" smtClean="0"/>
              <a:t>8</a:t>
            </a:fld>
            <a:endParaRPr lang="en-GB"/>
          </a:p>
        </p:txBody>
      </p:sp>
    </p:spTree>
    <p:extLst>
      <p:ext uri="{BB962C8B-B14F-4D97-AF65-F5344CB8AC3E}">
        <p14:creationId xmlns:p14="http://schemas.microsoft.com/office/powerpoint/2010/main" val="2894120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202F39-B089-4B56-8CA7-0C70333A314D}" type="slidenum">
              <a:rPr lang="en-GB" smtClean="0"/>
              <a:t>9</a:t>
            </a:fld>
            <a:endParaRPr lang="en-GB"/>
          </a:p>
        </p:txBody>
      </p:sp>
    </p:spTree>
    <p:extLst>
      <p:ext uri="{BB962C8B-B14F-4D97-AF65-F5344CB8AC3E}">
        <p14:creationId xmlns:p14="http://schemas.microsoft.com/office/powerpoint/2010/main" val="26239054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70487-E317-A893-0CEF-94FFD5140A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DC32C36-707B-525D-5D4D-F01712DEAD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406D28-82B0-BFB9-7B92-F0B50989137A}"/>
              </a:ext>
            </a:extLst>
          </p:cNvPr>
          <p:cNvSpPr>
            <a:spLocks noGrp="1"/>
          </p:cNvSpPr>
          <p:nvPr>
            <p:ph type="dt" sz="half" idx="10"/>
          </p:nvPr>
        </p:nvSpPr>
        <p:spPr/>
        <p:txBody>
          <a:bodyPr/>
          <a:lstStyle/>
          <a:p>
            <a:fld id="{586EBCA8-36C2-42A7-B7F7-A9D7FB8DD529}" type="datetime1">
              <a:rPr lang="en-GB" smtClean="0"/>
              <a:t>22/09/2025</a:t>
            </a:fld>
            <a:endParaRPr lang="en-GB"/>
          </a:p>
        </p:txBody>
      </p:sp>
      <p:sp>
        <p:nvSpPr>
          <p:cNvPr id="5" name="Footer Placeholder 4">
            <a:extLst>
              <a:ext uri="{FF2B5EF4-FFF2-40B4-BE49-F238E27FC236}">
                <a16:creationId xmlns:a16="http://schemas.microsoft.com/office/drawing/2014/main" id="{10F07306-3AA9-E13E-E97E-7032F27D196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B533F0-87F9-BB51-6210-D045905929F5}"/>
              </a:ext>
            </a:extLst>
          </p:cNvPr>
          <p:cNvSpPr>
            <a:spLocks noGrp="1"/>
          </p:cNvSpPr>
          <p:nvPr>
            <p:ph type="sldNum" sz="quarter" idx="12"/>
          </p:nvPr>
        </p:nvSpPr>
        <p:spPr/>
        <p:txBody>
          <a:bodyPr/>
          <a:lstStyle/>
          <a:p>
            <a:fld id="{001EB87D-2C7B-44B5-AAC9-F83321C61E43}" type="slidenum">
              <a:rPr lang="en-GB" smtClean="0"/>
              <a:t>‹#›</a:t>
            </a:fld>
            <a:endParaRPr lang="en-GB"/>
          </a:p>
        </p:txBody>
      </p:sp>
    </p:spTree>
    <p:extLst>
      <p:ext uri="{BB962C8B-B14F-4D97-AF65-F5344CB8AC3E}">
        <p14:creationId xmlns:p14="http://schemas.microsoft.com/office/powerpoint/2010/main" val="244591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E048F-1187-B49C-59E3-E9856BDFAA1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8C6098F-4744-E41F-F1FC-8EB7A548E3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D923A43-B243-B8E5-8D5A-720B258E1144}"/>
              </a:ext>
            </a:extLst>
          </p:cNvPr>
          <p:cNvSpPr>
            <a:spLocks noGrp="1"/>
          </p:cNvSpPr>
          <p:nvPr>
            <p:ph type="dt" sz="half" idx="10"/>
          </p:nvPr>
        </p:nvSpPr>
        <p:spPr/>
        <p:txBody>
          <a:bodyPr/>
          <a:lstStyle/>
          <a:p>
            <a:fld id="{2CB117ED-15CF-4334-946D-9388EC373348}" type="datetime1">
              <a:rPr lang="en-GB" smtClean="0"/>
              <a:t>22/09/2025</a:t>
            </a:fld>
            <a:endParaRPr lang="en-GB"/>
          </a:p>
        </p:txBody>
      </p:sp>
      <p:sp>
        <p:nvSpPr>
          <p:cNvPr id="5" name="Footer Placeholder 4">
            <a:extLst>
              <a:ext uri="{FF2B5EF4-FFF2-40B4-BE49-F238E27FC236}">
                <a16:creationId xmlns:a16="http://schemas.microsoft.com/office/drawing/2014/main" id="{10938C2E-95F1-4127-C7B1-E69EC43999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8908E3B-2A2E-5526-8256-0E92334C9958}"/>
              </a:ext>
            </a:extLst>
          </p:cNvPr>
          <p:cNvSpPr>
            <a:spLocks noGrp="1"/>
          </p:cNvSpPr>
          <p:nvPr>
            <p:ph type="sldNum" sz="quarter" idx="12"/>
          </p:nvPr>
        </p:nvSpPr>
        <p:spPr/>
        <p:txBody>
          <a:bodyPr/>
          <a:lstStyle/>
          <a:p>
            <a:fld id="{001EB87D-2C7B-44B5-AAC9-F83321C61E43}" type="slidenum">
              <a:rPr lang="en-GB" smtClean="0"/>
              <a:t>‹#›</a:t>
            </a:fld>
            <a:endParaRPr lang="en-GB"/>
          </a:p>
        </p:txBody>
      </p:sp>
    </p:spTree>
    <p:extLst>
      <p:ext uri="{BB962C8B-B14F-4D97-AF65-F5344CB8AC3E}">
        <p14:creationId xmlns:p14="http://schemas.microsoft.com/office/powerpoint/2010/main" val="3814079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ABA9B4-D3B3-9730-E5DA-6C74DD993F9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692603F-0C96-2B05-88C5-11857557F09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9E1A14D-4A88-6AA7-6A45-20AD49D80B4D}"/>
              </a:ext>
            </a:extLst>
          </p:cNvPr>
          <p:cNvSpPr>
            <a:spLocks noGrp="1"/>
          </p:cNvSpPr>
          <p:nvPr>
            <p:ph type="dt" sz="half" idx="10"/>
          </p:nvPr>
        </p:nvSpPr>
        <p:spPr/>
        <p:txBody>
          <a:bodyPr/>
          <a:lstStyle/>
          <a:p>
            <a:fld id="{39439758-5316-475A-B682-A4BC7A9E54F6}" type="datetime1">
              <a:rPr lang="en-GB" smtClean="0"/>
              <a:t>22/09/2025</a:t>
            </a:fld>
            <a:endParaRPr lang="en-GB"/>
          </a:p>
        </p:txBody>
      </p:sp>
      <p:sp>
        <p:nvSpPr>
          <p:cNvPr id="5" name="Footer Placeholder 4">
            <a:extLst>
              <a:ext uri="{FF2B5EF4-FFF2-40B4-BE49-F238E27FC236}">
                <a16:creationId xmlns:a16="http://schemas.microsoft.com/office/drawing/2014/main" id="{8FFA6BB4-98AA-E565-1BE7-7AC05137C92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3D979C-01CF-BC74-C2D0-DBC2177E7A91}"/>
              </a:ext>
            </a:extLst>
          </p:cNvPr>
          <p:cNvSpPr>
            <a:spLocks noGrp="1"/>
          </p:cNvSpPr>
          <p:nvPr>
            <p:ph type="sldNum" sz="quarter" idx="12"/>
          </p:nvPr>
        </p:nvSpPr>
        <p:spPr/>
        <p:txBody>
          <a:bodyPr/>
          <a:lstStyle/>
          <a:p>
            <a:fld id="{001EB87D-2C7B-44B5-AAC9-F83321C61E43}" type="slidenum">
              <a:rPr lang="en-GB" smtClean="0"/>
              <a:t>‹#›</a:t>
            </a:fld>
            <a:endParaRPr lang="en-GB"/>
          </a:p>
        </p:txBody>
      </p:sp>
    </p:spTree>
    <p:extLst>
      <p:ext uri="{BB962C8B-B14F-4D97-AF65-F5344CB8AC3E}">
        <p14:creationId xmlns:p14="http://schemas.microsoft.com/office/powerpoint/2010/main" val="1988036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0221E-F3FE-15F5-F30B-7CC4CACEA60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5C4D585-73D5-36B9-5268-0A109C378A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66A6836-AF87-0D9E-AB0D-9433D076B283}"/>
              </a:ext>
            </a:extLst>
          </p:cNvPr>
          <p:cNvSpPr>
            <a:spLocks noGrp="1"/>
          </p:cNvSpPr>
          <p:nvPr>
            <p:ph type="dt" sz="half" idx="10"/>
          </p:nvPr>
        </p:nvSpPr>
        <p:spPr/>
        <p:txBody>
          <a:bodyPr/>
          <a:lstStyle/>
          <a:p>
            <a:fld id="{E2393B56-117F-467E-ABDA-C8C3CC2212EB}" type="datetime1">
              <a:rPr lang="en-GB" smtClean="0"/>
              <a:t>22/09/2025</a:t>
            </a:fld>
            <a:endParaRPr lang="en-GB"/>
          </a:p>
        </p:txBody>
      </p:sp>
      <p:sp>
        <p:nvSpPr>
          <p:cNvPr id="5" name="Footer Placeholder 4">
            <a:extLst>
              <a:ext uri="{FF2B5EF4-FFF2-40B4-BE49-F238E27FC236}">
                <a16:creationId xmlns:a16="http://schemas.microsoft.com/office/drawing/2014/main" id="{CA1C673A-D0C0-8D31-5FA1-A4CE075D88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2F198EB-C06B-1F0D-AD14-E9D748240F0A}"/>
              </a:ext>
            </a:extLst>
          </p:cNvPr>
          <p:cNvSpPr>
            <a:spLocks noGrp="1"/>
          </p:cNvSpPr>
          <p:nvPr>
            <p:ph type="sldNum" sz="quarter" idx="12"/>
          </p:nvPr>
        </p:nvSpPr>
        <p:spPr/>
        <p:txBody>
          <a:bodyPr/>
          <a:lstStyle/>
          <a:p>
            <a:fld id="{001EB87D-2C7B-44B5-AAC9-F83321C61E43}" type="slidenum">
              <a:rPr lang="en-GB" smtClean="0"/>
              <a:t>‹#›</a:t>
            </a:fld>
            <a:endParaRPr lang="en-GB"/>
          </a:p>
        </p:txBody>
      </p:sp>
    </p:spTree>
    <p:extLst>
      <p:ext uri="{BB962C8B-B14F-4D97-AF65-F5344CB8AC3E}">
        <p14:creationId xmlns:p14="http://schemas.microsoft.com/office/powerpoint/2010/main" val="902064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A0E4D-74D4-A020-90C1-740417800E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AD13593-989A-B76E-47B0-D4E59955D07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2DCCB3-CDEB-2EB1-6AD8-16F2598F889D}"/>
              </a:ext>
            </a:extLst>
          </p:cNvPr>
          <p:cNvSpPr>
            <a:spLocks noGrp="1"/>
          </p:cNvSpPr>
          <p:nvPr>
            <p:ph type="dt" sz="half" idx="10"/>
          </p:nvPr>
        </p:nvSpPr>
        <p:spPr/>
        <p:txBody>
          <a:bodyPr/>
          <a:lstStyle/>
          <a:p>
            <a:fld id="{B949DB35-EA4E-4617-80B3-8BB7599DA594}" type="datetime1">
              <a:rPr lang="en-GB" smtClean="0"/>
              <a:t>22/09/2025</a:t>
            </a:fld>
            <a:endParaRPr lang="en-GB"/>
          </a:p>
        </p:txBody>
      </p:sp>
      <p:sp>
        <p:nvSpPr>
          <p:cNvPr id="5" name="Footer Placeholder 4">
            <a:extLst>
              <a:ext uri="{FF2B5EF4-FFF2-40B4-BE49-F238E27FC236}">
                <a16:creationId xmlns:a16="http://schemas.microsoft.com/office/drawing/2014/main" id="{0D3298B7-1098-0E65-363F-C22C122819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FF6F659-F6BE-FEC1-C758-766C3672E522}"/>
              </a:ext>
            </a:extLst>
          </p:cNvPr>
          <p:cNvSpPr>
            <a:spLocks noGrp="1"/>
          </p:cNvSpPr>
          <p:nvPr>
            <p:ph type="sldNum" sz="quarter" idx="12"/>
          </p:nvPr>
        </p:nvSpPr>
        <p:spPr/>
        <p:txBody>
          <a:bodyPr/>
          <a:lstStyle/>
          <a:p>
            <a:fld id="{001EB87D-2C7B-44B5-AAC9-F83321C61E43}" type="slidenum">
              <a:rPr lang="en-GB" smtClean="0"/>
              <a:t>‹#›</a:t>
            </a:fld>
            <a:endParaRPr lang="en-GB"/>
          </a:p>
        </p:txBody>
      </p:sp>
    </p:spTree>
    <p:extLst>
      <p:ext uri="{BB962C8B-B14F-4D97-AF65-F5344CB8AC3E}">
        <p14:creationId xmlns:p14="http://schemas.microsoft.com/office/powerpoint/2010/main" val="2969843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D58D3-0BD1-BE87-61C6-ED5A908D8D1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B9B81DE-C006-1A3A-3D29-47665F942A0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573E877-53D6-73B4-762E-26EA623CFB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E5EB6C9-2A17-B94B-F9B8-00CBE7816A86}"/>
              </a:ext>
            </a:extLst>
          </p:cNvPr>
          <p:cNvSpPr>
            <a:spLocks noGrp="1"/>
          </p:cNvSpPr>
          <p:nvPr>
            <p:ph type="dt" sz="half" idx="10"/>
          </p:nvPr>
        </p:nvSpPr>
        <p:spPr/>
        <p:txBody>
          <a:bodyPr/>
          <a:lstStyle/>
          <a:p>
            <a:fld id="{FBAC7958-6810-4313-9F02-16BCB6ADD552}" type="datetime1">
              <a:rPr lang="en-GB" smtClean="0"/>
              <a:t>22/09/2025</a:t>
            </a:fld>
            <a:endParaRPr lang="en-GB"/>
          </a:p>
        </p:txBody>
      </p:sp>
      <p:sp>
        <p:nvSpPr>
          <p:cNvPr id="6" name="Footer Placeholder 5">
            <a:extLst>
              <a:ext uri="{FF2B5EF4-FFF2-40B4-BE49-F238E27FC236}">
                <a16:creationId xmlns:a16="http://schemas.microsoft.com/office/drawing/2014/main" id="{3C1099DF-C7B5-7660-CE40-B0E2D304814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6CDE0B3-E107-3E45-4F86-C87CA123CE99}"/>
              </a:ext>
            </a:extLst>
          </p:cNvPr>
          <p:cNvSpPr>
            <a:spLocks noGrp="1"/>
          </p:cNvSpPr>
          <p:nvPr>
            <p:ph type="sldNum" sz="quarter" idx="12"/>
          </p:nvPr>
        </p:nvSpPr>
        <p:spPr/>
        <p:txBody>
          <a:bodyPr/>
          <a:lstStyle/>
          <a:p>
            <a:fld id="{001EB87D-2C7B-44B5-AAC9-F83321C61E43}" type="slidenum">
              <a:rPr lang="en-GB" smtClean="0"/>
              <a:t>‹#›</a:t>
            </a:fld>
            <a:endParaRPr lang="en-GB"/>
          </a:p>
        </p:txBody>
      </p:sp>
    </p:spTree>
    <p:extLst>
      <p:ext uri="{BB962C8B-B14F-4D97-AF65-F5344CB8AC3E}">
        <p14:creationId xmlns:p14="http://schemas.microsoft.com/office/powerpoint/2010/main" val="34914528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28BB6-4827-E400-6AEF-7F7763C26C0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12B87D8-1896-6FCC-00B6-814BF73798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3C0A6D-A5C2-70EB-546C-9136E7AFBA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3ED3EBB-9450-5D01-E72C-4AA0360ACE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5CCC4E-D563-8444-A3F9-3D861FDAB1B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1398065-A942-5A30-D826-013425378787}"/>
              </a:ext>
            </a:extLst>
          </p:cNvPr>
          <p:cNvSpPr>
            <a:spLocks noGrp="1"/>
          </p:cNvSpPr>
          <p:nvPr>
            <p:ph type="dt" sz="half" idx="10"/>
          </p:nvPr>
        </p:nvSpPr>
        <p:spPr/>
        <p:txBody>
          <a:bodyPr/>
          <a:lstStyle/>
          <a:p>
            <a:fld id="{7774EF1B-AE72-4380-A17B-4B682AB2C83C}" type="datetime1">
              <a:rPr lang="en-GB" smtClean="0"/>
              <a:t>22/09/2025</a:t>
            </a:fld>
            <a:endParaRPr lang="en-GB"/>
          </a:p>
        </p:txBody>
      </p:sp>
      <p:sp>
        <p:nvSpPr>
          <p:cNvPr id="8" name="Footer Placeholder 7">
            <a:extLst>
              <a:ext uri="{FF2B5EF4-FFF2-40B4-BE49-F238E27FC236}">
                <a16:creationId xmlns:a16="http://schemas.microsoft.com/office/drawing/2014/main" id="{D2757FE4-678C-B7D2-9051-E4934E6499B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5FAEEAA-D792-998B-AC42-983FCAF2C730}"/>
              </a:ext>
            </a:extLst>
          </p:cNvPr>
          <p:cNvSpPr>
            <a:spLocks noGrp="1"/>
          </p:cNvSpPr>
          <p:nvPr>
            <p:ph type="sldNum" sz="quarter" idx="12"/>
          </p:nvPr>
        </p:nvSpPr>
        <p:spPr/>
        <p:txBody>
          <a:bodyPr/>
          <a:lstStyle/>
          <a:p>
            <a:fld id="{001EB87D-2C7B-44B5-AAC9-F83321C61E43}" type="slidenum">
              <a:rPr lang="en-GB" smtClean="0"/>
              <a:t>‹#›</a:t>
            </a:fld>
            <a:endParaRPr lang="en-GB"/>
          </a:p>
        </p:txBody>
      </p:sp>
    </p:spTree>
    <p:extLst>
      <p:ext uri="{BB962C8B-B14F-4D97-AF65-F5344CB8AC3E}">
        <p14:creationId xmlns:p14="http://schemas.microsoft.com/office/powerpoint/2010/main" val="5876716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9781F-118B-9244-30B8-EC2E3AA714A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E8FA06C-D51E-7DE5-1531-5D9255B23D4C}"/>
              </a:ext>
            </a:extLst>
          </p:cNvPr>
          <p:cNvSpPr>
            <a:spLocks noGrp="1"/>
          </p:cNvSpPr>
          <p:nvPr>
            <p:ph type="dt" sz="half" idx="10"/>
          </p:nvPr>
        </p:nvSpPr>
        <p:spPr/>
        <p:txBody>
          <a:bodyPr/>
          <a:lstStyle/>
          <a:p>
            <a:fld id="{7173EBDF-68ED-4161-A168-F4F4A54697F5}" type="datetime1">
              <a:rPr lang="en-GB" smtClean="0"/>
              <a:t>22/09/2025</a:t>
            </a:fld>
            <a:endParaRPr lang="en-GB"/>
          </a:p>
        </p:txBody>
      </p:sp>
      <p:sp>
        <p:nvSpPr>
          <p:cNvPr id="4" name="Footer Placeholder 3">
            <a:extLst>
              <a:ext uri="{FF2B5EF4-FFF2-40B4-BE49-F238E27FC236}">
                <a16:creationId xmlns:a16="http://schemas.microsoft.com/office/drawing/2014/main" id="{3F62C910-3BB9-2C84-1565-E89D1EBE29B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2C8B404-1834-664A-BD7E-96946CDD0420}"/>
              </a:ext>
            </a:extLst>
          </p:cNvPr>
          <p:cNvSpPr>
            <a:spLocks noGrp="1"/>
          </p:cNvSpPr>
          <p:nvPr>
            <p:ph type="sldNum" sz="quarter" idx="12"/>
          </p:nvPr>
        </p:nvSpPr>
        <p:spPr/>
        <p:txBody>
          <a:bodyPr/>
          <a:lstStyle/>
          <a:p>
            <a:fld id="{001EB87D-2C7B-44B5-AAC9-F83321C61E43}" type="slidenum">
              <a:rPr lang="en-GB" smtClean="0"/>
              <a:t>‹#›</a:t>
            </a:fld>
            <a:endParaRPr lang="en-GB"/>
          </a:p>
        </p:txBody>
      </p:sp>
    </p:spTree>
    <p:extLst>
      <p:ext uri="{BB962C8B-B14F-4D97-AF65-F5344CB8AC3E}">
        <p14:creationId xmlns:p14="http://schemas.microsoft.com/office/powerpoint/2010/main" val="2353738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199F2F-3165-B24F-24C2-1FBADD3544E9}"/>
              </a:ext>
            </a:extLst>
          </p:cNvPr>
          <p:cNvSpPr>
            <a:spLocks noGrp="1"/>
          </p:cNvSpPr>
          <p:nvPr>
            <p:ph type="dt" sz="half" idx="10"/>
          </p:nvPr>
        </p:nvSpPr>
        <p:spPr/>
        <p:txBody>
          <a:bodyPr/>
          <a:lstStyle/>
          <a:p>
            <a:fld id="{EDB22259-4949-4F0B-8081-20C450C1D18F}" type="datetime1">
              <a:rPr lang="en-GB" smtClean="0"/>
              <a:t>22/09/2025</a:t>
            </a:fld>
            <a:endParaRPr lang="en-GB"/>
          </a:p>
        </p:txBody>
      </p:sp>
      <p:sp>
        <p:nvSpPr>
          <p:cNvPr id="3" name="Footer Placeholder 2">
            <a:extLst>
              <a:ext uri="{FF2B5EF4-FFF2-40B4-BE49-F238E27FC236}">
                <a16:creationId xmlns:a16="http://schemas.microsoft.com/office/drawing/2014/main" id="{994B7C87-0773-AAF0-21B2-7AF7CD0146F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3225BAB-CBB5-7ED2-B2AA-B541247A69F0}"/>
              </a:ext>
            </a:extLst>
          </p:cNvPr>
          <p:cNvSpPr>
            <a:spLocks noGrp="1"/>
          </p:cNvSpPr>
          <p:nvPr>
            <p:ph type="sldNum" sz="quarter" idx="12"/>
          </p:nvPr>
        </p:nvSpPr>
        <p:spPr/>
        <p:txBody>
          <a:bodyPr/>
          <a:lstStyle/>
          <a:p>
            <a:fld id="{001EB87D-2C7B-44B5-AAC9-F83321C61E43}" type="slidenum">
              <a:rPr lang="en-GB" smtClean="0"/>
              <a:t>‹#›</a:t>
            </a:fld>
            <a:endParaRPr lang="en-GB"/>
          </a:p>
        </p:txBody>
      </p:sp>
    </p:spTree>
    <p:extLst>
      <p:ext uri="{BB962C8B-B14F-4D97-AF65-F5344CB8AC3E}">
        <p14:creationId xmlns:p14="http://schemas.microsoft.com/office/powerpoint/2010/main" val="2754442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E7988-9CAE-41B5-9AC7-1CF2C8CD0B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9EE3A70-5C2B-F427-03EE-EDB38ED3C8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CBF5F2E-ADF8-3BA4-41EE-8E088D9F8B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4648DF-2F26-7B37-0596-29024EAC1343}"/>
              </a:ext>
            </a:extLst>
          </p:cNvPr>
          <p:cNvSpPr>
            <a:spLocks noGrp="1"/>
          </p:cNvSpPr>
          <p:nvPr>
            <p:ph type="dt" sz="half" idx="10"/>
          </p:nvPr>
        </p:nvSpPr>
        <p:spPr/>
        <p:txBody>
          <a:bodyPr/>
          <a:lstStyle/>
          <a:p>
            <a:fld id="{1AD6AAF8-46AB-4E66-A235-8E6DAB697F56}" type="datetime1">
              <a:rPr lang="en-GB" smtClean="0"/>
              <a:t>22/09/2025</a:t>
            </a:fld>
            <a:endParaRPr lang="en-GB"/>
          </a:p>
        </p:txBody>
      </p:sp>
      <p:sp>
        <p:nvSpPr>
          <p:cNvPr id="6" name="Footer Placeholder 5">
            <a:extLst>
              <a:ext uri="{FF2B5EF4-FFF2-40B4-BE49-F238E27FC236}">
                <a16:creationId xmlns:a16="http://schemas.microsoft.com/office/drawing/2014/main" id="{116E4B99-8675-25B0-1752-56A88577FCA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15481D-E8E9-0D01-7536-E1B971B0B477}"/>
              </a:ext>
            </a:extLst>
          </p:cNvPr>
          <p:cNvSpPr>
            <a:spLocks noGrp="1"/>
          </p:cNvSpPr>
          <p:nvPr>
            <p:ph type="sldNum" sz="quarter" idx="12"/>
          </p:nvPr>
        </p:nvSpPr>
        <p:spPr/>
        <p:txBody>
          <a:bodyPr/>
          <a:lstStyle/>
          <a:p>
            <a:fld id="{001EB87D-2C7B-44B5-AAC9-F83321C61E43}" type="slidenum">
              <a:rPr lang="en-GB" smtClean="0"/>
              <a:t>‹#›</a:t>
            </a:fld>
            <a:endParaRPr lang="en-GB"/>
          </a:p>
        </p:txBody>
      </p:sp>
    </p:spTree>
    <p:extLst>
      <p:ext uri="{BB962C8B-B14F-4D97-AF65-F5344CB8AC3E}">
        <p14:creationId xmlns:p14="http://schemas.microsoft.com/office/powerpoint/2010/main" val="1661346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17C7D-FB8D-9515-F759-DD70D360B6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8134447-22EE-4945-B1C3-FE016071A5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4C51F30-DD8F-7EAE-6A1D-19B8D5A5C5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A9A345-CB36-E610-4BF9-0B357D7DC87F}"/>
              </a:ext>
            </a:extLst>
          </p:cNvPr>
          <p:cNvSpPr>
            <a:spLocks noGrp="1"/>
          </p:cNvSpPr>
          <p:nvPr>
            <p:ph type="dt" sz="half" idx="10"/>
          </p:nvPr>
        </p:nvSpPr>
        <p:spPr/>
        <p:txBody>
          <a:bodyPr/>
          <a:lstStyle/>
          <a:p>
            <a:fld id="{C552E315-3028-4CC8-9C0A-1A3BD34CF82C}" type="datetime1">
              <a:rPr lang="en-GB" smtClean="0"/>
              <a:t>22/09/2025</a:t>
            </a:fld>
            <a:endParaRPr lang="en-GB"/>
          </a:p>
        </p:txBody>
      </p:sp>
      <p:sp>
        <p:nvSpPr>
          <p:cNvPr id="6" name="Footer Placeholder 5">
            <a:extLst>
              <a:ext uri="{FF2B5EF4-FFF2-40B4-BE49-F238E27FC236}">
                <a16:creationId xmlns:a16="http://schemas.microsoft.com/office/drawing/2014/main" id="{06237365-759F-E3E8-5809-623EB29E80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0ADB78A-D452-1447-E4B3-B87F79D343AC}"/>
              </a:ext>
            </a:extLst>
          </p:cNvPr>
          <p:cNvSpPr>
            <a:spLocks noGrp="1"/>
          </p:cNvSpPr>
          <p:nvPr>
            <p:ph type="sldNum" sz="quarter" idx="12"/>
          </p:nvPr>
        </p:nvSpPr>
        <p:spPr/>
        <p:txBody>
          <a:bodyPr/>
          <a:lstStyle/>
          <a:p>
            <a:fld id="{001EB87D-2C7B-44B5-AAC9-F83321C61E43}" type="slidenum">
              <a:rPr lang="en-GB" smtClean="0"/>
              <a:t>‹#›</a:t>
            </a:fld>
            <a:endParaRPr lang="en-GB"/>
          </a:p>
        </p:txBody>
      </p:sp>
    </p:spTree>
    <p:extLst>
      <p:ext uri="{BB962C8B-B14F-4D97-AF65-F5344CB8AC3E}">
        <p14:creationId xmlns:p14="http://schemas.microsoft.com/office/powerpoint/2010/main" val="513240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8C9E4A-54E1-05AB-B9A8-D131B867DE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5207720-B40E-2BE8-D62B-CC17C0B506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B45318B-1C18-D18D-386F-B31DEAEB6F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1107042-F391-4BB8-8523-68B50E18A118}" type="datetime1">
              <a:rPr lang="en-GB" smtClean="0"/>
              <a:t>22/09/2025</a:t>
            </a:fld>
            <a:endParaRPr lang="en-GB"/>
          </a:p>
        </p:txBody>
      </p:sp>
      <p:sp>
        <p:nvSpPr>
          <p:cNvPr id="5" name="Footer Placeholder 4">
            <a:extLst>
              <a:ext uri="{FF2B5EF4-FFF2-40B4-BE49-F238E27FC236}">
                <a16:creationId xmlns:a16="http://schemas.microsoft.com/office/drawing/2014/main" id="{70845217-3143-DB43-0C7A-7A428A1E81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EE847EE8-0BBD-347B-814F-447C60CFA9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01EB87D-2C7B-44B5-AAC9-F83321C61E43}" type="slidenum">
              <a:rPr lang="en-GB" smtClean="0"/>
              <a:t>‹#›</a:t>
            </a:fld>
            <a:endParaRPr lang="en-GB"/>
          </a:p>
        </p:txBody>
      </p:sp>
    </p:spTree>
    <p:extLst>
      <p:ext uri="{BB962C8B-B14F-4D97-AF65-F5344CB8AC3E}">
        <p14:creationId xmlns:p14="http://schemas.microsoft.com/office/powerpoint/2010/main" val="31282204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slide" Target="slide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3222F-138D-59A7-7988-C4573E5E452B}"/>
              </a:ext>
            </a:extLst>
          </p:cNvPr>
          <p:cNvSpPr>
            <a:spLocks noGrp="1"/>
          </p:cNvSpPr>
          <p:nvPr>
            <p:ph type="ctrTitle"/>
          </p:nvPr>
        </p:nvSpPr>
        <p:spPr>
          <a:xfrm>
            <a:off x="1498314" y="717079"/>
            <a:ext cx="9144000" cy="2387600"/>
          </a:xfrm>
        </p:spPr>
        <p:txBody>
          <a:bodyPr>
            <a:normAutofit fontScale="90000"/>
          </a:bodyPr>
          <a:lstStyle/>
          <a:p>
            <a:r>
              <a:rPr lang="tr-TR" dirty="0"/>
              <a:t>OIC</a:t>
            </a:r>
            <a:br>
              <a:rPr lang="tr-TR" dirty="0"/>
            </a:br>
            <a:r>
              <a:rPr lang="tr-TR" dirty="0"/>
              <a:t>TRADE OUTLOOK </a:t>
            </a:r>
            <a:br>
              <a:rPr lang="tr-TR" dirty="0"/>
            </a:br>
            <a:r>
              <a:rPr lang="tr-TR" dirty="0"/>
              <a:t>2024</a:t>
            </a:r>
            <a:endParaRPr lang="en-GB" dirty="0"/>
          </a:p>
        </p:txBody>
      </p:sp>
      <p:pic>
        <p:nvPicPr>
          <p:cNvPr id="4" name="Picture 3">
            <a:extLst>
              <a:ext uri="{FF2B5EF4-FFF2-40B4-BE49-F238E27FC236}">
                <a16:creationId xmlns:a16="http://schemas.microsoft.com/office/drawing/2014/main" id="{223BD111-108C-55AB-5417-CA0F3BBCFA11}"/>
              </a:ext>
            </a:extLst>
          </p:cNvPr>
          <p:cNvPicPr>
            <a:picLocks noChangeAspect="1"/>
          </p:cNvPicPr>
          <p:nvPr/>
        </p:nvPicPr>
        <p:blipFill>
          <a:blip r:embed="rId3"/>
          <a:stretch>
            <a:fillRect/>
          </a:stretch>
        </p:blipFill>
        <p:spPr>
          <a:xfrm>
            <a:off x="5568908" y="3226967"/>
            <a:ext cx="5225144" cy="2458802"/>
          </a:xfrm>
          <a:prstGeom prst="rect">
            <a:avLst/>
          </a:prstGeom>
        </p:spPr>
      </p:pic>
      <p:pic>
        <p:nvPicPr>
          <p:cNvPr id="6" name="Picture 5">
            <a:extLst>
              <a:ext uri="{FF2B5EF4-FFF2-40B4-BE49-F238E27FC236}">
                <a16:creationId xmlns:a16="http://schemas.microsoft.com/office/drawing/2014/main" id="{524B8CD3-D00D-24E6-F08C-88AF25752F58}"/>
              </a:ext>
            </a:extLst>
          </p:cNvPr>
          <p:cNvPicPr>
            <a:picLocks noChangeAspect="1"/>
          </p:cNvPicPr>
          <p:nvPr/>
        </p:nvPicPr>
        <p:blipFill>
          <a:blip r:embed="rId4"/>
          <a:stretch>
            <a:fillRect/>
          </a:stretch>
        </p:blipFill>
        <p:spPr>
          <a:xfrm>
            <a:off x="3512915" y="3226967"/>
            <a:ext cx="1848783" cy="2387600"/>
          </a:xfrm>
          <a:prstGeom prst="rect">
            <a:avLst/>
          </a:prstGeom>
        </p:spPr>
      </p:pic>
      <p:sp>
        <p:nvSpPr>
          <p:cNvPr id="8" name="TextBox 7">
            <a:extLst>
              <a:ext uri="{FF2B5EF4-FFF2-40B4-BE49-F238E27FC236}">
                <a16:creationId xmlns:a16="http://schemas.microsoft.com/office/drawing/2014/main" id="{9BC9392B-AF8D-B0AF-ABE6-1C6973C807FB}"/>
              </a:ext>
            </a:extLst>
          </p:cNvPr>
          <p:cNvSpPr txBox="1"/>
          <p:nvPr/>
        </p:nvSpPr>
        <p:spPr>
          <a:xfrm>
            <a:off x="1379697" y="3226967"/>
            <a:ext cx="2024080" cy="2585323"/>
          </a:xfrm>
          <a:prstGeom prst="rect">
            <a:avLst/>
          </a:prstGeom>
          <a:solidFill>
            <a:srgbClr val="92D050"/>
          </a:solidFill>
        </p:spPr>
        <p:txBody>
          <a:bodyPr wrap="none" rtlCol="0">
            <a:spAutoFit/>
          </a:bodyPr>
          <a:lstStyle/>
          <a:p>
            <a:pPr algn="ctr"/>
            <a:r>
              <a:rPr lang="tr-TR" b="1" dirty="0">
                <a:solidFill>
                  <a:srgbClr val="FFFF00"/>
                </a:solidFill>
              </a:rPr>
              <a:t>TRADE  OUTLOOK</a:t>
            </a:r>
          </a:p>
          <a:p>
            <a:pPr algn="ctr"/>
            <a:r>
              <a:rPr lang="tr-TR" b="1" dirty="0">
                <a:solidFill>
                  <a:srgbClr val="FFFF00"/>
                </a:solidFill>
              </a:rPr>
              <a:t>2024</a:t>
            </a:r>
          </a:p>
          <a:p>
            <a:pPr algn="ctr"/>
            <a:r>
              <a:rPr lang="tr-TR" b="1" dirty="0">
                <a:solidFill>
                  <a:srgbClr val="FFFF00"/>
                </a:solidFill>
              </a:rPr>
              <a:t>İn progress...</a:t>
            </a:r>
          </a:p>
          <a:p>
            <a:endParaRPr lang="tr-TR" dirty="0"/>
          </a:p>
          <a:p>
            <a:endParaRPr lang="tr-TR" dirty="0"/>
          </a:p>
          <a:p>
            <a:endParaRPr lang="tr-TR" dirty="0"/>
          </a:p>
          <a:p>
            <a:endParaRPr lang="tr-TR" dirty="0"/>
          </a:p>
          <a:p>
            <a:endParaRPr lang="tr-TR" dirty="0"/>
          </a:p>
          <a:p>
            <a:endParaRPr lang="en-GB" dirty="0"/>
          </a:p>
        </p:txBody>
      </p:sp>
      <p:sp>
        <p:nvSpPr>
          <p:cNvPr id="3" name="TextBox 2">
            <a:extLst>
              <a:ext uri="{FF2B5EF4-FFF2-40B4-BE49-F238E27FC236}">
                <a16:creationId xmlns:a16="http://schemas.microsoft.com/office/drawing/2014/main" id="{CACBB55C-787D-B656-04E9-72FBDDD3C731}"/>
              </a:ext>
            </a:extLst>
          </p:cNvPr>
          <p:cNvSpPr txBox="1"/>
          <p:nvPr/>
        </p:nvSpPr>
        <p:spPr>
          <a:xfrm>
            <a:off x="7099653" y="5896366"/>
            <a:ext cx="4926564" cy="369332"/>
          </a:xfrm>
          <a:prstGeom prst="rect">
            <a:avLst/>
          </a:prstGeom>
          <a:noFill/>
        </p:spPr>
        <p:txBody>
          <a:bodyPr wrap="square" rtlCol="0">
            <a:spAutoFit/>
          </a:bodyPr>
          <a:lstStyle/>
          <a:p>
            <a:r>
              <a:rPr lang="en-GB" dirty="0"/>
              <a:t>By </a:t>
            </a:r>
            <a:r>
              <a:rPr lang="en-GB" b="1" dirty="0"/>
              <a:t>ERCAN SAKA-COMCEC Trade Consultant</a:t>
            </a:r>
          </a:p>
        </p:txBody>
      </p:sp>
      <p:sp>
        <p:nvSpPr>
          <p:cNvPr id="5" name="Slide Number Placeholder 4">
            <a:extLst>
              <a:ext uri="{FF2B5EF4-FFF2-40B4-BE49-F238E27FC236}">
                <a16:creationId xmlns:a16="http://schemas.microsoft.com/office/drawing/2014/main" id="{D1929267-6E9A-2655-3574-FD8FB72201AE}"/>
              </a:ext>
            </a:extLst>
          </p:cNvPr>
          <p:cNvSpPr>
            <a:spLocks noGrp="1"/>
          </p:cNvSpPr>
          <p:nvPr>
            <p:ph type="sldNum" sz="quarter" idx="12"/>
          </p:nvPr>
        </p:nvSpPr>
        <p:spPr/>
        <p:txBody>
          <a:bodyPr/>
          <a:lstStyle/>
          <a:p>
            <a:fld id="{001EB87D-2C7B-44B5-AAC9-F83321C61E43}" type="slidenum">
              <a:rPr lang="en-GB" smtClean="0"/>
              <a:t>1</a:t>
            </a:fld>
            <a:endParaRPr lang="en-GB"/>
          </a:p>
        </p:txBody>
      </p:sp>
    </p:spTree>
    <p:extLst>
      <p:ext uri="{BB962C8B-B14F-4D97-AF65-F5344CB8AC3E}">
        <p14:creationId xmlns:p14="http://schemas.microsoft.com/office/powerpoint/2010/main" val="12617785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C536-5920-ED04-BB22-4EB6B4B8E163}"/>
              </a:ext>
            </a:extLst>
          </p:cNvPr>
          <p:cNvSpPr>
            <a:spLocks noGrp="1"/>
          </p:cNvSpPr>
          <p:nvPr>
            <p:ph type="title"/>
          </p:nvPr>
        </p:nvSpPr>
        <p:spPr>
          <a:xfrm>
            <a:off x="0" y="0"/>
            <a:ext cx="12191999" cy="1325563"/>
          </a:xfrm>
          <a:solidFill>
            <a:schemeClr val="bg1"/>
          </a:solidFill>
        </p:spPr>
        <p:txBody>
          <a:bodyPr/>
          <a:lstStyle/>
          <a:p>
            <a:pPr algn="ctr"/>
            <a:r>
              <a:rPr lang="en-GB" b="1" dirty="0"/>
              <a:t>WORLD </a:t>
            </a:r>
            <a:r>
              <a:rPr lang="tr-TR" b="1" dirty="0"/>
              <a:t>MERCHANDISE IMPORT</a:t>
            </a:r>
            <a:endParaRPr lang="en-GB" b="1" dirty="0"/>
          </a:p>
        </p:txBody>
      </p:sp>
      <p:graphicFrame>
        <p:nvGraphicFramePr>
          <p:cNvPr id="4" name="Content Placeholder 3">
            <a:extLst>
              <a:ext uri="{FF2B5EF4-FFF2-40B4-BE49-F238E27FC236}">
                <a16:creationId xmlns:a16="http://schemas.microsoft.com/office/drawing/2014/main" id="{E3B16847-AE25-CE3E-A905-51EFA5B29E92}"/>
              </a:ext>
            </a:extLst>
          </p:cNvPr>
          <p:cNvGraphicFramePr>
            <a:graphicFrameLocks noGrp="1"/>
          </p:cNvGraphicFramePr>
          <p:nvPr>
            <p:ph idx="1"/>
            <p:extLst>
              <p:ext uri="{D42A27DB-BD31-4B8C-83A1-F6EECF244321}">
                <p14:modId xmlns:p14="http://schemas.microsoft.com/office/powerpoint/2010/main" val="3594705479"/>
              </p:ext>
            </p:extLst>
          </p:nvPr>
        </p:nvGraphicFramePr>
        <p:xfrm>
          <a:off x="0" y="1055447"/>
          <a:ext cx="12191994" cy="6167329"/>
        </p:xfrm>
        <a:graphic>
          <a:graphicData uri="http://schemas.openxmlformats.org/drawingml/2006/table">
            <a:tbl>
              <a:tblPr firstRow="1" firstCol="1" bandRow="1">
                <a:tableStyleId>{5C22544A-7EE6-4342-B048-85BDC9FD1C3A}</a:tableStyleId>
              </a:tblPr>
              <a:tblGrid>
                <a:gridCol w="2031999">
                  <a:extLst>
                    <a:ext uri="{9D8B030D-6E8A-4147-A177-3AD203B41FA5}">
                      <a16:colId xmlns:a16="http://schemas.microsoft.com/office/drawing/2014/main" val="2077370365"/>
                    </a:ext>
                  </a:extLst>
                </a:gridCol>
                <a:gridCol w="2031999">
                  <a:extLst>
                    <a:ext uri="{9D8B030D-6E8A-4147-A177-3AD203B41FA5}">
                      <a16:colId xmlns:a16="http://schemas.microsoft.com/office/drawing/2014/main" val="4092033514"/>
                    </a:ext>
                  </a:extLst>
                </a:gridCol>
                <a:gridCol w="2031999">
                  <a:extLst>
                    <a:ext uri="{9D8B030D-6E8A-4147-A177-3AD203B41FA5}">
                      <a16:colId xmlns:a16="http://schemas.microsoft.com/office/drawing/2014/main" val="917558679"/>
                    </a:ext>
                  </a:extLst>
                </a:gridCol>
                <a:gridCol w="2031999">
                  <a:extLst>
                    <a:ext uri="{9D8B030D-6E8A-4147-A177-3AD203B41FA5}">
                      <a16:colId xmlns:a16="http://schemas.microsoft.com/office/drawing/2014/main" val="1082615752"/>
                    </a:ext>
                  </a:extLst>
                </a:gridCol>
                <a:gridCol w="2031999">
                  <a:extLst>
                    <a:ext uri="{9D8B030D-6E8A-4147-A177-3AD203B41FA5}">
                      <a16:colId xmlns:a16="http://schemas.microsoft.com/office/drawing/2014/main" val="2207108662"/>
                    </a:ext>
                  </a:extLst>
                </a:gridCol>
                <a:gridCol w="2031999">
                  <a:extLst>
                    <a:ext uri="{9D8B030D-6E8A-4147-A177-3AD203B41FA5}">
                      <a16:colId xmlns:a16="http://schemas.microsoft.com/office/drawing/2014/main" val="255269662"/>
                    </a:ext>
                  </a:extLst>
                </a:gridCol>
              </a:tblGrid>
              <a:tr h="474810">
                <a:tc>
                  <a:txBody>
                    <a:bodyPr/>
                    <a:lstStyle/>
                    <a:p>
                      <a:pPr algn="ctr">
                        <a:buNone/>
                      </a:pPr>
                      <a:r>
                        <a:rPr lang="en-GB" sz="1400" b="1" dirty="0">
                          <a:effectLst/>
                        </a:rPr>
                        <a:t>Importers</a:t>
                      </a:r>
                      <a:endParaRPr lang="en-GB" sz="1800" b="1" dirty="0">
                        <a:effectLst/>
                        <a:latin typeface="Times New Roman" panose="02020603050405020304" pitchFamily="18" charset="0"/>
                        <a:ea typeface="Times New Roman" panose="02020603050405020304" pitchFamily="18" charset="0"/>
                      </a:endParaRPr>
                    </a:p>
                  </a:txBody>
                  <a:tcPr marL="25008" marR="25008" marT="25008" marB="25008" anchor="ctr">
                    <a:solidFill>
                      <a:schemeClr val="accent1"/>
                    </a:solidFill>
                  </a:tcPr>
                </a:tc>
                <a:tc>
                  <a:txBody>
                    <a:bodyPr/>
                    <a:lstStyle/>
                    <a:p>
                      <a:pPr algn="ctr">
                        <a:buNone/>
                      </a:pPr>
                      <a:r>
                        <a:rPr lang="en-GB" sz="1400" b="1" dirty="0">
                          <a:effectLst/>
                        </a:rPr>
                        <a:t>Imported value in 2020</a:t>
                      </a:r>
                      <a:endParaRPr lang="en-GB" sz="1800" b="1" dirty="0">
                        <a:effectLst/>
                        <a:latin typeface="Times New Roman" panose="02020603050405020304" pitchFamily="18" charset="0"/>
                        <a:ea typeface="Times New Roman" panose="02020603050405020304" pitchFamily="18" charset="0"/>
                      </a:endParaRPr>
                    </a:p>
                  </a:txBody>
                  <a:tcPr marL="25008" marR="25008" marT="25008" marB="25008" anchor="ctr">
                    <a:solidFill>
                      <a:schemeClr val="accent1"/>
                    </a:solidFill>
                  </a:tcPr>
                </a:tc>
                <a:tc>
                  <a:txBody>
                    <a:bodyPr/>
                    <a:lstStyle/>
                    <a:p>
                      <a:pPr algn="ctr">
                        <a:buNone/>
                      </a:pPr>
                      <a:r>
                        <a:rPr lang="en-GB" sz="1400" b="1" dirty="0">
                          <a:effectLst/>
                        </a:rPr>
                        <a:t>Imported value in 2021</a:t>
                      </a:r>
                      <a:endParaRPr lang="en-GB" sz="1800" b="1" dirty="0">
                        <a:effectLst/>
                        <a:latin typeface="Times New Roman" panose="02020603050405020304" pitchFamily="18" charset="0"/>
                        <a:ea typeface="Times New Roman" panose="02020603050405020304" pitchFamily="18" charset="0"/>
                      </a:endParaRPr>
                    </a:p>
                  </a:txBody>
                  <a:tcPr marL="25008" marR="25008" marT="25008" marB="25008" anchor="ctr">
                    <a:solidFill>
                      <a:schemeClr val="accent1"/>
                    </a:solidFill>
                  </a:tcPr>
                </a:tc>
                <a:tc>
                  <a:txBody>
                    <a:bodyPr/>
                    <a:lstStyle/>
                    <a:p>
                      <a:pPr algn="ctr">
                        <a:buNone/>
                      </a:pPr>
                      <a:r>
                        <a:rPr lang="en-GB" sz="1400" b="1" dirty="0">
                          <a:effectLst/>
                        </a:rPr>
                        <a:t>Imported value in 2022</a:t>
                      </a:r>
                      <a:endParaRPr lang="en-GB" sz="1800" b="1" dirty="0">
                        <a:effectLst/>
                        <a:latin typeface="Times New Roman" panose="02020603050405020304" pitchFamily="18" charset="0"/>
                        <a:ea typeface="Times New Roman" panose="02020603050405020304" pitchFamily="18" charset="0"/>
                      </a:endParaRPr>
                    </a:p>
                  </a:txBody>
                  <a:tcPr marL="25008" marR="25008" marT="25008" marB="25008" anchor="ctr">
                    <a:solidFill>
                      <a:schemeClr val="accent1"/>
                    </a:solidFill>
                  </a:tcPr>
                </a:tc>
                <a:tc>
                  <a:txBody>
                    <a:bodyPr/>
                    <a:lstStyle/>
                    <a:p>
                      <a:pPr algn="ctr">
                        <a:buNone/>
                      </a:pPr>
                      <a:r>
                        <a:rPr lang="en-GB" sz="1400" b="1" dirty="0">
                          <a:effectLst/>
                        </a:rPr>
                        <a:t>Imported value in 2023</a:t>
                      </a:r>
                      <a:endParaRPr lang="en-GB" sz="1800" b="1" dirty="0">
                        <a:effectLst/>
                        <a:latin typeface="Times New Roman" panose="02020603050405020304" pitchFamily="18" charset="0"/>
                        <a:ea typeface="Times New Roman" panose="02020603050405020304" pitchFamily="18" charset="0"/>
                      </a:endParaRPr>
                    </a:p>
                  </a:txBody>
                  <a:tcPr marL="25008" marR="25008" marT="25008" marB="25008" anchor="ctr">
                    <a:solidFill>
                      <a:schemeClr val="accent1"/>
                    </a:solidFill>
                  </a:tcPr>
                </a:tc>
                <a:tc>
                  <a:txBody>
                    <a:bodyPr/>
                    <a:lstStyle/>
                    <a:p>
                      <a:pPr algn="ctr">
                        <a:buNone/>
                      </a:pPr>
                      <a:r>
                        <a:rPr lang="en-GB" sz="1400" b="1" dirty="0">
                          <a:effectLst/>
                        </a:rPr>
                        <a:t>Imported value in 2024</a:t>
                      </a:r>
                      <a:endParaRPr lang="en-GB" sz="1800" b="1" dirty="0">
                        <a:effectLst/>
                        <a:latin typeface="Times New Roman" panose="02020603050405020304" pitchFamily="18" charset="0"/>
                        <a:ea typeface="Times New Roman" panose="02020603050405020304" pitchFamily="18" charset="0"/>
                      </a:endParaRPr>
                    </a:p>
                  </a:txBody>
                  <a:tcPr marL="25008" marR="25008" marT="25008" marB="25008" anchor="ctr">
                    <a:solidFill>
                      <a:schemeClr val="accent1"/>
                    </a:solidFill>
                  </a:tcPr>
                </a:tc>
                <a:extLst>
                  <a:ext uri="{0D108BD9-81ED-4DB2-BD59-A6C34878D82A}">
                    <a16:rowId xmlns:a16="http://schemas.microsoft.com/office/drawing/2014/main" val="1003633837"/>
                  </a:ext>
                </a:extLst>
              </a:tr>
              <a:tr h="295311">
                <a:tc>
                  <a:txBody>
                    <a:bodyPr/>
                    <a:lstStyle/>
                    <a:p>
                      <a:pPr>
                        <a:buNone/>
                      </a:pPr>
                      <a:r>
                        <a:rPr lang="en-GB" sz="2000" b="1" dirty="0">
                          <a:solidFill>
                            <a:schemeClr val="bg1"/>
                          </a:solidFill>
                          <a:effectLst/>
                        </a:rPr>
                        <a:t>World </a:t>
                      </a:r>
                      <a:endParaRPr lang="en-GB" sz="2800" b="1" dirty="0">
                        <a:solidFill>
                          <a:schemeClr val="bg1"/>
                        </a:solidFill>
                        <a:effectLst/>
                        <a:latin typeface="Times New Roman" panose="02020603050405020304" pitchFamily="18" charset="0"/>
                        <a:ea typeface="Times New Roman" panose="02020603050405020304" pitchFamily="18" charset="0"/>
                      </a:endParaRPr>
                    </a:p>
                  </a:txBody>
                  <a:tcPr marL="25008" marR="25008" marT="25008" marB="25008" anchor="ctr">
                    <a:solidFill>
                      <a:srgbClr val="002060"/>
                    </a:solidFill>
                  </a:tcPr>
                </a:tc>
                <a:tc>
                  <a:txBody>
                    <a:bodyPr/>
                    <a:lstStyle/>
                    <a:p>
                      <a:pPr algn="r">
                        <a:buNone/>
                      </a:pPr>
                      <a:r>
                        <a:rPr lang="en-GB" sz="1400" b="1" dirty="0">
                          <a:solidFill>
                            <a:schemeClr val="bg1"/>
                          </a:solidFill>
                          <a:effectLst/>
                        </a:rPr>
                        <a:t>17,727,610,451</a:t>
                      </a:r>
                      <a:endParaRPr lang="en-GB" sz="1800" b="1" dirty="0">
                        <a:solidFill>
                          <a:schemeClr val="bg1"/>
                        </a:solidFill>
                        <a:effectLst/>
                        <a:latin typeface="Times New Roman" panose="02020603050405020304" pitchFamily="18" charset="0"/>
                        <a:ea typeface="Times New Roman" panose="02020603050405020304" pitchFamily="18" charset="0"/>
                      </a:endParaRPr>
                    </a:p>
                  </a:txBody>
                  <a:tcPr marL="25008" marR="25008" marT="25008" marB="25008" anchor="ctr">
                    <a:solidFill>
                      <a:srgbClr val="002060"/>
                    </a:solidFill>
                  </a:tcPr>
                </a:tc>
                <a:tc>
                  <a:txBody>
                    <a:bodyPr/>
                    <a:lstStyle/>
                    <a:p>
                      <a:pPr algn="r">
                        <a:buNone/>
                      </a:pPr>
                      <a:r>
                        <a:rPr lang="en-GB" sz="1400" b="1" dirty="0">
                          <a:solidFill>
                            <a:schemeClr val="bg1"/>
                          </a:solidFill>
                          <a:effectLst/>
                        </a:rPr>
                        <a:t>22,450,819,760</a:t>
                      </a:r>
                      <a:endParaRPr lang="en-GB" sz="1800" b="1" dirty="0">
                        <a:solidFill>
                          <a:schemeClr val="bg1"/>
                        </a:solidFill>
                        <a:effectLst/>
                        <a:latin typeface="Times New Roman" panose="02020603050405020304" pitchFamily="18" charset="0"/>
                        <a:ea typeface="Times New Roman" panose="02020603050405020304" pitchFamily="18" charset="0"/>
                      </a:endParaRPr>
                    </a:p>
                  </a:txBody>
                  <a:tcPr marL="25008" marR="25008" marT="25008" marB="25008" anchor="ctr">
                    <a:solidFill>
                      <a:srgbClr val="002060"/>
                    </a:solidFill>
                  </a:tcPr>
                </a:tc>
                <a:tc>
                  <a:txBody>
                    <a:bodyPr/>
                    <a:lstStyle/>
                    <a:p>
                      <a:pPr algn="r">
                        <a:buNone/>
                      </a:pPr>
                      <a:r>
                        <a:rPr lang="en-GB" sz="1400" b="1" dirty="0">
                          <a:solidFill>
                            <a:schemeClr val="bg1"/>
                          </a:solidFill>
                          <a:effectLst/>
                        </a:rPr>
                        <a:t>25,322,777,860</a:t>
                      </a:r>
                      <a:endParaRPr lang="en-GB" sz="1800" b="1" dirty="0">
                        <a:solidFill>
                          <a:schemeClr val="bg1"/>
                        </a:solidFill>
                        <a:effectLst/>
                        <a:latin typeface="Times New Roman" panose="02020603050405020304" pitchFamily="18" charset="0"/>
                        <a:ea typeface="Times New Roman" panose="02020603050405020304" pitchFamily="18" charset="0"/>
                      </a:endParaRPr>
                    </a:p>
                  </a:txBody>
                  <a:tcPr marL="25008" marR="25008" marT="25008" marB="25008" anchor="ctr">
                    <a:solidFill>
                      <a:srgbClr val="002060"/>
                    </a:solidFill>
                  </a:tcPr>
                </a:tc>
                <a:tc>
                  <a:txBody>
                    <a:bodyPr/>
                    <a:lstStyle/>
                    <a:p>
                      <a:pPr algn="r">
                        <a:buNone/>
                      </a:pPr>
                      <a:r>
                        <a:rPr lang="en-GB" sz="1400" b="1" dirty="0">
                          <a:solidFill>
                            <a:schemeClr val="bg1"/>
                          </a:solidFill>
                          <a:effectLst/>
                        </a:rPr>
                        <a:t>23,946,292,315</a:t>
                      </a:r>
                      <a:endParaRPr lang="en-GB" sz="1800" b="1" dirty="0">
                        <a:solidFill>
                          <a:schemeClr val="bg1"/>
                        </a:solidFill>
                        <a:effectLst/>
                        <a:latin typeface="Times New Roman" panose="02020603050405020304" pitchFamily="18" charset="0"/>
                        <a:ea typeface="Times New Roman" panose="02020603050405020304" pitchFamily="18" charset="0"/>
                      </a:endParaRPr>
                    </a:p>
                  </a:txBody>
                  <a:tcPr marL="25008" marR="25008" marT="25008" marB="25008" anchor="ctr">
                    <a:solidFill>
                      <a:srgbClr val="002060"/>
                    </a:solidFill>
                  </a:tcPr>
                </a:tc>
                <a:tc>
                  <a:txBody>
                    <a:bodyPr/>
                    <a:lstStyle/>
                    <a:p>
                      <a:pPr algn="r">
                        <a:buNone/>
                      </a:pPr>
                      <a:endParaRPr lang="tr-TR" sz="1400" b="1" dirty="0">
                        <a:solidFill>
                          <a:schemeClr val="bg1"/>
                        </a:solidFill>
                        <a:effectLst/>
                      </a:endParaRPr>
                    </a:p>
                    <a:p>
                      <a:pPr algn="r">
                        <a:buNone/>
                      </a:pPr>
                      <a:r>
                        <a:rPr lang="en-GB" sz="1400" b="1" dirty="0">
                          <a:solidFill>
                            <a:schemeClr val="bg1"/>
                          </a:solidFill>
                          <a:effectLst/>
                        </a:rPr>
                        <a:t>24,090,360,830</a:t>
                      </a:r>
                      <a:endParaRPr lang="tr-TR" sz="1400" b="1" dirty="0">
                        <a:solidFill>
                          <a:schemeClr val="bg1"/>
                        </a:solidFill>
                        <a:effectLst/>
                      </a:endParaRPr>
                    </a:p>
                    <a:p>
                      <a:pPr algn="r">
                        <a:buNone/>
                      </a:pPr>
                      <a:endParaRPr lang="en-GB" sz="1800" b="1" dirty="0">
                        <a:solidFill>
                          <a:schemeClr val="bg1"/>
                        </a:solidFill>
                        <a:effectLst/>
                        <a:latin typeface="Times New Roman" panose="02020603050405020304" pitchFamily="18" charset="0"/>
                        <a:ea typeface="Times New Roman" panose="02020603050405020304" pitchFamily="18" charset="0"/>
                      </a:endParaRPr>
                    </a:p>
                  </a:txBody>
                  <a:tcPr marL="25008" marR="25008" marT="25008" marB="25008" anchor="ctr">
                    <a:solidFill>
                      <a:srgbClr val="002060"/>
                    </a:solidFill>
                  </a:tcPr>
                </a:tc>
                <a:extLst>
                  <a:ext uri="{0D108BD9-81ED-4DB2-BD59-A6C34878D82A}">
                    <a16:rowId xmlns:a16="http://schemas.microsoft.com/office/drawing/2014/main" val="4039695732"/>
                  </a:ext>
                </a:extLst>
              </a:tr>
              <a:tr h="442333">
                <a:tc>
                  <a:txBody>
                    <a:bodyPr/>
                    <a:lstStyle/>
                    <a:p>
                      <a:pPr marL="342900" lvl="0" indent="-342900">
                        <a:buFont typeface="+mj-lt"/>
                        <a:buAutoNum type="arabicPeriod"/>
                      </a:pPr>
                      <a:r>
                        <a:rPr lang="en-GB" sz="1400" b="1" dirty="0">
                          <a:effectLst/>
                        </a:rPr>
                        <a:t>U</a:t>
                      </a:r>
                      <a:r>
                        <a:rPr lang="tr-TR" sz="1400" b="1" dirty="0">
                          <a:effectLst/>
                        </a:rPr>
                        <a:t>SA</a:t>
                      </a:r>
                      <a:r>
                        <a:rPr lang="en-GB" sz="1400" b="1" dirty="0">
                          <a:effectLst/>
                        </a:rPr>
                        <a:t> </a:t>
                      </a:r>
                      <a:endParaRPr lang="en-GB" sz="1800" b="1" dirty="0">
                        <a:effectLst/>
                        <a:latin typeface="Times New Roman" panose="02020603050405020304" pitchFamily="18" charset="0"/>
                        <a:ea typeface="Times New Roman" panose="02020603050405020304" pitchFamily="18" charset="0"/>
                      </a:endParaRPr>
                    </a:p>
                  </a:txBody>
                  <a:tcPr marL="25008" marR="25008" marT="25008" marB="25008" anchor="ctr"/>
                </a:tc>
                <a:tc>
                  <a:txBody>
                    <a:bodyPr/>
                    <a:lstStyle/>
                    <a:p>
                      <a:pPr algn="r">
                        <a:buNone/>
                      </a:pPr>
                      <a:r>
                        <a:rPr lang="en-GB" sz="1400" b="1" dirty="0">
                          <a:effectLst/>
                        </a:rPr>
                        <a:t>2,406,931,650</a:t>
                      </a:r>
                      <a:endParaRPr lang="en-GB" sz="1800" b="1" dirty="0">
                        <a:effectLst/>
                        <a:latin typeface="Times New Roman" panose="02020603050405020304" pitchFamily="18" charset="0"/>
                        <a:ea typeface="Times New Roman" panose="02020603050405020304" pitchFamily="18" charset="0"/>
                      </a:endParaRPr>
                    </a:p>
                  </a:txBody>
                  <a:tcPr marL="25008" marR="25008" marT="25008" marB="25008" anchor="ctr"/>
                </a:tc>
                <a:tc>
                  <a:txBody>
                    <a:bodyPr/>
                    <a:lstStyle/>
                    <a:p>
                      <a:pPr algn="r">
                        <a:buNone/>
                      </a:pPr>
                      <a:r>
                        <a:rPr lang="en-GB" sz="1400" b="1" dirty="0">
                          <a:effectLst/>
                        </a:rPr>
                        <a:t>2,935,314,152</a:t>
                      </a:r>
                      <a:endParaRPr lang="en-GB" sz="1800" b="1" dirty="0">
                        <a:effectLst/>
                        <a:latin typeface="Times New Roman" panose="02020603050405020304" pitchFamily="18" charset="0"/>
                        <a:ea typeface="Times New Roman" panose="02020603050405020304" pitchFamily="18" charset="0"/>
                      </a:endParaRPr>
                    </a:p>
                  </a:txBody>
                  <a:tcPr marL="25008" marR="25008" marT="25008" marB="25008" anchor="ctr"/>
                </a:tc>
                <a:tc>
                  <a:txBody>
                    <a:bodyPr/>
                    <a:lstStyle/>
                    <a:p>
                      <a:pPr algn="r">
                        <a:buNone/>
                      </a:pPr>
                      <a:r>
                        <a:rPr lang="en-GB" sz="1400" b="1" dirty="0">
                          <a:effectLst/>
                        </a:rPr>
                        <a:t>3,375,948,186</a:t>
                      </a:r>
                      <a:endParaRPr lang="en-GB" sz="1800" b="1" dirty="0">
                        <a:effectLst/>
                        <a:latin typeface="Times New Roman" panose="02020603050405020304" pitchFamily="18" charset="0"/>
                        <a:ea typeface="Times New Roman" panose="02020603050405020304" pitchFamily="18" charset="0"/>
                      </a:endParaRPr>
                    </a:p>
                  </a:txBody>
                  <a:tcPr marL="25008" marR="25008" marT="25008" marB="25008" anchor="ctr"/>
                </a:tc>
                <a:tc>
                  <a:txBody>
                    <a:bodyPr/>
                    <a:lstStyle/>
                    <a:p>
                      <a:pPr algn="r">
                        <a:buNone/>
                      </a:pPr>
                      <a:r>
                        <a:rPr lang="en-GB" sz="1400" b="1" dirty="0">
                          <a:effectLst/>
                        </a:rPr>
                        <a:t>3,172,533,052</a:t>
                      </a:r>
                      <a:endParaRPr lang="en-GB" sz="1800" b="1" dirty="0">
                        <a:effectLst/>
                        <a:latin typeface="Times New Roman" panose="02020603050405020304" pitchFamily="18" charset="0"/>
                        <a:ea typeface="Times New Roman" panose="02020603050405020304" pitchFamily="18" charset="0"/>
                      </a:endParaRPr>
                    </a:p>
                  </a:txBody>
                  <a:tcPr marL="25008" marR="25008" marT="25008" marB="25008" anchor="ctr"/>
                </a:tc>
                <a:tc>
                  <a:txBody>
                    <a:bodyPr/>
                    <a:lstStyle/>
                    <a:p>
                      <a:pPr algn="r">
                        <a:buNone/>
                      </a:pPr>
                      <a:r>
                        <a:rPr lang="en-GB" sz="1400" b="1" dirty="0">
                          <a:effectLst/>
                        </a:rPr>
                        <a:t>3,359,310,385</a:t>
                      </a:r>
                      <a:endParaRPr lang="en-GB" sz="1800" b="1" dirty="0">
                        <a:effectLst/>
                        <a:latin typeface="Times New Roman" panose="02020603050405020304" pitchFamily="18" charset="0"/>
                        <a:ea typeface="Times New Roman" panose="02020603050405020304" pitchFamily="18" charset="0"/>
                      </a:endParaRPr>
                    </a:p>
                  </a:txBody>
                  <a:tcPr marL="25008" marR="25008" marT="25008" marB="25008" anchor="ctr"/>
                </a:tc>
                <a:extLst>
                  <a:ext uri="{0D108BD9-81ED-4DB2-BD59-A6C34878D82A}">
                    <a16:rowId xmlns:a16="http://schemas.microsoft.com/office/drawing/2014/main" val="2307170817"/>
                  </a:ext>
                </a:extLst>
              </a:tr>
              <a:tr h="295311">
                <a:tc>
                  <a:txBody>
                    <a:bodyPr/>
                    <a:lstStyle/>
                    <a:p>
                      <a:pPr marL="0" lvl="0" indent="0">
                        <a:buFont typeface="+mj-lt"/>
                        <a:buNone/>
                      </a:pPr>
                      <a:r>
                        <a:rPr lang="tr-TR" sz="1400" b="1" dirty="0">
                          <a:effectLst/>
                        </a:rPr>
                        <a:t>2. </a:t>
                      </a:r>
                      <a:r>
                        <a:rPr lang="en-GB" sz="1400" b="1" dirty="0">
                          <a:effectLst/>
                        </a:rPr>
                        <a:t>China </a:t>
                      </a:r>
                      <a:endParaRPr lang="en-GB" sz="1800" b="1" dirty="0">
                        <a:effectLst/>
                        <a:latin typeface="Times New Roman" panose="02020603050405020304" pitchFamily="18" charset="0"/>
                        <a:ea typeface="Times New Roman" panose="02020603050405020304" pitchFamily="18" charset="0"/>
                      </a:endParaRPr>
                    </a:p>
                  </a:txBody>
                  <a:tcPr marL="25008" marR="25008" marT="25008" marB="25008" anchor="ctr"/>
                </a:tc>
                <a:tc>
                  <a:txBody>
                    <a:bodyPr/>
                    <a:lstStyle/>
                    <a:p>
                      <a:pPr algn="r">
                        <a:buNone/>
                      </a:pPr>
                      <a:r>
                        <a:rPr lang="en-GB" sz="1400" b="1">
                          <a:effectLst/>
                        </a:rPr>
                        <a:t>2,057,021,048</a:t>
                      </a:r>
                      <a:endParaRPr lang="en-GB" sz="1800" b="1">
                        <a:effectLst/>
                        <a:latin typeface="Times New Roman" panose="02020603050405020304" pitchFamily="18" charset="0"/>
                        <a:ea typeface="Times New Roman" panose="02020603050405020304" pitchFamily="18" charset="0"/>
                      </a:endParaRPr>
                    </a:p>
                  </a:txBody>
                  <a:tcPr marL="25008" marR="25008" marT="25008" marB="25008" anchor="ctr"/>
                </a:tc>
                <a:tc>
                  <a:txBody>
                    <a:bodyPr/>
                    <a:lstStyle/>
                    <a:p>
                      <a:pPr algn="r">
                        <a:buNone/>
                      </a:pPr>
                      <a:r>
                        <a:rPr lang="en-GB" sz="1400" b="1" dirty="0">
                          <a:effectLst/>
                        </a:rPr>
                        <a:t>2,675,680,064</a:t>
                      </a:r>
                      <a:endParaRPr lang="en-GB" sz="1800" b="1" dirty="0">
                        <a:effectLst/>
                        <a:latin typeface="Times New Roman" panose="02020603050405020304" pitchFamily="18" charset="0"/>
                        <a:ea typeface="Times New Roman" panose="02020603050405020304" pitchFamily="18" charset="0"/>
                      </a:endParaRPr>
                    </a:p>
                  </a:txBody>
                  <a:tcPr marL="25008" marR="25008" marT="25008" marB="25008" anchor="ctr"/>
                </a:tc>
                <a:tc>
                  <a:txBody>
                    <a:bodyPr/>
                    <a:lstStyle/>
                    <a:p>
                      <a:pPr algn="r">
                        <a:buNone/>
                      </a:pPr>
                      <a:r>
                        <a:rPr lang="en-GB" sz="1400" b="1">
                          <a:effectLst/>
                        </a:rPr>
                        <a:t>2,715,998,754</a:t>
                      </a:r>
                      <a:endParaRPr lang="en-GB" sz="1800" b="1">
                        <a:effectLst/>
                        <a:latin typeface="Times New Roman" panose="02020603050405020304" pitchFamily="18" charset="0"/>
                        <a:ea typeface="Times New Roman" panose="02020603050405020304" pitchFamily="18" charset="0"/>
                      </a:endParaRPr>
                    </a:p>
                  </a:txBody>
                  <a:tcPr marL="25008" marR="25008" marT="25008" marB="25008" anchor="ctr"/>
                </a:tc>
                <a:tc>
                  <a:txBody>
                    <a:bodyPr/>
                    <a:lstStyle/>
                    <a:p>
                      <a:pPr algn="r">
                        <a:buNone/>
                      </a:pPr>
                      <a:r>
                        <a:rPr lang="en-GB" sz="1400" b="1">
                          <a:effectLst/>
                        </a:rPr>
                        <a:t>2,559,319,988</a:t>
                      </a:r>
                      <a:endParaRPr lang="en-GB" sz="1800" b="1">
                        <a:effectLst/>
                        <a:latin typeface="Times New Roman" panose="02020603050405020304" pitchFamily="18" charset="0"/>
                        <a:ea typeface="Times New Roman" panose="02020603050405020304" pitchFamily="18" charset="0"/>
                      </a:endParaRPr>
                    </a:p>
                  </a:txBody>
                  <a:tcPr marL="25008" marR="25008" marT="25008" marB="25008" anchor="ctr"/>
                </a:tc>
                <a:tc>
                  <a:txBody>
                    <a:bodyPr/>
                    <a:lstStyle/>
                    <a:p>
                      <a:pPr algn="r">
                        <a:buNone/>
                      </a:pPr>
                      <a:r>
                        <a:rPr lang="en-GB" sz="1400" b="1">
                          <a:effectLst/>
                        </a:rPr>
                        <a:t>2,587,295,232</a:t>
                      </a:r>
                      <a:endParaRPr lang="en-GB" sz="1800" b="1">
                        <a:effectLst/>
                        <a:latin typeface="Times New Roman" panose="02020603050405020304" pitchFamily="18" charset="0"/>
                        <a:ea typeface="Times New Roman" panose="02020603050405020304" pitchFamily="18" charset="0"/>
                      </a:endParaRPr>
                    </a:p>
                  </a:txBody>
                  <a:tcPr marL="25008" marR="25008" marT="25008" marB="25008" anchor="ctr"/>
                </a:tc>
                <a:extLst>
                  <a:ext uri="{0D108BD9-81ED-4DB2-BD59-A6C34878D82A}">
                    <a16:rowId xmlns:a16="http://schemas.microsoft.com/office/drawing/2014/main" val="3893917253"/>
                  </a:ext>
                </a:extLst>
              </a:tr>
              <a:tr h="295311">
                <a:tc>
                  <a:txBody>
                    <a:bodyPr/>
                    <a:lstStyle/>
                    <a:p>
                      <a:pPr marL="0" lvl="0" indent="0">
                        <a:buFont typeface="+mj-lt"/>
                        <a:buNone/>
                      </a:pPr>
                      <a:r>
                        <a:rPr lang="tr-TR" sz="1400" b="1" dirty="0">
                          <a:effectLst/>
                        </a:rPr>
                        <a:t>3. </a:t>
                      </a:r>
                      <a:r>
                        <a:rPr lang="en-GB" sz="1400" b="1" dirty="0">
                          <a:effectLst/>
                        </a:rPr>
                        <a:t>Germany </a:t>
                      </a:r>
                      <a:endParaRPr lang="en-GB" sz="1800" b="1" dirty="0">
                        <a:effectLst/>
                        <a:latin typeface="Times New Roman" panose="02020603050405020304" pitchFamily="18" charset="0"/>
                        <a:ea typeface="Times New Roman" panose="02020603050405020304" pitchFamily="18" charset="0"/>
                      </a:endParaRPr>
                    </a:p>
                  </a:txBody>
                  <a:tcPr marL="25008" marR="25008" marT="25008" marB="25008" anchor="ctr"/>
                </a:tc>
                <a:tc>
                  <a:txBody>
                    <a:bodyPr/>
                    <a:lstStyle/>
                    <a:p>
                      <a:pPr algn="r">
                        <a:buNone/>
                      </a:pPr>
                      <a:r>
                        <a:rPr lang="en-GB" sz="1400" b="1">
                          <a:effectLst/>
                        </a:rPr>
                        <a:t>1,172,923,865</a:t>
                      </a:r>
                      <a:endParaRPr lang="en-GB" sz="1800" b="1">
                        <a:effectLst/>
                        <a:latin typeface="Times New Roman" panose="02020603050405020304" pitchFamily="18" charset="0"/>
                        <a:ea typeface="Times New Roman" panose="02020603050405020304" pitchFamily="18" charset="0"/>
                      </a:endParaRPr>
                    </a:p>
                  </a:txBody>
                  <a:tcPr marL="25008" marR="25008" marT="25008" marB="25008" anchor="ctr"/>
                </a:tc>
                <a:tc>
                  <a:txBody>
                    <a:bodyPr/>
                    <a:lstStyle/>
                    <a:p>
                      <a:pPr algn="r">
                        <a:buNone/>
                      </a:pPr>
                      <a:r>
                        <a:rPr lang="en-GB" sz="1400" b="1" dirty="0">
                          <a:effectLst/>
                        </a:rPr>
                        <a:t>1,422,827,856</a:t>
                      </a:r>
                      <a:endParaRPr lang="en-GB" sz="1800" b="1" dirty="0">
                        <a:effectLst/>
                        <a:latin typeface="Times New Roman" panose="02020603050405020304" pitchFamily="18" charset="0"/>
                        <a:ea typeface="Times New Roman" panose="02020603050405020304" pitchFamily="18" charset="0"/>
                      </a:endParaRPr>
                    </a:p>
                  </a:txBody>
                  <a:tcPr marL="25008" marR="25008" marT="25008" marB="25008" anchor="ctr"/>
                </a:tc>
                <a:tc>
                  <a:txBody>
                    <a:bodyPr/>
                    <a:lstStyle/>
                    <a:p>
                      <a:pPr algn="r">
                        <a:buNone/>
                      </a:pPr>
                      <a:r>
                        <a:rPr lang="en-GB" sz="1400" b="1" dirty="0">
                          <a:effectLst/>
                        </a:rPr>
                        <a:t>1,505,324,953</a:t>
                      </a:r>
                      <a:endParaRPr lang="en-GB" sz="1800" b="1" dirty="0">
                        <a:effectLst/>
                        <a:latin typeface="Times New Roman" panose="02020603050405020304" pitchFamily="18" charset="0"/>
                        <a:ea typeface="Times New Roman" panose="02020603050405020304" pitchFamily="18" charset="0"/>
                      </a:endParaRPr>
                    </a:p>
                  </a:txBody>
                  <a:tcPr marL="25008" marR="25008" marT="25008" marB="25008" anchor="ctr"/>
                </a:tc>
                <a:tc>
                  <a:txBody>
                    <a:bodyPr/>
                    <a:lstStyle/>
                    <a:p>
                      <a:pPr algn="r">
                        <a:buNone/>
                      </a:pPr>
                      <a:r>
                        <a:rPr lang="en-GB" sz="1400" b="1">
                          <a:effectLst/>
                        </a:rPr>
                        <a:t>1,433,191,152</a:t>
                      </a:r>
                      <a:endParaRPr lang="en-GB" sz="1800" b="1">
                        <a:effectLst/>
                        <a:latin typeface="Times New Roman" panose="02020603050405020304" pitchFamily="18" charset="0"/>
                        <a:ea typeface="Times New Roman" panose="02020603050405020304" pitchFamily="18" charset="0"/>
                      </a:endParaRPr>
                    </a:p>
                  </a:txBody>
                  <a:tcPr marL="25008" marR="25008" marT="25008" marB="25008" anchor="ctr"/>
                </a:tc>
                <a:tc>
                  <a:txBody>
                    <a:bodyPr/>
                    <a:lstStyle/>
                    <a:p>
                      <a:pPr algn="r">
                        <a:buNone/>
                      </a:pPr>
                      <a:r>
                        <a:rPr lang="en-GB" sz="1400" b="1" dirty="0">
                          <a:effectLst/>
                        </a:rPr>
                        <a:t>1,425,209,578</a:t>
                      </a:r>
                      <a:endParaRPr lang="en-GB" sz="1800" b="1" dirty="0">
                        <a:effectLst/>
                        <a:latin typeface="Times New Roman" panose="02020603050405020304" pitchFamily="18" charset="0"/>
                        <a:ea typeface="Times New Roman" panose="02020603050405020304" pitchFamily="18" charset="0"/>
                      </a:endParaRPr>
                    </a:p>
                  </a:txBody>
                  <a:tcPr marL="25008" marR="25008" marT="25008" marB="25008" anchor="ctr"/>
                </a:tc>
                <a:extLst>
                  <a:ext uri="{0D108BD9-81ED-4DB2-BD59-A6C34878D82A}">
                    <a16:rowId xmlns:a16="http://schemas.microsoft.com/office/drawing/2014/main" val="1967769365"/>
                  </a:ext>
                </a:extLst>
              </a:tr>
              <a:tr h="295311">
                <a:tc>
                  <a:txBody>
                    <a:bodyPr/>
                    <a:lstStyle/>
                    <a:p>
                      <a:pPr marL="0" lvl="0" indent="0">
                        <a:buFont typeface="+mj-lt"/>
                        <a:buNone/>
                      </a:pPr>
                      <a:r>
                        <a:rPr lang="tr-TR" sz="1400" b="1" dirty="0">
                          <a:effectLst/>
                        </a:rPr>
                        <a:t>4. </a:t>
                      </a:r>
                      <a:r>
                        <a:rPr lang="en-GB" sz="1400" b="1" dirty="0">
                          <a:effectLst/>
                        </a:rPr>
                        <a:t>United Kingdom </a:t>
                      </a:r>
                      <a:endParaRPr lang="en-GB" sz="1800" b="1" dirty="0">
                        <a:effectLst/>
                        <a:latin typeface="Times New Roman" panose="02020603050405020304" pitchFamily="18" charset="0"/>
                        <a:ea typeface="Times New Roman" panose="02020603050405020304" pitchFamily="18" charset="0"/>
                      </a:endParaRPr>
                    </a:p>
                  </a:txBody>
                  <a:tcPr marL="25008" marR="25008" marT="25008" marB="25008" anchor="ctr"/>
                </a:tc>
                <a:tc>
                  <a:txBody>
                    <a:bodyPr/>
                    <a:lstStyle/>
                    <a:p>
                      <a:pPr algn="r">
                        <a:buNone/>
                      </a:pPr>
                      <a:r>
                        <a:rPr lang="en-GB" sz="1400" b="1" dirty="0">
                          <a:effectLst/>
                        </a:rPr>
                        <a:t>630,863,707</a:t>
                      </a:r>
                      <a:endParaRPr lang="en-GB" sz="1800" b="1" dirty="0">
                        <a:effectLst/>
                        <a:latin typeface="Times New Roman" panose="02020603050405020304" pitchFamily="18" charset="0"/>
                        <a:ea typeface="Times New Roman" panose="02020603050405020304" pitchFamily="18" charset="0"/>
                      </a:endParaRPr>
                    </a:p>
                  </a:txBody>
                  <a:tcPr marL="25008" marR="25008" marT="25008" marB="25008" anchor="ctr"/>
                </a:tc>
                <a:tc>
                  <a:txBody>
                    <a:bodyPr/>
                    <a:lstStyle/>
                    <a:p>
                      <a:pPr algn="r">
                        <a:buNone/>
                      </a:pPr>
                      <a:r>
                        <a:rPr lang="en-GB" sz="1400" b="1">
                          <a:effectLst/>
                        </a:rPr>
                        <a:t>695,578,289</a:t>
                      </a:r>
                      <a:endParaRPr lang="en-GB" sz="1800" b="1">
                        <a:effectLst/>
                        <a:latin typeface="Times New Roman" panose="02020603050405020304" pitchFamily="18" charset="0"/>
                        <a:ea typeface="Times New Roman" panose="02020603050405020304" pitchFamily="18" charset="0"/>
                      </a:endParaRPr>
                    </a:p>
                  </a:txBody>
                  <a:tcPr marL="25008" marR="25008" marT="25008" marB="25008" anchor="ctr"/>
                </a:tc>
                <a:tc>
                  <a:txBody>
                    <a:bodyPr/>
                    <a:lstStyle/>
                    <a:p>
                      <a:pPr algn="r">
                        <a:buNone/>
                      </a:pPr>
                      <a:r>
                        <a:rPr lang="en-GB" sz="1400" b="1" dirty="0">
                          <a:effectLst/>
                        </a:rPr>
                        <a:t>816,299,884</a:t>
                      </a:r>
                      <a:endParaRPr lang="en-GB" sz="1800" b="1" dirty="0">
                        <a:effectLst/>
                        <a:latin typeface="Times New Roman" panose="02020603050405020304" pitchFamily="18" charset="0"/>
                        <a:ea typeface="Times New Roman" panose="02020603050405020304" pitchFamily="18" charset="0"/>
                      </a:endParaRPr>
                    </a:p>
                  </a:txBody>
                  <a:tcPr marL="25008" marR="25008" marT="25008" marB="25008" anchor="ctr"/>
                </a:tc>
                <a:tc>
                  <a:txBody>
                    <a:bodyPr/>
                    <a:lstStyle/>
                    <a:p>
                      <a:pPr algn="r">
                        <a:buNone/>
                      </a:pPr>
                      <a:r>
                        <a:rPr lang="en-GB" sz="1400" b="1">
                          <a:effectLst/>
                        </a:rPr>
                        <a:t>791,855,405</a:t>
                      </a:r>
                      <a:endParaRPr lang="en-GB" sz="1800" b="1">
                        <a:effectLst/>
                        <a:latin typeface="Times New Roman" panose="02020603050405020304" pitchFamily="18" charset="0"/>
                        <a:ea typeface="Times New Roman" panose="02020603050405020304" pitchFamily="18" charset="0"/>
                      </a:endParaRPr>
                    </a:p>
                  </a:txBody>
                  <a:tcPr marL="25008" marR="25008" marT="25008" marB="25008" anchor="ctr"/>
                </a:tc>
                <a:tc>
                  <a:txBody>
                    <a:bodyPr/>
                    <a:lstStyle/>
                    <a:p>
                      <a:pPr algn="r">
                        <a:buNone/>
                      </a:pPr>
                      <a:r>
                        <a:rPr lang="en-GB" sz="1400" b="1">
                          <a:effectLst/>
                        </a:rPr>
                        <a:t>815,579,239</a:t>
                      </a:r>
                      <a:endParaRPr lang="en-GB" sz="1800" b="1">
                        <a:effectLst/>
                        <a:latin typeface="Times New Roman" panose="02020603050405020304" pitchFamily="18" charset="0"/>
                        <a:ea typeface="Times New Roman" panose="02020603050405020304" pitchFamily="18" charset="0"/>
                      </a:endParaRPr>
                    </a:p>
                  </a:txBody>
                  <a:tcPr marL="25008" marR="25008" marT="25008" marB="25008" anchor="ctr"/>
                </a:tc>
                <a:extLst>
                  <a:ext uri="{0D108BD9-81ED-4DB2-BD59-A6C34878D82A}">
                    <a16:rowId xmlns:a16="http://schemas.microsoft.com/office/drawing/2014/main" val="2870313324"/>
                  </a:ext>
                </a:extLst>
              </a:tr>
              <a:tr h="295311">
                <a:tc>
                  <a:txBody>
                    <a:bodyPr/>
                    <a:lstStyle/>
                    <a:p>
                      <a:pPr marL="0" lvl="0" indent="0">
                        <a:buFont typeface="+mj-lt"/>
                        <a:buNone/>
                      </a:pPr>
                      <a:r>
                        <a:rPr lang="tr-TR" sz="1400" b="1" dirty="0">
                          <a:effectLst/>
                        </a:rPr>
                        <a:t>5.  J</a:t>
                      </a:r>
                      <a:r>
                        <a:rPr lang="en-GB" sz="1400" b="1" dirty="0">
                          <a:effectLst/>
                        </a:rPr>
                        <a:t>apan </a:t>
                      </a:r>
                      <a:endParaRPr lang="en-GB" sz="1800" b="1" dirty="0">
                        <a:effectLst/>
                        <a:latin typeface="Times New Roman" panose="02020603050405020304" pitchFamily="18" charset="0"/>
                        <a:ea typeface="Times New Roman" panose="02020603050405020304" pitchFamily="18" charset="0"/>
                      </a:endParaRPr>
                    </a:p>
                  </a:txBody>
                  <a:tcPr marL="25008" marR="25008" marT="25008" marB="25008" anchor="ctr"/>
                </a:tc>
                <a:tc>
                  <a:txBody>
                    <a:bodyPr/>
                    <a:lstStyle/>
                    <a:p>
                      <a:pPr algn="r">
                        <a:buNone/>
                      </a:pPr>
                      <a:r>
                        <a:rPr lang="en-GB" sz="1400" b="1" dirty="0">
                          <a:effectLst/>
                        </a:rPr>
                        <a:t>634,678,167</a:t>
                      </a:r>
                      <a:endParaRPr lang="en-GB" sz="1800" b="1" dirty="0">
                        <a:effectLst/>
                        <a:latin typeface="Times New Roman" panose="02020603050405020304" pitchFamily="18" charset="0"/>
                        <a:ea typeface="Times New Roman" panose="02020603050405020304" pitchFamily="18" charset="0"/>
                      </a:endParaRPr>
                    </a:p>
                  </a:txBody>
                  <a:tcPr marL="25008" marR="25008" marT="25008" marB="25008" anchor="ctr"/>
                </a:tc>
                <a:tc>
                  <a:txBody>
                    <a:bodyPr/>
                    <a:lstStyle/>
                    <a:p>
                      <a:pPr algn="r">
                        <a:buNone/>
                      </a:pPr>
                      <a:r>
                        <a:rPr lang="en-GB" sz="1400" b="1">
                          <a:effectLst/>
                        </a:rPr>
                        <a:t>773,720,906</a:t>
                      </a:r>
                      <a:endParaRPr lang="en-GB" sz="1800" b="1">
                        <a:effectLst/>
                        <a:latin typeface="Times New Roman" panose="02020603050405020304" pitchFamily="18" charset="0"/>
                        <a:ea typeface="Times New Roman" panose="02020603050405020304" pitchFamily="18" charset="0"/>
                      </a:endParaRPr>
                    </a:p>
                  </a:txBody>
                  <a:tcPr marL="25008" marR="25008" marT="25008" marB="25008" anchor="ctr"/>
                </a:tc>
                <a:tc>
                  <a:txBody>
                    <a:bodyPr/>
                    <a:lstStyle/>
                    <a:p>
                      <a:pPr algn="r">
                        <a:buNone/>
                      </a:pPr>
                      <a:r>
                        <a:rPr lang="en-GB" sz="1400" b="1" dirty="0">
                          <a:effectLst/>
                        </a:rPr>
                        <a:t>905,098,532</a:t>
                      </a:r>
                      <a:endParaRPr lang="en-GB" sz="1800" b="1" dirty="0">
                        <a:effectLst/>
                        <a:latin typeface="Times New Roman" panose="02020603050405020304" pitchFamily="18" charset="0"/>
                        <a:ea typeface="Times New Roman" panose="02020603050405020304" pitchFamily="18" charset="0"/>
                      </a:endParaRPr>
                    </a:p>
                  </a:txBody>
                  <a:tcPr marL="25008" marR="25008" marT="25008" marB="25008" anchor="ctr"/>
                </a:tc>
                <a:tc>
                  <a:txBody>
                    <a:bodyPr/>
                    <a:lstStyle/>
                    <a:p>
                      <a:pPr algn="r">
                        <a:buNone/>
                      </a:pPr>
                      <a:r>
                        <a:rPr lang="en-GB" sz="1400" b="1">
                          <a:effectLst/>
                        </a:rPr>
                        <a:t>786,365,263</a:t>
                      </a:r>
                      <a:endParaRPr lang="en-GB" sz="1800" b="1">
                        <a:effectLst/>
                        <a:latin typeface="Times New Roman" panose="02020603050405020304" pitchFamily="18" charset="0"/>
                        <a:ea typeface="Times New Roman" panose="02020603050405020304" pitchFamily="18" charset="0"/>
                      </a:endParaRPr>
                    </a:p>
                  </a:txBody>
                  <a:tcPr marL="25008" marR="25008" marT="25008" marB="25008" anchor="ctr"/>
                </a:tc>
                <a:tc>
                  <a:txBody>
                    <a:bodyPr/>
                    <a:lstStyle/>
                    <a:p>
                      <a:pPr algn="r">
                        <a:buNone/>
                      </a:pPr>
                      <a:r>
                        <a:rPr lang="en-GB" sz="1400" b="1">
                          <a:effectLst/>
                        </a:rPr>
                        <a:t>743,267,456</a:t>
                      </a:r>
                      <a:endParaRPr lang="en-GB" sz="1800" b="1">
                        <a:effectLst/>
                        <a:latin typeface="Times New Roman" panose="02020603050405020304" pitchFamily="18" charset="0"/>
                        <a:ea typeface="Times New Roman" panose="02020603050405020304" pitchFamily="18" charset="0"/>
                      </a:endParaRPr>
                    </a:p>
                  </a:txBody>
                  <a:tcPr marL="25008" marR="25008" marT="25008" marB="25008" anchor="ctr"/>
                </a:tc>
                <a:extLst>
                  <a:ext uri="{0D108BD9-81ED-4DB2-BD59-A6C34878D82A}">
                    <a16:rowId xmlns:a16="http://schemas.microsoft.com/office/drawing/2014/main" val="171150946"/>
                  </a:ext>
                </a:extLst>
              </a:tr>
              <a:tr h="295311">
                <a:tc>
                  <a:txBody>
                    <a:bodyPr/>
                    <a:lstStyle/>
                    <a:p>
                      <a:pPr marL="0" lvl="0" indent="0">
                        <a:buFont typeface="+mj-lt"/>
                        <a:buNone/>
                      </a:pPr>
                      <a:r>
                        <a:rPr lang="tr-TR" sz="1400" b="1" dirty="0">
                          <a:effectLst/>
                        </a:rPr>
                        <a:t>6. </a:t>
                      </a:r>
                      <a:r>
                        <a:rPr lang="en-GB" sz="1400" b="1" dirty="0">
                          <a:effectLst/>
                        </a:rPr>
                        <a:t>France </a:t>
                      </a:r>
                      <a:endParaRPr lang="en-GB" sz="1800" b="1" dirty="0">
                        <a:effectLst/>
                        <a:latin typeface="Times New Roman" panose="02020603050405020304" pitchFamily="18" charset="0"/>
                        <a:ea typeface="Times New Roman" panose="02020603050405020304" pitchFamily="18" charset="0"/>
                      </a:endParaRPr>
                    </a:p>
                  </a:txBody>
                  <a:tcPr marL="25008" marR="25008" marT="25008" marB="25008" anchor="ctr"/>
                </a:tc>
                <a:tc>
                  <a:txBody>
                    <a:bodyPr/>
                    <a:lstStyle/>
                    <a:p>
                      <a:pPr algn="r">
                        <a:buNone/>
                      </a:pPr>
                      <a:r>
                        <a:rPr lang="en-GB" sz="1400" b="1" dirty="0">
                          <a:effectLst/>
                        </a:rPr>
                        <a:t>571,101,841</a:t>
                      </a:r>
                      <a:endParaRPr lang="en-GB" sz="1800" b="1" dirty="0">
                        <a:effectLst/>
                        <a:latin typeface="Times New Roman" panose="02020603050405020304" pitchFamily="18" charset="0"/>
                        <a:ea typeface="Times New Roman" panose="02020603050405020304" pitchFamily="18" charset="0"/>
                      </a:endParaRPr>
                    </a:p>
                  </a:txBody>
                  <a:tcPr marL="25008" marR="25008" marT="25008" marB="25008" anchor="ctr"/>
                </a:tc>
                <a:tc>
                  <a:txBody>
                    <a:bodyPr/>
                    <a:lstStyle/>
                    <a:p>
                      <a:pPr algn="r">
                        <a:buNone/>
                      </a:pPr>
                      <a:r>
                        <a:rPr lang="en-GB" sz="1400" b="1">
                          <a:effectLst/>
                        </a:rPr>
                        <a:t>707,800,846</a:t>
                      </a:r>
                      <a:endParaRPr lang="en-GB" sz="1800" b="1">
                        <a:effectLst/>
                        <a:latin typeface="Times New Roman" panose="02020603050405020304" pitchFamily="18" charset="0"/>
                        <a:ea typeface="Times New Roman" panose="02020603050405020304" pitchFamily="18" charset="0"/>
                      </a:endParaRPr>
                    </a:p>
                  </a:txBody>
                  <a:tcPr marL="25008" marR="25008" marT="25008" marB="25008" anchor="ctr"/>
                </a:tc>
                <a:tc>
                  <a:txBody>
                    <a:bodyPr/>
                    <a:lstStyle/>
                    <a:p>
                      <a:pPr algn="r">
                        <a:buNone/>
                      </a:pPr>
                      <a:r>
                        <a:rPr lang="en-GB" sz="1400" b="1" dirty="0">
                          <a:effectLst/>
                        </a:rPr>
                        <a:t>815,223,848</a:t>
                      </a:r>
                      <a:endParaRPr lang="en-GB" sz="1800" b="1" dirty="0">
                        <a:effectLst/>
                        <a:latin typeface="Times New Roman" panose="02020603050405020304" pitchFamily="18" charset="0"/>
                        <a:ea typeface="Times New Roman" panose="02020603050405020304" pitchFamily="18" charset="0"/>
                      </a:endParaRPr>
                    </a:p>
                  </a:txBody>
                  <a:tcPr marL="25008" marR="25008" marT="25008" marB="25008" anchor="ctr"/>
                </a:tc>
                <a:tc>
                  <a:txBody>
                    <a:bodyPr/>
                    <a:lstStyle/>
                    <a:p>
                      <a:pPr algn="r">
                        <a:buNone/>
                      </a:pPr>
                      <a:r>
                        <a:rPr lang="en-GB" sz="1400" b="1">
                          <a:effectLst/>
                        </a:rPr>
                        <a:t>777,581,218</a:t>
                      </a:r>
                      <a:endParaRPr lang="en-GB" sz="1800" b="1">
                        <a:effectLst/>
                        <a:latin typeface="Times New Roman" panose="02020603050405020304" pitchFamily="18" charset="0"/>
                        <a:ea typeface="Times New Roman" panose="02020603050405020304" pitchFamily="18" charset="0"/>
                      </a:endParaRPr>
                    </a:p>
                  </a:txBody>
                  <a:tcPr marL="25008" marR="25008" marT="25008" marB="25008" anchor="ctr"/>
                </a:tc>
                <a:tc>
                  <a:txBody>
                    <a:bodyPr/>
                    <a:lstStyle/>
                    <a:p>
                      <a:pPr algn="r">
                        <a:buNone/>
                      </a:pPr>
                      <a:r>
                        <a:rPr lang="en-GB" sz="1400" b="1">
                          <a:effectLst/>
                        </a:rPr>
                        <a:t>740,812,466</a:t>
                      </a:r>
                      <a:endParaRPr lang="en-GB" sz="1800" b="1">
                        <a:effectLst/>
                        <a:latin typeface="Times New Roman" panose="02020603050405020304" pitchFamily="18" charset="0"/>
                        <a:ea typeface="Times New Roman" panose="02020603050405020304" pitchFamily="18" charset="0"/>
                      </a:endParaRPr>
                    </a:p>
                  </a:txBody>
                  <a:tcPr marL="25008" marR="25008" marT="25008" marB="25008" anchor="ctr"/>
                </a:tc>
                <a:extLst>
                  <a:ext uri="{0D108BD9-81ED-4DB2-BD59-A6C34878D82A}">
                    <a16:rowId xmlns:a16="http://schemas.microsoft.com/office/drawing/2014/main" val="3301146742"/>
                  </a:ext>
                </a:extLst>
              </a:tr>
              <a:tr h="295311">
                <a:tc>
                  <a:txBody>
                    <a:bodyPr/>
                    <a:lstStyle/>
                    <a:p>
                      <a:pPr marL="0" lvl="0" indent="0">
                        <a:buFont typeface="+mj-lt"/>
                        <a:buNone/>
                      </a:pPr>
                      <a:r>
                        <a:rPr lang="tr-TR" sz="1400" b="1" dirty="0">
                          <a:effectLst/>
                        </a:rPr>
                        <a:t>7.</a:t>
                      </a:r>
                      <a:r>
                        <a:rPr lang="en-GB" sz="1400" b="1" dirty="0">
                          <a:effectLst/>
                        </a:rPr>
                        <a:t>India </a:t>
                      </a:r>
                      <a:endParaRPr lang="en-GB" sz="1800" b="1" dirty="0">
                        <a:effectLst/>
                        <a:latin typeface="Times New Roman" panose="02020603050405020304" pitchFamily="18" charset="0"/>
                        <a:ea typeface="Times New Roman" panose="02020603050405020304" pitchFamily="18" charset="0"/>
                      </a:endParaRPr>
                    </a:p>
                  </a:txBody>
                  <a:tcPr marL="25008" marR="25008" marT="25008" marB="25008" anchor="ctr"/>
                </a:tc>
                <a:tc>
                  <a:txBody>
                    <a:bodyPr/>
                    <a:lstStyle/>
                    <a:p>
                      <a:pPr algn="r">
                        <a:buNone/>
                      </a:pPr>
                      <a:r>
                        <a:rPr lang="en-GB" sz="1400" b="1">
                          <a:effectLst/>
                        </a:rPr>
                        <a:t>367,980,363</a:t>
                      </a:r>
                      <a:endParaRPr lang="en-GB" sz="1800" b="1">
                        <a:effectLst/>
                        <a:latin typeface="Times New Roman" panose="02020603050405020304" pitchFamily="18" charset="0"/>
                        <a:ea typeface="Times New Roman" panose="02020603050405020304" pitchFamily="18" charset="0"/>
                      </a:endParaRPr>
                    </a:p>
                  </a:txBody>
                  <a:tcPr marL="25008" marR="25008" marT="25008" marB="25008" anchor="ctr"/>
                </a:tc>
                <a:tc>
                  <a:txBody>
                    <a:bodyPr/>
                    <a:lstStyle/>
                    <a:p>
                      <a:pPr algn="r">
                        <a:buNone/>
                      </a:pPr>
                      <a:r>
                        <a:rPr lang="en-GB" sz="1400" b="1">
                          <a:effectLst/>
                        </a:rPr>
                        <a:t>570,402,004</a:t>
                      </a:r>
                      <a:endParaRPr lang="en-GB" sz="1800" b="1">
                        <a:effectLst/>
                        <a:latin typeface="Times New Roman" panose="02020603050405020304" pitchFamily="18" charset="0"/>
                        <a:ea typeface="Times New Roman" panose="02020603050405020304" pitchFamily="18" charset="0"/>
                      </a:endParaRPr>
                    </a:p>
                  </a:txBody>
                  <a:tcPr marL="25008" marR="25008" marT="25008" marB="25008" anchor="ctr"/>
                </a:tc>
                <a:tc>
                  <a:txBody>
                    <a:bodyPr/>
                    <a:lstStyle/>
                    <a:p>
                      <a:pPr algn="r">
                        <a:buNone/>
                      </a:pPr>
                      <a:r>
                        <a:rPr lang="en-GB" sz="1400" b="1" dirty="0">
                          <a:effectLst/>
                        </a:rPr>
                        <a:t>732,565,993</a:t>
                      </a:r>
                      <a:endParaRPr lang="en-GB" sz="1800" b="1" dirty="0">
                        <a:effectLst/>
                        <a:latin typeface="Times New Roman" panose="02020603050405020304" pitchFamily="18" charset="0"/>
                        <a:ea typeface="Times New Roman" panose="02020603050405020304" pitchFamily="18" charset="0"/>
                      </a:endParaRPr>
                    </a:p>
                  </a:txBody>
                  <a:tcPr marL="25008" marR="25008" marT="25008" marB="25008" anchor="ctr"/>
                </a:tc>
                <a:tc>
                  <a:txBody>
                    <a:bodyPr/>
                    <a:lstStyle/>
                    <a:p>
                      <a:pPr algn="r">
                        <a:buNone/>
                      </a:pPr>
                      <a:r>
                        <a:rPr lang="en-GB" sz="1400" b="1" dirty="0">
                          <a:effectLst/>
                        </a:rPr>
                        <a:t>673,791,035</a:t>
                      </a:r>
                      <a:endParaRPr lang="en-GB" sz="1800" b="1" dirty="0">
                        <a:effectLst/>
                        <a:latin typeface="Times New Roman" panose="02020603050405020304" pitchFamily="18" charset="0"/>
                        <a:ea typeface="Times New Roman" panose="02020603050405020304" pitchFamily="18" charset="0"/>
                      </a:endParaRPr>
                    </a:p>
                  </a:txBody>
                  <a:tcPr marL="25008" marR="25008" marT="25008" marB="25008" anchor="ctr"/>
                </a:tc>
                <a:tc>
                  <a:txBody>
                    <a:bodyPr/>
                    <a:lstStyle/>
                    <a:p>
                      <a:pPr algn="r">
                        <a:buNone/>
                      </a:pPr>
                      <a:r>
                        <a:rPr lang="en-GB" sz="1400" b="1">
                          <a:effectLst/>
                        </a:rPr>
                        <a:t>702,773,476</a:t>
                      </a:r>
                      <a:endParaRPr lang="en-GB" sz="1800" b="1">
                        <a:effectLst/>
                        <a:latin typeface="Times New Roman" panose="02020603050405020304" pitchFamily="18" charset="0"/>
                        <a:ea typeface="Times New Roman" panose="02020603050405020304" pitchFamily="18" charset="0"/>
                      </a:endParaRPr>
                    </a:p>
                  </a:txBody>
                  <a:tcPr marL="25008" marR="25008" marT="25008" marB="25008" anchor="ctr"/>
                </a:tc>
                <a:extLst>
                  <a:ext uri="{0D108BD9-81ED-4DB2-BD59-A6C34878D82A}">
                    <a16:rowId xmlns:a16="http://schemas.microsoft.com/office/drawing/2014/main" val="1150085678"/>
                  </a:ext>
                </a:extLst>
              </a:tr>
              <a:tr h="295311">
                <a:tc>
                  <a:txBody>
                    <a:bodyPr/>
                    <a:lstStyle/>
                    <a:p>
                      <a:pPr marL="0" lvl="0" indent="0">
                        <a:buFont typeface="+mj-lt"/>
                        <a:buNone/>
                      </a:pPr>
                      <a:r>
                        <a:rPr lang="tr-TR" sz="1400" b="1" dirty="0">
                          <a:effectLst/>
                        </a:rPr>
                        <a:t>8. </a:t>
                      </a:r>
                      <a:r>
                        <a:rPr lang="en-GB" sz="1400" b="1" dirty="0">
                          <a:effectLst/>
                        </a:rPr>
                        <a:t>Hong Kong, China </a:t>
                      </a:r>
                      <a:endParaRPr lang="en-GB" sz="1800" b="1" dirty="0">
                        <a:effectLst/>
                        <a:latin typeface="Times New Roman" panose="02020603050405020304" pitchFamily="18" charset="0"/>
                        <a:ea typeface="Times New Roman" panose="02020603050405020304" pitchFamily="18" charset="0"/>
                      </a:endParaRPr>
                    </a:p>
                  </a:txBody>
                  <a:tcPr marL="25008" marR="25008" marT="25008" marB="25008" anchor="ctr"/>
                </a:tc>
                <a:tc>
                  <a:txBody>
                    <a:bodyPr/>
                    <a:lstStyle/>
                    <a:p>
                      <a:pPr algn="r">
                        <a:buNone/>
                      </a:pPr>
                      <a:r>
                        <a:rPr lang="en-GB" sz="1400" b="1">
                          <a:effectLst/>
                        </a:rPr>
                        <a:t>573,061,310</a:t>
                      </a:r>
                      <a:endParaRPr lang="en-GB" sz="1800" b="1">
                        <a:effectLst/>
                        <a:latin typeface="Times New Roman" panose="02020603050405020304" pitchFamily="18" charset="0"/>
                        <a:ea typeface="Times New Roman" panose="02020603050405020304" pitchFamily="18" charset="0"/>
                      </a:endParaRPr>
                    </a:p>
                  </a:txBody>
                  <a:tcPr marL="25008" marR="25008" marT="25008" marB="25008" anchor="ctr"/>
                </a:tc>
                <a:tc>
                  <a:txBody>
                    <a:bodyPr/>
                    <a:lstStyle/>
                    <a:p>
                      <a:pPr algn="r">
                        <a:buNone/>
                      </a:pPr>
                      <a:r>
                        <a:rPr lang="en-GB" sz="1400" b="1">
                          <a:effectLst/>
                        </a:rPr>
                        <a:t>713,969,246</a:t>
                      </a:r>
                      <a:endParaRPr lang="en-GB" sz="1800" b="1">
                        <a:effectLst/>
                        <a:latin typeface="Times New Roman" panose="02020603050405020304" pitchFamily="18" charset="0"/>
                        <a:ea typeface="Times New Roman" panose="02020603050405020304" pitchFamily="18" charset="0"/>
                      </a:endParaRPr>
                    </a:p>
                  </a:txBody>
                  <a:tcPr marL="25008" marR="25008" marT="25008" marB="25008" anchor="ctr"/>
                </a:tc>
                <a:tc>
                  <a:txBody>
                    <a:bodyPr/>
                    <a:lstStyle/>
                    <a:p>
                      <a:pPr algn="r">
                        <a:buNone/>
                      </a:pPr>
                      <a:r>
                        <a:rPr lang="en-GB" sz="1400" b="1" dirty="0">
                          <a:effectLst/>
                        </a:rPr>
                        <a:t>669,093,235</a:t>
                      </a:r>
                      <a:endParaRPr lang="en-GB" sz="1800" b="1" dirty="0">
                        <a:effectLst/>
                        <a:latin typeface="Times New Roman" panose="02020603050405020304" pitchFamily="18" charset="0"/>
                        <a:ea typeface="Times New Roman" panose="02020603050405020304" pitchFamily="18" charset="0"/>
                      </a:endParaRPr>
                    </a:p>
                  </a:txBody>
                  <a:tcPr marL="25008" marR="25008" marT="25008" marB="25008" anchor="ctr"/>
                </a:tc>
                <a:tc>
                  <a:txBody>
                    <a:bodyPr/>
                    <a:lstStyle/>
                    <a:p>
                      <a:pPr algn="r">
                        <a:buNone/>
                      </a:pPr>
                      <a:r>
                        <a:rPr lang="en-GB" sz="1400" b="1" dirty="0">
                          <a:effectLst/>
                        </a:rPr>
                        <a:t>655,539,567</a:t>
                      </a:r>
                      <a:endParaRPr lang="en-GB" sz="1800" b="1" dirty="0">
                        <a:effectLst/>
                        <a:latin typeface="Times New Roman" panose="02020603050405020304" pitchFamily="18" charset="0"/>
                        <a:ea typeface="Times New Roman" panose="02020603050405020304" pitchFamily="18" charset="0"/>
                      </a:endParaRPr>
                    </a:p>
                  </a:txBody>
                  <a:tcPr marL="25008" marR="25008" marT="25008" marB="25008" anchor="ctr"/>
                </a:tc>
                <a:tc>
                  <a:txBody>
                    <a:bodyPr/>
                    <a:lstStyle/>
                    <a:p>
                      <a:pPr algn="r">
                        <a:buNone/>
                      </a:pPr>
                      <a:r>
                        <a:rPr lang="en-GB" sz="1400" b="1" dirty="0">
                          <a:effectLst/>
                        </a:rPr>
                        <a:t>698,906,913</a:t>
                      </a:r>
                      <a:endParaRPr lang="en-GB" sz="1800" b="1" dirty="0">
                        <a:effectLst/>
                        <a:latin typeface="Times New Roman" panose="02020603050405020304" pitchFamily="18" charset="0"/>
                        <a:ea typeface="Times New Roman" panose="02020603050405020304" pitchFamily="18" charset="0"/>
                      </a:endParaRPr>
                    </a:p>
                  </a:txBody>
                  <a:tcPr marL="25008" marR="25008" marT="25008" marB="25008" anchor="ctr"/>
                </a:tc>
                <a:extLst>
                  <a:ext uri="{0D108BD9-81ED-4DB2-BD59-A6C34878D82A}">
                    <a16:rowId xmlns:a16="http://schemas.microsoft.com/office/drawing/2014/main" val="489554711"/>
                  </a:ext>
                </a:extLst>
              </a:tr>
              <a:tr h="295311">
                <a:tc>
                  <a:txBody>
                    <a:bodyPr/>
                    <a:lstStyle/>
                    <a:p>
                      <a:pPr marL="0" lvl="0" indent="0">
                        <a:buFont typeface="+mj-lt"/>
                        <a:buNone/>
                      </a:pPr>
                      <a:r>
                        <a:rPr lang="tr-TR" sz="1400" b="1" dirty="0">
                          <a:effectLst/>
                        </a:rPr>
                        <a:t>9. </a:t>
                      </a:r>
                      <a:r>
                        <a:rPr lang="en-GB" sz="1400" b="1" dirty="0">
                          <a:effectLst/>
                        </a:rPr>
                        <a:t>Netherlands </a:t>
                      </a:r>
                      <a:endParaRPr lang="en-GB" sz="1800" b="1" dirty="0">
                        <a:effectLst/>
                        <a:latin typeface="Times New Roman" panose="02020603050405020304" pitchFamily="18" charset="0"/>
                        <a:ea typeface="Times New Roman" panose="02020603050405020304" pitchFamily="18" charset="0"/>
                      </a:endParaRPr>
                    </a:p>
                  </a:txBody>
                  <a:tcPr marL="25008" marR="25008" marT="25008" marB="25008" anchor="ctr"/>
                </a:tc>
                <a:tc>
                  <a:txBody>
                    <a:bodyPr/>
                    <a:lstStyle/>
                    <a:p>
                      <a:pPr algn="r">
                        <a:buNone/>
                      </a:pPr>
                      <a:r>
                        <a:rPr lang="en-GB" sz="1400" b="1" dirty="0">
                          <a:effectLst/>
                        </a:rPr>
                        <a:t>484,088,531</a:t>
                      </a:r>
                      <a:endParaRPr lang="en-GB" sz="1800" b="1" dirty="0">
                        <a:effectLst/>
                        <a:latin typeface="Times New Roman" panose="02020603050405020304" pitchFamily="18" charset="0"/>
                        <a:ea typeface="Times New Roman" panose="02020603050405020304" pitchFamily="18" charset="0"/>
                      </a:endParaRPr>
                    </a:p>
                  </a:txBody>
                  <a:tcPr marL="25008" marR="25008" marT="25008" marB="25008" anchor="ctr"/>
                </a:tc>
                <a:tc>
                  <a:txBody>
                    <a:bodyPr/>
                    <a:lstStyle/>
                    <a:p>
                      <a:pPr algn="r">
                        <a:buNone/>
                      </a:pPr>
                      <a:r>
                        <a:rPr lang="en-GB" sz="1400" b="1">
                          <a:effectLst/>
                        </a:rPr>
                        <a:t>623,369,107</a:t>
                      </a:r>
                      <a:endParaRPr lang="en-GB" sz="1800" b="1">
                        <a:effectLst/>
                        <a:latin typeface="Times New Roman" panose="02020603050405020304" pitchFamily="18" charset="0"/>
                        <a:ea typeface="Times New Roman" panose="02020603050405020304" pitchFamily="18" charset="0"/>
                      </a:endParaRPr>
                    </a:p>
                  </a:txBody>
                  <a:tcPr marL="25008" marR="25008" marT="25008" marB="25008" anchor="ctr"/>
                </a:tc>
                <a:tc>
                  <a:txBody>
                    <a:bodyPr/>
                    <a:lstStyle/>
                    <a:p>
                      <a:pPr algn="r">
                        <a:buNone/>
                      </a:pPr>
                      <a:r>
                        <a:rPr lang="en-GB" sz="1400" b="1" dirty="0">
                          <a:effectLst/>
                        </a:rPr>
                        <a:t>710,771,872</a:t>
                      </a:r>
                      <a:endParaRPr lang="en-GB" sz="1800" b="1" dirty="0">
                        <a:effectLst/>
                        <a:latin typeface="Times New Roman" panose="02020603050405020304" pitchFamily="18" charset="0"/>
                        <a:ea typeface="Times New Roman" panose="02020603050405020304" pitchFamily="18" charset="0"/>
                      </a:endParaRPr>
                    </a:p>
                  </a:txBody>
                  <a:tcPr marL="25008" marR="25008" marT="25008" marB="25008" anchor="ctr"/>
                </a:tc>
                <a:tc>
                  <a:txBody>
                    <a:bodyPr/>
                    <a:lstStyle/>
                    <a:p>
                      <a:pPr algn="r">
                        <a:buNone/>
                      </a:pPr>
                      <a:r>
                        <a:rPr lang="en-GB" sz="1400" b="1" dirty="0">
                          <a:effectLst/>
                        </a:rPr>
                        <a:t>655,583,230</a:t>
                      </a:r>
                      <a:endParaRPr lang="en-GB" sz="1800" b="1" dirty="0">
                        <a:effectLst/>
                        <a:latin typeface="Times New Roman" panose="02020603050405020304" pitchFamily="18" charset="0"/>
                        <a:ea typeface="Times New Roman" panose="02020603050405020304" pitchFamily="18" charset="0"/>
                      </a:endParaRPr>
                    </a:p>
                  </a:txBody>
                  <a:tcPr marL="25008" marR="25008" marT="25008" marB="25008" anchor="ctr"/>
                </a:tc>
                <a:tc>
                  <a:txBody>
                    <a:bodyPr/>
                    <a:lstStyle/>
                    <a:p>
                      <a:pPr algn="r">
                        <a:buNone/>
                      </a:pPr>
                      <a:r>
                        <a:rPr lang="en-GB" sz="1400" b="1" dirty="0">
                          <a:effectLst/>
                        </a:rPr>
                        <a:t>635,408,553</a:t>
                      </a:r>
                      <a:endParaRPr lang="en-GB" sz="1800" b="1" dirty="0">
                        <a:effectLst/>
                        <a:latin typeface="Times New Roman" panose="02020603050405020304" pitchFamily="18" charset="0"/>
                        <a:ea typeface="Times New Roman" panose="02020603050405020304" pitchFamily="18" charset="0"/>
                      </a:endParaRPr>
                    </a:p>
                  </a:txBody>
                  <a:tcPr marL="25008" marR="25008" marT="25008" marB="25008" anchor="ctr"/>
                </a:tc>
                <a:extLst>
                  <a:ext uri="{0D108BD9-81ED-4DB2-BD59-A6C34878D82A}">
                    <a16:rowId xmlns:a16="http://schemas.microsoft.com/office/drawing/2014/main" val="1737518060"/>
                  </a:ext>
                </a:extLst>
              </a:tr>
              <a:tr h="295311">
                <a:tc>
                  <a:txBody>
                    <a:bodyPr/>
                    <a:lstStyle/>
                    <a:p>
                      <a:pPr marL="0" lvl="0" indent="0">
                        <a:buFont typeface="+mj-lt"/>
                        <a:buNone/>
                      </a:pPr>
                      <a:r>
                        <a:rPr lang="tr-TR" sz="1400" b="1" dirty="0">
                          <a:effectLst/>
                        </a:rPr>
                        <a:t>10. </a:t>
                      </a:r>
                      <a:r>
                        <a:rPr lang="en-GB" sz="1400" b="1" dirty="0">
                          <a:effectLst/>
                        </a:rPr>
                        <a:t>Korea, Republic of </a:t>
                      </a:r>
                      <a:endParaRPr lang="en-GB" sz="1800" b="1" dirty="0">
                        <a:effectLst/>
                        <a:latin typeface="Times New Roman" panose="02020603050405020304" pitchFamily="18" charset="0"/>
                        <a:ea typeface="Times New Roman" panose="02020603050405020304" pitchFamily="18" charset="0"/>
                      </a:endParaRPr>
                    </a:p>
                  </a:txBody>
                  <a:tcPr marL="25008" marR="25008" marT="25008" marB="25008" anchor="ctr"/>
                </a:tc>
                <a:tc>
                  <a:txBody>
                    <a:bodyPr/>
                    <a:lstStyle/>
                    <a:p>
                      <a:pPr algn="r">
                        <a:buNone/>
                      </a:pPr>
                      <a:r>
                        <a:rPr lang="en-GB" sz="1400" b="1">
                          <a:effectLst/>
                        </a:rPr>
                        <a:t>467,540,264</a:t>
                      </a:r>
                      <a:endParaRPr lang="en-GB" sz="1800" b="1">
                        <a:effectLst/>
                        <a:latin typeface="Times New Roman" panose="02020603050405020304" pitchFamily="18" charset="0"/>
                        <a:ea typeface="Times New Roman" panose="02020603050405020304" pitchFamily="18" charset="0"/>
                      </a:endParaRPr>
                    </a:p>
                  </a:txBody>
                  <a:tcPr marL="25008" marR="25008" marT="25008" marB="25008" anchor="ctr"/>
                </a:tc>
                <a:tc>
                  <a:txBody>
                    <a:bodyPr/>
                    <a:lstStyle/>
                    <a:p>
                      <a:pPr algn="r">
                        <a:buNone/>
                      </a:pPr>
                      <a:r>
                        <a:rPr lang="en-GB" sz="1400" b="1">
                          <a:effectLst/>
                        </a:rPr>
                        <a:t>615,034,495</a:t>
                      </a:r>
                      <a:endParaRPr lang="en-GB" sz="1800" b="1">
                        <a:effectLst/>
                        <a:latin typeface="Times New Roman" panose="02020603050405020304" pitchFamily="18" charset="0"/>
                        <a:ea typeface="Times New Roman" panose="02020603050405020304" pitchFamily="18" charset="0"/>
                      </a:endParaRPr>
                    </a:p>
                  </a:txBody>
                  <a:tcPr marL="25008" marR="25008" marT="25008" marB="25008" anchor="ctr"/>
                </a:tc>
                <a:tc>
                  <a:txBody>
                    <a:bodyPr/>
                    <a:lstStyle/>
                    <a:p>
                      <a:pPr algn="r">
                        <a:buNone/>
                      </a:pPr>
                      <a:r>
                        <a:rPr lang="en-GB" sz="1400" b="1">
                          <a:effectLst/>
                        </a:rPr>
                        <a:t>731,366,344</a:t>
                      </a:r>
                      <a:endParaRPr lang="en-GB" sz="1800" b="1">
                        <a:effectLst/>
                        <a:latin typeface="Times New Roman" panose="02020603050405020304" pitchFamily="18" charset="0"/>
                        <a:ea typeface="Times New Roman" panose="02020603050405020304" pitchFamily="18" charset="0"/>
                      </a:endParaRPr>
                    </a:p>
                  </a:txBody>
                  <a:tcPr marL="25008" marR="25008" marT="25008" marB="25008" anchor="ctr"/>
                </a:tc>
                <a:tc>
                  <a:txBody>
                    <a:bodyPr/>
                    <a:lstStyle/>
                    <a:p>
                      <a:pPr algn="r">
                        <a:buNone/>
                      </a:pPr>
                      <a:r>
                        <a:rPr lang="en-GB" sz="1400" b="1" dirty="0">
                          <a:effectLst/>
                        </a:rPr>
                        <a:t>642,571,069</a:t>
                      </a:r>
                      <a:endParaRPr lang="en-GB" sz="1800" b="1" dirty="0">
                        <a:effectLst/>
                        <a:latin typeface="Times New Roman" panose="02020603050405020304" pitchFamily="18" charset="0"/>
                        <a:ea typeface="Times New Roman" panose="02020603050405020304" pitchFamily="18" charset="0"/>
                      </a:endParaRPr>
                    </a:p>
                  </a:txBody>
                  <a:tcPr marL="25008" marR="25008" marT="25008" marB="25008" anchor="ctr"/>
                </a:tc>
                <a:tc>
                  <a:txBody>
                    <a:bodyPr/>
                    <a:lstStyle/>
                    <a:p>
                      <a:pPr algn="r">
                        <a:buNone/>
                      </a:pPr>
                      <a:r>
                        <a:rPr lang="en-GB" sz="1400" b="1" dirty="0">
                          <a:effectLst/>
                        </a:rPr>
                        <a:t>632,098,015</a:t>
                      </a:r>
                      <a:endParaRPr lang="en-GB" sz="1800" b="1" dirty="0">
                        <a:effectLst/>
                        <a:latin typeface="Times New Roman" panose="02020603050405020304" pitchFamily="18" charset="0"/>
                        <a:ea typeface="Times New Roman" panose="02020603050405020304" pitchFamily="18" charset="0"/>
                      </a:endParaRPr>
                    </a:p>
                  </a:txBody>
                  <a:tcPr marL="25008" marR="25008" marT="25008" marB="25008" anchor="ctr"/>
                </a:tc>
                <a:extLst>
                  <a:ext uri="{0D108BD9-81ED-4DB2-BD59-A6C34878D82A}">
                    <a16:rowId xmlns:a16="http://schemas.microsoft.com/office/drawing/2014/main" val="4265315762"/>
                  </a:ext>
                </a:extLst>
              </a:tr>
              <a:tr h="295311">
                <a:tc>
                  <a:txBody>
                    <a:bodyPr/>
                    <a:lstStyle/>
                    <a:p>
                      <a:pPr marL="0" lvl="0" indent="0">
                        <a:buFont typeface="+mj-lt"/>
                        <a:buNone/>
                      </a:pPr>
                      <a:r>
                        <a:rPr lang="tr-TR" sz="1400" b="1" dirty="0">
                          <a:effectLst/>
                        </a:rPr>
                        <a:t>21. </a:t>
                      </a:r>
                      <a:r>
                        <a:rPr lang="en-GB" sz="1400" b="1" dirty="0">
                          <a:effectLst/>
                        </a:rPr>
                        <a:t>Türkiye </a:t>
                      </a:r>
                      <a:endParaRPr lang="en-GB" sz="1800" b="1" dirty="0">
                        <a:effectLst/>
                        <a:latin typeface="Times New Roman" panose="02020603050405020304" pitchFamily="18" charset="0"/>
                        <a:ea typeface="Times New Roman" panose="02020603050405020304" pitchFamily="18" charset="0"/>
                      </a:endParaRPr>
                    </a:p>
                  </a:txBody>
                  <a:tcPr marL="25008" marR="25008" marT="25008" marB="25008" anchor="ctr">
                    <a:solidFill>
                      <a:srgbClr val="FF0000"/>
                    </a:solidFill>
                  </a:tcPr>
                </a:tc>
                <a:tc>
                  <a:txBody>
                    <a:bodyPr/>
                    <a:lstStyle/>
                    <a:p>
                      <a:pPr algn="r">
                        <a:buNone/>
                      </a:pPr>
                      <a:r>
                        <a:rPr lang="en-GB" sz="1400" b="1" dirty="0">
                          <a:solidFill>
                            <a:schemeClr val="bg1"/>
                          </a:solidFill>
                          <a:effectLst/>
                        </a:rPr>
                        <a:t>219,514,373</a:t>
                      </a:r>
                      <a:endParaRPr lang="en-GB" sz="1800" b="1" dirty="0">
                        <a:solidFill>
                          <a:schemeClr val="bg1"/>
                        </a:solidFill>
                        <a:effectLst/>
                        <a:latin typeface="Times New Roman" panose="02020603050405020304" pitchFamily="18" charset="0"/>
                        <a:ea typeface="Times New Roman" panose="02020603050405020304" pitchFamily="18" charset="0"/>
                      </a:endParaRPr>
                    </a:p>
                  </a:txBody>
                  <a:tcPr marL="25008" marR="25008" marT="25008" marB="25008" anchor="ctr">
                    <a:solidFill>
                      <a:srgbClr val="FF0000"/>
                    </a:solidFill>
                  </a:tcPr>
                </a:tc>
                <a:tc>
                  <a:txBody>
                    <a:bodyPr/>
                    <a:lstStyle/>
                    <a:p>
                      <a:pPr algn="r">
                        <a:buNone/>
                      </a:pPr>
                      <a:r>
                        <a:rPr lang="en-GB" sz="1400" b="1" dirty="0">
                          <a:solidFill>
                            <a:schemeClr val="bg1"/>
                          </a:solidFill>
                          <a:effectLst/>
                        </a:rPr>
                        <a:t>271,422,758</a:t>
                      </a:r>
                      <a:endParaRPr lang="en-GB" sz="1800" b="1" dirty="0">
                        <a:solidFill>
                          <a:schemeClr val="bg1"/>
                        </a:solidFill>
                        <a:effectLst/>
                        <a:latin typeface="Times New Roman" panose="02020603050405020304" pitchFamily="18" charset="0"/>
                        <a:ea typeface="Times New Roman" panose="02020603050405020304" pitchFamily="18" charset="0"/>
                      </a:endParaRPr>
                    </a:p>
                  </a:txBody>
                  <a:tcPr marL="25008" marR="25008" marT="25008" marB="25008" anchor="ctr">
                    <a:solidFill>
                      <a:srgbClr val="FF0000"/>
                    </a:solidFill>
                  </a:tcPr>
                </a:tc>
                <a:tc>
                  <a:txBody>
                    <a:bodyPr/>
                    <a:lstStyle/>
                    <a:p>
                      <a:pPr algn="r">
                        <a:buNone/>
                      </a:pPr>
                      <a:r>
                        <a:rPr lang="en-GB" sz="1400" b="1" dirty="0">
                          <a:solidFill>
                            <a:schemeClr val="bg1"/>
                          </a:solidFill>
                          <a:effectLst/>
                        </a:rPr>
                        <a:t>363,710,987</a:t>
                      </a:r>
                      <a:endParaRPr lang="en-GB" sz="1800" b="1" dirty="0">
                        <a:solidFill>
                          <a:schemeClr val="bg1"/>
                        </a:solidFill>
                        <a:effectLst/>
                        <a:latin typeface="Times New Roman" panose="02020603050405020304" pitchFamily="18" charset="0"/>
                        <a:ea typeface="Times New Roman" panose="02020603050405020304" pitchFamily="18" charset="0"/>
                      </a:endParaRPr>
                    </a:p>
                  </a:txBody>
                  <a:tcPr marL="25008" marR="25008" marT="25008" marB="25008" anchor="ctr">
                    <a:solidFill>
                      <a:srgbClr val="FF0000"/>
                    </a:solidFill>
                  </a:tcPr>
                </a:tc>
                <a:tc>
                  <a:txBody>
                    <a:bodyPr/>
                    <a:lstStyle/>
                    <a:p>
                      <a:pPr algn="r">
                        <a:buNone/>
                      </a:pPr>
                      <a:r>
                        <a:rPr lang="en-GB" sz="1400" b="1" dirty="0">
                          <a:solidFill>
                            <a:schemeClr val="bg1"/>
                          </a:solidFill>
                          <a:effectLst/>
                        </a:rPr>
                        <a:t>361,966,913</a:t>
                      </a:r>
                      <a:endParaRPr lang="en-GB" sz="1800" b="1" dirty="0">
                        <a:solidFill>
                          <a:schemeClr val="bg1"/>
                        </a:solidFill>
                        <a:effectLst/>
                        <a:latin typeface="Times New Roman" panose="02020603050405020304" pitchFamily="18" charset="0"/>
                        <a:ea typeface="Times New Roman" panose="02020603050405020304" pitchFamily="18" charset="0"/>
                      </a:endParaRPr>
                    </a:p>
                  </a:txBody>
                  <a:tcPr marL="25008" marR="25008" marT="25008" marB="25008" anchor="ctr">
                    <a:solidFill>
                      <a:srgbClr val="FF0000"/>
                    </a:solidFill>
                  </a:tcPr>
                </a:tc>
                <a:tc>
                  <a:txBody>
                    <a:bodyPr/>
                    <a:lstStyle/>
                    <a:p>
                      <a:pPr algn="r">
                        <a:buNone/>
                      </a:pPr>
                      <a:r>
                        <a:rPr lang="en-GB" sz="1400" b="1" dirty="0">
                          <a:solidFill>
                            <a:schemeClr val="bg1"/>
                          </a:solidFill>
                          <a:effectLst/>
                        </a:rPr>
                        <a:t>344,017,272</a:t>
                      </a:r>
                      <a:endParaRPr lang="en-GB" sz="1800" b="1" dirty="0">
                        <a:solidFill>
                          <a:schemeClr val="bg1"/>
                        </a:solidFill>
                        <a:effectLst/>
                        <a:latin typeface="Times New Roman" panose="02020603050405020304" pitchFamily="18" charset="0"/>
                        <a:ea typeface="Times New Roman" panose="02020603050405020304" pitchFamily="18" charset="0"/>
                      </a:endParaRPr>
                    </a:p>
                  </a:txBody>
                  <a:tcPr marL="25008" marR="25008" marT="25008" marB="25008" anchor="ctr">
                    <a:solidFill>
                      <a:srgbClr val="FF0000"/>
                    </a:solidFill>
                  </a:tcPr>
                </a:tc>
                <a:extLst>
                  <a:ext uri="{0D108BD9-81ED-4DB2-BD59-A6C34878D82A}">
                    <a16:rowId xmlns:a16="http://schemas.microsoft.com/office/drawing/2014/main" val="2375135959"/>
                  </a:ext>
                </a:extLst>
              </a:tr>
              <a:tr h="295311">
                <a:tc>
                  <a:txBody>
                    <a:bodyPr/>
                    <a:lstStyle/>
                    <a:p>
                      <a:pPr marL="0" lvl="0" indent="0">
                        <a:buFont typeface="+mj-lt"/>
                        <a:buNone/>
                      </a:pPr>
                      <a:r>
                        <a:rPr lang="tr-TR" sz="1400" b="1" dirty="0">
                          <a:effectLst/>
                        </a:rPr>
                        <a:t>22. UAE</a:t>
                      </a:r>
                      <a:r>
                        <a:rPr lang="en-GB" sz="1400" b="1" dirty="0">
                          <a:effectLst/>
                        </a:rPr>
                        <a:t> </a:t>
                      </a:r>
                      <a:endParaRPr lang="en-GB" sz="1800" b="1" dirty="0">
                        <a:effectLst/>
                        <a:latin typeface="Times New Roman" panose="02020603050405020304" pitchFamily="18" charset="0"/>
                        <a:ea typeface="Times New Roman" panose="02020603050405020304" pitchFamily="18" charset="0"/>
                      </a:endParaRPr>
                    </a:p>
                  </a:txBody>
                  <a:tcPr marL="25008" marR="25008" marT="25008" marB="25008" anchor="ctr">
                    <a:solidFill>
                      <a:srgbClr val="FF0000"/>
                    </a:solidFill>
                  </a:tcPr>
                </a:tc>
                <a:tc>
                  <a:txBody>
                    <a:bodyPr/>
                    <a:lstStyle/>
                    <a:p>
                      <a:pPr algn="r">
                        <a:buNone/>
                      </a:pPr>
                      <a:r>
                        <a:rPr lang="en-GB" sz="1400" b="1" dirty="0">
                          <a:solidFill>
                            <a:schemeClr val="bg1"/>
                          </a:solidFill>
                          <a:effectLst/>
                        </a:rPr>
                        <a:t>246,961,071</a:t>
                      </a:r>
                      <a:endParaRPr lang="en-GB" sz="1800" b="1" dirty="0">
                        <a:solidFill>
                          <a:schemeClr val="bg1"/>
                        </a:solidFill>
                        <a:effectLst/>
                        <a:latin typeface="Times New Roman" panose="02020603050405020304" pitchFamily="18" charset="0"/>
                        <a:ea typeface="Times New Roman" panose="02020603050405020304" pitchFamily="18" charset="0"/>
                      </a:endParaRPr>
                    </a:p>
                  </a:txBody>
                  <a:tcPr marL="25008" marR="25008" marT="25008" marB="25008" anchor="ctr">
                    <a:solidFill>
                      <a:srgbClr val="FF0000"/>
                    </a:solidFill>
                  </a:tcPr>
                </a:tc>
                <a:tc>
                  <a:txBody>
                    <a:bodyPr/>
                    <a:lstStyle/>
                    <a:p>
                      <a:pPr algn="r">
                        <a:buNone/>
                      </a:pPr>
                      <a:r>
                        <a:rPr lang="en-GB" sz="1400" b="1" dirty="0">
                          <a:solidFill>
                            <a:schemeClr val="bg1"/>
                          </a:solidFill>
                          <a:effectLst/>
                        </a:rPr>
                        <a:t>347,528,998</a:t>
                      </a:r>
                      <a:endParaRPr lang="en-GB" sz="1800" b="1" dirty="0">
                        <a:solidFill>
                          <a:schemeClr val="bg1"/>
                        </a:solidFill>
                        <a:effectLst/>
                        <a:latin typeface="Times New Roman" panose="02020603050405020304" pitchFamily="18" charset="0"/>
                        <a:ea typeface="Times New Roman" panose="02020603050405020304" pitchFamily="18" charset="0"/>
                      </a:endParaRPr>
                    </a:p>
                  </a:txBody>
                  <a:tcPr marL="25008" marR="25008" marT="25008" marB="25008" anchor="ctr">
                    <a:solidFill>
                      <a:srgbClr val="FF0000"/>
                    </a:solidFill>
                  </a:tcPr>
                </a:tc>
                <a:tc>
                  <a:txBody>
                    <a:bodyPr/>
                    <a:lstStyle/>
                    <a:p>
                      <a:pPr algn="r">
                        <a:buNone/>
                      </a:pPr>
                      <a:r>
                        <a:rPr lang="en-GB" sz="1400" b="1" dirty="0">
                          <a:solidFill>
                            <a:schemeClr val="bg1"/>
                          </a:solidFill>
                          <a:effectLst/>
                        </a:rPr>
                        <a:t>420,493,198</a:t>
                      </a:r>
                      <a:endParaRPr lang="en-GB" sz="1800" b="1" dirty="0">
                        <a:solidFill>
                          <a:schemeClr val="bg1"/>
                        </a:solidFill>
                        <a:effectLst/>
                        <a:latin typeface="Times New Roman" panose="02020603050405020304" pitchFamily="18" charset="0"/>
                        <a:ea typeface="Times New Roman" panose="02020603050405020304" pitchFamily="18" charset="0"/>
                      </a:endParaRPr>
                    </a:p>
                  </a:txBody>
                  <a:tcPr marL="25008" marR="25008" marT="25008" marB="25008" anchor="ctr">
                    <a:solidFill>
                      <a:srgbClr val="FF0000"/>
                    </a:solidFill>
                  </a:tcPr>
                </a:tc>
                <a:tc>
                  <a:txBody>
                    <a:bodyPr/>
                    <a:lstStyle/>
                    <a:p>
                      <a:pPr algn="r">
                        <a:buNone/>
                      </a:pPr>
                      <a:r>
                        <a:rPr lang="en-GB" sz="1400" b="1" dirty="0">
                          <a:solidFill>
                            <a:schemeClr val="bg1"/>
                          </a:solidFill>
                          <a:effectLst/>
                        </a:rPr>
                        <a:t>470,536,020</a:t>
                      </a:r>
                      <a:endParaRPr lang="en-GB" sz="1800" b="1" dirty="0">
                        <a:solidFill>
                          <a:schemeClr val="bg1"/>
                        </a:solidFill>
                        <a:effectLst/>
                        <a:latin typeface="Times New Roman" panose="02020603050405020304" pitchFamily="18" charset="0"/>
                        <a:ea typeface="Times New Roman" panose="02020603050405020304" pitchFamily="18" charset="0"/>
                      </a:endParaRPr>
                    </a:p>
                  </a:txBody>
                  <a:tcPr marL="25008" marR="25008" marT="25008" marB="25008" anchor="ctr">
                    <a:solidFill>
                      <a:srgbClr val="FF0000"/>
                    </a:solidFill>
                  </a:tcPr>
                </a:tc>
                <a:tc>
                  <a:txBody>
                    <a:bodyPr/>
                    <a:lstStyle/>
                    <a:p>
                      <a:pPr algn="r">
                        <a:buNone/>
                      </a:pPr>
                      <a:r>
                        <a:rPr lang="en-GB" sz="1400" b="1" dirty="0">
                          <a:solidFill>
                            <a:schemeClr val="bg1"/>
                          </a:solidFill>
                          <a:effectLst/>
                        </a:rPr>
                        <a:t>326,119,042</a:t>
                      </a:r>
                      <a:endParaRPr lang="en-GB" sz="1800" b="1" dirty="0">
                        <a:solidFill>
                          <a:schemeClr val="bg1"/>
                        </a:solidFill>
                        <a:effectLst/>
                        <a:latin typeface="Times New Roman" panose="02020603050405020304" pitchFamily="18" charset="0"/>
                        <a:ea typeface="Times New Roman" panose="02020603050405020304" pitchFamily="18" charset="0"/>
                      </a:endParaRPr>
                    </a:p>
                  </a:txBody>
                  <a:tcPr marL="25008" marR="25008" marT="25008" marB="25008" anchor="ctr">
                    <a:solidFill>
                      <a:srgbClr val="FF0000"/>
                    </a:solidFill>
                  </a:tcPr>
                </a:tc>
                <a:extLst>
                  <a:ext uri="{0D108BD9-81ED-4DB2-BD59-A6C34878D82A}">
                    <a16:rowId xmlns:a16="http://schemas.microsoft.com/office/drawing/2014/main" val="968259493"/>
                  </a:ext>
                </a:extLst>
              </a:tr>
              <a:tr h="295311">
                <a:tc>
                  <a:txBody>
                    <a:bodyPr/>
                    <a:lstStyle/>
                    <a:p>
                      <a:pPr marL="0" lvl="0" indent="0">
                        <a:buFont typeface="+mj-lt"/>
                        <a:buNone/>
                      </a:pPr>
                      <a:r>
                        <a:rPr lang="tr-TR" sz="1400" b="1" dirty="0">
                          <a:effectLst/>
                        </a:rPr>
                        <a:t>24. </a:t>
                      </a:r>
                      <a:r>
                        <a:rPr lang="en-GB" sz="1400" b="1" dirty="0">
                          <a:effectLst/>
                        </a:rPr>
                        <a:t>Malaysia </a:t>
                      </a:r>
                      <a:endParaRPr lang="en-GB" sz="1800" b="1" dirty="0">
                        <a:effectLst/>
                        <a:latin typeface="Times New Roman" panose="02020603050405020304" pitchFamily="18" charset="0"/>
                        <a:ea typeface="Times New Roman" panose="02020603050405020304" pitchFamily="18" charset="0"/>
                      </a:endParaRPr>
                    </a:p>
                  </a:txBody>
                  <a:tcPr marL="25008" marR="25008" marT="25008" marB="25008" anchor="ctr">
                    <a:solidFill>
                      <a:srgbClr val="FF0000"/>
                    </a:solidFill>
                  </a:tcPr>
                </a:tc>
                <a:tc>
                  <a:txBody>
                    <a:bodyPr/>
                    <a:lstStyle/>
                    <a:p>
                      <a:pPr algn="r">
                        <a:buNone/>
                      </a:pPr>
                      <a:r>
                        <a:rPr lang="en-GB" sz="1400" b="1" dirty="0">
                          <a:solidFill>
                            <a:schemeClr val="bg1"/>
                          </a:solidFill>
                          <a:effectLst/>
                        </a:rPr>
                        <a:t>189,559,672</a:t>
                      </a:r>
                      <a:endParaRPr lang="en-GB" sz="1800" b="1" dirty="0">
                        <a:solidFill>
                          <a:schemeClr val="bg1"/>
                        </a:solidFill>
                        <a:effectLst/>
                        <a:latin typeface="Times New Roman" panose="02020603050405020304" pitchFamily="18" charset="0"/>
                        <a:ea typeface="Times New Roman" panose="02020603050405020304" pitchFamily="18" charset="0"/>
                      </a:endParaRPr>
                    </a:p>
                  </a:txBody>
                  <a:tcPr marL="25008" marR="25008" marT="25008" marB="25008" anchor="ctr">
                    <a:solidFill>
                      <a:srgbClr val="FF0000"/>
                    </a:solidFill>
                  </a:tcPr>
                </a:tc>
                <a:tc>
                  <a:txBody>
                    <a:bodyPr/>
                    <a:lstStyle/>
                    <a:p>
                      <a:pPr algn="r">
                        <a:buNone/>
                      </a:pPr>
                      <a:r>
                        <a:rPr lang="en-GB" sz="1400" b="1" dirty="0">
                          <a:solidFill>
                            <a:schemeClr val="bg1"/>
                          </a:solidFill>
                          <a:effectLst/>
                        </a:rPr>
                        <a:t>238,321,107</a:t>
                      </a:r>
                      <a:endParaRPr lang="en-GB" sz="1800" b="1" dirty="0">
                        <a:solidFill>
                          <a:schemeClr val="bg1"/>
                        </a:solidFill>
                        <a:effectLst/>
                        <a:latin typeface="Times New Roman" panose="02020603050405020304" pitchFamily="18" charset="0"/>
                        <a:ea typeface="Times New Roman" panose="02020603050405020304" pitchFamily="18" charset="0"/>
                      </a:endParaRPr>
                    </a:p>
                  </a:txBody>
                  <a:tcPr marL="25008" marR="25008" marT="25008" marB="25008" anchor="ctr">
                    <a:solidFill>
                      <a:srgbClr val="FF0000"/>
                    </a:solidFill>
                  </a:tcPr>
                </a:tc>
                <a:tc>
                  <a:txBody>
                    <a:bodyPr/>
                    <a:lstStyle/>
                    <a:p>
                      <a:pPr algn="r">
                        <a:buNone/>
                      </a:pPr>
                      <a:r>
                        <a:rPr lang="en-GB" sz="1400" b="1" dirty="0">
                          <a:solidFill>
                            <a:schemeClr val="bg1"/>
                          </a:solidFill>
                          <a:effectLst/>
                        </a:rPr>
                        <a:t>295,092,902</a:t>
                      </a:r>
                      <a:endParaRPr lang="en-GB" sz="1800" b="1" dirty="0">
                        <a:solidFill>
                          <a:schemeClr val="bg1"/>
                        </a:solidFill>
                        <a:effectLst/>
                        <a:latin typeface="Times New Roman" panose="02020603050405020304" pitchFamily="18" charset="0"/>
                        <a:ea typeface="Times New Roman" panose="02020603050405020304" pitchFamily="18" charset="0"/>
                      </a:endParaRPr>
                    </a:p>
                  </a:txBody>
                  <a:tcPr marL="25008" marR="25008" marT="25008" marB="25008" anchor="ctr">
                    <a:solidFill>
                      <a:srgbClr val="FF0000"/>
                    </a:solidFill>
                  </a:tcPr>
                </a:tc>
                <a:tc>
                  <a:txBody>
                    <a:bodyPr/>
                    <a:lstStyle/>
                    <a:p>
                      <a:pPr algn="r">
                        <a:buNone/>
                      </a:pPr>
                      <a:r>
                        <a:rPr lang="en-GB" sz="1400" b="1" dirty="0">
                          <a:solidFill>
                            <a:schemeClr val="bg1"/>
                          </a:solidFill>
                          <a:effectLst/>
                        </a:rPr>
                        <a:t>265,972,626</a:t>
                      </a:r>
                      <a:endParaRPr lang="en-GB" sz="1800" b="1" dirty="0">
                        <a:solidFill>
                          <a:schemeClr val="bg1"/>
                        </a:solidFill>
                        <a:effectLst/>
                        <a:latin typeface="Times New Roman" panose="02020603050405020304" pitchFamily="18" charset="0"/>
                        <a:ea typeface="Times New Roman" panose="02020603050405020304" pitchFamily="18" charset="0"/>
                      </a:endParaRPr>
                    </a:p>
                  </a:txBody>
                  <a:tcPr marL="25008" marR="25008" marT="25008" marB="25008" anchor="ctr">
                    <a:solidFill>
                      <a:srgbClr val="FF0000"/>
                    </a:solidFill>
                  </a:tcPr>
                </a:tc>
                <a:tc>
                  <a:txBody>
                    <a:bodyPr/>
                    <a:lstStyle/>
                    <a:p>
                      <a:pPr algn="r">
                        <a:buNone/>
                      </a:pPr>
                      <a:r>
                        <a:rPr lang="en-GB" sz="1400" b="1" dirty="0">
                          <a:solidFill>
                            <a:schemeClr val="bg1"/>
                          </a:solidFill>
                          <a:effectLst/>
                        </a:rPr>
                        <a:t>300,081,375</a:t>
                      </a:r>
                      <a:endParaRPr lang="en-GB" sz="1800" b="1" dirty="0">
                        <a:solidFill>
                          <a:schemeClr val="bg1"/>
                        </a:solidFill>
                        <a:effectLst/>
                        <a:latin typeface="Times New Roman" panose="02020603050405020304" pitchFamily="18" charset="0"/>
                        <a:ea typeface="Times New Roman" panose="02020603050405020304" pitchFamily="18" charset="0"/>
                      </a:endParaRPr>
                    </a:p>
                  </a:txBody>
                  <a:tcPr marL="25008" marR="25008" marT="25008" marB="25008" anchor="ctr">
                    <a:solidFill>
                      <a:srgbClr val="FF0000"/>
                    </a:solidFill>
                  </a:tcPr>
                </a:tc>
                <a:extLst>
                  <a:ext uri="{0D108BD9-81ED-4DB2-BD59-A6C34878D82A}">
                    <a16:rowId xmlns:a16="http://schemas.microsoft.com/office/drawing/2014/main" val="969903688"/>
                  </a:ext>
                </a:extLst>
              </a:tr>
              <a:tr h="295311">
                <a:tc>
                  <a:txBody>
                    <a:bodyPr/>
                    <a:lstStyle/>
                    <a:p>
                      <a:pPr marL="0" lvl="0" indent="0">
                        <a:buFont typeface="+mj-lt"/>
                        <a:buNone/>
                      </a:pPr>
                      <a:r>
                        <a:rPr lang="tr-TR" sz="1400" b="1" dirty="0">
                          <a:effectLst/>
                        </a:rPr>
                        <a:t>27. </a:t>
                      </a:r>
                      <a:r>
                        <a:rPr lang="en-GB" sz="1400" b="1" dirty="0">
                          <a:effectLst/>
                        </a:rPr>
                        <a:t>Indonesia </a:t>
                      </a:r>
                      <a:endParaRPr lang="en-GB" sz="1800" b="1" dirty="0">
                        <a:effectLst/>
                        <a:latin typeface="Times New Roman" panose="02020603050405020304" pitchFamily="18" charset="0"/>
                        <a:ea typeface="Times New Roman" panose="02020603050405020304" pitchFamily="18" charset="0"/>
                      </a:endParaRPr>
                    </a:p>
                  </a:txBody>
                  <a:tcPr marL="25008" marR="25008" marT="25008" marB="25008" anchor="ctr">
                    <a:solidFill>
                      <a:srgbClr val="FF0000"/>
                    </a:solidFill>
                  </a:tcPr>
                </a:tc>
                <a:tc>
                  <a:txBody>
                    <a:bodyPr/>
                    <a:lstStyle/>
                    <a:p>
                      <a:pPr algn="r">
                        <a:buNone/>
                      </a:pPr>
                      <a:r>
                        <a:rPr lang="en-GB" sz="1400" b="1" dirty="0">
                          <a:solidFill>
                            <a:schemeClr val="bg1"/>
                          </a:solidFill>
                          <a:effectLst/>
                        </a:rPr>
                        <a:t>141,622,127</a:t>
                      </a:r>
                      <a:endParaRPr lang="en-GB" sz="1800" b="1" dirty="0">
                        <a:solidFill>
                          <a:schemeClr val="bg1"/>
                        </a:solidFill>
                        <a:effectLst/>
                        <a:latin typeface="Times New Roman" panose="02020603050405020304" pitchFamily="18" charset="0"/>
                        <a:ea typeface="Times New Roman" panose="02020603050405020304" pitchFamily="18" charset="0"/>
                      </a:endParaRPr>
                    </a:p>
                  </a:txBody>
                  <a:tcPr marL="25008" marR="25008" marT="25008" marB="25008" anchor="ctr">
                    <a:solidFill>
                      <a:srgbClr val="FF0000"/>
                    </a:solidFill>
                  </a:tcPr>
                </a:tc>
                <a:tc>
                  <a:txBody>
                    <a:bodyPr/>
                    <a:lstStyle/>
                    <a:p>
                      <a:pPr algn="r">
                        <a:buNone/>
                      </a:pPr>
                      <a:r>
                        <a:rPr lang="en-GB" sz="1400" b="1" dirty="0">
                          <a:solidFill>
                            <a:schemeClr val="bg1"/>
                          </a:solidFill>
                          <a:effectLst/>
                        </a:rPr>
                        <a:t>195,694,490</a:t>
                      </a:r>
                      <a:endParaRPr lang="en-GB" sz="1800" b="1" dirty="0">
                        <a:solidFill>
                          <a:schemeClr val="bg1"/>
                        </a:solidFill>
                        <a:effectLst/>
                        <a:latin typeface="Times New Roman" panose="02020603050405020304" pitchFamily="18" charset="0"/>
                        <a:ea typeface="Times New Roman" panose="02020603050405020304" pitchFamily="18" charset="0"/>
                      </a:endParaRPr>
                    </a:p>
                  </a:txBody>
                  <a:tcPr marL="25008" marR="25008" marT="25008" marB="25008" anchor="ctr">
                    <a:solidFill>
                      <a:srgbClr val="FF0000"/>
                    </a:solidFill>
                  </a:tcPr>
                </a:tc>
                <a:tc>
                  <a:txBody>
                    <a:bodyPr/>
                    <a:lstStyle/>
                    <a:p>
                      <a:pPr algn="r">
                        <a:buNone/>
                      </a:pPr>
                      <a:r>
                        <a:rPr lang="en-GB" sz="1400" b="1" dirty="0">
                          <a:solidFill>
                            <a:schemeClr val="bg1"/>
                          </a:solidFill>
                          <a:effectLst/>
                        </a:rPr>
                        <a:t>237,447,057</a:t>
                      </a:r>
                      <a:endParaRPr lang="en-GB" sz="1800" b="1" dirty="0">
                        <a:solidFill>
                          <a:schemeClr val="bg1"/>
                        </a:solidFill>
                        <a:effectLst/>
                        <a:latin typeface="Times New Roman" panose="02020603050405020304" pitchFamily="18" charset="0"/>
                        <a:ea typeface="Times New Roman" panose="02020603050405020304" pitchFamily="18" charset="0"/>
                      </a:endParaRPr>
                    </a:p>
                  </a:txBody>
                  <a:tcPr marL="25008" marR="25008" marT="25008" marB="25008" anchor="ctr">
                    <a:solidFill>
                      <a:srgbClr val="FF0000"/>
                    </a:solidFill>
                  </a:tcPr>
                </a:tc>
                <a:tc>
                  <a:txBody>
                    <a:bodyPr/>
                    <a:lstStyle/>
                    <a:p>
                      <a:pPr algn="r">
                        <a:buNone/>
                      </a:pPr>
                      <a:r>
                        <a:rPr lang="en-GB" sz="1400" b="1" dirty="0">
                          <a:solidFill>
                            <a:schemeClr val="bg1"/>
                          </a:solidFill>
                          <a:effectLst/>
                        </a:rPr>
                        <a:t>221,739,634</a:t>
                      </a:r>
                      <a:endParaRPr lang="en-GB" sz="1800" b="1" dirty="0">
                        <a:solidFill>
                          <a:schemeClr val="bg1"/>
                        </a:solidFill>
                        <a:effectLst/>
                        <a:latin typeface="Times New Roman" panose="02020603050405020304" pitchFamily="18" charset="0"/>
                        <a:ea typeface="Times New Roman" panose="02020603050405020304" pitchFamily="18" charset="0"/>
                      </a:endParaRPr>
                    </a:p>
                  </a:txBody>
                  <a:tcPr marL="25008" marR="25008" marT="25008" marB="25008" anchor="ctr">
                    <a:solidFill>
                      <a:srgbClr val="FF0000"/>
                    </a:solidFill>
                  </a:tcPr>
                </a:tc>
                <a:tc>
                  <a:txBody>
                    <a:bodyPr/>
                    <a:lstStyle/>
                    <a:p>
                      <a:pPr algn="r">
                        <a:buNone/>
                      </a:pPr>
                      <a:r>
                        <a:rPr lang="en-GB" sz="1400" b="1" dirty="0">
                          <a:solidFill>
                            <a:schemeClr val="bg1"/>
                          </a:solidFill>
                          <a:effectLst/>
                        </a:rPr>
                        <a:t>233,658,658</a:t>
                      </a:r>
                      <a:endParaRPr lang="en-GB" sz="1800" b="1" dirty="0">
                        <a:solidFill>
                          <a:schemeClr val="bg1"/>
                        </a:solidFill>
                        <a:effectLst/>
                        <a:latin typeface="Times New Roman" panose="02020603050405020304" pitchFamily="18" charset="0"/>
                        <a:ea typeface="Times New Roman" panose="02020603050405020304" pitchFamily="18" charset="0"/>
                      </a:endParaRPr>
                    </a:p>
                  </a:txBody>
                  <a:tcPr marL="25008" marR="25008" marT="25008" marB="25008" anchor="ctr">
                    <a:solidFill>
                      <a:srgbClr val="FF0000"/>
                    </a:solidFill>
                  </a:tcPr>
                </a:tc>
                <a:extLst>
                  <a:ext uri="{0D108BD9-81ED-4DB2-BD59-A6C34878D82A}">
                    <a16:rowId xmlns:a16="http://schemas.microsoft.com/office/drawing/2014/main" val="2880549214"/>
                  </a:ext>
                </a:extLst>
              </a:tr>
              <a:tr h="295311">
                <a:tc>
                  <a:txBody>
                    <a:bodyPr/>
                    <a:lstStyle/>
                    <a:p>
                      <a:pPr marL="0" lvl="0" indent="0">
                        <a:buFont typeface="+mj-lt"/>
                        <a:buNone/>
                      </a:pPr>
                      <a:r>
                        <a:rPr lang="tr-TR" sz="1400" b="1" dirty="0">
                          <a:effectLst/>
                        </a:rPr>
                        <a:t>28. </a:t>
                      </a:r>
                      <a:r>
                        <a:rPr lang="en-GB" sz="1400" b="1" dirty="0">
                          <a:effectLst/>
                        </a:rPr>
                        <a:t>Saudi Arabia </a:t>
                      </a:r>
                      <a:endParaRPr lang="en-GB" sz="1800" b="1" dirty="0">
                        <a:effectLst/>
                        <a:latin typeface="Times New Roman" panose="02020603050405020304" pitchFamily="18" charset="0"/>
                        <a:ea typeface="Times New Roman" panose="02020603050405020304" pitchFamily="18" charset="0"/>
                      </a:endParaRPr>
                    </a:p>
                  </a:txBody>
                  <a:tcPr marL="25008" marR="25008" marT="25008" marB="25008" anchor="ctr">
                    <a:solidFill>
                      <a:srgbClr val="FF0000"/>
                    </a:solidFill>
                  </a:tcPr>
                </a:tc>
                <a:tc>
                  <a:txBody>
                    <a:bodyPr/>
                    <a:lstStyle/>
                    <a:p>
                      <a:pPr algn="r">
                        <a:buNone/>
                      </a:pPr>
                      <a:r>
                        <a:rPr lang="en-GB" sz="1400" b="1">
                          <a:solidFill>
                            <a:schemeClr val="bg1"/>
                          </a:solidFill>
                          <a:effectLst/>
                        </a:rPr>
                        <a:t>131,328,602</a:t>
                      </a:r>
                      <a:endParaRPr lang="en-GB" sz="1800" b="1">
                        <a:solidFill>
                          <a:schemeClr val="bg1"/>
                        </a:solidFill>
                        <a:effectLst/>
                        <a:latin typeface="Times New Roman" panose="02020603050405020304" pitchFamily="18" charset="0"/>
                        <a:ea typeface="Times New Roman" panose="02020603050405020304" pitchFamily="18" charset="0"/>
                      </a:endParaRPr>
                    </a:p>
                  </a:txBody>
                  <a:tcPr marL="25008" marR="25008" marT="25008" marB="25008" anchor="ctr">
                    <a:solidFill>
                      <a:srgbClr val="FF0000"/>
                    </a:solidFill>
                  </a:tcPr>
                </a:tc>
                <a:tc>
                  <a:txBody>
                    <a:bodyPr/>
                    <a:lstStyle/>
                    <a:p>
                      <a:pPr algn="r">
                        <a:buNone/>
                      </a:pPr>
                      <a:r>
                        <a:rPr lang="en-GB" sz="1400" b="1" dirty="0">
                          <a:solidFill>
                            <a:schemeClr val="bg1"/>
                          </a:solidFill>
                          <a:effectLst/>
                        </a:rPr>
                        <a:t>152,849,564</a:t>
                      </a:r>
                      <a:endParaRPr lang="en-GB" sz="1800" b="1" dirty="0">
                        <a:solidFill>
                          <a:schemeClr val="bg1"/>
                        </a:solidFill>
                        <a:effectLst/>
                        <a:latin typeface="Times New Roman" panose="02020603050405020304" pitchFamily="18" charset="0"/>
                        <a:ea typeface="Times New Roman" panose="02020603050405020304" pitchFamily="18" charset="0"/>
                      </a:endParaRPr>
                    </a:p>
                  </a:txBody>
                  <a:tcPr marL="25008" marR="25008" marT="25008" marB="25008" anchor="ctr">
                    <a:solidFill>
                      <a:srgbClr val="FF0000"/>
                    </a:solidFill>
                  </a:tcPr>
                </a:tc>
                <a:tc>
                  <a:txBody>
                    <a:bodyPr/>
                    <a:lstStyle/>
                    <a:p>
                      <a:pPr algn="r">
                        <a:buNone/>
                      </a:pPr>
                      <a:r>
                        <a:rPr lang="en-GB" sz="1400" b="1" dirty="0">
                          <a:solidFill>
                            <a:schemeClr val="bg1"/>
                          </a:solidFill>
                          <a:effectLst/>
                        </a:rPr>
                        <a:t>189,877,037</a:t>
                      </a:r>
                      <a:endParaRPr lang="en-GB" sz="1800" b="1" dirty="0">
                        <a:solidFill>
                          <a:schemeClr val="bg1"/>
                        </a:solidFill>
                        <a:effectLst/>
                        <a:latin typeface="Times New Roman" panose="02020603050405020304" pitchFamily="18" charset="0"/>
                        <a:ea typeface="Times New Roman" panose="02020603050405020304" pitchFamily="18" charset="0"/>
                      </a:endParaRPr>
                    </a:p>
                  </a:txBody>
                  <a:tcPr marL="25008" marR="25008" marT="25008" marB="25008" anchor="ctr">
                    <a:solidFill>
                      <a:srgbClr val="FF0000"/>
                    </a:solidFill>
                  </a:tcPr>
                </a:tc>
                <a:tc>
                  <a:txBody>
                    <a:bodyPr/>
                    <a:lstStyle/>
                    <a:p>
                      <a:pPr algn="r">
                        <a:buNone/>
                      </a:pPr>
                      <a:r>
                        <a:rPr lang="en-GB" sz="1400" b="1" dirty="0">
                          <a:solidFill>
                            <a:schemeClr val="bg1"/>
                          </a:solidFill>
                          <a:effectLst/>
                        </a:rPr>
                        <a:t>211,114,487</a:t>
                      </a:r>
                      <a:endParaRPr lang="en-GB" sz="1800" b="1" dirty="0">
                        <a:solidFill>
                          <a:schemeClr val="bg1"/>
                        </a:solidFill>
                        <a:effectLst/>
                        <a:latin typeface="Times New Roman" panose="02020603050405020304" pitchFamily="18" charset="0"/>
                        <a:ea typeface="Times New Roman" panose="02020603050405020304" pitchFamily="18" charset="0"/>
                      </a:endParaRPr>
                    </a:p>
                  </a:txBody>
                  <a:tcPr marL="25008" marR="25008" marT="25008" marB="25008" anchor="ctr">
                    <a:solidFill>
                      <a:srgbClr val="FF0000"/>
                    </a:solidFill>
                  </a:tcPr>
                </a:tc>
                <a:tc>
                  <a:txBody>
                    <a:bodyPr/>
                    <a:lstStyle/>
                    <a:p>
                      <a:pPr algn="r">
                        <a:buNone/>
                      </a:pPr>
                      <a:r>
                        <a:rPr lang="en-GB" sz="1400" b="1" dirty="0">
                          <a:solidFill>
                            <a:schemeClr val="bg1"/>
                          </a:solidFill>
                          <a:effectLst/>
                        </a:rPr>
                        <a:t>232,028,140</a:t>
                      </a:r>
                      <a:endParaRPr lang="en-GB" sz="1800" b="1" dirty="0">
                        <a:solidFill>
                          <a:schemeClr val="bg1"/>
                        </a:solidFill>
                        <a:effectLst/>
                        <a:latin typeface="Times New Roman" panose="02020603050405020304" pitchFamily="18" charset="0"/>
                        <a:ea typeface="Times New Roman" panose="02020603050405020304" pitchFamily="18" charset="0"/>
                      </a:endParaRPr>
                    </a:p>
                  </a:txBody>
                  <a:tcPr marL="25008" marR="25008" marT="25008" marB="25008" anchor="ctr">
                    <a:solidFill>
                      <a:srgbClr val="FF0000"/>
                    </a:solidFill>
                  </a:tcPr>
                </a:tc>
                <a:extLst>
                  <a:ext uri="{0D108BD9-81ED-4DB2-BD59-A6C34878D82A}">
                    <a16:rowId xmlns:a16="http://schemas.microsoft.com/office/drawing/2014/main" val="1575742922"/>
                  </a:ext>
                </a:extLst>
              </a:tr>
            </a:tbl>
          </a:graphicData>
        </a:graphic>
      </p:graphicFrame>
      <p:sp>
        <p:nvSpPr>
          <p:cNvPr id="3" name="Slide Number Placeholder 2">
            <a:extLst>
              <a:ext uri="{FF2B5EF4-FFF2-40B4-BE49-F238E27FC236}">
                <a16:creationId xmlns:a16="http://schemas.microsoft.com/office/drawing/2014/main" id="{315EC1D7-A614-BEF2-ABD0-C84AC97F5F08}"/>
              </a:ext>
            </a:extLst>
          </p:cNvPr>
          <p:cNvSpPr>
            <a:spLocks noGrp="1"/>
          </p:cNvSpPr>
          <p:nvPr>
            <p:ph type="sldNum" sz="quarter" idx="12"/>
          </p:nvPr>
        </p:nvSpPr>
        <p:spPr/>
        <p:txBody>
          <a:bodyPr/>
          <a:lstStyle/>
          <a:p>
            <a:fld id="{001EB87D-2C7B-44B5-AAC9-F83321C61E43}" type="slidenum">
              <a:rPr lang="en-GB" smtClean="0"/>
              <a:t>10</a:t>
            </a:fld>
            <a:endParaRPr lang="en-GB"/>
          </a:p>
        </p:txBody>
      </p:sp>
    </p:spTree>
    <p:extLst>
      <p:ext uri="{BB962C8B-B14F-4D97-AF65-F5344CB8AC3E}">
        <p14:creationId xmlns:p14="http://schemas.microsoft.com/office/powerpoint/2010/main" val="34448150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6344C-C4F9-726D-329F-A2678BCF015B}"/>
              </a:ext>
            </a:extLst>
          </p:cNvPr>
          <p:cNvSpPr>
            <a:spLocks noGrp="1"/>
          </p:cNvSpPr>
          <p:nvPr>
            <p:ph type="title"/>
          </p:nvPr>
        </p:nvSpPr>
        <p:spPr>
          <a:xfrm>
            <a:off x="82669" y="-428416"/>
            <a:ext cx="12364369" cy="1325563"/>
          </a:xfrm>
          <a:solidFill>
            <a:schemeClr val="bg1"/>
          </a:solidFill>
        </p:spPr>
        <p:txBody>
          <a:bodyPr/>
          <a:lstStyle/>
          <a:p>
            <a:r>
              <a:rPr lang="tr-TR" dirty="0"/>
              <a:t> </a:t>
            </a:r>
            <a:r>
              <a:rPr lang="tr-TR" b="1" dirty="0"/>
              <a:t>World merchandise import- PRODUCT CATEGORY</a:t>
            </a:r>
            <a:endParaRPr lang="en-GB" b="1" dirty="0"/>
          </a:p>
        </p:txBody>
      </p:sp>
      <p:graphicFrame>
        <p:nvGraphicFramePr>
          <p:cNvPr id="4" name="Content Placeholder 3">
            <a:extLst>
              <a:ext uri="{FF2B5EF4-FFF2-40B4-BE49-F238E27FC236}">
                <a16:creationId xmlns:a16="http://schemas.microsoft.com/office/drawing/2014/main" id="{5F99037F-BC67-75BF-858C-C45FA577EB4E}"/>
              </a:ext>
            </a:extLst>
          </p:cNvPr>
          <p:cNvGraphicFramePr>
            <a:graphicFrameLocks noGrp="1"/>
          </p:cNvGraphicFramePr>
          <p:nvPr>
            <p:ph idx="1"/>
            <p:extLst>
              <p:ext uri="{D42A27DB-BD31-4B8C-83A1-F6EECF244321}">
                <p14:modId xmlns:p14="http://schemas.microsoft.com/office/powerpoint/2010/main" val="24051280"/>
              </p:ext>
            </p:extLst>
          </p:nvPr>
        </p:nvGraphicFramePr>
        <p:xfrm>
          <a:off x="82669" y="897147"/>
          <a:ext cx="12026661" cy="6884320"/>
        </p:xfrm>
        <a:graphic>
          <a:graphicData uri="http://schemas.openxmlformats.org/drawingml/2006/table">
            <a:tbl>
              <a:tblPr firstRow="1" firstCol="1" bandRow="1">
                <a:tableStyleId>{5C22544A-7EE6-4342-B048-85BDC9FD1C3A}</a:tableStyleId>
              </a:tblPr>
              <a:tblGrid>
                <a:gridCol w="1007854">
                  <a:extLst>
                    <a:ext uri="{9D8B030D-6E8A-4147-A177-3AD203B41FA5}">
                      <a16:colId xmlns:a16="http://schemas.microsoft.com/office/drawing/2014/main" val="4266090213"/>
                    </a:ext>
                  </a:extLst>
                </a:gridCol>
                <a:gridCol w="3140016">
                  <a:extLst>
                    <a:ext uri="{9D8B030D-6E8A-4147-A177-3AD203B41FA5}">
                      <a16:colId xmlns:a16="http://schemas.microsoft.com/office/drawing/2014/main" val="353758641"/>
                    </a:ext>
                  </a:extLst>
                </a:gridCol>
                <a:gridCol w="1759788">
                  <a:extLst>
                    <a:ext uri="{9D8B030D-6E8A-4147-A177-3AD203B41FA5}">
                      <a16:colId xmlns:a16="http://schemas.microsoft.com/office/drawing/2014/main" val="3351995159"/>
                    </a:ext>
                  </a:extLst>
                </a:gridCol>
                <a:gridCol w="1500996">
                  <a:extLst>
                    <a:ext uri="{9D8B030D-6E8A-4147-A177-3AD203B41FA5}">
                      <a16:colId xmlns:a16="http://schemas.microsoft.com/office/drawing/2014/main" val="20582195"/>
                    </a:ext>
                  </a:extLst>
                </a:gridCol>
                <a:gridCol w="1483744">
                  <a:extLst>
                    <a:ext uri="{9D8B030D-6E8A-4147-A177-3AD203B41FA5}">
                      <a16:colId xmlns:a16="http://schemas.microsoft.com/office/drawing/2014/main" val="2567157204"/>
                    </a:ext>
                  </a:extLst>
                </a:gridCol>
                <a:gridCol w="1535502">
                  <a:extLst>
                    <a:ext uri="{9D8B030D-6E8A-4147-A177-3AD203B41FA5}">
                      <a16:colId xmlns:a16="http://schemas.microsoft.com/office/drawing/2014/main" val="1295040361"/>
                    </a:ext>
                  </a:extLst>
                </a:gridCol>
                <a:gridCol w="1598761">
                  <a:extLst>
                    <a:ext uri="{9D8B030D-6E8A-4147-A177-3AD203B41FA5}">
                      <a16:colId xmlns:a16="http://schemas.microsoft.com/office/drawing/2014/main" val="1970012396"/>
                    </a:ext>
                  </a:extLst>
                </a:gridCol>
              </a:tblGrid>
              <a:tr h="1097435">
                <a:tc>
                  <a:txBody>
                    <a:bodyPr/>
                    <a:lstStyle/>
                    <a:p>
                      <a:pPr algn="ctr">
                        <a:buNone/>
                      </a:pPr>
                      <a:r>
                        <a:rPr lang="en-GB" sz="1600" b="1" dirty="0">
                          <a:effectLst/>
                        </a:rPr>
                        <a:t>Product code</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ctr">
                        <a:buNone/>
                      </a:pPr>
                      <a:r>
                        <a:rPr lang="en-GB" sz="1600" b="1" dirty="0">
                          <a:effectLst/>
                        </a:rPr>
                        <a:t>Product label</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ctr">
                        <a:buNone/>
                      </a:pPr>
                      <a:r>
                        <a:rPr lang="en-GB" sz="1600" b="1" dirty="0">
                          <a:effectLst/>
                        </a:rPr>
                        <a:t>imported value in 2020, </a:t>
                      </a:r>
                      <a:endParaRPr lang="tr-TR" sz="1600" b="1" dirty="0">
                        <a:effectLst/>
                      </a:endParaRPr>
                    </a:p>
                    <a:p>
                      <a:pPr algn="ctr">
                        <a:buNone/>
                      </a:pPr>
                      <a:r>
                        <a:rPr lang="tr-TR" sz="1600" b="1" dirty="0">
                          <a:effectLst/>
                        </a:rPr>
                        <a:t>US$</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effectLst/>
                        </a:rPr>
                        <a:t>imported value in 2021, </a:t>
                      </a:r>
                      <a:r>
                        <a:rPr lang="tr-TR" sz="1600" b="1" dirty="0">
                          <a:effectLst/>
                        </a:rPr>
                        <a:t>US$</a:t>
                      </a:r>
                      <a:endParaRPr lang="en-GB" sz="2800" b="1" dirty="0">
                        <a:effectLst/>
                        <a:latin typeface="Times New Roman" panose="02020603050405020304" pitchFamily="18" charset="0"/>
                        <a:ea typeface="Times New Roman" panose="02020603050405020304" pitchFamily="18" charset="0"/>
                      </a:endParaRPr>
                    </a:p>
                    <a:p>
                      <a:pPr algn="ctr">
                        <a:buNone/>
                      </a:pP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effectLst/>
                        </a:rPr>
                        <a:t>imported value in 2022, </a:t>
                      </a:r>
                      <a:r>
                        <a:rPr lang="tr-TR" sz="1600" b="1" dirty="0">
                          <a:effectLst/>
                        </a:rPr>
                        <a:t>US$</a:t>
                      </a:r>
                      <a:endParaRPr lang="en-GB" sz="2800" b="1" dirty="0">
                        <a:effectLst/>
                        <a:latin typeface="Times New Roman" panose="02020603050405020304" pitchFamily="18" charset="0"/>
                        <a:ea typeface="Times New Roman" panose="02020603050405020304" pitchFamily="18" charset="0"/>
                      </a:endParaRPr>
                    </a:p>
                    <a:p>
                      <a:pPr algn="ctr">
                        <a:buNone/>
                      </a:pP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effectLst/>
                        </a:rPr>
                        <a:t>imported value in 2023, </a:t>
                      </a:r>
                      <a:r>
                        <a:rPr lang="tr-TR" sz="1600" b="1" dirty="0">
                          <a:effectLst/>
                        </a:rPr>
                        <a:t>US$</a:t>
                      </a:r>
                      <a:endParaRPr lang="en-GB" sz="2800" b="1" dirty="0">
                        <a:effectLst/>
                        <a:latin typeface="Times New Roman" panose="02020603050405020304" pitchFamily="18" charset="0"/>
                        <a:ea typeface="Times New Roman" panose="02020603050405020304" pitchFamily="18" charset="0"/>
                      </a:endParaRPr>
                    </a:p>
                    <a:p>
                      <a:pPr algn="ctr">
                        <a:buNone/>
                      </a:pP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effectLst/>
                        </a:rPr>
                        <a:t>imported value in 2024, </a:t>
                      </a:r>
                      <a:r>
                        <a:rPr lang="tr-TR" sz="1600" b="1" dirty="0">
                          <a:effectLst/>
                        </a:rPr>
                        <a:t>US$</a:t>
                      </a:r>
                      <a:endParaRPr lang="en-GB" sz="2800" b="1" dirty="0">
                        <a:effectLst/>
                        <a:latin typeface="Times New Roman" panose="02020603050405020304" pitchFamily="18" charset="0"/>
                        <a:ea typeface="Times New Roman" panose="02020603050405020304" pitchFamily="18" charset="0"/>
                      </a:endParaRPr>
                    </a:p>
                    <a:p>
                      <a:pPr algn="ctr">
                        <a:buNone/>
                      </a:pP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tc>
                <a:extLst>
                  <a:ext uri="{0D108BD9-81ED-4DB2-BD59-A6C34878D82A}">
                    <a16:rowId xmlns:a16="http://schemas.microsoft.com/office/drawing/2014/main" val="2515765931"/>
                  </a:ext>
                </a:extLst>
              </a:tr>
              <a:tr h="503805">
                <a:tc>
                  <a:txBody>
                    <a:bodyPr/>
                    <a:lstStyle/>
                    <a:p>
                      <a:pPr>
                        <a:buNone/>
                      </a:pPr>
                      <a:r>
                        <a:rPr lang="en-GB" sz="1600" b="1" dirty="0">
                          <a:effectLst/>
                        </a:rPr>
                        <a:t>TOTAL </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1">
                        <a:lumMod val="40000"/>
                        <a:lumOff val="60000"/>
                      </a:schemeClr>
                    </a:solidFill>
                  </a:tcPr>
                </a:tc>
                <a:tc>
                  <a:txBody>
                    <a:bodyPr/>
                    <a:lstStyle/>
                    <a:p>
                      <a:pPr>
                        <a:buNone/>
                      </a:pPr>
                      <a:r>
                        <a:rPr lang="en-GB" sz="1600" b="1" dirty="0">
                          <a:effectLst/>
                        </a:rPr>
                        <a:t>All products</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1">
                        <a:lumMod val="40000"/>
                        <a:lumOff val="60000"/>
                      </a:schemeClr>
                    </a:solidFill>
                  </a:tcPr>
                </a:tc>
                <a:tc>
                  <a:txBody>
                    <a:bodyPr/>
                    <a:lstStyle/>
                    <a:p>
                      <a:pPr algn="r">
                        <a:buNone/>
                      </a:pPr>
                      <a:r>
                        <a:rPr lang="en-GB" sz="1600" b="1" dirty="0">
                          <a:effectLst/>
                        </a:rPr>
                        <a:t>17,727,610,451</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1">
                        <a:lumMod val="40000"/>
                        <a:lumOff val="60000"/>
                      </a:schemeClr>
                    </a:solidFill>
                  </a:tcPr>
                </a:tc>
                <a:tc>
                  <a:txBody>
                    <a:bodyPr/>
                    <a:lstStyle/>
                    <a:p>
                      <a:pPr algn="r">
                        <a:buNone/>
                      </a:pPr>
                      <a:r>
                        <a:rPr lang="en-GB" sz="1600" b="1" dirty="0">
                          <a:effectLst/>
                        </a:rPr>
                        <a:t>22,450,819,760</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1">
                        <a:lumMod val="40000"/>
                        <a:lumOff val="60000"/>
                      </a:schemeClr>
                    </a:solidFill>
                  </a:tcPr>
                </a:tc>
                <a:tc>
                  <a:txBody>
                    <a:bodyPr/>
                    <a:lstStyle/>
                    <a:p>
                      <a:pPr algn="r">
                        <a:buNone/>
                      </a:pPr>
                      <a:r>
                        <a:rPr lang="en-GB" sz="1600" b="1" dirty="0">
                          <a:effectLst/>
                        </a:rPr>
                        <a:t>25,322,777,860</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1">
                        <a:lumMod val="40000"/>
                        <a:lumOff val="60000"/>
                      </a:schemeClr>
                    </a:solidFill>
                  </a:tcPr>
                </a:tc>
                <a:tc>
                  <a:txBody>
                    <a:bodyPr/>
                    <a:lstStyle/>
                    <a:p>
                      <a:pPr algn="r">
                        <a:buNone/>
                      </a:pPr>
                      <a:r>
                        <a:rPr lang="en-GB" sz="1600" b="1" dirty="0">
                          <a:effectLst/>
                        </a:rPr>
                        <a:t>23,946,292,315</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1">
                        <a:lumMod val="40000"/>
                        <a:lumOff val="60000"/>
                      </a:schemeClr>
                    </a:solidFill>
                  </a:tcPr>
                </a:tc>
                <a:tc>
                  <a:txBody>
                    <a:bodyPr/>
                    <a:lstStyle/>
                    <a:p>
                      <a:pPr algn="r">
                        <a:buNone/>
                      </a:pPr>
                      <a:r>
                        <a:rPr lang="en-GB" sz="1600" b="1" dirty="0">
                          <a:effectLst/>
                        </a:rPr>
                        <a:t>24,090,360,830</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1">
                        <a:lumMod val="40000"/>
                        <a:lumOff val="60000"/>
                      </a:schemeClr>
                    </a:solidFill>
                  </a:tcPr>
                </a:tc>
                <a:extLst>
                  <a:ext uri="{0D108BD9-81ED-4DB2-BD59-A6C34878D82A}">
                    <a16:rowId xmlns:a16="http://schemas.microsoft.com/office/drawing/2014/main" val="839953683"/>
                  </a:ext>
                </a:extLst>
              </a:tr>
              <a:tr h="879760">
                <a:tc>
                  <a:txBody>
                    <a:bodyPr/>
                    <a:lstStyle/>
                    <a:p>
                      <a:pPr>
                        <a:buNone/>
                      </a:pPr>
                      <a:r>
                        <a:rPr lang="en-GB" sz="1600" b="1">
                          <a:effectLst/>
                        </a:rPr>
                        <a:t>85 </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buNone/>
                      </a:pPr>
                      <a:r>
                        <a:rPr lang="en-GB" sz="1600" b="1" dirty="0">
                          <a:effectLst/>
                        </a:rPr>
                        <a:t>Electrical machinery and equipment and parts thereof; television . . .</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dirty="0">
                          <a:effectLst/>
                        </a:rPr>
                        <a:t>2,963,950,258</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dirty="0">
                          <a:effectLst/>
                        </a:rPr>
                        <a:t>3,621,299,670</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3,817,988,318</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3,668,009,567</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3,795,121,033</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extLst>
                  <a:ext uri="{0D108BD9-81ED-4DB2-BD59-A6C34878D82A}">
                    <a16:rowId xmlns:a16="http://schemas.microsoft.com/office/drawing/2014/main" val="3380637174"/>
                  </a:ext>
                </a:extLst>
              </a:tr>
              <a:tr h="748706">
                <a:tc>
                  <a:txBody>
                    <a:bodyPr/>
                    <a:lstStyle/>
                    <a:p>
                      <a:pPr>
                        <a:buNone/>
                      </a:pPr>
                      <a:r>
                        <a:rPr lang="en-GB" sz="1600" b="1">
                          <a:effectLst/>
                        </a:rPr>
                        <a:t>27 </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buNone/>
                      </a:pPr>
                      <a:r>
                        <a:rPr lang="en-GB" sz="1600" b="1" dirty="0">
                          <a:effectLst/>
                        </a:rPr>
                        <a:t>Mineral fuels, mineral oils and products of their distillation; mineral . . .</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dirty="0">
                          <a:effectLst/>
                        </a:rPr>
                        <a:t>1,638,044,982</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dirty="0">
                          <a:effectLst/>
                        </a:rPr>
                        <a:t>2,665,092,144</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dirty="0">
                          <a:effectLst/>
                        </a:rPr>
                        <a:t>4,213,093,897</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3,373,551,009</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3,080,653,362</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extLst>
                  <a:ext uri="{0D108BD9-81ED-4DB2-BD59-A6C34878D82A}">
                    <a16:rowId xmlns:a16="http://schemas.microsoft.com/office/drawing/2014/main" val="2021479949"/>
                  </a:ext>
                </a:extLst>
              </a:tr>
              <a:tr h="721667">
                <a:tc>
                  <a:txBody>
                    <a:bodyPr/>
                    <a:lstStyle/>
                    <a:p>
                      <a:pPr>
                        <a:buNone/>
                      </a:pPr>
                      <a:r>
                        <a:rPr lang="en-GB" sz="1600" b="1">
                          <a:effectLst/>
                        </a:rPr>
                        <a:t>84 </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buNone/>
                      </a:pPr>
                      <a:r>
                        <a:rPr lang="en-GB" sz="1600" b="1" dirty="0">
                          <a:effectLst/>
                        </a:rPr>
                        <a:t>Nuclear reactors, boilers, machinery and mechanical appliances; parts thereof</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dirty="0">
                          <a:effectLst/>
                        </a:rPr>
                        <a:t>2,164,117,135</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dirty="0">
                          <a:effectLst/>
                        </a:rPr>
                        <a:t>2,560,992,565</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dirty="0">
                          <a:effectLst/>
                        </a:rPr>
                        <a:t>2,647,939,347</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dirty="0">
                          <a:effectLst/>
                        </a:rPr>
                        <a:t>2,665,267,217</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2,880,250,474</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extLst>
                  <a:ext uri="{0D108BD9-81ED-4DB2-BD59-A6C34878D82A}">
                    <a16:rowId xmlns:a16="http://schemas.microsoft.com/office/drawing/2014/main" val="722757039"/>
                  </a:ext>
                </a:extLst>
              </a:tr>
              <a:tr h="721667">
                <a:tc>
                  <a:txBody>
                    <a:bodyPr/>
                    <a:lstStyle/>
                    <a:p>
                      <a:pPr>
                        <a:buNone/>
                      </a:pPr>
                      <a:r>
                        <a:rPr lang="en-GB" sz="1600" b="1">
                          <a:effectLst/>
                        </a:rPr>
                        <a:t>87 </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buNone/>
                      </a:pPr>
                      <a:r>
                        <a:rPr lang="en-GB" sz="1600" b="1" dirty="0">
                          <a:effectLst/>
                        </a:rPr>
                        <a:t>Vehicles other than railway or tramway rolling stock, and parts and accessories thereof</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1,291,288,176</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dirty="0">
                          <a:effectLst/>
                        </a:rPr>
                        <a:t>1,516,668,964</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dirty="0">
                          <a:effectLst/>
                        </a:rPr>
                        <a:t>1,628,522,804</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dirty="0">
                          <a:effectLst/>
                        </a:rPr>
                        <a:t>1,918,941,284</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1,872,598,612</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extLst>
                  <a:ext uri="{0D108BD9-81ED-4DB2-BD59-A6C34878D82A}">
                    <a16:rowId xmlns:a16="http://schemas.microsoft.com/office/drawing/2014/main" val="2107339218"/>
                  </a:ext>
                </a:extLst>
              </a:tr>
              <a:tr h="879760">
                <a:tc>
                  <a:txBody>
                    <a:bodyPr/>
                    <a:lstStyle/>
                    <a:p>
                      <a:pPr>
                        <a:buNone/>
                      </a:pPr>
                      <a:r>
                        <a:rPr lang="en-GB" sz="1600" b="1" dirty="0">
                          <a:effectLst/>
                        </a:rPr>
                        <a:t>71 </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buNone/>
                      </a:pPr>
                      <a:r>
                        <a:rPr lang="en-GB" sz="1600" b="1" dirty="0">
                          <a:effectLst/>
                        </a:rPr>
                        <a:t>Natural or cultured pearls, precious or semi-precious stones, precious metals</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dirty="0">
                          <a:effectLst/>
                        </a:rPr>
                        <a:t>720,604,540</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880,136,498</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dirty="0">
                          <a:effectLst/>
                        </a:rPr>
                        <a:t>928,059,612</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dirty="0">
                          <a:effectLst/>
                        </a:rPr>
                        <a:t>947,949,051</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dirty="0">
                          <a:effectLst/>
                        </a:rPr>
                        <a:t>958,762,793</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tc>
                <a:extLst>
                  <a:ext uri="{0D108BD9-81ED-4DB2-BD59-A6C34878D82A}">
                    <a16:rowId xmlns:a16="http://schemas.microsoft.com/office/drawing/2014/main" val="4268588692"/>
                  </a:ext>
                </a:extLst>
              </a:tr>
            </a:tbl>
          </a:graphicData>
        </a:graphic>
      </p:graphicFrame>
      <p:sp>
        <p:nvSpPr>
          <p:cNvPr id="3" name="Slide Number Placeholder 2">
            <a:extLst>
              <a:ext uri="{FF2B5EF4-FFF2-40B4-BE49-F238E27FC236}">
                <a16:creationId xmlns:a16="http://schemas.microsoft.com/office/drawing/2014/main" id="{ED046180-B3CE-06C3-5772-E0AF159B49D6}"/>
              </a:ext>
            </a:extLst>
          </p:cNvPr>
          <p:cNvSpPr>
            <a:spLocks noGrp="1"/>
          </p:cNvSpPr>
          <p:nvPr>
            <p:ph type="sldNum" sz="quarter" idx="12"/>
          </p:nvPr>
        </p:nvSpPr>
        <p:spPr/>
        <p:txBody>
          <a:bodyPr/>
          <a:lstStyle/>
          <a:p>
            <a:fld id="{001EB87D-2C7B-44B5-AAC9-F83321C61E43}" type="slidenum">
              <a:rPr lang="en-GB" smtClean="0"/>
              <a:t>11</a:t>
            </a:fld>
            <a:endParaRPr lang="en-GB"/>
          </a:p>
        </p:txBody>
      </p:sp>
    </p:spTree>
    <p:extLst>
      <p:ext uri="{BB962C8B-B14F-4D97-AF65-F5344CB8AC3E}">
        <p14:creationId xmlns:p14="http://schemas.microsoft.com/office/powerpoint/2010/main" val="40699135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5AEE1AA-5786-AEFD-BB29-8DDEA8A9EF9F}"/>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Binary Code Globe">
            <a:extLst>
              <a:ext uri="{FF2B5EF4-FFF2-40B4-BE49-F238E27FC236}">
                <a16:creationId xmlns:a16="http://schemas.microsoft.com/office/drawing/2014/main" id="{5E0D78E1-0CF9-D0CB-CD5D-0F98C3A2A4BC}"/>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r="1" b="285"/>
          <a:stretch>
            <a:fillRect/>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E87800-463A-FD03-E38B-34143EE4F46F}"/>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tr-TR" sz="5200">
                <a:solidFill>
                  <a:srgbClr val="FFFFFF"/>
                </a:solidFill>
              </a:rPr>
              <a:t>WORLD</a:t>
            </a:r>
            <a:endParaRPr lang="en-GB" sz="5200">
              <a:solidFill>
                <a:srgbClr val="FFFFFF"/>
              </a:solidFill>
            </a:endParaRPr>
          </a:p>
        </p:txBody>
      </p:sp>
      <p:sp>
        <p:nvSpPr>
          <p:cNvPr id="3" name="Subtitle 2">
            <a:extLst>
              <a:ext uri="{FF2B5EF4-FFF2-40B4-BE49-F238E27FC236}">
                <a16:creationId xmlns:a16="http://schemas.microsoft.com/office/drawing/2014/main" id="{6A37B8E3-D4B3-8133-E6D5-C740DA72B6FC}"/>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tr-TR" b="1" dirty="0">
                <a:highlight>
                  <a:srgbClr val="FFFF00"/>
                </a:highlight>
              </a:rPr>
              <a:t>SERVICE TRADE</a:t>
            </a:r>
          </a:p>
          <a:p>
            <a:r>
              <a:rPr lang="tr-TR" b="1" dirty="0">
                <a:solidFill>
                  <a:srgbClr val="FFFFFF"/>
                </a:solidFill>
              </a:rPr>
              <a:t>EXPORT-IMPORT</a:t>
            </a:r>
            <a:endParaRPr lang="en-GB" b="1" dirty="0">
              <a:solidFill>
                <a:srgbClr val="FFFFFF"/>
              </a:solidFill>
            </a:endParaRPr>
          </a:p>
        </p:txBody>
      </p:sp>
      <p:sp>
        <p:nvSpPr>
          <p:cNvPr id="4" name="Slide Number Placeholder 3">
            <a:extLst>
              <a:ext uri="{FF2B5EF4-FFF2-40B4-BE49-F238E27FC236}">
                <a16:creationId xmlns:a16="http://schemas.microsoft.com/office/drawing/2014/main" id="{8A592BDC-09A4-3748-A73B-D14783E4B435}"/>
              </a:ext>
            </a:extLst>
          </p:cNvPr>
          <p:cNvSpPr>
            <a:spLocks noGrp="1"/>
          </p:cNvSpPr>
          <p:nvPr>
            <p:ph type="sldNum" sz="quarter" idx="12"/>
          </p:nvPr>
        </p:nvSpPr>
        <p:spPr/>
        <p:txBody>
          <a:bodyPr/>
          <a:lstStyle/>
          <a:p>
            <a:fld id="{001EB87D-2C7B-44B5-AAC9-F83321C61E43}" type="slidenum">
              <a:rPr lang="en-GB" smtClean="0"/>
              <a:t>12</a:t>
            </a:fld>
            <a:endParaRPr lang="en-GB"/>
          </a:p>
        </p:txBody>
      </p:sp>
    </p:spTree>
    <p:extLst>
      <p:ext uri="{BB962C8B-B14F-4D97-AF65-F5344CB8AC3E}">
        <p14:creationId xmlns:p14="http://schemas.microsoft.com/office/powerpoint/2010/main" val="2154343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2D589-6E38-5A24-92F1-7340D892AA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F7CD13-5A4E-8F30-74E2-30A9F8B08A74}"/>
              </a:ext>
            </a:extLst>
          </p:cNvPr>
          <p:cNvSpPr>
            <a:spLocks noGrp="1"/>
          </p:cNvSpPr>
          <p:nvPr>
            <p:ph type="title"/>
          </p:nvPr>
        </p:nvSpPr>
        <p:spPr>
          <a:xfrm>
            <a:off x="0" y="-205273"/>
            <a:ext cx="12192000" cy="1325563"/>
          </a:xfrm>
          <a:solidFill>
            <a:schemeClr val="bg1"/>
          </a:solidFill>
        </p:spPr>
        <p:txBody>
          <a:bodyPr/>
          <a:lstStyle/>
          <a:p>
            <a:pPr algn="ctr"/>
            <a:r>
              <a:rPr lang="tr-TR" b="1" dirty="0"/>
              <a:t>WORLD Service Trade-OVERVIEW</a:t>
            </a:r>
            <a:endParaRPr lang="en-GB" b="1" dirty="0"/>
          </a:p>
        </p:txBody>
      </p:sp>
      <p:graphicFrame>
        <p:nvGraphicFramePr>
          <p:cNvPr id="4" name="Content Placeholder 3">
            <a:extLst>
              <a:ext uri="{FF2B5EF4-FFF2-40B4-BE49-F238E27FC236}">
                <a16:creationId xmlns:a16="http://schemas.microsoft.com/office/drawing/2014/main" id="{577B9E9F-7328-BAD1-0993-9A0F266AD8ED}"/>
              </a:ext>
            </a:extLst>
          </p:cNvPr>
          <p:cNvGraphicFramePr>
            <a:graphicFrameLocks noGrp="1"/>
          </p:cNvGraphicFramePr>
          <p:nvPr>
            <p:ph idx="1"/>
            <p:extLst>
              <p:ext uri="{D42A27DB-BD31-4B8C-83A1-F6EECF244321}">
                <p14:modId xmlns:p14="http://schemas.microsoft.com/office/powerpoint/2010/main" val="6449476"/>
              </p:ext>
            </p:extLst>
          </p:nvPr>
        </p:nvGraphicFramePr>
        <p:xfrm>
          <a:off x="0" y="721695"/>
          <a:ext cx="12192000" cy="1725900"/>
        </p:xfrm>
        <a:graphic>
          <a:graphicData uri="http://schemas.openxmlformats.org/drawingml/2006/table">
            <a:tbl>
              <a:tblPr firstRow="1" firstCol="1" bandRow="1">
                <a:tableStyleId>{5C22544A-7EE6-4342-B048-85BDC9FD1C3A}</a:tableStyleId>
              </a:tblPr>
              <a:tblGrid>
                <a:gridCol w="2032000">
                  <a:extLst>
                    <a:ext uri="{9D8B030D-6E8A-4147-A177-3AD203B41FA5}">
                      <a16:colId xmlns:a16="http://schemas.microsoft.com/office/drawing/2014/main" val="1059993319"/>
                    </a:ext>
                  </a:extLst>
                </a:gridCol>
                <a:gridCol w="2032000">
                  <a:extLst>
                    <a:ext uri="{9D8B030D-6E8A-4147-A177-3AD203B41FA5}">
                      <a16:colId xmlns:a16="http://schemas.microsoft.com/office/drawing/2014/main" val="4199627918"/>
                    </a:ext>
                  </a:extLst>
                </a:gridCol>
                <a:gridCol w="2032000">
                  <a:extLst>
                    <a:ext uri="{9D8B030D-6E8A-4147-A177-3AD203B41FA5}">
                      <a16:colId xmlns:a16="http://schemas.microsoft.com/office/drawing/2014/main" val="844061528"/>
                    </a:ext>
                  </a:extLst>
                </a:gridCol>
                <a:gridCol w="2032000">
                  <a:extLst>
                    <a:ext uri="{9D8B030D-6E8A-4147-A177-3AD203B41FA5}">
                      <a16:colId xmlns:a16="http://schemas.microsoft.com/office/drawing/2014/main" val="3007115325"/>
                    </a:ext>
                  </a:extLst>
                </a:gridCol>
                <a:gridCol w="2032000">
                  <a:extLst>
                    <a:ext uri="{9D8B030D-6E8A-4147-A177-3AD203B41FA5}">
                      <a16:colId xmlns:a16="http://schemas.microsoft.com/office/drawing/2014/main" val="297461385"/>
                    </a:ext>
                  </a:extLst>
                </a:gridCol>
                <a:gridCol w="2032000">
                  <a:extLst>
                    <a:ext uri="{9D8B030D-6E8A-4147-A177-3AD203B41FA5}">
                      <a16:colId xmlns:a16="http://schemas.microsoft.com/office/drawing/2014/main" val="573306192"/>
                    </a:ext>
                  </a:extLst>
                </a:gridCol>
              </a:tblGrid>
              <a:tr h="581730">
                <a:tc>
                  <a:txBody>
                    <a:bodyPr/>
                    <a:lstStyle/>
                    <a:p>
                      <a:pPr algn="ctr">
                        <a:buNone/>
                      </a:pPr>
                      <a:endParaRPr lang="en-GB" sz="1800" b="1" dirty="0">
                        <a:effectLst/>
                        <a:latin typeface="Times New Roman" panose="02020603050405020304" pitchFamily="18" charset="0"/>
                        <a:ea typeface="Times New Roman" panose="02020603050405020304" pitchFamily="18" charset="0"/>
                      </a:endParaRPr>
                    </a:p>
                  </a:txBody>
                  <a:tcPr marL="23445" marR="23445" marT="23445" marB="23445" anchor="ctr"/>
                </a:tc>
                <a:tc>
                  <a:txBody>
                    <a:bodyPr/>
                    <a:lstStyle/>
                    <a:p>
                      <a:pPr algn="ctr">
                        <a:buNone/>
                      </a:pPr>
                      <a:r>
                        <a:rPr lang="en-GB" sz="1600" b="1" dirty="0">
                          <a:effectLst/>
                        </a:rPr>
                        <a:t>2020</a:t>
                      </a:r>
                      <a:r>
                        <a:rPr lang="tr-TR" sz="1600" b="1" dirty="0">
                          <a:effectLst/>
                        </a:rPr>
                        <a:t> (US$)</a:t>
                      </a:r>
                      <a:endParaRPr lang="en-GB" sz="1800" b="1" dirty="0">
                        <a:effectLst/>
                        <a:latin typeface="Times New Roman" panose="02020603050405020304" pitchFamily="18" charset="0"/>
                        <a:ea typeface="Times New Roman" panose="02020603050405020304" pitchFamily="18" charset="0"/>
                      </a:endParaRPr>
                    </a:p>
                  </a:txBody>
                  <a:tcPr marL="23445" marR="23445" marT="23445" marB="23445" anchor="ctr"/>
                </a:tc>
                <a:tc>
                  <a:txBody>
                    <a:bodyPr/>
                    <a:lstStyle/>
                    <a:p>
                      <a:pPr algn="ctr">
                        <a:buNone/>
                      </a:pPr>
                      <a:r>
                        <a:rPr lang="en-GB" sz="1600" b="1" dirty="0">
                          <a:effectLst/>
                        </a:rPr>
                        <a:t>2021</a:t>
                      </a:r>
                      <a:r>
                        <a:rPr lang="tr-TR" sz="1800" b="1" dirty="0">
                          <a:effectLst/>
                        </a:rPr>
                        <a:t>(US$)</a:t>
                      </a:r>
                      <a:endParaRPr lang="en-GB" sz="1800" b="1" dirty="0">
                        <a:effectLst/>
                        <a:latin typeface="Times New Roman" panose="02020603050405020304" pitchFamily="18" charset="0"/>
                        <a:ea typeface="Times New Roman" panose="02020603050405020304" pitchFamily="18" charset="0"/>
                      </a:endParaRPr>
                    </a:p>
                  </a:txBody>
                  <a:tcPr marL="23445" marR="23445" marT="23445" marB="23445" anchor="ctr"/>
                </a:tc>
                <a:tc>
                  <a:txBody>
                    <a:bodyPr/>
                    <a:lstStyle/>
                    <a:p>
                      <a:pPr algn="ctr">
                        <a:buNone/>
                      </a:pPr>
                      <a:r>
                        <a:rPr lang="en-GB" sz="1600" b="1" dirty="0">
                          <a:effectLst/>
                        </a:rPr>
                        <a:t>2022</a:t>
                      </a:r>
                      <a:r>
                        <a:rPr lang="tr-TR" sz="1800" b="1" dirty="0">
                          <a:effectLst/>
                        </a:rPr>
                        <a:t>(US$)</a:t>
                      </a:r>
                      <a:endParaRPr lang="en-GB" sz="1800" b="1" dirty="0">
                        <a:effectLst/>
                        <a:latin typeface="Times New Roman" panose="02020603050405020304" pitchFamily="18" charset="0"/>
                        <a:ea typeface="Times New Roman" panose="02020603050405020304" pitchFamily="18" charset="0"/>
                      </a:endParaRPr>
                    </a:p>
                  </a:txBody>
                  <a:tcPr marL="23445" marR="23445" marT="23445" marB="23445" anchor="ctr"/>
                </a:tc>
                <a:tc>
                  <a:txBody>
                    <a:bodyPr/>
                    <a:lstStyle/>
                    <a:p>
                      <a:pPr algn="ctr">
                        <a:buNone/>
                      </a:pPr>
                      <a:r>
                        <a:rPr lang="en-GB" sz="1600" b="1" dirty="0">
                          <a:effectLst/>
                        </a:rPr>
                        <a:t>2023</a:t>
                      </a:r>
                      <a:r>
                        <a:rPr lang="tr-TR" sz="1800" b="1" dirty="0">
                          <a:effectLst/>
                        </a:rPr>
                        <a:t>(US$)</a:t>
                      </a:r>
                      <a:endParaRPr lang="en-GB" sz="1800" b="1" dirty="0">
                        <a:effectLst/>
                        <a:latin typeface="Times New Roman" panose="02020603050405020304" pitchFamily="18" charset="0"/>
                        <a:ea typeface="Times New Roman" panose="02020603050405020304" pitchFamily="18" charset="0"/>
                      </a:endParaRPr>
                    </a:p>
                  </a:txBody>
                  <a:tcPr marL="23445" marR="23445" marT="23445" marB="23445" anchor="ctr"/>
                </a:tc>
                <a:tc>
                  <a:txBody>
                    <a:bodyPr/>
                    <a:lstStyle/>
                    <a:p>
                      <a:pPr algn="ctr">
                        <a:buNone/>
                      </a:pPr>
                      <a:r>
                        <a:rPr lang="en-GB" sz="1600" b="1" dirty="0">
                          <a:effectLst/>
                        </a:rPr>
                        <a:t>2024</a:t>
                      </a:r>
                      <a:r>
                        <a:rPr lang="tr-TR" sz="1800" b="1" dirty="0">
                          <a:effectLst/>
                        </a:rPr>
                        <a:t>(US$)</a:t>
                      </a:r>
                      <a:endParaRPr lang="en-GB" sz="1800" b="1" dirty="0">
                        <a:effectLst/>
                        <a:latin typeface="Times New Roman" panose="02020603050405020304" pitchFamily="18" charset="0"/>
                        <a:ea typeface="Times New Roman" panose="02020603050405020304" pitchFamily="18" charset="0"/>
                      </a:endParaRPr>
                    </a:p>
                  </a:txBody>
                  <a:tcPr marL="23445" marR="23445" marT="23445" marB="23445" anchor="ctr"/>
                </a:tc>
                <a:extLst>
                  <a:ext uri="{0D108BD9-81ED-4DB2-BD59-A6C34878D82A}">
                    <a16:rowId xmlns:a16="http://schemas.microsoft.com/office/drawing/2014/main" val="710830061"/>
                  </a:ext>
                </a:extLst>
              </a:tr>
              <a:tr h="0">
                <a:tc>
                  <a:txBody>
                    <a:bodyPr/>
                    <a:lstStyle/>
                    <a:p>
                      <a:pPr>
                        <a:buNone/>
                      </a:pPr>
                      <a:r>
                        <a:rPr lang="en-GB" sz="2400" b="1" dirty="0">
                          <a:solidFill>
                            <a:srgbClr val="FF0000"/>
                          </a:solidFill>
                          <a:effectLst/>
                        </a:rPr>
                        <a:t>World </a:t>
                      </a:r>
                      <a:r>
                        <a:rPr lang="tr-TR" sz="2400" b="1" dirty="0">
                          <a:solidFill>
                            <a:srgbClr val="FF0000"/>
                          </a:solidFill>
                          <a:effectLst/>
                        </a:rPr>
                        <a:t>Service-EXPORT</a:t>
                      </a:r>
                      <a:endParaRPr lang="en-GB" sz="2800" b="1" dirty="0">
                        <a:solidFill>
                          <a:srgbClr val="FF0000"/>
                        </a:solidFill>
                        <a:effectLst/>
                        <a:latin typeface="Times New Roman" panose="02020603050405020304" pitchFamily="18" charset="0"/>
                        <a:ea typeface="Times New Roman" panose="02020603050405020304" pitchFamily="18" charset="0"/>
                      </a:endParaRPr>
                    </a:p>
                  </a:txBody>
                  <a:tcPr marL="23445" marR="23445" marT="23445" marB="23445" anchor="ctr">
                    <a:solidFill>
                      <a:schemeClr val="accent1">
                        <a:lumMod val="40000"/>
                        <a:lumOff val="60000"/>
                      </a:schemeClr>
                    </a:solidFill>
                  </a:tcPr>
                </a:tc>
                <a:tc>
                  <a:txBody>
                    <a:bodyPr/>
                    <a:lstStyle/>
                    <a:p>
                      <a:pPr algn="r">
                        <a:buNone/>
                      </a:pPr>
                      <a:r>
                        <a:rPr lang="en-GB" sz="1800" b="1" dirty="0">
                          <a:effectLst/>
                        </a:rPr>
                        <a:t>5,320,263,199</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1">
                        <a:lumMod val="40000"/>
                        <a:lumOff val="60000"/>
                      </a:schemeClr>
                    </a:solidFill>
                  </a:tcPr>
                </a:tc>
                <a:tc>
                  <a:txBody>
                    <a:bodyPr/>
                    <a:lstStyle/>
                    <a:p>
                      <a:pPr algn="r">
                        <a:buNone/>
                      </a:pPr>
                      <a:r>
                        <a:rPr lang="en-GB" sz="1800" b="1" dirty="0">
                          <a:effectLst/>
                        </a:rPr>
                        <a:t>6,404,799,756</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1">
                        <a:lumMod val="40000"/>
                        <a:lumOff val="60000"/>
                      </a:schemeClr>
                    </a:solidFill>
                  </a:tcPr>
                </a:tc>
                <a:tc>
                  <a:txBody>
                    <a:bodyPr/>
                    <a:lstStyle/>
                    <a:p>
                      <a:pPr algn="r">
                        <a:buNone/>
                      </a:pPr>
                      <a:r>
                        <a:rPr lang="en-GB" sz="1800" b="1" dirty="0">
                          <a:effectLst/>
                        </a:rPr>
                        <a:t>7,414,659,224</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1">
                        <a:lumMod val="40000"/>
                        <a:lumOff val="60000"/>
                      </a:schemeClr>
                    </a:solidFill>
                  </a:tcPr>
                </a:tc>
                <a:tc>
                  <a:txBody>
                    <a:bodyPr/>
                    <a:lstStyle/>
                    <a:p>
                      <a:pPr algn="r">
                        <a:buNone/>
                      </a:pPr>
                      <a:r>
                        <a:rPr lang="en-GB" sz="1800" b="1" dirty="0">
                          <a:effectLst/>
                        </a:rPr>
                        <a:t>8,035,807,819</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1">
                        <a:lumMod val="40000"/>
                        <a:lumOff val="60000"/>
                      </a:schemeClr>
                    </a:solidFill>
                  </a:tcPr>
                </a:tc>
                <a:tc>
                  <a:txBody>
                    <a:bodyPr/>
                    <a:lstStyle/>
                    <a:p>
                      <a:pPr algn="r">
                        <a:buNone/>
                      </a:pPr>
                      <a:r>
                        <a:rPr lang="en-GB" sz="1800" b="1" dirty="0">
                          <a:effectLst/>
                        </a:rPr>
                        <a:t>8,812,755,280</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1">
                        <a:lumMod val="40000"/>
                        <a:lumOff val="60000"/>
                      </a:schemeClr>
                    </a:solidFill>
                  </a:tcPr>
                </a:tc>
                <a:extLst>
                  <a:ext uri="{0D108BD9-81ED-4DB2-BD59-A6C34878D82A}">
                    <a16:rowId xmlns:a16="http://schemas.microsoft.com/office/drawing/2014/main" val="554833484"/>
                  </a:ext>
                </a:extLst>
              </a:tr>
            </a:tbl>
          </a:graphicData>
        </a:graphic>
      </p:graphicFrame>
      <p:graphicFrame>
        <p:nvGraphicFramePr>
          <p:cNvPr id="3" name="Table 2">
            <a:extLst>
              <a:ext uri="{FF2B5EF4-FFF2-40B4-BE49-F238E27FC236}">
                <a16:creationId xmlns:a16="http://schemas.microsoft.com/office/drawing/2014/main" id="{69DB72C6-B458-911C-2879-971D50CC1A1B}"/>
              </a:ext>
            </a:extLst>
          </p:cNvPr>
          <p:cNvGraphicFramePr>
            <a:graphicFrameLocks noGrp="1"/>
          </p:cNvGraphicFramePr>
          <p:nvPr>
            <p:extLst>
              <p:ext uri="{D42A27DB-BD31-4B8C-83A1-F6EECF244321}">
                <p14:modId xmlns:p14="http://schemas.microsoft.com/office/powerpoint/2010/main" val="89964837"/>
              </p:ext>
            </p:extLst>
          </p:nvPr>
        </p:nvGraphicFramePr>
        <p:xfrm>
          <a:off x="0" y="2593027"/>
          <a:ext cx="12005388" cy="1147296"/>
        </p:xfrm>
        <a:graphic>
          <a:graphicData uri="http://schemas.openxmlformats.org/drawingml/2006/table">
            <a:tbl>
              <a:tblPr firstRow="1" firstCol="1" bandRow="1">
                <a:tableStyleId>{5C22544A-7EE6-4342-B048-85BDC9FD1C3A}</a:tableStyleId>
              </a:tblPr>
              <a:tblGrid>
                <a:gridCol w="2000898">
                  <a:extLst>
                    <a:ext uri="{9D8B030D-6E8A-4147-A177-3AD203B41FA5}">
                      <a16:colId xmlns:a16="http://schemas.microsoft.com/office/drawing/2014/main" val="2823433742"/>
                    </a:ext>
                  </a:extLst>
                </a:gridCol>
                <a:gridCol w="2000898">
                  <a:extLst>
                    <a:ext uri="{9D8B030D-6E8A-4147-A177-3AD203B41FA5}">
                      <a16:colId xmlns:a16="http://schemas.microsoft.com/office/drawing/2014/main" val="2834532060"/>
                    </a:ext>
                  </a:extLst>
                </a:gridCol>
                <a:gridCol w="2000898">
                  <a:extLst>
                    <a:ext uri="{9D8B030D-6E8A-4147-A177-3AD203B41FA5}">
                      <a16:colId xmlns:a16="http://schemas.microsoft.com/office/drawing/2014/main" val="1024334491"/>
                    </a:ext>
                  </a:extLst>
                </a:gridCol>
                <a:gridCol w="2000898">
                  <a:extLst>
                    <a:ext uri="{9D8B030D-6E8A-4147-A177-3AD203B41FA5}">
                      <a16:colId xmlns:a16="http://schemas.microsoft.com/office/drawing/2014/main" val="1290581429"/>
                    </a:ext>
                  </a:extLst>
                </a:gridCol>
                <a:gridCol w="2000898">
                  <a:extLst>
                    <a:ext uri="{9D8B030D-6E8A-4147-A177-3AD203B41FA5}">
                      <a16:colId xmlns:a16="http://schemas.microsoft.com/office/drawing/2014/main" val="2207575053"/>
                    </a:ext>
                  </a:extLst>
                </a:gridCol>
                <a:gridCol w="2000898">
                  <a:extLst>
                    <a:ext uri="{9D8B030D-6E8A-4147-A177-3AD203B41FA5}">
                      <a16:colId xmlns:a16="http://schemas.microsoft.com/office/drawing/2014/main" val="3880705171"/>
                    </a:ext>
                  </a:extLst>
                </a:gridCol>
              </a:tblGrid>
              <a:tr h="295311">
                <a:tc>
                  <a:txBody>
                    <a:bodyPr/>
                    <a:lstStyle/>
                    <a:p>
                      <a:pPr>
                        <a:buNone/>
                      </a:pPr>
                      <a:r>
                        <a:rPr lang="en-GB" sz="2400" b="1" dirty="0">
                          <a:solidFill>
                            <a:srgbClr val="FF0000"/>
                          </a:solidFill>
                          <a:effectLst/>
                        </a:rPr>
                        <a:t>World </a:t>
                      </a:r>
                      <a:r>
                        <a:rPr lang="tr-TR" sz="2400" b="1" dirty="0">
                          <a:solidFill>
                            <a:srgbClr val="FF0000"/>
                          </a:solidFill>
                          <a:effectLst/>
                        </a:rPr>
                        <a:t>Service–</a:t>
                      </a:r>
                    </a:p>
                    <a:p>
                      <a:pPr>
                        <a:buNone/>
                      </a:pPr>
                      <a:r>
                        <a:rPr lang="tr-TR" sz="2400" b="1" dirty="0">
                          <a:solidFill>
                            <a:srgbClr val="FF0000"/>
                          </a:solidFill>
                          <a:effectLst/>
                        </a:rPr>
                        <a:t>IMPORT</a:t>
                      </a:r>
                      <a:endParaRPr lang="en-GB" sz="3200" b="1" dirty="0">
                        <a:solidFill>
                          <a:srgbClr val="FF0000"/>
                        </a:solidFill>
                        <a:effectLst/>
                        <a:latin typeface="Times New Roman" panose="02020603050405020304" pitchFamily="18" charset="0"/>
                        <a:ea typeface="Times New Roman" panose="02020603050405020304" pitchFamily="18" charset="0"/>
                      </a:endParaRPr>
                    </a:p>
                  </a:txBody>
                  <a:tcPr marL="25008" marR="25008" marT="25008" marB="25008" anchor="ctr">
                    <a:solidFill>
                      <a:schemeClr val="accent1">
                        <a:lumMod val="40000"/>
                        <a:lumOff val="60000"/>
                      </a:schemeClr>
                    </a:solidFill>
                  </a:tcPr>
                </a:tc>
                <a:tc>
                  <a:txBody>
                    <a:bodyPr/>
                    <a:lstStyle/>
                    <a:p>
                      <a:pPr algn="r">
                        <a:buNone/>
                      </a:pPr>
                      <a:r>
                        <a:rPr lang="en-GB" sz="1800" b="1" dirty="0">
                          <a:solidFill>
                            <a:schemeClr val="tx1"/>
                          </a:solidFill>
                          <a:effectLst/>
                        </a:rPr>
                        <a:t>5,057,831,534</a:t>
                      </a:r>
                      <a:endParaRPr lang="en-GB" sz="3200" b="1" dirty="0">
                        <a:solidFill>
                          <a:schemeClr val="tx1"/>
                        </a:solidFill>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1">
                        <a:lumMod val="40000"/>
                        <a:lumOff val="60000"/>
                      </a:schemeClr>
                    </a:solidFill>
                  </a:tcPr>
                </a:tc>
                <a:tc>
                  <a:txBody>
                    <a:bodyPr/>
                    <a:lstStyle/>
                    <a:p>
                      <a:pPr algn="r">
                        <a:buNone/>
                      </a:pPr>
                      <a:r>
                        <a:rPr lang="en-GB" sz="1800" b="1" dirty="0">
                          <a:solidFill>
                            <a:schemeClr val="tx1"/>
                          </a:solidFill>
                          <a:effectLst/>
                        </a:rPr>
                        <a:t>5,858,736,840</a:t>
                      </a:r>
                      <a:endParaRPr lang="en-GB" sz="3200" b="1" dirty="0">
                        <a:solidFill>
                          <a:schemeClr val="tx1"/>
                        </a:solidFill>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1">
                        <a:lumMod val="40000"/>
                        <a:lumOff val="60000"/>
                      </a:schemeClr>
                    </a:solidFill>
                  </a:tcPr>
                </a:tc>
                <a:tc>
                  <a:txBody>
                    <a:bodyPr/>
                    <a:lstStyle/>
                    <a:p>
                      <a:pPr algn="r">
                        <a:buNone/>
                      </a:pPr>
                      <a:r>
                        <a:rPr lang="en-GB" sz="1800" b="1" dirty="0">
                          <a:solidFill>
                            <a:schemeClr val="tx1"/>
                          </a:solidFill>
                          <a:effectLst/>
                        </a:rPr>
                        <a:t>6,780,360,458</a:t>
                      </a:r>
                      <a:endParaRPr lang="en-GB" sz="3200" b="1" dirty="0">
                        <a:solidFill>
                          <a:schemeClr val="tx1"/>
                        </a:solidFill>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1">
                        <a:lumMod val="40000"/>
                        <a:lumOff val="60000"/>
                      </a:schemeClr>
                    </a:solidFill>
                  </a:tcPr>
                </a:tc>
                <a:tc>
                  <a:txBody>
                    <a:bodyPr/>
                    <a:lstStyle/>
                    <a:p>
                      <a:pPr algn="r">
                        <a:buNone/>
                      </a:pPr>
                      <a:r>
                        <a:rPr lang="en-GB" sz="1800" b="1" dirty="0">
                          <a:solidFill>
                            <a:schemeClr val="tx1"/>
                          </a:solidFill>
                          <a:effectLst/>
                        </a:rPr>
                        <a:t>7,454,334,065</a:t>
                      </a:r>
                      <a:endParaRPr lang="en-GB" sz="3200" b="1" dirty="0">
                        <a:solidFill>
                          <a:schemeClr val="tx1"/>
                        </a:solidFill>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1">
                        <a:lumMod val="40000"/>
                        <a:lumOff val="60000"/>
                      </a:schemeClr>
                    </a:solidFill>
                  </a:tcPr>
                </a:tc>
                <a:tc>
                  <a:txBody>
                    <a:bodyPr/>
                    <a:lstStyle/>
                    <a:p>
                      <a:pPr algn="r">
                        <a:buNone/>
                      </a:pPr>
                      <a:r>
                        <a:rPr lang="en-GB" sz="1800" b="1" dirty="0">
                          <a:solidFill>
                            <a:schemeClr val="tx1"/>
                          </a:solidFill>
                          <a:effectLst/>
                        </a:rPr>
                        <a:t>8,000,893,309</a:t>
                      </a:r>
                      <a:endParaRPr lang="en-GB" sz="3200" b="1" dirty="0">
                        <a:solidFill>
                          <a:schemeClr val="tx1"/>
                        </a:solidFill>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1">
                        <a:lumMod val="40000"/>
                        <a:lumOff val="60000"/>
                      </a:schemeClr>
                    </a:solidFill>
                  </a:tcPr>
                </a:tc>
                <a:extLst>
                  <a:ext uri="{0D108BD9-81ED-4DB2-BD59-A6C34878D82A}">
                    <a16:rowId xmlns:a16="http://schemas.microsoft.com/office/drawing/2014/main" val="3248448688"/>
                  </a:ext>
                </a:extLst>
              </a:tr>
            </a:tbl>
          </a:graphicData>
        </a:graphic>
      </p:graphicFrame>
      <p:graphicFrame>
        <p:nvGraphicFramePr>
          <p:cNvPr id="5" name="Table 4">
            <a:extLst>
              <a:ext uri="{FF2B5EF4-FFF2-40B4-BE49-F238E27FC236}">
                <a16:creationId xmlns:a16="http://schemas.microsoft.com/office/drawing/2014/main" id="{BFE45179-2EA2-1217-2864-F61B56453A87}"/>
              </a:ext>
            </a:extLst>
          </p:cNvPr>
          <p:cNvGraphicFramePr>
            <a:graphicFrameLocks noGrp="1"/>
          </p:cNvGraphicFramePr>
          <p:nvPr>
            <p:extLst>
              <p:ext uri="{D42A27DB-BD31-4B8C-83A1-F6EECF244321}">
                <p14:modId xmlns:p14="http://schemas.microsoft.com/office/powerpoint/2010/main" val="3753403633"/>
              </p:ext>
            </p:extLst>
          </p:nvPr>
        </p:nvGraphicFramePr>
        <p:xfrm>
          <a:off x="3877387" y="4100540"/>
          <a:ext cx="8128000" cy="111252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276033593"/>
                    </a:ext>
                  </a:extLst>
                </a:gridCol>
                <a:gridCol w="4064000">
                  <a:extLst>
                    <a:ext uri="{9D8B030D-6E8A-4147-A177-3AD203B41FA5}">
                      <a16:colId xmlns:a16="http://schemas.microsoft.com/office/drawing/2014/main" val="603964432"/>
                    </a:ext>
                  </a:extLst>
                </a:gridCol>
              </a:tblGrid>
              <a:tr h="370840">
                <a:tc>
                  <a:txBody>
                    <a:bodyPr/>
                    <a:lstStyle/>
                    <a:p>
                      <a:r>
                        <a:rPr lang="tr-TR" dirty="0"/>
                        <a:t>CHANGE (2023/2024)</a:t>
                      </a:r>
                      <a:endParaRPr lang="en-GB" dirty="0"/>
                    </a:p>
                  </a:txBody>
                  <a:tcPr/>
                </a:tc>
                <a:tc>
                  <a:txBody>
                    <a:bodyPr/>
                    <a:lstStyle/>
                    <a:p>
                      <a:r>
                        <a:rPr lang="tr-TR" dirty="0"/>
                        <a:t>Change</a:t>
                      </a:r>
                      <a:endParaRPr lang="en-GB" dirty="0"/>
                    </a:p>
                  </a:txBody>
                  <a:tcPr/>
                </a:tc>
                <a:extLst>
                  <a:ext uri="{0D108BD9-81ED-4DB2-BD59-A6C34878D82A}">
                    <a16:rowId xmlns:a16="http://schemas.microsoft.com/office/drawing/2014/main" val="781404305"/>
                  </a:ext>
                </a:extLst>
              </a:tr>
              <a:tr h="370840">
                <a:tc>
                  <a:txBody>
                    <a:bodyPr/>
                    <a:lstStyle/>
                    <a:p>
                      <a:r>
                        <a:rPr lang="tr-TR" dirty="0"/>
                        <a:t>WORLD EXPORT</a:t>
                      </a:r>
                      <a:endParaRPr lang="en-GB" dirty="0"/>
                    </a:p>
                  </a:txBody>
                  <a:tcPr/>
                </a:tc>
                <a:tc>
                  <a:txBody>
                    <a:bodyPr/>
                    <a:lstStyle/>
                    <a:p>
                      <a:r>
                        <a:rPr lang="tr-TR" dirty="0"/>
                        <a:t>9.6 %</a:t>
                      </a:r>
                      <a:endParaRPr lang="en-GB" dirty="0"/>
                    </a:p>
                  </a:txBody>
                  <a:tcPr/>
                </a:tc>
                <a:extLst>
                  <a:ext uri="{0D108BD9-81ED-4DB2-BD59-A6C34878D82A}">
                    <a16:rowId xmlns:a16="http://schemas.microsoft.com/office/drawing/2014/main" val="2792627594"/>
                  </a:ext>
                </a:extLst>
              </a:tr>
              <a:tr h="370840">
                <a:tc>
                  <a:txBody>
                    <a:bodyPr/>
                    <a:lstStyle/>
                    <a:p>
                      <a:r>
                        <a:rPr lang="tr-TR" dirty="0"/>
                        <a:t>WORLD IMPORT</a:t>
                      </a:r>
                      <a:endParaRPr lang="en-GB" dirty="0"/>
                    </a:p>
                  </a:txBody>
                  <a:tcPr/>
                </a:tc>
                <a:tc>
                  <a:txBody>
                    <a:bodyPr/>
                    <a:lstStyle/>
                    <a:p>
                      <a:r>
                        <a:rPr lang="tr-TR" dirty="0"/>
                        <a:t>7.3%</a:t>
                      </a:r>
                      <a:endParaRPr lang="en-GB" dirty="0"/>
                    </a:p>
                  </a:txBody>
                  <a:tcPr/>
                </a:tc>
                <a:extLst>
                  <a:ext uri="{0D108BD9-81ED-4DB2-BD59-A6C34878D82A}">
                    <a16:rowId xmlns:a16="http://schemas.microsoft.com/office/drawing/2014/main" val="1417430825"/>
                  </a:ext>
                </a:extLst>
              </a:tr>
            </a:tbl>
          </a:graphicData>
        </a:graphic>
      </p:graphicFrame>
      <p:sp>
        <p:nvSpPr>
          <p:cNvPr id="6" name="Slide Number Placeholder 5">
            <a:extLst>
              <a:ext uri="{FF2B5EF4-FFF2-40B4-BE49-F238E27FC236}">
                <a16:creationId xmlns:a16="http://schemas.microsoft.com/office/drawing/2014/main" id="{BAF8B772-504F-87E2-B8CD-A06AABFDAC8B}"/>
              </a:ext>
            </a:extLst>
          </p:cNvPr>
          <p:cNvSpPr>
            <a:spLocks noGrp="1"/>
          </p:cNvSpPr>
          <p:nvPr>
            <p:ph type="sldNum" sz="quarter" idx="12"/>
          </p:nvPr>
        </p:nvSpPr>
        <p:spPr/>
        <p:txBody>
          <a:bodyPr/>
          <a:lstStyle/>
          <a:p>
            <a:fld id="{001EB87D-2C7B-44B5-AAC9-F83321C61E43}" type="slidenum">
              <a:rPr lang="en-GB" smtClean="0"/>
              <a:t>13</a:t>
            </a:fld>
            <a:endParaRPr lang="en-GB"/>
          </a:p>
        </p:txBody>
      </p:sp>
    </p:spTree>
    <p:extLst>
      <p:ext uri="{BB962C8B-B14F-4D97-AF65-F5344CB8AC3E}">
        <p14:creationId xmlns:p14="http://schemas.microsoft.com/office/powerpoint/2010/main" val="40059589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2ECA993-6687-4A27-C991-6F011CFEBA6F}"/>
            </a:ext>
          </a:extLst>
        </p:cNvPr>
        <p:cNvGrpSpPr/>
        <p:nvPr/>
      </p:nvGrpSpPr>
      <p:grpSpPr>
        <a:xfrm>
          <a:off x="0" y="0"/>
          <a:ext cx="0" cy="0"/>
          <a:chOff x="0" y="0"/>
          <a:chExt cx="0" cy="0"/>
        </a:xfrm>
      </p:grpSpPr>
      <p:pic>
        <p:nvPicPr>
          <p:cNvPr id="6" name="Picture 5" descr="World map with flight paths">
            <a:extLst>
              <a:ext uri="{FF2B5EF4-FFF2-40B4-BE49-F238E27FC236}">
                <a16:creationId xmlns:a16="http://schemas.microsoft.com/office/drawing/2014/main" id="{01907AD5-605A-B12D-19E1-3BA4C10BE9B7}"/>
              </a:ext>
            </a:extLst>
          </p:cNvPr>
          <p:cNvPicPr>
            <a:picLocks noChangeAspect="1"/>
          </p:cNvPicPr>
          <p:nvPr/>
        </p:nvPicPr>
        <p:blipFill>
          <a:blip r:embed="rId3"/>
          <a:srcRect l="9504" r="16950" b="1"/>
          <a:stretch>
            <a:fillRect/>
          </a:stretch>
        </p:blipFill>
        <p:spPr>
          <a:xfrm>
            <a:off x="20" y="10"/>
            <a:ext cx="7390243" cy="6857990"/>
          </a:xfrm>
          <a:prstGeom prst="rect">
            <a:avLst/>
          </a:prstGeom>
        </p:spPr>
      </p:pic>
      <p:sp>
        <p:nvSpPr>
          <p:cNvPr id="10" name="Rectangle 9">
            <a:extLst>
              <a:ext uri="{FF2B5EF4-FFF2-40B4-BE49-F238E27FC236}">
                <a16:creationId xmlns:a16="http://schemas.microsoft.com/office/drawing/2014/main" id="{D4275FAC-DE45-9217-CF7F-6CC5EDE9518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879677" y="2347416"/>
            <a:ext cx="1630908" cy="7390262"/>
          </a:xfrm>
          <a:prstGeom prst="rect">
            <a:avLst/>
          </a:prstGeom>
          <a:gradFill>
            <a:gsLst>
              <a:gs pos="0">
                <a:schemeClr val="accent5"/>
              </a:gs>
              <a:gs pos="47000">
                <a:schemeClr val="accent2">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9C4C2FA-2E35-7D36-F165-7128D377BE3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flipV="1">
            <a:off x="-1919061" y="1919060"/>
            <a:ext cx="6854280" cy="3016159"/>
          </a:xfrm>
          <a:prstGeom prst="rect">
            <a:avLst/>
          </a:prstGeom>
          <a:gradFill flip="none" rotWithShape="1">
            <a:gsLst>
              <a:gs pos="0">
                <a:schemeClr val="accent5"/>
              </a:gs>
              <a:gs pos="47000">
                <a:schemeClr val="accent2">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4" name="Rectangle 13">
            <a:extLst>
              <a:ext uri="{FF2B5EF4-FFF2-40B4-BE49-F238E27FC236}">
                <a16:creationId xmlns:a16="http://schemas.microsoft.com/office/drawing/2014/main" id="{6CD421D1-A47C-0B3F-9E4E-ACE4CBE638B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461657" y="4425055"/>
            <a:ext cx="2928605" cy="2432945"/>
          </a:xfrm>
          <a:prstGeom prst="rect">
            <a:avLst/>
          </a:prstGeom>
          <a:gradFill flip="none" rotWithShape="1">
            <a:gsLst>
              <a:gs pos="0">
                <a:schemeClr val="accent2"/>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 name="Content Placeholder 2">
            <a:extLst>
              <a:ext uri="{FF2B5EF4-FFF2-40B4-BE49-F238E27FC236}">
                <a16:creationId xmlns:a16="http://schemas.microsoft.com/office/drawing/2014/main" id="{E77515C2-FEF8-9775-F299-5A53C1E2B2C8}"/>
              </a:ext>
            </a:extLst>
          </p:cNvPr>
          <p:cNvSpPr>
            <a:spLocks noGrp="1"/>
          </p:cNvSpPr>
          <p:nvPr>
            <p:ph idx="1"/>
          </p:nvPr>
        </p:nvSpPr>
        <p:spPr>
          <a:xfrm>
            <a:off x="7477815" y="3406448"/>
            <a:ext cx="4714185" cy="3447832"/>
          </a:xfrm>
          <a:solidFill>
            <a:srgbClr val="FFFF00"/>
          </a:solidFill>
        </p:spPr>
        <p:txBody>
          <a:bodyPr anchor="t">
            <a:normAutofit/>
          </a:bodyPr>
          <a:lstStyle/>
          <a:p>
            <a:pPr marL="0" indent="0">
              <a:buNone/>
            </a:pPr>
            <a:r>
              <a:rPr lang="tr-TR" sz="3200" b="1" dirty="0"/>
              <a:t>WORLD</a:t>
            </a:r>
          </a:p>
          <a:p>
            <a:pPr marL="0" indent="0">
              <a:buNone/>
            </a:pPr>
            <a:r>
              <a:rPr lang="tr-TR" sz="3200" b="1" dirty="0"/>
              <a:t> </a:t>
            </a:r>
            <a:r>
              <a:rPr lang="tr-TR" sz="3200" b="1" dirty="0">
                <a:highlight>
                  <a:srgbClr val="FFFF00"/>
                </a:highlight>
              </a:rPr>
              <a:t>SERVICE  </a:t>
            </a:r>
          </a:p>
          <a:p>
            <a:pPr marL="0" indent="0">
              <a:buNone/>
            </a:pPr>
            <a:r>
              <a:rPr lang="tr-TR" sz="3200" b="1" dirty="0"/>
              <a:t>IMPORT</a:t>
            </a:r>
            <a:endParaRPr lang="en-GB" sz="3200" b="1" dirty="0"/>
          </a:p>
        </p:txBody>
      </p:sp>
      <p:sp>
        <p:nvSpPr>
          <p:cNvPr id="4" name="Slide Number Placeholder 3">
            <a:extLst>
              <a:ext uri="{FF2B5EF4-FFF2-40B4-BE49-F238E27FC236}">
                <a16:creationId xmlns:a16="http://schemas.microsoft.com/office/drawing/2014/main" id="{FE98BD4A-3F1E-5A40-B5AE-35BE6E86FCEA}"/>
              </a:ext>
            </a:extLst>
          </p:cNvPr>
          <p:cNvSpPr>
            <a:spLocks noGrp="1"/>
          </p:cNvSpPr>
          <p:nvPr>
            <p:ph type="sldNum" sz="quarter" idx="12"/>
          </p:nvPr>
        </p:nvSpPr>
        <p:spPr>
          <a:xfrm>
            <a:off x="8610600" y="6356350"/>
            <a:ext cx="2743200" cy="365125"/>
          </a:xfrm>
        </p:spPr>
        <p:txBody>
          <a:bodyPr>
            <a:normAutofit/>
          </a:bodyPr>
          <a:lstStyle/>
          <a:p>
            <a:pPr>
              <a:spcAft>
                <a:spcPts val="600"/>
              </a:spcAft>
            </a:pPr>
            <a:fld id="{001EB87D-2C7B-44B5-AAC9-F83321C61E43}" type="slidenum">
              <a:rPr lang="en-GB">
                <a:solidFill>
                  <a:schemeClr val="tx1">
                    <a:lumMod val="50000"/>
                    <a:lumOff val="50000"/>
                  </a:schemeClr>
                </a:solidFill>
              </a:rPr>
              <a:pPr>
                <a:spcAft>
                  <a:spcPts val="600"/>
                </a:spcAft>
              </a:pPr>
              <a:t>14</a:t>
            </a:fld>
            <a:endParaRPr lang="en-GB">
              <a:solidFill>
                <a:schemeClr val="tx1">
                  <a:lumMod val="50000"/>
                  <a:lumOff val="50000"/>
                </a:schemeClr>
              </a:solidFill>
            </a:endParaRPr>
          </a:p>
        </p:txBody>
      </p:sp>
    </p:spTree>
    <p:extLst>
      <p:ext uri="{BB962C8B-B14F-4D97-AF65-F5344CB8AC3E}">
        <p14:creationId xmlns:p14="http://schemas.microsoft.com/office/powerpoint/2010/main" val="26106285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97694-FDE1-4D5F-5450-C48E30AE9974}"/>
              </a:ext>
            </a:extLst>
          </p:cNvPr>
          <p:cNvSpPr>
            <a:spLocks noGrp="1"/>
          </p:cNvSpPr>
          <p:nvPr>
            <p:ph type="title"/>
          </p:nvPr>
        </p:nvSpPr>
        <p:spPr>
          <a:xfrm>
            <a:off x="628260" y="185996"/>
            <a:ext cx="10515600" cy="1325563"/>
          </a:xfrm>
        </p:spPr>
        <p:txBody>
          <a:bodyPr/>
          <a:lstStyle/>
          <a:p>
            <a:pPr algn="ctr"/>
            <a:r>
              <a:rPr lang="tr-TR" b="1" dirty="0"/>
              <a:t>WORLD SERVICE IMPORT</a:t>
            </a:r>
            <a:endParaRPr lang="en-GB" b="1" dirty="0"/>
          </a:p>
        </p:txBody>
      </p:sp>
      <p:graphicFrame>
        <p:nvGraphicFramePr>
          <p:cNvPr id="8" name="Content Placeholder 7">
            <a:extLst>
              <a:ext uri="{FF2B5EF4-FFF2-40B4-BE49-F238E27FC236}">
                <a16:creationId xmlns:a16="http://schemas.microsoft.com/office/drawing/2014/main" id="{D54ADB3A-B17E-0273-39C8-D6A608B05708}"/>
              </a:ext>
            </a:extLst>
          </p:cNvPr>
          <p:cNvGraphicFramePr>
            <a:graphicFrameLocks noGrp="1"/>
          </p:cNvGraphicFramePr>
          <p:nvPr>
            <p:ph idx="1"/>
            <p:extLst>
              <p:ext uri="{D42A27DB-BD31-4B8C-83A1-F6EECF244321}">
                <p14:modId xmlns:p14="http://schemas.microsoft.com/office/powerpoint/2010/main" val="1334756526"/>
              </p:ext>
            </p:extLst>
          </p:nvPr>
        </p:nvGraphicFramePr>
        <p:xfrm>
          <a:off x="314130" y="1210904"/>
          <a:ext cx="11563740" cy="6006394"/>
        </p:xfrm>
        <a:graphic>
          <a:graphicData uri="http://schemas.openxmlformats.org/drawingml/2006/table">
            <a:tbl>
              <a:tblPr firstRow="1" firstCol="1" bandRow="1">
                <a:tableStyleId>{5C22544A-7EE6-4342-B048-85BDC9FD1C3A}</a:tableStyleId>
              </a:tblPr>
              <a:tblGrid>
                <a:gridCol w="1927290">
                  <a:extLst>
                    <a:ext uri="{9D8B030D-6E8A-4147-A177-3AD203B41FA5}">
                      <a16:colId xmlns:a16="http://schemas.microsoft.com/office/drawing/2014/main" val="209475360"/>
                    </a:ext>
                  </a:extLst>
                </a:gridCol>
                <a:gridCol w="1927290">
                  <a:extLst>
                    <a:ext uri="{9D8B030D-6E8A-4147-A177-3AD203B41FA5}">
                      <a16:colId xmlns:a16="http://schemas.microsoft.com/office/drawing/2014/main" val="4287344185"/>
                    </a:ext>
                  </a:extLst>
                </a:gridCol>
                <a:gridCol w="1927290">
                  <a:extLst>
                    <a:ext uri="{9D8B030D-6E8A-4147-A177-3AD203B41FA5}">
                      <a16:colId xmlns:a16="http://schemas.microsoft.com/office/drawing/2014/main" val="2294039722"/>
                    </a:ext>
                  </a:extLst>
                </a:gridCol>
                <a:gridCol w="1927290">
                  <a:extLst>
                    <a:ext uri="{9D8B030D-6E8A-4147-A177-3AD203B41FA5}">
                      <a16:colId xmlns:a16="http://schemas.microsoft.com/office/drawing/2014/main" val="927610440"/>
                    </a:ext>
                  </a:extLst>
                </a:gridCol>
                <a:gridCol w="1927290">
                  <a:extLst>
                    <a:ext uri="{9D8B030D-6E8A-4147-A177-3AD203B41FA5}">
                      <a16:colId xmlns:a16="http://schemas.microsoft.com/office/drawing/2014/main" val="2161764837"/>
                    </a:ext>
                  </a:extLst>
                </a:gridCol>
                <a:gridCol w="1927290">
                  <a:extLst>
                    <a:ext uri="{9D8B030D-6E8A-4147-A177-3AD203B41FA5}">
                      <a16:colId xmlns:a16="http://schemas.microsoft.com/office/drawing/2014/main" val="4292025058"/>
                    </a:ext>
                  </a:extLst>
                </a:gridCol>
              </a:tblGrid>
              <a:tr h="553907">
                <a:tc>
                  <a:txBody>
                    <a:bodyPr/>
                    <a:lstStyle/>
                    <a:p>
                      <a:pPr algn="ctr">
                        <a:buNone/>
                      </a:pPr>
                      <a:r>
                        <a:rPr lang="en-GB" sz="1600">
                          <a:effectLst/>
                        </a:rPr>
                        <a:t>Importers</a:t>
                      </a:r>
                      <a:endParaRPr lang="en-GB" sz="2000">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ctr">
                        <a:buNone/>
                      </a:pPr>
                      <a:r>
                        <a:rPr lang="en-GB" sz="1600">
                          <a:effectLst/>
                        </a:rPr>
                        <a:t>Imported value in 2020</a:t>
                      </a:r>
                      <a:endParaRPr lang="en-GB" sz="2000">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ctr">
                        <a:buNone/>
                      </a:pPr>
                      <a:r>
                        <a:rPr lang="en-GB" sz="1600">
                          <a:effectLst/>
                        </a:rPr>
                        <a:t>Imported value in 2021</a:t>
                      </a:r>
                      <a:endParaRPr lang="en-GB" sz="2000">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ctr">
                        <a:buNone/>
                      </a:pPr>
                      <a:r>
                        <a:rPr lang="en-GB" sz="1600">
                          <a:effectLst/>
                        </a:rPr>
                        <a:t>Imported value in 2022</a:t>
                      </a:r>
                      <a:endParaRPr lang="en-GB" sz="2000">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ctr">
                        <a:buNone/>
                      </a:pPr>
                      <a:r>
                        <a:rPr lang="en-GB" sz="1600">
                          <a:effectLst/>
                        </a:rPr>
                        <a:t>Imported value in 2023</a:t>
                      </a:r>
                      <a:endParaRPr lang="en-GB" sz="2000">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ctr">
                        <a:buNone/>
                      </a:pPr>
                      <a:r>
                        <a:rPr lang="en-GB" sz="1600" dirty="0">
                          <a:effectLst/>
                        </a:rPr>
                        <a:t>Imported value in 2024</a:t>
                      </a:r>
                      <a:endParaRPr lang="en-GB" sz="2000" dirty="0">
                        <a:effectLst/>
                        <a:latin typeface="Times New Roman" panose="02020603050405020304" pitchFamily="18" charset="0"/>
                        <a:ea typeface="Times New Roman" panose="02020603050405020304" pitchFamily="18" charset="0"/>
                      </a:endParaRPr>
                    </a:p>
                  </a:txBody>
                  <a:tcPr marL="21435" marR="21435" marT="21435" marB="21435" anchor="ctr"/>
                </a:tc>
                <a:extLst>
                  <a:ext uri="{0D108BD9-81ED-4DB2-BD59-A6C34878D82A}">
                    <a16:rowId xmlns:a16="http://schemas.microsoft.com/office/drawing/2014/main" val="3499963949"/>
                  </a:ext>
                </a:extLst>
              </a:tr>
              <a:tr h="328163">
                <a:tc>
                  <a:txBody>
                    <a:bodyPr/>
                    <a:lstStyle/>
                    <a:p>
                      <a:pPr marL="0" lvl="0" indent="0">
                        <a:buFont typeface="+mj-lt"/>
                        <a:buNone/>
                      </a:pPr>
                      <a:r>
                        <a:rPr lang="tr-TR" sz="2000" b="1" dirty="0">
                          <a:solidFill>
                            <a:schemeClr val="bg1"/>
                          </a:solidFill>
                          <a:effectLst/>
                          <a:latin typeface="Times New Roman" panose="02020603050405020304" pitchFamily="18" charset="0"/>
                          <a:ea typeface="Times New Roman" panose="02020603050405020304" pitchFamily="18" charset="0"/>
                        </a:rPr>
                        <a:t>World</a:t>
                      </a:r>
                      <a:endParaRPr lang="en-GB" sz="2000" b="1" dirty="0">
                        <a:solidFill>
                          <a:schemeClr val="bg1"/>
                        </a:solidFill>
                        <a:effectLst/>
                        <a:latin typeface="Times New Roman" panose="02020603050405020304" pitchFamily="18" charset="0"/>
                        <a:ea typeface="Times New Roman" panose="02020603050405020304" pitchFamily="18" charset="0"/>
                      </a:endParaRPr>
                    </a:p>
                  </a:txBody>
                  <a:tcPr marL="21435" marR="21435" marT="21435" marB="21435" anchor="ctr">
                    <a:solidFill>
                      <a:schemeClr val="tx2"/>
                    </a:solidFill>
                  </a:tcPr>
                </a:tc>
                <a:tc>
                  <a:txBody>
                    <a:bodyPr/>
                    <a:lstStyle/>
                    <a:p>
                      <a:pPr algn="r">
                        <a:buNone/>
                      </a:pPr>
                      <a:r>
                        <a:rPr lang="en-GB" sz="1800" b="1" dirty="0">
                          <a:solidFill>
                            <a:schemeClr val="bg1"/>
                          </a:solidFill>
                          <a:effectLst/>
                        </a:rPr>
                        <a:t>5,057,831,534</a:t>
                      </a:r>
                      <a:endParaRPr lang="en-GB" sz="3200" b="1" dirty="0">
                        <a:solidFill>
                          <a:schemeClr val="bg1"/>
                        </a:solidFill>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solidFill>
                  </a:tcPr>
                </a:tc>
                <a:tc>
                  <a:txBody>
                    <a:bodyPr/>
                    <a:lstStyle/>
                    <a:p>
                      <a:pPr algn="r">
                        <a:buNone/>
                      </a:pPr>
                      <a:r>
                        <a:rPr lang="en-GB" sz="1800" b="1" dirty="0">
                          <a:solidFill>
                            <a:schemeClr val="bg1"/>
                          </a:solidFill>
                          <a:effectLst/>
                        </a:rPr>
                        <a:t>5,858,736,840</a:t>
                      </a:r>
                      <a:endParaRPr lang="en-GB" sz="3200" b="1" dirty="0">
                        <a:solidFill>
                          <a:schemeClr val="bg1"/>
                        </a:solidFill>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solidFill>
                  </a:tcPr>
                </a:tc>
                <a:tc>
                  <a:txBody>
                    <a:bodyPr/>
                    <a:lstStyle/>
                    <a:p>
                      <a:pPr algn="r">
                        <a:buNone/>
                      </a:pPr>
                      <a:r>
                        <a:rPr lang="en-GB" sz="1800" b="1" dirty="0">
                          <a:solidFill>
                            <a:schemeClr val="bg1"/>
                          </a:solidFill>
                          <a:effectLst/>
                        </a:rPr>
                        <a:t>6,780,360,458</a:t>
                      </a:r>
                      <a:endParaRPr lang="en-GB" sz="3200" b="1" dirty="0">
                        <a:solidFill>
                          <a:schemeClr val="bg1"/>
                        </a:solidFill>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solidFill>
                  </a:tcPr>
                </a:tc>
                <a:tc>
                  <a:txBody>
                    <a:bodyPr/>
                    <a:lstStyle/>
                    <a:p>
                      <a:pPr algn="r">
                        <a:buNone/>
                      </a:pPr>
                      <a:r>
                        <a:rPr lang="en-GB" sz="1800" b="1" dirty="0">
                          <a:solidFill>
                            <a:schemeClr val="bg1"/>
                          </a:solidFill>
                          <a:effectLst/>
                        </a:rPr>
                        <a:t>7,454,334,065</a:t>
                      </a:r>
                      <a:endParaRPr lang="en-GB" sz="3200" b="1" dirty="0">
                        <a:solidFill>
                          <a:schemeClr val="bg1"/>
                        </a:solidFill>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solidFill>
                  </a:tcPr>
                </a:tc>
                <a:tc>
                  <a:txBody>
                    <a:bodyPr/>
                    <a:lstStyle/>
                    <a:p>
                      <a:pPr algn="r">
                        <a:buNone/>
                      </a:pPr>
                      <a:r>
                        <a:rPr lang="en-GB" sz="1800" b="1" dirty="0">
                          <a:solidFill>
                            <a:schemeClr val="bg1"/>
                          </a:solidFill>
                          <a:effectLst/>
                        </a:rPr>
                        <a:t>8,000,893,309</a:t>
                      </a:r>
                      <a:endParaRPr lang="en-GB" sz="3200" b="1" dirty="0">
                        <a:solidFill>
                          <a:schemeClr val="bg1"/>
                        </a:solidFill>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solidFill>
                  </a:tcPr>
                </a:tc>
                <a:extLst>
                  <a:ext uri="{0D108BD9-81ED-4DB2-BD59-A6C34878D82A}">
                    <a16:rowId xmlns:a16="http://schemas.microsoft.com/office/drawing/2014/main" val="2716497518"/>
                  </a:ext>
                </a:extLst>
              </a:tr>
              <a:tr h="328163">
                <a:tc>
                  <a:txBody>
                    <a:bodyPr/>
                    <a:lstStyle/>
                    <a:p>
                      <a:pPr marL="0" lvl="0" indent="0">
                        <a:buFont typeface="+mj-lt"/>
                        <a:buNone/>
                      </a:pPr>
                      <a:r>
                        <a:rPr lang="tr-TR" sz="1600" dirty="0">
                          <a:effectLst/>
                        </a:rPr>
                        <a:t>1.</a:t>
                      </a:r>
                      <a:r>
                        <a:rPr lang="en-GB" sz="1600" dirty="0">
                          <a:effectLst/>
                        </a:rPr>
                        <a:t>U</a:t>
                      </a:r>
                      <a:r>
                        <a:rPr lang="tr-TR" sz="1600" dirty="0">
                          <a:effectLst/>
                        </a:rPr>
                        <a:t>SA</a:t>
                      </a:r>
                      <a:endParaRPr lang="en-GB" sz="2000" dirty="0">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600" b="1" dirty="0">
                          <a:effectLst/>
                        </a:rPr>
                        <a:t>472,161,000</a:t>
                      </a:r>
                      <a:endParaRPr lang="en-GB" sz="2000" b="1" dirty="0">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600" b="1" dirty="0">
                          <a:effectLst/>
                        </a:rPr>
                        <a:t>572,300,000</a:t>
                      </a:r>
                      <a:endParaRPr lang="en-GB" sz="2000" b="1" dirty="0">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600" b="1" dirty="0">
                          <a:effectLst/>
                        </a:rPr>
                        <a:t>712,033,000</a:t>
                      </a:r>
                      <a:endParaRPr lang="en-GB" sz="2000" b="1" dirty="0">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600" b="1">
                          <a:effectLst/>
                        </a:rPr>
                        <a:t>761,789,000</a:t>
                      </a:r>
                      <a:endParaRPr lang="en-GB" sz="2000" b="1">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600" b="1" dirty="0">
                          <a:effectLst/>
                        </a:rPr>
                        <a:t>840,877,000</a:t>
                      </a:r>
                      <a:endParaRPr lang="en-GB" sz="2000" b="1" dirty="0">
                        <a:effectLst/>
                        <a:latin typeface="Times New Roman" panose="02020603050405020304" pitchFamily="18" charset="0"/>
                        <a:ea typeface="Times New Roman" panose="02020603050405020304" pitchFamily="18" charset="0"/>
                      </a:endParaRPr>
                    </a:p>
                  </a:txBody>
                  <a:tcPr marL="21435" marR="21435" marT="21435" marB="21435" anchor="ctr"/>
                </a:tc>
                <a:extLst>
                  <a:ext uri="{0D108BD9-81ED-4DB2-BD59-A6C34878D82A}">
                    <a16:rowId xmlns:a16="http://schemas.microsoft.com/office/drawing/2014/main" val="2490577749"/>
                  </a:ext>
                </a:extLst>
              </a:tr>
              <a:tr h="328163">
                <a:tc>
                  <a:txBody>
                    <a:bodyPr/>
                    <a:lstStyle/>
                    <a:p>
                      <a:pPr marL="0" lvl="0" indent="0">
                        <a:buFont typeface="+mj-lt"/>
                        <a:buNone/>
                      </a:pPr>
                      <a:r>
                        <a:rPr lang="tr-TR" sz="1600" dirty="0">
                          <a:effectLst/>
                        </a:rPr>
                        <a:t>2.</a:t>
                      </a:r>
                      <a:r>
                        <a:rPr lang="en-GB" sz="1600" dirty="0">
                          <a:effectLst/>
                        </a:rPr>
                        <a:t>China </a:t>
                      </a:r>
                      <a:endParaRPr lang="en-GB" sz="2000" dirty="0">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600" b="1" dirty="0">
                          <a:effectLst/>
                        </a:rPr>
                        <a:t>381,087,719</a:t>
                      </a:r>
                      <a:endParaRPr lang="en-GB" sz="2000" b="1" dirty="0">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600" b="1">
                          <a:effectLst/>
                        </a:rPr>
                        <a:t>426,997,952</a:t>
                      </a:r>
                      <a:endParaRPr lang="en-GB" sz="2000" b="1">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600" b="1" dirty="0">
                          <a:effectLst/>
                        </a:rPr>
                        <a:t>465,052,708</a:t>
                      </a:r>
                      <a:endParaRPr lang="en-GB" sz="2000" b="1" dirty="0">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600" b="1" dirty="0">
                          <a:effectLst/>
                        </a:rPr>
                        <a:t>551,995,107</a:t>
                      </a:r>
                      <a:endParaRPr lang="en-GB" sz="2000" b="1" dirty="0">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600" b="1" dirty="0">
                          <a:effectLst/>
                        </a:rPr>
                        <a:t>610,564,772</a:t>
                      </a:r>
                      <a:endParaRPr lang="en-GB" sz="2000" b="1" dirty="0">
                        <a:effectLst/>
                        <a:latin typeface="Times New Roman" panose="02020603050405020304" pitchFamily="18" charset="0"/>
                        <a:ea typeface="Times New Roman" panose="02020603050405020304" pitchFamily="18" charset="0"/>
                      </a:endParaRPr>
                    </a:p>
                  </a:txBody>
                  <a:tcPr marL="21435" marR="21435" marT="21435" marB="21435" anchor="ctr"/>
                </a:tc>
                <a:extLst>
                  <a:ext uri="{0D108BD9-81ED-4DB2-BD59-A6C34878D82A}">
                    <a16:rowId xmlns:a16="http://schemas.microsoft.com/office/drawing/2014/main" val="4129248286"/>
                  </a:ext>
                </a:extLst>
              </a:tr>
              <a:tr h="328163">
                <a:tc>
                  <a:txBody>
                    <a:bodyPr/>
                    <a:lstStyle/>
                    <a:p>
                      <a:pPr marL="0" lvl="0" indent="0">
                        <a:buFont typeface="+mj-lt"/>
                        <a:buNone/>
                      </a:pPr>
                      <a:r>
                        <a:rPr lang="tr-TR" sz="1600" dirty="0">
                          <a:effectLst/>
                        </a:rPr>
                        <a:t>3.</a:t>
                      </a:r>
                      <a:r>
                        <a:rPr lang="en-GB" sz="1600" dirty="0">
                          <a:effectLst/>
                        </a:rPr>
                        <a:t>Germany </a:t>
                      </a:r>
                      <a:endParaRPr lang="en-GB" sz="2000" dirty="0">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600" b="1" dirty="0">
                          <a:effectLst/>
                        </a:rPr>
                        <a:t>325,951,930</a:t>
                      </a:r>
                      <a:endParaRPr lang="en-GB" sz="2000" b="1" dirty="0">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600" b="1">
                          <a:effectLst/>
                        </a:rPr>
                        <a:t>406,784,606</a:t>
                      </a:r>
                      <a:endParaRPr lang="en-GB" sz="2000" b="1">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600" b="1">
                          <a:effectLst/>
                        </a:rPr>
                        <a:t>471,098,157</a:t>
                      </a:r>
                      <a:endParaRPr lang="en-GB" sz="2000" b="1">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600" b="1">
                          <a:effectLst/>
                        </a:rPr>
                        <a:t>512,711,633</a:t>
                      </a:r>
                      <a:endParaRPr lang="en-GB" sz="2000" b="1">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600" b="1">
                          <a:effectLst/>
                        </a:rPr>
                        <a:t>551,938,272</a:t>
                      </a:r>
                      <a:endParaRPr lang="en-GB" sz="2000" b="1">
                        <a:effectLst/>
                        <a:latin typeface="Times New Roman" panose="02020603050405020304" pitchFamily="18" charset="0"/>
                        <a:ea typeface="Times New Roman" panose="02020603050405020304" pitchFamily="18" charset="0"/>
                      </a:endParaRPr>
                    </a:p>
                  </a:txBody>
                  <a:tcPr marL="21435" marR="21435" marT="21435" marB="21435" anchor="ctr"/>
                </a:tc>
                <a:extLst>
                  <a:ext uri="{0D108BD9-81ED-4DB2-BD59-A6C34878D82A}">
                    <a16:rowId xmlns:a16="http://schemas.microsoft.com/office/drawing/2014/main" val="435509851"/>
                  </a:ext>
                </a:extLst>
              </a:tr>
              <a:tr h="328163">
                <a:tc>
                  <a:txBody>
                    <a:bodyPr/>
                    <a:lstStyle/>
                    <a:p>
                      <a:pPr marL="0" lvl="0" indent="0">
                        <a:buFont typeface="+mj-lt"/>
                        <a:buNone/>
                      </a:pPr>
                      <a:r>
                        <a:rPr lang="tr-TR" sz="1600" dirty="0">
                          <a:effectLst/>
                        </a:rPr>
                        <a:t>4.</a:t>
                      </a:r>
                      <a:r>
                        <a:rPr lang="en-GB" sz="1600" dirty="0">
                          <a:effectLst/>
                        </a:rPr>
                        <a:t>Ireland </a:t>
                      </a:r>
                      <a:endParaRPr lang="en-GB" sz="2000" dirty="0">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600" b="1">
                          <a:effectLst/>
                        </a:rPr>
                        <a:t>404,304,299</a:t>
                      </a:r>
                      <a:endParaRPr lang="en-GB" sz="2000" b="1">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600" b="1" dirty="0">
                          <a:effectLst/>
                        </a:rPr>
                        <a:t>369,185,291</a:t>
                      </a:r>
                      <a:endParaRPr lang="en-GB" sz="2000" b="1" dirty="0">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600" b="1">
                          <a:effectLst/>
                        </a:rPr>
                        <a:t>381,152,008</a:t>
                      </a:r>
                      <a:endParaRPr lang="en-GB" sz="2000" b="1">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600" b="1">
                          <a:effectLst/>
                        </a:rPr>
                        <a:t>418,771,014</a:t>
                      </a:r>
                      <a:endParaRPr lang="en-GB" sz="2000" b="1">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600" b="1">
                          <a:effectLst/>
                        </a:rPr>
                        <a:t>467,095,879</a:t>
                      </a:r>
                      <a:endParaRPr lang="en-GB" sz="2000" b="1">
                        <a:effectLst/>
                        <a:latin typeface="Times New Roman" panose="02020603050405020304" pitchFamily="18" charset="0"/>
                        <a:ea typeface="Times New Roman" panose="02020603050405020304" pitchFamily="18" charset="0"/>
                      </a:endParaRPr>
                    </a:p>
                  </a:txBody>
                  <a:tcPr marL="21435" marR="21435" marT="21435" marB="21435" anchor="ctr"/>
                </a:tc>
                <a:extLst>
                  <a:ext uri="{0D108BD9-81ED-4DB2-BD59-A6C34878D82A}">
                    <a16:rowId xmlns:a16="http://schemas.microsoft.com/office/drawing/2014/main" val="302788381"/>
                  </a:ext>
                </a:extLst>
              </a:tr>
              <a:tr h="521773">
                <a:tc>
                  <a:txBody>
                    <a:bodyPr/>
                    <a:lstStyle/>
                    <a:p>
                      <a:pPr marL="0" lvl="0" indent="0">
                        <a:buFont typeface="+mj-lt"/>
                        <a:buNone/>
                      </a:pPr>
                      <a:r>
                        <a:rPr lang="tr-TR" sz="1600" dirty="0">
                          <a:effectLst/>
                        </a:rPr>
                        <a:t>5.</a:t>
                      </a:r>
                      <a:r>
                        <a:rPr lang="en-GB" sz="1600" dirty="0">
                          <a:effectLst/>
                        </a:rPr>
                        <a:t>United Kingdom </a:t>
                      </a:r>
                      <a:endParaRPr lang="en-GB" sz="2000" dirty="0">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600" b="1">
                          <a:effectLst/>
                        </a:rPr>
                        <a:t>218,715,503</a:t>
                      </a:r>
                      <a:endParaRPr lang="en-GB" sz="2000" b="1">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600" b="1" dirty="0">
                          <a:effectLst/>
                        </a:rPr>
                        <a:t>244,359,189</a:t>
                      </a:r>
                      <a:endParaRPr lang="en-GB" sz="2000" b="1" dirty="0">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600" b="1">
                          <a:effectLst/>
                        </a:rPr>
                        <a:t>310,004,275</a:t>
                      </a:r>
                      <a:endParaRPr lang="en-GB" sz="2000" b="1">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600" b="1">
                          <a:effectLst/>
                        </a:rPr>
                        <a:t>363,099,904</a:t>
                      </a:r>
                      <a:endParaRPr lang="en-GB" sz="2000" b="1">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600" b="1">
                          <a:effectLst/>
                        </a:rPr>
                        <a:t>401,504,532</a:t>
                      </a:r>
                      <a:endParaRPr lang="en-GB" sz="2000" b="1">
                        <a:effectLst/>
                        <a:latin typeface="Times New Roman" panose="02020603050405020304" pitchFamily="18" charset="0"/>
                        <a:ea typeface="Times New Roman" panose="02020603050405020304" pitchFamily="18" charset="0"/>
                      </a:endParaRPr>
                    </a:p>
                  </a:txBody>
                  <a:tcPr marL="21435" marR="21435" marT="21435" marB="21435" anchor="ctr"/>
                </a:tc>
                <a:extLst>
                  <a:ext uri="{0D108BD9-81ED-4DB2-BD59-A6C34878D82A}">
                    <a16:rowId xmlns:a16="http://schemas.microsoft.com/office/drawing/2014/main" val="4220610458"/>
                  </a:ext>
                </a:extLst>
              </a:tr>
              <a:tr h="328163">
                <a:tc>
                  <a:txBody>
                    <a:bodyPr/>
                    <a:lstStyle/>
                    <a:p>
                      <a:pPr marL="0" lvl="0" indent="0">
                        <a:buFont typeface="+mj-lt"/>
                        <a:buNone/>
                      </a:pPr>
                      <a:r>
                        <a:rPr lang="tr-TR" sz="1600" dirty="0">
                          <a:effectLst/>
                        </a:rPr>
                        <a:t>6.</a:t>
                      </a:r>
                      <a:r>
                        <a:rPr lang="en-GB" sz="1600" dirty="0">
                          <a:effectLst/>
                        </a:rPr>
                        <a:t>Singapore </a:t>
                      </a:r>
                      <a:endParaRPr lang="en-GB" sz="2000" dirty="0">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600" b="1">
                          <a:effectLst/>
                        </a:rPr>
                        <a:t>210,206,379</a:t>
                      </a:r>
                      <a:endParaRPr lang="en-GB" sz="2000" b="1">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600" b="1">
                          <a:effectLst/>
                        </a:rPr>
                        <a:t>247,566,227</a:t>
                      </a:r>
                      <a:endParaRPr lang="en-GB" sz="2000" b="1">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600" b="1" dirty="0">
                          <a:effectLst/>
                        </a:rPr>
                        <a:t>296,708,414</a:t>
                      </a:r>
                      <a:endParaRPr lang="en-GB" sz="2000" b="1" dirty="0">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600" b="1">
                          <a:effectLst/>
                        </a:rPr>
                        <a:t>326,272,472</a:t>
                      </a:r>
                      <a:endParaRPr lang="en-GB" sz="2000" b="1">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600" b="1">
                          <a:effectLst/>
                        </a:rPr>
                        <a:t>351,122,434</a:t>
                      </a:r>
                      <a:endParaRPr lang="en-GB" sz="2000" b="1">
                        <a:effectLst/>
                        <a:latin typeface="Times New Roman" panose="02020603050405020304" pitchFamily="18" charset="0"/>
                        <a:ea typeface="Times New Roman" panose="02020603050405020304" pitchFamily="18" charset="0"/>
                      </a:endParaRPr>
                    </a:p>
                  </a:txBody>
                  <a:tcPr marL="21435" marR="21435" marT="21435" marB="21435" anchor="ctr"/>
                </a:tc>
                <a:extLst>
                  <a:ext uri="{0D108BD9-81ED-4DB2-BD59-A6C34878D82A}">
                    <a16:rowId xmlns:a16="http://schemas.microsoft.com/office/drawing/2014/main" val="2556348529"/>
                  </a:ext>
                </a:extLst>
              </a:tr>
              <a:tr h="328163">
                <a:tc>
                  <a:txBody>
                    <a:bodyPr/>
                    <a:lstStyle/>
                    <a:p>
                      <a:pPr marL="0" lvl="0" indent="0">
                        <a:buFont typeface="+mj-lt"/>
                        <a:buNone/>
                      </a:pPr>
                      <a:r>
                        <a:rPr lang="tr-TR" sz="1600" dirty="0">
                          <a:effectLst/>
                        </a:rPr>
                        <a:t>7.</a:t>
                      </a:r>
                      <a:r>
                        <a:rPr lang="en-GB" sz="1600" dirty="0">
                          <a:effectLst/>
                        </a:rPr>
                        <a:t>France </a:t>
                      </a:r>
                      <a:endParaRPr lang="en-GB" sz="2000" dirty="0">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600" b="1">
                          <a:effectLst/>
                        </a:rPr>
                        <a:t>227,275,324</a:t>
                      </a:r>
                      <a:endParaRPr lang="en-GB" sz="2000" b="1">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600" b="1">
                          <a:effectLst/>
                        </a:rPr>
                        <a:t>269,101,806</a:t>
                      </a:r>
                      <a:endParaRPr lang="en-GB" sz="2000" b="1">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600" b="1">
                          <a:effectLst/>
                        </a:rPr>
                        <a:t>292,492,684</a:t>
                      </a:r>
                      <a:endParaRPr lang="en-GB" sz="2000" b="1">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600" b="1" dirty="0">
                          <a:effectLst/>
                        </a:rPr>
                        <a:t>331,512,636</a:t>
                      </a:r>
                      <a:endParaRPr lang="en-GB" sz="2000" b="1" dirty="0">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600" b="1">
                          <a:effectLst/>
                        </a:rPr>
                        <a:t>340,459,529</a:t>
                      </a:r>
                      <a:endParaRPr lang="en-GB" sz="2000" b="1">
                        <a:effectLst/>
                        <a:latin typeface="Times New Roman" panose="02020603050405020304" pitchFamily="18" charset="0"/>
                        <a:ea typeface="Times New Roman" panose="02020603050405020304" pitchFamily="18" charset="0"/>
                      </a:endParaRPr>
                    </a:p>
                  </a:txBody>
                  <a:tcPr marL="21435" marR="21435" marT="21435" marB="21435" anchor="ctr"/>
                </a:tc>
                <a:extLst>
                  <a:ext uri="{0D108BD9-81ED-4DB2-BD59-A6C34878D82A}">
                    <a16:rowId xmlns:a16="http://schemas.microsoft.com/office/drawing/2014/main" val="549564513"/>
                  </a:ext>
                </a:extLst>
              </a:tr>
              <a:tr h="328163">
                <a:tc>
                  <a:txBody>
                    <a:bodyPr/>
                    <a:lstStyle/>
                    <a:p>
                      <a:pPr marL="0" lvl="0" indent="0">
                        <a:buFont typeface="+mj-lt"/>
                        <a:buNone/>
                      </a:pPr>
                      <a:r>
                        <a:rPr lang="tr-TR" sz="1600" dirty="0">
                          <a:effectLst/>
                        </a:rPr>
                        <a:t>8.</a:t>
                      </a:r>
                      <a:r>
                        <a:rPr lang="en-GB" sz="1600" dirty="0">
                          <a:effectLst/>
                        </a:rPr>
                        <a:t>Netherlands </a:t>
                      </a:r>
                      <a:endParaRPr lang="en-GB" sz="2000" dirty="0">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600" b="1">
                          <a:effectLst/>
                        </a:rPr>
                        <a:t>217,953,747</a:t>
                      </a:r>
                      <a:endParaRPr lang="en-GB" sz="2000" b="1">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600" b="1">
                          <a:effectLst/>
                        </a:rPr>
                        <a:t>249,459,565</a:t>
                      </a:r>
                      <a:endParaRPr lang="en-GB" sz="2000" b="1">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600" b="1">
                          <a:effectLst/>
                        </a:rPr>
                        <a:t>276,200,758</a:t>
                      </a:r>
                      <a:endParaRPr lang="en-GB" sz="2000" b="1">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600" b="1" dirty="0">
                          <a:effectLst/>
                        </a:rPr>
                        <a:t>289,996,354</a:t>
                      </a:r>
                      <a:endParaRPr lang="en-GB" sz="2000" b="1" dirty="0">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600" b="1" dirty="0">
                          <a:effectLst/>
                        </a:rPr>
                        <a:t>304,706,055</a:t>
                      </a:r>
                      <a:endParaRPr lang="en-GB" sz="2000" b="1" dirty="0">
                        <a:effectLst/>
                        <a:latin typeface="Times New Roman" panose="02020603050405020304" pitchFamily="18" charset="0"/>
                        <a:ea typeface="Times New Roman" panose="02020603050405020304" pitchFamily="18" charset="0"/>
                      </a:endParaRPr>
                    </a:p>
                  </a:txBody>
                  <a:tcPr marL="21435" marR="21435" marT="21435" marB="21435" anchor="ctr"/>
                </a:tc>
                <a:extLst>
                  <a:ext uri="{0D108BD9-81ED-4DB2-BD59-A6C34878D82A}">
                    <a16:rowId xmlns:a16="http://schemas.microsoft.com/office/drawing/2014/main" val="4192804533"/>
                  </a:ext>
                </a:extLst>
              </a:tr>
              <a:tr h="328163">
                <a:tc>
                  <a:txBody>
                    <a:bodyPr/>
                    <a:lstStyle/>
                    <a:p>
                      <a:pPr marL="0" lvl="0" indent="0">
                        <a:buFont typeface="+mj-lt"/>
                        <a:buNone/>
                      </a:pPr>
                      <a:r>
                        <a:rPr lang="tr-TR" sz="1600" dirty="0">
                          <a:effectLst/>
                        </a:rPr>
                        <a:t>9.</a:t>
                      </a:r>
                      <a:r>
                        <a:rPr lang="en-GB" sz="1600" dirty="0">
                          <a:effectLst/>
                        </a:rPr>
                        <a:t>India </a:t>
                      </a:r>
                      <a:endParaRPr lang="en-GB" sz="2000" dirty="0">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600" b="1">
                          <a:effectLst/>
                        </a:rPr>
                        <a:t>153,736,992</a:t>
                      </a:r>
                      <a:endParaRPr lang="en-GB" sz="2000" b="1">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600" b="1">
                          <a:effectLst/>
                        </a:rPr>
                        <a:t>195,888,520</a:t>
                      </a:r>
                      <a:endParaRPr lang="en-GB" sz="2000" b="1">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600" b="1">
                          <a:effectLst/>
                        </a:rPr>
                        <a:t>249,390,402</a:t>
                      </a:r>
                      <a:endParaRPr lang="en-GB" sz="2000" b="1">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600" b="1">
                          <a:effectLst/>
                        </a:rPr>
                        <a:t>246,507,722</a:t>
                      </a:r>
                      <a:endParaRPr lang="en-GB" sz="2000" b="1">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600" b="1" dirty="0">
                          <a:effectLst/>
                        </a:rPr>
                        <a:t>269,317,651</a:t>
                      </a:r>
                      <a:endParaRPr lang="en-GB" sz="2000" b="1" dirty="0">
                        <a:effectLst/>
                        <a:latin typeface="Times New Roman" panose="02020603050405020304" pitchFamily="18" charset="0"/>
                        <a:ea typeface="Times New Roman" panose="02020603050405020304" pitchFamily="18" charset="0"/>
                      </a:endParaRPr>
                    </a:p>
                  </a:txBody>
                  <a:tcPr marL="21435" marR="21435" marT="21435" marB="21435" anchor="ctr"/>
                </a:tc>
                <a:extLst>
                  <a:ext uri="{0D108BD9-81ED-4DB2-BD59-A6C34878D82A}">
                    <a16:rowId xmlns:a16="http://schemas.microsoft.com/office/drawing/2014/main" val="3842024623"/>
                  </a:ext>
                </a:extLst>
              </a:tr>
              <a:tr h="299332">
                <a:tc>
                  <a:txBody>
                    <a:bodyPr/>
                    <a:lstStyle/>
                    <a:p>
                      <a:pPr marL="0" lvl="0" indent="0">
                        <a:buFont typeface="+mj-lt"/>
                        <a:buNone/>
                      </a:pPr>
                      <a:r>
                        <a:rPr lang="tr-TR" sz="1600" dirty="0">
                          <a:effectLst/>
                        </a:rPr>
                        <a:t>10.</a:t>
                      </a:r>
                      <a:r>
                        <a:rPr lang="en-GB" sz="1600" dirty="0">
                          <a:effectLst/>
                        </a:rPr>
                        <a:t>Japan </a:t>
                      </a:r>
                      <a:endParaRPr lang="en-GB" sz="2000" dirty="0">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600" b="1">
                          <a:effectLst/>
                        </a:rPr>
                        <a:t>198,186,300</a:t>
                      </a:r>
                      <a:endParaRPr lang="en-GB" sz="2000" b="1">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600" b="1">
                          <a:effectLst/>
                        </a:rPr>
                        <a:t>209,502,100</a:t>
                      </a:r>
                      <a:endParaRPr lang="en-GB" sz="2000" b="1">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600" b="1">
                          <a:effectLst/>
                        </a:rPr>
                        <a:t>212,607,700</a:t>
                      </a:r>
                      <a:endParaRPr lang="en-GB" sz="2000" b="1">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600" b="1">
                          <a:effectLst/>
                        </a:rPr>
                        <a:t>232,797,500</a:t>
                      </a:r>
                      <a:endParaRPr lang="en-GB" sz="2000" b="1">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600" b="1" dirty="0">
                          <a:effectLst/>
                        </a:rPr>
                        <a:t>246,165,963</a:t>
                      </a:r>
                      <a:endParaRPr lang="en-GB" sz="2000" b="1" dirty="0">
                        <a:effectLst/>
                        <a:latin typeface="Times New Roman" panose="02020603050405020304" pitchFamily="18" charset="0"/>
                        <a:ea typeface="Times New Roman" panose="02020603050405020304" pitchFamily="18" charset="0"/>
                      </a:endParaRPr>
                    </a:p>
                  </a:txBody>
                  <a:tcPr marL="21435" marR="21435" marT="21435" marB="21435" anchor="ctr"/>
                </a:tc>
                <a:extLst>
                  <a:ext uri="{0D108BD9-81ED-4DB2-BD59-A6C34878D82A}">
                    <a16:rowId xmlns:a16="http://schemas.microsoft.com/office/drawing/2014/main" val="3853251080"/>
                  </a:ext>
                </a:extLst>
              </a:tr>
              <a:tr h="328163">
                <a:tc>
                  <a:txBody>
                    <a:bodyPr/>
                    <a:lstStyle/>
                    <a:p>
                      <a:pPr marL="0" lvl="0" indent="0">
                        <a:buFont typeface="+mj-lt"/>
                        <a:buNone/>
                      </a:pPr>
                      <a:r>
                        <a:rPr lang="tr-TR" sz="1600" dirty="0">
                          <a:effectLst/>
                        </a:rPr>
                        <a:t>21.</a:t>
                      </a:r>
                      <a:r>
                        <a:rPr lang="en-GB" sz="1600" dirty="0">
                          <a:effectLst/>
                        </a:rPr>
                        <a:t>U</a:t>
                      </a:r>
                      <a:r>
                        <a:rPr lang="tr-TR" sz="1600" dirty="0">
                          <a:effectLst/>
                        </a:rPr>
                        <a:t>AE</a:t>
                      </a:r>
                      <a:r>
                        <a:rPr lang="en-GB" sz="1600" dirty="0">
                          <a:effectLst/>
                        </a:rPr>
                        <a:t> </a:t>
                      </a:r>
                      <a:endParaRPr lang="en-GB" sz="2000" dirty="0">
                        <a:effectLst/>
                        <a:latin typeface="Times New Roman" panose="02020603050405020304" pitchFamily="18" charset="0"/>
                        <a:ea typeface="Times New Roman" panose="02020603050405020304" pitchFamily="18" charset="0"/>
                      </a:endParaRPr>
                    </a:p>
                  </a:txBody>
                  <a:tcPr marL="21435" marR="21435" marT="21435" marB="21435" anchor="ctr">
                    <a:solidFill>
                      <a:srgbClr val="FF0000"/>
                    </a:solidFill>
                  </a:tcPr>
                </a:tc>
                <a:tc>
                  <a:txBody>
                    <a:bodyPr/>
                    <a:lstStyle/>
                    <a:p>
                      <a:pPr algn="r">
                        <a:buNone/>
                      </a:pPr>
                      <a:r>
                        <a:rPr lang="en-GB" sz="1600" b="1" dirty="0">
                          <a:solidFill>
                            <a:schemeClr val="bg1"/>
                          </a:solidFill>
                          <a:effectLst/>
                        </a:rPr>
                        <a:t>61,865,214</a:t>
                      </a:r>
                      <a:endParaRPr lang="en-GB" sz="2000" b="1" dirty="0">
                        <a:solidFill>
                          <a:schemeClr val="bg1"/>
                        </a:solidFill>
                        <a:effectLst/>
                        <a:latin typeface="Times New Roman" panose="02020603050405020304" pitchFamily="18" charset="0"/>
                        <a:ea typeface="Times New Roman" panose="02020603050405020304" pitchFamily="18" charset="0"/>
                      </a:endParaRPr>
                    </a:p>
                  </a:txBody>
                  <a:tcPr marL="21435" marR="21435" marT="21435" marB="21435" anchor="ctr">
                    <a:solidFill>
                      <a:srgbClr val="FF0000"/>
                    </a:solidFill>
                  </a:tcPr>
                </a:tc>
                <a:tc>
                  <a:txBody>
                    <a:bodyPr/>
                    <a:lstStyle/>
                    <a:p>
                      <a:pPr algn="r">
                        <a:buNone/>
                      </a:pPr>
                      <a:r>
                        <a:rPr lang="en-GB" sz="1600" b="1" dirty="0">
                          <a:solidFill>
                            <a:schemeClr val="bg1"/>
                          </a:solidFill>
                          <a:effectLst/>
                        </a:rPr>
                        <a:t>76,106,195</a:t>
                      </a:r>
                      <a:endParaRPr lang="en-GB" sz="2000" b="1" dirty="0">
                        <a:solidFill>
                          <a:schemeClr val="bg1"/>
                        </a:solidFill>
                        <a:effectLst/>
                        <a:latin typeface="Times New Roman" panose="02020603050405020304" pitchFamily="18" charset="0"/>
                        <a:ea typeface="Times New Roman" panose="02020603050405020304" pitchFamily="18" charset="0"/>
                      </a:endParaRPr>
                    </a:p>
                  </a:txBody>
                  <a:tcPr marL="21435" marR="21435" marT="21435" marB="21435" anchor="ctr">
                    <a:solidFill>
                      <a:srgbClr val="FF0000"/>
                    </a:solidFill>
                  </a:tcPr>
                </a:tc>
                <a:tc>
                  <a:txBody>
                    <a:bodyPr/>
                    <a:lstStyle/>
                    <a:p>
                      <a:pPr algn="r">
                        <a:buNone/>
                      </a:pPr>
                      <a:r>
                        <a:rPr lang="en-GB" sz="1600" b="1">
                          <a:solidFill>
                            <a:schemeClr val="bg1"/>
                          </a:solidFill>
                          <a:effectLst/>
                        </a:rPr>
                        <a:t>96,917,495</a:t>
                      </a:r>
                      <a:endParaRPr lang="en-GB" sz="2000" b="1">
                        <a:solidFill>
                          <a:schemeClr val="bg1"/>
                        </a:solidFill>
                        <a:effectLst/>
                        <a:latin typeface="Times New Roman" panose="02020603050405020304" pitchFamily="18" charset="0"/>
                        <a:ea typeface="Times New Roman" panose="02020603050405020304" pitchFamily="18" charset="0"/>
                      </a:endParaRPr>
                    </a:p>
                  </a:txBody>
                  <a:tcPr marL="21435" marR="21435" marT="21435" marB="21435" anchor="ctr">
                    <a:solidFill>
                      <a:srgbClr val="FF0000"/>
                    </a:solidFill>
                  </a:tcPr>
                </a:tc>
                <a:tc>
                  <a:txBody>
                    <a:bodyPr/>
                    <a:lstStyle/>
                    <a:p>
                      <a:pPr algn="r">
                        <a:buNone/>
                      </a:pPr>
                      <a:r>
                        <a:rPr lang="en-GB" sz="1600" b="1">
                          <a:solidFill>
                            <a:schemeClr val="bg1"/>
                          </a:solidFill>
                          <a:effectLst/>
                        </a:rPr>
                        <a:t>109,600,000</a:t>
                      </a:r>
                      <a:endParaRPr lang="en-GB" sz="2000" b="1">
                        <a:solidFill>
                          <a:schemeClr val="bg1"/>
                        </a:solidFill>
                        <a:effectLst/>
                        <a:latin typeface="Times New Roman" panose="02020603050405020304" pitchFamily="18" charset="0"/>
                        <a:ea typeface="Times New Roman" panose="02020603050405020304" pitchFamily="18" charset="0"/>
                      </a:endParaRPr>
                    </a:p>
                  </a:txBody>
                  <a:tcPr marL="21435" marR="21435" marT="21435" marB="21435" anchor="ctr">
                    <a:solidFill>
                      <a:srgbClr val="FF0000"/>
                    </a:solidFill>
                  </a:tcPr>
                </a:tc>
                <a:tc>
                  <a:txBody>
                    <a:bodyPr/>
                    <a:lstStyle/>
                    <a:p>
                      <a:pPr algn="r">
                        <a:buNone/>
                      </a:pPr>
                      <a:r>
                        <a:rPr lang="en-GB" sz="1600" b="1" dirty="0">
                          <a:solidFill>
                            <a:schemeClr val="bg1"/>
                          </a:solidFill>
                          <a:effectLst/>
                        </a:rPr>
                        <a:t>107,178,620</a:t>
                      </a:r>
                      <a:endParaRPr lang="en-GB" sz="2000" b="1" dirty="0">
                        <a:solidFill>
                          <a:schemeClr val="bg1"/>
                        </a:solidFill>
                        <a:effectLst/>
                        <a:latin typeface="Times New Roman" panose="02020603050405020304" pitchFamily="18" charset="0"/>
                        <a:ea typeface="Times New Roman" panose="02020603050405020304" pitchFamily="18" charset="0"/>
                      </a:endParaRPr>
                    </a:p>
                  </a:txBody>
                  <a:tcPr marL="21435" marR="21435" marT="21435" marB="21435" anchor="ctr">
                    <a:solidFill>
                      <a:srgbClr val="FF0000"/>
                    </a:solidFill>
                  </a:tcPr>
                </a:tc>
                <a:extLst>
                  <a:ext uri="{0D108BD9-81ED-4DB2-BD59-A6C34878D82A}">
                    <a16:rowId xmlns:a16="http://schemas.microsoft.com/office/drawing/2014/main" val="303028731"/>
                  </a:ext>
                </a:extLst>
              </a:tr>
              <a:tr h="334129">
                <a:tc>
                  <a:txBody>
                    <a:bodyPr/>
                    <a:lstStyle/>
                    <a:p>
                      <a:pPr marL="0" lvl="0" indent="0" algn="l" defTabSz="914400" rtl="0" eaLnBrk="1" latinLnBrk="0" hangingPunct="1">
                        <a:buFont typeface="+mj-lt"/>
                        <a:buNone/>
                      </a:pPr>
                      <a:r>
                        <a:rPr lang="tr-TR" sz="1600" b="1" kern="1200" dirty="0">
                          <a:solidFill>
                            <a:schemeClr val="lt1"/>
                          </a:solidFill>
                          <a:effectLst/>
                          <a:latin typeface="+mn-lt"/>
                          <a:ea typeface="+mn-ea"/>
                          <a:cs typeface="+mn-cs"/>
                        </a:rPr>
                        <a:t>23.</a:t>
                      </a:r>
                      <a:r>
                        <a:rPr lang="en-GB" sz="1600" b="1" kern="1200" dirty="0">
                          <a:solidFill>
                            <a:schemeClr val="lt1"/>
                          </a:solidFill>
                          <a:effectLst/>
                          <a:latin typeface="+mn-lt"/>
                          <a:ea typeface="+mn-ea"/>
                          <a:cs typeface="+mn-cs"/>
                        </a:rPr>
                        <a:t>Saudi Arabia </a:t>
                      </a:r>
                    </a:p>
                  </a:txBody>
                  <a:tcPr marL="38100" marR="38100" marT="38100" marB="38100" anchor="ctr">
                    <a:solidFill>
                      <a:srgbClr val="FF0000"/>
                    </a:solidFill>
                  </a:tcPr>
                </a:tc>
                <a:tc>
                  <a:txBody>
                    <a:bodyPr/>
                    <a:lstStyle/>
                    <a:p>
                      <a:pPr algn="r">
                        <a:buNone/>
                      </a:pPr>
                      <a:r>
                        <a:rPr lang="en-GB" sz="1600" b="1" kern="1200" dirty="0">
                          <a:solidFill>
                            <a:schemeClr val="bg1"/>
                          </a:solidFill>
                          <a:effectLst/>
                          <a:latin typeface="+mn-lt"/>
                          <a:ea typeface="+mn-ea"/>
                          <a:cs typeface="+mn-cs"/>
                        </a:rPr>
                        <a:t>56,263,945</a:t>
                      </a:r>
                    </a:p>
                  </a:txBody>
                  <a:tcPr marL="38100" marR="38100" marT="38100" marB="38100" anchor="ctr">
                    <a:solidFill>
                      <a:srgbClr val="FF0000"/>
                    </a:solidFill>
                  </a:tcPr>
                </a:tc>
                <a:tc>
                  <a:txBody>
                    <a:bodyPr/>
                    <a:lstStyle/>
                    <a:p>
                      <a:pPr algn="r">
                        <a:buNone/>
                      </a:pPr>
                      <a:r>
                        <a:rPr lang="en-GB" sz="1600" b="1" kern="1200" dirty="0">
                          <a:solidFill>
                            <a:schemeClr val="bg1"/>
                          </a:solidFill>
                          <a:effectLst/>
                          <a:latin typeface="+mn-lt"/>
                          <a:ea typeface="+mn-ea"/>
                          <a:cs typeface="+mn-cs"/>
                        </a:rPr>
                        <a:t>73,780,729</a:t>
                      </a:r>
                    </a:p>
                  </a:txBody>
                  <a:tcPr marL="38100" marR="38100" marT="38100" marB="38100" anchor="ctr">
                    <a:solidFill>
                      <a:srgbClr val="FF0000"/>
                    </a:solidFill>
                  </a:tcPr>
                </a:tc>
                <a:tc>
                  <a:txBody>
                    <a:bodyPr/>
                    <a:lstStyle/>
                    <a:p>
                      <a:pPr algn="r">
                        <a:buNone/>
                      </a:pPr>
                      <a:r>
                        <a:rPr lang="en-GB" sz="1600" b="1" kern="1200" dirty="0">
                          <a:solidFill>
                            <a:schemeClr val="bg1"/>
                          </a:solidFill>
                          <a:effectLst/>
                          <a:latin typeface="+mn-lt"/>
                          <a:ea typeface="+mn-ea"/>
                          <a:cs typeface="+mn-cs"/>
                        </a:rPr>
                        <a:t>82,449,139</a:t>
                      </a:r>
                    </a:p>
                  </a:txBody>
                  <a:tcPr marL="38100" marR="38100" marT="38100" marB="38100" anchor="ctr">
                    <a:solidFill>
                      <a:srgbClr val="FF0000"/>
                    </a:solidFill>
                  </a:tcPr>
                </a:tc>
                <a:tc>
                  <a:txBody>
                    <a:bodyPr/>
                    <a:lstStyle/>
                    <a:p>
                      <a:pPr algn="r">
                        <a:buNone/>
                      </a:pPr>
                      <a:r>
                        <a:rPr lang="en-GB" sz="1600" b="1" kern="1200" dirty="0">
                          <a:solidFill>
                            <a:schemeClr val="bg1"/>
                          </a:solidFill>
                          <a:effectLst/>
                          <a:latin typeface="+mn-lt"/>
                          <a:ea typeface="+mn-ea"/>
                          <a:cs typeface="+mn-cs"/>
                        </a:rPr>
                        <a:t>97,914,139</a:t>
                      </a:r>
                    </a:p>
                  </a:txBody>
                  <a:tcPr marL="38100" marR="38100" marT="38100" marB="38100" anchor="ctr">
                    <a:solidFill>
                      <a:srgbClr val="FF0000"/>
                    </a:solidFill>
                  </a:tcPr>
                </a:tc>
                <a:tc>
                  <a:txBody>
                    <a:bodyPr/>
                    <a:lstStyle/>
                    <a:p>
                      <a:pPr algn="r">
                        <a:buNone/>
                      </a:pPr>
                      <a:r>
                        <a:rPr lang="en-GB" sz="1600" b="1" kern="1200" dirty="0">
                          <a:solidFill>
                            <a:schemeClr val="bg1"/>
                          </a:solidFill>
                          <a:effectLst/>
                          <a:latin typeface="+mn-lt"/>
                          <a:ea typeface="+mn-ea"/>
                          <a:cs typeface="+mn-cs"/>
                        </a:rPr>
                        <a:t>101,664,647</a:t>
                      </a:r>
                    </a:p>
                  </a:txBody>
                  <a:tcPr marL="38100" marR="38100" marT="38100" marB="38100" anchor="ctr">
                    <a:solidFill>
                      <a:srgbClr val="FF0000"/>
                    </a:solidFill>
                  </a:tcPr>
                </a:tc>
                <a:extLst>
                  <a:ext uri="{0D108BD9-81ED-4DB2-BD59-A6C34878D82A}">
                    <a16:rowId xmlns:a16="http://schemas.microsoft.com/office/drawing/2014/main" val="694620516"/>
                  </a:ext>
                </a:extLst>
              </a:tr>
              <a:tr h="328163">
                <a:tc>
                  <a:txBody>
                    <a:bodyPr/>
                    <a:lstStyle/>
                    <a:p>
                      <a:pPr marL="0" lvl="0" indent="0">
                        <a:buFont typeface="+mj-lt"/>
                        <a:buNone/>
                      </a:pPr>
                      <a:r>
                        <a:rPr lang="tr-TR" sz="1600" dirty="0">
                          <a:effectLst/>
                        </a:rPr>
                        <a:t>32.</a:t>
                      </a:r>
                      <a:r>
                        <a:rPr lang="en-GB" sz="1600" dirty="0">
                          <a:effectLst/>
                        </a:rPr>
                        <a:t>Indonesia </a:t>
                      </a:r>
                      <a:endParaRPr lang="en-GB" sz="2000" dirty="0">
                        <a:effectLst/>
                        <a:latin typeface="Times New Roman" panose="02020603050405020304" pitchFamily="18" charset="0"/>
                        <a:ea typeface="Times New Roman" panose="02020603050405020304" pitchFamily="18" charset="0"/>
                      </a:endParaRPr>
                    </a:p>
                  </a:txBody>
                  <a:tcPr marL="21435" marR="21435" marT="21435" marB="21435" anchor="ctr">
                    <a:solidFill>
                      <a:srgbClr val="FF0000"/>
                    </a:solidFill>
                  </a:tcPr>
                </a:tc>
                <a:tc>
                  <a:txBody>
                    <a:bodyPr/>
                    <a:lstStyle/>
                    <a:p>
                      <a:pPr algn="r">
                        <a:buNone/>
                      </a:pPr>
                      <a:r>
                        <a:rPr lang="en-GB" sz="1600" b="1" dirty="0">
                          <a:solidFill>
                            <a:schemeClr val="bg1"/>
                          </a:solidFill>
                          <a:effectLst/>
                        </a:rPr>
                        <a:t>24,771,467</a:t>
                      </a:r>
                      <a:endParaRPr lang="en-GB" sz="2000" b="1" dirty="0">
                        <a:solidFill>
                          <a:schemeClr val="bg1"/>
                        </a:solidFill>
                        <a:effectLst/>
                        <a:latin typeface="Times New Roman" panose="02020603050405020304" pitchFamily="18" charset="0"/>
                        <a:ea typeface="Times New Roman" panose="02020603050405020304" pitchFamily="18" charset="0"/>
                      </a:endParaRPr>
                    </a:p>
                  </a:txBody>
                  <a:tcPr marL="21435" marR="21435" marT="21435" marB="21435" anchor="ctr">
                    <a:solidFill>
                      <a:srgbClr val="FF0000"/>
                    </a:solidFill>
                  </a:tcPr>
                </a:tc>
                <a:tc>
                  <a:txBody>
                    <a:bodyPr/>
                    <a:lstStyle/>
                    <a:p>
                      <a:pPr algn="r">
                        <a:buNone/>
                      </a:pPr>
                      <a:r>
                        <a:rPr lang="en-GB" sz="1600" b="1" dirty="0">
                          <a:solidFill>
                            <a:schemeClr val="bg1"/>
                          </a:solidFill>
                          <a:effectLst/>
                        </a:rPr>
                        <a:t>28,549,785</a:t>
                      </a:r>
                      <a:endParaRPr lang="en-GB" sz="2000" b="1" dirty="0">
                        <a:solidFill>
                          <a:schemeClr val="bg1"/>
                        </a:solidFill>
                        <a:effectLst/>
                        <a:latin typeface="Times New Roman" panose="02020603050405020304" pitchFamily="18" charset="0"/>
                        <a:ea typeface="Times New Roman" panose="02020603050405020304" pitchFamily="18" charset="0"/>
                      </a:endParaRPr>
                    </a:p>
                  </a:txBody>
                  <a:tcPr marL="21435" marR="21435" marT="21435" marB="21435" anchor="ctr">
                    <a:solidFill>
                      <a:srgbClr val="FF0000"/>
                    </a:solidFill>
                  </a:tcPr>
                </a:tc>
                <a:tc>
                  <a:txBody>
                    <a:bodyPr/>
                    <a:lstStyle/>
                    <a:p>
                      <a:pPr algn="r">
                        <a:buNone/>
                      </a:pPr>
                      <a:r>
                        <a:rPr lang="en-GB" sz="1600" b="1" dirty="0">
                          <a:solidFill>
                            <a:schemeClr val="bg1"/>
                          </a:solidFill>
                          <a:effectLst/>
                        </a:rPr>
                        <a:t>43,164,682</a:t>
                      </a:r>
                      <a:endParaRPr lang="en-GB" sz="2000" b="1" dirty="0">
                        <a:solidFill>
                          <a:schemeClr val="bg1"/>
                        </a:solidFill>
                        <a:effectLst/>
                        <a:latin typeface="Times New Roman" panose="02020603050405020304" pitchFamily="18" charset="0"/>
                        <a:ea typeface="Times New Roman" panose="02020603050405020304" pitchFamily="18" charset="0"/>
                      </a:endParaRPr>
                    </a:p>
                  </a:txBody>
                  <a:tcPr marL="21435" marR="21435" marT="21435" marB="21435" anchor="ctr">
                    <a:solidFill>
                      <a:srgbClr val="FF0000"/>
                    </a:solidFill>
                  </a:tcPr>
                </a:tc>
                <a:tc>
                  <a:txBody>
                    <a:bodyPr/>
                    <a:lstStyle/>
                    <a:p>
                      <a:pPr algn="r">
                        <a:buNone/>
                      </a:pPr>
                      <a:r>
                        <a:rPr lang="en-GB" sz="1600" b="1" dirty="0">
                          <a:solidFill>
                            <a:schemeClr val="bg1"/>
                          </a:solidFill>
                          <a:effectLst/>
                        </a:rPr>
                        <a:t>51,282,914</a:t>
                      </a:r>
                      <a:endParaRPr lang="en-GB" sz="2000" b="1" dirty="0">
                        <a:solidFill>
                          <a:schemeClr val="bg1"/>
                        </a:solidFill>
                        <a:effectLst/>
                        <a:latin typeface="Times New Roman" panose="02020603050405020304" pitchFamily="18" charset="0"/>
                        <a:ea typeface="Times New Roman" panose="02020603050405020304" pitchFamily="18" charset="0"/>
                      </a:endParaRPr>
                    </a:p>
                  </a:txBody>
                  <a:tcPr marL="21435" marR="21435" marT="21435" marB="21435" anchor="ctr">
                    <a:solidFill>
                      <a:srgbClr val="FF0000"/>
                    </a:solidFill>
                  </a:tcPr>
                </a:tc>
                <a:tc>
                  <a:txBody>
                    <a:bodyPr/>
                    <a:lstStyle/>
                    <a:p>
                      <a:pPr algn="r">
                        <a:buNone/>
                      </a:pPr>
                      <a:r>
                        <a:rPr lang="en-GB" sz="1600" b="1" dirty="0">
                          <a:solidFill>
                            <a:schemeClr val="bg1"/>
                          </a:solidFill>
                          <a:effectLst/>
                        </a:rPr>
                        <a:t>57,511,875</a:t>
                      </a:r>
                      <a:endParaRPr lang="en-GB" sz="2000" b="1" dirty="0">
                        <a:solidFill>
                          <a:schemeClr val="bg1"/>
                        </a:solidFill>
                        <a:effectLst/>
                        <a:latin typeface="Times New Roman" panose="02020603050405020304" pitchFamily="18" charset="0"/>
                        <a:ea typeface="Times New Roman" panose="02020603050405020304" pitchFamily="18" charset="0"/>
                      </a:endParaRPr>
                    </a:p>
                  </a:txBody>
                  <a:tcPr marL="21435" marR="21435" marT="21435" marB="21435" anchor="ctr">
                    <a:solidFill>
                      <a:srgbClr val="FF0000"/>
                    </a:solidFill>
                  </a:tcPr>
                </a:tc>
                <a:extLst>
                  <a:ext uri="{0D108BD9-81ED-4DB2-BD59-A6C34878D82A}">
                    <a16:rowId xmlns:a16="http://schemas.microsoft.com/office/drawing/2014/main" val="3209728338"/>
                  </a:ext>
                </a:extLst>
              </a:tr>
              <a:tr h="328163">
                <a:tc>
                  <a:txBody>
                    <a:bodyPr/>
                    <a:lstStyle/>
                    <a:p>
                      <a:pPr marL="0" lvl="0" indent="0">
                        <a:buFont typeface="+mj-lt"/>
                        <a:buNone/>
                      </a:pPr>
                      <a:r>
                        <a:rPr lang="tr-TR" sz="1600" dirty="0">
                          <a:effectLst/>
                        </a:rPr>
                        <a:t>33.</a:t>
                      </a:r>
                      <a:r>
                        <a:rPr lang="en-GB" sz="1600" dirty="0">
                          <a:effectLst/>
                        </a:rPr>
                        <a:t>Malaysia </a:t>
                      </a:r>
                      <a:endParaRPr lang="en-GB" sz="2000" dirty="0">
                        <a:effectLst/>
                        <a:latin typeface="Times New Roman" panose="02020603050405020304" pitchFamily="18" charset="0"/>
                        <a:ea typeface="Times New Roman" panose="02020603050405020304" pitchFamily="18" charset="0"/>
                      </a:endParaRPr>
                    </a:p>
                  </a:txBody>
                  <a:tcPr marL="21435" marR="21435" marT="21435" marB="21435" anchor="ctr">
                    <a:solidFill>
                      <a:srgbClr val="FF0000"/>
                    </a:solidFill>
                  </a:tcPr>
                </a:tc>
                <a:tc>
                  <a:txBody>
                    <a:bodyPr/>
                    <a:lstStyle/>
                    <a:p>
                      <a:pPr algn="r">
                        <a:buNone/>
                      </a:pPr>
                      <a:r>
                        <a:rPr lang="en-GB" sz="1600" b="1">
                          <a:solidFill>
                            <a:schemeClr val="bg1"/>
                          </a:solidFill>
                          <a:effectLst/>
                        </a:rPr>
                        <a:t>33,380,568</a:t>
                      </a:r>
                      <a:endParaRPr lang="en-GB" sz="2000" b="1">
                        <a:solidFill>
                          <a:schemeClr val="bg1"/>
                        </a:solidFill>
                        <a:effectLst/>
                        <a:latin typeface="Times New Roman" panose="02020603050405020304" pitchFamily="18" charset="0"/>
                        <a:ea typeface="Times New Roman" panose="02020603050405020304" pitchFamily="18" charset="0"/>
                      </a:endParaRPr>
                    </a:p>
                  </a:txBody>
                  <a:tcPr marL="21435" marR="21435" marT="21435" marB="21435" anchor="ctr">
                    <a:solidFill>
                      <a:srgbClr val="FF0000"/>
                    </a:solidFill>
                  </a:tcPr>
                </a:tc>
                <a:tc>
                  <a:txBody>
                    <a:bodyPr/>
                    <a:lstStyle/>
                    <a:p>
                      <a:pPr algn="r">
                        <a:buNone/>
                      </a:pPr>
                      <a:r>
                        <a:rPr lang="en-GB" sz="1600" b="1" dirty="0">
                          <a:solidFill>
                            <a:schemeClr val="bg1"/>
                          </a:solidFill>
                          <a:effectLst/>
                        </a:rPr>
                        <a:t>37,079,568</a:t>
                      </a:r>
                      <a:endParaRPr lang="en-GB" sz="2000" b="1" dirty="0">
                        <a:solidFill>
                          <a:schemeClr val="bg1"/>
                        </a:solidFill>
                        <a:effectLst/>
                        <a:latin typeface="Times New Roman" panose="02020603050405020304" pitchFamily="18" charset="0"/>
                        <a:ea typeface="Times New Roman" panose="02020603050405020304" pitchFamily="18" charset="0"/>
                      </a:endParaRPr>
                    </a:p>
                  </a:txBody>
                  <a:tcPr marL="21435" marR="21435" marT="21435" marB="21435" anchor="ctr">
                    <a:solidFill>
                      <a:srgbClr val="FF0000"/>
                    </a:solidFill>
                  </a:tcPr>
                </a:tc>
                <a:tc>
                  <a:txBody>
                    <a:bodyPr/>
                    <a:lstStyle/>
                    <a:p>
                      <a:pPr algn="r">
                        <a:buNone/>
                      </a:pPr>
                      <a:r>
                        <a:rPr lang="en-GB" sz="1600" b="1" dirty="0">
                          <a:solidFill>
                            <a:schemeClr val="bg1"/>
                          </a:solidFill>
                          <a:effectLst/>
                        </a:rPr>
                        <a:t>45,244,982</a:t>
                      </a:r>
                      <a:endParaRPr lang="en-GB" sz="2000" b="1" dirty="0">
                        <a:solidFill>
                          <a:schemeClr val="bg1"/>
                        </a:solidFill>
                        <a:effectLst/>
                        <a:latin typeface="Times New Roman" panose="02020603050405020304" pitchFamily="18" charset="0"/>
                        <a:ea typeface="Times New Roman" panose="02020603050405020304" pitchFamily="18" charset="0"/>
                      </a:endParaRPr>
                    </a:p>
                  </a:txBody>
                  <a:tcPr marL="21435" marR="21435" marT="21435" marB="21435" anchor="ctr">
                    <a:solidFill>
                      <a:srgbClr val="FF0000"/>
                    </a:solidFill>
                  </a:tcPr>
                </a:tc>
                <a:tc>
                  <a:txBody>
                    <a:bodyPr/>
                    <a:lstStyle/>
                    <a:p>
                      <a:pPr algn="r">
                        <a:buNone/>
                      </a:pPr>
                      <a:r>
                        <a:rPr lang="en-GB" sz="1600" b="1" dirty="0">
                          <a:solidFill>
                            <a:schemeClr val="bg1"/>
                          </a:solidFill>
                          <a:effectLst/>
                        </a:rPr>
                        <a:t>52,196,494</a:t>
                      </a:r>
                      <a:endParaRPr lang="en-GB" sz="2000" b="1" dirty="0">
                        <a:solidFill>
                          <a:schemeClr val="bg1"/>
                        </a:solidFill>
                        <a:effectLst/>
                        <a:latin typeface="Times New Roman" panose="02020603050405020304" pitchFamily="18" charset="0"/>
                        <a:ea typeface="Times New Roman" panose="02020603050405020304" pitchFamily="18" charset="0"/>
                      </a:endParaRPr>
                    </a:p>
                  </a:txBody>
                  <a:tcPr marL="21435" marR="21435" marT="21435" marB="21435" anchor="ctr">
                    <a:solidFill>
                      <a:srgbClr val="FF0000"/>
                    </a:solidFill>
                  </a:tcPr>
                </a:tc>
                <a:tc>
                  <a:txBody>
                    <a:bodyPr/>
                    <a:lstStyle/>
                    <a:p>
                      <a:pPr algn="r">
                        <a:buNone/>
                      </a:pPr>
                      <a:r>
                        <a:rPr lang="en-GB" sz="1600" b="1" dirty="0">
                          <a:solidFill>
                            <a:schemeClr val="bg1"/>
                          </a:solidFill>
                          <a:effectLst/>
                        </a:rPr>
                        <a:t>56,370,778</a:t>
                      </a:r>
                      <a:endParaRPr lang="en-GB" sz="2000" b="1" dirty="0">
                        <a:solidFill>
                          <a:schemeClr val="bg1"/>
                        </a:solidFill>
                        <a:effectLst/>
                        <a:latin typeface="Times New Roman" panose="02020603050405020304" pitchFamily="18" charset="0"/>
                        <a:ea typeface="Times New Roman" panose="02020603050405020304" pitchFamily="18" charset="0"/>
                      </a:endParaRPr>
                    </a:p>
                  </a:txBody>
                  <a:tcPr marL="21435" marR="21435" marT="21435" marB="21435" anchor="ctr">
                    <a:solidFill>
                      <a:srgbClr val="FF0000"/>
                    </a:solidFill>
                  </a:tcPr>
                </a:tc>
                <a:extLst>
                  <a:ext uri="{0D108BD9-81ED-4DB2-BD59-A6C34878D82A}">
                    <a16:rowId xmlns:a16="http://schemas.microsoft.com/office/drawing/2014/main" val="1529102210"/>
                  </a:ext>
                </a:extLst>
              </a:tr>
              <a:tr h="328163">
                <a:tc>
                  <a:txBody>
                    <a:bodyPr/>
                    <a:lstStyle/>
                    <a:p>
                      <a:pPr marL="0" lvl="0" indent="0">
                        <a:buFont typeface="+mj-lt"/>
                        <a:buNone/>
                      </a:pPr>
                      <a:r>
                        <a:rPr lang="tr-TR" sz="1600" dirty="0">
                          <a:effectLst/>
                        </a:rPr>
                        <a:t>34 </a:t>
                      </a:r>
                      <a:r>
                        <a:rPr lang="en-GB" sz="1600" dirty="0">
                          <a:effectLst/>
                        </a:rPr>
                        <a:t>Türkiye </a:t>
                      </a:r>
                      <a:endParaRPr lang="en-GB" sz="2000" dirty="0">
                        <a:effectLst/>
                        <a:latin typeface="Times New Roman" panose="02020603050405020304" pitchFamily="18" charset="0"/>
                        <a:ea typeface="Times New Roman" panose="02020603050405020304" pitchFamily="18" charset="0"/>
                      </a:endParaRPr>
                    </a:p>
                  </a:txBody>
                  <a:tcPr marL="21435" marR="21435" marT="21435" marB="21435" anchor="ctr">
                    <a:solidFill>
                      <a:srgbClr val="FF0000"/>
                    </a:solidFill>
                  </a:tcPr>
                </a:tc>
                <a:tc>
                  <a:txBody>
                    <a:bodyPr/>
                    <a:lstStyle/>
                    <a:p>
                      <a:pPr algn="r">
                        <a:buNone/>
                      </a:pPr>
                      <a:r>
                        <a:rPr lang="en-GB" sz="1600" b="1">
                          <a:solidFill>
                            <a:schemeClr val="bg1"/>
                          </a:solidFill>
                          <a:effectLst/>
                        </a:rPr>
                        <a:t>23,959,000</a:t>
                      </a:r>
                      <a:endParaRPr lang="en-GB" sz="2000" b="1">
                        <a:solidFill>
                          <a:schemeClr val="bg1"/>
                        </a:solidFill>
                        <a:effectLst/>
                        <a:latin typeface="Times New Roman" panose="02020603050405020304" pitchFamily="18" charset="0"/>
                        <a:ea typeface="Times New Roman" panose="02020603050405020304" pitchFamily="18" charset="0"/>
                      </a:endParaRPr>
                    </a:p>
                  </a:txBody>
                  <a:tcPr marL="21435" marR="21435" marT="21435" marB="21435" anchor="ctr">
                    <a:solidFill>
                      <a:srgbClr val="FF0000"/>
                    </a:solidFill>
                  </a:tcPr>
                </a:tc>
                <a:tc>
                  <a:txBody>
                    <a:bodyPr/>
                    <a:lstStyle/>
                    <a:p>
                      <a:pPr algn="r">
                        <a:buNone/>
                      </a:pPr>
                      <a:r>
                        <a:rPr lang="en-GB" sz="1600" b="1" dirty="0">
                          <a:solidFill>
                            <a:schemeClr val="bg1"/>
                          </a:solidFill>
                          <a:effectLst/>
                        </a:rPr>
                        <a:t>30,025,000</a:t>
                      </a:r>
                      <a:endParaRPr lang="en-GB" sz="2000" b="1" dirty="0">
                        <a:solidFill>
                          <a:schemeClr val="bg1"/>
                        </a:solidFill>
                        <a:effectLst/>
                        <a:latin typeface="Times New Roman" panose="02020603050405020304" pitchFamily="18" charset="0"/>
                        <a:ea typeface="Times New Roman" panose="02020603050405020304" pitchFamily="18" charset="0"/>
                      </a:endParaRPr>
                    </a:p>
                  </a:txBody>
                  <a:tcPr marL="21435" marR="21435" marT="21435" marB="21435" anchor="ctr">
                    <a:solidFill>
                      <a:srgbClr val="FF0000"/>
                    </a:solidFill>
                  </a:tcPr>
                </a:tc>
                <a:tc>
                  <a:txBody>
                    <a:bodyPr/>
                    <a:lstStyle/>
                    <a:p>
                      <a:pPr algn="r">
                        <a:buNone/>
                      </a:pPr>
                      <a:r>
                        <a:rPr lang="en-GB" sz="1600" b="1" dirty="0">
                          <a:solidFill>
                            <a:schemeClr val="bg1"/>
                          </a:solidFill>
                          <a:effectLst/>
                        </a:rPr>
                        <a:t>40,762,000</a:t>
                      </a:r>
                      <a:endParaRPr lang="en-GB" sz="2000" b="1" dirty="0">
                        <a:solidFill>
                          <a:schemeClr val="bg1"/>
                        </a:solidFill>
                        <a:effectLst/>
                        <a:latin typeface="Times New Roman" panose="02020603050405020304" pitchFamily="18" charset="0"/>
                        <a:ea typeface="Times New Roman" panose="02020603050405020304" pitchFamily="18" charset="0"/>
                      </a:endParaRPr>
                    </a:p>
                  </a:txBody>
                  <a:tcPr marL="21435" marR="21435" marT="21435" marB="21435" anchor="ctr">
                    <a:solidFill>
                      <a:srgbClr val="FF0000"/>
                    </a:solidFill>
                  </a:tcPr>
                </a:tc>
                <a:tc>
                  <a:txBody>
                    <a:bodyPr/>
                    <a:lstStyle/>
                    <a:p>
                      <a:pPr algn="r">
                        <a:buNone/>
                      </a:pPr>
                      <a:r>
                        <a:rPr lang="en-GB" sz="1600" b="1" dirty="0">
                          <a:solidFill>
                            <a:schemeClr val="bg1"/>
                          </a:solidFill>
                          <a:effectLst/>
                        </a:rPr>
                        <a:t>49,323,000</a:t>
                      </a:r>
                      <a:endParaRPr lang="en-GB" sz="2000" b="1" dirty="0">
                        <a:solidFill>
                          <a:schemeClr val="bg1"/>
                        </a:solidFill>
                        <a:effectLst/>
                        <a:latin typeface="Times New Roman" panose="02020603050405020304" pitchFamily="18" charset="0"/>
                        <a:ea typeface="Times New Roman" panose="02020603050405020304" pitchFamily="18" charset="0"/>
                      </a:endParaRPr>
                    </a:p>
                  </a:txBody>
                  <a:tcPr marL="21435" marR="21435" marT="21435" marB="21435" anchor="ctr">
                    <a:solidFill>
                      <a:srgbClr val="FF0000"/>
                    </a:solidFill>
                  </a:tcPr>
                </a:tc>
                <a:tc>
                  <a:txBody>
                    <a:bodyPr/>
                    <a:lstStyle/>
                    <a:p>
                      <a:pPr algn="r">
                        <a:buNone/>
                      </a:pPr>
                      <a:r>
                        <a:rPr lang="en-GB" sz="1600" b="1" dirty="0">
                          <a:solidFill>
                            <a:schemeClr val="bg1"/>
                          </a:solidFill>
                          <a:effectLst/>
                        </a:rPr>
                        <a:t>53,257,000</a:t>
                      </a:r>
                      <a:endParaRPr lang="en-GB" sz="2000" b="1" dirty="0">
                        <a:solidFill>
                          <a:schemeClr val="bg1"/>
                        </a:solidFill>
                        <a:effectLst/>
                        <a:latin typeface="Times New Roman" panose="02020603050405020304" pitchFamily="18" charset="0"/>
                        <a:ea typeface="Times New Roman" panose="02020603050405020304" pitchFamily="18" charset="0"/>
                      </a:endParaRPr>
                    </a:p>
                  </a:txBody>
                  <a:tcPr marL="21435" marR="21435" marT="21435" marB="21435" anchor="ctr">
                    <a:solidFill>
                      <a:srgbClr val="FF0000"/>
                    </a:solidFill>
                  </a:tcPr>
                </a:tc>
                <a:extLst>
                  <a:ext uri="{0D108BD9-81ED-4DB2-BD59-A6C34878D82A}">
                    <a16:rowId xmlns:a16="http://schemas.microsoft.com/office/drawing/2014/main" val="3636309448"/>
                  </a:ext>
                </a:extLst>
              </a:tr>
            </a:tbl>
          </a:graphicData>
        </a:graphic>
      </p:graphicFrame>
      <mc:AlternateContent xmlns:mc="http://schemas.openxmlformats.org/markup-compatibility/2006">
        <mc:Choice xmlns="" xmlns:pslz="http://schemas.microsoft.com/office/powerpoint/2016/slidezoom" Requires="pslz">
          <p:graphicFrame>
            <p:nvGraphicFramePr>
              <p:cNvPr id="4" name="Slide Zoom 3">
                <a:extLst>
                  <a:ext uri="{FF2B5EF4-FFF2-40B4-BE49-F238E27FC236}">
                    <a16:creationId xmlns:a16="http://schemas.microsoft.com/office/drawing/2014/main" id="{4DC0FAEB-C489-1412-C580-BDE4EBF7D41D}"/>
                  </a:ext>
                </a:extLst>
              </p:cNvPr>
              <p:cNvGraphicFramePr>
                <a:graphicFrameLocks noChangeAspect="1"/>
              </p:cNvGraphicFramePr>
              <p:nvPr>
                <p:extLst>
                  <p:ext uri="{D42A27DB-BD31-4B8C-83A1-F6EECF244321}">
                    <p14:modId xmlns:p14="http://schemas.microsoft.com/office/powerpoint/2010/main" val="1443638351"/>
                  </p:ext>
                </p:extLst>
              </p:nvPr>
            </p:nvGraphicFramePr>
            <p:xfrm>
              <a:off x="-5836943" y="-1006337"/>
              <a:ext cx="3048000" cy="1714500"/>
            </p:xfrm>
            <a:graphic>
              <a:graphicData uri="http://schemas.microsoft.com/office/powerpoint/2016/slidezoom">
                <pslz:sldZm>
                  <pslz:sldZmObj sldId="284" cId="385032921">
                    <pslz:zmPr id="{9BF6F9E7-D908-4F4E-B79A-870BAD3C8008}" returnToParent="0"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p:pic>
            <p:nvPicPr>
              <p:cNvPr id="4" name="Slide Zoom 3">
                <a:hlinkClick r:id="rId4" action="ppaction://hlinksldjump"/>
                <a:extLst>
                  <a:ext uri="{FF2B5EF4-FFF2-40B4-BE49-F238E27FC236}">
                    <a16:creationId xmlns:a16="http://schemas.microsoft.com/office/drawing/2014/main" id="{4DC0FAEB-C489-1412-C580-BDE4EBF7D41D}"/>
                  </a:ext>
                </a:extLst>
              </p:cNvPr>
              <p:cNvPicPr>
                <a:picLocks noGrp="1" noRot="1" noChangeAspect="1" noMove="1" noResize="1" noEditPoints="1" noAdjustHandles="1" noChangeArrowheads="1" noChangeShapeType="1"/>
              </p:cNvPicPr>
              <p:nvPr/>
            </p:nvPicPr>
            <p:blipFill>
              <a:blip r:embed="rId5"/>
              <a:stretch>
                <a:fillRect/>
              </a:stretch>
            </p:blipFill>
            <p:spPr>
              <a:xfrm>
                <a:off x="-5836943" y="-1006337"/>
                <a:ext cx="3048000" cy="1714500"/>
              </a:xfrm>
              <a:prstGeom prst="rect">
                <a:avLst/>
              </a:prstGeom>
              <a:ln w="3175">
                <a:solidFill>
                  <a:prstClr val="ltGray"/>
                </a:solidFill>
              </a:ln>
            </p:spPr>
          </p:pic>
        </mc:Fallback>
      </mc:AlternateContent>
      <p:sp>
        <p:nvSpPr>
          <p:cNvPr id="3" name="Slide Number Placeholder 2">
            <a:extLst>
              <a:ext uri="{FF2B5EF4-FFF2-40B4-BE49-F238E27FC236}">
                <a16:creationId xmlns:a16="http://schemas.microsoft.com/office/drawing/2014/main" id="{2031745F-3ABD-881D-7E8C-D048F8645471}"/>
              </a:ext>
            </a:extLst>
          </p:cNvPr>
          <p:cNvSpPr>
            <a:spLocks noGrp="1"/>
          </p:cNvSpPr>
          <p:nvPr>
            <p:ph type="sldNum" sz="quarter" idx="12"/>
          </p:nvPr>
        </p:nvSpPr>
        <p:spPr/>
        <p:txBody>
          <a:bodyPr/>
          <a:lstStyle/>
          <a:p>
            <a:fld id="{001EB87D-2C7B-44B5-AAC9-F83321C61E43}" type="slidenum">
              <a:rPr lang="en-GB" smtClean="0"/>
              <a:t>15</a:t>
            </a:fld>
            <a:endParaRPr lang="en-GB"/>
          </a:p>
        </p:txBody>
      </p:sp>
    </p:spTree>
    <p:extLst>
      <p:ext uri="{BB962C8B-B14F-4D97-AF65-F5344CB8AC3E}">
        <p14:creationId xmlns:p14="http://schemas.microsoft.com/office/powerpoint/2010/main" val="3850329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3B04F-B0FD-02C5-3816-64BC4D9F3FBE}"/>
              </a:ext>
            </a:extLst>
          </p:cNvPr>
          <p:cNvSpPr>
            <a:spLocks noGrp="1"/>
          </p:cNvSpPr>
          <p:nvPr>
            <p:ph type="title"/>
          </p:nvPr>
        </p:nvSpPr>
        <p:spPr>
          <a:xfrm>
            <a:off x="0" y="0"/>
            <a:ext cx="12192000" cy="1325563"/>
          </a:xfrm>
        </p:spPr>
        <p:txBody>
          <a:bodyPr>
            <a:normAutofit/>
          </a:bodyPr>
          <a:lstStyle/>
          <a:p>
            <a:pPr algn="ctr"/>
            <a:r>
              <a:rPr lang="tr-TR" sz="3600" b="1" dirty="0"/>
              <a:t>World Service Import-SERVICE CATEGORY</a:t>
            </a:r>
            <a:endParaRPr lang="en-GB" sz="3600" b="1" dirty="0"/>
          </a:p>
        </p:txBody>
      </p:sp>
      <p:graphicFrame>
        <p:nvGraphicFramePr>
          <p:cNvPr id="4" name="Content Placeholder 3">
            <a:extLst>
              <a:ext uri="{FF2B5EF4-FFF2-40B4-BE49-F238E27FC236}">
                <a16:creationId xmlns:a16="http://schemas.microsoft.com/office/drawing/2014/main" id="{C4256575-E226-382E-55B6-EF14666370B9}"/>
              </a:ext>
            </a:extLst>
          </p:cNvPr>
          <p:cNvGraphicFramePr>
            <a:graphicFrameLocks noGrp="1"/>
          </p:cNvGraphicFramePr>
          <p:nvPr>
            <p:ph idx="1"/>
            <p:extLst>
              <p:ext uri="{D42A27DB-BD31-4B8C-83A1-F6EECF244321}">
                <p14:modId xmlns:p14="http://schemas.microsoft.com/office/powerpoint/2010/main" val="729390168"/>
              </p:ext>
            </p:extLst>
          </p:nvPr>
        </p:nvGraphicFramePr>
        <p:xfrm>
          <a:off x="413654" y="1177750"/>
          <a:ext cx="11778346" cy="6801430"/>
        </p:xfrm>
        <a:graphic>
          <a:graphicData uri="http://schemas.openxmlformats.org/drawingml/2006/table">
            <a:tbl>
              <a:tblPr firstRow="1" firstCol="1" bandRow="1">
                <a:tableStyleId>{5C22544A-7EE6-4342-B048-85BDC9FD1C3A}</a:tableStyleId>
              </a:tblPr>
              <a:tblGrid>
                <a:gridCol w="1005704">
                  <a:extLst>
                    <a:ext uri="{9D8B030D-6E8A-4147-A177-3AD203B41FA5}">
                      <a16:colId xmlns:a16="http://schemas.microsoft.com/office/drawing/2014/main" val="2853100052"/>
                    </a:ext>
                  </a:extLst>
                </a:gridCol>
                <a:gridCol w="2359537">
                  <a:extLst>
                    <a:ext uri="{9D8B030D-6E8A-4147-A177-3AD203B41FA5}">
                      <a16:colId xmlns:a16="http://schemas.microsoft.com/office/drawing/2014/main" val="2284624586"/>
                    </a:ext>
                  </a:extLst>
                </a:gridCol>
                <a:gridCol w="1682621">
                  <a:extLst>
                    <a:ext uri="{9D8B030D-6E8A-4147-A177-3AD203B41FA5}">
                      <a16:colId xmlns:a16="http://schemas.microsoft.com/office/drawing/2014/main" val="2975373768"/>
                    </a:ext>
                  </a:extLst>
                </a:gridCol>
                <a:gridCol w="1682621">
                  <a:extLst>
                    <a:ext uri="{9D8B030D-6E8A-4147-A177-3AD203B41FA5}">
                      <a16:colId xmlns:a16="http://schemas.microsoft.com/office/drawing/2014/main" val="3959173173"/>
                    </a:ext>
                  </a:extLst>
                </a:gridCol>
                <a:gridCol w="1682621">
                  <a:extLst>
                    <a:ext uri="{9D8B030D-6E8A-4147-A177-3AD203B41FA5}">
                      <a16:colId xmlns:a16="http://schemas.microsoft.com/office/drawing/2014/main" val="4176923101"/>
                    </a:ext>
                  </a:extLst>
                </a:gridCol>
                <a:gridCol w="1682621">
                  <a:extLst>
                    <a:ext uri="{9D8B030D-6E8A-4147-A177-3AD203B41FA5}">
                      <a16:colId xmlns:a16="http://schemas.microsoft.com/office/drawing/2014/main" val="1787993541"/>
                    </a:ext>
                  </a:extLst>
                </a:gridCol>
                <a:gridCol w="1682621">
                  <a:extLst>
                    <a:ext uri="{9D8B030D-6E8A-4147-A177-3AD203B41FA5}">
                      <a16:colId xmlns:a16="http://schemas.microsoft.com/office/drawing/2014/main" val="3281506870"/>
                    </a:ext>
                  </a:extLst>
                </a:gridCol>
              </a:tblGrid>
              <a:tr h="426198">
                <a:tc>
                  <a:txBody>
                    <a:bodyPr/>
                    <a:lstStyle/>
                    <a:p>
                      <a:pPr algn="ctr">
                        <a:buNone/>
                      </a:pPr>
                      <a:r>
                        <a:rPr lang="en-GB" sz="1800" dirty="0">
                          <a:effectLst/>
                        </a:rPr>
                        <a:t>Service code</a:t>
                      </a:r>
                      <a:endParaRPr lang="en-GB" sz="3200"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ctr">
                        <a:buNone/>
                      </a:pPr>
                      <a:r>
                        <a:rPr lang="en-GB" sz="1800">
                          <a:effectLst/>
                        </a:rPr>
                        <a:t>Service label</a:t>
                      </a:r>
                      <a:endParaRPr lang="en-GB" sz="320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ctr">
                        <a:buNone/>
                      </a:pPr>
                      <a:r>
                        <a:rPr lang="en-GB" sz="1800" dirty="0">
                          <a:effectLst/>
                        </a:rPr>
                        <a:t>2020</a:t>
                      </a:r>
                      <a:endParaRPr lang="en-GB" sz="3200"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ctr">
                        <a:buNone/>
                      </a:pPr>
                      <a:r>
                        <a:rPr lang="en-GB" sz="1800" dirty="0">
                          <a:effectLst/>
                        </a:rPr>
                        <a:t> 2021</a:t>
                      </a:r>
                      <a:endParaRPr lang="en-GB" sz="3200"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ctr">
                        <a:buNone/>
                      </a:pPr>
                      <a:r>
                        <a:rPr lang="en-GB" sz="1800" dirty="0">
                          <a:effectLst/>
                        </a:rPr>
                        <a:t> 2022</a:t>
                      </a:r>
                      <a:endParaRPr lang="en-GB" sz="3200"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ctr">
                        <a:buNone/>
                      </a:pPr>
                      <a:r>
                        <a:rPr lang="en-GB" sz="1800" dirty="0">
                          <a:effectLst/>
                        </a:rPr>
                        <a:t>2023</a:t>
                      </a:r>
                      <a:endParaRPr lang="en-GB" sz="3200"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ctr">
                        <a:buNone/>
                      </a:pPr>
                      <a:r>
                        <a:rPr lang="en-GB" sz="1800" dirty="0">
                          <a:effectLst/>
                        </a:rPr>
                        <a:t>2024</a:t>
                      </a:r>
                      <a:endParaRPr lang="en-GB" sz="3200" dirty="0">
                        <a:effectLst/>
                        <a:latin typeface="Times New Roman" panose="02020603050405020304" pitchFamily="18" charset="0"/>
                        <a:ea typeface="Times New Roman" panose="02020603050405020304" pitchFamily="18" charset="0"/>
                      </a:endParaRPr>
                    </a:p>
                  </a:txBody>
                  <a:tcPr marL="38100" marR="38100" marT="38100" marB="38100" anchor="ctr"/>
                </a:tc>
                <a:extLst>
                  <a:ext uri="{0D108BD9-81ED-4DB2-BD59-A6C34878D82A}">
                    <a16:rowId xmlns:a16="http://schemas.microsoft.com/office/drawing/2014/main" val="1438818062"/>
                  </a:ext>
                </a:extLst>
              </a:tr>
              <a:tr h="426198">
                <a:tc>
                  <a:txBody>
                    <a:bodyPr/>
                    <a:lstStyle/>
                    <a:p>
                      <a:pPr>
                        <a:buNone/>
                      </a:pPr>
                      <a:r>
                        <a:rPr lang="en-GB" sz="1800" dirty="0">
                          <a:effectLst/>
                        </a:rPr>
                        <a:t>S </a:t>
                      </a:r>
                      <a:endParaRPr lang="en-GB" sz="3200"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buNone/>
                      </a:pPr>
                      <a:r>
                        <a:rPr lang="en-GB" sz="1800" b="1" dirty="0">
                          <a:effectLst/>
                        </a:rPr>
                        <a:t>All services</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2"/>
                    </a:solidFill>
                  </a:tcPr>
                </a:tc>
                <a:tc>
                  <a:txBody>
                    <a:bodyPr/>
                    <a:lstStyle/>
                    <a:p>
                      <a:pPr algn="r">
                        <a:buNone/>
                      </a:pPr>
                      <a:r>
                        <a:rPr lang="en-GB" sz="1800" b="1" dirty="0">
                          <a:effectLst/>
                        </a:rPr>
                        <a:t>5,057,831,534</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2"/>
                    </a:solidFill>
                  </a:tcPr>
                </a:tc>
                <a:tc>
                  <a:txBody>
                    <a:bodyPr/>
                    <a:lstStyle/>
                    <a:p>
                      <a:pPr algn="r">
                        <a:buNone/>
                      </a:pPr>
                      <a:r>
                        <a:rPr lang="en-GB" sz="1800" b="1" dirty="0">
                          <a:effectLst/>
                        </a:rPr>
                        <a:t>5,858,736,840</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2"/>
                    </a:solidFill>
                  </a:tcPr>
                </a:tc>
                <a:tc>
                  <a:txBody>
                    <a:bodyPr/>
                    <a:lstStyle/>
                    <a:p>
                      <a:pPr algn="r">
                        <a:buNone/>
                      </a:pPr>
                      <a:r>
                        <a:rPr lang="en-GB" sz="1800" b="1" dirty="0">
                          <a:effectLst/>
                        </a:rPr>
                        <a:t>6,780,360,458</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2"/>
                    </a:solidFill>
                  </a:tcPr>
                </a:tc>
                <a:tc>
                  <a:txBody>
                    <a:bodyPr/>
                    <a:lstStyle/>
                    <a:p>
                      <a:pPr algn="r">
                        <a:buNone/>
                      </a:pPr>
                      <a:r>
                        <a:rPr lang="en-GB" sz="1800" b="1" dirty="0">
                          <a:effectLst/>
                        </a:rPr>
                        <a:t>7,454,334,065</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2"/>
                    </a:solidFill>
                  </a:tcPr>
                </a:tc>
                <a:tc>
                  <a:txBody>
                    <a:bodyPr/>
                    <a:lstStyle/>
                    <a:p>
                      <a:pPr algn="r">
                        <a:buNone/>
                      </a:pPr>
                      <a:r>
                        <a:rPr lang="en-GB" sz="1800" b="1" dirty="0">
                          <a:effectLst/>
                        </a:rPr>
                        <a:t>8,000,893,309</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2"/>
                    </a:solidFill>
                  </a:tcPr>
                </a:tc>
                <a:extLst>
                  <a:ext uri="{0D108BD9-81ED-4DB2-BD59-A6C34878D82A}">
                    <a16:rowId xmlns:a16="http://schemas.microsoft.com/office/drawing/2014/main" val="3091475565"/>
                  </a:ext>
                </a:extLst>
              </a:tr>
              <a:tr h="426198">
                <a:tc>
                  <a:txBody>
                    <a:bodyPr/>
                    <a:lstStyle/>
                    <a:p>
                      <a:pPr>
                        <a:buNone/>
                      </a:pPr>
                      <a:r>
                        <a:rPr lang="en-GB" sz="1800">
                          <a:effectLst/>
                        </a:rPr>
                        <a:t>10 </a:t>
                      </a:r>
                      <a:endParaRPr lang="en-GB" sz="320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buNone/>
                      </a:pPr>
                      <a:r>
                        <a:rPr lang="en-GB" sz="1800" b="1" dirty="0">
                          <a:effectLst/>
                        </a:rPr>
                        <a:t>Other business services</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dirty="0">
                          <a:effectLst/>
                        </a:rPr>
                        <a:t>1,525,479,192</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a:effectLst/>
                        </a:rPr>
                        <a:t>1,612,787,961</a:t>
                      </a:r>
                      <a:endParaRPr lang="en-GB" sz="32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a:effectLst/>
                        </a:rPr>
                        <a:t>1,658,411,212</a:t>
                      </a:r>
                      <a:endParaRPr lang="en-GB" sz="32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a:effectLst/>
                        </a:rPr>
                        <a:t>1,846,647,010</a:t>
                      </a:r>
                      <a:endParaRPr lang="en-GB" sz="32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a:effectLst/>
                        </a:rPr>
                        <a:t>1,935,808,174</a:t>
                      </a:r>
                      <a:endParaRPr lang="en-GB" sz="3200" b="1">
                        <a:effectLst/>
                        <a:latin typeface="Times New Roman" panose="02020603050405020304" pitchFamily="18" charset="0"/>
                        <a:ea typeface="Times New Roman" panose="02020603050405020304" pitchFamily="18" charset="0"/>
                      </a:endParaRPr>
                    </a:p>
                  </a:txBody>
                  <a:tcPr marL="38100" marR="38100" marT="38100" marB="38100" anchor="ctr"/>
                </a:tc>
                <a:extLst>
                  <a:ext uri="{0D108BD9-81ED-4DB2-BD59-A6C34878D82A}">
                    <a16:rowId xmlns:a16="http://schemas.microsoft.com/office/drawing/2014/main" val="489583877"/>
                  </a:ext>
                </a:extLst>
              </a:tr>
              <a:tr h="426198">
                <a:tc>
                  <a:txBody>
                    <a:bodyPr/>
                    <a:lstStyle/>
                    <a:p>
                      <a:pPr>
                        <a:buNone/>
                      </a:pPr>
                      <a:r>
                        <a:rPr lang="en-GB" sz="1800">
                          <a:effectLst/>
                        </a:rPr>
                        <a:t>3 </a:t>
                      </a:r>
                      <a:endParaRPr lang="en-GB" sz="320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buNone/>
                      </a:pPr>
                      <a:r>
                        <a:rPr lang="en-GB" sz="1800" b="1">
                          <a:effectLst/>
                        </a:rPr>
                        <a:t>Transport</a:t>
                      </a:r>
                      <a:endParaRPr lang="en-GB" sz="32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dirty="0">
                          <a:effectLst/>
                        </a:rPr>
                        <a:t>1,042,539,655</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a:effectLst/>
                        </a:rPr>
                        <a:t>1,388,237,818</a:t>
                      </a:r>
                      <a:endParaRPr lang="en-GB" sz="32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a:effectLst/>
                        </a:rPr>
                        <a:t>1,723,306,874</a:t>
                      </a:r>
                      <a:endParaRPr lang="en-GB" sz="32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a:effectLst/>
                        </a:rPr>
                        <a:t>1,647,315,007</a:t>
                      </a:r>
                      <a:endParaRPr lang="en-GB" sz="32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a:effectLst/>
                        </a:rPr>
                        <a:t>1,677,949,963</a:t>
                      </a:r>
                      <a:endParaRPr lang="en-GB" sz="3200" b="1">
                        <a:effectLst/>
                        <a:latin typeface="Times New Roman" panose="02020603050405020304" pitchFamily="18" charset="0"/>
                        <a:ea typeface="Times New Roman" panose="02020603050405020304" pitchFamily="18" charset="0"/>
                      </a:endParaRPr>
                    </a:p>
                  </a:txBody>
                  <a:tcPr marL="38100" marR="38100" marT="38100" marB="38100" anchor="ctr"/>
                </a:tc>
                <a:extLst>
                  <a:ext uri="{0D108BD9-81ED-4DB2-BD59-A6C34878D82A}">
                    <a16:rowId xmlns:a16="http://schemas.microsoft.com/office/drawing/2014/main" val="3948315942"/>
                  </a:ext>
                </a:extLst>
              </a:tr>
              <a:tr h="426198">
                <a:tc>
                  <a:txBody>
                    <a:bodyPr/>
                    <a:lstStyle/>
                    <a:p>
                      <a:pPr>
                        <a:buNone/>
                      </a:pPr>
                      <a:r>
                        <a:rPr lang="en-GB" sz="1800">
                          <a:effectLst/>
                        </a:rPr>
                        <a:t>4 </a:t>
                      </a:r>
                      <a:endParaRPr lang="en-GB" sz="320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buNone/>
                      </a:pPr>
                      <a:r>
                        <a:rPr lang="en-GB" sz="1800" b="1">
                          <a:effectLst/>
                        </a:rPr>
                        <a:t>Travel</a:t>
                      </a:r>
                      <a:endParaRPr lang="en-GB" sz="32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dirty="0">
                          <a:effectLst/>
                        </a:rPr>
                        <a:t>566,429,087</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a:effectLst/>
                        </a:rPr>
                        <a:t>637,725,096</a:t>
                      </a:r>
                      <a:endParaRPr lang="en-GB" sz="32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a:effectLst/>
                        </a:rPr>
                        <a:t>1,066,702,714</a:t>
                      </a:r>
                      <a:endParaRPr lang="en-GB" sz="32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a:effectLst/>
                        </a:rPr>
                        <a:t>1,451,135,855</a:t>
                      </a:r>
                      <a:endParaRPr lang="en-GB" sz="32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a:effectLst/>
                        </a:rPr>
                        <a:t>1,619,678,248</a:t>
                      </a:r>
                      <a:endParaRPr lang="en-GB" sz="3200" b="1">
                        <a:effectLst/>
                        <a:latin typeface="Times New Roman" panose="02020603050405020304" pitchFamily="18" charset="0"/>
                        <a:ea typeface="Times New Roman" panose="02020603050405020304" pitchFamily="18" charset="0"/>
                      </a:endParaRPr>
                    </a:p>
                  </a:txBody>
                  <a:tcPr marL="38100" marR="38100" marT="38100" marB="38100" anchor="ctr"/>
                </a:tc>
                <a:extLst>
                  <a:ext uri="{0D108BD9-81ED-4DB2-BD59-A6C34878D82A}">
                    <a16:rowId xmlns:a16="http://schemas.microsoft.com/office/drawing/2014/main" val="2459943831"/>
                  </a:ext>
                </a:extLst>
              </a:tr>
              <a:tr h="984663">
                <a:tc>
                  <a:txBody>
                    <a:bodyPr/>
                    <a:lstStyle/>
                    <a:p>
                      <a:pPr>
                        <a:buNone/>
                      </a:pPr>
                      <a:r>
                        <a:rPr lang="en-GB" sz="1800">
                          <a:effectLst/>
                        </a:rPr>
                        <a:t>9 </a:t>
                      </a:r>
                      <a:endParaRPr lang="en-GB" sz="320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buNone/>
                      </a:pPr>
                      <a:r>
                        <a:rPr lang="en-GB" sz="1800" b="1">
                          <a:effectLst/>
                        </a:rPr>
                        <a:t>Telecommunications, computer, and information services</a:t>
                      </a:r>
                      <a:endParaRPr lang="en-GB" sz="32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dirty="0">
                          <a:effectLst/>
                        </a:rPr>
                        <a:t>469,835,646</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dirty="0">
                          <a:effectLst/>
                        </a:rPr>
                        <a:t>548,414,984</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dirty="0">
                          <a:effectLst/>
                        </a:rPr>
                        <a:t>565,747,659</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a:effectLst/>
                        </a:rPr>
                        <a:t>630,128,630</a:t>
                      </a:r>
                      <a:endParaRPr lang="en-GB" sz="32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a:effectLst/>
                        </a:rPr>
                        <a:t>675,479,935</a:t>
                      </a:r>
                      <a:endParaRPr lang="en-GB" sz="3200" b="1">
                        <a:effectLst/>
                        <a:latin typeface="Times New Roman" panose="02020603050405020304" pitchFamily="18" charset="0"/>
                        <a:ea typeface="Times New Roman" panose="02020603050405020304" pitchFamily="18" charset="0"/>
                      </a:endParaRPr>
                    </a:p>
                  </a:txBody>
                  <a:tcPr marL="38100" marR="38100" marT="38100" marB="38100" anchor="ctr"/>
                </a:tc>
                <a:extLst>
                  <a:ext uri="{0D108BD9-81ED-4DB2-BD59-A6C34878D82A}">
                    <a16:rowId xmlns:a16="http://schemas.microsoft.com/office/drawing/2014/main" val="1187717168"/>
                  </a:ext>
                </a:extLst>
              </a:tr>
              <a:tr h="705430">
                <a:tc>
                  <a:txBody>
                    <a:bodyPr/>
                    <a:lstStyle/>
                    <a:p>
                      <a:pPr>
                        <a:buNone/>
                      </a:pPr>
                      <a:r>
                        <a:rPr lang="en-GB" sz="1800">
                          <a:effectLst/>
                        </a:rPr>
                        <a:t>8 </a:t>
                      </a:r>
                      <a:endParaRPr lang="en-GB" sz="320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buNone/>
                      </a:pPr>
                      <a:r>
                        <a:rPr lang="en-GB" sz="1800" b="1">
                          <a:effectLst/>
                        </a:rPr>
                        <a:t>Charges for the use of intellectual property n.i.e.</a:t>
                      </a:r>
                      <a:endParaRPr lang="en-GB" sz="32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a:effectLst/>
                        </a:rPr>
                        <a:t>473,603,111</a:t>
                      </a:r>
                      <a:endParaRPr lang="en-GB" sz="32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dirty="0">
                          <a:effectLst/>
                        </a:rPr>
                        <a:t>555,609,876</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dirty="0">
                          <a:effectLst/>
                        </a:rPr>
                        <a:t>580,155,505</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a:effectLst/>
                        </a:rPr>
                        <a:t>598,164,557</a:t>
                      </a:r>
                      <a:endParaRPr lang="en-GB" sz="32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a:effectLst/>
                        </a:rPr>
                        <a:t>663,028,826</a:t>
                      </a:r>
                      <a:endParaRPr lang="en-GB" sz="3200" b="1">
                        <a:effectLst/>
                        <a:latin typeface="Times New Roman" panose="02020603050405020304" pitchFamily="18" charset="0"/>
                        <a:ea typeface="Times New Roman" panose="02020603050405020304" pitchFamily="18" charset="0"/>
                      </a:endParaRPr>
                    </a:p>
                  </a:txBody>
                  <a:tcPr marL="38100" marR="38100" marT="38100" marB="38100" anchor="ctr"/>
                </a:tc>
                <a:extLst>
                  <a:ext uri="{0D108BD9-81ED-4DB2-BD59-A6C34878D82A}">
                    <a16:rowId xmlns:a16="http://schemas.microsoft.com/office/drawing/2014/main" val="3475677840"/>
                  </a:ext>
                </a:extLst>
              </a:tr>
              <a:tr h="426198">
                <a:tc>
                  <a:txBody>
                    <a:bodyPr/>
                    <a:lstStyle/>
                    <a:p>
                      <a:pPr>
                        <a:buNone/>
                      </a:pPr>
                      <a:r>
                        <a:rPr lang="en-GB" sz="1800">
                          <a:effectLst/>
                        </a:rPr>
                        <a:t>7 </a:t>
                      </a:r>
                      <a:endParaRPr lang="en-GB" sz="320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buNone/>
                      </a:pPr>
                      <a:r>
                        <a:rPr lang="en-GB" sz="1800" b="1">
                          <a:effectLst/>
                        </a:rPr>
                        <a:t>Financial services</a:t>
                      </a:r>
                      <a:endParaRPr lang="en-GB" sz="32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a:effectLst/>
                        </a:rPr>
                        <a:t>292,534,641</a:t>
                      </a:r>
                      <a:endParaRPr lang="en-GB" sz="32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a:effectLst/>
                        </a:rPr>
                        <a:t>345,599,364</a:t>
                      </a:r>
                      <a:endParaRPr lang="en-GB" sz="32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a:effectLst/>
                        </a:rPr>
                        <a:t>333,777,437</a:t>
                      </a:r>
                      <a:endParaRPr lang="en-GB" sz="32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dirty="0">
                          <a:effectLst/>
                        </a:rPr>
                        <a:t>360,894,676</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a:effectLst/>
                        </a:rPr>
                        <a:t>372,919,128</a:t>
                      </a:r>
                      <a:endParaRPr lang="en-GB" sz="3200" b="1">
                        <a:effectLst/>
                        <a:latin typeface="Times New Roman" panose="02020603050405020304" pitchFamily="18" charset="0"/>
                        <a:ea typeface="Times New Roman" panose="02020603050405020304" pitchFamily="18" charset="0"/>
                      </a:endParaRPr>
                    </a:p>
                  </a:txBody>
                  <a:tcPr marL="38100" marR="38100" marT="38100" marB="38100" anchor="ctr"/>
                </a:tc>
                <a:extLst>
                  <a:ext uri="{0D108BD9-81ED-4DB2-BD59-A6C34878D82A}">
                    <a16:rowId xmlns:a16="http://schemas.microsoft.com/office/drawing/2014/main" val="3743007196"/>
                  </a:ext>
                </a:extLst>
              </a:tr>
              <a:tr h="705430">
                <a:tc>
                  <a:txBody>
                    <a:bodyPr/>
                    <a:lstStyle/>
                    <a:p>
                      <a:pPr>
                        <a:buNone/>
                      </a:pPr>
                      <a:r>
                        <a:rPr lang="en-GB" sz="1800">
                          <a:effectLst/>
                        </a:rPr>
                        <a:t>6 </a:t>
                      </a:r>
                      <a:endParaRPr lang="en-GB" sz="320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buNone/>
                      </a:pPr>
                      <a:r>
                        <a:rPr lang="en-GB" sz="1800" b="1">
                          <a:effectLst/>
                        </a:rPr>
                        <a:t>Insurance and pension services</a:t>
                      </a:r>
                      <a:endParaRPr lang="en-GB" sz="32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a:effectLst/>
                        </a:rPr>
                        <a:t>227,663,041</a:t>
                      </a:r>
                      <a:endParaRPr lang="en-GB" sz="32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a:effectLst/>
                        </a:rPr>
                        <a:t>262,277,794</a:t>
                      </a:r>
                      <a:endParaRPr lang="en-GB" sz="32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a:effectLst/>
                        </a:rPr>
                        <a:t>285,617,339</a:t>
                      </a:r>
                      <a:endParaRPr lang="en-GB" sz="32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dirty="0">
                          <a:effectLst/>
                        </a:rPr>
                        <a:t>313,087,236</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dirty="0">
                          <a:effectLst/>
                        </a:rPr>
                        <a:t>343,160,321</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tc>
                <a:extLst>
                  <a:ext uri="{0D108BD9-81ED-4DB2-BD59-A6C34878D82A}">
                    <a16:rowId xmlns:a16="http://schemas.microsoft.com/office/drawing/2014/main" val="675975335"/>
                  </a:ext>
                </a:extLst>
              </a:tr>
            </a:tbl>
          </a:graphicData>
        </a:graphic>
      </p:graphicFrame>
      <p:sp>
        <p:nvSpPr>
          <p:cNvPr id="3" name="Slide Number Placeholder 2">
            <a:extLst>
              <a:ext uri="{FF2B5EF4-FFF2-40B4-BE49-F238E27FC236}">
                <a16:creationId xmlns:a16="http://schemas.microsoft.com/office/drawing/2014/main" id="{5A1D0257-D344-9200-2932-1B221C5EB086}"/>
              </a:ext>
            </a:extLst>
          </p:cNvPr>
          <p:cNvSpPr>
            <a:spLocks noGrp="1"/>
          </p:cNvSpPr>
          <p:nvPr>
            <p:ph type="sldNum" sz="quarter" idx="12"/>
          </p:nvPr>
        </p:nvSpPr>
        <p:spPr/>
        <p:txBody>
          <a:bodyPr/>
          <a:lstStyle/>
          <a:p>
            <a:fld id="{001EB87D-2C7B-44B5-AAC9-F83321C61E43}" type="slidenum">
              <a:rPr lang="en-GB" smtClean="0"/>
              <a:t>16</a:t>
            </a:fld>
            <a:endParaRPr lang="en-GB"/>
          </a:p>
        </p:txBody>
      </p:sp>
    </p:spTree>
    <p:extLst>
      <p:ext uri="{BB962C8B-B14F-4D97-AF65-F5344CB8AC3E}">
        <p14:creationId xmlns:p14="http://schemas.microsoft.com/office/powerpoint/2010/main" val="35127602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orld map with flight paths">
            <a:extLst>
              <a:ext uri="{FF2B5EF4-FFF2-40B4-BE49-F238E27FC236}">
                <a16:creationId xmlns:a16="http://schemas.microsoft.com/office/drawing/2014/main" id="{019055FB-05F6-22E1-F327-3748795D3C2C}"/>
              </a:ext>
            </a:extLst>
          </p:cNvPr>
          <p:cNvPicPr>
            <a:picLocks noChangeAspect="1"/>
          </p:cNvPicPr>
          <p:nvPr/>
        </p:nvPicPr>
        <p:blipFill>
          <a:blip r:embed="rId3"/>
          <a:srcRect l="9504" r="16950" b="1"/>
          <a:stretch>
            <a:fillRect/>
          </a:stretch>
        </p:blipFill>
        <p:spPr>
          <a:xfrm>
            <a:off x="20" y="10"/>
            <a:ext cx="7390243" cy="6857990"/>
          </a:xfrm>
          <a:prstGeom prst="rect">
            <a:avLst/>
          </a:prstGeom>
        </p:spPr>
      </p:pic>
      <p:sp>
        <p:nvSpPr>
          <p:cNvPr id="3" name="Content Placeholder 2">
            <a:extLst>
              <a:ext uri="{FF2B5EF4-FFF2-40B4-BE49-F238E27FC236}">
                <a16:creationId xmlns:a16="http://schemas.microsoft.com/office/drawing/2014/main" id="{EA3C838C-4926-2CAD-FECA-8AE6B505EBE4}"/>
              </a:ext>
            </a:extLst>
          </p:cNvPr>
          <p:cNvSpPr>
            <a:spLocks noGrp="1"/>
          </p:cNvSpPr>
          <p:nvPr>
            <p:ph idx="1"/>
          </p:nvPr>
        </p:nvSpPr>
        <p:spPr>
          <a:xfrm>
            <a:off x="7390263" y="3410158"/>
            <a:ext cx="4058949" cy="3447832"/>
          </a:xfrm>
          <a:solidFill>
            <a:srgbClr val="FFFF00"/>
          </a:solidFill>
        </p:spPr>
        <p:txBody>
          <a:bodyPr anchor="t">
            <a:normAutofit/>
          </a:bodyPr>
          <a:lstStyle/>
          <a:p>
            <a:pPr marL="0" indent="0">
              <a:buNone/>
            </a:pPr>
            <a:r>
              <a:rPr lang="tr-TR" sz="3200" b="1" dirty="0"/>
              <a:t>WORLD </a:t>
            </a:r>
          </a:p>
          <a:p>
            <a:pPr marL="0" indent="0">
              <a:buNone/>
            </a:pPr>
            <a:r>
              <a:rPr lang="tr-TR" sz="3200" b="1" dirty="0">
                <a:highlight>
                  <a:srgbClr val="FFFF00"/>
                </a:highlight>
              </a:rPr>
              <a:t>SERVICE</a:t>
            </a:r>
          </a:p>
          <a:p>
            <a:pPr marL="0" indent="0">
              <a:buNone/>
            </a:pPr>
            <a:r>
              <a:rPr lang="tr-TR" sz="3200" b="1" dirty="0"/>
              <a:t> EXPORT</a:t>
            </a:r>
          </a:p>
          <a:p>
            <a:endParaRPr lang="en-GB" sz="2000" dirty="0"/>
          </a:p>
        </p:txBody>
      </p:sp>
      <p:sp>
        <p:nvSpPr>
          <p:cNvPr id="4" name="Slide Number Placeholder 3">
            <a:extLst>
              <a:ext uri="{FF2B5EF4-FFF2-40B4-BE49-F238E27FC236}">
                <a16:creationId xmlns:a16="http://schemas.microsoft.com/office/drawing/2014/main" id="{E5AF595C-A095-AFA3-48B7-01C4900EC3D3}"/>
              </a:ext>
            </a:extLst>
          </p:cNvPr>
          <p:cNvSpPr>
            <a:spLocks noGrp="1"/>
          </p:cNvSpPr>
          <p:nvPr>
            <p:ph type="sldNum" sz="quarter" idx="12"/>
          </p:nvPr>
        </p:nvSpPr>
        <p:spPr>
          <a:xfrm>
            <a:off x="8610600" y="6356350"/>
            <a:ext cx="2743200" cy="365125"/>
          </a:xfrm>
        </p:spPr>
        <p:txBody>
          <a:bodyPr>
            <a:normAutofit/>
          </a:bodyPr>
          <a:lstStyle/>
          <a:p>
            <a:pPr>
              <a:spcAft>
                <a:spcPts val="600"/>
              </a:spcAft>
            </a:pPr>
            <a:fld id="{001EB87D-2C7B-44B5-AAC9-F83321C61E43}" type="slidenum">
              <a:rPr lang="en-GB">
                <a:solidFill>
                  <a:schemeClr val="tx1">
                    <a:lumMod val="50000"/>
                    <a:lumOff val="50000"/>
                  </a:schemeClr>
                </a:solidFill>
              </a:rPr>
              <a:pPr>
                <a:spcAft>
                  <a:spcPts val="600"/>
                </a:spcAft>
              </a:pPr>
              <a:t>17</a:t>
            </a:fld>
            <a:endParaRPr lang="en-GB">
              <a:solidFill>
                <a:schemeClr val="tx1">
                  <a:lumMod val="50000"/>
                  <a:lumOff val="50000"/>
                </a:schemeClr>
              </a:solidFill>
            </a:endParaRPr>
          </a:p>
        </p:txBody>
      </p:sp>
    </p:spTree>
    <p:extLst>
      <p:ext uri="{BB962C8B-B14F-4D97-AF65-F5344CB8AC3E}">
        <p14:creationId xmlns:p14="http://schemas.microsoft.com/office/powerpoint/2010/main" val="19688720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4083D-E821-B840-FAC3-FB974964284E}"/>
              </a:ext>
            </a:extLst>
          </p:cNvPr>
          <p:cNvSpPr>
            <a:spLocks noGrp="1"/>
          </p:cNvSpPr>
          <p:nvPr>
            <p:ph type="title"/>
          </p:nvPr>
        </p:nvSpPr>
        <p:spPr/>
        <p:txBody>
          <a:bodyPr/>
          <a:lstStyle/>
          <a:p>
            <a:pPr algn="ctr"/>
            <a:r>
              <a:rPr lang="tr-TR" b="1" dirty="0"/>
              <a:t>WORLD SERVICE EXPORT</a:t>
            </a:r>
            <a:endParaRPr lang="en-GB" b="1" dirty="0"/>
          </a:p>
        </p:txBody>
      </p:sp>
      <p:graphicFrame>
        <p:nvGraphicFramePr>
          <p:cNvPr id="4" name="Content Placeholder 3">
            <a:extLst>
              <a:ext uri="{FF2B5EF4-FFF2-40B4-BE49-F238E27FC236}">
                <a16:creationId xmlns:a16="http://schemas.microsoft.com/office/drawing/2014/main" id="{3C771E82-0B5F-9443-A89D-CD7F6C1D43B5}"/>
              </a:ext>
            </a:extLst>
          </p:cNvPr>
          <p:cNvGraphicFramePr>
            <a:graphicFrameLocks noGrp="1"/>
          </p:cNvGraphicFramePr>
          <p:nvPr>
            <p:ph idx="1"/>
            <p:extLst>
              <p:ext uri="{D42A27DB-BD31-4B8C-83A1-F6EECF244321}">
                <p14:modId xmlns:p14="http://schemas.microsoft.com/office/powerpoint/2010/main" val="1773939419"/>
              </p:ext>
            </p:extLst>
          </p:nvPr>
        </p:nvGraphicFramePr>
        <p:xfrm>
          <a:off x="371670" y="1386720"/>
          <a:ext cx="11478210" cy="5745600"/>
        </p:xfrm>
        <a:graphic>
          <a:graphicData uri="http://schemas.openxmlformats.org/drawingml/2006/table">
            <a:tbl>
              <a:tblPr firstRow="1" firstCol="1" bandRow="1">
                <a:tableStyleId>{5C22544A-7EE6-4342-B048-85BDC9FD1C3A}</a:tableStyleId>
              </a:tblPr>
              <a:tblGrid>
                <a:gridCol w="1913035">
                  <a:extLst>
                    <a:ext uri="{9D8B030D-6E8A-4147-A177-3AD203B41FA5}">
                      <a16:colId xmlns:a16="http://schemas.microsoft.com/office/drawing/2014/main" val="2639875215"/>
                    </a:ext>
                  </a:extLst>
                </a:gridCol>
                <a:gridCol w="1913035">
                  <a:extLst>
                    <a:ext uri="{9D8B030D-6E8A-4147-A177-3AD203B41FA5}">
                      <a16:colId xmlns:a16="http://schemas.microsoft.com/office/drawing/2014/main" val="3877713797"/>
                    </a:ext>
                  </a:extLst>
                </a:gridCol>
                <a:gridCol w="1913035">
                  <a:extLst>
                    <a:ext uri="{9D8B030D-6E8A-4147-A177-3AD203B41FA5}">
                      <a16:colId xmlns:a16="http://schemas.microsoft.com/office/drawing/2014/main" val="63358899"/>
                    </a:ext>
                  </a:extLst>
                </a:gridCol>
                <a:gridCol w="1913035">
                  <a:extLst>
                    <a:ext uri="{9D8B030D-6E8A-4147-A177-3AD203B41FA5}">
                      <a16:colId xmlns:a16="http://schemas.microsoft.com/office/drawing/2014/main" val="332277369"/>
                    </a:ext>
                  </a:extLst>
                </a:gridCol>
                <a:gridCol w="1913035">
                  <a:extLst>
                    <a:ext uri="{9D8B030D-6E8A-4147-A177-3AD203B41FA5}">
                      <a16:colId xmlns:a16="http://schemas.microsoft.com/office/drawing/2014/main" val="2164234071"/>
                    </a:ext>
                  </a:extLst>
                </a:gridCol>
                <a:gridCol w="1913035">
                  <a:extLst>
                    <a:ext uri="{9D8B030D-6E8A-4147-A177-3AD203B41FA5}">
                      <a16:colId xmlns:a16="http://schemas.microsoft.com/office/drawing/2014/main" val="435668115"/>
                    </a:ext>
                  </a:extLst>
                </a:gridCol>
              </a:tblGrid>
              <a:tr h="229625">
                <a:tc>
                  <a:txBody>
                    <a:bodyPr/>
                    <a:lstStyle/>
                    <a:p>
                      <a:pPr algn="ctr">
                        <a:buNone/>
                      </a:pPr>
                      <a:r>
                        <a:rPr lang="en-GB" sz="1800" dirty="0">
                          <a:effectLst/>
                        </a:rPr>
                        <a:t>Exporters</a:t>
                      </a:r>
                      <a:endParaRPr lang="en-GB" sz="2400" dirty="0">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ctr">
                        <a:buNone/>
                      </a:pPr>
                      <a:r>
                        <a:rPr lang="en-GB" sz="1800">
                          <a:effectLst/>
                        </a:rPr>
                        <a:t>Exported value in 2020</a:t>
                      </a:r>
                      <a:endParaRPr lang="en-GB" sz="2400">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ctr">
                        <a:buNone/>
                      </a:pPr>
                      <a:r>
                        <a:rPr lang="en-GB" sz="1800">
                          <a:effectLst/>
                        </a:rPr>
                        <a:t>Exported value in 2021</a:t>
                      </a:r>
                      <a:endParaRPr lang="en-GB" sz="2400">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ctr">
                        <a:buNone/>
                      </a:pPr>
                      <a:r>
                        <a:rPr lang="en-GB" sz="1800">
                          <a:effectLst/>
                        </a:rPr>
                        <a:t>Exported value in 2022</a:t>
                      </a:r>
                      <a:endParaRPr lang="en-GB" sz="2400">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ctr">
                        <a:buNone/>
                      </a:pPr>
                      <a:r>
                        <a:rPr lang="en-GB" sz="1800">
                          <a:effectLst/>
                        </a:rPr>
                        <a:t>Exported value in 2023</a:t>
                      </a:r>
                      <a:endParaRPr lang="en-GB" sz="2400">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ctr">
                        <a:buNone/>
                      </a:pPr>
                      <a:r>
                        <a:rPr lang="en-GB" sz="1800">
                          <a:effectLst/>
                        </a:rPr>
                        <a:t>Exported value in 2024</a:t>
                      </a:r>
                      <a:endParaRPr lang="en-GB" sz="2400">
                        <a:effectLst/>
                        <a:latin typeface="Times New Roman" panose="02020603050405020304" pitchFamily="18" charset="0"/>
                        <a:ea typeface="Times New Roman" panose="02020603050405020304" pitchFamily="18" charset="0"/>
                      </a:endParaRPr>
                    </a:p>
                  </a:txBody>
                  <a:tcPr marL="21435" marR="21435" marT="21435" marB="21435" anchor="ctr"/>
                </a:tc>
                <a:extLst>
                  <a:ext uri="{0D108BD9-81ED-4DB2-BD59-A6C34878D82A}">
                    <a16:rowId xmlns:a16="http://schemas.microsoft.com/office/drawing/2014/main" val="1901314026"/>
                  </a:ext>
                </a:extLst>
              </a:tr>
              <a:tr h="134364">
                <a:tc>
                  <a:txBody>
                    <a:bodyPr/>
                    <a:lstStyle/>
                    <a:p>
                      <a:pPr marL="0" lvl="0" indent="0">
                        <a:buFont typeface="+mj-lt"/>
                        <a:buNone/>
                      </a:pPr>
                      <a:r>
                        <a:rPr lang="tr-TR" sz="2400" dirty="0">
                          <a:solidFill>
                            <a:schemeClr val="bg1"/>
                          </a:solidFill>
                          <a:effectLst/>
                          <a:latin typeface="Times New Roman" panose="02020603050405020304" pitchFamily="18" charset="0"/>
                          <a:ea typeface="Times New Roman" panose="02020603050405020304" pitchFamily="18" charset="0"/>
                        </a:rPr>
                        <a:t>World</a:t>
                      </a:r>
                      <a:endParaRPr lang="en-GB" sz="2400" dirty="0">
                        <a:solidFill>
                          <a:schemeClr val="bg1"/>
                        </a:solidFill>
                        <a:effectLst/>
                        <a:latin typeface="Times New Roman" panose="02020603050405020304" pitchFamily="18" charset="0"/>
                        <a:ea typeface="Times New Roman" panose="02020603050405020304" pitchFamily="18" charset="0"/>
                      </a:endParaRPr>
                    </a:p>
                  </a:txBody>
                  <a:tcPr marL="21435" marR="21435" marT="21435" marB="21435" anchor="ctr">
                    <a:solidFill>
                      <a:schemeClr val="tx2"/>
                    </a:solidFill>
                  </a:tcPr>
                </a:tc>
                <a:tc>
                  <a:txBody>
                    <a:bodyPr/>
                    <a:lstStyle/>
                    <a:p>
                      <a:pPr algn="r">
                        <a:buNone/>
                      </a:pPr>
                      <a:r>
                        <a:rPr lang="en-GB" sz="1800" b="1" dirty="0">
                          <a:solidFill>
                            <a:schemeClr val="bg1"/>
                          </a:solidFill>
                          <a:effectLst/>
                        </a:rPr>
                        <a:t>5,320,263,199</a:t>
                      </a:r>
                      <a:endParaRPr lang="en-GB" sz="3200" b="1" dirty="0">
                        <a:solidFill>
                          <a:schemeClr val="bg1"/>
                        </a:solidFill>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solidFill>
                  </a:tcPr>
                </a:tc>
                <a:tc>
                  <a:txBody>
                    <a:bodyPr/>
                    <a:lstStyle/>
                    <a:p>
                      <a:pPr algn="r">
                        <a:buNone/>
                      </a:pPr>
                      <a:r>
                        <a:rPr lang="en-GB" sz="1800" b="1" dirty="0">
                          <a:solidFill>
                            <a:schemeClr val="bg1"/>
                          </a:solidFill>
                          <a:effectLst/>
                        </a:rPr>
                        <a:t>6,404,799,756</a:t>
                      </a:r>
                      <a:endParaRPr lang="en-GB" sz="3200" b="1" dirty="0">
                        <a:solidFill>
                          <a:schemeClr val="bg1"/>
                        </a:solidFill>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solidFill>
                  </a:tcPr>
                </a:tc>
                <a:tc>
                  <a:txBody>
                    <a:bodyPr/>
                    <a:lstStyle/>
                    <a:p>
                      <a:pPr algn="r">
                        <a:buNone/>
                      </a:pPr>
                      <a:r>
                        <a:rPr lang="en-GB" sz="1800" b="1" dirty="0">
                          <a:solidFill>
                            <a:schemeClr val="bg1"/>
                          </a:solidFill>
                          <a:effectLst/>
                        </a:rPr>
                        <a:t>7,414,659,224</a:t>
                      </a:r>
                      <a:endParaRPr lang="en-GB" sz="3200" b="1" dirty="0">
                        <a:solidFill>
                          <a:schemeClr val="bg1"/>
                        </a:solidFill>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solidFill>
                  </a:tcPr>
                </a:tc>
                <a:tc>
                  <a:txBody>
                    <a:bodyPr/>
                    <a:lstStyle/>
                    <a:p>
                      <a:pPr algn="r">
                        <a:buNone/>
                      </a:pPr>
                      <a:r>
                        <a:rPr lang="en-GB" sz="1800" b="1" dirty="0">
                          <a:solidFill>
                            <a:schemeClr val="bg1"/>
                          </a:solidFill>
                          <a:effectLst/>
                        </a:rPr>
                        <a:t>8,035,807,819</a:t>
                      </a:r>
                      <a:endParaRPr lang="en-GB" sz="3200" b="1" dirty="0">
                        <a:solidFill>
                          <a:schemeClr val="bg1"/>
                        </a:solidFill>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solidFill>
                  </a:tcPr>
                </a:tc>
                <a:tc>
                  <a:txBody>
                    <a:bodyPr/>
                    <a:lstStyle/>
                    <a:p>
                      <a:pPr algn="r">
                        <a:buNone/>
                      </a:pPr>
                      <a:r>
                        <a:rPr lang="en-GB" sz="1800" b="1" dirty="0">
                          <a:solidFill>
                            <a:schemeClr val="bg1"/>
                          </a:solidFill>
                          <a:effectLst/>
                        </a:rPr>
                        <a:t>8,812,755,280</a:t>
                      </a:r>
                      <a:endParaRPr lang="en-GB" sz="3200" b="1" dirty="0">
                        <a:solidFill>
                          <a:schemeClr val="bg1"/>
                        </a:solidFill>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solidFill>
                  </a:tcPr>
                </a:tc>
                <a:extLst>
                  <a:ext uri="{0D108BD9-81ED-4DB2-BD59-A6C34878D82A}">
                    <a16:rowId xmlns:a16="http://schemas.microsoft.com/office/drawing/2014/main" val="3937159049"/>
                  </a:ext>
                </a:extLst>
              </a:tr>
              <a:tr h="134364">
                <a:tc>
                  <a:txBody>
                    <a:bodyPr/>
                    <a:lstStyle/>
                    <a:p>
                      <a:pPr marL="0" lvl="0" indent="0">
                        <a:buFont typeface="+mj-lt"/>
                        <a:buNone/>
                      </a:pPr>
                      <a:r>
                        <a:rPr lang="tr-TR" sz="1800" dirty="0">
                          <a:effectLst/>
                        </a:rPr>
                        <a:t>1.USA</a:t>
                      </a:r>
                      <a:endParaRPr lang="en-GB" sz="2400" dirty="0">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800" b="1" dirty="0">
                          <a:effectLst/>
                        </a:rPr>
                        <a:t>738,994,000</a:t>
                      </a:r>
                      <a:endParaRPr lang="en-GB" sz="2400" b="1" dirty="0">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800" b="1">
                          <a:effectLst/>
                        </a:rPr>
                        <a:t>818,215,000</a:t>
                      </a:r>
                      <a:endParaRPr lang="en-GB" sz="2400" b="1">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800" b="1">
                          <a:effectLst/>
                        </a:rPr>
                        <a:t>962,869,000</a:t>
                      </a:r>
                      <a:endParaRPr lang="en-GB" sz="2400" b="1">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800" b="1" dirty="0">
                          <a:effectLst/>
                        </a:rPr>
                        <a:t>1,045,079,000</a:t>
                      </a:r>
                      <a:endParaRPr lang="en-GB" sz="2400" b="1" dirty="0">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800" b="1" dirty="0">
                          <a:effectLst/>
                        </a:rPr>
                        <a:t>1,152,747,000</a:t>
                      </a:r>
                      <a:endParaRPr lang="en-GB" sz="2400" b="1" dirty="0">
                        <a:effectLst/>
                        <a:latin typeface="Times New Roman" panose="02020603050405020304" pitchFamily="18" charset="0"/>
                        <a:ea typeface="Times New Roman" panose="02020603050405020304" pitchFamily="18" charset="0"/>
                      </a:endParaRPr>
                    </a:p>
                  </a:txBody>
                  <a:tcPr marL="21435" marR="21435" marT="21435" marB="21435" anchor="ctr"/>
                </a:tc>
                <a:extLst>
                  <a:ext uri="{0D108BD9-81ED-4DB2-BD59-A6C34878D82A}">
                    <a16:rowId xmlns:a16="http://schemas.microsoft.com/office/drawing/2014/main" val="1836956689"/>
                  </a:ext>
                </a:extLst>
              </a:tr>
              <a:tr h="134364">
                <a:tc>
                  <a:txBody>
                    <a:bodyPr/>
                    <a:lstStyle/>
                    <a:p>
                      <a:pPr marL="0" lvl="0" indent="0">
                        <a:buFont typeface="+mj-lt"/>
                        <a:buNone/>
                      </a:pPr>
                      <a:r>
                        <a:rPr lang="tr-TR" sz="1800" dirty="0">
                          <a:effectLst/>
                        </a:rPr>
                        <a:t>2.</a:t>
                      </a:r>
                      <a:r>
                        <a:rPr lang="en-GB" sz="1800" dirty="0">
                          <a:effectLst/>
                        </a:rPr>
                        <a:t>U</a:t>
                      </a:r>
                      <a:r>
                        <a:rPr lang="tr-TR" sz="1800" dirty="0">
                          <a:effectLst/>
                        </a:rPr>
                        <a:t>K</a:t>
                      </a:r>
                      <a:r>
                        <a:rPr lang="en-GB" sz="1800" dirty="0">
                          <a:effectLst/>
                        </a:rPr>
                        <a:t> </a:t>
                      </a:r>
                      <a:endParaRPr lang="en-GB" sz="2400" dirty="0">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800" b="1" dirty="0">
                          <a:effectLst/>
                        </a:rPr>
                        <a:t>397,884,831</a:t>
                      </a:r>
                      <a:endParaRPr lang="en-GB" sz="2400" b="1" dirty="0">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800" b="1">
                          <a:effectLst/>
                        </a:rPr>
                        <a:t>460,414,166</a:t>
                      </a:r>
                      <a:endParaRPr lang="en-GB" sz="2400" b="1">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800" b="1">
                          <a:effectLst/>
                        </a:rPr>
                        <a:t>510,202,298</a:t>
                      </a:r>
                      <a:endParaRPr lang="en-GB" sz="2400" b="1">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800" b="1">
                          <a:effectLst/>
                        </a:rPr>
                        <a:t>586,199,121</a:t>
                      </a:r>
                      <a:endParaRPr lang="en-GB" sz="2400" b="1">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800" b="1">
                          <a:effectLst/>
                        </a:rPr>
                        <a:t>649,043,375</a:t>
                      </a:r>
                      <a:endParaRPr lang="en-GB" sz="2400" b="1">
                        <a:effectLst/>
                        <a:latin typeface="Times New Roman" panose="02020603050405020304" pitchFamily="18" charset="0"/>
                        <a:ea typeface="Times New Roman" panose="02020603050405020304" pitchFamily="18" charset="0"/>
                      </a:endParaRPr>
                    </a:p>
                  </a:txBody>
                  <a:tcPr marL="21435" marR="21435" marT="21435" marB="21435" anchor="ctr"/>
                </a:tc>
                <a:extLst>
                  <a:ext uri="{0D108BD9-81ED-4DB2-BD59-A6C34878D82A}">
                    <a16:rowId xmlns:a16="http://schemas.microsoft.com/office/drawing/2014/main" val="3060462097"/>
                  </a:ext>
                </a:extLst>
              </a:tr>
              <a:tr h="134364">
                <a:tc>
                  <a:txBody>
                    <a:bodyPr/>
                    <a:lstStyle/>
                    <a:p>
                      <a:pPr marL="0" lvl="0" indent="0">
                        <a:buFont typeface="+mj-lt"/>
                        <a:buNone/>
                      </a:pPr>
                      <a:r>
                        <a:rPr lang="tr-TR" sz="1800" dirty="0">
                          <a:effectLst/>
                        </a:rPr>
                        <a:t>3.</a:t>
                      </a:r>
                      <a:r>
                        <a:rPr lang="en-GB" sz="1800" dirty="0">
                          <a:effectLst/>
                        </a:rPr>
                        <a:t>Ireland </a:t>
                      </a:r>
                      <a:endParaRPr lang="en-GB" sz="2400" dirty="0">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800" b="1">
                          <a:effectLst/>
                        </a:rPr>
                        <a:t>332,484,150</a:t>
                      </a:r>
                      <a:endParaRPr lang="en-GB" sz="2400" b="1">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800" b="1">
                          <a:effectLst/>
                        </a:rPr>
                        <a:t>391,502,418</a:t>
                      </a:r>
                      <a:endParaRPr lang="en-GB" sz="2400" b="1">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800" b="1">
                          <a:effectLst/>
                        </a:rPr>
                        <a:t>391,363,420</a:t>
                      </a:r>
                      <a:endParaRPr lang="en-GB" sz="2400" b="1">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800" b="1">
                          <a:effectLst/>
                        </a:rPr>
                        <a:t>431,441,320</a:t>
                      </a:r>
                      <a:endParaRPr lang="en-GB" sz="2400" b="1">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800" b="1">
                          <a:effectLst/>
                        </a:rPr>
                        <a:t>519,543,707</a:t>
                      </a:r>
                      <a:endParaRPr lang="en-GB" sz="2400" b="1">
                        <a:effectLst/>
                        <a:latin typeface="Times New Roman" panose="02020603050405020304" pitchFamily="18" charset="0"/>
                        <a:ea typeface="Times New Roman" panose="02020603050405020304" pitchFamily="18" charset="0"/>
                      </a:endParaRPr>
                    </a:p>
                  </a:txBody>
                  <a:tcPr marL="21435" marR="21435" marT="21435" marB="21435" anchor="ctr"/>
                </a:tc>
                <a:extLst>
                  <a:ext uri="{0D108BD9-81ED-4DB2-BD59-A6C34878D82A}">
                    <a16:rowId xmlns:a16="http://schemas.microsoft.com/office/drawing/2014/main" val="1754726700"/>
                  </a:ext>
                </a:extLst>
              </a:tr>
              <a:tr h="134364">
                <a:tc>
                  <a:txBody>
                    <a:bodyPr/>
                    <a:lstStyle/>
                    <a:p>
                      <a:pPr marL="0" lvl="0" indent="0">
                        <a:buFont typeface="+mj-lt"/>
                        <a:buNone/>
                      </a:pPr>
                      <a:r>
                        <a:rPr lang="tr-TR" sz="1800" dirty="0">
                          <a:effectLst/>
                        </a:rPr>
                        <a:t>4.</a:t>
                      </a:r>
                      <a:r>
                        <a:rPr lang="en-GB" sz="1800" dirty="0">
                          <a:effectLst/>
                        </a:rPr>
                        <a:t>Germany </a:t>
                      </a:r>
                      <a:endParaRPr lang="en-GB" sz="2400" dirty="0">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800" b="1">
                          <a:effectLst/>
                        </a:rPr>
                        <a:t>333,528,117</a:t>
                      </a:r>
                      <a:endParaRPr lang="en-GB" sz="2400" b="1">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800" b="1" dirty="0">
                          <a:effectLst/>
                        </a:rPr>
                        <a:t>408,692,366</a:t>
                      </a:r>
                      <a:endParaRPr lang="en-GB" sz="2400" b="1" dirty="0">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800" b="1">
                          <a:effectLst/>
                        </a:rPr>
                        <a:t>433,205,255</a:t>
                      </a:r>
                      <a:endParaRPr lang="en-GB" sz="2400" b="1">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800" b="1">
                          <a:effectLst/>
                        </a:rPr>
                        <a:t>442,886,549</a:t>
                      </a:r>
                      <a:endParaRPr lang="en-GB" sz="2400" b="1">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800" b="1">
                          <a:effectLst/>
                        </a:rPr>
                        <a:t>471,817,223</a:t>
                      </a:r>
                      <a:endParaRPr lang="en-GB" sz="2400" b="1">
                        <a:effectLst/>
                        <a:latin typeface="Times New Roman" panose="02020603050405020304" pitchFamily="18" charset="0"/>
                        <a:ea typeface="Times New Roman" panose="02020603050405020304" pitchFamily="18" charset="0"/>
                      </a:endParaRPr>
                    </a:p>
                  </a:txBody>
                  <a:tcPr marL="21435" marR="21435" marT="21435" marB="21435" anchor="ctr"/>
                </a:tc>
                <a:extLst>
                  <a:ext uri="{0D108BD9-81ED-4DB2-BD59-A6C34878D82A}">
                    <a16:rowId xmlns:a16="http://schemas.microsoft.com/office/drawing/2014/main" val="2949158686"/>
                  </a:ext>
                </a:extLst>
              </a:tr>
              <a:tr h="134364">
                <a:tc>
                  <a:txBody>
                    <a:bodyPr/>
                    <a:lstStyle/>
                    <a:p>
                      <a:pPr marL="0" lvl="0" indent="0">
                        <a:buFont typeface="+mj-lt"/>
                        <a:buNone/>
                      </a:pPr>
                      <a:r>
                        <a:rPr lang="tr-TR" sz="1800" dirty="0">
                          <a:effectLst/>
                        </a:rPr>
                        <a:t>5.</a:t>
                      </a:r>
                      <a:r>
                        <a:rPr lang="en-GB" sz="1800" dirty="0">
                          <a:effectLst/>
                        </a:rPr>
                        <a:t>China </a:t>
                      </a:r>
                      <a:endParaRPr lang="en-GB" sz="2400" dirty="0">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800" b="1">
                          <a:effectLst/>
                        </a:rPr>
                        <a:t>280,628,773</a:t>
                      </a:r>
                      <a:endParaRPr lang="en-GB" sz="2400" b="1">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800" b="1">
                          <a:effectLst/>
                        </a:rPr>
                        <a:t>394,272,573</a:t>
                      </a:r>
                      <a:endParaRPr lang="en-GB" sz="2400" b="1">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800" b="1" dirty="0">
                          <a:effectLst/>
                        </a:rPr>
                        <a:t>424,056,426</a:t>
                      </a:r>
                      <a:endParaRPr lang="en-GB" sz="2400" b="1" dirty="0">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800" b="1">
                          <a:effectLst/>
                        </a:rPr>
                        <a:t>381,120,576</a:t>
                      </a:r>
                      <a:endParaRPr lang="en-GB" sz="2400" b="1">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800" b="1">
                          <a:effectLst/>
                        </a:rPr>
                        <a:t>445,891,924</a:t>
                      </a:r>
                      <a:endParaRPr lang="en-GB" sz="2400" b="1">
                        <a:effectLst/>
                        <a:latin typeface="Times New Roman" panose="02020603050405020304" pitchFamily="18" charset="0"/>
                        <a:ea typeface="Times New Roman" panose="02020603050405020304" pitchFamily="18" charset="0"/>
                      </a:endParaRPr>
                    </a:p>
                  </a:txBody>
                  <a:tcPr marL="21435" marR="21435" marT="21435" marB="21435" anchor="ctr"/>
                </a:tc>
                <a:extLst>
                  <a:ext uri="{0D108BD9-81ED-4DB2-BD59-A6C34878D82A}">
                    <a16:rowId xmlns:a16="http://schemas.microsoft.com/office/drawing/2014/main" val="1451753018"/>
                  </a:ext>
                </a:extLst>
              </a:tr>
              <a:tr h="134364">
                <a:tc>
                  <a:txBody>
                    <a:bodyPr/>
                    <a:lstStyle/>
                    <a:p>
                      <a:pPr marL="0" lvl="0" indent="0">
                        <a:buFont typeface="+mj-lt"/>
                        <a:buNone/>
                      </a:pPr>
                      <a:r>
                        <a:rPr lang="tr-TR" sz="1800" dirty="0">
                          <a:effectLst/>
                        </a:rPr>
                        <a:t>6.</a:t>
                      </a:r>
                      <a:r>
                        <a:rPr lang="en-GB" sz="1800" dirty="0">
                          <a:effectLst/>
                        </a:rPr>
                        <a:t>France </a:t>
                      </a:r>
                      <a:endParaRPr lang="en-GB" sz="2400" dirty="0">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800" b="1">
                          <a:effectLst/>
                        </a:rPr>
                        <a:t>245,661,255</a:t>
                      </a:r>
                      <a:endParaRPr lang="en-GB" sz="2400" b="1">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800" b="1">
                          <a:effectLst/>
                        </a:rPr>
                        <a:t>316,398,409</a:t>
                      </a:r>
                      <a:endParaRPr lang="en-GB" sz="2400" b="1">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800" b="1" dirty="0">
                          <a:effectLst/>
                        </a:rPr>
                        <a:t>360,979,808</a:t>
                      </a:r>
                      <a:endParaRPr lang="en-GB" sz="2400" b="1" dirty="0">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800" b="1" dirty="0">
                          <a:effectLst/>
                        </a:rPr>
                        <a:t>369,930,110</a:t>
                      </a:r>
                      <a:endParaRPr lang="en-GB" sz="2400" b="1" dirty="0">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800" b="1">
                          <a:effectLst/>
                        </a:rPr>
                        <a:t>400,099,776</a:t>
                      </a:r>
                      <a:endParaRPr lang="en-GB" sz="2400" b="1">
                        <a:effectLst/>
                        <a:latin typeface="Times New Roman" panose="02020603050405020304" pitchFamily="18" charset="0"/>
                        <a:ea typeface="Times New Roman" panose="02020603050405020304" pitchFamily="18" charset="0"/>
                      </a:endParaRPr>
                    </a:p>
                  </a:txBody>
                  <a:tcPr marL="21435" marR="21435" marT="21435" marB="21435" anchor="ctr"/>
                </a:tc>
                <a:extLst>
                  <a:ext uri="{0D108BD9-81ED-4DB2-BD59-A6C34878D82A}">
                    <a16:rowId xmlns:a16="http://schemas.microsoft.com/office/drawing/2014/main" val="123221357"/>
                  </a:ext>
                </a:extLst>
              </a:tr>
              <a:tr h="134364">
                <a:tc>
                  <a:txBody>
                    <a:bodyPr/>
                    <a:lstStyle/>
                    <a:p>
                      <a:pPr marL="0" lvl="0" indent="0">
                        <a:buFont typeface="+mj-lt"/>
                        <a:buNone/>
                      </a:pPr>
                      <a:r>
                        <a:rPr lang="tr-TR" sz="1800" dirty="0">
                          <a:effectLst/>
                        </a:rPr>
                        <a:t>7.</a:t>
                      </a:r>
                      <a:r>
                        <a:rPr lang="en-GB" sz="1800" dirty="0">
                          <a:effectLst/>
                        </a:rPr>
                        <a:t>Singapore </a:t>
                      </a:r>
                      <a:endParaRPr lang="en-GB" sz="2400" dirty="0">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800" b="1">
                          <a:effectLst/>
                        </a:rPr>
                        <a:t>217,435,341</a:t>
                      </a:r>
                      <a:endParaRPr lang="en-GB" sz="2400" b="1">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800" b="1">
                          <a:effectLst/>
                        </a:rPr>
                        <a:t>284,702,006</a:t>
                      </a:r>
                      <a:endParaRPr lang="en-GB" sz="2400" b="1">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800" b="1" dirty="0">
                          <a:effectLst/>
                        </a:rPr>
                        <a:t>339,596,591</a:t>
                      </a:r>
                      <a:endParaRPr lang="en-GB" sz="2400" b="1" dirty="0">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800" b="1" dirty="0">
                          <a:effectLst/>
                        </a:rPr>
                        <a:t>358,222,476</a:t>
                      </a:r>
                      <a:endParaRPr lang="en-GB" sz="2400" b="1" dirty="0">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800" b="1">
                          <a:effectLst/>
                        </a:rPr>
                        <a:t>395,565,869</a:t>
                      </a:r>
                      <a:endParaRPr lang="en-GB" sz="2400" b="1">
                        <a:effectLst/>
                        <a:latin typeface="Times New Roman" panose="02020603050405020304" pitchFamily="18" charset="0"/>
                        <a:ea typeface="Times New Roman" panose="02020603050405020304" pitchFamily="18" charset="0"/>
                      </a:endParaRPr>
                    </a:p>
                  </a:txBody>
                  <a:tcPr marL="21435" marR="21435" marT="21435" marB="21435" anchor="ctr"/>
                </a:tc>
                <a:extLst>
                  <a:ext uri="{0D108BD9-81ED-4DB2-BD59-A6C34878D82A}">
                    <a16:rowId xmlns:a16="http://schemas.microsoft.com/office/drawing/2014/main" val="3167142793"/>
                  </a:ext>
                </a:extLst>
              </a:tr>
              <a:tr h="134364">
                <a:tc>
                  <a:txBody>
                    <a:bodyPr/>
                    <a:lstStyle/>
                    <a:p>
                      <a:pPr marL="0" lvl="0" indent="0">
                        <a:buFont typeface="+mj-lt"/>
                        <a:buNone/>
                      </a:pPr>
                      <a:r>
                        <a:rPr lang="tr-TR" sz="1800" dirty="0">
                          <a:effectLst/>
                        </a:rPr>
                        <a:t>8.</a:t>
                      </a:r>
                      <a:r>
                        <a:rPr lang="en-GB" sz="1800" dirty="0">
                          <a:effectLst/>
                        </a:rPr>
                        <a:t>India </a:t>
                      </a:r>
                      <a:endParaRPr lang="en-GB" sz="2400" dirty="0">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800" b="1">
                          <a:effectLst/>
                        </a:rPr>
                        <a:t>203,145,152</a:t>
                      </a:r>
                      <a:endParaRPr lang="en-GB" sz="2400" b="1">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800" b="1">
                          <a:effectLst/>
                        </a:rPr>
                        <a:t>240,655,458</a:t>
                      </a:r>
                      <a:endParaRPr lang="en-GB" sz="2400" b="1">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800" b="1">
                          <a:effectLst/>
                        </a:rPr>
                        <a:t>309,371,096</a:t>
                      </a:r>
                      <a:endParaRPr lang="en-GB" sz="2400" b="1">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800" b="1" dirty="0">
                          <a:effectLst/>
                        </a:rPr>
                        <a:t>337,539,689</a:t>
                      </a:r>
                      <a:endParaRPr lang="en-GB" sz="2400" b="1" dirty="0">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800" b="1">
                          <a:effectLst/>
                        </a:rPr>
                        <a:t>374,879,314</a:t>
                      </a:r>
                      <a:endParaRPr lang="en-GB" sz="2400" b="1">
                        <a:effectLst/>
                        <a:latin typeface="Times New Roman" panose="02020603050405020304" pitchFamily="18" charset="0"/>
                        <a:ea typeface="Times New Roman" panose="02020603050405020304" pitchFamily="18" charset="0"/>
                      </a:endParaRPr>
                    </a:p>
                  </a:txBody>
                  <a:tcPr marL="21435" marR="21435" marT="21435" marB="21435" anchor="ctr"/>
                </a:tc>
                <a:extLst>
                  <a:ext uri="{0D108BD9-81ED-4DB2-BD59-A6C34878D82A}">
                    <a16:rowId xmlns:a16="http://schemas.microsoft.com/office/drawing/2014/main" val="2998126439"/>
                  </a:ext>
                </a:extLst>
              </a:tr>
              <a:tr h="134364">
                <a:tc>
                  <a:txBody>
                    <a:bodyPr/>
                    <a:lstStyle/>
                    <a:p>
                      <a:pPr marL="0" lvl="0" indent="0">
                        <a:buFont typeface="+mj-lt"/>
                        <a:buNone/>
                      </a:pPr>
                      <a:r>
                        <a:rPr lang="tr-TR" sz="1800" dirty="0">
                          <a:effectLst/>
                        </a:rPr>
                        <a:t>9.</a:t>
                      </a:r>
                      <a:r>
                        <a:rPr lang="en-GB" sz="1800" dirty="0">
                          <a:effectLst/>
                        </a:rPr>
                        <a:t>Netherlands </a:t>
                      </a:r>
                      <a:endParaRPr lang="en-GB" sz="2400" dirty="0">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800" b="1">
                          <a:effectLst/>
                        </a:rPr>
                        <a:t>228,664,577</a:t>
                      </a:r>
                      <a:endParaRPr lang="en-GB" sz="2400" b="1">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800" b="1">
                          <a:effectLst/>
                        </a:rPr>
                        <a:t>262,296,437</a:t>
                      </a:r>
                      <a:endParaRPr lang="en-GB" sz="2400" b="1">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800" b="1">
                          <a:effectLst/>
                        </a:rPr>
                        <a:t>295,602,336</a:t>
                      </a:r>
                      <a:endParaRPr lang="en-GB" sz="2400" b="1">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800" b="1" dirty="0">
                          <a:effectLst/>
                        </a:rPr>
                        <a:t>317,888,435</a:t>
                      </a:r>
                      <a:endParaRPr lang="en-GB" sz="2400" b="1" dirty="0">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800" b="1" dirty="0">
                          <a:effectLst/>
                        </a:rPr>
                        <a:t>335,957,590</a:t>
                      </a:r>
                      <a:endParaRPr lang="en-GB" sz="2400" b="1" dirty="0">
                        <a:effectLst/>
                        <a:latin typeface="Times New Roman" panose="02020603050405020304" pitchFamily="18" charset="0"/>
                        <a:ea typeface="Times New Roman" panose="02020603050405020304" pitchFamily="18" charset="0"/>
                      </a:endParaRPr>
                    </a:p>
                  </a:txBody>
                  <a:tcPr marL="21435" marR="21435" marT="21435" marB="21435" anchor="ctr"/>
                </a:tc>
                <a:extLst>
                  <a:ext uri="{0D108BD9-81ED-4DB2-BD59-A6C34878D82A}">
                    <a16:rowId xmlns:a16="http://schemas.microsoft.com/office/drawing/2014/main" val="297185001"/>
                  </a:ext>
                </a:extLst>
              </a:tr>
              <a:tr h="134364">
                <a:tc>
                  <a:txBody>
                    <a:bodyPr/>
                    <a:lstStyle/>
                    <a:p>
                      <a:pPr marL="0" lvl="0" indent="0">
                        <a:buFont typeface="+mj-lt"/>
                        <a:buNone/>
                      </a:pPr>
                      <a:r>
                        <a:rPr lang="tr-TR" sz="1800" dirty="0">
                          <a:effectLst/>
                        </a:rPr>
                        <a:t>10.</a:t>
                      </a:r>
                      <a:r>
                        <a:rPr lang="en-GB" sz="1800" dirty="0">
                          <a:effectLst/>
                        </a:rPr>
                        <a:t>Japan </a:t>
                      </a:r>
                      <a:endParaRPr lang="en-GB" sz="2400" dirty="0">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800" b="1">
                          <a:effectLst/>
                        </a:rPr>
                        <a:t>163,953,900</a:t>
                      </a:r>
                      <a:endParaRPr lang="en-GB" sz="2400" b="1">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800" b="1">
                          <a:effectLst/>
                        </a:rPr>
                        <a:t>170,818,300</a:t>
                      </a:r>
                      <a:endParaRPr lang="en-GB" sz="2400" b="1">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800" b="1">
                          <a:effectLst/>
                        </a:rPr>
                        <a:t>170,359,182</a:t>
                      </a:r>
                      <a:endParaRPr lang="en-GB" sz="2400" b="1">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800" b="1" dirty="0">
                          <a:effectLst/>
                        </a:rPr>
                        <a:t>209,021,179</a:t>
                      </a:r>
                      <a:endParaRPr lang="en-GB" sz="2400" b="1" dirty="0">
                        <a:effectLst/>
                        <a:latin typeface="Times New Roman" panose="02020603050405020304" pitchFamily="18" charset="0"/>
                        <a:ea typeface="Times New Roman" panose="02020603050405020304" pitchFamily="18" charset="0"/>
                      </a:endParaRPr>
                    </a:p>
                  </a:txBody>
                  <a:tcPr marL="21435" marR="21435" marT="21435" marB="21435" anchor="ctr"/>
                </a:tc>
                <a:tc>
                  <a:txBody>
                    <a:bodyPr/>
                    <a:lstStyle/>
                    <a:p>
                      <a:pPr algn="r">
                        <a:buNone/>
                      </a:pPr>
                      <a:r>
                        <a:rPr lang="en-GB" sz="1800" b="1" dirty="0">
                          <a:effectLst/>
                        </a:rPr>
                        <a:t>228,538,549</a:t>
                      </a:r>
                      <a:endParaRPr lang="en-GB" sz="2400" b="1" dirty="0">
                        <a:effectLst/>
                        <a:latin typeface="Times New Roman" panose="02020603050405020304" pitchFamily="18" charset="0"/>
                        <a:ea typeface="Times New Roman" panose="02020603050405020304" pitchFamily="18" charset="0"/>
                      </a:endParaRPr>
                    </a:p>
                  </a:txBody>
                  <a:tcPr marL="21435" marR="21435" marT="21435" marB="21435" anchor="ctr"/>
                </a:tc>
                <a:extLst>
                  <a:ext uri="{0D108BD9-81ED-4DB2-BD59-A6C34878D82A}">
                    <a16:rowId xmlns:a16="http://schemas.microsoft.com/office/drawing/2014/main" val="2522797464"/>
                  </a:ext>
                </a:extLst>
              </a:tr>
              <a:tr h="134364">
                <a:tc>
                  <a:txBody>
                    <a:bodyPr/>
                    <a:lstStyle/>
                    <a:p>
                      <a:pPr marL="0" lvl="0" indent="0">
                        <a:buFont typeface="+mj-lt"/>
                        <a:buNone/>
                      </a:pPr>
                      <a:r>
                        <a:rPr lang="tr-TR" sz="2000" dirty="0">
                          <a:effectLst/>
                        </a:rPr>
                        <a:t>13.</a:t>
                      </a:r>
                      <a:r>
                        <a:rPr lang="en-GB" sz="2000" dirty="0">
                          <a:effectLst/>
                        </a:rPr>
                        <a:t>U</a:t>
                      </a:r>
                      <a:r>
                        <a:rPr lang="tr-TR" sz="2000" dirty="0">
                          <a:effectLst/>
                        </a:rPr>
                        <a:t>AE</a:t>
                      </a:r>
                      <a:endParaRPr lang="en-GB" sz="2400" dirty="0">
                        <a:effectLst/>
                        <a:latin typeface="Times New Roman" panose="02020603050405020304" pitchFamily="18" charset="0"/>
                        <a:ea typeface="Times New Roman" panose="02020603050405020304" pitchFamily="18" charset="0"/>
                      </a:endParaRPr>
                    </a:p>
                  </a:txBody>
                  <a:tcPr marL="21435" marR="21435" marT="21435" marB="21435" anchor="ctr">
                    <a:solidFill>
                      <a:srgbClr val="FF0000"/>
                    </a:solidFill>
                  </a:tcPr>
                </a:tc>
                <a:tc>
                  <a:txBody>
                    <a:bodyPr/>
                    <a:lstStyle/>
                    <a:p>
                      <a:pPr algn="r">
                        <a:buNone/>
                      </a:pPr>
                      <a:r>
                        <a:rPr lang="en-GB" sz="1800" b="1" dirty="0">
                          <a:solidFill>
                            <a:schemeClr val="bg1"/>
                          </a:solidFill>
                          <a:effectLst/>
                        </a:rPr>
                        <a:t>78,121,171</a:t>
                      </a:r>
                      <a:endParaRPr lang="en-GB" sz="2400" b="1" dirty="0">
                        <a:solidFill>
                          <a:schemeClr val="bg1"/>
                        </a:solidFill>
                        <a:effectLst/>
                        <a:latin typeface="Times New Roman" panose="02020603050405020304" pitchFamily="18" charset="0"/>
                        <a:ea typeface="Times New Roman" panose="02020603050405020304" pitchFamily="18" charset="0"/>
                      </a:endParaRPr>
                    </a:p>
                  </a:txBody>
                  <a:tcPr marL="21435" marR="21435" marT="21435" marB="21435" anchor="ctr">
                    <a:solidFill>
                      <a:srgbClr val="FF0000"/>
                    </a:solidFill>
                  </a:tcPr>
                </a:tc>
                <a:tc>
                  <a:txBody>
                    <a:bodyPr/>
                    <a:lstStyle/>
                    <a:p>
                      <a:pPr algn="r">
                        <a:buNone/>
                      </a:pPr>
                      <a:r>
                        <a:rPr lang="en-GB" sz="1800" b="1">
                          <a:solidFill>
                            <a:schemeClr val="bg1"/>
                          </a:solidFill>
                          <a:effectLst/>
                        </a:rPr>
                        <a:t>102,958,000</a:t>
                      </a:r>
                      <a:endParaRPr lang="en-GB" sz="2400" b="1">
                        <a:solidFill>
                          <a:schemeClr val="bg1"/>
                        </a:solidFill>
                        <a:effectLst/>
                        <a:latin typeface="Times New Roman" panose="02020603050405020304" pitchFamily="18" charset="0"/>
                        <a:ea typeface="Times New Roman" panose="02020603050405020304" pitchFamily="18" charset="0"/>
                      </a:endParaRPr>
                    </a:p>
                  </a:txBody>
                  <a:tcPr marL="21435" marR="21435" marT="21435" marB="21435" anchor="ctr">
                    <a:solidFill>
                      <a:srgbClr val="FF0000"/>
                    </a:solidFill>
                  </a:tcPr>
                </a:tc>
                <a:tc>
                  <a:txBody>
                    <a:bodyPr/>
                    <a:lstStyle/>
                    <a:p>
                      <a:pPr algn="r">
                        <a:buNone/>
                      </a:pPr>
                      <a:r>
                        <a:rPr lang="en-GB" sz="1800" b="1">
                          <a:solidFill>
                            <a:schemeClr val="bg1"/>
                          </a:solidFill>
                          <a:effectLst/>
                        </a:rPr>
                        <a:t>154,415,000</a:t>
                      </a:r>
                      <a:endParaRPr lang="en-GB" sz="2400" b="1">
                        <a:solidFill>
                          <a:schemeClr val="bg1"/>
                        </a:solidFill>
                        <a:effectLst/>
                        <a:latin typeface="Times New Roman" panose="02020603050405020304" pitchFamily="18" charset="0"/>
                        <a:ea typeface="Times New Roman" panose="02020603050405020304" pitchFamily="18" charset="0"/>
                      </a:endParaRPr>
                    </a:p>
                  </a:txBody>
                  <a:tcPr marL="21435" marR="21435" marT="21435" marB="21435" anchor="ctr">
                    <a:solidFill>
                      <a:srgbClr val="FF0000"/>
                    </a:solidFill>
                  </a:tcPr>
                </a:tc>
                <a:tc>
                  <a:txBody>
                    <a:bodyPr/>
                    <a:lstStyle/>
                    <a:p>
                      <a:pPr algn="r">
                        <a:buNone/>
                      </a:pPr>
                      <a:r>
                        <a:rPr lang="en-GB" sz="1800" b="1" dirty="0">
                          <a:solidFill>
                            <a:schemeClr val="bg1"/>
                          </a:solidFill>
                          <a:effectLst/>
                        </a:rPr>
                        <a:t>166,150,450</a:t>
                      </a:r>
                      <a:endParaRPr lang="en-GB" sz="2400" b="1" dirty="0">
                        <a:solidFill>
                          <a:schemeClr val="bg1"/>
                        </a:solidFill>
                        <a:effectLst/>
                        <a:latin typeface="Times New Roman" panose="02020603050405020304" pitchFamily="18" charset="0"/>
                        <a:ea typeface="Times New Roman" panose="02020603050405020304" pitchFamily="18" charset="0"/>
                      </a:endParaRPr>
                    </a:p>
                  </a:txBody>
                  <a:tcPr marL="21435" marR="21435" marT="21435" marB="21435" anchor="ctr">
                    <a:solidFill>
                      <a:srgbClr val="FF0000"/>
                    </a:solidFill>
                  </a:tcPr>
                </a:tc>
                <a:tc>
                  <a:txBody>
                    <a:bodyPr/>
                    <a:lstStyle/>
                    <a:p>
                      <a:pPr algn="r">
                        <a:buNone/>
                      </a:pPr>
                      <a:r>
                        <a:rPr lang="en-GB" sz="1800" b="1" dirty="0">
                          <a:solidFill>
                            <a:schemeClr val="bg1"/>
                          </a:solidFill>
                          <a:effectLst/>
                        </a:rPr>
                        <a:t>176,782,818</a:t>
                      </a:r>
                      <a:endParaRPr lang="en-GB" sz="2400" b="1" dirty="0">
                        <a:solidFill>
                          <a:schemeClr val="bg1"/>
                        </a:solidFill>
                        <a:effectLst/>
                        <a:latin typeface="Times New Roman" panose="02020603050405020304" pitchFamily="18" charset="0"/>
                        <a:ea typeface="Times New Roman" panose="02020603050405020304" pitchFamily="18" charset="0"/>
                      </a:endParaRPr>
                    </a:p>
                  </a:txBody>
                  <a:tcPr marL="21435" marR="21435" marT="21435" marB="21435" anchor="ctr">
                    <a:solidFill>
                      <a:srgbClr val="FF0000"/>
                    </a:solidFill>
                  </a:tcPr>
                </a:tc>
                <a:extLst>
                  <a:ext uri="{0D108BD9-81ED-4DB2-BD59-A6C34878D82A}">
                    <a16:rowId xmlns:a16="http://schemas.microsoft.com/office/drawing/2014/main" val="1768376968"/>
                  </a:ext>
                </a:extLst>
              </a:tr>
              <a:tr h="134364">
                <a:tc>
                  <a:txBody>
                    <a:bodyPr/>
                    <a:lstStyle/>
                    <a:p>
                      <a:pPr marL="0" lvl="0" indent="0">
                        <a:buFont typeface="+mj-lt"/>
                        <a:buNone/>
                      </a:pPr>
                      <a:r>
                        <a:rPr lang="tr-TR" sz="1800" dirty="0">
                          <a:effectLst/>
                        </a:rPr>
                        <a:t>22.</a:t>
                      </a:r>
                      <a:r>
                        <a:rPr lang="en-GB" sz="1800" dirty="0">
                          <a:effectLst/>
                        </a:rPr>
                        <a:t>Türkiye </a:t>
                      </a:r>
                      <a:endParaRPr lang="en-GB" sz="2400" dirty="0">
                        <a:effectLst/>
                        <a:latin typeface="Times New Roman" panose="02020603050405020304" pitchFamily="18" charset="0"/>
                        <a:ea typeface="Times New Roman" panose="02020603050405020304" pitchFamily="18" charset="0"/>
                      </a:endParaRPr>
                    </a:p>
                  </a:txBody>
                  <a:tcPr marL="21435" marR="21435" marT="21435" marB="21435" anchor="ctr">
                    <a:solidFill>
                      <a:srgbClr val="FF0000"/>
                    </a:solidFill>
                  </a:tcPr>
                </a:tc>
                <a:tc>
                  <a:txBody>
                    <a:bodyPr/>
                    <a:lstStyle/>
                    <a:p>
                      <a:pPr algn="r">
                        <a:buNone/>
                      </a:pPr>
                      <a:r>
                        <a:rPr lang="en-GB" sz="1800" b="1" dirty="0">
                          <a:solidFill>
                            <a:schemeClr val="bg1"/>
                          </a:solidFill>
                          <a:effectLst/>
                        </a:rPr>
                        <a:t>39,260,000</a:t>
                      </a:r>
                      <a:endParaRPr lang="en-GB" sz="2400" b="1" dirty="0">
                        <a:solidFill>
                          <a:schemeClr val="bg1"/>
                        </a:solidFill>
                        <a:effectLst/>
                        <a:latin typeface="Times New Roman" panose="02020603050405020304" pitchFamily="18" charset="0"/>
                        <a:ea typeface="Times New Roman" panose="02020603050405020304" pitchFamily="18" charset="0"/>
                      </a:endParaRPr>
                    </a:p>
                  </a:txBody>
                  <a:tcPr marL="21435" marR="21435" marT="21435" marB="21435" anchor="ctr">
                    <a:solidFill>
                      <a:srgbClr val="FF0000"/>
                    </a:solidFill>
                  </a:tcPr>
                </a:tc>
                <a:tc>
                  <a:txBody>
                    <a:bodyPr/>
                    <a:lstStyle/>
                    <a:p>
                      <a:pPr algn="r">
                        <a:buNone/>
                      </a:pPr>
                      <a:r>
                        <a:rPr lang="en-GB" sz="1800" b="1" dirty="0">
                          <a:solidFill>
                            <a:schemeClr val="bg1"/>
                          </a:solidFill>
                          <a:effectLst/>
                        </a:rPr>
                        <a:t>62,863,000</a:t>
                      </a:r>
                      <a:endParaRPr lang="en-GB" sz="2400" b="1" dirty="0">
                        <a:solidFill>
                          <a:schemeClr val="bg1"/>
                        </a:solidFill>
                        <a:effectLst/>
                        <a:latin typeface="Times New Roman" panose="02020603050405020304" pitchFamily="18" charset="0"/>
                        <a:ea typeface="Times New Roman" panose="02020603050405020304" pitchFamily="18" charset="0"/>
                      </a:endParaRPr>
                    </a:p>
                  </a:txBody>
                  <a:tcPr marL="21435" marR="21435" marT="21435" marB="21435" anchor="ctr">
                    <a:solidFill>
                      <a:srgbClr val="FF0000"/>
                    </a:solidFill>
                  </a:tcPr>
                </a:tc>
                <a:tc>
                  <a:txBody>
                    <a:bodyPr/>
                    <a:lstStyle/>
                    <a:p>
                      <a:pPr algn="r">
                        <a:buNone/>
                      </a:pPr>
                      <a:r>
                        <a:rPr lang="en-GB" sz="1800" b="1">
                          <a:solidFill>
                            <a:schemeClr val="bg1"/>
                          </a:solidFill>
                          <a:effectLst/>
                        </a:rPr>
                        <a:t>93,250,000</a:t>
                      </a:r>
                      <a:endParaRPr lang="en-GB" sz="2400" b="1">
                        <a:solidFill>
                          <a:schemeClr val="bg1"/>
                        </a:solidFill>
                        <a:effectLst/>
                        <a:latin typeface="Times New Roman" panose="02020603050405020304" pitchFamily="18" charset="0"/>
                        <a:ea typeface="Times New Roman" panose="02020603050405020304" pitchFamily="18" charset="0"/>
                      </a:endParaRPr>
                    </a:p>
                  </a:txBody>
                  <a:tcPr marL="21435" marR="21435" marT="21435" marB="21435" anchor="ctr">
                    <a:solidFill>
                      <a:srgbClr val="FF0000"/>
                    </a:solidFill>
                  </a:tcPr>
                </a:tc>
                <a:tc>
                  <a:txBody>
                    <a:bodyPr/>
                    <a:lstStyle/>
                    <a:p>
                      <a:pPr algn="r">
                        <a:buNone/>
                      </a:pPr>
                      <a:r>
                        <a:rPr lang="en-GB" sz="1800" b="1">
                          <a:solidFill>
                            <a:schemeClr val="bg1"/>
                          </a:solidFill>
                          <a:effectLst/>
                        </a:rPr>
                        <a:t>106,589,000</a:t>
                      </a:r>
                      <a:endParaRPr lang="en-GB" sz="2400" b="1">
                        <a:solidFill>
                          <a:schemeClr val="bg1"/>
                        </a:solidFill>
                        <a:effectLst/>
                        <a:latin typeface="Times New Roman" panose="02020603050405020304" pitchFamily="18" charset="0"/>
                        <a:ea typeface="Times New Roman" panose="02020603050405020304" pitchFamily="18" charset="0"/>
                      </a:endParaRPr>
                    </a:p>
                  </a:txBody>
                  <a:tcPr marL="21435" marR="21435" marT="21435" marB="21435" anchor="ctr">
                    <a:solidFill>
                      <a:srgbClr val="FF0000"/>
                    </a:solidFill>
                  </a:tcPr>
                </a:tc>
                <a:tc>
                  <a:txBody>
                    <a:bodyPr/>
                    <a:lstStyle/>
                    <a:p>
                      <a:pPr algn="r">
                        <a:buNone/>
                      </a:pPr>
                      <a:r>
                        <a:rPr lang="en-GB" sz="1800" b="1" dirty="0">
                          <a:solidFill>
                            <a:schemeClr val="bg1"/>
                          </a:solidFill>
                          <a:effectLst/>
                        </a:rPr>
                        <a:t>115,249,000</a:t>
                      </a:r>
                      <a:endParaRPr lang="en-GB" sz="2400" b="1" dirty="0">
                        <a:solidFill>
                          <a:schemeClr val="bg1"/>
                        </a:solidFill>
                        <a:effectLst/>
                        <a:latin typeface="Times New Roman" panose="02020603050405020304" pitchFamily="18" charset="0"/>
                        <a:ea typeface="Times New Roman" panose="02020603050405020304" pitchFamily="18" charset="0"/>
                      </a:endParaRPr>
                    </a:p>
                  </a:txBody>
                  <a:tcPr marL="21435" marR="21435" marT="21435" marB="21435" anchor="ctr">
                    <a:solidFill>
                      <a:srgbClr val="FF0000"/>
                    </a:solidFill>
                  </a:tcPr>
                </a:tc>
                <a:extLst>
                  <a:ext uri="{0D108BD9-81ED-4DB2-BD59-A6C34878D82A}">
                    <a16:rowId xmlns:a16="http://schemas.microsoft.com/office/drawing/2014/main" val="3215452311"/>
                  </a:ext>
                </a:extLst>
              </a:tr>
              <a:tr h="134364">
                <a:tc>
                  <a:txBody>
                    <a:bodyPr/>
                    <a:lstStyle/>
                    <a:p>
                      <a:pPr marL="0" lvl="0" indent="0">
                        <a:buFont typeface="+mj-lt"/>
                        <a:buNone/>
                      </a:pPr>
                      <a:r>
                        <a:rPr lang="tr-TR" sz="1800" dirty="0">
                          <a:effectLst/>
                        </a:rPr>
                        <a:t>33.</a:t>
                      </a:r>
                      <a:r>
                        <a:rPr lang="en-GB" sz="1800" dirty="0">
                          <a:effectLst/>
                        </a:rPr>
                        <a:t>Saudi Arabia </a:t>
                      </a:r>
                      <a:endParaRPr lang="en-GB" sz="2400" dirty="0">
                        <a:effectLst/>
                        <a:latin typeface="Times New Roman" panose="02020603050405020304" pitchFamily="18" charset="0"/>
                        <a:ea typeface="Times New Roman" panose="02020603050405020304" pitchFamily="18" charset="0"/>
                      </a:endParaRPr>
                    </a:p>
                  </a:txBody>
                  <a:tcPr marL="21435" marR="21435" marT="21435" marB="21435" anchor="ctr">
                    <a:solidFill>
                      <a:srgbClr val="FF0000"/>
                    </a:solidFill>
                  </a:tcPr>
                </a:tc>
                <a:tc>
                  <a:txBody>
                    <a:bodyPr/>
                    <a:lstStyle/>
                    <a:p>
                      <a:pPr algn="r">
                        <a:buNone/>
                      </a:pPr>
                      <a:r>
                        <a:rPr lang="en-GB" sz="1800" b="1" dirty="0">
                          <a:solidFill>
                            <a:schemeClr val="bg1"/>
                          </a:solidFill>
                          <a:effectLst/>
                        </a:rPr>
                        <a:t>8,983,985</a:t>
                      </a:r>
                      <a:endParaRPr lang="en-GB" sz="2400" b="1" dirty="0">
                        <a:solidFill>
                          <a:schemeClr val="bg1"/>
                        </a:solidFill>
                        <a:effectLst/>
                        <a:latin typeface="Times New Roman" panose="02020603050405020304" pitchFamily="18" charset="0"/>
                        <a:ea typeface="Times New Roman" panose="02020603050405020304" pitchFamily="18" charset="0"/>
                      </a:endParaRPr>
                    </a:p>
                  </a:txBody>
                  <a:tcPr marL="21435" marR="21435" marT="21435" marB="21435" anchor="ctr">
                    <a:solidFill>
                      <a:srgbClr val="FF0000"/>
                    </a:solidFill>
                  </a:tcPr>
                </a:tc>
                <a:tc>
                  <a:txBody>
                    <a:bodyPr/>
                    <a:lstStyle/>
                    <a:p>
                      <a:pPr algn="r">
                        <a:buNone/>
                      </a:pPr>
                      <a:r>
                        <a:rPr lang="en-GB" sz="1800" b="1" dirty="0">
                          <a:solidFill>
                            <a:schemeClr val="bg1"/>
                          </a:solidFill>
                          <a:effectLst/>
                        </a:rPr>
                        <a:t>10,303,209</a:t>
                      </a:r>
                      <a:endParaRPr lang="en-GB" sz="2400" b="1" dirty="0">
                        <a:solidFill>
                          <a:schemeClr val="bg1"/>
                        </a:solidFill>
                        <a:effectLst/>
                        <a:latin typeface="Times New Roman" panose="02020603050405020304" pitchFamily="18" charset="0"/>
                        <a:ea typeface="Times New Roman" panose="02020603050405020304" pitchFamily="18" charset="0"/>
                      </a:endParaRPr>
                    </a:p>
                  </a:txBody>
                  <a:tcPr marL="21435" marR="21435" marT="21435" marB="21435" anchor="ctr">
                    <a:solidFill>
                      <a:srgbClr val="FF0000"/>
                    </a:solidFill>
                  </a:tcPr>
                </a:tc>
                <a:tc>
                  <a:txBody>
                    <a:bodyPr/>
                    <a:lstStyle/>
                    <a:p>
                      <a:pPr algn="r">
                        <a:buNone/>
                      </a:pPr>
                      <a:r>
                        <a:rPr lang="en-GB" sz="1800" b="1" dirty="0">
                          <a:solidFill>
                            <a:schemeClr val="bg1"/>
                          </a:solidFill>
                          <a:effectLst/>
                        </a:rPr>
                        <a:t>34,667,568</a:t>
                      </a:r>
                      <a:endParaRPr lang="en-GB" sz="2400" b="1" dirty="0">
                        <a:solidFill>
                          <a:schemeClr val="bg1"/>
                        </a:solidFill>
                        <a:effectLst/>
                        <a:latin typeface="Times New Roman" panose="02020603050405020304" pitchFamily="18" charset="0"/>
                        <a:ea typeface="Times New Roman" panose="02020603050405020304" pitchFamily="18" charset="0"/>
                      </a:endParaRPr>
                    </a:p>
                  </a:txBody>
                  <a:tcPr marL="21435" marR="21435" marT="21435" marB="21435" anchor="ctr">
                    <a:solidFill>
                      <a:srgbClr val="FF0000"/>
                    </a:solidFill>
                  </a:tcPr>
                </a:tc>
                <a:tc>
                  <a:txBody>
                    <a:bodyPr/>
                    <a:lstStyle/>
                    <a:p>
                      <a:pPr algn="r">
                        <a:buNone/>
                      </a:pPr>
                      <a:r>
                        <a:rPr lang="en-GB" sz="1800" b="1" dirty="0">
                          <a:solidFill>
                            <a:schemeClr val="bg1"/>
                          </a:solidFill>
                          <a:effectLst/>
                        </a:rPr>
                        <a:t>48,510,805</a:t>
                      </a:r>
                      <a:endParaRPr lang="en-GB" sz="2400" b="1" dirty="0">
                        <a:solidFill>
                          <a:schemeClr val="bg1"/>
                        </a:solidFill>
                        <a:effectLst/>
                        <a:latin typeface="Times New Roman" panose="02020603050405020304" pitchFamily="18" charset="0"/>
                        <a:ea typeface="Times New Roman" panose="02020603050405020304" pitchFamily="18" charset="0"/>
                      </a:endParaRPr>
                    </a:p>
                  </a:txBody>
                  <a:tcPr marL="21435" marR="21435" marT="21435" marB="21435" anchor="ctr">
                    <a:solidFill>
                      <a:srgbClr val="FF0000"/>
                    </a:solidFill>
                  </a:tcPr>
                </a:tc>
                <a:tc>
                  <a:txBody>
                    <a:bodyPr/>
                    <a:lstStyle/>
                    <a:p>
                      <a:pPr algn="r">
                        <a:buNone/>
                      </a:pPr>
                      <a:r>
                        <a:rPr lang="en-GB" sz="1800" b="1" dirty="0">
                          <a:solidFill>
                            <a:schemeClr val="bg1"/>
                          </a:solidFill>
                          <a:effectLst/>
                        </a:rPr>
                        <a:t>55,277,135</a:t>
                      </a:r>
                      <a:endParaRPr lang="en-GB" sz="2400" b="1" dirty="0">
                        <a:solidFill>
                          <a:schemeClr val="bg1"/>
                        </a:solidFill>
                        <a:effectLst/>
                        <a:latin typeface="Times New Roman" panose="02020603050405020304" pitchFamily="18" charset="0"/>
                        <a:ea typeface="Times New Roman" panose="02020603050405020304" pitchFamily="18" charset="0"/>
                      </a:endParaRPr>
                    </a:p>
                  </a:txBody>
                  <a:tcPr marL="21435" marR="21435" marT="21435" marB="21435" anchor="ctr">
                    <a:solidFill>
                      <a:srgbClr val="FF0000"/>
                    </a:solidFill>
                  </a:tcPr>
                </a:tc>
                <a:extLst>
                  <a:ext uri="{0D108BD9-81ED-4DB2-BD59-A6C34878D82A}">
                    <a16:rowId xmlns:a16="http://schemas.microsoft.com/office/drawing/2014/main" val="2654249307"/>
                  </a:ext>
                </a:extLst>
              </a:tr>
              <a:tr h="134364">
                <a:tc>
                  <a:txBody>
                    <a:bodyPr/>
                    <a:lstStyle/>
                    <a:p>
                      <a:pPr marL="0" lvl="0" indent="0">
                        <a:buFont typeface="+mj-lt"/>
                        <a:buNone/>
                      </a:pPr>
                      <a:r>
                        <a:rPr lang="tr-TR" sz="1800" dirty="0">
                          <a:effectLst/>
                        </a:rPr>
                        <a:t>34. </a:t>
                      </a:r>
                      <a:r>
                        <a:rPr lang="en-GB" sz="1800" dirty="0">
                          <a:effectLst/>
                        </a:rPr>
                        <a:t>Malaysia </a:t>
                      </a:r>
                      <a:endParaRPr lang="en-GB" sz="2400" dirty="0">
                        <a:effectLst/>
                        <a:latin typeface="Times New Roman" panose="02020603050405020304" pitchFamily="18" charset="0"/>
                        <a:ea typeface="Times New Roman" panose="02020603050405020304" pitchFamily="18" charset="0"/>
                      </a:endParaRPr>
                    </a:p>
                  </a:txBody>
                  <a:tcPr marL="21435" marR="21435" marT="21435" marB="21435" anchor="ctr">
                    <a:solidFill>
                      <a:srgbClr val="FF0000"/>
                    </a:solidFill>
                  </a:tcPr>
                </a:tc>
                <a:tc>
                  <a:txBody>
                    <a:bodyPr/>
                    <a:lstStyle/>
                    <a:p>
                      <a:pPr algn="r">
                        <a:buNone/>
                      </a:pPr>
                      <a:r>
                        <a:rPr lang="en-GB" sz="1800" b="1" dirty="0">
                          <a:solidFill>
                            <a:schemeClr val="bg1"/>
                          </a:solidFill>
                          <a:effectLst/>
                        </a:rPr>
                        <a:t>22,155,193</a:t>
                      </a:r>
                      <a:endParaRPr lang="en-GB" sz="2400" b="1" dirty="0">
                        <a:solidFill>
                          <a:schemeClr val="bg1"/>
                        </a:solidFill>
                        <a:effectLst/>
                        <a:latin typeface="Times New Roman" panose="02020603050405020304" pitchFamily="18" charset="0"/>
                        <a:ea typeface="Times New Roman" panose="02020603050405020304" pitchFamily="18" charset="0"/>
                      </a:endParaRPr>
                    </a:p>
                  </a:txBody>
                  <a:tcPr marL="21435" marR="21435" marT="21435" marB="21435" anchor="ctr">
                    <a:solidFill>
                      <a:srgbClr val="FF0000"/>
                    </a:solidFill>
                  </a:tcPr>
                </a:tc>
                <a:tc>
                  <a:txBody>
                    <a:bodyPr/>
                    <a:lstStyle/>
                    <a:p>
                      <a:pPr algn="r">
                        <a:buNone/>
                      </a:pPr>
                      <a:r>
                        <a:rPr lang="en-GB" sz="1800" b="1" dirty="0">
                          <a:solidFill>
                            <a:schemeClr val="bg1"/>
                          </a:solidFill>
                          <a:effectLst/>
                        </a:rPr>
                        <a:t>21,245,983</a:t>
                      </a:r>
                      <a:endParaRPr lang="en-GB" sz="2400" b="1" dirty="0">
                        <a:solidFill>
                          <a:schemeClr val="bg1"/>
                        </a:solidFill>
                        <a:effectLst/>
                        <a:latin typeface="Times New Roman" panose="02020603050405020304" pitchFamily="18" charset="0"/>
                        <a:ea typeface="Times New Roman" panose="02020603050405020304" pitchFamily="18" charset="0"/>
                      </a:endParaRPr>
                    </a:p>
                  </a:txBody>
                  <a:tcPr marL="21435" marR="21435" marT="21435" marB="21435" anchor="ctr">
                    <a:solidFill>
                      <a:srgbClr val="FF0000"/>
                    </a:solidFill>
                  </a:tcPr>
                </a:tc>
                <a:tc>
                  <a:txBody>
                    <a:bodyPr/>
                    <a:lstStyle/>
                    <a:p>
                      <a:pPr algn="r">
                        <a:buNone/>
                      </a:pPr>
                      <a:r>
                        <a:rPr lang="en-GB" sz="1800" b="1" dirty="0">
                          <a:solidFill>
                            <a:schemeClr val="bg1"/>
                          </a:solidFill>
                          <a:effectLst/>
                        </a:rPr>
                        <a:t>31,942,077</a:t>
                      </a:r>
                      <a:endParaRPr lang="en-GB" sz="2400" b="1" dirty="0">
                        <a:solidFill>
                          <a:schemeClr val="bg1"/>
                        </a:solidFill>
                        <a:effectLst/>
                        <a:latin typeface="Times New Roman" panose="02020603050405020304" pitchFamily="18" charset="0"/>
                        <a:ea typeface="Times New Roman" panose="02020603050405020304" pitchFamily="18" charset="0"/>
                      </a:endParaRPr>
                    </a:p>
                  </a:txBody>
                  <a:tcPr marL="21435" marR="21435" marT="21435" marB="21435" anchor="ctr">
                    <a:solidFill>
                      <a:srgbClr val="FF0000"/>
                    </a:solidFill>
                  </a:tcPr>
                </a:tc>
                <a:tc>
                  <a:txBody>
                    <a:bodyPr/>
                    <a:lstStyle/>
                    <a:p>
                      <a:pPr algn="r">
                        <a:buNone/>
                      </a:pPr>
                      <a:r>
                        <a:rPr lang="en-GB" sz="1800" b="1" dirty="0">
                          <a:solidFill>
                            <a:schemeClr val="bg1"/>
                          </a:solidFill>
                          <a:effectLst/>
                        </a:rPr>
                        <a:t>42,671,311</a:t>
                      </a:r>
                      <a:endParaRPr lang="en-GB" sz="2400" b="1" dirty="0">
                        <a:solidFill>
                          <a:schemeClr val="bg1"/>
                        </a:solidFill>
                        <a:effectLst/>
                        <a:latin typeface="Times New Roman" panose="02020603050405020304" pitchFamily="18" charset="0"/>
                        <a:ea typeface="Times New Roman" panose="02020603050405020304" pitchFamily="18" charset="0"/>
                      </a:endParaRPr>
                    </a:p>
                  </a:txBody>
                  <a:tcPr marL="21435" marR="21435" marT="21435" marB="21435" anchor="ctr">
                    <a:solidFill>
                      <a:srgbClr val="FF0000"/>
                    </a:solidFill>
                  </a:tcPr>
                </a:tc>
                <a:tc>
                  <a:txBody>
                    <a:bodyPr/>
                    <a:lstStyle/>
                    <a:p>
                      <a:pPr algn="r">
                        <a:buNone/>
                      </a:pPr>
                      <a:r>
                        <a:rPr lang="en-GB" sz="1800" b="1" dirty="0">
                          <a:solidFill>
                            <a:schemeClr val="bg1"/>
                          </a:solidFill>
                          <a:effectLst/>
                        </a:rPr>
                        <a:t>53,402,362</a:t>
                      </a:r>
                      <a:endParaRPr lang="en-GB" sz="2400" b="1" dirty="0">
                        <a:solidFill>
                          <a:schemeClr val="bg1"/>
                        </a:solidFill>
                        <a:effectLst/>
                        <a:latin typeface="Times New Roman" panose="02020603050405020304" pitchFamily="18" charset="0"/>
                        <a:ea typeface="Times New Roman" panose="02020603050405020304" pitchFamily="18" charset="0"/>
                      </a:endParaRPr>
                    </a:p>
                  </a:txBody>
                  <a:tcPr marL="21435" marR="21435" marT="21435" marB="21435" anchor="ctr">
                    <a:solidFill>
                      <a:srgbClr val="FF0000"/>
                    </a:solidFill>
                  </a:tcPr>
                </a:tc>
                <a:extLst>
                  <a:ext uri="{0D108BD9-81ED-4DB2-BD59-A6C34878D82A}">
                    <a16:rowId xmlns:a16="http://schemas.microsoft.com/office/drawing/2014/main" val="4285059607"/>
                  </a:ext>
                </a:extLst>
              </a:tr>
            </a:tbl>
          </a:graphicData>
        </a:graphic>
      </p:graphicFrame>
      <p:sp>
        <p:nvSpPr>
          <p:cNvPr id="3" name="Slide Number Placeholder 2">
            <a:extLst>
              <a:ext uri="{FF2B5EF4-FFF2-40B4-BE49-F238E27FC236}">
                <a16:creationId xmlns:a16="http://schemas.microsoft.com/office/drawing/2014/main" id="{7D2AD155-DF74-7406-E812-D5F9DD5A25B6}"/>
              </a:ext>
            </a:extLst>
          </p:cNvPr>
          <p:cNvSpPr>
            <a:spLocks noGrp="1"/>
          </p:cNvSpPr>
          <p:nvPr>
            <p:ph type="sldNum" sz="quarter" idx="12"/>
          </p:nvPr>
        </p:nvSpPr>
        <p:spPr/>
        <p:txBody>
          <a:bodyPr/>
          <a:lstStyle/>
          <a:p>
            <a:fld id="{001EB87D-2C7B-44B5-AAC9-F83321C61E43}" type="slidenum">
              <a:rPr lang="en-GB" smtClean="0"/>
              <a:t>18</a:t>
            </a:fld>
            <a:endParaRPr lang="en-GB"/>
          </a:p>
        </p:txBody>
      </p:sp>
    </p:spTree>
    <p:extLst>
      <p:ext uri="{BB962C8B-B14F-4D97-AF65-F5344CB8AC3E}">
        <p14:creationId xmlns:p14="http://schemas.microsoft.com/office/powerpoint/2010/main" val="11014040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4A19A-755F-CBD6-137C-204492F972E5}"/>
              </a:ext>
            </a:extLst>
          </p:cNvPr>
          <p:cNvSpPr>
            <a:spLocks noGrp="1"/>
          </p:cNvSpPr>
          <p:nvPr>
            <p:ph type="title"/>
          </p:nvPr>
        </p:nvSpPr>
        <p:spPr>
          <a:xfrm>
            <a:off x="0" y="148674"/>
            <a:ext cx="11980506" cy="1325563"/>
          </a:xfrm>
          <a:solidFill>
            <a:schemeClr val="bg1"/>
          </a:solidFill>
        </p:spPr>
        <p:txBody>
          <a:bodyPr>
            <a:normAutofit/>
          </a:bodyPr>
          <a:lstStyle/>
          <a:p>
            <a:pPr algn="ctr"/>
            <a:r>
              <a:rPr lang="tr-TR" sz="3600" b="1" dirty="0"/>
              <a:t>World Service Export- SERVICE CATEGORY</a:t>
            </a:r>
            <a:endParaRPr lang="en-GB" sz="3600" b="1" dirty="0"/>
          </a:p>
        </p:txBody>
      </p:sp>
      <p:graphicFrame>
        <p:nvGraphicFramePr>
          <p:cNvPr id="4" name="Content Placeholder 3">
            <a:extLst>
              <a:ext uri="{FF2B5EF4-FFF2-40B4-BE49-F238E27FC236}">
                <a16:creationId xmlns:a16="http://schemas.microsoft.com/office/drawing/2014/main" id="{46A3E79E-BDAE-859A-1B2A-36E96ABBBF21}"/>
              </a:ext>
            </a:extLst>
          </p:cNvPr>
          <p:cNvGraphicFramePr>
            <a:graphicFrameLocks noGrp="1"/>
          </p:cNvGraphicFramePr>
          <p:nvPr>
            <p:ph idx="1"/>
            <p:extLst>
              <p:ext uri="{D42A27DB-BD31-4B8C-83A1-F6EECF244321}">
                <p14:modId xmlns:p14="http://schemas.microsoft.com/office/powerpoint/2010/main" val="187766960"/>
              </p:ext>
            </p:extLst>
          </p:nvPr>
        </p:nvGraphicFramePr>
        <p:xfrm>
          <a:off x="0" y="1197917"/>
          <a:ext cx="12191998" cy="7092302"/>
        </p:xfrm>
        <a:graphic>
          <a:graphicData uri="http://schemas.openxmlformats.org/drawingml/2006/table">
            <a:tbl>
              <a:tblPr firstRow="1" firstCol="1" bandRow="1">
                <a:tableStyleId>{5C22544A-7EE6-4342-B048-85BDC9FD1C3A}</a:tableStyleId>
              </a:tblPr>
              <a:tblGrid>
                <a:gridCol w="1020955">
                  <a:extLst>
                    <a:ext uri="{9D8B030D-6E8A-4147-A177-3AD203B41FA5}">
                      <a16:colId xmlns:a16="http://schemas.microsoft.com/office/drawing/2014/main" val="3287815729"/>
                    </a:ext>
                  </a:extLst>
                </a:gridCol>
                <a:gridCol w="2462473">
                  <a:extLst>
                    <a:ext uri="{9D8B030D-6E8A-4147-A177-3AD203B41FA5}">
                      <a16:colId xmlns:a16="http://schemas.microsoft.com/office/drawing/2014/main" val="2666020962"/>
                    </a:ext>
                  </a:extLst>
                </a:gridCol>
                <a:gridCol w="1741714">
                  <a:extLst>
                    <a:ext uri="{9D8B030D-6E8A-4147-A177-3AD203B41FA5}">
                      <a16:colId xmlns:a16="http://schemas.microsoft.com/office/drawing/2014/main" val="700775539"/>
                    </a:ext>
                  </a:extLst>
                </a:gridCol>
                <a:gridCol w="1741714">
                  <a:extLst>
                    <a:ext uri="{9D8B030D-6E8A-4147-A177-3AD203B41FA5}">
                      <a16:colId xmlns:a16="http://schemas.microsoft.com/office/drawing/2014/main" val="459299963"/>
                    </a:ext>
                  </a:extLst>
                </a:gridCol>
                <a:gridCol w="1741714">
                  <a:extLst>
                    <a:ext uri="{9D8B030D-6E8A-4147-A177-3AD203B41FA5}">
                      <a16:colId xmlns:a16="http://schemas.microsoft.com/office/drawing/2014/main" val="1823245122"/>
                    </a:ext>
                  </a:extLst>
                </a:gridCol>
                <a:gridCol w="1741714">
                  <a:extLst>
                    <a:ext uri="{9D8B030D-6E8A-4147-A177-3AD203B41FA5}">
                      <a16:colId xmlns:a16="http://schemas.microsoft.com/office/drawing/2014/main" val="411314845"/>
                    </a:ext>
                  </a:extLst>
                </a:gridCol>
                <a:gridCol w="1741714">
                  <a:extLst>
                    <a:ext uri="{9D8B030D-6E8A-4147-A177-3AD203B41FA5}">
                      <a16:colId xmlns:a16="http://schemas.microsoft.com/office/drawing/2014/main" val="1612194306"/>
                    </a:ext>
                  </a:extLst>
                </a:gridCol>
              </a:tblGrid>
              <a:tr h="604001">
                <a:tc>
                  <a:txBody>
                    <a:bodyPr/>
                    <a:lstStyle/>
                    <a:p>
                      <a:pPr algn="ctr">
                        <a:buNone/>
                      </a:pPr>
                      <a:r>
                        <a:rPr lang="en-GB" sz="1800" b="1" dirty="0">
                          <a:effectLst/>
                        </a:rPr>
                        <a:t>Service code</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ctr">
                        <a:buNone/>
                      </a:pPr>
                      <a:r>
                        <a:rPr lang="en-GB" sz="1800" b="1" dirty="0">
                          <a:effectLst/>
                        </a:rPr>
                        <a:t>Service label</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ctr">
                        <a:buNone/>
                      </a:pPr>
                      <a:r>
                        <a:rPr lang="en-GB" sz="1800" b="1">
                          <a:effectLst/>
                        </a:rPr>
                        <a:t>Exported value in 2020</a:t>
                      </a:r>
                      <a:endParaRPr lang="en-GB" sz="32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ctr">
                        <a:buNone/>
                      </a:pPr>
                      <a:r>
                        <a:rPr lang="en-GB" sz="1800" b="1">
                          <a:effectLst/>
                        </a:rPr>
                        <a:t>Exported value in 2021</a:t>
                      </a:r>
                      <a:endParaRPr lang="en-GB" sz="32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ctr">
                        <a:buNone/>
                      </a:pPr>
                      <a:r>
                        <a:rPr lang="en-GB" sz="1800" b="1">
                          <a:effectLst/>
                        </a:rPr>
                        <a:t>Exported value in 2022</a:t>
                      </a:r>
                      <a:endParaRPr lang="en-GB" sz="32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ctr">
                        <a:buNone/>
                      </a:pPr>
                      <a:r>
                        <a:rPr lang="en-GB" sz="1800" b="1">
                          <a:effectLst/>
                        </a:rPr>
                        <a:t>Exported value in 2023</a:t>
                      </a:r>
                      <a:endParaRPr lang="en-GB" sz="32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ctr">
                        <a:buNone/>
                      </a:pPr>
                      <a:r>
                        <a:rPr lang="en-GB" sz="1800" b="1">
                          <a:effectLst/>
                        </a:rPr>
                        <a:t>Exported value in 2024</a:t>
                      </a:r>
                      <a:endParaRPr lang="en-GB" sz="3200" b="1">
                        <a:effectLst/>
                        <a:latin typeface="Times New Roman" panose="02020603050405020304" pitchFamily="18" charset="0"/>
                        <a:ea typeface="Times New Roman" panose="02020603050405020304" pitchFamily="18" charset="0"/>
                      </a:endParaRPr>
                    </a:p>
                  </a:txBody>
                  <a:tcPr marL="38100" marR="38100" marT="38100" marB="38100" anchor="ctr"/>
                </a:tc>
                <a:extLst>
                  <a:ext uri="{0D108BD9-81ED-4DB2-BD59-A6C34878D82A}">
                    <a16:rowId xmlns:a16="http://schemas.microsoft.com/office/drawing/2014/main" val="4114418878"/>
                  </a:ext>
                </a:extLst>
              </a:tr>
              <a:tr h="436197">
                <a:tc>
                  <a:txBody>
                    <a:bodyPr/>
                    <a:lstStyle/>
                    <a:p>
                      <a:pPr>
                        <a:buNone/>
                      </a:pPr>
                      <a:r>
                        <a:rPr lang="en-GB" sz="1800" b="1" dirty="0">
                          <a:effectLst/>
                        </a:rPr>
                        <a:t>S </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2"/>
                    </a:solidFill>
                  </a:tcPr>
                </a:tc>
                <a:tc>
                  <a:txBody>
                    <a:bodyPr/>
                    <a:lstStyle/>
                    <a:p>
                      <a:pPr>
                        <a:buNone/>
                      </a:pPr>
                      <a:r>
                        <a:rPr lang="en-GB" sz="1800" b="1" dirty="0">
                          <a:effectLst/>
                        </a:rPr>
                        <a:t>All services</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2"/>
                    </a:solidFill>
                  </a:tcPr>
                </a:tc>
                <a:tc>
                  <a:txBody>
                    <a:bodyPr/>
                    <a:lstStyle/>
                    <a:p>
                      <a:pPr algn="r">
                        <a:buNone/>
                      </a:pPr>
                      <a:r>
                        <a:rPr lang="en-GB" sz="1800" b="1" dirty="0">
                          <a:effectLst/>
                        </a:rPr>
                        <a:t>5,320,263,199</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2"/>
                    </a:solidFill>
                  </a:tcPr>
                </a:tc>
                <a:tc>
                  <a:txBody>
                    <a:bodyPr/>
                    <a:lstStyle/>
                    <a:p>
                      <a:pPr algn="r">
                        <a:buNone/>
                      </a:pPr>
                      <a:r>
                        <a:rPr lang="en-GB" sz="1800" b="1" dirty="0">
                          <a:effectLst/>
                        </a:rPr>
                        <a:t>6,404,799,756</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2"/>
                    </a:solidFill>
                  </a:tcPr>
                </a:tc>
                <a:tc>
                  <a:txBody>
                    <a:bodyPr/>
                    <a:lstStyle/>
                    <a:p>
                      <a:pPr algn="r">
                        <a:buNone/>
                      </a:pPr>
                      <a:r>
                        <a:rPr lang="en-GB" sz="1800" b="1" dirty="0">
                          <a:effectLst/>
                        </a:rPr>
                        <a:t>7,414,659,224</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2"/>
                    </a:solidFill>
                  </a:tcPr>
                </a:tc>
                <a:tc>
                  <a:txBody>
                    <a:bodyPr/>
                    <a:lstStyle/>
                    <a:p>
                      <a:pPr algn="r">
                        <a:buNone/>
                      </a:pPr>
                      <a:r>
                        <a:rPr lang="en-GB" sz="1800" b="1" dirty="0">
                          <a:effectLst/>
                        </a:rPr>
                        <a:t>8,035,807,819</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2"/>
                    </a:solidFill>
                  </a:tcPr>
                </a:tc>
                <a:tc>
                  <a:txBody>
                    <a:bodyPr/>
                    <a:lstStyle/>
                    <a:p>
                      <a:pPr algn="r">
                        <a:buNone/>
                      </a:pPr>
                      <a:r>
                        <a:rPr lang="en-GB" sz="1800" b="1" dirty="0">
                          <a:effectLst/>
                        </a:rPr>
                        <a:t>8,812,755,280</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2"/>
                    </a:solidFill>
                  </a:tcPr>
                </a:tc>
                <a:extLst>
                  <a:ext uri="{0D108BD9-81ED-4DB2-BD59-A6C34878D82A}">
                    <a16:rowId xmlns:a16="http://schemas.microsoft.com/office/drawing/2014/main" val="265322803"/>
                  </a:ext>
                </a:extLst>
              </a:tr>
              <a:tr h="604001">
                <a:tc>
                  <a:txBody>
                    <a:bodyPr/>
                    <a:lstStyle/>
                    <a:p>
                      <a:pPr>
                        <a:buNone/>
                      </a:pPr>
                      <a:r>
                        <a:rPr lang="en-GB" sz="1800" b="1">
                          <a:effectLst/>
                        </a:rPr>
                        <a:t>10 </a:t>
                      </a:r>
                      <a:endParaRPr lang="en-GB" sz="32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buNone/>
                      </a:pPr>
                      <a:r>
                        <a:rPr lang="en-GB" sz="1800" b="1" dirty="0">
                          <a:effectLst/>
                        </a:rPr>
                        <a:t>Other business services</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a:effectLst/>
                        </a:rPr>
                        <a:t>1,453,281,237</a:t>
                      </a:r>
                      <a:endParaRPr lang="en-GB" sz="32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a:effectLst/>
                        </a:rPr>
                        <a:t>1,662,147,298</a:t>
                      </a:r>
                      <a:endParaRPr lang="en-GB" sz="32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a:effectLst/>
                        </a:rPr>
                        <a:t>1,753,494,960</a:t>
                      </a:r>
                      <a:endParaRPr lang="en-GB" sz="32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a:effectLst/>
                        </a:rPr>
                        <a:t>1,955,659,510</a:t>
                      </a:r>
                      <a:endParaRPr lang="en-GB" sz="32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a:effectLst/>
                        </a:rPr>
                        <a:t>2,105,304,363</a:t>
                      </a:r>
                      <a:endParaRPr lang="en-GB" sz="3200" b="1">
                        <a:effectLst/>
                        <a:latin typeface="Times New Roman" panose="02020603050405020304" pitchFamily="18" charset="0"/>
                        <a:ea typeface="Times New Roman" panose="02020603050405020304" pitchFamily="18" charset="0"/>
                      </a:endParaRPr>
                    </a:p>
                  </a:txBody>
                  <a:tcPr marL="38100" marR="38100" marT="38100" marB="38100" anchor="ctr"/>
                </a:tc>
                <a:extLst>
                  <a:ext uri="{0D108BD9-81ED-4DB2-BD59-A6C34878D82A}">
                    <a16:rowId xmlns:a16="http://schemas.microsoft.com/office/drawing/2014/main" val="868494726"/>
                  </a:ext>
                </a:extLst>
              </a:tr>
              <a:tr h="436197">
                <a:tc>
                  <a:txBody>
                    <a:bodyPr/>
                    <a:lstStyle/>
                    <a:p>
                      <a:pPr>
                        <a:buNone/>
                      </a:pPr>
                      <a:r>
                        <a:rPr lang="en-GB" sz="1800" b="1">
                          <a:effectLst/>
                        </a:rPr>
                        <a:t>4 </a:t>
                      </a:r>
                      <a:endParaRPr lang="en-GB" sz="32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buNone/>
                      </a:pPr>
                      <a:r>
                        <a:rPr lang="en-GB" sz="1800" b="1" dirty="0">
                          <a:effectLst/>
                        </a:rPr>
                        <a:t>Travel</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dirty="0">
                          <a:effectLst/>
                        </a:rPr>
                        <a:t>569,380,877</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a:effectLst/>
                        </a:rPr>
                        <a:t>653,656,215</a:t>
                      </a:r>
                      <a:endParaRPr lang="en-GB" sz="32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a:effectLst/>
                        </a:rPr>
                        <a:t>1,144,793,307</a:t>
                      </a:r>
                      <a:endParaRPr lang="en-GB" sz="32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a:effectLst/>
                        </a:rPr>
                        <a:t>1,520,317,372</a:t>
                      </a:r>
                      <a:endParaRPr lang="en-GB" sz="32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a:effectLst/>
                        </a:rPr>
                        <a:t>1,707,152,128</a:t>
                      </a:r>
                      <a:endParaRPr lang="en-GB" sz="3200" b="1">
                        <a:effectLst/>
                        <a:latin typeface="Times New Roman" panose="02020603050405020304" pitchFamily="18" charset="0"/>
                        <a:ea typeface="Times New Roman" panose="02020603050405020304" pitchFamily="18" charset="0"/>
                      </a:endParaRPr>
                    </a:p>
                  </a:txBody>
                  <a:tcPr marL="38100" marR="38100" marT="38100" marB="38100" anchor="ctr"/>
                </a:tc>
                <a:extLst>
                  <a:ext uri="{0D108BD9-81ED-4DB2-BD59-A6C34878D82A}">
                    <a16:rowId xmlns:a16="http://schemas.microsoft.com/office/drawing/2014/main" val="2968559190"/>
                  </a:ext>
                </a:extLst>
              </a:tr>
              <a:tr h="436197">
                <a:tc>
                  <a:txBody>
                    <a:bodyPr/>
                    <a:lstStyle/>
                    <a:p>
                      <a:pPr>
                        <a:buNone/>
                      </a:pPr>
                      <a:r>
                        <a:rPr lang="en-GB" sz="1800" b="1">
                          <a:effectLst/>
                        </a:rPr>
                        <a:t>3 </a:t>
                      </a:r>
                      <a:endParaRPr lang="en-GB" sz="32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buNone/>
                      </a:pPr>
                      <a:r>
                        <a:rPr lang="en-GB" sz="1800" b="1" dirty="0">
                          <a:effectLst/>
                        </a:rPr>
                        <a:t>Transport</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a:effectLst/>
                        </a:rPr>
                        <a:t>881,550,029</a:t>
                      </a:r>
                      <a:endParaRPr lang="en-GB" sz="32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dirty="0">
                          <a:effectLst/>
                        </a:rPr>
                        <a:t>1,230,958,874</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a:effectLst/>
                        </a:rPr>
                        <a:t>1,522,382,644</a:t>
                      </a:r>
                      <a:endParaRPr lang="en-GB" sz="32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a:effectLst/>
                        </a:rPr>
                        <a:t>1,360,449,219</a:t>
                      </a:r>
                      <a:endParaRPr lang="en-GB" sz="32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a:effectLst/>
                        </a:rPr>
                        <a:t>1,457,980,916</a:t>
                      </a:r>
                      <a:endParaRPr lang="en-GB" sz="3200" b="1">
                        <a:effectLst/>
                        <a:latin typeface="Times New Roman" panose="02020603050405020304" pitchFamily="18" charset="0"/>
                        <a:ea typeface="Times New Roman" panose="02020603050405020304" pitchFamily="18" charset="0"/>
                      </a:endParaRPr>
                    </a:p>
                  </a:txBody>
                  <a:tcPr marL="38100" marR="38100" marT="38100" marB="38100" anchor="ctr"/>
                </a:tc>
                <a:extLst>
                  <a:ext uri="{0D108BD9-81ED-4DB2-BD59-A6C34878D82A}">
                    <a16:rowId xmlns:a16="http://schemas.microsoft.com/office/drawing/2014/main" val="1820167896"/>
                  </a:ext>
                </a:extLst>
              </a:tr>
              <a:tr h="1007767">
                <a:tc>
                  <a:txBody>
                    <a:bodyPr/>
                    <a:lstStyle/>
                    <a:p>
                      <a:pPr>
                        <a:buNone/>
                      </a:pPr>
                      <a:r>
                        <a:rPr lang="en-GB" sz="1800" b="1">
                          <a:effectLst/>
                        </a:rPr>
                        <a:t>9 </a:t>
                      </a:r>
                      <a:endParaRPr lang="en-GB" sz="32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buNone/>
                      </a:pPr>
                      <a:r>
                        <a:rPr lang="en-GB" sz="1800" b="1" dirty="0">
                          <a:effectLst/>
                        </a:rPr>
                        <a:t>Telecommunications, computer, and information services</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dirty="0">
                          <a:effectLst/>
                        </a:rPr>
                        <a:t>781,541,294</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dirty="0">
                          <a:effectLst/>
                        </a:rPr>
                        <a:t>951,588,317</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dirty="0">
                          <a:effectLst/>
                        </a:rPr>
                        <a:t>981,797,400</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a:effectLst/>
                        </a:rPr>
                        <a:t>1,125,878,667</a:t>
                      </a:r>
                      <a:endParaRPr lang="en-GB" sz="32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a:effectLst/>
                        </a:rPr>
                        <a:t>1,241,580,539</a:t>
                      </a:r>
                      <a:endParaRPr lang="en-GB" sz="3200" b="1">
                        <a:effectLst/>
                        <a:latin typeface="Times New Roman" panose="02020603050405020304" pitchFamily="18" charset="0"/>
                        <a:ea typeface="Times New Roman" panose="02020603050405020304" pitchFamily="18" charset="0"/>
                      </a:endParaRPr>
                    </a:p>
                  </a:txBody>
                  <a:tcPr marL="38100" marR="38100" marT="38100" marB="38100" anchor="ctr"/>
                </a:tc>
                <a:extLst>
                  <a:ext uri="{0D108BD9-81ED-4DB2-BD59-A6C34878D82A}">
                    <a16:rowId xmlns:a16="http://schemas.microsoft.com/office/drawing/2014/main" val="1237344489"/>
                  </a:ext>
                </a:extLst>
              </a:tr>
              <a:tr h="436197">
                <a:tc>
                  <a:txBody>
                    <a:bodyPr/>
                    <a:lstStyle/>
                    <a:p>
                      <a:pPr>
                        <a:buNone/>
                      </a:pPr>
                      <a:r>
                        <a:rPr lang="en-GB" sz="1800" b="1">
                          <a:effectLst/>
                        </a:rPr>
                        <a:t>7 </a:t>
                      </a:r>
                      <a:endParaRPr lang="en-GB" sz="32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buNone/>
                      </a:pPr>
                      <a:r>
                        <a:rPr lang="en-GB" sz="1800" b="1">
                          <a:effectLst/>
                        </a:rPr>
                        <a:t>Financial services</a:t>
                      </a:r>
                      <a:endParaRPr lang="en-GB" sz="32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a:effectLst/>
                        </a:rPr>
                        <a:t>569,112,483</a:t>
                      </a:r>
                      <a:endParaRPr lang="en-GB" sz="32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a:effectLst/>
                        </a:rPr>
                        <a:t>660,628,326</a:t>
                      </a:r>
                      <a:endParaRPr lang="en-GB" sz="32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dirty="0">
                          <a:effectLst/>
                        </a:rPr>
                        <a:t>643,483,965</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dirty="0">
                          <a:effectLst/>
                        </a:rPr>
                        <a:t>705,822,677</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a:effectLst/>
                        </a:rPr>
                        <a:t>773,566,419</a:t>
                      </a:r>
                      <a:endParaRPr lang="en-GB" sz="3200" b="1">
                        <a:effectLst/>
                        <a:latin typeface="Times New Roman" panose="02020603050405020304" pitchFamily="18" charset="0"/>
                        <a:ea typeface="Times New Roman" panose="02020603050405020304" pitchFamily="18" charset="0"/>
                      </a:endParaRPr>
                    </a:p>
                  </a:txBody>
                  <a:tcPr marL="38100" marR="38100" marT="38100" marB="38100" anchor="ctr"/>
                </a:tc>
                <a:extLst>
                  <a:ext uri="{0D108BD9-81ED-4DB2-BD59-A6C34878D82A}">
                    <a16:rowId xmlns:a16="http://schemas.microsoft.com/office/drawing/2014/main" val="2267065627"/>
                  </a:ext>
                </a:extLst>
              </a:tr>
              <a:tr h="869172">
                <a:tc>
                  <a:txBody>
                    <a:bodyPr/>
                    <a:lstStyle/>
                    <a:p>
                      <a:pPr>
                        <a:buNone/>
                      </a:pPr>
                      <a:r>
                        <a:rPr lang="en-GB" sz="1800" b="1">
                          <a:effectLst/>
                        </a:rPr>
                        <a:t>8 </a:t>
                      </a:r>
                      <a:endParaRPr lang="en-GB" sz="32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buNone/>
                      </a:pPr>
                      <a:r>
                        <a:rPr lang="en-GB" sz="1800" b="1">
                          <a:effectLst/>
                        </a:rPr>
                        <a:t>Charges for the use of intellectual property n.i.e.</a:t>
                      </a:r>
                      <a:endParaRPr lang="en-GB" sz="32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a:effectLst/>
                        </a:rPr>
                        <a:t>405,003,131</a:t>
                      </a:r>
                      <a:endParaRPr lang="en-GB" sz="32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a:effectLst/>
                        </a:rPr>
                        <a:t>480,549,921</a:t>
                      </a:r>
                      <a:endParaRPr lang="en-GB" sz="32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dirty="0">
                          <a:effectLst/>
                        </a:rPr>
                        <a:t>485,561,697</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dirty="0">
                          <a:effectLst/>
                        </a:rPr>
                        <a:t>499,341,792</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a:effectLst/>
                        </a:rPr>
                        <a:t>548,978,767</a:t>
                      </a:r>
                      <a:endParaRPr lang="en-GB" sz="3200" b="1">
                        <a:effectLst/>
                        <a:latin typeface="Times New Roman" panose="02020603050405020304" pitchFamily="18" charset="0"/>
                        <a:ea typeface="Times New Roman" panose="02020603050405020304" pitchFamily="18" charset="0"/>
                      </a:endParaRPr>
                    </a:p>
                  </a:txBody>
                  <a:tcPr marL="38100" marR="38100" marT="38100" marB="38100" anchor="ctr"/>
                </a:tc>
                <a:extLst>
                  <a:ext uri="{0D108BD9-81ED-4DB2-BD59-A6C34878D82A}">
                    <a16:rowId xmlns:a16="http://schemas.microsoft.com/office/drawing/2014/main" val="1094053790"/>
                  </a:ext>
                </a:extLst>
              </a:tr>
              <a:tr h="721982">
                <a:tc>
                  <a:txBody>
                    <a:bodyPr/>
                    <a:lstStyle/>
                    <a:p>
                      <a:pPr>
                        <a:buNone/>
                      </a:pPr>
                      <a:r>
                        <a:rPr lang="en-GB" sz="1800" b="1">
                          <a:effectLst/>
                        </a:rPr>
                        <a:t>6 </a:t>
                      </a:r>
                      <a:endParaRPr lang="en-GB" sz="32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buNone/>
                      </a:pPr>
                      <a:r>
                        <a:rPr lang="en-GB" sz="1800" b="1">
                          <a:effectLst/>
                        </a:rPr>
                        <a:t>Insurance and pension services</a:t>
                      </a:r>
                      <a:endParaRPr lang="en-GB" sz="32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a:effectLst/>
                        </a:rPr>
                        <a:t>150,759,414</a:t>
                      </a:r>
                      <a:endParaRPr lang="en-GB" sz="32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a:effectLst/>
                        </a:rPr>
                        <a:t>179,346,671</a:t>
                      </a:r>
                      <a:endParaRPr lang="en-GB" sz="32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a:effectLst/>
                        </a:rPr>
                        <a:t>187,485,354</a:t>
                      </a:r>
                      <a:endParaRPr lang="en-GB" sz="32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dirty="0">
                          <a:effectLst/>
                        </a:rPr>
                        <a:t>219,428,525</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dirty="0">
                          <a:effectLst/>
                        </a:rPr>
                        <a:t>237,513,391</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tc>
                <a:extLst>
                  <a:ext uri="{0D108BD9-81ED-4DB2-BD59-A6C34878D82A}">
                    <a16:rowId xmlns:a16="http://schemas.microsoft.com/office/drawing/2014/main" val="4088102866"/>
                  </a:ext>
                </a:extLst>
              </a:tr>
            </a:tbl>
          </a:graphicData>
        </a:graphic>
      </p:graphicFrame>
      <p:sp>
        <p:nvSpPr>
          <p:cNvPr id="3" name="Slide Number Placeholder 2">
            <a:extLst>
              <a:ext uri="{FF2B5EF4-FFF2-40B4-BE49-F238E27FC236}">
                <a16:creationId xmlns:a16="http://schemas.microsoft.com/office/drawing/2014/main" id="{C5B78D57-FFF6-FF7B-7826-F8ED800AB6D8}"/>
              </a:ext>
            </a:extLst>
          </p:cNvPr>
          <p:cNvSpPr>
            <a:spLocks noGrp="1"/>
          </p:cNvSpPr>
          <p:nvPr>
            <p:ph type="sldNum" sz="quarter" idx="12"/>
          </p:nvPr>
        </p:nvSpPr>
        <p:spPr/>
        <p:txBody>
          <a:bodyPr/>
          <a:lstStyle/>
          <a:p>
            <a:fld id="{001EB87D-2C7B-44B5-AAC9-F83321C61E43}" type="slidenum">
              <a:rPr lang="en-GB" smtClean="0"/>
              <a:t>19</a:t>
            </a:fld>
            <a:endParaRPr lang="en-GB"/>
          </a:p>
        </p:txBody>
      </p:sp>
    </p:spTree>
    <p:extLst>
      <p:ext uri="{BB962C8B-B14F-4D97-AF65-F5344CB8AC3E}">
        <p14:creationId xmlns:p14="http://schemas.microsoft.com/office/powerpoint/2010/main" val="19804420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5E60D-50BA-D1C2-F503-22AA2442D530}"/>
              </a:ext>
            </a:extLst>
          </p:cNvPr>
          <p:cNvSpPr>
            <a:spLocks noGrp="1"/>
          </p:cNvSpPr>
          <p:nvPr>
            <p:ph type="title"/>
          </p:nvPr>
        </p:nvSpPr>
        <p:spPr/>
        <p:txBody>
          <a:bodyPr/>
          <a:lstStyle/>
          <a:p>
            <a:r>
              <a:rPr lang="en-GB" dirty="0"/>
              <a:t>Highlights of COMCEC </a:t>
            </a:r>
            <a:r>
              <a:rPr lang="tr-TR" dirty="0"/>
              <a:t>TRADE OUTLOOKS</a:t>
            </a:r>
            <a:endParaRPr lang="en-GB" dirty="0"/>
          </a:p>
        </p:txBody>
      </p:sp>
      <p:sp>
        <p:nvSpPr>
          <p:cNvPr id="3" name="Content Placeholder 2">
            <a:extLst>
              <a:ext uri="{FF2B5EF4-FFF2-40B4-BE49-F238E27FC236}">
                <a16:creationId xmlns:a16="http://schemas.microsoft.com/office/drawing/2014/main" id="{CC5CFB8F-399C-B2BE-495A-6E52A865AA3B}"/>
              </a:ext>
            </a:extLst>
          </p:cNvPr>
          <p:cNvSpPr>
            <a:spLocks noGrp="1"/>
          </p:cNvSpPr>
          <p:nvPr>
            <p:ph idx="1"/>
          </p:nvPr>
        </p:nvSpPr>
        <p:spPr/>
        <p:txBody>
          <a:bodyPr>
            <a:normAutofit fontScale="77500" lnSpcReduction="20000"/>
          </a:bodyPr>
          <a:lstStyle/>
          <a:p>
            <a:r>
              <a:rPr lang="tr-TR" dirty="0"/>
              <a:t>One of the COMCEC flagship publication</a:t>
            </a:r>
          </a:p>
          <a:p>
            <a:r>
              <a:rPr lang="tr-TR" dirty="0"/>
              <a:t>Annualy published since 2013</a:t>
            </a:r>
          </a:p>
          <a:p>
            <a:r>
              <a:rPr lang="tr-TR" dirty="0"/>
              <a:t>Overview of the year’s exports and imports</a:t>
            </a:r>
          </a:p>
          <a:p>
            <a:r>
              <a:rPr lang="tr-TR" dirty="0"/>
              <a:t>Analysis trends and pattern</a:t>
            </a:r>
          </a:p>
          <a:p>
            <a:r>
              <a:rPr lang="tr-TR" dirty="0"/>
              <a:t>Utilizes international trade databases e.g.IMF,WB,UNCTAD,ITC</a:t>
            </a:r>
          </a:p>
          <a:p>
            <a:r>
              <a:rPr lang="tr-TR" dirty="0"/>
              <a:t>Values are in USD thousand</a:t>
            </a:r>
          </a:p>
          <a:p>
            <a:r>
              <a:rPr lang="tr-TR" dirty="0"/>
              <a:t>Comment on the potential impact factors</a:t>
            </a:r>
          </a:p>
          <a:p>
            <a:r>
              <a:rPr lang="tr-TR" dirty="0"/>
              <a:t>Chapters includes</a:t>
            </a:r>
          </a:p>
          <a:p>
            <a:pPr lvl="1"/>
            <a:r>
              <a:rPr lang="tr-TR" dirty="0"/>
              <a:t>Global trade</a:t>
            </a:r>
          </a:p>
          <a:p>
            <a:pPr lvl="1"/>
            <a:r>
              <a:rPr lang="tr-TR" dirty="0"/>
              <a:t>OIC trade</a:t>
            </a:r>
          </a:p>
          <a:p>
            <a:pPr lvl="1"/>
            <a:r>
              <a:rPr lang="tr-TR" dirty="0"/>
              <a:t>Intra-OIC trade</a:t>
            </a:r>
          </a:p>
          <a:p>
            <a:pPr lvl="1"/>
            <a:r>
              <a:rPr lang="tr-TR" dirty="0"/>
              <a:t>Merhandise and Service trade</a:t>
            </a:r>
            <a:endParaRPr lang="en-GB" dirty="0"/>
          </a:p>
        </p:txBody>
      </p:sp>
      <p:sp>
        <p:nvSpPr>
          <p:cNvPr id="4" name="Slide Number Placeholder 3">
            <a:extLst>
              <a:ext uri="{FF2B5EF4-FFF2-40B4-BE49-F238E27FC236}">
                <a16:creationId xmlns:a16="http://schemas.microsoft.com/office/drawing/2014/main" id="{9EF6B863-D5B6-6DDF-34B3-D9074BB74402}"/>
              </a:ext>
            </a:extLst>
          </p:cNvPr>
          <p:cNvSpPr>
            <a:spLocks noGrp="1"/>
          </p:cNvSpPr>
          <p:nvPr>
            <p:ph type="sldNum" sz="quarter" idx="12"/>
          </p:nvPr>
        </p:nvSpPr>
        <p:spPr/>
        <p:txBody>
          <a:bodyPr/>
          <a:lstStyle/>
          <a:p>
            <a:fld id="{001EB87D-2C7B-44B5-AAC9-F83321C61E43}" type="slidenum">
              <a:rPr lang="en-GB" smtClean="0"/>
              <a:t>2</a:t>
            </a:fld>
            <a:endParaRPr lang="en-GB"/>
          </a:p>
        </p:txBody>
      </p:sp>
    </p:spTree>
    <p:extLst>
      <p:ext uri="{BB962C8B-B14F-4D97-AF65-F5344CB8AC3E}">
        <p14:creationId xmlns:p14="http://schemas.microsoft.com/office/powerpoint/2010/main" val="11802679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D25F302-27C5-414F-97F8-6EA0A6C028B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12">
            <a:extLst>
              <a:ext uri="{FF2B5EF4-FFF2-40B4-BE49-F238E27FC236}">
                <a16:creationId xmlns:a16="http://schemas.microsoft.com/office/drawing/2014/main" id="{830A36F8-48C2-4842-A87B-8CE8DF4E7FD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8F451A30-466B-4996-9BA5-CD6ABCC6D55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3CDF2D-6222-A927-0FC6-2D8519606455}"/>
              </a:ext>
            </a:extLst>
          </p:cNvPr>
          <p:cNvSpPr>
            <a:spLocks noGrp="1"/>
          </p:cNvSpPr>
          <p:nvPr>
            <p:ph type="title"/>
          </p:nvPr>
        </p:nvSpPr>
        <p:spPr>
          <a:xfrm>
            <a:off x="4924558" y="3284174"/>
            <a:ext cx="6144085" cy="2524947"/>
          </a:xfrm>
        </p:spPr>
        <p:txBody>
          <a:bodyPr>
            <a:normAutofit/>
          </a:bodyPr>
          <a:lstStyle/>
          <a:p>
            <a:r>
              <a:rPr lang="tr-TR" sz="5600" dirty="0"/>
              <a:t>OIC</a:t>
            </a:r>
            <a:br>
              <a:rPr lang="tr-TR" sz="5600" dirty="0"/>
            </a:br>
            <a:r>
              <a:rPr lang="tr-TR" sz="5600" dirty="0"/>
              <a:t>MERCHANDISE TRADE</a:t>
            </a:r>
            <a:endParaRPr lang="en-GB" sz="5600" dirty="0"/>
          </a:p>
        </p:txBody>
      </p:sp>
      <p:pic>
        <p:nvPicPr>
          <p:cNvPr id="4" name="Content Placeholder 3">
            <a:extLst>
              <a:ext uri="{FF2B5EF4-FFF2-40B4-BE49-F238E27FC236}">
                <a16:creationId xmlns:a16="http://schemas.microsoft.com/office/drawing/2014/main" id="{CF2CAA0F-26CB-234B-28A3-38E6A1327CC4}"/>
              </a:ext>
            </a:extLst>
          </p:cNvPr>
          <p:cNvPicPr>
            <a:picLocks noChangeAspect="1"/>
          </p:cNvPicPr>
          <p:nvPr/>
        </p:nvPicPr>
        <p:blipFill>
          <a:blip r:embed="rId3"/>
          <a:srcRect t="9136" r="-1" b="689"/>
          <a:stretch>
            <a:fillRect/>
          </a:stretch>
        </p:blipFill>
        <p:spPr>
          <a:xfrm>
            <a:off x="1123357" y="3018327"/>
            <a:ext cx="3533985" cy="2728198"/>
          </a:xfrm>
          <a:prstGeom prst="rect">
            <a:avLst/>
          </a:prstGeom>
        </p:spPr>
      </p:pic>
      <p:sp>
        <p:nvSpPr>
          <p:cNvPr id="3" name="Slide Number Placeholder 2">
            <a:extLst>
              <a:ext uri="{FF2B5EF4-FFF2-40B4-BE49-F238E27FC236}">
                <a16:creationId xmlns:a16="http://schemas.microsoft.com/office/drawing/2014/main" id="{34A775C6-7185-8F6D-F2EA-FBCB98F6A4FD}"/>
              </a:ext>
            </a:extLst>
          </p:cNvPr>
          <p:cNvSpPr>
            <a:spLocks noGrp="1"/>
          </p:cNvSpPr>
          <p:nvPr>
            <p:ph type="sldNum" sz="quarter" idx="12"/>
          </p:nvPr>
        </p:nvSpPr>
        <p:spPr/>
        <p:txBody>
          <a:bodyPr/>
          <a:lstStyle/>
          <a:p>
            <a:fld id="{001EB87D-2C7B-44B5-AAC9-F83321C61E43}" type="slidenum">
              <a:rPr lang="en-GB" smtClean="0"/>
              <a:t>20</a:t>
            </a:fld>
            <a:endParaRPr lang="en-GB"/>
          </a:p>
        </p:txBody>
      </p:sp>
    </p:spTree>
    <p:extLst>
      <p:ext uri="{BB962C8B-B14F-4D97-AF65-F5344CB8AC3E}">
        <p14:creationId xmlns:p14="http://schemas.microsoft.com/office/powerpoint/2010/main" val="24652984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566A0-66FB-D183-EB01-EB2073F58F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9D9ACB-A728-D0E1-B61B-EBE596F1666E}"/>
              </a:ext>
            </a:extLst>
          </p:cNvPr>
          <p:cNvSpPr>
            <a:spLocks noGrp="1"/>
          </p:cNvSpPr>
          <p:nvPr>
            <p:ph type="title"/>
          </p:nvPr>
        </p:nvSpPr>
        <p:spPr>
          <a:xfrm>
            <a:off x="0" y="-205273"/>
            <a:ext cx="12192000" cy="1325563"/>
          </a:xfrm>
          <a:solidFill>
            <a:schemeClr val="bg1"/>
          </a:solidFill>
        </p:spPr>
        <p:txBody>
          <a:bodyPr/>
          <a:lstStyle/>
          <a:p>
            <a:pPr algn="ctr"/>
            <a:r>
              <a:rPr lang="tr-TR" b="1" dirty="0"/>
              <a:t>OIC  M</a:t>
            </a:r>
            <a:r>
              <a:rPr lang="tr-TR" sz="4000" b="1" dirty="0"/>
              <a:t>erchandise Trade -  OVERVIEW</a:t>
            </a:r>
            <a:endParaRPr lang="en-GB" b="1" dirty="0">
              <a:highlight>
                <a:srgbClr val="FFFF00"/>
              </a:highlight>
            </a:endParaRPr>
          </a:p>
        </p:txBody>
      </p:sp>
      <p:graphicFrame>
        <p:nvGraphicFramePr>
          <p:cNvPr id="4" name="Content Placeholder 3">
            <a:extLst>
              <a:ext uri="{FF2B5EF4-FFF2-40B4-BE49-F238E27FC236}">
                <a16:creationId xmlns:a16="http://schemas.microsoft.com/office/drawing/2014/main" id="{19DE2D15-8D1A-DD91-818F-9F089F83128B}"/>
              </a:ext>
            </a:extLst>
          </p:cNvPr>
          <p:cNvGraphicFramePr>
            <a:graphicFrameLocks noGrp="1"/>
          </p:cNvGraphicFramePr>
          <p:nvPr>
            <p:ph idx="1"/>
            <p:extLst>
              <p:ext uri="{D42A27DB-BD31-4B8C-83A1-F6EECF244321}">
                <p14:modId xmlns:p14="http://schemas.microsoft.com/office/powerpoint/2010/main" val="3427700377"/>
              </p:ext>
            </p:extLst>
          </p:nvPr>
        </p:nvGraphicFramePr>
        <p:xfrm>
          <a:off x="0" y="721695"/>
          <a:ext cx="12192000" cy="1482060"/>
        </p:xfrm>
        <a:graphic>
          <a:graphicData uri="http://schemas.openxmlformats.org/drawingml/2006/table">
            <a:tbl>
              <a:tblPr firstRow="1" firstCol="1" bandRow="1">
                <a:tableStyleId>{5C22544A-7EE6-4342-B048-85BDC9FD1C3A}</a:tableStyleId>
              </a:tblPr>
              <a:tblGrid>
                <a:gridCol w="2032000">
                  <a:extLst>
                    <a:ext uri="{9D8B030D-6E8A-4147-A177-3AD203B41FA5}">
                      <a16:colId xmlns:a16="http://schemas.microsoft.com/office/drawing/2014/main" val="1059993319"/>
                    </a:ext>
                  </a:extLst>
                </a:gridCol>
                <a:gridCol w="2032000">
                  <a:extLst>
                    <a:ext uri="{9D8B030D-6E8A-4147-A177-3AD203B41FA5}">
                      <a16:colId xmlns:a16="http://schemas.microsoft.com/office/drawing/2014/main" val="4199627918"/>
                    </a:ext>
                  </a:extLst>
                </a:gridCol>
                <a:gridCol w="2032000">
                  <a:extLst>
                    <a:ext uri="{9D8B030D-6E8A-4147-A177-3AD203B41FA5}">
                      <a16:colId xmlns:a16="http://schemas.microsoft.com/office/drawing/2014/main" val="844061528"/>
                    </a:ext>
                  </a:extLst>
                </a:gridCol>
                <a:gridCol w="2032000">
                  <a:extLst>
                    <a:ext uri="{9D8B030D-6E8A-4147-A177-3AD203B41FA5}">
                      <a16:colId xmlns:a16="http://schemas.microsoft.com/office/drawing/2014/main" val="3007115325"/>
                    </a:ext>
                  </a:extLst>
                </a:gridCol>
                <a:gridCol w="2032000">
                  <a:extLst>
                    <a:ext uri="{9D8B030D-6E8A-4147-A177-3AD203B41FA5}">
                      <a16:colId xmlns:a16="http://schemas.microsoft.com/office/drawing/2014/main" val="297461385"/>
                    </a:ext>
                  </a:extLst>
                </a:gridCol>
                <a:gridCol w="2032000">
                  <a:extLst>
                    <a:ext uri="{9D8B030D-6E8A-4147-A177-3AD203B41FA5}">
                      <a16:colId xmlns:a16="http://schemas.microsoft.com/office/drawing/2014/main" val="573306192"/>
                    </a:ext>
                  </a:extLst>
                </a:gridCol>
              </a:tblGrid>
              <a:tr h="581730">
                <a:tc>
                  <a:txBody>
                    <a:bodyPr/>
                    <a:lstStyle/>
                    <a:p>
                      <a:pPr algn="ctr">
                        <a:buNone/>
                      </a:pPr>
                      <a:endParaRPr lang="en-GB" sz="1800" b="1" dirty="0">
                        <a:effectLst/>
                        <a:latin typeface="Times New Roman" panose="02020603050405020304" pitchFamily="18" charset="0"/>
                        <a:ea typeface="Times New Roman" panose="02020603050405020304" pitchFamily="18" charset="0"/>
                      </a:endParaRPr>
                    </a:p>
                  </a:txBody>
                  <a:tcPr marL="23445" marR="23445" marT="23445" marB="23445" anchor="ctr"/>
                </a:tc>
                <a:tc>
                  <a:txBody>
                    <a:bodyPr/>
                    <a:lstStyle/>
                    <a:p>
                      <a:pPr algn="ctr">
                        <a:buNone/>
                      </a:pPr>
                      <a:r>
                        <a:rPr lang="en-GB" sz="2000" b="1" dirty="0">
                          <a:effectLst/>
                        </a:rPr>
                        <a:t>2020</a:t>
                      </a:r>
                      <a:r>
                        <a:rPr lang="tr-TR" sz="2000" b="1" dirty="0">
                          <a:effectLst/>
                        </a:rPr>
                        <a:t> </a:t>
                      </a:r>
                      <a:endParaRPr lang="en-GB" sz="2400" b="1" dirty="0">
                        <a:effectLst/>
                        <a:latin typeface="Times New Roman" panose="02020603050405020304" pitchFamily="18" charset="0"/>
                        <a:ea typeface="Times New Roman" panose="02020603050405020304" pitchFamily="18" charset="0"/>
                      </a:endParaRPr>
                    </a:p>
                  </a:txBody>
                  <a:tcPr marL="23445" marR="23445" marT="23445" marB="23445" anchor="ctr"/>
                </a:tc>
                <a:tc>
                  <a:txBody>
                    <a:bodyPr/>
                    <a:lstStyle/>
                    <a:p>
                      <a:pPr algn="ctr">
                        <a:buNone/>
                      </a:pPr>
                      <a:r>
                        <a:rPr lang="en-GB" sz="2000" b="1" dirty="0">
                          <a:effectLst/>
                        </a:rPr>
                        <a:t>2021</a:t>
                      </a:r>
                      <a:endParaRPr lang="en-GB" sz="2400" b="1" dirty="0">
                        <a:effectLst/>
                        <a:latin typeface="Times New Roman" panose="02020603050405020304" pitchFamily="18" charset="0"/>
                        <a:ea typeface="Times New Roman" panose="02020603050405020304" pitchFamily="18" charset="0"/>
                      </a:endParaRPr>
                    </a:p>
                  </a:txBody>
                  <a:tcPr marL="23445" marR="23445" marT="23445" marB="23445" anchor="ctr"/>
                </a:tc>
                <a:tc>
                  <a:txBody>
                    <a:bodyPr/>
                    <a:lstStyle/>
                    <a:p>
                      <a:pPr algn="ctr">
                        <a:buNone/>
                      </a:pPr>
                      <a:r>
                        <a:rPr lang="en-GB" sz="2000" b="1" dirty="0">
                          <a:effectLst/>
                        </a:rPr>
                        <a:t>2022</a:t>
                      </a:r>
                      <a:endParaRPr lang="en-GB" sz="2400" b="1" dirty="0">
                        <a:effectLst/>
                        <a:latin typeface="Times New Roman" panose="02020603050405020304" pitchFamily="18" charset="0"/>
                        <a:ea typeface="Times New Roman" panose="02020603050405020304" pitchFamily="18" charset="0"/>
                      </a:endParaRPr>
                    </a:p>
                  </a:txBody>
                  <a:tcPr marL="23445" marR="23445" marT="23445" marB="23445" anchor="ctr"/>
                </a:tc>
                <a:tc>
                  <a:txBody>
                    <a:bodyPr/>
                    <a:lstStyle/>
                    <a:p>
                      <a:pPr algn="ctr">
                        <a:buNone/>
                      </a:pPr>
                      <a:r>
                        <a:rPr lang="en-GB" sz="2000" b="1" dirty="0">
                          <a:effectLst/>
                        </a:rPr>
                        <a:t>2023</a:t>
                      </a:r>
                      <a:endParaRPr lang="en-GB" sz="2400" b="1" dirty="0">
                        <a:effectLst/>
                        <a:latin typeface="Times New Roman" panose="02020603050405020304" pitchFamily="18" charset="0"/>
                        <a:ea typeface="Times New Roman" panose="02020603050405020304" pitchFamily="18" charset="0"/>
                      </a:endParaRPr>
                    </a:p>
                  </a:txBody>
                  <a:tcPr marL="23445" marR="23445" marT="23445" marB="23445" anchor="ctr"/>
                </a:tc>
                <a:tc>
                  <a:txBody>
                    <a:bodyPr/>
                    <a:lstStyle/>
                    <a:p>
                      <a:pPr marL="0" algn="ctr" defTabSz="914400" rtl="0" eaLnBrk="1" latinLnBrk="0" hangingPunct="1">
                        <a:buNone/>
                      </a:pPr>
                      <a:r>
                        <a:rPr lang="en-GB" sz="2000" b="1" kern="1200" dirty="0">
                          <a:solidFill>
                            <a:schemeClr val="lt1"/>
                          </a:solidFill>
                          <a:effectLst/>
                          <a:latin typeface="+mn-lt"/>
                          <a:ea typeface="+mn-ea"/>
                          <a:cs typeface="+mn-cs"/>
                        </a:rPr>
                        <a:t>2024</a:t>
                      </a:r>
                    </a:p>
                  </a:txBody>
                  <a:tcPr marL="23445" marR="23445" marT="23445" marB="23445" anchor="ctr">
                    <a:solidFill>
                      <a:schemeClr val="tx2">
                        <a:lumMod val="75000"/>
                        <a:lumOff val="25000"/>
                      </a:schemeClr>
                    </a:solidFill>
                  </a:tcPr>
                </a:tc>
                <a:extLst>
                  <a:ext uri="{0D108BD9-81ED-4DB2-BD59-A6C34878D82A}">
                    <a16:rowId xmlns:a16="http://schemas.microsoft.com/office/drawing/2014/main" val="710830061"/>
                  </a:ext>
                </a:extLst>
              </a:tr>
              <a:tr h="0">
                <a:tc>
                  <a:txBody>
                    <a:bodyPr/>
                    <a:lstStyle/>
                    <a:p>
                      <a:pPr>
                        <a:buNone/>
                      </a:pPr>
                      <a:r>
                        <a:rPr lang="tr-TR" sz="2800" b="1" dirty="0">
                          <a:solidFill>
                            <a:schemeClr val="tx1"/>
                          </a:solidFill>
                          <a:effectLst/>
                          <a:latin typeface="Times New Roman" panose="02020603050405020304" pitchFamily="18" charset="0"/>
                          <a:ea typeface="Times New Roman" panose="02020603050405020304" pitchFamily="18" charset="0"/>
                        </a:rPr>
                        <a:t>OIC-EXPORT</a:t>
                      </a:r>
                      <a:endParaRPr lang="en-GB" sz="2800" b="1" dirty="0">
                        <a:solidFill>
                          <a:schemeClr val="tx1"/>
                        </a:solidFill>
                        <a:effectLst/>
                        <a:latin typeface="Times New Roman" panose="02020603050405020304" pitchFamily="18" charset="0"/>
                        <a:ea typeface="Times New Roman" panose="02020603050405020304" pitchFamily="18" charset="0"/>
                      </a:endParaRPr>
                    </a:p>
                  </a:txBody>
                  <a:tcPr marL="23445" marR="23445" marT="23445" marB="23445" anchor="ctr">
                    <a:solidFill>
                      <a:schemeClr val="accent1">
                        <a:lumMod val="40000"/>
                        <a:lumOff val="60000"/>
                      </a:schemeClr>
                    </a:solidFill>
                  </a:tcPr>
                </a:tc>
                <a:tc>
                  <a:txBody>
                    <a:bodyPr/>
                    <a:lstStyle/>
                    <a:p>
                      <a:pPr algn="r">
                        <a:buNone/>
                      </a:pPr>
                      <a:r>
                        <a:rPr lang="en-GB" sz="1800" b="1" dirty="0">
                          <a:effectLst/>
                        </a:rPr>
                        <a:t>1,689,503,704</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1">
                        <a:lumMod val="40000"/>
                        <a:lumOff val="60000"/>
                      </a:schemeClr>
                    </a:solidFill>
                  </a:tcPr>
                </a:tc>
                <a:tc>
                  <a:txBody>
                    <a:bodyPr/>
                    <a:lstStyle/>
                    <a:p>
                      <a:pPr algn="r">
                        <a:buNone/>
                      </a:pPr>
                      <a:r>
                        <a:rPr lang="en-GB" sz="1800" b="1" dirty="0">
                          <a:effectLst/>
                        </a:rPr>
                        <a:t>2,354,082,811</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1">
                        <a:lumMod val="40000"/>
                        <a:lumOff val="60000"/>
                      </a:schemeClr>
                    </a:solidFill>
                  </a:tcPr>
                </a:tc>
                <a:tc>
                  <a:txBody>
                    <a:bodyPr/>
                    <a:lstStyle/>
                    <a:p>
                      <a:pPr algn="r">
                        <a:buNone/>
                      </a:pPr>
                      <a:r>
                        <a:rPr lang="en-GB" sz="1800" b="1" dirty="0">
                          <a:effectLst/>
                        </a:rPr>
                        <a:t>3,050,192,018</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1">
                        <a:lumMod val="40000"/>
                        <a:lumOff val="60000"/>
                      </a:schemeClr>
                    </a:solidFill>
                  </a:tcPr>
                </a:tc>
                <a:tc>
                  <a:txBody>
                    <a:bodyPr/>
                    <a:lstStyle/>
                    <a:p>
                      <a:pPr algn="r">
                        <a:buNone/>
                      </a:pPr>
                      <a:r>
                        <a:rPr lang="en-GB" sz="1800" b="1" dirty="0">
                          <a:effectLst/>
                        </a:rPr>
                        <a:t>2,847,954,356</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1">
                        <a:lumMod val="40000"/>
                        <a:lumOff val="60000"/>
                      </a:schemeClr>
                    </a:solidFill>
                  </a:tcPr>
                </a:tc>
                <a:tc>
                  <a:txBody>
                    <a:bodyPr/>
                    <a:lstStyle/>
                    <a:p>
                      <a:pPr algn="r">
                        <a:buNone/>
                      </a:pPr>
                      <a:r>
                        <a:rPr lang="en-GB" sz="1800" b="1" dirty="0">
                          <a:effectLst/>
                        </a:rPr>
                        <a:t>2,487,297,562</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1">
                        <a:lumMod val="40000"/>
                        <a:lumOff val="60000"/>
                      </a:schemeClr>
                    </a:solidFill>
                  </a:tcPr>
                </a:tc>
                <a:extLst>
                  <a:ext uri="{0D108BD9-81ED-4DB2-BD59-A6C34878D82A}">
                    <a16:rowId xmlns:a16="http://schemas.microsoft.com/office/drawing/2014/main" val="554833484"/>
                  </a:ext>
                </a:extLst>
              </a:tr>
            </a:tbl>
          </a:graphicData>
        </a:graphic>
      </p:graphicFrame>
      <p:graphicFrame>
        <p:nvGraphicFramePr>
          <p:cNvPr id="3" name="Table 2">
            <a:extLst>
              <a:ext uri="{FF2B5EF4-FFF2-40B4-BE49-F238E27FC236}">
                <a16:creationId xmlns:a16="http://schemas.microsoft.com/office/drawing/2014/main" id="{5A9C59B3-EF53-B72F-0C10-8EBF6902DC0F}"/>
              </a:ext>
            </a:extLst>
          </p:cNvPr>
          <p:cNvGraphicFramePr>
            <a:graphicFrameLocks noGrp="1"/>
          </p:cNvGraphicFramePr>
          <p:nvPr>
            <p:extLst>
              <p:ext uri="{D42A27DB-BD31-4B8C-83A1-F6EECF244321}">
                <p14:modId xmlns:p14="http://schemas.microsoft.com/office/powerpoint/2010/main" val="450594353"/>
              </p:ext>
            </p:extLst>
          </p:nvPr>
        </p:nvGraphicFramePr>
        <p:xfrm>
          <a:off x="6" y="2092393"/>
          <a:ext cx="12191994" cy="1898738"/>
        </p:xfrm>
        <a:graphic>
          <a:graphicData uri="http://schemas.openxmlformats.org/drawingml/2006/table">
            <a:tbl>
              <a:tblPr firstRow="1" firstCol="1" bandRow="1">
                <a:tableStyleId>{5C22544A-7EE6-4342-B048-85BDC9FD1C3A}</a:tableStyleId>
              </a:tblPr>
              <a:tblGrid>
                <a:gridCol w="2031999">
                  <a:extLst>
                    <a:ext uri="{9D8B030D-6E8A-4147-A177-3AD203B41FA5}">
                      <a16:colId xmlns:a16="http://schemas.microsoft.com/office/drawing/2014/main" val="2823433742"/>
                    </a:ext>
                  </a:extLst>
                </a:gridCol>
                <a:gridCol w="2031999">
                  <a:extLst>
                    <a:ext uri="{9D8B030D-6E8A-4147-A177-3AD203B41FA5}">
                      <a16:colId xmlns:a16="http://schemas.microsoft.com/office/drawing/2014/main" val="2834532060"/>
                    </a:ext>
                  </a:extLst>
                </a:gridCol>
                <a:gridCol w="2031999">
                  <a:extLst>
                    <a:ext uri="{9D8B030D-6E8A-4147-A177-3AD203B41FA5}">
                      <a16:colId xmlns:a16="http://schemas.microsoft.com/office/drawing/2014/main" val="1024334491"/>
                    </a:ext>
                  </a:extLst>
                </a:gridCol>
                <a:gridCol w="2031999">
                  <a:extLst>
                    <a:ext uri="{9D8B030D-6E8A-4147-A177-3AD203B41FA5}">
                      <a16:colId xmlns:a16="http://schemas.microsoft.com/office/drawing/2014/main" val="1290581429"/>
                    </a:ext>
                  </a:extLst>
                </a:gridCol>
                <a:gridCol w="2031999">
                  <a:extLst>
                    <a:ext uri="{9D8B030D-6E8A-4147-A177-3AD203B41FA5}">
                      <a16:colId xmlns:a16="http://schemas.microsoft.com/office/drawing/2014/main" val="2207575053"/>
                    </a:ext>
                  </a:extLst>
                </a:gridCol>
                <a:gridCol w="2031999">
                  <a:extLst>
                    <a:ext uri="{9D8B030D-6E8A-4147-A177-3AD203B41FA5}">
                      <a16:colId xmlns:a16="http://schemas.microsoft.com/office/drawing/2014/main" val="3880705171"/>
                    </a:ext>
                  </a:extLst>
                </a:gridCol>
              </a:tblGrid>
              <a:tr h="614282">
                <a:tc>
                  <a:txBody>
                    <a:bodyPr/>
                    <a:lstStyle/>
                    <a:p>
                      <a:pPr marL="0" algn="l" defTabSz="914400" rtl="0" eaLnBrk="1" latinLnBrk="0" hangingPunct="1">
                        <a:buNone/>
                      </a:pPr>
                      <a:r>
                        <a:rPr lang="tr-TR" sz="2000" b="1" kern="1200" dirty="0">
                          <a:solidFill>
                            <a:schemeClr val="tx1"/>
                          </a:solidFill>
                          <a:effectLst/>
                          <a:latin typeface="Times New Roman" panose="02020603050405020304" pitchFamily="18" charset="0"/>
                          <a:ea typeface="Times New Roman" panose="02020603050405020304" pitchFamily="18" charset="0"/>
                          <a:cs typeface="+mn-cs"/>
                        </a:rPr>
                        <a:t>Annual Change</a:t>
                      </a:r>
                      <a:endParaRPr lang="en-GB" sz="2000" b="1" kern="1200" dirty="0">
                        <a:solidFill>
                          <a:schemeClr val="tx1"/>
                        </a:solidFill>
                        <a:effectLst/>
                        <a:latin typeface="Times New Roman" panose="02020603050405020304" pitchFamily="18" charset="0"/>
                        <a:ea typeface="Times New Roman" panose="02020603050405020304" pitchFamily="18" charset="0"/>
                        <a:cs typeface="+mn-cs"/>
                      </a:endParaRPr>
                    </a:p>
                  </a:txBody>
                  <a:tcPr marL="25008" marR="25008" marT="25008" marB="25008" anchor="ctr">
                    <a:solidFill>
                      <a:schemeClr val="accent5">
                        <a:lumMod val="60000"/>
                        <a:lumOff val="40000"/>
                      </a:schemeClr>
                    </a:solidFill>
                  </a:tcPr>
                </a:tc>
                <a:tc>
                  <a:txBody>
                    <a:bodyPr/>
                    <a:lstStyle/>
                    <a:p>
                      <a:pPr algn="r">
                        <a:buNone/>
                      </a:pPr>
                      <a:endParaRPr lang="en-GB" sz="2800" b="1" dirty="0">
                        <a:solidFill>
                          <a:schemeClr val="tx1"/>
                        </a:solidFill>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5">
                        <a:lumMod val="60000"/>
                        <a:lumOff val="40000"/>
                      </a:schemeClr>
                    </a:solidFill>
                  </a:tcPr>
                </a:tc>
                <a:tc>
                  <a:txBody>
                    <a:bodyPr/>
                    <a:lstStyle/>
                    <a:p>
                      <a:pPr algn="r">
                        <a:buNone/>
                      </a:pPr>
                      <a:r>
                        <a:rPr lang="tr-TR" sz="2800" b="1" dirty="0">
                          <a:solidFill>
                            <a:schemeClr val="tx1"/>
                          </a:solidFill>
                          <a:effectLst/>
                          <a:latin typeface="Times New Roman" panose="02020603050405020304" pitchFamily="18" charset="0"/>
                          <a:ea typeface="Times New Roman" panose="02020603050405020304" pitchFamily="18" charset="0"/>
                        </a:rPr>
                        <a:t>39.3%</a:t>
                      </a:r>
                      <a:endParaRPr lang="en-GB" sz="2800" b="1" dirty="0">
                        <a:solidFill>
                          <a:schemeClr val="tx1"/>
                        </a:solidFill>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5">
                        <a:lumMod val="60000"/>
                        <a:lumOff val="40000"/>
                      </a:schemeClr>
                    </a:solidFill>
                  </a:tcPr>
                </a:tc>
                <a:tc>
                  <a:txBody>
                    <a:bodyPr/>
                    <a:lstStyle/>
                    <a:p>
                      <a:pPr algn="r">
                        <a:buNone/>
                      </a:pPr>
                      <a:r>
                        <a:rPr lang="tr-TR" sz="2800" b="1" dirty="0">
                          <a:solidFill>
                            <a:schemeClr val="tx1"/>
                          </a:solidFill>
                          <a:effectLst/>
                          <a:latin typeface="Times New Roman" panose="02020603050405020304" pitchFamily="18" charset="0"/>
                          <a:ea typeface="Times New Roman" panose="02020603050405020304" pitchFamily="18" charset="0"/>
                        </a:rPr>
                        <a:t>29.5%</a:t>
                      </a:r>
                      <a:endParaRPr lang="en-GB" sz="2800" b="1" dirty="0">
                        <a:solidFill>
                          <a:schemeClr val="tx1"/>
                        </a:solidFill>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5">
                        <a:lumMod val="60000"/>
                        <a:lumOff val="40000"/>
                      </a:schemeClr>
                    </a:solidFill>
                  </a:tcPr>
                </a:tc>
                <a:tc>
                  <a:txBody>
                    <a:bodyPr/>
                    <a:lstStyle/>
                    <a:p>
                      <a:pPr algn="r">
                        <a:buNone/>
                      </a:pPr>
                      <a:r>
                        <a:rPr lang="tr-TR" sz="2800" b="1" dirty="0">
                          <a:solidFill>
                            <a:schemeClr val="tx1"/>
                          </a:solidFill>
                          <a:effectLst/>
                          <a:latin typeface="Times New Roman" panose="02020603050405020304" pitchFamily="18" charset="0"/>
                          <a:ea typeface="Times New Roman" panose="02020603050405020304" pitchFamily="18" charset="0"/>
                        </a:rPr>
                        <a:t>-6.6%</a:t>
                      </a:r>
                      <a:endParaRPr lang="en-GB" sz="2800" b="1" dirty="0">
                        <a:solidFill>
                          <a:schemeClr val="tx1"/>
                        </a:solidFill>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5">
                        <a:lumMod val="60000"/>
                        <a:lumOff val="40000"/>
                      </a:schemeClr>
                    </a:solidFill>
                  </a:tcPr>
                </a:tc>
                <a:tc>
                  <a:txBody>
                    <a:bodyPr/>
                    <a:lstStyle/>
                    <a:p>
                      <a:pPr algn="r">
                        <a:buNone/>
                      </a:pPr>
                      <a:r>
                        <a:rPr lang="tr-TR" sz="2800" b="1" dirty="0">
                          <a:solidFill>
                            <a:schemeClr val="tx1"/>
                          </a:solidFill>
                          <a:effectLst/>
                          <a:latin typeface="Times New Roman" panose="02020603050405020304" pitchFamily="18" charset="0"/>
                          <a:ea typeface="Times New Roman" panose="02020603050405020304" pitchFamily="18" charset="0"/>
                        </a:rPr>
                        <a:t>-12.6%</a:t>
                      </a:r>
                      <a:endParaRPr lang="en-GB" sz="2800" b="1" dirty="0">
                        <a:solidFill>
                          <a:schemeClr val="tx1"/>
                        </a:solidFill>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5">
                        <a:lumMod val="60000"/>
                        <a:lumOff val="40000"/>
                      </a:schemeClr>
                    </a:solidFill>
                  </a:tcPr>
                </a:tc>
                <a:extLst>
                  <a:ext uri="{0D108BD9-81ED-4DB2-BD59-A6C34878D82A}">
                    <a16:rowId xmlns:a16="http://schemas.microsoft.com/office/drawing/2014/main" val="3225985141"/>
                  </a:ext>
                </a:extLst>
              </a:tr>
              <a:tr h="295311">
                <a:tc>
                  <a:txBody>
                    <a:bodyPr/>
                    <a:lstStyle/>
                    <a:p>
                      <a:pPr>
                        <a:buNone/>
                      </a:pPr>
                      <a:r>
                        <a:rPr lang="tr-TR" sz="2400" b="1" dirty="0">
                          <a:solidFill>
                            <a:schemeClr val="tx1"/>
                          </a:solidFill>
                          <a:effectLst/>
                        </a:rPr>
                        <a:t>OIC–</a:t>
                      </a:r>
                    </a:p>
                    <a:p>
                      <a:pPr>
                        <a:buNone/>
                      </a:pPr>
                      <a:r>
                        <a:rPr lang="tr-TR" sz="2400" b="1" dirty="0">
                          <a:solidFill>
                            <a:schemeClr val="tx1"/>
                          </a:solidFill>
                          <a:effectLst/>
                        </a:rPr>
                        <a:t>IMPORT</a:t>
                      </a:r>
                      <a:endParaRPr lang="en-GB" sz="3200" b="1" dirty="0">
                        <a:solidFill>
                          <a:schemeClr val="tx1"/>
                        </a:solidFill>
                        <a:effectLst/>
                        <a:latin typeface="Times New Roman" panose="02020603050405020304" pitchFamily="18" charset="0"/>
                        <a:ea typeface="Times New Roman" panose="02020603050405020304" pitchFamily="18" charset="0"/>
                      </a:endParaRPr>
                    </a:p>
                  </a:txBody>
                  <a:tcPr marL="25008" marR="25008" marT="25008" marB="25008" anchor="ctr">
                    <a:solidFill>
                      <a:schemeClr val="accent1">
                        <a:lumMod val="40000"/>
                        <a:lumOff val="60000"/>
                      </a:schemeClr>
                    </a:solidFill>
                  </a:tcPr>
                </a:tc>
                <a:tc>
                  <a:txBody>
                    <a:bodyPr/>
                    <a:lstStyle/>
                    <a:p>
                      <a:pPr algn="r">
                        <a:buNone/>
                      </a:pPr>
                      <a:r>
                        <a:rPr lang="en-GB" sz="1600" b="1" dirty="0">
                          <a:solidFill>
                            <a:schemeClr val="tx1"/>
                          </a:solidFill>
                          <a:effectLst/>
                        </a:rPr>
                        <a:t>1,687,339,661</a:t>
                      </a:r>
                      <a:endParaRPr lang="en-GB" sz="2800" b="1" dirty="0">
                        <a:solidFill>
                          <a:schemeClr val="tx1"/>
                        </a:solidFill>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1">
                        <a:lumMod val="40000"/>
                        <a:lumOff val="60000"/>
                      </a:schemeClr>
                    </a:solidFill>
                  </a:tcPr>
                </a:tc>
                <a:tc>
                  <a:txBody>
                    <a:bodyPr/>
                    <a:lstStyle/>
                    <a:p>
                      <a:pPr algn="r">
                        <a:buNone/>
                      </a:pPr>
                      <a:r>
                        <a:rPr lang="en-GB" sz="1600" b="1" dirty="0">
                          <a:solidFill>
                            <a:schemeClr val="tx1"/>
                          </a:solidFill>
                          <a:effectLst/>
                        </a:rPr>
                        <a:t>2,139,120,835</a:t>
                      </a:r>
                      <a:endParaRPr lang="en-GB" sz="2800" b="1" dirty="0">
                        <a:solidFill>
                          <a:schemeClr val="tx1"/>
                        </a:solidFill>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1">
                        <a:lumMod val="40000"/>
                        <a:lumOff val="60000"/>
                      </a:schemeClr>
                    </a:solidFill>
                  </a:tcPr>
                </a:tc>
                <a:tc>
                  <a:txBody>
                    <a:bodyPr/>
                    <a:lstStyle/>
                    <a:p>
                      <a:pPr algn="r">
                        <a:buNone/>
                      </a:pPr>
                      <a:r>
                        <a:rPr lang="en-GB" sz="1600" b="1" dirty="0">
                          <a:solidFill>
                            <a:schemeClr val="tx1"/>
                          </a:solidFill>
                          <a:effectLst/>
                        </a:rPr>
                        <a:t>2,569,242,056</a:t>
                      </a:r>
                      <a:endParaRPr lang="en-GB" sz="2800" b="1" dirty="0">
                        <a:solidFill>
                          <a:schemeClr val="tx1"/>
                        </a:solidFill>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1">
                        <a:lumMod val="40000"/>
                        <a:lumOff val="60000"/>
                      </a:schemeClr>
                    </a:solidFill>
                  </a:tcPr>
                </a:tc>
                <a:tc>
                  <a:txBody>
                    <a:bodyPr/>
                    <a:lstStyle/>
                    <a:p>
                      <a:pPr algn="r">
                        <a:buNone/>
                      </a:pPr>
                      <a:r>
                        <a:rPr lang="en-GB" sz="1600" b="1" dirty="0">
                          <a:solidFill>
                            <a:schemeClr val="tx1"/>
                          </a:solidFill>
                          <a:effectLst/>
                        </a:rPr>
                        <a:t>2,597,441,886</a:t>
                      </a:r>
                      <a:endParaRPr lang="en-GB" sz="2800" b="1" dirty="0">
                        <a:solidFill>
                          <a:schemeClr val="tx1"/>
                        </a:solidFill>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1">
                        <a:lumMod val="40000"/>
                        <a:lumOff val="60000"/>
                      </a:schemeClr>
                    </a:solidFill>
                  </a:tcPr>
                </a:tc>
                <a:tc>
                  <a:txBody>
                    <a:bodyPr/>
                    <a:lstStyle/>
                    <a:p>
                      <a:pPr algn="r">
                        <a:buNone/>
                      </a:pPr>
                      <a:r>
                        <a:rPr lang="en-GB" sz="1600" b="1" dirty="0">
                          <a:solidFill>
                            <a:schemeClr val="tx1"/>
                          </a:solidFill>
                          <a:effectLst/>
                        </a:rPr>
                        <a:t>2,402,651,970</a:t>
                      </a:r>
                      <a:endParaRPr lang="en-GB" sz="2800" b="1" dirty="0">
                        <a:solidFill>
                          <a:schemeClr val="tx1"/>
                        </a:solidFill>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1">
                        <a:lumMod val="40000"/>
                        <a:lumOff val="60000"/>
                      </a:schemeClr>
                    </a:solidFill>
                  </a:tcPr>
                </a:tc>
                <a:extLst>
                  <a:ext uri="{0D108BD9-81ED-4DB2-BD59-A6C34878D82A}">
                    <a16:rowId xmlns:a16="http://schemas.microsoft.com/office/drawing/2014/main" val="3248448688"/>
                  </a:ext>
                </a:extLst>
              </a:tr>
              <a:tr h="295311">
                <a:tc>
                  <a:txBody>
                    <a:bodyPr/>
                    <a:lstStyle/>
                    <a:p>
                      <a:pPr>
                        <a:buNone/>
                      </a:pPr>
                      <a:r>
                        <a:rPr lang="tr-TR" sz="2000" b="1" dirty="0">
                          <a:solidFill>
                            <a:schemeClr val="tx1"/>
                          </a:solidFill>
                          <a:effectLst/>
                          <a:latin typeface="Times New Roman" panose="02020603050405020304" pitchFamily="18" charset="0"/>
                          <a:ea typeface="Times New Roman" panose="02020603050405020304" pitchFamily="18" charset="0"/>
                        </a:rPr>
                        <a:t>Annual change</a:t>
                      </a:r>
                      <a:endParaRPr lang="en-GB" sz="2000" b="1" dirty="0">
                        <a:solidFill>
                          <a:schemeClr val="tx1"/>
                        </a:solidFill>
                        <a:effectLst/>
                        <a:latin typeface="Times New Roman" panose="02020603050405020304" pitchFamily="18" charset="0"/>
                        <a:ea typeface="Times New Roman" panose="02020603050405020304" pitchFamily="18" charset="0"/>
                      </a:endParaRPr>
                    </a:p>
                  </a:txBody>
                  <a:tcPr marL="25008" marR="25008" marT="25008" marB="25008" anchor="ctr">
                    <a:solidFill>
                      <a:schemeClr val="accent5">
                        <a:lumMod val="60000"/>
                        <a:lumOff val="40000"/>
                      </a:schemeClr>
                    </a:solidFill>
                  </a:tcPr>
                </a:tc>
                <a:tc>
                  <a:txBody>
                    <a:bodyPr/>
                    <a:lstStyle/>
                    <a:p>
                      <a:pPr algn="r">
                        <a:buNone/>
                      </a:pPr>
                      <a:endParaRPr lang="en-GB" sz="2800" b="1" dirty="0">
                        <a:solidFill>
                          <a:schemeClr val="tx1"/>
                        </a:solidFill>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5">
                        <a:lumMod val="60000"/>
                        <a:lumOff val="40000"/>
                      </a:schemeClr>
                    </a:solidFill>
                  </a:tcPr>
                </a:tc>
                <a:tc>
                  <a:txBody>
                    <a:bodyPr/>
                    <a:lstStyle/>
                    <a:p>
                      <a:pPr algn="r">
                        <a:buNone/>
                      </a:pPr>
                      <a:r>
                        <a:rPr lang="tr-TR" sz="2800" b="1" dirty="0">
                          <a:solidFill>
                            <a:schemeClr val="tx1"/>
                          </a:solidFill>
                          <a:effectLst/>
                          <a:latin typeface="Times New Roman" panose="02020603050405020304" pitchFamily="18" charset="0"/>
                          <a:ea typeface="Times New Roman" panose="02020603050405020304" pitchFamily="18" charset="0"/>
                        </a:rPr>
                        <a:t>26.7%</a:t>
                      </a:r>
                      <a:endParaRPr lang="en-GB" sz="2800" b="1" dirty="0">
                        <a:solidFill>
                          <a:schemeClr val="tx1"/>
                        </a:solidFill>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5">
                        <a:lumMod val="60000"/>
                        <a:lumOff val="40000"/>
                      </a:schemeClr>
                    </a:solidFill>
                  </a:tcPr>
                </a:tc>
                <a:tc>
                  <a:txBody>
                    <a:bodyPr/>
                    <a:lstStyle/>
                    <a:p>
                      <a:pPr algn="r">
                        <a:buNone/>
                      </a:pPr>
                      <a:r>
                        <a:rPr lang="tr-TR" sz="2800" b="1" dirty="0">
                          <a:solidFill>
                            <a:schemeClr val="tx1"/>
                          </a:solidFill>
                          <a:effectLst/>
                          <a:latin typeface="Times New Roman" panose="02020603050405020304" pitchFamily="18" charset="0"/>
                          <a:ea typeface="Times New Roman" panose="02020603050405020304" pitchFamily="18" charset="0"/>
                        </a:rPr>
                        <a:t>20.1%</a:t>
                      </a:r>
                      <a:endParaRPr lang="en-GB" sz="2800" b="1" dirty="0">
                        <a:solidFill>
                          <a:schemeClr val="tx1"/>
                        </a:solidFill>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5">
                        <a:lumMod val="60000"/>
                        <a:lumOff val="40000"/>
                      </a:schemeClr>
                    </a:solidFill>
                  </a:tcPr>
                </a:tc>
                <a:tc>
                  <a:txBody>
                    <a:bodyPr/>
                    <a:lstStyle/>
                    <a:p>
                      <a:pPr algn="r">
                        <a:buNone/>
                      </a:pPr>
                      <a:r>
                        <a:rPr lang="tr-TR" sz="2800" b="1" dirty="0">
                          <a:solidFill>
                            <a:schemeClr val="tx1"/>
                          </a:solidFill>
                          <a:effectLst/>
                          <a:latin typeface="Times New Roman" panose="02020603050405020304" pitchFamily="18" charset="0"/>
                          <a:ea typeface="Times New Roman" panose="02020603050405020304" pitchFamily="18" charset="0"/>
                        </a:rPr>
                        <a:t>0.10%</a:t>
                      </a:r>
                      <a:endParaRPr lang="en-GB" sz="2800" b="1" dirty="0">
                        <a:solidFill>
                          <a:schemeClr val="tx1"/>
                        </a:solidFill>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5">
                        <a:lumMod val="60000"/>
                        <a:lumOff val="40000"/>
                      </a:schemeClr>
                    </a:solidFill>
                  </a:tcPr>
                </a:tc>
                <a:tc>
                  <a:txBody>
                    <a:bodyPr/>
                    <a:lstStyle/>
                    <a:p>
                      <a:pPr algn="r">
                        <a:buNone/>
                      </a:pPr>
                      <a:r>
                        <a:rPr lang="tr-TR" sz="2800" b="1" dirty="0">
                          <a:solidFill>
                            <a:schemeClr val="tx1"/>
                          </a:solidFill>
                          <a:effectLst/>
                          <a:latin typeface="Times New Roman" panose="02020603050405020304" pitchFamily="18" charset="0"/>
                          <a:ea typeface="Times New Roman" panose="02020603050405020304" pitchFamily="18" charset="0"/>
                        </a:rPr>
                        <a:t>-7.4%</a:t>
                      </a:r>
                      <a:endParaRPr lang="en-GB" sz="2800" b="1" dirty="0">
                        <a:solidFill>
                          <a:schemeClr val="tx1"/>
                        </a:solidFill>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5">
                        <a:lumMod val="60000"/>
                        <a:lumOff val="40000"/>
                      </a:schemeClr>
                    </a:solidFill>
                  </a:tcPr>
                </a:tc>
                <a:extLst>
                  <a:ext uri="{0D108BD9-81ED-4DB2-BD59-A6C34878D82A}">
                    <a16:rowId xmlns:a16="http://schemas.microsoft.com/office/drawing/2014/main" val="3698910793"/>
                  </a:ext>
                </a:extLst>
              </a:tr>
            </a:tbl>
          </a:graphicData>
        </a:graphic>
      </p:graphicFrame>
      <p:sp>
        <p:nvSpPr>
          <p:cNvPr id="5" name="Slide Number Placeholder 4">
            <a:extLst>
              <a:ext uri="{FF2B5EF4-FFF2-40B4-BE49-F238E27FC236}">
                <a16:creationId xmlns:a16="http://schemas.microsoft.com/office/drawing/2014/main" id="{849D8250-B935-DA03-23B1-FF3184F41994}"/>
              </a:ext>
            </a:extLst>
          </p:cNvPr>
          <p:cNvSpPr>
            <a:spLocks noGrp="1"/>
          </p:cNvSpPr>
          <p:nvPr>
            <p:ph type="sldNum" sz="quarter" idx="12"/>
          </p:nvPr>
        </p:nvSpPr>
        <p:spPr/>
        <p:txBody>
          <a:bodyPr/>
          <a:lstStyle/>
          <a:p>
            <a:fld id="{001EB87D-2C7B-44B5-AAC9-F83321C61E43}" type="slidenum">
              <a:rPr lang="en-GB" smtClean="0"/>
              <a:t>21</a:t>
            </a:fld>
            <a:endParaRPr lang="en-GB"/>
          </a:p>
        </p:txBody>
      </p:sp>
      <p:graphicFrame>
        <p:nvGraphicFramePr>
          <p:cNvPr id="6" name="Chart 5">
            <a:extLst>
              <a:ext uri="{FF2B5EF4-FFF2-40B4-BE49-F238E27FC236}">
                <a16:creationId xmlns:a16="http://schemas.microsoft.com/office/drawing/2014/main" id="{95CF8B55-D767-6D32-7C9D-9463BB162C7D}"/>
              </a:ext>
            </a:extLst>
          </p:cNvPr>
          <p:cNvGraphicFramePr>
            <a:graphicFrameLocks/>
          </p:cNvGraphicFramePr>
          <p:nvPr>
            <p:extLst>
              <p:ext uri="{D42A27DB-BD31-4B8C-83A1-F6EECF244321}">
                <p14:modId xmlns:p14="http://schemas.microsoft.com/office/powerpoint/2010/main" val="3699559030"/>
              </p:ext>
            </p:extLst>
          </p:nvPr>
        </p:nvGraphicFramePr>
        <p:xfrm>
          <a:off x="189722" y="4114800"/>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28BD886E-C14F-F7BC-AF76-52F182157034}"/>
              </a:ext>
            </a:extLst>
          </p:cNvPr>
          <p:cNvGraphicFramePr>
            <a:graphicFrameLocks/>
          </p:cNvGraphicFramePr>
          <p:nvPr>
            <p:extLst>
              <p:ext uri="{D42A27DB-BD31-4B8C-83A1-F6EECF244321}">
                <p14:modId xmlns:p14="http://schemas.microsoft.com/office/powerpoint/2010/main" val="3879065394"/>
              </p:ext>
            </p:extLst>
          </p:nvPr>
        </p:nvGraphicFramePr>
        <p:xfrm>
          <a:off x="6324600" y="4278085"/>
          <a:ext cx="4572000"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9157598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D16B24B-C1BB-A8DC-9BF3-912F2239B72A}"/>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59D0626-92F6-CCE8-2B12-8CD1B01DD5C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12">
            <a:extLst>
              <a:ext uri="{FF2B5EF4-FFF2-40B4-BE49-F238E27FC236}">
                <a16:creationId xmlns:a16="http://schemas.microsoft.com/office/drawing/2014/main" id="{0A6C6865-5E1C-37E0-AE95-92B0919EE85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787E0544-FDB1-C4C4-1D23-9E6F43EB064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8D785D-B1F4-2144-3B4C-9C5E98A4CA9F}"/>
              </a:ext>
            </a:extLst>
          </p:cNvPr>
          <p:cNvSpPr>
            <a:spLocks noGrp="1"/>
          </p:cNvSpPr>
          <p:nvPr>
            <p:ph type="title"/>
          </p:nvPr>
        </p:nvSpPr>
        <p:spPr>
          <a:xfrm>
            <a:off x="4419829" y="3335867"/>
            <a:ext cx="6671596" cy="1597228"/>
          </a:xfrm>
        </p:spPr>
        <p:txBody>
          <a:bodyPr>
            <a:normAutofit fontScale="90000"/>
          </a:bodyPr>
          <a:lstStyle/>
          <a:p>
            <a:pPr algn="r"/>
            <a:r>
              <a:rPr lang="tr-TR" sz="5600" dirty="0"/>
              <a:t>OIC</a:t>
            </a:r>
            <a:br>
              <a:rPr lang="tr-TR" sz="5600" dirty="0"/>
            </a:br>
            <a:r>
              <a:rPr lang="tr-TR" sz="5600" dirty="0"/>
              <a:t>MERCHANDISE </a:t>
            </a:r>
            <a:br>
              <a:rPr lang="tr-TR" sz="5600" dirty="0"/>
            </a:br>
            <a:r>
              <a:rPr lang="tr-TR" sz="5600" dirty="0"/>
              <a:t>EXPORT</a:t>
            </a:r>
            <a:endParaRPr lang="en-GB" sz="5600" dirty="0"/>
          </a:p>
        </p:txBody>
      </p:sp>
      <p:pic>
        <p:nvPicPr>
          <p:cNvPr id="4" name="Content Placeholder 3">
            <a:extLst>
              <a:ext uri="{FF2B5EF4-FFF2-40B4-BE49-F238E27FC236}">
                <a16:creationId xmlns:a16="http://schemas.microsoft.com/office/drawing/2014/main" id="{CA2E5603-AE60-59ED-1F00-DC565B9A531A}"/>
              </a:ext>
            </a:extLst>
          </p:cNvPr>
          <p:cNvPicPr>
            <a:picLocks noChangeAspect="1"/>
          </p:cNvPicPr>
          <p:nvPr/>
        </p:nvPicPr>
        <p:blipFill>
          <a:blip r:embed="rId3"/>
          <a:srcRect t="9136" r="-1" b="689"/>
          <a:stretch>
            <a:fillRect/>
          </a:stretch>
        </p:blipFill>
        <p:spPr>
          <a:xfrm>
            <a:off x="902390" y="3144412"/>
            <a:ext cx="3533985" cy="2728198"/>
          </a:xfrm>
          <a:prstGeom prst="rect">
            <a:avLst/>
          </a:prstGeom>
        </p:spPr>
      </p:pic>
      <p:sp>
        <p:nvSpPr>
          <p:cNvPr id="3" name="Slide Number Placeholder 2">
            <a:extLst>
              <a:ext uri="{FF2B5EF4-FFF2-40B4-BE49-F238E27FC236}">
                <a16:creationId xmlns:a16="http://schemas.microsoft.com/office/drawing/2014/main" id="{9F2953A4-40F4-315A-F2AD-7324319EF3EA}"/>
              </a:ext>
            </a:extLst>
          </p:cNvPr>
          <p:cNvSpPr>
            <a:spLocks noGrp="1"/>
          </p:cNvSpPr>
          <p:nvPr>
            <p:ph type="sldNum" sz="quarter" idx="12"/>
          </p:nvPr>
        </p:nvSpPr>
        <p:spPr/>
        <p:txBody>
          <a:bodyPr/>
          <a:lstStyle/>
          <a:p>
            <a:fld id="{001EB87D-2C7B-44B5-AAC9-F83321C61E43}" type="slidenum">
              <a:rPr lang="en-GB" smtClean="0"/>
              <a:t>22</a:t>
            </a:fld>
            <a:endParaRPr lang="en-GB"/>
          </a:p>
        </p:txBody>
      </p:sp>
    </p:spTree>
    <p:extLst>
      <p:ext uri="{BB962C8B-B14F-4D97-AF65-F5344CB8AC3E}">
        <p14:creationId xmlns:p14="http://schemas.microsoft.com/office/powerpoint/2010/main" val="2170191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2DB5F-1152-5F2F-8A59-0C4E64EBFA91}"/>
              </a:ext>
            </a:extLst>
          </p:cNvPr>
          <p:cNvSpPr>
            <a:spLocks noGrp="1"/>
          </p:cNvSpPr>
          <p:nvPr>
            <p:ph type="title"/>
          </p:nvPr>
        </p:nvSpPr>
        <p:spPr>
          <a:xfrm>
            <a:off x="464976" y="65959"/>
            <a:ext cx="11478210" cy="1325563"/>
          </a:xfrm>
        </p:spPr>
        <p:txBody>
          <a:bodyPr>
            <a:normAutofit/>
          </a:bodyPr>
          <a:lstStyle/>
          <a:p>
            <a:pPr algn="ctr"/>
            <a:r>
              <a:rPr lang="tr-TR" sz="3200" b="1" dirty="0">
                <a:highlight>
                  <a:srgbClr val="FFFF00"/>
                </a:highlight>
              </a:rPr>
              <a:t>OIC MERCHANDISE EXPORT</a:t>
            </a:r>
            <a:endParaRPr lang="en-GB" sz="3200" b="1" dirty="0"/>
          </a:p>
        </p:txBody>
      </p:sp>
      <p:graphicFrame>
        <p:nvGraphicFramePr>
          <p:cNvPr id="4" name="Content Placeholder 3">
            <a:extLst>
              <a:ext uri="{FF2B5EF4-FFF2-40B4-BE49-F238E27FC236}">
                <a16:creationId xmlns:a16="http://schemas.microsoft.com/office/drawing/2014/main" id="{5BABD5A0-3C05-8335-A1B2-7E987F8BF939}"/>
              </a:ext>
            </a:extLst>
          </p:cNvPr>
          <p:cNvGraphicFramePr>
            <a:graphicFrameLocks noGrp="1"/>
          </p:cNvGraphicFramePr>
          <p:nvPr>
            <p:ph idx="1"/>
            <p:extLst>
              <p:ext uri="{D42A27DB-BD31-4B8C-83A1-F6EECF244321}">
                <p14:modId xmlns:p14="http://schemas.microsoft.com/office/powerpoint/2010/main" val="1170044962"/>
              </p:ext>
            </p:extLst>
          </p:nvPr>
        </p:nvGraphicFramePr>
        <p:xfrm>
          <a:off x="0" y="1082351"/>
          <a:ext cx="11943186" cy="5731008"/>
        </p:xfrm>
        <a:graphic>
          <a:graphicData uri="http://schemas.openxmlformats.org/drawingml/2006/table">
            <a:tbl>
              <a:tblPr firstRow="1" firstCol="1" bandRow="1">
                <a:tableStyleId>{5C22544A-7EE6-4342-B048-85BDC9FD1C3A}</a:tableStyleId>
              </a:tblPr>
              <a:tblGrid>
                <a:gridCol w="1990531">
                  <a:extLst>
                    <a:ext uri="{9D8B030D-6E8A-4147-A177-3AD203B41FA5}">
                      <a16:colId xmlns:a16="http://schemas.microsoft.com/office/drawing/2014/main" val="1759652660"/>
                    </a:ext>
                  </a:extLst>
                </a:gridCol>
                <a:gridCol w="1990531">
                  <a:extLst>
                    <a:ext uri="{9D8B030D-6E8A-4147-A177-3AD203B41FA5}">
                      <a16:colId xmlns:a16="http://schemas.microsoft.com/office/drawing/2014/main" val="4227162616"/>
                    </a:ext>
                  </a:extLst>
                </a:gridCol>
                <a:gridCol w="1990531">
                  <a:extLst>
                    <a:ext uri="{9D8B030D-6E8A-4147-A177-3AD203B41FA5}">
                      <a16:colId xmlns:a16="http://schemas.microsoft.com/office/drawing/2014/main" val="3145132765"/>
                    </a:ext>
                  </a:extLst>
                </a:gridCol>
                <a:gridCol w="1990531">
                  <a:extLst>
                    <a:ext uri="{9D8B030D-6E8A-4147-A177-3AD203B41FA5}">
                      <a16:colId xmlns:a16="http://schemas.microsoft.com/office/drawing/2014/main" val="1855033595"/>
                    </a:ext>
                  </a:extLst>
                </a:gridCol>
                <a:gridCol w="1990531">
                  <a:extLst>
                    <a:ext uri="{9D8B030D-6E8A-4147-A177-3AD203B41FA5}">
                      <a16:colId xmlns:a16="http://schemas.microsoft.com/office/drawing/2014/main" val="102545852"/>
                    </a:ext>
                  </a:extLst>
                </a:gridCol>
                <a:gridCol w="1990531">
                  <a:extLst>
                    <a:ext uri="{9D8B030D-6E8A-4147-A177-3AD203B41FA5}">
                      <a16:colId xmlns:a16="http://schemas.microsoft.com/office/drawing/2014/main" val="4158644768"/>
                    </a:ext>
                  </a:extLst>
                </a:gridCol>
              </a:tblGrid>
              <a:tr h="430594">
                <a:tc>
                  <a:txBody>
                    <a:bodyPr/>
                    <a:lstStyle/>
                    <a:p>
                      <a:pPr algn="ctr">
                        <a:buNone/>
                      </a:pPr>
                      <a:r>
                        <a:rPr lang="en-GB" sz="1800" b="1" dirty="0">
                          <a:effectLst/>
                        </a:rPr>
                        <a:t>Exporters</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ctr">
                        <a:buNone/>
                      </a:pPr>
                      <a:r>
                        <a:rPr lang="en-GB" sz="1800" b="1" dirty="0">
                          <a:effectLst/>
                        </a:rPr>
                        <a:t>2020</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ctr">
                        <a:buNone/>
                      </a:pPr>
                      <a:r>
                        <a:rPr lang="en-GB" sz="1800" b="1" dirty="0">
                          <a:effectLst/>
                        </a:rPr>
                        <a:t>2021</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ctr">
                        <a:buNone/>
                      </a:pPr>
                      <a:r>
                        <a:rPr lang="en-GB" sz="1800" b="1" dirty="0">
                          <a:effectLst/>
                        </a:rPr>
                        <a:t>2022</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ctr">
                        <a:buNone/>
                      </a:pPr>
                      <a:r>
                        <a:rPr lang="en-GB" sz="1800" b="1" dirty="0">
                          <a:effectLst/>
                        </a:rPr>
                        <a:t>2023</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ctr">
                        <a:buNone/>
                      </a:pPr>
                      <a:r>
                        <a:rPr lang="en-GB" sz="1800" b="1" dirty="0">
                          <a:effectLst/>
                        </a:rPr>
                        <a:t>2024</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tc>
                <a:extLst>
                  <a:ext uri="{0D108BD9-81ED-4DB2-BD59-A6C34878D82A}">
                    <a16:rowId xmlns:a16="http://schemas.microsoft.com/office/drawing/2014/main" val="1129431655"/>
                  </a:ext>
                </a:extLst>
              </a:tr>
              <a:tr h="430594">
                <a:tc>
                  <a:txBody>
                    <a:bodyPr/>
                    <a:lstStyle/>
                    <a:p>
                      <a:pPr>
                        <a:buNone/>
                      </a:pPr>
                      <a:r>
                        <a:rPr lang="en-GB" sz="1600" b="1" dirty="0">
                          <a:solidFill>
                            <a:schemeClr val="bg1"/>
                          </a:solidFill>
                          <a:effectLst/>
                        </a:rPr>
                        <a:t>World </a:t>
                      </a:r>
                      <a:endParaRPr lang="en-GB" sz="2800" b="1" dirty="0">
                        <a:solidFill>
                          <a:schemeClr val="bg1"/>
                        </a:solidFill>
                        <a:effectLst/>
                        <a:latin typeface="Times New Roman" panose="02020603050405020304" pitchFamily="18" charset="0"/>
                        <a:ea typeface="Times New Roman" panose="02020603050405020304" pitchFamily="18" charset="0"/>
                      </a:endParaRPr>
                    </a:p>
                  </a:txBody>
                  <a:tcPr marL="38100" marR="38100" marT="38100" marB="38100" anchor="ctr">
                    <a:solidFill>
                      <a:srgbClr val="002060"/>
                    </a:solidFill>
                  </a:tcPr>
                </a:tc>
                <a:tc>
                  <a:txBody>
                    <a:bodyPr/>
                    <a:lstStyle/>
                    <a:p>
                      <a:pPr algn="r">
                        <a:buNone/>
                      </a:pPr>
                      <a:r>
                        <a:rPr lang="en-GB" sz="1600" b="1" dirty="0">
                          <a:solidFill>
                            <a:schemeClr val="bg1"/>
                          </a:solidFill>
                          <a:effectLst/>
                        </a:rPr>
                        <a:t>17,494,444,311</a:t>
                      </a:r>
                      <a:endParaRPr lang="en-GB" sz="2800" b="1" dirty="0">
                        <a:solidFill>
                          <a:schemeClr val="bg1"/>
                        </a:solidFill>
                        <a:effectLst/>
                        <a:latin typeface="Times New Roman" panose="02020603050405020304" pitchFamily="18" charset="0"/>
                        <a:ea typeface="Times New Roman" panose="02020603050405020304" pitchFamily="18" charset="0"/>
                      </a:endParaRPr>
                    </a:p>
                  </a:txBody>
                  <a:tcPr marL="38100" marR="38100" marT="38100" marB="38100" anchor="ctr">
                    <a:solidFill>
                      <a:srgbClr val="002060"/>
                    </a:solidFill>
                  </a:tcPr>
                </a:tc>
                <a:tc>
                  <a:txBody>
                    <a:bodyPr/>
                    <a:lstStyle/>
                    <a:p>
                      <a:pPr algn="r">
                        <a:buNone/>
                      </a:pPr>
                      <a:r>
                        <a:rPr lang="en-GB" sz="1600" b="1" dirty="0">
                          <a:solidFill>
                            <a:schemeClr val="bg1"/>
                          </a:solidFill>
                          <a:effectLst/>
                        </a:rPr>
                        <a:t>22,148,344,040</a:t>
                      </a:r>
                      <a:endParaRPr lang="en-GB" sz="2800" b="1" dirty="0">
                        <a:solidFill>
                          <a:schemeClr val="bg1"/>
                        </a:solidFill>
                        <a:effectLst/>
                        <a:latin typeface="Times New Roman" panose="02020603050405020304" pitchFamily="18" charset="0"/>
                        <a:ea typeface="Times New Roman" panose="02020603050405020304" pitchFamily="18" charset="0"/>
                      </a:endParaRPr>
                    </a:p>
                  </a:txBody>
                  <a:tcPr marL="38100" marR="38100" marT="38100" marB="38100" anchor="ctr">
                    <a:solidFill>
                      <a:srgbClr val="002060"/>
                    </a:solidFill>
                  </a:tcPr>
                </a:tc>
                <a:tc>
                  <a:txBody>
                    <a:bodyPr/>
                    <a:lstStyle/>
                    <a:p>
                      <a:pPr algn="r">
                        <a:buNone/>
                      </a:pPr>
                      <a:r>
                        <a:rPr lang="en-GB" sz="1600" b="1" dirty="0">
                          <a:solidFill>
                            <a:schemeClr val="bg1"/>
                          </a:solidFill>
                          <a:effectLst/>
                        </a:rPr>
                        <a:t>24,701,959,316</a:t>
                      </a:r>
                      <a:endParaRPr lang="en-GB" sz="2800" b="1" dirty="0">
                        <a:solidFill>
                          <a:schemeClr val="bg1"/>
                        </a:solidFill>
                        <a:effectLst/>
                        <a:latin typeface="Times New Roman" panose="02020603050405020304" pitchFamily="18" charset="0"/>
                        <a:ea typeface="Times New Roman" panose="02020603050405020304" pitchFamily="18" charset="0"/>
                      </a:endParaRPr>
                    </a:p>
                  </a:txBody>
                  <a:tcPr marL="38100" marR="38100" marT="38100" marB="38100" anchor="ctr">
                    <a:solidFill>
                      <a:srgbClr val="002060"/>
                    </a:solidFill>
                  </a:tcPr>
                </a:tc>
                <a:tc>
                  <a:txBody>
                    <a:bodyPr/>
                    <a:lstStyle/>
                    <a:p>
                      <a:pPr algn="r">
                        <a:buNone/>
                      </a:pPr>
                      <a:r>
                        <a:rPr lang="en-GB" sz="1600" b="1" dirty="0">
                          <a:solidFill>
                            <a:schemeClr val="bg1"/>
                          </a:solidFill>
                          <a:effectLst/>
                        </a:rPr>
                        <a:t>23,633,258,628</a:t>
                      </a:r>
                      <a:endParaRPr lang="en-GB" sz="2800" b="1" dirty="0">
                        <a:solidFill>
                          <a:schemeClr val="bg1"/>
                        </a:solidFill>
                        <a:effectLst/>
                        <a:latin typeface="Times New Roman" panose="02020603050405020304" pitchFamily="18" charset="0"/>
                        <a:ea typeface="Times New Roman" panose="02020603050405020304" pitchFamily="18" charset="0"/>
                      </a:endParaRPr>
                    </a:p>
                  </a:txBody>
                  <a:tcPr marL="38100" marR="38100" marT="38100" marB="38100" anchor="ctr">
                    <a:solidFill>
                      <a:srgbClr val="002060"/>
                    </a:solidFill>
                  </a:tcPr>
                </a:tc>
                <a:tc>
                  <a:txBody>
                    <a:bodyPr/>
                    <a:lstStyle/>
                    <a:p>
                      <a:pPr algn="r">
                        <a:buNone/>
                      </a:pPr>
                      <a:r>
                        <a:rPr lang="en-GB" sz="1600" b="1" dirty="0">
                          <a:solidFill>
                            <a:schemeClr val="bg1"/>
                          </a:solidFill>
                          <a:effectLst/>
                        </a:rPr>
                        <a:t>23,899,979,068</a:t>
                      </a:r>
                      <a:endParaRPr lang="en-GB" sz="2800" b="1" dirty="0">
                        <a:solidFill>
                          <a:schemeClr val="bg1"/>
                        </a:solidFill>
                        <a:effectLst/>
                        <a:latin typeface="Times New Roman" panose="02020603050405020304" pitchFamily="18" charset="0"/>
                        <a:ea typeface="Times New Roman" panose="02020603050405020304" pitchFamily="18" charset="0"/>
                      </a:endParaRPr>
                    </a:p>
                  </a:txBody>
                  <a:tcPr marL="38100" marR="38100" marT="38100" marB="38100" anchor="ctr">
                    <a:solidFill>
                      <a:srgbClr val="002060"/>
                    </a:solidFill>
                  </a:tcPr>
                </a:tc>
                <a:extLst>
                  <a:ext uri="{0D108BD9-81ED-4DB2-BD59-A6C34878D82A}">
                    <a16:rowId xmlns:a16="http://schemas.microsoft.com/office/drawing/2014/main" val="3314672956"/>
                  </a:ext>
                </a:extLst>
              </a:tr>
              <a:tr h="430594">
                <a:tc>
                  <a:txBody>
                    <a:bodyPr/>
                    <a:lstStyle/>
                    <a:p>
                      <a:pPr>
                        <a:buNone/>
                      </a:pPr>
                      <a:r>
                        <a:rPr lang="tr-TR" sz="1600" b="1" dirty="0">
                          <a:solidFill>
                            <a:schemeClr val="bg1"/>
                          </a:solidFill>
                          <a:effectLst/>
                          <a:latin typeface="Times New Roman" panose="02020603050405020304" pitchFamily="18" charset="0"/>
                          <a:ea typeface="Times New Roman" panose="02020603050405020304" pitchFamily="18" charset="0"/>
                        </a:rPr>
                        <a:t>OIC </a:t>
                      </a:r>
                      <a:endParaRPr lang="en-GB" sz="2800" b="1" dirty="0">
                        <a:solidFill>
                          <a:schemeClr val="bg1"/>
                        </a:solidFill>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6">
                        <a:lumMod val="75000"/>
                      </a:schemeClr>
                    </a:solidFill>
                  </a:tcPr>
                </a:tc>
                <a:tc>
                  <a:txBody>
                    <a:bodyPr/>
                    <a:lstStyle/>
                    <a:p>
                      <a:pPr algn="r">
                        <a:buNone/>
                      </a:pPr>
                      <a:r>
                        <a:rPr lang="en-GB" sz="1600" b="1" dirty="0">
                          <a:solidFill>
                            <a:schemeClr val="bg1"/>
                          </a:solidFill>
                          <a:effectLst/>
                        </a:rPr>
                        <a:t>1,689,503,704</a:t>
                      </a:r>
                      <a:endParaRPr lang="en-GB" sz="2800" b="1" dirty="0">
                        <a:solidFill>
                          <a:schemeClr val="bg1"/>
                        </a:solidFill>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6">
                        <a:lumMod val="75000"/>
                      </a:schemeClr>
                    </a:solidFill>
                  </a:tcPr>
                </a:tc>
                <a:tc>
                  <a:txBody>
                    <a:bodyPr/>
                    <a:lstStyle/>
                    <a:p>
                      <a:pPr algn="r">
                        <a:buNone/>
                      </a:pPr>
                      <a:r>
                        <a:rPr lang="en-GB" sz="1600" b="1" dirty="0">
                          <a:solidFill>
                            <a:schemeClr val="bg1"/>
                          </a:solidFill>
                          <a:effectLst/>
                        </a:rPr>
                        <a:t>2,354,082,811</a:t>
                      </a:r>
                      <a:endParaRPr lang="en-GB" sz="2800" b="1" dirty="0">
                        <a:solidFill>
                          <a:schemeClr val="bg1"/>
                        </a:solidFill>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6">
                        <a:lumMod val="75000"/>
                      </a:schemeClr>
                    </a:solidFill>
                  </a:tcPr>
                </a:tc>
                <a:tc>
                  <a:txBody>
                    <a:bodyPr/>
                    <a:lstStyle/>
                    <a:p>
                      <a:pPr algn="r">
                        <a:buNone/>
                      </a:pPr>
                      <a:r>
                        <a:rPr lang="en-GB" sz="1600" b="1" dirty="0">
                          <a:solidFill>
                            <a:schemeClr val="bg1"/>
                          </a:solidFill>
                          <a:effectLst/>
                        </a:rPr>
                        <a:t>3,050,192,018</a:t>
                      </a:r>
                      <a:endParaRPr lang="en-GB" sz="2800" b="1" dirty="0">
                        <a:solidFill>
                          <a:schemeClr val="bg1"/>
                        </a:solidFill>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6">
                        <a:lumMod val="75000"/>
                      </a:schemeClr>
                    </a:solidFill>
                  </a:tcPr>
                </a:tc>
                <a:tc>
                  <a:txBody>
                    <a:bodyPr/>
                    <a:lstStyle/>
                    <a:p>
                      <a:pPr algn="r">
                        <a:buNone/>
                      </a:pPr>
                      <a:r>
                        <a:rPr lang="en-GB" sz="1600" b="1" dirty="0">
                          <a:solidFill>
                            <a:schemeClr val="bg1"/>
                          </a:solidFill>
                          <a:effectLst/>
                        </a:rPr>
                        <a:t>2,847,954,356</a:t>
                      </a:r>
                      <a:endParaRPr lang="en-GB" sz="2800" b="1" dirty="0">
                        <a:solidFill>
                          <a:schemeClr val="bg1"/>
                        </a:solidFill>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6">
                        <a:lumMod val="75000"/>
                      </a:schemeClr>
                    </a:solidFill>
                  </a:tcPr>
                </a:tc>
                <a:tc>
                  <a:txBody>
                    <a:bodyPr/>
                    <a:lstStyle/>
                    <a:p>
                      <a:pPr algn="r">
                        <a:buNone/>
                      </a:pPr>
                      <a:r>
                        <a:rPr lang="en-GB" sz="1600" b="1" dirty="0">
                          <a:solidFill>
                            <a:schemeClr val="bg1"/>
                          </a:solidFill>
                          <a:effectLst/>
                        </a:rPr>
                        <a:t>2,487,297,562</a:t>
                      </a:r>
                      <a:endParaRPr lang="en-GB" sz="2800" b="1" dirty="0">
                        <a:solidFill>
                          <a:schemeClr val="bg1"/>
                        </a:solidFill>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6">
                        <a:lumMod val="75000"/>
                      </a:schemeClr>
                    </a:solidFill>
                  </a:tcPr>
                </a:tc>
                <a:extLst>
                  <a:ext uri="{0D108BD9-81ED-4DB2-BD59-A6C34878D82A}">
                    <a16:rowId xmlns:a16="http://schemas.microsoft.com/office/drawing/2014/main" val="2013005434"/>
                  </a:ext>
                </a:extLst>
              </a:tr>
              <a:tr h="430594">
                <a:tc>
                  <a:txBody>
                    <a:bodyPr/>
                    <a:lstStyle/>
                    <a:p>
                      <a:pPr>
                        <a:buNone/>
                      </a:pPr>
                      <a:r>
                        <a:rPr lang="en-GB" sz="1600" b="1">
                          <a:effectLst/>
                        </a:rPr>
                        <a:t>Malaysia </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dirty="0">
                          <a:effectLst/>
                        </a:rPr>
                        <a:t>233,553,703</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dirty="0">
                          <a:effectLst/>
                        </a:rPr>
                        <a:t>299,288,393</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dirty="0">
                          <a:effectLst/>
                        </a:rPr>
                        <a:t>353,149,561</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dirty="0">
                          <a:effectLst/>
                        </a:rPr>
                        <a:t>312,964,855</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330,045,621</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extLst>
                  <a:ext uri="{0D108BD9-81ED-4DB2-BD59-A6C34878D82A}">
                    <a16:rowId xmlns:a16="http://schemas.microsoft.com/office/drawing/2014/main" val="3077540745"/>
                  </a:ext>
                </a:extLst>
              </a:tr>
              <a:tr h="430594">
                <a:tc>
                  <a:txBody>
                    <a:bodyPr/>
                    <a:lstStyle/>
                    <a:p>
                      <a:pPr>
                        <a:buNone/>
                      </a:pPr>
                      <a:r>
                        <a:rPr lang="en-GB" sz="1600" b="1">
                          <a:effectLst/>
                        </a:rPr>
                        <a:t>United Arab Emirates </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335,296,908</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425,159,797</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515,621,189</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570,245,384</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309,705,150</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extLst>
                  <a:ext uri="{0D108BD9-81ED-4DB2-BD59-A6C34878D82A}">
                    <a16:rowId xmlns:a16="http://schemas.microsoft.com/office/drawing/2014/main" val="4234963669"/>
                  </a:ext>
                </a:extLst>
              </a:tr>
              <a:tr h="430594">
                <a:tc>
                  <a:txBody>
                    <a:bodyPr/>
                    <a:lstStyle/>
                    <a:p>
                      <a:pPr>
                        <a:buNone/>
                      </a:pPr>
                      <a:r>
                        <a:rPr lang="en-GB" sz="1600" b="1">
                          <a:effectLst/>
                        </a:rPr>
                        <a:t>Saudi Arabia </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173,110,415</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276,204,569</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411,184,942</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320,978,141</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305,358,131</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extLst>
                  <a:ext uri="{0D108BD9-81ED-4DB2-BD59-A6C34878D82A}">
                    <a16:rowId xmlns:a16="http://schemas.microsoft.com/office/drawing/2014/main" val="727387411"/>
                  </a:ext>
                </a:extLst>
              </a:tr>
              <a:tr h="430594">
                <a:tc>
                  <a:txBody>
                    <a:bodyPr/>
                    <a:lstStyle/>
                    <a:p>
                      <a:pPr>
                        <a:buNone/>
                      </a:pPr>
                      <a:r>
                        <a:rPr lang="en-GB" sz="1600" b="1">
                          <a:effectLst/>
                        </a:rPr>
                        <a:t>Indonesia </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163,306,490</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231,587,887</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291,979,103</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258,797,196</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264,703,354</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extLst>
                  <a:ext uri="{0D108BD9-81ED-4DB2-BD59-A6C34878D82A}">
                    <a16:rowId xmlns:a16="http://schemas.microsoft.com/office/drawing/2014/main" val="2658985848"/>
                  </a:ext>
                </a:extLst>
              </a:tr>
              <a:tr h="430594">
                <a:tc>
                  <a:txBody>
                    <a:bodyPr/>
                    <a:lstStyle/>
                    <a:p>
                      <a:pPr>
                        <a:buNone/>
                      </a:pPr>
                      <a:r>
                        <a:rPr lang="en-GB" sz="1600" b="1">
                          <a:effectLst/>
                        </a:rPr>
                        <a:t>Türkiye </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169,657,940</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225,264,314</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254,171,899</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255,627,429</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261,801,501</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extLst>
                  <a:ext uri="{0D108BD9-81ED-4DB2-BD59-A6C34878D82A}">
                    <a16:rowId xmlns:a16="http://schemas.microsoft.com/office/drawing/2014/main" val="2643576432"/>
                  </a:ext>
                </a:extLst>
              </a:tr>
              <a:tr h="430594">
                <a:tc>
                  <a:txBody>
                    <a:bodyPr/>
                    <a:lstStyle/>
                    <a:p>
                      <a:pPr>
                        <a:buNone/>
                      </a:pPr>
                      <a:r>
                        <a:rPr lang="en-GB" sz="1600" b="1">
                          <a:effectLst/>
                        </a:rPr>
                        <a:t>Iraq </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64,881,031</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87,320,640</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134,088,383</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114,679,539</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109,096,869</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extLst>
                  <a:ext uri="{0D108BD9-81ED-4DB2-BD59-A6C34878D82A}">
                    <a16:rowId xmlns:a16="http://schemas.microsoft.com/office/drawing/2014/main" val="2959432144"/>
                  </a:ext>
                </a:extLst>
              </a:tr>
              <a:tr h="430594">
                <a:tc>
                  <a:txBody>
                    <a:bodyPr/>
                    <a:lstStyle/>
                    <a:p>
                      <a:pPr>
                        <a:buNone/>
                      </a:pPr>
                      <a:r>
                        <a:rPr lang="en-GB" sz="1600" b="1">
                          <a:effectLst/>
                        </a:rPr>
                        <a:t>Qatar </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51,504,158</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87,203,291</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130,964,473</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97,751,494</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88,767,414</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extLst>
                  <a:ext uri="{0D108BD9-81ED-4DB2-BD59-A6C34878D82A}">
                    <a16:rowId xmlns:a16="http://schemas.microsoft.com/office/drawing/2014/main" val="1673242084"/>
                  </a:ext>
                </a:extLst>
              </a:tr>
              <a:tr h="430594">
                <a:tc>
                  <a:txBody>
                    <a:bodyPr/>
                    <a:lstStyle/>
                    <a:p>
                      <a:pPr>
                        <a:buNone/>
                      </a:pPr>
                      <a:r>
                        <a:rPr lang="en-GB" sz="1600" b="1">
                          <a:effectLst/>
                        </a:rPr>
                        <a:t>Kazakhstan </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46,949,697</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60,321,024</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76,139,805</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78,735,591</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81,618,417</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extLst>
                  <a:ext uri="{0D108BD9-81ED-4DB2-BD59-A6C34878D82A}">
                    <a16:rowId xmlns:a16="http://schemas.microsoft.com/office/drawing/2014/main" val="1004639222"/>
                  </a:ext>
                </a:extLst>
              </a:tr>
              <a:tr h="430594">
                <a:tc>
                  <a:txBody>
                    <a:bodyPr/>
                    <a:lstStyle/>
                    <a:p>
                      <a:pPr>
                        <a:buNone/>
                      </a:pPr>
                      <a:r>
                        <a:rPr lang="en-GB" sz="1600" b="1">
                          <a:effectLst/>
                        </a:rPr>
                        <a:t>Kuwait </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40,149,524</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63,129,694</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99,712,377</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83,983,279</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75,991,428</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extLst>
                  <a:ext uri="{0D108BD9-81ED-4DB2-BD59-A6C34878D82A}">
                    <a16:rowId xmlns:a16="http://schemas.microsoft.com/office/drawing/2014/main" val="1209520976"/>
                  </a:ext>
                </a:extLst>
              </a:tr>
              <a:tr h="430594">
                <a:tc>
                  <a:txBody>
                    <a:bodyPr/>
                    <a:lstStyle/>
                    <a:p>
                      <a:pPr>
                        <a:buNone/>
                      </a:pPr>
                      <a:r>
                        <a:rPr lang="en-GB" sz="1600" b="1" dirty="0">
                          <a:effectLst/>
                        </a:rPr>
                        <a:t>Oman </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dirty="0">
                          <a:effectLst/>
                        </a:rPr>
                        <a:t>33,479,359</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dirty="0">
                          <a:effectLst/>
                        </a:rPr>
                        <a:t>44,590,927</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dirty="0">
                          <a:effectLst/>
                        </a:rPr>
                        <a:t>66,063,353</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dirty="0">
                          <a:effectLst/>
                        </a:rPr>
                        <a:t>59,010,531</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dirty="0">
                          <a:effectLst/>
                        </a:rPr>
                        <a:t>69,261,814</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tc>
                <a:extLst>
                  <a:ext uri="{0D108BD9-81ED-4DB2-BD59-A6C34878D82A}">
                    <a16:rowId xmlns:a16="http://schemas.microsoft.com/office/drawing/2014/main" val="3899377986"/>
                  </a:ext>
                </a:extLst>
              </a:tr>
            </a:tbl>
          </a:graphicData>
        </a:graphic>
      </p:graphicFrame>
      <p:sp>
        <p:nvSpPr>
          <p:cNvPr id="3" name="Slide Number Placeholder 2">
            <a:extLst>
              <a:ext uri="{FF2B5EF4-FFF2-40B4-BE49-F238E27FC236}">
                <a16:creationId xmlns:a16="http://schemas.microsoft.com/office/drawing/2014/main" id="{B6A590D6-90B9-0B90-1924-A497C0A7B1D6}"/>
              </a:ext>
            </a:extLst>
          </p:cNvPr>
          <p:cNvSpPr>
            <a:spLocks noGrp="1"/>
          </p:cNvSpPr>
          <p:nvPr>
            <p:ph type="sldNum" sz="quarter" idx="12"/>
          </p:nvPr>
        </p:nvSpPr>
        <p:spPr/>
        <p:txBody>
          <a:bodyPr/>
          <a:lstStyle/>
          <a:p>
            <a:fld id="{001EB87D-2C7B-44B5-AAC9-F83321C61E43}" type="slidenum">
              <a:rPr lang="en-GB" smtClean="0"/>
              <a:t>23</a:t>
            </a:fld>
            <a:endParaRPr lang="en-GB"/>
          </a:p>
        </p:txBody>
      </p:sp>
    </p:spTree>
    <p:extLst>
      <p:ext uri="{BB962C8B-B14F-4D97-AF65-F5344CB8AC3E}">
        <p14:creationId xmlns:p14="http://schemas.microsoft.com/office/powerpoint/2010/main" val="6533943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68642-67D6-D4DA-751A-A4C6E6D67D37}"/>
              </a:ext>
            </a:extLst>
          </p:cNvPr>
          <p:cNvSpPr>
            <a:spLocks noGrp="1"/>
          </p:cNvSpPr>
          <p:nvPr>
            <p:ph type="title"/>
          </p:nvPr>
        </p:nvSpPr>
        <p:spPr>
          <a:xfrm>
            <a:off x="149290" y="0"/>
            <a:ext cx="12042707" cy="1325563"/>
          </a:xfrm>
        </p:spPr>
        <p:txBody>
          <a:bodyPr>
            <a:normAutofit/>
          </a:bodyPr>
          <a:lstStyle/>
          <a:p>
            <a:pPr algn="ctr"/>
            <a:r>
              <a:rPr lang="tr-TR" sz="3600" b="1" dirty="0"/>
              <a:t>OIC  Merchandise  Export- PRODUCT CATEGORY</a:t>
            </a:r>
            <a:endParaRPr lang="en-GB" sz="3600" b="1" dirty="0"/>
          </a:p>
        </p:txBody>
      </p:sp>
      <p:graphicFrame>
        <p:nvGraphicFramePr>
          <p:cNvPr id="4" name="Content Placeholder 3">
            <a:extLst>
              <a:ext uri="{FF2B5EF4-FFF2-40B4-BE49-F238E27FC236}">
                <a16:creationId xmlns:a16="http://schemas.microsoft.com/office/drawing/2014/main" id="{A513DB04-A16C-E751-A929-2882B0DE7DD0}"/>
              </a:ext>
            </a:extLst>
          </p:cNvPr>
          <p:cNvGraphicFramePr>
            <a:graphicFrameLocks noGrp="1"/>
          </p:cNvGraphicFramePr>
          <p:nvPr>
            <p:ph idx="1"/>
            <p:extLst>
              <p:ext uri="{D42A27DB-BD31-4B8C-83A1-F6EECF244321}">
                <p14:modId xmlns:p14="http://schemas.microsoft.com/office/powerpoint/2010/main" val="281413776"/>
              </p:ext>
            </p:extLst>
          </p:nvPr>
        </p:nvGraphicFramePr>
        <p:xfrm>
          <a:off x="0" y="1018520"/>
          <a:ext cx="12191998" cy="7471516"/>
        </p:xfrm>
        <a:graphic>
          <a:graphicData uri="http://schemas.openxmlformats.org/drawingml/2006/table">
            <a:tbl>
              <a:tblPr firstRow="1" firstCol="1" bandRow="1">
                <a:tableStyleId>{5C22544A-7EE6-4342-B048-85BDC9FD1C3A}</a:tableStyleId>
              </a:tblPr>
              <a:tblGrid>
                <a:gridCol w="821094">
                  <a:extLst>
                    <a:ext uri="{9D8B030D-6E8A-4147-A177-3AD203B41FA5}">
                      <a16:colId xmlns:a16="http://schemas.microsoft.com/office/drawing/2014/main" val="2613637687"/>
                    </a:ext>
                  </a:extLst>
                </a:gridCol>
                <a:gridCol w="2662334">
                  <a:extLst>
                    <a:ext uri="{9D8B030D-6E8A-4147-A177-3AD203B41FA5}">
                      <a16:colId xmlns:a16="http://schemas.microsoft.com/office/drawing/2014/main" val="3420612965"/>
                    </a:ext>
                  </a:extLst>
                </a:gridCol>
                <a:gridCol w="1741714">
                  <a:extLst>
                    <a:ext uri="{9D8B030D-6E8A-4147-A177-3AD203B41FA5}">
                      <a16:colId xmlns:a16="http://schemas.microsoft.com/office/drawing/2014/main" val="2398483827"/>
                    </a:ext>
                  </a:extLst>
                </a:gridCol>
                <a:gridCol w="1741714">
                  <a:extLst>
                    <a:ext uri="{9D8B030D-6E8A-4147-A177-3AD203B41FA5}">
                      <a16:colId xmlns:a16="http://schemas.microsoft.com/office/drawing/2014/main" val="2826829666"/>
                    </a:ext>
                  </a:extLst>
                </a:gridCol>
                <a:gridCol w="1741714">
                  <a:extLst>
                    <a:ext uri="{9D8B030D-6E8A-4147-A177-3AD203B41FA5}">
                      <a16:colId xmlns:a16="http://schemas.microsoft.com/office/drawing/2014/main" val="146694724"/>
                    </a:ext>
                  </a:extLst>
                </a:gridCol>
                <a:gridCol w="1741714">
                  <a:extLst>
                    <a:ext uri="{9D8B030D-6E8A-4147-A177-3AD203B41FA5}">
                      <a16:colId xmlns:a16="http://schemas.microsoft.com/office/drawing/2014/main" val="380932952"/>
                    </a:ext>
                  </a:extLst>
                </a:gridCol>
                <a:gridCol w="1741714">
                  <a:extLst>
                    <a:ext uri="{9D8B030D-6E8A-4147-A177-3AD203B41FA5}">
                      <a16:colId xmlns:a16="http://schemas.microsoft.com/office/drawing/2014/main" val="1306039956"/>
                    </a:ext>
                  </a:extLst>
                </a:gridCol>
              </a:tblGrid>
              <a:tr h="369676">
                <a:tc>
                  <a:txBody>
                    <a:bodyPr/>
                    <a:lstStyle/>
                    <a:p>
                      <a:pPr algn="ctr">
                        <a:buNone/>
                      </a:pPr>
                      <a:r>
                        <a:rPr lang="en-GB" sz="1600" b="1" dirty="0">
                          <a:effectLst/>
                        </a:rPr>
                        <a:t>Code</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ctr">
                        <a:buNone/>
                      </a:pPr>
                      <a:r>
                        <a:rPr lang="en-GB" sz="1600" b="1">
                          <a:effectLst/>
                        </a:rPr>
                        <a:t>Product label</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ctr">
                        <a:buNone/>
                      </a:pPr>
                      <a:r>
                        <a:rPr lang="en-GB" sz="1600" b="1" dirty="0">
                          <a:effectLst/>
                        </a:rPr>
                        <a:t>2020</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ctr">
                        <a:buNone/>
                      </a:pPr>
                      <a:r>
                        <a:rPr lang="en-GB" sz="1600" b="1" dirty="0">
                          <a:effectLst/>
                        </a:rPr>
                        <a:t>2021</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ctr">
                        <a:buNone/>
                      </a:pPr>
                      <a:r>
                        <a:rPr lang="en-GB" sz="1600" b="1" dirty="0">
                          <a:effectLst/>
                        </a:rPr>
                        <a:t>2022</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ctr">
                        <a:buNone/>
                      </a:pPr>
                      <a:r>
                        <a:rPr lang="en-GB" sz="1600" b="1" dirty="0">
                          <a:effectLst/>
                        </a:rPr>
                        <a:t>2023</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ctr">
                        <a:buNone/>
                      </a:pPr>
                      <a:r>
                        <a:rPr lang="en-GB" sz="1600" b="1" dirty="0">
                          <a:effectLst/>
                        </a:rPr>
                        <a:t>2024</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tc>
                <a:extLst>
                  <a:ext uri="{0D108BD9-81ED-4DB2-BD59-A6C34878D82A}">
                    <a16:rowId xmlns:a16="http://schemas.microsoft.com/office/drawing/2014/main" val="2214960056"/>
                  </a:ext>
                </a:extLst>
              </a:tr>
              <a:tr h="369676">
                <a:tc>
                  <a:txBody>
                    <a:bodyPr/>
                    <a:lstStyle/>
                    <a:p>
                      <a:pPr>
                        <a:buNone/>
                      </a:pPr>
                      <a:r>
                        <a:rPr lang="en-GB" sz="1800" b="1" dirty="0">
                          <a:effectLst/>
                        </a:rPr>
                        <a:t>TOTAL </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6">
                        <a:lumMod val="75000"/>
                      </a:schemeClr>
                    </a:solidFill>
                  </a:tcPr>
                </a:tc>
                <a:tc>
                  <a:txBody>
                    <a:bodyPr/>
                    <a:lstStyle/>
                    <a:p>
                      <a:pPr>
                        <a:buNone/>
                      </a:pPr>
                      <a:r>
                        <a:rPr lang="en-GB" sz="1800" b="1" dirty="0">
                          <a:effectLst/>
                        </a:rPr>
                        <a:t>All products</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6">
                        <a:lumMod val="75000"/>
                      </a:schemeClr>
                    </a:solidFill>
                  </a:tcPr>
                </a:tc>
                <a:tc>
                  <a:txBody>
                    <a:bodyPr/>
                    <a:lstStyle/>
                    <a:p>
                      <a:pPr algn="r">
                        <a:buNone/>
                      </a:pPr>
                      <a:r>
                        <a:rPr lang="en-GB" sz="1800" b="1" dirty="0">
                          <a:effectLst/>
                        </a:rPr>
                        <a:t>1,689,503,704</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6">
                        <a:lumMod val="75000"/>
                      </a:schemeClr>
                    </a:solidFill>
                  </a:tcPr>
                </a:tc>
                <a:tc>
                  <a:txBody>
                    <a:bodyPr/>
                    <a:lstStyle/>
                    <a:p>
                      <a:pPr algn="r">
                        <a:buNone/>
                      </a:pPr>
                      <a:r>
                        <a:rPr lang="en-GB" sz="1800" b="1" dirty="0">
                          <a:effectLst/>
                        </a:rPr>
                        <a:t>2,354,082,811</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6">
                        <a:lumMod val="75000"/>
                      </a:schemeClr>
                    </a:solidFill>
                  </a:tcPr>
                </a:tc>
                <a:tc>
                  <a:txBody>
                    <a:bodyPr/>
                    <a:lstStyle/>
                    <a:p>
                      <a:pPr algn="r">
                        <a:buNone/>
                      </a:pPr>
                      <a:r>
                        <a:rPr lang="en-GB" sz="1800" b="1" dirty="0">
                          <a:effectLst/>
                        </a:rPr>
                        <a:t>3,050,192,018</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6">
                        <a:lumMod val="75000"/>
                      </a:schemeClr>
                    </a:solidFill>
                  </a:tcPr>
                </a:tc>
                <a:tc>
                  <a:txBody>
                    <a:bodyPr/>
                    <a:lstStyle/>
                    <a:p>
                      <a:pPr algn="r">
                        <a:buNone/>
                      </a:pPr>
                      <a:r>
                        <a:rPr lang="en-GB" sz="1800" b="1" dirty="0">
                          <a:effectLst/>
                        </a:rPr>
                        <a:t>2,847,954,356</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6">
                        <a:lumMod val="75000"/>
                      </a:schemeClr>
                    </a:solidFill>
                  </a:tcPr>
                </a:tc>
                <a:tc>
                  <a:txBody>
                    <a:bodyPr/>
                    <a:lstStyle/>
                    <a:p>
                      <a:pPr algn="r">
                        <a:buNone/>
                      </a:pPr>
                      <a:r>
                        <a:rPr lang="en-GB" sz="1800" b="1" dirty="0">
                          <a:effectLst/>
                        </a:rPr>
                        <a:t>2,487,297,562</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6">
                        <a:lumMod val="75000"/>
                      </a:schemeClr>
                    </a:solidFill>
                  </a:tcPr>
                </a:tc>
                <a:extLst>
                  <a:ext uri="{0D108BD9-81ED-4DB2-BD59-A6C34878D82A}">
                    <a16:rowId xmlns:a16="http://schemas.microsoft.com/office/drawing/2014/main" val="2538012579"/>
                  </a:ext>
                </a:extLst>
              </a:tr>
              <a:tr h="1096282">
                <a:tc>
                  <a:txBody>
                    <a:bodyPr/>
                    <a:lstStyle/>
                    <a:p>
                      <a:pPr>
                        <a:buNone/>
                      </a:pPr>
                      <a:r>
                        <a:rPr lang="en-GB" sz="1600" b="1">
                          <a:effectLst/>
                        </a:rPr>
                        <a:t>27 </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buNone/>
                      </a:pPr>
                      <a:r>
                        <a:rPr lang="en-GB" sz="1600" b="1" dirty="0">
                          <a:effectLst/>
                        </a:rPr>
                        <a:t>Mineral fuels, mineral oils and products of their distillation; bituminous substances; mineral . . .</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dirty="0">
                          <a:effectLst/>
                        </a:rPr>
                        <a:t>639,908,222</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1,004,705,388</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1,515,531,175</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1,328,511,933</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1,098,945,056</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extLst>
                  <a:ext uri="{0D108BD9-81ED-4DB2-BD59-A6C34878D82A}">
                    <a16:rowId xmlns:a16="http://schemas.microsoft.com/office/drawing/2014/main" val="3841097825"/>
                  </a:ext>
                </a:extLst>
              </a:tr>
              <a:tr h="1274745">
                <a:tc>
                  <a:txBody>
                    <a:bodyPr/>
                    <a:lstStyle/>
                    <a:p>
                      <a:pPr>
                        <a:buNone/>
                      </a:pPr>
                      <a:r>
                        <a:rPr lang="en-GB" sz="1600" b="1">
                          <a:effectLst/>
                        </a:rPr>
                        <a:t>85 </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buNone/>
                      </a:pPr>
                      <a:r>
                        <a:rPr lang="en-GB" sz="1600" b="1" dirty="0">
                          <a:effectLst/>
                        </a:rPr>
                        <a:t>Electrical machinery and equipment and parts thereof; sound recorders and reproducers, television . . .</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dirty="0">
                          <a:effectLst/>
                        </a:rPr>
                        <a:t>147,104,257</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dirty="0">
                          <a:effectLst/>
                        </a:rPr>
                        <a:t>178,315,465</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dirty="0">
                          <a:effectLst/>
                        </a:rPr>
                        <a:t>217,123,480</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dirty="0">
                          <a:effectLst/>
                        </a:rPr>
                        <a:t>216,617,066</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186,893,318</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extLst>
                  <a:ext uri="{0D108BD9-81ED-4DB2-BD59-A6C34878D82A}">
                    <a16:rowId xmlns:a16="http://schemas.microsoft.com/office/drawing/2014/main" val="3340929143"/>
                  </a:ext>
                </a:extLst>
              </a:tr>
              <a:tr h="1096282">
                <a:tc>
                  <a:txBody>
                    <a:bodyPr/>
                    <a:lstStyle/>
                    <a:p>
                      <a:pPr>
                        <a:buNone/>
                      </a:pPr>
                      <a:r>
                        <a:rPr lang="en-GB" sz="1600" b="1">
                          <a:effectLst/>
                        </a:rPr>
                        <a:t>71 </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buNone/>
                      </a:pPr>
                      <a:r>
                        <a:rPr lang="en-GB" sz="1600" b="1">
                          <a:effectLst/>
                        </a:rPr>
                        <a:t>Natural or cultured pearls, precious or semi-precious stones, precious metals, metals clad . . .</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113,132,080</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117,855,223</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126,891,729</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dirty="0">
                          <a:effectLst/>
                        </a:rPr>
                        <a:t>164,247,835</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dirty="0">
                          <a:effectLst/>
                        </a:rPr>
                        <a:t>143,295,497</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tc>
                <a:extLst>
                  <a:ext uri="{0D108BD9-81ED-4DB2-BD59-A6C34878D82A}">
                    <a16:rowId xmlns:a16="http://schemas.microsoft.com/office/drawing/2014/main" val="3775413543"/>
                  </a:ext>
                </a:extLst>
              </a:tr>
              <a:tr h="854080">
                <a:tc>
                  <a:txBody>
                    <a:bodyPr/>
                    <a:lstStyle/>
                    <a:p>
                      <a:pPr>
                        <a:buNone/>
                      </a:pPr>
                      <a:r>
                        <a:rPr lang="en-GB" sz="1600" b="1">
                          <a:effectLst/>
                        </a:rPr>
                        <a:t>84 </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buNone/>
                      </a:pPr>
                      <a:r>
                        <a:rPr lang="en-GB" sz="1600" b="1">
                          <a:effectLst/>
                        </a:rPr>
                        <a:t>Nuclear reactors, boilers, machinery and mechanical appliances; parts thereof</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65,798,489</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79,204,948</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89,128,045</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92,448,235</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dirty="0">
                          <a:effectLst/>
                        </a:rPr>
                        <a:t>79,602,428</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tc>
                <a:extLst>
                  <a:ext uri="{0D108BD9-81ED-4DB2-BD59-A6C34878D82A}">
                    <a16:rowId xmlns:a16="http://schemas.microsoft.com/office/drawing/2014/main" val="2774692723"/>
                  </a:ext>
                </a:extLst>
              </a:tr>
              <a:tr h="369676">
                <a:tc>
                  <a:txBody>
                    <a:bodyPr/>
                    <a:lstStyle/>
                    <a:p>
                      <a:pPr>
                        <a:buNone/>
                      </a:pPr>
                      <a:r>
                        <a:rPr lang="en-GB" sz="1600" b="1" dirty="0">
                          <a:effectLst/>
                        </a:rPr>
                        <a:t>39 </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buNone/>
                      </a:pPr>
                      <a:r>
                        <a:rPr lang="en-GB" sz="1600" b="1" dirty="0">
                          <a:effectLst/>
                        </a:rPr>
                        <a:t>Plastics and articles thereof</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dirty="0">
                          <a:effectLst/>
                        </a:rPr>
                        <a:t>54,048,209</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75,348,058</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78,142,214</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64,910,130</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dirty="0">
                          <a:effectLst/>
                        </a:rPr>
                        <a:t>63,604,233</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tc>
                <a:extLst>
                  <a:ext uri="{0D108BD9-81ED-4DB2-BD59-A6C34878D82A}">
                    <a16:rowId xmlns:a16="http://schemas.microsoft.com/office/drawing/2014/main" val="1856976543"/>
                  </a:ext>
                </a:extLst>
              </a:tr>
            </a:tbl>
          </a:graphicData>
        </a:graphic>
      </p:graphicFrame>
      <p:sp>
        <p:nvSpPr>
          <p:cNvPr id="3" name="Slide Number Placeholder 2">
            <a:extLst>
              <a:ext uri="{FF2B5EF4-FFF2-40B4-BE49-F238E27FC236}">
                <a16:creationId xmlns:a16="http://schemas.microsoft.com/office/drawing/2014/main" id="{BF9C8E66-8908-B51E-CF22-2AC6268CE172}"/>
              </a:ext>
            </a:extLst>
          </p:cNvPr>
          <p:cNvSpPr>
            <a:spLocks noGrp="1"/>
          </p:cNvSpPr>
          <p:nvPr>
            <p:ph type="sldNum" sz="quarter" idx="12"/>
          </p:nvPr>
        </p:nvSpPr>
        <p:spPr/>
        <p:txBody>
          <a:bodyPr/>
          <a:lstStyle/>
          <a:p>
            <a:fld id="{001EB87D-2C7B-44B5-AAC9-F83321C61E43}" type="slidenum">
              <a:rPr lang="en-GB" smtClean="0"/>
              <a:t>24</a:t>
            </a:fld>
            <a:endParaRPr lang="en-GB"/>
          </a:p>
        </p:txBody>
      </p:sp>
    </p:spTree>
    <p:extLst>
      <p:ext uri="{BB962C8B-B14F-4D97-AF65-F5344CB8AC3E}">
        <p14:creationId xmlns:p14="http://schemas.microsoft.com/office/powerpoint/2010/main" val="5308981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AD210-93D0-AB6F-0F8D-05D83D3C3441}"/>
              </a:ext>
            </a:extLst>
          </p:cNvPr>
          <p:cNvSpPr>
            <a:spLocks noGrp="1"/>
          </p:cNvSpPr>
          <p:nvPr>
            <p:ph type="title"/>
          </p:nvPr>
        </p:nvSpPr>
        <p:spPr>
          <a:xfrm>
            <a:off x="373225" y="137695"/>
            <a:ext cx="11289688" cy="1325563"/>
          </a:xfrm>
        </p:spPr>
        <p:txBody>
          <a:bodyPr>
            <a:normAutofit/>
          </a:bodyPr>
          <a:lstStyle/>
          <a:p>
            <a:pPr algn="ctr"/>
            <a:r>
              <a:rPr lang="tr-TR" b="1" dirty="0"/>
              <a:t>World Merchandise Export - OIC’s SHARE</a:t>
            </a:r>
            <a:endParaRPr lang="en-GB" b="1" dirty="0"/>
          </a:p>
        </p:txBody>
      </p:sp>
      <p:graphicFrame>
        <p:nvGraphicFramePr>
          <p:cNvPr id="4" name="Content Placeholder 3">
            <a:extLst>
              <a:ext uri="{FF2B5EF4-FFF2-40B4-BE49-F238E27FC236}">
                <a16:creationId xmlns:a16="http://schemas.microsoft.com/office/drawing/2014/main" id="{485D6438-B818-B474-696B-DFF755FFC2A7}"/>
              </a:ext>
            </a:extLst>
          </p:cNvPr>
          <p:cNvGraphicFramePr>
            <a:graphicFrameLocks noGrp="1"/>
          </p:cNvGraphicFramePr>
          <p:nvPr>
            <p:ph idx="1"/>
            <p:extLst>
              <p:ext uri="{D42A27DB-BD31-4B8C-83A1-F6EECF244321}">
                <p14:modId xmlns:p14="http://schemas.microsoft.com/office/powerpoint/2010/main" val="537715085"/>
              </p:ext>
            </p:extLst>
          </p:nvPr>
        </p:nvGraphicFramePr>
        <p:xfrm>
          <a:off x="224286" y="1463258"/>
          <a:ext cx="11438627" cy="2991546"/>
        </p:xfrm>
        <a:graphic>
          <a:graphicData uri="http://schemas.openxmlformats.org/drawingml/2006/table">
            <a:tbl>
              <a:tblPr firstRow="1" firstCol="1" bandRow="1">
                <a:tableStyleId>{5C22544A-7EE6-4342-B048-85BDC9FD1C3A}</a:tableStyleId>
              </a:tblPr>
              <a:tblGrid>
                <a:gridCol w="1940944">
                  <a:extLst>
                    <a:ext uri="{9D8B030D-6E8A-4147-A177-3AD203B41FA5}">
                      <a16:colId xmlns:a16="http://schemas.microsoft.com/office/drawing/2014/main" val="3554915526"/>
                    </a:ext>
                  </a:extLst>
                </a:gridCol>
                <a:gridCol w="1940944">
                  <a:extLst>
                    <a:ext uri="{9D8B030D-6E8A-4147-A177-3AD203B41FA5}">
                      <a16:colId xmlns:a16="http://schemas.microsoft.com/office/drawing/2014/main" val="642398980"/>
                    </a:ext>
                  </a:extLst>
                </a:gridCol>
                <a:gridCol w="1940944">
                  <a:extLst>
                    <a:ext uri="{9D8B030D-6E8A-4147-A177-3AD203B41FA5}">
                      <a16:colId xmlns:a16="http://schemas.microsoft.com/office/drawing/2014/main" val="2210407069"/>
                    </a:ext>
                  </a:extLst>
                </a:gridCol>
                <a:gridCol w="1940944">
                  <a:extLst>
                    <a:ext uri="{9D8B030D-6E8A-4147-A177-3AD203B41FA5}">
                      <a16:colId xmlns:a16="http://schemas.microsoft.com/office/drawing/2014/main" val="7113294"/>
                    </a:ext>
                  </a:extLst>
                </a:gridCol>
                <a:gridCol w="1940944">
                  <a:extLst>
                    <a:ext uri="{9D8B030D-6E8A-4147-A177-3AD203B41FA5}">
                      <a16:colId xmlns:a16="http://schemas.microsoft.com/office/drawing/2014/main" val="368602674"/>
                    </a:ext>
                  </a:extLst>
                </a:gridCol>
                <a:gridCol w="1733907">
                  <a:extLst>
                    <a:ext uri="{9D8B030D-6E8A-4147-A177-3AD203B41FA5}">
                      <a16:colId xmlns:a16="http://schemas.microsoft.com/office/drawing/2014/main" val="2371952827"/>
                    </a:ext>
                  </a:extLst>
                </a:gridCol>
              </a:tblGrid>
              <a:tr h="759435">
                <a:tc>
                  <a:txBody>
                    <a:bodyPr/>
                    <a:lstStyle/>
                    <a:p>
                      <a:pPr algn="ctr">
                        <a:buNone/>
                      </a:pPr>
                      <a:r>
                        <a:rPr lang="en-GB" sz="1800" b="1" dirty="0">
                          <a:effectLst/>
                        </a:rPr>
                        <a:t>Exporters</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ctr">
                        <a:buNone/>
                      </a:pPr>
                      <a:r>
                        <a:rPr lang="en-GB" sz="1800" b="1">
                          <a:effectLst/>
                        </a:rPr>
                        <a:t>Exported value in 2020</a:t>
                      </a:r>
                      <a:endParaRPr lang="en-GB" sz="32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ctr">
                        <a:buNone/>
                      </a:pPr>
                      <a:r>
                        <a:rPr lang="en-GB" sz="1800" b="1">
                          <a:effectLst/>
                        </a:rPr>
                        <a:t>Exported value in 2021</a:t>
                      </a:r>
                      <a:endParaRPr lang="en-GB" sz="32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ctr">
                        <a:buNone/>
                      </a:pPr>
                      <a:r>
                        <a:rPr lang="en-GB" sz="1800" b="1">
                          <a:effectLst/>
                        </a:rPr>
                        <a:t>Exported value in 2022</a:t>
                      </a:r>
                      <a:endParaRPr lang="en-GB" sz="32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ctr">
                        <a:buNone/>
                      </a:pPr>
                      <a:r>
                        <a:rPr lang="en-GB" sz="1800" b="1">
                          <a:effectLst/>
                        </a:rPr>
                        <a:t>Exported value in 2023</a:t>
                      </a:r>
                      <a:endParaRPr lang="en-GB" sz="32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ctr">
                        <a:buNone/>
                      </a:pPr>
                      <a:r>
                        <a:rPr lang="en-GB" sz="1800" b="1">
                          <a:effectLst/>
                        </a:rPr>
                        <a:t>Exported value in 2024</a:t>
                      </a:r>
                      <a:endParaRPr lang="en-GB" sz="3200" b="1">
                        <a:effectLst/>
                        <a:latin typeface="Times New Roman" panose="02020603050405020304" pitchFamily="18" charset="0"/>
                        <a:ea typeface="Times New Roman" panose="02020603050405020304" pitchFamily="18" charset="0"/>
                      </a:endParaRPr>
                    </a:p>
                  </a:txBody>
                  <a:tcPr marL="38100" marR="38100" marT="38100" marB="38100" anchor="ctr"/>
                </a:tc>
                <a:extLst>
                  <a:ext uri="{0D108BD9-81ED-4DB2-BD59-A6C34878D82A}">
                    <a16:rowId xmlns:a16="http://schemas.microsoft.com/office/drawing/2014/main" val="1834008367"/>
                  </a:ext>
                </a:extLst>
              </a:tr>
              <a:tr h="659826">
                <a:tc>
                  <a:txBody>
                    <a:bodyPr/>
                    <a:lstStyle/>
                    <a:p>
                      <a:pPr marL="0" algn="l" defTabSz="914400" rtl="0" eaLnBrk="1" latinLnBrk="0" hangingPunct="1">
                        <a:buNone/>
                      </a:pPr>
                      <a:r>
                        <a:rPr lang="tr-TR" sz="2400" b="1" i="0" kern="1200" dirty="0">
                          <a:solidFill>
                            <a:schemeClr val="bg1"/>
                          </a:solidFill>
                          <a:effectLst/>
                          <a:latin typeface="+mn-lt"/>
                          <a:ea typeface="+mn-ea"/>
                          <a:cs typeface="+mn-cs"/>
                        </a:rPr>
                        <a:t>World </a:t>
                      </a:r>
                      <a:endParaRPr lang="en-GB" sz="2400" b="1" i="0" kern="1200" dirty="0">
                        <a:solidFill>
                          <a:schemeClr val="bg1"/>
                        </a:solidFill>
                        <a:effectLst/>
                        <a:latin typeface="+mn-lt"/>
                        <a:ea typeface="+mn-ea"/>
                        <a:cs typeface="+mn-cs"/>
                      </a:endParaRPr>
                    </a:p>
                  </a:txBody>
                  <a:tcPr marL="38100" marR="38100" marT="38100" marB="38100" anchor="ctr">
                    <a:solidFill>
                      <a:schemeClr val="tx2"/>
                    </a:solidFill>
                  </a:tcPr>
                </a:tc>
                <a:tc>
                  <a:txBody>
                    <a:bodyPr/>
                    <a:lstStyle/>
                    <a:p>
                      <a:pPr algn="r">
                        <a:buNone/>
                      </a:pPr>
                      <a:r>
                        <a:rPr lang="en-GB" sz="1800" b="1" i="0" dirty="0">
                          <a:solidFill>
                            <a:schemeClr val="bg1"/>
                          </a:solidFill>
                          <a:effectLst/>
                        </a:rPr>
                        <a:t>17,494,444,311</a:t>
                      </a:r>
                      <a:endParaRPr lang="en-GB" sz="3200" b="1" i="0" dirty="0">
                        <a:solidFill>
                          <a:schemeClr val="bg1"/>
                        </a:solidFill>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solidFill>
                  </a:tcPr>
                </a:tc>
                <a:tc>
                  <a:txBody>
                    <a:bodyPr/>
                    <a:lstStyle/>
                    <a:p>
                      <a:pPr algn="r">
                        <a:buNone/>
                      </a:pPr>
                      <a:r>
                        <a:rPr lang="en-GB" sz="1800" b="1" i="0" dirty="0">
                          <a:solidFill>
                            <a:schemeClr val="bg1"/>
                          </a:solidFill>
                          <a:effectLst/>
                        </a:rPr>
                        <a:t>22,148,344,040</a:t>
                      </a:r>
                      <a:endParaRPr lang="en-GB" sz="3200" b="1" i="0" dirty="0">
                        <a:solidFill>
                          <a:schemeClr val="bg1"/>
                        </a:solidFill>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solidFill>
                  </a:tcPr>
                </a:tc>
                <a:tc>
                  <a:txBody>
                    <a:bodyPr/>
                    <a:lstStyle/>
                    <a:p>
                      <a:pPr algn="r">
                        <a:buNone/>
                      </a:pPr>
                      <a:r>
                        <a:rPr lang="en-GB" sz="1800" b="1" i="0" dirty="0">
                          <a:solidFill>
                            <a:schemeClr val="bg1"/>
                          </a:solidFill>
                          <a:effectLst/>
                        </a:rPr>
                        <a:t>24,701,959,316</a:t>
                      </a:r>
                      <a:endParaRPr lang="en-GB" sz="3200" b="1" i="0" dirty="0">
                        <a:solidFill>
                          <a:schemeClr val="bg1"/>
                        </a:solidFill>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solidFill>
                  </a:tcPr>
                </a:tc>
                <a:tc>
                  <a:txBody>
                    <a:bodyPr/>
                    <a:lstStyle/>
                    <a:p>
                      <a:pPr algn="r">
                        <a:buNone/>
                      </a:pPr>
                      <a:r>
                        <a:rPr lang="en-GB" sz="1800" b="1" i="0" dirty="0">
                          <a:solidFill>
                            <a:schemeClr val="bg1"/>
                          </a:solidFill>
                          <a:effectLst/>
                        </a:rPr>
                        <a:t>23,633,258,628</a:t>
                      </a:r>
                      <a:endParaRPr lang="en-GB" sz="3200" b="1" i="0" dirty="0">
                        <a:solidFill>
                          <a:schemeClr val="bg1"/>
                        </a:solidFill>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solidFill>
                  </a:tcPr>
                </a:tc>
                <a:tc>
                  <a:txBody>
                    <a:bodyPr/>
                    <a:lstStyle/>
                    <a:p>
                      <a:pPr algn="r">
                        <a:buNone/>
                      </a:pPr>
                      <a:r>
                        <a:rPr lang="en-GB" sz="1800" b="1" i="0" dirty="0">
                          <a:solidFill>
                            <a:schemeClr val="bg1"/>
                          </a:solidFill>
                          <a:effectLst/>
                        </a:rPr>
                        <a:t>23,899,979,068</a:t>
                      </a:r>
                      <a:endParaRPr lang="en-GB" sz="3200" b="1" i="0" dirty="0">
                        <a:solidFill>
                          <a:schemeClr val="bg1"/>
                        </a:solidFill>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solidFill>
                  </a:tcPr>
                </a:tc>
                <a:extLst>
                  <a:ext uri="{0D108BD9-81ED-4DB2-BD59-A6C34878D82A}">
                    <a16:rowId xmlns:a16="http://schemas.microsoft.com/office/drawing/2014/main" val="387289000"/>
                  </a:ext>
                </a:extLst>
              </a:tr>
              <a:tr h="576742">
                <a:tc>
                  <a:txBody>
                    <a:bodyPr/>
                    <a:lstStyle/>
                    <a:p>
                      <a:pPr marL="0" algn="l" defTabSz="914400" rtl="0" eaLnBrk="1" latinLnBrk="0" hangingPunct="1">
                        <a:buNone/>
                      </a:pPr>
                      <a:r>
                        <a:rPr lang="tr-TR" sz="2400" b="1" i="1" kern="1200" dirty="0">
                          <a:solidFill>
                            <a:schemeClr val="bg1"/>
                          </a:solidFill>
                          <a:effectLst/>
                          <a:latin typeface="+mn-lt"/>
                          <a:ea typeface="+mn-ea"/>
                          <a:cs typeface="+mn-cs"/>
                        </a:rPr>
                        <a:t>OIC</a:t>
                      </a:r>
                      <a:endParaRPr lang="en-GB" sz="2400" b="1" i="1" kern="1200" dirty="0">
                        <a:solidFill>
                          <a:schemeClr val="bg1"/>
                        </a:solidFill>
                        <a:effectLst/>
                        <a:latin typeface="+mn-lt"/>
                        <a:ea typeface="+mn-ea"/>
                        <a:cs typeface="+mn-cs"/>
                      </a:endParaRPr>
                    </a:p>
                  </a:txBody>
                  <a:tcPr marL="38100" marR="38100" marT="38100" marB="38100" anchor="ctr">
                    <a:solidFill>
                      <a:schemeClr val="accent6">
                        <a:lumMod val="75000"/>
                      </a:schemeClr>
                    </a:solidFill>
                  </a:tcPr>
                </a:tc>
                <a:tc>
                  <a:txBody>
                    <a:bodyPr/>
                    <a:lstStyle/>
                    <a:p>
                      <a:pPr algn="r">
                        <a:buNone/>
                      </a:pPr>
                      <a:r>
                        <a:rPr lang="en-GB" sz="1800" b="1" dirty="0">
                          <a:solidFill>
                            <a:schemeClr val="bg1"/>
                          </a:solidFill>
                          <a:effectLst/>
                        </a:rPr>
                        <a:t>1,689,503,704</a:t>
                      </a:r>
                      <a:endParaRPr lang="en-GB" sz="3200" b="1" dirty="0">
                        <a:solidFill>
                          <a:schemeClr val="bg1"/>
                        </a:solidFill>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6">
                        <a:lumMod val="75000"/>
                      </a:schemeClr>
                    </a:solidFill>
                  </a:tcPr>
                </a:tc>
                <a:tc>
                  <a:txBody>
                    <a:bodyPr/>
                    <a:lstStyle/>
                    <a:p>
                      <a:pPr algn="r">
                        <a:buNone/>
                      </a:pPr>
                      <a:r>
                        <a:rPr lang="en-GB" sz="1800" b="1" dirty="0">
                          <a:solidFill>
                            <a:schemeClr val="bg1"/>
                          </a:solidFill>
                          <a:effectLst/>
                        </a:rPr>
                        <a:t>2,354,082,811</a:t>
                      </a:r>
                      <a:endParaRPr lang="en-GB" sz="3200" b="1" dirty="0">
                        <a:solidFill>
                          <a:schemeClr val="bg1"/>
                        </a:solidFill>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6">
                        <a:lumMod val="75000"/>
                      </a:schemeClr>
                    </a:solidFill>
                  </a:tcPr>
                </a:tc>
                <a:tc>
                  <a:txBody>
                    <a:bodyPr/>
                    <a:lstStyle/>
                    <a:p>
                      <a:pPr algn="r">
                        <a:buNone/>
                      </a:pPr>
                      <a:r>
                        <a:rPr lang="en-GB" sz="1800" b="1" dirty="0">
                          <a:solidFill>
                            <a:schemeClr val="bg1"/>
                          </a:solidFill>
                          <a:effectLst/>
                        </a:rPr>
                        <a:t>3,050,192,018</a:t>
                      </a:r>
                      <a:endParaRPr lang="en-GB" sz="3200" b="1" dirty="0">
                        <a:solidFill>
                          <a:schemeClr val="bg1"/>
                        </a:solidFill>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6">
                        <a:lumMod val="75000"/>
                      </a:schemeClr>
                    </a:solidFill>
                  </a:tcPr>
                </a:tc>
                <a:tc>
                  <a:txBody>
                    <a:bodyPr/>
                    <a:lstStyle/>
                    <a:p>
                      <a:pPr algn="r">
                        <a:buNone/>
                      </a:pPr>
                      <a:r>
                        <a:rPr lang="en-GB" sz="1800" b="1" dirty="0">
                          <a:solidFill>
                            <a:schemeClr val="bg1"/>
                          </a:solidFill>
                          <a:effectLst/>
                        </a:rPr>
                        <a:t>2,847,954,356</a:t>
                      </a:r>
                      <a:endParaRPr lang="en-GB" sz="3200" b="1" dirty="0">
                        <a:solidFill>
                          <a:schemeClr val="bg1"/>
                        </a:solidFill>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6">
                        <a:lumMod val="75000"/>
                      </a:schemeClr>
                    </a:solidFill>
                  </a:tcPr>
                </a:tc>
                <a:tc>
                  <a:txBody>
                    <a:bodyPr/>
                    <a:lstStyle/>
                    <a:p>
                      <a:pPr algn="r">
                        <a:buNone/>
                      </a:pPr>
                      <a:r>
                        <a:rPr lang="en-GB" sz="1800" b="1" dirty="0">
                          <a:solidFill>
                            <a:schemeClr val="bg1"/>
                          </a:solidFill>
                          <a:effectLst/>
                        </a:rPr>
                        <a:t>2,487,297,562</a:t>
                      </a:r>
                      <a:endParaRPr lang="en-GB" sz="3200" b="1" dirty="0">
                        <a:solidFill>
                          <a:schemeClr val="bg1"/>
                        </a:solidFill>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6">
                        <a:lumMod val="75000"/>
                      </a:schemeClr>
                    </a:solidFill>
                  </a:tcPr>
                </a:tc>
                <a:extLst>
                  <a:ext uri="{0D108BD9-81ED-4DB2-BD59-A6C34878D82A}">
                    <a16:rowId xmlns:a16="http://schemas.microsoft.com/office/drawing/2014/main" val="3853917296"/>
                  </a:ext>
                </a:extLst>
              </a:tr>
              <a:tr h="576742">
                <a:tc>
                  <a:txBody>
                    <a:bodyPr/>
                    <a:lstStyle/>
                    <a:p>
                      <a:pPr marL="0" algn="l" defTabSz="914400" rtl="0" eaLnBrk="1" latinLnBrk="0" hangingPunct="1">
                        <a:buNone/>
                      </a:pPr>
                      <a:r>
                        <a:rPr lang="tr-TR" sz="2400" b="1" i="1" kern="1200" dirty="0">
                          <a:solidFill>
                            <a:schemeClr val="tx1"/>
                          </a:solidFill>
                          <a:effectLst/>
                          <a:latin typeface="+mn-lt"/>
                          <a:ea typeface="+mn-ea"/>
                          <a:cs typeface="+mn-cs"/>
                        </a:rPr>
                        <a:t>OIC share</a:t>
                      </a:r>
                    </a:p>
                    <a:p>
                      <a:pPr marL="0" algn="l" defTabSz="914400" rtl="0" eaLnBrk="1" latinLnBrk="0" hangingPunct="1">
                        <a:buNone/>
                      </a:pPr>
                      <a:endParaRPr lang="en-GB" sz="2400" b="1" i="1" kern="1200" dirty="0">
                        <a:solidFill>
                          <a:schemeClr val="tx1"/>
                        </a:solidFill>
                        <a:effectLst/>
                        <a:latin typeface="+mn-lt"/>
                        <a:ea typeface="+mn-ea"/>
                        <a:cs typeface="+mn-cs"/>
                      </a:endParaRPr>
                    </a:p>
                  </a:txBody>
                  <a:tcPr marL="38100" marR="38100" marT="38100" marB="38100" anchor="ctr">
                    <a:solidFill>
                      <a:srgbClr val="FF0000"/>
                    </a:solidFill>
                  </a:tcPr>
                </a:tc>
                <a:tc>
                  <a:txBody>
                    <a:bodyPr/>
                    <a:lstStyle/>
                    <a:p>
                      <a:pPr algn="r">
                        <a:buNone/>
                      </a:pPr>
                      <a:r>
                        <a:rPr lang="tr-TR" sz="3200" b="1" dirty="0">
                          <a:effectLst/>
                          <a:latin typeface="Times New Roman" panose="02020603050405020304" pitchFamily="18" charset="0"/>
                          <a:ea typeface="Times New Roman" panose="02020603050405020304" pitchFamily="18" charset="0"/>
                        </a:rPr>
                        <a:t>7.9%</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solidFill>
                      <a:srgbClr val="FF0000"/>
                    </a:solidFill>
                  </a:tcPr>
                </a:tc>
                <a:tc>
                  <a:txBody>
                    <a:bodyPr/>
                    <a:lstStyle/>
                    <a:p>
                      <a:pPr algn="r">
                        <a:buNone/>
                      </a:pPr>
                      <a:r>
                        <a:rPr lang="tr-TR" sz="3200" b="1" dirty="0">
                          <a:effectLst/>
                          <a:latin typeface="Times New Roman" panose="02020603050405020304" pitchFamily="18" charset="0"/>
                          <a:ea typeface="Times New Roman" panose="02020603050405020304" pitchFamily="18" charset="0"/>
                        </a:rPr>
                        <a:t>10.6%</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solidFill>
                      <a:srgbClr val="FF0000"/>
                    </a:solidFill>
                  </a:tcPr>
                </a:tc>
                <a:tc>
                  <a:txBody>
                    <a:bodyPr/>
                    <a:lstStyle/>
                    <a:p>
                      <a:pPr algn="r">
                        <a:buNone/>
                      </a:pPr>
                      <a:r>
                        <a:rPr lang="tr-TR" sz="3200" b="1" dirty="0">
                          <a:effectLst/>
                          <a:latin typeface="Times New Roman" panose="02020603050405020304" pitchFamily="18" charset="0"/>
                          <a:ea typeface="Times New Roman" panose="02020603050405020304" pitchFamily="18" charset="0"/>
                        </a:rPr>
                        <a:t>12.3%</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solidFill>
                      <a:srgbClr val="FF0000"/>
                    </a:solidFill>
                  </a:tcPr>
                </a:tc>
                <a:tc>
                  <a:txBody>
                    <a:bodyPr/>
                    <a:lstStyle/>
                    <a:p>
                      <a:pPr algn="r">
                        <a:buNone/>
                      </a:pPr>
                      <a:r>
                        <a:rPr lang="tr-TR" sz="3200" b="1" dirty="0">
                          <a:effectLst/>
                          <a:latin typeface="Times New Roman" panose="02020603050405020304" pitchFamily="18" charset="0"/>
                          <a:ea typeface="Times New Roman" panose="02020603050405020304" pitchFamily="18" charset="0"/>
                        </a:rPr>
                        <a:t>12%</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solidFill>
                      <a:srgbClr val="FF0000"/>
                    </a:solidFill>
                  </a:tcPr>
                </a:tc>
                <a:tc>
                  <a:txBody>
                    <a:bodyPr/>
                    <a:lstStyle/>
                    <a:p>
                      <a:pPr algn="r">
                        <a:buNone/>
                      </a:pPr>
                      <a:r>
                        <a:rPr lang="tr-TR" sz="3200" b="1" dirty="0">
                          <a:effectLst/>
                          <a:latin typeface="Times New Roman" panose="02020603050405020304" pitchFamily="18" charset="0"/>
                          <a:ea typeface="Times New Roman" panose="02020603050405020304" pitchFamily="18" charset="0"/>
                        </a:rPr>
                        <a:t>10.4%</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solidFill>
                      <a:srgbClr val="FF0000"/>
                    </a:solidFill>
                  </a:tcPr>
                </a:tc>
                <a:extLst>
                  <a:ext uri="{0D108BD9-81ED-4DB2-BD59-A6C34878D82A}">
                    <a16:rowId xmlns:a16="http://schemas.microsoft.com/office/drawing/2014/main" val="633744345"/>
                  </a:ext>
                </a:extLst>
              </a:tr>
            </a:tbl>
          </a:graphicData>
        </a:graphic>
      </p:graphicFrame>
      <p:sp>
        <p:nvSpPr>
          <p:cNvPr id="3" name="Slide Number Placeholder 2">
            <a:extLst>
              <a:ext uri="{FF2B5EF4-FFF2-40B4-BE49-F238E27FC236}">
                <a16:creationId xmlns:a16="http://schemas.microsoft.com/office/drawing/2014/main" id="{763E8B4A-7F6B-77F7-691C-4393254051D3}"/>
              </a:ext>
            </a:extLst>
          </p:cNvPr>
          <p:cNvSpPr>
            <a:spLocks noGrp="1"/>
          </p:cNvSpPr>
          <p:nvPr>
            <p:ph type="sldNum" sz="quarter" idx="12"/>
          </p:nvPr>
        </p:nvSpPr>
        <p:spPr/>
        <p:txBody>
          <a:bodyPr/>
          <a:lstStyle/>
          <a:p>
            <a:fld id="{001EB87D-2C7B-44B5-AAC9-F83321C61E43}" type="slidenum">
              <a:rPr lang="en-GB" smtClean="0"/>
              <a:t>25</a:t>
            </a:fld>
            <a:endParaRPr lang="en-GB"/>
          </a:p>
        </p:txBody>
      </p:sp>
      <p:graphicFrame>
        <p:nvGraphicFramePr>
          <p:cNvPr id="5" name="Chart 4">
            <a:extLst>
              <a:ext uri="{FF2B5EF4-FFF2-40B4-BE49-F238E27FC236}">
                <a16:creationId xmlns:a16="http://schemas.microsoft.com/office/drawing/2014/main" id="{8E7CBB6F-4EE2-B531-4BBF-1C2515087F48}"/>
              </a:ext>
            </a:extLst>
          </p:cNvPr>
          <p:cNvGraphicFramePr>
            <a:graphicFrameLocks/>
          </p:cNvGraphicFramePr>
          <p:nvPr>
            <p:extLst>
              <p:ext uri="{D42A27DB-BD31-4B8C-83A1-F6EECF244321}">
                <p14:modId xmlns:p14="http://schemas.microsoft.com/office/powerpoint/2010/main" val="3254438133"/>
              </p:ext>
            </p:extLst>
          </p:nvPr>
        </p:nvGraphicFramePr>
        <p:xfrm>
          <a:off x="3306147" y="3977105"/>
          <a:ext cx="4572000"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748601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9C81B16-44E9-5F78-C8ED-EBA5B2EBCE96}"/>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9D32F93-50AC-4C46-A5DB-291C60DDB7B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827DC2C4-B485-428A-BF4A-472D2967F47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EE04B5EB-F158-4507-90DD-BD23620C7CC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41DEC1-4036-B6F9-6E9F-65D0A3981C58}"/>
              </a:ext>
            </a:extLst>
          </p:cNvPr>
          <p:cNvSpPr>
            <a:spLocks noGrp="1"/>
          </p:cNvSpPr>
          <p:nvPr>
            <p:ph type="title"/>
          </p:nvPr>
        </p:nvSpPr>
        <p:spPr>
          <a:xfrm>
            <a:off x="3928194" y="3014134"/>
            <a:ext cx="5925989" cy="3167510"/>
          </a:xfrm>
        </p:spPr>
        <p:txBody>
          <a:bodyPr vert="horz" lIns="91440" tIns="45720" rIns="91440" bIns="45720" rtlCol="0" anchor="b">
            <a:normAutofit/>
          </a:bodyPr>
          <a:lstStyle/>
          <a:p>
            <a:pPr algn="r"/>
            <a:r>
              <a:rPr lang="en-US" sz="6700" kern="1200" dirty="0">
                <a:solidFill>
                  <a:schemeClr val="tx1"/>
                </a:solidFill>
                <a:latin typeface="+mj-lt"/>
                <a:ea typeface="+mj-ea"/>
                <a:cs typeface="+mj-cs"/>
              </a:rPr>
              <a:t>OIC</a:t>
            </a:r>
            <a:br>
              <a:rPr lang="en-US" sz="6700" kern="1200" dirty="0">
                <a:solidFill>
                  <a:schemeClr val="tx1"/>
                </a:solidFill>
                <a:latin typeface="+mj-lt"/>
                <a:ea typeface="+mj-ea"/>
                <a:cs typeface="+mj-cs"/>
              </a:rPr>
            </a:br>
            <a:r>
              <a:rPr lang="en-US" sz="6700" kern="1200" dirty="0">
                <a:solidFill>
                  <a:schemeClr val="tx1"/>
                </a:solidFill>
                <a:latin typeface="+mj-lt"/>
                <a:ea typeface="+mj-ea"/>
                <a:cs typeface="+mj-cs"/>
              </a:rPr>
              <a:t>MERCHANDISE </a:t>
            </a:r>
            <a:br>
              <a:rPr lang="en-US" sz="6700" kern="1200" dirty="0">
                <a:solidFill>
                  <a:schemeClr val="tx1"/>
                </a:solidFill>
                <a:latin typeface="+mj-lt"/>
                <a:ea typeface="+mj-ea"/>
                <a:cs typeface="+mj-cs"/>
              </a:rPr>
            </a:br>
            <a:r>
              <a:rPr lang="en-US" sz="6700" kern="1200" dirty="0">
                <a:solidFill>
                  <a:schemeClr val="tx1"/>
                </a:solidFill>
                <a:latin typeface="+mj-lt"/>
                <a:ea typeface="+mj-ea"/>
                <a:cs typeface="+mj-cs"/>
              </a:rPr>
              <a:t>IMPORT</a:t>
            </a:r>
          </a:p>
        </p:txBody>
      </p:sp>
      <p:pic>
        <p:nvPicPr>
          <p:cNvPr id="4" name="Content Placeholder 3">
            <a:extLst>
              <a:ext uri="{FF2B5EF4-FFF2-40B4-BE49-F238E27FC236}">
                <a16:creationId xmlns:a16="http://schemas.microsoft.com/office/drawing/2014/main" id="{473BC3D7-E42D-ABD6-CDE9-F58DCE51ACF9}"/>
              </a:ext>
            </a:extLst>
          </p:cNvPr>
          <p:cNvPicPr>
            <a:picLocks noChangeAspect="1"/>
          </p:cNvPicPr>
          <p:nvPr/>
        </p:nvPicPr>
        <p:blipFill>
          <a:blip r:embed="rId3"/>
          <a:srcRect t="9136" r="-1" b="689"/>
          <a:stretch>
            <a:fillRect/>
          </a:stretch>
        </p:blipFill>
        <p:spPr>
          <a:xfrm>
            <a:off x="1306422" y="3691597"/>
            <a:ext cx="2621772" cy="2023993"/>
          </a:xfrm>
          <a:prstGeom prst="rect">
            <a:avLst/>
          </a:prstGeom>
        </p:spPr>
      </p:pic>
      <p:sp>
        <p:nvSpPr>
          <p:cNvPr id="3" name="Slide Number Placeholder 2">
            <a:extLst>
              <a:ext uri="{FF2B5EF4-FFF2-40B4-BE49-F238E27FC236}">
                <a16:creationId xmlns:a16="http://schemas.microsoft.com/office/drawing/2014/main" id="{E1FDA5A4-4488-67D2-AE77-DD41216FE75A}"/>
              </a:ext>
            </a:extLst>
          </p:cNvPr>
          <p:cNvSpPr>
            <a:spLocks noGrp="1"/>
          </p:cNvSpPr>
          <p:nvPr>
            <p:ph type="sldNum" sz="quarter" idx="12"/>
          </p:nvPr>
        </p:nvSpPr>
        <p:spPr>
          <a:xfrm>
            <a:off x="10135769" y="5585180"/>
            <a:ext cx="1499618" cy="950250"/>
          </a:xfrm>
        </p:spPr>
        <p:txBody>
          <a:bodyPr vert="horz" lIns="91440" tIns="45720" rIns="91440" bIns="45720" rtlCol="0" anchor="ctr">
            <a:normAutofit/>
          </a:bodyPr>
          <a:lstStyle/>
          <a:p>
            <a:pPr>
              <a:lnSpc>
                <a:spcPct val="90000"/>
              </a:lnSpc>
              <a:spcAft>
                <a:spcPts val="600"/>
              </a:spcAft>
            </a:pPr>
            <a:fld id="{001EB87D-2C7B-44B5-AAC9-F83321C61E43}" type="slidenum">
              <a:rPr lang="en-US" sz="1800">
                <a:solidFill>
                  <a:srgbClr val="FFFFFF"/>
                </a:solidFill>
              </a:rPr>
              <a:pPr>
                <a:lnSpc>
                  <a:spcPct val="90000"/>
                </a:lnSpc>
                <a:spcAft>
                  <a:spcPts val="600"/>
                </a:spcAft>
              </a:pPr>
              <a:t>26</a:t>
            </a:fld>
            <a:endParaRPr lang="en-US" sz="6600" dirty="0">
              <a:solidFill>
                <a:srgbClr val="FFFFFF"/>
              </a:solidFill>
            </a:endParaRPr>
          </a:p>
        </p:txBody>
      </p:sp>
    </p:spTree>
    <p:extLst>
      <p:ext uri="{BB962C8B-B14F-4D97-AF65-F5344CB8AC3E}">
        <p14:creationId xmlns:p14="http://schemas.microsoft.com/office/powerpoint/2010/main" val="8192513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0BE31-A626-7EA9-40A3-A251142EB10A}"/>
              </a:ext>
            </a:extLst>
          </p:cNvPr>
          <p:cNvSpPr>
            <a:spLocks noGrp="1"/>
          </p:cNvSpPr>
          <p:nvPr>
            <p:ph type="title"/>
          </p:nvPr>
        </p:nvSpPr>
        <p:spPr>
          <a:xfrm>
            <a:off x="0" y="55369"/>
            <a:ext cx="12191998" cy="1325563"/>
          </a:xfrm>
        </p:spPr>
        <p:txBody>
          <a:bodyPr>
            <a:normAutofit/>
          </a:bodyPr>
          <a:lstStyle/>
          <a:p>
            <a:pPr algn="ctr"/>
            <a:r>
              <a:rPr lang="tr-TR" sz="3600" b="1" dirty="0"/>
              <a:t>OIC –</a:t>
            </a:r>
            <a:r>
              <a:rPr lang="en-GB" sz="3600" b="1" dirty="0"/>
              <a:t> </a:t>
            </a:r>
            <a:r>
              <a:rPr lang="tr-TR" sz="3600" b="1" dirty="0"/>
              <a:t>MERCHANDISE IMPORT</a:t>
            </a:r>
            <a:endParaRPr lang="en-GB" sz="3600" b="1" dirty="0"/>
          </a:p>
        </p:txBody>
      </p:sp>
      <p:graphicFrame>
        <p:nvGraphicFramePr>
          <p:cNvPr id="4" name="Content Placeholder 3">
            <a:extLst>
              <a:ext uri="{FF2B5EF4-FFF2-40B4-BE49-F238E27FC236}">
                <a16:creationId xmlns:a16="http://schemas.microsoft.com/office/drawing/2014/main" id="{8D0E3700-C6B5-D1F3-202D-BFA0E7D83F3B}"/>
              </a:ext>
            </a:extLst>
          </p:cNvPr>
          <p:cNvGraphicFramePr>
            <a:graphicFrameLocks noGrp="1"/>
          </p:cNvGraphicFramePr>
          <p:nvPr>
            <p:ph idx="1"/>
            <p:extLst>
              <p:ext uri="{D42A27DB-BD31-4B8C-83A1-F6EECF244321}">
                <p14:modId xmlns:p14="http://schemas.microsoft.com/office/powerpoint/2010/main" val="933828868"/>
              </p:ext>
            </p:extLst>
          </p:nvPr>
        </p:nvGraphicFramePr>
        <p:xfrm>
          <a:off x="0" y="1219810"/>
          <a:ext cx="12191999" cy="5477071"/>
        </p:xfrm>
        <a:graphic>
          <a:graphicData uri="http://schemas.openxmlformats.org/drawingml/2006/table">
            <a:tbl>
              <a:tblPr firstRow="1" firstCol="1" bandRow="1">
                <a:tableStyleId>{5C22544A-7EE6-4342-B048-85BDC9FD1C3A}</a:tableStyleId>
              </a:tblPr>
              <a:tblGrid>
                <a:gridCol w="2032000">
                  <a:extLst>
                    <a:ext uri="{9D8B030D-6E8A-4147-A177-3AD203B41FA5}">
                      <a16:colId xmlns:a16="http://schemas.microsoft.com/office/drawing/2014/main" val="3259575740"/>
                    </a:ext>
                  </a:extLst>
                </a:gridCol>
                <a:gridCol w="2037409">
                  <a:extLst>
                    <a:ext uri="{9D8B030D-6E8A-4147-A177-3AD203B41FA5}">
                      <a16:colId xmlns:a16="http://schemas.microsoft.com/office/drawing/2014/main" val="381026466"/>
                    </a:ext>
                  </a:extLst>
                </a:gridCol>
                <a:gridCol w="2026590">
                  <a:extLst>
                    <a:ext uri="{9D8B030D-6E8A-4147-A177-3AD203B41FA5}">
                      <a16:colId xmlns:a16="http://schemas.microsoft.com/office/drawing/2014/main" val="3141103320"/>
                    </a:ext>
                  </a:extLst>
                </a:gridCol>
                <a:gridCol w="2032000">
                  <a:extLst>
                    <a:ext uri="{9D8B030D-6E8A-4147-A177-3AD203B41FA5}">
                      <a16:colId xmlns:a16="http://schemas.microsoft.com/office/drawing/2014/main" val="379881349"/>
                    </a:ext>
                  </a:extLst>
                </a:gridCol>
                <a:gridCol w="2032000">
                  <a:extLst>
                    <a:ext uri="{9D8B030D-6E8A-4147-A177-3AD203B41FA5}">
                      <a16:colId xmlns:a16="http://schemas.microsoft.com/office/drawing/2014/main" val="1296564222"/>
                    </a:ext>
                  </a:extLst>
                </a:gridCol>
                <a:gridCol w="2032000">
                  <a:extLst>
                    <a:ext uri="{9D8B030D-6E8A-4147-A177-3AD203B41FA5}">
                      <a16:colId xmlns:a16="http://schemas.microsoft.com/office/drawing/2014/main" val="428021451"/>
                    </a:ext>
                  </a:extLst>
                </a:gridCol>
              </a:tblGrid>
              <a:tr h="402761">
                <a:tc>
                  <a:txBody>
                    <a:bodyPr/>
                    <a:lstStyle/>
                    <a:p>
                      <a:pPr algn="ctr">
                        <a:buNone/>
                      </a:pPr>
                      <a:r>
                        <a:rPr lang="en-GB" sz="1800" b="1" dirty="0">
                          <a:effectLst/>
                        </a:rPr>
                        <a:t>Importers</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ctr">
                        <a:buNone/>
                      </a:pPr>
                      <a:r>
                        <a:rPr lang="en-GB" sz="1800" b="1" dirty="0">
                          <a:effectLst/>
                        </a:rPr>
                        <a:t>2020</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ctr">
                        <a:buNone/>
                      </a:pPr>
                      <a:r>
                        <a:rPr lang="en-GB" sz="1800" b="1" dirty="0">
                          <a:effectLst/>
                        </a:rPr>
                        <a:t>2021</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ctr">
                        <a:buNone/>
                      </a:pPr>
                      <a:r>
                        <a:rPr lang="en-GB" sz="1800" b="1" dirty="0">
                          <a:effectLst/>
                        </a:rPr>
                        <a:t>2022</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ctr">
                        <a:buNone/>
                      </a:pPr>
                      <a:r>
                        <a:rPr lang="en-GB" sz="1800" b="1" dirty="0">
                          <a:effectLst/>
                        </a:rPr>
                        <a:t>2023</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ctr">
                        <a:buNone/>
                      </a:pPr>
                      <a:r>
                        <a:rPr lang="en-GB" sz="1800" b="1" dirty="0">
                          <a:effectLst/>
                        </a:rPr>
                        <a:t>2024</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tc>
                <a:extLst>
                  <a:ext uri="{0D108BD9-81ED-4DB2-BD59-A6C34878D82A}">
                    <a16:rowId xmlns:a16="http://schemas.microsoft.com/office/drawing/2014/main" val="697318118"/>
                  </a:ext>
                </a:extLst>
              </a:tr>
              <a:tr h="402761">
                <a:tc>
                  <a:txBody>
                    <a:bodyPr/>
                    <a:lstStyle/>
                    <a:p>
                      <a:pPr>
                        <a:buNone/>
                      </a:pPr>
                      <a:r>
                        <a:rPr lang="en-GB" sz="1600" b="1" dirty="0">
                          <a:effectLst/>
                        </a:rPr>
                        <a:t>World </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solidFill>
                      <a:srgbClr val="002060"/>
                    </a:solidFill>
                  </a:tcPr>
                </a:tc>
                <a:tc>
                  <a:txBody>
                    <a:bodyPr/>
                    <a:lstStyle/>
                    <a:p>
                      <a:pPr algn="r">
                        <a:buNone/>
                      </a:pPr>
                      <a:r>
                        <a:rPr lang="en-GB" sz="1600" b="1" dirty="0">
                          <a:solidFill>
                            <a:srgbClr val="FFFF00"/>
                          </a:solidFill>
                          <a:effectLst/>
                        </a:rPr>
                        <a:t>17,727,610,451</a:t>
                      </a:r>
                      <a:endParaRPr lang="en-GB" sz="2800" b="1" dirty="0">
                        <a:solidFill>
                          <a:srgbClr val="FFFF00"/>
                        </a:solidFill>
                        <a:effectLst/>
                        <a:latin typeface="Times New Roman" panose="02020603050405020304" pitchFamily="18" charset="0"/>
                        <a:ea typeface="Times New Roman" panose="02020603050405020304" pitchFamily="18" charset="0"/>
                      </a:endParaRPr>
                    </a:p>
                  </a:txBody>
                  <a:tcPr marL="38100" marR="38100" marT="38100" marB="38100" anchor="ctr">
                    <a:solidFill>
                      <a:srgbClr val="002060"/>
                    </a:solidFill>
                  </a:tcPr>
                </a:tc>
                <a:tc>
                  <a:txBody>
                    <a:bodyPr/>
                    <a:lstStyle/>
                    <a:p>
                      <a:pPr algn="r">
                        <a:buNone/>
                      </a:pPr>
                      <a:r>
                        <a:rPr lang="en-GB" sz="1600" b="1" dirty="0">
                          <a:solidFill>
                            <a:srgbClr val="FFFF00"/>
                          </a:solidFill>
                          <a:effectLst/>
                        </a:rPr>
                        <a:t>22,450,819,760</a:t>
                      </a:r>
                      <a:endParaRPr lang="en-GB" sz="2800" b="1" dirty="0">
                        <a:solidFill>
                          <a:srgbClr val="FFFF00"/>
                        </a:solidFill>
                        <a:effectLst/>
                        <a:latin typeface="Times New Roman" panose="02020603050405020304" pitchFamily="18" charset="0"/>
                        <a:ea typeface="Times New Roman" panose="02020603050405020304" pitchFamily="18" charset="0"/>
                      </a:endParaRPr>
                    </a:p>
                  </a:txBody>
                  <a:tcPr marL="38100" marR="38100" marT="38100" marB="38100" anchor="ctr">
                    <a:solidFill>
                      <a:srgbClr val="002060"/>
                    </a:solidFill>
                  </a:tcPr>
                </a:tc>
                <a:tc>
                  <a:txBody>
                    <a:bodyPr/>
                    <a:lstStyle/>
                    <a:p>
                      <a:pPr algn="r">
                        <a:buNone/>
                      </a:pPr>
                      <a:r>
                        <a:rPr lang="en-GB" sz="1600" b="1" dirty="0">
                          <a:solidFill>
                            <a:srgbClr val="FFFF00"/>
                          </a:solidFill>
                          <a:effectLst/>
                        </a:rPr>
                        <a:t>25,322,777,860</a:t>
                      </a:r>
                      <a:endParaRPr lang="en-GB" sz="2800" b="1" dirty="0">
                        <a:solidFill>
                          <a:srgbClr val="FFFF00"/>
                        </a:solidFill>
                        <a:effectLst/>
                        <a:latin typeface="Times New Roman" panose="02020603050405020304" pitchFamily="18" charset="0"/>
                        <a:ea typeface="Times New Roman" panose="02020603050405020304" pitchFamily="18" charset="0"/>
                      </a:endParaRPr>
                    </a:p>
                  </a:txBody>
                  <a:tcPr marL="38100" marR="38100" marT="38100" marB="38100" anchor="ctr">
                    <a:solidFill>
                      <a:srgbClr val="002060"/>
                    </a:solidFill>
                  </a:tcPr>
                </a:tc>
                <a:tc>
                  <a:txBody>
                    <a:bodyPr/>
                    <a:lstStyle/>
                    <a:p>
                      <a:pPr algn="r">
                        <a:buNone/>
                      </a:pPr>
                      <a:r>
                        <a:rPr lang="en-GB" sz="1600" b="1" dirty="0">
                          <a:solidFill>
                            <a:srgbClr val="FFFF00"/>
                          </a:solidFill>
                          <a:effectLst/>
                        </a:rPr>
                        <a:t>23,946,292,315</a:t>
                      </a:r>
                      <a:endParaRPr lang="en-GB" sz="2800" b="1" dirty="0">
                        <a:solidFill>
                          <a:srgbClr val="FFFF00"/>
                        </a:solidFill>
                        <a:effectLst/>
                        <a:latin typeface="Times New Roman" panose="02020603050405020304" pitchFamily="18" charset="0"/>
                        <a:ea typeface="Times New Roman" panose="02020603050405020304" pitchFamily="18" charset="0"/>
                      </a:endParaRPr>
                    </a:p>
                  </a:txBody>
                  <a:tcPr marL="38100" marR="38100" marT="38100" marB="38100" anchor="ctr">
                    <a:solidFill>
                      <a:srgbClr val="002060"/>
                    </a:solidFill>
                  </a:tcPr>
                </a:tc>
                <a:tc>
                  <a:txBody>
                    <a:bodyPr/>
                    <a:lstStyle/>
                    <a:p>
                      <a:pPr algn="r">
                        <a:buNone/>
                      </a:pPr>
                      <a:r>
                        <a:rPr lang="en-GB" sz="1600" b="1" dirty="0">
                          <a:solidFill>
                            <a:srgbClr val="FFFF00"/>
                          </a:solidFill>
                          <a:effectLst/>
                        </a:rPr>
                        <a:t>24,090,360,830</a:t>
                      </a:r>
                      <a:endParaRPr lang="en-GB" sz="2800" b="1" dirty="0">
                        <a:solidFill>
                          <a:srgbClr val="FFFF00"/>
                        </a:solidFill>
                        <a:effectLst/>
                        <a:latin typeface="Times New Roman" panose="02020603050405020304" pitchFamily="18" charset="0"/>
                        <a:ea typeface="Times New Roman" panose="02020603050405020304" pitchFamily="18" charset="0"/>
                      </a:endParaRPr>
                    </a:p>
                  </a:txBody>
                  <a:tcPr marL="38100" marR="38100" marT="38100" marB="38100" anchor="ctr">
                    <a:solidFill>
                      <a:srgbClr val="002060"/>
                    </a:solidFill>
                  </a:tcPr>
                </a:tc>
                <a:extLst>
                  <a:ext uri="{0D108BD9-81ED-4DB2-BD59-A6C34878D82A}">
                    <a16:rowId xmlns:a16="http://schemas.microsoft.com/office/drawing/2014/main" val="853374106"/>
                  </a:ext>
                </a:extLst>
              </a:tr>
              <a:tr h="643939">
                <a:tc>
                  <a:txBody>
                    <a:bodyPr/>
                    <a:lstStyle/>
                    <a:p>
                      <a:pPr>
                        <a:buNone/>
                      </a:pPr>
                      <a:r>
                        <a:rPr lang="en-GB" sz="1600" b="1" dirty="0">
                          <a:effectLst/>
                        </a:rPr>
                        <a:t>OIC </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solidFill>
                      <a:srgbClr val="002060"/>
                    </a:solidFill>
                  </a:tcPr>
                </a:tc>
                <a:tc>
                  <a:txBody>
                    <a:bodyPr/>
                    <a:lstStyle/>
                    <a:p>
                      <a:pPr algn="r">
                        <a:buNone/>
                      </a:pPr>
                      <a:r>
                        <a:rPr lang="en-GB" sz="1600" b="1" dirty="0">
                          <a:solidFill>
                            <a:srgbClr val="FFFF00"/>
                          </a:solidFill>
                          <a:effectLst/>
                        </a:rPr>
                        <a:t>1,687,339,661</a:t>
                      </a:r>
                      <a:endParaRPr lang="en-GB" sz="2800" b="1" dirty="0">
                        <a:solidFill>
                          <a:srgbClr val="FFFF00"/>
                        </a:solidFill>
                        <a:effectLst/>
                        <a:latin typeface="Times New Roman" panose="02020603050405020304" pitchFamily="18" charset="0"/>
                        <a:ea typeface="Times New Roman" panose="02020603050405020304" pitchFamily="18" charset="0"/>
                      </a:endParaRPr>
                    </a:p>
                  </a:txBody>
                  <a:tcPr marL="38100" marR="38100" marT="38100" marB="38100" anchor="ctr">
                    <a:solidFill>
                      <a:srgbClr val="002060"/>
                    </a:solidFill>
                  </a:tcPr>
                </a:tc>
                <a:tc>
                  <a:txBody>
                    <a:bodyPr/>
                    <a:lstStyle/>
                    <a:p>
                      <a:pPr algn="r">
                        <a:buNone/>
                      </a:pPr>
                      <a:r>
                        <a:rPr lang="en-GB" sz="1600" b="1" dirty="0">
                          <a:solidFill>
                            <a:srgbClr val="FFFF00"/>
                          </a:solidFill>
                          <a:effectLst/>
                        </a:rPr>
                        <a:t>2,139,120,835</a:t>
                      </a:r>
                      <a:endParaRPr lang="en-GB" sz="2800" b="1" dirty="0">
                        <a:solidFill>
                          <a:srgbClr val="FFFF00"/>
                        </a:solidFill>
                        <a:effectLst/>
                        <a:latin typeface="Times New Roman" panose="02020603050405020304" pitchFamily="18" charset="0"/>
                        <a:ea typeface="Times New Roman" panose="02020603050405020304" pitchFamily="18" charset="0"/>
                      </a:endParaRPr>
                    </a:p>
                  </a:txBody>
                  <a:tcPr marL="38100" marR="38100" marT="38100" marB="38100" anchor="ctr">
                    <a:solidFill>
                      <a:srgbClr val="002060"/>
                    </a:solidFill>
                  </a:tcPr>
                </a:tc>
                <a:tc>
                  <a:txBody>
                    <a:bodyPr/>
                    <a:lstStyle/>
                    <a:p>
                      <a:pPr algn="r">
                        <a:buNone/>
                      </a:pPr>
                      <a:r>
                        <a:rPr lang="en-GB" sz="1600" b="1" dirty="0">
                          <a:solidFill>
                            <a:srgbClr val="FFFF00"/>
                          </a:solidFill>
                          <a:effectLst/>
                        </a:rPr>
                        <a:t>2,569,242,056</a:t>
                      </a:r>
                      <a:endParaRPr lang="en-GB" sz="2800" b="1" dirty="0">
                        <a:solidFill>
                          <a:srgbClr val="FFFF00"/>
                        </a:solidFill>
                        <a:effectLst/>
                        <a:latin typeface="Times New Roman" panose="02020603050405020304" pitchFamily="18" charset="0"/>
                        <a:ea typeface="Times New Roman" panose="02020603050405020304" pitchFamily="18" charset="0"/>
                      </a:endParaRPr>
                    </a:p>
                  </a:txBody>
                  <a:tcPr marL="38100" marR="38100" marT="38100" marB="38100" anchor="ctr">
                    <a:solidFill>
                      <a:srgbClr val="002060"/>
                    </a:solidFill>
                  </a:tcPr>
                </a:tc>
                <a:tc>
                  <a:txBody>
                    <a:bodyPr/>
                    <a:lstStyle/>
                    <a:p>
                      <a:pPr algn="r">
                        <a:buNone/>
                      </a:pPr>
                      <a:r>
                        <a:rPr lang="en-GB" sz="1600" b="1" dirty="0">
                          <a:solidFill>
                            <a:srgbClr val="FFFF00"/>
                          </a:solidFill>
                          <a:effectLst/>
                        </a:rPr>
                        <a:t>2,597,441,886</a:t>
                      </a:r>
                      <a:endParaRPr lang="en-GB" sz="2800" b="1" dirty="0">
                        <a:solidFill>
                          <a:srgbClr val="FFFF00"/>
                        </a:solidFill>
                        <a:effectLst/>
                        <a:latin typeface="Times New Roman" panose="02020603050405020304" pitchFamily="18" charset="0"/>
                        <a:ea typeface="Times New Roman" panose="02020603050405020304" pitchFamily="18" charset="0"/>
                      </a:endParaRPr>
                    </a:p>
                  </a:txBody>
                  <a:tcPr marL="38100" marR="38100" marT="38100" marB="38100" anchor="ctr">
                    <a:solidFill>
                      <a:srgbClr val="002060"/>
                    </a:solidFill>
                  </a:tcPr>
                </a:tc>
                <a:tc>
                  <a:txBody>
                    <a:bodyPr/>
                    <a:lstStyle/>
                    <a:p>
                      <a:pPr algn="r">
                        <a:buNone/>
                      </a:pPr>
                      <a:r>
                        <a:rPr lang="en-GB" sz="1600" b="1" dirty="0">
                          <a:solidFill>
                            <a:srgbClr val="FFFF00"/>
                          </a:solidFill>
                          <a:effectLst/>
                        </a:rPr>
                        <a:t>2,402,651,970</a:t>
                      </a:r>
                      <a:endParaRPr lang="en-GB" sz="2800" b="1" dirty="0">
                        <a:solidFill>
                          <a:srgbClr val="FFFF00"/>
                        </a:solidFill>
                        <a:effectLst/>
                        <a:latin typeface="Times New Roman" panose="02020603050405020304" pitchFamily="18" charset="0"/>
                        <a:ea typeface="Times New Roman" panose="02020603050405020304" pitchFamily="18" charset="0"/>
                      </a:endParaRPr>
                    </a:p>
                  </a:txBody>
                  <a:tcPr marL="38100" marR="38100" marT="38100" marB="38100" anchor="ctr">
                    <a:solidFill>
                      <a:srgbClr val="002060"/>
                    </a:solidFill>
                  </a:tcPr>
                </a:tc>
                <a:extLst>
                  <a:ext uri="{0D108BD9-81ED-4DB2-BD59-A6C34878D82A}">
                    <a16:rowId xmlns:a16="http://schemas.microsoft.com/office/drawing/2014/main" val="3014883367"/>
                  </a:ext>
                </a:extLst>
              </a:tr>
              <a:tr h="402761">
                <a:tc>
                  <a:txBody>
                    <a:bodyPr/>
                    <a:lstStyle/>
                    <a:p>
                      <a:pPr>
                        <a:buNone/>
                      </a:pPr>
                      <a:r>
                        <a:rPr lang="en-GB" sz="1600" b="1" dirty="0">
                          <a:solidFill>
                            <a:schemeClr val="tx1"/>
                          </a:solidFill>
                          <a:effectLst/>
                        </a:rPr>
                        <a:t>Türkiye </a:t>
                      </a:r>
                      <a:endParaRPr lang="en-GB" sz="2800" b="1" dirty="0">
                        <a:solidFill>
                          <a:schemeClr val="tx1"/>
                        </a:solidFill>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lumMod val="25000"/>
                        <a:lumOff val="75000"/>
                      </a:schemeClr>
                    </a:solidFill>
                  </a:tcPr>
                </a:tc>
                <a:tc>
                  <a:txBody>
                    <a:bodyPr/>
                    <a:lstStyle/>
                    <a:p>
                      <a:pPr algn="r">
                        <a:buNone/>
                      </a:pPr>
                      <a:r>
                        <a:rPr lang="en-GB" sz="1600" b="1" dirty="0">
                          <a:effectLst/>
                        </a:rPr>
                        <a:t>219,514,373</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lumMod val="25000"/>
                        <a:lumOff val="75000"/>
                      </a:schemeClr>
                    </a:solidFill>
                  </a:tcPr>
                </a:tc>
                <a:tc>
                  <a:txBody>
                    <a:bodyPr/>
                    <a:lstStyle/>
                    <a:p>
                      <a:pPr algn="r">
                        <a:buNone/>
                      </a:pPr>
                      <a:r>
                        <a:rPr lang="en-GB" sz="1600" b="1">
                          <a:effectLst/>
                        </a:rPr>
                        <a:t>271,422,758</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lumMod val="25000"/>
                        <a:lumOff val="75000"/>
                      </a:schemeClr>
                    </a:solidFill>
                  </a:tcPr>
                </a:tc>
                <a:tc>
                  <a:txBody>
                    <a:bodyPr/>
                    <a:lstStyle/>
                    <a:p>
                      <a:pPr algn="r">
                        <a:buNone/>
                      </a:pPr>
                      <a:r>
                        <a:rPr lang="en-GB" sz="1600" b="1" dirty="0">
                          <a:effectLst/>
                        </a:rPr>
                        <a:t>363,710,987</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lumMod val="25000"/>
                        <a:lumOff val="75000"/>
                      </a:schemeClr>
                    </a:solidFill>
                  </a:tcPr>
                </a:tc>
                <a:tc>
                  <a:txBody>
                    <a:bodyPr/>
                    <a:lstStyle/>
                    <a:p>
                      <a:pPr algn="r">
                        <a:buNone/>
                      </a:pPr>
                      <a:r>
                        <a:rPr lang="en-GB" sz="1600" b="1" dirty="0">
                          <a:effectLst/>
                        </a:rPr>
                        <a:t>361,966,913</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lumMod val="25000"/>
                        <a:lumOff val="75000"/>
                      </a:schemeClr>
                    </a:solidFill>
                  </a:tcPr>
                </a:tc>
                <a:tc>
                  <a:txBody>
                    <a:bodyPr/>
                    <a:lstStyle/>
                    <a:p>
                      <a:pPr algn="r">
                        <a:buNone/>
                      </a:pPr>
                      <a:r>
                        <a:rPr lang="en-GB" sz="1600" b="1" dirty="0">
                          <a:effectLst/>
                        </a:rPr>
                        <a:t>344,017,272</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lumMod val="25000"/>
                        <a:lumOff val="75000"/>
                      </a:schemeClr>
                    </a:solidFill>
                  </a:tcPr>
                </a:tc>
                <a:extLst>
                  <a:ext uri="{0D108BD9-81ED-4DB2-BD59-A6C34878D82A}">
                    <a16:rowId xmlns:a16="http://schemas.microsoft.com/office/drawing/2014/main" val="1831253388"/>
                  </a:ext>
                </a:extLst>
              </a:tr>
              <a:tr h="402761">
                <a:tc>
                  <a:txBody>
                    <a:bodyPr/>
                    <a:lstStyle/>
                    <a:p>
                      <a:pPr>
                        <a:buNone/>
                      </a:pPr>
                      <a:r>
                        <a:rPr lang="en-GB" sz="1600" b="1" dirty="0">
                          <a:solidFill>
                            <a:schemeClr val="tx1"/>
                          </a:solidFill>
                          <a:effectLst/>
                        </a:rPr>
                        <a:t>U</a:t>
                      </a:r>
                      <a:r>
                        <a:rPr lang="tr-TR" sz="1600" b="1" dirty="0">
                          <a:solidFill>
                            <a:schemeClr val="tx1"/>
                          </a:solidFill>
                          <a:effectLst/>
                        </a:rPr>
                        <a:t>AE</a:t>
                      </a:r>
                      <a:endParaRPr lang="en-GB" sz="2800" b="1" dirty="0">
                        <a:solidFill>
                          <a:schemeClr val="tx1"/>
                        </a:solidFill>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lumMod val="25000"/>
                        <a:lumOff val="75000"/>
                      </a:schemeClr>
                    </a:solidFill>
                  </a:tcPr>
                </a:tc>
                <a:tc>
                  <a:txBody>
                    <a:bodyPr/>
                    <a:lstStyle/>
                    <a:p>
                      <a:pPr algn="r">
                        <a:buNone/>
                      </a:pPr>
                      <a:r>
                        <a:rPr lang="en-GB" sz="1600" b="1" dirty="0">
                          <a:effectLst/>
                        </a:rPr>
                        <a:t>246,961,071</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lumMod val="25000"/>
                        <a:lumOff val="75000"/>
                      </a:schemeClr>
                    </a:solidFill>
                  </a:tcPr>
                </a:tc>
                <a:tc>
                  <a:txBody>
                    <a:bodyPr/>
                    <a:lstStyle/>
                    <a:p>
                      <a:pPr algn="r">
                        <a:buNone/>
                      </a:pPr>
                      <a:r>
                        <a:rPr lang="en-GB" sz="1600" b="1">
                          <a:effectLst/>
                        </a:rPr>
                        <a:t>347,528,998</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lumMod val="25000"/>
                        <a:lumOff val="75000"/>
                      </a:schemeClr>
                    </a:solidFill>
                  </a:tcPr>
                </a:tc>
                <a:tc>
                  <a:txBody>
                    <a:bodyPr/>
                    <a:lstStyle/>
                    <a:p>
                      <a:pPr algn="r">
                        <a:buNone/>
                      </a:pPr>
                      <a:r>
                        <a:rPr lang="en-GB" sz="1600" b="1" dirty="0">
                          <a:effectLst/>
                        </a:rPr>
                        <a:t>420,493,198</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lumMod val="25000"/>
                        <a:lumOff val="75000"/>
                      </a:schemeClr>
                    </a:solidFill>
                  </a:tcPr>
                </a:tc>
                <a:tc>
                  <a:txBody>
                    <a:bodyPr/>
                    <a:lstStyle/>
                    <a:p>
                      <a:pPr algn="r">
                        <a:buNone/>
                      </a:pPr>
                      <a:r>
                        <a:rPr lang="en-GB" sz="1600" b="1">
                          <a:effectLst/>
                        </a:rPr>
                        <a:t>470,536,020</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lumMod val="25000"/>
                        <a:lumOff val="75000"/>
                      </a:schemeClr>
                    </a:solidFill>
                  </a:tcPr>
                </a:tc>
                <a:tc>
                  <a:txBody>
                    <a:bodyPr/>
                    <a:lstStyle/>
                    <a:p>
                      <a:pPr algn="r">
                        <a:buNone/>
                      </a:pPr>
                      <a:r>
                        <a:rPr lang="en-GB" sz="1600" b="1" dirty="0">
                          <a:effectLst/>
                        </a:rPr>
                        <a:t>326,119,042</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lumMod val="25000"/>
                        <a:lumOff val="75000"/>
                      </a:schemeClr>
                    </a:solidFill>
                  </a:tcPr>
                </a:tc>
                <a:extLst>
                  <a:ext uri="{0D108BD9-81ED-4DB2-BD59-A6C34878D82A}">
                    <a16:rowId xmlns:a16="http://schemas.microsoft.com/office/drawing/2014/main" val="1238155256"/>
                  </a:ext>
                </a:extLst>
              </a:tr>
              <a:tr h="402761">
                <a:tc>
                  <a:txBody>
                    <a:bodyPr/>
                    <a:lstStyle/>
                    <a:p>
                      <a:pPr>
                        <a:buNone/>
                      </a:pPr>
                      <a:r>
                        <a:rPr lang="en-GB" sz="1600" b="1">
                          <a:solidFill>
                            <a:schemeClr val="tx1"/>
                          </a:solidFill>
                          <a:effectLst/>
                        </a:rPr>
                        <a:t>Malaysia </a:t>
                      </a:r>
                      <a:endParaRPr lang="en-GB" sz="2800" b="1">
                        <a:solidFill>
                          <a:schemeClr val="tx1"/>
                        </a:solidFill>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lumMod val="25000"/>
                        <a:lumOff val="75000"/>
                      </a:schemeClr>
                    </a:solidFill>
                  </a:tcPr>
                </a:tc>
                <a:tc>
                  <a:txBody>
                    <a:bodyPr/>
                    <a:lstStyle/>
                    <a:p>
                      <a:pPr algn="r">
                        <a:buNone/>
                      </a:pPr>
                      <a:r>
                        <a:rPr lang="en-GB" sz="1600" b="1" dirty="0">
                          <a:effectLst/>
                        </a:rPr>
                        <a:t>189,559,672</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lumMod val="25000"/>
                        <a:lumOff val="75000"/>
                      </a:schemeClr>
                    </a:solidFill>
                  </a:tcPr>
                </a:tc>
                <a:tc>
                  <a:txBody>
                    <a:bodyPr/>
                    <a:lstStyle/>
                    <a:p>
                      <a:pPr algn="r">
                        <a:buNone/>
                      </a:pPr>
                      <a:r>
                        <a:rPr lang="en-GB" sz="1600" b="1" dirty="0">
                          <a:effectLst/>
                        </a:rPr>
                        <a:t>238,321,107</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lumMod val="25000"/>
                        <a:lumOff val="75000"/>
                      </a:schemeClr>
                    </a:solidFill>
                  </a:tcPr>
                </a:tc>
                <a:tc>
                  <a:txBody>
                    <a:bodyPr/>
                    <a:lstStyle/>
                    <a:p>
                      <a:pPr algn="r">
                        <a:buNone/>
                      </a:pPr>
                      <a:r>
                        <a:rPr lang="en-GB" sz="1600" b="1">
                          <a:effectLst/>
                        </a:rPr>
                        <a:t>295,092,902</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lumMod val="25000"/>
                        <a:lumOff val="75000"/>
                      </a:schemeClr>
                    </a:solidFill>
                  </a:tcPr>
                </a:tc>
                <a:tc>
                  <a:txBody>
                    <a:bodyPr/>
                    <a:lstStyle/>
                    <a:p>
                      <a:pPr algn="r">
                        <a:buNone/>
                      </a:pPr>
                      <a:r>
                        <a:rPr lang="en-GB" sz="1600" b="1">
                          <a:effectLst/>
                        </a:rPr>
                        <a:t>265,972,626</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lumMod val="25000"/>
                        <a:lumOff val="75000"/>
                      </a:schemeClr>
                    </a:solidFill>
                  </a:tcPr>
                </a:tc>
                <a:tc>
                  <a:txBody>
                    <a:bodyPr/>
                    <a:lstStyle/>
                    <a:p>
                      <a:pPr algn="r">
                        <a:buNone/>
                      </a:pPr>
                      <a:r>
                        <a:rPr lang="en-GB" sz="1600" b="1" dirty="0">
                          <a:effectLst/>
                        </a:rPr>
                        <a:t>300,081,375</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lumMod val="25000"/>
                        <a:lumOff val="75000"/>
                      </a:schemeClr>
                    </a:solidFill>
                  </a:tcPr>
                </a:tc>
                <a:extLst>
                  <a:ext uri="{0D108BD9-81ED-4DB2-BD59-A6C34878D82A}">
                    <a16:rowId xmlns:a16="http://schemas.microsoft.com/office/drawing/2014/main" val="1533162013"/>
                  </a:ext>
                </a:extLst>
              </a:tr>
              <a:tr h="402761">
                <a:tc>
                  <a:txBody>
                    <a:bodyPr/>
                    <a:lstStyle/>
                    <a:p>
                      <a:pPr>
                        <a:buNone/>
                      </a:pPr>
                      <a:r>
                        <a:rPr lang="en-GB" sz="1600" b="1">
                          <a:solidFill>
                            <a:schemeClr val="tx1"/>
                          </a:solidFill>
                          <a:effectLst/>
                        </a:rPr>
                        <a:t>Indonesia </a:t>
                      </a:r>
                      <a:endParaRPr lang="en-GB" sz="2800" b="1">
                        <a:solidFill>
                          <a:schemeClr val="tx1"/>
                        </a:solidFill>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lumMod val="25000"/>
                        <a:lumOff val="75000"/>
                      </a:schemeClr>
                    </a:solidFill>
                  </a:tcPr>
                </a:tc>
                <a:tc>
                  <a:txBody>
                    <a:bodyPr/>
                    <a:lstStyle/>
                    <a:p>
                      <a:pPr algn="r">
                        <a:buNone/>
                      </a:pPr>
                      <a:r>
                        <a:rPr lang="en-GB" sz="1600" b="1" dirty="0">
                          <a:effectLst/>
                        </a:rPr>
                        <a:t>141,622,127</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lumMod val="25000"/>
                        <a:lumOff val="75000"/>
                      </a:schemeClr>
                    </a:solidFill>
                  </a:tcPr>
                </a:tc>
                <a:tc>
                  <a:txBody>
                    <a:bodyPr/>
                    <a:lstStyle/>
                    <a:p>
                      <a:pPr algn="r">
                        <a:buNone/>
                      </a:pPr>
                      <a:r>
                        <a:rPr lang="en-GB" sz="1600" b="1" dirty="0">
                          <a:effectLst/>
                        </a:rPr>
                        <a:t>195,694,490</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lumMod val="25000"/>
                        <a:lumOff val="75000"/>
                      </a:schemeClr>
                    </a:solidFill>
                  </a:tcPr>
                </a:tc>
                <a:tc>
                  <a:txBody>
                    <a:bodyPr/>
                    <a:lstStyle/>
                    <a:p>
                      <a:pPr algn="r">
                        <a:buNone/>
                      </a:pPr>
                      <a:r>
                        <a:rPr lang="en-GB" sz="1600" b="1">
                          <a:effectLst/>
                        </a:rPr>
                        <a:t>237,447,057</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lumMod val="25000"/>
                        <a:lumOff val="75000"/>
                      </a:schemeClr>
                    </a:solidFill>
                  </a:tcPr>
                </a:tc>
                <a:tc>
                  <a:txBody>
                    <a:bodyPr/>
                    <a:lstStyle/>
                    <a:p>
                      <a:pPr algn="r">
                        <a:buNone/>
                      </a:pPr>
                      <a:r>
                        <a:rPr lang="en-GB" sz="1600" b="1">
                          <a:effectLst/>
                        </a:rPr>
                        <a:t>221,739,634</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lumMod val="25000"/>
                        <a:lumOff val="75000"/>
                      </a:schemeClr>
                    </a:solidFill>
                  </a:tcPr>
                </a:tc>
                <a:tc>
                  <a:txBody>
                    <a:bodyPr/>
                    <a:lstStyle/>
                    <a:p>
                      <a:pPr algn="r">
                        <a:buNone/>
                      </a:pPr>
                      <a:r>
                        <a:rPr lang="en-GB" sz="1600" b="1" dirty="0">
                          <a:effectLst/>
                        </a:rPr>
                        <a:t>233,658,658</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lumMod val="25000"/>
                        <a:lumOff val="75000"/>
                      </a:schemeClr>
                    </a:solidFill>
                  </a:tcPr>
                </a:tc>
                <a:extLst>
                  <a:ext uri="{0D108BD9-81ED-4DB2-BD59-A6C34878D82A}">
                    <a16:rowId xmlns:a16="http://schemas.microsoft.com/office/drawing/2014/main" val="3943963056"/>
                  </a:ext>
                </a:extLst>
              </a:tr>
              <a:tr h="402761">
                <a:tc>
                  <a:txBody>
                    <a:bodyPr/>
                    <a:lstStyle/>
                    <a:p>
                      <a:pPr>
                        <a:buNone/>
                      </a:pPr>
                      <a:r>
                        <a:rPr lang="en-GB" sz="1600" b="1">
                          <a:solidFill>
                            <a:schemeClr val="tx1"/>
                          </a:solidFill>
                          <a:effectLst/>
                        </a:rPr>
                        <a:t>Saudi Arabia </a:t>
                      </a:r>
                      <a:endParaRPr lang="en-GB" sz="2800" b="1">
                        <a:solidFill>
                          <a:schemeClr val="tx1"/>
                        </a:solidFill>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lumMod val="25000"/>
                        <a:lumOff val="75000"/>
                      </a:schemeClr>
                    </a:solidFill>
                  </a:tcPr>
                </a:tc>
                <a:tc>
                  <a:txBody>
                    <a:bodyPr/>
                    <a:lstStyle/>
                    <a:p>
                      <a:pPr algn="r">
                        <a:buNone/>
                      </a:pPr>
                      <a:r>
                        <a:rPr lang="en-GB" sz="1600" b="1" dirty="0">
                          <a:effectLst/>
                        </a:rPr>
                        <a:t>131,328,602</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lumMod val="25000"/>
                        <a:lumOff val="75000"/>
                      </a:schemeClr>
                    </a:solidFill>
                  </a:tcPr>
                </a:tc>
                <a:tc>
                  <a:txBody>
                    <a:bodyPr/>
                    <a:lstStyle/>
                    <a:p>
                      <a:pPr algn="r">
                        <a:buNone/>
                      </a:pPr>
                      <a:r>
                        <a:rPr lang="en-GB" sz="1600" b="1" dirty="0">
                          <a:effectLst/>
                        </a:rPr>
                        <a:t>152,849,564</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lumMod val="25000"/>
                        <a:lumOff val="75000"/>
                      </a:schemeClr>
                    </a:solidFill>
                  </a:tcPr>
                </a:tc>
                <a:tc>
                  <a:txBody>
                    <a:bodyPr/>
                    <a:lstStyle/>
                    <a:p>
                      <a:pPr algn="r">
                        <a:buNone/>
                      </a:pPr>
                      <a:r>
                        <a:rPr lang="en-GB" sz="1600" b="1" dirty="0">
                          <a:effectLst/>
                        </a:rPr>
                        <a:t>189,877,037</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lumMod val="25000"/>
                        <a:lumOff val="75000"/>
                      </a:schemeClr>
                    </a:solidFill>
                  </a:tcPr>
                </a:tc>
                <a:tc>
                  <a:txBody>
                    <a:bodyPr/>
                    <a:lstStyle/>
                    <a:p>
                      <a:pPr algn="r">
                        <a:buNone/>
                      </a:pPr>
                      <a:r>
                        <a:rPr lang="en-GB" sz="1600" b="1">
                          <a:effectLst/>
                        </a:rPr>
                        <a:t>211,114,487</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lumMod val="25000"/>
                        <a:lumOff val="75000"/>
                      </a:schemeClr>
                    </a:solidFill>
                  </a:tcPr>
                </a:tc>
                <a:tc>
                  <a:txBody>
                    <a:bodyPr/>
                    <a:lstStyle/>
                    <a:p>
                      <a:pPr algn="r">
                        <a:buNone/>
                      </a:pPr>
                      <a:r>
                        <a:rPr lang="en-GB" sz="1600" b="1" dirty="0">
                          <a:effectLst/>
                        </a:rPr>
                        <a:t>232,028,140</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lumMod val="25000"/>
                        <a:lumOff val="75000"/>
                      </a:schemeClr>
                    </a:solidFill>
                  </a:tcPr>
                </a:tc>
                <a:extLst>
                  <a:ext uri="{0D108BD9-81ED-4DB2-BD59-A6C34878D82A}">
                    <a16:rowId xmlns:a16="http://schemas.microsoft.com/office/drawing/2014/main" val="1458650304"/>
                  </a:ext>
                </a:extLst>
              </a:tr>
              <a:tr h="402761">
                <a:tc>
                  <a:txBody>
                    <a:bodyPr/>
                    <a:lstStyle/>
                    <a:p>
                      <a:pPr>
                        <a:buNone/>
                      </a:pPr>
                      <a:r>
                        <a:rPr lang="en-GB" sz="1600" b="1">
                          <a:solidFill>
                            <a:schemeClr val="tx1"/>
                          </a:solidFill>
                          <a:effectLst/>
                        </a:rPr>
                        <a:t>Egypt </a:t>
                      </a:r>
                      <a:endParaRPr lang="en-GB" sz="2800" b="1">
                        <a:solidFill>
                          <a:schemeClr val="tx1"/>
                        </a:solidFill>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lumMod val="25000"/>
                        <a:lumOff val="75000"/>
                      </a:schemeClr>
                    </a:solidFill>
                  </a:tcPr>
                </a:tc>
                <a:tc>
                  <a:txBody>
                    <a:bodyPr/>
                    <a:lstStyle/>
                    <a:p>
                      <a:pPr algn="r">
                        <a:buNone/>
                      </a:pPr>
                      <a:r>
                        <a:rPr lang="en-GB" sz="1600" b="1">
                          <a:effectLst/>
                        </a:rPr>
                        <a:t>70,436,789</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lumMod val="25000"/>
                        <a:lumOff val="75000"/>
                      </a:schemeClr>
                    </a:solidFill>
                  </a:tcPr>
                </a:tc>
                <a:tc>
                  <a:txBody>
                    <a:bodyPr/>
                    <a:lstStyle/>
                    <a:p>
                      <a:pPr algn="r">
                        <a:buNone/>
                      </a:pPr>
                      <a:r>
                        <a:rPr lang="en-GB" sz="1600" b="1" dirty="0">
                          <a:effectLst/>
                        </a:rPr>
                        <a:t>89,206,205</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lumMod val="25000"/>
                        <a:lumOff val="75000"/>
                      </a:schemeClr>
                    </a:solidFill>
                  </a:tcPr>
                </a:tc>
                <a:tc>
                  <a:txBody>
                    <a:bodyPr/>
                    <a:lstStyle/>
                    <a:p>
                      <a:pPr algn="r">
                        <a:buNone/>
                      </a:pPr>
                      <a:r>
                        <a:rPr lang="en-GB" sz="1600" b="1" dirty="0">
                          <a:effectLst/>
                        </a:rPr>
                        <a:t>96,188,946</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lumMod val="25000"/>
                        <a:lumOff val="75000"/>
                      </a:schemeClr>
                    </a:solidFill>
                  </a:tcPr>
                </a:tc>
                <a:tc>
                  <a:txBody>
                    <a:bodyPr/>
                    <a:lstStyle/>
                    <a:p>
                      <a:pPr algn="r">
                        <a:buNone/>
                      </a:pPr>
                      <a:r>
                        <a:rPr lang="en-GB" sz="1600" b="1">
                          <a:effectLst/>
                        </a:rPr>
                        <a:t>83,158,878</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lumMod val="25000"/>
                        <a:lumOff val="75000"/>
                      </a:schemeClr>
                    </a:solidFill>
                  </a:tcPr>
                </a:tc>
                <a:tc>
                  <a:txBody>
                    <a:bodyPr/>
                    <a:lstStyle/>
                    <a:p>
                      <a:pPr algn="r">
                        <a:buNone/>
                      </a:pPr>
                      <a:r>
                        <a:rPr lang="en-GB" sz="1600" b="1">
                          <a:effectLst/>
                        </a:rPr>
                        <a:t>94,697,971</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lumMod val="25000"/>
                        <a:lumOff val="75000"/>
                      </a:schemeClr>
                    </a:solidFill>
                  </a:tcPr>
                </a:tc>
                <a:extLst>
                  <a:ext uri="{0D108BD9-81ED-4DB2-BD59-A6C34878D82A}">
                    <a16:rowId xmlns:a16="http://schemas.microsoft.com/office/drawing/2014/main" val="795108949"/>
                  </a:ext>
                </a:extLst>
              </a:tr>
              <a:tr h="402761">
                <a:tc>
                  <a:txBody>
                    <a:bodyPr/>
                    <a:lstStyle/>
                    <a:p>
                      <a:pPr>
                        <a:buNone/>
                      </a:pPr>
                      <a:r>
                        <a:rPr lang="en-GB" sz="1600" b="1">
                          <a:solidFill>
                            <a:schemeClr val="tx1"/>
                          </a:solidFill>
                          <a:effectLst/>
                        </a:rPr>
                        <a:t>Bangladesh </a:t>
                      </a:r>
                      <a:endParaRPr lang="en-GB" sz="2800" b="1">
                        <a:solidFill>
                          <a:schemeClr val="tx1"/>
                        </a:solidFill>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lumMod val="25000"/>
                        <a:lumOff val="75000"/>
                      </a:schemeClr>
                    </a:solidFill>
                  </a:tcPr>
                </a:tc>
                <a:tc>
                  <a:txBody>
                    <a:bodyPr/>
                    <a:lstStyle/>
                    <a:p>
                      <a:pPr algn="r">
                        <a:buNone/>
                      </a:pPr>
                      <a:r>
                        <a:rPr lang="en-GB" sz="1600" b="1">
                          <a:effectLst/>
                        </a:rPr>
                        <a:t>50,702,336</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lumMod val="25000"/>
                        <a:lumOff val="75000"/>
                      </a:schemeClr>
                    </a:solidFill>
                  </a:tcPr>
                </a:tc>
                <a:tc>
                  <a:txBody>
                    <a:bodyPr/>
                    <a:lstStyle/>
                    <a:p>
                      <a:pPr algn="r">
                        <a:buNone/>
                      </a:pPr>
                      <a:r>
                        <a:rPr lang="en-GB" sz="1600" b="1" dirty="0">
                          <a:effectLst/>
                        </a:rPr>
                        <a:t>78,302,165</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lumMod val="25000"/>
                        <a:lumOff val="75000"/>
                      </a:schemeClr>
                    </a:solidFill>
                  </a:tcPr>
                </a:tc>
                <a:tc>
                  <a:txBody>
                    <a:bodyPr/>
                    <a:lstStyle/>
                    <a:p>
                      <a:pPr algn="r">
                        <a:buNone/>
                      </a:pPr>
                      <a:r>
                        <a:rPr lang="en-GB" sz="1600" b="1" dirty="0">
                          <a:effectLst/>
                        </a:rPr>
                        <a:t>88,553,993</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lumMod val="25000"/>
                        <a:lumOff val="75000"/>
                      </a:schemeClr>
                    </a:solidFill>
                  </a:tcPr>
                </a:tc>
                <a:tc>
                  <a:txBody>
                    <a:bodyPr/>
                    <a:lstStyle/>
                    <a:p>
                      <a:pPr algn="r">
                        <a:buNone/>
                      </a:pPr>
                      <a:r>
                        <a:rPr lang="en-GB" sz="1600" b="1" dirty="0">
                          <a:effectLst/>
                        </a:rPr>
                        <a:t>70,758,886</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lumMod val="25000"/>
                        <a:lumOff val="75000"/>
                      </a:schemeClr>
                    </a:solidFill>
                  </a:tcPr>
                </a:tc>
                <a:tc>
                  <a:txBody>
                    <a:bodyPr/>
                    <a:lstStyle/>
                    <a:p>
                      <a:pPr algn="r">
                        <a:buNone/>
                      </a:pPr>
                      <a:r>
                        <a:rPr lang="en-GB" sz="1600" b="1" dirty="0">
                          <a:effectLst/>
                        </a:rPr>
                        <a:t>63,654,411</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lumMod val="25000"/>
                        <a:lumOff val="75000"/>
                      </a:schemeClr>
                    </a:solidFill>
                  </a:tcPr>
                </a:tc>
                <a:extLst>
                  <a:ext uri="{0D108BD9-81ED-4DB2-BD59-A6C34878D82A}">
                    <a16:rowId xmlns:a16="http://schemas.microsoft.com/office/drawing/2014/main" val="1498772409"/>
                  </a:ext>
                </a:extLst>
              </a:tr>
              <a:tr h="402761">
                <a:tc>
                  <a:txBody>
                    <a:bodyPr/>
                    <a:lstStyle/>
                    <a:p>
                      <a:pPr>
                        <a:buNone/>
                      </a:pPr>
                      <a:r>
                        <a:rPr lang="en-GB" sz="1600" b="1">
                          <a:solidFill>
                            <a:schemeClr val="tx1"/>
                          </a:solidFill>
                          <a:effectLst/>
                        </a:rPr>
                        <a:t>Morocco </a:t>
                      </a:r>
                      <a:endParaRPr lang="en-GB" sz="2800" b="1">
                        <a:solidFill>
                          <a:schemeClr val="tx1"/>
                        </a:solidFill>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lumMod val="25000"/>
                        <a:lumOff val="75000"/>
                      </a:schemeClr>
                    </a:solidFill>
                  </a:tcPr>
                </a:tc>
                <a:tc>
                  <a:txBody>
                    <a:bodyPr/>
                    <a:lstStyle/>
                    <a:p>
                      <a:pPr algn="r">
                        <a:buNone/>
                      </a:pPr>
                      <a:r>
                        <a:rPr lang="en-GB" sz="1600" b="1">
                          <a:effectLst/>
                        </a:rPr>
                        <a:t>44,518,195</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lumMod val="25000"/>
                        <a:lumOff val="75000"/>
                      </a:schemeClr>
                    </a:solidFill>
                  </a:tcPr>
                </a:tc>
                <a:tc>
                  <a:txBody>
                    <a:bodyPr/>
                    <a:lstStyle/>
                    <a:p>
                      <a:pPr algn="r">
                        <a:buNone/>
                      </a:pPr>
                      <a:r>
                        <a:rPr lang="en-GB" sz="1600" b="1">
                          <a:effectLst/>
                        </a:rPr>
                        <a:t>58,667,257</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lumMod val="25000"/>
                        <a:lumOff val="75000"/>
                      </a:schemeClr>
                    </a:solidFill>
                  </a:tcPr>
                </a:tc>
                <a:tc>
                  <a:txBody>
                    <a:bodyPr/>
                    <a:lstStyle/>
                    <a:p>
                      <a:pPr algn="r">
                        <a:buNone/>
                      </a:pPr>
                      <a:r>
                        <a:rPr lang="en-GB" sz="1600" b="1" dirty="0">
                          <a:effectLst/>
                        </a:rPr>
                        <a:t>72,832,659</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lumMod val="25000"/>
                        <a:lumOff val="75000"/>
                      </a:schemeClr>
                    </a:solidFill>
                  </a:tcPr>
                </a:tc>
                <a:tc>
                  <a:txBody>
                    <a:bodyPr/>
                    <a:lstStyle/>
                    <a:p>
                      <a:pPr algn="r">
                        <a:buNone/>
                      </a:pPr>
                      <a:r>
                        <a:rPr lang="en-GB" sz="1600" b="1" dirty="0">
                          <a:effectLst/>
                        </a:rPr>
                        <a:t>70,671,817</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lumMod val="25000"/>
                        <a:lumOff val="75000"/>
                      </a:schemeClr>
                    </a:solidFill>
                  </a:tcPr>
                </a:tc>
                <a:tc>
                  <a:txBody>
                    <a:bodyPr/>
                    <a:lstStyle/>
                    <a:p>
                      <a:pPr algn="r">
                        <a:buNone/>
                      </a:pPr>
                      <a:r>
                        <a:rPr lang="en-GB" sz="1600" b="1" dirty="0">
                          <a:effectLst/>
                        </a:rPr>
                        <a:t>63,513,012</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lumMod val="25000"/>
                        <a:lumOff val="75000"/>
                      </a:schemeClr>
                    </a:solidFill>
                  </a:tcPr>
                </a:tc>
                <a:extLst>
                  <a:ext uri="{0D108BD9-81ED-4DB2-BD59-A6C34878D82A}">
                    <a16:rowId xmlns:a16="http://schemas.microsoft.com/office/drawing/2014/main" val="827104650"/>
                  </a:ext>
                </a:extLst>
              </a:tr>
              <a:tr h="402761">
                <a:tc>
                  <a:txBody>
                    <a:bodyPr/>
                    <a:lstStyle/>
                    <a:p>
                      <a:pPr>
                        <a:buNone/>
                      </a:pPr>
                      <a:r>
                        <a:rPr lang="en-GB" sz="1600" b="1">
                          <a:solidFill>
                            <a:schemeClr val="tx1"/>
                          </a:solidFill>
                          <a:effectLst/>
                        </a:rPr>
                        <a:t>Kazakhstan </a:t>
                      </a:r>
                      <a:endParaRPr lang="en-GB" sz="2800" b="1">
                        <a:solidFill>
                          <a:schemeClr val="tx1"/>
                        </a:solidFill>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lumMod val="25000"/>
                        <a:lumOff val="75000"/>
                      </a:schemeClr>
                    </a:solidFill>
                  </a:tcPr>
                </a:tc>
                <a:tc>
                  <a:txBody>
                    <a:bodyPr/>
                    <a:lstStyle/>
                    <a:p>
                      <a:pPr algn="r">
                        <a:buNone/>
                      </a:pPr>
                      <a:r>
                        <a:rPr lang="en-GB" sz="1600" b="1">
                          <a:effectLst/>
                        </a:rPr>
                        <a:t>38,081,411</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lumMod val="25000"/>
                        <a:lumOff val="75000"/>
                      </a:schemeClr>
                    </a:solidFill>
                  </a:tcPr>
                </a:tc>
                <a:tc>
                  <a:txBody>
                    <a:bodyPr/>
                    <a:lstStyle/>
                    <a:p>
                      <a:pPr algn="r">
                        <a:buNone/>
                      </a:pPr>
                      <a:r>
                        <a:rPr lang="en-GB" sz="1600" b="1">
                          <a:effectLst/>
                        </a:rPr>
                        <a:t>41,415,435</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lumMod val="25000"/>
                        <a:lumOff val="75000"/>
                      </a:schemeClr>
                    </a:solidFill>
                  </a:tcPr>
                </a:tc>
                <a:tc>
                  <a:txBody>
                    <a:bodyPr/>
                    <a:lstStyle/>
                    <a:p>
                      <a:pPr algn="r">
                        <a:buNone/>
                      </a:pPr>
                      <a:r>
                        <a:rPr lang="en-GB" sz="1600" b="1" dirty="0">
                          <a:effectLst/>
                        </a:rPr>
                        <a:t>30,952,133</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lumMod val="25000"/>
                        <a:lumOff val="75000"/>
                      </a:schemeClr>
                    </a:solidFill>
                  </a:tcPr>
                </a:tc>
                <a:tc>
                  <a:txBody>
                    <a:bodyPr/>
                    <a:lstStyle/>
                    <a:p>
                      <a:pPr algn="r">
                        <a:buNone/>
                      </a:pPr>
                      <a:r>
                        <a:rPr lang="en-GB" sz="1600" b="1" dirty="0">
                          <a:effectLst/>
                        </a:rPr>
                        <a:t>61,160,501</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lumMod val="25000"/>
                        <a:lumOff val="75000"/>
                      </a:schemeClr>
                    </a:solidFill>
                  </a:tcPr>
                </a:tc>
                <a:tc>
                  <a:txBody>
                    <a:bodyPr/>
                    <a:lstStyle/>
                    <a:p>
                      <a:pPr algn="r">
                        <a:buNone/>
                      </a:pPr>
                      <a:r>
                        <a:rPr lang="en-GB" sz="1600" b="1" dirty="0">
                          <a:effectLst/>
                        </a:rPr>
                        <a:t>59,787,311</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lumMod val="25000"/>
                        <a:lumOff val="75000"/>
                      </a:schemeClr>
                    </a:solidFill>
                  </a:tcPr>
                </a:tc>
                <a:extLst>
                  <a:ext uri="{0D108BD9-81ED-4DB2-BD59-A6C34878D82A}">
                    <a16:rowId xmlns:a16="http://schemas.microsoft.com/office/drawing/2014/main" val="1112077298"/>
                  </a:ext>
                </a:extLst>
              </a:tr>
              <a:tr h="402761">
                <a:tc>
                  <a:txBody>
                    <a:bodyPr/>
                    <a:lstStyle/>
                    <a:p>
                      <a:pPr>
                        <a:buNone/>
                      </a:pPr>
                      <a:r>
                        <a:rPr lang="en-GB" sz="1600" b="1" dirty="0">
                          <a:solidFill>
                            <a:schemeClr val="tx1"/>
                          </a:solidFill>
                          <a:effectLst/>
                        </a:rPr>
                        <a:t>Pakistan </a:t>
                      </a:r>
                      <a:endParaRPr lang="en-GB" sz="2800" b="1" dirty="0">
                        <a:solidFill>
                          <a:schemeClr val="tx1"/>
                        </a:solidFill>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lumMod val="25000"/>
                        <a:lumOff val="75000"/>
                      </a:schemeClr>
                    </a:solidFill>
                  </a:tcPr>
                </a:tc>
                <a:tc>
                  <a:txBody>
                    <a:bodyPr/>
                    <a:lstStyle/>
                    <a:p>
                      <a:pPr algn="r">
                        <a:buNone/>
                      </a:pPr>
                      <a:r>
                        <a:rPr lang="en-GB" sz="1600" b="1">
                          <a:effectLst/>
                        </a:rPr>
                        <a:t>45,841,651</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lumMod val="25000"/>
                        <a:lumOff val="75000"/>
                      </a:schemeClr>
                    </a:solidFill>
                  </a:tcPr>
                </a:tc>
                <a:tc>
                  <a:txBody>
                    <a:bodyPr/>
                    <a:lstStyle/>
                    <a:p>
                      <a:pPr algn="r">
                        <a:buNone/>
                      </a:pPr>
                      <a:r>
                        <a:rPr lang="en-GB" sz="1600" b="1">
                          <a:effectLst/>
                        </a:rPr>
                        <a:t>73,106,624</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lumMod val="25000"/>
                        <a:lumOff val="75000"/>
                      </a:schemeClr>
                    </a:solidFill>
                  </a:tcPr>
                </a:tc>
                <a:tc>
                  <a:txBody>
                    <a:bodyPr/>
                    <a:lstStyle/>
                    <a:p>
                      <a:pPr algn="r">
                        <a:buNone/>
                      </a:pPr>
                      <a:r>
                        <a:rPr lang="en-GB" sz="1600" b="1" dirty="0">
                          <a:effectLst/>
                        </a:rPr>
                        <a:t>71,104,684</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lumMod val="25000"/>
                        <a:lumOff val="75000"/>
                      </a:schemeClr>
                    </a:solidFill>
                  </a:tcPr>
                </a:tc>
                <a:tc>
                  <a:txBody>
                    <a:bodyPr/>
                    <a:lstStyle/>
                    <a:p>
                      <a:pPr algn="r">
                        <a:buNone/>
                      </a:pPr>
                      <a:r>
                        <a:rPr lang="en-GB" sz="1600" b="1" dirty="0">
                          <a:effectLst/>
                        </a:rPr>
                        <a:t>50,362,541</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lumMod val="25000"/>
                        <a:lumOff val="75000"/>
                      </a:schemeClr>
                    </a:solidFill>
                  </a:tcPr>
                </a:tc>
                <a:tc>
                  <a:txBody>
                    <a:bodyPr/>
                    <a:lstStyle/>
                    <a:p>
                      <a:pPr algn="r">
                        <a:buNone/>
                      </a:pPr>
                      <a:r>
                        <a:rPr lang="en-GB" sz="1600" b="1" dirty="0">
                          <a:effectLst/>
                        </a:rPr>
                        <a:t>56,522,668</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lumMod val="25000"/>
                        <a:lumOff val="75000"/>
                      </a:schemeClr>
                    </a:solidFill>
                  </a:tcPr>
                </a:tc>
                <a:extLst>
                  <a:ext uri="{0D108BD9-81ED-4DB2-BD59-A6C34878D82A}">
                    <a16:rowId xmlns:a16="http://schemas.microsoft.com/office/drawing/2014/main" val="1274763772"/>
                  </a:ext>
                </a:extLst>
              </a:tr>
            </a:tbl>
          </a:graphicData>
        </a:graphic>
      </p:graphicFrame>
      <p:sp>
        <p:nvSpPr>
          <p:cNvPr id="3" name="Slide Number Placeholder 2">
            <a:extLst>
              <a:ext uri="{FF2B5EF4-FFF2-40B4-BE49-F238E27FC236}">
                <a16:creationId xmlns:a16="http://schemas.microsoft.com/office/drawing/2014/main" id="{0D982972-CBA4-4871-4E50-407A43887BA4}"/>
              </a:ext>
            </a:extLst>
          </p:cNvPr>
          <p:cNvSpPr>
            <a:spLocks noGrp="1"/>
          </p:cNvSpPr>
          <p:nvPr>
            <p:ph type="sldNum" sz="quarter" idx="12"/>
          </p:nvPr>
        </p:nvSpPr>
        <p:spPr/>
        <p:txBody>
          <a:bodyPr/>
          <a:lstStyle/>
          <a:p>
            <a:fld id="{001EB87D-2C7B-44B5-AAC9-F83321C61E43}" type="slidenum">
              <a:rPr lang="en-GB" smtClean="0"/>
              <a:t>27</a:t>
            </a:fld>
            <a:endParaRPr lang="en-GB"/>
          </a:p>
        </p:txBody>
      </p:sp>
    </p:spTree>
    <p:extLst>
      <p:ext uri="{BB962C8B-B14F-4D97-AF65-F5344CB8AC3E}">
        <p14:creationId xmlns:p14="http://schemas.microsoft.com/office/powerpoint/2010/main" val="34170484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E964C-59E6-5146-5F14-AE87A5C1961F}"/>
              </a:ext>
            </a:extLst>
          </p:cNvPr>
          <p:cNvSpPr>
            <a:spLocks noGrp="1"/>
          </p:cNvSpPr>
          <p:nvPr>
            <p:ph type="title"/>
          </p:nvPr>
        </p:nvSpPr>
        <p:spPr/>
        <p:txBody>
          <a:bodyPr/>
          <a:lstStyle/>
          <a:p>
            <a:r>
              <a:rPr lang="tr-TR" b="1" dirty="0"/>
              <a:t>World Merchandise Import – OIC SHARE</a:t>
            </a:r>
            <a:endParaRPr lang="en-GB" b="1" dirty="0"/>
          </a:p>
        </p:txBody>
      </p:sp>
      <p:graphicFrame>
        <p:nvGraphicFramePr>
          <p:cNvPr id="4" name="Content Placeholder 3">
            <a:extLst>
              <a:ext uri="{FF2B5EF4-FFF2-40B4-BE49-F238E27FC236}">
                <a16:creationId xmlns:a16="http://schemas.microsoft.com/office/drawing/2014/main" id="{DEFAC8EC-85AD-F8B4-D657-A0D8FA701F59}"/>
              </a:ext>
            </a:extLst>
          </p:cNvPr>
          <p:cNvGraphicFramePr>
            <a:graphicFrameLocks noGrp="1"/>
          </p:cNvGraphicFramePr>
          <p:nvPr>
            <p:ph idx="1"/>
            <p:extLst>
              <p:ext uri="{D42A27DB-BD31-4B8C-83A1-F6EECF244321}">
                <p14:modId xmlns:p14="http://schemas.microsoft.com/office/powerpoint/2010/main" val="2435562197"/>
              </p:ext>
            </p:extLst>
          </p:nvPr>
        </p:nvGraphicFramePr>
        <p:xfrm>
          <a:off x="838200" y="1589898"/>
          <a:ext cx="11353800" cy="5414930"/>
        </p:xfrm>
        <a:graphic>
          <a:graphicData uri="http://schemas.openxmlformats.org/drawingml/2006/chart">
            <c:chart xmlns:c="http://schemas.openxmlformats.org/drawingml/2006/chart" xmlns:r="http://schemas.openxmlformats.org/officeDocument/2006/relationships" r:id="rId3"/>
          </a:graphicData>
        </a:graphic>
      </p:graphicFrame>
      <p:sp>
        <p:nvSpPr>
          <p:cNvPr id="5" name="Slide Number Placeholder 4">
            <a:extLst>
              <a:ext uri="{FF2B5EF4-FFF2-40B4-BE49-F238E27FC236}">
                <a16:creationId xmlns:a16="http://schemas.microsoft.com/office/drawing/2014/main" id="{BF361886-34B8-4D86-1D7C-5017DC48F28D}"/>
              </a:ext>
            </a:extLst>
          </p:cNvPr>
          <p:cNvSpPr>
            <a:spLocks noGrp="1"/>
          </p:cNvSpPr>
          <p:nvPr>
            <p:ph type="sldNum" sz="quarter" idx="12"/>
          </p:nvPr>
        </p:nvSpPr>
        <p:spPr/>
        <p:txBody>
          <a:bodyPr/>
          <a:lstStyle/>
          <a:p>
            <a:fld id="{001EB87D-2C7B-44B5-AAC9-F83321C61E43}" type="slidenum">
              <a:rPr lang="en-GB" smtClean="0"/>
              <a:t>28</a:t>
            </a:fld>
            <a:endParaRPr lang="en-GB"/>
          </a:p>
        </p:txBody>
      </p:sp>
    </p:spTree>
    <p:extLst>
      <p:ext uri="{BB962C8B-B14F-4D97-AF65-F5344CB8AC3E}">
        <p14:creationId xmlns:p14="http://schemas.microsoft.com/office/powerpoint/2010/main" val="12702834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C2ABB-055C-C484-FC95-84FA5E156433}"/>
              </a:ext>
            </a:extLst>
          </p:cNvPr>
          <p:cNvSpPr>
            <a:spLocks noGrp="1"/>
          </p:cNvSpPr>
          <p:nvPr>
            <p:ph type="title"/>
          </p:nvPr>
        </p:nvSpPr>
        <p:spPr>
          <a:xfrm>
            <a:off x="0" y="141191"/>
            <a:ext cx="12192000" cy="1325563"/>
          </a:xfrm>
        </p:spPr>
        <p:txBody>
          <a:bodyPr>
            <a:normAutofit/>
          </a:bodyPr>
          <a:lstStyle/>
          <a:p>
            <a:pPr algn="ctr"/>
            <a:r>
              <a:rPr lang="tr-TR" sz="3600" b="1" dirty="0"/>
              <a:t>OIC </a:t>
            </a:r>
            <a:r>
              <a:rPr lang="en-GB" sz="3600" b="1" dirty="0"/>
              <a:t> </a:t>
            </a:r>
            <a:r>
              <a:rPr lang="tr-TR" sz="3600" b="1" dirty="0"/>
              <a:t>Merchandise Import - PRODUCT CATEGORIES</a:t>
            </a:r>
            <a:endParaRPr lang="en-GB" sz="3600" b="1" dirty="0"/>
          </a:p>
        </p:txBody>
      </p:sp>
      <p:graphicFrame>
        <p:nvGraphicFramePr>
          <p:cNvPr id="4" name="Content Placeholder 3">
            <a:extLst>
              <a:ext uri="{FF2B5EF4-FFF2-40B4-BE49-F238E27FC236}">
                <a16:creationId xmlns:a16="http://schemas.microsoft.com/office/drawing/2014/main" id="{D7557902-681C-C8F4-D9BD-6FB74DC4A69C}"/>
              </a:ext>
            </a:extLst>
          </p:cNvPr>
          <p:cNvGraphicFramePr>
            <a:graphicFrameLocks noGrp="1"/>
          </p:cNvGraphicFramePr>
          <p:nvPr>
            <p:ph idx="1"/>
            <p:extLst>
              <p:ext uri="{D42A27DB-BD31-4B8C-83A1-F6EECF244321}">
                <p14:modId xmlns:p14="http://schemas.microsoft.com/office/powerpoint/2010/main" val="3712354468"/>
              </p:ext>
            </p:extLst>
          </p:nvPr>
        </p:nvGraphicFramePr>
        <p:xfrm>
          <a:off x="342126" y="1131291"/>
          <a:ext cx="11849874" cy="5994966"/>
        </p:xfrm>
        <a:graphic>
          <a:graphicData uri="http://schemas.openxmlformats.org/drawingml/2006/table">
            <a:tbl>
              <a:tblPr firstRow="1" firstCol="1" bandRow="1">
                <a:tableStyleId>{5C22544A-7EE6-4342-B048-85BDC9FD1C3A}</a:tableStyleId>
              </a:tblPr>
              <a:tblGrid>
                <a:gridCol w="800751">
                  <a:extLst>
                    <a:ext uri="{9D8B030D-6E8A-4147-A177-3AD203B41FA5}">
                      <a16:colId xmlns:a16="http://schemas.microsoft.com/office/drawing/2014/main" val="118419437"/>
                    </a:ext>
                  </a:extLst>
                </a:gridCol>
                <a:gridCol w="2584928">
                  <a:extLst>
                    <a:ext uri="{9D8B030D-6E8A-4147-A177-3AD203B41FA5}">
                      <a16:colId xmlns:a16="http://schemas.microsoft.com/office/drawing/2014/main" val="1233720125"/>
                    </a:ext>
                  </a:extLst>
                </a:gridCol>
                <a:gridCol w="1692839">
                  <a:extLst>
                    <a:ext uri="{9D8B030D-6E8A-4147-A177-3AD203B41FA5}">
                      <a16:colId xmlns:a16="http://schemas.microsoft.com/office/drawing/2014/main" val="170425658"/>
                    </a:ext>
                  </a:extLst>
                </a:gridCol>
                <a:gridCol w="1692839">
                  <a:extLst>
                    <a:ext uri="{9D8B030D-6E8A-4147-A177-3AD203B41FA5}">
                      <a16:colId xmlns:a16="http://schemas.microsoft.com/office/drawing/2014/main" val="528122017"/>
                    </a:ext>
                  </a:extLst>
                </a:gridCol>
                <a:gridCol w="1692839">
                  <a:extLst>
                    <a:ext uri="{9D8B030D-6E8A-4147-A177-3AD203B41FA5}">
                      <a16:colId xmlns:a16="http://schemas.microsoft.com/office/drawing/2014/main" val="2208685622"/>
                    </a:ext>
                  </a:extLst>
                </a:gridCol>
                <a:gridCol w="1692839">
                  <a:extLst>
                    <a:ext uri="{9D8B030D-6E8A-4147-A177-3AD203B41FA5}">
                      <a16:colId xmlns:a16="http://schemas.microsoft.com/office/drawing/2014/main" val="815105850"/>
                    </a:ext>
                  </a:extLst>
                </a:gridCol>
                <a:gridCol w="1692839">
                  <a:extLst>
                    <a:ext uri="{9D8B030D-6E8A-4147-A177-3AD203B41FA5}">
                      <a16:colId xmlns:a16="http://schemas.microsoft.com/office/drawing/2014/main" val="358046894"/>
                    </a:ext>
                  </a:extLst>
                </a:gridCol>
              </a:tblGrid>
              <a:tr h="313497">
                <a:tc>
                  <a:txBody>
                    <a:bodyPr/>
                    <a:lstStyle/>
                    <a:p>
                      <a:pPr algn="ctr">
                        <a:buNone/>
                      </a:pPr>
                      <a:r>
                        <a:rPr lang="en-GB" sz="1600" b="1" dirty="0">
                          <a:effectLst/>
                        </a:rPr>
                        <a:t>Code</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ctr">
                        <a:buNone/>
                      </a:pPr>
                      <a:r>
                        <a:rPr lang="en-GB" sz="1600" b="1" dirty="0">
                          <a:effectLst/>
                        </a:rPr>
                        <a:t>Product label</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ctr">
                        <a:buNone/>
                      </a:pPr>
                      <a:r>
                        <a:rPr lang="en-GB" sz="1600" b="1" dirty="0">
                          <a:effectLst/>
                        </a:rPr>
                        <a:t>2020</a:t>
                      </a:r>
                      <a:r>
                        <a:rPr lang="tr-TR" sz="1600" b="1" dirty="0">
                          <a:effectLst/>
                        </a:rPr>
                        <a:t> </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ctr">
                        <a:buNone/>
                      </a:pPr>
                      <a:r>
                        <a:rPr lang="en-GB" sz="1600" b="1" dirty="0">
                          <a:effectLst/>
                        </a:rPr>
                        <a:t> 2021</a:t>
                      </a:r>
                      <a:r>
                        <a:rPr lang="tr-TR" sz="1600" b="1" dirty="0">
                          <a:effectLst/>
                        </a:rPr>
                        <a:t> </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ctr">
                        <a:buNone/>
                      </a:pPr>
                      <a:r>
                        <a:rPr lang="en-GB" sz="1600" b="1" dirty="0">
                          <a:effectLst/>
                        </a:rPr>
                        <a:t>2022</a:t>
                      </a:r>
                      <a:r>
                        <a:rPr lang="tr-TR" sz="1600" b="1" dirty="0">
                          <a:effectLst/>
                        </a:rPr>
                        <a:t> </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ctr">
                        <a:buNone/>
                      </a:pPr>
                      <a:r>
                        <a:rPr lang="en-GB" sz="1600" b="1" dirty="0">
                          <a:effectLst/>
                        </a:rPr>
                        <a:t>2023</a:t>
                      </a:r>
                      <a:r>
                        <a:rPr lang="tr-TR" sz="1600" b="1" dirty="0">
                          <a:effectLst/>
                        </a:rPr>
                        <a:t> </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ctr">
                        <a:buNone/>
                      </a:pPr>
                      <a:r>
                        <a:rPr lang="en-GB" sz="1600" b="1" dirty="0">
                          <a:effectLst/>
                        </a:rPr>
                        <a:t>2024</a:t>
                      </a:r>
                      <a:r>
                        <a:rPr lang="tr-TR" sz="1600" b="1" dirty="0">
                          <a:effectLst/>
                        </a:rPr>
                        <a:t> </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tc>
                <a:extLst>
                  <a:ext uri="{0D108BD9-81ED-4DB2-BD59-A6C34878D82A}">
                    <a16:rowId xmlns:a16="http://schemas.microsoft.com/office/drawing/2014/main" val="3655116916"/>
                  </a:ext>
                </a:extLst>
              </a:tr>
              <a:tr h="356583">
                <a:tc>
                  <a:txBody>
                    <a:bodyPr/>
                    <a:lstStyle/>
                    <a:p>
                      <a:pPr>
                        <a:buNone/>
                      </a:pPr>
                      <a:r>
                        <a:rPr lang="en-GB" sz="1800" b="1" dirty="0">
                          <a:solidFill>
                            <a:schemeClr val="bg1"/>
                          </a:solidFill>
                          <a:effectLst/>
                        </a:rPr>
                        <a:t>TOTAL </a:t>
                      </a:r>
                      <a:endParaRPr lang="en-GB" sz="3200" b="1" dirty="0">
                        <a:solidFill>
                          <a:schemeClr val="bg1"/>
                        </a:solidFill>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solidFill>
                  </a:tcPr>
                </a:tc>
                <a:tc>
                  <a:txBody>
                    <a:bodyPr/>
                    <a:lstStyle/>
                    <a:p>
                      <a:pPr>
                        <a:buNone/>
                      </a:pPr>
                      <a:r>
                        <a:rPr lang="en-GB" sz="1800" b="1" dirty="0">
                          <a:solidFill>
                            <a:schemeClr val="bg1"/>
                          </a:solidFill>
                          <a:effectLst/>
                        </a:rPr>
                        <a:t>All products</a:t>
                      </a:r>
                      <a:endParaRPr lang="en-GB" sz="3200" b="1" dirty="0">
                        <a:solidFill>
                          <a:schemeClr val="bg1"/>
                        </a:solidFill>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solidFill>
                  </a:tcPr>
                </a:tc>
                <a:tc>
                  <a:txBody>
                    <a:bodyPr/>
                    <a:lstStyle/>
                    <a:p>
                      <a:pPr algn="r">
                        <a:buNone/>
                      </a:pPr>
                      <a:r>
                        <a:rPr lang="en-GB" sz="1800" b="1" dirty="0">
                          <a:solidFill>
                            <a:schemeClr val="bg1"/>
                          </a:solidFill>
                          <a:effectLst/>
                        </a:rPr>
                        <a:t>1,687,339,661</a:t>
                      </a:r>
                      <a:endParaRPr lang="en-GB" sz="3200" b="1" dirty="0">
                        <a:solidFill>
                          <a:schemeClr val="bg1"/>
                        </a:solidFill>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solidFill>
                  </a:tcPr>
                </a:tc>
                <a:tc>
                  <a:txBody>
                    <a:bodyPr/>
                    <a:lstStyle/>
                    <a:p>
                      <a:pPr algn="r">
                        <a:buNone/>
                      </a:pPr>
                      <a:r>
                        <a:rPr lang="en-GB" sz="1800" b="1" dirty="0">
                          <a:solidFill>
                            <a:schemeClr val="bg1"/>
                          </a:solidFill>
                          <a:effectLst/>
                        </a:rPr>
                        <a:t>2,139,120,835</a:t>
                      </a:r>
                      <a:endParaRPr lang="en-GB" sz="3200" b="1" dirty="0">
                        <a:solidFill>
                          <a:schemeClr val="bg1"/>
                        </a:solidFill>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solidFill>
                  </a:tcPr>
                </a:tc>
                <a:tc>
                  <a:txBody>
                    <a:bodyPr/>
                    <a:lstStyle/>
                    <a:p>
                      <a:pPr algn="r">
                        <a:buNone/>
                      </a:pPr>
                      <a:r>
                        <a:rPr lang="en-GB" sz="1800" b="1" dirty="0">
                          <a:solidFill>
                            <a:schemeClr val="bg1"/>
                          </a:solidFill>
                          <a:effectLst/>
                        </a:rPr>
                        <a:t>2,569,242,056</a:t>
                      </a:r>
                      <a:endParaRPr lang="en-GB" sz="3200" b="1" dirty="0">
                        <a:solidFill>
                          <a:schemeClr val="bg1"/>
                        </a:solidFill>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solidFill>
                  </a:tcPr>
                </a:tc>
                <a:tc>
                  <a:txBody>
                    <a:bodyPr/>
                    <a:lstStyle/>
                    <a:p>
                      <a:pPr algn="r">
                        <a:buNone/>
                      </a:pPr>
                      <a:r>
                        <a:rPr lang="en-GB" sz="1800" b="1" dirty="0">
                          <a:solidFill>
                            <a:schemeClr val="bg1"/>
                          </a:solidFill>
                          <a:effectLst/>
                        </a:rPr>
                        <a:t>2,597,441,886</a:t>
                      </a:r>
                      <a:endParaRPr lang="en-GB" sz="3200" b="1" dirty="0">
                        <a:solidFill>
                          <a:schemeClr val="bg1"/>
                        </a:solidFill>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solidFill>
                  </a:tcPr>
                </a:tc>
                <a:tc>
                  <a:txBody>
                    <a:bodyPr/>
                    <a:lstStyle/>
                    <a:p>
                      <a:pPr algn="r">
                        <a:buNone/>
                      </a:pPr>
                      <a:r>
                        <a:rPr lang="en-GB" sz="1800" b="1" dirty="0">
                          <a:solidFill>
                            <a:schemeClr val="bg1"/>
                          </a:solidFill>
                          <a:effectLst/>
                        </a:rPr>
                        <a:t>2,402,651,970</a:t>
                      </a:r>
                      <a:endParaRPr lang="en-GB" sz="3200" b="1" dirty="0">
                        <a:solidFill>
                          <a:schemeClr val="bg1"/>
                        </a:solidFill>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solidFill>
                  </a:tcPr>
                </a:tc>
                <a:extLst>
                  <a:ext uri="{0D108BD9-81ED-4DB2-BD59-A6C34878D82A}">
                    <a16:rowId xmlns:a16="http://schemas.microsoft.com/office/drawing/2014/main" val="523482095"/>
                  </a:ext>
                </a:extLst>
              </a:tr>
              <a:tr h="1098275">
                <a:tc>
                  <a:txBody>
                    <a:bodyPr/>
                    <a:lstStyle/>
                    <a:p>
                      <a:pPr>
                        <a:buNone/>
                      </a:pPr>
                      <a:r>
                        <a:rPr lang="en-GB" sz="1400" b="1" dirty="0">
                          <a:effectLst/>
                        </a:rPr>
                        <a:t>27 </a:t>
                      </a:r>
                      <a:endParaRPr lang="en-GB" sz="24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buNone/>
                      </a:pPr>
                      <a:r>
                        <a:rPr lang="en-GB" sz="1400" b="1" dirty="0">
                          <a:effectLst/>
                        </a:rPr>
                        <a:t>Mineral fuels, mineral oils and products of their distillation; mineral . . .</a:t>
                      </a:r>
                      <a:endParaRPr lang="en-GB" sz="24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dirty="0">
                          <a:effectLst/>
                        </a:rPr>
                        <a:t>189,476,499</a:t>
                      </a:r>
                      <a:endParaRPr lang="en-GB" sz="24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dirty="0">
                          <a:effectLst/>
                        </a:rPr>
                        <a:t>278,107,295</a:t>
                      </a:r>
                      <a:endParaRPr lang="en-GB" sz="24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a:effectLst/>
                        </a:rPr>
                        <a:t>416,495,769</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dirty="0">
                          <a:effectLst/>
                        </a:rPr>
                        <a:t>357,848,186</a:t>
                      </a:r>
                      <a:endParaRPr lang="en-GB" sz="24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dirty="0">
                          <a:effectLst/>
                        </a:rPr>
                        <a:t>317,494,295</a:t>
                      </a:r>
                      <a:endParaRPr lang="en-GB" sz="2400" b="1" dirty="0">
                        <a:effectLst/>
                        <a:latin typeface="Times New Roman" panose="02020603050405020304" pitchFamily="18" charset="0"/>
                        <a:ea typeface="Times New Roman" panose="02020603050405020304" pitchFamily="18" charset="0"/>
                      </a:endParaRPr>
                    </a:p>
                  </a:txBody>
                  <a:tcPr marL="38100" marR="38100" marT="38100" marB="38100" anchor="ctr"/>
                </a:tc>
                <a:extLst>
                  <a:ext uri="{0D108BD9-81ED-4DB2-BD59-A6C34878D82A}">
                    <a16:rowId xmlns:a16="http://schemas.microsoft.com/office/drawing/2014/main" val="2908914791"/>
                  </a:ext>
                </a:extLst>
              </a:tr>
              <a:tr h="841535">
                <a:tc>
                  <a:txBody>
                    <a:bodyPr/>
                    <a:lstStyle/>
                    <a:p>
                      <a:pPr>
                        <a:buNone/>
                      </a:pPr>
                      <a:r>
                        <a:rPr lang="en-GB" sz="1400" b="1" dirty="0">
                          <a:effectLst/>
                        </a:rPr>
                        <a:t>85 </a:t>
                      </a:r>
                      <a:endParaRPr lang="en-GB" sz="24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buNone/>
                      </a:pPr>
                      <a:r>
                        <a:rPr lang="en-GB" sz="1400" b="1" dirty="0">
                          <a:effectLst/>
                        </a:rPr>
                        <a:t>Electrical machinery and equipment and parts thereof;</a:t>
                      </a:r>
                      <a:endParaRPr lang="en-GB" sz="24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dirty="0">
                          <a:effectLst/>
                        </a:rPr>
                        <a:t>204,570,504</a:t>
                      </a:r>
                      <a:endParaRPr lang="en-GB" sz="24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dirty="0">
                          <a:effectLst/>
                        </a:rPr>
                        <a:t>244,247,942</a:t>
                      </a:r>
                      <a:endParaRPr lang="en-GB" sz="24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dirty="0">
                          <a:effectLst/>
                        </a:rPr>
                        <a:t>272,230,020</a:t>
                      </a:r>
                      <a:endParaRPr lang="en-GB" sz="24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a:effectLst/>
                        </a:rPr>
                        <a:t>291,399,413</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dirty="0">
                          <a:effectLst/>
                        </a:rPr>
                        <a:t>287,349,035</a:t>
                      </a:r>
                      <a:endParaRPr lang="en-GB" sz="2400" b="1" dirty="0">
                        <a:effectLst/>
                        <a:latin typeface="Times New Roman" panose="02020603050405020304" pitchFamily="18" charset="0"/>
                        <a:ea typeface="Times New Roman" panose="02020603050405020304" pitchFamily="18" charset="0"/>
                      </a:endParaRPr>
                    </a:p>
                  </a:txBody>
                  <a:tcPr marL="38100" marR="38100" marT="38100" marB="38100" anchor="ctr"/>
                </a:tc>
                <a:extLst>
                  <a:ext uri="{0D108BD9-81ED-4DB2-BD59-A6C34878D82A}">
                    <a16:rowId xmlns:a16="http://schemas.microsoft.com/office/drawing/2014/main" val="1209864469"/>
                  </a:ext>
                </a:extLst>
              </a:tr>
              <a:tr h="1098275">
                <a:tc>
                  <a:txBody>
                    <a:bodyPr/>
                    <a:lstStyle/>
                    <a:p>
                      <a:pPr>
                        <a:buNone/>
                      </a:pPr>
                      <a:r>
                        <a:rPr lang="en-GB" sz="1400" b="1">
                          <a:effectLst/>
                        </a:rPr>
                        <a:t>84 </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buNone/>
                      </a:pPr>
                      <a:r>
                        <a:rPr lang="en-GB" sz="1400" b="1" dirty="0">
                          <a:effectLst/>
                        </a:rPr>
                        <a:t>Nuclear reactors, boilers, machinery and mechanical appliances; parts thereof</a:t>
                      </a:r>
                      <a:endParaRPr lang="en-GB" sz="24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dirty="0">
                          <a:effectLst/>
                        </a:rPr>
                        <a:t>199,461,706</a:t>
                      </a:r>
                      <a:endParaRPr lang="en-GB" sz="24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dirty="0">
                          <a:effectLst/>
                        </a:rPr>
                        <a:t>217,696,513</a:t>
                      </a:r>
                      <a:endParaRPr lang="en-GB" sz="24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dirty="0">
                          <a:effectLst/>
                        </a:rPr>
                        <a:t>239,420,973</a:t>
                      </a:r>
                      <a:endParaRPr lang="en-GB" sz="24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a:effectLst/>
                        </a:rPr>
                        <a:t>273,119,530</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dirty="0">
                          <a:effectLst/>
                        </a:rPr>
                        <a:t>286,018,906</a:t>
                      </a:r>
                      <a:endParaRPr lang="en-GB" sz="2400" b="1" dirty="0">
                        <a:effectLst/>
                        <a:latin typeface="Times New Roman" panose="02020603050405020304" pitchFamily="18" charset="0"/>
                        <a:ea typeface="Times New Roman" panose="02020603050405020304" pitchFamily="18" charset="0"/>
                      </a:endParaRPr>
                    </a:p>
                  </a:txBody>
                  <a:tcPr marL="38100" marR="38100" marT="38100" marB="38100" anchor="ctr"/>
                </a:tc>
                <a:extLst>
                  <a:ext uri="{0D108BD9-81ED-4DB2-BD59-A6C34878D82A}">
                    <a16:rowId xmlns:a16="http://schemas.microsoft.com/office/drawing/2014/main" val="1401492679"/>
                  </a:ext>
                </a:extLst>
              </a:tr>
              <a:tr h="656986">
                <a:tc>
                  <a:txBody>
                    <a:bodyPr/>
                    <a:lstStyle/>
                    <a:p>
                      <a:pPr>
                        <a:buNone/>
                      </a:pPr>
                      <a:r>
                        <a:rPr lang="en-GB" sz="1400" b="1">
                          <a:effectLst/>
                        </a:rPr>
                        <a:t>87 </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buNone/>
                      </a:pPr>
                      <a:r>
                        <a:rPr lang="en-GB" sz="1400" b="1" dirty="0">
                          <a:effectLst/>
                        </a:rPr>
                        <a:t>Vehicles and parts and accessories thereof</a:t>
                      </a:r>
                      <a:endParaRPr lang="en-GB" sz="24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a:effectLst/>
                        </a:rPr>
                        <a:t>102,896,729</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a:effectLst/>
                        </a:rPr>
                        <a:t>122,454,706</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dirty="0">
                          <a:effectLst/>
                        </a:rPr>
                        <a:t>137,708,806</a:t>
                      </a:r>
                      <a:endParaRPr lang="en-GB" sz="24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dirty="0">
                          <a:effectLst/>
                        </a:rPr>
                        <a:t>198,833,277</a:t>
                      </a:r>
                      <a:endParaRPr lang="en-GB" sz="24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dirty="0">
                          <a:effectLst/>
                        </a:rPr>
                        <a:t>181,361,018</a:t>
                      </a:r>
                      <a:endParaRPr lang="en-GB" sz="2400" b="1" dirty="0">
                        <a:effectLst/>
                        <a:latin typeface="Times New Roman" panose="02020603050405020304" pitchFamily="18" charset="0"/>
                        <a:ea typeface="Times New Roman" panose="02020603050405020304" pitchFamily="18" charset="0"/>
                      </a:endParaRPr>
                    </a:p>
                  </a:txBody>
                  <a:tcPr marL="38100" marR="38100" marT="38100" marB="38100" anchor="ctr"/>
                </a:tc>
                <a:extLst>
                  <a:ext uri="{0D108BD9-81ED-4DB2-BD59-A6C34878D82A}">
                    <a16:rowId xmlns:a16="http://schemas.microsoft.com/office/drawing/2014/main" val="3388189273"/>
                  </a:ext>
                </a:extLst>
              </a:tr>
              <a:tr h="1355015">
                <a:tc>
                  <a:txBody>
                    <a:bodyPr/>
                    <a:lstStyle/>
                    <a:p>
                      <a:pPr>
                        <a:buNone/>
                      </a:pPr>
                      <a:r>
                        <a:rPr lang="en-GB" sz="1400" b="1">
                          <a:effectLst/>
                        </a:rPr>
                        <a:t>71 </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buNone/>
                      </a:pPr>
                      <a:r>
                        <a:rPr lang="en-GB" sz="1400" b="1" dirty="0">
                          <a:effectLst/>
                        </a:rPr>
                        <a:t>Natural or cultured pearls, precious or semi-precious stones, precious metals, metals clad . . .</a:t>
                      </a:r>
                      <a:endParaRPr lang="en-GB" sz="24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a:effectLst/>
                        </a:rPr>
                        <a:t>95,610,717</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a:effectLst/>
                        </a:rPr>
                        <a:t>110,576,748</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a:effectLst/>
                        </a:rPr>
                        <a:t>149,999,200</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dirty="0">
                          <a:effectLst/>
                        </a:rPr>
                        <a:t>186,400,875</a:t>
                      </a:r>
                      <a:endParaRPr lang="en-GB" sz="24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dirty="0">
                          <a:effectLst/>
                        </a:rPr>
                        <a:t>128,598,242</a:t>
                      </a:r>
                      <a:endParaRPr lang="en-GB" sz="2400" b="1" dirty="0">
                        <a:effectLst/>
                        <a:latin typeface="Times New Roman" panose="02020603050405020304" pitchFamily="18" charset="0"/>
                        <a:ea typeface="Times New Roman" panose="02020603050405020304" pitchFamily="18" charset="0"/>
                      </a:endParaRPr>
                    </a:p>
                  </a:txBody>
                  <a:tcPr marL="38100" marR="38100" marT="38100" marB="38100" anchor="ctr"/>
                </a:tc>
                <a:extLst>
                  <a:ext uri="{0D108BD9-81ED-4DB2-BD59-A6C34878D82A}">
                    <a16:rowId xmlns:a16="http://schemas.microsoft.com/office/drawing/2014/main" val="296953239"/>
                  </a:ext>
                </a:extLst>
              </a:tr>
            </a:tbl>
          </a:graphicData>
        </a:graphic>
      </p:graphicFrame>
      <p:sp>
        <p:nvSpPr>
          <p:cNvPr id="3" name="Slide Number Placeholder 2">
            <a:extLst>
              <a:ext uri="{FF2B5EF4-FFF2-40B4-BE49-F238E27FC236}">
                <a16:creationId xmlns:a16="http://schemas.microsoft.com/office/drawing/2014/main" id="{ADA04390-7024-6A7A-4BBD-DF54616AB5B0}"/>
              </a:ext>
            </a:extLst>
          </p:cNvPr>
          <p:cNvSpPr>
            <a:spLocks noGrp="1"/>
          </p:cNvSpPr>
          <p:nvPr>
            <p:ph type="sldNum" sz="quarter" idx="12"/>
          </p:nvPr>
        </p:nvSpPr>
        <p:spPr/>
        <p:txBody>
          <a:bodyPr/>
          <a:lstStyle/>
          <a:p>
            <a:fld id="{001EB87D-2C7B-44B5-AAC9-F83321C61E43}" type="slidenum">
              <a:rPr lang="en-GB" smtClean="0"/>
              <a:t>29</a:t>
            </a:fld>
            <a:endParaRPr lang="en-GB"/>
          </a:p>
        </p:txBody>
      </p:sp>
    </p:spTree>
    <p:extLst>
      <p:ext uri="{BB962C8B-B14F-4D97-AF65-F5344CB8AC3E}">
        <p14:creationId xmlns:p14="http://schemas.microsoft.com/office/powerpoint/2010/main" val="11036805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4543919-5F3B-E44B-957E-FC1FC03EEACE}"/>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Video 5" descr="Binary Code Globe">
            <a:extLst>
              <a:ext uri="{FF2B5EF4-FFF2-40B4-BE49-F238E27FC236}">
                <a16:creationId xmlns:a16="http://schemas.microsoft.com/office/drawing/2014/main" id="{86FBA613-AD4A-E56E-A7AE-07AD3F8B3034}"/>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r="1" b="285"/>
          <a:stretch>
            <a:fillRect/>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A95E94-B511-984F-E2C4-015BD110BD38}"/>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tr-TR" sz="5200">
                <a:solidFill>
                  <a:srgbClr val="FFFFFF"/>
                </a:solidFill>
              </a:rPr>
              <a:t>WORLD</a:t>
            </a:r>
            <a:endParaRPr lang="en-GB" sz="5200">
              <a:solidFill>
                <a:srgbClr val="FFFFFF"/>
              </a:solidFill>
            </a:endParaRPr>
          </a:p>
        </p:txBody>
      </p:sp>
      <p:sp>
        <p:nvSpPr>
          <p:cNvPr id="3" name="Subtitle 2">
            <a:extLst>
              <a:ext uri="{FF2B5EF4-FFF2-40B4-BE49-F238E27FC236}">
                <a16:creationId xmlns:a16="http://schemas.microsoft.com/office/drawing/2014/main" id="{B5248EA2-315D-1498-8A12-E6F9420AE562}"/>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tr-TR" b="1" dirty="0">
                <a:highlight>
                  <a:srgbClr val="FFFF00"/>
                </a:highlight>
              </a:rPr>
              <a:t>MERCHANDISE TRADE</a:t>
            </a:r>
          </a:p>
          <a:p>
            <a:r>
              <a:rPr lang="tr-TR" b="1" dirty="0">
                <a:solidFill>
                  <a:srgbClr val="FFFFFF"/>
                </a:solidFill>
              </a:rPr>
              <a:t>EXPORT-IMPORT</a:t>
            </a:r>
          </a:p>
        </p:txBody>
      </p:sp>
      <p:sp>
        <p:nvSpPr>
          <p:cNvPr id="4" name="Slide Number Placeholder 3">
            <a:extLst>
              <a:ext uri="{FF2B5EF4-FFF2-40B4-BE49-F238E27FC236}">
                <a16:creationId xmlns:a16="http://schemas.microsoft.com/office/drawing/2014/main" id="{49D01874-8103-C257-710C-0053A5D7111A}"/>
              </a:ext>
            </a:extLst>
          </p:cNvPr>
          <p:cNvSpPr>
            <a:spLocks noGrp="1"/>
          </p:cNvSpPr>
          <p:nvPr>
            <p:ph type="sldNum" sz="quarter" idx="12"/>
          </p:nvPr>
        </p:nvSpPr>
        <p:spPr/>
        <p:txBody>
          <a:bodyPr/>
          <a:lstStyle/>
          <a:p>
            <a:fld id="{001EB87D-2C7B-44B5-AAC9-F83321C61E43}" type="slidenum">
              <a:rPr lang="en-GB" smtClean="0"/>
              <a:t>3</a:t>
            </a:fld>
            <a:endParaRPr lang="en-GB"/>
          </a:p>
        </p:txBody>
      </p:sp>
    </p:spTree>
    <p:extLst>
      <p:ext uri="{BB962C8B-B14F-4D97-AF65-F5344CB8AC3E}">
        <p14:creationId xmlns:p14="http://schemas.microsoft.com/office/powerpoint/2010/main" val="1800903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mute="1">
                <p:cTn id="12" repeatCount="indefinite" fill="hold" display="0">
                  <p:stCondLst>
                    <p:cond delay="indefinite"/>
                  </p:stCondLst>
                </p:cTn>
                <p:tgtEl>
                  <p:spTgt spid="6"/>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43FC815-4975-0B8D-EC21-929D66D6CBC9}"/>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9D32F93-50AC-4C46-A5DB-291C60DDB7B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Triangle 23">
            <a:extLst>
              <a:ext uri="{FF2B5EF4-FFF2-40B4-BE49-F238E27FC236}">
                <a16:creationId xmlns:a16="http://schemas.microsoft.com/office/drawing/2014/main" id="{827DC2C4-B485-428A-BF4A-472D2967F47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EE04B5EB-F158-4507-90DD-BD23620C7CC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4E7CC9-D11A-A9FB-AF98-631D77E0BD32}"/>
              </a:ext>
            </a:extLst>
          </p:cNvPr>
          <p:cNvSpPr>
            <a:spLocks noGrp="1"/>
          </p:cNvSpPr>
          <p:nvPr>
            <p:ph type="ctrTitle"/>
          </p:nvPr>
        </p:nvSpPr>
        <p:spPr>
          <a:xfrm>
            <a:off x="5137060" y="1229590"/>
            <a:ext cx="5925989" cy="3167510"/>
          </a:xfrm>
        </p:spPr>
        <p:txBody>
          <a:bodyPr anchor="b">
            <a:normAutofit/>
          </a:bodyPr>
          <a:lstStyle/>
          <a:p>
            <a:r>
              <a:rPr lang="tr-TR" sz="4800" dirty="0"/>
              <a:t>INTRA-OIC</a:t>
            </a:r>
            <a:endParaRPr lang="en-GB" sz="4800" dirty="0"/>
          </a:p>
        </p:txBody>
      </p:sp>
      <p:sp>
        <p:nvSpPr>
          <p:cNvPr id="3" name="Subtitle 2">
            <a:extLst>
              <a:ext uri="{FF2B5EF4-FFF2-40B4-BE49-F238E27FC236}">
                <a16:creationId xmlns:a16="http://schemas.microsoft.com/office/drawing/2014/main" id="{113B94D1-0294-7632-085E-4F289030AB9E}"/>
              </a:ext>
            </a:extLst>
          </p:cNvPr>
          <p:cNvSpPr>
            <a:spLocks noGrp="1"/>
          </p:cNvSpPr>
          <p:nvPr>
            <p:ph type="subTitle" idx="1"/>
          </p:nvPr>
        </p:nvSpPr>
        <p:spPr>
          <a:xfrm>
            <a:off x="4227042" y="4354776"/>
            <a:ext cx="5925987" cy="1312657"/>
          </a:xfrm>
        </p:spPr>
        <p:txBody>
          <a:bodyPr anchor="t">
            <a:normAutofit/>
          </a:bodyPr>
          <a:lstStyle/>
          <a:p>
            <a:pPr algn="r"/>
            <a:r>
              <a:rPr lang="tr-TR" b="1" dirty="0" smtClean="0"/>
              <a:t>MERCHANDISE IMPORT</a:t>
            </a:r>
            <a:endParaRPr lang="en-GB" b="1" dirty="0"/>
          </a:p>
        </p:txBody>
      </p:sp>
      <p:sp>
        <p:nvSpPr>
          <p:cNvPr id="5" name="Slide Number Placeholder 4">
            <a:extLst>
              <a:ext uri="{FF2B5EF4-FFF2-40B4-BE49-F238E27FC236}">
                <a16:creationId xmlns:a16="http://schemas.microsoft.com/office/drawing/2014/main" id="{CBD0C34D-FF5B-E853-A586-1EE44976C071}"/>
              </a:ext>
            </a:extLst>
          </p:cNvPr>
          <p:cNvSpPr>
            <a:spLocks noGrp="1"/>
          </p:cNvSpPr>
          <p:nvPr>
            <p:ph type="sldNum" sz="quarter" idx="12"/>
          </p:nvPr>
        </p:nvSpPr>
        <p:spPr/>
        <p:txBody>
          <a:bodyPr/>
          <a:lstStyle/>
          <a:p>
            <a:fld id="{001EB87D-2C7B-44B5-AAC9-F83321C61E43}" type="slidenum">
              <a:rPr lang="en-GB" smtClean="0"/>
              <a:t>30</a:t>
            </a:fld>
            <a:endParaRPr lang="en-GB"/>
          </a:p>
        </p:txBody>
      </p:sp>
      <p:pic>
        <p:nvPicPr>
          <p:cNvPr id="7" name="Picture 6">
            <a:extLst>
              <a:ext uri="{FF2B5EF4-FFF2-40B4-BE49-F238E27FC236}">
                <a16:creationId xmlns:a16="http://schemas.microsoft.com/office/drawing/2014/main" id="{50A612D7-B89C-7B5C-0C5A-5DC3B4AC0A1A}"/>
              </a:ext>
            </a:extLst>
          </p:cNvPr>
          <p:cNvPicPr>
            <a:picLocks noChangeAspect="1"/>
          </p:cNvPicPr>
          <p:nvPr/>
        </p:nvPicPr>
        <p:blipFill>
          <a:blip r:embed="rId3"/>
          <a:stretch>
            <a:fillRect/>
          </a:stretch>
        </p:blipFill>
        <p:spPr>
          <a:xfrm>
            <a:off x="678620" y="2503224"/>
            <a:ext cx="5239481" cy="2676899"/>
          </a:xfrm>
          <a:prstGeom prst="rect">
            <a:avLst/>
          </a:prstGeom>
          <a:ln>
            <a:solidFill>
              <a:schemeClr val="tx2"/>
            </a:solidFill>
          </a:ln>
        </p:spPr>
      </p:pic>
    </p:spTree>
    <p:extLst>
      <p:ext uri="{BB962C8B-B14F-4D97-AF65-F5344CB8AC3E}">
        <p14:creationId xmlns:p14="http://schemas.microsoft.com/office/powerpoint/2010/main" val="8537685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917B5-0177-9F5E-1A3D-D3DF513885C3}"/>
              </a:ext>
            </a:extLst>
          </p:cNvPr>
          <p:cNvSpPr>
            <a:spLocks noGrp="1"/>
          </p:cNvSpPr>
          <p:nvPr>
            <p:ph type="title"/>
          </p:nvPr>
        </p:nvSpPr>
        <p:spPr>
          <a:xfrm>
            <a:off x="838200" y="89250"/>
            <a:ext cx="10515600" cy="1325563"/>
          </a:xfrm>
        </p:spPr>
        <p:txBody>
          <a:bodyPr>
            <a:normAutofit/>
          </a:bodyPr>
          <a:lstStyle/>
          <a:p>
            <a:pPr algn="ctr"/>
            <a:r>
              <a:rPr lang="tr-TR" sz="3600" b="1" dirty="0"/>
              <a:t>INTRA-OIC MERCHANDISE - IMPORT</a:t>
            </a:r>
            <a:endParaRPr lang="en-GB" sz="3600" b="1" dirty="0"/>
          </a:p>
        </p:txBody>
      </p:sp>
      <p:graphicFrame>
        <p:nvGraphicFramePr>
          <p:cNvPr id="4" name="Content Placeholder 3">
            <a:extLst>
              <a:ext uri="{FF2B5EF4-FFF2-40B4-BE49-F238E27FC236}">
                <a16:creationId xmlns:a16="http://schemas.microsoft.com/office/drawing/2014/main" id="{8FE30F0C-4B56-5629-FFDB-0D7CE8E75EF7}"/>
              </a:ext>
            </a:extLst>
          </p:cNvPr>
          <p:cNvGraphicFramePr>
            <a:graphicFrameLocks noGrp="1"/>
          </p:cNvGraphicFramePr>
          <p:nvPr>
            <p:ph idx="1"/>
            <p:extLst>
              <p:ext uri="{D42A27DB-BD31-4B8C-83A1-F6EECF244321}">
                <p14:modId xmlns:p14="http://schemas.microsoft.com/office/powerpoint/2010/main" val="3416052080"/>
              </p:ext>
            </p:extLst>
          </p:nvPr>
        </p:nvGraphicFramePr>
        <p:xfrm>
          <a:off x="539620" y="1414813"/>
          <a:ext cx="10515600" cy="4581369"/>
        </p:xfrm>
        <a:graphic>
          <a:graphicData uri="http://schemas.openxmlformats.org/drawingml/2006/table">
            <a:tbl>
              <a:tblPr firstRow="1" firstCol="1" bandRow="1">
                <a:tableStyleId>{5C22544A-7EE6-4342-B048-85BDC9FD1C3A}</a:tableStyleId>
              </a:tblPr>
              <a:tblGrid>
                <a:gridCol w="1752600">
                  <a:extLst>
                    <a:ext uri="{9D8B030D-6E8A-4147-A177-3AD203B41FA5}">
                      <a16:colId xmlns:a16="http://schemas.microsoft.com/office/drawing/2014/main" val="275841092"/>
                    </a:ext>
                  </a:extLst>
                </a:gridCol>
                <a:gridCol w="1752600">
                  <a:extLst>
                    <a:ext uri="{9D8B030D-6E8A-4147-A177-3AD203B41FA5}">
                      <a16:colId xmlns:a16="http://schemas.microsoft.com/office/drawing/2014/main" val="1538570922"/>
                    </a:ext>
                  </a:extLst>
                </a:gridCol>
                <a:gridCol w="1752600">
                  <a:extLst>
                    <a:ext uri="{9D8B030D-6E8A-4147-A177-3AD203B41FA5}">
                      <a16:colId xmlns:a16="http://schemas.microsoft.com/office/drawing/2014/main" val="1647202989"/>
                    </a:ext>
                  </a:extLst>
                </a:gridCol>
                <a:gridCol w="1752600">
                  <a:extLst>
                    <a:ext uri="{9D8B030D-6E8A-4147-A177-3AD203B41FA5}">
                      <a16:colId xmlns:a16="http://schemas.microsoft.com/office/drawing/2014/main" val="2791300198"/>
                    </a:ext>
                  </a:extLst>
                </a:gridCol>
                <a:gridCol w="1752600">
                  <a:extLst>
                    <a:ext uri="{9D8B030D-6E8A-4147-A177-3AD203B41FA5}">
                      <a16:colId xmlns:a16="http://schemas.microsoft.com/office/drawing/2014/main" val="386103233"/>
                    </a:ext>
                  </a:extLst>
                </a:gridCol>
                <a:gridCol w="1752600">
                  <a:extLst>
                    <a:ext uri="{9D8B030D-6E8A-4147-A177-3AD203B41FA5}">
                      <a16:colId xmlns:a16="http://schemas.microsoft.com/office/drawing/2014/main" val="3087256382"/>
                    </a:ext>
                  </a:extLst>
                </a:gridCol>
              </a:tblGrid>
              <a:tr h="0">
                <a:tc>
                  <a:txBody>
                    <a:bodyPr/>
                    <a:lstStyle/>
                    <a:p>
                      <a:pPr algn="ctr">
                        <a:buNone/>
                      </a:pPr>
                      <a:r>
                        <a:rPr lang="en-GB" sz="1600" b="1">
                          <a:effectLst/>
                        </a:rPr>
                        <a:t>Importers</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ctr">
                        <a:buNone/>
                      </a:pPr>
                      <a:r>
                        <a:rPr lang="en-GB" sz="1600" b="1">
                          <a:effectLst/>
                        </a:rPr>
                        <a:t>Imported value in 2020</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ctr">
                        <a:buNone/>
                      </a:pPr>
                      <a:r>
                        <a:rPr lang="en-GB" sz="1600" b="1">
                          <a:effectLst/>
                        </a:rPr>
                        <a:t>Imported value in 2021</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ctr">
                        <a:buNone/>
                      </a:pPr>
                      <a:r>
                        <a:rPr lang="en-GB" sz="1600" b="1">
                          <a:effectLst/>
                        </a:rPr>
                        <a:t>Imported value in 2022</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ctr">
                        <a:buNone/>
                      </a:pPr>
                      <a:r>
                        <a:rPr lang="en-GB" sz="1600" b="1">
                          <a:effectLst/>
                        </a:rPr>
                        <a:t>Imported value in 2023</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ctr">
                        <a:buNone/>
                      </a:pPr>
                      <a:r>
                        <a:rPr lang="en-GB" sz="1600" b="1">
                          <a:effectLst/>
                        </a:rPr>
                        <a:t>Imported value in 2024</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extLst>
                  <a:ext uri="{0D108BD9-81ED-4DB2-BD59-A6C34878D82A}">
                    <a16:rowId xmlns:a16="http://schemas.microsoft.com/office/drawing/2014/main" val="1903161710"/>
                  </a:ext>
                </a:extLst>
              </a:tr>
              <a:tr h="497049">
                <a:tc>
                  <a:txBody>
                    <a:bodyPr/>
                    <a:lstStyle/>
                    <a:p>
                      <a:pPr>
                        <a:buNone/>
                      </a:pPr>
                      <a:r>
                        <a:rPr lang="en-GB" sz="1600" b="1" dirty="0">
                          <a:effectLst/>
                        </a:rPr>
                        <a:t>OIC</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2"/>
                    </a:solidFill>
                  </a:tcPr>
                </a:tc>
                <a:tc>
                  <a:txBody>
                    <a:bodyPr/>
                    <a:lstStyle/>
                    <a:p>
                      <a:pPr algn="r">
                        <a:buNone/>
                      </a:pPr>
                      <a:r>
                        <a:rPr lang="en-GB" sz="1600" b="1" dirty="0">
                          <a:effectLst/>
                        </a:rPr>
                        <a:t>337,291,608</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2"/>
                    </a:solidFill>
                  </a:tcPr>
                </a:tc>
                <a:tc>
                  <a:txBody>
                    <a:bodyPr/>
                    <a:lstStyle/>
                    <a:p>
                      <a:pPr algn="r">
                        <a:buNone/>
                      </a:pPr>
                      <a:r>
                        <a:rPr lang="en-GB" sz="1600" b="1" dirty="0">
                          <a:effectLst/>
                        </a:rPr>
                        <a:t>438,988,521</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2"/>
                    </a:solidFill>
                  </a:tcPr>
                </a:tc>
                <a:tc>
                  <a:txBody>
                    <a:bodyPr/>
                    <a:lstStyle/>
                    <a:p>
                      <a:pPr algn="r">
                        <a:buNone/>
                      </a:pPr>
                      <a:r>
                        <a:rPr lang="en-GB" sz="1600" b="1" dirty="0">
                          <a:effectLst/>
                        </a:rPr>
                        <a:t>551,832,569</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2"/>
                    </a:solidFill>
                  </a:tcPr>
                </a:tc>
                <a:tc>
                  <a:txBody>
                    <a:bodyPr/>
                    <a:lstStyle/>
                    <a:p>
                      <a:pPr algn="r">
                        <a:buNone/>
                      </a:pPr>
                      <a:r>
                        <a:rPr lang="en-GB" sz="1600" b="1" dirty="0">
                          <a:effectLst/>
                        </a:rPr>
                        <a:t>550,199,229</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2"/>
                    </a:solidFill>
                  </a:tcPr>
                </a:tc>
                <a:tc>
                  <a:txBody>
                    <a:bodyPr/>
                    <a:lstStyle/>
                    <a:p>
                      <a:pPr algn="r">
                        <a:buNone/>
                      </a:pPr>
                      <a:r>
                        <a:rPr lang="en-GB" sz="1600" b="1" dirty="0">
                          <a:effectLst/>
                        </a:rPr>
                        <a:t>411,195,539</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2"/>
                    </a:solidFill>
                  </a:tcPr>
                </a:tc>
                <a:extLst>
                  <a:ext uri="{0D108BD9-81ED-4DB2-BD59-A6C34878D82A}">
                    <a16:rowId xmlns:a16="http://schemas.microsoft.com/office/drawing/2014/main" val="1996934329"/>
                  </a:ext>
                </a:extLst>
              </a:tr>
              <a:tr h="0">
                <a:tc>
                  <a:txBody>
                    <a:bodyPr/>
                    <a:lstStyle/>
                    <a:p>
                      <a:pPr>
                        <a:buNone/>
                      </a:pPr>
                      <a:r>
                        <a:rPr lang="en-GB" sz="1600" b="1" dirty="0">
                          <a:effectLst/>
                        </a:rPr>
                        <a:t>U</a:t>
                      </a:r>
                      <a:r>
                        <a:rPr lang="tr-TR" sz="1600" b="1" dirty="0">
                          <a:effectLst/>
                        </a:rPr>
                        <a:t>EA</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46,475,493</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62,954,901</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dirty="0">
                          <a:effectLst/>
                        </a:rPr>
                        <a:t>70,737,508</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dirty="0">
                          <a:effectLst/>
                        </a:rPr>
                        <a:t>88,268,006</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49,681,783</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extLst>
                  <a:ext uri="{0D108BD9-81ED-4DB2-BD59-A6C34878D82A}">
                    <a16:rowId xmlns:a16="http://schemas.microsoft.com/office/drawing/2014/main" val="3773655159"/>
                  </a:ext>
                </a:extLst>
              </a:tr>
              <a:tr h="0">
                <a:tc>
                  <a:txBody>
                    <a:bodyPr/>
                    <a:lstStyle/>
                    <a:p>
                      <a:pPr>
                        <a:buNone/>
                      </a:pPr>
                      <a:r>
                        <a:rPr lang="en-GB" sz="1600" b="1">
                          <a:effectLst/>
                        </a:rPr>
                        <a:t>Türkiye </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30,991,943</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30,546,031</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40,292,405</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44,872,185</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42,796,943</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extLst>
                  <a:ext uri="{0D108BD9-81ED-4DB2-BD59-A6C34878D82A}">
                    <a16:rowId xmlns:a16="http://schemas.microsoft.com/office/drawing/2014/main" val="2587400183"/>
                  </a:ext>
                </a:extLst>
              </a:tr>
              <a:tr h="0">
                <a:tc>
                  <a:txBody>
                    <a:bodyPr/>
                    <a:lstStyle/>
                    <a:p>
                      <a:pPr>
                        <a:buNone/>
                      </a:pPr>
                      <a:r>
                        <a:rPr lang="en-GB" sz="1600" b="1">
                          <a:effectLst/>
                        </a:rPr>
                        <a:t>Saudi Arabia </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23,683,896</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29,255,953</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37,778,001</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39,291,047</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41,761,479</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extLst>
                  <a:ext uri="{0D108BD9-81ED-4DB2-BD59-A6C34878D82A}">
                    <a16:rowId xmlns:a16="http://schemas.microsoft.com/office/drawing/2014/main" val="770736857"/>
                  </a:ext>
                </a:extLst>
              </a:tr>
              <a:tr h="0">
                <a:tc>
                  <a:txBody>
                    <a:bodyPr/>
                    <a:lstStyle/>
                    <a:p>
                      <a:pPr>
                        <a:buNone/>
                      </a:pPr>
                      <a:r>
                        <a:rPr lang="en-GB" sz="1600" b="1">
                          <a:effectLst/>
                        </a:rPr>
                        <a:t>Malaysia </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20,860,414</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26,004,216</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39,533,737</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36,478,062</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37,939,224</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extLst>
                  <a:ext uri="{0D108BD9-81ED-4DB2-BD59-A6C34878D82A}">
                    <a16:rowId xmlns:a16="http://schemas.microsoft.com/office/drawing/2014/main" val="1922755022"/>
                  </a:ext>
                </a:extLst>
              </a:tr>
              <a:tr h="0">
                <a:tc>
                  <a:txBody>
                    <a:bodyPr/>
                    <a:lstStyle/>
                    <a:p>
                      <a:pPr>
                        <a:buNone/>
                      </a:pPr>
                      <a:r>
                        <a:rPr lang="en-GB" sz="1600" b="1">
                          <a:effectLst/>
                        </a:rPr>
                        <a:t>Indonesia </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15,278,651</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22,412,845</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33,235,176</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29,094,840</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27,528,101</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extLst>
                  <a:ext uri="{0D108BD9-81ED-4DB2-BD59-A6C34878D82A}">
                    <a16:rowId xmlns:a16="http://schemas.microsoft.com/office/drawing/2014/main" val="2819991292"/>
                  </a:ext>
                </a:extLst>
              </a:tr>
              <a:tr h="0">
                <a:tc>
                  <a:txBody>
                    <a:bodyPr/>
                    <a:lstStyle/>
                    <a:p>
                      <a:pPr>
                        <a:buNone/>
                      </a:pPr>
                      <a:r>
                        <a:rPr lang="en-GB" sz="1600" b="1">
                          <a:effectLst/>
                        </a:rPr>
                        <a:t>Pakistan </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15,563,093</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26,235,138</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32,566,333</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23,323,470</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25,559,951</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extLst>
                  <a:ext uri="{0D108BD9-81ED-4DB2-BD59-A6C34878D82A}">
                    <a16:rowId xmlns:a16="http://schemas.microsoft.com/office/drawing/2014/main" val="3002846298"/>
                  </a:ext>
                </a:extLst>
              </a:tr>
              <a:tr h="0">
                <a:tc>
                  <a:txBody>
                    <a:bodyPr/>
                    <a:lstStyle/>
                    <a:p>
                      <a:pPr>
                        <a:buNone/>
                      </a:pPr>
                      <a:r>
                        <a:rPr lang="en-GB" sz="1600" b="1">
                          <a:effectLst/>
                        </a:rPr>
                        <a:t>Egypt </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14,345,824</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20,381,336</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23,745,893</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17,710,930</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20,539,537</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extLst>
                  <a:ext uri="{0D108BD9-81ED-4DB2-BD59-A6C34878D82A}">
                    <a16:rowId xmlns:a16="http://schemas.microsoft.com/office/drawing/2014/main" val="3676577847"/>
                  </a:ext>
                </a:extLst>
              </a:tr>
              <a:tr h="0">
                <a:tc>
                  <a:txBody>
                    <a:bodyPr/>
                    <a:lstStyle/>
                    <a:p>
                      <a:pPr>
                        <a:buNone/>
                      </a:pPr>
                      <a:r>
                        <a:rPr lang="en-GB" sz="1600" b="1">
                          <a:effectLst/>
                        </a:rPr>
                        <a:t>Iraq </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30,342,354</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37,313,534</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47,654,329</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52,195,128</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17,222,633</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extLst>
                  <a:ext uri="{0D108BD9-81ED-4DB2-BD59-A6C34878D82A}">
                    <a16:rowId xmlns:a16="http://schemas.microsoft.com/office/drawing/2014/main" val="822546100"/>
                  </a:ext>
                </a:extLst>
              </a:tr>
              <a:tr h="0">
                <a:tc>
                  <a:txBody>
                    <a:bodyPr/>
                    <a:lstStyle/>
                    <a:p>
                      <a:pPr>
                        <a:buNone/>
                      </a:pPr>
                      <a:r>
                        <a:rPr lang="en-GB" sz="1600" b="1">
                          <a:effectLst/>
                        </a:rPr>
                        <a:t>Uzbekistan </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4,124,455</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5,890,180</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7,014,087</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7,323,594</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10,582,519</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extLst>
                  <a:ext uri="{0D108BD9-81ED-4DB2-BD59-A6C34878D82A}">
                    <a16:rowId xmlns:a16="http://schemas.microsoft.com/office/drawing/2014/main" val="2684904727"/>
                  </a:ext>
                </a:extLst>
              </a:tr>
              <a:tr h="0">
                <a:tc>
                  <a:txBody>
                    <a:bodyPr/>
                    <a:lstStyle/>
                    <a:p>
                      <a:pPr>
                        <a:buNone/>
                      </a:pPr>
                      <a:r>
                        <a:rPr lang="en-GB" sz="1600" b="1">
                          <a:effectLst/>
                        </a:rPr>
                        <a:t>Bahrain </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5,478,143</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7,487,841</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3,346,123</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3,550,021</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10,462,464</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extLst>
                  <a:ext uri="{0D108BD9-81ED-4DB2-BD59-A6C34878D82A}">
                    <a16:rowId xmlns:a16="http://schemas.microsoft.com/office/drawing/2014/main" val="2291452849"/>
                  </a:ext>
                </a:extLst>
              </a:tr>
              <a:tr h="0">
                <a:tc>
                  <a:txBody>
                    <a:bodyPr/>
                    <a:lstStyle/>
                    <a:p>
                      <a:pPr>
                        <a:buNone/>
                      </a:pPr>
                      <a:r>
                        <a:rPr lang="en-GB" sz="1600" b="1">
                          <a:effectLst/>
                        </a:rPr>
                        <a:t>Kuwait </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7,199,265</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9,089,823</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9,852,473</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a:effectLst/>
                        </a:rPr>
                        <a:t>9,066,335</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600" b="1" dirty="0">
                          <a:effectLst/>
                        </a:rPr>
                        <a:t>10,262,074</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tc>
                <a:extLst>
                  <a:ext uri="{0D108BD9-81ED-4DB2-BD59-A6C34878D82A}">
                    <a16:rowId xmlns:a16="http://schemas.microsoft.com/office/drawing/2014/main" val="3589572069"/>
                  </a:ext>
                </a:extLst>
              </a:tr>
            </a:tbl>
          </a:graphicData>
        </a:graphic>
      </p:graphicFrame>
      <p:sp>
        <p:nvSpPr>
          <p:cNvPr id="3" name="Slide Number Placeholder 2">
            <a:extLst>
              <a:ext uri="{FF2B5EF4-FFF2-40B4-BE49-F238E27FC236}">
                <a16:creationId xmlns:a16="http://schemas.microsoft.com/office/drawing/2014/main" id="{B999A5D5-D473-EFC4-3BE3-82852BADE04D}"/>
              </a:ext>
            </a:extLst>
          </p:cNvPr>
          <p:cNvSpPr>
            <a:spLocks noGrp="1"/>
          </p:cNvSpPr>
          <p:nvPr>
            <p:ph type="sldNum" sz="quarter" idx="12"/>
          </p:nvPr>
        </p:nvSpPr>
        <p:spPr/>
        <p:txBody>
          <a:bodyPr/>
          <a:lstStyle/>
          <a:p>
            <a:fld id="{001EB87D-2C7B-44B5-AAC9-F83321C61E43}" type="slidenum">
              <a:rPr lang="en-GB" smtClean="0"/>
              <a:t>31</a:t>
            </a:fld>
            <a:endParaRPr lang="en-GB"/>
          </a:p>
        </p:txBody>
      </p:sp>
    </p:spTree>
    <p:extLst>
      <p:ext uri="{BB962C8B-B14F-4D97-AF65-F5344CB8AC3E}">
        <p14:creationId xmlns:p14="http://schemas.microsoft.com/office/powerpoint/2010/main" val="19727167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ED704-E580-B7DD-5BC4-A4D658ECB80D}"/>
              </a:ext>
            </a:extLst>
          </p:cNvPr>
          <p:cNvSpPr>
            <a:spLocks noGrp="1"/>
          </p:cNvSpPr>
          <p:nvPr>
            <p:ph type="title"/>
          </p:nvPr>
        </p:nvSpPr>
        <p:spPr>
          <a:xfrm>
            <a:off x="0" y="500062"/>
            <a:ext cx="12192000" cy="1325563"/>
          </a:xfrm>
        </p:spPr>
        <p:txBody>
          <a:bodyPr/>
          <a:lstStyle/>
          <a:p>
            <a:r>
              <a:rPr lang="en-GB" b="1" dirty="0"/>
              <a:t>Intra-OIC merchandise Import </a:t>
            </a:r>
            <a:r>
              <a:rPr lang="tr-TR" b="1" dirty="0"/>
              <a:t> vs</a:t>
            </a:r>
            <a:r>
              <a:rPr lang="en-GB" b="1" dirty="0"/>
              <a:t> OIC</a:t>
            </a:r>
            <a:r>
              <a:rPr lang="tr-TR" b="1" dirty="0"/>
              <a:t>’s </a:t>
            </a:r>
            <a:r>
              <a:rPr lang="en-GB" b="1" dirty="0"/>
              <a:t>Import</a:t>
            </a:r>
          </a:p>
        </p:txBody>
      </p:sp>
      <p:graphicFrame>
        <p:nvGraphicFramePr>
          <p:cNvPr id="7" name="Content Placeholder 6">
            <a:extLst>
              <a:ext uri="{FF2B5EF4-FFF2-40B4-BE49-F238E27FC236}">
                <a16:creationId xmlns:a16="http://schemas.microsoft.com/office/drawing/2014/main" id="{6652078F-7423-10D9-EB9B-E7F172C36641}"/>
              </a:ext>
            </a:extLst>
          </p:cNvPr>
          <p:cNvGraphicFramePr>
            <a:graphicFrameLocks noGrp="1"/>
          </p:cNvGraphicFramePr>
          <p:nvPr>
            <p:ph idx="1"/>
            <p:extLst>
              <p:ext uri="{D42A27DB-BD31-4B8C-83A1-F6EECF244321}">
                <p14:modId xmlns:p14="http://schemas.microsoft.com/office/powerpoint/2010/main" val="679455443"/>
              </p:ext>
            </p:extLst>
          </p:nvPr>
        </p:nvGraphicFramePr>
        <p:xfrm>
          <a:off x="838199" y="1825625"/>
          <a:ext cx="11030339"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8" name="Slide Number Placeholder 7">
            <a:extLst>
              <a:ext uri="{FF2B5EF4-FFF2-40B4-BE49-F238E27FC236}">
                <a16:creationId xmlns:a16="http://schemas.microsoft.com/office/drawing/2014/main" id="{358FB7F5-C007-058B-2D1D-38C5B76F6D39}"/>
              </a:ext>
            </a:extLst>
          </p:cNvPr>
          <p:cNvSpPr>
            <a:spLocks noGrp="1"/>
          </p:cNvSpPr>
          <p:nvPr>
            <p:ph type="sldNum" sz="quarter" idx="12"/>
          </p:nvPr>
        </p:nvSpPr>
        <p:spPr/>
        <p:txBody>
          <a:bodyPr/>
          <a:lstStyle/>
          <a:p>
            <a:fld id="{001EB87D-2C7B-44B5-AAC9-F83321C61E43}" type="slidenum">
              <a:rPr lang="en-GB" smtClean="0"/>
              <a:t>32</a:t>
            </a:fld>
            <a:endParaRPr lang="en-GB"/>
          </a:p>
        </p:txBody>
      </p:sp>
    </p:spTree>
    <p:extLst>
      <p:ext uri="{BB962C8B-B14F-4D97-AF65-F5344CB8AC3E}">
        <p14:creationId xmlns:p14="http://schemas.microsoft.com/office/powerpoint/2010/main" val="29579088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81599-F6B1-C611-57DE-326C73ED4787}"/>
              </a:ext>
            </a:extLst>
          </p:cNvPr>
          <p:cNvSpPr>
            <a:spLocks noGrp="1"/>
          </p:cNvSpPr>
          <p:nvPr>
            <p:ph type="title"/>
          </p:nvPr>
        </p:nvSpPr>
        <p:spPr>
          <a:xfrm>
            <a:off x="0" y="-166456"/>
            <a:ext cx="12191999" cy="1325563"/>
          </a:xfrm>
        </p:spPr>
        <p:txBody>
          <a:bodyPr/>
          <a:lstStyle/>
          <a:p>
            <a:r>
              <a:rPr lang="tr-TR" b="1" dirty="0"/>
              <a:t>Intra-OIC Merchandise Imports-Product Category</a:t>
            </a:r>
            <a:endParaRPr lang="en-GB" b="1" dirty="0"/>
          </a:p>
        </p:txBody>
      </p:sp>
      <p:graphicFrame>
        <p:nvGraphicFramePr>
          <p:cNvPr id="4" name="Content Placeholder 3">
            <a:extLst>
              <a:ext uri="{FF2B5EF4-FFF2-40B4-BE49-F238E27FC236}">
                <a16:creationId xmlns:a16="http://schemas.microsoft.com/office/drawing/2014/main" id="{A2B28E07-49DC-1164-56E2-D6EE62A4D188}"/>
              </a:ext>
            </a:extLst>
          </p:cNvPr>
          <p:cNvGraphicFramePr>
            <a:graphicFrameLocks noGrp="1"/>
          </p:cNvGraphicFramePr>
          <p:nvPr>
            <p:ph idx="1"/>
            <p:extLst>
              <p:ext uri="{D42A27DB-BD31-4B8C-83A1-F6EECF244321}">
                <p14:modId xmlns:p14="http://schemas.microsoft.com/office/powerpoint/2010/main" val="1222437276"/>
              </p:ext>
            </p:extLst>
          </p:nvPr>
        </p:nvGraphicFramePr>
        <p:xfrm>
          <a:off x="0" y="972028"/>
          <a:ext cx="12192000" cy="6566777"/>
        </p:xfrm>
        <a:graphic>
          <a:graphicData uri="http://schemas.openxmlformats.org/drawingml/2006/table">
            <a:tbl>
              <a:tblPr firstRow="1" firstCol="1" bandRow="1">
                <a:tableStyleId>{5C22544A-7EE6-4342-B048-85BDC9FD1C3A}</a:tableStyleId>
              </a:tblPr>
              <a:tblGrid>
                <a:gridCol w="1306286">
                  <a:extLst>
                    <a:ext uri="{9D8B030D-6E8A-4147-A177-3AD203B41FA5}">
                      <a16:colId xmlns:a16="http://schemas.microsoft.com/office/drawing/2014/main" val="316887963"/>
                    </a:ext>
                  </a:extLst>
                </a:gridCol>
                <a:gridCol w="3570514">
                  <a:extLst>
                    <a:ext uri="{9D8B030D-6E8A-4147-A177-3AD203B41FA5}">
                      <a16:colId xmlns:a16="http://schemas.microsoft.com/office/drawing/2014/main" val="1487369058"/>
                    </a:ext>
                  </a:extLst>
                </a:gridCol>
                <a:gridCol w="2438400">
                  <a:extLst>
                    <a:ext uri="{9D8B030D-6E8A-4147-A177-3AD203B41FA5}">
                      <a16:colId xmlns:a16="http://schemas.microsoft.com/office/drawing/2014/main" val="2466183268"/>
                    </a:ext>
                  </a:extLst>
                </a:gridCol>
                <a:gridCol w="2438400">
                  <a:extLst>
                    <a:ext uri="{9D8B030D-6E8A-4147-A177-3AD203B41FA5}">
                      <a16:colId xmlns:a16="http://schemas.microsoft.com/office/drawing/2014/main" val="1701891352"/>
                    </a:ext>
                  </a:extLst>
                </a:gridCol>
                <a:gridCol w="2438400">
                  <a:extLst>
                    <a:ext uri="{9D8B030D-6E8A-4147-A177-3AD203B41FA5}">
                      <a16:colId xmlns:a16="http://schemas.microsoft.com/office/drawing/2014/main" val="2036416075"/>
                    </a:ext>
                  </a:extLst>
                </a:gridCol>
              </a:tblGrid>
              <a:tr h="534684">
                <a:tc rowSpan="2">
                  <a:txBody>
                    <a:bodyPr/>
                    <a:lstStyle/>
                    <a:p>
                      <a:pPr algn="ctr">
                        <a:buNone/>
                      </a:pPr>
                      <a:r>
                        <a:rPr lang="en-GB" sz="1600" b="1" dirty="0">
                          <a:effectLst/>
                        </a:rPr>
                        <a:t>Product </a:t>
                      </a:r>
                      <a:r>
                        <a:rPr lang="tr-TR" sz="1600" b="1" dirty="0">
                          <a:effectLst/>
                        </a:rPr>
                        <a:t>C</a:t>
                      </a:r>
                      <a:r>
                        <a:rPr lang="en-GB" sz="1600" b="1" dirty="0">
                          <a:effectLst/>
                        </a:rPr>
                        <a:t>ode</a:t>
                      </a:r>
                      <a:r>
                        <a:rPr lang="tr-TR" sz="1600" b="1" dirty="0">
                          <a:effectLst/>
                        </a:rPr>
                        <a:t>(HS chapter)</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tc>
                <a:tc rowSpan="2">
                  <a:txBody>
                    <a:bodyPr/>
                    <a:lstStyle/>
                    <a:p>
                      <a:pPr algn="ctr">
                        <a:buNone/>
                      </a:pPr>
                      <a:r>
                        <a:rPr lang="en-GB" sz="1600" b="1" dirty="0">
                          <a:effectLst/>
                        </a:rPr>
                        <a:t>Product label</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tc>
                <a:tc gridSpan="3">
                  <a:txBody>
                    <a:bodyPr/>
                    <a:lstStyle/>
                    <a:p>
                      <a:pPr algn="ctr">
                        <a:buNone/>
                      </a:pPr>
                      <a:r>
                        <a:rPr lang="en-GB" sz="1600" dirty="0">
                          <a:effectLst/>
                        </a:rPr>
                        <a:t>OIC's imports from </a:t>
                      </a:r>
                      <a:r>
                        <a:rPr lang="tr-TR" sz="1600" dirty="0">
                          <a:effectLst/>
                        </a:rPr>
                        <a:t> </a:t>
                      </a:r>
                      <a:r>
                        <a:rPr lang="en-GB" sz="1600" dirty="0">
                          <a:effectLst/>
                        </a:rPr>
                        <a:t>OIC</a:t>
                      </a:r>
                      <a:endParaRPr lang="en-GB" sz="2800" dirty="0">
                        <a:effectLst/>
                        <a:latin typeface="Times New Roman" panose="02020603050405020304" pitchFamily="18" charset="0"/>
                        <a:ea typeface="Times New Roman" panose="02020603050405020304" pitchFamily="18" charset="0"/>
                      </a:endParaRPr>
                    </a:p>
                  </a:txBody>
                  <a:tcPr marL="38100" marR="38100" marT="38100" marB="38100" anchor="ct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482433030"/>
                  </a:ext>
                </a:extLst>
              </a:tr>
              <a:tr h="508700">
                <a:tc vMerge="1">
                  <a:txBody>
                    <a:bodyPr/>
                    <a:lstStyle/>
                    <a:p>
                      <a:endParaRPr lang="en-GB"/>
                    </a:p>
                  </a:txBody>
                  <a:tcPr/>
                </a:tc>
                <a:tc vMerge="1">
                  <a:txBody>
                    <a:bodyPr/>
                    <a:lstStyle/>
                    <a:p>
                      <a:endParaRPr lang="en-GB"/>
                    </a:p>
                  </a:txBody>
                  <a:tcPr/>
                </a:tc>
                <a:tc>
                  <a:txBody>
                    <a:bodyPr/>
                    <a:lstStyle/>
                    <a:p>
                      <a:pPr algn="ctr">
                        <a:buNone/>
                      </a:pPr>
                      <a:r>
                        <a:rPr lang="en-GB" sz="1600" b="1" dirty="0">
                          <a:effectLst/>
                        </a:rPr>
                        <a:t>Value in 2022</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ctr">
                        <a:buNone/>
                      </a:pPr>
                      <a:r>
                        <a:rPr lang="en-GB" sz="1600" b="1">
                          <a:effectLst/>
                        </a:rPr>
                        <a:t>Value in 2023</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ctr">
                        <a:buNone/>
                      </a:pPr>
                      <a:r>
                        <a:rPr lang="en-GB" sz="1600" b="1" dirty="0">
                          <a:effectLst/>
                        </a:rPr>
                        <a:t>Value in 2024</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5">
                        <a:lumMod val="60000"/>
                        <a:lumOff val="40000"/>
                      </a:schemeClr>
                    </a:solidFill>
                  </a:tcPr>
                </a:tc>
                <a:extLst>
                  <a:ext uri="{0D108BD9-81ED-4DB2-BD59-A6C34878D82A}">
                    <a16:rowId xmlns:a16="http://schemas.microsoft.com/office/drawing/2014/main" val="2166972136"/>
                  </a:ext>
                </a:extLst>
              </a:tr>
              <a:tr h="378793">
                <a:tc>
                  <a:txBody>
                    <a:bodyPr/>
                    <a:lstStyle/>
                    <a:p>
                      <a:pPr>
                        <a:buNone/>
                      </a:pPr>
                      <a:r>
                        <a:rPr lang="en-GB" sz="1800" b="1" dirty="0">
                          <a:solidFill>
                            <a:schemeClr val="bg1"/>
                          </a:solidFill>
                          <a:effectLst/>
                        </a:rPr>
                        <a:t>TOTAL </a:t>
                      </a:r>
                      <a:endParaRPr lang="en-GB" sz="3200" b="1" dirty="0">
                        <a:solidFill>
                          <a:schemeClr val="bg1"/>
                        </a:solidFill>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solidFill>
                  </a:tcPr>
                </a:tc>
                <a:tc>
                  <a:txBody>
                    <a:bodyPr/>
                    <a:lstStyle/>
                    <a:p>
                      <a:pPr>
                        <a:buNone/>
                      </a:pPr>
                      <a:r>
                        <a:rPr lang="en-GB" sz="2000" b="1" dirty="0">
                          <a:solidFill>
                            <a:schemeClr val="bg1"/>
                          </a:solidFill>
                          <a:effectLst/>
                        </a:rPr>
                        <a:t>All products</a:t>
                      </a:r>
                      <a:endParaRPr lang="en-GB" sz="3600" b="1" dirty="0">
                        <a:solidFill>
                          <a:schemeClr val="bg1"/>
                        </a:solidFill>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solidFill>
                  </a:tcPr>
                </a:tc>
                <a:tc>
                  <a:txBody>
                    <a:bodyPr/>
                    <a:lstStyle/>
                    <a:p>
                      <a:pPr algn="r">
                        <a:buNone/>
                      </a:pPr>
                      <a:r>
                        <a:rPr lang="en-GB" sz="2000" b="1" dirty="0">
                          <a:solidFill>
                            <a:schemeClr val="bg1"/>
                          </a:solidFill>
                          <a:effectLst/>
                        </a:rPr>
                        <a:t>551,832,569</a:t>
                      </a:r>
                      <a:endParaRPr lang="en-GB" sz="3600" b="1" dirty="0">
                        <a:solidFill>
                          <a:schemeClr val="bg1"/>
                        </a:solidFill>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solidFill>
                  </a:tcPr>
                </a:tc>
                <a:tc>
                  <a:txBody>
                    <a:bodyPr/>
                    <a:lstStyle/>
                    <a:p>
                      <a:pPr algn="r">
                        <a:buNone/>
                      </a:pPr>
                      <a:r>
                        <a:rPr lang="en-GB" sz="2000" b="1" dirty="0">
                          <a:solidFill>
                            <a:schemeClr val="bg1"/>
                          </a:solidFill>
                          <a:effectLst/>
                        </a:rPr>
                        <a:t>550,199,229</a:t>
                      </a:r>
                      <a:endParaRPr lang="en-GB" sz="3600" b="1" dirty="0">
                        <a:solidFill>
                          <a:schemeClr val="bg1"/>
                        </a:solidFill>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solidFill>
                  </a:tcPr>
                </a:tc>
                <a:tc>
                  <a:txBody>
                    <a:bodyPr/>
                    <a:lstStyle/>
                    <a:p>
                      <a:pPr algn="r">
                        <a:buNone/>
                      </a:pPr>
                      <a:r>
                        <a:rPr lang="en-GB" sz="2000" b="1" dirty="0">
                          <a:solidFill>
                            <a:schemeClr val="bg1"/>
                          </a:solidFill>
                          <a:effectLst/>
                        </a:rPr>
                        <a:t>411,195,539</a:t>
                      </a:r>
                      <a:endParaRPr lang="en-GB" sz="3600" b="1" dirty="0">
                        <a:solidFill>
                          <a:schemeClr val="bg1"/>
                        </a:solidFill>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solidFill>
                  </a:tcPr>
                </a:tc>
                <a:extLst>
                  <a:ext uri="{0D108BD9-81ED-4DB2-BD59-A6C34878D82A}">
                    <a16:rowId xmlns:a16="http://schemas.microsoft.com/office/drawing/2014/main" val="766363839"/>
                  </a:ext>
                </a:extLst>
              </a:tr>
              <a:tr h="875142">
                <a:tc>
                  <a:txBody>
                    <a:bodyPr/>
                    <a:lstStyle/>
                    <a:p>
                      <a:pPr>
                        <a:buNone/>
                      </a:pPr>
                      <a:r>
                        <a:rPr lang="en-GB" sz="1600" b="1">
                          <a:effectLst/>
                        </a:rPr>
                        <a:t>27 </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buNone/>
                      </a:pPr>
                      <a:r>
                        <a:rPr lang="en-GB" sz="1800" b="1" dirty="0">
                          <a:effectLst/>
                        </a:rPr>
                        <a:t>Mineral fuels, mineral oils and products of their distillation; mineral . . .</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dirty="0">
                          <a:effectLst/>
                        </a:rPr>
                        <a:t>163,010,814</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dirty="0">
                          <a:effectLst/>
                        </a:rPr>
                        <a:t>148,907,379</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dirty="0">
                          <a:effectLst/>
                        </a:rPr>
                        <a:t>121,607,088</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5">
                        <a:lumMod val="60000"/>
                        <a:lumOff val="40000"/>
                      </a:schemeClr>
                    </a:solidFill>
                  </a:tcPr>
                </a:tc>
                <a:extLst>
                  <a:ext uri="{0D108BD9-81ED-4DB2-BD59-A6C34878D82A}">
                    <a16:rowId xmlns:a16="http://schemas.microsoft.com/office/drawing/2014/main" val="153364491"/>
                  </a:ext>
                </a:extLst>
              </a:tr>
              <a:tr h="997113">
                <a:tc>
                  <a:txBody>
                    <a:bodyPr/>
                    <a:lstStyle/>
                    <a:p>
                      <a:pPr>
                        <a:buNone/>
                      </a:pPr>
                      <a:r>
                        <a:rPr lang="en-GB" sz="1600" b="1">
                          <a:effectLst/>
                        </a:rPr>
                        <a:t>71 </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buNone/>
                      </a:pPr>
                      <a:r>
                        <a:rPr lang="en-GB" sz="1800" b="1" dirty="0">
                          <a:effectLst/>
                        </a:rPr>
                        <a:t>Natural or cultured pearls, precious or semi-precious stones, precious metals</a:t>
                      </a:r>
                      <a:r>
                        <a:rPr lang="tr-TR" sz="1800" b="1" dirty="0">
                          <a:effectLst/>
                        </a:rPr>
                        <a:t>..</a:t>
                      </a:r>
                      <a:r>
                        <a:rPr lang="en-GB" sz="1800" b="1" dirty="0">
                          <a:effectLst/>
                        </a:rPr>
                        <a:t>.</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dirty="0">
                          <a:effectLst/>
                        </a:rPr>
                        <a:t>53,886,514</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dirty="0">
                          <a:effectLst/>
                        </a:rPr>
                        <a:t>77,701,574</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dirty="0">
                          <a:effectLst/>
                        </a:rPr>
                        <a:t>31,195,374</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5">
                        <a:lumMod val="60000"/>
                        <a:lumOff val="40000"/>
                      </a:schemeClr>
                    </a:solidFill>
                  </a:tcPr>
                </a:tc>
                <a:extLst>
                  <a:ext uri="{0D108BD9-81ED-4DB2-BD59-A6C34878D82A}">
                    <a16:rowId xmlns:a16="http://schemas.microsoft.com/office/drawing/2014/main" val="1436714062"/>
                  </a:ext>
                </a:extLst>
              </a:tr>
              <a:tr h="534684">
                <a:tc>
                  <a:txBody>
                    <a:bodyPr/>
                    <a:lstStyle/>
                    <a:p>
                      <a:pPr>
                        <a:buNone/>
                      </a:pPr>
                      <a:r>
                        <a:rPr lang="en-GB" sz="1600" b="1">
                          <a:effectLst/>
                        </a:rPr>
                        <a:t>39 </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buNone/>
                      </a:pPr>
                      <a:r>
                        <a:rPr lang="en-GB" sz="1800" b="1">
                          <a:effectLst/>
                        </a:rPr>
                        <a:t>Plastics and articles thereof</a:t>
                      </a:r>
                      <a:endParaRPr lang="en-GB" sz="32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a:effectLst/>
                        </a:rPr>
                        <a:t>28,738,294</a:t>
                      </a:r>
                      <a:endParaRPr lang="en-GB" sz="32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dirty="0">
                          <a:effectLst/>
                        </a:rPr>
                        <a:t>24,249,775</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dirty="0">
                          <a:effectLst/>
                        </a:rPr>
                        <a:t>20,686,969</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5">
                        <a:lumMod val="60000"/>
                        <a:lumOff val="40000"/>
                      </a:schemeClr>
                    </a:solidFill>
                  </a:tcPr>
                </a:tc>
                <a:extLst>
                  <a:ext uri="{0D108BD9-81ED-4DB2-BD59-A6C34878D82A}">
                    <a16:rowId xmlns:a16="http://schemas.microsoft.com/office/drawing/2014/main" val="3358129496"/>
                  </a:ext>
                </a:extLst>
              </a:tr>
              <a:tr h="997113">
                <a:tc>
                  <a:txBody>
                    <a:bodyPr/>
                    <a:lstStyle/>
                    <a:p>
                      <a:pPr>
                        <a:buNone/>
                      </a:pPr>
                      <a:r>
                        <a:rPr lang="en-GB" sz="1600" b="1">
                          <a:effectLst/>
                        </a:rPr>
                        <a:t>85 </a:t>
                      </a:r>
                      <a:endParaRPr lang="en-GB" sz="28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buNone/>
                      </a:pPr>
                      <a:r>
                        <a:rPr lang="en-GB" sz="1800" b="1" dirty="0">
                          <a:effectLst/>
                        </a:rPr>
                        <a:t>Electrical machinery and equipment and</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a:effectLst/>
                        </a:rPr>
                        <a:t>24,067,800</a:t>
                      </a:r>
                      <a:endParaRPr lang="en-GB" sz="32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dirty="0">
                          <a:effectLst/>
                        </a:rPr>
                        <a:t>25,415,205</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dirty="0">
                          <a:effectLst/>
                        </a:rPr>
                        <a:t>18,680,538</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5">
                        <a:lumMod val="60000"/>
                        <a:lumOff val="40000"/>
                      </a:schemeClr>
                    </a:solidFill>
                  </a:tcPr>
                </a:tc>
                <a:extLst>
                  <a:ext uri="{0D108BD9-81ED-4DB2-BD59-A6C34878D82A}">
                    <a16:rowId xmlns:a16="http://schemas.microsoft.com/office/drawing/2014/main" val="3403848869"/>
                  </a:ext>
                </a:extLst>
              </a:tr>
              <a:tr h="997113">
                <a:tc>
                  <a:txBody>
                    <a:bodyPr/>
                    <a:lstStyle/>
                    <a:p>
                      <a:pPr>
                        <a:buNone/>
                      </a:pPr>
                      <a:r>
                        <a:rPr lang="en-GB" sz="1600" b="1" dirty="0">
                          <a:effectLst/>
                        </a:rPr>
                        <a:t>15 </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buNone/>
                      </a:pPr>
                      <a:r>
                        <a:rPr lang="en-GB" sz="1800" b="1" dirty="0">
                          <a:effectLst/>
                        </a:rPr>
                        <a:t>Animal, vegetable or microbial fats and oils and their cleavage products.</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dirty="0">
                          <a:effectLst/>
                        </a:rPr>
                        <a:t>23,524,667</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dirty="0">
                          <a:effectLst/>
                        </a:rPr>
                        <a:t>19,421,258</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800" b="1" dirty="0">
                          <a:effectLst/>
                        </a:rPr>
                        <a:t>16,906,234</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5">
                        <a:lumMod val="60000"/>
                        <a:lumOff val="40000"/>
                      </a:schemeClr>
                    </a:solidFill>
                  </a:tcPr>
                </a:tc>
                <a:extLst>
                  <a:ext uri="{0D108BD9-81ED-4DB2-BD59-A6C34878D82A}">
                    <a16:rowId xmlns:a16="http://schemas.microsoft.com/office/drawing/2014/main" val="4283254396"/>
                  </a:ext>
                </a:extLst>
              </a:tr>
            </a:tbl>
          </a:graphicData>
        </a:graphic>
      </p:graphicFrame>
      <p:sp>
        <p:nvSpPr>
          <p:cNvPr id="3" name="Slide Number Placeholder 2">
            <a:extLst>
              <a:ext uri="{FF2B5EF4-FFF2-40B4-BE49-F238E27FC236}">
                <a16:creationId xmlns:a16="http://schemas.microsoft.com/office/drawing/2014/main" id="{F1FD935F-1C07-3A84-A5C7-8B99BCE2B356}"/>
              </a:ext>
            </a:extLst>
          </p:cNvPr>
          <p:cNvSpPr>
            <a:spLocks noGrp="1"/>
          </p:cNvSpPr>
          <p:nvPr>
            <p:ph type="sldNum" sz="quarter" idx="12"/>
          </p:nvPr>
        </p:nvSpPr>
        <p:spPr/>
        <p:txBody>
          <a:bodyPr/>
          <a:lstStyle/>
          <a:p>
            <a:fld id="{001EB87D-2C7B-44B5-AAC9-F83321C61E43}" type="slidenum">
              <a:rPr lang="en-GB" smtClean="0"/>
              <a:t>33</a:t>
            </a:fld>
            <a:endParaRPr lang="en-GB"/>
          </a:p>
        </p:txBody>
      </p:sp>
    </p:spTree>
    <p:extLst>
      <p:ext uri="{BB962C8B-B14F-4D97-AF65-F5344CB8AC3E}">
        <p14:creationId xmlns:p14="http://schemas.microsoft.com/office/powerpoint/2010/main" val="13694480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5A0BF-3A9A-564F-392C-FEFA542FF5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D843C2-F05D-B888-73DB-D8A62D17281A}"/>
              </a:ext>
            </a:extLst>
          </p:cNvPr>
          <p:cNvSpPr>
            <a:spLocks noGrp="1"/>
          </p:cNvSpPr>
          <p:nvPr>
            <p:ph type="ctrTitle"/>
          </p:nvPr>
        </p:nvSpPr>
        <p:spPr>
          <a:xfrm>
            <a:off x="5155721" y="1260627"/>
            <a:ext cx="5925989" cy="3167510"/>
          </a:xfrm>
        </p:spPr>
        <p:txBody>
          <a:bodyPr anchor="b">
            <a:normAutofit/>
          </a:bodyPr>
          <a:lstStyle/>
          <a:p>
            <a:r>
              <a:rPr lang="tr-TR" sz="4800" dirty="0"/>
              <a:t>INTRA-OIC</a:t>
            </a:r>
            <a:endParaRPr lang="en-GB" sz="4800" dirty="0"/>
          </a:p>
        </p:txBody>
      </p:sp>
      <p:sp>
        <p:nvSpPr>
          <p:cNvPr id="3" name="Subtitle 2">
            <a:extLst>
              <a:ext uri="{FF2B5EF4-FFF2-40B4-BE49-F238E27FC236}">
                <a16:creationId xmlns:a16="http://schemas.microsoft.com/office/drawing/2014/main" id="{A2FEF3A4-244A-F329-690D-B34907ACB043}"/>
              </a:ext>
            </a:extLst>
          </p:cNvPr>
          <p:cNvSpPr>
            <a:spLocks noGrp="1"/>
          </p:cNvSpPr>
          <p:nvPr>
            <p:ph type="subTitle" idx="1"/>
          </p:nvPr>
        </p:nvSpPr>
        <p:spPr>
          <a:xfrm>
            <a:off x="4227042" y="4354776"/>
            <a:ext cx="5925987" cy="1312657"/>
          </a:xfrm>
        </p:spPr>
        <p:txBody>
          <a:bodyPr anchor="t">
            <a:normAutofit/>
          </a:bodyPr>
          <a:lstStyle/>
          <a:p>
            <a:pPr algn="r"/>
            <a:r>
              <a:rPr lang="tr-TR" b="1" dirty="0"/>
              <a:t>MERCHANDISE EXPORT</a:t>
            </a:r>
            <a:endParaRPr lang="en-GB" b="1" dirty="0"/>
          </a:p>
        </p:txBody>
      </p:sp>
      <p:sp>
        <p:nvSpPr>
          <p:cNvPr id="5" name="Slide Number Placeholder 4">
            <a:extLst>
              <a:ext uri="{FF2B5EF4-FFF2-40B4-BE49-F238E27FC236}">
                <a16:creationId xmlns:a16="http://schemas.microsoft.com/office/drawing/2014/main" id="{041371A2-2B5E-E592-3808-2FEE0FA27B6F}"/>
              </a:ext>
            </a:extLst>
          </p:cNvPr>
          <p:cNvSpPr>
            <a:spLocks noGrp="1"/>
          </p:cNvSpPr>
          <p:nvPr>
            <p:ph type="sldNum" sz="quarter" idx="12"/>
          </p:nvPr>
        </p:nvSpPr>
        <p:spPr/>
        <p:txBody>
          <a:bodyPr/>
          <a:lstStyle/>
          <a:p>
            <a:fld id="{001EB87D-2C7B-44B5-AAC9-F83321C61E43}" type="slidenum">
              <a:rPr lang="en-GB" smtClean="0"/>
              <a:t>34</a:t>
            </a:fld>
            <a:endParaRPr lang="en-GB"/>
          </a:p>
        </p:txBody>
      </p:sp>
      <p:pic>
        <p:nvPicPr>
          <p:cNvPr id="7" name="Picture 6">
            <a:extLst>
              <a:ext uri="{FF2B5EF4-FFF2-40B4-BE49-F238E27FC236}">
                <a16:creationId xmlns:a16="http://schemas.microsoft.com/office/drawing/2014/main" id="{6017550F-B2C6-C263-6D10-206042563F05}"/>
              </a:ext>
            </a:extLst>
          </p:cNvPr>
          <p:cNvPicPr>
            <a:picLocks noChangeAspect="1"/>
          </p:cNvPicPr>
          <p:nvPr/>
        </p:nvPicPr>
        <p:blipFill>
          <a:blip r:embed="rId3"/>
          <a:stretch>
            <a:fillRect/>
          </a:stretch>
        </p:blipFill>
        <p:spPr>
          <a:xfrm>
            <a:off x="261257" y="2844382"/>
            <a:ext cx="5239481" cy="2676899"/>
          </a:xfrm>
          <a:prstGeom prst="rect">
            <a:avLst/>
          </a:prstGeom>
          <a:ln>
            <a:solidFill>
              <a:schemeClr val="tx2"/>
            </a:solidFill>
          </a:ln>
        </p:spPr>
      </p:pic>
    </p:spTree>
    <p:extLst>
      <p:ext uri="{BB962C8B-B14F-4D97-AF65-F5344CB8AC3E}">
        <p14:creationId xmlns:p14="http://schemas.microsoft.com/office/powerpoint/2010/main" val="35020922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73ECD-0423-D4B2-786A-2F40E7EE6C01}"/>
              </a:ext>
            </a:extLst>
          </p:cNvPr>
          <p:cNvSpPr>
            <a:spLocks noGrp="1"/>
          </p:cNvSpPr>
          <p:nvPr>
            <p:ph type="title"/>
          </p:nvPr>
        </p:nvSpPr>
        <p:spPr/>
        <p:txBody>
          <a:bodyPr/>
          <a:lstStyle/>
          <a:p>
            <a:r>
              <a:rPr lang="tr-TR" b="1" dirty="0"/>
              <a:t>INTRA-OIC MERCHANDISE - EXPORT</a:t>
            </a:r>
            <a:endParaRPr lang="en-GB" b="1" dirty="0"/>
          </a:p>
        </p:txBody>
      </p:sp>
      <p:graphicFrame>
        <p:nvGraphicFramePr>
          <p:cNvPr id="4" name="Content Placeholder 3">
            <a:extLst>
              <a:ext uri="{FF2B5EF4-FFF2-40B4-BE49-F238E27FC236}">
                <a16:creationId xmlns:a16="http://schemas.microsoft.com/office/drawing/2014/main" id="{745DF551-D3B3-BC89-E721-D224EC71FCD7}"/>
              </a:ext>
            </a:extLst>
          </p:cNvPr>
          <p:cNvGraphicFramePr>
            <a:graphicFrameLocks noGrp="1"/>
          </p:cNvGraphicFramePr>
          <p:nvPr>
            <p:ph idx="1"/>
            <p:extLst>
              <p:ext uri="{D42A27DB-BD31-4B8C-83A1-F6EECF244321}">
                <p14:modId xmlns:p14="http://schemas.microsoft.com/office/powerpoint/2010/main" val="4277210678"/>
              </p:ext>
            </p:extLst>
          </p:nvPr>
        </p:nvGraphicFramePr>
        <p:xfrm>
          <a:off x="0" y="1585594"/>
          <a:ext cx="12192000" cy="5422590"/>
        </p:xfrm>
        <a:graphic>
          <a:graphicData uri="http://schemas.openxmlformats.org/drawingml/2006/table">
            <a:tbl>
              <a:tblPr firstRow="1" firstCol="1" bandRow="1">
                <a:tableStyleId>{5C22544A-7EE6-4342-B048-85BDC9FD1C3A}</a:tableStyleId>
              </a:tblPr>
              <a:tblGrid>
                <a:gridCol w="2032000">
                  <a:extLst>
                    <a:ext uri="{9D8B030D-6E8A-4147-A177-3AD203B41FA5}">
                      <a16:colId xmlns:a16="http://schemas.microsoft.com/office/drawing/2014/main" val="1643100436"/>
                    </a:ext>
                  </a:extLst>
                </a:gridCol>
                <a:gridCol w="2032000">
                  <a:extLst>
                    <a:ext uri="{9D8B030D-6E8A-4147-A177-3AD203B41FA5}">
                      <a16:colId xmlns:a16="http://schemas.microsoft.com/office/drawing/2014/main" val="3241770532"/>
                    </a:ext>
                  </a:extLst>
                </a:gridCol>
                <a:gridCol w="2032000">
                  <a:extLst>
                    <a:ext uri="{9D8B030D-6E8A-4147-A177-3AD203B41FA5}">
                      <a16:colId xmlns:a16="http://schemas.microsoft.com/office/drawing/2014/main" val="1899368689"/>
                    </a:ext>
                  </a:extLst>
                </a:gridCol>
                <a:gridCol w="2032000">
                  <a:extLst>
                    <a:ext uri="{9D8B030D-6E8A-4147-A177-3AD203B41FA5}">
                      <a16:colId xmlns:a16="http://schemas.microsoft.com/office/drawing/2014/main" val="4118871983"/>
                    </a:ext>
                  </a:extLst>
                </a:gridCol>
                <a:gridCol w="2032000">
                  <a:extLst>
                    <a:ext uri="{9D8B030D-6E8A-4147-A177-3AD203B41FA5}">
                      <a16:colId xmlns:a16="http://schemas.microsoft.com/office/drawing/2014/main" val="3820622761"/>
                    </a:ext>
                  </a:extLst>
                </a:gridCol>
                <a:gridCol w="2032000">
                  <a:extLst>
                    <a:ext uri="{9D8B030D-6E8A-4147-A177-3AD203B41FA5}">
                      <a16:colId xmlns:a16="http://schemas.microsoft.com/office/drawing/2014/main" val="3375525805"/>
                    </a:ext>
                  </a:extLst>
                </a:gridCol>
              </a:tblGrid>
              <a:tr h="686898">
                <a:tc>
                  <a:txBody>
                    <a:bodyPr/>
                    <a:lstStyle/>
                    <a:p>
                      <a:pPr algn="ctr">
                        <a:buNone/>
                      </a:pPr>
                      <a:r>
                        <a:rPr lang="en-GB" sz="1600" b="1" dirty="0">
                          <a:effectLst/>
                        </a:rPr>
                        <a:t>Exporters</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ctr">
                        <a:buNone/>
                      </a:pPr>
                      <a:r>
                        <a:rPr lang="en-GB" sz="1600" b="1" dirty="0">
                          <a:effectLst/>
                        </a:rPr>
                        <a:t>Exported value in 2020</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ctr">
                        <a:buNone/>
                      </a:pPr>
                      <a:r>
                        <a:rPr lang="en-GB" sz="1600" b="1" dirty="0">
                          <a:effectLst/>
                        </a:rPr>
                        <a:t>Exported value in 2021</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ctr">
                        <a:buNone/>
                      </a:pPr>
                      <a:r>
                        <a:rPr lang="en-GB" sz="1600" b="1" dirty="0">
                          <a:effectLst/>
                        </a:rPr>
                        <a:t>Exported value in 2022</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ctr">
                        <a:buNone/>
                      </a:pPr>
                      <a:r>
                        <a:rPr lang="en-GB" sz="1600" b="1" dirty="0">
                          <a:effectLst/>
                        </a:rPr>
                        <a:t>Exported value in 2023</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ctr">
                        <a:buNone/>
                      </a:pPr>
                      <a:r>
                        <a:rPr lang="en-GB" sz="1600" b="1" dirty="0">
                          <a:effectLst/>
                        </a:rPr>
                        <a:t>Exported value in 2024</a:t>
                      </a:r>
                      <a:endParaRPr lang="en-GB" sz="2800" b="1" dirty="0">
                        <a:effectLst/>
                        <a:latin typeface="Times New Roman" panose="02020603050405020304" pitchFamily="18" charset="0"/>
                        <a:ea typeface="Times New Roman" panose="02020603050405020304" pitchFamily="18" charset="0"/>
                      </a:endParaRPr>
                    </a:p>
                  </a:txBody>
                  <a:tcPr marL="38100" marR="38100" marT="38100" marB="38100" anchor="ctr"/>
                </a:tc>
                <a:extLst>
                  <a:ext uri="{0D108BD9-81ED-4DB2-BD59-A6C34878D82A}">
                    <a16:rowId xmlns:a16="http://schemas.microsoft.com/office/drawing/2014/main" val="3540619888"/>
                  </a:ext>
                </a:extLst>
              </a:tr>
              <a:tr h="352731">
                <a:tc>
                  <a:txBody>
                    <a:bodyPr/>
                    <a:lstStyle/>
                    <a:p>
                      <a:pPr>
                        <a:buNone/>
                      </a:pPr>
                      <a:r>
                        <a:rPr lang="en-GB" sz="1400" b="1" dirty="0">
                          <a:solidFill>
                            <a:schemeClr val="bg1"/>
                          </a:solidFill>
                          <a:effectLst/>
                        </a:rPr>
                        <a:t>O</a:t>
                      </a:r>
                      <a:r>
                        <a:rPr lang="tr-TR" sz="1400" b="1" dirty="0">
                          <a:solidFill>
                            <a:schemeClr val="bg1"/>
                          </a:solidFill>
                          <a:effectLst/>
                        </a:rPr>
                        <a:t>IC</a:t>
                      </a:r>
                      <a:endParaRPr lang="en-GB" sz="2400" b="1" dirty="0">
                        <a:solidFill>
                          <a:schemeClr val="bg1"/>
                        </a:solidFill>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solidFill>
                  </a:tcPr>
                </a:tc>
                <a:tc>
                  <a:txBody>
                    <a:bodyPr/>
                    <a:lstStyle/>
                    <a:p>
                      <a:pPr algn="r">
                        <a:buNone/>
                      </a:pPr>
                      <a:r>
                        <a:rPr lang="en-GB" sz="1400" b="1" dirty="0">
                          <a:solidFill>
                            <a:schemeClr val="bg1"/>
                          </a:solidFill>
                          <a:effectLst/>
                        </a:rPr>
                        <a:t>353,322,806</a:t>
                      </a:r>
                      <a:endParaRPr lang="en-GB" sz="2400" b="1" dirty="0">
                        <a:solidFill>
                          <a:schemeClr val="bg1"/>
                        </a:solidFill>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solidFill>
                  </a:tcPr>
                </a:tc>
                <a:tc>
                  <a:txBody>
                    <a:bodyPr/>
                    <a:lstStyle/>
                    <a:p>
                      <a:pPr algn="r">
                        <a:buNone/>
                      </a:pPr>
                      <a:r>
                        <a:rPr lang="en-GB" sz="1400" b="1" dirty="0">
                          <a:solidFill>
                            <a:schemeClr val="bg1"/>
                          </a:solidFill>
                          <a:effectLst/>
                        </a:rPr>
                        <a:t>459,337,785</a:t>
                      </a:r>
                      <a:endParaRPr lang="en-GB" sz="2400" b="1" dirty="0">
                        <a:solidFill>
                          <a:schemeClr val="bg1"/>
                        </a:solidFill>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solidFill>
                  </a:tcPr>
                </a:tc>
                <a:tc>
                  <a:txBody>
                    <a:bodyPr/>
                    <a:lstStyle/>
                    <a:p>
                      <a:pPr algn="r">
                        <a:buNone/>
                      </a:pPr>
                      <a:r>
                        <a:rPr lang="en-GB" sz="1400" b="1" dirty="0">
                          <a:solidFill>
                            <a:schemeClr val="bg1"/>
                          </a:solidFill>
                          <a:effectLst/>
                        </a:rPr>
                        <a:t>574,034,190</a:t>
                      </a:r>
                      <a:endParaRPr lang="en-GB" sz="2400" b="1" dirty="0">
                        <a:solidFill>
                          <a:schemeClr val="bg1"/>
                        </a:solidFill>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solidFill>
                  </a:tcPr>
                </a:tc>
                <a:tc>
                  <a:txBody>
                    <a:bodyPr/>
                    <a:lstStyle/>
                    <a:p>
                      <a:pPr algn="r">
                        <a:buNone/>
                      </a:pPr>
                      <a:r>
                        <a:rPr lang="en-GB" sz="1400" b="1" dirty="0">
                          <a:solidFill>
                            <a:schemeClr val="bg1"/>
                          </a:solidFill>
                          <a:effectLst/>
                        </a:rPr>
                        <a:t>576,007,536</a:t>
                      </a:r>
                      <a:endParaRPr lang="en-GB" sz="2400" b="1" dirty="0">
                        <a:solidFill>
                          <a:schemeClr val="bg1"/>
                        </a:solidFill>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solidFill>
                  </a:tcPr>
                </a:tc>
                <a:tc>
                  <a:txBody>
                    <a:bodyPr/>
                    <a:lstStyle/>
                    <a:p>
                      <a:pPr algn="r">
                        <a:buNone/>
                      </a:pPr>
                      <a:r>
                        <a:rPr lang="en-GB" sz="1400" b="1" dirty="0">
                          <a:solidFill>
                            <a:schemeClr val="bg1"/>
                          </a:solidFill>
                          <a:effectLst/>
                        </a:rPr>
                        <a:t>403,661,828</a:t>
                      </a:r>
                      <a:endParaRPr lang="en-GB" sz="2400" b="1" dirty="0">
                        <a:solidFill>
                          <a:schemeClr val="bg1"/>
                        </a:solidFill>
                        <a:effectLst/>
                        <a:latin typeface="Times New Roman" panose="02020603050405020304" pitchFamily="18" charset="0"/>
                        <a:ea typeface="Times New Roman" panose="02020603050405020304" pitchFamily="18" charset="0"/>
                      </a:endParaRPr>
                    </a:p>
                  </a:txBody>
                  <a:tcPr marL="38100" marR="38100" marT="38100" marB="38100" anchor="ctr">
                    <a:solidFill>
                      <a:schemeClr val="tx2"/>
                    </a:solidFill>
                  </a:tcPr>
                </a:tc>
                <a:extLst>
                  <a:ext uri="{0D108BD9-81ED-4DB2-BD59-A6C34878D82A}">
                    <a16:rowId xmlns:a16="http://schemas.microsoft.com/office/drawing/2014/main" val="1645117349"/>
                  </a:ext>
                </a:extLst>
              </a:tr>
              <a:tr h="352731">
                <a:tc>
                  <a:txBody>
                    <a:bodyPr/>
                    <a:lstStyle/>
                    <a:p>
                      <a:pPr>
                        <a:buNone/>
                      </a:pPr>
                      <a:r>
                        <a:rPr lang="en-GB" sz="1400" b="1">
                          <a:effectLst/>
                        </a:rPr>
                        <a:t>Saudi Arabia </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a:effectLst/>
                        </a:rPr>
                        <a:t>42,726,766</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dirty="0">
                          <a:effectLst/>
                        </a:rPr>
                        <a:t>65,989,583</a:t>
                      </a:r>
                      <a:endParaRPr lang="en-GB" sz="24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dirty="0">
                          <a:effectLst/>
                        </a:rPr>
                        <a:t>96,109,359</a:t>
                      </a:r>
                      <a:endParaRPr lang="en-GB" sz="24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dirty="0">
                          <a:effectLst/>
                        </a:rPr>
                        <a:t>77,520,257</a:t>
                      </a:r>
                      <a:endParaRPr lang="en-GB" sz="24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dirty="0">
                          <a:effectLst/>
                        </a:rPr>
                        <a:t>82,662,164</a:t>
                      </a:r>
                      <a:endParaRPr lang="en-GB" sz="2400" b="1" dirty="0">
                        <a:effectLst/>
                        <a:latin typeface="Times New Roman" panose="02020603050405020304" pitchFamily="18" charset="0"/>
                        <a:ea typeface="Times New Roman" panose="02020603050405020304" pitchFamily="18" charset="0"/>
                      </a:endParaRPr>
                    </a:p>
                  </a:txBody>
                  <a:tcPr marL="38100" marR="38100" marT="38100" marB="38100" anchor="ctr"/>
                </a:tc>
                <a:extLst>
                  <a:ext uri="{0D108BD9-81ED-4DB2-BD59-A6C34878D82A}">
                    <a16:rowId xmlns:a16="http://schemas.microsoft.com/office/drawing/2014/main" val="2143856004"/>
                  </a:ext>
                </a:extLst>
              </a:tr>
              <a:tr h="352731">
                <a:tc>
                  <a:txBody>
                    <a:bodyPr/>
                    <a:lstStyle/>
                    <a:p>
                      <a:pPr>
                        <a:buNone/>
                      </a:pPr>
                      <a:r>
                        <a:rPr lang="en-GB" sz="1400" b="1">
                          <a:effectLst/>
                        </a:rPr>
                        <a:t>Türkiye </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a:effectLst/>
                        </a:rPr>
                        <a:t>43,750,235</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a:effectLst/>
                        </a:rPr>
                        <a:t>56,689,118</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a:effectLst/>
                        </a:rPr>
                        <a:t>65,024,960</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a:effectLst/>
                        </a:rPr>
                        <a:t>66,075,573</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a:effectLst/>
                        </a:rPr>
                        <a:t>69,898,747</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extLst>
                  <a:ext uri="{0D108BD9-81ED-4DB2-BD59-A6C34878D82A}">
                    <a16:rowId xmlns:a16="http://schemas.microsoft.com/office/drawing/2014/main" val="161346775"/>
                  </a:ext>
                </a:extLst>
              </a:tr>
              <a:tr h="352731">
                <a:tc>
                  <a:txBody>
                    <a:bodyPr/>
                    <a:lstStyle/>
                    <a:p>
                      <a:pPr>
                        <a:buNone/>
                      </a:pPr>
                      <a:r>
                        <a:rPr lang="en-GB" sz="1400" b="1">
                          <a:effectLst/>
                        </a:rPr>
                        <a:t>United Arab Emirates </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a:effectLst/>
                        </a:rPr>
                        <a:t>93,816,179</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a:effectLst/>
                        </a:rPr>
                        <a:t>113,843,932</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a:effectLst/>
                        </a:rPr>
                        <a:t>140,808,868</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a:effectLst/>
                        </a:rPr>
                        <a:t>156,468,796</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a:effectLst/>
                        </a:rPr>
                        <a:t>46,971,464</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extLst>
                  <a:ext uri="{0D108BD9-81ED-4DB2-BD59-A6C34878D82A}">
                    <a16:rowId xmlns:a16="http://schemas.microsoft.com/office/drawing/2014/main" val="4037584266"/>
                  </a:ext>
                </a:extLst>
              </a:tr>
              <a:tr h="352731">
                <a:tc>
                  <a:txBody>
                    <a:bodyPr/>
                    <a:lstStyle/>
                    <a:p>
                      <a:pPr>
                        <a:buNone/>
                      </a:pPr>
                      <a:r>
                        <a:rPr lang="en-GB" sz="1400" b="1">
                          <a:effectLst/>
                        </a:rPr>
                        <a:t>Indonesia </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a:effectLst/>
                        </a:rPr>
                        <a:t>20,182,159</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a:effectLst/>
                        </a:rPr>
                        <a:t>30,164,937</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a:effectLst/>
                        </a:rPr>
                        <a:t>37,622,745</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a:effectLst/>
                        </a:rPr>
                        <a:t>33,204,438</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a:effectLst/>
                        </a:rPr>
                        <a:t>33,634,716</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extLst>
                  <a:ext uri="{0D108BD9-81ED-4DB2-BD59-A6C34878D82A}">
                    <a16:rowId xmlns:a16="http://schemas.microsoft.com/office/drawing/2014/main" val="1687825729"/>
                  </a:ext>
                </a:extLst>
              </a:tr>
              <a:tr h="352731">
                <a:tc>
                  <a:txBody>
                    <a:bodyPr/>
                    <a:lstStyle/>
                    <a:p>
                      <a:pPr>
                        <a:buNone/>
                      </a:pPr>
                      <a:r>
                        <a:rPr lang="en-GB" sz="1400" b="1">
                          <a:effectLst/>
                        </a:rPr>
                        <a:t>Malaysia </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a:effectLst/>
                        </a:rPr>
                        <a:t>19,257,923</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a:effectLst/>
                        </a:rPr>
                        <a:t>28,370,802</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a:effectLst/>
                        </a:rPr>
                        <a:t>37,446,862</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a:effectLst/>
                        </a:rPr>
                        <a:t>30,920,064</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a:effectLst/>
                        </a:rPr>
                        <a:t>32,537,624</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extLst>
                  <a:ext uri="{0D108BD9-81ED-4DB2-BD59-A6C34878D82A}">
                    <a16:rowId xmlns:a16="http://schemas.microsoft.com/office/drawing/2014/main" val="2271130777"/>
                  </a:ext>
                </a:extLst>
              </a:tr>
              <a:tr h="352731">
                <a:tc>
                  <a:txBody>
                    <a:bodyPr/>
                    <a:lstStyle/>
                    <a:p>
                      <a:pPr>
                        <a:buNone/>
                      </a:pPr>
                      <a:r>
                        <a:rPr lang="en-GB" sz="1400" b="1">
                          <a:effectLst/>
                        </a:rPr>
                        <a:t>Egypt </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a:effectLst/>
                        </a:rPr>
                        <a:t>12,905,488</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a:effectLst/>
                        </a:rPr>
                        <a:t>15,907,271</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a:effectLst/>
                        </a:rPr>
                        <a:t>18,192,561</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a:effectLst/>
                        </a:rPr>
                        <a:t>19,124,626</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a:effectLst/>
                        </a:rPr>
                        <a:t>21,183,746</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extLst>
                  <a:ext uri="{0D108BD9-81ED-4DB2-BD59-A6C34878D82A}">
                    <a16:rowId xmlns:a16="http://schemas.microsoft.com/office/drawing/2014/main" val="4106408031"/>
                  </a:ext>
                </a:extLst>
              </a:tr>
              <a:tr h="352731">
                <a:tc>
                  <a:txBody>
                    <a:bodyPr/>
                    <a:lstStyle/>
                    <a:p>
                      <a:pPr>
                        <a:buNone/>
                      </a:pPr>
                      <a:r>
                        <a:rPr lang="en-GB" sz="1400" b="1">
                          <a:effectLst/>
                        </a:rPr>
                        <a:t>Kazakhstan </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a:effectLst/>
                        </a:rPr>
                        <a:t>7,452,926</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a:effectLst/>
                        </a:rPr>
                        <a:t>10,510,399</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a:effectLst/>
                        </a:rPr>
                        <a:t>10,835,254</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a:effectLst/>
                        </a:rPr>
                        <a:t>11,780,878</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a:effectLst/>
                        </a:rPr>
                        <a:t>10,769,379</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extLst>
                  <a:ext uri="{0D108BD9-81ED-4DB2-BD59-A6C34878D82A}">
                    <a16:rowId xmlns:a16="http://schemas.microsoft.com/office/drawing/2014/main" val="663213508"/>
                  </a:ext>
                </a:extLst>
              </a:tr>
              <a:tr h="352731">
                <a:tc>
                  <a:txBody>
                    <a:bodyPr/>
                    <a:lstStyle/>
                    <a:p>
                      <a:pPr>
                        <a:buNone/>
                      </a:pPr>
                      <a:r>
                        <a:rPr lang="en-GB" sz="1400" b="1">
                          <a:effectLst/>
                        </a:rPr>
                        <a:t>Oman </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a:effectLst/>
                        </a:rPr>
                        <a:t>10,292,101</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a:effectLst/>
                        </a:rPr>
                        <a:t>10,579,597</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a:effectLst/>
                        </a:rPr>
                        <a:t>11,656,585</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a:effectLst/>
                        </a:rPr>
                        <a:t>12,682,942</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a:effectLst/>
                        </a:rPr>
                        <a:t>9,438,659</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extLst>
                  <a:ext uri="{0D108BD9-81ED-4DB2-BD59-A6C34878D82A}">
                    <a16:rowId xmlns:a16="http://schemas.microsoft.com/office/drawing/2014/main" val="85842260"/>
                  </a:ext>
                </a:extLst>
              </a:tr>
              <a:tr h="352731">
                <a:tc>
                  <a:txBody>
                    <a:bodyPr/>
                    <a:lstStyle/>
                    <a:p>
                      <a:pPr>
                        <a:buNone/>
                      </a:pPr>
                      <a:r>
                        <a:rPr lang="en-GB" sz="1400" b="1">
                          <a:effectLst/>
                        </a:rPr>
                        <a:t>Pakistan </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a:effectLst/>
                        </a:rPr>
                        <a:t>5,098,020</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a:effectLst/>
                        </a:rPr>
                        <a:t>5,956,720</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a:effectLst/>
                        </a:rPr>
                        <a:t>6,458,408</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a:effectLst/>
                        </a:rPr>
                        <a:t>6,710,099</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a:effectLst/>
                        </a:rPr>
                        <a:t>8,621,056</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extLst>
                  <a:ext uri="{0D108BD9-81ED-4DB2-BD59-A6C34878D82A}">
                    <a16:rowId xmlns:a16="http://schemas.microsoft.com/office/drawing/2014/main" val="1887162642"/>
                  </a:ext>
                </a:extLst>
              </a:tr>
              <a:tr h="352731">
                <a:tc>
                  <a:txBody>
                    <a:bodyPr/>
                    <a:lstStyle/>
                    <a:p>
                      <a:pPr>
                        <a:buNone/>
                      </a:pPr>
                      <a:r>
                        <a:rPr lang="en-GB" sz="1400" b="1">
                          <a:effectLst/>
                        </a:rPr>
                        <a:t>Nigeria </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a:effectLst/>
                        </a:rPr>
                        <a:t>5,532,620</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a:effectLst/>
                        </a:rPr>
                        <a:t>7,002,559</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a:effectLst/>
                        </a:rPr>
                        <a:t>11,772,038</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a:effectLst/>
                        </a:rPr>
                        <a:t>10,331,644</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a:effectLst/>
                        </a:rPr>
                        <a:t>8,275,721</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extLst>
                  <a:ext uri="{0D108BD9-81ED-4DB2-BD59-A6C34878D82A}">
                    <a16:rowId xmlns:a16="http://schemas.microsoft.com/office/drawing/2014/main" val="97846280"/>
                  </a:ext>
                </a:extLst>
              </a:tr>
              <a:tr h="352731">
                <a:tc>
                  <a:txBody>
                    <a:bodyPr/>
                    <a:lstStyle/>
                    <a:p>
                      <a:pPr>
                        <a:buNone/>
                      </a:pPr>
                      <a:r>
                        <a:rPr lang="en-GB" sz="1400" b="1">
                          <a:effectLst/>
                        </a:rPr>
                        <a:t>Uzbekistan </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a:effectLst/>
                        </a:rPr>
                        <a:t>3,715,452</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a:effectLst/>
                        </a:rPr>
                        <a:t>4,853,138</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a:effectLst/>
                        </a:rPr>
                        <a:t>5,177,535</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a:effectLst/>
                        </a:rPr>
                        <a:t>5,662,643</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a:effectLst/>
                        </a:rPr>
                        <a:t>7,540,323</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extLst>
                  <a:ext uri="{0D108BD9-81ED-4DB2-BD59-A6C34878D82A}">
                    <a16:rowId xmlns:a16="http://schemas.microsoft.com/office/drawing/2014/main" val="2577701494"/>
                  </a:ext>
                </a:extLst>
              </a:tr>
              <a:tr h="352731">
                <a:tc>
                  <a:txBody>
                    <a:bodyPr/>
                    <a:lstStyle/>
                    <a:p>
                      <a:pPr>
                        <a:buNone/>
                      </a:pPr>
                      <a:r>
                        <a:rPr lang="en-GB" sz="1400" b="1">
                          <a:effectLst/>
                        </a:rPr>
                        <a:t>Qatar </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a:effectLst/>
                        </a:rPr>
                        <a:t>7,084,727</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a:effectLst/>
                        </a:rPr>
                        <a:t>12,429,149</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a:effectLst/>
                        </a:rPr>
                        <a:t>18,763,756</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a:effectLst/>
                        </a:rPr>
                        <a:t>15,956,856</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dirty="0">
                          <a:effectLst/>
                        </a:rPr>
                        <a:t>6,713,977</a:t>
                      </a:r>
                      <a:endParaRPr lang="en-GB" sz="2400" b="1" dirty="0">
                        <a:effectLst/>
                        <a:latin typeface="Times New Roman" panose="02020603050405020304" pitchFamily="18" charset="0"/>
                        <a:ea typeface="Times New Roman" panose="02020603050405020304" pitchFamily="18" charset="0"/>
                      </a:endParaRPr>
                    </a:p>
                  </a:txBody>
                  <a:tcPr marL="38100" marR="38100" marT="38100" marB="38100" anchor="ctr"/>
                </a:tc>
                <a:extLst>
                  <a:ext uri="{0D108BD9-81ED-4DB2-BD59-A6C34878D82A}">
                    <a16:rowId xmlns:a16="http://schemas.microsoft.com/office/drawing/2014/main" val="2700674840"/>
                  </a:ext>
                </a:extLst>
              </a:tr>
            </a:tbl>
          </a:graphicData>
        </a:graphic>
      </p:graphicFrame>
      <p:sp>
        <p:nvSpPr>
          <p:cNvPr id="3" name="Slide Number Placeholder 2">
            <a:extLst>
              <a:ext uri="{FF2B5EF4-FFF2-40B4-BE49-F238E27FC236}">
                <a16:creationId xmlns:a16="http://schemas.microsoft.com/office/drawing/2014/main" id="{78622A28-4BF8-7DB0-CEC9-0A17EC9E166D}"/>
              </a:ext>
            </a:extLst>
          </p:cNvPr>
          <p:cNvSpPr>
            <a:spLocks noGrp="1"/>
          </p:cNvSpPr>
          <p:nvPr>
            <p:ph type="sldNum" sz="quarter" idx="12"/>
          </p:nvPr>
        </p:nvSpPr>
        <p:spPr/>
        <p:txBody>
          <a:bodyPr/>
          <a:lstStyle/>
          <a:p>
            <a:fld id="{001EB87D-2C7B-44B5-AAC9-F83321C61E43}" type="slidenum">
              <a:rPr lang="en-GB" smtClean="0"/>
              <a:t>35</a:t>
            </a:fld>
            <a:endParaRPr lang="en-GB"/>
          </a:p>
        </p:txBody>
      </p:sp>
    </p:spTree>
    <p:extLst>
      <p:ext uri="{BB962C8B-B14F-4D97-AF65-F5344CB8AC3E}">
        <p14:creationId xmlns:p14="http://schemas.microsoft.com/office/powerpoint/2010/main" val="39163861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49543-609A-A193-1E06-A6D5E77BD5BF}"/>
              </a:ext>
            </a:extLst>
          </p:cNvPr>
          <p:cNvSpPr>
            <a:spLocks noGrp="1"/>
          </p:cNvSpPr>
          <p:nvPr>
            <p:ph type="title"/>
          </p:nvPr>
        </p:nvSpPr>
        <p:spPr>
          <a:xfrm>
            <a:off x="615820" y="136525"/>
            <a:ext cx="11576180" cy="1325563"/>
          </a:xfrm>
        </p:spPr>
        <p:txBody>
          <a:bodyPr>
            <a:normAutofit/>
          </a:bodyPr>
          <a:lstStyle/>
          <a:p>
            <a:r>
              <a:rPr lang="tr-TR" sz="3600" b="1" dirty="0"/>
              <a:t>INTRA-OIC Merchandise Export- PRODUCT CATEGORY</a:t>
            </a:r>
            <a:endParaRPr lang="en-GB" sz="3600" b="1" dirty="0"/>
          </a:p>
        </p:txBody>
      </p:sp>
      <p:graphicFrame>
        <p:nvGraphicFramePr>
          <p:cNvPr id="5" name="Content Placeholder 4">
            <a:extLst>
              <a:ext uri="{FF2B5EF4-FFF2-40B4-BE49-F238E27FC236}">
                <a16:creationId xmlns:a16="http://schemas.microsoft.com/office/drawing/2014/main" id="{E1A2F77A-C497-1471-1EEB-5E4566B464D3}"/>
              </a:ext>
            </a:extLst>
          </p:cNvPr>
          <p:cNvGraphicFramePr>
            <a:graphicFrameLocks noGrp="1"/>
          </p:cNvGraphicFramePr>
          <p:nvPr>
            <p:ph idx="1"/>
            <p:extLst>
              <p:ext uri="{D42A27DB-BD31-4B8C-83A1-F6EECF244321}">
                <p14:modId xmlns:p14="http://schemas.microsoft.com/office/powerpoint/2010/main" val="4143591735"/>
              </p:ext>
            </p:extLst>
          </p:nvPr>
        </p:nvGraphicFramePr>
        <p:xfrm>
          <a:off x="152400" y="1211858"/>
          <a:ext cx="11887200" cy="6214333"/>
        </p:xfrm>
        <a:graphic>
          <a:graphicData uri="http://schemas.openxmlformats.org/drawingml/2006/table">
            <a:tbl>
              <a:tblPr firstRow="1" firstCol="1" bandRow="1">
                <a:tableStyleId>{5C22544A-7EE6-4342-B048-85BDC9FD1C3A}</a:tableStyleId>
              </a:tblPr>
              <a:tblGrid>
                <a:gridCol w="1204191">
                  <a:extLst>
                    <a:ext uri="{9D8B030D-6E8A-4147-A177-3AD203B41FA5}">
                      <a16:colId xmlns:a16="http://schemas.microsoft.com/office/drawing/2014/main" val="1079547033"/>
                    </a:ext>
                  </a:extLst>
                </a:gridCol>
                <a:gridCol w="3550689">
                  <a:extLst>
                    <a:ext uri="{9D8B030D-6E8A-4147-A177-3AD203B41FA5}">
                      <a16:colId xmlns:a16="http://schemas.microsoft.com/office/drawing/2014/main" val="950746038"/>
                    </a:ext>
                  </a:extLst>
                </a:gridCol>
                <a:gridCol w="2377440">
                  <a:extLst>
                    <a:ext uri="{9D8B030D-6E8A-4147-A177-3AD203B41FA5}">
                      <a16:colId xmlns:a16="http://schemas.microsoft.com/office/drawing/2014/main" val="3687089859"/>
                    </a:ext>
                  </a:extLst>
                </a:gridCol>
                <a:gridCol w="2377440">
                  <a:extLst>
                    <a:ext uri="{9D8B030D-6E8A-4147-A177-3AD203B41FA5}">
                      <a16:colId xmlns:a16="http://schemas.microsoft.com/office/drawing/2014/main" val="2261202856"/>
                    </a:ext>
                  </a:extLst>
                </a:gridCol>
                <a:gridCol w="2377440">
                  <a:extLst>
                    <a:ext uri="{9D8B030D-6E8A-4147-A177-3AD203B41FA5}">
                      <a16:colId xmlns:a16="http://schemas.microsoft.com/office/drawing/2014/main" val="1595912546"/>
                    </a:ext>
                  </a:extLst>
                </a:gridCol>
              </a:tblGrid>
              <a:tr h="323590">
                <a:tc rowSpan="2">
                  <a:txBody>
                    <a:bodyPr/>
                    <a:lstStyle/>
                    <a:p>
                      <a:pPr algn="ctr">
                        <a:buNone/>
                      </a:pPr>
                      <a:r>
                        <a:rPr lang="en-GB" sz="1800" b="1" dirty="0">
                          <a:effectLst/>
                        </a:rPr>
                        <a:t>Product code</a:t>
                      </a:r>
                      <a:endParaRPr lang="en-GB" sz="2400" b="1" dirty="0">
                        <a:effectLst/>
                        <a:latin typeface="Times New Roman" panose="02020603050405020304" pitchFamily="18" charset="0"/>
                        <a:ea typeface="Times New Roman" panose="02020603050405020304" pitchFamily="18" charset="0"/>
                      </a:endParaRPr>
                    </a:p>
                  </a:txBody>
                  <a:tcPr marL="29125" marR="29125" marT="29125" marB="29125" anchor="ctr"/>
                </a:tc>
                <a:tc rowSpan="2">
                  <a:txBody>
                    <a:bodyPr/>
                    <a:lstStyle/>
                    <a:p>
                      <a:pPr algn="ctr">
                        <a:buNone/>
                      </a:pPr>
                      <a:r>
                        <a:rPr lang="en-GB" sz="1800" b="1" dirty="0">
                          <a:effectLst/>
                        </a:rPr>
                        <a:t>Product label</a:t>
                      </a:r>
                      <a:endParaRPr lang="en-GB" sz="2400" b="1" dirty="0">
                        <a:effectLst/>
                        <a:latin typeface="Times New Roman" panose="02020603050405020304" pitchFamily="18" charset="0"/>
                        <a:ea typeface="Times New Roman" panose="02020603050405020304" pitchFamily="18" charset="0"/>
                      </a:endParaRPr>
                    </a:p>
                  </a:txBody>
                  <a:tcPr marL="29125" marR="29125" marT="29125" marB="29125" anchor="ctr"/>
                </a:tc>
                <a:tc gridSpan="3">
                  <a:txBody>
                    <a:bodyPr/>
                    <a:lstStyle/>
                    <a:p>
                      <a:pPr algn="ctr">
                        <a:buNone/>
                      </a:pPr>
                      <a:r>
                        <a:rPr lang="tr-TR" sz="1800" b="1" dirty="0">
                          <a:effectLst/>
                        </a:rPr>
                        <a:t>OIC’s</a:t>
                      </a:r>
                      <a:r>
                        <a:rPr lang="en-GB" sz="1800" b="1" dirty="0">
                          <a:effectLst/>
                        </a:rPr>
                        <a:t> exports to </a:t>
                      </a:r>
                      <a:r>
                        <a:rPr lang="tr-TR" sz="1800" b="1" dirty="0">
                          <a:effectLst/>
                        </a:rPr>
                        <a:t>OIC</a:t>
                      </a:r>
                      <a:endParaRPr lang="en-GB" sz="2400" b="1" dirty="0">
                        <a:effectLst/>
                        <a:latin typeface="Times New Roman" panose="02020603050405020304" pitchFamily="18" charset="0"/>
                        <a:ea typeface="Times New Roman" panose="02020603050405020304" pitchFamily="18" charset="0"/>
                      </a:endParaRPr>
                    </a:p>
                  </a:txBody>
                  <a:tcPr marL="29125" marR="29125" marT="29125" marB="29125" anchor="ct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258599177"/>
                  </a:ext>
                </a:extLst>
              </a:tr>
              <a:tr h="323590">
                <a:tc vMerge="1">
                  <a:txBody>
                    <a:bodyPr/>
                    <a:lstStyle/>
                    <a:p>
                      <a:endParaRPr lang="en-GB"/>
                    </a:p>
                  </a:txBody>
                  <a:tcPr/>
                </a:tc>
                <a:tc vMerge="1">
                  <a:txBody>
                    <a:bodyPr/>
                    <a:lstStyle/>
                    <a:p>
                      <a:endParaRPr lang="en-GB"/>
                    </a:p>
                  </a:txBody>
                  <a:tcPr/>
                </a:tc>
                <a:tc>
                  <a:txBody>
                    <a:bodyPr/>
                    <a:lstStyle/>
                    <a:p>
                      <a:pPr algn="ctr">
                        <a:buNone/>
                      </a:pPr>
                      <a:r>
                        <a:rPr lang="en-GB" sz="1800" b="1">
                          <a:effectLst/>
                        </a:rPr>
                        <a:t>Value in 2022</a:t>
                      </a:r>
                      <a:endParaRPr lang="en-GB" sz="2400" b="1">
                        <a:effectLst/>
                        <a:latin typeface="Times New Roman" panose="02020603050405020304" pitchFamily="18" charset="0"/>
                        <a:ea typeface="Times New Roman" panose="02020603050405020304" pitchFamily="18" charset="0"/>
                      </a:endParaRPr>
                    </a:p>
                  </a:txBody>
                  <a:tcPr marL="29125" marR="29125" marT="29125" marB="29125" anchor="ctr"/>
                </a:tc>
                <a:tc>
                  <a:txBody>
                    <a:bodyPr/>
                    <a:lstStyle/>
                    <a:p>
                      <a:pPr algn="ctr">
                        <a:buNone/>
                      </a:pPr>
                      <a:r>
                        <a:rPr lang="en-GB" sz="1800" b="1">
                          <a:effectLst/>
                        </a:rPr>
                        <a:t>Value in 2023</a:t>
                      </a:r>
                      <a:endParaRPr lang="en-GB" sz="2400" b="1">
                        <a:effectLst/>
                        <a:latin typeface="Times New Roman" panose="02020603050405020304" pitchFamily="18" charset="0"/>
                        <a:ea typeface="Times New Roman" panose="02020603050405020304" pitchFamily="18" charset="0"/>
                      </a:endParaRPr>
                    </a:p>
                  </a:txBody>
                  <a:tcPr marL="29125" marR="29125" marT="29125" marB="29125" anchor="ctr"/>
                </a:tc>
                <a:tc>
                  <a:txBody>
                    <a:bodyPr/>
                    <a:lstStyle/>
                    <a:p>
                      <a:pPr algn="ctr">
                        <a:buNone/>
                      </a:pPr>
                      <a:r>
                        <a:rPr lang="en-GB" sz="1800" b="1">
                          <a:effectLst/>
                        </a:rPr>
                        <a:t>Value in 2024</a:t>
                      </a:r>
                      <a:endParaRPr lang="en-GB" sz="2400" b="1">
                        <a:effectLst/>
                        <a:latin typeface="Times New Roman" panose="02020603050405020304" pitchFamily="18" charset="0"/>
                        <a:ea typeface="Times New Roman" panose="02020603050405020304" pitchFamily="18" charset="0"/>
                      </a:endParaRPr>
                    </a:p>
                  </a:txBody>
                  <a:tcPr marL="29125" marR="29125" marT="29125" marB="29125" anchor="ctr"/>
                </a:tc>
                <a:extLst>
                  <a:ext uri="{0D108BD9-81ED-4DB2-BD59-A6C34878D82A}">
                    <a16:rowId xmlns:a16="http://schemas.microsoft.com/office/drawing/2014/main" val="3244656720"/>
                  </a:ext>
                </a:extLst>
              </a:tr>
              <a:tr h="323590">
                <a:tc>
                  <a:txBody>
                    <a:bodyPr/>
                    <a:lstStyle/>
                    <a:p>
                      <a:pPr>
                        <a:buNone/>
                      </a:pPr>
                      <a:r>
                        <a:rPr lang="en-GB" sz="1800" b="1" dirty="0">
                          <a:solidFill>
                            <a:srgbClr val="FFFF00"/>
                          </a:solidFill>
                          <a:effectLst/>
                        </a:rPr>
                        <a:t>TOTAL </a:t>
                      </a:r>
                      <a:endParaRPr lang="en-GB" sz="2400" b="1" dirty="0">
                        <a:solidFill>
                          <a:srgbClr val="FFFF00"/>
                        </a:solidFill>
                        <a:effectLst/>
                        <a:latin typeface="Times New Roman" panose="02020603050405020304" pitchFamily="18" charset="0"/>
                        <a:ea typeface="Times New Roman" panose="02020603050405020304" pitchFamily="18" charset="0"/>
                      </a:endParaRPr>
                    </a:p>
                  </a:txBody>
                  <a:tcPr marL="29125" marR="29125" marT="29125" marB="29125" anchor="ctr">
                    <a:solidFill>
                      <a:srgbClr val="002060"/>
                    </a:solidFill>
                  </a:tcPr>
                </a:tc>
                <a:tc>
                  <a:txBody>
                    <a:bodyPr/>
                    <a:lstStyle/>
                    <a:p>
                      <a:pPr>
                        <a:buNone/>
                      </a:pPr>
                      <a:r>
                        <a:rPr lang="en-GB" sz="1800" b="1" dirty="0">
                          <a:solidFill>
                            <a:srgbClr val="FFFF00"/>
                          </a:solidFill>
                          <a:effectLst/>
                        </a:rPr>
                        <a:t>All products</a:t>
                      </a:r>
                      <a:endParaRPr lang="en-GB" sz="2400" b="1" dirty="0">
                        <a:solidFill>
                          <a:srgbClr val="FFFF00"/>
                        </a:solidFill>
                        <a:effectLst/>
                        <a:latin typeface="Times New Roman" panose="02020603050405020304" pitchFamily="18" charset="0"/>
                        <a:ea typeface="Times New Roman" panose="02020603050405020304" pitchFamily="18" charset="0"/>
                      </a:endParaRPr>
                    </a:p>
                  </a:txBody>
                  <a:tcPr marL="29125" marR="29125" marT="29125" marB="29125" anchor="ctr">
                    <a:solidFill>
                      <a:srgbClr val="002060"/>
                    </a:solidFill>
                  </a:tcPr>
                </a:tc>
                <a:tc>
                  <a:txBody>
                    <a:bodyPr/>
                    <a:lstStyle/>
                    <a:p>
                      <a:pPr algn="r">
                        <a:buNone/>
                      </a:pPr>
                      <a:r>
                        <a:rPr lang="en-GB" sz="1800" b="1" dirty="0">
                          <a:solidFill>
                            <a:srgbClr val="FFFF00"/>
                          </a:solidFill>
                          <a:effectLst/>
                        </a:rPr>
                        <a:t>574,034,190</a:t>
                      </a:r>
                      <a:endParaRPr lang="en-GB" sz="2400" b="1" dirty="0">
                        <a:solidFill>
                          <a:srgbClr val="FFFF00"/>
                        </a:solidFill>
                        <a:effectLst/>
                        <a:latin typeface="Times New Roman" panose="02020603050405020304" pitchFamily="18" charset="0"/>
                        <a:ea typeface="Times New Roman" panose="02020603050405020304" pitchFamily="18" charset="0"/>
                      </a:endParaRPr>
                    </a:p>
                  </a:txBody>
                  <a:tcPr marL="29125" marR="29125" marT="29125" marB="29125" anchor="ctr">
                    <a:solidFill>
                      <a:srgbClr val="002060"/>
                    </a:solidFill>
                  </a:tcPr>
                </a:tc>
                <a:tc>
                  <a:txBody>
                    <a:bodyPr/>
                    <a:lstStyle/>
                    <a:p>
                      <a:pPr algn="r">
                        <a:buNone/>
                      </a:pPr>
                      <a:r>
                        <a:rPr lang="en-GB" sz="1800" b="1" dirty="0">
                          <a:solidFill>
                            <a:srgbClr val="FFFF00"/>
                          </a:solidFill>
                          <a:effectLst/>
                        </a:rPr>
                        <a:t>576,007,536</a:t>
                      </a:r>
                      <a:endParaRPr lang="en-GB" sz="2400" b="1" dirty="0">
                        <a:solidFill>
                          <a:srgbClr val="FFFF00"/>
                        </a:solidFill>
                        <a:effectLst/>
                        <a:latin typeface="Times New Roman" panose="02020603050405020304" pitchFamily="18" charset="0"/>
                        <a:ea typeface="Times New Roman" panose="02020603050405020304" pitchFamily="18" charset="0"/>
                      </a:endParaRPr>
                    </a:p>
                  </a:txBody>
                  <a:tcPr marL="29125" marR="29125" marT="29125" marB="29125" anchor="ctr">
                    <a:solidFill>
                      <a:srgbClr val="002060"/>
                    </a:solidFill>
                  </a:tcPr>
                </a:tc>
                <a:tc>
                  <a:txBody>
                    <a:bodyPr/>
                    <a:lstStyle/>
                    <a:p>
                      <a:pPr algn="r">
                        <a:buNone/>
                      </a:pPr>
                      <a:r>
                        <a:rPr lang="en-GB" sz="1800" b="1" dirty="0">
                          <a:solidFill>
                            <a:srgbClr val="FFFF00"/>
                          </a:solidFill>
                          <a:effectLst/>
                        </a:rPr>
                        <a:t>403,661,828</a:t>
                      </a:r>
                      <a:endParaRPr lang="en-GB" sz="2400" b="1" dirty="0">
                        <a:solidFill>
                          <a:srgbClr val="FFFF00"/>
                        </a:solidFill>
                        <a:effectLst/>
                        <a:latin typeface="Times New Roman" panose="02020603050405020304" pitchFamily="18" charset="0"/>
                        <a:ea typeface="Times New Roman" panose="02020603050405020304" pitchFamily="18" charset="0"/>
                      </a:endParaRPr>
                    </a:p>
                  </a:txBody>
                  <a:tcPr marL="29125" marR="29125" marT="29125" marB="29125" anchor="ctr">
                    <a:solidFill>
                      <a:srgbClr val="002060"/>
                    </a:solidFill>
                  </a:tcPr>
                </a:tc>
                <a:extLst>
                  <a:ext uri="{0D108BD9-81ED-4DB2-BD59-A6C34878D82A}">
                    <a16:rowId xmlns:a16="http://schemas.microsoft.com/office/drawing/2014/main" val="1614053993"/>
                  </a:ext>
                </a:extLst>
              </a:tr>
              <a:tr h="584784">
                <a:tc>
                  <a:txBody>
                    <a:bodyPr/>
                    <a:lstStyle/>
                    <a:p>
                      <a:pPr>
                        <a:buNone/>
                      </a:pPr>
                      <a:r>
                        <a:rPr lang="en-GB" sz="1800" b="1">
                          <a:effectLst/>
                        </a:rPr>
                        <a:t>27 </a:t>
                      </a:r>
                      <a:endParaRPr lang="en-GB" sz="2400" b="1">
                        <a:effectLst/>
                        <a:latin typeface="Times New Roman" panose="02020603050405020304" pitchFamily="18" charset="0"/>
                        <a:ea typeface="Times New Roman" panose="02020603050405020304" pitchFamily="18" charset="0"/>
                      </a:endParaRPr>
                    </a:p>
                  </a:txBody>
                  <a:tcPr marL="29125" marR="29125" marT="29125" marB="29125" anchor="ctr"/>
                </a:tc>
                <a:tc>
                  <a:txBody>
                    <a:bodyPr/>
                    <a:lstStyle/>
                    <a:p>
                      <a:pPr>
                        <a:buNone/>
                      </a:pPr>
                      <a:r>
                        <a:rPr lang="en-GB" sz="1800" b="1" dirty="0">
                          <a:effectLst/>
                        </a:rPr>
                        <a:t>Mineral fuels, mineral oils and products of their distillation</a:t>
                      </a:r>
                      <a:endParaRPr lang="en-GB" sz="2400" b="1" dirty="0">
                        <a:effectLst/>
                        <a:latin typeface="Times New Roman" panose="02020603050405020304" pitchFamily="18" charset="0"/>
                        <a:ea typeface="Times New Roman" panose="02020603050405020304" pitchFamily="18" charset="0"/>
                      </a:endParaRPr>
                    </a:p>
                  </a:txBody>
                  <a:tcPr marL="29125" marR="29125" marT="29125" marB="29125" anchor="ctr"/>
                </a:tc>
                <a:tc>
                  <a:txBody>
                    <a:bodyPr/>
                    <a:lstStyle/>
                    <a:p>
                      <a:pPr algn="r">
                        <a:buNone/>
                      </a:pPr>
                      <a:r>
                        <a:rPr lang="en-GB" sz="1800" b="1" dirty="0">
                          <a:effectLst/>
                        </a:rPr>
                        <a:t>158,422,827</a:t>
                      </a:r>
                      <a:endParaRPr lang="en-GB" sz="2400" b="1" dirty="0">
                        <a:effectLst/>
                        <a:latin typeface="Times New Roman" panose="02020603050405020304" pitchFamily="18" charset="0"/>
                        <a:ea typeface="Times New Roman" panose="02020603050405020304" pitchFamily="18" charset="0"/>
                      </a:endParaRPr>
                    </a:p>
                  </a:txBody>
                  <a:tcPr marL="29125" marR="29125" marT="29125" marB="29125" anchor="ctr"/>
                </a:tc>
                <a:tc>
                  <a:txBody>
                    <a:bodyPr/>
                    <a:lstStyle/>
                    <a:p>
                      <a:pPr algn="r">
                        <a:buNone/>
                      </a:pPr>
                      <a:r>
                        <a:rPr lang="en-GB" sz="1800" b="1" dirty="0">
                          <a:effectLst/>
                        </a:rPr>
                        <a:t>136,638,083</a:t>
                      </a:r>
                      <a:endParaRPr lang="en-GB" sz="2400" b="1" dirty="0">
                        <a:effectLst/>
                        <a:latin typeface="Times New Roman" panose="02020603050405020304" pitchFamily="18" charset="0"/>
                        <a:ea typeface="Times New Roman" panose="02020603050405020304" pitchFamily="18" charset="0"/>
                      </a:endParaRPr>
                    </a:p>
                  </a:txBody>
                  <a:tcPr marL="29125" marR="29125" marT="29125" marB="29125" anchor="ctr"/>
                </a:tc>
                <a:tc>
                  <a:txBody>
                    <a:bodyPr/>
                    <a:lstStyle/>
                    <a:p>
                      <a:pPr algn="r">
                        <a:buNone/>
                      </a:pPr>
                      <a:r>
                        <a:rPr lang="en-GB" sz="1800" b="1">
                          <a:effectLst/>
                        </a:rPr>
                        <a:t>113,701,862</a:t>
                      </a:r>
                      <a:endParaRPr lang="en-GB" sz="2400" b="1">
                        <a:effectLst/>
                        <a:latin typeface="Times New Roman" panose="02020603050405020304" pitchFamily="18" charset="0"/>
                        <a:ea typeface="Times New Roman" panose="02020603050405020304" pitchFamily="18" charset="0"/>
                      </a:endParaRPr>
                    </a:p>
                  </a:txBody>
                  <a:tcPr marL="29125" marR="29125" marT="29125" marB="29125" anchor="ctr"/>
                </a:tc>
                <a:extLst>
                  <a:ext uri="{0D108BD9-81ED-4DB2-BD59-A6C34878D82A}">
                    <a16:rowId xmlns:a16="http://schemas.microsoft.com/office/drawing/2014/main" val="3234891629"/>
                  </a:ext>
                </a:extLst>
              </a:tr>
              <a:tr h="845978">
                <a:tc>
                  <a:txBody>
                    <a:bodyPr/>
                    <a:lstStyle/>
                    <a:p>
                      <a:pPr>
                        <a:buNone/>
                      </a:pPr>
                      <a:r>
                        <a:rPr lang="en-GB" sz="1800" b="1">
                          <a:effectLst/>
                        </a:rPr>
                        <a:t>71 </a:t>
                      </a:r>
                      <a:endParaRPr lang="en-GB" sz="2400" b="1">
                        <a:effectLst/>
                        <a:latin typeface="Times New Roman" panose="02020603050405020304" pitchFamily="18" charset="0"/>
                        <a:ea typeface="Times New Roman" panose="02020603050405020304" pitchFamily="18" charset="0"/>
                      </a:endParaRPr>
                    </a:p>
                  </a:txBody>
                  <a:tcPr marL="29125" marR="29125" marT="29125" marB="29125" anchor="ctr"/>
                </a:tc>
                <a:tc>
                  <a:txBody>
                    <a:bodyPr/>
                    <a:lstStyle/>
                    <a:p>
                      <a:pPr>
                        <a:buNone/>
                      </a:pPr>
                      <a:r>
                        <a:rPr lang="en-GB" sz="1800" b="1" dirty="0">
                          <a:effectLst/>
                        </a:rPr>
                        <a:t>Natural or cultured pearls, precious or semi-precious stones, precious metals</a:t>
                      </a:r>
                      <a:endParaRPr lang="en-GB" sz="2400" b="1" dirty="0">
                        <a:effectLst/>
                        <a:latin typeface="Times New Roman" panose="02020603050405020304" pitchFamily="18" charset="0"/>
                        <a:ea typeface="Times New Roman" panose="02020603050405020304" pitchFamily="18" charset="0"/>
                      </a:endParaRPr>
                    </a:p>
                  </a:txBody>
                  <a:tcPr marL="29125" marR="29125" marT="29125" marB="29125" anchor="ctr"/>
                </a:tc>
                <a:tc>
                  <a:txBody>
                    <a:bodyPr/>
                    <a:lstStyle/>
                    <a:p>
                      <a:pPr algn="r">
                        <a:buNone/>
                      </a:pPr>
                      <a:r>
                        <a:rPr lang="en-GB" sz="1800" b="1" dirty="0">
                          <a:effectLst/>
                        </a:rPr>
                        <a:t>43,246,907</a:t>
                      </a:r>
                      <a:endParaRPr lang="en-GB" sz="2400" b="1" dirty="0">
                        <a:effectLst/>
                        <a:latin typeface="Times New Roman" panose="02020603050405020304" pitchFamily="18" charset="0"/>
                        <a:ea typeface="Times New Roman" panose="02020603050405020304" pitchFamily="18" charset="0"/>
                      </a:endParaRPr>
                    </a:p>
                  </a:txBody>
                  <a:tcPr marL="29125" marR="29125" marT="29125" marB="29125" anchor="ctr"/>
                </a:tc>
                <a:tc>
                  <a:txBody>
                    <a:bodyPr/>
                    <a:lstStyle/>
                    <a:p>
                      <a:pPr algn="r">
                        <a:buNone/>
                      </a:pPr>
                      <a:r>
                        <a:rPr lang="en-GB" sz="1800" b="1" dirty="0">
                          <a:effectLst/>
                        </a:rPr>
                        <a:t>67,136,679</a:t>
                      </a:r>
                      <a:endParaRPr lang="en-GB" sz="2400" b="1" dirty="0">
                        <a:effectLst/>
                        <a:latin typeface="Times New Roman" panose="02020603050405020304" pitchFamily="18" charset="0"/>
                        <a:ea typeface="Times New Roman" panose="02020603050405020304" pitchFamily="18" charset="0"/>
                      </a:endParaRPr>
                    </a:p>
                  </a:txBody>
                  <a:tcPr marL="29125" marR="29125" marT="29125" marB="29125" anchor="ctr"/>
                </a:tc>
                <a:tc>
                  <a:txBody>
                    <a:bodyPr/>
                    <a:lstStyle/>
                    <a:p>
                      <a:pPr algn="r">
                        <a:buNone/>
                      </a:pPr>
                      <a:r>
                        <a:rPr lang="en-GB" sz="1800" b="1" dirty="0">
                          <a:effectLst/>
                        </a:rPr>
                        <a:t>31,014,153</a:t>
                      </a:r>
                      <a:endParaRPr lang="en-GB" sz="2400" b="1" dirty="0">
                        <a:effectLst/>
                        <a:latin typeface="Times New Roman" panose="02020603050405020304" pitchFamily="18" charset="0"/>
                        <a:ea typeface="Times New Roman" panose="02020603050405020304" pitchFamily="18" charset="0"/>
                      </a:endParaRPr>
                    </a:p>
                  </a:txBody>
                  <a:tcPr marL="29125" marR="29125" marT="29125" marB="29125" anchor="ctr"/>
                </a:tc>
                <a:extLst>
                  <a:ext uri="{0D108BD9-81ED-4DB2-BD59-A6C34878D82A}">
                    <a16:rowId xmlns:a16="http://schemas.microsoft.com/office/drawing/2014/main" val="3448831067"/>
                  </a:ext>
                </a:extLst>
              </a:tr>
              <a:tr h="585942">
                <a:tc>
                  <a:txBody>
                    <a:bodyPr/>
                    <a:lstStyle/>
                    <a:p>
                      <a:pPr>
                        <a:buNone/>
                      </a:pPr>
                      <a:r>
                        <a:rPr lang="en-GB" sz="1800" b="1">
                          <a:effectLst/>
                        </a:rPr>
                        <a:t>39 </a:t>
                      </a:r>
                      <a:endParaRPr lang="en-GB" sz="2400" b="1">
                        <a:effectLst/>
                        <a:latin typeface="Times New Roman" panose="02020603050405020304" pitchFamily="18" charset="0"/>
                        <a:ea typeface="Times New Roman" panose="02020603050405020304" pitchFamily="18" charset="0"/>
                      </a:endParaRPr>
                    </a:p>
                  </a:txBody>
                  <a:tcPr marL="29125" marR="29125" marT="29125" marB="29125" anchor="ctr"/>
                </a:tc>
                <a:tc>
                  <a:txBody>
                    <a:bodyPr/>
                    <a:lstStyle/>
                    <a:p>
                      <a:pPr>
                        <a:buNone/>
                      </a:pPr>
                      <a:r>
                        <a:rPr lang="en-GB" sz="1800" b="1">
                          <a:effectLst/>
                        </a:rPr>
                        <a:t>Plastics and articles thereof</a:t>
                      </a:r>
                      <a:endParaRPr lang="en-GB" sz="2400" b="1">
                        <a:effectLst/>
                        <a:latin typeface="Times New Roman" panose="02020603050405020304" pitchFamily="18" charset="0"/>
                        <a:ea typeface="Times New Roman" panose="02020603050405020304" pitchFamily="18" charset="0"/>
                      </a:endParaRPr>
                    </a:p>
                  </a:txBody>
                  <a:tcPr marL="29125" marR="29125" marT="29125" marB="29125" anchor="ctr"/>
                </a:tc>
                <a:tc>
                  <a:txBody>
                    <a:bodyPr/>
                    <a:lstStyle/>
                    <a:p>
                      <a:pPr algn="r">
                        <a:buNone/>
                      </a:pPr>
                      <a:r>
                        <a:rPr lang="en-GB" sz="1800" b="1">
                          <a:effectLst/>
                        </a:rPr>
                        <a:t>28,532,456</a:t>
                      </a:r>
                      <a:endParaRPr lang="en-GB" sz="2400" b="1">
                        <a:effectLst/>
                        <a:latin typeface="Times New Roman" panose="02020603050405020304" pitchFamily="18" charset="0"/>
                        <a:ea typeface="Times New Roman" panose="02020603050405020304" pitchFamily="18" charset="0"/>
                      </a:endParaRPr>
                    </a:p>
                  </a:txBody>
                  <a:tcPr marL="29125" marR="29125" marT="29125" marB="29125" anchor="ctr"/>
                </a:tc>
                <a:tc>
                  <a:txBody>
                    <a:bodyPr/>
                    <a:lstStyle/>
                    <a:p>
                      <a:pPr algn="r">
                        <a:buNone/>
                      </a:pPr>
                      <a:r>
                        <a:rPr lang="en-GB" sz="1800" b="1" dirty="0">
                          <a:effectLst/>
                        </a:rPr>
                        <a:t>24,119,126</a:t>
                      </a:r>
                      <a:endParaRPr lang="en-GB" sz="2400" b="1" dirty="0">
                        <a:effectLst/>
                        <a:latin typeface="Times New Roman" panose="02020603050405020304" pitchFamily="18" charset="0"/>
                        <a:ea typeface="Times New Roman" panose="02020603050405020304" pitchFamily="18" charset="0"/>
                      </a:endParaRPr>
                    </a:p>
                  </a:txBody>
                  <a:tcPr marL="29125" marR="29125" marT="29125" marB="29125" anchor="ctr"/>
                </a:tc>
                <a:tc>
                  <a:txBody>
                    <a:bodyPr/>
                    <a:lstStyle/>
                    <a:p>
                      <a:pPr algn="r">
                        <a:buNone/>
                      </a:pPr>
                      <a:r>
                        <a:rPr lang="en-GB" sz="1800" b="1">
                          <a:effectLst/>
                        </a:rPr>
                        <a:t>20,809,387</a:t>
                      </a:r>
                      <a:endParaRPr lang="en-GB" sz="2400" b="1">
                        <a:effectLst/>
                        <a:latin typeface="Times New Roman" panose="02020603050405020304" pitchFamily="18" charset="0"/>
                        <a:ea typeface="Times New Roman" panose="02020603050405020304" pitchFamily="18" charset="0"/>
                      </a:endParaRPr>
                    </a:p>
                  </a:txBody>
                  <a:tcPr marL="29125" marR="29125" marT="29125" marB="29125" anchor="ctr"/>
                </a:tc>
                <a:extLst>
                  <a:ext uri="{0D108BD9-81ED-4DB2-BD59-A6C34878D82A}">
                    <a16:rowId xmlns:a16="http://schemas.microsoft.com/office/drawing/2014/main" val="3136015062"/>
                  </a:ext>
                </a:extLst>
              </a:tr>
              <a:tr h="584784">
                <a:tc>
                  <a:txBody>
                    <a:bodyPr/>
                    <a:lstStyle/>
                    <a:p>
                      <a:pPr>
                        <a:buNone/>
                      </a:pPr>
                      <a:r>
                        <a:rPr lang="en-GB" sz="1800" b="1">
                          <a:effectLst/>
                        </a:rPr>
                        <a:t>85 </a:t>
                      </a:r>
                      <a:endParaRPr lang="en-GB" sz="2400" b="1">
                        <a:effectLst/>
                        <a:latin typeface="Times New Roman" panose="02020603050405020304" pitchFamily="18" charset="0"/>
                        <a:ea typeface="Times New Roman" panose="02020603050405020304" pitchFamily="18" charset="0"/>
                      </a:endParaRPr>
                    </a:p>
                  </a:txBody>
                  <a:tcPr marL="29125" marR="29125" marT="29125" marB="29125" anchor="ctr"/>
                </a:tc>
                <a:tc>
                  <a:txBody>
                    <a:bodyPr/>
                    <a:lstStyle/>
                    <a:p>
                      <a:pPr>
                        <a:buNone/>
                      </a:pPr>
                      <a:r>
                        <a:rPr lang="en-GB" sz="1800" b="1" dirty="0">
                          <a:effectLst/>
                        </a:rPr>
                        <a:t>Electrical machinery and equipment and parts thereof</a:t>
                      </a:r>
                      <a:endParaRPr lang="en-GB" sz="2400" b="1" dirty="0">
                        <a:effectLst/>
                        <a:latin typeface="Times New Roman" panose="02020603050405020304" pitchFamily="18" charset="0"/>
                        <a:ea typeface="Times New Roman" panose="02020603050405020304" pitchFamily="18" charset="0"/>
                      </a:endParaRPr>
                    </a:p>
                  </a:txBody>
                  <a:tcPr marL="29125" marR="29125" marT="29125" marB="29125" anchor="ctr"/>
                </a:tc>
                <a:tc>
                  <a:txBody>
                    <a:bodyPr/>
                    <a:lstStyle/>
                    <a:p>
                      <a:pPr algn="r">
                        <a:buNone/>
                      </a:pPr>
                      <a:r>
                        <a:rPr lang="en-GB" sz="1800" b="1">
                          <a:effectLst/>
                        </a:rPr>
                        <a:t>39,418,663</a:t>
                      </a:r>
                      <a:endParaRPr lang="en-GB" sz="2400" b="1">
                        <a:effectLst/>
                        <a:latin typeface="Times New Roman" panose="02020603050405020304" pitchFamily="18" charset="0"/>
                        <a:ea typeface="Times New Roman" panose="02020603050405020304" pitchFamily="18" charset="0"/>
                      </a:endParaRPr>
                    </a:p>
                  </a:txBody>
                  <a:tcPr marL="29125" marR="29125" marT="29125" marB="29125" anchor="ctr"/>
                </a:tc>
                <a:tc>
                  <a:txBody>
                    <a:bodyPr/>
                    <a:lstStyle/>
                    <a:p>
                      <a:pPr algn="r">
                        <a:buNone/>
                      </a:pPr>
                      <a:r>
                        <a:rPr lang="en-GB" sz="1800" b="1" dirty="0">
                          <a:effectLst/>
                        </a:rPr>
                        <a:t>42,579,790</a:t>
                      </a:r>
                      <a:endParaRPr lang="en-GB" sz="2400" b="1" dirty="0">
                        <a:effectLst/>
                        <a:latin typeface="Times New Roman" panose="02020603050405020304" pitchFamily="18" charset="0"/>
                        <a:ea typeface="Times New Roman" panose="02020603050405020304" pitchFamily="18" charset="0"/>
                      </a:endParaRPr>
                    </a:p>
                  </a:txBody>
                  <a:tcPr marL="29125" marR="29125" marT="29125" marB="29125" anchor="ctr"/>
                </a:tc>
                <a:tc>
                  <a:txBody>
                    <a:bodyPr/>
                    <a:lstStyle/>
                    <a:p>
                      <a:pPr algn="r">
                        <a:buNone/>
                      </a:pPr>
                      <a:r>
                        <a:rPr lang="en-GB" sz="1800" b="1">
                          <a:effectLst/>
                        </a:rPr>
                        <a:t>18,844,042</a:t>
                      </a:r>
                      <a:endParaRPr lang="en-GB" sz="2400" b="1">
                        <a:effectLst/>
                        <a:latin typeface="Times New Roman" panose="02020603050405020304" pitchFamily="18" charset="0"/>
                        <a:ea typeface="Times New Roman" panose="02020603050405020304" pitchFamily="18" charset="0"/>
                      </a:endParaRPr>
                    </a:p>
                  </a:txBody>
                  <a:tcPr marL="29125" marR="29125" marT="29125" marB="29125" anchor="ctr"/>
                </a:tc>
                <a:extLst>
                  <a:ext uri="{0D108BD9-81ED-4DB2-BD59-A6C34878D82A}">
                    <a16:rowId xmlns:a16="http://schemas.microsoft.com/office/drawing/2014/main" val="2658096349"/>
                  </a:ext>
                </a:extLst>
              </a:tr>
              <a:tr h="1691783">
                <a:tc>
                  <a:txBody>
                    <a:bodyPr/>
                    <a:lstStyle/>
                    <a:p>
                      <a:pPr>
                        <a:buNone/>
                      </a:pPr>
                      <a:r>
                        <a:rPr lang="en-GB" sz="1800" b="1">
                          <a:effectLst/>
                        </a:rPr>
                        <a:t>15 </a:t>
                      </a:r>
                      <a:endParaRPr lang="en-GB" sz="2400" b="1">
                        <a:effectLst/>
                        <a:latin typeface="Times New Roman" panose="02020603050405020304" pitchFamily="18" charset="0"/>
                        <a:ea typeface="Times New Roman" panose="02020603050405020304" pitchFamily="18" charset="0"/>
                      </a:endParaRPr>
                    </a:p>
                  </a:txBody>
                  <a:tcPr marL="29125" marR="29125" marT="29125" marB="29125" anchor="ctr"/>
                </a:tc>
                <a:tc>
                  <a:txBody>
                    <a:bodyPr/>
                    <a:lstStyle/>
                    <a:p>
                      <a:pPr>
                        <a:buNone/>
                      </a:pPr>
                      <a:r>
                        <a:rPr lang="en-GB" sz="1800" b="1" dirty="0">
                          <a:effectLst/>
                        </a:rPr>
                        <a:t>Animal, vegetable or microbial fats and oils and their cleavage products; prepared edible fats; . . .</a:t>
                      </a:r>
                      <a:endParaRPr lang="en-GB" sz="2400" b="1" dirty="0">
                        <a:effectLst/>
                        <a:latin typeface="Times New Roman" panose="02020603050405020304" pitchFamily="18" charset="0"/>
                        <a:ea typeface="Times New Roman" panose="02020603050405020304" pitchFamily="18" charset="0"/>
                      </a:endParaRPr>
                    </a:p>
                  </a:txBody>
                  <a:tcPr marL="29125" marR="29125" marT="29125" marB="29125" anchor="ctr"/>
                </a:tc>
                <a:tc>
                  <a:txBody>
                    <a:bodyPr/>
                    <a:lstStyle/>
                    <a:p>
                      <a:pPr algn="r">
                        <a:buNone/>
                      </a:pPr>
                      <a:r>
                        <a:rPr lang="en-GB" sz="1800" b="1" dirty="0">
                          <a:effectLst/>
                        </a:rPr>
                        <a:t>23,888,723</a:t>
                      </a:r>
                      <a:endParaRPr lang="en-GB" sz="2400" b="1" dirty="0">
                        <a:effectLst/>
                        <a:latin typeface="Times New Roman" panose="02020603050405020304" pitchFamily="18" charset="0"/>
                        <a:ea typeface="Times New Roman" panose="02020603050405020304" pitchFamily="18" charset="0"/>
                      </a:endParaRPr>
                    </a:p>
                  </a:txBody>
                  <a:tcPr marL="29125" marR="29125" marT="29125" marB="29125" anchor="ctr"/>
                </a:tc>
                <a:tc>
                  <a:txBody>
                    <a:bodyPr/>
                    <a:lstStyle/>
                    <a:p>
                      <a:pPr algn="r">
                        <a:buNone/>
                      </a:pPr>
                      <a:r>
                        <a:rPr lang="en-GB" sz="1800" b="1" dirty="0">
                          <a:effectLst/>
                        </a:rPr>
                        <a:t>18,146,930</a:t>
                      </a:r>
                      <a:endParaRPr lang="en-GB" sz="2400" b="1" dirty="0">
                        <a:effectLst/>
                        <a:latin typeface="Times New Roman" panose="02020603050405020304" pitchFamily="18" charset="0"/>
                        <a:ea typeface="Times New Roman" panose="02020603050405020304" pitchFamily="18" charset="0"/>
                      </a:endParaRPr>
                    </a:p>
                  </a:txBody>
                  <a:tcPr marL="29125" marR="29125" marT="29125" marB="29125" anchor="ctr"/>
                </a:tc>
                <a:tc>
                  <a:txBody>
                    <a:bodyPr/>
                    <a:lstStyle/>
                    <a:p>
                      <a:pPr algn="r">
                        <a:buNone/>
                      </a:pPr>
                      <a:r>
                        <a:rPr lang="en-GB" sz="1800" b="1" dirty="0">
                          <a:effectLst/>
                        </a:rPr>
                        <a:t>17,559,220</a:t>
                      </a:r>
                      <a:endParaRPr lang="en-GB" sz="2400" b="1" dirty="0">
                        <a:effectLst/>
                        <a:latin typeface="Times New Roman" panose="02020603050405020304" pitchFamily="18" charset="0"/>
                        <a:ea typeface="Times New Roman" panose="02020603050405020304" pitchFamily="18" charset="0"/>
                      </a:endParaRPr>
                    </a:p>
                  </a:txBody>
                  <a:tcPr marL="29125" marR="29125" marT="29125" marB="29125" anchor="ctr"/>
                </a:tc>
                <a:extLst>
                  <a:ext uri="{0D108BD9-81ED-4DB2-BD59-A6C34878D82A}">
                    <a16:rowId xmlns:a16="http://schemas.microsoft.com/office/drawing/2014/main" val="244096926"/>
                  </a:ext>
                </a:extLst>
              </a:tr>
            </a:tbl>
          </a:graphicData>
        </a:graphic>
      </p:graphicFrame>
      <p:sp>
        <p:nvSpPr>
          <p:cNvPr id="4" name="Slide Number Placeholder 3">
            <a:extLst>
              <a:ext uri="{FF2B5EF4-FFF2-40B4-BE49-F238E27FC236}">
                <a16:creationId xmlns:a16="http://schemas.microsoft.com/office/drawing/2014/main" id="{3DD63567-C1C5-4883-9B03-7AFFF6CAC3DC}"/>
              </a:ext>
            </a:extLst>
          </p:cNvPr>
          <p:cNvSpPr>
            <a:spLocks noGrp="1"/>
          </p:cNvSpPr>
          <p:nvPr>
            <p:ph type="sldNum" sz="quarter" idx="12"/>
          </p:nvPr>
        </p:nvSpPr>
        <p:spPr/>
        <p:txBody>
          <a:bodyPr/>
          <a:lstStyle/>
          <a:p>
            <a:fld id="{001EB87D-2C7B-44B5-AAC9-F83321C61E43}" type="slidenum">
              <a:rPr lang="en-GB" smtClean="0"/>
              <a:t>36</a:t>
            </a:fld>
            <a:endParaRPr lang="en-GB"/>
          </a:p>
        </p:txBody>
      </p:sp>
    </p:spTree>
    <p:extLst>
      <p:ext uri="{BB962C8B-B14F-4D97-AF65-F5344CB8AC3E}">
        <p14:creationId xmlns:p14="http://schemas.microsoft.com/office/powerpoint/2010/main" val="14220528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A8204-CEB3-F821-150E-FB5172C6C475}"/>
              </a:ext>
            </a:extLst>
          </p:cNvPr>
          <p:cNvSpPr>
            <a:spLocks noGrp="1"/>
          </p:cNvSpPr>
          <p:nvPr>
            <p:ph type="title"/>
          </p:nvPr>
        </p:nvSpPr>
        <p:spPr/>
        <p:txBody>
          <a:bodyPr>
            <a:normAutofit fontScale="90000"/>
          </a:bodyPr>
          <a:lstStyle/>
          <a:p>
            <a:r>
              <a:rPr lang="en-US" dirty="0"/>
              <a:t>Intra-OIC </a:t>
            </a:r>
            <a:r>
              <a:rPr lang="tr-TR" dirty="0"/>
              <a:t>Merchandise </a:t>
            </a:r>
            <a:r>
              <a:rPr lang="en-US" dirty="0"/>
              <a:t>Export share in OIC export</a:t>
            </a:r>
            <a:br>
              <a:rPr lang="en-US" dirty="0"/>
            </a:br>
            <a:endParaRPr lang="en-GB" dirty="0"/>
          </a:p>
        </p:txBody>
      </p:sp>
      <p:graphicFrame>
        <p:nvGraphicFramePr>
          <p:cNvPr id="4" name="Content Placeholder 3">
            <a:extLst>
              <a:ext uri="{FF2B5EF4-FFF2-40B4-BE49-F238E27FC236}">
                <a16:creationId xmlns:a16="http://schemas.microsoft.com/office/drawing/2014/main" id="{EDAA4749-68C6-40D3-F5A6-1BD790910514}"/>
              </a:ext>
            </a:extLst>
          </p:cNvPr>
          <p:cNvGraphicFramePr>
            <a:graphicFrameLocks noGrp="1"/>
          </p:cNvGraphicFramePr>
          <p:nvPr>
            <p:ph idx="1"/>
            <p:extLst>
              <p:ext uri="{D42A27DB-BD31-4B8C-83A1-F6EECF244321}">
                <p14:modId xmlns:p14="http://schemas.microsoft.com/office/powerpoint/2010/main" val="3044244177"/>
              </p:ext>
            </p:extLst>
          </p:nvPr>
        </p:nvGraphicFramePr>
        <p:xfrm>
          <a:off x="503853" y="1194318"/>
          <a:ext cx="11364685" cy="5663682"/>
        </p:xfrm>
        <a:graphic>
          <a:graphicData uri="http://schemas.openxmlformats.org/drawingml/2006/chart">
            <c:chart xmlns:c="http://schemas.openxmlformats.org/drawingml/2006/chart" xmlns:r="http://schemas.openxmlformats.org/officeDocument/2006/relationships" r:id="rId3"/>
          </a:graphicData>
        </a:graphic>
      </p:graphicFrame>
      <p:sp>
        <p:nvSpPr>
          <p:cNvPr id="5" name="Slide Number Placeholder 4">
            <a:extLst>
              <a:ext uri="{FF2B5EF4-FFF2-40B4-BE49-F238E27FC236}">
                <a16:creationId xmlns:a16="http://schemas.microsoft.com/office/drawing/2014/main" id="{B828294E-EBEC-0135-BC11-9BB46E0CB5E5}"/>
              </a:ext>
            </a:extLst>
          </p:cNvPr>
          <p:cNvSpPr>
            <a:spLocks noGrp="1"/>
          </p:cNvSpPr>
          <p:nvPr>
            <p:ph type="sldNum" sz="quarter" idx="12"/>
          </p:nvPr>
        </p:nvSpPr>
        <p:spPr/>
        <p:txBody>
          <a:bodyPr/>
          <a:lstStyle/>
          <a:p>
            <a:fld id="{001EB87D-2C7B-44B5-AAC9-F83321C61E43}" type="slidenum">
              <a:rPr lang="en-GB" smtClean="0"/>
              <a:t>37</a:t>
            </a:fld>
            <a:endParaRPr lang="en-GB"/>
          </a:p>
        </p:txBody>
      </p:sp>
    </p:spTree>
    <p:extLst>
      <p:ext uri="{BB962C8B-B14F-4D97-AF65-F5344CB8AC3E}">
        <p14:creationId xmlns:p14="http://schemas.microsoft.com/office/powerpoint/2010/main" val="25269358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CD50-C6D6-FEBA-D2C4-D157A49A0B12}"/>
              </a:ext>
            </a:extLst>
          </p:cNvPr>
          <p:cNvSpPr>
            <a:spLocks noGrp="1"/>
          </p:cNvSpPr>
          <p:nvPr>
            <p:ph type="title"/>
          </p:nvPr>
        </p:nvSpPr>
        <p:spPr>
          <a:xfrm>
            <a:off x="838200" y="365125"/>
            <a:ext cx="11353800" cy="1325563"/>
          </a:xfrm>
        </p:spPr>
        <p:txBody>
          <a:bodyPr>
            <a:normAutofit/>
          </a:bodyPr>
          <a:lstStyle/>
          <a:p>
            <a:r>
              <a:rPr lang="en-GB" sz="4000" b="1" dirty="0">
                <a:highlight>
                  <a:srgbClr val="FFFF00"/>
                </a:highlight>
              </a:rPr>
              <a:t>IMPACT FACTORS </a:t>
            </a:r>
            <a:r>
              <a:rPr lang="en-GB" sz="4000" b="1" dirty="0"/>
              <a:t>on OIC and INTRA-OIC TRADE</a:t>
            </a:r>
          </a:p>
        </p:txBody>
      </p:sp>
      <p:sp>
        <p:nvSpPr>
          <p:cNvPr id="3" name="Content Placeholder 2">
            <a:extLst>
              <a:ext uri="{FF2B5EF4-FFF2-40B4-BE49-F238E27FC236}">
                <a16:creationId xmlns:a16="http://schemas.microsoft.com/office/drawing/2014/main" id="{FD79BDC0-368E-64D8-9493-1A4ED3F2FD09}"/>
              </a:ext>
            </a:extLst>
          </p:cNvPr>
          <p:cNvSpPr>
            <a:spLocks noGrp="1"/>
          </p:cNvSpPr>
          <p:nvPr>
            <p:ph idx="1"/>
          </p:nvPr>
        </p:nvSpPr>
        <p:spPr/>
        <p:txBody>
          <a:bodyPr>
            <a:normAutofit fontScale="92500" lnSpcReduction="10000"/>
          </a:bodyPr>
          <a:lstStyle/>
          <a:p>
            <a:pPr marL="0" indent="0">
              <a:buNone/>
            </a:pPr>
            <a:r>
              <a:rPr lang="en-US" dirty="0"/>
              <a:t>Mostly similar obstacles e.g.</a:t>
            </a:r>
          </a:p>
          <a:p>
            <a:r>
              <a:rPr lang="en-US" dirty="0"/>
              <a:t>Protectionist trade regimes, </a:t>
            </a:r>
          </a:p>
          <a:p>
            <a:r>
              <a:rPr lang="en-US" dirty="0"/>
              <a:t>Dependency on limited types of commodity exports, </a:t>
            </a:r>
          </a:p>
          <a:p>
            <a:r>
              <a:rPr lang="en-US" dirty="0"/>
              <a:t>Burden customs and other supply chain procedures, </a:t>
            </a:r>
          </a:p>
          <a:p>
            <a:r>
              <a:rPr lang="en-US" dirty="0"/>
              <a:t>Regional and domestic political and economic instability,</a:t>
            </a:r>
          </a:p>
          <a:p>
            <a:r>
              <a:rPr lang="en-US" dirty="0"/>
              <a:t>Increasing the cost of transportation, </a:t>
            </a:r>
          </a:p>
          <a:p>
            <a:r>
              <a:rPr lang="en-US" dirty="0"/>
              <a:t>Limited access to regional and overseas markets,</a:t>
            </a:r>
          </a:p>
          <a:p>
            <a:r>
              <a:rPr lang="en-US" dirty="0"/>
              <a:t>Inadequate financial resources and underdeveloped financial systems.</a:t>
            </a:r>
            <a:endParaRPr lang="en-GB" dirty="0"/>
          </a:p>
          <a:p>
            <a:endParaRPr lang="en-GB" dirty="0"/>
          </a:p>
        </p:txBody>
      </p:sp>
      <p:sp>
        <p:nvSpPr>
          <p:cNvPr id="4" name="Slide Number Placeholder 3">
            <a:extLst>
              <a:ext uri="{FF2B5EF4-FFF2-40B4-BE49-F238E27FC236}">
                <a16:creationId xmlns:a16="http://schemas.microsoft.com/office/drawing/2014/main" id="{E46134AD-5D89-601C-7AC9-19C821FA6410}"/>
              </a:ext>
            </a:extLst>
          </p:cNvPr>
          <p:cNvSpPr>
            <a:spLocks noGrp="1"/>
          </p:cNvSpPr>
          <p:nvPr>
            <p:ph type="sldNum" sz="quarter" idx="12"/>
          </p:nvPr>
        </p:nvSpPr>
        <p:spPr/>
        <p:txBody>
          <a:bodyPr/>
          <a:lstStyle/>
          <a:p>
            <a:fld id="{001EB87D-2C7B-44B5-AAC9-F83321C61E43}" type="slidenum">
              <a:rPr lang="en-GB" smtClean="0"/>
              <a:t>38</a:t>
            </a:fld>
            <a:endParaRPr lang="en-GB"/>
          </a:p>
        </p:txBody>
      </p:sp>
    </p:spTree>
    <p:extLst>
      <p:ext uri="{BB962C8B-B14F-4D97-AF65-F5344CB8AC3E}">
        <p14:creationId xmlns:p14="http://schemas.microsoft.com/office/powerpoint/2010/main" val="77647102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81689D1-1A6D-8EA7-860E-42D738730513}"/>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9D32F93-50AC-4C46-A5DB-291C60DDB7B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Triangle 18">
            <a:extLst>
              <a:ext uri="{FF2B5EF4-FFF2-40B4-BE49-F238E27FC236}">
                <a16:creationId xmlns:a16="http://schemas.microsoft.com/office/drawing/2014/main" id="{827DC2C4-B485-428A-BF4A-472D2967F47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EE04B5EB-F158-4507-90DD-BD23620C7CC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828750-41A6-FD9E-BD52-7E5EC75AEDC5}"/>
              </a:ext>
            </a:extLst>
          </p:cNvPr>
          <p:cNvSpPr>
            <a:spLocks noGrp="1"/>
          </p:cNvSpPr>
          <p:nvPr>
            <p:ph type="ctrTitle"/>
          </p:nvPr>
        </p:nvSpPr>
        <p:spPr>
          <a:xfrm>
            <a:off x="965200" y="1383528"/>
            <a:ext cx="5925989" cy="3167510"/>
          </a:xfrm>
        </p:spPr>
        <p:txBody>
          <a:bodyPr anchor="b">
            <a:normAutofit/>
          </a:bodyPr>
          <a:lstStyle/>
          <a:p>
            <a:pPr algn="r"/>
            <a:r>
              <a:rPr lang="tr-TR" sz="9600" dirty="0">
                <a:highlight>
                  <a:srgbClr val="FF00FF"/>
                </a:highlight>
              </a:rPr>
              <a:t>OIC</a:t>
            </a:r>
            <a:endParaRPr lang="en-GB" sz="9600" dirty="0">
              <a:highlight>
                <a:srgbClr val="FF00FF"/>
              </a:highlight>
            </a:endParaRPr>
          </a:p>
        </p:txBody>
      </p:sp>
      <p:sp>
        <p:nvSpPr>
          <p:cNvPr id="3" name="Subtitle 2">
            <a:extLst>
              <a:ext uri="{FF2B5EF4-FFF2-40B4-BE49-F238E27FC236}">
                <a16:creationId xmlns:a16="http://schemas.microsoft.com/office/drawing/2014/main" id="{5A47448C-CAAA-57BA-BF62-923E987B2847}"/>
              </a:ext>
            </a:extLst>
          </p:cNvPr>
          <p:cNvSpPr>
            <a:spLocks noGrp="1"/>
          </p:cNvSpPr>
          <p:nvPr>
            <p:ph type="subTitle" idx="1"/>
          </p:nvPr>
        </p:nvSpPr>
        <p:spPr>
          <a:xfrm>
            <a:off x="965201" y="4582814"/>
            <a:ext cx="5925987" cy="1312657"/>
          </a:xfrm>
        </p:spPr>
        <p:txBody>
          <a:bodyPr anchor="t">
            <a:normAutofit/>
          </a:bodyPr>
          <a:lstStyle/>
          <a:p>
            <a:pPr algn="r"/>
            <a:r>
              <a:rPr lang="tr-TR" sz="2200" b="1" dirty="0">
                <a:highlight>
                  <a:srgbClr val="FF00FF"/>
                </a:highlight>
              </a:rPr>
              <a:t>SERVICE TRADE</a:t>
            </a:r>
          </a:p>
          <a:p>
            <a:pPr algn="r"/>
            <a:r>
              <a:rPr lang="tr-TR" sz="2200" b="1" dirty="0"/>
              <a:t>EXPORT-IMPORT</a:t>
            </a:r>
          </a:p>
          <a:p>
            <a:pPr algn="r"/>
            <a:r>
              <a:rPr lang="tr-TR" sz="2200" b="1" dirty="0">
                <a:highlight>
                  <a:srgbClr val="FF00FF"/>
                </a:highlight>
              </a:rPr>
              <a:t>NO DATA AVIALABILITY</a:t>
            </a:r>
            <a:endParaRPr lang="en-GB" sz="2200" b="1" dirty="0">
              <a:highlight>
                <a:srgbClr val="FF00FF"/>
              </a:highlight>
            </a:endParaRPr>
          </a:p>
        </p:txBody>
      </p:sp>
      <p:pic>
        <p:nvPicPr>
          <p:cNvPr id="4" name="Picture 3" descr="A logo of a globe&#10;&#10;AI-generated content may be incorrect.">
            <a:extLst>
              <a:ext uri="{FF2B5EF4-FFF2-40B4-BE49-F238E27FC236}">
                <a16:creationId xmlns:a16="http://schemas.microsoft.com/office/drawing/2014/main" id="{4FD299D1-33E1-F01C-79E4-3B9595603821}"/>
              </a:ext>
            </a:extLst>
          </p:cNvPr>
          <p:cNvPicPr>
            <a:picLocks noChangeAspect="1"/>
          </p:cNvPicPr>
          <p:nvPr/>
        </p:nvPicPr>
        <p:blipFill>
          <a:blip r:embed="rId3"/>
          <a:stretch>
            <a:fillRect/>
          </a:stretch>
        </p:blipFill>
        <p:spPr>
          <a:xfrm>
            <a:off x="965200" y="2339331"/>
            <a:ext cx="2621772" cy="2244537"/>
          </a:xfrm>
          <a:prstGeom prst="rect">
            <a:avLst/>
          </a:prstGeom>
        </p:spPr>
      </p:pic>
      <p:sp>
        <p:nvSpPr>
          <p:cNvPr id="5" name="Slide Number Placeholder 4">
            <a:extLst>
              <a:ext uri="{FF2B5EF4-FFF2-40B4-BE49-F238E27FC236}">
                <a16:creationId xmlns:a16="http://schemas.microsoft.com/office/drawing/2014/main" id="{07D61170-75FC-5143-50AB-43ED506086D3}"/>
              </a:ext>
            </a:extLst>
          </p:cNvPr>
          <p:cNvSpPr>
            <a:spLocks noGrp="1"/>
          </p:cNvSpPr>
          <p:nvPr>
            <p:ph type="sldNum" sz="quarter" idx="12"/>
          </p:nvPr>
        </p:nvSpPr>
        <p:spPr/>
        <p:txBody>
          <a:bodyPr/>
          <a:lstStyle/>
          <a:p>
            <a:fld id="{001EB87D-2C7B-44B5-AAC9-F83321C61E43}" type="slidenum">
              <a:rPr lang="en-GB" smtClean="0"/>
              <a:t>39</a:t>
            </a:fld>
            <a:endParaRPr lang="en-GB"/>
          </a:p>
        </p:txBody>
      </p:sp>
    </p:spTree>
    <p:extLst>
      <p:ext uri="{BB962C8B-B14F-4D97-AF65-F5344CB8AC3E}">
        <p14:creationId xmlns:p14="http://schemas.microsoft.com/office/powerpoint/2010/main" val="53912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2000"/>
                                  </p:stCondLst>
                                  <p:iterate type="lt">
                                    <p:tmPct val="10000"/>
                                  </p:iterate>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4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2DD52B-4FFC-413D-A70D-CBADA0AF26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8AAE4C-AD2F-D9F6-73A2-7C3902D1938F}"/>
              </a:ext>
            </a:extLst>
          </p:cNvPr>
          <p:cNvSpPr>
            <a:spLocks noGrp="1"/>
          </p:cNvSpPr>
          <p:nvPr>
            <p:ph type="title"/>
          </p:nvPr>
        </p:nvSpPr>
        <p:spPr>
          <a:xfrm>
            <a:off x="0" y="-205273"/>
            <a:ext cx="12192000" cy="1325563"/>
          </a:xfrm>
          <a:solidFill>
            <a:schemeClr val="bg1"/>
          </a:solidFill>
        </p:spPr>
        <p:txBody>
          <a:bodyPr>
            <a:normAutofit/>
          </a:bodyPr>
          <a:lstStyle/>
          <a:p>
            <a:pPr algn="ctr"/>
            <a:r>
              <a:rPr lang="en-GB" sz="3600" b="1" dirty="0"/>
              <a:t>WORLD TRADE OVERVIEW</a:t>
            </a:r>
            <a:r>
              <a:rPr lang="tr-TR" sz="3600" dirty="0">
                <a:highlight>
                  <a:srgbClr val="FFFF00"/>
                </a:highlight>
              </a:rPr>
              <a:t/>
            </a:r>
            <a:br>
              <a:rPr lang="tr-TR" sz="3600" dirty="0">
                <a:highlight>
                  <a:srgbClr val="FFFF00"/>
                </a:highlight>
              </a:rPr>
            </a:br>
            <a:endParaRPr lang="en-GB" sz="3600" dirty="0"/>
          </a:p>
        </p:txBody>
      </p:sp>
      <p:graphicFrame>
        <p:nvGraphicFramePr>
          <p:cNvPr id="4" name="Content Placeholder 3">
            <a:extLst>
              <a:ext uri="{FF2B5EF4-FFF2-40B4-BE49-F238E27FC236}">
                <a16:creationId xmlns:a16="http://schemas.microsoft.com/office/drawing/2014/main" id="{07BA8354-1BC4-531B-2B29-D6D9271D4676}"/>
              </a:ext>
            </a:extLst>
          </p:cNvPr>
          <p:cNvGraphicFramePr>
            <a:graphicFrameLocks noGrp="1"/>
          </p:cNvGraphicFramePr>
          <p:nvPr>
            <p:ph idx="1"/>
            <p:extLst>
              <p:ext uri="{D42A27DB-BD31-4B8C-83A1-F6EECF244321}">
                <p14:modId xmlns:p14="http://schemas.microsoft.com/office/powerpoint/2010/main" val="1256003328"/>
              </p:ext>
            </p:extLst>
          </p:nvPr>
        </p:nvGraphicFramePr>
        <p:xfrm>
          <a:off x="43543" y="1008939"/>
          <a:ext cx="12148456" cy="2795040"/>
        </p:xfrm>
        <a:graphic>
          <a:graphicData uri="http://schemas.openxmlformats.org/drawingml/2006/table">
            <a:tbl>
              <a:tblPr firstRow="1" firstCol="1" bandRow="1">
                <a:tableStyleId>{5C22544A-7EE6-4342-B048-85BDC9FD1C3A}</a:tableStyleId>
              </a:tblPr>
              <a:tblGrid>
                <a:gridCol w="1957046">
                  <a:extLst>
                    <a:ext uri="{9D8B030D-6E8A-4147-A177-3AD203B41FA5}">
                      <a16:colId xmlns:a16="http://schemas.microsoft.com/office/drawing/2014/main" val="1059993319"/>
                    </a:ext>
                  </a:extLst>
                </a:gridCol>
                <a:gridCol w="2063719">
                  <a:extLst>
                    <a:ext uri="{9D8B030D-6E8A-4147-A177-3AD203B41FA5}">
                      <a16:colId xmlns:a16="http://schemas.microsoft.com/office/drawing/2014/main" val="4199627918"/>
                    </a:ext>
                  </a:extLst>
                </a:gridCol>
                <a:gridCol w="2010383">
                  <a:extLst>
                    <a:ext uri="{9D8B030D-6E8A-4147-A177-3AD203B41FA5}">
                      <a16:colId xmlns:a16="http://schemas.microsoft.com/office/drawing/2014/main" val="844061528"/>
                    </a:ext>
                  </a:extLst>
                </a:gridCol>
                <a:gridCol w="2010383">
                  <a:extLst>
                    <a:ext uri="{9D8B030D-6E8A-4147-A177-3AD203B41FA5}">
                      <a16:colId xmlns:a16="http://schemas.microsoft.com/office/drawing/2014/main" val="3007115325"/>
                    </a:ext>
                  </a:extLst>
                </a:gridCol>
                <a:gridCol w="2010383">
                  <a:extLst>
                    <a:ext uri="{9D8B030D-6E8A-4147-A177-3AD203B41FA5}">
                      <a16:colId xmlns:a16="http://schemas.microsoft.com/office/drawing/2014/main" val="297461385"/>
                    </a:ext>
                  </a:extLst>
                </a:gridCol>
                <a:gridCol w="2096542">
                  <a:extLst>
                    <a:ext uri="{9D8B030D-6E8A-4147-A177-3AD203B41FA5}">
                      <a16:colId xmlns:a16="http://schemas.microsoft.com/office/drawing/2014/main" val="573306192"/>
                    </a:ext>
                  </a:extLst>
                </a:gridCol>
              </a:tblGrid>
              <a:tr h="581730">
                <a:tc>
                  <a:txBody>
                    <a:bodyPr/>
                    <a:lstStyle/>
                    <a:p>
                      <a:pPr algn="ctr">
                        <a:buNone/>
                      </a:pPr>
                      <a:endParaRPr lang="en-GB" sz="1800" b="1" dirty="0">
                        <a:effectLst/>
                        <a:latin typeface="Times New Roman" panose="02020603050405020304" pitchFamily="18" charset="0"/>
                        <a:ea typeface="Times New Roman" panose="02020603050405020304" pitchFamily="18" charset="0"/>
                      </a:endParaRPr>
                    </a:p>
                  </a:txBody>
                  <a:tcPr marL="23445" marR="23445" marT="23445" marB="23445" anchor="ctr">
                    <a:solidFill>
                      <a:srgbClr val="FF0000"/>
                    </a:solidFill>
                  </a:tcPr>
                </a:tc>
                <a:tc>
                  <a:txBody>
                    <a:bodyPr/>
                    <a:lstStyle/>
                    <a:p>
                      <a:pPr algn="ctr">
                        <a:buNone/>
                      </a:pPr>
                      <a:r>
                        <a:rPr lang="en-GB" sz="1600" b="1" dirty="0">
                          <a:effectLst/>
                        </a:rPr>
                        <a:t>2020</a:t>
                      </a:r>
                      <a:endParaRPr lang="en-GB" sz="1800" b="1" dirty="0">
                        <a:effectLst/>
                        <a:latin typeface="Times New Roman" panose="02020603050405020304" pitchFamily="18" charset="0"/>
                        <a:ea typeface="Times New Roman" panose="02020603050405020304" pitchFamily="18" charset="0"/>
                      </a:endParaRPr>
                    </a:p>
                  </a:txBody>
                  <a:tcPr marL="23445" marR="23445" marT="23445" marB="23445" anchor="ctr">
                    <a:solidFill>
                      <a:srgbClr val="FF0000"/>
                    </a:solidFill>
                  </a:tcPr>
                </a:tc>
                <a:tc>
                  <a:txBody>
                    <a:bodyPr/>
                    <a:lstStyle/>
                    <a:p>
                      <a:pPr algn="ctr">
                        <a:buNone/>
                      </a:pPr>
                      <a:r>
                        <a:rPr lang="en-GB" sz="1600" b="1" dirty="0">
                          <a:effectLst/>
                        </a:rPr>
                        <a:t>2021</a:t>
                      </a:r>
                      <a:endParaRPr lang="en-GB" sz="1800" b="1" dirty="0">
                        <a:effectLst/>
                        <a:latin typeface="Times New Roman" panose="02020603050405020304" pitchFamily="18" charset="0"/>
                        <a:ea typeface="Times New Roman" panose="02020603050405020304" pitchFamily="18" charset="0"/>
                      </a:endParaRPr>
                    </a:p>
                  </a:txBody>
                  <a:tcPr marL="23445" marR="23445" marT="23445" marB="23445" anchor="ctr">
                    <a:solidFill>
                      <a:srgbClr val="FF0000"/>
                    </a:solidFill>
                  </a:tcPr>
                </a:tc>
                <a:tc>
                  <a:txBody>
                    <a:bodyPr/>
                    <a:lstStyle/>
                    <a:p>
                      <a:pPr algn="ctr">
                        <a:buNone/>
                      </a:pPr>
                      <a:r>
                        <a:rPr lang="en-GB" sz="1600" b="1" dirty="0">
                          <a:effectLst/>
                        </a:rPr>
                        <a:t>2022</a:t>
                      </a:r>
                      <a:endParaRPr lang="en-GB" sz="1800" b="1" dirty="0">
                        <a:effectLst/>
                        <a:latin typeface="Times New Roman" panose="02020603050405020304" pitchFamily="18" charset="0"/>
                        <a:ea typeface="Times New Roman" panose="02020603050405020304" pitchFamily="18" charset="0"/>
                      </a:endParaRPr>
                    </a:p>
                  </a:txBody>
                  <a:tcPr marL="23445" marR="23445" marT="23445" marB="23445" anchor="ctr">
                    <a:solidFill>
                      <a:srgbClr val="FF0000"/>
                    </a:solidFill>
                  </a:tcPr>
                </a:tc>
                <a:tc>
                  <a:txBody>
                    <a:bodyPr/>
                    <a:lstStyle/>
                    <a:p>
                      <a:pPr algn="ctr">
                        <a:buNone/>
                      </a:pPr>
                      <a:r>
                        <a:rPr lang="en-GB" sz="1600" b="1" dirty="0">
                          <a:effectLst/>
                        </a:rPr>
                        <a:t>2023</a:t>
                      </a:r>
                      <a:endParaRPr lang="en-GB" sz="1800" b="1" dirty="0">
                        <a:effectLst/>
                        <a:latin typeface="Times New Roman" panose="02020603050405020304" pitchFamily="18" charset="0"/>
                        <a:ea typeface="Times New Roman" panose="02020603050405020304" pitchFamily="18" charset="0"/>
                      </a:endParaRPr>
                    </a:p>
                  </a:txBody>
                  <a:tcPr marL="23445" marR="23445" marT="23445" marB="23445" anchor="ctr">
                    <a:solidFill>
                      <a:srgbClr val="FF0000"/>
                    </a:solidFill>
                  </a:tcPr>
                </a:tc>
                <a:tc>
                  <a:txBody>
                    <a:bodyPr/>
                    <a:lstStyle/>
                    <a:p>
                      <a:pPr algn="ctr">
                        <a:buNone/>
                      </a:pPr>
                      <a:r>
                        <a:rPr lang="en-GB" sz="1600" b="1" dirty="0">
                          <a:effectLst/>
                        </a:rPr>
                        <a:t>2024</a:t>
                      </a:r>
                      <a:endParaRPr lang="en-GB" sz="1800" b="1" dirty="0">
                        <a:effectLst/>
                        <a:latin typeface="Times New Roman" panose="02020603050405020304" pitchFamily="18" charset="0"/>
                        <a:ea typeface="Times New Roman" panose="02020603050405020304" pitchFamily="18" charset="0"/>
                      </a:endParaRPr>
                    </a:p>
                  </a:txBody>
                  <a:tcPr marL="23445" marR="23445" marT="23445" marB="23445" anchor="ctr">
                    <a:solidFill>
                      <a:srgbClr val="FF0000"/>
                    </a:solidFill>
                  </a:tcPr>
                </a:tc>
                <a:extLst>
                  <a:ext uri="{0D108BD9-81ED-4DB2-BD59-A6C34878D82A}">
                    <a16:rowId xmlns:a16="http://schemas.microsoft.com/office/drawing/2014/main" val="710830061"/>
                  </a:ext>
                </a:extLst>
              </a:tr>
              <a:tr h="280676">
                <a:tc>
                  <a:txBody>
                    <a:bodyPr/>
                    <a:lstStyle/>
                    <a:p>
                      <a:pPr>
                        <a:buNone/>
                      </a:pPr>
                      <a:endParaRPr lang="tr-TR" sz="2000" b="1" dirty="0">
                        <a:solidFill>
                          <a:srgbClr val="FF0000"/>
                        </a:solidFill>
                        <a:effectLst/>
                      </a:endParaRPr>
                    </a:p>
                    <a:p>
                      <a:pPr>
                        <a:buNone/>
                      </a:pPr>
                      <a:r>
                        <a:rPr lang="tr-TR" sz="2000" b="1" dirty="0">
                          <a:solidFill>
                            <a:srgbClr val="FF0000"/>
                          </a:solidFill>
                          <a:effectLst/>
                        </a:rPr>
                        <a:t>Mercandise</a:t>
                      </a:r>
                    </a:p>
                    <a:p>
                      <a:pPr>
                        <a:buNone/>
                      </a:pPr>
                      <a:r>
                        <a:rPr lang="tr-TR" sz="2000" b="1" dirty="0">
                          <a:solidFill>
                            <a:srgbClr val="FF0000"/>
                          </a:solidFill>
                          <a:effectLst/>
                          <a:latin typeface="Times New Roman" panose="02020603050405020304" pitchFamily="18" charset="0"/>
                          <a:ea typeface="Times New Roman" panose="02020603050405020304" pitchFamily="18" charset="0"/>
                        </a:rPr>
                        <a:t>EXPORT</a:t>
                      </a:r>
                      <a:endParaRPr lang="en-GB" sz="2400" b="1" dirty="0">
                        <a:solidFill>
                          <a:srgbClr val="FF0000"/>
                        </a:solidFill>
                        <a:effectLst/>
                        <a:latin typeface="Times New Roman" panose="02020603050405020304" pitchFamily="18" charset="0"/>
                        <a:ea typeface="Times New Roman" panose="02020603050405020304" pitchFamily="18" charset="0"/>
                      </a:endParaRPr>
                    </a:p>
                  </a:txBody>
                  <a:tcPr marL="23445" marR="23445" marT="23445" marB="23445" anchor="ctr">
                    <a:solidFill>
                      <a:schemeClr val="accent1">
                        <a:lumMod val="40000"/>
                        <a:lumOff val="60000"/>
                      </a:schemeClr>
                    </a:solidFill>
                  </a:tcPr>
                </a:tc>
                <a:tc>
                  <a:txBody>
                    <a:bodyPr/>
                    <a:lstStyle/>
                    <a:p>
                      <a:pPr algn="r">
                        <a:buNone/>
                      </a:pPr>
                      <a:r>
                        <a:rPr lang="en-GB" sz="1800" b="1" dirty="0">
                          <a:effectLst/>
                        </a:rPr>
                        <a:t>17,494,444,311</a:t>
                      </a:r>
                      <a:endParaRPr lang="en-GB" sz="2000" b="1" dirty="0">
                        <a:effectLst/>
                        <a:latin typeface="Times New Roman" panose="02020603050405020304" pitchFamily="18" charset="0"/>
                        <a:ea typeface="Times New Roman" panose="02020603050405020304" pitchFamily="18" charset="0"/>
                      </a:endParaRPr>
                    </a:p>
                  </a:txBody>
                  <a:tcPr marL="23445" marR="23445" marT="23445" marB="23445" anchor="ctr">
                    <a:solidFill>
                      <a:schemeClr val="accent1">
                        <a:lumMod val="40000"/>
                        <a:lumOff val="60000"/>
                      </a:schemeClr>
                    </a:solidFill>
                  </a:tcPr>
                </a:tc>
                <a:tc>
                  <a:txBody>
                    <a:bodyPr/>
                    <a:lstStyle/>
                    <a:p>
                      <a:pPr algn="r">
                        <a:buNone/>
                      </a:pPr>
                      <a:r>
                        <a:rPr lang="en-GB" sz="1800" b="1" dirty="0">
                          <a:effectLst/>
                        </a:rPr>
                        <a:t>22,148,344,040</a:t>
                      </a:r>
                      <a:endParaRPr lang="en-GB" sz="2000" b="1" dirty="0">
                        <a:effectLst/>
                        <a:latin typeface="Times New Roman" panose="02020603050405020304" pitchFamily="18" charset="0"/>
                        <a:ea typeface="Times New Roman" panose="02020603050405020304" pitchFamily="18" charset="0"/>
                      </a:endParaRPr>
                    </a:p>
                  </a:txBody>
                  <a:tcPr marL="23445" marR="23445" marT="23445" marB="23445" anchor="ctr">
                    <a:solidFill>
                      <a:schemeClr val="accent1">
                        <a:lumMod val="40000"/>
                        <a:lumOff val="60000"/>
                      </a:schemeClr>
                    </a:solidFill>
                  </a:tcPr>
                </a:tc>
                <a:tc>
                  <a:txBody>
                    <a:bodyPr/>
                    <a:lstStyle/>
                    <a:p>
                      <a:pPr algn="r">
                        <a:buNone/>
                      </a:pPr>
                      <a:r>
                        <a:rPr lang="en-GB" sz="1800" b="1" dirty="0">
                          <a:effectLst/>
                        </a:rPr>
                        <a:t>24,701,959,316</a:t>
                      </a:r>
                      <a:endParaRPr lang="en-GB" sz="2000" b="1" dirty="0">
                        <a:effectLst/>
                        <a:latin typeface="Times New Roman" panose="02020603050405020304" pitchFamily="18" charset="0"/>
                        <a:ea typeface="Times New Roman" panose="02020603050405020304" pitchFamily="18" charset="0"/>
                      </a:endParaRPr>
                    </a:p>
                  </a:txBody>
                  <a:tcPr marL="23445" marR="23445" marT="23445" marB="23445" anchor="ctr">
                    <a:solidFill>
                      <a:schemeClr val="accent1">
                        <a:lumMod val="40000"/>
                        <a:lumOff val="60000"/>
                      </a:schemeClr>
                    </a:solidFill>
                  </a:tcPr>
                </a:tc>
                <a:tc>
                  <a:txBody>
                    <a:bodyPr/>
                    <a:lstStyle/>
                    <a:p>
                      <a:pPr algn="r">
                        <a:buNone/>
                      </a:pPr>
                      <a:r>
                        <a:rPr lang="en-GB" sz="1800" b="1" dirty="0">
                          <a:effectLst/>
                        </a:rPr>
                        <a:t>23,633,258,628</a:t>
                      </a:r>
                      <a:endParaRPr lang="en-GB" sz="2000" b="1" dirty="0">
                        <a:effectLst/>
                        <a:latin typeface="Times New Roman" panose="02020603050405020304" pitchFamily="18" charset="0"/>
                        <a:ea typeface="Times New Roman" panose="02020603050405020304" pitchFamily="18" charset="0"/>
                      </a:endParaRPr>
                    </a:p>
                  </a:txBody>
                  <a:tcPr marL="23445" marR="23445" marT="23445" marB="23445" anchor="ctr">
                    <a:solidFill>
                      <a:schemeClr val="accent1">
                        <a:lumMod val="40000"/>
                        <a:lumOff val="60000"/>
                      </a:schemeClr>
                    </a:solidFill>
                  </a:tcPr>
                </a:tc>
                <a:tc>
                  <a:txBody>
                    <a:bodyPr/>
                    <a:lstStyle/>
                    <a:p>
                      <a:pPr algn="r">
                        <a:buNone/>
                      </a:pPr>
                      <a:endParaRPr lang="tr-TR" sz="1800" b="1" dirty="0">
                        <a:effectLst/>
                      </a:endParaRPr>
                    </a:p>
                    <a:p>
                      <a:pPr algn="r">
                        <a:buNone/>
                      </a:pPr>
                      <a:r>
                        <a:rPr lang="en-GB" sz="1800" b="1" dirty="0">
                          <a:effectLst/>
                        </a:rPr>
                        <a:t>23,899,979,068</a:t>
                      </a:r>
                      <a:endParaRPr lang="tr-TR" sz="1800" b="1" dirty="0">
                        <a:effectLst/>
                      </a:endParaRPr>
                    </a:p>
                    <a:p>
                      <a:pPr algn="r">
                        <a:buNone/>
                      </a:pPr>
                      <a:r>
                        <a:rPr lang="tr-TR" sz="1800" b="1" dirty="0">
                          <a:effectLst/>
                          <a:highlight>
                            <a:srgbClr val="FFFF00"/>
                          </a:highlight>
                        </a:rPr>
                        <a:t>(1.1%)</a:t>
                      </a:r>
                    </a:p>
                  </a:txBody>
                  <a:tcPr marL="23445" marR="23445" marT="23445" marB="23445" anchor="ctr">
                    <a:solidFill>
                      <a:schemeClr val="accent1">
                        <a:lumMod val="40000"/>
                        <a:lumOff val="60000"/>
                      </a:schemeClr>
                    </a:solidFill>
                  </a:tcPr>
                </a:tc>
                <a:extLst>
                  <a:ext uri="{0D108BD9-81ED-4DB2-BD59-A6C34878D82A}">
                    <a16:rowId xmlns:a16="http://schemas.microsoft.com/office/drawing/2014/main" val="554833484"/>
                  </a:ext>
                </a:extLst>
              </a:tr>
              <a:tr h="0">
                <a:tc>
                  <a:txBody>
                    <a:bodyPr/>
                    <a:lstStyle/>
                    <a:p>
                      <a:pPr marL="0" algn="l" defTabSz="914400" rtl="0" eaLnBrk="1" latinLnBrk="0" hangingPunct="1">
                        <a:buNone/>
                      </a:pPr>
                      <a:r>
                        <a:rPr lang="tr-TR" sz="2000" b="1" kern="1200" dirty="0">
                          <a:solidFill>
                            <a:srgbClr val="FF0000"/>
                          </a:solidFill>
                          <a:effectLst/>
                          <a:latin typeface="+mn-lt"/>
                          <a:ea typeface="+mn-ea"/>
                          <a:cs typeface="+mn-cs"/>
                        </a:rPr>
                        <a:t>Service</a:t>
                      </a:r>
                    </a:p>
                    <a:p>
                      <a:pPr marL="0" algn="l" defTabSz="914400" rtl="0" eaLnBrk="1" latinLnBrk="0" hangingPunct="1">
                        <a:buNone/>
                      </a:pPr>
                      <a:r>
                        <a:rPr lang="tr-TR" sz="2000" b="1" kern="1200" dirty="0">
                          <a:solidFill>
                            <a:srgbClr val="FF0000"/>
                          </a:solidFill>
                          <a:effectLst/>
                          <a:latin typeface="+mn-lt"/>
                          <a:ea typeface="+mn-ea"/>
                          <a:cs typeface="+mn-cs"/>
                        </a:rPr>
                        <a:t>EXPORT</a:t>
                      </a:r>
                      <a:endParaRPr lang="en-GB" sz="2000" b="1" kern="1200" dirty="0">
                        <a:solidFill>
                          <a:srgbClr val="FF0000"/>
                        </a:solidFill>
                        <a:effectLst/>
                        <a:latin typeface="+mn-lt"/>
                        <a:ea typeface="+mn-ea"/>
                        <a:cs typeface="+mn-cs"/>
                      </a:endParaRPr>
                    </a:p>
                  </a:txBody>
                  <a:tcPr marL="23445" marR="23445" marT="23445" marB="23445" anchor="ctr">
                    <a:solidFill>
                      <a:schemeClr val="accent1">
                        <a:lumMod val="40000"/>
                        <a:lumOff val="60000"/>
                      </a:schemeClr>
                    </a:solidFill>
                  </a:tcPr>
                </a:tc>
                <a:tc>
                  <a:txBody>
                    <a:bodyPr/>
                    <a:lstStyle/>
                    <a:p>
                      <a:pPr algn="r">
                        <a:buNone/>
                      </a:pPr>
                      <a:r>
                        <a:rPr lang="en-GB" sz="1800" b="1" dirty="0">
                          <a:effectLst/>
                        </a:rPr>
                        <a:t>5,320,263,199</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1">
                        <a:lumMod val="40000"/>
                        <a:lumOff val="60000"/>
                      </a:schemeClr>
                    </a:solidFill>
                  </a:tcPr>
                </a:tc>
                <a:tc>
                  <a:txBody>
                    <a:bodyPr/>
                    <a:lstStyle/>
                    <a:p>
                      <a:pPr algn="r">
                        <a:buNone/>
                      </a:pPr>
                      <a:r>
                        <a:rPr lang="en-GB" sz="1800" b="1" dirty="0">
                          <a:effectLst/>
                        </a:rPr>
                        <a:t>6,404,799,756</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1">
                        <a:lumMod val="40000"/>
                        <a:lumOff val="60000"/>
                      </a:schemeClr>
                    </a:solidFill>
                  </a:tcPr>
                </a:tc>
                <a:tc>
                  <a:txBody>
                    <a:bodyPr/>
                    <a:lstStyle/>
                    <a:p>
                      <a:pPr algn="r">
                        <a:buNone/>
                      </a:pPr>
                      <a:r>
                        <a:rPr lang="en-GB" sz="1800" b="1" dirty="0">
                          <a:effectLst/>
                        </a:rPr>
                        <a:t>7,414,659,224</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1">
                        <a:lumMod val="40000"/>
                        <a:lumOff val="60000"/>
                      </a:schemeClr>
                    </a:solidFill>
                  </a:tcPr>
                </a:tc>
                <a:tc>
                  <a:txBody>
                    <a:bodyPr/>
                    <a:lstStyle/>
                    <a:p>
                      <a:pPr algn="r">
                        <a:buNone/>
                      </a:pPr>
                      <a:r>
                        <a:rPr lang="en-GB" sz="1800" b="1" dirty="0">
                          <a:effectLst/>
                        </a:rPr>
                        <a:t>8,035,807,819</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1">
                        <a:lumMod val="40000"/>
                        <a:lumOff val="60000"/>
                      </a:schemeClr>
                    </a:solidFill>
                  </a:tcPr>
                </a:tc>
                <a:tc>
                  <a:txBody>
                    <a:bodyPr/>
                    <a:lstStyle/>
                    <a:p>
                      <a:pPr algn="r">
                        <a:buNone/>
                      </a:pPr>
                      <a:r>
                        <a:rPr lang="en-GB" sz="1800" b="1" dirty="0">
                          <a:effectLst/>
                        </a:rPr>
                        <a:t>8,812,755,280</a:t>
                      </a:r>
                      <a:endParaRPr lang="tr-TR" sz="1800" b="1" dirty="0">
                        <a:effectLst/>
                      </a:endParaRPr>
                    </a:p>
                    <a:p>
                      <a:pPr algn="r">
                        <a:buNone/>
                      </a:pPr>
                      <a:r>
                        <a:rPr lang="tr-TR" sz="1800" b="1" dirty="0">
                          <a:effectLst/>
                          <a:highlight>
                            <a:srgbClr val="FFFF00"/>
                          </a:highlight>
                        </a:rPr>
                        <a:t>(9.6%)</a:t>
                      </a:r>
                    </a:p>
                  </a:txBody>
                  <a:tcPr marL="38100" marR="38100" marT="38100" marB="38100" anchor="ctr">
                    <a:solidFill>
                      <a:schemeClr val="accent1">
                        <a:lumMod val="40000"/>
                        <a:lumOff val="60000"/>
                      </a:schemeClr>
                    </a:solidFill>
                  </a:tcPr>
                </a:tc>
                <a:extLst>
                  <a:ext uri="{0D108BD9-81ED-4DB2-BD59-A6C34878D82A}">
                    <a16:rowId xmlns:a16="http://schemas.microsoft.com/office/drawing/2014/main" val="2059589227"/>
                  </a:ext>
                </a:extLst>
              </a:tr>
              <a:tr h="0">
                <a:tc>
                  <a:txBody>
                    <a:bodyPr/>
                    <a:lstStyle/>
                    <a:p>
                      <a:pPr marL="0" algn="l" defTabSz="914400" rtl="0" eaLnBrk="1" latinLnBrk="0" hangingPunct="1">
                        <a:buNone/>
                      </a:pPr>
                      <a:r>
                        <a:rPr lang="tr-TR" sz="1800" b="1" kern="1200" dirty="0">
                          <a:solidFill>
                            <a:schemeClr val="lt1"/>
                          </a:solidFill>
                          <a:effectLst/>
                          <a:latin typeface="Arial" panose="020B0604020202020204" pitchFamily="34" charset="0"/>
                          <a:ea typeface="+mn-ea"/>
                          <a:cs typeface="Arial" panose="020B0604020202020204" pitchFamily="34" charset="0"/>
                        </a:rPr>
                        <a:t>Global EXPORT Trade</a:t>
                      </a:r>
                      <a:endParaRPr lang="en-GB" sz="1800" b="1" kern="1200" dirty="0">
                        <a:solidFill>
                          <a:schemeClr val="lt1"/>
                        </a:solidFill>
                        <a:effectLst/>
                        <a:latin typeface="Arial" panose="020B0604020202020204" pitchFamily="34" charset="0"/>
                        <a:ea typeface="+mn-ea"/>
                        <a:cs typeface="Arial" panose="020B0604020202020204" pitchFamily="34" charset="0"/>
                      </a:endParaRPr>
                    </a:p>
                  </a:txBody>
                  <a:tcPr marL="23445" marR="23445" marT="23445" marB="23445" anchor="ctr">
                    <a:solidFill>
                      <a:schemeClr val="tx2"/>
                    </a:solidFill>
                  </a:tcPr>
                </a:tc>
                <a:tc>
                  <a:txBody>
                    <a:bodyPr/>
                    <a:lstStyle/>
                    <a:p>
                      <a:pPr marL="0" algn="r" defTabSz="914400" rtl="0" eaLnBrk="1" latinLnBrk="0" hangingPunct="1">
                        <a:buNone/>
                      </a:pPr>
                      <a:r>
                        <a:rPr lang="tr-TR" sz="2000" b="1" kern="1200" dirty="0">
                          <a:solidFill>
                            <a:schemeClr val="lt1"/>
                          </a:solidFill>
                          <a:effectLst/>
                          <a:latin typeface="Arial" panose="020B0604020202020204" pitchFamily="34" charset="0"/>
                          <a:ea typeface="+mn-ea"/>
                          <a:cs typeface="Arial" panose="020B0604020202020204" pitchFamily="34" charset="0"/>
                        </a:rPr>
                        <a:t>22,814,707,510</a:t>
                      </a:r>
                      <a:endParaRPr lang="en-GB" sz="2000" b="1" kern="1200" dirty="0">
                        <a:solidFill>
                          <a:schemeClr val="lt1"/>
                        </a:solidFill>
                        <a:effectLst/>
                        <a:latin typeface="Arial" panose="020B0604020202020204" pitchFamily="34" charset="0"/>
                        <a:ea typeface="+mn-ea"/>
                        <a:cs typeface="Arial" panose="020B0604020202020204" pitchFamily="34" charset="0"/>
                      </a:endParaRPr>
                    </a:p>
                  </a:txBody>
                  <a:tcPr marL="23445" marR="23445" marT="23445" marB="23445" anchor="ctr">
                    <a:solidFill>
                      <a:schemeClr val="tx2"/>
                    </a:solidFill>
                  </a:tcPr>
                </a:tc>
                <a:tc>
                  <a:txBody>
                    <a:bodyPr/>
                    <a:lstStyle/>
                    <a:p>
                      <a:pPr marL="0" algn="r" defTabSz="914400" rtl="0" eaLnBrk="1" latinLnBrk="0" hangingPunct="1">
                        <a:buNone/>
                      </a:pPr>
                      <a:r>
                        <a:rPr lang="tr-TR" sz="2000" b="1" kern="1200" dirty="0">
                          <a:solidFill>
                            <a:schemeClr val="lt1"/>
                          </a:solidFill>
                          <a:effectLst/>
                          <a:latin typeface="Arial" panose="020B0604020202020204" pitchFamily="34" charset="0"/>
                          <a:ea typeface="+mn-ea"/>
                          <a:cs typeface="Arial" panose="020B0604020202020204" pitchFamily="34" charset="0"/>
                        </a:rPr>
                        <a:t>28,553,143,796</a:t>
                      </a:r>
                      <a:endParaRPr lang="en-GB" sz="2000" b="1" kern="1200" dirty="0">
                        <a:solidFill>
                          <a:schemeClr val="lt1"/>
                        </a:solidFill>
                        <a:effectLst/>
                        <a:latin typeface="Arial" panose="020B0604020202020204" pitchFamily="34" charset="0"/>
                        <a:ea typeface="+mn-ea"/>
                        <a:cs typeface="Arial" panose="020B0604020202020204" pitchFamily="34" charset="0"/>
                      </a:endParaRPr>
                    </a:p>
                  </a:txBody>
                  <a:tcPr marL="23445" marR="23445" marT="23445" marB="23445" anchor="ctr">
                    <a:solidFill>
                      <a:schemeClr val="tx2"/>
                    </a:solidFill>
                  </a:tcPr>
                </a:tc>
                <a:tc>
                  <a:txBody>
                    <a:bodyPr/>
                    <a:lstStyle/>
                    <a:p>
                      <a:pPr marL="0" algn="r" defTabSz="914400" rtl="0" eaLnBrk="1" latinLnBrk="0" hangingPunct="1">
                        <a:buNone/>
                      </a:pPr>
                      <a:r>
                        <a:rPr lang="tr-TR" sz="2000" b="1" kern="1200" dirty="0">
                          <a:solidFill>
                            <a:schemeClr val="lt1"/>
                          </a:solidFill>
                          <a:effectLst/>
                          <a:latin typeface="Arial" panose="020B0604020202020204" pitchFamily="34" charset="0"/>
                          <a:ea typeface="+mn-ea"/>
                          <a:cs typeface="Arial" panose="020B0604020202020204" pitchFamily="34" charset="0"/>
                        </a:rPr>
                        <a:t>32,116,618,540</a:t>
                      </a:r>
                      <a:endParaRPr lang="en-GB" sz="2000" b="1" kern="1200" dirty="0">
                        <a:solidFill>
                          <a:schemeClr val="lt1"/>
                        </a:solidFill>
                        <a:effectLst/>
                        <a:latin typeface="Arial" panose="020B0604020202020204" pitchFamily="34" charset="0"/>
                        <a:ea typeface="+mn-ea"/>
                        <a:cs typeface="Arial" panose="020B0604020202020204" pitchFamily="34" charset="0"/>
                      </a:endParaRPr>
                    </a:p>
                  </a:txBody>
                  <a:tcPr marL="23445" marR="23445" marT="23445" marB="23445" anchor="ctr">
                    <a:solidFill>
                      <a:schemeClr val="tx2"/>
                    </a:solidFill>
                  </a:tcPr>
                </a:tc>
                <a:tc>
                  <a:txBody>
                    <a:bodyPr/>
                    <a:lstStyle/>
                    <a:p>
                      <a:pPr marL="0" algn="r" defTabSz="914400" rtl="0" eaLnBrk="1" latinLnBrk="0" hangingPunct="1">
                        <a:buNone/>
                      </a:pPr>
                      <a:r>
                        <a:rPr lang="tr-TR" sz="2000" b="1" kern="1200" dirty="0">
                          <a:solidFill>
                            <a:schemeClr val="lt1"/>
                          </a:solidFill>
                          <a:effectLst/>
                          <a:latin typeface="Arial" panose="020B0604020202020204" pitchFamily="34" charset="0"/>
                          <a:ea typeface="+mn-ea"/>
                          <a:cs typeface="Arial" panose="020B0604020202020204" pitchFamily="34" charset="0"/>
                        </a:rPr>
                        <a:t>31,669,066,447</a:t>
                      </a:r>
                      <a:endParaRPr lang="en-GB" sz="2000" b="1" kern="1200" dirty="0">
                        <a:solidFill>
                          <a:schemeClr val="lt1"/>
                        </a:solidFill>
                        <a:effectLst/>
                        <a:latin typeface="Arial" panose="020B0604020202020204" pitchFamily="34" charset="0"/>
                        <a:ea typeface="+mn-ea"/>
                        <a:cs typeface="Arial" panose="020B0604020202020204" pitchFamily="34" charset="0"/>
                      </a:endParaRPr>
                    </a:p>
                  </a:txBody>
                  <a:tcPr marL="23445" marR="23445" marT="23445" marB="23445" anchor="ctr">
                    <a:solidFill>
                      <a:schemeClr val="tx2"/>
                    </a:solidFill>
                  </a:tcPr>
                </a:tc>
                <a:tc>
                  <a:txBody>
                    <a:bodyPr/>
                    <a:lstStyle/>
                    <a:p>
                      <a:pPr marL="0" algn="r" defTabSz="914400" rtl="0" eaLnBrk="1" latinLnBrk="0" hangingPunct="1">
                        <a:buNone/>
                      </a:pPr>
                      <a:r>
                        <a:rPr lang="tr-TR" sz="2000" b="1" kern="1200" dirty="0">
                          <a:solidFill>
                            <a:schemeClr val="lt1"/>
                          </a:solidFill>
                          <a:effectLst/>
                          <a:latin typeface="Arial" panose="020B0604020202020204" pitchFamily="34" charset="0"/>
                          <a:ea typeface="+mn-ea"/>
                          <a:cs typeface="Arial" panose="020B0604020202020204" pitchFamily="34" charset="0"/>
                        </a:rPr>
                        <a:t>32,712,734,348</a:t>
                      </a:r>
                    </a:p>
                  </a:txBody>
                  <a:tcPr marL="23445" marR="23445" marT="23445" marB="23445" anchor="ctr">
                    <a:solidFill>
                      <a:schemeClr val="tx2"/>
                    </a:solidFill>
                  </a:tcPr>
                </a:tc>
                <a:extLst>
                  <a:ext uri="{0D108BD9-81ED-4DB2-BD59-A6C34878D82A}">
                    <a16:rowId xmlns:a16="http://schemas.microsoft.com/office/drawing/2014/main" val="3153854476"/>
                  </a:ext>
                </a:extLst>
              </a:tr>
            </a:tbl>
          </a:graphicData>
        </a:graphic>
      </p:graphicFrame>
      <p:graphicFrame>
        <p:nvGraphicFramePr>
          <p:cNvPr id="3" name="Table 2">
            <a:extLst>
              <a:ext uri="{FF2B5EF4-FFF2-40B4-BE49-F238E27FC236}">
                <a16:creationId xmlns:a16="http://schemas.microsoft.com/office/drawing/2014/main" id="{193BA069-3A71-4F57-8E2A-44FBD1755E6C}"/>
              </a:ext>
            </a:extLst>
          </p:cNvPr>
          <p:cNvGraphicFramePr>
            <a:graphicFrameLocks noGrp="1"/>
          </p:cNvGraphicFramePr>
          <p:nvPr>
            <p:extLst>
              <p:ext uri="{D42A27DB-BD31-4B8C-83A1-F6EECF244321}">
                <p14:modId xmlns:p14="http://schemas.microsoft.com/office/powerpoint/2010/main" val="39047360"/>
              </p:ext>
            </p:extLst>
          </p:nvPr>
        </p:nvGraphicFramePr>
        <p:xfrm>
          <a:off x="-1" y="4011424"/>
          <a:ext cx="12192000" cy="2679888"/>
        </p:xfrm>
        <a:graphic>
          <a:graphicData uri="http://schemas.openxmlformats.org/drawingml/2006/table">
            <a:tbl>
              <a:tblPr firstRow="1" firstCol="1" bandRow="1">
                <a:tableStyleId>{5C22544A-7EE6-4342-B048-85BDC9FD1C3A}</a:tableStyleId>
              </a:tblPr>
              <a:tblGrid>
                <a:gridCol w="2032005">
                  <a:extLst>
                    <a:ext uri="{9D8B030D-6E8A-4147-A177-3AD203B41FA5}">
                      <a16:colId xmlns:a16="http://schemas.microsoft.com/office/drawing/2014/main" val="2823433742"/>
                    </a:ext>
                  </a:extLst>
                </a:gridCol>
                <a:gridCol w="2031999">
                  <a:extLst>
                    <a:ext uri="{9D8B030D-6E8A-4147-A177-3AD203B41FA5}">
                      <a16:colId xmlns:a16="http://schemas.microsoft.com/office/drawing/2014/main" val="2834532060"/>
                    </a:ext>
                  </a:extLst>
                </a:gridCol>
                <a:gridCol w="2031999">
                  <a:extLst>
                    <a:ext uri="{9D8B030D-6E8A-4147-A177-3AD203B41FA5}">
                      <a16:colId xmlns:a16="http://schemas.microsoft.com/office/drawing/2014/main" val="1024334491"/>
                    </a:ext>
                  </a:extLst>
                </a:gridCol>
                <a:gridCol w="2031999">
                  <a:extLst>
                    <a:ext uri="{9D8B030D-6E8A-4147-A177-3AD203B41FA5}">
                      <a16:colId xmlns:a16="http://schemas.microsoft.com/office/drawing/2014/main" val="1290581429"/>
                    </a:ext>
                  </a:extLst>
                </a:gridCol>
                <a:gridCol w="2031999">
                  <a:extLst>
                    <a:ext uri="{9D8B030D-6E8A-4147-A177-3AD203B41FA5}">
                      <a16:colId xmlns:a16="http://schemas.microsoft.com/office/drawing/2014/main" val="2207575053"/>
                    </a:ext>
                  </a:extLst>
                </a:gridCol>
                <a:gridCol w="2031999">
                  <a:extLst>
                    <a:ext uri="{9D8B030D-6E8A-4147-A177-3AD203B41FA5}">
                      <a16:colId xmlns:a16="http://schemas.microsoft.com/office/drawing/2014/main" val="3880705171"/>
                    </a:ext>
                  </a:extLst>
                </a:gridCol>
              </a:tblGrid>
              <a:tr h="504806">
                <a:tc>
                  <a:txBody>
                    <a:bodyPr/>
                    <a:lstStyle/>
                    <a:p>
                      <a:pPr>
                        <a:buNone/>
                      </a:pPr>
                      <a:r>
                        <a:rPr lang="tr-TR" sz="2000" b="1" dirty="0">
                          <a:solidFill>
                            <a:srgbClr val="FF0000"/>
                          </a:solidFill>
                          <a:effectLst/>
                        </a:rPr>
                        <a:t>Merchandise</a:t>
                      </a:r>
                    </a:p>
                    <a:p>
                      <a:pPr>
                        <a:buNone/>
                      </a:pPr>
                      <a:r>
                        <a:rPr lang="tr-TR" sz="2000" b="1" dirty="0">
                          <a:solidFill>
                            <a:srgbClr val="FF0000"/>
                          </a:solidFill>
                          <a:effectLst/>
                          <a:latin typeface="Times New Roman" panose="02020603050405020304" pitchFamily="18" charset="0"/>
                          <a:ea typeface="Times New Roman" panose="02020603050405020304" pitchFamily="18" charset="0"/>
                        </a:rPr>
                        <a:t>IMPORT</a:t>
                      </a:r>
                      <a:endParaRPr lang="en-GB" sz="2800" b="1" dirty="0">
                        <a:solidFill>
                          <a:srgbClr val="FF0000"/>
                        </a:solidFill>
                        <a:effectLst/>
                        <a:latin typeface="Times New Roman" panose="02020603050405020304" pitchFamily="18" charset="0"/>
                        <a:ea typeface="Times New Roman" panose="02020603050405020304" pitchFamily="18" charset="0"/>
                      </a:endParaRPr>
                    </a:p>
                  </a:txBody>
                  <a:tcPr marL="25008" marR="25008" marT="25008" marB="25008" anchor="ctr">
                    <a:solidFill>
                      <a:schemeClr val="accent1">
                        <a:lumMod val="40000"/>
                        <a:lumOff val="60000"/>
                      </a:schemeClr>
                    </a:solidFill>
                  </a:tcPr>
                </a:tc>
                <a:tc>
                  <a:txBody>
                    <a:bodyPr/>
                    <a:lstStyle/>
                    <a:p>
                      <a:pPr marL="0" algn="r" defTabSz="914400" rtl="0" eaLnBrk="1" latinLnBrk="0" hangingPunct="1">
                        <a:buNone/>
                      </a:pPr>
                      <a:r>
                        <a:rPr lang="en-GB" sz="1800" b="1" kern="1200" dirty="0">
                          <a:solidFill>
                            <a:schemeClr val="dk1"/>
                          </a:solidFill>
                          <a:effectLst/>
                          <a:latin typeface="+mn-lt"/>
                          <a:ea typeface="+mn-ea"/>
                          <a:cs typeface="+mn-cs"/>
                        </a:rPr>
                        <a:t>17,727,610,451</a:t>
                      </a:r>
                    </a:p>
                  </a:txBody>
                  <a:tcPr marL="25008" marR="25008" marT="25008" marB="25008" anchor="ctr">
                    <a:solidFill>
                      <a:schemeClr val="accent1">
                        <a:lumMod val="40000"/>
                        <a:lumOff val="60000"/>
                      </a:schemeClr>
                    </a:solidFill>
                  </a:tcPr>
                </a:tc>
                <a:tc>
                  <a:txBody>
                    <a:bodyPr/>
                    <a:lstStyle/>
                    <a:p>
                      <a:pPr marL="0" algn="r" defTabSz="914400" rtl="0" eaLnBrk="1" latinLnBrk="0" hangingPunct="1">
                        <a:buNone/>
                      </a:pPr>
                      <a:r>
                        <a:rPr lang="en-GB" sz="1800" b="1" kern="1200" dirty="0">
                          <a:solidFill>
                            <a:schemeClr val="dk1"/>
                          </a:solidFill>
                          <a:effectLst/>
                          <a:latin typeface="+mn-lt"/>
                          <a:ea typeface="+mn-ea"/>
                          <a:cs typeface="+mn-cs"/>
                        </a:rPr>
                        <a:t>22,450,819,760</a:t>
                      </a:r>
                    </a:p>
                  </a:txBody>
                  <a:tcPr marL="25008" marR="25008" marT="25008" marB="25008" anchor="ctr">
                    <a:solidFill>
                      <a:schemeClr val="accent1">
                        <a:lumMod val="40000"/>
                        <a:lumOff val="60000"/>
                      </a:schemeClr>
                    </a:solidFill>
                  </a:tcPr>
                </a:tc>
                <a:tc>
                  <a:txBody>
                    <a:bodyPr/>
                    <a:lstStyle/>
                    <a:p>
                      <a:pPr marL="0" algn="r" defTabSz="914400" rtl="0" eaLnBrk="1" latinLnBrk="0" hangingPunct="1">
                        <a:buNone/>
                      </a:pPr>
                      <a:r>
                        <a:rPr lang="en-GB" sz="1800" b="1" kern="1200" dirty="0">
                          <a:solidFill>
                            <a:schemeClr val="dk1"/>
                          </a:solidFill>
                          <a:effectLst/>
                          <a:latin typeface="+mn-lt"/>
                          <a:ea typeface="+mn-ea"/>
                          <a:cs typeface="+mn-cs"/>
                        </a:rPr>
                        <a:t>25,322,777,860</a:t>
                      </a:r>
                    </a:p>
                  </a:txBody>
                  <a:tcPr marL="25008" marR="25008" marT="25008" marB="25008" anchor="ctr">
                    <a:solidFill>
                      <a:schemeClr val="accent1">
                        <a:lumMod val="40000"/>
                        <a:lumOff val="60000"/>
                      </a:schemeClr>
                    </a:solidFill>
                  </a:tcPr>
                </a:tc>
                <a:tc>
                  <a:txBody>
                    <a:bodyPr/>
                    <a:lstStyle/>
                    <a:p>
                      <a:pPr marL="0" algn="r" defTabSz="914400" rtl="0" eaLnBrk="1" latinLnBrk="0" hangingPunct="1">
                        <a:buNone/>
                      </a:pPr>
                      <a:r>
                        <a:rPr lang="en-GB" sz="1800" b="1" kern="1200" dirty="0">
                          <a:solidFill>
                            <a:schemeClr val="dk1"/>
                          </a:solidFill>
                          <a:effectLst/>
                          <a:latin typeface="+mn-lt"/>
                          <a:ea typeface="+mn-ea"/>
                          <a:cs typeface="+mn-cs"/>
                        </a:rPr>
                        <a:t>23,946,292,315</a:t>
                      </a:r>
                    </a:p>
                  </a:txBody>
                  <a:tcPr marL="25008" marR="25008" marT="25008" marB="25008" anchor="ctr">
                    <a:solidFill>
                      <a:schemeClr val="accent1">
                        <a:lumMod val="40000"/>
                        <a:lumOff val="60000"/>
                      </a:schemeClr>
                    </a:solidFill>
                  </a:tcPr>
                </a:tc>
                <a:tc>
                  <a:txBody>
                    <a:bodyPr/>
                    <a:lstStyle/>
                    <a:p>
                      <a:pPr marL="0" algn="r" defTabSz="914400" rtl="0" eaLnBrk="1" latinLnBrk="0" hangingPunct="1">
                        <a:buNone/>
                      </a:pPr>
                      <a:endParaRPr lang="tr-TR" sz="1800" b="1" kern="1200" dirty="0">
                        <a:solidFill>
                          <a:schemeClr val="dk1"/>
                        </a:solidFill>
                        <a:effectLst/>
                        <a:latin typeface="+mn-lt"/>
                        <a:ea typeface="+mn-ea"/>
                        <a:cs typeface="+mn-cs"/>
                      </a:endParaRPr>
                    </a:p>
                    <a:p>
                      <a:pPr marL="0" algn="r" defTabSz="914400" rtl="0" eaLnBrk="1" latinLnBrk="0" hangingPunct="1">
                        <a:buNone/>
                      </a:pPr>
                      <a:endParaRPr lang="tr-TR" sz="1800" b="1" kern="1200" dirty="0">
                        <a:solidFill>
                          <a:schemeClr val="dk1"/>
                        </a:solidFill>
                        <a:effectLst/>
                        <a:latin typeface="+mn-lt"/>
                        <a:ea typeface="+mn-ea"/>
                        <a:cs typeface="+mn-cs"/>
                      </a:endParaRPr>
                    </a:p>
                    <a:p>
                      <a:pPr marL="0" algn="r" defTabSz="914400" rtl="0" eaLnBrk="1" latinLnBrk="0" hangingPunct="1">
                        <a:buNone/>
                      </a:pPr>
                      <a:r>
                        <a:rPr lang="en-GB" sz="1800" b="1" kern="1200" dirty="0">
                          <a:solidFill>
                            <a:schemeClr val="dk1"/>
                          </a:solidFill>
                          <a:effectLst/>
                          <a:latin typeface="+mn-lt"/>
                          <a:ea typeface="+mn-ea"/>
                          <a:cs typeface="+mn-cs"/>
                        </a:rPr>
                        <a:t>24,090,360,830</a:t>
                      </a:r>
                      <a:endParaRPr lang="tr-TR" sz="1800" b="1" kern="1200" dirty="0">
                        <a:solidFill>
                          <a:schemeClr val="dk1"/>
                        </a:solidFill>
                        <a:effectLst/>
                        <a:latin typeface="+mn-lt"/>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tr-TR" sz="1800" b="1" kern="1200" dirty="0">
                          <a:solidFill>
                            <a:schemeClr val="dk1"/>
                          </a:solidFill>
                          <a:effectLst/>
                          <a:highlight>
                            <a:srgbClr val="FFFF00"/>
                          </a:highlight>
                          <a:latin typeface="+mn-lt"/>
                          <a:ea typeface="+mn-ea"/>
                          <a:cs typeface="+mn-cs"/>
                        </a:rPr>
                        <a:t>(0.6%) </a:t>
                      </a:r>
                      <a:endParaRPr lang="en-GB" sz="1800" b="1" kern="1200" dirty="0">
                        <a:solidFill>
                          <a:schemeClr val="dk1"/>
                        </a:solidFill>
                        <a:effectLst/>
                        <a:highlight>
                          <a:srgbClr val="FFFF00"/>
                        </a:highlight>
                        <a:latin typeface="+mn-lt"/>
                        <a:ea typeface="+mn-ea"/>
                        <a:cs typeface="+mn-cs"/>
                      </a:endParaRPr>
                    </a:p>
                    <a:p>
                      <a:pPr marL="0" algn="r" defTabSz="914400" rtl="0" eaLnBrk="1" latinLnBrk="0" hangingPunct="1">
                        <a:buNone/>
                      </a:pPr>
                      <a:endParaRPr lang="en-GB" sz="1800" b="1" kern="1200" dirty="0">
                        <a:solidFill>
                          <a:schemeClr val="dk1"/>
                        </a:solidFill>
                        <a:effectLst/>
                        <a:latin typeface="+mn-lt"/>
                        <a:ea typeface="+mn-ea"/>
                        <a:cs typeface="+mn-cs"/>
                      </a:endParaRPr>
                    </a:p>
                  </a:txBody>
                  <a:tcPr marL="25008" marR="25008" marT="25008" marB="25008" anchor="ctr">
                    <a:solidFill>
                      <a:schemeClr val="accent1">
                        <a:lumMod val="40000"/>
                        <a:lumOff val="60000"/>
                      </a:schemeClr>
                    </a:solidFill>
                  </a:tcPr>
                </a:tc>
                <a:extLst>
                  <a:ext uri="{0D108BD9-81ED-4DB2-BD59-A6C34878D82A}">
                    <a16:rowId xmlns:a16="http://schemas.microsoft.com/office/drawing/2014/main" val="3248448688"/>
                  </a:ext>
                </a:extLst>
              </a:tr>
              <a:tr h="295311">
                <a:tc>
                  <a:txBody>
                    <a:bodyPr/>
                    <a:lstStyle/>
                    <a:p>
                      <a:pPr marL="0" algn="l" defTabSz="914400" rtl="0" eaLnBrk="1" latinLnBrk="0" hangingPunct="1">
                        <a:buNone/>
                      </a:pPr>
                      <a:r>
                        <a:rPr lang="tr-TR" sz="2000" b="1" kern="1200" dirty="0">
                          <a:solidFill>
                            <a:srgbClr val="FF0000"/>
                          </a:solidFill>
                          <a:effectLst/>
                          <a:latin typeface="+mn-lt"/>
                          <a:ea typeface="+mn-ea"/>
                          <a:cs typeface="+mn-cs"/>
                        </a:rPr>
                        <a:t>Service</a:t>
                      </a:r>
                    </a:p>
                    <a:p>
                      <a:pPr marL="0" algn="l" defTabSz="914400" rtl="0" eaLnBrk="1" latinLnBrk="0" hangingPunct="1">
                        <a:buNone/>
                      </a:pPr>
                      <a:r>
                        <a:rPr lang="tr-TR" sz="2000" b="1" kern="1200" dirty="0">
                          <a:solidFill>
                            <a:srgbClr val="FF0000"/>
                          </a:solidFill>
                          <a:effectLst/>
                          <a:latin typeface="+mn-lt"/>
                          <a:ea typeface="+mn-ea"/>
                          <a:cs typeface="+mn-cs"/>
                        </a:rPr>
                        <a:t>IMPORT</a:t>
                      </a:r>
                      <a:endParaRPr lang="en-GB" sz="2000" b="1" kern="1200" dirty="0">
                        <a:solidFill>
                          <a:srgbClr val="FF0000"/>
                        </a:solidFill>
                        <a:effectLst/>
                        <a:latin typeface="+mn-lt"/>
                        <a:ea typeface="+mn-ea"/>
                        <a:cs typeface="+mn-cs"/>
                      </a:endParaRPr>
                    </a:p>
                  </a:txBody>
                  <a:tcPr marL="25008" marR="25008" marT="25008" marB="25008" anchor="ctr">
                    <a:solidFill>
                      <a:schemeClr val="accent1">
                        <a:lumMod val="40000"/>
                        <a:lumOff val="60000"/>
                      </a:schemeClr>
                    </a:solidFill>
                  </a:tcPr>
                </a:tc>
                <a:tc>
                  <a:txBody>
                    <a:bodyPr/>
                    <a:lstStyle/>
                    <a:p>
                      <a:pPr algn="r">
                        <a:buNone/>
                      </a:pPr>
                      <a:r>
                        <a:rPr lang="en-GB" sz="1800" b="1" dirty="0">
                          <a:effectLst/>
                        </a:rPr>
                        <a:t>5,057,831,534</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1">
                        <a:lumMod val="40000"/>
                        <a:lumOff val="60000"/>
                      </a:schemeClr>
                    </a:solidFill>
                  </a:tcPr>
                </a:tc>
                <a:tc>
                  <a:txBody>
                    <a:bodyPr/>
                    <a:lstStyle/>
                    <a:p>
                      <a:pPr algn="r">
                        <a:buNone/>
                      </a:pPr>
                      <a:r>
                        <a:rPr lang="en-GB" sz="1800" b="1" dirty="0">
                          <a:effectLst/>
                        </a:rPr>
                        <a:t>5,858,736,840</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1">
                        <a:lumMod val="40000"/>
                        <a:lumOff val="60000"/>
                      </a:schemeClr>
                    </a:solidFill>
                  </a:tcPr>
                </a:tc>
                <a:tc>
                  <a:txBody>
                    <a:bodyPr/>
                    <a:lstStyle/>
                    <a:p>
                      <a:pPr algn="r">
                        <a:buNone/>
                      </a:pPr>
                      <a:r>
                        <a:rPr lang="en-GB" sz="1800" b="1" dirty="0">
                          <a:effectLst/>
                        </a:rPr>
                        <a:t>6,780,360,458</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1">
                        <a:lumMod val="40000"/>
                        <a:lumOff val="60000"/>
                      </a:schemeClr>
                    </a:solidFill>
                  </a:tcPr>
                </a:tc>
                <a:tc>
                  <a:txBody>
                    <a:bodyPr/>
                    <a:lstStyle/>
                    <a:p>
                      <a:pPr algn="r">
                        <a:buNone/>
                      </a:pPr>
                      <a:r>
                        <a:rPr lang="en-GB" sz="1800" b="1" dirty="0">
                          <a:effectLst/>
                        </a:rPr>
                        <a:t>7,454,334,065</a:t>
                      </a:r>
                      <a:endParaRPr lang="en-GB" sz="32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1">
                        <a:lumMod val="40000"/>
                        <a:lumOff val="60000"/>
                      </a:schemeClr>
                    </a:solidFill>
                  </a:tcPr>
                </a:tc>
                <a:tc>
                  <a:txBody>
                    <a:bodyPr/>
                    <a:lstStyle/>
                    <a:p>
                      <a:pPr algn="r">
                        <a:buNone/>
                      </a:pPr>
                      <a:r>
                        <a:rPr lang="en-GB" sz="1800" b="1" dirty="0">
                          <a:effectLst/>
                        </a:rPr>
                        <a:t>8,000,893,309</a:t>
                      </a:r>
                      <a:endParaRPr lang="tr-TR" sz="1800" b="1" dirty="0">
                        <a:effectLst/>
                      </a:endParaRPr>
                    </a:p>
                    <a:p>
                      <a:pPr algn="r">
                        <a:buNone/>
                      </a:pPr>
                      <a:r>
                        <a:rPr lang="tr-TR" sz="1800" b="1" dirty="0">
                          <a:effectLst/>
                          <a:highlight>
                            <a:srgbClr val="FFFF00"/>
                          </a:highlight>
                          <a:latin typeface="Times New Roman" panose="02020603050405020304" pitchFamily="18" charset="0"/>
                          <a:ea typeface="Times New Roman" panose="02020603050405020304" pitchFamily="18" charset="0"/>
                        </a:rPr>
                        <a:t>(7.3%)</a:t>
                      </a:r>
                      <a:endParaRPr lang="en-GB" sz="3200" b="1" dirty="0">
                        <a:effectLst/>
                        <a:highlight>
                          <a:srgbClr val="FFFF00"/>
                        </a:highlight>
                        <a:latin typeface="Times New Roman" panose="02020603050405020304" pitchFamily="18" charset="0"/>
                        <a:ea typeface="Times New Roman" panose="02020603050405020304" pitchFamily="18" charset="0"/>
                      </a:endParaRPr>
                    </a:p>
                  </a:txBody>
                  <a:tcPr marL="38100" marR="38100" marT="38100" marB="38100" anchor="ctr">
                    <a:solidFill>
                      <a:schemeClr val="accent1">
                        <a:lumMod val="40000"/>
                        <a:lumOff val="60000"/>
                      </a:schemeClr>
                    </a:solidFill>
                  </a:tcPr>
                </a:tc>
                <a:extLst>
                  <a:ext uri="{0D108BD9-81ED-4DB2-BD59-A6C34878D82A}">
                    <a16:rowId xmlns:a16="http://schemas.microsoft.com/office/drawing/2014/main" val="3102208935"/>
                  </a:ext>
                </a:extLst>
              </a:tr>
              <a:tr h="295311">
                <a:tc>
                  <a:txBody>
                    <a:bodyPr/>
                    <a:lstStyle/>
                    <a:p>
                      <a:pPr marL="0" algn="l" defTabSz="914400" rtl="0" eaLnBrk="1" latinLnBrk="0" hangingPunct="1">
                        <a:buNone/>
                      </a:pPr>
                      <a:r>
                        <a:rPr lang="tr-TR" sz="1800" b="1" kern="1200" dirty="0">
                          <a:solidFill>
                            <a:schemeClr val="lt1"/>
                          </a:solidFill>
                          <a:effectLst/>
                          <a:latin typeface="Arial" panose="020B0604020202020204" pitchFamily="34" charset="0"/>
                          <a:ea typeface="+mn-ea"/>
                          <a:cs typeface="Arial" panose="020B0604020202020204" pitchFamily="34" charset="0"/>
                        </a:rPr>
                        <a:t>Global IMPORT Trade</a:t>
                      </a:r>
                      <a:endParaRPr lang="en-GB" sz="1800" b="1" kern="1200" dirty="0">
                        <a:solidFill>
                          <a:schemeClr val="lt1"/>
                        </a:solidFill>
                        <a:effectLst/>
                        <a:latin typeface="Arial" panose="020B0604020202020204" pitchFamily="34" charset="0"/>
                        <a:ea typeface="+mn-ea"/>
                        <a:cs typeface="Arial" panose="020B0604020202020204" pitchFamily="34" charset="0"/>
                      </a:endParaRPr>
                    </a:p>
                  </a:txBody>
                  <a:tcPr marL="25008" marR="25008" marT="25008" marB="25008" anchor="ctr">
                    <a:solidFill>
                      <a:schemeClr val="tx2"/>
                    </a:solidFill>
                  </a:tcPr>
                </a:tc>
                <a:tc>
                  <a:txBody>
                    <a:bodyPr/>
                    <a:lstStyle/>
                    <a:p>
                      <a:pPr marL="0" algn="l" defTabSz="914400" rtl="0" eaLnBrk="1" latinLnBrk="0" hangingPunct="1">
                        <a:buNone/>
                      </a:pPr>
                      <a:r>
                        <a:rPr lang="tr-TR" sz="2000" b="1" kern="1200" dirty="0">
                          <a:solidFill>
                            <a:schemeClr val="lt1"/>
                          </a:solidFill>
                          <a:effectLst/>
                          <a:latin typeface="Arial" panose="020B0604020202020204" pitchFamily="34" charset="0"/>
                          <a:ea typeface="+mn-ea"/>
                          <a:cs typeface="Arial" panose="020B0604020202020204" pitchFamily="34" charset="0"/>
                        </a:rPr>
                        <a:t>22,785,441,985</a:t>
                      </a:r>
                      <a:endParaRPr lang="en-GB" sz="2000" b="1" kern="1200" dirty="0">
                        <a:solidFill>
                          <a:schemeClr val="lt1"/>
                        </a:solidFill>
                        <a:effectLst/>
                        <a:latin typeface="Arial" panose="020B0604020202020204" pitchFamily="34" charset="0"/>
                        <a:ea typeface="+mn-ea"/>
                        <a:cs typeface="Arial" panose="020B0604020202020204" pitchFamily="34" charset="0"/>
                      </a:endParaRPr>
                    </a:p>
                  </a:txBody>
                  <a:tcPr marL="25008" marR="25008" marT="25008" marB="25008" anchor="ctr">
                    <a:solidFill>
                      <a:schemeClr val="tx2"/>
                    </a:solidFill>
                  </a:tcPr>
                </a:tc>
                <a:tc>
                  <a:txBody>
                    <a:bodyPr/>
                    <a:lstStyle/>
                    <a:p>
                      <a:pPr marL="0" algn="l" defTabSz="914400" rtl="0" eaLnBrk="1" latinLnBrk="0" hangingPunct="1">
                        <a:buNone/>
                      </a:pPr>
                      <a:r>
                        <a:rPr lang="tr-TR" sz="2000" b="1" kern="1200" dirty="0">
                          <a:solidFill>
                            <a:schemeClr val="lt1"/>
                          </a:solidFill>
                          <a:effectLst/>
                          <a:latin typeface="Arial" panose="020B0604020202020204" pitchFamily="34" charset="0"/>
                          <a:ea typeface="+mn-ea"/>
                          <a:cs typeface="Arial" panose="020B0604020202020204" pitchFamily="34" charset="0"/>
                        </a:rPr>
                        <a:t>28,309,556,600</a:t>
                      </a:r>
                      <a:endParaRPr lang="en-GB" sz="2000" b="1" kern="1200" dirty="0">
                        <a:solidFill>
                          <a:schemeClr val="lt1"/>
                        </a:solidFill>
                        <a:effectLst/>
                        <a:latin typeface="Arial" panose="020B0604020202020204" pitchFamily="34" charset="0"/>
                        <a:ea typeface="+mn-ea"/>
                        <a:cs typeface="Arial" panose="020B0604020202020204" pitchFamily="34" charset="0"/>
                      </a:endParaRPr>
                    </a:p>
                  </a:txBody>
                  <a:tcPr marL="25008" marR="25008" marT="25008" marB="25008" anchor="ctr">
                    <a:solidFill>
                      <a:schemeClr val="tx2"/>
                    </a:solidFill>
                  </a:tcPr>
                </a:tc>
                <a:tc>
                  <a:txBody>
                    <a:bodyPr/>
                    <a:lstStyle/>
                    <a:p>
                      <a:pPr marL="0" algn="l" defTabSz="914400" rtl="0" eaLnBrk="1" latinLnBrk="0" hangingPunct="1">
                        <a:buNone/>
                      </a:pPr>
                      <a:r>
                        <a:rPr lang="tr-TR" sz="2000" b="1" kern="1200" dirty="0">
                          <a:solidFill>
                            <a:schemeClr val="lt1"/>
                          </a:solidFill>
                          <a:effectLst/>
                          <a:latin typeface="Arial" panose="020B0604020202020204" pitchFamily="34" charset="0"/>
                          <a:ea typeface="+mn-ea"/>
                          <a:cs typeface="Arial" panose="020B0604020202020204" pitchFamily="34" charset="0"/>
                        </a:rPr>
                        <a:t>32,103,138,318</a:t>
                      </a:r>
                      <a:endParaRPr lang="en-GB" sz="2000" b="1" kern="1200" dirty="0">
                        <a:solidFill>
                          <a:schemeClr val="lt1"/>
                        </a:solidFill>
                        <a:effectLst/>
                        <a:latin typeface="Arial" panose="020B0604020202020204" pitchFamily="34" charset="0"/>
                        <a:ea typeface="+mn-ea"/>
                        <a:cs typeface="Arial" panose="020B0604020202020204" pitchFamily="34" charset="0"/>
                      </a:endParaRPr>
                    </a:p>
                  </a:txBody>
                  <a:tcPr marL="25008" marR="25008" marT="25008" marB="25008" anchor="ctr">
                    <a:solidFill>
                      <a:schemeClr val="tx2"/>
                    </a:solidFill>
                  </a:tcPr>
                </a:tc>
                <a:tc>
                  <a:txBody>
                    <a:bodyPr/>
                    <a:lstStyle/>
                    <a:p>
                      <a:pPr marL="0" algn="l" defTabSz="914400" rtl="0" eaLnBrk="1" latinLnBrk="0" hangingPunct="1">
                        <a:buNone/>
                      </a:pPr>
                      <a:r>
                        <a:rPr lang="tr-TR" sz="2000" b="1" kern="1200" dirty="0">
                          <a:solidFill>
                            <a:schemeClr val="lt1"/>
                          </a:solidFill>
                          <a:effectLst/>
                          <a:latin typeface="Arial" panose="020B0604020202020204" pitchFamily="34" charset="0"/>
                          <a:ea typeface="+mn-ea"/>
                          <a:cs typeface="Arial" panose="020B0604020202020204" pitchFamily="34" charset="0"/>
                        </a:rPr>
                        <a:t>31,400,626,380</a:t>
                      </a:r>
                      <a:endParaRPr lang="en-GB" sz="2000" b="1" kern="1200" dirty="0">
                        <a:solidFill>
                          <a:schemeClr val="lt1"/>
                        </a:solidFill>
                        <a:effectLst/>
                        <a:latin typeface="Arial" panose="020B0604020202020204" pitchFamily="34" charset="0"/>
                        <a:ea typeface="+mn-ea"/>
                        <a:cs typeface="Arial" panose="020B0604020202020204" pitchFamily="34" charset="0"/>
                      </a:endParaRPr>
                    </a:p>
                  </a:txBody>
                  <a:tcPr marL="25008" marR="25008" marT="25008" marB="25008" anchor="ctr">
                    <a:solidFill>
                      <a:schemeClr val="tx2"/>
                    </a:solidFill>
                  </a:tcPr>
                </a:tc>
                <a:tc>
                  <a:txBody>
                    <a:bodyPr/>
                    <a:lstStyle/>
                    <a:p>
                      <a:pPr marL="0" algn="l" defTabSz="914400" rtl="0" eaLnBrk="1" latinLnBrk="0" hangingPunct="1">
                        <a:buNone/>
                      </a:pPr>
                      <a:r>
                        <a:rPr lang="tr-TR" sz="2000" b="1" kern="1200" dirty="0">
                          <a:solidFill>
                            <a:schemeClr val="lt1"/>
                          </a:solidFill>
                          <a:effectLst/>
                          <a:latin typeface="Arial" panose="020B0604020202020204" pitchFamily="34" charset="0"/>
                          <a:ea typeface="+mn-ea"/>
                          <a:cs typeface="Arial" panose="020B0604020202020204" pitchFamily="34" charset="0"/>
                        </a:rPr>
                        <a:t>32,091,254,139</a:t>
                      </a:r>
                      <a:endParaRPr lang="en-GB" sz="2000" b="1" kern="1200" dirty="0">
                        <a:solidFill>
                          <a:schemeClr val="lt1"/>
                        </a:solidFill>
                        <a:effectLst/>
                        <a:latin typeface="Arial" panose="020B0604020202020204" pitchFamily="34" charset="0"/>
                        <a:ea typeface="+mn-ea"/>
                        <a:cs typeface="Arial" panose="020B0604020202020204" pitchFamily="34" charset="0"/>
                      </a:endParaRPr>
                    </a:p>
                  </a:txBody>
                  <a:tcPr marL="25008" marR="25008" marT="25008" marB="25008" anchor="ctr">
                    <a:solidFill>
                      <a:schemeClr val="tx2"/>
                    </a:solidFill>
                  </a:tcPr>
                </a:tc>
                <a:extLst>
                  <a:ext uri="{0D108BD9-81ED-4DB2-BD59-A6C34878D82A}">
                    <a16:rowId xmlns:a16="http://schemas.microsoft.com/office/drawing/2014/main" val="2067183616"/>
                  </a:ext>
                </a:extLst>
              </a:tr>
            </a:tbl>
          </a:graphicData>
        </a:graphic>
      </p:graphicFrame>
      <p:sp>
        <p:nvSpPr>
          <p:cNvPr id="5" name="Slide Number Placeholder 4">
            <a:extLst>
              <a:ext uri="{FF2B5EF4-FFF2-40B4-BE49-F238E27FC236}">
                <a16:creationId xmlns:a16="http://schemas.microsoft.com/office/drawing/2014/main" id="{B155907A-89BA-853C-A21D-927B811EC0DA}"/>
              </a:ext>
            </a:extLst>
          </p:cNvPr>
          <p:cNvSpPr>
            <a:spLocks noGrp="1"/>
          </p:cNvSpPr>
          <p:nvPr>
            <p:ph type="sldNum" sz="quarter" idx="12"/>
          </p:nvPr>
        </p:nvSpPr>
        <p:spPr/>
        <p:txBody>
          <a:bodyPr/>
          <a:lstStyle/>
          <a:p>
            <a:fld id="{001EB87D-2C7B-44B5-AAC9-F83321C61E43}" type="slidenum">
              <a:rPr lang="en-GB" smtClean="0"/>
              <a:t>4</a:t>
            </a:fld>
            <a:endParaRPr lang="en-GB"/>
          </a:p>
        </p:txBody>
      </p:sp>
    </p:spTree>
    <p:extLst>
      <p:ext uri="{BB962C8B-B14F-4D97-AF65-F5344CB8AC3E}">
        <p14:creationId xmlns:p14="http://schemas.microsoft.com/office/powerpoint/2010/main" val="163476215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BC99CB9-DDAD-44A2-8A1C-E3AF4E72DF5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4053CBF-3932-45FF-8285-EE5146085F3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2E751C04-BEA6-446B-A678-9C74819EBD4C}"/>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13" name="Freeform: Shape 12">
              <a:extLst>
                <a:ext uri="{FF2B5EF4-FFF2-40B4-BE49-F238E27FC236}">
                  <a16:creationId xmlns:a16="http://schemas.microsoft.com/office/drawing/2014/main" id="{2625A013-D9BE-43C4-AF21-6F2B003EFBE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F7875715-EC2E-457F-851D-F6C817685FE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F7E41CC6-0C83-40EE-80BB-79394D9E9B2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00603498-5DFE-4D26-BFB5-C9269C9BDB0A}"/>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B5D333BD-7593-A721-0D0C-8B9DA54648DE}"/>
              </a:ext>
            </a:extLst>
          </p:cNvPr>
          <p:cNvSpPr>
            <a:spLocks noGrp="1"/>
          </p:cNvSpPr>
          <p:nvPr>
            <p:ph idx="1"/>
          </p:nvPr>
        </p:nvSpPr>
        <p:spPr>
          <a:xfrm>
            <a:off x="3050412" y="1791478"/>
            <a:ext cx="8015694" cy="3618722"/>
          </a:xfrm>
        </p:spPr>
        <p:txBody>
          <a:bodyPr anchor="t">
            <a:normAutofit/>
          </a:bodyPr>
          <a:lstStyle/>
          <a:p>
            <a:pPr marL="0" indent="0">
              <a:buNone/>
            </a:pPr>
            <a:r>
              <a:rPr lang="en-GB" sz="2000" b="1" dirty="0">
                <a:solidFill>
                  <a:schemeClr val="tx2"/>
                </a:solidFill>
              </a:rPr>
              <a:t>THANK YOU FOR YOUR KIND ATTENTION</a:t>
            </a:r>
          </a:p>
          <a:p>
            <a:pPr marL="0" indent="0">
              <a:buNone/>
            </a:pPr>
            <a:endParaRPr lang="en-GB" sz="1800" b="1" dirty="0">
              <a:solidFill>
                <a:schemeClr val="tx2"/>
              </a:solidFill>
              <a:latin typeface="Constantia" panose="02030602050306030303" pitchFamily="18" charset="0"/>
            </a:endParaRPr>
          </a:p>
          <a:p>
            <a:pPr marL="0" indent="0">
              <a:buNone/>
            </a:pPr>
            <a:endParaRPr lang="en-GB" sz="1800" b="1" dirty="0">
              <a:solidFill>
                <a:schemeClr val="tx2"/>
              </a:solidFill>
              <a:latin typeface="Constantia" panose="02030602050306030303" pitchFamily="18" charset="0"/>
            </a:endParaRPr>
          </a:p>
          <a:p>
            <a:pPr marL="0" indent="0">
              <a:buNone/>
            </a:pPr>
            <a:endParaRPr lang="en-GB" sz="1800" b="1" dirty="0">
              <a:solidFill>
                <a:schemeClr val="tx2"/>
              </a:solidFill>
              <a:latin typeface="Constantia" panose="02030602050306030303" pitchFamily="18" charset="0"/>
            </a:endParaRPr>
          </a:p>
          <a:p>
            <a:pPr marL="0" indent="0">
              <a:buNone/>
            </a:pPr>
            <a:endParaRPr lang="en-GB" sz="1800" b="1" dirty="0">
              <a:solidFill>
                <a:schemeClr val="tx2"/>
              </a:solidFill>
              <a:latin typeface="Constantia" panose="02030602050306030303" pitchFamily="18" charset="0"/>
            </a:endParaRPr>
          </a:p>
          <a:p>
            <a:pPr marL="0" indent="0" algn="r">
              <a:buNone/>
            </a:pPr>
            <a:r>
              <a:rPr lang="en-GB" sz="1800" b="1" dirty="0">
                <a:solidFill>
                  <a:schemeClr val="tx2"/>
                </a:solidFill>
                <a:latin typeface="Constantia" panose="02030602050306030303" pitchFamily="18" charset="0"/>
              </a:rPr>
              <a:t>ERCAN SAKA</a:t>
            </a:r>
          </a:p>
          <a:p>
            <a:pPr marL="0" indent="0" algn="r">
              <a:buNone/>
            </a:pPr>
            <a:r>
              <a:rPr lang="en-GB" sz="1800" b="1" dirty="0">
                <a:solidFill>
                  <a:schemeClr val="tx2"/>
                </a:solidFill>
                <a:latin typeface="Constantia" panose="02030602050306030303" pitchFamily="18" charset="0"/>
              </a:rPr>
              <a:t>COMCEC TRADE CONSULTANT</a:t>
            </a:r>
          </a:p>
        </p:txBody>
      </p:sp>
      <p:grpSp>
        <p:nvGrpSpPr>
          <p:cNvPr id="18" name="Group 17">
            <a:extLst>
              <a:ext uri="{FF2B5EF4-FFF2-40B4-BE49-F238E27FC236}">
                <a16:creationId xmlns:a16="http://schemas.microsoft.com/office/drawing/2014/main" id="{B63ACBA3-DEFD-4C6D-BBA0-64468FA99C2D}"/>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19" name="Freeform: Shape 18">
              <a:extLst>
                <a:ext uri="{FF2B5EF4-FFF2-40B4-BE49-F238E27FC236}">
                  <a16:creationId xmlns:a16="http://schemas.microsoft.com/office/drawing/2014/main" id="{62F7819D-2B89-4D80-A1C3-8B318116BAA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B7065990-2350-41B3-858B-20EF8744F26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58DA7EC7-CAA0-4665-AA29-BFBA806ECAB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2" name="Freeform: Shape 21">
              <a:extLst>
                <a:ext uri="{FF2B5EF4-FFF2-40B4-BE49-F238E27FC236}">
                  <a16:creationId xmlns:a16="http://schemas.microsoft.com/office/drawing/2014/main" id="{B1132A14-489F-4CED-B626-2A1711C987C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Slide Number Placeholder 3">
            <a:extLst>
              <a:ext uri="{FF2B5EF4-FFF2-40B4-BE49-F238E27FC236}">
                <a16:creationId xmlns:a16="http://schemas.microsoft.com/office/drawing/2014/main" id="{4AE5B4C2-16AA-A008-ABAD-ED70B130DE96}"/>
              </a:ext>
            </a:extLst>
          </p:cNvPr>
          <p:cNvSpPr>
            <a:spLocks noGrp="1"/>
          </p:cNvSpPr>
          <p:nvPr>
            <p:ph type="sldNum" sz="quarter" idx="12"/>
          </p:nvPr>
        </p:nvSpPr>
        <p:spPr/>
        <p:txBody>
          <a:bodyPr/>
          <a:lstStyle/>
          <a:p>
            <a:fld id="{001EB87D-2C7B-44B5-AAC9-F83321C61E43}" type="slidenum">
              <a:rPr lang="en-GB" smtClean="0"/>
              <a:t>40</a:t>
            </a:fld>
            <a:endParaRPr lang="en-GB"/>
          </a:p>
        </p:txBody>
      </p:sp>
    </p:spTree>
    <p:extLst>
      <p:ext uri="{BB962C8B-B14F-4D97-AF65-F5344CB8AC3E}">
        <p14:creationId xmlns:p14="http://schemas.microsoft.com/office/powerpoint/2010/main" val="4774510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D9425-9C8F-1AED-AF0A-EC7C5A1E9491}"/>
            </a:ext>
          </a:extLst>
        </p:cNvPr>
        <p:cNvGrpSpPr/>
        <p:nvPr/>
      </p:nvGrpSpPr>
      <p:grpSpPr>
        <a:xfrm>
          <a:off x="0" y="0"/>
          <a:ext cx="0" cy="0"/>
          <a:chOff x="0" y="0"/>
          <a:chExt cx="0" cy="0"/>
        </a:xfrm>
      </p:grpSpPr>
      <p:pic>
        <p:nvPicPr>
          <p:cNvPr id="6" name="Picture 5" descr="World map with flight paths">
            <a:extLst>
              <a:ext uri="{FF2B5EF4-FFF2-40B4-BE49-F238E27FC236}">
                <a16:creationId xmlns:a16="http://schemas.microsoft.com/office/drawing/2014/main" id="{F05205E5-C9F7-6675-F08D-19A190DA4CF8}"/>
              </a:ext>
            </a:extLst>
          </p:cNvPr>
          <p:cNvPicPr>
            <a:picLocks noChangeAspect="1"/>
          </p:cNvPicPr>
          <p:nvPr/>
        </p:nvPicPr>
        <p:blipFill>
          <a:blip r:embed="rId3"/>
          <a:srcRect l="12986" r="18765" b="2"/>
          <a:stretch>
            <a:fillRect/>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3" name="Content Placeholder 2">
            <a:extLst>
              <a:ext uri="{FF2B5EF4-FFF2-40B4-BE49-F238E27FC236}">
                <a16:creationId xmlns:a16="http://schemas.microsoft.com/office/drawing/2014/main" id="{D0EE01C2-C8A5-4644-3835-D673DEAF263D}"/>
              </a:ext>
            </a:extLst>
          </p:cNvPr>
          <p:cNvSpPr>
            <a:spLocks noGrp="1"/>
          </p:cNvSpPr>
          <p:nvPr>
            <p:ph idx="1"/>
          </p:nvPr>
        </p:nvSpPr>
        <p:spPr>
          <a:xfrm>
            <a:off x="6769683" y="3382468"/>
            <a:ext cx="4195673" cy="2913872"/>
          </a:xfrm>
          <a:solidFill>
            <a:srgbClr val="FFFF00"/>
          </a:solidFill>
        </p:spPr>
        <p:txBody>
          <a:bodyPr anchor="t">
            <a:normAutofit/>
          </a:bodyPr>
          <a:lstStyle/>
          <a:p>
            <a:pPr marL="0" indent="0">
              <a:buNone/>
            </a:pPr>
            <a:r>
              <a:rPr lang="tr-TR" sz="3200" b="1" dirty="0">
                <a:solidFill>
                  <a:schemeClr val="tx1">
                    <a:alpha val="80000"/>
                  </a:schemeClr>
                </a:solidFill>
              </a:rPr>
              <a:t>WORLD MERCHANDISE EXPORT</a:t>
            </a:r>
            <a:endParaRPr lang="en-GB" sz="3200" b="1" dirty="0">
              <a:solidFill>
                <a:schemeClr val="tx1">
                  <a:alpha val="80000"/>
                </a:schemeClr>
              </a:solidFill>
            </a:endParaRPr>
          </a:p>
        </p:txBody>
      </p:sp>
      <p:sp>
        <p:nvSpPr>
          <p:cNvPr id="4" name="Slide Number Placeholder 3">
            <a:extLst>
              <a:ext uri="{FF2B5EF4-FFF2-40B4-BE49-F238E27FC236}">
                <a16:creationId xmlns:a16="http://schemas.microsoft.com/office/drawing/2014/main" id="{999825A9-F659-8F63-D0D2-1832D3F7F873}"/>
              </a:ext>
            </a:extLst>
          </p:cNvPr>
          <p:cNvSpPr>
            <a:spLocks noGrp="1"/>
          </p:cNvSpPr>
          <p:nvPr>
            <p:ph type="sldNum" sz="quarter" idx="12"/>
          </p:nvPr>
        </p:nvSpPr>
        <p:spPr>
          <a:xfrm>
            <a:off x="8610600" y="6356350"/>
            <a:ext cx="2743200" cy="365125"/>
          </a:xfrm>
        </p:spPr>
        <p:txBody>
          <a:bodyPr>
            <a:normAutofit/>
          </a:bodyPr>
          <a:lstStyle/>
          <a:p>
            <a:pPr>
              <a:spcAft>
                <a:spcPts val="600"/>
              </a:spcAft>
            </a:pPr>
            <a:fld id="{001EB87D-2C7B-44B5-AAC9-F83321C61E43}" type="slidenum">
              <a:rPr lang="en-GB">
                <a:solidFill>
                  <a:schemeClr val="tx1">
                    <a:alpha val="60000"/>
                  </a:schemeClr>
                </a:solidFill>
              </a:rPr>
              <a:pPr>
                <a:spcAft>
                  <a:spcPts val="600"/>
                </a:spcAft>
              </a:pPr>
              <a:t>5</a:t>
            </a:fld>
            <a:endParaRPr lang="en-GB">
              <a:solidFill>
                <a:schemeClr val="tx1">
                  <a:alpha val="60000"/>
                </a:schemeClr>
              </a:solidFill>
            </a:endParaRPr>
          </a:p>
        </p:txBody>
      </p:sp>
    </p:spTree>
    <p:extLst>
      <p:ext uri="{BB962C8B-B14F-4D97-AF65-F5344CB8AC3E}">
        <p14:creationId xmlns:p14="http://schemas.microsoft.com/office/powerpoint/2010/main" val="2197260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E53D8-749F-47CB-DBDF-FE15785588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5FFF8E-F041-3075-1F9B-55F65B97C17B}"/>
              </a:ext>
            </a:extLst>
          </p:cNvPr>
          <p:cNvSpPr>
            <a:spLocks noGrp="1"/>
          </p:cNvSpPr>
          <p:nvPr>
            <p:ph type="title"/>
          </p:nvPr>
        </p:nvSpPr>
        <p:spPr>
          <a:xfrm>
            <a:off x="0" y="-205273"/>
            <a:ext cx="12192000" cy="1325563"/>
          </a:xfrm>
          <a:solidFill>
            <a:schemeClr val="bg1"/>
          </a:solidFill>
        </p:spPr>
        <p:txBody>
          <a:bodyPr/>
          <a:lstStyle/>
          <a:p>
            <a:pPr algn="ctr"/>
            <a:r>
              <a:rPr lang="tr-TR" b="1" dirty="0"/>
              <a:t>WORLD MERCHANDISE EXPORT</a:t>
            </a:r>
            <a:endParaRPr lang="en-GB" b="1" dirty="0"/>
          </a:p>
        </p:txBody>
      </p:sp>
      <p:graphicFrame>
        <p:nvGraphicFramePr>
          <p:cNvPr id="4" name="Content Placeholder 3">
            <a:extLst>
              <a:ext uri="{FF2B5EF4-FFF2-40B4-BE49-F238E27FC236}">
                <a16:creationId xmlns:a16="http://schemas.microsoft.com/office/drawing/2014/main" id="{F49C15F6-CF55-1CFC-E27F-1BF582913204}"/>
              </a:ext>
            </a:extLst>
          </p:cNvPr>
          <p:cNvGraphicFramePr>
            <a:graphicFrameLocks noGrp="1"/>
          </p:cNvGraphicFramePr>
          <p:nvPr>
            <p:ph idx="1"/>
            <p:extLst>
              <p:ext uri="{D42A27DB-BD31-4B8C-83A1-F6EECF244321}">
                <p14:modId xmlns:p14="http://schemas.microsoft.com/office/powerpoint/2010/main" val="1878556029"/>
              </p:ext>
            </p:extLst>
          </p:nvPr>
        </p:nvGraphicFramePr>
        <p:xfrm>
          <a:off x="0" y="721695"/>
          <a:ext cx="12017832" cy="6291275"/>
        </p:xfrm>
        <a:graphic>
          <a:graphicData uri="http://schemas.openxmlformats.org/drawingml/2006/table">
            <a:tbl>
              <a:tblPr firstRow="1" firstCol="1" bandRow="1">
                <a:tableStyleId>{5C22544A-7EE6-4342-B048-85BDC9FD1C3A}</a:tableStyleId>
              </a:tblPr>
              <a:tblGrid>
                <a:gridCol w="2002972">
                  <a:extLst>
                    <a:ext uri="{9D8B030D-6E8A-4147-A177-3AD203B41FA5}">
                      <a16:colId xmlns:a16="http://schemas.microsoft.com/office/drawing/2014/main" val="1059993319"/>
                    </a:ext>
                  </a:extLst>
                </a:gridCol>
                <a:gridCol w="2002972">
                  <a:extLst>
                    <a:ext uri="{9D8B030D-6E8A-4147-A177-3AD203B41FA5}">
                      <a16:colId xmlns:a16="http://schemas.microsoft.com/office/drawing/2014/main" val="4199627918"/>
                    </a:ext>
                  </a:extLst>
                </a:gridCol>
                <a:gridCol w="2002972">
                  <a:extLst>
                    <a:ext uri="{9D8B030D-6E8A-4147-A177-3AD203B41FA5}">
                      <a16:colId xmlns:a16="http://schemas.microsoft.com/office/drawing/2014/main" val="844061528"/>
                    </a:ext>
                  </a:extLst>
                </a:gridCol>
                <a:gridCol w="2002972">
                  <a:extLst>
                    <a:ext uri="{9D8B030D-6E8A-4147-A177-3AD203B41FA5}">
                      <a16:colId xmlns:a16="http://schemas.microsoft.com/office/drawing/2014/main" val="3007115325"/>
                    </a:ext>
                  </a:extLst>
                </a:gridCol>
                <a:gridCol w="2002972">
                  <a:extLst>
                    <a:ext uri="{9D8B030D-6E8A-4147-A177-3AD203B41FA5}">
                      <a16:colId xmlns:a16="http://schemas.microsoft.com/office/drawing/2014/main" val="297461385"/>
                    </a:ext>
                  </a:extLst>
                </a:gridCol>
                <a:gridCol w="2002972">
                  <a:extLst>
                    <a:ext uri="{9D8B030D-6E8A-4147-A177-3AD203B41FA5}">
                      <a16:colId xmlns:a16="http://schemas.microsoft.com/office/drawing/2014/main" val="573306192"/>
                    </a:ext>
                  </a:extLst>
                </a:gridCol>
              </a:tblGrid>
              <a:tr h="696558">
                <a:tc>
                  <a:txBody>
                    <a:bodyPr/>
                    <a:lstStyle/>
                    <a:p>
                      <a:pPr algn="ctr">
                        <a:buNone/>
                      </a:pPr>
                      <a:r>
                        <a:rPr lang="en-GB" sz="1600" b="1">
                          <a:effectLst/>
                        </a:rPr>
                        <a:t>Exporters</a:t>
                      </a:r>
                      <a:endParaRPr lang="en-GB" sz="1800" b="1">
                        <a:effectLst/>
                        <a:latin typeface="Times New Roman" panose="02020603050405020304" pitchFamily="18" charset="0"/>
                        <a:ea typeface="Times New Roman" panose="02020603050405020304" pitchFamily="18" charset="0"/>
                      </a:endParaRPr>
                    </a:p>
                  </a:txBody>
                  <a:tcPr marL="23445" marR="23445" marT="23445" marB="23445" anchor="ctr"/>
                </a:tc>
                <a:tc>
                  <a:txBody>
                    <a:bodyPr/>
                    <a:lstStyle/>
                    <a:p>
                      <a:pPr algn="ctr">
                        <a:buNone/>
                      </a:pPr>
                      <a:r>
                        <a:rPr lang="en-GB" sz="1600" b="1" dirty="0">
                          <a:effectLst/>
                        </a:rPr>
                        <a:t>2020</a:t>
                      </a:r>
                      <a:endParaRPr lang="en-GB" sz="1800" b="1" dirty="0">
                        <a:effectLst/>
                        <a:latin typeface="Times New Roman" panose="02020603050405020304" pitchFamily="18" charset="0"/>
                        <a:ea typeface="Times New Roman" panose="02020603050405020304" pitchFamily="18" charset="0"/>
                      </a:endParaRPr>
                    </a:p>
                  </a:txBody>
                  <a:tcPr marL="23445" marR="23445" marT="23445" marB="23445" anchor="ctr"/>
                </a:tc>
                <a:tc>
                  <a:txBody>
                    <a:bodyPr/>
                    <a:lstStyle/>
                    <a:p>
                      <a:pPr algn="ctr">
                        <a:buNone/>
                      </a:pPr>
                      <a:r>
                        <a:rPr lang="en-GB" sz="1600" b="1" dirty="0">
                          <a:effectLst/>
                        </a:rPr>
                        <a:t>2021</a:t>
                      </a:r>
                      <a:endParaRPr lang="en-GB" sz="1800" b="1" dirty="0">
                        <a:effectLst/>
                        <a:latin typeface="Times New Roman" panose="02020603050405020304" pitchFamily="18" charset="0"/>
                        <a:ea typeface="Times New Roman" panose="02020603050405020304" pitchFamily="18" charset="0"/>
                      </a:endParaRPr>
                    </a:p>
                  </a:txBody>
                  <a:tcPr marL="23445" marR="23445" marT="23445" marB="23445" anchor="ctr"/>
                </a:tc>
                <a:tc>
                  <a:txBody>
                    <a:bodyPr/>
                    <a:lstStyle/>
                    <a:p>
                      <a:pPr algn="ctr">
                        <a:buNone/>
                      </a:pPr>
                      <a:r>
                        <a:rPr lang="en-GB" sz="1600" b="1" dirty="0">
                          <a:effectLst/>
                        </a:rPr>
                        <a:t>2022</a:t>
                      </a:r>
                      <a:endParaRPr lang="en-GB" sz="1800" b="1" dirty="0">
                        <a:effectLst/>
                        <a:latin typeface="Times New Roman" panose="02020603050405020304" pitchFamily="18" charset="0"/>
                        <a:ea typeface="Times New Roman" panose="02020603050405020304" pitchFamily="18" charset="0"/>
                      </a:endParaRPr>
                    </a:p>
                  </a:txBody>
                  <a:tcPr marL="23445" marR="23445" marT="23445" marB="23445" anchor="ctr"/>
                </a:tc>
                <a:tc>
                  <a:txBody>
                    <a:bodyPr/>
                    <a:lstStyle/>
                    <a:p>
                      <a:pPr algn="ctr">
                        <a:buNone/>
                      </a:pPr>
                      <a:r>
                        <a:rPr lang="en-GB" sz="1600" b="1" dirty="0">
                          <a:effectLst/>
                        </a:rPr>
                        <a:t>2023</a:t>
                      </a:r>
                      <a:endParaRPr lang="en-GB" sz="1800" b="1" dirty="0">
                        <a:effectLst/>
                        <a:latin typeface="Times New Roman" panose="02020603050405020304" pitchFamily="18" charset="0"/>
                        <a:ea typeface="Times New Roman" panose="02020603050405020304" pitchFamily="18" charset="0"/>
                      </a:endParaRPr>
                    </a:p>
                  </a:txBody>
                  <a:tcPr marL="23445" marR="23445" marT="23445" marB="23445" anchor="ctr"/>
                </a:tc>
                <a:tc>
                  <a:txBody>
                    <a:bodyPr/>
                    <a:lstStyle/>
                    <a:p>
                      <a:pPr algn="ctr">
                        <a:buNone/>
                      </a:pPr>
                      <a:r>
                        <a:rPr lang="en-GB" sz="1600" b="1" dirty="0">
                          <a:effectLst/>
                        </a:rPr>
                        <a:t>2024</a:t>
                      </a:r>
                      <a:endParaRPr lang="en-GB" sz="1800" b="1" dirty="0">
                        <a:effectLst/>
                        <a:latin typeface="Times New Roman" panose="02020603050405020304" pitchFamily="18" charset="0"/>
                        <a:ea typeface="Times New Roman" panose="02020603050405020304" pitchFamily="18" charset="0"/>
                      </a:endParaRPr>
                    </a:p>
                  </a:txBody>
                  <a:tcPr marL="23445" marR="23445" marT="23445" marB="23445" anchor="ctr"/>
                </a:tc>
                <a:extLst>
                  <a:ext uri="{0D108BD9-81ED-4DB2-BD59-A6C34878D82A}">
                    <a16:rowId xmlns:a16="http://schemas.microsoft.com/office/drawing/2014/main" val="710830061"/>
                  </a:ext>
                </a:extLst>
              </a:tr>
              <a:tr h="0">
                <a:tc>
                  <a:txBody>
                    <a:bodyPr/>
                    <a:lstStyle/>
                    <a:p>
                      <a:pPr>
                        <a:buNone/>
                      </a:pPr>
                      <a:r>
                        <a:rPr lang="en-GB" sz="2400" b="1" dirty="0">
                          <a:solidFill>
                            <a:srgbClr val="FFFF00"/>
                          </a:solidFill>
                          <a:effectLst/>
                        </a:rPr>
                        <a:t>World </a:t>
                      </a:r>
                      <a:endParaRPr lang="en-GB" sz="2800" b="1" dirty="0">
                        <a:solidFill>
                          <a:srgbClr val="FFFF00"/>
                        </a:solidFill>
                        <a:effectLst/>
                        <a:latin typeface="Times New Roman" panose="02020603050405020304" pitchFamily="18" charset="0"/>
                        <a:ea typeface="Times New Roman" panose="02020603050405020304" pitchFamily="18" charset="0"/>
                      </a:endParaRPr>
                    </a:p>
                  </a:txBody>
                  <a:tcPr marL="23445" marR="23445" marT="23445" marB="23445" anchor="ctr">
                    <a:solidFill>
                      <a:srgbClr val="002060"/>
                    </a:solidFill>
                  </a:tcPr>
                </a:tc>
                <a:tc>
                  <a:txBody>
                    <a:bodyPr/>
                    <a:lstStyle/>
                    <a:p>
                      <a:pPr algn="r">
                        <a:buNone/>
                      </a:pPr>
                      <a:r>
                        <a:rPr lang="en-GB" sz="1800" b="1" dirty="0">
                          <a:solidFill>
                            <a:srgbClr val="FFFF00"/>
                          </a:solidFill>
                          <a:effectLst/>
                        </a:rPr>
                        <a:t>17,494,444,311</a:t>
                      </a:r>
                      <a:endParaRPr lang="en-GB" sz="2000" b="1" dirty="0">
                        <a:solidFill>
                          <a:srgbClr val="FFFF00"/>
                        </a:solidFill>
                        <a:effectLst/>
                        <a:latin typeface="Times New Roman" panose="02020603050405020304" pitchFamily="18" charset="0"/>
                        <a:ea typeface="Times New Roman" panose="02020603050405020304" pitchFamily="18" charset="0"/>
                      </a:endParaRPr>
                    </a:p>
                  </a:txBody>
                  <a:tcPr marL="23445" marR="23445" marT="23445" marB="23445" anchor="ctr">
                    <a:solidFill>
                      <a:srgbClr val="002060"/>
                    </a:solidFill>
                  </a:tcPr>
                </a:tc>
                <a:tc>
                  <a:txBody>
                    <a:bodyPr/>
                    <a:lstStyle/>
                    <a:p>
                      <a:pPr algn="r">
                        <a:buNone/>
                      </a:pPr>
                      <a:r>
                        <a:rPr lang="en-GB" sz="1800" b="1" dirty="0">
                          <a:solidFill>
                            <a:srgbClr val="FFFF00"/>
                          </a:solidFill>
                          <a:effectLst/>
                        </a:rPr>
                        <a:t>22,148,344,040</a:t>
                      </a:r>
                      <a:endParaRPr lang="en-GB" sz="2000" b="1" dirty="0">
                        <a:solidFill>
                          <a:srgbClr val="FFFF00"/>
                        </a:solidFill>
                        <a:effectLst/>
                        <a:latin typeface="Times New Roman" panose="02020603050405020304" pitchFamily="18" charset="0"/>
                        <a:ea typeface="Times New Roman" panose="02020603050405020304" pitchFamily="18" charset="0"/>
                      </a:endParaRPr>
                    </a:p>
                  </a:txBody>
                  <a:tcPr marL="23445" marR="23445" marT="23445" marB="23445" anchor="ctr">
                    <a:solidFill>
                      <a:srgbClr val="002060"/>
                    </a:solidFill>
                  </a:tcPr>
                </a:tc>
                <a:tc>
                  <a:txBody>
                    <a:bodyPr/>
                    <a:lstStyle/>
                    <a:p>
                      <a:pPr algn="r">
                        <a:buNone/>
                      </a:pPr>
                      <a:r>
                        <a:rPr lang="en-GB" sz="1800" b="1" dirty="0">
                          <a:solidFill>
                            <a:srgbClr val="FFFF00"/>
                          </a:solidFill>
                          <a:effectLst/>
                        </a:rPr>
                        <a:t>24,701,959,316</a:t>
                      </a:r>
                      <a:endParaRPr lang="en-GB" sz="2000" b="1" dirty="0">
                        <a:solidFill>
                          <a:srgbClr val="FFFF00"/>
                        </a:solidFill>
                        <a:effectLst/>
                        <a:latin typeface="Times New Roman" panose="02020603050405020304" pitchFamily="18" charset="0"/>
                        <a:ea typeface="Times New Roman" panose="02020603050405020304" pitchFamily="18" charset="0"/>
                      </a:endParaRPr>
                    </a:p>
                  </a:txBody>
                  <a:tcPr marL="23445" marR="23445" marT="23445" marB="23445" anchor="ctr">
                    <a:solidFill>
                      <a:srgbClr val="002060"/>
                    </a:solidFill>
                  </a:tcPr>
                </a:tc>
                <a:tc>
                  <a:txBody>
                    <a:bodyPr/>
                    <a:lstStyle/>
                    <a:p>
                      <a:pPr algn="r">
                        <a:buNone/>
                      </a:pPr>
                      <a:r>
                        <a:rPr lang="en-GB" sz="1800" b="1" dirty="0">
                          <a:solidFill>
                            <a:srgbClr val="FFFF00"/>
                          </a:solidFill>
                          <a:effectLst/>
                        </a:rPr>
                        <a:t>23,633,258,628</a:t>
                      </a:r>
                      <a:endParaRPr lang="en-GB" sz="2000" b="1" dirty="0">
                        <a:solidFill>
                          <a:srgbClr val="FFFF00"/>
                        </a:solidFill>
                        <a:effectLst/>
                        <a:latin typeface="Times New Roman" panose="02020603050405020304" pitchFamily="18" charset="0"/>
                        <a:ea typeface="Times New Roman" panose="02020603050405020304" pitchFamily="18" charset="0"/>
                      </a:endParaRPr>
                    </a:p>
                  </a:txBody>
                  <a:tcPr marL="23445" marR="23445" marT="23445" marB="23445" anchor="ctr">
                    <a:solidFill>
                      <a:srgbClr val="002060"/>
                    </a:solidFill>
                  </a:tcPr>
                </a:tc>
                <a:tc>
                  <a:txBody>
                    <a:bodyPr/>
                    <a:lstStyle/>
                    <a:p>
                      <a:pPr algn="r">
                        <a:buNone/>
                      </a:pPr>
                      <a:r>
                        <a:rPr lang="en-GB" sz="1800" b="1" dirty="0">
                          <a:solidFill>
                            <a:srgbClr val="FFFF00"/>
                          </a:solidFill>
                          <a:effectLst/>
                        </a:rPr>
                        <a:t>23,899,979,068</a:t>
                      </a:r>
                      <a:endParaRPr lang="tr-TR" sz="1800" b="1" dirty="0">
                        <a:solidFill>
                          <a:srgbClr val="FFFF00"/>
                        </a:solidFill>
                        <a:effectLst/>
                      </a:endParaRPr>
                    </a:p>
                  </a:txBody>
                  <a:tcPr marL="23445" marR="23445" marT="23445" marB="23445" anchor="ctr">
                    <a:solidFill>
                      <a:srgbClr val="002060"/>
                    </a:solidFill>
                  </a:tcPr>
                </a:tc>
                <a:extLst>
                  <a:ext uri="{0D108BD9-81ED-4DB2-BD59-A6C34878D82A}">
                    <a16:rowId xmlns:a16="http://schemas.microsoft.com/office/drawing/2014/main" val="554833484"/>
                  </a:ext>
                </a:extLst>
              </a:tr>
              <a:tr h="316379">
                <a:tc>
                  <a:txBody>
                    <a:bodyPr/>
                    <a:lstStyle/>
                    <a:p>
                      <a:pPr marL="0" lvl="0" indent="0">
                        <a:buFont typeface="+mj-lt"/>
                        <a:buNone/>
                      </a:pPr>
                      <a:r>
                        <a:rPr lang="tr-TR" sz="1600" b="1" dirty="0">
                          <a:effectLst/>
                        </a:rPr>
                        <a:t>1.</a:t>
                      </a:r>
                      <a:r>
                        <a:rPr lang="en-GB" sz="1600" b="1" dirty="0">
                          <a:effectLst/>
                        </a:rPr>
                        <a:t>China </a:t>
                      </a:r>
                      <a:endParaRPr lang="en-GB" sz="1800" b="1" dirty="0">
                        <a:effectLst/>
                        <a:latin typeface="Times New Roman" panose="02020603050405020304" pitchFamily="18" charset="0"/>
                        <a:ea typeface="Times New Roman" panose="02020603050405020304" pitchFamily="18" charset="0"/>
                      </a:endParaRPr>
                    </a:p>
                  </a:txBody>
                  <a:tcPr marL="23445" marR="23445" marT="23445" marB="23445" anchor="ctr"/>
                </a:tc>
                <a:tc>
                  <a:txBody>
                    <a:bodyPr/>
                    <a:lstStyle/>
                    <a:p>
                      <a:pPr algn="r">
                        <a:buNone/>
                      </a:pPr>
                      <a:r>
                        <a:rPr lang="en-GB" sz="1600" b="1" dirty="0">
                          <a:effectLst/>
                        </a:rPr>
                        <a:t>2,588,402,392</a:t>
                      </a:r>
                      <a:endParaRPr lang="en-GB" sz="1800" b="1" dirty="0">
                        <a:effectLst/>
                        <a:latin typeface="Times New Roman" panose="02020603050405020304" pitchFamily="18" charset="0"/>
                        <a:ea typeface="Times New Roman" panose="02020603050405020304" pitchFamily="18" charset="0"/>
                      </a:endParaRPr>
                    </a:p>
                  </a:txBody>
                  <a:tcPr marL="23445" marR="23445" marT="23445" marB="23445" anchor="ctr"/>
                </a:tc>
                <a:tc>
                  <a:txBody>
                    <a:bodyPr/>
                    <a:lstStyle/>
                    <a:p>
                      <a:pPr algn="r">
                        <a:buNone/>
                      </a:pPr>
                      <a:r>
                        <a:rPr lang="en-GB" sz="1600" b="1" dirty="0">
                          <a:effectLst/>
                        </a:rPr>
                        <a:t>3,361,814,264</a:t>
                      </a:r>
                      <a:endParaRPr lang="en-GB" sz="1800" b="1" dirty="0">
                        <a:effectLst/>
                        <a:latin typeface="Times New Roman" panose="02020603050405020304" pitchFamily="18" charset="0"/>
                        <a:ea typeface="Times New Roman" panose="02020603050405020304" pitchFamily="18" charset="0"/>
                      </a:endParaRPr>
                    </a:p>
                  </a:txBody>
                  <a:tcPr marL="23445" marR="23445" marT="23445" marB="23445" anchor="ctr"/>
                </a:tc>
                <a:tc>
                  <a:txBody>
                    <a:bodyPr/>
                    <a:lstStyle/>
                    <a:p>
                      <a:pPr algn="r">
                        <a:buNone/>
                      </a:pPr>
                      <a:r>
                        <a:rPr lang="en-GB" sz="1600" b="1" dirty="0">
                          <a:effectLst/>
                        </a:rPr>
                        <a:t>3,593,601,450</a:t>
                      </a:r>
                      <a:endParaRPr lang="en-GB" sz="1800" b="1" dirty="0">
                        <a:effectLst/>
                        <a:latin typeface="Times New Roman" panose="02020603050405020304" pitchFamily="18" charset="0"/>
                        <a:ea typeface="Times New Roman" panose="02020603050405020304" pitchFamily="18" charset="0"/>
                      </a:endParaRPr>
                    </a:p>
                  </a:txBody>
                  <a:tcPr marL="23445" marR="23445" marT="23445" marB="23445" anchor="ctr"/>
                </a:tc>
                <a:tc>
                  <a:txBody>
                    <a:bodyPr/>
                    <a:lstStyle/>
                    <a:p>
                      <a:pPr algn="r">
                        <a:buNone/>
                      </a:pPr>
                      <a:r>
                        <a:rPr lang="en-GB" sz="1600" b="1" dirty="0">
                          <a:effectLst/>
                        </a:rPr>
                        <a:t>3,388,716,312</a:t>
                      </a:r>
                      <a:endParaRPr lang="en-GB" sz="1800" b="1" dirty="0">
                        <a:effectLst/>
                        <a:latin typeface="Times New Roman" panose="02020603050405020304" pitchFamily="18" charset="0"/>
                        <a:ea typeface="Times New Roman" panose="02020603050405020304" pitchFamily="18" charset="0"/>
                      </a:endParaRPr>
                    </a:p>
                  </a:txBody>
                  <a:tcPr marL="23445" marR="23445" marT="23445" marB="23445" anchor="ctr"/>
                </a:tc>
                <a:tc>
                  <a:txBody>
                    <a:bodyPr/>
                    <a:lstStyle/>
                    <a:p>
                      <a:pPr algn="r">
                        <a:buNone/>
                      </a:pPr>
                      <a:r>
                        <a:rPr lang="en-GB" sz="1600" b="1">
                          <a:effectLst/>
                        </a:rPr>
                        <a:t>3,575,457,663</a:t>
                      </a:r>
                      <a:endParaRPr lang="en-GB" sz="1800" b="1">
                        <a:effectLst/>
                        <a:latin typeface="Times New Roman" panose="02020603050405020304" pitchFamily="18" charset="0"/>
                        <a:ea typeface="Times New Roman" panose="02020603050405020304" pitchFamily="18" charset="0"/>
                      </a:endParaRPr>
                    </a:p>
                  </a:txBody>
                  <a:tcPr marL="23445" marR="23445" marT="23445" marB="23445" anchor="ctr"/>
                </a:tc>
                <a:extLst>
                  <a:ext uri="{0D108BD9-81ED-4DB2-BD59-A6C34878D82A}">
                    <a16:rowId xmlns:a16="http://schemas.microsoft.com/office/drawing/2014/main" val="783100736"/>
                  </a:ext>
                </a:extLst>
              </a:tr>
              <a:tr h="316379">
                <a:tc>
                  <a:txBody>
                    <a:bodyPr/>
                    <a:lstStyle/>
                    <a:p>
                      <a:pPr marL="0" lvl="0" indent="0">
                        <a:buFont typeface="+mj-lt"/>
                        <a:buNone/>
                      </a:pPr>
                      <a:r>
                        <a:rPr lang="tr-TR" sz="1600" b="1" dirty="0">
                          <a:effectLst/>
                        </a:rPr>
                        <a:t>2. USA</a:t>
                      </a:r>
                      <a:endParaRPr lang="en-GB" sz="1800" b="1" dirty="0">
                        <a:effectLst/>
                        <a:latin typeface="Times New Roman" panose="02020603050405020304" pitchFamily="18" charset="0"/>
                        <a:ea typeface="Times New Roman" panose="02020603050405020304" pitchFamily="18" charset="0"/>
                      </a:endParaRPr>
                    </a:p>
                  </a:txBody>
                  <a:tcPr marL="23445" marR="23445" marT="23445" marB="23445" anchor="ctr"/>
                </a:tc>
                <a:tc>
                  <a:txBody>
                    <a:bodyPr/>
                    <a:lstStyle/>
                    <a:p>
                      <a:pPr algn="r">
                        <a:buNone/>
                      </a:pPr>
                      <a:r>
                        <a:rPr lang="en-GB" sz="1600" b="1">
                          <a:effectLst/>
                        </a:rPr>
                        <a:t>1,424,934,919</a:t>
                      </a:r>
                      <a:endParaRPr lang="en-GB" sz="1800" b="1">
                        <a:effectLst/>
                        <a:latin typeface="Times New Roman" panose="02020603050405020304" pitchFamily="18" charset="0"/>
                        <a:ea typeface="Times New Roman" panose="02020603050405020304" pitchFamily="18" charset="0"/>
                      </a:endParaRPr>
                    </a:p>
                  </a:txBody>
                  <a:tcPr marL="23445" marR="23445" marT="23445" marB="23445" anchor="ctr"/>
                </a:tc>
                <a:tc>
                  <a:txBody>
                    <a:bodyPr/>
                    <a:lstStyle/>
                    <a:p>
                      <a:pPr algn="r">
                        <a:buNone/>
                      </a:pPr>
                      <a:r>
                        <a:rPr lang="en-GB" sz="1600" b="1">
                          <a:effectLst/>
                        </a:rPr>
                        <a:t>1,754,300,368</a:t>
                      </a:r>
                      <a:endParaRPr lang="en-GB" sz="1800" b="1">
                        <a:effectLst/>
                        <a:latin typeface="Times New Roman" panose="02020603050405020304" pitchFamily="18" charset="0"/>
                        <a:ea typeface="Times New Roman" panose="02020603050405020304" pitchFamily="18" charset="0"/>
                      </a:endParaRPr>
                    </a:p>
                  </a:txBody>
                  <a:tcPr marL="23445" marR="23445" marT="23445" marB="23445" anchor="ctr"/>
                </a:tc>
                <a:tc>
                  <a:txBody>
                    <a:bodyPr/>
                    <a:lstStyle/>
                    <a:p>
                      <a:pPr algn="r">
                        <a:buNone/>
                      </a:pPr>
                      <a:r>
                        <a:rPr lang="en-GB" sz="1600" b="1">
                          <a:effectLst/>
                        </a:rPr>
                        <a:t>2,062,937,261</a:t>
                      </a:r>
                      <a:endParaRPr lang="en-GB" sz="1800" b="1">
                        <a:effectLst/>
                        <a:latin typeface="Times New Roman" panose="02020603050405020304" pitchFamily="18" charset="0"/>
                        <a:ea typeface="Times New Roman" panose="02020603050405020304" pitchFamily="18" charset="0"/>
                      </a:endParaRPr>
                    </a:p>
                  </a:txBody>
                  <a:tcPr marL="23445" marR="23445" marT="23445" marB="23445" anchor="ctr"/>
                </a:tc>
                <a:tc>
                  <a:txBody>
                    <a:bodyPr/>
                    <a:lstStyle/>
                    <a:p>
                      <a:pPr algn="r">
                        <a:buNone/>
                      </a:pPr>
                      <a:r>
                        <a:rPr lang="en-GB" sz="1600" b="1">
                          <a:effectLst/>
                        </a:rPr>
                        <a:t>2,019,159,665</a:t>
                      </a:r>
                      <a:endParaRPr lang="en-GB" sz="1800" b="1">
                        <a:effectLst/>
                        <a:latin typeface="Times New Roman" panose="02020603050405020304" pitchFamily="18" charset="0"/>
                        <a:ea typeface="Times New Roman" panose="02020603050405020304" pitchFamily="18" charset="0"/>
                      </a:endParaRPr>
                    </a:p>
                  </a:txBody>
                  <a:tcPr marL="23445" marR="23445" marT="23445" marB="23445" anchor="ctr"/>
                </a:tc>
                <a:tc>
                  <a:txBody>
                    <a:bodyPr/>
                    <a:lstStyle/>
                    <a:p>
                      <a:pPr algn="r">
                        <a:buNone/>
                      </a:pPr>
                      <a:r>
                        <a:rPr lang="en-GB" sz="1600" b="1">
                          <a:effectLst/>
                        </a:rPr>
                        <a:t>2,064,516,772</a:t>
                      </a:r>
                      <a:endParaRPr lang="en-GB" sz="1800" b="1">
                        <a:effectLst/>
                        <a:latin typeface="Times New Roman" panose="02020603050405020304" pitchFamily="18" charset="0"/>
                        <a:ea typeface="Times New Roman" panose="02020603050405020304" pitchFamily="18" charset="0"/>
                      </a:endParaRPr>
                    </a:p>
                  </a:txBody>
                  <a:tcPr marL="23445" marR="23445" marT="23445" marB="23445" anchor="ctr"/>
                </a:tc>
                <a:extLst>
                  <a:ext uri="{0D108BD9-81ED-4DB2-BD59-A6C34878D82A}">
                    <a16:rowId xmlns:a16="http://schemas.microsoft.com/office/drawing/2014/main" val="968916770"/>
                  </a:ext>
                </a:extLst>
              </a:tr>
              <a:tr h="316379">
                <a:tc>
                  <a:txBody>
                    <a:bodyPr/>
                    <a:lstStyle/>
                    <a:p>
                      <a:pPr marL="0" lvl="0" indent="0">
                        <a:buFont typeface="+mj-lt"/>
                        <a:buNone/>
                      </a:pPr>
                      <a:r>
                        <a:rPr lang="tr-TR" sz="1600" b="1" dirty="0">
                          <a:effectLst/>
                        </a:rPr>
                        <a:t>3. </a:t>
                      </a:r>
                      <a:r>
                        <a:rPr lang="en-GB" sz="1600" b="1" dirty="0">
                          <a:effectLst/>
                        </a:rPr>
                        <a:t>Germany </a:t>
                      </a:r>
                      <a:endParaRPr lang="en-GB" sz="1800" b="1" dirty="0">
                        <a:effectLst/>
                        <a:latin typeface="Times New Roman" panose="02020603050405020304" pitchFamily="18" charset="0"/>
                        <a:ea typeface="Times New Roman" panose="02020603050405020304" pitchFamily="18" charset="0"/>
                      </a:endParaRPr>
                    </a:p>
                  </a:txBody>
                  <a:tcPr marL="23445" marR="23445" marT="23445" marB="23445" anchor="ctr"/>
                </a:tc>
                <a:tc>
                  <a:txBody>
                    <a:bodyPr/>
                    <a:lstStyle/>
                    <a:p>
                      <a:pPr algn="r">
                        <a:buNone/>
                      </a:pPr>
                      <a:r>
                        <a:rPr lang="en-GB" sz="1600" b="1" dirty="0">
                          <a:effectLst/>
                        </a:rPr>
                        <a:t>1,379,900,278</a:t>
                      </a:r>
                      <a:endParaRPr lang="en-GB" sz="1800" b="1" dirty="0">
                        <a:effectLst/>
                        <a:latin typeface="Times New Roman" panose="02020603050405020304" pitchFamily="18" charset="0"/>
                        <a:ea typeface="Times New Roman" panose="02020603050405020304" pitchFamily="18" charset="0"/>
                      </a:endParaRPr>
                    </a:p>
                  </a:txBody>
                  <a:tcPr marL="23445" marR="23445" marT="23445" marB="23445" anchor="ctr"/>
                </a:tc>
                <a:tc>
                  <a:txBody>
                    <a:bodyPr/>
                    <a:lstStyle/>
                    <a:p>
                      <a:pPr algn="r">
                        <a:buNone/>
                      </a:pPr>
                      <a:r>
                        <a:rPr lang="en-GB" sz="1600" b="1">
                          <a:effectLst/>
                        </a:rPr>
                        <a:t>1,631,098,969</a:t>
                      </a:r>
                      <a:endParaRPr lang="en-GB" sz="1800" b="1">
                        <a:effectLst/>
                        <a:latin typeface="Times New Roman" panose="02020603050405020304" pitchFamily="18" charset="0"/>
                        <a:ea typeface="Times New Roman" panose="02020603050405020304" pitchFamily="18" charset="0"/>
                      </a:endParaRPr>
                    </a:p>
                  </a:txBody>
                  <a:tcPr marL="23445" marR="23445" marT="23445" marB="23445" anchor="ctr"/>
                </a:tc>
                <a:tc>
                  <a:txBody>
                    <a:bodyPr/>
                    <a:lstStyle/>
                    <a:p>
                      <a:pPr algn="r">
                        <a:buNone/>
                      </a:pPr>
                      <a:r>
                        <a:rPr lang="en-GB" sz="1600" b="1">
                          <a:effectLst/>
                        </a:rPr>
                        <a:t>1,645,377,162</a:t>
                      </a:r>
                      <a:endParaRPr lang="en-GB" sz="1800" b="1">
                        <a:effectLst/>
                        <a:latin typeface="Times New Roman" panose="02020603050405020304" pitchFamily="18" charset="0"/>
                        <a:ea typeface="Times New Roman" panose="02020603050405020304" pitchFamily="18" charset="0"/>
                      </a:endParaRPr>
                    </a:p>
                  </a:txBody>
                  <a:tcPr marL="23445" marR="23445" marT="23445" marB="23445" anchor="ctr"/>
                </a:tc>
                <a:tc>
                  <a:txBody>
                    <a:bodyPr/>
                    <a:lstStyle/>
                    <a:p>
                      <a:pPr algn="r">
                        <a:buNone/>
                      </a:pPr>
                      <a:r>
                        <a:rPr lang="en-GB" sz="1600" b="1">
                          <a:effectLst/>
                        </a:rPr>
                        <a:t>1,681,974,764</a:t>
                      </a:r>
                      <a:endParaRPr lang="en-GB" sz="1800" b="1">
                        <a:effectLst/>
                        <a:latin typeface="Times New Roman" panose="02020603050405020304" pitchFamily="18" charset="0"/>
                        <a:ea typeface="Times New Roman" panose="02020603050405020304" pitchFamily="18" charset="0"/>
                      </a:endParaRPr>
                    </a:p>
                  </a:txBody>
                  <a:tcPr marL="23445" marR="23445" marT="23445" marB="23445" anchor="ctr"/>
                </a:tc>
                <a:tc>
                  <a:txBody>
                    <a:bodyPr/>
                    <a:lstStyle/>
                    <a:p>
                      <a:pPr algn="r">
                        <a:buNone/>
                      </a:pPr>
                      <a:r>
                        <a:rPr lang="en-GB" sz="1600" b="1">
                          <a:effectLst/>
                        </a:rPr>
                        <a:t>1,684,013,664</a:t>
                      </a:r>
                      <a:endParaRPr lang="en-GB" sz="1800" b="1">
                        <a:effectLst/>
                        <a:latin typeface="Times New Roman" panose="02020603050405020304" pitchFamily="18" charset="0"/>
                        <a:ea typeface="Times New Roman" panose="02020603050405020304" pitchFamily="18" charset="0"/>
                      </a:endParaRPr>
                    </a:p>
                  </a:txBody>
                  <a:tcPr marL="23445" marR="23445" marT="23445" marB="23445" anchor="ctr"/>
                </a:tc>
                <a:extLst>
                  <a:ext uri="{0D108BD9-81ED-4DB2-BD59-A6C34878D82A}">
                    <a16:rowId xmlns:a16="http://schemas.microsoft.com/office/drawing/2014/main" val="1873407377"/>
                  </a:ext>
                </a:extLst>
              </a:tr>
              <a:tr h="316379">
                <a:tc>
                  <a:txBody>
                    <a:bodyPr/>
                    <a:lstStyle/>
                    <a:p>
                      <a:pPr marL="0" lvl="0" indent="0">
                        <a:buFont typeface="+mj-lt"/>
                        <a:buNone/>
                      </a:pPr>
                      <a:r>
                        <a:rPr lang="tr-TR" sz="1600" b="1" dirty="0">
                          <a:effectLst/>
                        </a:rPr>
                        <a:t>4.</a:t>
                      </a:r>
                      <a:r>
                        <a:rPr lang="en-GB" sz="1600" b="1" dirty="0">
                          <a:effectLst/>
                        </a:rPr>
                        <a:t>Netherlands </a:t>
                      </a:r>
                      <a:endParaRPr lang="en-GB" sz="1800" b="1" dirty="0">
                        <a:effectLst/>
                        <a:latin typeface="Times New Roman" panose="02020603050405020304" pitchFamily="18" charset="0"/>
                        <a:ea typeface="Times New Roman" panose="02020603050405020304" pitchFamily="18" charset="0"/>
                      </a:endParaRPr>
                    </a:p>
                  </a:txBody>
                  <a:tcPr marL="23445" marR="23445" marT="23445" marB="23445" anchor="ctr"/>
                </a:tc>
                <a:tc>
                  <a:txBody>
                    <a:bodyPr/>
                    <a:lstStyle/>
                    <a:p>
                      <a:pPr algn="r">
                        <a:buNone/>
                      </a:pPr>
                      <a:r>
                        <a:rPr lang="en-GB" sz="1600" b="1" dirty="0">
                          <a:effectLst/>
                        </a:rPr>
                        <a:t>551,352,792</a:t>
                      </a:r>
                      <a:endParaRPr lang="en-GB" sz="1800" b="1" dirty="0">
                        <a:effectLst/>
                        <a:latin typeface="Times New Roman" panose="02020603050405020304" pitchFamily="18" charset="0"/>
                        <a:ea typeface="Times New Roman" panose="02020603050405020304" pitchFamily="18" charset="0"/>
                      </a:endParaRPr>
                    </a:p>
                  </a:txBody>
                  <a:tcPr marL="23445" marR="23445" marT="23445" marB="23445" anchor="ctr"/>
                </a:tc>
                <a:tc>
                  <a:txBody>
                    <a:bodyPr/>
                    <a:lstStyle/>
                    <a:p>
                      <a:pPr algn="r">
                        <a:buNone/>
                      </a:pPr>
                      <a:r>
                        <a:rPr lang="en-GB" sz="1600" b="1">
                          <a:effectLst/>
                        </a:rPr>
                        <a:t>696,873,257</a:t>
                      </a:r>
                      <a:endParaRPr lang="en-GB" sz="1800" b="1">
                        <a:effectLst/>
                        <a:latin typeface="Times New Roman" panose="02020603050405020304" pitchFamily="18" charset="0"/>
                        <a:ea typeface="Times New Roman" panose="02020603050405020304" pitchFamily="18" charset="0"/>
                      </a:endParaRPr>
                    </a:p>
                  </a:txBody>
                  <a:tcPr marL="23445" marR="23445" marT="23445" marB="23445" anchor="ctr"/>
                </a:tc>
                <a:tc>
                  <a:txBody>
                    <a:bodyPr/>
                    <a:lstStyle/>
                    <a:p>
                      <a:pPr algn="r">
                        <a:buNone/>
                      </a:pPr>
                      <a:r>
                        <a:rPr lang="en-GB" sz="1600" b="1">
                          <a:effectLst/>
                        </a:rPr>
                        <a:t>768,259,270</a:t>
                      </a:r>
                      <a:endParaRPr lang="en-GB" sz="1800" b="1">
                        <a:effectLst/>
                        <a:latin typeface="Times New Roman" panose="02020603050405020304" pitchFamily="18" charset="0"/>
                        <a:ea typeface="Times New Roman" panose="02020603050405020304" pitchFamily="18" charset="0"/>
                      </a:endParaRPr>
                    </a:p>
                  </a:txBody>
                  <a:tcPr marL="23445" marR="23445" marT="23445" marB="23445" anchor="ctr"/>
                </a:tc>
                <a:tc>
                  <a:txBody>
                    <a:bodyPr/>
                    <a:lstStyle/>
                    <a:p>
                      <a:pPr algn="r">
                        <a:buNone/>
                      </a:pPr>
                      <a:r>
                        <a:rPr lang="en-GB" sz="1600" b="1">
                          <a:effectLst/>
                        </a:rPr>
                        <a:t>734,008,093</a:t>
                      </a:r>
                      <a:endParaRPr lang="en-GB" sz="1800" b="1">
                        <a:effectLst/>
                        <a:latin typeface="Times New Roman" panose="02020603050405020304" pitchFamily="18" charset="0"/>
                        <a:ea typeface="Times New Roman" panose="02020603050405020304" pitchFamily="18" charset="0"/>
                      </a:endParaRPr>
                    </a:p>
                  </a:txBody>
                  <a:tcPr marL="23445" marR="23445" marT="23445" marB="23445" anchor="ctr"/>
                </a:tc>
                <a:tc>
                  <a:txBody>
                    <a:bodyPr/>
                    <a:lstStyle/>
                    <a:p>
                      <a:pPr algn="r">
                        <a:buNone/>
                      </a:pPr>
                      <a:r>
                        <a:rPr lang="en-GB" sz="1600" b="1">
                          <a:effectLst/>
                        </a:rPr>
                        <a:t>722,294,257</a:t>
                      </a:r>
                      <a:endParaRPr lang="en-GB" sz="1800" b="1">
                        <a:effectLst/>
                        <a:latin typeface="Times New Roman" panose="02020603050405020304" pitchFamily="18" charset="0"/>
                        <a:ea typeface="Times New Roman" panose="02020603050405020304" pitchFamily="18" charset="0"/>
                      </a:endParaRPr>
                    </a:p>
                  </a:txBody>
                  <a:tcPr marL="23445" marR="23445" marT="23445" marB="23445" anchor="ctr"/>
                </a:tc>
                <a:extLst>
                  <a:ext uri="{0D108BD9-81ED-4DB2-BD59-A6C34878D82A}">
                    <a16:rowId xmlns:a16="http://schemas.microsoft.com/office/drawing/2014/main" val="70558331"/>
                  </a:ext>
                </a:extLst>
              </a:tr>
              <a:tr h="316379">
                <a:tc>
                  <a:txBody>
                    <a:bodyPr/>
                    <a:lstStyle/>
                    <a:p>
                      <a:pPr marL="0" lvl="0" indent="0">
                        <a:buFont typeface="+mj-lt"/>
                        <a:buNone/>
                      </a:pPr>
                      <a:r>
                        <a:rPr lang="tr-TR" sz="1600" b="1" dirty="0">
                          <a:effectLst/>
                        </a:rPr>
                        <a:t>5.</a:t>
                      </a:r>
                      <a:r>
                        <a:rPr lang="en-GB" sz="1600" b="1" dirty="0">
                          <a:effectLst/>
                        </a:rPr>
                        <a:t>Japan </a:t>
                      </a:r>
                      <a:endParaRPr lang="en-GB" sz="1800" b="1" dirty="0">
                        <a:effectLst/>
                        <a:latin typeface="Times New Roman" panose="02020603050405020304" pitchFamily="18" charset="0"/>
                        <a:ea typeface="Times New Roman" panose="02020603050405020304" pitchFamily="18" charset="0"/>
                      </a:endParaRPr>
                    </a:p>
                  </a:txBody>
                  <a:tcPr marL="23445" marR="23445" marT="23445" marB="23445" anchor="ctr"/>
                </a:tc>
                <a:tc>
                  <a:txBody>
                    <a:bodyPr/>
                    <a:lstStyle/>
                    <a:p>
                      <a:pPr algn="r">
                        <a:buNone/>
                      </a:pPr>
                      <a:r>
                        <a:rPr lang="en-GB" sz="1600" b="1" dirty="0">
                          <a:effectLst/>
                        </a:rPr>
                        <a:t>640,953,137</a:t>
                      </a:r>
                      <a:endParaRPr lang="en-GB" sz="1800" b="1" dirty="0">
                        <a:effectLst/>
                        <a:latin typeface="Times New Roman" panose="02020603050405020304" pitchFamily="18" charset="0"/>
                        <a:ea typeface="Times New Roman" panose="02020603050405020304" pitchFamily="18" charset="0"/>
                      </a:endParaRPr>
                    </a:p>
                  </a:txBody>
                  <a:tcPr marL="23445" marR="23445" marT="23445" marB="23445" anchor="ctr"/>
                </a:tc>
                <a:tc>
                  <a:txBody>
                    <a:bodyPr/>
                    <a:lstStyle/>
                    <a:p>
                      <a:pPr algn="r">
                        <a:buNone/>
                      </a:pPr>
                      <a:r>
                        <a:rPr lang="en-GB" sz="1600" b="1">
                          <a:effectLst/>
                        </a:rPr>
                        <a:t>757,461,387</a:t>
                      </a:r>
                      <a:endParaRPr lang="en-GB" sz="1800" b="1">
                        <a:effectLst/>
                        <a:latin typeface="Times New Roman" panose="02020603050405020304" pitchFamily="18" charset="0"/>
                        <a:ea typeface="Times New Roman" panose="02020603050405020304" pitchFamily="18" charset="0"/>
                      </a:endParaRPr>
                    </a:p>
                  </a:txBody>
                  <a:tcPr marL="23445" marR="23445" marT="23445" marB="23445" anchor="ctr"/>
                </a:tc>
                <a:tc>
                  <a:txBody>
                    <a:bodyPr/>
                    <a:lstStyle/>
                    <a:p>
                      <a:pPr algn="r">
                        <a:buNone/>
                      </a:pPr>
                      <a:r>
                        <a:rPr lang="en-GB" sz="1600" b="1">
                          <a:effectLst/>
                        </a:rPr>
                        <a:t>752,071,999</a:t>
                      </a:r>
                      <a:endParaRPr lang="en-GB" sz="1800" b="1">
                        <a:effectLst/>
                        <a:latin typeface="Times New Roman" panose="02020603050405020304" pitchFamily="18" charset="0"/>
                        <a:ea typeface="Times New Roman" panose="02020603050405020304" pitchFamily="18" charset="0"/>
                      </a:endParaRPr>
                    </a:p>
                  </a:txBody>
                  <a:tcPr marL="23445" marR="23445" marT="23445" marB="23445" anchor="ctr"/>
                </a:tc>
                <a:tc>
                  <a:txBody>
                    <a:bodyPr/>
                    <a:lstStyle/>
                    <a:p>
                      <a:pPr algn="r">
                        <a:buNone/>
                      </a:pPr>
                      <a:r>
                        <a:rPr lang="en-GB" sz="1600" b="1">
                          <a:effectLst/>
                        </a:rPr>
                        <a:t>719,844,077</a:t>
                      </a:r>
                      <a:endParaRPr lang="en-GB" sz="1800" b="1">
                        <a:effectLst/>
                        <a:latin typeface="Times New Roman" panose="02020603050405020304" pitchFamily="18" charset="0"/>
                        <a:ea typeface="Times New Roman" panose="02020603050405020304" pitchFamily="18" charset="0"/>
                      </a:endParaRPr>
                    </a:p>
                  </a:txBody>
                  <a:tcPr marL="23445" marR="23445" marT="23445" marB="23445" anchor="ctr"/>
                </a:tc>
                <a:tc>
                  <a:txBody>
                    <a:bodyPr/>
                    <a:lstStyle/>
                    <a:p>
                      <a:pPr algn="r">
                        <a:buNone/>
                      </a:pPr>
                      <a:r>
                        <a:rPr lang="en-GB" sz="1600" b="1">
                          <a:effectLst/>
                        </a:rPr>
                        <a:t>707,995,434</a:t>
                      </a:r>
                      <a:endParaRPr lang="en-GB" sz="1800" b="1">
                        <a:effectLst/>
                        <a:latin typeface="Times New Roman" panose="02020603050405020304" pitchFamily="18" charset="0"/>
                        <a:ea typeface="Times New Roman" panose="02020603050405020304" pitchFamily="18" charset="0"/>
                      </a:endParaRPr>
                    </a:p>
                  </a:txBody>
                  <a:tcPr marL="23445" marR="23445" marT="23445" marB="23445" anchor="ctr"/>
                </a:tc>
                <a:extLst>
                  <a:ext uri="{0D108BD9-81ED-4DB2-BD59-A6C34878D82A}">
                    <a16:rowId xmlns:a16="http://schemas.microsoft.com/office/drawing/2014/main" val="3404908033"/>
                  </a:ext>
                </a:extLst>
              </a:tr>
              <a:tr h="316379">
                <a:tc>
                  <a:txBody>
                    <a:bodyPr/>
                    <a:lstStyle/>
                    <a:p>
                      <a:pPr marL="0" lvl="0" indent="0">
                        <a:buFont typeface="+mj-lt"/>
                        <a:buNone/>
                      </a:pPr>
                      <a:r>
                        <a:rPr lang="tr-TR" sz="1600" b="1" dirty="0">
                          <a:effectLst/>
                        </a:rPr>
                        <a:t>6. </a:t>
                      </a:r>
                      <a:r>
                        <a:rPr lang="en-GB" sz="1600" b="1" dirty="0">
                          <a:effectLst/>
                        </a:rPr>
                        <a:t>Korea, Republic of </a:t>
                      </a:r>
                      <a:endParaRPr lang="en-GB" sz="1800" b="1" dirty="0">
                        <a:effectLst/>
                        <a:latin typeface="Times New Roman" panose="02020603050405020304" pitchFamily="18" charset="0"/>
                        <a:ea typeface="Times New Roman" panose="02020603050405020304" pitchFamily="18" charset="0"/>
                      </a:endParaRPr>
                    </a:p>
                  </a:txBody>
                  <a:tcPr marL="23445" marR="23445" marT="23445" marB="23445" anchor="ctr"/>
                </a:tc>
                <a:tc>
                  <a:txBody>
                    <a:bodyPr/>
                    <a:lstStyle/>
                    <a:p>
                      <a:pPr algn="r">
                        <a:buNone/>
                      </a:pPr>
                      <a:r>
                        <a:rPr lang="en-GB" sz="1600" b="1" dirty="0">
                          <a:effectLst/>
                        </a:rPr>
                        <a:t>512,788,606</a:t>
                      </a:r>
                      <a:endParaRPr lang="en-GB" sz="1800" b="1" dirty="0">
                        <a:effectLst/>
                        <a:latin typeface="Times New Roman" panose="02020603050405020304" pitchFamily="18" charset="0"/>
                        <a:ea typeface="Times New Roman" panose="02020603050405020304" pitchFamily="18" charset="0"/>
                      </a:endParaRPr>
                    </a:p>
                  </a:txBody>
                  <a:tcPr marL="23445" marR="23445" marT="23445" marB="23445" anchor="ctr"/>
                </a:tc>
                <a:tc>
                  <a:txBody>
                    <a:bodyPr/>
                    <a:lstStyle/>
                    <a:p>
                      <a:pPr algn="r">
                        <a:buNone/>
                      </a:pPr>
                      <a:r>
                        <a:rPr lang="en-GB" sz="1600" b="1">
                          <a:effectLst/>
                        </a:rPr>
                        <a:t>644,438,622</a:t>
                      </a:r>
                      <a:endParaRPr lang="en-GB" sz="1800" b="1">
                        <a:effectLst/>
                        <a:latin typeface="Times New Roman" panose="02020603050405020304" pitchFamily="18" charset="0"/>
                        <a:ea typeface="Times New Roman" panose="02020603050405020304" pitchFamily="18" charset="0"/>
                      </a:endParaRPr>
                    </a:p>
                  </a:txBody>
                  <a:tcPr marL="23445" marR="23445" marT="23445" marB="23445" anchor="ctr"/>
                </a:tc>
                <a:tc>
                  <a:txBody>
                    <a:bodyPr/>
                    <a:lstStyle/>
                    <a:p>
                      <a:pPr algn="r">
                        <a:buNone/>
                      </a:pPr>
                      <a:r>
                        <a:rPr lang="en-GB" sz="1600" b="1">
                          <a:effectLst/>
                        </a:rPr>
                        <a:t>683,584,759</a:t>
                      </a:r>
                      <a:endParaRPr lang="en-GB" sz="1800" b="1">
                        <a:effectLst/>
                        <a:latin typeface="Times New Roman" panose="02020603050405020304" pitchFamily="18" charset="0"/>
                        <a:ea typeface="Times New Roman" panose="02020603050405020304" pitchFamily="18" charset="0"/>
                      </a:endParaRPr>
                    </a:p>
                  </a:txBody>
                  <a:tcPr marL="23445" marR="23445" marT="23445" marB="23445" anchor="ctr"/>
                </a:tc>
                <a:tc>
                  <a:txBody>
                    <a:bodyPr/>
                    <a:lstStyle/>
                    <a:p>
                      <a:pPr algn="r">
                        <a:buNone/>
                      </a:pPr>
                      <a:r>
                        <a:rPr lang="en-GB" sz="1600" b="1">
                          <a:effectLst/>
                        </a:rPr>
                        <a:t>632,225,745</a:t>
                      </a:r>
                      <a:endParaRPr lang="en-GB" sz="1800" b="1">
                        <a:effectLst/>
                        <a:latin typeface="Times New Roman" panose="02020603050405020304" pitchFamily="18" charset="0"/>
                        <a:ea typeface="Times New Roman" panose="02020603050405020304" pitchFamily="18" charset="0"/>
                      </a:endParaRPr>
                    </a:p>
                  </a:txBody>
                  <a:tcPr marL="23445" marR="23445" marT="23445" marB="23445" anchor="ctr"/>
                </a:tc>
                <a:tc>
                  <a:txBody>
                    <a:bodyPr/>
                    <a:lstStyle/>
                    <a:p>
                      <a:pPr algn="r">
                        <a:buNone/>
                      </a:pPr>
                      <a:r>
                        <a:rPr lang="en-GB" sz="1600" b="1">
                          <a:effectLst/>
                        </a:rPr>
                        <a:t>683,691,488</a:t>
                      </a:r>
                      <a:endParaRPr lang="en-GB" sz="1800" b="1">
                        <a:effectLst/>
                        <a:latin typeface="Times New Roman" panose="02020603050405020304" pitchFamily="18" charset="0"/>
                        <a:ea typeface="Times New Roman" panose="02020603050405020304" pitchFamily="18" charset="0"/>
                      </a:endParaRPr>
                    </a:p>
                  </a:txBody>
                  <a:tcPr marL="23445" marR="23445" marT="23445" marB="23445" anchor="ctr"/>
                </a:tc>
                <a:extLst>
                  <a:ext uri="{0D108BD9-81ED-4DB2-BD59-A6C34878D82A}">
                    <a16:rowId xmlns:a16="http://schemas.microsoft.com/office/drawing/2014/main" val="799746738"/>
                  </a:ext>
                </a:extLst>
              </a:tr>
              <a:tr h="316379">
                <a:tc>
                  <a:txBody>
                    <a:bodyPr/>
                    <a:lstStyle/>
                    <a:p>
                      <a:pPr marL="0" lvl="0" indent="0">
                        <a:buFont typeface="+mj-lt"/>
                        <a:buNone/>
                      </a:pPr>
                      <a:r>
                        <a:rPr lang="tr-TR" sz="1600" b="1" dirty="0">
                          <a:effectLst/>
                        </a:rPr>
                        <a:t>7.</a:t>
                      </a:r>
                      <a:r>
                        <a:rPr lang="en-GB" sz="1600" b="1" dirty="0">
                          <a:effectLst/>
                        </a:rPr>
                        <a:t>Italy </a:t>
                      </a:r>
                      <a:endParaRPr lang="en-GB" sz="1800" b="1" dirty="0">
                        <a:effectLst/>
                        <a:latin typeface="Times New Roman" panose="02020603050405020304" pitchFamily="18" charset="0"/>
                        <a:ea typeface="Times New Roman" panose="02020603050405020304" pitchFamily="18" charset="0"/>
                      </a:endParaRPr>
                    </a:p>
                  </a:txBody>
                  <a:tcPr marL="23445" marR="23445" marT="23445" marB="23445" anchor="ctr"/>
                </a:tc>
                <a:tc>
                  <a:txBody>
                    <a:bodyPr/>
                    <a:lstStyle/>
                    <a:p>
                      <a:pPr algn="r">
                        <a:buNone/>
                      </a:pPr>
                      <a:r>
                        <a:rPr lang="en-GB" sz="1600" b="1">
                          <a:effectLst/>
                        </a:rPr>
                        <a:t>498,803,832</a:t>
                      </a:r>
                      <a:endParaRPr lang="en-GB" sz="1800" b="1">
                        <a:effectLst/>
                        <a:latin typeface="Times New Roman" panose="02020603050405020304" pitchFamily="18" charset="0"/>
                        <a:ea typeface="Times New Roman" panose="02020603050405020304" pitchFamily="18" charset="0"/>
                      </a:endParaRPr>
                    </a:p>
                  </a:txBody>
                  <a:tcPr marL="23445" marR="23445" marT="23445" marB="23445" anchor="ctr"/>
                </a:tc>
                <a:tc>
                  <a:txBody>
                    <a:bodyPr/>
                    <a:lstStyle/>
                    <a:p>
                      <a:pPr algn="r">
                        <a:buNone/>
                      </a:pPr>
                      <a:r>
                        <a:rPr lang="en-GB" sz="1600" b="1" dirty="0">
                          <a:effectLst/>
                        </a:rPr>
                        <a:t>615,910,260</a:t>
                      </a:r>
                      <a:endParaRPr lang="en-GB" sz="1800" b="1" dirty="0">
                        <a:effectLst/>
                        <a:latin typeface="Times New Roman" panose="02020603050405020304" pitchFamily="18" charset="0"/>
                        <a:ea typeface="Times New Roman" panose="02020603050405020304" pitchFamily="18" charset="0"/>
                      </a:endParaRPr>
                    </a:p>
                  </a:txBody>
                  <a:tcPr marL="23445" marR="23445" marT="23445" marB="23445" anchor="ctr"/>
                </a:tc>
                <a:tc>
                  <a:txBody>
                    <a:bodyPr/>
                    <a:lstStyle/>
                    <a:p>
                      <a:pPr algn="r">
                        <a:buNone/>
                      </a:pPr>
                      <a:r>
                        <a:rPr lang="en-GB" sz="1600" b="1">
                          <a:effectLst/>
                        </a:rPr>
                        <a:t>659,387,209</a:t>
                      </a:r>
                      <a:endParaRPr lang="en-GB" sz="1800" b="1">
                        <a:effectLst/>
                        <a:latin typeface="Times New Roman" panose="02020603050405020304" pitchFamily="18" charset="0"/>
                        <a:ea typeface="Times New Roman" panose="02020603050405020304" pitchFamily="18" charset="0"/>
                      </a:endParaRPr>
                    </a:p>
                  </a:txBody>
                  <a:tcPr marL="23445" marR="23445" marT="23445" marB="23445" anchor="ctr"/>
                </a:tc>
                <a:tc>
                  <a:txBody>
                    <a:bodyPr/>
                    <a:lstStyle/>
                    <a:p>
                      <a:pPr algn="r">
                        <a:buNone/>
                      </a:pPr>
                      <a:r>
                        <a:rPr lang="en-GB" sz="1600" b="1">
                          <a:effectLst/>
                        </a:rPr>
                        <a:t>677,095,229</a:t>
                      </a:r>
                      <a:endParaRPr lang="en-GB" sz="1800" b="1">
                        <a:effectLst/>
                        <a:latin typeface="Times New Roman" panose="02020603050405020304" pitchFamily="18" charset="0"/>
                        <a:ea typeface="Times New Roman" panose="02020603050405020304" pitchFamily="18" charset="0"/>
                      </a:endParaRPr>
                    </a:p>
                  </a:txBody>
                  <a:tcPr marL="23445" marR="23445" marT="23445" marB="23445" anchor="ctr"/>
                </a:tc>
                <a:tc>
                  <a:txBody>
                    <a:bodyPr/>
                    <a:lstStyle/>
                    <a:p>
                      <a:pPr algn="r">
                        <a:buNone/>
                      </a:pPr>
                      <a:r>
                        <a:rPr lang="en-GB" sz="1600" b="1">
                          <a:effectLst/>
                        </a:rPr>
                        <a:t>674,873,608</a:t>
                      </a:r>
                      <a:endParaRPr lang="en-GB" sz="1800" b="1">
                        <a:effectLst/>
                        <a:latin typeface="Times New Roman" panose="02020603050405020304" pitchFamily="18" charset="0"/>
                        <a:ea typeface="Times New Roman" panose="02020603050405020304" pitchFamily="18" charset="0"/>
                      </a:endParaRPr>
                    </a:p>
                  </a:txBody>
                  <a:tcPr marL="23445" marR="23445" marT="23445" marB="23445" anchor="ctr"/>
                </a:tc>
                <a:extLst>
                  <a:ext uri="{0D108BD9-81ED-4DB2-BD59-A6C34878D82A}">
                    <a16:rowId xmlns:a16="http://schemas.microsoft.com/office/drawing/2014/main" val="2194252825"/>
                  </a:ext>
                </a:extLst>
              </a:tr>
              <a:tr h="316379">
                <a:tc>
                  <a:txBody>
                    <a:bodyPr/>
                    <a:lstStyle/>
                    <a:p>
                      <a:pPr marL="0" lvl="0" indent="0">
                        <a:buFont typeface="+mj-lt"/>
                        <a:buNone/>
                      </a:pPr>
                      <a:r>
                        <a:rPr lang="tr-TR" sz="1600" b="1" dirty="0">
                          <a:effectLst/>
                        </a:rPr>
                        <a:t>8.</a:t>
                      </a:r>
                      <a:r>
                        <a:rPr lang="en-GB" sz="1600" b="1" dirty="0">
                          <a:effectLst/>
                        </a:rPr>
                        <a:t>Hong Kong, China </a:t>
                      </a:r>
                      <a:endParaRPr lang="en-GB" sz="1800" b="1" dirty="0">
                        <a:effectLst/>
                        <a:latin typeface="Times New Roman" panose="02020603050405020304" pitchFamily="18" charset="0"/>
                        <a:ea typeface="Times New Roman" panose="02020603050405020304" pitchFamily="18" charset="0"/>
                      </a:endParaRPr>
                    </a:p>
                  </a:txBody>
                  <a:tcPr marL="23445" marR="23445" marT="23445" marB="23445" anchor="ctr"/>
                </a:tc>
                <a:tc>
                  <a:txBody>
                    <a:bodyPr/>
                    <a:lstStyle/>
                    <a:p>
                      <a:pPr algn="r">
                        <a:buNone/>
                      </a:pPr>
                      <a:r>
                        <a:rPr lang="en-GB" sz="1600" b="1">
                          <a:effectLst/>
                        </a:rPr>
                        <a:t>551,515,756</a:t>
                      </a:r>
                      <a:endParaRPr lang="en-GB" sz="1800" b="1">
                        <a:effectLst/>
                        <a:latin typeface="Times New Roman" panose="02020603050405020304" pitchFamily="18" charset="0"/>
                        <a:ea typeface="Times New Roman" panose="02020603050405020304" pitchFamily="18" charset="0"/>
                      </a:endParaRPr>
                    </a:p>
                  </a:txBody>
                  <a:tcPr marL="23445" marR="23445" marT="23445" marB="23445" anchor="ctr"/>
                </a:tc>
                <a:tc>
                  <a:txBody>
                    <a:bodyPr/>
                    <a:lstStyle/>
                    <a:p>
                      <a:pPr algn="r">
                        <a:buNone/>
                      </a:pPr>
                      <a:r>
                        <a:rPr lang="en-GB" sz="1600" b="1" dirty="0">
                          <a:effectLst/>
                        </a:rPr>
                        <a:t>672,153,980</a:t>
                      </a:r>
                      <a:endParaRPr lang="en-GB" sz="1800" b="1" dirty="0">
                        <a:effectLst/>
                        <a:latin typeface="Times New Roman" panose="02020603050405020304" pitchFamily="18" charset="0"/>
                        <a:ea typeface="Times New Roman" panose="02020603050405020304" pitchFamily="18" charset="0"/>
                      </a:endParaRPr>
                    </a:p>
                  </a:txBody>
                  <a:tcPr marL="23445" marR="23445" marT="23445" marB="23445" anchor="ctr"/>
                </a:tc>
                <a:tc>
                  <a:txBody>
                    <a:bodyPr/>
                    <a:lstStyle/>
                    <a:p>
                      <a:pPr algn="r">
                        <a:buNone/>
                      </a:pPr>
                      <a:r>
                        <a:rPr lang="en-GB" sz="1600" b="1" dirty="0">
                          <a:effectLst/>
                        </a:rPr>
                        <a:t>611,481,903</a:t>
                      </a:r>
                      <a:endParaRPr lang="en-GB" sz="1800" b="1" dirty="0">
                        <a:effectLst/>
                        <a:latin typeface="Times New Roman" panose="02020603050405020304" pitchFamily="18" charset="0"/>
                        <a:ea typeface="Times New Roman" panose="02020603050405020304" pitchFamily="18" charset="0"/>
                      </a:endParaRPr>
                    </a:p>
                  </a:txBody>
                  <a:tcPr marL="23445" marR="23445" marT="23445" marB="23445" anchor="ctr"/>
                </a:tc>
                <a:tc>
                  <a:txBody>
                    <a:bodyPr/>
                    <a:lstStyle/>
                    <a:p>
                      <a:pPr algn="r">
                        <a:buNone/>
                      </a:pPr>
                      <a:r>
                        <a:rPr lang="en-GB" sz="1600" b="1">
                          <a:effectLst/>
                        </a:rPr>
                        <a:t>576,144,442</a:t>
                      </a:r>
                      <a:endParaRPr lang="en-GB" sz="1800" b="1">
                        <a:effectLst/>
                        <a:latin typeface="Times New Roman" panose="02020603050405020304" pitchFamily="18" charset="0"/>
                        <a:ea typeface="Times New Roman" panose="02020603050405020304" pitchFamily="18" charset="0"/>
                      </a:endParaRPr>
                    </a:p>
                  </a:txBody>
                  <a:tcPr marL="23445" marR="23445" marT="23445" marB="23445" anchor="ctr"/>
                </a:tc>
                <a:tc>
                  <a:txBody>
                    <a:bodyPr/>
                    <a:lstStyle/>
                    <a:p>
                      <a:pPr algn="r">
                        <a:buNone/>
                      </a:pPr>
                      <a:r>
                        <a:rPr lang="en-GB" sz="1600" b="1">
                          <a:effectLst/>
                        </a:rPr>
                        <a:t>640,570,014</a:t>
                      </a:r>
                      <a:endParaRPr lang="en-GB" sz="1800" b="1">
                        <a:effectLst/>
                        <a:latin typeface="Times New Roman" panose="02020603050405020304" pitchFamily="18" charset="0"/>
                        <a:ea typeface="Times New Roman" panose="02020603050405020304" pitchFamily="18" charset="0"/>
                      </a:endParaRPr>
                    </a:p>
                  </a:txBody>
                  <a:tcPr marL="23445" marR="23445" marT="23445" marB="23445" anchor="ctr"/>
                </a:tc>
                <a:extLst>
                  <a:ext uri="{0D108BD9-81ED-4DB2-BD59-A6C34878D82A}">
                    <a16:rowId xmlns:a16="http://schemas.microsoft.com/office/drawing/2014/main" val="3374078587"/>
                  </a:ext>
                </a:extLst>
              </a:tr>
              <a:tr h="316379">
                <a:tc>
                  <a:txBody>
                    <a:bodyPr/>
                    <a:lstStyle/>
                    <a:p>
                      <a:pPr marL="0" lvl="0" indent="0">
                        <a:buFont typeface="+mj-lt"/>
                        <a:buNone/>
                      </a:pPr>
                      <a:r>
                        <a:rPr lang="tr-TR" sz="1600" b="1" dirty="0">
                          <a:effectLst/>
                        </a:rPr>
                        <a:t>9.</a:t>
                      </a:r>
                      <a:r>
                        <a:rPr lang="en-GB" sz="1600" b="1" dirty="0">
                          <a:effectLst/>
                        </a:rPr>
                        <a:t>France </a:t>
                      </a:r>
                      <a:endParaRPr lang="en-GB" sz="1800" b="1" dirty="0">
                        <a:effectLst/>
                        <a:latin typeface="Times New Roman" panose="02020603050405020304" pitchFamily="18" charset="0"/>
                        <a:ea typeface="Times New Roman" panose="02020603050405020304" pitchFamily="18" charset="0"/>
                      </a:endParaRPr>
                    </a:p>
                  </a:txBody>
                  <a:tcPr marL="23445" marR="23445" marT="23445" marB="23445" anchor="ctr"/>
                </a:tc>
                <a:tc>
                  <a:txBody>
                    <a:bodyPr/>
                    <a:lstStyle/>
                    <a:p>
                      <a:pPr algn="r">
                        <a:buNone/>
                      </a:pPr>
                      <a:r>
                        <a:rPr lang="en-GB" sz="1600" b="1">
                          <a:effectLst/>
                        </a:rPr>
                        <a:t>478,291,891</a:t>
                      </a:r>
                      <a:endParaRPr lang="en-GB" sz="1800" b="1">
                        <a:effectLst/>
                        <a:latin typeface="Times New Roman" panose="02020603050405020304" pitchFamily="18" charset="0"/>
                        <a:ea typeface="Times New Roman" panose="02020603050405020304" pitchFamily="18" charset="0"/>
                      </a:endParaRPr>
                    </a:p>
                  </a:txBody>
                  <a:tcPr marL="23445" marR="23445" marT="23445" marB="23445" anchor="ctr"/>
                </a:tc>
                <a:tc>
                  <a:txBody>
                    <a:bodyPr/>
                    <a:lstStyle/>
                    <a:p>
                      <a:pPr algn="r">
                        <a:buNone/>
                      </a:pPr>
                      <a:r>
                        <a:rPr lang="en-GB" sz="1600" b="1" dirty="0">
                          <a:effectLst/>
                        </a:rPr>
                        <a:t>573,266,461</a:t>
                      </a:r>
                      <a:endParaRPr lang="en-GB" sz="1800" b="1" dirty="0">
                        <a:effectLst/>
                        <a:latin typeface="Times New Roman" panose="02020603050405020304" pitchFamily="18" charset="0"/>
                        <a:ea typeface="Times New Roman" panose="02020603050405020304" pitchFamily="18" charset="0"/>
                      </a:endParaRPr>
                    </a:p>
                  </a:txBody>
                  <a:tcPr marL="23445" marR="23445" marT="23445" marB="23445" anchor="ctr"/>
                </a:tc>
                <a:tc>
                  <a:txBody>
                    <a:bodyPr/>
                    <a:lstStyle/>
                    <a:p>
                      <a:pPr algn="r">
                        <a:buNone/>
                      </a:pPr>
                      <a:r>
                        <a:rPr lang="en-GB" sz="1600" b="1" dirty="0">
                          <a:effectLst/>
                        </a:rPr>
                        <a:t>610,677,200</a:t>
                      </a:r>
                      <a:endParaRPr lang="en-GB" sz="1800" b="1" dirty="0">
                        <a:effectLst/>
                        <a:latin typeface="Times New Roman" panose="02020603050405020304" pitchFamily="18" charset="0"/>
                        <a:ea typeface="Times New Roman" panose="02020603050405020304" pitchFamily="18" charset="0"/>
                      </a:endParaRPr>
                    </a:p>
                  </a:txBody>
                  <a:tcPr marL="23445" marR="23445" marT="23445" marB="23445" anchor="ctr"/>
                </a:tc>
                <a:tc>
                  <a:txBody>
                    <a:bodyPr/>
                    <a:lstStyle/>
                    <a:p>
                      <a:pPr algn="r">
                        <a:buNone/>
                      </a:pPr>
                      <a:r>
                        <a:rPr lang="en-GB" sz="1600" b="1" dirty="0">
                          <a:effectLst/>
                        </a:rPr>
                        <a:t>637,967,202</a:t>
                      </a:r>
                      <a:endParaRPr lang="en-GB" sz="1800" b="1" dirty="0">
                        <a:effectLst/>
                        <a:latin typeface="Times New Roman" panose="02020603050405020304" pitchFamily="18" charset="0"/>
                        <a:ea typeface="Times New Roman" panose="02020603050405020304" pitchFamily="18" charset="0"/>
                      </a:endParaRPr>
                    </a:p>
                  </a:txBody>
                  <a:tcPr marL="23445" marR="23445" marT="23445" marB="23445" anchor="ctr"/>
                </a:tc>
                <a:tc>
                  <a:txBody>
                    <a:bodyPr/>
                    <a:lstStyle/>
                    <a:p>
                      <a:pPr algn="r">
                        <a:buNone/>
                      </a:pPr>
                      <a:r>
                        <a:rPr lang="en-GB" sz="1600" b="1" dirty="0">
                          <a:effectLst/>
                        </a:rPr>
                        <a:t>626,943,8</a:t>
                      </a:r>
                      <a:r>
                        <a:rPr lang="tr-TR" sz="1600" b="1" dirty="0">
                          <a:effectLst/>
                        </a:rPr>
                        <a:t>57</a:t>
                      </a:r>
                      <a:endParaRPr lang="en-GB" sz="1800" b="1" dirty="0">
                        <a:effectLst/>
                        <a:latin typeface="Times New Roman" panose="02020603050405020304" pitchFamily="18" charset="0"/>
                        <a:ea typeface="Times New Roman" panose="02020603050405020304" pitchFamily="18" charset="0"/>
                      </a:endParaRPr>
                    </a:p>
                  </a:txBody>
                  <a:tcPr marL="23445" marR="23445" marT="23445" marB="23445" anchor="ctr"/>
                </a:tc>
                <a:extLst>
                  <a:ext uri="{0D108BD9-81ED-4DB2-BD59-A6C34878D82A}">
                    <a16:rowId xmlns:a16="http://schemas.microsoft.com/office/drawing/2014/main" val="700845407"/>
                  </a:ext>
                </a:extLst>
              </a:tr>
              <a:tr h="316379">
                <a:tc>
                  <a:txBody>
                    <a:bodyPr/>
                    <a:lstStyle/>
                    <a:p>
                      <a:pPr marL="0" lvl="0" indent="0">
                        <a:buFont typeface="+mj-lt"/>
                        <a:buNone/>
                      </a:pPr>
                      <a:r>
                        <a:rPr lang="tr-TR" sz="1600" b="1" dirty="0">
                          <a:effectLst/>
                        </a:rPr>
                        <a:t>10.</a:t>
                      </a:r>
                      <a:r>
                        <a:rPr lang="en-GB" sz="1600" b="1" dirty="0">
                          <a:effectLst/>
                        </a:rPr>
                        <a:t>Mexico </a:t>
                      </a:r>
                      <a:endParaRPr lang="en-GB" sz="1800" b="1" dirty="0">
                        <a:effectLst/>
                        <a:latin typeface="Times New Roman" panose="02020603050405020304" pitchFamily="18" charset="0"/>
                        <a:ea typeface="Times New Roman" panose="02020603050405020304" pitchFamily="18" charset="0"/>
                      </a:endParaRPr>
                    </a:p>
                  </a:txBody>
                  <a:tcPr marL="23445" marR="23445" marT="23445" marB="23445" anchor="ctr"/>
                </a:tc>
                <a:tc>
                  <a:txBody>
                    <a:bodyPr/>
                    <a:lstStyle/>
                    <a:p>
                      <a:pPr algn="r">
                        <a:buNone/>
                      </a:pPr>
                      <a:r>
                        <a:rPr lang="en-GB" sz="1600" b="1" dirty="0">
                          <a:effectLst/>
                        </a:rPr>
                        <a:t>416,982,170</a:t>
                      </a:r>
                      <a:endParaRPr lang="en-GB" sz="1800" b="1" dirty="0">
                        <a:effectLst/>
                        <a:latin typeface="Times New Roman" panose="02020603050405020304" pitchFamily="18" charset="0"/>
                        <a:ea typeface="Times New Roman" panose="02020603050405020304" pitchFamily="18" charset="0"/>
                      </a:endParaRPr>
                    </a:p>
                  </a:txBody>
                  <a:tcPr marL="23445" marR="23445" marT="23445" marB="23445" anchor="ctr"/>
                </a:tc>
                <a:tc>
                  <a:txBody>
                    <a:bodyPr/>
                    <a:lstStyle/>
                    <a:p>
                      <a:pPr algn="r">
                        <a:buNone/>
                      </a:pPr>
                      <a:r>
                        <a:rPr lang="en-GB" sz="1600" b="1">
                          <a:effectLst/>
                        </a:rPr>
                        <a:t>494,460,765</a:t>
                      </a:r>
                      <a:endParaRPr lang="en-GB" sz="1800" b="1">
                        <a:effectLst/>
                        <a:latin typeface="Times New Roman" panose="02020603050405020304" pitchFamily="18" charset="0"/>
                        <a:ea typeface="Times New Roman" panose="02020603050405020304" pitchFamily="18" charset="0"/>
                      </a:endParaRPr>
                    </a:p>
                  </a:txBody>
                  <a:tcPr marL="23445" marR="23445" marT="23445" marB="23445" anchor="ctr"/>
                </a:tc>
                <a:tc>
                  <a:txBody>
                    <a:bodyPr/>
                    <a:lstStyle/>
                    <a:p>
                      <a:pPr algn="r">
                        <a:buNone/>
                      </a:pPr>
                      <a:r>
                        <a:rPr lang="en-GB" sz="1600" b="1" dirty="0">
                          <a:effectLst/>
                        </a:rPr>
                        <a:t>577,730,713</a:t>
                      </a:r>
                      <a:endParaRPr lang="en-GB" sz="1800" b="1" dirty="0">
                        <a:effectLst/>
                        <a:latin typeface="Times New Roman" panose="02020603050405020304" pitchFamily="18" charset="0"/>
                        <a:ea typeface="Times New Roman" panose="02020603050405020304" pitchFamily="18" charset="0"/>
                      </a:endParaRPr>
                    </a:p>
                  </a:txBody>
                  <a:tcPr marL="23445" marR="23445" marT="23445" marB="23445" anchor="ctr"/>
                </a:tc>
                <a:tc>
                  <a:txBody>
                    <a:bodyPr/>
                    <a:lstStyle/>
                    <a:p>
                      <a:pPr algn="r">
                        <a:buNone/>
                      </a:pPr>
                      <a:r>
                        <a:rPr lang="en-GB" sz="1600" b="1" dirty="0">
                          <a:effectLst/>
                        </a:rPr>
                        <a:t>592,997,234</a:t>
                      </a:r>
                      <a:endParaRPr lang="en-GB" sz="1800" b="1" dirty="0">
                        <a:effectLst/>
                        <a:latin typeface="Times New Roman" panose="02020603050405020304" pitchFamily="18" charset="0"/>
                        <a:ea typeface="Times New Roman" panose="02020603050405020304" pitchFamily="18" charset="0"/>
                      </a:endParaRPr>
                    </a:p>
                  </a:txBody>
                  <a:tcPr marL="23445" marR="23445" marT="23445" marB="23445" anchor="ctr"/>
                </a:tc>
                <a:tc>
                  <a:txBody>
                    <a:bodyPr/>
                    <a:lstStyle/>
                    <a:p>
                      <a:pPr algn="r">
                        <a:buNone/>
                      </a:pPr>
                      <a:r>
                        <a:rPr lang="en-GB" sz="1600" b="1" dirty="0">
                          <a:effectLst/>
                        </a:rPr>
                        <a:t>618,982,287</a:t>
                      </a:r>
                      <a:endParaRPr lang="en-GB" sz="1800" b="1" dirty="0">
                        <a:effectLst/>
                        <a:latin typeface="Times New Roman" panose="02020603050405020304" pitchFamily="18" charset="0"/>
                        <a:ea typeface="Times New Roman" panose="02020603050405020304" pitchFamily="18" charset="0"/>
                      </a:endParaRPr>
                    </a:p>
                  </a:txBody>
                  <a:tcPr marL="23445" marR="23445" marT="23445" marB="23445" anchor="ctr"/>
                </a:tc>
                <a:extLst>
                  <a:ext uri="{0D108BD9-81ED-4DB2-BD59-A6C34878D82A}">
                    <a16:rowId xmlns:a16="http://schemas.microsoft.com/office/drawing/2014/main" val="3123140476"/>
                  </a:ext>
                </a:extLst>
              </a:tr>
              <a:tr h="316379">
                <a:tc>
                  <a:txBody>
                    <a:bodyPr/>
                    <a:lstStyle/>
                    <a:p>
                      <a:pPr marL="0" lvl="0" indent="0">
                        <a:buFont typeface="+mj-lt"/>
                        <a:buNone/>
                      </a:pPr>
                      <a:r>
                        <a:rPr lang="tr-TR" sz="1600" b="1" dirty="0">
                          <a:effectLst/>
                        </a:rPr>
                        <a:t>24. </a:t>
                      </a:r>
                      <a:r>
                        <a:rPr lang="en-GB" sz="1600" b="1" dirty="0">
                          <a:effectLst/>
                        </a:rPr>
                        <a:t>Malaysia </a:t>
                      </a:r>
                      <a:endParaRPr lang="en-GB" sz="1800" b="1" dirty="0">
                        <a:effectLst/>
                        <a:latin typeface="Times New Roman" panose="02020603050405020304" pitchFamily="18" charset="0"/>
                        <a:ea typeface="Times New Roman" panose="02020603050405020304" pitchFamily="18" charset="0"/>
                      </a:endParaRPr>
                    </a:p>
                  </a:txBody>
                  <a:tcPr marL="23445" marR="23445" marT="23445" marB="23445" anchor="ctr">
                    <a:solidFill>
                      <a:srgbClr val="FF0000"/>
                    </a:solidFill>
                  </a:tcPr>
                </a:tc>
                <a:tc>
                  <a:txBody>
                    <a:bodyPr/>
                    <a:lstStyle/>
                    <a:p>
                      <a:pPr algn="r">
                        <a:buNone/>
                      </a:pPr>
                      <a:r>
                        <a:rPr lang="en-GB" sz="1600" b="1">
                          <a:effectLst/>
                        </a:rPr>
                        <a:t>233,553,703</a:t>
                      </a:r>
                      <a:endParaRPr lang="en-GB" sz="1800" b="1">
                        <a:effectLst/>
                        <a:latin typeface="Times New Roman" panose="02020603050405020304" pitchFamily="18" charset="0"/>
                        <a:ea typeface="Times New Roman" panose="02020603050405020304" pitchFamily="18" charset="0"/>
                      </a:endParaRPr>
                    </a:p>
                  </a:txBody>
                  <a:tcPr marL="23445" marR="23445" marT="23445" marB="23445" anchor="ctr">
                    <a:solidFill>
                      <a:srgbClr val="FF0000"/>
                    </a:solidFill>
                  </a:tcPr>
                </a:tc>
                <a:tc>
                  <a:txBody>
                    <a:bodyPr/>
                    <a:lstStyle/>
                    <a:p>
                      <a:pPr algn="r">
                        <a:buNone/>
                      </a:pPr>
                      <a:r>
                        <a:rPr lang="en-GB" sz="1600" b="1">
                          <a:effectLst/>
                        </a:rPr>
                        <a:t>299,288,393</a:t>
                      </a:r>
                      <a:endParaRPr lang="en-GB" sz="1800" b="1">
                        <a:effectLst/>
                        <a:latin typeface="Times New Roman" panose="02020603050405020304" pitchFamily="18" charset="0"/>
                        <a:ea typeface="Times New Roman" panose="02020603050405020304" pitchFamily="18" charset="0"/>
                      </a:endParaRPr>
                    </a:p>
                  </a:txBody>
                  <a:tcPr marL="23445" marR="23445" marT="23445" marB="23445" anchor="ctr">
                    <a:solidFill>
                      <a:srgbClr val="FF0000"/>
                    </a:solidFill>
                  </a:tcPr>
                </a:tc>
                <a:tc>
                  <a:txBody>
                    <a:bodyPr/>
                    <a:lstStyle/>
                    <a:p>
                      <a:pPr algn="r">
                        <a:buNone/>
                      </a:pPr>
                      <a:r>
                        <a:rPr lang="en-GB" sz="1600" b="1" dirty="0">
                          <a:effectLst/>
                        </a:rPr>
                        <a:t>353,149,561</a:t>
                      </a:r>
                      <a:endParaRPr lang="en-GB" sz="1800" b="1" dirty="0">
                        <a:effectLst/>
                        <a:latin typeface="Times New Roman" panose="02020603050405020304" pitchFamily="18" charset="0"/>
                        <a:ea typeface="Times New Roman" panose="02020603050405020304" pitchFamily="18" charset="0"/>
                      </a:endParaRPr>
                    </a:p>
                  </a:txBody>
                  <a:tcPr marL="23445" marR="23445" marT="23445" marB="23445" anchor="ctr">
                    <a:solidFill>
                      <a:srgbClr val="FF0000"/>
                    </a:solidFill>
                  </a:tcPr>
                </a:tc>
                <a:tc>
                  <a:txBody>
                    <a:bodyPr/>
                    <a:lstStyle/>
                    <a:p>
                      <a:pPr algn="r">
                        <a:buNone/>
                      </a:pPr>
                      <a:r>
                        <a:rPr lang="en-GB" sz="1600" b="1">
                          <a:effectLst/>
                        </a:rPr>
                        <a:t>312,964,855</a:t>
                      </a:r>
                      <a:endParaRPr lang="en-GB" sz="1800" b="1">
                        <a:effectLst/>
                        <a:latin typeface="Times New Roman" panose="02020603050405020304" pitchFamily="18" charset="0"/>
                        <a:ea typeface="Times New Roman" panose="02020603050405020304" pitchFamily="18" charset="0"/>
                      </a:endParaRPr>
                    </a:p>
                  </a:txBody>
                  <a:tcPr marL="23445" marR="23445" marT="23445" marB="23445" anchor="ctr">
                    <a:solidFill>
                      <a:srgbClr val="FF0000"/>
                    </a:solidFill>
                  </a:tcPr>
                </a:tc>
                <a:tc>
                  <a:txBody>
                    <a:bodyPr/>
                    <a:lstStyle/>
                    <a:p>
                      <a:pPr algn="r">
                        <a:buNone/>
                      </a:pPr>
                      <a:r>
                        <a:rPr lang="en-GB" sz="1600" b="1" dirty="0">
                          <a:effectLst/>
                        </a:rPr>
                        <a:t>330,045,621</a:t>
                      </a:r>
                      <a:endParaRPr lang="en-GB" sz="1800" b="1" dirty="0">
                        <a:effectLst/>
                        <a:latin typeface="Times New Roman" panose="02020603050405020304" pitchFamily="18" charset="0"/>
                        <a:ea typeface="Times New Roman" panose="02020603050405020304" pitchFamily="18" charset="0"/>
                      </a:endParaRPr>
                    </a:p>
                  </a:txBody>
                  <a:tcPr marL="23445" marR="23445" marT="23445" marB="23445" anchor="ctr">
                    <a:solidFill>
                      <a:srgbClr val="FF0000"/>
                    </a:solidFill>
                  </a:tcPr>
                </a:tc>
                <a:extLst>
                  <a:ext uri="{0D108BD9-81ED-4DB2-BD59-A6C34878D82A}">
                    <a16:rowId xmlns:a16="http://schemas.microsoft.com/office/drawing/2014/main" val="3369034258"/>
                  </a:ext>
                </a:extLst>
              </a:tr>
              <a:tr h="316379">
                <a:tc>
                  <a:txBody>
                    <a:bodyPr/>
                    <a:lstStyle/>
                    <a:p>
                      <a:pPr marL="0" lvl="0" indent="0">
                        <a:buFont typeface="+mj-lt"/>
                        <a:buNone/>
                      </a:pPr>
                      <a:r>
                        <a:rPr lang="tr-TR" sz="1600" b="1" dirty="0">
                          <a:effectLst/>
                        </a:rPr>
                        <a:t>25. UAE</a:t>
                      </a:r>
                      <a:r>
                        <a:rPr lang="en-GB" sz="1600" b="1" dirty="0">
                          <a:effectLst/>
                        </a:rPr>
                        <a:t> </a:t>
                      </a:r>
                      <a:endParaRPr lang="en-GB" sz="1800" b="1" dirty="0">
                        <a:effectLst/>
                        <a:latin typeface="Times New Roman" panose="02020603050405020304" pitchFamily="18" charset="0"/>
                        <a:ea typeface="Times New Roman" panose="02020603050405020304" pitchFamily="18" charset="0"/>
                      </a:endParaRPr>
                    </a:p>
                  </a:txBody>
                  <a:tcPr marL="23445" marR="23445" marT="23445" marB="23445" anchor="ctr">
                    <a:solidFill>
                      <a:srgbClr val="FF0000"/>
                    </a:solidFill>
                  </a:tcPr>
                </a:tc>
                <a:tc>
                  <a:txBody>
                    <a:bodyPr/>
                    <a:lstStyle/>
                    <a:p>
                      <a:pPr algn="r">
                        <a:buNone/>
                      </a:pPr>
                      <a:r>
                        <a:rPr lang="en-GB" sz="1600" b="1">
                          <a:effectLst/>
                        </a:rPr>
                        <a:t>335,296,908</a:t>
                      </a:r>
                      <a:endParaRPr lang="en-GB" sz="1800" b="1">
                        <a:effectLst/>
                        <a:latin typeface="Times New Roman" panose="02020603050405020304" pitchFamily="18" charset="0"/>
                        <a:ea typeface="Times New Roman" panose="02020603050405020304" pitchFamily="18" charset="0"/>
                      </a:endParaRPr>
                    </a:p>
                  </a:txBody>
                  <a:tcPr marL="23445" marR="23445" marT="23445" marB="23445" anchor="ctr">
                    <a:solidFill>
                      <a:srgbClr val="FF0000"/>
                    </a:solidFill>
                  </a:tcPr>
                </a:tc>
                <a:tc>
                  <a:txBody>
                    <a:bodyPr/>
                    <a:lstStyle/>
                    <a:p>
                      <a:pPr algn="r">
                        <a:buNone/>
                      </a:pPr>
                      <a:r>
                        <a:rPr lang="en-GB" sz="1600" b="1">
                          <a:effectLst/>
                        </a:rPr>
                        <a:t>425,159,797</a:t>
                      </a:r>
                      <a:endParaRPr lang="en-GB" sz="1800" b="1">
                        <a:effectLst/>
                        <a:latin typeface="Times New Roman" panose="02020603050405020304" pitchFamily="18" charset="0"/>
                        <a:ea typeface="Times New Roman" panose="02020603050405020304" pitchFamily="18" charset="0"/>
                      </a:endParaRPr>
                    </a:p>
                  </a:txBody>
                  <a:tcPr marL="23445" marR="23445" marT="23445" marB="23445" anchor="ctr">
                    <a:solidFill>
                      <a:srgbClr val="FF0000"/>
                    </a:solidFill>
                  </a:tcPr>
                </a:tc>
                <a:tc>
                  <a:txBody>
                    <a:bodyPr/>
                    <a:lstStyle/>
                    <a:p>
                      <a:pPr algn="r">
                        <a:buNone/>
                      </a:pPr>
                      <a:r>
                        <a:rPr lang="en-GB" sz="1600" b="1">
                          <a:effectLst/>
                        </a:rPr>
                        <a:t>515,621,189</a:t>
                      </a:r>
                      <a:endParaRPr lang="en-GB" sz="1800" b="1">
                        <a:effectLst/>
                        <a:latin typeface="Times New Roman" panose="02020603050405020304" pitchFamily="18" charset="0"/>
                        <a:ea typeface="Times New Roman" panose="02020603050405020304" pitchFamily="18" charset="0"/>
                      </a:endParaRPr>
                    </a:p>
                  </a:txBody>
                  <a:tcPr marL="23445" marR="23445" marT="23445" marB="23445" anchor="ctr">
                    <a:solidFill>
                      <a:srgbClr val="FF0000"/>
                    </a:solidFill>
                  </a:tcPr>
                </a:tc>
                <a:tc>
                  <a:txBody>
                    <a:bodyPr/>
                    <a:lstStyle/>
                    <a:p>
                      <a:pPr algn="r">
                        <a:buNone/>
                      </a:pPr>
                      <a:r>
                        <a:rPr lang="en-GB" sz="1600" b="1" dirty="0">
                          <a:effectLst/>
                        </a:rPr>
                        <a:t>570,245,384</a:t>
                      </a:r>
                      <a:endParaRPr lang="en-GB" sz="1800" b="1" dirty="0">
                        <a:effectLst/>
                        <a:latin typeface="Times New Roman" panose="02020603050405020304" pitchFamily="18" charset="0"/>
                        <a:ea typeface="Times New Roman" panose="02020603050405020304" pitchFamily="18" charset="0"/>
                      </a:endParaRPr>
                    </a:p>
                  </a:txBody>
                  <a:tcPr marL="23445" marR="23445" marT="23445" marB="23445" anchor="ctr">
                    <a:solidFill>
                      <a:srgbClr val="FF0000"/>
                    </a:solidFill>
                  </a:tcPr>
                </a:tc>
                <a:tc>
                  <a:txBody>
                    <a:bodyPr/>
                    <a:lstStyle/>
                    <a:p>
                      <a:pPr algn="r">
                        <a:buNone/>
                      </a:pPr>
                      <a:r>
                        <a:rPr lang="en-GB" sz="1600" b="1" dirty="0">
                          <a:effectLst/>
                        </a:rPr>
                        <a:t>309,705,150</a:t>
                      </a:r>
                      <a:endParaRPr lang="en-GB" sz="1800" b="1" dirty="0">
                        <a:effectLst/>
                        <a:latin typeface="Times New Roman" panose="02020603050405020304" pitchFamily="18" charset="0"/>
                        <a:ea typeface="Times New Roman" panose="02020603050405020304" pitchFamily="18" charset="0"/>
                      </a:endParaRPr>
                    </a:p>
                  </a:txBody>
                  <a:tcPr marL="23445" marR="23445" marT="23445" marB="23445" anchor="ctr">
                    <a:solidFill>
                      <a:srgbClr val="FF0000"/>
                    </a:solidFill>
                  </a:tcPr>
                </a:tc>
                <a:extLst>
                  <a:ext uri="{0D108BD9-81ED-4DB2-BD59-A6C34878D82A}">
                    <a16:rowId xmlns:a16="http://schemas.microsoft.com/office/drawing/2014/main" val="2878794344"/>
                  </a:ext>
                </a:extLst>
              </a:tr>
              <a:tr h="316379">
                <a:tc>
                  <a:txBody>
                    <a:bodyPr/>
                    <a:lstStyle/>
                    <a:p>
                      <a:pPr marL="0" lvl="0" indent="0">
                        <a:buFont typeface="+mj-lt"/>
                        <a:buNone/>
                      </a:pPr>
                      <a:r>
                        <a:rPr lang="tr-TR" sz="1600" b="1" dirty="0">
                          <a:effectLst/>
                        </a:rPr>
                        <a:t>26. </a:t>
                      </a:r>
                      <a:r>
                        <a:rPr lang="en-GB" sz="1600" b="1" dirty="0">
                          <a:effectLst/>
                        </a:rPr>
                        <a:t>Saudi Arabia </a:t>
                      </a:r>
                      <a:endParaRPr lang="en-GB" sz="1800" b="1" dirty="0">
                        <a:effectLst/>
                        <a:latin typeface="Times New Roman" panose="02020603050405020304" pitchFamily="18" charset="0"/>
                        <a:ea typeface="Times New Roman" panose="02020603050405020304" pitchFamily="18" charset="0"/>
                      </a:endParaRPr>
                    </a:p>
                  </a:txBody>
                  <a:tcPr marL="23445" marR="23445" marT="23445" marB="23445" anchor="ctr">
                    <a:solidFill>
                      <a:srgbClr val="FF0000"/>
                    </a:solidFill>
                  </a:tcPr>
                </a:tc>
                <a:tc>
                  <a:txBody>
                    <a:bodyPr/>
                    <a:lstStyle/>
                    <a:p>
                      <a:pPr algn="r">
                        <a:buNone/>
                      </a:pPr>
                      <a:r>
                        <a:rPr lang="en-GB" sz="1600" b="1" dirty="0">
                          <a:effectLst/>
                        </a:rPr>
                        <a:t>173,110,415</a:t>
                      </a:r>
                      <a:endParaRPr lang="en-GB" sz="1800" b="1" dirty="0">
                        <a:effectLst/>
                        <a:latin typeface="Times New Roman" panose="02020603050405020304" pitchFamily="18" charset="0"/>
                        <a:ea typeface="Times New Roman" panose="02020603050405020304" pitchFamily="18" charset="0"/>
                      </a:endParaRPr>
                    </a:p>
                  </a:txBody>
                  <a:tcPr marL="23445" marR="23445" marT="23445" marB="23445" anchor="ctr">
                    <a:solidFill>
                      <a:srgbClr val="FF0000"/>
                    </a:solidFill>
                  </a:tcPr>
                </a:tc>
                <a:tc>
                  <a:txBody>
                    <a:bodyPr/>
                    <a:lstStyle/>
                    <a:p>
                      <a:pPr algn="r">
                        <a:buNone/>
                      </a:pPr>
                      <a:r>
                        <a:rPr lang="en-GB" sz="1600" b="1" dirty="0">
                          <a:effectLst/>
                        </a:rPr>
                        <a:t>276,204,569</a:t>
                      </a:r>
                      <a:endParaRPr lang="en-GB" sz="1800" b="1" dirty="0">
                        <a:effectLst/>
                        <a:latin typeface="Times New Roman" panose="02020603050405020304" pitchFamily="18" charset="0"/>
                        <a:ea typeface="Times New Roman" panose="02020603050405020304" pitchFamily="18" charset="0"/>
                      </a:endParaRPr>
                    </a:p>
                  </a:txBody>
                  <a:tcPr marL="23445" marR="23445" marT="23445" marB="23445" anchor="ctr">
                    <a:solidFill>
                      <a:srgbClr val="FF0000"/>
                    </a:solidFill>
                  </a:tcPr>
                </a:tc>
                <a:tc>
                  <a:txBody>
                    <a:bodyPr/>
                    <a:lstStyle/>
                    <a:p>
                      <a:pPr algn="r">
                        <a:buNone/>
                      </a:pPr>
                      <a:r>
                        <a:rPr lang="en-GB" sz="1600" b="1">
                          <a:effectLst/>
                        </a:rPr>
                        <a:t>411,184,942</a:t>
                      </a:r>
                      <a:endParaRPr lang="en-GB" sz="1800" b="1">
                        <a:effectLst/>
                        <a:latin typeface="Times New Roman" panose="02020603050405020304" pitchFamily="18" charset="0"/>
                        <a:ea typeface="Times New Roman" panose="02020603050405020304" pitchFamily="18" charset="0"/>
                      </a:endParaRPr>
                    </a:p>
                  </a:txBody>
                  <a:tcPr marL="23445" marR="23445" marT="23445" marB="23445" anchor="ctr">
                    <a:solidFill>
                      <a:srgbClr val="FF0000"/>
                    </a:solidFill>
                  </a:tcPr>
                </a:tc>
                <a:tc>
                  <a:txBody>
                    <a:bodyPr/>
                    <a:lstStyle/>
                    <a:p>
                      <a:pPr algn="r">
                        <a:buNone/>
                      </a:pPr>
                      <a:r>
                        <a:rPr lang="en-GB" sz="1600" b="1" dirty="0">
                          <a:effectLst/>
                        </a:rPr>
                        <a:t>320,978,141</a:t>
                      </a:r>
                      <a:endParaRPr lang="en-GB" sz="1800" b="1" dirty="0">
                        <a:effectLst/>
                        <a:latin typeface="Times New Roman" panose="02020603050405020304" pitchFamily="18" charset="0"/>
                        <a:ea typeface="Times New Roman" panose="02020603050405020304" pitchFamily="18" charset="0"/>
                      </a:endParaRPr>
                    </a:p>
                  </a:txBody>
                  <a:tcPr marL="23445" marR="23445" marT="23445" marB="23445" anchor="ctr">
                    <a:solidFill>
                      <a:srgbClr val="FF0000"/>
                    </a:solidFill>
                  </a:tcPr>
                </a:tc>
                <a:tc>
                  <a:txBody>
                    <a:bodyPr/>
                    <a:lstStyle/>
                    <a:p>
                      <a:pPr algn="r">
                        <a:buNone/>
                      </a:pPr>
                      <a:r>
                        <a:rPr lang="en-GB" sz="1600" b="1" dirty="0">
                          <a:effectLst/>
                        </a:rPr>
                        <a:t>305,358,131</a:t>
                      </a:r>
                      <a:endParaRPr lang="en-GB" sz="1800" b="1" dirty="0">
                        <a:effectLst/>
                        <a:latin typeface="Times New Roman" panose="02020603050405020304" pitchFamily="18" charset="0"/>
                        <a:ea typeface="Times New Roman" panose="02020603050405020304" pitchFamily="18" charset="0"/>
                      </a:endParaRPr>
                    </a:p>
                  </a:txBody>
                  <a:tcPr marL="23445" marR="23445" marT="23445" marB="23445" anchor="ctr">
                    <a:solidFill>
                      <a:srgbClr val="FF0000"/>
                    </a:solidFill>
                  </a:tcPr>
                </a:tc>
                <a:extLst>
                  <a:ext uri="{0D108BD9-81ED-4DB2-BD59-A6C34878D82A}">
                    <a16:rowId xmlns:a16="http://schemas.microsoft.com/office/drawing/2014/main" val="2481253347"/>
                  </a:ext>
                </a:extLst>
              </a:tr>
              <a:tr h="316379">
                <a:tc>
                  <a:txBody>
                    <a:bodyPr/>
                    <a:lstStyle/>
                    <a:p>
                      <a:pPr marL="0" lvl="0" indent="0">
                        <a:buFont typeface="+mj-lt"/>
                        <a:buNone/>
                      </a:pPr>
                      <a:r>
                        <a:rPr lang="tr-TR" sz="1600" b="1" dirty="0">
                          <a:effectLst/>
                        </a:rPr>
                        <a:t>28. </a:t>
                      </a:r>
                      <a:r>
                        <a:rPr lang="en-GB" sz="1600" b="1" dirty="0">
                          <a:effectLst/>
                        </a:rPr>
                        <a:t>Indonesia </a:t>
                      </a:r>
                      <a:endParaRPr lang="en-GB" sz="1800" b="1" dirty="0">
                        <a:effectLst/>
                        <a:latin typeface="Times New Roman" panose="02020603050405020304" pitchFamily="18" charset="0"/>
                        <a:ea typeface="Times New Roman" panose="02020603050405020304" pitchFamily="18" charset="0"/>
                      </a:endParaRPr>
                    </a:p>
                  </a:txBody>
                  <a:tcPr marL="23445" marR="23445" marT="23445" marB="23445" anchor="ctr">
                    <a:solidFill>
                      <a:srgbClr val="FF0000"/>
                    </a:solidFill>
                  </a:tcPr>
                </a:tc>
                <a:tc>
                  <a:txBody>
                    <a:bodyPr/>
                    <a:lstStyle/>
                    <a:p>
                      <a:pPr algn="r">
                        <a:buNone/>
                      </a:pPr>
                      <a:r>
                        <a:rPr lang="en-GB" sz="1600" b="1" dirty="0">
                          <a:effectLst/>
                        </a:rPr>
                        <a:t>163,306,490</a:t>
                      </a:r>
                      <a:endParaRPr lang="en-GB" sz="1800" b="1" dirty="0">
                        <a:effectLst/>
                        <a:latin typeface="Times New Roman" panose="02020603050405020304" pitchFamily="18" charset="0"/>
                        <a:ea typeface="Times New Roman" panose="02020603050405020304" pitchFamily="18" charset="0"/>
                      </a:endParaRPr>
                    </a:p>
                  </a:txBody>
                  <a:tcPr marL="23445" marR="23445" marT="23445" marB="23445" anchor="ctr">
                    <a:solidFill>
                      <a:srgbClr val="FF0000"/>
                    </a:solidFill>
                  </a:tcPr>
                </a:tc>
                <a:tc>
                  <a:txBody>
                    <a:bodyPr/>
                    <a:lstStyle/>
                    <a:p>
                      <a:pPr algn="r">
                        <a:buNone/>
                      </a:pPr>
                      <a:r>
                        <a:rPr lang="en-GB" sz="1600" b="1" dirty="0">
                          <a:effectLst/>
                        </a:rPr>
                        <a:t>231,587,887</a:t>
                      </a:r>
                      <a:endParaRPr lang="en-GB" sz="1800" b="1" dirty="0">
                        <a:effectLst/>
                        <a:latin typeface="Times New Roman" panose="02020603050405020304" pitchFamily="18" charset="0"/>
                        <a:ea typeface="Times New Roman" panose="02020603050405020304" pitchFamily="18" charset="0"/>
                      </a:endParaRPr>
                    </a:p>
                  </a:txBody>
                  <a:tcPr marL="23445" marR="23445" marT="23445" marB="23445" anchor="ctr">
                    <a:solidFill>
                      <a:srgbClr val="FF0000"/>
                    </a:solidFill>
                  </a:tcPr>
                </a:tc>
                <a:tc>
                  <a:txBody>
                    <a:bodyPr/>
                    <a:lstStyle/>
                    <a:p>
                      <a:pPr algn="r">
                        <a:buNone/>
                      </a:pPr>
                      <a:r>
                        <a:rPr lang="en-GB" sz="1600" b="1">
                          <a:effectLst/>
                        </a:rPr>
                        <a:t>291,979,103</a:t>
                      </a:r>
                      <a:endParaRPr lang="en-GB" sz="1800" b="1">
                        <a:effectLst/>
                        <a:latin typeface="Times New Roman" panose="02020603050405020304" pitchFamily="18" charset="0"/>
                        <a:ea typeface="Times New Roman" panose="02020603050405020304" pitchFamily="18" charset="0"/>
                      </a:endParaRPr>
                    </a:p>
                  </a:txBody>
                  <a:tcPr marL="23445" marR="23445" marT="23445" marB="23445" anchor="ctr">
                    <a:solidFill>
                      <a:srgbClr val="FF0000"/>
                    </a:solidFill>
                  </a:tcPr>
                </a:tc>
                <a:tc>
                  <a:txBody>
                    <a:bodyPr/>
                    <a:lstStyle/>
                    <a:p>
                      <a:pPr algn="r">
                        <a:buNone/>
                      </a:pPr>
                      <a:r>
                        <a:rPr lang="en-GB" sz="1600" b="1">
                          <a:effectLst/>
                        </a:rPr>
                        <a:t>258,797,196</a:t>
                      </a:r>
                      <a:endParaRPr lang="en-GB" sz="1800" b="1">
                        <a:effectLst/>
                        <a:latin typeface="Times New Roman" panose="02020603050405020304" pitchFamily="18" charset="0"/>
                        <a:ea typeface="Times New Roman" panose="02020603050405020304" pitchFamily="18" charset="0"/>
                      </a:endParaRPr>
                    </a:p>
                  </a:txBody>
                  <a:tcPr marL="23445" marR="23445" marT="23445" marB="23445" anchor="ctr">
                    <a:solidFill>
                      <a:srgbClr val="FF0000"/>
                    </a:solidFill>
                  </a:tcPr>
                </a:tc>
                <a:tc>
                  <a:txBody>
                    <a:bodyPr/>
                    <a:lstStyle/>
                    <a:p>
                      <a:pPr algn="r">
                        <a:buNone/>
                      </a:pPr>
                      <a:r>
                        <a:rPr lang="en-GB" sz="1600" b="1" dirty="0">
                          <a:effectLst/>
                        </a:rPr>
                        <a:t>264,703,354</a:t>
                      </a:r>
                      <a:endParaRPr lang="en-GB" sz="1800" b="1" dirty="0">
                        <a:effectLst/>
                        <a:latin typeface="Times New Roman" panose="02020603050405020304" pitchFamily="18" charset="0"/>
                        <a:ea typeface="Times New Roman" panose="02020603050405020304" pitchFamily="18" charset="0"/>
                      </a:endParaRPr>
                    </a:p>
                  </a:txBody>
                  <a:tcPr marL="23445" marR="23445" marT="23445" marB="23445" anchor="ctr">
                    <a:solidFill>
                      <a:srgbClr val="FF0000"/>
                    </a:solidFill>
                  </a:tcPr>
                </a:tc>
                <a:extLst>
                  <a:ext uri="{0D108BD9-81ED-4DB2-BD59-A6C34878D82A}">
                    <a16:rowId xmlns:a16="http://schemas.microsoft.com/office/drawing/2014/main" val="3384002302"/>
                  </a:ext>
                </a:extLst>
              </a:tr>
              <a:tr h="316379">
                <a:tc>
                  <a:txBody>
                    <a:bodyPr/>
                    <a:lstStyle/>
                    <a:p>
                      <a:pPr marL="0" lvl="0" indent="0">
                        <a:buFont typeface="+mj-lt"/>
                        <a:buNone/>
                      </a:pPr>
                      <a:r>
                        <a:rPr lang="tr-TR" sz="1600" b="1" dirty="0">
                          <a:effectLst/>
                        </a:rPr>
                        <a:t>29. </a:t>
                      </a:r>
                      <a:r>
                        <a:rPr lang="en-GB" sz="1600" b="1" dirty="0">
                          <a:effectLst/>
                        </a:rPr>
                        <a:t>Türkiye </a:t>
                      </a:r>
                      <a:endParaRPr lang="en-GB" sz="1800" b="1" dirty="0">
                        <a:effectLst/>
                        <a:latin typeface="Times New Roman" panose="02020603050405020304" pitchFamily="18" charset="0"/>
                        <a:ea typeface="Times New Roman" panose="02020603050405020304" pitchFamily="18" charset="0"/>
                      </a:endParaRPr>
                    </a:p>
                  </a:txBody>
                  <a:tcPr marL="23445" marR="23445" marT="23445" marB="23445" anchor="ctr">
                    <a:solidFill>
                      <a:srgbClr val="FF0000"/>
                    </a:solidFill>
                  </a:tcPr>
                </a:tc>
                <a:tc>
                  <a:txBody>
                    <a:bodyPr/>
                    <a:lstStyle/>
                    <a:p>
                      <a:pPr algn="r">
                        <a:buNone/>
                      </a:pPr>
                      <a:r>
                        <a:rPr lang="en-GB" sz="1600" b="1">
                          <a:effectLst/>
                        </a:rPr>
                        <a:t>169,657,940</a:t>
                      </a:r>
                      <a:endParaRPr lang="en-GB" sz="1800" b="1">
                        <a:effectLst/>
                        <a:latin typeface="Times New Roman" panose="02020603050405020304" pitchFamily="18" charset="0"/>
                        <a:ea typeface="Times New Roman" panose="02020603050405020304" pitchFamily="18" charset="0"/>
                      </a:endParaRPr>
                    </a:p>
                  </a:txBody>
                  <a:tcPr marL="23445" marR="23445" marT="23445" marB="23445" anchor="ctr">
                    <a:solidFill>
                      <a:srgbClr val="FF0000"/>
                    </a:solidFill>
                  </a:tcPr>
                </a:tc>
                <a:tc>
                  <a:txBody>
                    <a:bodyPr/>
                    <a:lstStyle/>
                    <a:p>
                      <a:pPr algn="r">
                        <a:buNone/>
                      </a:pPr>
                      <a:r>
                        <a:rPr lang="en-GB" sz="1600" b="1">
                          <a:effectLst/>
                        </a:rPr>
                        <a:t>225,264,314</a:t>
                      </a:r>
                      <a:endParaRPr lang="en-GB" sz="1800" b="1">
                        <a:effectLst/>
                        <a:latin typeface="Times New Roman" panose="02020603050405020304" pitchFamily="18" charset="0"/>
                        <a:ea typeface="Times New Roman" panose="02020603050405020304" pitchFamily="18" charset="0"/>
                      </a:endParaRPr>
                    </a:p>
                  </a:txBody>
                  <a:tcPr marL="23445" marR="23445" marT="23445" marB="23445" anchor="ctr">
                    <a:solidFill>
                      <a:srgbClr val="FF0000"/>
                    </a:solidFill>
                  </a:tcPr>
                </a:tc>
                <a:tc>
                  <a:txBody>
                    <a:bodyPr/>
                    <a:lstStyle/>
                    <a:p>
                      <a:pPr algn="r">
                        <a:buNone/>
                      </a:pPr>
                      <a:r>
                        <a:rPr lang="en-GB" sz="1600" b="1" dirty="0">
                          <a:effectLst/>
                        </a:rPr>
                        <a:t>254,171,899</a:t>
                      </a:r>
                      <a:endParaRPr lang="en-GB" sz="1800" b="1" dirty="0">
                        <a:effectLst/>
                        <a:latin typeface="Times New Roman" panose="02020603050405020304" pitchFamily="18" charset="0"/>
                        <a:ea typeface="Times New Roman" panose="02020603050405020304" pitchFamily="18" charset="0"/>
                      </a:endParaRPr>
                    </a:p>
                  </a:txBody>
                  <a:tcPr marL="23445" marR="23445" marT="23445" marB="23445" anchor="ctr">
                    <a:solidFill>
                      <a:srgbClr val="FF0000"/>
                    </a:solidFill>
                  </a:tcPr>
                </a:tc>
                <a:tc>
                  <a:txBody>
                    <a:bodyPr/>
                    <a:lstStyle/>
                    <a:p>
                      <a:pPr algn="r">
                        <a:buNone/>
                      </a:pPr>
                      <a:r>
                        <a:rPr lang="en-GB" sz="1600" b="1" dirty="0">
                          <a:effectLst/>
                        </a:rPr>
                        <a:t>255,627,429</a:t>
                      </a:r>
                      <a:endParaRPr lang="en-GB" sz="1800" b="1" dirty="0">
                        <a:effectLst/>
                        <a:latin typeface="Times New Roman" panose="02020603050405020304" pitchFamily="18" charset="0"/>
                        <a:ea typeface="Times New Roman" panose="02020603050405020304" pitchFamily="18" charset="0"/>
                      </a:endParaRPr>
                    </a:p>
                  </a:txBody>
                  <a:tcPr marL="23445" marR="23445" marT="23445" marB="23445" anchor="ctr">
                    <a:solidFill>
                      <a:srgbClr val="FF0000"/>
                    </a:solidFill>
                  </a:tcPr>
                </a:tc>
                <a:tc>
                  <a:txBody>
                    <a:bodyPr/>
                    <a:lstStyle/>
                    <a:p>
                      <a:pPr algn="r">
                        <a:buNone/>
                      </a:pPr>
                      <a:r>
                        <a:rPr lang="en-GB" sz="1600" b="1" dirty="0">
                          <a:effectLst/>
                        </a:rPr>
                        <a:t>261,801,501</a:t>
                      </a:r>
                      <a:endParaRPr lang="en-GB" sz="1800" b="1" dirty="0">
                        <a:effectLst/>
                        <a:latin typeface="Times New Roman" panose="02020603050405020304" pitchFamily="18" charset="0"/>
                        <a:ea typeface="Times New Roman" panose="02020603050405020304" pitchFamily="18" charset="0"/>
                      </a:endParaRPr>
                    </a:p>
                  </a:txBody>
                  <a:tcPr marL="23445" marR="23445" marT="23445" marB="23445" anchor="ctr">
                    <a:solidFill>
                      <a:srgbClr val="FF0000"/>
                    </a:solidFill>
                  </a:tcPr>
                </a:tc>
                <a:extLst>
                  <a:ext uri="{0D108BD9-81ED-4DB2-BD59-A6C34878D82A}">
                    <a16:rowId xmlns:a16="http://schemas.microsoft.com/office/drawing/2014/main" val="3328415484"/>
                  </a:ext>
                </a:extLst>
              </a:tr>
            </a:tbl>
          </a:graphicData>
        </a:graphic>
      </p:graphicFrame>
      <p:sp>
        <p:nvSpPr>
          <p:cNvPr id="3" name="Slide Number Placeholder 2">
            <a:extLst>
              <a:ext uri="{FF2B5EF4-FFF2-40B4-BE49-F238E27FC236}">
                <a16:creationId xmlns:a16="http://schemas.microsoft.com/office/drawing/2014/main" id="{A85DE932-AAA8-8222-5180-83F01DE5FD2A}"/>
              </a:ext>
            </a:extLst>
          </p:cNvPr>
          <p:cNvSpPr>
            <a:spLocks noGrp="1"/>
          </p:cNvSpPr>
          <p:nvPr>
            <p:ph type="sldNum" sz="quarter" idx="12"/>
          </p:nvPr>
        </p:nvSpPr>
        <p:spPr/>
        <p:txBody>
          <a:bodyPr/>
          <a:lstStyle/>
          <a:p>
            <a:fld id="{001EB87D-2C7B-44B5-AAC9-F83321C61E43}" type="slidenum">
              <a:rPr lang="en-GB" smtClean="0"/>
              <a:t>6</a:t>
            </a:fld>
            <a:endParaRPr lang="en-GB"/>
          </a:p>
        </p:txBody>
      </p:sp>
    </p:spTree>
    <p:extLst>
      <p:ext uri="{BB962C8B-B14F-4D97-AF65-F5344CB8AC3E}">
        <p14:creationId xmlns:p14="http://schemas.microsoft.com/office/powerpoint/2010/main" val="13500189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53B021B3-DE93-4AB7-8A18-CF5F1CED88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CF5DE9-A8DE-EE6D-1BD2-A637AD9398E0}"/>
              </a:ext>
            </a:extLst>
          </p:cNvPr>
          <p:cNvSpPr>
            <a:spLocks noGrp="1"/>
          </p:cNvSpPr>
          <p:nvPr>
            <p:ph type="title"/>
          </p:nvPr>
        </p:nvSpPr>
        <p:spPr>
          <a:xfrm>
            <a:off x="0" y="256032"/>
            <a:ext cx="12191999" cy="1014984"/>
          </a:xfrm>
        </p:spPr>
        <p:txBody>
          <a:bodyPr anchor="b">
            <a:normAutofit/>
          </a:bodyPr>
          <a:lstStyle/>
          <a:p>
            <a:pPr algn="ctr"/>
            <a:r>
              <a:rPr lang="tr-TR" b="1" dirty="0"/>
              <a:t>2024 – MAJOR MERCHANDISE EXPORTERS</a:t>
            </a:r>
            <a:endParaRPr lang="en-GB" b="1" dirty="0"/>
          </a:p>
        </p:txBody>
      </p:sp>
      <p:sp>
        <p:nvSpPr>
          <p:cNvPr id="27" name="Rectangle 26">
            <a:extLst>
              <a:ext uri="{FF2B5EF4-FFF2-40B4-BE49-F238E27FC236}">
                <a16:creationId xmlns:a16="http://schemas.microsoft.com/office/drawing/2014/main" id="{52D502E5-F6B4-4D58-B4AE-FC466FF15EE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9" name="Rectangle 28">
            <a:extLst>
              <a:ext uri="{FF2B5EF4-FFF2-40B4-BE49-F238E27FC236}">
                <a16:creationId xmlns:a16="http://schemas.microsoft.com/office/drawing/2014/main" id="{9DECDBF4-02B6-4BB4-B65B-B8107AD6A9E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7" name="Content Placeholder 6">
            <a:extLst>
              <a:ext uri="{FF2B5EF4-FFF2-40B4-BE49-F238E27FC236}">
                <a16:creationId xmlns:a16="http://schemas.microsoft.com/office/drawing/2014/main" id="{3C8218C8-7F7F-29D2-06C1-82C60071C1E3}"/>
              </a:ext>
            </a:extLst>
          </p:cNvPr>
          <p:cNvGraphicFramePr>
            <a:graphicFrameLocks noGrp="1"/>
          </p:cNvGraphicFramePr>
          <p:nvPr>
            <p:ph idx="1"/>
            <p:extLst>
              <p:ext uri="{D42A27DB-BD31-4B8C-83A1-F6EECF244321}">
                <p14:modId xmlns:p14="http://schemas.microsoft.com/office/powerpoint/2010/main" val="888561267"/>
              </p:ext>
            </p:extLst>
          </p:nvPr>
        </p:nvGraphicFramePr>
        <p:xfrm>
          <a:off x="838200" y="1926266"/>
          <a:ext cx="10515600" cy="4357524"/>
        </p:xfrm>
        <a:graphic>
          <a:graphicData uri="http://schemas.openxmlformats.org/drawingml/2006/chart">
            <c:chart xmlns:c="http://schemas.openxmlformats.org/drawingml/2006/chart" xmlns:r="http://schemas.openxmlformats.org/officeDocument/2006/relationships" r:id="rId3"/>
          </a:graphicData>
        </a:graphic>
      </p:graphicFrame>
      <p:sp>
        <p:nvSpPr>
          <p:cNvPr id="8" name="Slide Number Placeholder 7">
            <a:extLst>
              <a:ext uri="{FF2B5EF4-FFF2-40B4-BE49-F238E27FC236}">
                <a16:creationId xmlns:a16="http://schemas.microsoft.com/office/drawing/2014/main" id="{7161103B-AE01-D708-9961-F26073E9CC55}"/>
              </a:ext>
            </a:extLst>
          </p:cNvPr>
          <p:cNvSpPr>
            <a:spLocks noGrp="1"/>
          </p:cNvSpPr>
          <p:nvPr>
            <p:ph type="sldNum" sz="quarter" idx="12"/>
          </p:nvPr>
        </p:nvSpPr>
        <p:spPr/>
        <p:txBody>
          <a:bodyPr/>
          <a:lstStyle/>
          <a:p>
            <a:fld id="{001EB87D-2C7B-44B5-AAC9-F83321C61E43}" type="slidenum">
              <a:rPr lang="en-GB" smtClean="0"/>
              <a:t>7</a:t>
            </a:fld>
            <a:endParaRPr lang="en-GB"/>
          </a:p>
        </p:txBody>
      </p:sp>
    </p:spTree>
    <p:extLst>
      <p:ext uri="{BB962C8B-B14F-4D97-AF65-F5344CB8AC3E}">
        <p14:creationId xmlns:p14="http://schemas.microsoft.com/office/powerpoint/2010/main" val="26156154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3D045-9F93-FA06-780B-F42C8E771E2F}"/>
              </a:ext>
            </a:extLst>
          </p:cNvPr>
          <p:cNvSpPr>
            <a:spLocks noGrp="1"/>
          </p:cNvSpPr>
          <p:nvPr>
            <p:ph type="title"/>
          </p:nvPr>
        </p:nvSpPr>
        <p:spPr>
          <a:xfrm>
            <a:off x="0" y="0"/>
            <a:ext cx="12191999" cy="1325563"/>
          </a:xfrm>
          <a:solidFill>
            <a:schemeClr val="bg1"/>
          </a:solidFill>
        </p:spPr>
        <p:txBody>
          <a:bodyPr>
            <a:normAutofit/>
          </a:bodyPr>
          <a:lstStyle/>
          <a:p>
            <a:pPr algn="ctr"/>
            <a:r>
              <a:rPr lang="tr-TR" sz="4000" b="1" dirty="0"/>
              <a:t>World merchandise export- PRODUCT CATEGORY</a:t>
            </a:r>
            <a:endParaRPr lang="en-GB" sz="4000" b="1" dirty="0"/>
          </a:p>
        </p:txBody>
      </p:sp>
      <p:graphicFrame>
        <p:nvGraphicFramePr>
          <p:cNvPr id="4" name="Content Placeholder 3">
            <a:extLst>
              <a:ext uri="{FF2B5EF4-FFF2-40B4-BE49-F238E27FC236}">
                <a16:creationId xmlns:a16="http://schemas.microsoft.com/office/drawing/2014/main" id="{96CC3466-6B80-4F2E-1D63-3C49CC3F1C92}"/>
              </a:ext>
            </a:extLst>
          </p:cNvPr>
          <p:cNvGraphicFramePr>
            <a:graphicFrameLocks noGrp="1"/>
          </p:cNvGraphicFramePr>
          <p:nvPr>
            <p:ph idx="1"/>
            <p:extLst>
              <p:ext uri="{D42A27DB-BD31-4B8C-83A1-F6EECF244321}">
                <p14:modId xmlns:p14="http://schemas.microsoft.com/office/powerpoint/2010/main" val="2712411221"/>
              </p:ext>
            </p:extLst>
          </p:nvPr>
        </p:nvGraphicFramePr>
        <p:xfrm>
          <a:off x="1" y="1119674"/>
          <a:ext cx="12190058" cy="6010273"/>
        </p:xfrm>
        <a:graphic>
          <a:graphicData uri="http://schemas.openxmlformats.org/drawingml/2006/table">
            <a:tbl>
              <a:tblPr firstRow="1" firstCol="1" bandRow="1">
                <a:tableStyleId>{5C22544A-7EE6-4342-B048-85BDC9FD1C3A}</a:tableStyleId>
              </a:tblPr>
              <a:tblGrid>
                <a:gridCol w="983006">
                  <a:extLst>
                    <a:ext uri="{9D8B030D-6E8A-4147-A177-3AD203B41FA5}">
                      <a16:colId xmlns:a16="http://schemas.microsoft.com/office/drawing/2014/main" val="2354425250"/>
                    </a:ext>
                  </a:extLst>
                </a:gridCol>
                <a:gridCol w="2734218">
                  <a:extLst>
                    <a:ext uri="{9D8B030D-6E8A-4147-A177-3AD203B41FA5}">
                      <a16:colId xmlns:a16="http://schemas.microsoft.com/office/drawing/2014/main" val="1342228012"/>
                    </a:ext>
                  </a:extLst>
                </a:gridCol>
                <a:gridCol w="1507086">
                  <a:extLst>
                    <a:ext uri="{9D8B030D-6E8A-4147-A177-3AD203B41FA5}">
                      <a16:colId xmlns:a16="http://schemas.microsoft.com/office/drawing/2014/main" val="3703469947"/>
                    </a:ext>
                  </a:extLst>
                </a:gridCol>
                <a:gridCol w="1741437">
                  <a:extLst>
                    <a:ext uri="{9D8B030D-6E8A-4147-A177-3AD203B41FA5}">
                      <a16:colId xmlns:a16="http://schemas.microsoft.com/office/drawing/2014/main" val="3868173503"/>
                    </a:ext>
                  </a:extLst>
                </a:gridCol>
                <a:gridCol w="1741437">
                  <a:extLst>
                    <a:ext uri="{9D8B030D-6E8A-4147-A177-3AD203B41FA5}">
                      <a16:colId xmlns:a16="http://schemas.microsoft.com/office/drawing/2014/main" val="3875029113"/>
                    </a:ext>
                  </a:extLst>
                </a:gridCol>
                <a:gridCol w="1741437">
                  <a:extLst>
                    <a:ext uri="{9D8B030D-6E8A-4147-A177-3AD203B41FA5}">
                      <a16:colId xmlns:a16="http://schemas.microsoft.com/office/drawing/2014/main" val="1315959024"/>
                    </a:ext>
                  </a:extLst>
                </a:gridCol>
                <a:gridCol w="1741437">
                  <a:extLst>
                    <a:ext uri="{9D8B030D-6E8A-4147-A177-3AD203B41FA5}">
                      <a16:colId xmlns:a16="http://schemas.microsoft.com/office/drawing/2014/main" val="2108975043"/>
                    </a:ext>
                  </a:extLst>
                </a:gridCol>
              </a:tblGrid>
              <a:tr h="557322">
                <a:tc>
                  <a:txBody>
                    <a:bodyPr/>
                    <a:lstStyle/>
                    <a:p>
                      <a:pPr algn="ctr">
                        <a:buNone/>
                      </a:pPr>
                      <a:r>
                        <a:rPr lang="en-GB" sz="1600" dirty="0">
                          <a:effectLst/>
                        </a:rPr>
                        <a:t>Product code</a:t>
                      </a:r>
                      <a:endParaRPr lang="en-GB" sz="2800"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ctr">
                        <a:buNone/>
                      </a:pPr>
                      <a:r>
                        <a:rPr lang="en-GB" sz="1600" dirty="0">
                          <a:effectLst/>
                        </a:rPr>
                        <a:t>Product label</a:t>
                      </a:r>
                      <a:endParaRPr lang="en-GB" sz="2800"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ctr">
                        <a:buNone/>
                      </a:pPr>
                      <a:r>
                        <a:rPr lang="en-GB" sz="1600" dirty="0">
                          <a:effectLst/>
                        </a:rPr>
                        <a:t>exported value in 2020, US</a:t>
                      </a:r>
                      <a:r>
                        <a:rPr lang="tr-TR" sz="1600" dirty="0">
                          <a:effectLst/>
                        </a:rPr>
                        <a:t>$</a:t>
                      </a:r>
                      <a:endParaRPr lang="en-GB" sz="2800"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ctr">
                        <a:buNone/>
                      </a:pPr>
                      <a:r>
                        <a:rPr lang="en-GB" sz="1600" dirty="0">
                          <a:effectLst/>
                        </a:rPr>
                        <a:t>exported value in 2021, US</a:t>
                      </a:r>
                      <a:r>
                        <a:rPr lang="tr-TR" sz="1600" dirty="0">
                          <a:effectLst/>
                        </a:rPr>
                        <a:t>$</a:t>
                      </a:r>
                      <a:endParaRPr lang="en-GB" sz="2800"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ctr">
                        <a:buNone/>
                      </a:pPr>
                      <a:r>
                        <a:rPr lang="en-GB" sz="1600" dirty="0">
                          <a:effectLst/>
                        </a:rPr>
                        <a:t>exported value in 2022, US</a:t>
                      </a:r>
                      <a:r>
                        <a:rPr lang="tr-TR" sz="1600" dirty="0">
                          <a:effectLst/>
                        </a:rPr>
                        <a:t>$</a:t>
                      </a:r>
                      <a:endParaRPr lang="en-GB" sz="2800"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ctr">
                        <a:buNone/>
                      </a:pPr>
                      <a:r>
                        <a:rPr lang="en-GB" sz="1600" dirty="0">
                          <a:effectLst/>
                        </a:rPr>
                        <a:t>exported value in 2023, US</a:t>
                      </a:r>
                      <a:r>
                        <a:rPr lang="tr-TR" sz="1600" dirty="0">
                          <a:effectLst/>
                        </a:rPr>
                        <a:t>$</a:t>
                      </a:r>
                      <a:endParaRPr lang="en-GB" sz="2800"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ctr">
                        <a:buNone/>
                      </a:pPr>
                      <a:r>
                        <a:rPr lang="en-GB" sz="1600" dirty="0">
                          <a:effectLst/>
                        </a:rPr>
                        <a:t>exported value in 2024US</a:t>
                      </a:r>
                      <a:r>
                        <a:rPr lang="tr-TR" sz="1600" dirty="0">
                          <a:effectLst/>
                        </a:rPr>
                        <a:t>$</a:t>
                      </a:r>
                      <a:endParaRPr lang="en-GB" sz="2800" dirty="0">
                        <a:effectLst/>
                        <a:latin typeface="Times New Roman" panose="02020603050405020304" pitchFamily="18" charset="0"/>
                        <a:ea typeface="Times New Roman" panose="02020603050405020304" pitchFamily="18" charset="0"/>
                      </a:endParaRPr>
                    </a:p>
                  </a:txBody>
                  <a:tcPr marL="38100" marR="38100" marT="38100" marB="38100" anchor="ctr"/>
                </a:tc>
                <a:extLst>
                  <a:ext uri="{0D108BD9-81ED-4DB2-BD59-A6C34878D82A}">
                    <a16:rowId xmlns:a16="http://schemas.microsoft.com/office/drawing/2014/main" val="840156334"/>
                  </a:ext>
                </a:extLst>
              </a:tr>
              <a:tr h="481991">
                <a:tc>
                  <a:txBody>
                    <a:bodyPr/>
                    <a:lstStyle/>
                    <a:p>
                      <a:pPr>
                        <a:buNone/>
                      </a:pPr>
                      <a:r>
                        <a:rPr lang="en-GB" sz="1400" b="1" dirty="0">
                          <a:effectLst/>
                        </a:rPr>
                        <a:t>TOTAL </a:t>
                      </a:r>
                      <a:endParaRPr lang="en-GB" sz="24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1">
                        <a:lumMod val="40000"/>
                        <a:lumOff val="60000"/>
                      </a:schemeClr>
                    </a:solidFill>
                  </a:tcPr>
                </a:tc>
                <a:tc>
                  <a:txBody>
                    <a:bodyPr/>
                    <a:lstStyle/>
                    <a:p>
                      <a:pPr>
                        <a:buNone/>
                      </a:pPr>
                      <a:r>
                        <a:rPr lang="en-GB" sz="1400" b="1" dirty="0">
                          <a:effectLst/>
                        </a:rPr>
                        <a:t>All products</a:t>
                      </a:r>
                      <a:endParaRPr lang="en-GB" sz="24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1">
                        <a:lumMod val="40000"/>
                        <a:lumOff val="60000"/>
                      </a:schemeClr>
                    </a:solidFill>
                  </a:tcPr>
                </a:tc>
                <a:tc>
                  <a:txBody>
                    <a:bodyPr/>
                    <a:lstStyle/>
                    <a:p>
                      <a:pPr algn="r">
                        <a:buNone/>
                      </a:pPr>
                      <a:r>
                        <a:rPr lang="en-GB" sz="1400" b="1" dirty="0">
                          <a:effectLst/>
                        </a:rPr>
                        <a:t>17,494,444,311</a:t>
                      </a:r>
                      <a:endParaRPr lang="en-GB" sz="24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1">
                        <a:lumMod val="40000"/>
                        <a:lumOff val="60000"/>
                      </a:schemeClr>
                    </a:solidFill>
                  </a:tcPr>
                </a:tc>
                <a:tc>
                  <a:txBody>
                    <a:bodyPr/>
                    <a:lstStyle/>
                    <a:p>
                      <a:pPr algn="r">
                        <a:buNone/>
                      </a:pPr>
                      <a:r>
                        <a:rPr lang="en-GB" sz="1400" b="1" dirty="0">
                          <a:effectLst/>
                        </a:rPr>
                        <a:t>22,148,344,040</a:t>
                      </a:r>
                      <a:endParaRPr lang="en-GB" sz="24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1">
                        <a:lumMod val="40000"/>
                        <a:lumOff val="60000"/>
                      </a:schemeClr>
                    </a:solidFill>
                  </a:tcPr>
                </a:tc>
                <a:tc>
                  <a:txBody>
                    <a:bodyPr/>
                    <a:lstStyle/>
                    <a:p>
                      <a:pPr algn="r">
                        <a:buNone/>
                      </a:pPr>
                      <a:r>
                        <a:rPr lang="en-GB" sz="1400" b="1" dirty="0">
                          <a:effectLst/>
                        </a:rPr>
                        <a:t>24,701,959,316</a:t>
                      </a:r>
                      <a:endParaRPr lang="en-GB" sz="24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1">
                        <a:lumMod val="40000"/>
                        <a:lumOff val="60000"/>
                      </a:schemeClr>
                    </a:solidFill>
                  </a:tcPr>
                </a:tc>
                <a:tc>
                  <a:txBody>
                    <a:bodyPr/>
                    <a:lstStyle/>
                    <a:p>
                      <a:pPr algn="r">
                        <a:buNone/>
                      </a:pPr>
                      <a:r>
                        <a:rPr lang="en-GB" sz="1400" b="1" dirty="0">
                          <a:effectLst/>
                        </a:rPr>
                        <a:t>23,633,258,628</a:t>
                      </a:r>
                      <a:endParaRPr lang="en-GB" sz="24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1">
                        <a:lumMod val="40000"/>
                        <a:lumOff val="60000"/>
                      </a:schemeClr>
                    </a:solidFill>
                  </a:tcPr>
                </a:tc>
                <a:tc>
                  <a:txBody>
                    <a:bodyPr/>
                    <a:lstStyle/>
                    <a:p>
                      <a:pPr algn="r">
                        <a:buNone/>
                      </a:pPr>
                      <a:r>
                        <a:rPr lang="en-GB" sz="1400" b="1" dirty="0">
                          <a:effectLst/>
                        </a:rPr>
                        <a:t>23,899,979,068</a:t>
                      </a:r>
                      <a:endParaRPr lang="en-GB" sz="2400" b="1" dirty="0">
                        <a:effectLst/>
                        <a:latin typeface="Times New Roman" panose="02020603050405020304" pitchFamily="18" charset="0"/>
                        <a:ea typeface="Times New Roman" panose="02020603050405020304" pitchFamily="18" charset="0"/>
                      </a:endParaRPr>
                    </a:p>
                  </a:txBody>
                  <a:tcPr marL="38100" marR="38100" marT="38100" marB="38100" anchor="ctr">
                    <a:solidFill>
                      <a:schemeClr val="accent1">
                        <a:lumMod val="40000"/>
                        <a:lumOff val="60000"/>
                      </a:schemeClr>
                    </a:solidFill>
                  </a:tcPr>
                </a:tc>
                <a:extLst>
                  <a:ext uri="{0D108BD9-81ED-4DB2-BD59-A6C34878D82A}">
                    <a16:rowId xmlns:a16="http://schemas.microsoft.com/office/drawing/2014/main" val="2779770730"/>
                  </a:ext>
                </a:extLst>
              </a:tr>
              <a:tr h="690244">
                <a:tc>
                  <a:txBody>
                    <a:bodyPr/>
                    <a:lstStyle/>
                    <a:p>
                      <a:pPr>
                        <a:buNone/>
                      </a:pPr>
                      <a:r>
                        <a:rPr lang="en-GB" sz="1400" b="1">
                          <a:effectLst/>
                        </a:rPr>
                        <a:t>85 </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buNone/>
                      </a:pPr>
                      <a:r>
                        <a:rPr lang="en-GB" sz="1400" b="1" dirty="0">
                          <a:effectLst/>
                        </a:rPr>
                        <a:t>Electrical machinery and equipment</a:t>
                      </a:r>
                      <a:endParaRPr lang="en-GB" sz="24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dirty="0">
                          <a:effectLst/>
                        </a:rPr>
                        <a:t>2,776,284,094</a:t>
                      </a:r>
                      <a:endParaRPr lang="en-GB" sz="24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a:effectLst/>
                        </a:rPr>
                        <a:t>3,397,058,186</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a:effectLst/>
                        </a:rPr>
                        <a:t>3,586,806,342</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dirty="0">
                          <a:effectLst/>
                        </a:rPr>
                        <a:t>3,451,728,603</a:t>
                      </a:r>
                      <a:endParaRPr lang="en-GB" sz="24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a:effectLst/>
                        </a:rPr>
                        <a:t>3,627,413,640</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extLst>
                  <a:ext uri="{0D108BD9-81ED-4DB2-BD59-A6C34878D82A}">
                    <a16:rowId xmlns:a16="http://schemas.microsoft.com/office/drawing/2014/main" val="3619285132"/>
                  </a:ext>
                </a:extLst>
              </a:tr>
              <a:tr h="900949">
                <a:tc>
                  <a:txBody>
                    <a:bodyPr/>
                    <a:lstStyle/>
                    <a:p>
                      <a:pPr>
                        <a:buNone/>
                      </a:pPr>
                      <a:r>
                        <a:rPr lang="en-GB" sz="1400" b="1" dirty="0">
                          <a:effectLst/>
                        </a:rPr>
                        <a:t>27 </a:t>
                      </a:r>
                      <a:endParaRPr lang="en-GB" sz="24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buNone/>
                      </a:pPr>
                      <a:r>
                        <a:rPr lang="en-GB" sz="1400" b="1" dirty="0">
                          <a:effectLst/>
                        </a:rPr>
                        <a:t>Mineral fuels, mineral oils and products of their distillation</a:t>
                      </a:r>
                      <a:endParaRPr lang="en-GB" sz="24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dirty="0">
                          <a:effectLst/>
                        </a:rPr>
                        <a:t>1,592,826,578</a:t>
                      </a:r>
                      <a:endParaRPr lang="en-GB" sz="24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dirty="0">
                          <a:effectLst/>
                        </a:rPr>
                        <a:t>2,551,317,249</a:t>
                      </a:r>
                      <a:endParaRPr lang="en-GB" sz="24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a:effectLst/>
                        </a:rPr>
                        <a:t>4,123,743,137</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dirty="0">
                          <a:effectLst/>
                        </a:rPr>
                        <a:t>3,336,696,985</a:t>
                      </a:r>
                      <a:endParaRPr lang="en-GB" sz="24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a:effectLst/>
                        </a:rPr>
                        <a:t>2,985,287,000</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extLst>
                  <a:ext uri="{0D108BD9-81ED-4DB2-BD59-A6C34878D82A}">
                    <a16:rowId xmlns:a16="http://schemas.microsoft.com/office/drawing/2014/main" val="2137343842"/>
                  </a:ext>
                </a:extLst>
              </a:tr>
              <a:tr h="1077141">
                <a:tc>
                  <a:txBody>
                    <a:bodyPr/>
                    <a:lstStyle/>
                    <a:p>
                      <a:pPr>
                        <a:buNone/>
                      </a:pPr>
                      <a:r>
                        <a:rPr lang="en-GB" sz="1400" b="1" dirty="0">
                          <a:effectLst/>
                        </a:rPr>
                        <a:t>84 </a:t>
                      </a:r>
                      <a:endParaRPr lang="en-GB" sz="24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buNone/>
                      </a:pPr>
                      <a:r>
                        <a:rPr lang="en-GB" sz="1400" b="1" dirty="0">
                          <a:effectLst/>
                        </a:rPr>
                        <a:t>Nuclear reactors, boilers, machinery and mechanical appliances</a:t>
                      </a:r>
                      <a:endParaRPr lang="en-GB" sz="24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a:effectLst/>
                        </a:rPr>
                        <a:t>2,098,480,279</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dirty="0">
                          <a:effectLst/>
                        </a:rPr>
                        <a:t>2,492,976,491</a:t>
                      </a:r>
                      <a:endParaRPr lang="en-GB" sz="24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dirty="0">
                          <a:effectLst/>
                        </a:rPr>
                        <a:t>2,537,983,277</a:t>
                      </a:r>
                      <a:endParaRPr lang="en-GB" sz="24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dirty="0">
                          <a:effectLst/>
                        </a:rPr>
                        <a:t>2,578,294,922</a:t>
                      </a:r>
                      <a:endParaRPr lang="en-GB" sz="24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dirty="0">
                          <a:effectLst/>
                        </a:rPr>
                        <a:t>2,790,509,256</a:t>
                      </a:r>
                      <a:endParaRPr lang="en-GB" sz="2400" b="1" dirty="0">
                        <a:effectLst/>
                        <a:latin typeface="Times New Roman" panose="02020603050405020304" pitchFamily="18" charset="0"/>
                        <a:ea typeface="Times New Roman" panose="02020603050405020304" pitchFamily="18" charset="0"/>
                      </a:endParaRPr>
                    </a:p>
                  </a:txBody>
                  <a:tcPr marL="38100" marR="38100" marT="38100" marB="38100" anchor="ctr"/>
                </a:tc>
                <a:extLst>
                  <a:ext uri="{0D108BD9-81ED-4DB2-BD59-A6C34878D82A}">
                    <a16:rowId xmlns:a16="http://schemas.microsoft.com/office/drawing/2014/main" val="1556971363"/>
                  </a:ext>
                </a:extLst>
              </a:tr>
              <a:tr h="709127">
                <a:tc>
                  <a:txBody>
                    <a:bodyPr/>
                    <a:lstStyle/>
                    <a:p>
                      <a:pPr>
                        <a:buNone/>
                      </a:pPr>
                      <a:r>
                        <a:rPr lang="en-GB" sz="1400" b="1">
                          <a:effectLst/>
                        </a:rPr>
                        <a:t>87 </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buNone/>
                      </a:pPr>
                      <a:r>
                        <a:rPr lang="en-GB" sz="1400" b="1" dirty="0">
                          <a:effectLst/>
                        </a:rPr>
                        <a:t>Vehicles other than railway and parts</a:t>
                      </a:r>
                      <a:endParaRPr lang="en-GB" sz="24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a:effectLst/>
                        </a:rPr>
                        <a:t>1,282,739,812</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a:effectLst/>
                        </a:rPr>
                        <a:t>1,513,275,870</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dirty="0">
                          <a:effectLst/>
                        </a:rPr>
                        <a:t>1,624,753,682</a:t>
                      </a:r>
                      <a:endParaRPr lang="en-GB" sz="24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dirty="0">
                          <a:effectLst/>
                        </a:rPr>
                        <a:t>1,897,244,424</a:t>
                      </a:r>
                      <a:endParaRPr lang="en-GB" sz="24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dirty="0">
                          <a:effectLst/>
                        </a:rPr>
                        <a:t>1,844,482,214</a:t>
                      </a:r>
                      <a:endParaRPr lang="en-GB" sz="2400" b="1" dirty="0">
                        <a:effectLst/>
                        <a:latin typeface="Times New Roman" panose="02020603050405020304" pitchFamily="18" charset="0"/>
                        <a:ea typeface="Times New Roman" panose="02020603050405020304" pitchFamily="18" charset="0"/>
                      </a:endParaRPr>
                    </a:p>
                  </a:txBody>
                  <a:tcPr marL="38100" marR="38100" marT="38100" marB="38100" anchor="ctr"/>
                </a:tc>
                <a:extLst>
                  <a:ext uri="{0D108BD9-81ED-4DB2-BD59-A6C34878D82A}">
                    <a16:rowId xmlns:a16="http://schemas.microsoft.com/office/drawing/2014/main" val="3155613550"/>
                  </a:ext>
                </a:extLst>
              </a:tr>
              <a:tr h="1322172">
                <a:tc>
                  <a:txBody>
                    <a:bodyPr/>
                    <a:lstStyle/>
                    <a:p>
                      <a:pPr>
                        <a:buNone/>
                      </a:pPr>
                      <a:r>
                        <a:rPr lang="en-GB" sz="1400" b="1">
                          <a:effectLst/>
                        </a:rPr>
                        <a:t>71 </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buNone/>
                      </a:pPr>
                      <a:r>
                        <a:rPr lang="en-GB" sz="1400" b="1" dirty="0">
                          <a:effectLst/>
                        </a:rPr>
                        <a:t>Natural or cultured pearls, precious or semi-precious stones,</a:t>
                      </a:r>
                      <a:r>
                        <a:rPr lang="tr-TR" sz="1400" b="1" dirty="0">
                          <a:effectLst/>
                        </a:rPr>
                        <a:t>metals</a:t>
                      </a:r>
                      <a:endParaRPr lang="en-GB" sz="24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dirty="0">
                          <a:effectLst/>
                        </a:rPr>
                        <a:t>715,450,827</a:t>
                      </a:r>
                      <a:endParaRPr lang="en-GB" sz="24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a:effectLst/>
                        </a:rPr>
                        <a:t>848,820,449</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a:effectLst/>
                        </a:rPr>
                        <a:t>910,808,880</a:t>
                      </a:r>
                      <a:endParaRPr lang="en-GB" sz="2400" b="1">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dirty="0">
                          <a:effectLst/>
                        </a:rPr>
                        <a:t>918,334,965</a:t>
                      </a:r>
                      <a:endParaRPr lang="en-GB" sz="2400" b="1" dirty="0">
                        <a:effectLst/>
                        <a:latin typeface="Times New Roman" panose="02020603050405020304" pitchFamily="18" charset="0"/>
                        <a:ea typeface="Times New Roman" panose="02020603050405020304" pitchFamily="18" charset="0"/>
                      </a:endParaRPr>
                    </a:p>
                  </a:txBody>
                  <a:tcPr marL="38100" marR="38100" marT="38100" marB="38100" anchor="ctr"/>
                </a:tc>
                <a:tc>
                  <a:txBody>
                    <a:bodyPr/>
                    <a:lstStyle/>
                    <a:p>
                      <a:pPr algn="r">
                        <a:buNone/>
                      </a:pPr>
                      <a:r>
                        <a:rPr lang="en-GB" sz="1400" b="1" dirty="0">
                          <a:effectLst/>
                        </a:rPr>
                        <a:t>953,750,289</a:t>
                      </a:r>
                      <a:endParaRPr lang="en-GB" sz="2400" b="1" dirty="0">
                        <a:effectLst/>
                        <a:latin typeface="Times New Roman" panose="02020603050405020304" pitchFamily="18" charset="0"/>
                        <a:ea typeface="Times New Roman" panose="02020603050405020304" pitchFamily="18" charset="0"/>
                      </a:endParaRPr>
                    </a:p>
                  </a:txBody>
                  <a:tcPr marL="38100" marR="38100" marT="38100" marB="38100" anchor="ctr"/>
                </a:tc>
                <a:extLst>
                  <a:ext uri="{0D108BD9-81ED-4DB2-BD59-A6C34878D82A}">
                    <a16:rowId xmlns:a16="http://schemas.microsoft.com/office/drawing/2014/main" val="3418332883"/>
                  </a:ext>
                </a:extLst>
              </a:tr>
            </a:tbl>
          </a:graphicData>
        </a:graphic>
      </p:graphicFrame>
      <p:sp>
        <p:nvSpPr>
          <p:cNvPr id="3" name="Slide Number Placeholder 2">
            <a:extLst>
              <a:ext uri="{FF2B5EF4-FFF2-40B4-BE49-F238E27FC236}">
                <a16:creationId xmlns:a16="http://schemas.microsoft.com/office/drawing/2014/main" id="{32A9C40C-6FB1-0147-2DC5-4337C563AD54}"/>
              </a:ext>
            </a:extLst>
          </p:cNvPr>
          <p:cNvSpPr>
            <a:spLocks noGrp="1"/>
          </p:cNvSpPr>
          <p:nvPr>
            <p:ph type="sldNum" sz="quarter" idx="12"/>
          </p:nvPr>
        </p:nvSpPr>
        <p:spPr/>
        <p:txBody>
          <a:bodyPr/>
          <a:lstStyle/>
          <a:p>
            <a:fld id="{001EB87D-2C7B-44B5-AAC9-F83321C61E43}" type="slidenum">
              <a:rPr lang="en-GB" smtClean="0"/>
              <a:t>8</a:t>
            </a:fld>
            <a:endParaRPr lang="en-GB"/>
          </a:p>
        </p:txBody>
      </p:sp>
    </p:spTree>
    <p:extLst>
      <p:ext uri="{BB962C8B-B14F-4D97-AF65-F5344CB8AC3E}">
        <p14:creationId xmlns:p14="http://schemas.microsoft.com/office/powerpoint/2010/main" val="517288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27D73B4-9F5C-4A64-A179-51B9500CB8B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C1F06963-6374-4B48-844F-071A9BAAAE0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World map with flight paths">
            <a:extLst>
              <a:ext uri="{FF2B5EF4-FFF2-40B4-BE49-F238E27FC236}">
                <a16:creationId xmlns:a16="http://schemas.microsoft.com/office/drawing/2014/main" id="{A3E79CC5-89E1-DD00-0988-7FFB268D3A9D}"/>
              </a:ext>
            </a:extLst>
          </p:cNvPr>
          <p:cNvPicPr>
            <a:picLocks noChangeAspect="1"/>
          </p:cNvPicPr>
          <p:nvPr/>
        </p:nvPicPr>
        <p:blipFill>
          <a:blip r:embed="rId3"/>
          <a:srcRect l="12986" r="18765" b="2"/>
          <a:stretch>
            <a:fillRect/>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21" name="!!plus graphic">
            <a:extLst>
              <a:ext uri="{FF2B5EF4-FFF2-40B4-BE49-F238E27FC236}">
                <a16:creationId xmlns:a16="http://schemas.microsoft.com/office/drawing/2014/main" id="{6CB927A4-E432-4310-9CD5-E89FF506317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23" name="!!circle graphic">
            <a:extLst>
              <a:ext uri="{FF2B5EF4-FFF2-40B4-BE49-F238E27FC236}">
                <a16:creationId xmlns:a16="http://schemas.microsoft.com/office/drawing/2014/main" id="{1453BF6C-B012-48B7-B4E8-6D7AC7C27D0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964729BE-B8B4-2100-8F6E-59FDFD02B2FA}"/>
              </a:ext>
            </a:extLst>
          </p:cNvPr>
          <p:cNvSpPr>
            <a:spLocks noGrp="1"/>
          </p:cNvSpPr>
          <p:nvPr>
            <p:ph idx="1"/>
          </p:nvPr>
        </p:nvSpPr>
        <p:spPr>
          <a:xfrm>
            <a:off x="6622214" y="2861210"/>
            <a:ext cx="4195673" cy="2913872"/>
          </a:xfrm>
          <a:solidFill>
            <a:srgbClr val="FFFF00"/>
          </a:solidFill>
        </p:spPr>
        <p:txBody>
          <a:bodyPr anchor="t">
            <a:normAutofit/>
          </a:bodyPr>
          <a:lstStyle/>
          <a:p>
            <a:pPr marL="0" indent="0">
              <a:buNone/>
            </a:pPr>
            <a:r>
              <a:rPr lang="tr-TR" sz="3200" b="1" dirty="0">
                <a:solidFill>
                  <a:schemeClr val="tx1">
                    <a:alpha val="80000"/>
                  </a:schemeClr>
                </a:solidFill>
              </a:rPr>
              <a:t>WORLD MERCHANDISE IMPORT</a:t>
            </a:r>
          </a:p>
          <a:p>
            <a:endParaRPr lang="en-GB" sz="2000" dirty="0">
              <a:solidFill>
                <a:schemeClr val="tx1">
                  <a:alpha val="80000"/>
                </a:schemeClr>
              </a:solidFill>
            </a:endParaRPr>
          </a:p>
        </p:txBody>
      </p:sp>
      <p:sp>
        <p:nvSpPr>
          <p:cNvPr id="25" name="!!dot graphic">
            <a:extLst>
              <a:ext uri="{FF2B5EF4-FFF2-40B4-BE49-F238E27FC236}">
                <a16:creationId xmlns:a16="http://schemas.microsoft.com/office/drawing/2014/main" id="{E3020543-B24B-4EC4-8FFC-8DD88EEA91A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F5E56708-A9FE-0924-E01B-380BD77119EE}"/>
              </a:ext>
            </a:extLst>
          </p:cNvPr>
          <p:cNvSpPr>
            <a:spLocks noGrp="1"/>
          </p:cNvSpPr>
          <p:nvPr>
            <p:ph type="sldNum" sz="quarter" idx="12"/>
          </p:nvPr>
        </p:nvSpPr>
        <p:spPr>
          <a:xfrm>
            <a:off x="8610600" y="6356350"/>
            <a:ext cx="2743200" cy="365125"/>
          </a:xfrm>
        </p:spPr>
        <p:txBody>
          <a:bodyPr>
            <a:normAutofit/>
          </a:bodyPr>
          <a:lstStyle/>
          <a:p>
            <a:pPr>
              <a:spcAft>
                <a:spcPts val="600"/>
              </a:spcAft>
            </a:pPr>
            <a:fld id="{001EB87D-2C7B-44B5-AAC9-F83321C61E43}" type="slidenum">
              <a:rPr lang="en-GB">
                <a:solidFill>
                  <a:schemeClr val="tx1">
                    <a:alpha val="60000"/>
                  </a:schemeClr>
                </a:solidFill>
              </a:rPr>
              <a:pPr>
                <a:spcAft>
                  <a:spcPts val="600"/>
                </a:spcAft>
              </a:pPr>
              <a:t>9</a:t>
            </a:fld>
            <a:endParaRPr lang="en-GB">
              <a:solidFill>
                <a:schemeClr val="tx1">
                  <a:alpha val="60000"/>
                </a:schemeClr>
              </a:solidFill>
            </a:endParaRPr>
          </a:p>
        </p:txBody>
      </p:sp>
      <p:cxnSp>
        <p:nvCxnSpPr>
          <p:cNvPr id="27" name="!!Straight Connector">
            <a:extLst>
              <a:ext uri="{FF2B5EF4-FFF2-40B4-BE49-F238E27FC236}">
                <a16:creationId xmlns:a16="http://schemas.microsoft.com/office/drawing/2014/main" id="{C49DA8F6-BCC1-4447-B54C-57856834B94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656226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5663</TotalTime>
  <Words>3020</Words>
  <Application>Microsoft Office PowerPoint</Application>
  <PresentationFormat>Geniş ekran</PresentationFormat>
  <Paragraphs>1433</Paragraphs>
  <Slides>40</Slides>
  <Notes>40</Notes>
  <HiddenSlides>0</HiddenSlides>
  <MMClips>2</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40</vt:i4>
      </vt:variant>
    </vt:vector>
  </HeadingPairs>
  <TitlesOfParts>
    <vt:vector size="47" baseType="lpstr">
      <vt:lpstr>Aptos</vt:lpstr>
      <vt:lpstr>Aptos Display</vt:lpstr>
      <vt:lpstr>Arial</vt:lpstr>
      <vt:lpstr>Calibri</vt:lpstr>
      <vt:lpstr>Constantia</vt:lpstr>
      <vt:lpstr>Times New Roman</vt:lpstr>
      <vt:lpstr>Office Theme</vt:lpstr>
      <vt:lpstr>OIC TRADE OUTLOOK  2024</vt:lpstr>
      <vt:lpstr>Highlights of COMCEC TRADE OUTLOOKS</vt:lpstr>
      <vt:lpstr>WORLD</vt:lpstr>
      <vt:lpstr>WORLD TRADE OVERVIEW </vt:lpstr>
      <vt:lpstr>PowerPoint Sunusu</vt:lpstr>
      <vt:lpstr>WORLD MERCHANDISE EXPORT</vt:lpstr>
      <vt:lpstr>2024 – MAJOR MERCHANDISE EXPORTERS</vt:lpstr>
      <vt:lpstr>World merchandise export- PRODUCT CATEGORY</vt:lpstr>
      <vt:lpstr>PowerPoint Sunusu</vt:lpstr>
      <vt:lpstr>WORLD MERCHANDISE IMPORT</vt:lpstr>
      <vt:lpstr> World merchandise import- PRODUCT CATEGORY</vt:lpstr>
      <vt:lpstr>WORLD</vt:lpstr>
      <vt:lpstr>WORLD Service Trade-OVERVIEW</vt:lpstr>
      <vt:lpstr>PowerPoint Sunusu</vt:lpstr>
      <vt:lpstr>WORLD SERVICE IMPORT</vt:lpstr>
      <vt:lpstr>World Service Import-SERVICE CATEGORY</vt:lpstr>
      <vt:lpstr>PowerPoint Sunusu</vt:lpstr>
      <vt:lpstr>WORLD SERVICE EXPORT</vt:lpstr>
      <vt:lpstr>World Service Export- SERVICE CATEGORY</vt:lpstr>
      <vt:lpstr>OIC MERCHANDISE TRADE</vt:lpstr>
      <vt:lpstr>OIC  Merchandise Trade -  OVERVIEW</vt:lpstr>
      <vt:lpstr>OIC MERCHANDISE  EXPORT</vt:lpstr>
      <vt:lpstr>OIC MERCHANDISE EXPORT</vt:lpstr>
      <vt:lpstr>OIC  Merchandise  Export- PRODUCT CATEGORY</vt:lpstr>
      <vt:lpstr>World Merchandise Export - OIC’s SHARE</vt:lpstr>
      <vt:lpstr>OIC MERCHANDISE  IMPORT</vt:lpstr>
      <vt:lpstr>OIC – MERCHANDISE IMPORT</vt:lpstr>
      <vt:lpstr>World Merchandise Import – OIC SHARE</vt:lpstr>
      <vt:lpstr>OIC  Merchandise Import - PRODUCT CATEGORIES</vt:lpstr>
      <vt:lpstr>INTRA-OIC</vt:lpstr>
      <vt:lpstr>INTRA-OIC MERCHANDISE - IMPORT</vt:lpstr>
      <vt:lpstr>Intra-OIC merchandise Import  vs OIC’s Import</vt:lpstr>
      <vt:lpstr>Intra-OIC Merchandise Imports-Product Category</vt:lpstr>
      <vt:lpstr>INTRA-OIC</vt:lpstr>
      <vt:lpstr>INTRA-OIC MERCHANDISE - EXPORT</vt:lpstr>
      <vt:lpstr>INTRA-OIC Merchandise Export- PRODUCT CATEGORY</vt:lpstr>
      <vt:lpstr>Intra-OIC Merchandise Export share in OIC export </vt:lpstr>
      <vt:lpstr>IMPACT FACTORS on OIC and INTRA-OIC TRADE</vt:lpstr>
      <vt:lpstr>OIC</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OIC TRADE OUTLOOK  2024</dc:title>
  <dc:creator>Ercan Saka</dc:creator>
  <cp:lastModifiedBy>Tilbe GOCUKLU</cp:lastModifiedBy>
  <cp:revision>31</cp:revision>
  <cp:lastPrinted>2025-09-12T08:43:05Z</cp:lastPrinted>
  <dcterms:created xsi:type="dcterms:W3CDTF">2025-08-31T14:36:33Z</dcterms:created>
  <dcterms:modified xsi:type="dcterms:W3CDTF">2025-09-22T05:02:58Z</dcterms:modified>
</cp:coreProperties>
</file>