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02" r:id="rId2"/>
    <p:sldMasterId id="2147483677" r:id="rId3"/>
  </p:sldMasterIdLst>
  <p:notesMasterIdLst>
    <p:notesMasterId r:id="rId38"/>
  </p:notesMasterIdLst>
  <p:handoutMasterIdLst>
    <p:handoutMasterId r:id="rId39"/>
  </p:handoutMasterIdLst>
  <p:sldIdLst>
    <p:sldId id="606" r:id="rId4"/>
    <p:sldId id="975" r:id="rId5"/>
    <p:sldId id="302" r:id="rId6"/>
    <p:sldId id="968" r:id="rId7"/>
    <p:sldId id="977" r:id="rId8"/>
    <p:sldId id="970" r:id="rId9"/>
    <p:sldId id="971" r:id="rId10"/>
    <p:sldId id="979" r:id="rId11"/>
    <p:sldId id="321" r:id="rId12"/>
    <p:sldId id="348" r:id="rId13"/>
    <p:sldId id="322" r:id="rId14"/>
    <p:sldId id="347" r:id="rId15"/>
    <p:sldId id="323" r:id="rId16"/>
    <p:sldId id="324" r:id="rId17"/>
    <p:sldId id="325" r:id="rId18"/>
    <p:sldId id="326" r:id="rId19"/>
    <p:sldId id="327" r:id="rId20"/>
    <p:sldId id="984" r:id="rId21"/>
    <p:sldId id="549" r:id="rId22"/>
    <p:sldId id="577" r:id="rId23"/>
    <p:sldId id="355" r:id="rId24"/>
    <p:sldId id="581" r:id="rId25"/>
    <p:sldId id="550" r:id="rId26"/>
    <p:sldId id="562" r:id="rId27"/>
    <p:sldId id="572" r:id="rId28"/>
    <p:sldId id="980" r:id="rId29"/>
    <p:sldId id="574" r:id="rId30"/>
    <p:sldId id="985" r:id="rId31"/>
    <p:sldId id="986" r:id="rId32"/>
    <p:sldId id="987" r:id="rId33"/>
    <p:sldId id="981" r:id="rId34"/>
    <p:sldId id="983" r:id="rId35"/>
    <p:sldId id="982" r:id="rId36"/>
    <p:sldId id="571" r:id="rId37"/>
  </p:sldIdLst>
  <p:sldSz cx="9144000" cy="5715000" type="screen16x10"/>
  <p:notesSz cx="6797675" cy="9926638"/>
  <p:custDataLst>
    <p:tags r:id="rId40"/>
  </p:custDataLst>
  <p:defaultTextStyle>
    <a:defPPr>
      <a:defRPr lang="uk-UA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8"/>
    <a:srgbClr val="00B0F0"/>
    <a:srgbClr val="4CCCE6"/>
    <a:srgbClr val="2BC3E1"/>
    <a:srgbClr val="64D4EA"/>
    <a:srgbClr val="6CD5EA"/>
    <a:srgbClr val="57CFE7"/>
    <a:srgbClr val="AAC42C"/>
    <a:srgbClr val="F26B6C"/>
    <a:srgbClr val="A15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73635" autoAdjust="0"/>
  </p:normalViewPr>
  <p:slideViewPr>
    <p:cSldViewPr>
      <p:cViewPr varScale="1">
        <p:scale>
          <a:sx n="65" d="100"/>
          <a:sy n="65" d="100"/>
        </p:scale>
        <p:origin x="1180" y="48"/>
      </p:cViewPr>
      <p:guideLst>
        <p:guide orient="horz" pos="3240"/>
        <p:guide pos="57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323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6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52EB2D-6EAD-4230-A90F-9B68AEBD14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12B9D-578D-41D0-BF33-5DD07DE9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311B2-A281-4A8D-B0D4-334A28320322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85E02-5D1C-4BDE-A251-9F65E33C9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16DA9-9949-44E3-9D43-497681D840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4F80-56C5-46AE-9E8B-33AD39314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430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22.09.2025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548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37744" algn="l" defTabSz="47548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75488" algn="l" defTabSz="47548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713232" algn="l" defTabSz="47548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50976" algn="l" defTabSz="47548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88720" algn="l" defTabSz="47548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426464" algn="l" defTabSz="47548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64208" algn="l" defTabSz="47548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901952" algn="l" defTabSz="47548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41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2A241-1D05-48B1-BC1E-6EC756B2D2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55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Frequency changed from 2019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E1CA8-0522-4450-A143-1E753D2D559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152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367CC-F8CD-4A89-962D-28EC59302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3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367CC-F8CD-4A89-962D-28EC59302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354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The information contained in the Trade Monitoring Reports comes from different sources: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r>
              <a:rPr lang="en-US" sz="1600" dirty="0"/>
              <a:t>Contributions from other WTO bodies (SPS, TBT, etc.)</a:t>
            </a:r>
          </a:p>
          <a:p>
            <a:endParaRPr lang="en-US" sz="1600" dirty="0"/>
          </a:p>
          <a:p>
            <a:r>
              <a:rPr lang="en-US" sz="1600" dirty="0"/>
              <a:t>Trade and trade-related measures: </a:t>
            </a:r>
          </a:p>
          <a:p>
            <a:pPr marL="432000" lvl="1" indent="-324000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found by WTO Secretariat and sent to Delegations for </a:t>
            </a:r>
            <a:r>
              <a:rPr lang="en-US" sz="1600" b="1" dirty="0"/>
              <a:t>VERIFICATION</a:t>
            </a:r>
          </a:p>
          <a:p>
            <a:pPr marL="432000" lvl="1" indent="-324000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communicated to the Secretariat directly by Delegations  </a:t>
            </a:r>
            <a:endParaRPr lang="en-GB" sz="16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385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913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04875" y="1830917"/>
            <a:ext cx="1847850" cy="2053167"/>
          </a:xfrm>
          <a:prstGeom prst="ellipse">
            <a:avLst/>
          </a:prstGeom>
          <a:ln w="38100">
            <a:solidFill>
              <a:schemeClr val="bg1"/>
            </a:solidFill>
          </a:ln>
          <a:effectLst/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2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636776" y="1544320"/>
            <a:ext cx="722376" cy="80264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47549" tIns="23774" rIns="47549" bIns="23774"/>
          <a:lstStyle>
            <a:lvl1pPr>
              <a:defRPr sz="600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890004" y="3210560"/>
            <a:ext cx="722376" cy="80264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47549" tIns="23774" rIns="47549" bIns="23774"/>
          <a:lstStyle>
            <a:lvl1pPr>
              <a:defRPr sz="600"/>
            </a:lvl1pPr>
          </a:lstStyle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5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86200" y="1163320"/>
            <a:ext cx="1371600" cy="1524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47549" tIns="23774" rIns="47549" bIns="23774"/>
          <a:lstStyle>
            <a:lvl1pPr>
              <a:defRPr sz="12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41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266444" y="1437640"/>
            <a:ext cx="1353312" cy="1503680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751076" y="1437640"/>
            <a:ext cx="1353312" cy="1503680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026664" y="1463040"/>
            <a:ext cx="1225296" cy="1361440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892040" y="1463040"/>
            <a:ext cx="1225296" cy="1361440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650492" y="1508760"/>
            <a:ext cx="1225296" cy="1361440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959352" y="1508760"/>
            <a:ext cx="1225296" cy="1361440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263640" y="1508760"/>
            <a:ext cx="1225296" cy="1361440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668780" y="1630680"/>
            <a:ext cx="795528" cy="883920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668780" y="3322320"/>
            <a:ext cx="795528" cy="883920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905756" y="1630680"/>
            <a:ext cx="795528" cy="883920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905756" y="3323167"/>
            <a:ext cx="795528" cy="883920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</p:bld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43000" y="1336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43000" y="2352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43000" y="3368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057400" y="1336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057400" y="3368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71800" y="1336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971800" y="2352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971800" y="3368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7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7150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4133850" cy="366561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7150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94347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502920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6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854476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22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467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10896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549" tIns="23774" rIns="47549" bIns="23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5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8150" y="317451"/>
            <a:ext cx="2724150" cy="366561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952750" y="1460500"/>
            <a:ext cx="3238500" cy="2201333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5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0A6DA-C450-4273-96C9-6A3C3792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4A96F-6A59-4785-B963-C8965E13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91858-9FB8-4FD9-A17E-68E4974C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8200" y="5040381"/>
            <a:ext cx="866775" cy="278845"/>
          </a:xfrm>
        </p:spPr>
        <p:txBody>
          <a:bodyPr/>
          <a:lstStyle>
            <a:lvl1pPr>
              <a:defRPr/>
            </a:lvl1pPr>
          </a:lstStyle>
          <a:p>
            <a:fld id="{5F447B13-2965-40F5-94B4-DB99B1B0B8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7590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020" y="1808480"/>
            <a:ext cx="1271016" cy="25146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569464" y="2026920"/>
            <a:ext cx="1037844" cy="208788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81812" y="2026920"/>
            <a:ext cx="1037844" cy="208788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81912" y="1864360"/>
            <a:ext cx="1211580" cy="239776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1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0" grpId="1"/>
      <p:bldP spid="6" grpId="1"/>
    </p:bld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020" y="1666240"/>
            <a:ext cx="1865376" cy="27686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60704" y="1640840"/>
            <a:ext cx="3259836" cy="207264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01268" y="1549400"/>
            <a:ext cx="3589020" cy="228092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1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2857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549" tIns="23774" rIns="47549" bIns="23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5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25880" y="1661160"/>
            <a:ext cx="3200400" cy="218948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19072" y="1696720"/>
            <a:ext cx="2638044" cy="180848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70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980944" y="1356360"/>
            <a:ext cx="2852928" cy="18034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28800" y="3196167"/>
            <a:ext cx="342900" cy="67564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6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345436" y="2641600"/>
            <a:ext cx="822960" cy="120904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6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527548" y="2407920"/>
            <a:ext cx="1943100" cy="133604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600"/>
            </a:lvl1pPr>
          </a:lstStyle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03604" y="1778000"/>
            <a:ext cx="1943100" cy="2159000"/>
          </a:xfrm>
          <a:prstGeom prst="round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9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10896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549" tIns="23774" rIns="47549" bIns="23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5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64692" y="1788160"/>
            <a:ext cx="1211580" cy="239776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1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10896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549" tIns="23774" rIns="47549" bIns="23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5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50976" y="1991360"/>
            <a:ext cx="1097280" cy="21590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734056" y="1991360"/>
            <a:ext cx="1097280" cy="21590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220" y="1813560"/>
            <a:ext cx="1271016" cy="25146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6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10896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549" tIns="23774" rIns="47549" bIns="23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5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12164" y="1661160"/>
            <a:ext cx="1865376" cy="27686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10896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549" tIns="23774" rIns="47549" bIns="23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5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8150" y="317451"/>
            <a:ext cx="2724150" cy="366561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952750" y="1460500"/>
            <a:ext cx="3238500" cy="2201333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8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10896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549" tIns="23774" rIns="47549" bIns="23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5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8150" y="317451"/>
            <a:ext cx="2724150" cy="366561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27532" y="1549400"/>
            <a:ext cx="3483864" cy="221488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0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10896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549" tIns="23774" rIns="47549" bIns="23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5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423160" y="1778000"/>
            <a:ext cx="4311396" cy="26924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08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1333500"/>
            <a:ext cx="9144000" cy="3048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549" tIns="23774" rIns="47549" bIns="23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50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93776" y="1376680"/>
            <a:ext cx="4526280" cy="333248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3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5800" y="1333500"/>
            <a:ext cx="3657600" cy="30480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00600" y="1333500"/>
            <a:ext cx="3657600" cy="30480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3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529235"/>
            <a:ext cx="2514600" cy="15240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529235"/>
            <a:ext cx="2514600" cy="15240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529235"/>
            <a:ext cx="2514600" cy="15240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7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333500"/>
            <a:ext cx="2514600" cy="27940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333500"/>
            <a:ext cx="2514600" cy="27940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333500"/>
            <a:ext cx="2514600" cy="27940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09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43000" y="1336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43000" y="2352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43000" y="3368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057400" y="1336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057400" y="3368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71800" y="1336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971800" y="2352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971800" y="3368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2057400" y="2352040"/>
            <a:ext cx="914400" cy="1016000"/>
          </a:xfrm>
          <a:prstGeom prst="rect">
            <a:avLst/>
          </a:prstGeom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5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333500"/>
            <a:ext cx="1828800" cy="15240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860040"/>
            <a:ext cx="1828800" cy="15240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828800" y="1333500"/>
            <a:ext cx="1828800" cy="15240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28800" y="2860040"/>
            <a:ext cx="1828800" cy="15240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657600" y="1333500"/>
            <a:ext cx="1828800" cy="15240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657600" y="2860040"/>
            <a:ext cx="1828800" cy="15240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486400" y="1333500"/>
            <a:ext cx="1828800" cy="15240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6400" y="2860040"/>
            <a:ext cx="1828800" cy="15240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15200" y="1333500"/>
            <a:ext cx="1828800" cy="15240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315200" y="2860040"/>
            <a:ext cx="1828800" cy="15240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12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12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333500"/>
            <a:ext cx="2286000" cy="15240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1333500"/>
            <a:ext cx="2286000" cy="15240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860040"/>
            <a:ext cx="2286000" cy="15240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286000" y="2860040"/>
            <a:ext cx="2286000" cy="15240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7549" tIns="23774" rIns="47549" bIns="23774"/>
          <a:lstStyle>
            <a:lvl1pPr>
              <a:defRPr sz="1000"/>
            </a:lvl1pPr>
          </a:lstStyle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6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857500"/>
            <a:ext cx="2286000" cy="15240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1333500"/>
            <a:ext cx="2286000" cy="15240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2857500"/>
            <a:ext cx="2286000" cy="15240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858000" y="1333500"/>
            <a:ext cx="2286000" cy="15240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67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487333"/>
            <a:ext cx="9144000" cy="30480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5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74836" y="1587500"/>
            <a:ext cx="4554764" cy="2836333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357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WTO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2F95E40-0FFD-4EC5-BD10-7F480531C8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2976110"/>
            <a:ext cx="2011379" cy="273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DA2C7-4A91-4A93-9E41-CC825A11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EFA0F-B100-434C-AF20-01A936F6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COVID and the role of WTO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DE682-68FC-42A1-8381-681D3267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8200" y="5040381"/>
            <a:ext cx="866775" cy="278845"/>
          </a:xfrm>
        </p:spPr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153E3DBD-8437-44DC-8B88-F79B498B9EB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85191" y="1408907"/>
            <a:ext cx="7561945" cy="3692260"/>
          </a:xfrm>
        </p:spPr>
        <p:txBody>
          <a:bodyPr>
            <a:normAutofit/>
          </a:bodyPr>
          <a:lstStyle>
            <a:lvl1pPr marL="0" indent="0" algn="ctr">
              <a:buNone/>
              <a:defRPr sz="1032"/>
            </a:lvl1pPr>
          </a:lstStyle>
          <a:p>
            <a:r>
              <a:rPr lang="en-US" dirty="0"/>
              <a:t>Click icon to add table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0B3A9DB-E486-419F-BDDB-0044E1D371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28" y="435648"/>
            <a:ext cx="1878158" cy="73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151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52500" y="1502833"/>
            <a:ext cx="2916464" cy="2836333"/>
          </a:xfrm>
          <a:prstGeom prst="rect">
            <a:avLst/>
          </a:prstGeom>
          <a:solidFill>
            <a:schemeClr val="bg1"/>
          </a:solidFill>
        </p:spPr>
        <p:txBody>
          <a:bodyPr lIns="47549" tIns="23774" rIns="47549" bIns="23774"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6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4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4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/>
          <a:lstStyle/>
          <a:p>
            <a:fld id="{AA389BBB-3D4A-470D-82FC-7A7BB8072822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2"/>
            <a:ext cx="2133600" cy="323165"/>
          </a:xfrm>
          <a:prstGeom prst="rect">
            <a:avLst/>
          </a:prstGeom>
        </p:spPr>
        <p:txBody>
          <a:bodyPr/>
          <a:lstStyle/>
          <a:p>
            <a:fld id="{22E29F09-3689-47B6-B4DB-85576BE33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80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7200" y="1714500"/>
            <a:ext cx="8229600" cy="4000500"/>
            <a:chOff x="609600" y="0"/>
            <a:chExt cx="10972800" cy="68580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096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192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288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4384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480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576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672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960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768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4864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7056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3152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9248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5344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440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7536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3632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9728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582400" y="0"/>
              <a:ext cx="0" cy="6858000"/>
            </a:xfrm>
            <a:prstGeom prst="line">
              <a:avLst/>
            </a:prstGeom>
            <a:ln w="19050">
              <a:gradFill flip="none" rotWithShape="1">
                <a:gsLst>
                  <a:gs pos="14000">
                    <a:schemeClr val="tx1">
                      <a:alpha val="0"/>
                    </a:schemeClr>
                  </a:gs>
                  <a:gs pos="100000">
                    <a:schemeClr val="tx1">
                      <a:alpha val="28000"/>
                    </a:schemeClr>
                  </a:gs>
                </a:gsLst>
                <a:lin ang="5400000" scaled="1"/>
                <a:tileRect/>
              </a:gra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91440" y="4945065"/>
            <a:ext cx="8961120" cy="579438"/>
            <a:chOff x="121920" y="6553200"/>
            <a:chExt cx="11948160" cy="304800"/>
          </a:xfrm>
        </p:grpSpPr>
        <p:grpSp>
          <p:nvGrpSpPr>
            <p:cNvPr id="35" name="Group 34"/>
            <p:cNvGrpSpPr/>
            <p:nvPr/>
          </p:nvGrpSpPr>
          <p:grpSpPr>
            <a:xfrm>
              <a:off x="121920" y="6553200"/>
              <a:ext cx="5852160" cy="304800"/>
              <a:chOff x="121920" y="6553200"/>
              <a:chExt cx="5852160" cy="3048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7315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13411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19507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25603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1219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37795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43891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>
                <a:off x="49987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>
                <a:off x="56083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/>
              <p:cNvGrpSpPr/>
              <p:nvPr/>
            </p:nvGrpSpPr>
            <p:grpSpPr>
              <a:xfrm>
                <a:off x="31699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35"/>
            <p:cNvGrpSpPr/>
            <p:nvPr/>
          </p:nvGrpSpPr>
          <p:grpSpPr>
            <a:xfrm>
              <a:off x="6217920" y="6553200"/>
              <a:ext cx="5852160" cy="304800"/>
              <a:chOff x="121920" y="6553200"/>
              <a:chExt cx="5852160" cy="30480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7315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13411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19507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25603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1219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37795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43891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49987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56083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3169920" y="6553200"/>
                <a:ext cx="365760" cy="304800"/>
                <a:chOff x="-2819400" y="0"/>
                <a:chExt cx="1828800" cy="68580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-28194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-22098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-16002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-99060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tx1">
                      <a:alpha val="35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641867"/>
            <a:ext cx="7828359" cy="267637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642695"/>
            <a:ext cx="1202248" cy="120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508000"/>
            <a:ext cx="7828359" cy="114016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939371" y="508000"/>
            <a:ext cx="1202248" cy="11401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8" name="Text Placeholder 137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64605" y="5080157"/>
            <a:ext cx="817012" cy="274320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1" spc="250">
                <a:effectLst/>
              </a:defRPr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39" name="Text Placeholder 137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2329512" y="5080157"/>
            <a:ext cx="817012" cy="274320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1" spc="250">
                <a:effectLst/>
              </a:defRPr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40" name="Text Placeholder 137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25545" y="5080157"/>
            <a:ext cx="817012" cy="274320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1" spc="250">
                <a:effectLst/>
              </a:defRPr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41" name="Text Placeholder 137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6911877" y="5080157"/>
            <a:ext cx="817012" cy="274320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1" spc="250">
                <a:effectLst/>
              </a:defRPr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77" name="Text Placeholder 174"/>
          <p:cNvSpPr>
            <a:spLocks noGrp="1"/>
          </p:cNvSpPr>
          <p:nvPr>
            <p:ph type="body" sz="quarter" idx="29" hasCustomPrompt="1"/>
          </p:nvPr>
        </p:nvSpPr>
        <p:spPr>
          <a:xfrm>
            <a:off x="632846" y="3044780"/>
            <a:ext cx="994410" cy="1908738"/>
          </a:xfrm>
          <a:blipFill>
            <a:blip r:embed="rId4"/>
            <a:srcRect/>
            <a:stretch>
              <a:fillRect t="-2" b="-87334"/>
            </a:stretch>
          </a:blipFill>
        </p:spPr>
        <p:txBody>
          <a:bodyPr tIns="228600">
            <a:normAutofit/>
          </a:bodyPr>
          <a:lstStyle>
            <a:lvl1pPr marL="50269" indent="-50269">
              <a:spcBef>
                <a:spcPts val="0"/>
              </a:spcBef>
              <a:spcAft>
                <a:spcPts val="2000"/>
              </a:spcAft>
              <a:buFont typeface="Trebuchet MS" panose="020B0603020202020204" pitchFamily="34" charset="0"/>
              <a:buChar char=" "/>
              <a:defRPr sz="1167">
                <a:solidFill>
                  <a:schemeClr val="bg1"/>
                </a:solidFill>
                <a:effectLst/>
              </a:defRPr>
            </a:lvl1pPr>
            <a:lvl2pPr marL="91436" indent="-39686">
              <a:buFont typeface="Trebuchet MS" panose="020B0603020202020204" pitchFamily="34" charset="0"/>
              <a:buChar char=" "/>
              <a:defRPr sz="1000">
                <a:effectLst/>
              </a:defRPr>
            </a:lvl2pPr>
            <a:lvl3pPr marL="137155" indent="-38098">
              <a:buFont typeface="Trebuchet MS" panose="020B0603020202020204" pitchFamily="34" charset="0"/>
              <a:buChar char=" "/>
              <a:defRPr sz="1000">
                <a:effectLst/>
              </a:defRPr>
            </a:lvl3pPr>
            <a:lvl4pPr marL="53338" indent="0">
              <a:buFont typeface="Trebuchet MS" panose="020B0603020202020204" pitchFamily="34" charset="0"/>
              <a:buNone/>
              <a:defRPr sz="1000">
                <a:effectLst/>
              </a:defRPr>
            </a:lvl4pPr>
            <a:lvl5pPr marL="91436" indent="-38098">
              <a:buFont typeface="Trebuchet MS" panose="020B0603020202020204" pitchFamily="34" charset="0"/>
              <a:buChar char=" "/>
              <a:defRPr sz="1000">
                <a:effectLst/>
              </a:defRPr>
            </a:lvl5pPr>
            <a:lvl6pPr marL="91436" indent="-38098">
              <a:buFont typeface="Trebuchet MS" panose="020B0603020202020204" pitchFamily="34" charset="0"/>
              <a:buChar char=" "/>
              <a:defRPr sz="1000"/>
            </a:lvl6pPr>
            <a:lvl7pPr marL="91436" indent="-38098">
              <a:buFont typeface="Trebuchet MS" panose="020B0603020202020204" pitchFamily="34" charset="0"/>
              <a:buChar char=" "/>
              <a:defRPr sz="1000"/>
            </a:lvl7pPr>
            <a:lvl8pPr marL="91436" indent="-38098">
              <a:buFont typeface="Trebuchet MS" panose="020B0603020202020204" pitchFamily="34" charset="0"/>
              <a:buChar char=" "/>
              <a:defRPr sz="1000"/>
            </a:lvl8pPr>
            <a:lvl9pPr marL="91436" indent="-38098">
              <a:buFont typeface="Trebuchet MS" panose="020B0603020202020204" pitchFamily="34" charset="0"/>
              <a:buChar char=" "/>
              <a:defRPr sz="1000"/>
            </a:lvl9pPr>
          </a:lstStyle>
          <a:p>
            <a:pPr lvl="0"/>
            <a:r>
              <a:rPr lang="en-US"/>
              <a:t>Mon Year</a:t>
            </a:r>
          </a:p>
          <a:p>
            <a:pPr lvl="1"/>
            <a:r>
              <a:rPr lang="en-US"/>
              <a:t>Add event details here</a:t>
            </a:r>
          </a:p>
        </p:txBody>
      </p:sp>
      <p:sp>
        <p:nvSpPr>
          <p:cNvPr id="176" name="Text Placeholder 174"/>
          <p:cNvSpPr>
            <a:spLocks noGrp="1"/>
          </p:cNvSpPr>
          <p:nvPr>
            <p:ph type="body" sz="quarter" idx="28" hasCustomPrompt="1"/>
          </p:nvPr>
        </p:nvSpPr>
        <p:spPr>
          <a:xfrm>
            <a:off x="2096060" y="2477910"/>
            <a:ext cx="994410" cy="2475608"/>
          </a:xfrm>
          <a:blipFill>
            <a:blip r:embed="rId5"/>
            <a:srcRect/>
            <a:stretch>
              <a:fillRect t="-4" b="-44435"/>
            </a:stretch>
          </a:blipFill>
        </p:spPr>
        <p:txBody>
          <a:bodyPr tIns="228600">
            <a:normAutofit/>
          </a:bodyPr>
          <a:lstStyle>
            <a:lvl1pPr marL="50269" indent="-50269">
              <a:spcBef>
                <a:spcPts val="0"/>
              </a:spcBef>
              <a:spcAft>
                <a:spcPts val="2000"/>
              </a:spcAft>
              <a:buFont typeface="Trebuchet MS" panose="020B0603020202020204" pitchFamily="34" charset="0"/>
              <a:buChar char=" "/>
              <a:defRPr sz="1167">
                <a:solidFill>
                  <a:schemeClr val="bg1"/>
                </a:solidFill>
                <a:effectLst/>
              </a:defRPr>
            </a:lvl1pPr>
            <a:lvl2pPr marL="91436" indent="-39686">
              <a:buFont typeface="Trebuchet MS" panose="020B0603020202020204" pitchFamily="34" charset="0"/>
              <a:buChar char=" "/>
              <a:defRPr sz="1000">
                <a:effectLst/>
              </a:defRPr>
            </a:lvl2pPr>
            <a:lvl3pPr marL="137155" indent="-38098">
              <a:buFont typeface="Trebuchet MS" panose="020B0603020202020204" pitchFamily="34" charset="0"/>
              <a:buChar char=" "/>
              <a:defRPr sz="1000">
                <a:effectLst/>
              </a:defRPr>
            </a:lvl3pPr>
            <a:lvl4pPr marL="53338" indent="0">
              <a:buFont typeface="Trebuchet MS" panose="020B0603020202020204" pitchFamily="34" charset="0"/>
              <a:buNone/>
              <a:defRPr sz="1000">
                <a:effectLst/>
              </a:defRPr>
            </a:lvl4pPr>
            <a:lvl5pPr marL="91436" indent="-38098">
              <a:buFont typeface="Trebuchet MS" panose="020B0603020202020204" pitchFamily="34" charset="0"/>
              <a:buChar char=" "/>
              <a:defRPr sz="1000">
                <a:effectLst/>
              </a:defRPr>
            </a:lvl5pPr>
            <a:lvl6pPr marL="91436" indent="-38098">
              <a:buFont typeface="Trebuchet MS" panose="020B0603020202020204" pitchFamily="34" charset="0"/>
              <a:buChar char=" "/>
              <a:defRPr sz="1000"/>
            </a:lvl6pPr>
            <a:lvl7pPr marL="91436" indent="-38098">
              <a:buFont typeface="Trebuchet MS" panose="020B0603020202020204" pitchFamily="34" charset="0"/>
              <a:buChar char=" "/>
              <a:defRPr sz="1000"/>
            </a:lvl7pPr>
            <a:lvl8pPr marL="91436" indent="-38098">
              <a:buFont typeface="Trebuchet MS" panose="020B0603020202020204" pitchFamily="34" charset="0"/>
              <a:buChar char=" "/>
              <a:defRPr sz="1000"/>
            </a:lvl8pPr>
            <a:lvl9pPr marL="91436" indent="-38098">
              <a:buFont typeface="Trebuchet MS" panose="020B0603020202020204" pitchFamily="34" charset="0"/>
              <a:buChar char=" "/>
              <a:defRPr sz="1000"/>
            </a:lvl9pPr>
          </a:lstStyle>
          <a:p>
            <a:pPr lvl="0"/>
            <a:r>
              <a:rPr lang="en-US"/>
              <a:t>Mon Year</a:t>
            </a:r>
          </a:p>
          <a:p>
            <a:pPr lvl="1"/>
            <a:r>
              <a:rPr lang="en-US"/>
              <a:t>Add event details here</a:t>
            </a:r>
          </a:p>
        </p:txBody>
      </p:sp>
      <p:sp>
        <p:nvSpPr>
          <p:cNvPr id="175" name="Text Placeholder 174"/>
          <p:cNvSpPr>
            <a:spLocks noGrp="1"/>
          </p:cNvSpPr>
          <p:nvPr>
            <p:ph type="body" sz="quarter" idx="27" hasCustomPrompt="1"/>
          </p:nvPr>
        </p:nvSpPr>
        <p:spPr>
          <a:xfrm>
            <a:off x="3466415" y="1901048"/>
            <a:ext cx="994410" cy="3052470"/>
          </a:xfrm>
          <a:blipFill>
            <a:blip r:embed="rId6"/>
            <a:srcRect/>
            <a:stretch>
              <a:fillRect t="-3" b="-17141"/>
            </a:stretch>
          </a:blipFill>
        </p:spPr>
        <p:txBody>
          <a:bodyPr tIns="228600">
            <a:normAutofit/>
          </a:bodyPr>
          <a:lstStyle>
            <a:lvl1pPr marL="50269" indent="-50269">
              <a:spcBef>
                <a:spcPts val="0"/>
              </a:spcBef>
              <a:spcAft>
                <a:spcPts val="2000"/>
              </a:spcAft>
              <a:buFont typeface="Trebuchet MS" panose="020B0603020202020204" pitchFamily="34" charset="0"/>
              <a:buChar char=" "/>
              <a:defRPr sz="1167">
                <a:solidFill>
                  <a:schemeClr val="bg1"/>
                </a:solidFill>
                <a:effectLst/>
              </a:defRPr>
            </a:lvl1pPr>
            <a:lvl2pPr marL="91436" indent="-39686">
              <a:buFont typeface="Trebuchet MS" panose="020B0603020202020204" pitchFamily="34" charset="0"/>
              <a:buChar char=" "/>
              <a:defRPr sz="1000">
                <a:effectLst/>
              </a:defRPr>
            </a:lvl2pPr>
            <a:lvl3pPr marL="137155" indent="-38098">
              <a:buFont typeface="Trebuchet MS" panose="020B0603020202020204" pitchFamily="34" charset="0"/>
              <a:buChar char=" "/>
              <a:defRPr sz="1000">
                <a:effectLst/>
              </a:defRPr>
            </a:lvl3pPr>
            <a:lvl4pPr marL="53338" indent="0">
              <a:buFont typeface="Trebuchet MS" panose="020B0603020202020204" pitchFamily="34" charset="0"/>
              <a:buNone/>
              <a:defRPr sz="1000">
                <a:effectLst/>
              </a:defRPr>
            </a:lvl4pPr>
            <a:lvl5pPr marL="91436" indent="-38098">
              <a:buFont typeface="Trebuchet MS" panose="020B0603020202020204" pitchFamily="34" charset="0"/>
              <a:buChar char=" "/>
              <a:defRPr sz="1000">
                <a:effectLst/>
              </a:defRPr>
            </a:lvl5pPr>
            <a:lvl6pPr marL="91436" indent="-38098">
              <a:buFont typeface="Trebuchet MS" panose="020B0603020202020204" pitchFamily="34" charset="0"/>
              <a:buChar char=" "/>
              <a:defRPr sz="1000"/>
            </a:lvl6pPr>
            <a:lvl7pPr marL="91436" indent="-38098">
              <a:buFont typeface="Trebuchet MS" panose="020B0603020202020204" pitchFamily="34" charset="0"/>
              <a:buChar char=" "/>
              <a:defRPr sz="1000"/>
            </a:lvl7pPr>
            <a:lvl8pPr marL="91436" indent="-38098">
              <a:buFont typeface="Trebuchet MS" panose="020B0603020202020204" pitchFamily="34" charset="0"/>
              <a:buChar char=" "/>
              <a:defRPr sz="1000"/>
            </a:lvl8pPr>
            <a:lvl9pPr marL="91436" indent="-38098">
              <a:buFont typeface="Trebuchet MS" panose="020B0603020202020204" pitchFamily="34" charset="0"/>
              <a:buChar char=" "/>
              <a:defRPr sz="1000"/>
            </a:lvl9pPr>
          </a:lstStyle>
          <a:p>
            <a:pPr lvl="0"/>
            <a:r>
              <a:rPr lang="en-US"/>
              <a:t>Mon Year</a:t>
            </a:r>
          </a:p>
          <a:p>
            <a:pPr lvl="1"/>
            <a:r>
              <a:rPr lang="en-US"/>
              <a:t>Add event details here</a:t>
            </a:r>
          </a:p>
        </p:txBody>
      </p:sp>
      <p:sp>
        <p:nvSpPr>
          <p:cNvPr id="178" name="Text Placeholder 174"/>
          <p:cNvSpPr>
            <a:spLocks noGrp="1"/>
          </p:cNvSpPr>
          <p:nvPr>
            <p:ph type="body" sz="quarter" idx="30" hasCustomPrompt="1"/>
          </p:nvPr>
        </p:nvSpPr>
        <p:spPr>
          <a:xfrm>
            <a:off x="4556817" y="3051645"/>
            <a:ext cx="994410" cy="1901873"/>
          </a:xfrm>
          <a:blipFill>
            <a:blip r:embed="rId4"/>
            <a:srcRect/>
            <a:stretch>
              <a:fillRect t="-1" b="-88011"/>
            </a:stretch>
          </a:blipFill>
        </p:spPr>
        <p:txBody>
          <a:bodyPr tIns="228600">
            <a:normAutofit/>
          </a:bodyPr>
          <a:lstStyle>
            <a:lvl1pPr marL="50269" indent="-50269">
              <a:spcBef>
                <a:spcPts val="0"/>
              </a:spcBef>
              <a:spcAft>
                <a:spcPts val="2000"/>
              </a:spcAft>
              <a:buFont typeface="Trebuchet MS" panose="020B0603020202020204" pitchFamily="34" charset="0"/>
              <a:buChar char=" "/>
              <a:defRPr sz="1167">
                <a:solidFill>
                  <a:schemeClr val="bg1"/>
                </a:solidFill>
                <a:effectLst/>
              </a:defRPr>
            </a:lvl1pPr>
            <a:lvl2pPr marL="91436" indent="-39686">
              <a:buFont typeface="Trebuchet MS" panose="020B0603020202020204" pitchFamily="34" charset="0"/>
              <a:buChar char=" "/>
              <a:defRPr sz="1000">
                <a:effectLst/>
              </a:defRPr>
            </a:lvl2pPr>
            <a:lvl3pPr marL="137155" indent="-38098">
              <a:buFont typeface="Trebuchet MS" panose="020B0603020202020204" pitchFamily="34" charset="0"/>
              <a:buChar char=" "/>
              <a:defRPr sz="1000">
                <a:effectLst/>
              </a:defRPr>
            </a:lvl3pPr>
            <a:lvl4pPr marL="53338" indent="0">
              <a:buFont typeface="Trebuchet MS" panose="020B0603020202020204" pitchFamily="34" charset="0"/>
              <a:buNone/>
              <a:defRPr sz="1000">
                <a:effectLst/>
              </a:defRPr>
            </a:lvl4pPr>
            <a:lvl5pPr marL="91436" indent="-38098">
              <a:buFont typeface="Trebuchet MS" panose="020B0603020202020204" pitchFamily="34" charset="0"/>
              <a:buChar char=" "/>
              <a:defRPr sz="1000">
                <a:effectLst/>
              </a:defRPr>
            </a:lvl5pPr>
            <a:lvl6pPr marL="91436" indent="-38098">
              <a:buFont typeface="Trebuchet MS" panose="020B0603020202020204" pitchFamily="34" charset="0"/>
              <a:buChar char=" "/>
              <a:defRPr sz="1000"/>
            </a:lvl6pPr>
            <a:lvl7pPr marL="91436" indent="-38098">
              <a:buFont typeface="Trebuchet MS" panose="020B0603020202020204" pitchFamily="34" charset="0"/>
              <a:buChar char=" "/>
              <a:defRPr sz="1000"/>
            </a:lvl7pPr>
            <a:lvl8pPr marL="91436" indent="-38098">
              <a:buFont typeface="Trebuchet MS" panose="020B0603020202020204" pitchFamily="34" charset="0"/>
              <a:buChar char=" "/>
              <a:defRPr sz="1000"/>
            </a:lvl8pPr>
            <a:lvl9pPr marL="91436" indent="-38098">
              <a:buFont typeface="Trebuchet MS" panose="020B0603020202020204" pitchFamily="34" charset="0"/>
              <a:buChar char=" "/>
              <a:defRPr sz="1000"/>
            </a:lvl9pPr>
          </a:lstStyle>
          <a:p>
            <a:pPr lvl="0"/>
            <a:r>
              <a:rPr lang="en-US"/>
              <a:t>Mon Year</a:t>
            </a:r>
          </a:p>
          <a:p>
            <a:pPr lvl="1"/>
            <a:r>
              <a:rPr lang="en-US"/>
              <a:t>Add event details here</a:t>
            </a:r>
          </a:p>
        </p:txBody>
      </p:sp>
      <p:sp>
        <p:nvSpPr>
          <p:cNvPr id="179" name="Text Placeholder 174"/>
          <p:cNvSpPr>
            <a:spLocks noGrp="1"/>
          </p:cNvSpPr>
          <p:nvPr>
            <p:ph type="body" sz="quarter" idx="31" hasCustomPrompt="1"/>
          </p:nvPr>
        </p:nvSpPr>
        <p:spPr>
          <a:xfrm>
            <a:off x="6027185" y="2474186"/>
            <a:ext cx="994410" cy="2479334"/>
          </a:xfrm>
          <a:blipFill>
            <a:blip r:embed="rId5"/>
            <a:srcRect/>
            <a:stretch>
              <a:fillRect t="-4" b="-44219"/>
            </a:stretch>
          </a:blipFill>
        </p:spPr>
        <p:txBody>
          <a:bodyPr tIns="228600">
            <a:normAutofit/>
          </a:bodyPr>
          <a:lstStyle>
            <a:lvl1pPr marL="50269" indent="-50269">
              <a:spcBef>
                <a:spcPts val="0"/>
              </a:spcBef>
              <a:spcAft>
                <a:spcPts val="2000"/>
              </a:spcAft>
              <a:buFont typeface="Trebuchet MS" panose="020B0603020202020204" pitchFamily="34" charset="0"/>
              <a:buChar char=" "/>
              <a:defRPr sz="1167">
                <a:solidFill>
                  <a:schemeClr val="bg1"/>
                </a:solidFill>
                <a:effectLst/>
              </a:defRPr>
            </a:lvl1pPr>
            <a:lvl2pPr marL="91436" indent="-39686">
              <a:buFont typeface="Trebuchet MS" panose="020B0603020202020204" pitchFamily="34" charset="0"/>
              <a:buChar char=" "/>
              <a:defRPr sz="1000">
                <a:effectLst/>
              </a:defRPr>
            </a:lvl2pPr>
            <a:lvl3pPr marL="137155" indent="-38098">
              <a:buFont typeface="Trebuchet MS" panose="020B0603020202020204" pitchFamily="34" charset="0"/>
              <a:buChar char=" "/>
              <a:defRPr sz="1000">
                <a:effectLst/>
              </a:defRPr>
            </a:lvl3pPr>
            <a:lvl4pPr marL="53338" indent="0">
              <a:buFont typeface="Trebuchet MS" panose="020B0603020202020204" pitchFamily="34" charset="0"/>
              <a:buNone/>
              <a:defRPr sz="1000">
                <a:effectLst/>
              </a:defRPr>
            </a:lvl4pPr>
            <a:lvl5pPr marL="91436" indent="-38098">
              <a:buFont typeface="Trebuchet MS" panose="020B0603020202020204" pitchFamily="34" charset="0"/>
              <a:buChar char=" "/>
              <a:defRPr sz="1000">
                <a:effectLst/>
              </a:defRPr>
            </a:lvl5pPr>
            <a:lvl6pPr marL="91436" indent="-38098">
              <a:buFont typeface="Trebuchet MS" panose="020B0603020202020204" pitchFamily="34" charset="0"/>
              <a:buChar char=" "/>
              <a:defRPr sz="1000"/>
            </a:lvl6pPr>
            <a:lvl7pPr marL="91436" indent="-38098">
              <a:buFont typeface="Trebuchet MS" panose="020B0603020202020204" pitchFamily="34" charset="0"/>
              <a:buChar char=" "/>
              <a:defRPr sz="1000"/>
            </a:lvl7pPr>
            <a:lvl8pPr marL="91436" indent="-38098">
              <a:buFont typeface="Trebuchet MS" panose="020B0603020202020204" pitchFamily="34" charset="0"/>
              <a:buChar char=" "/>
              <a:defRPr sz="1000"/>
            </a:lvl8pPr>
            <a:lvl9pPr marL="91436" indent="-38098">
              <a:buFont typeface="Trebuchet MS" panose="020B0603020202020204" pitchFamily="34" charset="0"/>
              <a:buChar char=" "/>
              <a:defRPr sz="1000"/>
            </a:lvl9pPr>
          </a:lstStyle>
          <a:p>
            <a:pPr lvl="0"/>
            <a:r>
              <a:rPr lang="en-US"/>
              <a:t>Mon Year</a:t>
            </a:r>
          </a:p>
          <a:p>
            <a:pPr lvl="1"/>
            <a:r>
              <a:rPr lang="en-US"/>
              <a:t>Add event details here</a:t>
            </a:r>
          </a:p>
        </p:txBody>
      </p:sp>
      <p:sp>
        <p:nvSpPr>
          <p:cNvPr id="180" name="Text Placeholder 174"/>
          <p:cNvSpPr>
            <a:spLocks noGrp="1"/>
          </p:cNvSpPr>
          <p:nvPr>
            <p:ph type="body" sz="quarter" idx="32" hasCustomPrompt="1"/>
          </p:nvPr>
        </p:nvSpPr>
        <p:spPr>
          <a:xfrm>
            <a:off x="7579708" y="1901048"/>
            <a:ext cx="994410" cy="3052470"/>
          </a:xfrm>
          <a:blipFill>
            <a:blip r:embed="rId6"/>
            <a:srcRect/>
            <a:stretch>
              <a:fillRect t="-3" b="-17141"/>
            </a:stretch>
          </a:blipFill>
        </p:spPr>
        <p:txBody>
          <a:bodyPr tIns="228600">
            <a:normAutofit/>
          </a:bodyPr>
          <a:lstStyle>
            <a:lvl1pPr marL="50269" indent="-50269">
              <a:spcBef>
                <a:spcPts val="0"/>
              </a:spcBef>
              <a:spcAft>
                <a:spcPts val="2000"/>
              </a:spcAft>
              <a:buFont typeface="Trebuchet MS" panose="020B0603020202020204" pitchFamily="34" charset="0"/>
              <a:buChar char=" "/>
              <a:defRPr sz="1167">
                <a:solidFill>
                  <a:schemeClr val="bg1"/>
                </a:solidFill>
                <a:effectLst/>
              </a:defRPr>
            </a:lvl1pPr>
            <a:lvl2pPr marL="91436" indent="-39686">
              <a:buFont typeface="Trebuchet MS" panose="020B0603020202020204" pitchFamily="34" charset="0"/>
              <a:buChar char=" "/>
              <a:defRPr sz="1000">
                <a:effectLst/>
              </a:defRPr>
            </a:lvl2pPr>
            <a:lvl3pPr marL="137155" indent="-38098">
              <a:buFont typeface="Trebuchet MS" panose="020B0603020202020204" pitchFamily="34" charset="0"/>
              <a:buChar char=" "/>
              <a:defRPr sz="1000">
                <a:effectLst/>
              </a:defRPr>
            </a:lvl3pPr>
            <a:lvl4pPr marL="53338" indent="0">
              <a:buFont typeface="Trebuchet MS" panose="020B0603020202020204" pitchFamily="34" charset="0"/>
              <a:buNone/>
              <a:defRPr sz="1000">
                <a:effectLst/>
              </a:defRPr>
            </a:lvl4pPr>
            <a:lvl5pPr marL="91436" indent="-38098">
              <a:buFont typeface="Trebuchet MS" panose="020B0603020202020204" pitchFamily="34" charset="0"/>
              <a:buChar char=" "/>
              <a:defRPr sz="1000">
                <a:effectLst/>
              </a:defRPr>
            </a:lvl5pPr>
            <a:lvl6pPr marL="91436" indent="-38098">
              <a:buFont typeface="Trebuchet MS" panose="020B0603020202020204" pitchFamily="34" charset="0"/>
              <a:buChar char=" "/>
              <a:defRPr sz="1000"/>
            </a:lvl6pPr>
            <a:lvl7pPr marL="91436" indent="-38098">
              <a:buFont typeface="Trebuchet MS" panose="020B0603020202020204" pitchFamily="34" charset="0"/>
              <a:buChar char=" "/>
              <a:defRPr sz="1000"/>
            </a:lvl7pPr>
            <a:lvl8pPr marL="91436" indent="-38098">
              <a:buFont typeface="Trebuchet MS" panose="020B0603020202020204" pitchFamily="34" charset="0"/>
              <a:buChar char=" "/>
              <a:defRPr sz="1000"/>
            </a:lvl8pPr>
            <a:lvl9pPr marL="91436" indent="-38098">
              <a:buFont typeface="Trebuchet MS" panose="020B0603020202020204" pitchFamily="34" charset="0"/>
              <a:buChar char=" "/>
              <a:defRPr sz="1000"/>
            </a:lvl9pPr>
          </a:lstStyle>
          <a:p>
            <a:pPr lvl="0"/>
            <a:r>
              <a:rPr lang="en-US"/>
              <a:t>Mon Year</a:t>
            </a:r>
          </a:p>
          <a:p>
            <a:pPr lvl="1"/>
            <a:r>
              <a:rPr lang="en-US"/>
              <a:t>Add event details here</a:t>
            </a:r>
          </a:p>
        </p:txBody>
      </p:sp>
    </p:spTree>
    <p:extLst>
      <p:ext uri="{BB962C8B-B14F-4D97-AF65-F5344CB8AC3E}">
        <p14:creationId xmlns:p14="http://schemas.microsoft.com/office/powerpoint/2010/main" val="164380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00"/>
            <a:ext cx="9144000" cy="3048000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549" tIns="23774" rIns="47549" bIns="237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500">
              <a:solidFill>
                <a:schemeClr val="tx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333500"/>
            <a:ext cx="9144000" cy="30480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49808" y="1859280"/>
            <a:ext cx="1796796" cy="199644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6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0" y="1333500"/>
            <a:ext cx="4572000" cy="30480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381000"/>
            <a:ext cx="0" cy="5715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17451"/>
            <a:ext cx="2724150" cy="685110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23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333500"/>
            <a:ext cx="4572000" cy="3048000"/>
          </a:xfrm>
          <a:prstGeom prst="rect">
            <a:avLst/>
          </a:prstGeom>
        </p:spPr>
        <p:txBody>
          <a:bodyPr lIns="47549" tIns="23774" rIns="47549" bIns="23774"/>
          <a:lstStyle/>
          <a:p>
            <a:endParaRPr lang="uk-UA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CF82F5E-B958-44EF-BEEF-371D5104B7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1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image" Target="../media/image1.gif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tags" Target="../tags/tag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52425" y="5103881"/>
            <a:ext cx="0" cy="4127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8372475" y="5103881"/>
            <a:ext cx="0" cy="4127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10247"/>
            <a:ext cx="306000" cy="414253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0" r:id="rId3"/>
    <p:sldLayoutId id="2147483697" r:id="rId4"/>
    <p:sldLayoutId id="2147483794" r:id="rId5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52425" y="5103881"/>
            <a:ext cx="0" cy="4127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8372475" y="5103881"/>
            <a:ext cx="0" cy="4127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10247"/>
            <a:ext cx="306000" cy="414253"/>
          </a:xfrm>
          <a:prstGeom prst="rect">
            <a:avLst/>
          </a:prstGeom>
        </p:spPr>
      </p:pic>
    </p:spTree>
    <p:custDataLst>
      <p:tags r:id="rId21"/>
    </p:custDataLst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99" r:id="rId2"/>
    <p:sldLayoutId id="2147483670" r:id="rId3"/>
    <p:sldLayoutId id="2147483671" r:id="rId4"/>
    <p:sldLayoutId id="2147483780" r:id="rId5"/>
    <p:sldLayoutId id="2147483701" r:id="rId6"/>
    <p:sldLayoutId id="2147483700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676" r:id="rId13"/>
    <p:sldLayoutId id="2147483695" r:id="rId14"/>
    <p:sldLayoutId id="2147483696" r:id="rId15"/>
    <p:sldLayoutId id="2147483733" r:id="rId16"/>
    <p:sldLayoutId id="2147483783" r:id="rId17"/>
    <p:sldLayoutId id="2147483784" r:id="rId18"/>
    <p:sldLayoutId id="2147483788" r:id="rId19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52425" y="5103881"/>
            <a:ext cx="0" cy="4127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8372475" y="5103881"/>
            <a:ext cx="0" cy="4127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10247"/>
            <a:ext cx="306000" cy="414253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C9BE3FF-379D-43CC-942F-43FBCBC4D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5040381"/>
            <a:ext cx="866775" cy="5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custDataLst>
      <p:tags r:id="rId30"/>
    </p:custDataLst>
    <p:extLst>
      <p:ext uri="{BB962C8B-B14F-4D97-AF65-F5344CB8AC3E}">
        <p14:creationId xmlns:p14="http://schemas.microsoft.com/office/powerpoint/2010/main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9" r:id="rId4"/>
    <p:sldLayoutId id="2147483720" r:id="rId5"/>
    <p:sldLayoutId id="2147483717" r:id="rId6"/>
    <p:sldLayoutId id="2147483718" r:id="rId7"/>
    <p:sldLayoutId id="2147483726" r:id="rId8"/>
    <p:sldLayoutId id="2147483727" r:id="rId9"/>
    <p:sldLayoutId id="2147483721" r:id="rId10"/>
    <p:sldLayoutId id="2147483722" r:id="rId11"/>
    <p:sldLayoutId id="2147483723" r:id="rId12"/>
    <p:sldLayoutId id="2147483679" r:id="rId13"/>
    <p:sldLayoutId id="2147483724" r:id="rId14"/>
    <p:sldLayoutId id="2147483689" r:id="rId15"/>
    <p:sldLayoutId id="2147483682" r:id="rId16"/>
    <p:sldLayoutId id="2147483683" r:id="rId17"/>
    <p:sldLayoutId id="2147483685" r:id="rId18"/>
    <p:sldLayoutId id="2147483686" r:id="rId19"/>
    <p:sldLayoutId id="2147483688" r:id="rId20"/>
    <p:sldLayoutId id="2147483687" r:id="rId21"/>
    <p:sldLayoutId id="2147483684" r:id="rId22"/>
    <p:sldLayoutId id="2147483667" r:id="rId23"/>
    <p:sldLayoutId id="2147483779" r:id="rId24"/>
    <p:sldLayoutId id="2147483781" r:id="rId25"/>
    <p:sldLayoutId id="2147483782" r:id="rId26"/>
    <p:sldLayoutId id="2147483791" r:id="rId27"/>
    <p:sldLayoutId id="2147483792" r:id="rId28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9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to.org/english/tratop_e/tpr_e/s385_sum_e.pdf" TargetMode="External"/><Relationship Id="rId13" Type="http://schemas.openxmlformats.org/officeDocument/2006/relationships/hyperlink" Target="https://www.wto.org/english/tratop_e/tpr_e/s341_sum_e.pdf" TargetMode="External"/><Relationship Id="rId18" Type="http://schemas.openxmlformats.org/officeDocument/2006/relationships/hyperlink" Target="https://www.wto.org/english/tratop_e/tpr_e/s459_sum_e.pdf" TargetMode="External"/><Relationship Id="rId3" Type="http://schemas.openxmlformats.org/officeDocument/2006/relationships/hyperlink" Target="https://www.wto.org/english/tratop_e/tpr_e/s401_sum_e.pdf" TargetMode="External"/><Relationship Id="rId21" Type="http://schemas.openxmlformats.org/officeDocument/2006/relationships/hyperlink" Target="https://www.wto.org/english/tratop_e/tpr_e/s367_sum_e.pdf" TargetMode="External"/><Relationship Id="rId7" Type="http://schemas.openxmlformats.org/officeDocument/2006/relationships/hyperlink" Target="https://www.wto.org/english/tratop_e/tpr_e/s464_sum_e.pdf" TargetMode="External"/><Relationship Id="rId12" Type="http://schemas.openxmlformats.org/officeDocument/2006/relationships/hyperlink" Target="https://www.wto.org/english/tratop_e/tpr_e/s362-00_sum_e.pdf" TargetMode="External"/><Relationship Id="rId17" Type="http://schemas.openxmlformats.org/officeDocument/2006/relationships/hyperlink" Target="https://www.wto.org/english/tratop_e/tpr_e/s408_sum_e.pdf" TargetMode="External"/><Relationship Id="rId2" Type="http://schemas.openxmlformats.org/officeDocument/2006/relationships/hyperlink" Target="https://www.wto.org/english/tratop_e/tpr_e/s446_sum_e.pdf" TargetMode="External"/><Relationship Id="rId16" Type="http://schemas.openxmlformats.org/officeDocument/2006/relationships/hyperlink" Target="https://www.wto.org/english/tratop_e/tpr_e/s418_sum_e.pdf" TargetMode="External"/><Relationship Id="rId20" Type="http://schemas.openxmlformats.org/officeDocument/2006/relationships/hyperlink" Target="https://www.wto.org/english/tratop_e/tpr_e/s436_sum_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to.org/english/tratop_e/tpr_e/s419_sum_e.pdf" TargetMode="External"/><Relationship Id="rId11" Type="http://schemas.openxmlformats.org/officeDocument/2006/relationships/hyperlink" Target="https://www.wto.org/english/tratop_e/tpr_e/s445_sum_e.pdf" TargetMode="External"/><Relationship Id="rId5" Type="http://schemas.openxmlformats.org/officeDocument/2006/relationships/hyperlink" Target="https://www.wto.org/english/tratop_e/tpr_e/s424_sum_e.pdf" TargetMode="External"/><Relationship Id="rId15" Type="http://schemas.openxmlformats.org/officeDocument/2006/relationships/hyperlink" Target="https://www.wto.org/english/tratop_e/tpr_e/s470_sum_e.pdf" TargetMode="External"/><Relationship Id="rId23" Type="http://schemas.openxmlformats.org/officeDocument/2006/relationships/hyperlink" Target="https://www.wto.org/english/tratop_e/tpr_e/s456_sum_e.pdf" TargetMode="External"/><Relationship Id="rId10" Type="http://schemas.openxmlformats.org/officeDocument/2006/relationships/hyperlink" Target="https://www.wto.org/english/tratop_e/tpr_e/s439_sum_e.pdf" TargetMode="External"/><Relationship Id="rId19" Type="http://schemas.openxmlformats.org/officeDocument/2006/relationships/hyperlink" Target="https://www.wto.org/english/tratop_e/tpr_e/s258_sum_e.pdf" TargetMode="External"/><Relationship Id="rId4" Type="http://schemas.openxmlformats.org/officeDocument/2006/relationships/hyperlink" Target="https://www.wto.org/english/tratop_e/tpr_e/s384_sum_e.pdf" TargetMode="External"/><Relationship Id="rId9" Type="http://schemas.openxmlformats.org/officeDocument/2006/relationships/hyperlink" Target="https://www.wto.org/english/tratop_e/tpr_e/s399_sum_e.pdf" TargetMode="External"/><Relationship Id="rId14" Type="http://schemas.openxmlformats.org/officeDocument/2006/relationships/hyperlink" Target="https://www.wto.org/english/tratop_e/tpr_e/s407_sum_e.pdf" TargetMode="External"/><Relationship Id="rId22" Type="http://schemas.openxmlformats.org/officeDocument/2006/relationships/hyperlink" Target="https://www.wto.org/english/tratop_e/tpr_e/s453_sum_e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tpr_e/trade_monitoring_e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io-mag.com/le-benin-lance-sa-plateforme-de-creation-dentreprise-en-ligne/" TargetMode="External"/><Relationship Id="rId2" Type="http://schemas.openxmlformats.org/officeDocument/2006/relationships/hyperlink" Target="https://www.inapi.cl/sala-de-prensa/detalle-noticia/oficinas-de-prosur-publican-informe-de-tecnologias-de-dominio-publico-para-enfrentar-efectos-de-crisis-sanitari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tmdb.wto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jpeg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24" Type="http://schemas.openxmlformats.org/officeDocument/2006/relationships/image" Target="../media/image34.jpe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gif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81150" y="3266592"/>
            <a:ext cx="5981700" cy="571232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ea typeface="Roboto Condensed" panose="02000000000000000000" pitchFamily="2" charset="0"/>
                <a:cs typeface="Lato Semibold" panose="020F0502020204030203" pitchFamily="34" charset="0"/>
              </a:rPr>
              <a:t>Supporting trade expansion</a:t>
            </a:r>
            <a:endParaRPr lang="ru-RU" sz="3400" b="1" dirty="0">
              <a:solidFill>
                <a:schemeClr val="accent1">
                  <a:lumMod val="75000"/>
                </a:schemeClr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9749" y="3888380"/>
            <a:ext cx="4686300" cy="509677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</a:rPr>
              <a:t>Dr Kenza Le Mentec</a:t>
            </a:r>
            <a:endParaRPr lang="en-GB" sz="1500" b="1" dirty="0">
              <a:solidFill>
                <a:schemeClr val="tx2"/>
              </a:solidFill>
            </a:endParaRPr>
          </a:p>
          <a:p>
            <a:pPr algn="ctr"/>
            <a:r>
              <a:rPr lang="en-GB" sz="1500" dirty="0">
                <a:solidFill>
                  <a:schemeClr val="tx2"/>
                </a:solidFill>
              </a:rPr>
              <a:t>Institute for Training and Technical Cooperation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40" b="177"/>
          <a:stretch/>
        </p:blipFill>
        <p:spPr>
          <a:xfrm>
            <a:off x="0" y="0"/>
            <a:ext cx="9144000" cy="309033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31171"/>
            <a:ext cx="882000" cy="1200926"/>
          </a:xfrm>
          <a:prstGeom prst="rect">
            <a:avLst/>
          </a:prstGeom>
        </p:spPr>
      </p:pic>
      <p:pic>
        <p:nvPicPr>
          <p:cNvPr id="1026" name="Resim 1" descr="C:\Users\malanbay\Desktop\gridsizlikurumsalbeyazfonlu.jpg">
            <a:extLst>
              <a:ext uri="{FF2B5EF4-FFF2-40B4-BE49-F238E27FC236}">
                <a16:creationId xmlns:a16="http://schemas.microsoft.com/office/drawing/2014/main" id="{F17321F8-7E9A-190A-6EB8-32F0ED571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613" y="4432097"/>
            <a:ext cx="980505" cy="118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AF6E34-234A-6B1B-793B-8DDAB4161A6D}"/>
              </a:ext>
            </a:extLst>
          </p:cNvPr>
          <p:cNvSpPr txBox="1"/>
          <p:nvPr/>
        </p:nvSpPr>
        <p:spPr>
          <a:xfrm>
            <a:off x="914400" y="4873694"/>
            <a:ext cx="6476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4190" algn="ctr">
              <a:buNone/>
            </a:pPr>
            <a:r>
              <a:rPr lang="en-US" sz="1400" b="1" kern="0" dirty="0">
                <a:solidFill>
                  <a:schemeClr val="accent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1400" b="1" kern="0" baseline="30000" dirty="0">
                <a:solidFill>
                  <a:schemeClr val="accent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kern="0" dirty="0">
                <a:solidFill>
                  <a:schemeClr val="accent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MEETING OF THE COMCEC TRADE WORKING</a:t>
            </a:r>
            <a:r>
              <a:rPr lang="en-US" sz="1400" b="1" kern="0" spc="65" dirty="0">
                <a:solidFill>
                  <a:schemeClr val="accent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>
                <a:solidFill>
                  <a:schemeClr val="accent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en-GB" sz="1400" b="1" kern="0" dirty="0">
              <a:solidFill>
                <a:schemeClr val="accent3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1400" b="1" dirty="0">
                <a:solidFill>
                  <a:schemeClr val="accent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(September 22 -23, 2025, Ankara, Türkiye)</a:t>
            </a:r>
            <a:endParaRPr lang="en-GB" sz="1200" dirty="0">
              <a:solidFill>
                <a:schemeClr val="accent3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6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93CAADA2-17C2-D217-44EE-54F8DE773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94" y="8763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en-US" sz="3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1D724-E960-1748-3F97-231576A95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70" y="1557609"/>
            <a:ext cx="2531449" cy="3420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04CFF0-E8E1-BF11-4D3A-BFB5FBE57664}"/>
              </a:ext>
            </a:extLst>
          </p:cNvPr>
          <p:cNvSpPr txBox="1"/>
          <p:nvPr/>
        </p:nvSpPr>
        <p:spPr>
          <a:xfrm>
            <a:off x="3371867" y="2004912"/>
            <a:ext cx="5010133" cy="1932708"/>
          </a:xfrm>
          <a:prstGeom prst="rect">
            <a:avLst/>
          </a:prstGeom>
        </p:spPr>
        <p:txBody>
          <a:bodyPr vert="horz" lIns="76200" tIns="38100" rIns="76200" bIns="38100" rtlCol="0" anchor="t">
            <a:normAutofit/>
          </a:bodyPr>
          <a:lstStyle/>
          <a:p>
            <a:pPr marL="190492" lvl="1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endParaRPr lang="en-US" altLang="en-US" sz="1167" b="1" i="1" dirty="0"/>
          </a:p>
          <a:p>
            <a:pPr marL="285739" lvl="1" indent="-285739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1667" b="1" dirty="0">
                <a:ea typeface="Verdana" panose="020B0604030504040204" pitchFamily="34" charset="0"/>
              </a:rPr>
              <a:t>a basis for enforcement</a:t>
            </a:r>
          </a:p>
          <a:p>
            <a:pPr marL="285739" lvl="1" indent="-285739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altLang="en-US" sz="1667" b="1" dirty="0">
              <a:ea typeface="Verdana" panose="020B0604030504040204" pitchFamily="34" charset="0"/>
            </a:endParaRPr>
          </a:p>
          <a:p>
            <a:pPr marL="285739" lvl="1" indent="-285739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1667" b="1" dirty="0">
                <a:ea typeface="Verdana" panose="020B0604030504040204" pitchFamily="34" charset="0"/>
              </a:rPr>
              <a:t>for dispute settlement</a:t>
            </a:r>
          </a:p>
          <a:p>
            <a:pPr marL="285739" lvl="1" indent="-285739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altLang="en-US" sz="1667" b="1" dirty="0">
              <a:ea typeface="Verdana" panose="020B0604030504040204" pitchFamily="34" charset="0"/>
            </a:endParaRPr>
          </a:p>
          <a:p>
            <a:pPr marL="285739" lvl="1" indent="-285739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1667" b="1" dirty="0">
                <a:ea typeface="Verdana" panose="020B0604030504040204" pitchFamily="34" charset="0"/>
              </a:rPr>
              <a:t>to impose new policy commitments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ACB912-5BEE-077D-8B81-7DAFF81E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62443"/>
            <a:ext cx="4133850" cy="380411"/>
          </a:xfrm>
        </p:spPr>
        <p:txBody>
          <a:bodyPr/>
          <a:lstStyle/>
          <a:p>
            <a:r>
              <a:rPr lang="en-GB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TPRM </a:t>
            </a:r>
            <a:r>
              <a:rPr lang="en-GB" alt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not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EF73CCE-72B6-50D3-8C3D-6970FDE52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87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94920306-068A-40D2-A69F-32BC7509707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38150" y="369940"/>
            <a:ext cx="4133850" cy="6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3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3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TPRM</a:t>
            </a:r>
            <a:br>
              <a:rPr lang="en-GB" altLang="en-US" sz="23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23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300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Benefits</a:t>
            </a:r>
            <a:endParaRPr lang="en-US" altLang="en-US" sz="2300" dirty="0">
              <a:solidFill>
                <a:schemeClr val="accent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EF64AA-60FF-49C9-8679-A7F1CA5F7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569" y="1740342"/>
            <a:ext cx="2940843" cy="348878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67" dirty="0">
                <a:latin typeface="+mn-lt"/>
                <a:ea typeface="Verdana" panose="020B0604030504040204" pitchFamily="34" charset="0"/>
              </a:rPr>
              <a:t>WTO</a:t>
            </a:r>
            <a:endParaRPr lang="en-US" altLang="en-US" sz="15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81C387-5DC2-493F-BB2D-4F7CE06B5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77" y="2497460"/>
            <a:ext cx="5718627" cy="224709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16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Only time all trade-related policies examined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16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Examples for other Members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16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Equality of treatment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16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Domestic constraints on trade policy explained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endParaRPr lang="en-GB" altLang="en-US" sz="1667" dirty="0">
              <a:latin typeface="+mn-lt"/>
              <a:ea typeface="Arial Unicode MS" pitchFamily="34" charset="-128"/>
            </a:endParaRPr>
          </a:p>
          <a:p>
            <a:pPr>
              <a:spcBef>
                <a:spcPct val="0"/>
              </a:spcBef>
              <a:spcAft>
                <a:spcPts val="1000"/>
              </a:spcAft>
            </a:pPr>
            <a:endParaRPr lang="en-US" altLang="en-US" sz="1500" dirty="0">
              <a:latin typeface="+mn-lt"/>
              <a:ea typeface="Arial Unicode MS" pitchFamily="34" charset="-128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47CBFE8-E049-DFEE-79AA-1C8FFAF221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52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910E86-776D-4F3B-AE09-81FC16C62FDA}"/>
              </a:ext>
            </a:extLst>
          </p:cNvPr>
          <p:cNvSpPr txBox="1"/>
          <p:nvPr/>
        </p:nvSpPr>
        <p:spPr>
          <a:xfrm>
            <a:off x="2513780" y="2377447"/>
            <a:ext cx="3780420" cy="2760179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latin typeface="Arial Unicode MS" pitchFamily="34" charset="-128"/>
                <a:ea typeface="Arial Unicode MS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n-GB" altLang="en-US" sz="1667" dirty="0">
                <a:latin typeface="+mn-lt"/>
                <a:ea typeface="Verdana" panose="020B0604030504040204" pitchFamily="34" charset="0"/>
              </a:rPr>
              <a:t>Domestic policy development</a:t>
            </a:r>
          </a:p>
          <a:p>
            <a:r>
              <a:rPr lang="en-GB" altLang="en-US" sz="1667" dirty="0">
                <a:latin typeface="+mn-lt"/>
                <a:ea typeface="Verdana" panose="020B0604030504040204" pitchFamily="34" charset="0"/>
              </a:rPr>
              <a:t>Inter-agency cooperation</a:t>
            </a:r>
          </a:p>
          <a:p>
            <a:r>
              <a:rPr lang="en-GB" altLang="en-US" sz="1667" dirty="0">
                <a:latin typeface="+mn-lt"/>
                <a:ea typeface="Verdana" panose="020B0604030504040204" pitchFamily="34" charset="0"/>
              </a:rPr>
              <a:t>Technical cooperation needs</a:t>
            </a:r>
          </a:p>
          <a:p>
            <a:r>
              <a:rPr lang="en-GB" altLang="en-US" sz="1667" dirty="0">
                <a:latin typeface="+mn-lt"/>
                <a:ea typeface="Verdana" panose="020B0604030504040204" pitchFamily="34" charset="0"/>
              </a:rPr>
              <a:t>Coherence among policies</a:t>
            </a:r>
          </a:p>
          <a:p>
            <a:r>
              <a:rPr lang="en-GB" altLang="en-US" sz="1667" dirty="0">
                <a:latin typeface="+mn-lt"/>
                <a:ea typeface="Verdana" panose="020B0604030504040204" pitchFamily="34" charset="0"/>
              </a:rPr>
              <a:t>Coherence between: </a:t>
            </a:r>
          </a:p>
          <a:p>
            <a:pPr lvl="1"/>
            <a:r>
              <a:rPr lang="en-GB" altLang="en-US" sz="1667" dirty="0">
                <a:ea typeface="Verdana" panose="020B0604030504040204" pitchFamily="34" charset="0"/>
              </a:rPr>
              <a:t>Policy and law</a:t>
            </a:r>
          </a:p>
          <a:p>
            <a:pPr lvl="1"/>
            <a:r>
              <a:rPr lang="en-GB" altLang="en-US" sz="1667" dirty="0">
                <a:ea typeface="Verdana" panose="020B0604030504040204" pitchFamily="34" charset="0"/>
              </a:rPr>
              <a:t>Law and practice</a:t>
            </a:r>
            <a:endParaRPr lang="en-US" altLang="en-US" sz="1500" dirty="0">
              <a:ea typeface="Verdana" panose="020B06040305040402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16E8231B-D345-B72E-79DC-1B725BEC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990" y="869483"/>
            <a:ext cx="68580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buFontTx/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algn="ctr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algn="ctr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algn="ctr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n-GB" altLang="en-US" sz="2000" dirty="0"/>
              <a:t> </a:t>
            </a:r>
            <a:endParaRPr lang="en-US" altLang="en-US" sz="3000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E26A4-1F51-31F0-1608-BCB1AFCAE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569" y="1777380"/>
            <a:ext cx="2940843" cy="348878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Members</a:t>
            </a:r>
            <a:endParaRPr lang="en-US" altLang="en-US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CA62ADE-D6AC-E68D-522E-517D2F1B46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12</a:t>
            </a:fld>
            <a:endParaRPr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C0D31FFB-F01F-8E78-7FA7-109E14023A0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38150" y="369940"/>
            <a:ext cx="4133850" cy="6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3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3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TPRM</a:t>
            </a:r>
            <a:br>
              <a:rPr lang="en-GB" altLang="en-US" sz="23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23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300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Benefits</a:t>
            </a:r>
            <a:endParaRPr lang="en-US" altLang="en-US" sz="2300" dirty="0">
              <a:solidFill>
                <a:schemeClr val="accent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289BEC34-AF7A-430E-A0BF-83F32755460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34010" y="419100"/>
            <a:ext cx="4133850" cy="36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3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GB" altLang="en-US" sz="23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Frequency of reviews</a:t>
            </a:r>
            <a:endParaRPr lang="en-US" altLang="en-US" sz="23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ADD4316-71F1-4FDE-BF87-12189963FCE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1143000" y="2004180"/>
            <a:ext cx="6858000" cy="68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585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2875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7165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130000"/>
              <a:buFontTx/>
              <a:buNone/>
            </a:pPr>
            <a:r>
              <a:rPr lang="en-GB" altLang="en-US" sz="1667" b="1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Frequency based on share of world trade (imports and exports of goods and services)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879AA-FB63-4980-86A7-CF3D6AAEC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856405"/>
            <a:ext cx="6900546" cy="37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7188" indent="-35718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71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585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2875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7165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130000"/>
              <a:buFontTx/>
              <a:buNone/>
            </a:pPr>
            <a:r>
              <a:rPr lang="en-GB" altLang="en-US" sz="16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Top</a:t>
            </a:r>
            <a:r>
              <a:rPr lang="en-GB" altLang="en-US" sz="15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4 – every 3 years: 		EU, United States, China, Japan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E9F08E-1658-46A5-8ECB-40461559F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1" y="3317830"/>
            <a:ext cx="3136219" cy="37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7188" indent="-35718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71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585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2875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7165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130000"/>
              <a:buFontTx/>
              <a:buNone/>
            </a:pPr>
            <a:r>
              <a:rPr lang="en-GB" altLang="en-US" sz="15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Next </a:t>
            </a:r>
            <a:r>
              <a:rPr lang="en-GB" altLang="en-US" sz="16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en-GB" altLang="en-US" sz="15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– every 5 years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54D572-E486-484A-87CE-B1413ED4C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3710820"/>
            <a:ext cx="4015052" cy="37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71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585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2875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7165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130000"/>
              <a:buFontTx/>
              <a:buNone/>
            </a:pPr>
            <a:r>
              <a:rPr lang="en-GB" altLang="en-US" sz="16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en-GB" altLang="en-US" sz="15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Members – every 7 years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4AD96B1-23B9-5DD9-83F4-BB1B78B0E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57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91CC5879-DC1F-45B2-82EA-719CE06397A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8233" y="409032"/>
            <a:ext cx="4133850" cy="36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3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Basis for review</a:t>
            </a:r>
            <a:endParaRPr lang="en-US" altLang="en-US" sz="23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FDA1C72-D3B3-476E-9BA3-D5FD197BDE7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963083" y="1271239"/>
            <a:ext cx="6858000" cy="37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585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2875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7165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130000"/>
              <a:buFontTx/>
              <a:buNone/>
            </a:pPr>
            <a:r>
              <a:rPr lang="en-GB" altLang="en-US" sz="1667" b="1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Annex 3, </a:t>
            </a:r>
            <a:r>
              <a:rPr lang="en-GB" altLang="en-US" sz="1667" b="1" dirty="0" err="1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pragraph</a:t>
            </a:r>
            <a:r>
              <a:rPr lang="en-GB" altLang="en-US" sz="1667" b="1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C(v)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EC505EE-1504-49E1-8085-20DA070C7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717373"/>
            <a:ext cx="7261490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500"/>
              </a:spcAft>
              <a:buNone/>
            </a:pPr>
            <a:r>
              <a:rPr lang="en-GB" altLang="en-US" sz="1667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1.  Government report</a:t>
            </a:r>
            <a:endParaRPr lang="en-GB" altLang="en-US" sz="1667" b="1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F79E14-37B8-4E17-B2FC-6E525DD0D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415" y="2077193"/>
            <a:ext cx="7261489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1088" indent="-7207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609725" indent="-5286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n-GB" altLang="en-US" sz="15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Policy statement by Government</a:t>
            </a:r>
          </a:p>
          <a:p>
            <a:pPr lvl="1">
              <a:spcBef>
                <a:spcPct val="0"/>
              </a:spcBef>
              <a:spcAft>
                <a:spcPts val="500"/>
              </a:spcAft>
            </a:pPr>
            <a:r>
              <a:rPr lang="en-GB" altLang="en-US" sz="15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Up to the authorities</a:t>
            </a:r>
          </a:p>
          <a:p>
            <a:pPr lvl="1">
              <a:spcBef>
                <a:spcPct val="0"/>
              </a:spcBef>
              <a:spcAft>
                <a:spcPts val="500"/>
              </a:spcAft>
            </a:pPr>
            <a:r>
              <a:rPr lang="en-GB" altLang="en-US" sz="15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Shorter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A9D4668-B9CC-4DE1-8B59-9DC1C8F4B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991" y="3004344"/>
            <a:ext cx="7261489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500"/>
              </a:spcAft>
              <a:buNone/>
            </a:pPr>
            <a:r>
              <a:rPr lang="en-GB" altLang="en-US" sz="1667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2.  WTO Secretariat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ACB08-F902-4441-A5A7-958839A36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083" y="3397250"/>
            <a:ext cx="7261490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1088" indent="-7207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810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609725" indent="-528638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810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810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n-GB" altLang="en-US" sz="15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Secretariat responsibility</a:t>
            </a:r>
          </a:p>
          <a:p>
            <a:pPr lvl="1">
              <a:spcBef>
                <a:spcPct val="0"/>
              </a:spcBef>
              <a:spcAft>
                <a:spcPts val="500"/>
              </a:spcAft>
            </a:pPr>
            <a:r>
              <a:rPr lang="en-GB" altLang="en-US" sz="15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Up to the Secretariat</a:t>
            </a:r>
          </a:p>
          <a:p>
            <a:pPr lvl="1">
              <a:spcBef>
                <a:spcPct val="0"/>
              </a:spcBef>
              <a:spcAft>
                <a:spcPts val="500"/>
              </a:spcAft>
            </a:pPr>
            <a:r>
              <a:rPr lang="en-GB" altLang="en-US" sz="15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Longer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B40B99-BFA9-4CE9-9978-2AEAA9F51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753" y="4777714"/>
            <a:ext cx="3660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81088" indent="-7207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810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810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810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081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00290" indent="0">
              <a:spcBef>
                <a:spcPct val="0"/>
              </a:spcBef>
              <a:spcAft>
                <a:spcPts val="500"/>
              </a:spcAft>
              <a:buNone/>
            </a:pPr>
            <a:r>
              <a:rPr lang="en-GB" altLang="en-US" sz="15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Two reports are complementary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5978EA5-F7CB-8B90-DD90-4BA523DBE54E}"/>
              </a:ext>
            </a:extLst>
          </p:cNvPr>
          <p:cNvSpPr/>
          <p:nvPr/>
        </p:nvSpPr>
        <p:spPr>
          <a:xfrm>
            <a:off x="1691681" y="4777713"/>
            <a:ext cx="900099" cy="3082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67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FC20C80-AB96-2D03-C4B6-3DF59DE5B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695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03ACA20A-D80C-4B31-A01B-C213CEE7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17451"/>
            <a:ext cx="4133850" cy="366561"/>
          </a:xfrm>
          <a:noFill/>
        </p:spPr>
        <p:txBody>
          <a:bodyPr/>
          <a:lstStyle/>
          <a:p>
            <a:pPr marL="634975" indent="-634975"/>
            <a:r>
              <a:rPr lang="en-GB" altLang="en-US" dirty="0">
                <a:ea typeface="Verdana" panose="020B0604030504040204" pitchFamily="34" charset="0"/>
                <a:cs typeface="Verdana" panose="020B0604030504040204" pitchFamily="34" charset="0"/>
              </a:rPr>
              <a:t>Government</a:t>
            </a:r>
            <a:r>
              <a:rPr lang="en-GB" altLang="en-US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dirty="0">
                <a:ea typeface="Verdana" panose="020B0604030504040204" pitchFamily="34" charset="0"/>
                <a:cs typeface="Verdana" panose="020B0604030504040204" pitchFamily="34" charset="0"/>
              </a:rPr>
              <a:t>Report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49FC6AE-1375-4DB3-8041-9E967409DB1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90600" y="1409700"/>
            <a:ext cx="6858000" cy="3084513"/>
          </a:xfrm>
          <a:ln w="28575" cap="flat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135000" tIns="129000" rIns="135000" bIns="129000"/>
          <a:lstStyle/>
          <a:p>
            <a:pPr defTabSz="596612">
              <a:lnSpc>
                <a:spcPct val="80000"/>
              </a:lnSpc>
              <a:spcAft>
                <a:spcPts val="1000"/>
              </a:spcAft>
              <a:tabLst>
                <a:tab pos="521208" algn="l"/>
              </a:tabLst>
            </a:pPr>
            <a:endParaRPr lang="en-GB" altLang="en-US" sz="1500" dirty="0">
              <a:solidFill>
                <a:srgbClr val="89898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96612">
              <a:spcAft>
                <a:spcPts val="1000"/>
              </a:spcAft>
              <a:tabLst>
                <a:tab pos="521208" algn="l"/>
              </a:tabLst>
            </a:pPr>
            <a:r>
              <a:rPr lang="en-GB" alt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POLICY STATEMENT</a:t>
            </a:r>
          </a:p>
          <a:p>
            <a:pPr defTabSz="596612">
              <a:spcAft>
                <a:spcPts val="1000"/>
              </a:spcAft>
              <a:tabLst>
                <a:tab pos="521208" algn="l"/>
              </a:tabLst>
            </a:pPr>
            <a:r>
              <a:rPr lang="en-GB" alt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FORWARD LOOKING</a:t>
            </a:r>
          </a:p>
          <a:p>
            <a:pPr defTabSz="596612">
              <a:spcAft>
                <a:spcPts val="1000"/>
              </a:spcAft>
              <a:tabLst>
                <a:tab pos="521208" algn="l"/>
              </a:tabLst>
            </a:pPr>
            <a:r>
              <a:rPr lang="en-GB" alt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AVOID REPEATING THE CONTENT OF THE SECRETARIAT REPORT</a:t>
            </a:r>
          </a:p>
          <a:p>
            <a:pPr defTabSz="596612">
              <a:tabLst>
                <a:tab pos="521208" algn="l"/>
              </a:tabLst>
            </a:pPr>
            <a:r>
              <a:rPr lang="en-GB" alt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INDICATE </a:t>
            </a:r>
            <a:r>
              <a:rPr lang="en-GB" altLang="en-US" sz="1500" b="1" u="sng" dirty="0">
                <a:ea typeface="Verdana" panose="020B0604030504040204" pitchFamily="34" charset="0"/>
                <a:cs typeface="Verdana" panose="020B0604030504040204" pitchFamily="34" charset="0"/>
              </a:rPr>
              <a:t>FUTURE</a:t>
            </a:r>
            <a:r>
              <a:rPr lang="en-GB" alt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 DIRECTION OF KEY TRADE AND TRADE-RELATED POLICIES.</a:t>
            </a:r>
          </a:p>
          <a:p>
            <a:pPr defTabSz="596612">
              <a:buNone/>
              <a:tabLst>
                <a:tab pos="521208" algn="l"/>
              </a:tabLst>
            </a:pPr>
            <a:endParaRPr lang="en-GB" altLang="en-US" sz="1500" u="sng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96612">
              <a:buNone/>
              <a:tabLst>
                <a:tab pos="521208" algn="l"/>
              </a:tabLst>
            </a:pPr>
            <a:endParaRPr lang="en-GB" altLang="en-US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96612">
              <a:buNone/>
              <a:tabLst>
                <a:tab pos="521208" algn="l"/>
              </a:tabLst>
            </a:pPr>
            <a:r>
              <a:rPr lang="en-GB" alt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10-15 pages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8BA043-785B-E8B8-FC0E-A331299B5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19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03ACA20A-D80C-4B31-A01B-C213CEE7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44" y="495300"/>
            <a:ext cx="4133850" cy="366561"/>
          </a:xfrm>
          <a:noFill/>
        </p:spPr>
        <p:txBody>
          <a:bodyPr/>
          <a:lstStyle/>
          <a:p>
            <a:pPr marL="634975" indent="-634975"/>
            <a:r>
              <a:rPr lang="en-GB" altLang="en-US" dirty="0">
                <a:ea typeface="Verdana" panose="020B0604030504040204" pitchFamily="34" charset="0"/>
                <a:cs typeface="Verdana" panose="020B0604030504040204" pitchFamily="34" charset="0"/>
              </a:rPr>
              <a:t>Secretariat Report</a:t>
            </a:r>
            <a:endParaRPr lang="en-GB" altLang="en-US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49FC6AE-1375-4DB3-8041-9E967409DB1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47800" y="1344612"/>
            <a:ext cx="6858000" cy="3025775"/>
          </a:xfrm>
          <a:ln w="28575" cap="flat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135000" tIns="129000" rIns="135000" bIns="129000"/>
          <a:lstStyle/>
          <a:p>
            <a:pPr defTabSz="596612">
              <a:lnSpc>
                <a:spcPct val="80000"/>
              </a:lnSpc>
              <a:spcAft>
                <a:spcPts val="1000"/>
              </a:spcAft>
              <a:tabLst>
                <a:tab pos="521208" algn="l"/>
              </a:tabLst>
            </a:pPr>
            <a:endParaRPr lang="en-GB" altLang="en-US" sz="1500" dirty="0">
              <a:solidFill>
                <a:srgbClr val="89898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96612">
              <a:lnSpc>
                <a:spcPct val="80000"/>
              </a:lnSpc>
            </a:pPr>
            <a:r>
              <a:rPr lang="en-GB" alt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SECRETARIAT REPORT SEEKS TO:</a:t>
            </a:r>
          </a:p>
          <a:p>
            <a:pPr defTabSz="596612">
              <a:lnSpc>
                <a:spcPct val="20000"/>
              </a:lnSpc>
            </a:pPr>
            <a:endParaRPr lang="en-GB" altLang="en-US" sz="1500" u="sng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96612">
              <a:spcBef>
                <a:spcPts val="500"/>
              </a:spcBef>
            </a:pPr>
            <a:r>
              <a:rPr lang="en-GB" altLang="en-US" sz="1500" b="1" u="sng" dirty="0"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  <a:r>
              <a:rPr lang="en-GB" alt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 MAIN TRENDS AND DEVELOPMENTS SINCE PREVIOUS REVIEW (OR SINCE ACCESSION TO THE WTO);</a:t>
            </a:r>
          </a:p>
          <a:p>
            <a:pPr defTabSz="596612">
              <a:spcBef>
                <a:spcPts val="500"/>
              </a:spcBef>
            </a:pPr>
            <a:endParaRPr lang="en-GB" altLang="en-US" sz="1500" u="sng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96612">
              <a:spcBef>
                <a:spcPts val="500"/>
              </a:spcBef>
            </a:pPr>
            <a:r>
              <a:rPr lang="en-GB" altLang="en-US" sz="1500" b="1" u="sng" dirty="0">
                <a:ea typeface="Verdana" panose="020B0604030504040204" pitchFamily="34" charset="0"/>
                <a:cs typeface="Verdana" panose="020B0604030504040204" pitchFamily="34" charset="0"/>
              </a:rPr>
              <a:t>EVALUATE</a:t>
            </a:r>
            <a:r>
              <a:rPr lang="en-GB" alt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 TRADE AND TRADE-RELATED POLICIES AND MEASURES;</a:t>
            </a:r>
          </a:p>
          <a:p>
            <a:pPr defTabSz="596612">
              <a:spcBef>
                <a:spcPts val="500"/>
              </a:spcBef>
            </a:pPr>
            <a:endParaRPr lang="en-GB" altLang="en-US" sz="1500" u="sng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96612">
              <a:spcBef>
                <a:spcPts val="500"/>
              </a:spcBef>
            </a:pPr>
            <a:r>
              <a:rPr lang="en-GB" alt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TPR PROCESS HELPS PREPARE MEMBER UNDER REVIEW FOR TPRB MEETING.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2A29012-5173-2938-A400-2B32BE7131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67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7ECE706D-1D2A-4895-86D6-96C72F898C6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16027" y="419100"/>
            <a:ext cx="4133850" cy="6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3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Sections of the Secretariat report</a:t>
            </a:r>
            <a:endParaRPr lang="en-US" altLang="en-US" sz="23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33EE55-8104-48FE-AFFF-BB1C39B3F499}"/>
              </a:ext>
            </a:extLst>
          </p:cNvPr>
          <p:cNvGrpSpPr/>
          <p:nvPr/>
        </p:nvGrpSpPr>
        <p:grpSpPr>
          <a:xfrm>
            <a:off x="1691681" y="1671610"/>
            <a:ext cx="2694779" cy="1226133"/>
            <a:chOff x="550610" y="72012"/>
            <a:chExt cx="2369639" cy="2369639"/>
          </a:xfrm>
          <a:solidFill>
            <a:schemeClr val="bg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6C45C1-FA92-488C-AAA7-68DE60B16200}"/>
                </a:ext>
              </a:extLst>
            </p:cNvPr>
            <p:cNvSpPr/>
            <p:nvPr/>
          </p:nvSpPr>
          <p:spPr>
            <a:xfrm>
              <a:off x="550610" y="72012"/>
              <a:ext cx="2369639" cy="2369639"/>
            </a:xfrm>
            <a:prstGeom prst="rect">
              <a:avLst/>
            </a:prstGeom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18533" tIns="118533" rIns="118533" bIns="118533" numCol="1" spcCol="1270" anchor="ctr" anchorCtr="0">
              <a:noAutofit/>
            </a:bodyPr>
            <a:lstStyle/>
            <a:p>
              <a:endParaRPr lang="en-GB" sz="1167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83474F-D196-44D2-823A-B139B41C3400}"/>
                </a:ext>
              </a:extLst>
            </p:cNvPr>
            <p:cNvSpPr txBox="1"/>
            <p:nvPr/>
          </p:nvSpPr>
          <p:spPr>
            <a:xfrm>
              <a:off x="550610" y="72012"/>
              <a:ext cx="2369639" cy="2369639"/>
            </a:xfrm>
            <a:prstGeom prst="rect">
              <a:avLst/>
            </a:prstGeom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18533" tIns="118533" rIns="118533" bIns="118533" numCol="1" spcCol="1270" anchor="ctr" anchorCtr="0">
              <a:noAutofit/>
            </a:bodyPr>
            <a:lstStyle>
              <a:defPPr>
                <a:defRPr lang="en-US"/>
              </a:defPPr>
              <a:lvl1pPr marL="0" lvl="0" indent="0" algn="ctr" defTabSz="889000">
                <a:lnSpc>
                  <a:spcPct val="90000"/>
                </a:lnSpc>
                <a:spcAft>
                  <a:spcPct val="35000"/>
                </a:spcAft>
                <a:buNone/>
                <a:defRPr sz="20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defRPr>
              </a:lvl1pPr>
            </a:lstStyle>
            <a:p>
              <a:r>
                <a:rPr lang="en-GB" sz="1667" b="1" dirty="0"/>
                <a:t>1. Economic Environment                    </a:t>
              </a:r>
              <a:endParaRPr lang="en-US" sz="1667" b="1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D66C448-B386-449B-BF5D-E7A6A275F85D}"/>
              </a:ext>
            </a:extLst>
          </p:cNvPr>
          <p:cNvSpPr txBox="1"/>
          <p:nvPr/>
        </p:nvSpPr>
        <p:spPr>
          <a:xfrm>
            <a:off x="4757543" y="1671610"/>
            <a:ext cx="2694779" cy="1226133"/>
          </a:xfrm>
          <a:prstGeom prst="rect">
            <a:avLst/>
          </a:prstGeom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18533" tIns="118533" rIns="118533" bIns="118533" numCol="1" spcCol="1270" anchor="ctr" anchorCtr="0">
            <a:noAutofit/>
          </a:bodyPr>
          <a:lstStyle>
            <a:defPPr>
              <a:defRPr lang="en-US"/>
            </a:defPPr>
            <a:lvl1pPr marL="0" lvl="0" indent="0" algn="ctr" defTabSz="889000">
              <a:lnSpc>
                <a:spcPct val="90000"/>
              </a:lnSpc>
              <a:spcAft>
                <a:spcPct val="35000"/>
              </a:spcAft>
              <a:buNone/>
              <a:defRPr sz="20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 sz="1667" b="1" dirty="0"/>
              <a:t>2.  Trade and investment policy framework</a:t>
            </a:r>
            <a:endParaRPr lang="en-US" sz="1667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DD236C-5E87-47B8-9E19-C82E50C76524}"/>
              </a:ext>
            </a:extLst>
          </p:cNvPr>
          <p:cNvGrpSpPr/>
          <p:nvPr/>
        </p:nvGrpSpPr>
        <p:grpSpPr>
          <a:xfrm>
            <a:off x="1691681" y="3217540"/>
            <a:ext cx="2694779" cy="1226133"/>
            <a:chOff x="838638" y="2958942"/>
            <a:chExt cx="2369639" cy="23696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3DB9C5-F738-4F6C-92AA-0135733F17EA}"/>
                </a:ext>
              </a:extLst>
            </p:cNvPr>
            <p:cNvSpPr/>
            <p:nvPr/>
          </p:nvSpPr>
          <p:spPr>
            <a:xfrm rot="10800000">
              <a:off x="838638" y="2958942"/>
              <a:ext cx="2369639" cy="2369639"/>
            </a:xfrm>
            <a:prstGeom prst="rect">
              <a:avLst/>
            </a:prstGeom>
            <a:solidFill>
              <a:srgbClr val="407050">
                <a:alpha val="58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167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09EEF8-0A1C-4587-A19B-6E22D4C2A588}"/>
                </a:ext>
              </a:extLst>
            </p:cNvPr>
            <p:cNvSpPr txBox="1"/>
            <p:nvPr/>
          </p:nvSpPr>
          <p:spPr>
            <a:xfrm>
              <a:off x="838638" y="2958942"/>
              <a:ext cx="2369639" cy="2369639"/>
            </a:xfrm>
            <a:prstGeom prst="rect">
              <a:avLst/>
            </a:prstGeom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18533" tIns="118533" rIns="118533" bIns="118533" numCol="1" spcCol="1270" anchor="ctr" anchorCtr="0">
              <a:noAutofit/>
            </a:bodyPr>
            <a:lstStyle>
              <a:defPPr>
                <a:defRPr lang="en-US"/>
              </a:defPPr>
              <a:lvl1pPr marL="0" lvl="0" indent="0" algn="ctr" defTabSz="889000">
                <a:lnSpc>
                  <a:spcPct val="90000"/>
                </a:lnSpc>
                <a:spcAft>
                  <a:spcPct val="35000"/>
                </a:spcAft>
                <a:buNone/>
                <a:defRPr sz="20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defRPr>
              </a:lvl1pPr>
            </a:lstStyle>
            <a:p>
              <a:endParaRPr lang="en-GB" sz="1667" b="1" dirty="0"/>
            </a:p>
            <a:p>
              <a:r>
                <a:rPr lang="en-GB" sz="1667" b="1" dirty="0"/>
                <a:t>3.  Trade policies practices by measure</a:t>
              </a:r>
              <a:endParaRPr lang="en-US" sz="1667" b="1" dirty="0"/>
            </a:p>
            <a:p>
              <a:endParaRPr lang="en-US" sz="1667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A39E05-FFF5-4ED9-BE42-981D799362BD}"/>
              </a:ext>
            </a:extLst>
          </p:cNvPr>
          <p:cNvGrpSpPr/>
          <p:nvPr/>
        </p:nvGrpSpPr>
        <p:grpSpPr>
          <a:xfrm>
            <a:off x="4757542" y="3217540"/>
            <a:ext cx="2844972" cy="1226133"/>
            <a:chOff x="4511059" y="2925672"/>
            <a:chExt cx="2369639" cy="23696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4261E9-B5FE-43F7-BAA7-3CB5843F1423}"/>
                </a:ext>
              </a:extLst>
            </p:cNvPr>
            <p:cNvSpPr/>
            <p:nvPr/>
          </p:nvSpPr>
          <p:spPr>
            <a:xfrm rot="16200000">
              <a:off x="4511059" y="2925672"/>
              <a:ext cx="2369639" cy="23696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533" tIns="118533" rIns="118533" bIns="118533" numCol="1" spcCol="1270" anchor="ctr" anchorCtr="0">
              <a:noAutofit/>
            </a:bodyPr>
            <a:lstStyle/>
            <a:p>
              <a:pPr algn="ctr" defTabSz="740804">
                <a:lnSpc>
                  <a:spcPct val="90000"/>
                </a:lnSpc>
                <a:spcAft>
                  <a:spcPct val="35000"/>
                </a:spcAft>
              </a:pPr>
              <a:endParaRPr lang="en-GB" sz="166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D286CD-E556-4266-B98A-DE0B05FABBF4}"/>
                </a:ext>
              </a:extLst>
            </p:cNvPr>
            <p:cNvSpPr txBox="1"/>
            <p:nvPr/>
          </p:nvSpPr>
          <p:spPr>
            <a:xfrm>
              <a:off x="4511059" y="2925672"/>
              <a:ext cx="2265098" cy="2369639"/>
            </a:xfrm>
            <a:prstGeom prst="rect">
              <a:avLst/>
            </a:prstGeom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18533" tIns="118533" rIns="118533" bIns="118533" numCol="1" spcCol="1270" anchor="ctr" anchorCtr="0">
              <a:noAutofit/>
            </a:bodyPr>
            <a:lstStyle>
              <a:defPPr>
                <a:defRPr lang="en-US"/>
              </a:defPPr>
              <a:lvl1pPr marL="0" lvl="0" indent="0" algn="ctr" defTabSz="889000">
                <a:lnSpc>
                  <a:spcPct val="90000"/>
                </a:lnSpc>
                <a:spcAft>
                  <a:spcPct val="35000"/>
                </a:spcAft>
                <a:buNone/>
                <a:defRPr sz="2000" b="1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</a:lstStyle>
            <a:p>
              <a:r>
                <a:rPr lang="en-GB" sz="1667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4.  Trade policies in selected sectors</a:t>
              </a:r>
              <a:endParaRPr lang="en-US" sz="166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62D8A53-EF51-D20E-E780-21D46927C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58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37A62-D9D0-0807-0ACE-E195B2757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E0724E1-A481-FD50-0DCC-7BDE42286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18</a:t>
            </a:fld>
            <a:endParaRPr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C2D7837-8B75-CC9F-D5D6-B8AA498AE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386663"/>
              </p:ext>
            </p:extLst>
          </p:nvPr>
        </p:nvGraphicFramePr>
        <p:xfrm>
          <a:off x="876299" y="342901"/>
          <a:ext cx="7391401" cy="5029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7240">
                  <a:extLst>
                    <a:ext uri="{9D8B030D-6E8A-4147-A177-3AD203B41FA5}">
                      <a16:colId xmlns:a16="http://schemas.microsoft.com/office/drawing/2014/main" val="1652950661"/>
                    </a:ext>
                  </a:extLst>
                </a:gridCol>
                <a:gridCol w="2651178">
                  <a:extLst>
                    <a:ext uri="{9D8B030D-6E8A-4147-A177-3AD203B41FA5}">
                      <a16:colId xmlns:a16="http://schemas.microsoft.com/office/drawing/2014/main" val="527602402"/>
                    </a:ext>
                  </a:extLst>
                </a:gridCol>
                <a:gridCol w="2092983">
                  <a:extLst>
                    <a:ext uri="{9D8B030D-6E8A-4147-A177-3AD203B41FA5}">
                      <a16:colId xmlns:a16="http://schemas.microsoft.com/office/drawing/2014/main" val="2810854376"/>
                    </a:ext>
                  </a:extLst>
                </a:gridCol>
              </a:tblGrid>
              <a:tr h="3288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H" sz="8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fr-CH" sz="800">
                          <a:effectLst/>
                        </a:rPr>
                        <a:t>Participating WTO Members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H" sz="8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fr-CH" sz="800">
                          <a:effectLst/>
                        </a:rPr>
                        <a:t>Latest TPR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H" sz="8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fr-CH" sz="800" dirty="0" err="1">
                          <a:effectLst/>
                        </a:rPr>
                        <a:t>Executive</a:t>
                      </a:r>
                      <a:r>
                        <a:rPr lang="fr-CH" sz="800" dirty="0">
                          <a:effectLst/>
                        </a:rPr>
                        <a:t> </a:t>
                      </a:r>
                      <a:r>
                        <a:rPr lang="fr-CH" sz="800" dirty="0" err="1">
                          <a:effectLst/>
                        </a:rPr>
                        <a:t>Summary</a:t>
                      </a:r>
                      <a:endParaRPr lang="en-GB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35543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ES" sz="800">
                          <a:effectLst/>
                        </a:rPr>
                        <a:t>Jordan 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ES" sz="800">
                          <a:effectLst/>
                        </a:rPr>
                        <a:t>27-29 September 2023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2"/>
                        </a:rPr>
                        <a:t>s446_sum_e.pdf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811988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ES" sz="800">
                          <a:effectLst/>
                        </a:rPr>
                        <a:t>Indonesia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ES" sz="800">
                          <a:effectLst/>
                        </a:rPr>
                        <a:t>9-11 December 2020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3"/>
                        </a:rPr>
                        <a:t>s401_sum_e.pdf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1977522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Uganda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20-22 March 2019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4"/>
                        </a:rPr>
                        <a:t>s384_sum_e.pdf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966882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Pakistan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30 March - 1 April 2022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 dirty="0">
                          <a:effectLst/>
                          <a:hlinkClick r:id="rId5"/>
                        </a:rPr>
                        <a:t>s424_sum_e.pdf</a:t>
                      </a:r>
                      <a:endParaRPr lang="en-GB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361594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Bahrain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24-26 November 2021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6"/>
                        </a:rPr>
                        <a:t>s419_sum_e.pdf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8186623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Brunei-Darussalam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27-29 November 2924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7"/>
                        </a:rPr>
                        <a:t>s464_sum_e.pdf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798766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Bangladesh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3-5 April 2019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8"/>
                        </a:rPr>
                        <a:t>s385_sum_e.pdf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4073417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Tajikistan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6 -8 December 2021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9"/>
                        </a:rPr>
                        <a:t>s399_sum_e.pdf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1453232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Türkiye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13-15 November 2023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10"/>
                        </a:rPr>
                        <a:t>s439_sum_e.pdf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1646412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Chad (CEMAC)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20-22 September 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11"/>
                        </a:rPr>
                        <a:t>s445_sum_e.pdf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8488036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Togo (WAEMU)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25-27 October 2017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12"/>
                        </a:rPr>
                        <a:t>s362-00_sum_e.pdf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1032060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Tunisia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13-15 July 2016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13"/>
                        </a:rPr>
                        <a:t>s341_sum_e.pdf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849604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KSA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3-5 March 2021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14"/>
                        </a:rPr>
                        <a:t>s407_sum_e.pdf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937800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Senegal(WAEMU)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25-27 October 2017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12"/>
                        </a:rPr>
                        <a:t>s362-00_sum_e.pdf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6564267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Sierra Leone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>
                          <a:effectLst/>
                        </a:rPr>
                        <a:t>15 and 17 April 2025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 u="sng">
                          <a:effectLst/>
                          <a:hlinkClick r:id="rId15"/>
                        </a:rPr>
                        <a:t>s470_sum_e.pdf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1847322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Oman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17-19 November 2021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16"/>
                        </a:rPr>
                        <a:t>s418_sum_e.pdf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388360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Qatar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6- 8 April 2021 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17"/>
                        </a:rPr>
                        <a:t>s408_sum_e.pdf</a:t>
                      </a:r>
                      <a:r>
                        <a:rPr lang="en-GB" sz="800">
                          <a:effectLst/>
                        </a:rPr>
                        <a:t> 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561326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Kazakhstan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CH" sz="800">
                          <a:effectLst/>
                        </a:rPr>
                        <a:t>25-27 September 2024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18"/>
                        </a:rPr>
                        <a:t>s459_sum_e.pdf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5435854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Kuwait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7-9 February 2012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19"/>
                        </a:rPr>
                        <a:t>s258_sum_e.pdf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360140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Malaysia 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8 – 10 February 2023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20"/>
                        </a:rPr>
                        <a:t>s436_sum_e.pdf</a:t>
                      </a:r>
                      <a:r>
                        <a:rPr lang="en-GB" sz="800">
                          <a:effectLst/>
                        </a:rPr>
                        <a:t> 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298667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Egypt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20-22 February 2018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21"/>
                        </a:rPr>
                        <a:t>s367_sum_e.pdf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2192659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Morocco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22 -24 April 2024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>
                          <a:effectLst/>
                          <a:hlinkClick r:id="rId22"/>
                        </a:rPr>
                        <a:t>s453_sum_e.pdf</a:t>
                      </a:r>
                      <a:r>
                        <a:rPr lang="en-GB" sz="800">
                          <a:effectLst/>
                        </a:rPr>
                        <a:t> 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489834"/>
                  </a:ext>
                </a:extLst>
              </a:tr>
              <a:tr h="20436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Mozambique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fr-CH" sz="800">
                          <a:effectLst/>
                        </a:rPr>
                        <a:t>1-3 July 2024</a:t>
                      </a:r>
                      <a:endParaRPr lang="en-GB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800" u="sng" dirty="0">
                          <a:effectLst/>
                          <a:hlinkClick r:id="rId23"/>
                        </a:rPr>
                        <a:t>s456_sum_e.pdf</a:t>
                      </a:r>
                      <a:endParaRPr lang="en-GB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2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1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6880B3-2C2A-4523-A8BD-3CDCA7492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cs typeface="Calibri" panose="020F0502020204030204" pitchFamily="34" charset="0"/>
              </a:rPr>
              <a:t>The WTO Trade Monitoring Exercise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2AD351-D6AF-4E6F-A960-0EF75FD4CF9C}"/>
              </a:ext>
            </a:extLst>
          </p:cNvPr>
          <p:cNvSpPr/>
          <p:nvPr/>
        </p:nvSpPr>
        <p:spPr>
          <a:xfrm>
            <a:off x="1190872" y="1521357"/>
            <a:ext cx="60379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71477">
              <a:buClr>
                <a:prstClr val="white">
                  <a:lumMod val="50000"/>
                </a:prstClr>
              </a:buClr>
              <a:defRPr/>
            </a:pPr>
            <a:endParaRPr lang="en-GB" sz="750" b="1" dirty="0">
              <a:solidFill>
                <a:srgbClr val="0070C0"/>
              </a:solidFill>
              <a:latin typeface="Arial"/>
            </a:endParaRPr>
          </a:p>
          <a:p>
            <a:pPr algn="just" defTabSz="571477"/>
            <a:endParaRPr lang="en-GB" sz="750" dirty="0">
              <a:solidFill>
                <a:srgbClr val="0070C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0BE62-5B0D-478E-8AC9-7395A3142186}"/>
              </a:ext>
            </a:extLst>
          </p:cNvPr>
          <p:cNvSpPr txBox="1"/>
          <p:nvPr/>
        </p:nvSpPr>
        <p:spPr>
          <a:xfrm>
            <a:off x="1013388" y="5120067"/>
            <a:ext cx="6137910" cy="193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477"/>
            <a:r>
              <a:rPr lang="en-US" sz="657" dirty="0">
                <a:solidFill>
                  <a:prstClr val="black"/>
                </a:solidFill>
                <a:latin typeface="Arial"/>
              </a:rPr>
              <a:t>Further information is available at the WTO Trade Monitoring webpage: </a:t>
            </a:r>
            <a:r>
              <a:rPr lang="en-US" sz="657" dirty="0">
                <a:solidFill>
                  <a:prstClr val="black"/>
                </a:solidFill>
                <a:latin typeface="Arial"/>
                <a:hlinkClick r:id="rId3"/>
              </a:rPr>
              <a:t>https://www.wto.org/english/tratop_e/tpr_e/trade_monitoring_e.htm</a:t>
            </a:r>
            <a:r>
              <a:rPr lang="en-US" sz="657" dirty="0">
                <a:solidFill>
                  <a:prstClr val="black"/>
                </a:solidFill>
                <a:latin typeface="Arial"/>
              </a:rPr>
              <a:t> </a:t>
            </a:r>
            <a:endParaRPr lang="en-GB" sz="65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9AE32-AF7C-C2C5-B98A-3FD87B8604F0}"/>
              </a:ext>
            </a:extLst>
          </p:cNvPr>
          <p:cNvSpPr txBox="1"/>
          <p:nvPr/>
        </p:nvSpPr>
        <p:spPr>
          <a:xfrm>
            <a:off x="1548412" y="1285507"/>
            <a:ext cx="640471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4" indent="-214304" algn="just" defTabSz="571477">
              <a:buClr>
                <a:prstClr val="white">
                  <a:lumMod val="50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</a:rPr>
              <a:t>Origin - 2008-2009 Global Financial Crisis - WTO Trade Monitoring Exercise launched in early 2009 to provide WTO Members and Observers with </a:t>
            </a:r>
            <a:r>
              <a:rPr lang="en-GB" b="1" dirty="0">
                <a:solidFill>
                  <a:prstClr val="black"/>
                </a:solidFill>
              </a:rPr>
              <a:t>regular updates on all trade and trade-related measures</a:t>
            </a:r>
            <a:r>
              <a:rPr lang="en-GB" dirty="0">
                <a:solidFill>
                  <a:prstClr val="black"/>
                </a:solidFill>
              </a:rPr>
              <a:t> implemented in the context of the crisis.</a:t>
            </a:r>
          </a:p>
          <a:p>
            <a:pPr marL="214304" indent="-214304" algn="just" defTabSz="571477">
              <a:buClr>
                <a:prstClr val="white">
                  <a:lumMod val="50000"/>
                </a:prstClr>
              </a:buClr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214304" indent="-214304" algn="just" defTabSz="571477">
              <a:buClr>
                <a:prstClr val="white">
                  <a:lumMod val="50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</a:rPr>
              <a:t>Also in early 2009, G20 Leaders mandated the WTO, together with other international bodies, to monitor and report publicly on G20 adherence to </a:t>
            </a:r>
            <a:r>
              <a:rPr lang="en-GB" b="1" dirty="0">
                <a:solidFill>
                  <a:prstClr val="black"/>
                </a:solidFill>
              </a:rPr>
              <a:t>resisting protectionism </a:t>
            </a:r>
            <a:r>
              <a:rPr lang="en-GB" dirty="0">
                <a:solidFill>
                  <a:prstClr val="black"/>
                </a:solidFill>
              </a:rPr>
              <a:t>and </a:t>
            </a:r>
            <a:r>
              <a:rPr lang="en-GB" b="1" dirty="0">
                <a:solidFill>
                  <a:prstClr val="black"/>
                </a:solidFill>
              </a:rPr>
              <a:t>promoting global trade and investment.</a:t>
            </a:r>
          </a:p>
          <a:p>
            <a:pPr marL="214304" indent="-214304" algn="just" defTabSz="571477">
              <a:buClr>
                <a:prstClr val="white">
                  <a:lumMod val="50000"/>
                </a:prstClr>
              </a:buClr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04" indent="-214304" algn="just" defTabSz="571477">
              <a:buClr>
                <a:prstClr val="white">
                  <a:lumMod val="50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cs typeface="Times New Roman" panose="02020603050405020304" pitchFamily="18" charset="0"/>
                <a:hlinkClick r:id="rId3"/>
              </a:rPr>
              <a:t>2 </a:t>
            </a:r>
            <a:r>
              <a:rPr lang="en-GB" dirty="0">
                <a:solidFill>
                  <a:prstClr val="black"/>
                </a:solidFill>
                <a:hlinkClick r:id="rId3"/>
              </a:rPr>
              <a:t>Trade Monitoring </a:t>
            </a: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reports</a:t>
            </a: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are circulated per year (previously 4) - 1 WTO-wide report and 1 G20 reports – in cooperation with OECD and UNCTAD.</a:t>
            </a:r>
          </a:p>
          <a:p>
            <a:pPr marL="214304" indent="-214304" algn="just" defTabSz="571477">
              <a:buClr>
                <a:prstClr val="white">
                  <a:lumMod val="50000"/>
                </a:prstClr>
              </a:buClr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04" indent="-214304" algn="just" defTabSz="571477">
              <a:buClr>
                <a:prstClr val="white">
                  <a:lumMod val="50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Considerable media coverage given the unique nature of the reports/products.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C159F56-CF71-7F9D-D3C6-411963B075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07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E5F457-7B73-415D-BD43-D5F25742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17451"/>
            <a:ext cx="2724150" cy="685110"/>
          </a:xfrm>
        </p:spPr>
        <p:txBody>
          <a:bodyPr/>
          <a:lstStyle/>
          <a:p>
            <a:r>
              <a:rPr lang="en-GB" dirty="0"/>
              <a:t>WTO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What is it?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DE8F80F-BE6B-41D9-8575-4D681150E2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2</a:t>
            </a:fld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D9CB5E-BC7B-4120-869A-9D89A4E264E2}"/>
              </a:ext>
            </a:extLst>
          </p:cNvPr>
          <p:cNvSpPr txBox="1"/>
          <p:nvPr/>
        </p:nvSpPr>
        <p:spPr>
          <a:xfrm>
            <a:off x="4495800" y="1257300"/>
            <a:ext cx="4191000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The World Trade Organization - a rules-based organization set up by governments to administer multilateral trade agreements (MTAs) and perform a number of other important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Established on 1 January 1995; incorporating the GATT which existed from 1 January 1948 - 31 December 1994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Membership: keeps on changing, but recent figure is 166 Members, 22 acceding. </a:t>
            </a:r>
            <a:r>
              <a:rPr lang="en-GB" altLang="en-US" i="1" dirty="0">
                <a:solidFill>
                  <a:schemeClr val="accent1"/>
                </a:solidFill>
              </a:rPr>
              <a:t>Consensus-based decision-making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Secretariat: around 650 people; different backgrounds and nationalities.  Headed by a Director-General, Dr Ngozi </a:t>
            </a:r>
            <a:r>
              <a:rPr lang="en-GB" altLang="en-US" dirty="0" err="1">
                <a:solidFill>
                  <a:schemeClr val="tx2"/>
                </a:solidFill>
              </a:rPr>
              <a:t>Okonjo</a:t>
            </a:r>
            <a:r>
              <a:rPr lang="en-GB" altLang="en-US" dirty="0">
                <a:solidFill>
                  <a:schemeClr val="tx2"/>
                </a:solidFill>
              </a:rPr>
              <a:t>-Iweala. Offices in Geneva.  No field offices.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Budget: 205 million Swiss francs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1CA8536-00AA-4D22-AD07-182A5E1C21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s://www.wto.org/images/slideshow/wto_building/gallery/album/desktop/DSC_8390.jpg">
            <a:extLst>
              <a:ext uri="{FF2B5EF4-FFF2-40B4-BE49-F238E27FC236}">
                <a16:creationId xmlns:a16="http://schemas.microsoft.com/office/drawing/2014/main" id="{E9DF9647-2FE8-46DF-966C-C5F8F2C6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41" y="1582420"/>
            <a:ext cx="3419919" cy="22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6880B3-2C2A-4523-A8BD-3CDCA7492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cs typeface="Calibri" panose="020F0502020204030204" pitchFamily="34" charset="0"/>
              </a:rPr>
              <a:t>The WTO Trade Monitoring Exercise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BA60C1-CFB8-4790-802D-327F6E87BEA6}"/>
              </a:ext>
            </a:extLst>
          </p:cNvPr>
          <p:cNvSpPr txBox="1"/>
          <p:nvPr/>
        </p:nvSpPr>
        <p:spPr>
          <a:xfrm>
            <a:off x="914978" y="4632076"/>
            <a:ext cx="79242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477"/>
            <a:r>
              <a:rPr lang="en-US" sz="900" dirty="0">
                <a:solidFill>
                  <a:prstClr val="black"/>
                </a:solidFill>
                <a:latin typeface="Arial"/>
              </a:rPr>
              <a:t>Further information is available at the WTO Trade Monitoring webpage: </a:t>
            </a:r>
            <a:r>
              <a:rPr lang="en-US" sz="900" dirty="0">
                <a:solidFill>
                  <a:schemeClr val="accent1"/>
                </a:solidFill>
                <a:latin typeface="Arial"/>
              </a:rPr>
              <a:t>https://www.wto.org/english/tratop_e/tpr_e/trade_monitoring_e.htm</a:t>
            </a:r>
            <a:endParaRPr lang="en-GB" sz="90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3C304-1361-AAED-BB55-F8A6A86F0DF9}"/>
              </a:ext>
            </a:extLst>
          </p:cNvPr>
          <p:cNvSpPr txBox="1"/>
          <p:nvPr/>
        </p:nvSpPr>
        <p:spPr>
          <a:xfrm>
            <a:off x="1342982" y="1531414"/>
            <a:ext cx="68860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4" indent="-214304" algn="just" defTabSz="571477">
              <a:buFont typeface="Arial" panose="020B0604020202020204" pitchFamily="34" charset="0"/>
              <a:buChar char="•"/>
              <a:tabLst>
                <a:tab pos="285739" algn="l"/>
              </a:tabLst>
            </a:pP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regular and cross-cutting </a:t>
            </a:r>
            <a:r>
              <a:rPr lang="en-GB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transparency</a:t>
            </a: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exercise within the multilateral trading system. It has systemic and political importance.</a:t>
            </a:r>
          </a:p>
          <a:p>
            <a:pPr marL="214304" indent="-214304" algn="just" defTabSz="571477">
              <a:buFont typeface="Arial" panose="020B0604020202020204" pitchFamily="34" charset="0"/>
              <a:buChar char="•"/>
              <a:tabLst>
                <a:tab pos="285739" algn="l"/>
              </a:tabLst>
            </a:pP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04" indent="-214304" algn="just" defTabSz="571477">
              <a:buFont typeface="Arial" panose="020B0604020202020204" pitchFamily="34" charset="0"/>
              <a:buChar char="•"/>
              <a:tabLst>
                <a:tab pos="285739" algn="l"/>
              </a:tabLst>
            </a:pP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Providing regular snapshots of the latest trends in the implementation of new trade and trade-related measures and on developments in the trade policy-making.</a:t>
            </a:r>
          </a:p>
          <a:p>
            <a:pPr marL="214304" indent="-214304" algn="just" defTabSz="571477">
              <a:buFont typeface="Arial" panose="020B0604020202020204" pitchFamily="34" charset="0"/>
              <a:buChar char="•"/>
              <a:tabLst>
                <a:tab pos="285739" algn="l"/>
              </a:tabLst>
            </a:pP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04" indent="-214304" algn="just" defTabSz="571477">
              <a:buFont typeface="Arial" panose="020B0604020202020204" pitchFamily="34" charset="0"/>
              <a:buChar char="•"/>
              <a:tabLst>
                <a:tab pos="285739" algn="l"/>
              </a:tabLst>
            </a:pPr>
            <a:r>
              <a:rPr lang="en-GB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Inclusive</a:t>
            </a: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platform for a multilateral peer review of trade issues in general, and trade policies in particular.  A transparency exercise, </a:t>
            </a:r>
            <a:r>
              <a:rPr lang="en-GB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legal exercise.</a:t>
            </a:r>
          </a:p>
          <a:p>
            <a:pPr marL="214304" indent="-214304" algn="just" defTabSz="571477">
              <a:buFont typeface="Arial" panose="020B0604020202020204" pitchFamily="34" charset="0"/>
              <a:buChar char="•"/>
              <a:tabLst>
                <a:tab pos="285739" algn="l"/>
              </a:tabLst>
            </a:pP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04" indent="-214304" algn="just" defTabSz="571477">
              <a:buFont typeface="Arial" panose="020B0604020202020204" pitchFamily="34" charset="0"/>
              <a:buChar char="•"/>
              <a:tabLst>
                <a:tab pos="285739" algn="l"/>
              </a:tabLst>
            </a:pP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Information in the reports – factual, derived from multiple sources, including notifications – is </a:t>
            </a:r>
            <a:r>
              <a:rPr lang="en-GB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verified by Members</a:t>
            </a: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Important stakeholder relationship.</a:t>
            </a: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2182631-D793-EF22-5BE3-47EC26433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09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86EC33-E01B-4F7B-8B2D-5CEE26C80E3D}"/>
              </a:ext>
            </a:extLst>
          </p:cNvPr>
          <p:cNvSpPr/>
          <p:nvPr/>
        </p:nvSpPr>
        <p:spPr>
          <a:xfrm>
            <a:off x="1066800" y="1191583"/>
            <a:ext cx="5535414" cy="387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9" indent="-285739" defTabSz="571477"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prstClr val="black"/>
                </a:solidFill>
              </a:rPr>
              <a:t>Recent economic and trade developments</a:t>
            </a:r>
          </a:p>
          <a:p>
            <a:pPr marL="214304" indent="-214304" defTabSz="571477">
              <a:buFont typeface="Wingdings" panose="05000000000000000000" pitchFamily="2" charset="2"/>
              <a:buChar char="ü"/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 marL="285739" indent="-285739" defTabSz="571477"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prstClr val="black"/>
                </a:solidFill>
              </a:rPr>
              <a:t>Sanitary and Phytosanitary (SPS) measures</a:t>
            </a:r>
          </a:p>
          <a:p>
            <a:pPr marL="214304" indent="-214304" defTabSz="571477">
              <a:buFont typeface="Wingdings" panose="05000000000000000000" pitchFamily="2" charset="2"/>
              <a:buChar char="ü"/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 marL="285739" indent="-285739" defTabSz="571477"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prstClr val="black"/>
                </a:solidFill>
              </a:rPr>
              <a:t>Technical Barriers to Trade (TBT) measures</a:t>
            </a:r>
          </a:p>
          <a:p>
            <a:pPr marL="214304" indent="-214304" defTabSz="571477">
              <a:buFont typeface="Wingdings" panose="05000000000000000000" pitchFamily="2" charset="2"/>
              <a:buChar char="ü"/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 marL="285739" indent="-285739" defTabSz="571477"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prstClr val="black"/>
                </a:solidFill>
              </a:rPr>
              <a:t>Trade concerns</a:t>
            </a:r>
          </a:p>
          <a:p>
            <a:pPr marL="214304" indent="-214304" defTabSz="571477">
              <a:buFont typeface="Wingdings" panose="05000000000000000000" pitchFamily="2" charset="2"/>
              <a:buChar char="ü"/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 marL="285739" indent="-285739" defTabSz="571477"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prstClr val="black"/>
                </a:solidFill>
              </a:rPr>
              <a:t>Policy developments in Agriculture, Services, IP</a:t>
            </a:r>
          </a:p>
          <a:p>
            <a:pPr marL="214304" indent="-214304" defTabSz="571477">
              <a:buFont typeface="Wingdings" panose="05000000000000000000" pitchFamily="2" charset="2"/>
              <a:buChar char="ü"/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 marL="285739" indent="-285739" defTabSz="571477"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prstClr val="black"/>
                </a:solidFill>
              </a:rPr>
              <a:t>Selected trade policy issues</a:t>
            </a:r>
          </a:p>
          <a:p>
            <a:pPr marL="214304" indent="-214304" defTabSz="571477">
              <a:buFont typeface="Wingdings" panose="05000000000000000000" pitchFamily="2" charset="2"/>
              <a:buChar char="ü"/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 marL="285739" indent="-285739" defTabSz="571477"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prstClr val="black"/>
                </a:solidFill>
              </a:rPr>
              <a:t>Transparency of trade policies</a:t>
            </a:r>
          </a:p>
          <a:p>
            <a:pPr defTabSz="571477"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 marL="285739" indent="-285739" defTabSz="571477"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prstClr val="black"/>
                </a:solidFill>
              </a:rPr>
              <a:t>Topical/analytical boxes</a:t>
            </a:r>
          </a:p>
          <a:p>
            <a:pPr marL="214304" indent="-214304" defTabSz="571477">
              <a:buFont typeface="Wingdings" panose="05000000000000000000" pitchFamily="2" charset="2"/>
              <a:buChar char="ü"/>
              <a:defRPr/>
            </a:pPr>
            <a:endParaRPr lang="en-GB" sz="562" dirty="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4ADD2-E269-4648-390E-0CAB94FE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17451"/>
            <a:ext cx="4133850" cy="685110"/>
          </a:xfrm>
        </p:spPr>
        <p:txBody>
          <a:bodyPr/>
          <a:lstStyle/>
          <a:p>
            <a:r>
              <a:rPr lang="en-GB" kern="0" dirty="0"/>
              <a:t>Issues covered in the Reports</a:t>
            </a:r>
            <a:br>
              <a:rPr lang="en-GB" kern="0" dirty="0"/>
            </a:br>
            <a:endParaRPr lang="en-GB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7046E3C-E35F-067F-33C8-0367A1643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21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2B38C8-55FD-A336-4E41-E836FF16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17451"/>
            <a:ext cx="4133850" cy="1003659"/>
          </a:xfrm>
        </p:spPr>
        <p:txBody>
          <a:bodyPr/>
          <a:lstStyle/>
          <a:p>
            <a:r>
              <a:rPr lang="en-GB" dirty="0"/>
              <a:t>Example of information in Reports</a:t>
            </a:r>
            <a:br>
              <a:rPr lang="en-GB" dirty="0"/>
            </a:b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CEA43E-D981-D0F9-D8C5-E84E260BE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77"/>
          <a:stretch/>
        </p:blipFill>
        <p:spPr>
          <a:xfrm>
            <a:off x="1627040" y="1632776"/>
            <a:ext cx="4937739" cy="3282522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5C63DC4-01FE-7890-F2F7-391D3BA94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11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1CF1-A26F-4662-BD7D-4379D50E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42" y="393407"/>
            <a:ext cx="4133850" cy="366561"/>
          </a:xfrm>
        </p:spPr>
        <p:txBody>
          <a:bodyPr>
            <a:normAutofit/>
          </a:bodyPr>
          <a:lstStyle/>
          <a:p>
            <a:r>
              <a:rPr lang="en-US" b="1" dirty="0"/>
              <a:t>Examples of measures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349CD-BDC4-4748-9DC5-73DB2A1DDA72}"/>
              </a:ext>
            </a:extLst>
          </p:cNvPr>
          <p:cNvSpPr txBox="1"/>
          <p:nvPr/>
        </p:nvSpPr>
        <p:spPr>
          <a:xfrm>
            <a:off x="1497594" y="1668666"/>
            <a:ext cx="1906938" cy="15540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71477"/>
            <a:r>
              <a:rPr lang="en-US" sz="1125" b="1" dirty="0">
                <a:solidFill>
                  <a:srgbClr val="0070C0"/>
                </a:solidFill>
                <a:latin typeface="Arial"/>
              </a:rPr>
              <a:t>Goods - Liberalizing</a:t>
            </a:r>
          </a:p>
          <a:p>
            <a:pPr defTabSz="571477"/>
            <a:r>
              <a:rPr lang="en-US" sz="1125" dirty="0">
                <a:solidFill>
                  <a:prstClr val="black"/>
                </a:solidFill>
                <a:latin typeface="Arial"/>
              </a:rPr>
              <a:t>Angola, 1/1/16: Temporary elimination on import tariffs on horse mackerel fish, under an import quota of 90,000 </a:t>
            </a:r>
            <a:r>
              <a:rPr lang="en-US" sz="1125" dirty="0" err="1">
                <a:solidFill>
                  <a:prstClr val="black"/>
                </a:solidFill>
                <a:latin typeface="Arial"/>
              </a:rPr>
              <a:t>tonnes</a:t>
            </a:r>
            <a:endParaRPr lang="en-US" sz="687" dirty="0">
              <a:solidFill>
                <a:prstClr val="black"/>
              </a:solidFill>
              <a:latin typeface="Arial"/>
            </a:endParaRPr>
          </a:p>
          <a:p>
            <a:pPr defTabSz="571477"/>
            <a:endParaRPr lang="en-GB" sz="687" dirty="0">
              <a:solidFill>
                <a:prstClr val="black"/>
              </a:solidFill>
              <a:latin typeface="Arial"/>
            </a:endParaRPr>
          </a:p>
          <a:p>
            <a:pPr defTabSz="571477"/>
            <a:endParaRPr lang="en-GB" sz="687" dirty="0">
              <a:solidFill>
                <a:prstClr val="black"/>
              </a:solidFill>
              <a:latin typeface="Arial"/>
            </a:endParaRPr>
          </a:p>
          <a:p>
            <a:pPr defTabSz="571477"/>
            <a:r>
              <a:rPr lang="en-GB" sz="687" dirty="0">
                <a:solidFill>
                  <a:prstClr val="black"/>
                </a:solidFill>
                <a:latin typeface="Arial"/>
              </a:rPr>
              <a:t>Source: </a:t>
            </a:r>
            <a:r>
              <a:rPr lang="en-US" sz="687" dirty="0">
                <a:solidFill>
                  <a:srgbClr val="212529"/>
                </a:solidFill>
                <a:latin typeface="Arial"/>
              </a:rPr>
              <a:t>Presidential Decree No. 20/16 (January 2016)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3F89A-9082-462C-9472-1B2DEDC60B78}"/>
              </a:ext>
            </a:extLst>
          </p:cNvPr>
          <p:cNvSpPr txBox="1"/>
          <p:nvPr/>
        </p:nvSpPr>
        <p:spPr>
          <a:xfrm>
            <a:off x="4694341" y="3266785"/>
            <a:ext cx="2261744" cy="17271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71477"/>
            <a:r>
              <a:rPr lang="en-US" sz="1125" b="1" dirty="0">
                <a:solidFill>
                  <a:srgbClr val="0070C0"/>
                </a:solidFill>
                <a:latin typeface="Arial"/>
              </a:rPr>
              <a:t>IP</a:t>
            </a:r>
          </a:p>
          <a:p>
            <a:pPr defTabSz="571477"/>
            <a:r>
              <a:rPr lang="en-US" sz="1125" dirty="0">
                <a:solidFill>
                  <a:prstClr val="black"/>
                </a:solidFill>
                <a:latin typeface="Arial"/>
              </a:rPr>
              <a:t>Chile, 2/4/22: INAPI contributed to the elaboration of the public domain patent report on technologies to combat COVID-19.</a:t>
            </a:r>
          </a:p>
          <a:p>
            <a:pPr defTabSz="571477"/>
            <a:endParaRPr lang="en-US" sz="1125" dirty="0">
              <a:solidFill>
                <a:prstClr val="black"/>
              </a:solidFill>
              <a:latin typeface="Arial"/>
            </a:endParaRPr>
          </a:p>
          <a:p>
            <a:pPr defTabSz="571477"/>
            <a:r>
              <a:rPr lang="en-US" sz="687" dirty="0">
                <a:solidFill>
                  <a:prstClr val="black"/>
                </a:solidFill>
                <a:latin typeface="Arial"/>
                <a:ea typeface="Roboto" panose="02000000000000000000" pitchFamily="2" charset="0"/>
              </a:rPr>
              <a:t>Source: </a:t>
            </a:r>
            <a:r>
              <a:rPr lang="en-GB" sz="687" dirty="0">
                <a:solidFill>
                  <a:srgbClr val="212529"/>
                </a:solidFill>
                <a:latin typeface="Arial"/>
                <a:hlinkClick r:id="rId2"/>
              </a:rPr>
              <a:t>https://www.inapi.cl/sala-de-prensa/detalle-noticia/oficinas-de-prosur-publican-informe-de-tecnologias-de-dominio-publico-para-enfrentar-efectos-de-crisis-sanitaria</a:t>
            </a:r>
            <a:endParaRPr lang="en-GB" sz="687" dirty="0">
              <a:solidFill>
                <a:srgbClr val="212529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A8D31-1C38-48F9-8D05-849C08F9D84C}"/>
              </a:ext>
            </a:extLst>
          </p:cNvPr>
          <p:cNvSpPr txBox="1"/>
          <p:nvPr/>
        </p:nvSpPr>
        <p:spPr>
          <a:xfrm>
            <a:off x="3451721" y="1663466"/>
            <a:ext cx="3504363" cy="15830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71477"/>
            <a:r>
              <a:rPr lang="en-US" sz="1125" b="1" dirty="0">
                <a:solidFill>
                  <a:srgbClr val="0070C0"/>
                </a:solidFill>
                <a:latin typeface="Arial"/>
              </a:rPr>
              <a:t>Trade Remedies</a:t>
            </a:r>
          </a:p>
          <a:p>
            <a:pPr defTabSz="571477"/>
            <a:r>
              <a:rPr lang="en-US" sz="1125" dirty="0">
                <a:solidFill>
                  <a:prstClr val="black"/>
                </a:solidFill>
                <a:latin typeface="Arial"/>
              </a:rPr>
              <a:t>Dominican Republic, 28/1/16: Initiation on 28 January 2016 of anti-dumping investigation on imports of corrugated or deformed steel rods and bars for concrete reinforcement from China. </a:t>
            </a:r>
          </a:p>
          <a:p>
            <a:pPr defTabSz="571477"/>
            <a:r>
              <a:rPr lang="en-US" sz="1125" dirty="0">
                <a:solidFill>
                  <a:prstClr val="black"/>
                </a:solidFill>
                <a:latin typeface="Arial"/>
              </a:rPr>
              <a:t>Provisional and definitive duties imposed on 11 July 2016 and 25 January 2017, respectively.</a:t>
            </a:r>
            <a:endParaRPr lang="en-US" sz="1125" dirty="0">
              <a:solidFill>
                <a:srgbClr val="212529"/>
              </a:solidFill>
              <a:latin typeface="Arial"/>
            </a:endParaRPr>
          </a:p>
          <a:p>
            <a:pPr defTabSz="571477"/>
            <a:endParaRPr lang="en-US" sz="1125" dirty="0">
              <a:solidFill>
                <a:prstClr val="black"/>
              </a:solidFill>
              <a:latin typeface="Arial"/>
            </a:endParaRPr>
          </a:p>
          <a:p>
            <a:pPr defTabSz="571477"/>
            <a:r>
              <a:rPr lang="en-GB" sz="687" dirty="0">
                <a:solidFill>
                  <a:prstClr val="black"/>
                </a:solidFill>
                <a:latin typeface="Arial"/>
              </a:rPr>
              <a:t>Source: </a:t>
            </a:r>
            <a:r>
              <a:rPr lang="pt-BR" sz="687" dirty="0">
                <a:solidFill>
                  <a:srgbClr val="212529"/>
                </a:solidFill>
                <a:latin typeface="Arial"/>
              </a:rPr>
              <a:t>WTO </a:t>
            </a:r>
            <a:r>
              <a:rPr lang="pt-BR" sz="687" dirty="0" err="1">
                <a:solidFill>
                  <a:srgbClr val="212529"/>
                </a:solidFill>
                <a:latin typeface="Arial"/>
              </a:rPr>
              <a:t>document</a:t>
            </a:r>
            <a:r>
              <a:rPr lang="pt-BR" sz="687" dirty="0">
                <a:solidFill>
                  <a:srgbClr val="212529"/>
                </a:solidFill>
                <a:latin typeface="Arial"/>
              </a:rPr>
              <a:t> G/ADP/N/300/DOM, 16 </a:t>
            </a:r>
            <a:r>
              <a:rPr lang="pt-BR" sz="687" dirty="0" err="1">
                <a:solidFill>
                  <a:srgbClr val="212529"/>
                </a:solidFill>
                <a:latin typeface="Arial"/>
              </a:rPr>
              <a:t>October</a:t>
            </a:r>
            <a:r>
              <a:rPr lang="pt-BR" sz="687" dirty="0">
                <a:solidFill>
                  <a:srgbClr val="212529"/>
                </a:solidFill>
                <a:latin typeface="Arial"/>
              </a:rPr>
              <a:t> 2017</a:t>
            </a:r>
            <a:endParaRPr lang="en-GB" sz="68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1E198-A43E-4606-8388-92E2C0FC4437}"/>
              </a:ext>
            </a:extLst>
          </p:cNvPr>
          <p:cNvSpPr txBox="1"/>
          <p:nvPr/>
        </p:nvSpPr>
        <p:spPr>
          <a:xfrm>
            <a:off x="1497595" y="3266236"/>
            <a:ext cx="3139071" cy="168879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71477"/>
            <a:r>
              <a:rPr lang="en-US" sz="1125" b="1" dirty="0">
                <a:solidFill>
                  <a:srgbClr val="0070C0"/>
                </a:solidFill>
                <a:latin typeface="Arial"/>
              </a:rPr>
              <a:t>Services</a:t>
            </a:r>
          </a:p>
          <a:p>
            <a:pPr defTabSz="571477"/>
            <a:r>
              <a:rPr lang="en-US" sz="1125" dirty="0">
                <a:solidFill>
                  <a:srgbClr val="212529"/>
                </a:solidFill>
                <a:latin typeface="Arial"/>
              </a:rPr>
              <a:t>Benin, 17/02/20: </a:t>
            </a:r>
            <a:r>
              <a:rPr lang="en-US" sz="1125" dirty="0">
                <a:solidFill>
                  <a:prstClr val="black"/>
                </a:solidFill>
                <a:latin typeface="Arial"/>
              </a:rPr>
              <a:t>Benin's Agency for the Promotion of Investments and Exports launched a new online platform allowing all regulatory processes required to open a business to be conducted digitally, at lower costs and more promptly.</a:t>
            </a:r>
          </a:p>
          <a:p>
            <a:pPr defTabSz="571477"/>
            <a:endParaRPr lang="en-US" sz="1125" dirty="0">
              <a:solidFill>
                <a:prstClr val="black"/>
              </a:solidFill>
              <a:latin typeface="Arial"/>
            </a:endParaRPr>
          </a:p>
          <a:p>
            <a:pPr defTabSz="571477"/>
            <a:r>
              <a:rPr lang="en-GB" sz="687" dirty="0">
                <a:solidFill>
                  <a:prstClr val="black"/>
                </a:solidFill>
                <a:latin typeface="Arial"/>
              </a:rPr>
              <a:t>Source: </a:t>
            </a:r>
            <a:r>
              <a:rPr lang="fr-FR" sz="687" dirty="0">
                <a:solidFill>
                  <a:srgbClr val="212529"/>
                </a:solidFill>
                <a:latin typeface="Arial"/>
                <a:hlinkClick r:id="rId3"/>
              </a:rPr>
              <a:t>https://cio-mag.com/le-benin-lance-sa-plateforme-de-creation-dentreprise-en-ligne/</a:t>
            </a:r>
            <a:r>
              <a:rPr lang="fr-FR" sz="687" dirty="0">
                <a:solidFill>
                  <a:srgbClr val="212529"/>
                </a:solidFill>
                <a:latin typeface="Arial"/>
              </a:rPr>
              <a:t> </a:t>
            </a:r>
            <a:endParaRPr lang="en-GB" sz="68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92A7B18-25DA-BA5F-18CF-D4B8D1B2D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65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E4FD6-1DCF-D24A-A4CE-DB42FD9D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17451"/>
            <a:ext cx="4133850" cy="1003659"/>
          </a:xfrm>
        </p:spPr>
        <p:txBody>
          <a:bodyPr/>
          <a:lstStyle/>
          <a:p>
            <a:r>
              <a:rPr lang="en-GB" dirty="0"/>
              <a:t>Trade measures are publicly available </a:t>
            </a:r>
            <a:br>
              <a:rPr lang="en-GB" dirty="0"/>
            </a:b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366770-769A-4732-B3EB-7B6BB54AC4E8}"/>
              </a:ext>
            </a:extLst>
          </p:cNvPr>
          <p:cNvSpPr txBox="1">
            <a:spLocks/>
          </p:cNvSpPr>
          <p:nvPr/>
        </p:nvSpPr>
        <p:spPr>
          <a:xfrm>
            <a:off x="1218241" y="941625"/>
            <a:ext cx="5405124" cy="657963"/>
          </a:xfrm>
          <a:prstGeom prst="rect">
            <a:avLst/>
          </a:prstGeom>
        </p:spPr>
        <p:txBody>
          <a:bodyPr vert="horz" lIns="57150" tIns="28575" rIns="57150" bIns="28575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28608"/>
            <a:endParaRPr lang="en-GB" sz="225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3B2CB-BBFE-471E-8F94-734AB3E2D0A8}"/>
              </a:ext>
            </a:extLst>
          </p:cNvPr>
          <p:cNvSpPr txBox="1"/>
          <p:nvPr/>
        </p:nvSpPr>
        <p:spPr>
          <a:xfrm>
            <a:off x="1218240" y="2270801"/>
            <a:ext cx="5502226" cy="120776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71477"/>
            <a:r>
              <a:rPr lang="en-US" sz="1125" b="1" dirty="0">
                <a:solidFill>
                  <a:srgbClr val="0070C0"/>
                </a:solidFill>
                <a:latin typeface="Arial"/>
              </a:rPr>
              <a:t>Trade Monitoring Database</a:t>
            </a:r>
          </a:p>
          <a:p>
            <a:pPr algn="ctr" defTabSz="571477"/>
            <a:r>
              <a:rPr lang="en-US" sz="1125" dirty="0">
                <a:solidFill>
                  <a:prstClr val="black"/>
                </a:solidFill>
                <a:latin typeface="Arial"/>
              </a:rPr>
              <a:t>(Goods, Services, IP measures)</a:t>
            </a:r>
          </a:p>
          <a:p>
            <a:pPr algn="ctr" defTabSz="571477"/>
            <a:endParaRPr lang="en-US" sz="1125" b="1" dirty="0">
              <a:solidFill>
                <a:srgbClr val="0070C0"/>
              </a:solidFill>
              <a:latin typeface="Arial"/>
            </a:endParaRPr>
          </a:p>
          <a:p>
            <a:pPr algn="ctr" defTabSz="571477"/>
            <a:r>
              <a:rPr lang="en-GB" sz="1125" dirty="0">
                <a:solidFill>
                  <a:prstClr val="black"/>
                </a:solidFill>
                <a:latin typeface="Arial"/>
                <a:hlinkClick r:id="rId2"/>
              </a:rPr>
              <a:t>http://tmdb.wto.org</a:t>
            </a:r>
            <a:endParaRPr lang="en-GB" sz="1125" dirty="0">
              <a:solidFill>
                <a:prstClr val="black"/>
              </a:solidFill>
              <a:latin typeface="Arial"/>
            </a:endParaRPr>
          </a:p>
          <a:p>
            <a:pPr algn="ctr" defTabSz="571477"/>
            <a:endParaRPr lang="en-GB" sz="687" dirty="0">
              <a:solidFill>
                <a:prstClr val="black"/>
              </a:solidFill>
              <a:latin typeface="Arial"/>
            </a:endParaRPr>
          </a:p>
          <a:p>
            <a:pPr algn="ctr" defTabSz="571477"/>
            <a:endParaRPr lang="en-GB" sz="687" dirty="0">
              <a:solidFill>
                <a:prstClr val="black"/>
              </a:solidFill>
              <a:latin typeface="Arial"/>
            </a:endParaRPr>
          </a:p>
          <a:p>
            <a:pPr algn="ctr" defTabSz="571477"/>
            <a:endParaRPr lang="en-GB" sz="687" dirty="0">
              <a:solidFill>
                <a:prstClr val="black"/>
              </a:solidFill>
              <a:latin typeface="Arial"/>
            </a:endParaRPr>
          </a:p>
          <a:p>
            <a:pPr algn="ctr" defTabSz="571477"/>
            <a:endParaRPr lang="en-GB" sz="68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3F89FED-63E7-B242-DF84-59B1FC3A1A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48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239517-4152-7EC1-AB33-794533203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57037"/>
            <a:ext cx="7620000" cy="34009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05C026C-EDFE-C28F-231D-209C8AE2A960}"/>
              </a:ext>
            </a:extLst>
          </p:cNvPr>
          <p:cNvSpPr/>
          <p:nvPr/>
        </p:nvSpPr>
        <p:spPr bwMode="auto">
          <a:xfrm>
            <a:off x="2421194" y="2411339"/>
            <a:ext cx="1333500" cy="1129811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defTabSz="571477"/>
            <a:endParaRPr lang="en-US" sz="112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EE9FB8-30F8-C735-E652-5993449FA4FC}"/>
              </a:ext>
            </a:extLst>
          </p:cNvPr>
          <p:cNvSpPr/>
          <p:nvPr/>
        </p:nvSpPr>
        <p:spPr bwMode="auto">
          <a:xfrm>
            <a:off x="762001" y="1013189"/>
            <a:ext cx="1849694" cy="423807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defTabSz="571477"/>
            <a:endParaRPr lang="en-US" sz="112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D77274E-D44A-4DE7-A199-98C4A69BB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3514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44000">
        <p159:morph option="byObject"/>
      </p:transition>
    </mc:Choice>
    <mc:Fallback xmlns="">
      <p:transition spd="slow" advTm="4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AAECB0-019C-212F-A08E-83A0B23A3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30" y="833438"/>
            <a:ext cx="7221141" cy="4048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2C7720-764B-AA85-A2F2-12CF72E5C899}"/>
              </a:ext>
            </a:extLst>
          </p:cNvPr>
          <p:cNvSpPr txBox="1"/>
          <p:nvPr/>
        </p:nvSpPr>
        <p:spPr>
          <a:xfrm>
            <a:off x="1143000" y="2724771"/>
            <a:ext cx="1749489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571477"/>
            <a:r>
              <a:rPr lang="en-GB" sz="1125" b="1" dirty="0">
                <a:solidFill>
                  <a:srgbClr val="C00000"/>
                </a:solidFill>
                <a:latin typeface="Arial"/>
              </a:rPr>
              <a:t>Bahrain</a:t>
            </a:r>
            <a:endParaRPr lang="en-US" sz="1125" b="1" dirty="0">
              <a:solidFill>
                <a:srgbClr val="C00000"/>
              </a:solidFill>
              <a:latin typeface="Arial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1CB74B-0500-7FA6-A126-9B0818F68AEA}"/>
              </a:ext>
            </a:extLst>
          </p:cNvPr>
          <p:cNvCxnSpPr/>
          <p:nvPr/>
        </p:nvCxnSpPr>
        <p:spPr bwMode="auto">
          <a:xfrm flipH="1">
            <a:off x="2365700" y="2198526"/>
            <a:ext cx="1323781" cy="6589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5428205-2645-1422-5B1C-3543F430BD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3102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44000">
        <p159:morph option="byObject"/>
      </p:transition>
    </mc:Choice>
    <mc:Fallback xmlns="">
      <p:transition spd="slow" advTm="4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2A4A27E-16DC-A622-BFE8-F09E683271F5}"/>
              </a:ext>
            </a:extLst>
          </p:cNvPr>
          <p:cNvSpPr/>
          <p:nvPr/>
        </p:nvSpPr>
        <p:spPr bwMode="auto">
          <a:xfrm>
            <a:off x="985546" y="2202842"/>
            <a:ext cx="1849694" cy="423807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defTabSz="571477"/>
            <a:endParaRPr lang="en-US" sz="112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389B99-E64A-2A35-6BC7-995BA8A85ECC}"/>
              </a:ext>
            </a:extLst>
          </p:cNvPr>
          <p:cNvSpPr/>
          <p:nvPr/>
        </p:nvSpPr>
        <p:spPr bwMode="auto">
          <a:xfrm>
            <a:off x="2722306" y="2202842"/>
            <a:ext cx="1849694" cy="423807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defTabSz="571477"/>
            <a:endParaRPr lang="en-US" sz="1125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C557FF-EFB2-D058-2993-0D0F3DEFD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73" y="521830"/>
            <a:ext cx="7535053" cy="4671339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0BB8E26-0470-C26E-C478-52CF3585F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5558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44000">
        <p159:morph option="byObject"/>
      </p:transition>
    </mc:Choice>
    <mc:Fallback xmlns="">
      <p:transition spd="slow" advTm="4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987E9-1A58-1261-6982-68693E62F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107E1-E436-ACAB-B684-4A92BD52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17451"/>
            <a:ext cx="4133850" cy="366561"/>
          </a:xfrm>
        </p:spPr>
        <p:txBody>
          <a:bodyPr/>
          <a:lstStyle/>
          <a:p>
            <a:r>
              <a:rPr lang="fr-CH" dirty="0"/>
              <a:t>e</a:t>
            </a:r>
            <a:r>
              <a:rPr lang="en-GB" dirty="0"/>
              <a:t>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1E48DA-EABB-1CA8-EBC4-E3C1711491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28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8DEC7-0550-6EF3-8DFE-C925873978C3}"/>
              </a:ext>
            </a:extLst>
          </p:cNvPr>
          <p:cNvSpPr txBox="1"/>
          <p:nvPr/>
        </p:nvSpPr>
        <p:spPr>
          <a:xfrm>
            <a:off x="1818236" y="5397549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https://www.epingalert.org/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1A7AAD-5A76-CF98-B0FD-7928A7E84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31" y="773830"/>
            <a:ext cx="7025937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303A1-5094-264C-8CB5-601BA3EB9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B246-3A3A-484C-54F0-947EE8C6E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17451"/>
            <a:ext cx="4133850" cy="366561"/>
          </a:xfrm>
        </p:spPr>
        <p:txBody>
          <a:bodyPr/>
          <a:lstStyle/>
          <a:p>
            <a:r>
              <a:rPr lang="fr-CH" dirty="0"/>
              <a:t>Rules of Origin </a:t>
            </a:r>
            <a:r>
              <a:rPr lang="fr-CH" dirty="0" err="1"/>
              <a:t>Facilitator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E021C5-DC83-F159-9E81-442177B9E9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29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65846-EFC1-773D-571E-ADEDAD81D00A}"/>
              </a:ext>
            </a:extLst>
          </p:cNvPr>
          <p:cNvSpPr txBox="1"/>
          <p:nvPr/>
        </p:nvSpPr>
        <p:spPr>
          <a:xfrm>
            <a:off x="1818236" y="5436573"/>
            <a:ext cx="3810000" cy="16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https://findrulesoforigin.org/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C61AB-2628-3F7B-FDE8-991406165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99896"/>
            <a:ext cx="6994746" cy="47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	</a:t>
            </a:r>
            <a:br>
              <a:rPr lang="en-GB" dirty="0"/>
            </a:br>
            <a:r>
              <a:rPr lang="en-GB" dirty="0"/>
              <a:t>	</a:t>
            </a:r>
            <a:r>
              <a:rPr lang="en-GB" sz="2700" b="1" dirty="0"/>
              <a:t>What remains to be done? </a:t>
            </a:r>
            <a:br>
              <a:rPr lang="en-GB" dirty="0"/>
            </a:br>
            <a:r>
              <a:rPr lang="en-GB" dirty="0"/>
              <a:t>	</a:t>
            </a:r>
            <a:r>
              <a:rPr lang="en-GB" sz="2200" i="1" dirty="0">
                <a:solidFill>
                  <a:schemeClr val="accent6"/>
                </a:solidFill>
              </a:rPr>
              <a:t>22 ongoing accessions, plus ….</a:t>
            </a:r>
            <a:br>
              <a:rPr lang="en-GB" i="1" dirty="0"/>
            </a:br>
            <a:r>
              <a:rPr lang="en-GB" i="1" dirty="0"/>
              <a:t>	</a:t>
            </a:r>
            <a:r>
              <a:rPr lang="en-GB" sz="1667" i="1" dirty="0"/>
              <a:t>(By application date)</a:t>
            </a:r>
            <a:endParaRPr lang="en-GB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 rot="16200000">
            <a:off x="617224" y="5162730"/>
            <a:ext cx="817012" cy="228600"/>
          </a:xfrm>
        </p:spPr>
        <p:txBody>
          <a:bodyPr/>
          <a:lstStyle/>
          <a:p>
            <a:r>
              <a:rPr lang="en-GB" sz="1400" dirty="0"/>
              <a:t>1987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 rot="16200000">
            <a:off x="1075653" y="5162730"/>
            <a:ext cx="817012" cy="228600"/>
          </a:xfrm>
        </p:spPr>
        <p:txBody>
          <a:bodyPr/>
          <a:lstStyle/>
          <a:p>
            <a:r>
              <a:rPr lang="en-GB" sz="1400" dirty="0"/>
              <a:t>1993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 rot="16200000">
            <a:off x="2097285" y="5162730"/>
            <a:ext cx="817012" cy="228600"/>
          </a:xfrm>
        </p:spPr>
        <p:txBody>
          <a:bodyPr/>
          <a:lstStyle/>
          <a:p>
            <a:r>
              <a:rPr lang="en-GB" sz="1400" dirty="0"/>
              <a:t>1996</a:t>
            </a:r>
          </a:p>
        </p:txBody>
      </p:sp>
      <p:cxnSp>
        <p:nvCxnSpPr>
          <p:cNvPr id="62" name="Straight Connector 61"/>
          <p:cNvCxnSpPr>
            <a:cxnSpLocks/>
          </p:cNvCxnSpPr>
          <p:nvPr/>
        </p:nvCxnSpPr>
        <p:spPr>
          <a:xfrm>
            <a:off x="1030571" y="2821844"/>
            <a:ext cx="0" cy="21336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/>
        </p:nvCxnSpPr>
        <p:spPr>
          <a:xfrm flipH="1">
            <a:off x="1482117" y="2293655"/>
            <a:ext cx="13177" cy="266178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2487369" y="2183444"/>
            <a:ext cx="0" cy="27720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</p:cNvCxnSpPr>
          <p:nvPr/>
        </p:nvCxnSpPr>
        <p:spPr>
          <a:xfrm>
            <a:off x="2792169" y="2821844"/>
            <a:ext cx="0" cy="21336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 flipH="1">
            <a:off x="3401769" y="2293655"/>
            <a:ext cx="13177" cy="266178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4230067" y="2183444"/>
            <a:ext cx="0" cy="27720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</p:cNvCxnSpPr>
          <p:nvPr/>
        </p:nvCxnSpPr>
        <p:spPr>
          <a:xfrm>
            <a:off x="4872733" y="2821844"/>
            <a:ext cx="0" cy="21336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</p:cNvCxnSpPr>
          <p:nvPr/>
        </p:nvCxnSpPr>
        <p:spPr>
          <a:xfrm flipH="1">
            <a:off x="5535202" y="2293655"/>
            <a:ext cx="13177" cy="266178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</p:cNvCxnSpPr>
          <p:nvPr/>
        </p:nvCxnSpPr>
        <p:spPr>
          <a:xfrm>
            <a:off x="6086014" y="2183444"/>
            <a:ext cx="0" cy="27720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cxnSpLocks/>
          </p:cNvCxnSpPr>
          <p:nvPr/>
        </p:nvCxnSpPr>
        <p:spPr>
          <a:xfrm>
            <a:off x="6362237" y="3528060"/>
            <a:ext cx="0" cy="1427384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/>
            <a:stCxn id="3114" idx="1"/>
          </p:cNvCxnSpPr>
          <p:nvPr/>
        </p:nvCxnSpPr>
        <p:spPr>
          <a:xfrm flipH="1">
            <a:off x="7072286" y="2894736"/>
            <a:ext cx="16101" cy="2084964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5"/>
          <p:cNvSpPr>
            <a:spLocks noGrp="1"/>
          </p:cNvSpPr>
          <p:nvPr>
            <p:ph type="body" sz="quarter" idx="13"/>
          </p:nvPr>
        </p:nvSpPr>
        <p:spPr>
          <a:xfrm rot="16200000">
            <a:off x="3126571" y="5162730"/>
            <a:ext cx="817012" cy="228600"/>
          </a:xfrm>
        </p:spPr>
        <p:txBody>
          <a:bodyPr/>
          <a:lstStyle/>
          <a:p>
            <a:r>
              <a:rPr lang="en-GB" sz="1400" dirty="0"/>
              <a:t>1999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3"/>
          </p:nvPr>
        </p:nvSpPr>
        <p:spPr>
          <a:xfrm rot="16200000">
            <a:off x="2455795" y="5162730"/>
            <a:ext cx="817012" cy="228600"/>
          </a:xfrm>
        </p:spPr>
        <p:txBody>
          <a:bodyPr/>
          <a:lstStyle/>
          <a:p>
            <a:r>
              <a:rPr lang="en-GB" sz="1400" dirty="0"/>
              <a:t>1997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3"/>
          </p:nvPr>
        </p:nvSpPr>
        <p:spPr>
          <a:xfrm rot="16200000">
            <a:off x="3824149" y="5162730"/>
            <a:ext cx="817012" cy="228600"/>
          </a:xfrm>
        </p:spPr>
        <p:txBody>
          <a:bodyPr/>
          <a:lstStyle/>
          <a:p>
            <a:r>
              <a:rPr lang="en-GB" sz="1400" dirty="0"/>
              <a:t>2001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13"/>
          </p:nvPr>
        </p:nvSpPr>
        <p:spPr>
          <a:xfrm rot="16200000">
            <a:off x="4466816" y="5162730"/>
            <a:ext cx="817012" cy="228600"/>
          </a:xfrm>
        </p:spPr>
        <p:txBody>
          <a:bodyPr/>
          <a:lstStyle/>
          <a:p>
            <a:r>
              <a:rPr lang="en-GB" sz="1400" dirty="0"/>
              <a:t>2003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13"/>
          </p:nvPr>
        </p:nvSpPr>
        <p:spPr>
          <a:xfrm rot="16200000">
            <a:off x="5121863" y="5162730"/>
            <a:ext cx="817012" cy="228600"/>
          </a:xfrm>
        </p:spPr>
        <p:txBody>
          <a:bodyPr/>
          <a:lstStyle/>
          <a:p>
            <a:r>
              <a:rPr lang="en-GB" sz="1400" dirty="0"/>
              <a:t>2004</a:t>
            </a:r>
          </a:p>
        </p:txBody>
      </p:sp>
      <p:sp>
        <p:nvSpPr>
          <p:cNvPr id="78" name="Text Placeholder 2"/>
          <p:cNvSpPr>
            <a:spLocks noGrp="1"/>
          </p:cNvSpPr>
          <p:nvPr>
            <p:ph type="body" sz="quarter" idx="10"/>
          </p:nvPr>
        </p:nvSpPr>
        <p:spPr>
          <a:xfrm rot="16200000">
            <a:off x="5680097" y="5162730"/>
            <a:ext cx="817012" cy="228600"/>
          </a:xfrm>
        </p:spPr>
        <p:txBody>
          <a:bodyPr/>
          <a:lstStyle/>
          <a:p>
            <a:r>
              <a:rPr lang="en-GB" sz="1400" dirty="0"/>
              <a:t>2005</a:t>
            </a:r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10"/>
          </p:nvPr>
        </p:nvSpPr>
        <p:spPr>
          <a:xfrm rot="16200000">
            <a:off x="5956319" y="5162730"/>
            <a:ext cx="817012" cy="228600"/>
          </a:xfrm>
        </p:spPr>
        <p:txBody>
          <a:bodyPr/>
          <a:lstStyle/>
          <a:p>
            <a:r>
              <a:rPr lang="en-GB" sz="1400" dirty="0"/>
              <a:t>2007</a:t>
            </a:r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10"/>
          </p:nvPr>
        </p:nvSpPr>
        <p:spPr>
          <a:xfrm rot="16200000">
            <a:off x="6666369" y="5162730"/>
            <a:ext cx="817012" cy="228600"/>
          </a:xfrm>
        </p:spPr>
        <p:txBody>
          <a:bodyPr/>
          <a:lstStyle/>
          <a:p>
            <a:r>
              <a:rPr lang="en-GB" sz="1400" dirty="0"/>
              <a:t>2105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902974" y="2148414"/>
            <a:ext cx="8969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Sudan</a:t>
            </a: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-Uzbekistan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74475" y="2037292"/>
            <a:ext cx="723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Belarus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386859" y="1942471"/>
            <a:ext cx="723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Iran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53528" y="2559323"/>
            <a:ext cx="929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Azerbaijan</a:t>
            </a: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b="1" dirty="0">
              <a:solidFill>
                <a:prstClr val="black"/>
              </a:solidFill>
            </a:endParaRPr>
          </a:p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  Andorra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325569" y="1819549"/>
            <a:ext cx="1106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Lebanese Republic</a:t>
            </a: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 Bosnia &amp;  </a:t>
            </a:r>
          </a:p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 Herzegovina</a:t>
            </a: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200" b="1" dirty="0">
              <a:solidFill>
                <a:prstClr val="black"/>
              </a:solidFill>
            </a:endParaRPr>
          </a:p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 Bhutan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105350" y="1919875"/>
            <a:ext cx="8669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Bahamas</a:t>
            </a: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  Syrian </a:t>
            </a:r>
          </a:p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  Arab Rep.</a:t>
            </a: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 </a:t>
            </a:r>
          </a:p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  Libya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774127" y="2556105"/>
            <a:ext cx="723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Ethiopia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440808" y="2020803"/>
            <a:ext cx="632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Iraq</a:t>
            </a: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 Serbia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960162" y="1798373"/>
            <a:ext cx="976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Sao Tomé &amp;  Principe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32994" y="2553950"/>
            <a:ext cx="99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  Equatorial   </a:t>
            </a:r>
          </a:p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  Guinea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50590" y="1897451"/>
            <a:ext cx="99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endParaRPr lang="en-GB" sz="1000" b="1" dirty="0">
              <a:solidFill>
                <a:prstClr val="black"/>
              </a:solidFill>
            </a:endParaRPr>
          </a:p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  Somalia </a:t>
            </a:r>
          </a:p>
        </p:txBody>
      </p:sp>
      <p:pic>
        <p:nvPicPr>
          <p:cNvPr id="3078" name="Picture 6" descr="https://upload.wikimedia.org/wikipedia/commons/thumb/7/77/Flag_of_Algeria.svg/2000px-Flag_of_Alger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0" y="2821844"/>
            <a:ext cx="414495" cy="32004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8/85/Flag_of_Belarus.svg/255px-Flag_of_Belaru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93" y="2283513"/>
            <a:ext cx="427672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upload.wikimedia.org/wikipedia/commons/thumb/c/ca/Flag_of_Iran.svg/255px-Flag_of_Ira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79" y="2176189"/>
            <a:ext cx="41923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upload.wikimedia.org/wikipedia/commons/thumb/d/dd/Flag_of_Azerbaijan.svg/255px-Flag_of_Azerbaija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93" y="2796018"/>
            <a:ext cx="419231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upload.wikimedia.org/wikipedia/commons/thumb/1/19/Flag_of_Andorra.svg/2000px-Flag_of_Andorr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69" y="3604260"/>
            <a:ext cx="41923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upload.wikimedia.org/wikipedia/commons/thumb/5/59/Flag_of_Lebanon.svg/2000px-Flag_of_Lebano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05" y="2191600"/>
            <a:ext cx="426653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upload.wikimedia.org/wikipedia/commons/thumb/b/bf/Flag_of_Bosnia_and_Herzegovina.svg/255px-Flag_of_Bosnia_and_Herzegovina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69" y="2933700"/>
            <a:ext cx="427487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flagspot.net/images/b/bt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69" y="3604260"/>
            <a:ext cx="426653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www.bahamas.gov.bs/wps/wcm/connect/4acd2c63-013f-4a6c-a916-8af81e6adcba/1/bs_flag.gif?MOD=AJPERES&amp;CACHEID=4acd2c63-013f-4a6c-a916-8af81e6adcba/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78" y="2187597"/>
            <a:ext cx="420064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flagspot.net/images/s/sy-1958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88" y="2933700"/>
            <a:ext cx="428872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upload.wikimedia.org/wikipedia/commons/thumb/5/59/Libyan_protesters_flag_%28observed_2011%29.svg/220px-Libyan_protesters_flag_%28observed_2011%29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66" y="3528060"/>
            <a:ext cx="437679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upload.wikimedia.org/wikipedia/commons/thumb/7/71/Flag_of_Ethiopia.svg/255px-Flag_of_Ethiopia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89" y="2821844"/>
            <a:ext cx="427283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s://upload.wikimedia.org/wikipedia/commons/thumb/f/f6/Flag_of_Iraq.svg/255px-Flag_of_Iraq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05" y="2271501"/>
            <a:ext cx="429342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ttps://upload.wikimedia.org/wikipedia/commons/thumb/f/ff/Flag_of_Serbia.svg/2000px-Flag_of_Serbia.sv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79" y="2877643"/>
            <a:ext cx="419775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https://upload.wikimedia.org/wikipedia/commons/thumb/4/4f/Flag_of_Sao_Tome_and_Principe.svg/1280px-Flag_of_Sao_Tome_and_Principe.sv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79" y="2156341"/>
            <a:ext cx="456884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https://upload.wikimedia.org/wikipedia/commons/thumb/3/31/Flag_of_Equatorial_Guinea.svg/1280px-Flag_of_Equatorial_Guinea.sv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41" y="3528060"/>
            <a:ext cx="47172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http://flagpedia.net/data/flags/ultra/s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87" y="2734716"/>
            <a:ext cx="504382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Connector 56"/>
          <p:cNvCxnSpPr>
            <a:cxnSpLocks/>
          </p:cNvCxnSpPr>
          <p:nvPr/>
        </p:nvCxnSpPr>
        <p:spPr>
          <a:xfrm>
            <a:off x="7259212" y="3904283"/>
            <a:ext cx="0" cy="1051161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60" descr="D:\Users\GALMA\Desktop\S Sudan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62" y="3624009"/>
            <a:ext cx="434007" cy="3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 Placeholder 2"/>
          <p:cNvSpPr>
            <a:spLocks noGrp="1"/>
          </p:cNvSpPr>
          <p:nvPr>
            <p:ph type="body" sz="quarter" idx="10"/>
          </p:nvPr>
        </p:nvSpPr>
        <p:spPr>
          <a:xfrm rot="16200000">
            <a:off x="6905591" y="5192088"/>
            <a:ext cx="816239" cy="17065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sz="1400" dirty="0"/>
              <a:t>2017</a:t>
            </a:r>
          </a:p>
        </p:txBody>
      </p:sp>
      <p:sp>
        <p:nvSpPr>
          <p:cNvPr id="61" name="TextBox 90"/>
          <p:cNvSpPr txBox="1">
            <a:spLocks noChangeArrowheads="1"/>
          </p:cNvSpPr>
          <p:nvPr/>
        </p:nvSpPr>
        <p:spPr bwMode="auto">
          <a:xfrm>
            <a:off x="7150066" y="3275731"/>
            <a:ext cx="60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defTabSz="380985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000" b="1" dirty="0">
                <a:solidFill>
                  <a:prstClr val="black"/>
                </a:solidFill>
                <a:latin typeface="+mj-lt"/>
              </a:rPr>
              <a:t>South Sudan</a:t>
            </a:r>
          </a:p>
        </p:txBody>
      </p:sp>
      <p:cxnSp>
        <p:nvCxnSpPr>
          <p:cNvPr id="92" name="Straight Connector 91"/>
          <p:cNvCxnSpPr>
            <a:cxnSpLocks/>
          </p:cNvCxnSpPr>
          <p:nvPr/>
        </p:nvCxnSpPr>
        <p:spPr>
          <a:xfrm>
            <a:off x="2010342" y="2404092"/>
            <a:ext cx="0" cy="255135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" y="2557162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80985"/>
            <a:r>
              <a:rPr lang="en-GB" sz="1000" b="1" dirty="0">
                <a:solidFill>
                  <a:prstClr val="black"/>
                </a:solidFill>
              </a:rPr>
              <a:t>Algeria</a:t>
            </a:r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11"/>
          </p:nvPr>
        </p:nvSpPr>
        <p:spPr>
          <a:xfrm rot="16200000">
            <a:off x="1581886" y="5190930"/>
            <a:ext cx="817563" cy="171649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sz="1400" dirty="0"/>
              <a:t>1994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010F547-730A-4859-B9F4-60D7A9C2685A}"/>
              </a:ext>
            </a:extLst>
          </p:cNvPr>
          <p:cNvCxnSpPr>
            <a:cxnSpLocks/>
          </p:cNvCxnSpPr>
          <p:nvPr/>
        </p:nvCxnSpPr>
        <p:spPr>
          <a:xfrm flipH="1">
            <a:off x="7668969" y="2975444"/>
            <a:ext cx="13177" cy="19800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0">
            <a:extLst>
              <a:ext uri="{FF2B5EF4-FFF2-40B4-BE49-F238E27FC236}">
                <a16:creationId xmlns:a16="http://schemas.microsoft.com/office/drawing/2014/main" id="{689409A7-A95C-4C38-91AA-D38B94422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683" y="2746810"/>
            <a:ext cx="6421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defTabSz="380985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050" b="1" dirty="0">
                <a:solidFill>
                  <a:prstClr val="black"/>
                </a:solidFill>
                <a:latin typeface="Calibri" pitchFamily="34" charset="0"/>
              </a:rPr>
              <a:t>Curaçao</a:t>
            </a:r>
          </a:p>
        </p:txBody>
      </p:sp>
      <p:pic>
        <p:nvPicPr>
          <p:cNvPr id="1026" name="Picture 2" descr="Flag of Curaçao | Netherlands territorial flag | Britannica">
            <a:extLst>
              <a:ext uri="{FF2B5EF4-FFF2-40B4-BE49-F238E27FC236}">
                <a16:creationId xmlns:a16="http://schemas.microsoft.com/office/drawing/2014/main" id="{F651271A-50C8-4D08-820B-978BC4E7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6268" y="2972583"/>
            <a:ext cx="476994" cy="3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4F66B4F7-1344-4BC7-9445-A125BE1CAF04}"/>
              </a:ext>
            </a:extLst>
          </p:cNvPr>
          <p:cNvSpPr txBox="1">
            <a:spLocks/>
          </p:cNvSpPr>
          <p:nvPr/>
        </p:nvSpPr>
        <p:spPr>
          <a:xfrm rot="16200000">
            <a:off x="7355151" y="5192088"/>
            <a:ext cx="816239" cy="170657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3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GB" sz="1400" dirty="0"/>
              <a:t>2020</a:t>
            </a:r>
          </a:p>
        </p:txBody>
      </p:sp>
      <p:pic>
        <p:nvPicPr>
          <p:cNvPr id="3076" name="Picture 4" descr="https://upload.wikimedia.org/wikipedia/commons/thumb/8/84/Flag_of_Uzbekistan.svg/1280px-Flag_of_Uzbekistan.sv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51" y="3009900"/>
            <a:ext cx="40781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thumb/0/01/Flag_of_Sudan.svg/255px-Flag_of_Sudan.svg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21" y="2401669"/>
            <a:ext cx="404984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F30AF54-ED0E-4DC0-B66D-A028E4B274D2}"/>
              </a:ext>
            </a:extLst>
          </p:cNvPr>
          <p:cNvCxnSpPr>
            <a:cxnSpLocks/>
          </p:cNvCxnSpPr>
          <p:nvPr/>
        </p:nvCxnSpPr>
        <p:spPr>
          <a:xfrm flipH="1">
            <a:off x="8225846" y="3410701"/>
            <a:ext cx="6724" cy="151707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0000957E-28C7-41D0-8028-A5F7F0C70B87}"/>
              </a:ext>
            </a:extLst>
          </p:cNvPr>
          <p:cNvSpPr txBox="1"/>
          <p:nvPr/>
        </p:nvSpPr>
        <p:spPr>
          <a:xfrm flipH="1">
            <a:off x="8005322" y="4823682"/>
            <a:ext cx="400110" cy="77701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GB" b="1" spc="300" dirty="0"/>
              <a:t>2022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D50E281-28E2-417A-860B-9CDF694EE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49" y="3061781"/>
            <a:ext cx="479604" cy="3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88F33142-C221-49AC-9D2F-5144E5BAE143}"/>
              </a:ext>
            </a:extLst>
          </p:cNvPr>
          <p:cNvSpPr txBox="1"/>
          <p:nvPr/>
        </p:nvSpPr>
        <p:spPr>
          <a:xfrm>
            <a:off x="8091902" y="2832184"/>
            <a:ext cx="10746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Turkmenistan</a:t>
            </a:r>
            <a:endParaRPr lang="en-GB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8C529-E46C-4A74-512F-AAB5A5E58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6955E-B950-A85E-7EB8-34F891484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30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60D37-7021-AD07-1B13-F645802C104D}"/>
              </a:ext>
            </a:extLst>
          </p:cNvPr>
          <p:cNvSpPr txBox="1"/>
          <p:nvPr/>
        </p:nvSpPr>
        <p:spPr>
          <a:xfrm>
            <a:off x="1818236" y="5397549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https://findrulesoforigin.org/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A930D-81CA-0386-35BB-9814AEC6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76356"/>
            <a:ext cx="7297988" cy="44224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675223A-DB1D-582C-BEF3-823DEFF2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17451"/>
            <a:ext cx="4133850" cy="366561"/>
          </a:xfrm>
        </p:spPr>
        <p:txBody>
          <a:bodyPr/>
          <a:lstStyle/>
          <a:p>
            <a:r>
              <a:rPr lang="fr-CH" dirty="0"/>
              <a:t>Rules of Origin </a:t>
            </a:r>
            <a:r>
              <a:rPr lang="fr-CH" dirty="0" err="1"/>
              <a:t>Facilitator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78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F6397-00A7-8F82-C025-ED392083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17451"/>
            <a:ext cx="4133850" cy="685110"/>
          </a:xfrm>
        </p:spPr>
        <p:txBody>
          <a:bodyPr/>
          <a:lstStyle/>
          <a:p>
            <a:r>
              <a:rPr lang="en-GB" dirty="0"/>
              <a:t>Standards and Trade Development Facility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65CFE6-5BEE-26FF-BEDB-E029ED736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31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227E0B-5A5A-1F24-724A-7ECC21F5A874}"/>
              </a:ext>
            </a:extLst>
          </p:cNvPr>
          <p:cNvSpPr txBox="1"/>
          <p:nvPr/>
        </p:nvSpPr>
        <p:spPr>
          <a:xfrm>
            <a:off x="3320845" y="5040381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https://standardsfacility.org/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5C51E8-549F-23EF-8428-994BC3D5D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95046"/>
            <a:ext cx="5605649" cy="45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D14E0-6844-BB00-7D76-372C9AE48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EA0B3-190D-301B-FF3C-C3465EE8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17451"/>
            <a:ext cx="4133850" cy="685110"/>
          </a:xfrm>
        </p:spPr>
        <p:txBody>
          <a:bodyPr/>
          <a:lstStyle/>
          <a:p>
            <a:r>
              <a:rPr lang="en-GB" dirty="0"/>
              <a:t>Standards and Trade Development Facility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EE823-53E7-AD4A-9395-E6231243F7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32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20494-3B50-7EA4-E7F5-BF44DDBFD4D8}"/>
              </a:ext>
            </a:extLst>
          </p:cNvPr>
          <p:cNvSpPr txBox="1"/>
          <p:nvPr/>
        </p:nvSpPr>
        <p:spPr>
          <a:xfrm>
            <a:off x="3426205" y="5181154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https://standardsfacility.org/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8C71C-F2A1-407B-DD37-23C286C22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205" y="287625"/>
            <a:ext cx="5336795" cy="465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4BF8-24E0-130D-2A80-806B8FBE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17451"/>
            <a:ext cx="4133850" cy="685110"/>
          </a:xfrm>
        </p:spPr>
        <p:txBody>
          <a:bodyPr/>
          <a:lstStyle/>
          <a:p>
            <a:r>
              <a:rPr lang="en-GB" dirty="0"/>
              <a:t>Enhanced Integrated Framework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3AA9-4B80-FC78-0065-458D827A55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33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B732A-17A0-3AC3-F634-4C69ECD4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77" y="1573739"/>
            <a:ext cx="7086600" cy="3927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1712A1-E45D-E347-AF40-7762123C26C8}"/>
              </a:ext>
            </a:extLst>
          </p:cNvPr>
          <p:cNvSpPr txBox="1"/>
          <p:nvPr/>
        </p:nvSpPr>
        <p:spPr>
          <a:xfrm>
            <a:off x="762000" y="5468779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https://www.enhancedif.org/en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FCDDE-B78B-AA72-6C46-8DE96A0C82E5}"/>
              </a:ext>
            </a:extLst>
          </p:cNvPr>
          <p:cNvSpPr txBox="1"/>
          <p:nvPr/>
        </p:nvSpPr>
        <p:spPr>
          <a:xfrm>
            <a:off x="304800" y="1210587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Diagnostic Trade Integration Studies (DTIS)</a:t>
            </a:r>
          </a:p>
        </p:txBody>
      </p:sp>
    </p:spTree>
    <p:extLst>
      <p:ext uri="{BB962C8B-B14F-4D97-AF65-F5344CB8AC3E}">
        <p14:creationId xmlns:p14="http://schemas.microsoft.com/office/powerpoint/2010/main" val="1775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0850" y="2549724"/>
            <a:ext cx="3162300" cy="571232"/>
          </a:xfrm>
          <a:prstGeom prst="rect">
            <a:avLst/>
          </a:prstGeom>
          <a:noFill/>
        </p:spPr>
        <p:txBody>
          <a:bodyPr wrap="square" lIns="47549" tIns="23774" rIns="47549" bIns="23774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1"/>
                </a:solidFill>
              </a:rPr>
              <a:t>T</a:t>
            </a:r>
            <a:r>
              <a:rPr lang="en-US" sz="3400" b="1" dirty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hank you.</a:t>
            </a:r>
            <a:endParaRPr lang="ru-RU" sz="3400" b="1" dirty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78163" y="2476500"/>
            <a:ext cx="342900" cy="3810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5722938" y="2857500"/>
            <a:ext cx="342900" cy="3810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10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DC7C04-9E47-46CD-A3FA-81A6B08C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17451"/>
            <a:ext cx="2724150" cy="685110"/>
          </a:xfrm>
        </p:spPr>
        <p:txBody>
          <a:bodyPr/>
          <a:lstStyle/>
          <a:p>
            <a:r>
              <a:rPr lang="en-GB" dirty="0"/>
              <a:t>WTO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Main functions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FA7FC00-3D6A-45EF-9F5A-7159A7EBE96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71237" y="1485901"/>
            <a:ext cx="5613400" cy="31242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altLang="en-US" sz="1400" dirty="0">
                <a:solidFill>
                  <a:schemeClr val="tx2"/>
                </a:solidFill>
              </a:rPr>
              <a:t>Administering and implementing the multilateral </a:t>
            </a:r>
            <a:br>
              <a:rPr lang="en-GB" altLang="en-US" sz="1400" dirty="0">
                <a:solidFill>
                  <a:schemeClr val="tx2"/>
                </a:solidFill>
              </a:rPr>
            </a:br>
            <a:r>
              <a:rPr lang="en-GB" altLang="en-US" sz="1400" dirty="0">
                <a:solidFill>
                  <a:schemeClr val="tx2"/>
                </a:solidFill>
              </a:rPr>
              <a:t>and plurilateral trade agreements</a:t>
            </a:r>
          </a:p>
          <a:p>
            <a:pPr>
              <a:lnSpc>
                <a:spcPct val="130000"/>
              </a:lnSpc>
            </a:pPr>
            <a:r>
              <a:rPr lang="en-GB" altLang="en-US" sz="1400" dirty="0">
                <a:solidFill>
                  <a:schemeClr val="tx2"/>
                </a:solidFill>
              </a:rPr>
              <a:t>Forum for multilateral trade negotiations</a:t>
            </a:r>
          </a:p>
          <a:p>
            <a:pPr>
              <a:lnSpc>
                <a:spcPct val="130000"/>
              </a:lnSpc>
            </a:pPr>
            <a:r>
              <a:rPr lang="en-GB" altLang="en-US" sz="1400" dirty="0">
                <a:solidFill>
                  <a:schemeClr val="tx2"/>
                </a:solidFill>
              </a:rPr>
              <a:t>Dispute settlement</a:t>
            </a:r>
          </a:p>
          <a:p>
            <a:pPr>
              <a:lnSpc>
                <a:spcPct val="130000"/>
              </a:lnSpc>
            </a:pPr>
            <a:r>
              <a:rPr lang="en-GB" altLang="en-US" sz="1400" dirty="0">
                <a:solidFill>
                  <a:schemeClr val="tx2"/>
                </a:solidFill>
              </a:rPr>
              <a:t>Overseeing national trade policy</a:t>
            </a:r>
          </a:p>
          <a:p>
            <a:pPr>
              <a:lnSpc>
                <a:spcPct val="130000"/>
              </a:lnSpc>
            </a:pPr>
            <a:r>
              <a:rPr lang="en-GB" altLang="en-US" sz="1400" dirty="0">
                <a:solidFill>
                  <a:schemeClr val="tx2"/>
                </a:solidFill>
              </a:rPr>
              <a:t>Co-operation with other international organizations. IMF and the World Bank (coherence in global economic policy-making)</a:t>
            </a:r>
          </a:p>
          <a:p>
            <a:pPr>
              <a:lnSpc>
                <a:spcPct val="130000"/>
              </a:lnSpc>
            </a:pPr>
            <a:r>
              <a:rPr lang="en-US" altLang="en-US" sz="1400" dirty="0">
                <a:solidFill>
                  <a:schemeClr val="accent1"/>
                </a:solidFill>
              </a:rPr>
              <a:t>Technical Assistance and training</a:t>
            </a:r>
          </a:p>
          <a:p>
            <a:pPr marL="0" indent="0">
              <a:lnSpc>
                <a:spcPct val="130000"/>
              </a:lnSpc>
              <a:buNone/>
            </a:pPr>
            <a:endParaRPr lang="en-GB" altLang="en-US" sz="1400" dirty="0">
              <a:solidFill>
                <a:schemeClr val="accent1"/>
              </a:solidFill>
            </a:endParaRPr>
          </a:p>
        </p:txBody>
      </p:sp>
      <p:sp>
        <p:nvSpPr>
          <p:cNvPr id="16389" name="Oval 4">
            <a:extLst>
              <a:ext uri="{FF2B5EF4-FFF2-40B4-BE49-F238E27FC236}">
                <a16:creationId xmlns:a16="http://schemas.microsoft.com/office/drawing/2014/main" id="{F48C9E39-377E-4B4D-98C1-A9ABCDDD7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171700"/>
            <a:ext cx="1206500" cy="762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00">
                <a:latin typeface="+mj-lt"/>
              </a:rPr>
              <a:t>Art. III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00">
                <a:latin typeface="+mj-lt"/>
              </a:rPr>
              <a:t>WTO Agr.</a:t>
            </a:r>
            <a:endParaRPr lang="en-GB" altLang="en-US" sz="2000">
              <a:latin typeface="+mj-lt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1B8A50B-89C6-4818-8124-207425EC42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586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9190-54B0-1216-07E3-1B1675EB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WTO </a:t>
            </a:r>
            <a:r>
              <a:rPr lang="en-US">
                <a:solidFill>
                  <a:schemeClr val="accent6"/>
                </a:solidFill>
              </a:rPr>
              <a:t>Agreements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AD2B21-226A-F66F-6F55-9E97F58556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5</a:t>
            </a:fld>
            <a:endParaRPr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CAE2598B-76A7-B4D2-EF55-AC12D0FEADD8}"/>
              </a:ext>
            </a:extLst>
          </p:cNvPr>
          <p:cNvGrpSpPr>
            <a:grpSpLocks/>
          </p:cNvGrpSpPr>
          <p:nvPr/>
        </p:nvGrpSpPr>
        <p:grpSpPr bwMode="auto">
          <a:xfrm>
            <a:off x="104158" y="2280018"/>
            <a:ext cx="4292600" cy="2225675"/>
            <a:chOff x="2032" y="1534"/>
            <a:chExt cx="789" cy="1103"/>
          </a:xfrm>
        </p:grpSpPr>
        <p:sp>
          <p:nvSpPr>
            <p:cNvPr id="5" name="AutoShape 14">
              <a:extLst>
                <a:ext uri="{FF2B5EF4-FFF2-40B4-BE49-F238E27FC236}">
                  <a16:creationId xmlns:a16="http://schemas.microsoft.com/office/drawing/2014/main" id="{4DC33690-772C-61CB-5584-E5357D8DE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1534"/>
              <a:ext cx="789" cy="1103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5">
              <a:extLst>
                <a:ext uri="{FF2B5EF4-FFF2-40B4-BE49-F238E27FC236}">
                  <a16:creationId xmlns:a16="http://schemas.microsoft.com/office/drawing/2014/main" id="{AB2E563D-BB9B-84A7-42E0-A86F0F75F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9" y="1537"/>
              <a:ext cx="624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en-US" sz="2000" dirty="0">
                  <a:solidFill>
                    <a:srgbClr val="0066FF"/>
                  </a:solidFill>
                  <a:latin typeface="Arial Black" panose="020B0A04020102020204" pitchFamily="34" charset="0"/>
                </a:rPr>
                <a:t>Annex 1</a:t>
              </a:r>
              <a:endParaRPr lang="fr-FR" altLang="en-US" sz="2000" dirty="0">
                <a:solidFill>
                  <a:srgbClr val="FFCC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C60C060C-2A31-6A6C-6B6F-07F02A3D0626}"/>
              </a:ext>
            </a:extLst>
          </p:cNvPr>
          <p:cNvGrpSpPr>
            <a:grpSpLocks/>
          </p:cNvGrpSpPr>
          <p:nvPr/>
        </p:nvGrpSpPr>
        <p:grpSpPr bwMode="auto">
          <a:xfrm>
            <a:off x="230158" y="2758985"/>
            <a:ext cx="1302870" cy="1463469"/>
            <a:chOff x="288" y="1440"/>
            <a:chExt cx="809" cy="1152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B2D991B4-7F2E-95A9-3001-688716E64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440"/>
              <a:ext cx="809" cy="1152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6FBBE4EB-D280-7F7C-9323-C330C11A8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" y="1458"/>
              <a:ext cx="624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en-US" sz="2400" dirty="0">
                  <a:solidFill>
                    <a:srgbClr val="0066FF"/>
                  </a:solidFill>
                  <a:latin typeface="Arial Black" panose="020B0A04020102020204" pitchFamily="34" charset="0"/>
                </a:rPr>
                <a:t>1A</a:t>
              </a:r>
              <a:endParaRPr lang="fr-FR" altLang="en-US" sz="2400" dirty="0">
                <a:solidFill>
                  <a:srgbClr val="FFCC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BFA76D7D-D463-9B10-D7E8-4269D403B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776"/>
              <a:ext cx="720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br>
                <a:rPr lang="es-ES" altLang="en-US" sz="1000" b="1" dirty="0"/>
              </a:br>
              <a:r>
                <a:rPr lang="en-US" altLang="en-US" sz="1000" dirty="0">
                  <a:solidFill>
                    <a:schemeClr val="tx2"/>
                  </a:solidFill>
                  <a:latin typeface="+mn-lt"/>
                </a:rPr>
                <a:t>Multilateral Agreements on Trade in Goods</a:t>
              </a:r>
              <a:endParaRPr lang="fr-FR" altLang="en-US" sz="1000" b="1" dirty="0">
                <a:latin typeface="+mn-lt"/>
              </a:endParaRP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A247A407-0D91-ED6F-49CF-B1540AD4FC2A}"/>
              </a:ext>
            </a:extLst>
          </p:cNvPr>
          <p:cNvGrpSpPr>
            <a:grpSpLocks/>
          </p:cNvGrpSpPr>
          <p:nvPr/>
        </p:nvGrpSpPr>
        <p:grpSpPr bwMode="auto">
          <a:xfrm>
            <a:off x="1563490" y="2758060"/>
            <a:ext cx="1362144" cy="1960803"/>
            <a:chOff x="1152" y="1515"/>
            <a:chExt cx="830" cy="1443"/>
          </a:xfrm>
        </p:grpSpPr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BC1F1D29-82C0-0540-D5FE-BB2A5BF54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515"/>
              <a:ext cx="809" cy="1077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F380165A-070E-2E1E-59A5-C1E140FA1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" y="1562"/>
              <a:ext cx="672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en-US" sz="2400" dirty="0">
                  <a:solidFill>
                    <a:srgbClr val="0066FF"/>
                  </a:solidFill>
                  <a:latin typeface="Arial Black" panose="020B0A04020102020204" pitchFamily="34" charset="0"/>
                </a:rPr>
                <a:t>1B</a:t>
              </a:r>
              <a:endParaRPr lang="fr-FR" altLang="en-US" sz="2400" dirty="0">
                <a:solidFill>
                  <a:srgbClr val="FFCC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3E7633E2-369B-A799-9FE9-284C1C4C7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" y="1690"/>
              <a:ext cx="720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None/>
                <a:defRPr/>
              </a:pPr>
              <a:br>
                <a:rPr lang="fr-FR" altLang="en-US" sz="1000" b="1" dirty="0"/>
              </a:br>
              <a:br>
                <a:rPr lang="fr-FR" altLang="en-US" sz="1000" b="1" dirty="0"/>
              </a:br>
              <a:r>
                <a:rPr lang="en-US" altLang="en-US" sz="1000" dirty="0">
                  <a:solidFill>
                    <a:schemeClr val="tx2"/>
                  </a:solidFill>
                  <a:latin typeface="+mn-lt"/>
                </a:rPr>
                <a:t>General Agreement on Trade in Services and Annexes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endParaRPr lang="fr-FR" altLang="en-US" sz="24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325935C-7353-6236-F455-AFF15EA767FF}"/>
              </a:ext>
            </a:extLst>
          </p:cNvPr>
          <p:cNvGrpSpPr>
            <a:grpSpLocks/>
          </p:cNvGrpSpPr>
          <p:nvPr/>
        </p:nvGrpSpPr>
        <p:grpSpPr bwMode="auto">
          <a:xfrm>
            <a:off x="2979457" y="2771343"/>
            <a:ext cx="1294550" cy="1697841"/>
            <a:chOff x="2032" y="1534"/>
            <a:chExt cx="789" cy="1270"/>
          </a:xfrm>
        </p:grpSpPr>
        <p:sp>
          <p:nvSpPr>
            <p:cNvPr id="16" name="AutoShape 14">
              <a:extLst>
                <a:ext uri="{FF2B5EF4-FFF2-40B4-BE49-F238E27FC236}">
                  <a16:creationId xmlns:a16="http://schemas.microsoft.com/office/drawing/2014/main" id="{40A97096-61E9-CB1B-4D74-999BC8DA4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1534"/>
              <a:ext cx="789" cy="1103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81BB1347-7505-5F18-E14C-5D13882D6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1" y="1573"/>
              <a:ext cx="55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en-US" sz="2400" dirty="0">
                  <a:solidFill>
                    <a:srgbClr val="0066FF"/>
                  </a:solidFill>
                  <a:latin typeface="Arial Black" panose="020B0A04020102020204" pitchFamily="34" charset="0"/>
                </a:rPr>
                <a:t>1C</a:t>
              </a:r>
              <a:endParaRPr lang="fr-FR" altLang="en-US" sz="2400" dirty="0">
                <a:solidFill>
                  <a:srgbClr val="FFCC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50997B7F-78E5-72F3-27A4-938E7ED9B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" y="1699"/>
              <a:ext cx="720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br>
                <a:rPr lang="fr-FR" altLang="en-US" sz="1000" b="1" dirty="0"/>
              </a:br>
              <a:br>
                <a:rPr lang="fr-FR" altLang="en-US" sz="1000" b="1" dirty="0"/>
              </a:br>
              <a:r>
                <a:rPr lang="en-US" altLang="en-US" sz="1000" dirty="0">
                  <a:solidFill>
                    <a:schemeClr val="tx2"/>
                  </a:solidFill>
                  <a:latin typeface="+mn-lt"/>
                </a:rPr>
                <a:t>Agreement on Trade Related Aspects of Intellectual Property Rights</a:t>
              </a:r>
              <a:endParaRPr lang="fr-FR" altLang="en-US" sz="2400" dirty="0">
                <a:latin typeface="+mn-lt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21E42A63-963F-A8CB-5B7C-EC5233BCA7BC}"/>
              </a:ext>
            </a:extLst>
          </p:cNvPr>
          <p:cNvGrpSpPr>
            <a:grpSpLocks/>
          </p:cNvGrpSpPr>
          <p:nvPr/>
        </p:nvGrpSpPr>
        <p:grpSpPr bwMode="auto">
          <a:xfrm>
            <a:off x="4431198" y="2280018"/>
            <a:ext cx="1576388" cy="2225675"/>
            <a:chOff x="-1248" y="1248"/>
            <a:chExt cx="809" cy="1152"/>
          </a:xfrm>
        </p:grpSpPr>
        <p:sp>
          <p:nvSpPr>
            <p:cNvPr id="20" name="AutoShape 18">
              <a:extLst>
                <a:ext uri="{FF2B5EF4-FFF2-40B4-BE49-F238E27FC236}">
                  <a16:creationId xmlns:a16="http://schemas.microsoft.com/office/drawing/2014/main" id="{143746C6-D5BE-73E7-7CBE-45BAE0DF8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48" y="1248"/>
              <a:ext cx="809" cy="1152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80840575-B3FB-ED65-8DD5-905CB2162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15" y="1254"/>
              <a:ext cx="72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en-US" sz="2000" dirty="0">
                  <a:solidFill>
                    <a:srgbClr val="0066FF"/>
                  </a:solidFill>
                  <a:latin typeface="Arial Black" panose="020B0A04020102020204" pitchFamily="34" charset="0"/>
                </a:rPr>
                <a:t>Annex 2</a:t>
              </a:r>
              <a:endParaRPr lang="fr-FR" altLang="en-US" sz="2000" dirty="0">
                <a:solidFill>
                  <a:srgbClr val="FFCC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335C8022-59B0-4CED-AD99-19319FBE3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00" y="1584"/>
              <a:ext cx="720" cy="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000" dirty="0">
                  <a:solidFill>
                    <a:schemeClr val="tx2"/>
                  </a:solidFill>
                </a:rPr>
                <a:t>Understanding on Rules and Procedures Governing the Settlement of Disputes</a:t>
              </a:r>
              <a:endParaRPr lang="fr-FR" altLang="en-US" sz="24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A541DF14-003B-8E2B-28A8-8F7022923E85}"/>
              </a:ext>
            </a:extLst>
          </p:cNvPr>
          <p:cNvGrpSpPr>
            <a:grpSpLocks/>
          </p:cNvGrpSpPr>
          <p:nvPr/>
        </p:nvGrpSpPr>
        <p:grpSpPr bwMode="auto">
          <a:xfrm>
            <a:off x="5911375" y="2280017"/>
            <a:ext cx="1586640" cy="2227262"/>
            <a:chOff x="-1309" y="1248"/>
            <a:chExt cx="739" cy="1152"/>
          </a:xfrm>
        </p:grpSpPr>
        <p:sp>
          <p:nvSpPr>
            <p:cNvPr id="24" name="AutoShape 22">
              <a:extLst>
                <a:ext uri="{FF2B5EF4-FFF2-40B4-BE49-F238E27FC236}">
                  <a16:creationId xmlns:a16="http://schemas.microsoft.com/office/drawing/2014/main" id="{4E0D36FA-FA29-1AFE-D421-388E20807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50" y="1248"/>
              <a:ext cx="680" cy="1152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CA46ED11-F3D7-EAF6-D0B5-51575A82B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34" y="1251"/>
              <a:ext cx="643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en-US" sz="2000" dirty="0">
                  <a:solidFill>
                    <a:srgbClr val="0066FF"/>
                  </a:solidFill>
                  <a:latin typeface="Arial Black" panose="020B0A04020102020204" pitchFamily="34" charset="0"/>
                </a:rPr>
                <a:t>Annex 3</a:t>
              </a:r>
              <a:endParaRPr lang="fr-FR" altLang="en-US" sz="2000" dirty="0">
                <a:solidFill>
                  <a:srgbClr val="FFCC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6E9D40F1-0029-EE49-5FF9-AF135BD93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09" y="1598"/>
              <a:ext cx="712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altLang="en-US" sz="1000" dirty="0">
                  <a:solidFill>
                    <a:schemeClr val="tx2"/>
                  </a:solidFill>
                </a:rPr>
                <a:t>Trade Policy </a:t>
              </a:r>
              <a:r>
                <a:rPr lang="es-ES" altLang="en-US" sz="1000" dirty="0" err="1">
                  <a:solidFill>
                    <a:schemeClr val="tx2"/>
                  </a:solidFill>
                </a:rPr>
                <a:t>Review</a:t>
              </a:r>
              <a:r>
                <a:rPr lang="es-ES" altLang="en-US" sz="1000" dirty="0">
                  <a:solidFill>
                    <a:schemeClr val="tx2"/>
                  </a:solidFill>
                </a:rPr>
                <a:t> </a:t>
              </a:r>
              <a:r>
                <a:rPr lang="es-ES" altLang="en-US" sz="1000" dirty="0" err="1">
                  <a:solidFill>
                    <a:schemeClr val="tx2"/>
                  </a:solidFill>
                </a:rPr>
                <a:t>Mechanism</a:t>
              </a:r>
              <a:endParaRPr lang="es-ES" altLang="en-US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DECA3481-40C4-63E0-4279-8697B5CC62AB}"/>
              </a:ext>
            </a:extLst>
          </p:cNvPr>
          <p:cNvGrpSpPr>
            <a:grpSpLocks/>
          </p:cNvGrpSpPr>
          <p:nvPr/>
        </p:nvGrpSpPr>
        <p:grpSpPr bwMode="auto">
          <a:xfrm>
            <a:off x="7529299" y="2280210"/>
            <a:ext cx="1492250" cy="2242261"/>
            <a:chOff x="-1248" y="1246"/>
            <a:chExt cx="809" cy="1154"/>
          </a:xfrm>
        </p:grpSpPr>
        <p:sp>
          <p:nvSpPr>
            <p:cNvPr id="28" name="AutoShape 26">
              <a:extLst>
                <a:ext uri="{FF2B5EF4-FFF2-40B4-BE49-F238E27FC236}">
                  <a16:creationId xmlns:a16="http://schemas.microsoft.com/office/drawing/2014/main" id="{4A562DED-1634-4A50-C94C-1E25D0E99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48" y="1248"/>
              <a:ext cx="809" cy="1152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376CFCCB-BB71-D062-1703-7B24DBBB1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15" y="1246"/>
              <a:ext cx="709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en-US" sz="2000" dirty="0">
                  <a:solidFill>
                    <a:srgbClr val="0066FF"/>
                  </a:solidFill>
                  <a:latin typeface="Arial Black" panose="020B0A04020102020204" pitchFamily="34" charset="0"/>
                </a:rPr>
                <a:t>Annex 4</a:t>
              </a:r>
              <a:endParaRPr lang="fr-FR" altLang="en-US" sz="2000" dirty="0">
                <a:solidFill>
                  <a:srgbClr val="FFCC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id="{14251D0F-C475-FF50-E7C1-D7859B973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06" y="1635"/>
              <a:ext cx="720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en-US" sz="1000" dirty="0" err="1">
                  <a:solidFill>
                    <a:schemeClr val="tx2"/>
                  </a:solidFill>
                </a:rPr>
                <a:t>Plurilateral</a:t>
              </a:r>
              <a:r>
                <a:rPr lang="fr-FR" altLang="en-US" sz="1000" dirty="0">
                  <a:solidFill>
                    <a:schemeClr val="tx2"/>
                  </a:solidFill>
                </a:rPr>
                <a:t> Trade </a:t>
              </a:r>
              <a:r>
                <a:rPr lang="fr-FR" altLang="en-US" sz="1000" dirty="0" err="1">
                  <a:solidFill>
                    <a:schemeClr val="tx2"/>
                  </a:solidFill>
                </a:rPr>
                <a:t>Agreements</a:t>
              </a:r>
              <a:endParaRPr lang="fr-FR" altLang="en-US" sz="1000" dirty="0">
                <a:solidFill>
                  <a:schemeClr val="tx2"/>
                </a:solidFill>
              </a:endParaRPr>
            </a:p>
          </p:txBody>
        </p:sp>
      </p:grpSp>
      <p:sp>
        <p:nvSpPr>
          <p:cNvPr id="31" name="Left Brace 30">
            <a:extLst>
              <a:ext uri="{FF2B5EF4-FFF2-40B4-BE49-F238E27FC236}">
                <a16:creationId xmlns:a16="http://schemas.microsoft.com/office/drawing/2014/main" id="{65391C6E-E7F2-A835-A826-D25D7E10D88E}"/>
              </a:ext>
            </a:extLst>
          </p:cNvPr>
          <p:cNvSpPr/>
          <p:nvPr/>
        </p:nvSpPr>
        <p:spPr>
          <a:xfrm rot="5400000">
            <a:off x="4175588" y="-1851488"/>
            <a:ext cx="350953" cy="76353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5A4F49D1-6E8B-EB4B-ECEC-774C0C07A936}"/>
              </a:ext>
            </a:extLst>
          </p:cNvPr>
          <p:cNvSpPr txBox="1">
            <a:spLocks/>
          </p:cNvSpPr>
          <p:nvPr/>
        </p:nvSpPr>
        <p:spPr>
          <a:xfrm>
            <a:off x="1127895" y="1245816"/>
            <a:ext cx="6606606" cy="5236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78308" indent="-178308" algn="l" defTabSz="7132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24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1400" b="1" dirty="0"/>
              <a:t>WTO Agreement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(Marrakesh Agreement Establishing the WTO and its Annexes)</a:t>
            </a:r>
            <a:endParaRPr lang="en-GB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E2A165-4106-B350-2212-E1FFB7F8D0EF}"/>
              </a:ext>
            </a:extLst>
          </p:cNvPr>
          <p:cNvSpPr txBox="1"/>
          <p:nvPr/>
        </p:nvSpPr>
        <p:spPr>
          <a:xfrm>
            <a:off x="936881" y="4955431"/>
            <a:ext cx="2949319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Ministerial Declarations and Decisions</a:t>
            </a:r>
          </a:p>
        </p:txBody>
      </p:sp>
    </p:spTree>
    <p:extLst>
      <p:ext uri="{BB962C8B-B14F-4D97-AF65-F5344CB8AC3E}">
        <p14:creationId xmlns:p14="http://schemas.microsoft.com/office/powerpoint/2010/main" val="21726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02598-683C-4C36-8D5B-BAD6B1AB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17451"/>
            <a:ext cx="6953250" cy="685110"/>
          </a:xfrm>
        </p:spPr>
        <p:txBody>
          <a:bodyPr/>
          <a:lstStyle/>
          <a:p>
            <a:r>
              <a:rPr lang="en-GB" dirty="0"/>
              <a:t>Annex 1A</a:t>
            </a:r>
            <a:br>
              <a:rPr lang="en-GB" dirty="0"/>
            </a:br>
            <a:r>
              <a:rPr lang="en-GB" dirty="0"/>
              <a:t>Multilateral agreements on trade in </a:t>
            </a:r>
            <a:r>
              <a:rPr lang="en-GB" dirty="0">
                <a:solidFill>
                  <a:schemeClr val="accent1"/>
                </a:solidFill>
              </a:rPr>
              <a:t>Goods</a:t>
            </a:r>
          </a:p>
        </p:txBody>
      </p:sp>
      <p:sp>
        <p:nvSpPr>
          <p:cNvPr id="1060866" name="Text Box 2">
            <a:extLst>
              <a:ext uri="{FF2B5EF4-FFF2-40B4-BE49-F238E27FC236}">
                <a16:creationId xmlns:a16="http://schemas.microsoft.com/office/drawing/2014/main" id="{EB0E2317-350E-433B-8D7B-C11903353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636632"/>
            <a:ext cx="2916000" cy="3064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anchor="ctr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Understandings</a:t>
            </a:r>
          </a:p>
        </p:txBody>
      </p:sp>
      <p:sp>
        <p:nvSpPr>
          <p:cNvPr id="1060867" name="Text Box 3">
            <a:extLst>
              <a:ext uri="{FF2B5EF4-FFF2-40B4-BE49-F238E27FC236}">
                <a16:creationId xmlns:a16="http://schemas.microsoft.com/office/drawing/2014/main" id="{5DD732E0-7F28-4184-A2A4-0F5FD4E06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980" y="1999412"/>
            <a:ext cx="5976620" cy="3405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uk-UA"/>
            </a:defPPr>
            <a:lvl1pPr>
              <a:spcBef>
                <a:spcPct val="50000"/>
              </a:spcBef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Agreements on:</a:t>
            </a:r>
          </a:p>
        </p:txBody>
      </p:sp>
      <p:sp>
        <p:nvSpPr>
          <p:cNvPr id="1060868" name="Text Box 4">
            <a:extLst>
              <a:ext uri="{FF2B5EF4-FFF2-40B4-BE49-F238E27FC236}">
                <a16:creationId xmlns:a16="http://schemas.microsoft.com/office/drawing/2014/main" id="{8E44B1B6-86E3-4233-AA9C-44DDCB3EB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980" y="2396965"/>
            <a:ext cx="2916000" cy="3064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Agriculture</a:t>
            </a:r>
          </a:p>
        </p:txBody>
      </p:sp>
      <p:sp>
        <p:nvSpPr>
          <p:cNvPr id="1060869" name="Text Box 5">
            <a:extLst>
              <a:ext uri="{FF2B5EF4-FFF2-40B4-BE49-F238E27FC236}">
                <a16:creationId xmlns:a16="http://schemas.microsoft.com/office/drawing/2014/main" id="{C914F6AA-388C-474A-A885-61561D826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2779633"/>
            <a:ext cx="2916000" cy="3064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Sanitary and phytosanitary measures</a:t>
            </a:r>
          </a:p>
        </p:txBody>
      </p:sp>
      <p:sp>
        <p:nvSpPr>
          <p:cNvPr id="1060870" name="Text Box 6">
            <a:extLst>
              <a:ext uri="{FF2B5EF4-FFF2-40B4-BE49-F238E27FC236}">
                <a16:creationId xmlns:a16="http://schemas.microsoft.com/office/drawing/2014/main" id="{3C4117FD-D7DE-4143-AEA9-4D4FDC2ED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3162300"/>
            <a:ext cx="2916000" cy="3064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+mn-lt"/>
              </a:rPr>
              <a:t>Textiles and clothing</a:t>
            </a:r>
          </a:p>
        </p:txBody>
      </p:sp>
      <p:sp>
        <p:nvSpPr>
          <p:cNvPr id="1060871" name="Text Box 7">
            <a:extLst>
              <a:ext uri="{FF2B5EF4-FFF2-40B4-BE49-F238E27FC236}">
                <a16:creationId xmlns:a16="http://schemas.microsoft.com/office/drawing/2014/main" id="{631A4331-2EAA-4226-A77D-F357388B1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3543300"/>
            <a:ext cx="2916000" cy="3064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+mn-lt"/>
              </a:rPr>
              <a:t>Technical barriers to trade</a:t>
            </a:r>
          </a:p>
        </p:txBody>
      </p:sp>
      <p:sp>
        <p:nvSpPr>
          <p:cNvPr id="1060872" name="Text Box 8">
            <a:extLst>
              <a:ext uri="{FF2B5EF4-FFF2-40B4-BE49-F238E27FC236}">
                <a16:creationId xmlns:a16="http://schemas.microsoft.com/office/drawing/2014/main" id="{F48CFB61-5A6F-45A6-AECE-F41CE8DA6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920965"/>
            <a:ext cx="2916000" cy="6840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rIns="36000" anchor="ctr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Trade-related investment measures (TRIMS)</a:t>
            </a:r>
          </a:p>
        </p:txBody>
      </p:sp>
      <p:sp>
        <p:nvSpPr>
          <p:cNvPr id="1060873" name="Text Box 9">
            <a:extLst>
              <a:ext uri="{FF2B5EF4-FFF2-40B4-BE49-F238E27FC236}">
                <a16:creationId xmlns:a16="http://schemas.microsoft.com/office/drawing/2014/main" id="{AE0130FD-D55E-4F32-BE61-9B97022AA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686300"/>
            <a:ext cx="2916000" cy="3064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Antidumping</a:t>
            </a:r>
          </a:p>
        </p:txBody>
      </p:sp>
      <p:sp>
        <p:nvSpPr>
          <p:cNvPr id="1060874" name="Text Box 10">
            <a:extLst>
              <a:ext uri="{FF2B5EF4-FFF2-40B4-BE49-F238E27FC236}">
                <a16:creationId xmlns:a16="http://schemas.microsoft.com/office/drawing/2014/main" id="{619A012F-0B70-4E19-9DD1-10D255AC0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600" y="2396965"/>
            <a:ext cx="2916000" cy="3064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anchor="ctr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Customs valuation</a:t>
            </a:r>
          </a:p>
        </p:txBody>
      </p:sp>
      <p:sp>
        <p:nvSpPr>
          <p:cNvPr id="1060875" name="Text Box 11">
            <a:extLst>
              <a:ext uri="{FF2B5EF4-FFF2-40B4-BE49-F238E27FC236}">
                <a16:creationId xmlns:a16="http://schemas.microsoft.com/office/drawing/2014/main" id="{2109D81B-CE7A-4879-985A-3B832F8F8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600" y="2779082"/>
            <a:ext cx="2916000" cy="3064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 err="1">
                <a:solidFill>
                  <a:schemeClr val="bg1"/>
                </a:solidFill>
                <a:latin typeface="+mn-lt"/>
              </a:rPr>
              <a:t>Preshipment</a:t>
            </a: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 inspection</a:t>
            </a:r>
          </a:p>
        </p:txBody>
      </p:sp>
      <p:sp>
        <p:nvSpPr>
          <p:cNvPr id="1060876" name="Text Box 12">
            <a:extLst>
              <a:ext uri="{FF2B5EF4-FFF2-40B4-BE49-F238E27FC236}">
                <a16:creationId xmlns:a16="http://schemas.microsoft.com/office/drawing/2014/main" id="{68DB16B3-E66F-4C6D-97EC-FBFCF7087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600" y="3161199"/>
            <a:ext cx="2916000" cy="3064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anchor="ctr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+mn-lt"/>
              </a:rPr>
              <a:t>Rules of origin</a:t>
            </a:r>
          </a:p>
        </p:txBody>
      </p:sp>
      <p:sp>
        <p:nvSpPr>
          <p:cNvPr id="1060877" name="Text Box 13">
            <a:extLst>
              <a:ext uri="{FF2B5EF4-FFF2-40B4-BE49-F238E27FC236}">
                <a16:creationId xmlns:a16="http://schemas.microsoft.com/office/drawing/2014/main" id="{D7707A3B-269F-4DE1-BDAE-BCA12E118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600" y="3543316"/>
            <a:ext cx="2916000" cy="3064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anchor="ctr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Import licensing</a:t>
            </a:r>
          </a:p>
        </p:txBody>
      </p:sp>
      <p:sp>
        <p:nvSpPr>
          <p:cNvPr id="1060878" name="Text Box 14">
            <a:extLst>
              <a:ext uri="{FF2B5EF4-FFF2-40B4-BE49-F238E27FC236}">
                <a16:creationId xmlns:a16="http://schemas.microsoft.com/office/drawing/2014/main" id="{E0FD625F-AF3D-4840-B8BB-7495C1A46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600" y="3925433"/>
            <a:ext cx="2916000" cy="3064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anchor="ctr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Subsidies and countervailing measures</a:t>
            </a:r>
          </a:p>
        </p:txBody>
      </p:sp>
      <p:sp>
        <p:nvSpPr>
          <p:cNvPr id="1060879" name="Text Box 15">
            <a:extLst>
              <a:ext uri="{FF2B5EF4-FFF2-40B4-BE49-F238E27FC236}">
                <a16:creationId xmlns:a16="http://schemas.microsoft.com/office/drawing/2014/main" id="{76C9DB0F-DA97-4129-A23B-DC49C0550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600" y="1636632"/>
            <a:ext cx="2916000" cy="3064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anchor="ctr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Marrakesh Protocol</a:t>
            </a:r>
          </a:p>
        </p:txBody>
      </p:sp>
      <p:sp>
        <p:nvSpPr>
          <p:cNvPr id="1060880" name="Text Box 16">
            <a:extLst>
              <a:ext uri="{FF2B5EF4-FFF2-40B4-BE49-F238E27FC236}">
                <a16:creationId xmlns:a16="http://schemas.microsoft.com/office/drawing/2014/main" id="{DF5D8D0B-626C-404B-ACC7-93BF455A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600" y="4307549"/>
            <a:ext cx="2916000" cy="3064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anchor="ctr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Safeguards</a:t>
            </a:r>
          </a:p>
        </p:txBody>
      </p:sp>
      <p:sp>
        <p:nvSpPr>
          <p:cNvPr id="1060881" name="Text Box 17">
            <a:extLst>
              <a:ext uri="{FF2B5EF4-FFF2-40B4-BE49-F238E27FC236}">
                <a16:creationId xmlns:a16="http://schemas.microsoft.com/office/drawing/2014/main" id="{13229297-57F8-48DF-A8A0-AEE36C2A0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1255632"/>
            <a:ext cx="5969000" cy="3405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1400" dirty="0">
                <a:solidFill>
                  <a:schemeClr val="bg1"/>
                </a:solidFill>
                <a:latin typeface="+mj-lt"/>
              </a:rPr>
              <a:t>GATT 1994  (General Agreement on </a:t>
            </a:r>
            <a:r>
              <a:rPr lang="fr-FR" altLang="en-US" sz="1400" dirty="0" err="1">
                <a:solidFill>
                  <a:schemeClr val="bg1"/>
                </a:solidFill>
                <a:latin typeface="+mj-lt"/>
              </a:rPr>
              <a:t>Tariffs</a:t>
            </a:r>
            <a:r>
              <a:rPr lang="fr-FR" altLang="en-US" sz="1400" dirty="0">
                <a:solidFill>
                  <a:schemeClr val="bg1"/>
                </a:solidFill>
                <a:latin typeface="+mj-lt"/>
              </a:rPr>
              <a:t> and Trade)                                 </a:t>
            </a:r>
          </a:p>
        </p:txBody>
      </p:sp>
      <p:sp>
        <p:nvSpPr>
          <p:cNvPr id="18456" name="AutoShape 21">
            <a:extLst>
              <a:ext uri="{FF2B5EF4-FFF2-40B4-BE49-F238E27FC236}">
                <a16:creationId xmlns:a16="http://schemas.microsoft.com/office/drawing/2014/main" id="{E7861867-2364-46C9-80A1-F86C22ED5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396965"/>
            <a:ext cx="1219200" cy="1449940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60000"/>
              <a:buNone/>
            </a:pPr>
            <a:r>
              <a:rPr kumimoji="1" lang="en-GB" altLang="en-US" sz="1400" dirty="0">
                <a:latin typeface="+mn-lt"/>
              </a:rPr>
              <a:t>1A</a:t>
            </a:r>
          </a:p>
          <a:p>
            <a:pPr algn="ctr" eaLnBrk="1" hangingPunct="1">
              <a:spcBef>
                <a:spcPct val="50000"/>
              </a:spcBef>
              <a:buSzPct val="60000"/>
              <a:buNone/>
            </a:pPr>
            <a:r>
              <a:rPr kumimoji="1" lang="en-GB" altLang="en-US" sz="1000" dirty="0">
                <a:latin typeface="+mn-lt"/>
              </a:rPr>
              <a:t>Multilateral</a:t>
            </a:r>
          </a:p>
          <a:p>
            <a:pPr algn="ctr" eaLnBrk="1" hangingPunct="1">
              <a:spcBef>
                <a:spcPct val="50000"/>
              </a:spcBef>
              <a:buSzPct val="60000"/>
              <a:buNone/>
            </a:pPr>
            <a:r>
              <a:rPr kumimoji="1" lang="en-GB" altLang="en-US" sz="1000" dirty="0">
                <a:latin typeface="+mn-lt"/>
              </a:rPr>
              <a:t>trade agreement</a:t>
            </a:r>
          </a:p>
          <a:p>
            <a:pPr algn="ctr" eaLnBrk="1" hangingPunct="1">
              <a:spcBef>
                <a:spcPct val="50000"/>
              </a:spcBef>
              <a:buSzPct val="60000"/>
              <a:buNone/>
            </a:pPr>
            <a:r>
              <a:rPr kumimoji="1" lang="en-GB" altLang="en-US" sz="1000" dirty="0">
                <a:latin typeface="+mn-lt"/>
              </a:rPr>
              <a:t> on trade in goods</a:t>
            </a:r>
          </a:p>
        </p:txBody>
      </p:sp>
      <p:sp>
        <p:nvSpPr>
          <p:cNvPr id="1060889" name="Text Box 25">
            <a:extLst>
              <a:ext uri="{FF2B5EF4-FFF2-40B4-BE49-F238E27FC236}">
                <a16:creationId xmlns:a16="http://schemas.microsoft.com/office/drawing/2014/main" id="{7BA4E29C-4EE3-4C86-A10E-635A06BF9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78" y="3931994"/>
            <a:ext cx="1574800" cy="3077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en-US" sz="1400">
                <a:solidFill>
                  <a:schemeClr val="bg2"/>
                </a:solidFill>
                <a:latin typeface="+mn-lt"/>
              </a:rPr>
              <a:t>Goods</a:t>
            </a: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F8618DA2-50E6-4CBE-BEE2-6DA21BF57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600" y="4689664"/>
            <a:ext cx="2916000" cy="3064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anchor="ctr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+mn-lt"/>
              </a:rPr>
              <a:t>Trade Facilitation Agreement</a:t>
            </a:r>
            <a:endParaRPr lang="en-GB" alt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0B914B7-050E-4CA8-A8E7-90E89AEED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99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0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0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0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0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0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0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0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0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0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0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0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0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60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60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60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60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60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60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60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60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6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60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60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60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60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60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60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60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866" grpId="0" animBg="1" autoUpdateAnimBg="0"/>
      <p:bldP spid="1060867" grpId="0" animBg="1" autoUpdateAnimBg="0"/>
      <p:bldP spid="1060868" grpId="0" animBg="1" autoUpdateAnimBg="0"/>
      <p:bldP spid="1060869" grpId="0" animBg="1" autoUpdateAnimBg="0"/>
      <p:bldP spid="1060870" grpId="0" animBg="1" autoUpdateAnimBg="0"/>
      <p:bldP spid="1060871" grpId="0" animBg="1" autoUpdateAnimBg="0"/>
      <p:bldP spid="1060872" grpId="0" animBg="1" autoUpdateAnimBg="0"/>
      <p:bldP spid="1060873" grpId="0" animBg="1" autoUpdateAnimBg="0"/>
      <p:bldP spid="1060874" grpId="0" animBg="1" autoUpdateAnimBg="0"/>
      <p:bldP spid="1060875" grpId="0" animBg="1" autoUpdateAnimBg="0"/>
      <p:bldP spid="1060876" grpId="0" animBg="1" autoUpdateAnimBg="0"/>
      <p:bldP spid="1060877" grpId="0" animBg="1" autoUpdateAnimBg="0"/>
      <p:bldP spid="1060878" grpId="0" animBg="1" autoUpdateAnimBg="0"/>
      <p:bldP spid="1060879" grpId="0" animBg="1" autoUpdateAnimBg="0"/>
      <p:bldP spid="1060880" grpId="0" animBg="1" autoUpdateAnimBg="0"/>
      <p:bldP spid="1060881" grpId="0" animBg="1" autoUpdateAnimBg="0"/>
      <p:bldP spid="1060889" grpId="0" animBg="1" autoUpdateAnimBg="0"/>
      <p:bldP spid="2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>
            <a:extLst>
              <a:ext uri="{FF2B5EF4-FFF2-40B4-BE49-F238E27FC236}">
                <a16:creationId xmlns:a16="http://schemas.microsoft.com/office/drawing/2014/main" id="{696BFAE7-D355-47C1-B447-1BA7EF8D3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317451"/>
            <a:ext cx="3448050" cy="711249"/>
          </a:xfrm>
        </p:spPr>
        <p:txBody>
          <a:bodyPr/>
          <a:lstStyle/>
          <a:p>
            <a:pPr>
              <a:defRPr/>
            </a:pPr>
            <a:r>
              <a:rPr lang="en-GB" dirty="0"/>
              <a:t>WTO 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Ministerial Conferences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C96016C-0DB3-4C57-AB28-A53C0EE3EE0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257300"/>
            <a:ext cx="6881813" cy="3657600"/>
          </a:xfrm>
        </p:spPr>
        <p:txBody>
          <a:bodyPr/>
          <a:lstStyle/>
          <a:p>
            <a:r>
              <a:rPr lang="en-GB" altLang="en-US" sz="1400" dirty="0"/>
              <a:t>Singapore</a:t>
            </a:r>
            <a:r>
              <a:rPr lang="en-GB" altLang="en-US" sz="1400" dirty="0">
                <a:solidFill>
                  <a:schemeClr val="tx2"/>
                </a:solidFill>
              </a:rPr>
              <a:t> (1996), </a:t>
            </a:r>
            <a:r>
              <a:rPr lang="en-GB" altLang="en-US" sz="1400" dirty="0"/>
              <a:t>Geneva</a:t>
            </a:r>
            <a:r>
              <a:rPr lang="en-GB" altLang="en-US" sz="1400" dirty="0">
                <a:solidFill>
                  <a:schemeClr val="tx2"/>
                </a:solidFill>
              </a:rPr>
              <a:t> (1998), </a:t>
            </a:r>
            <a:r>
              <a:rPr lang="en-GB" altLang="en-US" sz="1400" dirty="0"/>
              <a:t>Seattle</a:t>
            </a:r>
            <a:r>
              <a:rPr lang="en-GB" altLang="en-US" sz="1400" dirty="0">
                <a:solidFill>
                  <a:schemeClr val="tx2"/>
                </a:solidFill>
              </a:rPr>
              <a:t> (1999)</a:t>
            </a:r>
          </a:p>
          <a:p>
            <a:r>
              <a:rPr lang="en-GB" altLang="en-US" sz="1400" dirty="0"/>
              <a:t>Doha</a:t>
            </a:r>
            <a:r>
              <a:rPr lang="en-GB" altLang="en-US" sz="1400" dirty="0">
                <a:solidFill>
                  <a:schemeClr val="tx2"/>
                </a:solidFill>
              </a:rPr>
              <a:t> (2001) - Doha Development Agenda (</a:t>
            </a:r>
            <a:r>
              <a:rPr lang="en-GB" altLang="en-US" sz="1400" dirty="0">
                <a:solidFill>
                  <a:schemeClr val="accent1"/>
                </a:solidFill>
              </a:rPr>
              <a:t>New Round of Trade Negotiations</a:t>
            </a:r>
            <a:r>
              <a:rPr lang="en-GB" altLang="en-US" sz="1400" dirty="0">
                <a:solidFill>
                  <a:schemeClr val="tx2"/>
                </a:solidFill>
              </a:rPr>
              <a:t>)   </a:t>
            </a:r>
          </a:p>
          <a:p>
            <a:r>
              <a:rPr lang="en-GB" altLang="en-US" sz="1400" dirty="0">
                <a:cs typeface="Arial" panose="020B0604020202020204" pitchFamily="34" charset="0"/>
              </a:rPr>
              <a:t>Cancun</a:t>
            </a:r>
            <a:r>
              <a:rPr lang="en-GB" alt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 (September 2003)</a:t>
            </a:r>
          </a:p>
          <a:p>
            <a:r>
              <a:rPr lang="en-GB" altLang="en-US" sz="1400" dirty="0">
                <a:cs typeface="Arial" panose="020B0604020202020204" pitchFamily="34" charset="0"/>
              </a:rPr>
              <a:t>Hong-Kong, China </a:t>
            </a:r>
            <a:r>
              <a:rPr lang="en-GB" alt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(December 2005)</a:t>
            </a:r>
          </a:p>
          <a:p>
            <a:r>
              <a:rPr lang="en-US" altLang="en-US" sz="1400" dirty="0">
                <a:cs typeface="Arial" panose="020B0604020202020204" pitchFamily="34" charset="0"/>
              </a:rPr>
              <a:t>Geneva</a:t>
            </a:r>
            <a:r>
              <a:rPr lang="en-US" alt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, 30 November - 2 December 2009</a:t>
            </a:r>
          </a:p>
          <a:p>
            <a:r>
              <a:rPr lang="en-US" altLang="en-US" sz="1400" dirty="0">
                <a:cs typeface="Arial" panose="020B0604020202020204" pitchFamily="34" charset="0"/>
              </a:rPr>
              <a:t>Geneva</a:t>
            </a:r>
            <a:r>
              <a:rPr lang="en-US" alt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, 15-17 December 2011</a:t>
            </a:r>
          </a:p>
          <a:p>
            <a:r>
              <a:rPr lang="en-US" altLang="en-US" sz="1400" dirty="0">
                <a:cs typeface="Arial" panose="020B0604020202020204" pitchFamily="34" charset="0"/>
              </a:rPr>
              <a:t>Bali, Indonesia </a:t>
            </a:r>
            <a:r>
              <a:rPr lang="en-US" alt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– December 2013</a:t>
            </a:r>
          </a:p>
          <a:p>
            <a:r>
              <a:rPr lang="en-US" altLang="en-US" sz="1400" dirty="0">
                <a:cs typeface="Arial" panose="020B0604020202020204" pitchFamily="34" charset="0"/>
              </a:rPr>
              <a:t>Nairobi, Kenya </a:t>
            </a:r>
            <a:r>
              <a:rPr lang="en-US" alt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– December 2015</a:t>
            </a:r>
          </a:p>
          <a:p>
            <a:r>
              <a:rPr lang="en-US" altLang="en-US" sz="1400" dirty="0">
                <a:cs typeface="Arial" panose="020B0604020202020204" pitchFamily="34" charset="0"/>
              </a:rPr>
              <a:t>Buenos Aires, Argentina </a:t>
            </a:r>
            <a:r>
              <a:rPr lang="en-US" alt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– December 2017</a:t>
            </a:r>
            <a:endParaRPr lang="en-GB" altLang="en-US" sz="1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altLang="en-US" sz="1400" dirty="0">
                <a:cs typeface="Arial" panose="020B0604020202020204" pitchFamily="34" charset="0"/>
              </a:rPr>
              <a:t>Geneva (MC12) </a:t>
            </a:r>
            <a:r>
              <a:rPr lang="en-US" alt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– June 2022</a:t>
            </a:r>
          </a:p>
          <a:p>
            <a:r>
              <a:rPr lang="en-US" altLang="en-US" sz="1400" dirty="0">
                <a:cs typeface="Arial" panose="020B0604020202020204" pitchFamily="34" charset="0"/>
              </a:rPr>
              <a:t>Abu Dhabi (MC13) – February 2024</a:t>
            </a:r>
          </a:p>
          <a:p>
            <a:r>
              <a:rPr lang="en-US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Cameroon MC14 – 26 – 29 March 2026</a:t>
            </a:r>
            <a:endParaRPr lang="en-GB" altLang="en-US" sz="14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endParaRPr lang="en-GB" altLang="en-US" sz="1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43EA95F-C135-43DF-943C-4996E6C5D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6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6CF5A-4136-F82D-DDAD-351EB3C0D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>
            <a:extLst>
              <a:ext uri="{FF2B5EF4-FFF2-40B4-BE49-F238E27FC236}">
                <a16:creationId xmlns:a16="http://schemas.microsoft.com/office/drawing/2014/main" id="{F2E01792-3AEB-C01A-0F81-B28E541A6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317451"/>
            <a:ext cx="5124450" cy="685110"/>
          </a:xfrm>
        </p:spPr>
        <p:txBody>
          <a:bodyPr/>
          <a:lstStyle/>
          <a:p>
            <a:pPr>
              <a:defRPr/>
            </a:pPr>
            <a:r>
              <a:rPr lang="en-GB" dirty="0"/>
              <a:t>Supporting effective trade policies  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What avenues for OIC Members?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D6ECB9F-32D4-4395-DACC-82A218F37B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8</a:t>
            </a:fld>
            <a:endParaRPr dirty="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BF85A76-0876-6D34-87AB-0FCD23DEDC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75021" y="1485900"/>
            <a:ext cx="7662863" cy="3276600"/>
          </a:xfrm>
        </p:spPr>
        <p:txBody>
          <a:bodyPr/>
          <a:lstStyle/>
          <a:p>
            <a:r>
              <a:rPr lang="en-GB" altLang="en-US" sz="1800" dirty="0"/>
              <a:t>Accession process: Trade Policy Reform promoting sustained export growth</a:t>
            </a:r>
          </a:p>
          <a:p>
            <a:r>
              <a:rPr lang="en-GB" altLang="en-US" sz="1800" dirty="0"/>
              <a:t>Trade Policy Review Mechanism </a:t>
            </a:r>
          </a:p>
          <a:p>
            <a:r>
              <a:rPr lang="en-GB" altLang="en-US" sz="1800" dirty="0"/>
              <a:t>WTO Trade Monitoring Exercise </a:t>
            </a:r>
          </a:p>
          <a:p>
            <a:r>
              <a:rPr lang="en-GB" altLang="en-US" sz="1800" dirty="0"/>
              <a:t>Transparency/notifications </a:t>
            </a:r>
          </a:p>
          <a:p>
            <a:r>
              <a:rPr lang="en-GB" altLang="en-US" sz="1800" dirty="0"/>
              <a:t>Online resources (</a:t>
            </a:r>
            <a:r>
              <a:rPr lang="en-GB" altLang="en-US" sz="1800" dirty="0" err="1"/>
              <a:t>ePing</a:t>
            </a:r>
            <a:r>
              <a:rPr lang="en-GB" altLang="en-US" sz="1800" dirty="0"/>
              <a:t>, Rules of Origin Facilitator, AG-IMS, </a:t>
            </a:r>
            <a:r>
              <a:rPr lang="en-GB" altLang="en-US" sz="1800" dirty="0" err="1"/>
              <a:t>eGPA</a:t>
            </a:r>
            <a:r>
              <a:rPr lang="en-GB" altLang="en-US" sz="1800" dirty="0"/>
              <a:t>, etc.)</a:t>
            </a:r>
          </a:p>
          <a:p>
            <a:r>
              <a:rPr lang="en-GB" altLang="en-US" sz="1800" dirty="0"/>
              <a:t>WTO Technical assistance programme</a:t>
            </a:r>
          </a:p>
          <a:p>
            <a:r>
              <a:rPr lang="en-GB" altLang="en-US" sz="1800" dirty="0"/>
              <a:t>Specific technical assistance and capacity  building programmes (STDF, EIF and TFAF)</a:t>
            </a:r>
          </a:p>
          <a:p>
            <a:r>
              <a:rPr lang="en-GB" altLang="en-US" sz="1800" dirty="0"/>
              <a:t>Implementation of Investment Facilitation for Development  Agreement  (needs assessments)</a:t>
            </a:r>
          </a:p>
          <a:p>
            <a:endParaRPr lang="en-GB" altLang="en-US" sz="1600" dirty="0"/>
          </a:p>
          <a:p>
            <a:endParaRPr lang="en-GB" altLang="en-US" sz="1600" dirty="0">
              <a:solidFill>
                <a:schemeClr val="tx2"/>
              </a:solidFill>
            </a:endParaRPr>
          </a:p>
          <a:p>
            <a:endParaRPr lang="en-GB" alt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6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E8AD-03A3-496D-9A74-ACEB03821DF6}"/>
              </a:ext>
            </a:extLst>
          </p:cNvPr>
          <p:cNvSpPr txBox="1">
            <a:spLocks/>
          </p:cNvSpPr>
          <p:nvPr/>
        </p:nvSpPr>
        <p:spPr>
          <a:xfrm>
            <a:off x="1242977" y="811399"/>
            <a:ext cx="6858000" cy="476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7198F-17F8-435A-AC13-7160178ACE73}"/>
              </a:ext>
            </a:extLst>
          </p:cNvPr>
          <p:cNvSpPr txBox="1">
            <a:spLocks/>
          </p:cNvSpPr>
          <p:nvPr/>
        </p:nvSpPr>
        <p:spPr>
          <a:xfrm>
            <a:off x="1376526" y="1607308"/>
            <a:ext cx="6729367" cy="30603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596612">
              <a:buNone/>
            </a:pPr>
            <a:r>
              <a:rPr lang="de-CH" altLang="en-US" sz="1500" b="1" dirty="0">
                <a:ea typeface="Verdana" panose="020B0604030504040204" pitchFamily="34" charset="0"/>
                <a:cs typeface="Verdana" panose="020B0604030504040204" pitchFamily="34" charset="0"/>
              </a:rPr>
              <a:t>WTO </a:t>
            </a:r>
            <a:r>
              <a:rPr lang="de-CH" altLang="en-US" sz="1500" b="1" dirty="0" err="1">
                <a:ea typeface="Verdana" panose="020B0604030504040204" pitchFamily="34" charset="0"/>
                <a:cs typeface="Verdana" panose="020B0604030504040204" pitchFamily="34" charset="0"/>
              </a:rPr>
              <a:t>has</a:t>
            </a:r>
            <a:r>
              <a:rPr lang="de-CH" altLang="en-US" sz="15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CH" altLang="en-US" sz="1500" b="1" dirty="0" err="1">
                <a:ea typeface="Verdana" panose="020B0604030504040204" pitchFamily="34" charset="0"/>
                <a:cs typeface="Verdana" panose="020B0604030504040204" pitchFamily="34" charset="0"/>
              </a:rPr>
              <a:t>many</a:t>
            </a:r>
            <a:r>
              <a:rPr lang="de-CH" altLang="en-US" sz="15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CH" altLang="en-US" sz="1500" b="1" dirty="0" err="1">
                <a:ea typeface="Verdana" panose="020B0604030504040204" pitchFamily="34" charset="0"/>
                <a:cs typeface="Verdana" panose="020B0604030504040204" pitchFamily="34" charset="0"/>
              </a:rPr>
              <a:t>objectives</a:t>
            </a:r>
            <a:r>
              <a:rPr lang="de-CH" altLang="en-US" sz="1500" b="1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CH" altLang="en-US" sz="1500" b="1" dirty="0" err="1">
                <a:ea typeface="Verdana" panose="020B0604030504040204" pitchFamily="34" charset="0"/>
                <a:cs typeface="Verdana" panose="020B0604030504040204" pitchFamily="34" charset="0"/>
              </a:rPr>
              <a:t>among</a:t>
            </a:r>
            <a:r>
              <a:rPr lang="de-CH" altLang="en-US" sz="15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CH" altLang="en-US" sz="1500" b="1" dirty="0" err="1"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de-CH" altLang="en-US" sz="1500" b="1" dirty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 defTabSz="596612"/>
            <a:endParaRPr lang="en-GB" altLang="en-US" sz="15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596612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GB" altLang="en-US" sz="1500" b="1" dirty="0">
                <a:ea typeface="Verdana" panose="020B0604030504040204" pitchFamily="34" charset="0"/>
                <a:cs typeface="Verdana" panose="020B0604030504040204" pitchFamily="34" charset="0"/>
              </a:rPr>
              <a:t>	NON-DISCRIMINATION</a:t>
            </a:r>
            <a:r>
              <a:rPr lang="en-GB" alt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altLang="en-US" sz="15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596612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GB" altLang="en-US" sz="1500" b="1" dirty="0">
                <a:ea typeface="Verdana" panose="020B0604030504040204" pitchFamily="34" charset="0"/>
                <a:cs typeface="Verdana" panose="020B0604030504040204" pitchFamily="34" charset="0"/>
              </a:rPr>
              <a:t>	PREDICTABILITY</a:t>
            </a:r>
            <a:endParaRPr lang="en-GB" altLang="en-US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596612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GB" alt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altLang="en-US" sz="1500" b="1" u="sng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TRANSPARENCY</a:t>
            </a:r>
          </a:p>
          <a:p>
            <a:pPr marL="0" indent="0" algn="just" defTabSz="596612">
              <a:lnSpc>
                <a:spcPct val="130000"/>
              </a:lnSpc>
              <a:buNone/>
            </a:pPr>
            <a:endParaRPr lang="en-GB" altLang="en-US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defTabSz="596612">
              <a:lnSpc>
                <a:spcPct val="130000"/>
              </a:lnSpc>
              <a:buNone/>
            </a:pPr>
            <a:r>
              <a:rPr lang="en-GB" alt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At the WTO, Members agree that TRANSPARENCY is enhanced mainly through the TPRM, and also through </a:t>
            </a:r>
            <a:r>
              <a:rPr lang="en-GB" altLang="en-US" sz="1500" u="sng" dirty="0">
                <a:ea typeface="Verdana" panose="020B0604030504040204" pitchFamily="34" charset="0"/>
                <a:cs typeface="Verdana" panose="020B0604030504040204" pitchFamily="34" charset="0"/>
              </a:rPr>
              <a:t>notifications</a:t>
            </a:r>
            <a:r>
              <a:rPr lang="en-GB" alt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 and the </a:t>
            </a:r>
            <a:r>
              <a:rPr lang="en-GB" altLang="en-US" sz="1500" u="sng" dirty="0">
                <a:ea typeface="Verdana" panose="020B0604030504040204" pitchFamily="34" charset="0"/>
                <a:cs typeface="Verdana" panose="020B0604030504040204" pitchFamily="34" charset="0"/>
              </a:rPr>
              <a:t>trade monitoring</a:t>
            </a:r>
            <a:r>
              <a:rPr lang="en-GB" alt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 exercise.</a:t>
            </a:r>
          </a:p>
          <a:p>
            <a:pPr defTabSz="596612"/>
            <a:endParaRPr lang="en-US" altLang="en-US" sz="2667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70B8E7-3869-8FB6-E8A1-131200B1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17451"/>
            <a:ext cx="4057650" cy="795909"/>
          </a:xfrm>
        </p:spPr>
        <p:txBody>
          <a:bodyPr/>
          <a:lstStyle/>
          <a:p>
            <a:r>
              <a:rPr lang="en-GB" alt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Trade Policy Review Mechanism </a:t>
            </a:r>
            <a:r>
              <a:rPr lang="en-GB" altLang="en-US" sz="1800" dirty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(TPRM)</a:t>
            </a:r>
            <a:b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8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45BEB1B-10AF-7709-31E4-807159EDE3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6000" y="5040381"/>
            <a:ext cx="866775" cy="509677"/>
          </a:xfrm>
        </p:spPr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943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SLID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RTFOLIO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12805</TotalTime>
  <Words>1970</Words>
  <Application>Microsoft Office PowerPoint</Application>
  <PresentationFormat>On-screen Show (16:10)</PresentationFormat>
  <Paragraphs>453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Arial Black</vt:lpstr>
      <vt:lpstr>Calibri</vt:lpstr>
      <vt:lpstr>Lato Semibold</vt:lpstr>
      <vt:lpstr>Roboto</vt:lpstr>
      <vt:lpstr>Roboto Condensed</vt:lpstr>
      <vt:lpstr>Times New Roman</vt:lpstr>
      <vt:lpstr>Trebuchet MS</vt:lpstr>
      <vt:lpstr>Verdana</vt:lpstr>
      <vt:lpstr>Wingdings</vt:lpstr>
      <vt:lpstr>GENARAL LAYOUTS</vt:lpstr>
      <vt:lpstr>IMAGE SLIDES</vt:lpstr>
      <vt:lpstr>PORTFOLIO</vt:lpstr>
      <vt:lpstr>PowerPoint Presentation</vt:lpstr>
      <vt:lpstr>WTO What is it? </vt:lpstr>
      <vt:lpstr>   What remains to be done?   22 ongoing accessions, plus ….  (By application date)</vt:lpstr>
      <vt:lpstr>WTO Main functions</vt:lpstr>
      <vt:lpstr>The WTO Agreements</vt:lpstr>
      <vt:lpstr>Annex 1A Multilateral agreements on trade in Goods</vt:lpstr>
      <vt:lpstr>WTO  Ministerial Conferences</vt:lpstr>
      <vt:lpstr>Supporting effective trade policies   What avenues for OIC Members?</vt:lpstr>
      <vt:lpstr>Trade Policy Review Mechanism (TPRM) </vt:lpstr>
      <vt:lpstr>TPRM is not</vt:lpstr>
      <vt:lpstr> TPRM  Benefits</vt:lpstr>
      <vt:lpstr> TPRM  Benefits</vt:lpstr>
      <vt:lpstr>   Frequency of reviews</vt:lpstr>
      <vt:lpstr> Basis for review</vt:lpstr>
      <vt:lpstr>Government Report</vt:lpstr>
      <vt:lpstr>Secretariat Report</vt:lpstr>
      <vt:lpstr>Sections of the Secretariat report</vt:lpstr>
      <vt:lpstr>PowerPoint Presentation</vt:lpstr>
      <vt:lpstr>The WTO Trade Monitoring Exercise</vt:lpstr>
      <vt:lpstr>The WTO Trade Monitoring Exercise</vt:lpstr>
      <vt:lpstr>Issues covered in the Reports </vt:lpstr>
      <vt:lpstr>Example of information in Reports </vt:lpstr>
      <vt:lpstr>Examples of measures</vt:lpstr>
      <vt:lpstr>Trade measures are publicly available  </vt:lpstr>
      <vt:lpstr>PowerPoint Presentation</vt:lpstr>
      <vt:lpstr>PowerPoint Presentation</vt:lpstr>
      <vt:lpstr>PowerPoint Presentation</vt:lpstr>
      <vt:lpstr>ePing</vt:lpstr>
      <vt:lpstr>Rules of Origin Facilitator</vt:lpstr>
      <vt:lpstr>Rules of Origin Facilitator</vt:lpstr>
      <vt:lpstr>Standards and Trade Development Facility </vt:lpstr>
      <vt:lpstr>Standards and Trade Development Facility </vt:lpstr>
      <vt:lpstr>Enhanced Integrated Framework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Le Mentec, Kenza</cp:lastModifiedBy>
  <cp:revision>1119</cp:revision>
  <cp:lastPrinted>2019-01-14T08:44:31Z</cp:lastPrinted>
  <dcterms:created xsi:type="dcterms:W3CDTF">2015-01-20T11:47:48Z</dcterms:created>
  <dcterms:modified xsi:type="dcterms:W3CDTF">2025-09-22T08:38:58Z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EBA7FD06-DBB5-4A76-9F15-6C00BB4E815B</vt:lpwstr>
  </property>
  <property fmtid="{D5CDD505-2E9C-101B-9397-08002B2CF9AE}" pid="3" name="ArticulatePath">
    <vt:lpwstr>SIMPLICITY 2.0 by SMART - 16x9 - ANIMATED - Bright Blue</vt:lpwstr>
  </property>
  <property fmtid="{D5CDD505-2E9C-101B-9397-08002B2CF9AE}" pid="4" name="TitusGUID">
    <vt:lpwstr>5fc81333-617d-46b6-97a2-333c8167fed2</vt:lpwstr>
  </property>
</Properties>
</file>