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3"/>
    <p:sldId id="278" r:id="rId4"/>
    <p:sldId id="258" r:id="rId5"/>
    <p:sldId id="264" r:id="rId6"/>
    <p:sldId id="266" r:id="rId7"/>
    <p:sldId id="267" r:id="rId8"/>
    <p:sldId id="275" r:id="rId9"/>
    <p:sldId id="276" r:id="rId10"/>
    <p:sldId id="259" r:id="rId11"/>
    <p:sldId id="271" r:id="rId12"/>
    <p:sldId id="260" r:id="rId13"/>
    <p:sldId id="272" r:id="rId14"/>
    <p:sldId id="277" r:id="rId15"/>
    <p:sldId id="261" r:id="rId16"/>
    <p:sldId id="273" r:id="rId17"/>
    <p:sldId id="262" r:id="rId18"/>
    <p:sldId id="274" r:id="rId19"/>
    <p:sldId id="268" r:id="rId20"/>
    <p:sldId id="269" r:id="rId21"/>
    <p:sldId id="26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66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64DE79-268F-4C1A-8933-263129D2AF90}" type="datetimeFigureOut">
              <a:rPr lang="en-US" smtClean="0"/>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F63A3B-78C7-47BE-AE5E-E10140E0464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4181" y="0"/>
            <a:ext cx="8543637" cy="1989574"/>
          </a:xfrm>
        </p:spPr>
        <p:txBody>
          <a:bodyPr/>
          <a:lstStyle/>
          <a:p>
            <a:pPr algn="ctr"/>
            <a:br>
              <a:rPr lang="en-US" b="1" i="1" dirty="0">
                <a:solidFill>
                  <a:srgbClr val="FF0000"/>
                </a:solidFill>
                <a:latin typeface="Algerian" panose="04020705040A02060702" pitchFamily="82" charset="0"/>
              </a:rPr>
            </a:br>
            <a:br>
              <a:rPr lang="en-US" b="1" i="1" dirty="0">
                <a:solidFill>
                  <a:srgbClr val="FF0000"/>
                </a:solidFill>
                <a:latin typeface="Algerian" panose="04020705040A02060702" pitchFamily="82" charset="0"/>
              </a:rPr>
            </a:br>
            <a:r>
              <a:rPr lang="en-US" sz="3600" b="1" i="1" dirty="0" smtClean="0">
                <a:solidFill>
                  <a:srgbClr val="FF0000"/>
                </a:solidFill>
                <a:latin typeface="Algerian" panose="04020705040A02060702" pitchFamily="82" charset="0"/>
              </a:rPr>
              <a:t>25</a:t>
            </a:r>
            <a:r>
              <a:rPr lang="en-US" sz="3600" b="1" i="1" baseline="30000" dirty="0" smtClean="0">
                <a:solidFill>
                  <a:srgbClr val="FF0000"/>
                </a:solidFill>
                <a:latin typeface="Algerian" panose="04020705040A02060702" pitchFamily="82" charset="0"/>
              </a:rPr>
              <a:t>th</a:t>
            </a:r>
            <a:r>
              <a:rPr lang="en-US" sz="3600" b="1" i="1" dirty="0" smtClean="0">
                <a:solidFill>
                  <a:srgbClr val="FF0000"/>
                </a:solidFill>
                <a:latin typeface="Algerian" panose="04020705040A02060702" pitchFamily="82" charset="0"/>
              </a:rPr>
              <a:t> </a:t>
            </a:r>
            <a:r>
              <a:rPr lang="en-US" sz="3600" b="1" i="1" dirty="0">
                <a:solidFill>
                  <a:srgbClr val="FF0000"/>
                </a:solidFill>
                <a:latin typeface="Algerian" panose="04020705040A02060702" pitchFamily="82" charset="0"/>
              </a:rPr>
              <a:t>meeting of COMCEC agriculture Working Group </a:t>
            </a:r>
            <a:br>
              <a:rPr lang="en-US" sz="3600" b="1" i="1" dirty="0" smtClean="0">
                <a:solidFill>
                  <a:srgbClr val="FF0000"/>
                </a:solidFill>
                <a:latin typeface="Algerian" panose="04020705040A02060702" pitchFamily="82" charset="0"/>
              </a:rPr>
            </a:br>
            <a:r>
              <a:rPr lang="en-US" sz="3600" b="1" i="1" dirty="0" smtClean="0">
                <a:solidFill>
                  <a:srgbClr val="FF0000"/>
                </a:solidFill>
                <a:latin typeface="Algerian" panose="04020705040A02060702" pitchFamily="82" charset="0"/>
              </a:rPr>
              <a:t>22-23 SEPTEMBER 2025</a:t>
            </a:r>
            <a:endParaRPr lang="en-US" sz="3600" dirty="0"/>
          </a:p>
        </p:txBody>
      </p:sp>
      <p:sp>
        <p:nvSpPr>
          <p:cNvPr id="3" name="Subtitle 2"/>
          <p:cNvSpPr>
            <a:spLocks noGrp="1"/>
          </p:cNvSpPr>
          <p:nvPr>
            <p:ph type="subTitle" idx="1"/>
          </p:nvPr>
        </p:nvSpPr>
        <p:spPr>
          <a:xfrm>
            <a:off x="1860605" y="2133919"/>
            <a:ext cx="8062622" cy="4541594"/>
          </a:xfrm>
        </p:spPr>
        <p:txBody>
          <a:bodyPr>
            <a:normAutofit/>
          </a:bodyPr>
          <a:lstStyle/>
          <a:p>
            <a:pPr algn="ctr"/>
            <a:r>
              <a:rPr lang="en-US" sz="3200" b="1" i="1" dirty="0">
                <a:solidFill>
                  <a:schemeClr val="accent2"/>
                </a:solidFill>
                <a:latin typeface="+mj-lt"/>
              </a:rPr>
              <a:t>COUNTRY PRESENTATION</a:t>
            </a:r>
            <a:endParaRPr lang="en-US" sz="3200" b="1" i="1" dirty="0">
              <a:solidFill>
                <a:schemeClr val="accent2"/>
              </a:solidFill>
              <a:latin typeface="+mj-lt"/>
            </a:endParaRPr>
          </a:p>
          <a:p>
            <a:pPr algn="ctr"/>
            <a:r>
              <a:rPr lang="en-US" sz="3200" b="1" dirty="0">
                <a:solidFill>
                  <a:schemeClr val="accent2"/>
                </a:solidFill>
                <a:latin typeface="+mj-lt"/>
              </a:rPr>
              <a:t>BY </a:t>
            </a:r>
            <a:endParaRPr lang="en-US" sz="3200" b="1" dirty="0">
              <a:solidFill>
                <a:schemeClr val="accent2"/>
              </a:solidFill>
              <a:latin typeface="+mj-lt"/>
            </a:endParaRPr>
          </a:p>
          <a:p>
            <a:pPr algn="ctr"/>
            <a:r>
              <a:rPr lang="en-US" sz="3600" b="1" dirty="0" smtClean="0">
                <a:solidFill>
                  <a:schemeClr val="tx1"/>
                </a:solidFill>
                <a:latin typeface="Algerian" panose="04020705040A02060702" pitchFamily="82" charset="0"/>
              </a:rPr>
              <a:t>FATOU </a:t>
            </a:r>
            <a:r>
              <a:rPr lang="en-US" sz="3600" b="1" dirty="0">
                <a:solidFill>
                  <a:schemeClr val="tx1"/>
                </a:solidFill>
                <a:latin typeface="Algerian" panose="04020705040A02060702" pitchFamily="82" charset="0"/>
              </a:rPr>
              <a:t>JAMMEH TOURAY</a:t>
            </a:r>
            <a:endParaRPr lang="en-US" sz="3600" b="1" dirty="0">
              <a:solidFill>
                <a:schemeClr val="tx1"/>
              </a:solidFill>
              <a:latin typeface="Algerian" panose="04020705040A02060702" pitchFamily="82" charset="0"/>
            </a:endParaRPr>
          </a:p>
          <a:p>
            <a:pPr algn="ctr"/>
            <a:r>
              <a:rPr lang="en-US" sz="2400" b="1" dirty="0">
                <a:solidFill>
                  <a:schemeClr val="tx1"/>
                </a:solidFill>
                <a:latin typeface="Algerian" panose="04020705040A02060702" pitchFamily="82" charset="0"/>
              </a:rPr>
              <a:t>DPS – PP &amp; comcec focal point</a:t>
            </a:r>
            <a:endParaRPr lang="en-US" sz="2400" b="1" dirty="0">
              <a:solidFill>
                <a:schemeClr val="tx1"/>
              </a:solidFill>
              <a:latin typeface="Algerian" panose="04020705040A02060702" pitchFamily="82" charset="0"/>
            </a:endParaRPr>
          </a:p>
          <a:p>
            <a:pPr algn="ctr"/>
            <a:r>
              <a:rPr lang="en-US" sz="2400" b="1" dirty="0">
                <a:solidFill>
                  <a:schemeClr val="tx1"/>
                </a:solidFill>
                <a:latin typeface="Algerian" panose="04020705040A02060702" pitchFamily="82" charset="0"/>
              </a:rPr>
              <a:t>The gambia</a:t>
            </a:r>
            <a:endParaRPr lang="en-US" sz="2400" b="1" dirty="0">
              <a:solidFill>
                <a:schemeClr val="tx1"/>
              </a:solidFill>
              <a:latin typeface="Algerian" panose="04020705040A02060702" pitchFamily="82" charset="0"/>
            </a:endParaRPr>
          </a:p>
          <a:p>
            <a:endParaRPr lang="en-US" dirty="0"/>
          </a:p>
        </p:txBody>
      </p:sp>
      <p:pic>
        <p:nvPicPr>
          <p:cNvPr id="4" name="Content Placeholder 3" descr="A yellow lions with blue and yellow crest&#10;&#10;Description automatically generated with medium confidence"/>
          <p:cNvPicPr/>
          <p:nvPr/>
        </p:nvPicPr>
        <p:blipFill>
          <a:blip r:embed="rId1">
            <a:extLst>
              <a:ext uri="{28A0092B-C50C-407E-A947-70E740481C1C}">
                <a14:useLocalDpi xmlns:a14="http://schemas.microsoft.com/office/drawing/2010/main" val="0"/>
              </a:ext>
            </a:extLst>
          </a:blip>
          <a:srcRect/>
          <a:stretch>
            <a:fillRect/>
          </a:stretch>
        </p:blipFill>
        <p:spPr bwMode="auto">
          <a:xfrm>
            <a:off x="195450" y="214684"/>
            <a:ext cx="1824182" cy="1919235"/>
          </a:xfrm>
          <a:prstGeom prst="rect">
            <a:avLst/>
          </a:prstGeom>
          <a:noFill/>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538" y="5020242"/>
            <a:ext cx="1280161" cy="140380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8846" y="373712"/>
            <a:ext cx="1202690" cy="139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15617"/>
            <a:ext cx="8596668" cy="707666"/>
          </a:xfrm>
        </p:spPr>
        <p:txBody>
          <a:bodyPr>
            <a:normAutofit/>
          </a:bodyPr>
          <a:lstStyle/>
          <a:p>
            <a:pPr algn="ctr"/>
            <a:r>
              <a:rPr lang="en-US" sz="2800" b="1" dirty="0">
                <a:solidFill>
                  <a:srgbClr val="FF0000"/>
                </a:solidFill>
                <a:latin typeface="Algerian" panose="04020705040A02060702" pitchFamily="82" charset="0"/>
              </a:rPr>
              <a:t>General CHALLENGES </a:t>
            </a:r>
            <a:r>
              <a:rPr lang="en-US" sz="2800" b="1" dirty="0" smtClean="0">
                <a:solidFill>
                  <a:srgbClr val="FF0000"/>
                </a:solidFill>
                <a:latin typeface="Algerian" panose="04020705040A02060702" pitchFamily="82" charset="0"/>
              </a:rPr>
              <a:t>CONT.</a:t>
            </a:r>
            <a:endParaRPr lang="en-US" sz="2800" dirty="0"/>
          </a:p>
        </p:txBody>
      </p:sp>
      <p:sp>
        <p:nvSpPr>
          <p:cNvPr id="3" name="Content Placeholder 2"/>
          <p:cNvSpPr>
            <a:spLocks noGrp="1"/>
          </p:cNvSpPr>
          <p:nvPr>
            <p:ph sz="half" idx="1"/>
          </p:nvPr>
        </p:nvSpPr>
        <p:spPr>
          <a:xfrm>
            <a:off x="677334" y="1637969"/>
            <a:ext cx="4117303" cy="4403392"/>
          </a:xfrm>
        </p:spPr>
        <p:txBody>
          <a:bodyPr/>
          <a:lstStyle/>
          <a:p>
            <a:pPr lvl="0" algn="just">
              <a:buClr>
                <a:srgbClr val="90C226"/>
              </a:buClr>
              <a:buFont typeface="Wingdings" panose="05000000000000000000" pitchFamily="2" charset="2"/>
              <a:buChar char="Ø"/>
            </a:pPr>
            <a:r>
              <a:rPr lang="en-US" dirty="0">
                <a:solidFill>
                  <a:prstClr val="black">
                    <a:lumMod val="75000"/>
                    <a:lumOff val="25000"/>
                  </a:prstClr>
                </a:solidFill>
              </a:rPr>
              <a:t>Agriculture is mainly rain-fed and relies on smallholder, subsistence farming, with limited diversification. </a:t>
            </a:r>
            <a:endParaRPr lang="en-US" dirty="0">
              <a:solidFill>
                <a:prstClr val="black">
                  <a:lumMod val="75000"/>
                  <a:lumOff val="25000"/>
                </a:prstClr>
              </a:solidFill>
            </a:endParaRPr>
          </a:p>
          <a:p>
            <a:pPr lvl="0" algn="just">
              <a:buClr>
                <a:srgbClr val="90C226"/>
              </a:buClr>
              <a:buFont typeface="Wingdings" panose="05000000000000000000" pitchFamily="2" charset="2"/>
              <a:buChar char="Ø"/>
            </a:pPr>
            <a:r>
              <a:rPr lang="en-US" dirty="0">
                <a:solidFill>
                  <a:prstClr val="black">
                    <a:lumMod val="75000"/>
                    <a:lumOff val="25000"/>
                  </a:prstClr>
                </a:solidFill>
              </a:rPr>
              <a:t>Many </a:t>
            </a:r>
            <a:r>
              <a:rPr lang="en-US" dirty="0" smtClean="0">
                <a:solidFill>
                  <a:prstClr val="black">
                    <a:lumMod val="75000"/>
                    <a:lumOff val="25000"/>
                  </a:prstClr>
                </a:solidFill>
              </a:rPr>
              <a:t>rural </a:t>
            </a:r>
            <a:r>
              <a:rPr lang="en-US" dirty="0">
                <a:solidFill>
                  <a:prstClr val="black">
                    <a:lumMod val="75000"/>
                    <a:lumOff val="25000"/>
                  </a:prstClr>
                </a:solidFill>
              </a:rPr>
              <a:t>farmers lack adequate knowledge and skills in good agricultural practices and climate-resilient techniques, which restricts them from producing surplus for sale. </a:t>
            </a:r>
            <a:endParaRPr lang="en-US" dirty="0">
              <a:solidFill>
                <a:prstClr val="black">
                  <a:lumMod val="75000"/>
                  <a:lumOff val="25000"/>
                </a:prstClr>
              </a:solidFill>
            </a:endParaRPr>
          </a:p>
          <a:p>
            <a:pPr marL="0" indent="0">
              <a:buNone/>
            </a:pPr>
            <a:endParaRPr lang="en-US" dirty="0"/>
          </a:p>
        </p:txBody>
      </p:sp>
      <p:sp>
        <p:nvSpPr>
          <p:cNvPr id="4" name="Content Placeholder 3"/>
          <p:cNvSpPr>
            <a:spLocks noGrp="1"/>
          </p:cNvSpPr>
          <p:nvPr>
            <p:ph sz="half" idx="2"/>
          </p:nvPr>
        </p:nvSpPr>
        <p:spPr>
          <a:xfrm>
            <a:off x="5057030" y="1701579"/>
            <a:ext cx="4216974" cy="4339783"/>
          </a:xfrm>
        </p:spPr>
        <p:txBody>
          <a:bodyPr/>
          <a:lstStyle/>
          <a:p>
            <a:pPr lvl="0" algn="just">
              <a:buClr>
                <a:srgbClr val="90C226"/>
              </a:buClr>
              <a:buFont typeface="Wingdings" panose="05000000000000000000" pitchFamily="2" charset="2"/>
              <a:buChar char="Ø"/>
            </a:pPr>
            <a:r>
              <a:rPr lang="en-US" sz="2000" dirty="0">
                <a:solidFill>
                  <a:prstClr val="black">
                    <a:lumMod val="75000"/>
                    <a:lumOff val="25000"/>
                  </a:prstClr>
                </a:solidFill>
              </a:rPr>
              <a:t>Post-harvest losses are a significant issue, caused by poor storage facilities, the absence of processing practices, low value addition, and limited market access beyond the districts. </a:t>
            </a:r>
            <a:endParaRPr lang="en-US" sz="2000" dirty="0">
              <a:solidFill>
                <a:prstClr val="black">
                  <a:lumMod val="75000"/>
                  <a:lumOff val="25000"/>
                </a:prstClr>
              </a:solidFill>
            </a:endParaRPr>
          </a:p>
          <a:p>
            <a:pPr marL="0" lvl="0" indent="0" algn="just">
              <a:buClr>
                <a:srgbClr val="90C226"/>
              </a:buClr>
              <a:buNone/>
            </a:pPr>
            <a:r>
              <a:rPr lang="en-US" sz="2000" dirty="0">
                <a:solidFill>
                  <a:prstClr val="black">
                    <a:lumMod val="75000"/>
                    <a:lumOff val="25000"/>
                  </a:prstClr>
                </a:solidFill>
              </a:rPr>
              <a:t>These losses reduce farmers’ income and hinder overall agricultural development.</a:t>
            </a:r>
            <a:endParaRPr lang="en-US" sz="2000" dirty="0">
              <a:solidFill>
                <a:prstClr val="black">
                  <a:lumMod val="75000"/>
                  <a:lumOff val="25000"/>
                </a:prstClr>
              </a:solidFill>
            </a:endParaRPr>
          </a:p>
          <a:p>
            <a:pPr marL="0" indent="0">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21144"/>
          </a:xfrm>
        </p:spPr>
        <p:txBody>
          <a:bodyPr>
            <a:normAutofit fontScale="90000"/>
          </a:bodyPr>
          <a:lstStyle/>
          <a:p>
            <a:pPr algn="ctr"/>
            <a:r>
              <a:rPr lang="en-US" b="1" dirty="0">
                <a:solidFill>
                  <a:srgbClr val="FF0000"/>
                </a:solidFill>
                <a:latin typeface="Algerian" panose="04020705040A02060702" pitchFamily="82" charset="0"/>
              </a:rPr>
              <a:t>Government INITIATIVES</a:t>
            </a:r>
            <a:endParaRPr lang="en-US" b="1"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231112" y="1357745"/>
            <a:ext cx="4858858" cy="5500255"/>
          </a:xfrm>
        </p:spPr>
        <p:txBody>
          <a:bodyPr>
            <a:normAutofit/>
          </a:bodyPr>
          <a:lstStyle/>
          <a:p>
            <a:pPr marL="0" indent="0" algn="just">
              <a:buNone/>
            </a:pPr>
            <a:r>
              <a:rPr lang="en-US" sz="2000" dirty="0"/>
              <a:t>The Government of The Gambia (</a:t>
            </a:r>
            <a:r>
              <a:rPr lang="en-US" sz="2000" dirty="0" err="1"/>
              <a:t>GoTG</a:t>
            </a:r>
            <a:r>
              <a:rPr lang="en-US" sz="2000" dirty="0"/>
              <a:t>) and its partners have instituted several initiatives including:</a:t>
            </a:r>
            <a:endParaRPr lang="en-US" sz="2000" dirty="0"/>
          </a:p>
          <a:p>
            <a:pPr lvl="0" algn="just"/>
            <a:r>
              <a:rPr lang="en-US" sz="2000" b="1" dirty="0"/>
              <a:t>Recovery Focused National Development Plan (2023–2027)</a:t>
            </a:r>
            <a:r>
              <a:rPr lang="en-US" sz="2000" dirty="0"/>
              <a:t>: Emphasized agriculture as a key sector for inclusive growth and poverty reduction.</a:t>
            </a:r>
            <a:endParaRPr lang="en-US" sz="2000" dirty="0"/>
          </a:p>
          <a:p>
            <a:pPr lvl="0" algn="just"/>
            <a:r>
              <a:rPr lang="en-US" sz="2000" dirty="0"/>
              <a:t>Aligned its policies with AU 2003 </a:t>
            </a:r>
            <a:r>
              <a:rPr lang="en-US" sz="2000" dirty="0" smtClean="0"/>
              <a:t>Maputo and KAMPALA declarations.</a:t>
            </a:r>
            <a:endParaRPr lang="en-US" sz="2000" dirty="0"/>
          </a:p>
          <a:p>
            <a:pPr lvl="0"/>
            <a:endParaRPr lang="en-US" dirty="0"/>
          </a:p>
        </p:txBody>
      </p:sp>
      <p:sp>
        <p:nvSpPr>
          <p:cNvPr id="4" name="Content Placeholder 3"/>
          <p:cNvSpPr>
            <a:spLocks noGrp="1"/>
          </p:cNvSpPr>
          <p:nvPr>
            <p:ph sz="half" idx="2"/>
          </p:nvPr>
        </p:nvSpPr>
        <p:spPr>
          <a:xfrm>
            <a:off x="5089970" y="1484744"/>
            <a:ext cx="5822540" cy="5246255"/>
          </a:xfrm>
        </p:spPr>
        <p:txBody>
          <a:bodyPr>
            <a:noAutofit/>
          </a:bodyPr>
          <a:lstStyle/>
          <a:p>
            <a:pPr algn="just"/>
            <a:r>
              <a:rPr lang="en-US" sz="2000" b="1" i="1" dirty="0"/>
              <a:t>ROOTS Project-</a:t>
            </a:r>
            <a:r>
              <a:rPr lang="en-US" sz="2000" i="1" dirty="0"/>
              <a:t>Targeting climate resilience, access to markets, empowering women and youths </a:t>
            </a:r>
            <a:r>
              <a:rPr lang="en-US" sz="2000" b="1" i="1" dirty="0"/>
              <a:t>in </a:t>
            </a:r>
            <a:r>
              <a:rPr lang="en-US" sz="2000" i="1" dirty="0"/>
              <a:t>vegetable and rice schemes</a:t>
            </a:r>
            <a:endParaRPr lang="en-US" sz="2000" b="1" dirty="0"/>
          </a:p>
          <a:p>
            <a:pPr algn="just"/>
            <a:r>
              <a:rPr lang="en-US" sz="2000" b="1" dirty="0"/>
              <a:t>The Gambia Agriculture and Food Security project (GAFSP) </a:t>
            </a:r>
            <a:r>
              <a:rPr lang="en-US" sz="2000" i="1" dirty="0"/>
              <a:t>– Structure food demand to assure institutional markets and improve smallholder farmer </a:t>
            </a:r>
            <a:r>
              <a:rPr lang="en-US" sz="2000" i="1" dirty="0" smtClean="0"/>
              <a:t>productivity.</a:t>
            </a:r>
            <a:endParaRPr lang="en-US" sz="2000" i="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71277"/>
            <a:ext cx="8596668" cy="1152939"/>
          </a:xfrm>
        </p:spPr>
        <p:txBody>
          <a:bodyPr/>
          <a:lstStyle/>
          <a:p>
            <a:pPr algn="ctr"/>
            <a:r>
              <a:rPr lang="en-US" sz="3200" b="1" dirty="0">
                <a:solidFill>
                  <a:srgbClr val="FF0000"/>
                </a:solidFill>
                <a:latin typeface="Algerian" panose="04020705040A02060702" pitchFamily="82" charset="0"/>
              </a:rPr>
              <a:t>Government </a:t>
            </a:r>
            <a:r>
              <a:rPr lang="en-US" sz="3200" b="1" dirty="0" smtClean="0">
                <a:solidFill>
                  <a:srgbClr val="FF0000"/>
                </a:solidFill>
                <a:latin typeface="Algerian" panose="04020705040A02060702" pitchFamily="82" charset="0"/>
              </a:rPr>
              <a:t>INITIATIVES CONT.</a:t>
            </a:r>
            <a:endParaRPr lang="en-US" dirty="0"/>
          </a:p>
        </p:txBody>
      </p:sp>
      <p:sp>
        <p:nvSpPr>
          <p:cNvPr id="3" name="Content Placeholder 2"/>
          <p:cNvSpPr>
            <a:spLocks noGrp="1"/>
          </p:cNvSpPr>
          <p:nvPr>
            <p:ph sz="half" idx="1"/>
          </p:nvPr>
        </p:nvSpPr>
        <p:spPr>
          <a:xfrm>
            <a:off x="677334" y="1630017"/>
            <a:ext cx="4204767" cy="4969566"/>
          </a:xfrm>
        </p:spPr>
        <p:txBody>
          <a:bodyPr>
            <a:normAutofit lnSpcReduction="10000"/>
          </a:bodyPr>
          <a:lstStyle/>
          <a:p>
            <a:pPr lvl="0" algn="just">
              <a:buClr>
                <a:srgbClr val="90C226"/>
              </a:buClr>
            </a:pPr>
            <a:r>
              <a:rPr lang="en-GB" dirty="0">
                <a:solidFill>
                  <a:prstClr val="black">
                    <a:lumMod val="75000"/>
                    <a:lumOff val="25000"/>
                  </a:prstClr>
                </a:solidFill>
              </a:rPr>
              <a:t>Strengthened Research and Agricultural Extension Systems through NARI, DoA, DLS, DoCD, </a:t>
            </a:r>
            <a:r>
              <a:rPr lang="en-GB" dirty="0" err="1">
                <a:solidFill>
                  <a:prstClr val="black">
                    <a:lumMod val="75000"/>
                    <a:lumOff val="25000"/>
                  </a:prstClr>
                </a:solidFill>
              </a:rPr>
              <a:t>DoP</a:t>
            </a:r>
            <a:r>
              <a:rPr lang="en-GB" dirty="0">
                <a:solidFill>
                  <a:prstClr val="black">
                    <a:lumMod val="75000"/>
                    <a:lumOff val="25000"/>
                  </a:prstClr>
                </a:solidFill>
              </a:rPr>
              <a:t> </a:t>
            </a:r>
            <a:r>
              <a:rPr lang="en-GB" dirty="0" err="1" smtClean="0">
                <a:solidFill>
                  <a:prstClr val="black">
                    <a:lumMod val="75000"/>
                    <a:lumOff val="25000"/>
                  </a:prstClr>
                </a:solidFill>
              </a:rPr>
              <a:t>etc</a:t>
            </a:r>
            <a:endParaRPr lang="en-US" b="1" dirty="0" smtClean="0">
              <a:solidFill>
                <a:prstClr val="black">
                  <a:lumMod val="75000"/>
                  <a:lumOff val="25000"/>
                </a:prstClr>
              </a:solidFill>
            </a:endParaRPr>
          </a:p>
          <a:p>
            <a:pPr lvl="0" algn="just">
              <a:buClr>
                <a:srgbClr val="90C226"/>
              </a:buClr>
            </a:pPr>
            <a:r>
              <a:rPr lang="en-US" b="1" dirty="0" smtClean="0">
                <a:solidFill>
                  <a:prstClr val="black">
                    <a:lumMod val="75000"/>
                    <a:lumOff val="25000"/>
                  </a:prstClr>
                </a:solidFill>
              </a:rPr>
              <a:t>Transformation </a:t>
            </a:r>
            <a:r>
              <a:rPr lang="en-US" b="1" dirty="0">
                <a:solidFill>
                  <a:prstClr val="black">
                    <a:lumMod val="75000"/>
                    <a:lumOff val="25000"/>
                  </a:prstClr>
                </a:solidFill>
              </a:rPr>
              <a:t>of the Agribusiness Unit </a:t>
            </a:r>
            <a:r>
              <a:rPr lang="en-US" dirty="0">
                <a:solidFill>
                  <a:prstClr val="black">
                    <a:lumMod val="75000"/>
                    <a:lumOff val="25000"/>
                  </a:prstClr>
                </a:solidFill>
              </a:rPr>
              <a:t>of the Department of Agriculture to the Department of Cooperative </a:t>
            </a:r>
            <a:r>
              <a:rPr lang="en-US" dirty="0" smtClean="0">
                <a:solidFill>
                  <a:prstClr val="black">
                    <a:lumMod val="75000"/>
                    <a:lumOff val="25000"/>
                  </a:prstClr>
                </a:solidFill>
              </a:rPr>
              <a:t>Development to better coordinate like-minded SHFs</a:t>
            </a:r>
            <a:endParaRPr lang="en-US" dirty="0">
              <a:solidFill>
                <a:prstClr val="black">
                  <a:lumMod val="75000"/>
                  <a:lumOff val="25000"/>
                </a:prstClr>
              </a:solidFill>
            </a:endParaRPr>
          </a:p>
          <a:p>
            <a:pPr lvl="0" algn="just">
              <a:buClr>
                <a:srgbClr val="90C226"/>
              </a:buClr>
            </a:pPr>
            <a:r>
              <a:rPr lang="en-US" dirty="0">
                <a:solidFill>
                  <a:prstClr val="black">
                    <a:lumMod val="75000"/>
                    <a:lumOff val="25000"/>
                  </a:prstClr>
                </a:solidFill>
              </a:rPr>
              <a:t>All agricultural projects target 80% women, 25% youth, and 10% persons with disability (reflecting the national average)</a:t>
            </a:r>
            <a:endParaRPr lang="en-US" dirty="0">
              <a:solidFill>
                <a:prstClr val="black">
                  <a:lumMod val="75000"/>
                  <a:lumOff val="25000"/>
                </a:prstClr>
              </a:solidFill>
            </a:endParaRPr>
          </a:p>
          <a:p>
            <a:pPr lvl="0" algn="just">
              <a:buClr>
                <a:srgbClr val="90C226"/>
              </a:buClr>
            </a:pPr>
            <a:r>
              <a:rPr lang="en-US" b="1" dirty="0">
                <a:solidFill>
                  <a:prstClr val="black">
                    <a:lumMod val="75000"/>
                    <a:lumOff val="25000"/>
                  </a:prstClr>
                </a:solidFill>
              </a:rPr>
              <a:t>Agroecology Project</a:t>
            </a:r>
            <a:r>
              <a:rPr lang="en-US" b="1" i="1" dirty="0">
                <a:solidFill>
                  <a:prstClr val="black">
                    <a:lumMod val="75000"/>
                    <a:lumOff val="25000"/>
                  </a:prstClr>
                </a:solidFill>
              </a:rPr>
              <a:t>-</a:t>
            </a:r>
            <a:r>
              <a:rPr lang="en-US" i="1" dirty="0">
                <a:solidFill>
                  <a:prstClr val="black">
                    <a:lumMod val="75000"/>
                    <a:lumOff val="25000"/>
                  </a:prstClr>
                </a:solidFill>
              </a:rPr>
              <a:t>Targeting integrated and sustainable agricultural </a:t>
            </a:r>
            <a:r>
              <a:rPr lang="en-US" i="1" dirty="0" smtClean="0">
                <a:solidFill>
                  <a:prstClr val="black">
                    <a:lumMod val="75000"/>
                    <a:lumOff val="25000"/>
                  </a:prstClr>
                </a:solidFill>
              </a:rPr>
              <a:t>practices. </a:t>
            </a:r>
            <a:endParaRPr lang="en-US" i="1" dirty="0">
              <a:solidFill>
                <a:prstClr val="black">
                  <a:lumMod val="75000"/>
                  <a:lumOff val="25000"/>
                </a:prstClr>
              </a:solidFill>
            </a:endParaRPr>
          </a:p>
          <a:p>
            <a:endParaRPr lang="en-US" dirty="0"/>
          </a:p>
        </p:txBody>
      </p:sp>
      <p:sp>
        <p:nvSpPr>
          <p:cNvPr id="4" name="Content Placeholder 3"/>
          <p:cNvSpPr>
            <a:spLocks noGrp="1"/>
          </p:cNvSpPr>
          <p:nvPr>
            <p:ph sz="half" idx="2"/>
          </p:nvPr>
        </p:nvSpPr>
        <p:spPr>
          <a:xfrm>
            <a:off x="5111014" y="1780675"/>
            <a:ext cx="4162989" cy="4260688"/>
          </a:xfrm>
        </p:spPr>
        <p:txBody>
          <a:bodyPr>
            <a:noAutofit/>
          </a:bodyPr>
          <a:lstStyle/>
          <a:p>
            <a:pPr lvl="0" algn="just">
              <a:buClr>
                <a:srgbClr val="90C226"/>
              </a:buClr>
            </a:pPr>
            <a:r>
              <a:rPr lang="en-US" sz="2000" b="1" dirty="0">
                <a:solidFill>
                  <a:prstClr val="black">
                    <a:lumMod val="75000"/>
                    <a:lumOff val="25000"/>
                  </a:prstClr>
                </a:solidFill>
              </a:rPr>
              <a:t>Gambia Inclusive and Resilient Agricultural Value Chain Development Project (GIRAV)</a:t>
            </a:r>
            <a:r>
              <a:rPr lang="en-US" sz="2000" dirty="0">
                <a:solidFill>
                  <a:prstClr val="black">
                    <a:lumMod val="75000"/>
                    <a:lumOff val="25000"/>
                  </a:prstClr>
                </a:solidFill>
              </a:rPr>
              <a:t> </a:t>
            </a:r>
            <a:r>
              <a:rPr lang="en-US" sz="2000" i="1" dirty="0">
                <a:solidFill>
                  <a:prstClr val="black">
                    <a:lumMod val="75000"/>
                    <a:lumOff val="25000"/>
                  </a:prstClr>
                </a:solidFill>
              </a:rPr>
              <a:t>It focuses on supporting smallholder farmers, improving sustainable farming practices, and increasing market access. </a:t>
            </a:r>
            <a:endParaRPr lang="en-US" sz="2000" i="1" dirty="0">
              <a:solidFill>
                <a:prstClr val="black">
                  <a:lumMod val="75000"/>
                  <a:lumOff val="25000"/>
                </a:prstClr>
              </a:solidFill>
            </a:endParaRPr>
          </a:p>
          <a:p>
            <a:pPr lvl="0" algn="just">
              <a:buClr>
                <a:srgbClr val="90C226"/>
              </a:buClr>
            </a:pPr>
            <a:r>
              <a:rPr lang="en-US" sz="2000" b="1" dirty="0">
                <a:solidFill>
                  <a:prstClr val="black">
                    <a:lumMod val="75000"/>
                    <a:lumOff val="25000"/>
                  </a:prstClr>
                </a:solidFill>
              </a:rPr>
              <a:t>REWARD – Gambia </a:t>
            </a:r>
            <a:r>
              <a:rPr lang="en-US" sz="2000" dirty="0">
                <a:solidFill>
                  <a:prstClr val="black">
                    <a:lumMod val="75000"/>
                    <a:lumOff val="25000"/>
                  </a:prstClr>
                </a:solidFill>
              </a:rPr>
              <a:t>project focusing on the Rice Value Chain</a:t>
            </a:r>
            <a:endParaRPr lang="en-US" sz="2000" dirty="0">
              <a:solidFill>
                <a:prstClr val="black">
                  <a:lumMod val="75000"/>
                  <a:lumOff val="25000"/>
                </a:prstClr>
              </a:solidFill>
            </a:endParaRPr>
          </a:p>
          <a:p>
            <a:pPr lvl="0" algn="just">
              <a:buClr>
                <a:srgbClr val="90C226"/>
              </a:buClr>
            </a:pPr>
            <a:r>
              <a:rPr lang="en-US" sz="2000" dirty="0">
                <a:solidFill>
                  <a:prstClr val="black">
                    <a:lumMod val="75000"/>
                    <a:lumOff val="25000"/>
                  </a:prstClr>
                </a:solidFill>
              </a:rPr>
              <a:t>Small Ruminant  Production Enhancement Project</a:t>
            </a:r>
            <a:endParaRPr lang="en-US" sz="2000" dirty="0">
              <a:solidFill>
                <a:prstClr val="black">
                  <a:lumMod val="75000"/>
                  <a:lumOff val="25000"/>
                </a:prstClr>
              </a:solidFill>
            </a:endParaRPr>
          </a:p>
          <a:p>
            <a:pPr marL="0" indent="0">
              <a:buNone/>
            </a:pP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26695"/>
          </a:xfrm>
        </p:spPr>
        <p:txBody>
          <a:bodyPr/>
          <a:lstStyle/>
          <a:p>
            <a:pPr algn="ctr"/>
            <a:r>
              <a:rPr lang="en-US" sz="3200" b="1" dirty="0">
                <a:solidFill>
                  <a:srgbClr val="FF0000"/>
                </a:solidFill>
                <a:latin typeface="Algerian" panose="04020705040A02060702" pitchFamily="82" charset="0"/>
              </a:rPr>
              <a:t>Government INITIATIVES CONT.</a:t>
            </a:r>
            <a:endParaRPr lang="en-US" dirty="0"/>
          </a:p>
        </p:txBody>
      </p:sp>
      <p:sp>
        <p:nvSpPr>
          <p:cNvPr id="3" name="Content Placeholder 2"/>
          <p:cNvSpPr>
            <a:spLocks noGrp="1"/>
          </p:cNvSpPr>
          <p:nvPr>
            <p:ph sz="half" idx="1"/>
          </p:nvPr>
        </p:nvSpPr>
        <p:spPr/>
        <p:txBody>
          <a:bodyPr/>
          <a:lstStyle/>
          <a:p>
            <a:pPr lvl="0" algn="just">
              <a:buClr>
                <a:srgbClr val="90C226"/>
              </a:buClr>
            </a:pPr>
            <a:r>
              <a:rPr lang="en-US" sz="2000" b="1" i="1" dirty="0">
                <a:solidFill>
                  <a:prstClr val="black">
                    <a:lumMod val="75000"/>
                    <a:lumOff val="25000"/>
                  </a:prstClr>
                </a:solidFill>
              </a:rPr>
              <a:t>GAMIRSAL PROJECT: </a:t>
            </a:r>
            <a:r>
              <a:rPr lang="en-US" sz="2000" dirty="0">
                <a:solidFill>
                  <a:srgbClr val="333333"/>
                </a:solidFill>
                <a:latin typeface="Helvetica Neue"/>
              </a:rPr>
              <a:t>The project development objective is to increase access to lending from Financial Institutions (FIs) to actors in agricultural value chains. The project specific objectives are : i) increase access of FIs to risk mitigating instruments to crowd in investments in the agricultural sector; </a:t>
            </a:r>
            <a:endParaRPr lang="en-US" sz="2000" i="1" dirty="0">
              <a:solidFill>
                <a:prstClr val="black">
                  <a:lumMod val="75000"/>
                  <a:lumOff val="25000"/>
                </a:prstClr>
              </a:solidFill>
            </a:endParaRPr>
          </a:p>
          <a:p>
            <a:endParaRPr lang="en-US" dirty="0"/>
          </a:p>
        </p:txBody>
      </p:sp>
      <p:sp>
        <p:nvSpPr>
          <p:cNvPr id="4" name="Content Placeholder 3"/>
          <p:cNvSpPr>
            <a:spLocks noGrp="1"/>
          </p:cNvSpPr>
          <p:nvPr>
            <p:ph sz="half" idx="2"/>
          </p:nvPr>
        </p:nvSpPr>
        <p:spPr/>
        <p:txBody>
          <a:bodyPr/>
          <a:lstStyle/>
          <a:p>
            <a:pPr lvl="0" algn="just">
              <a:buClr>
                <a:srgbClr val="90C226"/>
              </a:buClr>
            </a:pPr>
            <a:r>
              <a:rPr lang="en-US" sz="2000" dirty="0">
                <a:solidFill>
                  <a:srgbClr val="333333"/>
                </a:solidFill>
                <a:latin typeface="Helvetica Neue"/>
              </a:rPr>
              <a:t>ii) improve FIs' knowledge of the agricultural sector and skills in </a:t>
            </a:r>
            <a:r>
              <a:rPr lang="en-US" sz="2000" dirty="0" smtClean="0">
                <a:solidFill>
                  <a:srgbClr val="333333"/>
                </a:solidFill>
                <a:latin typeface="Helvetica Neue"/>
              </a:rPr>
              <a:t>analyzing, </a:t>
            </a:r>
            <a:r>
              <a:rPr lang="en-US" sz="2000" dirty="0">
                <a:solidFill>
                  <a:srgbClr val="333333"/>
                </a:solidFill>
                <a:latin typeface="Helvetica Neue"/>
              </a:rPr>
              <a:t>financing, and managing agricultural project portfolios, including climate risk mainstreaming in investment portfolio; and iii) improve skills of agriculture value chains' actors in business governance </a:t>
            </a:r>
            <a:endParaRPr lang="en-US" sz="2000" i="1" dirty="0">
              <a:solidFill>
                <a:prstClr val="black">
                  <a:lumMod val="75000"/>
                  <a:lumOff val="25000"/>
                </a:prstClr>
              </a:solidFill>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10100"/>
            <a:ext cx="8596668" cy="862207"/>
          </a:xfrm>
        </p:spPr>
        <p:txBody>
          <a:bodyPr>
            <a:normAutofit/>
          </a:bodyPr>
          <a:lstStyle/>
          <a:p>
            <a:pPr algn="ctr"/>
            <a:r>
              <a:rPr lang="en-US" sz="3600" b="1" dirty="0">
                <a:solidFill>
                  <a:srgbClr val="FF0000"/>
                </a:solidFill>
                <a:latin typeface="Algerian" panose="04020705040A02060702" pitchFamily="82" charset="0"/>
              </a:rPr>
              <a:t>OPPORTUNITIES FOR GROWTH</a:t>
            </a:r>
            <a:endParaRPr lang="en-US" sz="3600" b="1" dirty="0">
              <a:solidFill>
                <a:srgbClr val="FF0000"/>
              </a:solidFill>
              <a:latin typeface="Algerian" panose="04020705040A02060702" pitchFamily="82" charset="0"/>
            </a:endParaRPr>
          </a:p>
        </p:txBody>
      </p:sp>
      <p:sp>
        <p:nvSpPr>
          <p:cNvPr id="3" name="Text Placeholder 2"/>
          <p:cNvSpPr>
            <a:spLocks noGrp="1"/>
          </p:cNvSpPr>
          <p:nvPr>
            <p:ph type="body" idx="1"/>
          </p:nvPr>
        </p:nvSpPr>
        <p:spPr>
          <a:xfrm>
            <a:off x="563418" y="1075174"/>
            <a:ext cx="9097818" cy="4966189"/>
          </a:xfrm>
        </p:spPr>
        <p:txBody>
          <a:bodyPr>
            <a:normAutofit/>
          </a:bodyPr>
          <a:lstStyle/>
          <a:p>
            <a:pPr algn="just"/>
            <a:r>
              <a:rPr lang="en-US" sz="2400" dirty="0"/>
              <a:t>In this light, there are several opportunities for economic growth and collaboration with China and other developing countries. These include: </a:t>
            </a:r>
            <a:endParaRPr lang="en-US" sz="2400" dirty="0"/>
          </a:p>
          <a:p>
            <a:pPr marL="342900" lvl="0" indent="-342900" algn="just">
              <a:buFont typeface="Wingdings" panose="05000000000000000000" pitchFamily="2" charset="2"/>
              <a:buChar char="Ø"/>
            </a:pPr>
            <a:r>
              <a:rPr lang="en-US" sz="2400" b="1" i="1" dirty="0"/>
              <a:t>Value addition</a:t>
            </a:r>
            <a:r>
              <a:rPr lang="en-US" sz="2400" i="1" dirty="0"/>
              <a:t>: </a:t>
            </a:r>
            <a:r>
              <a:rPr lang="en-US" sz="2400" dirty="0"/>
              <a:t>Agro-processing industries (for groundnuts, fruits, vegetables and cereals) </a:t>
            </a:r>
            <a:endParaRPr lang="en-US" sz="2400" dirty="0"/>
          </a:p>
          <a:p>
            <a:pPr marL="342900" lvl="0" indent="-342900" algn="just">
              <a:buFont typeface="Wingdings" panose="05000000000000000000" pitchFamily="2" charset="2"/>
              <a:buChar char="Ø"/>
            </a:pPr>
            <a:r>
              <a:rPr lang="en-US" sz="2400" b="1" i="1" dirty="0"/>
              <a:t>Export potential</a:t>
            </a:r>
            <a:r>
              <a:rPr lang="en-US" sz="2400" i="1" dirty="0"/>
              <a:t>: </a:t>
            </a:r>
            <a:r>
              <a:rPr lang="en-US" sz="2400" dirty="0"/>
              <a:t>Especially in organic and fair-trade products.</a:t>
            </a:r>
            <a:endParaRPr lang="en-US" sz="2400" dirty="0"/>
          </a:p>
          <a:p>
            <a:pPr marL="342900" lvl="0" indent="-342900" algn="just">
              <a:buFont typeface="Wingdings" panose="05000000000000000000" pitchFamily="2" charset="2"/>
              <a:buChar char="Ø"/>
            </a:pPr>
            <a:r>
              <a:rPr lang="en-US" sz="2400" b="1" i="1" dirty="0"/>
              <a:t>Tourism-agriculture linkage</a:t>
            </a:r>
            <a:r>
              <a:rPr lang="en-US" sz="2400" dirty="0"/>
              <a:t>: Supplying hotels and restaurants with local produce.</a:t>
            </a:r>
            <a:endParaRPr lang="en-US" sz="2400"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799" y="983312"/>
            <a:ext cx="8596668" cy="1489544"/>
          </a:xfrm>
        </p:spPr>
        <p:txBody>
          <a:bodyPr/>
          <a:lstStyle/>
          <a:p>
            <a:pPr algn="ctr"/>
            <a:r>
              <a:rPr lang="en-US" sz="3600" b="1" dirty="0">
                <a:solidFill>
                  <a:srgbClr val="FF0000"/>
                </a:solidFill>
                <a:latin typeface="Algerian" panose="04020705040A02060702" pitchFamily="82" charset="0"/>
              </a:rPr>
              <a:t>OPPORTUNITIES FOR </a:t>
            </a:r>
            <a:r>
              <a:rPr lang="en-US" sz="3600" b="1" dirty="0" smtClean="0">
                <a:solidFill>
                  <a:srgbClr val="FF0000"/>
                </a:solidFill>
                <a:latin typeface="Algerian" panose="04020705040A02060702" pitchFamily="82" charset="0"/>
              </a:rPr>
              <a:t>GROWTH CONT.</a:t>
            </a:r>
            <a:endParaRPr lang="en-US" dirty="0"/>
          </a:p>
        </p:txBody>
      </p:sp>
      <p:sp>
        <p:nvSpPr>
          <p:cNvPr id="3" name="Text Placeholder 2"/>
          <p:cNvSpPr>
            <a:spLocks noGrp="1"/>
          </p:cNvSpPr>
          <p:nvPr>
            <p:ph type="body" idx="1"/>
          </p:nvPr>
        </p:nvSpPr>
        <p:spPr>
          <a:xfrm>
            <a:off x="677335" y="2727297"/>
            <a:ext cx="8596668" cy="3314065"/>
          </a:xfrm>
        </p:spPr>
        <p:txBody>
          <a:bodyPr>
            <a:normAutofit/>
          </a:bodyPr>
          <a:lstStyle/>
          <a:p>
            <a:pPr marL="342900" lvl="0" indent="-342900" algn="just">
              <a:buClr>
                <a:srgbClr val="90C226"/>
              </a:buClr>
              <a:buFont typeface="Wingdings" panose="05000000000000000000" pitchFamily="2" charset="2"/>
              <a:buChar char="Ø"/>
            </a:pPr>
            <a:r>
              <a:rPr lang="en-US" sz="2000" b="1" i="1" dirty="0">
                <a:solidFill>
                  <a:prstClr val="black">
                    <a:lumMod val="75000"/>
                    <a:lumOff val="25000"/>
                  </a:prstClr>
                </a:solidFill>
              </a:rPr>
              <a:t>Technology and innovation</a:t>
            </a:r>
            <a:r>
              <a:rPr lang="en-US" sz="2000" dirty="0">
                <a:solidFill>
                  <a:prstClr val="black">
                    <a:lumMod val="75000"/>
                    <a:lumOff val="25000"/>
                  </a:prstClr>
                </a:solidFill>
              </a:rPr>
              <a:t>: Mobile platforms for market access, digital extension services.</a:t>
            </a:r>
            <a:endParaRPr lang="en-US" sz="2000" dirty="0">
              <a:solidFill>
                <a:prstClr val="black">
                  <a:lumMod val="75000"/>
                  <a:lumOff val="25000"/>
                </a:prstClr>
              </a:solidFill>
            </a:endParaRPr>
          </a:p>
          <a:p>
            <a:pPr marL="342900" lvl="0" indent="-342900" algn="just">
              <a:buClr>
                <a:srgbClr val="90C226"/>
              </a:buClr>
              <a:buFont typeface="Wingdings" panose="05000000000000000000" pitchFamily="2" charset="2"/>
              <a:buChar char="Ø"/>
            </a:pPr>
            <a:r>
              <a:rPr lang="en-US" sz="2000" b="1" i="1" dirty="0">
                <a:solidFill>
                  <a:prstClr val="black">
                    <a:lumMod val="75000"/>
                    <a:lumOff val="25000"/>
                  </a:prstClr>
                </a:solidFill>
              </a:rPr>
              <a:t>Machinery and equipment development </a:t>
            </a:r>
            <a:r>
              <a:rPr lang="en-US" sz="2000" dirty="0">
                <a:solidFill>
                  <a:prstClr val="black">
                    <a:lumMod val="75000"/>
                    <a:lumOff val="25000"/>
                  </a:prstClr>
                </a:solidFill>
              </a:rPr>
              <a:t>for the Gambian condition</a:t>
            </a:r>
            <a:endParaRPr lang="en-US" sz="2000" dirty="0">
              <a:solidFill>
                <a:prstClr val="black">
                  <a:lumMod val="75000"/>
                  <a:lumOff val="25000"/>
                </a:prstClr>
              </a:solidFill>
            </a:endParaRPr>
          </a:p>
          <a:p>
            <a:pPr marL="342900" lvl="0" indent="-342900" algn="just">
              <a:buClr>
                <a:srgbClr val="90C226"/>
              </a:buClr>
              <a:buFont typeface="Wingdings" panose="05000000000000000000" pitchFamily="2" charset="2"/>
              <a:buChar char="Ø"/>
            </a:pPr>
            <a:r>
              <a:rPr lang="en-US" sz="2000" b="1" i="1" dirty="0">
                <a:solidFill>
                  <a:prstClr val="black">
                    <a:lumMod val="75000"/>
                    <a:lumOff val="25000"/>
                  </a:prstClr>
                </a:solidFill>
              </a:rPr>
              <a:t>Climate-smart agriculture</a:t>
            </a:r>
            <a:r>
              <a:rPr lang="en-US" sz="2000" dirty="0">
                <a:solidFill>
                  <a:prstClr val="black">
                    <a:lumMod val="75000"/>
                    <a:lumOff val="25000"/>
                  </a:prstClr>
                </a:solidFill>
              </a:rPr>
              <a:t>: Conservation farming, improved irrigation systems, and drought-tolerant crops.</a:t>
            </a:r>
            <a:endParaRPr lang="en-US" sz="2000" dirty="0">
              <a:solidFill>
                <a:prstClr val="black">
                  <a:lumMod val="75000"/>
                  <a:lumOff val="25000"/>
                </a:prstClr>
              </a:solidFill>
            </a:endParaRPr>
          </a:p>
          <a:p>
            <a:pPr marL="342900" lvl="0" indent="-342900" algn="just">
              <a:buClr>
                <a:srgbClr val="90C226"/>
              </a:buClr>
              <a:buFont typeface="Wingdings" panose="05000000000000000000" pitchFamily="2" charset="2"/>
              <a:buChar char="Ø"/>
            </a:pPr>
            <a:r>
              <a:rPr lang="en-US" sz="2000" b="1" i="1" dirty="0">
                <a:solidFill>
                  <a:prstClr val="black">
                    <a:lumMod val="75000"/>
                    <a:lumOff val="25000"/>
                  </a:prstClr>
                </a:solidFill>
              </a:rPr>
              <a:t>Capacity building </a:t>
            </a:r>
            <a:r>
              <a:rPr lang="en-US" sz="2000" dirty="0">
                <a:solidFill>
                  <a:prstClr val="black">
                    <a:lumMod val="75000"/>
                    <a:lumOff val="25000"/>
                  </a:prstClr>
                </a:solidFill>
              </a:rPr>
              <a:t>in project and cooperative management, Management information systems, on hands training on modern production techniques in agriculture, Community Governance, Irrigation Infrastructure Maintenance and Management</a:t>
            </a:r>
            <a:endParaRPr lang="en-US" sz="2000" dirty="0">
              <a:solidFill>
                <a:prstClr val="black">
                  <a:lumMod val="75000"/>
                  <a:lumOff val="25000"/>
                </a:prstClr>
              </a:solidFill>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8356" y="381663"/>
            <a:ext cx="8150086" cy="939137"/>
          </a:xfrm>
        </p:spPr>
        <p:txBody>
          <a:bodyPr/>
          <a:lstStyle/>
          <a:p>
            <a:pPr algn="ctr"/>
            <a:r>
              <a:rPr lang="en-US" sz="3600" b="1" dirty="0" smtClean="0">
                <a:solidFill>
                  <a:srgbClr val="FF0000"/>
                </a:solidFill>
                <a:latin typeface="Algerian" panose="04020705040A02060702" pitchFamily="82" charset="0"/>
              </a:rPr>
              <a:t>CONCLUSION AND RECOMMENDATION</a:t>
            </a:r>
            <a:endParaRPr lang="en-US" sz="3600" b="1" dirty="0">
              <a:solidFill>
                <a:srgbClr val="FF0000"/>
              </a:solidFill>
              <a:latin typeface="Algerian" panose="04020705040A02060702" pitchFamily="82" charset="0"/>
            </a:endParaRPr>
          </a:p>
        </p:txBody>
      </p:sp>
      <p:sp>
        <p:nvSpPr>
          <p:cNvPr id="3" name="Subtitle 2"/>
          <p:cNvSpPr>
            <a:spLocks noGrp="1"/>
          </p:cNvSpPr>
          <p:nvPr>
            <p:ph type="subTitle" idx="1"/>
          </p:nvPr>
        </p:nvSpPr>
        <p:spPr>
          <a:xfrm>
            <a:off x="591126" y="1590261"/>
            <a:ext cx="9291783" cy="4880334"/>
          </a:xfrm>
        </p:spPr>
        <p:txBody>
          <a:bodyPr>
            <a:normAutofit/>
          </a:bodyPr>
          <a:lstStyle/>
          <a:p>
            <a:pPr algn="just"/>
            <a:r>
              <a:rPr lang="en-US" sz="2000" b="1" dirty="0">
                <a:solidFill>
                  <a:schemeClr val="tx1"/>
                </a:solidFill>
              </a:rPr>
              <a:t>The path forward for agricultural economic development in The Gambia includes:</a:t>
            </a:r>
            <a:endParaRPr lang="en-US" sz="2000" b="1" dirty="0">
              <a:solidFill>
                <a:schemeClr val="tx1"/>
              </a:solidFill>
            </a:endParaRPr>
          </a:p>
          <a:p>
            <a:pPr marL="342900" lvl="0" indent="-342900" algn="just">
              <a:buFont typeface="Wingdings" panose="05000000000000000000" pitchFamily="2" charset="2"/>
              <a:buChar char="Ø"/>
            </a:pPr>
            <a:r>
              <a:rPr lang="en-US" sz="2000" dirty="0">
                <a:solidFill>
                  <a:schemeClr val="tx1"/>
                </a:solidFill>
              </a:rPr>
              <a:t>Strengthening </a:t>
            </a:r>
            <a:r>
              <a:rPr lang="en-US" sz="2000" dirty="0" smtClean="0">
                <a:solidFill>
                  <a:schemeClr val="tx1"/>
                </a:solidFill>
              </a:rPr>
              <a:t>Capacity of </a:t>
            </a:r>
            <a:r>
              <a:rPr lang="en-US" sz="2000" dirty="0">
                <a:solidFill>
                  <a:schemeClr val="tx1"/>
                </a:solidFill>
              </a:rPr>
              <a:t>Small-Scale </a:t>
            </a:r>
            <a:r>
              <a:rPr lang="en-US" sz="2000" dirty="0" smtClean="0">
                <a:solidFill>
                  <a:schemeClr val="tx1"/>
                </a:solidFill>
              </a:rPr>
              <a:t>Producers on climate smart and innovative agricultural techniques.</a:t>
            </a:r>
            <a:endParaRPr lang="en-US" sz="2000" dirty="0">
              <a:solidFill>
                <a:schemeClr val="tx1"/>
              </a:solidFill>
            </a:endParaRPr>
          </a:p>
          <a:p>
            <a:pPr marL="342900" lvl="0" indent="-342900" algn="just">
              <a:buFont typeface="Wingdings" panose="05000000000000000000" pitchFamily="2" charset="2"/>
              <a:buChar char="Ø"/>
            </a:pPr>
            <a:r>
              <a:rPr lang="en-US" sz="2000" dirty="0">
                <a:solidFill>
                  <a:schemeClr val="tx1"/>
                </a:solidFill>
              </a:rPr>
              <a:t>Scaling up investment in </a:t>
            </a:r>
            <a:r>
              <a:rPr lang="en-US" sz="2000" dirty="0" smtClean="0">
                <a:solidFill>
                  <a:schemeClr val="tx1"/>
                </a:solidFill>
              </a:rPr>
              <a:t>agri-infrastructure </a:t>
            </a:r>
            <a:r>
              <a:rPr lang="en-US" sz="2000" dirty="0">
                <a:solidFill>
                  <a:schemeClr val="tx1"/>
                </a:solidFill>
              </a:rPr>
              <a:t>and value chains.</a:t>
            </a:r>
            <a:endParaRPr lang="en-US" sz="2000" dirty="0">
              <a:solidFill>
                <a:schemeClr val="tx1"/>
              </a:solidFill>
            </a:endParaRPr>
          </a:p>
          <a:p>
            <a:pPr marL="342900" lvl="0" indent="-342900" algn="just">
              <a:buFont typeface="Wingdings" panose="05000000000000000000" pitchFamily="2" charset="2"/>
              <a:buChar char="Ø"/>
            </a:pPr>
            <a:r>
              <a:rPr lang="en-US" sz="2000" dirty="0">
                <a:solidFill>
                  <a:schemeClr val="tx1"/>
                </a:solidFill>
              </a:rPr>
              <a:t>Enhancing more research and innovation.</a:t>
            </a:r>
            <a:endParaRPr lang="en-US" sz="2000" dirty="0">
              <a:solidFill>
                <a:schemeClr val="tx1"/>
              </a:solidFill>
            </a:endParaRPr>
          </a:p>
          <a:p>
            <a:pPr marL="342900" lvl="0" indent="-342900" algn="just">
              <a:buFont typeface="Wingdings" panose="05000000000000000000" pitchFamily="2" charset="2"/>
              <a:buChar char="Ø"/>
            </a:pPr>
            <a:r>
              <a:rPr lang="en-US" sz="2000" dirty="0">
                <a:solidFill>
                  <a:schemeClr val="tx1"/>
                </a:solidFill>
              </a:rPr>
              <a:t>Promoting inclusive participation, especially of women and youth.</a:t>
            </a:r>
            <a:endParaRPr lang="en-US" sz="2000" dirty="0">
              <a:solidFill>
                <a:schemeClr val="tx1"/>
              </a:solidFill>
            </a:endParaRPr>
          </a:p>
          <a:p>
            <a:pPr marL="342900" lvl="0" indent="-342900" algn="just">
              <a:buFont typeface="Wingdings" panose="05000000000000000000" pitchFamily="2" charset="2"/>
              <a:buChar char="Ø"/>
            </a:pPr>
            <a:r>
              <a:rPr lang="en-US" sz="2000" dirty="0">
                <a:solidFill>
                  <a:schemeClr val="tx1"/>
                </a:solidFill>
              </a:rPr>
              <a:t>Encouraging public-private partnerships.</a:t>
            </a:r>
            <a:endParaRPr lang="en-US" sz="2000" dirty="0">
              <a:solidFill>
                <a:schemeClr val="tx1"/>
              </a:solidFill>
            </a:endParaRPr>
          </a:p>
          <a:p>
            <a:pPr marL="342900" lvl="0" indent="-342900" algn="just">
              <a:buFont typeface="Wingdings" panose="05000000000000000000" pitchFamily="2" charset="2"/>
              <a:buChar char="Ø"/>
            </a:pPr>
            <a:r>
              <a:rPr lang="en-US" sz="2000" dirty="0" smtClean="0">
                <a:solidFill>
                  <a:schemeClr val="tx1"/>
                </a:solidFill>
              </a:rPr>
              <a:t>Provide </a:t>
            </a:r>
            <a:r>
              <a:rPr lang="en-US" sz="2000" dirty="0">
                <a:solidFill>
                  <a:schemeClr val="tx1"/>
                </a:solidFill>
              </a:rPr>
              <a:t>Climate Resilience </a:t>
            </a:r>
            <a:r>
              <a:rPr lang="en-US" sz="2000" dirty="0" smtClean="0">
                <a:solidFill>
                  <a:schemeClr val="tx1"/>
                </a:solidFill>
              </a:rPr>
              <a:t>seeds for both crops and animals.</a:t>
            </a:r>
            <a:endParaRPr lang="en-US" sz="2000" dirty="0" smtClean="0">
              <a:solidFill>
                <a:schemeClr val="tx1"/>
              </a:solidFill>
            </a:endParaRPr>
          </a:p>
          <a:p>
            <a:pPr marL="342900" lvl="0" indent="-342900" algn="just">
              <a:buFont typeface="Wingdings" panose="05000000000000000000" pitchFamily="2" charset="2"/>
              <a:buChar char="Ø"/>
            </a:pPr>
            <a:r>
              <a:rPr lang="en-US" sz="2000" dirty="0" smtClean="0">
                <a:solidFill>
                  <a:schemeClr val="tx1"/>
                </a:solidFill>
              </a:rPr>
              <a:t>Facilitate access to affordable finance</a:t>
            </a:r>
            <a:endParaRPr lang="en-US" sz="2000" dirty="0" smtClean="0">
              <a:solidFill>
                <a:schemeClr val="tx1"/>
              </a:solidFill>
            </a:endParaRPr>
          </a:p>
          <a:p>
            <a:pPr marL="342900" lvl="0" indent="-342900" algn="just">
              <a:buFont typeface="Wingdings" panose="05000000000000000000" pitchFamily="2" charset="2"/>
              <a:buChar char="Ø"/>
            </a:pPr>
            <a:r>
              <a:rPr lang="en-US" sz="2000" dirty="0" smtClean="0">
                <a:solidFill>
                  <a:schemeClr val="tx1"/>
                </a:solidFill>
              </a:rPr>
              <a:t>Timely access to quality inputs</a:t>
            </a:r>
            <a:endParaRPr lang="en-US" sz="2000" dirty="0" smtClean="0">
              <a:solidFill>
                <a:schemeClr val="tx1"/>
              </a:solidFill>
            </a:endParaRPr>
          </a:p>
          <a:p>
            <a:pPr marL="342900" lvl="0" indent="-342900" algn="just">
              <a:buFont typeface="Wingdings" panose="05000000000000000000" pitchFamily="2" charset="2"/>
              <a:buChar char="Ø"/>
            </a:pPr>
            <a:endParaRPr lang="en-US" sz="2000" dirty="0" smtClean="0">
              <a:solidFill>
                <a:schemeClr val="tx1"/>
              </a:solidFill>
            </a:endParaRPr>
          </a:p>
          <a:p>
            <a:pPr marL="342900" lvl="0" indent="-342900" algn="just">
              <a:buFont typeface="Wingdings" panose="05000000000000000000" pitchFamily="2" charset="2"/>
              <a:buChar char="Ø"/>
            </a:pPr>
            <a:endParaRPr lang="en-US" sz="20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71276"/>
            <a:ext cx="8596668" cy="818985"/>
          </a:xfrm>
        </p:spPr>
        <p:txBody>
          <a:bodyPr/>
          <a:lstStyle/>
          <a:p>
            <a:pPr algn="ctr"/>
            <a:r>
              <a:rPr lang="en-US" b="1" dirty="0">
                <a:solidFill>
                  <a:srgbClr val="FF0000"/>
                </a:solidFill>
                <a:latin typeface="Algerian" panose="04020705040A02060702" pitchFamily="82" charset="0"/>
              </a:rPr>
              <a:t>CONCLUSION AND RECOMMENDATION</a:t>
            </a:r>
            <a:endParaRPr lang="en-US" dirty="0"/>
          </a:p>
        </p:txBody>
      </p:sp>
      <p:sp>
        <p:nvSpPr>
          <p:cNvPr id="3" name="Content Placeholder 2"/>
          <p:cNvSpPr>
            <a:spLocks noGrp="1"/>
          </p:cNvSpPr>
          <p:nvPr>
            <p:ph idx="1"/>
          </p:nvPr>
        </p:nvSpPr>
        <p:spPr>
          <a:xfrm>
            <a:off x="677334" y="1781093"/>
            <a:ext cx="8596668" cy="4260270"/>
          </a:xfrm>
        </p:spPr>
        <p:txBody>
          <a:bodyPr/>
          <a:lstStyle/>
          <a:p>
            <a:r>
              <a:rPr lang="en-US" dirty="0" smtClean="0"/>
              <a:t>Reduce cost of production.</a:t>
            </a:r>
            <a:endParaRPr lang="en-US" dirty="0" smtClean="0"/>
          </a:p>
          <a:p>
            <a:r>
              <a:rPr lang="en-US" dirty="0" smtClean="0"/>
              <a:t>Encourage and build capacity on organic farming.</a:t>
            </a:r>
            <a:endParaRPr lang="en-US" dirty="0" smtClean="0"/>
          </a:p>
          <a:p>
            <a:r>
              <a:rPr lang="en-US" dirty="0" smtClean="0"/>
              <a:t>Develop policies to promote access to land by smallholder farmers especially youth and women.</a:t>
            </a:r>
            <a:endParaRPr lang="en-US" dirty="0" smtClean="0"/>
          </a:p>
          <a:p>
            <a:r>
              <a:rPr lang="en-US" dirty="0" smtClean="0"/>
              <a:t>Create market opportunities.</a:t>
            </a:r>
            <a:endParaRPr lang="en-US" dirty="0" smtClean="0"/>
          </a:p>
          <a:p>
            <a:r>
              <a:rPr lang="en-US" dirty="0" smtClean="0"/>
              <a:t>Mechanize to suit their land capacity.</a:t>
            </a:r>
            <a:endParaRPr lang="en-US" dirty="0" smtClean="0"/>
          </a:p>
          <a:p>
            <a:r>
              <a:rPr lang="en-US" dirty="0" smtClean="0"/>
              <a:t>Build capacities on sustainable feed production and storage techniques.</a:t>
            </a:r>
            <a:endParaRPr lang="en-US" dirty="0" smtClean="0"/>
          </a:p>
          <a:p>
            <a:r>
              <a:rPr lang="en-US" dirty="0" smtClean="0"/>
              <a:t>Provide climate resilience storage facilities.</a:t>
            </a:r>
            <a:endParaRPr lang="en-US" dirty="0" smtClean="0"/>
          </a:p>
          <a:p>
            <a:r>
              <a:rPr lang="en-US" dirty="0" smtClean="0"/>
              <a:t>Improve water management in the face of erratic rains.</a:t>
            </a:r>
            <a:endParaRPr lang="en-US" dirty="0" smtClean="0"/>
          </a:p>
          <a:p>
            <a:r>
              <a:rPr lang="en-US" dirty="0" smtClean="0"/>
              <a:t>Encourage rain water harvesting.</a:t>
            </a:r>
            <a:endParaRPr lang="en-US" dirty="0" smtClean="0"/>
          </a:p>
          <a:p>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85" y="355158"/>
            <a:ext cx="8991452" cy="734172"/>
          </a:xfrm>
        </p:spPr>
        <p:txBody>
          <a:bodyPr>
            <a:normAutofit/>
          </a:bodyPr>
          <a:lstStyle/>
          <a:p>
            <a:pPr algn="ctr"/>
            <a:r>
              <a:rPr lang="en-US" sz="2800" b="1" dirty="0" smtClean="0">
                <a:solidFill>
                  <a:srgbClr val="FF0000"/>
                </a:solidFill>
                <a:latin typeface="Algerian" panose="04020705040A02060702" pitchFamily="82" charset="0"/>
              </a:rPr>
              <a:t>PICTORIAL OF SMALL – SCALE RICE PRODUCTION </a:t>
            </a:r>
            <a:endParaRPr lang="x-none" sz="2800" b="1" dirty="0">
              <a:solidFill>
                <a:srgbClr val="FF0000"/>
              </a:solidFill>
              <a:latin typeface="Algerian" panose="04020705040A02060702" pitchFamily="82" charset="0"/>
            </a:endParaRPr>
          </a:p>
        </p:txBody>
      </p:sp>
      <p:pic>
        <p:nvPicPr>
          <p:cNvPr id="4" name="Content Placeholder 3" descr="A group of pipes in a ditch&#10;&#10;Description automatically generated with medium confidence"/>
          <p:cNvPicPr>
            <a:picLocks noGrp="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842838" y="1526650"/>
            <a:ext cx="2730097" cy="1979875"/>
          </a:xfrm>
          <a:prstGeom prst="rect">
            <a:avLst/>
          </a:prstGeom>
          <a:noFill/>
          <a:ln>
            <a:noFill/>
          </a:ln>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8428" y="3690552"/>
            <a:ext cx="2705774" cy="2557847"/>
          </a:xfrm>
          <a:prstGeom prst="rect">
            <a:avLst/>
          </a:prstGeom>
          <a:noFill/>
          <a:ln>
            <a:no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195" y="3840479"/>
            <a:ext cx="2919740" cy="2407921"/>
          </a:xfrm>
          <a:prstGeom prst="rect">
            <a:avLst/>
          </a:prstGeom>
          <a:noFill/>
          <a:ln>
            <a:noFill/>
          </a:ln>
        </p:spPr>
      </p:pic>
      <p:pic>
        <p:nvPicPr>
          <p:cNvPr id="9" name="Picture 8"/>
          <p:cNvPicPr>
            <a:picLocks noChangeAspect="1"/>
          </p:cNvPicPr>
          <p:nvPr/>
        </p:nvPicPr>
        <p:blipFill>
          <a:blip r:embed="rId4" cstate="print"/>
          <a:srcRect/>
          <a:stretch>
            <a:fillRect/>
          </a:stretch>
        </p:blipFill>
        <p:spPr bwMode="auto">
          <a:xfrm>
            <a:off x="3943847" y="1464011"/>
            <a:ext cx="3000952" cy="2042514"/>
          </a:xfrm>
          <a:prstGeom prst="rect">
            <a:avLst/>
          </a:prstGeom>
          <a:noFill/>
          <a:ln w="9525">
            <a:noFill/>
            <a:miter lim="800000"/>
            <a:headEnd/>
            <a:tailEnd/>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506026" y="1248352"/>
            <a:ext cx="2011689" cy="2504661"/>
          </a:xfrm>
          <a:prstGeom prst="rect">
            <a:avLst/>
          </a:prstGeom>
          <a:noFill/>
          <a:ln>
            <a:noFill/>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5327" y="3690553"/>
            <a:ext cx="3149473" cy="25578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5760"/>
            <a:ext cx="8875564" cy="985963"/>
          </a:xfrm>
        </p:spPr>
        <p:txBody>
          <a:bodyPr>
            <a:noAutofit/>
          </a:bodyPr>
          <a:lstStyle/>
          <a:p>
            <a:pPr algn="ctr"/>
            <a:r>
              <a:rPr lang="en-US" sz="2800" dirty="0" smtClean="0">
                <a:solidFill>
                  <a:srgbClr val="FF0000"/>
                </a:solidFill>
                <a:latin typeface="Algerian" panose="04020705040A02060702" pitchFamily="82" charset="0"/>
              </a:rPr>
              <a:t>PICTORIAL OF SMALL – SCALE VEGETABLE PRODUCTION </a:t>
            </a:r>
            <a:endParaRPr lang="x-none" sz="2800" dirty="0">
              <a:solidFill>
                <a:srgbClr val="FF0000"/>
              </a:solidFill>
              <a:latin typeface="Algerian" panose="04020705040A02060702" pitchFamily="82" charset="0"/>
            </a:endParaRPr>
          </a:p>
        </p:txBody>
      </p:sp>
      <p:pic>
        <p:nvPicPr>
          <p:cNvPr id="4" name="Content Placeholder 3"/>
          <p:cNvPicPr>
            <a:picLocks noGrp="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3617611" y="3751320"/>
            <a:ext cx="2967643" cy="1868267"/>
          </a:xfrm>
          <a:prstGeom prst="rect">
            <a:avLst/>
          </a:prstGeom>
          <a:noFill/>
          <a:ln>
            <a:noFill/>
          </a:ln>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34" y="3751321"/>
            <a:ext cx="2752725" cy="1868267"/>
          </a:xfrm>
          <a:prstGeom prst="rect">
            <a:avLst/>
          </a:prstGeom>
          <a:noFill/>
          <a:ln>
            <a:noFill/>
          </a:ln>
        </p:spPr>
      </p:pic>
      <p:pic>
        <p:nvPicPr>
          <p:cNvPr id="6" name="Picture 5" descr="A person standing next to a bucket of cucumbers&#10;&#10;Description automatically generated"/>
          <p:cNvPicPr>
            <a:picLocks noChangeAspect="1"/>
          </p:cNvPicPr>
          <p:nvPr/>
        </p:nvPicPr>
        <p:blipFill>
          <a:blip r:embed="rId3"/>
          <a:stretch>
            <a:fillRect/>
          </a:stretch>
        </p:blipFill>
        <p:spPr>
          <a:xfrm>
            <a:off x="6772805" y="3751320"/>
            <a:ext cx="2712085" cy="1868267"/>
          </a:xfrm>
          <a:prstGeom prst="rect">
            <a:avLst/>
          </a:prstGeom>
        </p:spPr>
      </p:pic>
      <p:pic>
        <p:nvPicPr>
          <p:cNvPr id="7" name="Picture 6"/>
          <p:cNvPicPr>
            <a:picLocks noChangeAspect="1"/>
          </p:cNvPicPr>
          <p:nvPr/>
        </p:nvPicPr>
        <p:blipFill>
          <a:blip r:embed="rId4"/>
          <a:stretch>
            <a:fillRect/>
          </a:stretch>
        </p:blipFill>
        <p:spPr>
          <a:xfrm>
            <a:off x="3617611" y="1338205"/>
            <a:ext cx="2967643" cy="2168319"/>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2806" y="1376467"/>
            <a:ext cx="2712085" cy="2130057"/>
          </a:xfrm>
          <a:prstGeom prst="rect">
            <a:avLst/>
          </a:prstGeom>
          <a:noFill/>
          <a:ln>
            <a:noFill/>
          </a:ln>
        </p:spPr>
      </p:pic>
      <p:pic>
        <p:nvPicPr>
          <p:cNvPr id="9" name="Picture 8"/>
          <p:cNvPicPr>
            <a:picLocks noChangeAspect="1"/>
          </p:cNvPicPr>
          <p:nvPr/>
        </p:nvPicPr>
        <p:blipFill>
          <a:blip r:embed="rId6" cstate="print"/>
          <a:srcRect/>
          <a:stretch>
            <a:fillRect/>
          </a:stretch>
        </p:blipFill>
        <p:spPr bwMode="auto">
          <a:xfrm>
            <a:off x="677334" y="1368529"/>
            <a:ext cx="2752725" cy="213799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40067"/>
          </a:xfrm>
        </p:spPr>
        <p:txBody>
          <a:bodyPr>
            <a:normAutofit/>
          </a:bodyPr>
          <a:lstStyle/>
          <a:p>
            <a:pPr algn="ctr"/>
            <a:r>
              <a:rPr lang="en-US" sz="2800" dirty="0" smtClean="0">
                <a:solidFill>
                  <a:srgbClr val="FF0000"/>
                </a:solidFill>
                <a:latin typeface="Algerian" panose="04020705040A02060702" pitchFamily="82" charset="0"/>
              </a:rPr>
              <a:t>PRESENTATION OUTLINE</a:t>
            </a:r>
            <a:endParaRPr lang="en-US" sz="2800"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677334" y="1597795"/>
            <a:ext cx="8596668" cy="4443568"/>
          </a:xfrm>
        </p:spPr>
        <p:txBody>
          <a:bodyPr/>
          <a:lstStyle/>
          <a:p>
            <a:r>
              <a:rPr lang="en-US" sz="3600" b="1" dirty="0">
                <a:solidFill>
                  <a:srgbClr val="FF0000"/>
                </a:solidFill>
                <a:latin typeface="Algerian" panose="04020705040A02060702" pitchFamily="82" charset="0"/>
                <a:ea typeface="+mj-ea"/>
                <a:cs typeface="+mj-cs"/>
              </a:rPr>
              <a:t> </a:t>
            </a:r>
            <a:r>
              <a:rPr lang="en-US" sz="2800" b="1" dirty="0" smtClean="0">
                <a:solidFill>
                  <a:srgbClr val="FF0000"/>
                </a:solidFill>
                <a:latin typeface="Algerian" panose="04020705040A02060702" pitchFamily="82" charset="0"/>
                <a:ea typeface="+mj-ea"/>
                <a:cs typeface="+mj-cs"/>
              </a:rPr>
              <a:t>INTRODUCTION</a:t>
            </a:r>
            <a:endParaRPr lang="en-US" sz="2800" b="1" dirty="0" smtClean="0">
              <a:solidFill>
                <a:srgbClr val="FF0000"/>
              </a:solidFill>
              <a:latin typeface="Algerian" panose="04020705040A02060702" pitchFamily="82" charset="0"/>
              <a:ea typeface="+mj-ea"/>
              <a:cs typeface="+mj-cs"/>
            </a:endParaRPr>
          </a:p>
          <a:p>
            <a:r>
              <a:rPr lang="en-GB" sz="2800" b="1" dirty="0">
                <a:solidFill>
                  <a:srgbClr val="FF0000"/>
                </a:solidFill>
                <a:latin typeface="Algerian" panose="04020705040A02060702" pitchFamily="82" charset="0"/>
                <a:ea typeface="+mj-ea"/>
                <a:cs typeface="+mj-cs"/>
              </a:rPr>
              <a:t>GAMBIA SMALL-SCALE PRODUCERS </a:t>
            </a:r>
            <a:r>
              <a:rPr lang="en-GB" sz="2800" b="1" dirty="0" smtClean="0">
                <a:solidFill>
                  <a:srgbClr val="FF0000"/>
                </a:solidFill>
                <a:latin typeface="Algerian" panose="04020705040A02060702" pitchFamily="82" charset="0"/>
                <a:ea typeface="+mj-ea"/>
                <a:cs typeface="+mj-cs"/>
              </a:rPr>
              <a:t>PROFILE</a:t>
            </a:r>
            <a:endParaRPr lang="en-GB" sz="2800" b="1" dirty="0" smtClean="0">
              <a:solidFill>
                <a:srgbClr val="FF0000"/>
              </a:solidFill>
              <a:latin typeface="Algerian" panose="04020705040A02060702" pitchFamily="82" charset="0"/>
              <a:ea typeface="+mj-ea"/>
              <a:cs typeface="+mj-cs"/>
            </a:endParaRPr>
          </a:p>
          <a:p>
            <a:r>
              <a:rPr lang="en-US" sz="2500" b="1" dirty="0">
                <a:solidFill>
                  <a:srgbClr val="FF0000"/>
                </a:solidFill>
                <a:latin typeface="Algerian" panose="04020705040A02060702" pitchFamily="82" charset="0"/>
                <a:ea typeface="+mj-ea"/>
                <a:cs typeface="+mj-cs"/>
              </a:rPr>
              <a:t>Small ruminants PRODUCTION ENHANCEMENT FOR smallholder farmers </a:t>
            </a:r>
            <a:endParaRPr lang="en-US" sz="2500" b="1" dirty="0">
              <a:solidFill>
                <a:srgbClr val="FF0000"/>
              </a:solidFill>
              <a:latin typeface="Algerian" panose="04020705040A02060702" pitchFamily="82" charset="0"/>
              <a:ea typeface="+mj-ea"/>
              <a:cs typeface="+mj-cs"/>
            </a:endParaRPr>
          </a:p>
          <a:p>
            <a:r>
              <a:rPr lang="en-US" sz="2800" b="1" dirty="0">
                <a:solidFill>
                  <a:srgbClr val="FF0000"/>
                </a:solidFill>
                <a:latin typeface="Algerian" panose="04020705040A02060702" pitchFamily="82" charset="0"/>
                <a:ea typeface="+mj-ea"/>
                <a:cs typeface="+mj-cs"/>
              </a:rPr>
              <a:t>General CHALLENGES </a:t>
            </a:r>
            <a:endParaRPr lang="en-US" sz="2800" b="1" dirty="0" smtClean="0">
              <a:solidFill>
                <a:srgbClr val="FF0000"/>
              </a:solidFill>
              <a:latin typeface="Algerian" panose="04020705040A02060702" pitchFamily="82" charset="0"/>
              <a:ea typeface="+mj-ea"/>
              <a:cs typeface="+mj-cs"/>
            </a:endParaRPr>
          </a:p>
          <a:p>
            <a:r>
              <a:rPr lang="en-US" sz="2800" b="1" dirty="0">
                <a:solidFill>
                  <a:srgbClr val="FF0000"/>
                </a:solidFill>
                <a:latin typeface="Algerian" panose="04020705040A02060702" pitchFamily="82" charset="0"/>
                <a:ea typeface="+mj-ea"/>
                <a:cs typeface="+mj-cs"/>
              </a:rPr>
              <a:t>Government </a:t>
            </a:r>
            <a:r>
              <a:rPr lang="en-US" sz="2800" b="1" dirty="0" smtClean="0">
                <a:solidFill>
                  <a:srgbClr val="FF0000"/>
                </a:solidFill>
                <a:latin typeface="Algerian" panose="04020705040A02060702" pitchFamily="82" charset="0"/>
                <a:ea typeface="+mj-ea"/>
                <a:cs typeface="+mj-cs"/>
              </a:rPr>
              <a:t>INITIATIVES</a:t>
            </a:r>
            <a:endParaRPr lang="en-US" sz="2800" b="1" dirty="0" smtClean="0">
              <a:solidFill>
                <a:srgbClr val="FF0000"/>
              </a:solidFill>
              <a:latin typeface="Algerian" panose="04020705040A02060702" pitchFamily="82" charset="0"/>
              <a:ea typeface="+mj-ea"/>
              <a:cs typeface="+mj-cs"/>
            </a:endParaRPr>
          </a:p>
          <a:p>
            <a:r>
              <a:rPr lang="en-US" sz="2800" b="1" dirty="0">
                <a:solidFill>
                  <a:srgbClr val="FF0000"/>
                </a:solidFill>
                <a:latin typeface="Algerian" panose="04020705040A02060702" pitchFamily="82" charset="0"/>
                <a:ea typeface="+mj-ea"/>
                <a:cs typeface="+mj-cs"/>
              </a:rPr>
              <a:t>OPPORTUNITIES FOR </a:t>
            </a:r>
            <a:r>
              <a:rPr lang="en-US" sz="2800" b="1" dirty="0" smtClean="0">
                <a:solidFill>
                  <a:srgbClr val="FF0000"/>
                </a:solidFill>
                <a:latin typeface="Algerian" panose="04020705040A02060702" pitchFamily="82" charset="0"/>
                <a:ea typeface="+mj-ea"/>
                <a:cs typeface="+mj-cs"/>
              </a:rPr>
              <a:t>GROWTH</a:t>
            </a:r>
            <a:endParaRPr lang="en-US" sz="2800" b="1" dirty="0" smtClean="0">
              <a:solidFill>
                <a:srgbClr val="FF0000"/>
              </a:solidFill>
              <a:latin typeface="Algerian" panose="04020705040A02060702" pitchFamily="82" charset="0"/>
              <a:ea typeface="+mj-ea"/>
              <a:cs typeface="+mj-cs"/>
            </a:endParaRPr>
          </a:p>
          <a:p>
            <a:r>
              <a:rPr lang="en-US" sz="2800" b="1" dirty="0">
                <a:solidFill>
                  <a:srgbClr val="FF0000"/>
                </a:solidFill>
                <a:latin typeface="Algerian" panose="04020705040A02060702" pitchFamily="82" charset="0"/>
                <a:ea typeface="+mj-ea"/>
                <a:cs typeface="+mj-cs"/>
              </a:rPr>
              <a:t>CONCLUSION AND RECOMMENDATION</a:t>
            </a:r>
            <a:endParaRPr lang="en-US" sz="2800" b="1" dirty="0" smtClean="0">
              <a:solidFill>
                <a:srgbClr val="FF0000"/>
              </a:solidFill>
              <a:latin typeface="Algerian" panose="04020705040A02060702" pitchFamily="82" charset="0"/>
              <a:ea typeface="+mj-ea"/>
              <a:cs typeface="+mj-cs"/>
            </a:endParaRPr>
          </a:p>
          <a:p>
            <a:endParaRPr lang="en-US" sz="2800" b="1" dirty="0" smtClean="0">
              <a:solidFill>
                <a:srgbClr val="FF0000"/>
              </a:solidFill>
              <a:latin typeface="Algerian" panose="04020705040A02060702" pitchFamily="82" charset="0"/>
              <a:ea typeface="+mj-ea"/>
              <a:cs typeface="+mj-cs"/>
            </a:endParaRPr>
          </a:p>
          <a:p>
            <a:endParaRPr lang="en-US" sz="2800" b="1" dirty="0" smtClean="0">
              <a:solidFill>
                <a:srgbClr val="FF0000"/>
              </a:solidFill>
              <a:latin typeface="Algerian" panose="04020705040A02060702" pitchFamily="82" charset="0"/>
              <a:ea typeface="+mj-ea"/>
              <a:cs typeface="+mj-cs"/>
            </a:endParaRPr>
          </a:p>
          <a:p>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7067" y="1874983"/>
            <a:ext cx="7766936" cy="4664362"/>
          </a:xfrm>
        </p:spPr>
        <p:txBody>
          <a:bodyPr/>
          <a:lstStyle/>
          <a:p>
            <a:endParaRPr lang="en-US"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3191" y="211015"/>
            <a:ext cx="10339754" cy="62573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8218"/>
          </a:xfrm>
        </p:spPr>
        <p:txBody>
          <a:bodyPr/>
          <a:lstStyle/>
          <a:p>
            <a:pPr algn="ctr"/>
            <a:r>
              <a:rPr lang="en-US" b="1" dirty="0">
                <a:solidFill>
                  <a:srgbClr val="FF0000"/>
                </a:solidFill>
                <a:latin typeface="Algerian" panose="04020705040A02060702" pitchFamily="82" charset="0"/>
              </a:rPr>
              <a:t> INTRODUCTION</a:t>
            </a:r>
            <a:endParaRPr lang="en-US" b="1"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314036" y="1403927"/>
            <a:ext cx="5807363" cy="4637434"/>
          </a:xfrm>
        </p:spPr>
        <p:txBody>
          <a:bodyPr>
            <a:normAutofit fontScale="92500" lnSpcReduction="10000"/>
          </a:bodyPr>
          <a:lstStyle/>
          <a:p>
            <a:pPr algn="just"/>
            <a:r>
              <a:rPr lang="en-US" sz="1900" dirty="0"/>
              <a:t>The Gambia, one of the smallest country in main land Africa is situated at latitude 13 degrees, 27’ North and Longitude 16 degrees 34’ West and located on the estuary of the River Gambia, 26 nautical miles away from the Atlantic Ocean.</a:t>
            </a:r>
            <a:endParaRPr lang="en-US" sz="1900" dirty="0"/>
          </a:p>
          <a:p>
            <a:pPr algn="just"/>
            <a:r>
              <a:rPr lang="en-US" sz="1900" dirty="0"/>
              <a:t>The Gambia is also known as the </a:t>
            </a:r>
            <a:r>
              <a:rPr lang="en-US" sz="1900" b="1" dirty="0"/>
              <a:t>“Smiling Coast of Africa”.</a:t>
            </a:r>
            <a:endParaRPr lang="en-US" sz="1900" b="1" dirty="0"/>
          </a:p>
          <a:p>
            <a:pPr algn="just"/>
            <a:r>
              <a:rPr lang="en-US" sz="1900" dirty="0"/>
              <a:t>Agriculture serves as the backbone of The Gambia's economy, with a substantial segment of the population depending on it for their livelihoods. </a:t>
            </a:r>
            <a:endParaRPr lang="en-US" sz="1900" dirty="0"/>
          </a:p>
          <a:p>
            <a:pPr algn="just"/>
            <a:r>
              <a:rPr lang="en-US" sz="1900" dirty="0"/>
              <a:t>The sector contributes approximately 20-30% to the country's GDP and employs over 70% of the population, either directly or indirectly. </a:t>
            </a:r>
            <a:endParaRPr lang="en-US" sz="1900" dirty="0"/>
          </a:p>
          <a:p>
            <a:pPr algn="just"/>
            <a:r>
              <a:rPr lang="en-US" sz="1900" dirty="0"/>
              <a:t>Most rural households rely heavily on agriculture for subsistence, income generation, and overall economic stability.</a:t>
            </a:r>
            <a:endParaRPr lang="en-US" sz="1900" dirty="0"/>
          </a:p>
          <a:p>
            <a:endParaRPr lang="en-US" dirty="0"/>
          </a:p>
        </p:txBody>
      </p:sp>
      <p:pic>
        <p:nvPicPr>
          <p:cNvPr id="5" name="Content Placeholder 4"/>
          <p:cNvPicPr>
            <a:picLocks noGrp="1" noChangeAspect="1"/>
          </p:cNvPicPr>
          <p:nvPr>
            <p:ph sz="half" idx="2"/>
          </p:nvPr>
        </p:nvPicPr>
        <p:blipFill>
          <a:blip r:embed="rId1"/>
          <a:stretch>
            <a:fillRect/>
          </a:stretch>
        </p:blipFill>
        <p:spPr>
          <a:xfrm>
            <a:off x="6230273" y="2377440"/>
            <a:ext cx="4018959" cy="326003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4697" y="1043709"/>
            <a:ext cx="3204376" cy="11370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8145"/>
          </a:xfrm>
        </p:spPr>
        <p:txBody>
          <a:bodyPr/>
          <a:lstStyle/>
          <a:p>
            <a:pPr algn="ctr"/>
            <a:r>
              <a:rPr lang="en-US" b="1" dirty="0">
                <a:solidFill>
                  <a:srgbClr val="FF0000"/>
                </a:solidFill>
                <a:latin typeface="Algerian" panose="04020705040A02060702" pitchFamily="82" charset="0"/>
              </a:rPr>
              <a:t>Introduction Cont...</a:t>
            </a:r>
            <a:endParaRPr lang="en-US" b="1"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677334" y="1357745"/>
            <a:ext cx="4836775" cy="4683616"/>
          </a:xfrm>
        </p:spPr>
        <p:txBody>
          <a:bodyPr>
            <a:normAutofit fontScale="92500" lnSpcReduction="10000"/>
          </a:bodyPr>
          <a:lstStyle/>
          <a:p>
            <a:pPr>
              <a:buFont typeface="Wingdings" panose="05000000000000000000" pitchFamily="2" charset="2"/>
              <a:buChar char="v"/>
            </a:pPr>
            <a:r>
              <a:rPr lang="en-US" sz="2000" dirty="0"/>
              <a:t>The main agricultural activities in the Gambia, mainly by </a:t>
            </a:r>
            <a:r>
              <a:rPr lang="en-US" sz="2000" b="1" dirty="0"/>
              <a:t>Small – Scale </a:t>
            </a:r>
            <a:r>
              <a:rPr lang="en-US" sz="2000" dirty="0"/>
              <a:t>producers include:</a:t>
            </a:r>
            <a:endParaRPr lang="en-US" sz="2000" dirty="0"/>
          </a:p>
          <a:p>
            <a:pPr lvl="0"/>
            <a:r>
              <a:rPr lang="en-US" sz="2000" b="1" dirty="0"/>
              <a:t>Crop production</a:t>
            </a:r>
            <a:r>
              <a:rPr lang="en-US" sz="2000" dirty="0"/>
              <a:t>: Focused on:</a:t>
            </a:r>
            <a:endParaRPr lang="en-US" sz="2000" dirty="0"/>
          </a:p>
          <a:p>
            <a:pPr lvl="1">
              <a:buFont typeface="Wingdings" panose="05000000000000000000" pitchFamily="2" charset="2"/>
              <a:buChar char="Ø"/>
            </a:pPr>
            <a:r>
              <a:rPr lang="en-US" sz="2000" b="1" dirty="0"/>
              <a:t>Groundnuts (peanuts)</a:t>
            </a:r>
            <a:r>
              <a:rPr lang="en-US" sz="2000" dirty="0"/>
              <a:t> – the main cash crop </a:t>
            </a:r>
            <a:endParaRPr lang="en-US" sz="2000" dirty="0"/>
          </a:p>
          <a:p>
            <a:pPr lvl="1">
              <a:buFont typeface="Wingdings" panose="05000000000000000000" pitchFamily="2" charset="2"/>
              <a:buChar char="Ø"/>
            </a:pPr>
            <a:r>
              <a:rPr lang="en-US" sz="2000" b="1" dirty="0"/>
              <a:t>Cashew Nuts </a:t>
            </a:r>
            <a:r>
              <a:rPr lang="en-US" sz="2000" dirty="0"/>
              <a:t>– also cash crop and gaining prominence</a:t>
            </a:r>
            <a:endParaRPr lang="en-US" sz="2000" dirty="0"/>
          </a:p>
          <a:p>
            <a:pPr lvl="1">
              <a:buFont typeface="Wingdings" panose="05000000000000000000" pitchFamily="2" charset="2"/>
              <a:buChar char="Ø"/>
            </a:pPr>
            <a:r>
              <a:rPr lang="en-US" sz="2000" b="1" dirty="0"/>
              <a:t>Millet, sorghum, maize, and rice</a:t>
            </a:r>
            <a:r>
              <a:rPr lang="en-US" sz="2000" dirty="0"/>
              <a:t> – mainly staple foods.</a:t>
            </a:r>
            <a:endParaRPr lang="en-US" sz="2000" dirty="0"/>
          </a:p>
          <a:p>
            <a:pPr lvl="1">
              <a:buFont typeface="Wingdings" panose="05000000000000000000" pitchFamily="2" charset="2"/>
              <a:buChar char="Ø"/>
            </a:pPr>
            <a:r>
              <a:rPr lang="en-US" sz="2000" b="1" dirty="0"/>
              <a:t>Rice</a:t>
            </a:r>
            <a:r>
              <a:rPr lang="en-US" sz="2000" dirty="0"/>
              <a:t> is the main staple crop with (an average of 8 tons per hectare for commercial farms and around  2.5 tons per hectare for farmer managed plots)</a:t>
            </a:r>
            <a:endParaRPr lang="en-US" sz="2000" dirty="0"/>
          </a:p>
        </p:txBody>
      </p:sp>
      <p:sp>
        <p:nvSpPr>
          <p:cNvPr id="4" name="Content Placeholder 3"/>
          <p:cNvSpPr>
            <a:spLocks noGrp="1"/>
          </p:cNvSpPr>
          <p:nvPr>
            <p:ph sz="half" idx="2"/>
          </p:nvPr>
        </p:nvSpPr>
        <p:spPr>
          <a:xfrm>
            <a:off x="5514109" y="1357744"/>
            <a:ext cx="4045527" cy="4683617"/>
          </a:xfrm>
        </p:spPr>
        <p:txBody>
          <a:bodyPr>
            <a:normAutofit fontScale="92500" lnSpcReduction="10000"/>
          </a:bodyPr>
          <a:lstStyle/>
          <a:p>
            <a:pPr lvl="0" algn="just"/>
            <a:r>
              <a:rPr lang="en-US" sz="2000" b="1" dirty="0"/>
              <a:t>Horticulture</a:t>
            </a:r>
            <a:r>
              <a:rPr lang="en-US" sz="2000" dirty="0"/>
              <a:t>: Increasingly important, with vegetables (onions, tomatoes) and fruits (mangoes, citrus) grown mainly by women.</a:t>
            </a:r>
            <a:endParaRPr lang="en-US" sz="2000" dirty="0"/>
          </a:p>
          <a:p>
            <a:pPr lvl="0" algn="just"/>
            <a:r>
              <a:rPr lang="en-US" sz="2000" b="1" dirty="0"/>
              <a:t>Livestock</a:t>
            </a:r>
            <a:r>
              <a:rPr lang="en-US" sz="2000" dirty="0"/>
              <a:t>: Cattle, sheep, goats, and poultry are raised primarily for local consumption.</a:t>
            </a:r>
            <a:endParaRPr lang="en-US" sz="2000" dirty="0"/>
          </a:p>
          <a:p>
            <a:pPr lvl="0" algn="just"/>
            <a:r>
              <a:rPr lang="en-US" sz="2000" b="1" dirty="0"/>
              <a:t>Fisheries</a:t>
            </a:r>
            <a:r>
              <a:rPr lang="en-US" sz="2000" dirty="0"/>
              <a:t>: A growing sector, both inland and marine, with increasing export potential.</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9604"/>
          </a:xfrm>
        </p:spPr>
        <p:txBody>
          <a:bodyPr>
            <a:normAutofit/>
          </a:bodyPr>
          <a:lstStyle/>
          <a:p>
            <a:pPr algn="ctr"/>
            <a:r>
              <a:rPr lang="en-GB" sz="2800" b="1" dirty="0" smtClean="0">
                <a:solidFill>
                  <a:srgbClr val="FF0000"/>
                </a:solidFill>
                <a:latin typeface="Algerian" panose="04020705040A02060702" pitchFamily="82" charset="0"/>
              </a:rPr>
              <a:t>GAMBIA SMALL-SCALE PRODUCERS PROFILE</a:t>
            </a:r>
            <a:endParaRPr lang="x-none" sz="2800" b="1"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791633" y="1749622"/>
            <a:ext cx="4184035" cy="4104525"/>
          </a:xfrm>
        </p:spPr>
        <p:txBody>
          <a:bodyPr>
            <a:normAutofit fontScale="85000" lnSpcReduction="20000"/>
          </a:bodyPr>
          <a:lstStyle/>
          <a:p>
            <a:pPr marL="0" indent="0" algn="ctr">
              <a:buNone/>
            </a:pPr>
            <a:r>
              <a:rPr lang="en-GB" sz="2400" b="1" dirty="0"/>
              <a:t>Demographics:</a:t>
            </a:r>
            <a:endParaRPr lang="en-GB" sz="2400" dirty="0"/>
          </a:p>
          <a:p>
            <a:pPr lvl="0"/>
            <a:r>
              <a:rPr lang="en-GB" sz="2400" dirty="0"/>
              <a:t>The vast majority of Small - Scale Agriculture producers are family-run operations.</a:t>
            </a:r>
            <a:endParaRPr lang="en-US" sz="2400" dirty="0"/>
          </a:p>
          <a:p>
            <a:pPr lvl="0"/>
            <a:r>
              <a:rPr lang="en-GB" sz="2400" dirty="0"/>
              <a:t>Characterized by small landholdings, often less than two hectares.</a:t>
            </a:r>
            <a:endParaRPr lang="en-US" sz="2400" dirty="0"/>
          </a:p>
          <a:p>
            <a:pPr lvl="0"/>
            <a:r>
              <a:rPr lang="en-GB" sz="2400" dirty="0"/>
              <a:t>Many are women, who play a crucial role in cultivation and processing</a:t>
            </a:r>
            <a:endParaRPr lang="en-GB" sz="2400" dirty="0"/>
          </a:p>
          <a:p>
            <a:pPr lvl="0"/>
            <a:r>
              <a:rPr lang="en-GB" sz="2400" dirty="0"/>
              <a:t>Most women are also into Community Gardening to produce vegetables for both economic and nutrition </a:t>
            </a:r>
            <a:endParaRPr lang="x-none" sz="2400" dirty="0"/>
          </a:p>
          <a:p>
            <a:endParaRPr lang="x-none" dirty="0"/>
          </a:p>
        </p:txBody>
      </p:sp>
      <p:sp>
        <p:nvSpPr>
          <p:cNvPr id="4" name="Content Placeholder 3"/>
          <p:cNvSpPr>
            <a:spLocks noGrp="1"/>
          </p:cNvSpPr>
          <p:nvPr>
            <p:ph sz="half" idx="2"/>
          </p:nvPr>
        </p:nvSpPr>
        <p:spPr>
          <a:xfrm>
            <a:off x="5124317" y="1749622"/>
            <a:ext cx="4184034" cy="4104526"/>
          </a:xfrm>
        </p:spPr>
        <p:txBody>
          <a:bodyPr>
            <a:normAutofit fontScale="85000" lnSpcReduction="20000"/>
          </a:bodyPr>
          <a:lstStyle/>
          <a:p>
            <a:pPr marL="0" indent="0" algn="ctr">
              <a:buNone/>
            </a:pPr>
            <a:r>
              <a:rPr lang="en-GB" sz="2400" b="1" dirty="0"/>
              <a:t>Economic Contribution:</a:t>
            </a:r>
            <a:endParaRPr lang="en-GB" sz="2400" dirty="0"/>
          </a:p>
          <a:p>
            <a:pPr lvl="0"/>
            <a:r>
              <a:rPr lang="en-GB" sz="2400" dirty="0"/>
              <a:t>Account for over 70% of agricultural output.</a:t>
            </a:r>
            <a:endParaRPr lang="en-US" sz="2400" dirty="0"/>
          </a:p>
          <a:p>
            <a:pPr lvl="0"/>
            <a:r>
              <a:rPr lang="en-GB" sz="2400" dirty="0"/>
              <a:t>Are the primary providers of food for the domestic market.</a:t>
            </a:r>
            <a:endParaRPr lang="en-US" sz="2400" dirty="0"/>
          </a:p>
          <a:p>
            <a:r>
              <a:rPr lang="en-GB" sz="2400" dirty="0"/>
              <a:t>Their success is directly linked to rural development by providing jobs and promoting economic activity in communities.</a:t>
            </a:r>
            <a:endParaRPr lang="en-GB" sz="2400" dirty="0"/>
          </a:p>
          <a:p>
            <a:r>
              <a:rPr lang="en-GB" sz="2400" dirty="0"/>
              <a:t>Small-scale agriculture is vital to The Gambia’s economy, supporting many livelihoods across the country.</a:t>
            </a:r>
            <a:endParaRPr lang="en-GB" sz="2400" dirty="0"/>
          </a:p>
          <a:p>
            <a:pPr lvl="0"/>
            <a:endParaRPr lang="x-none" sz="2400" dirty="0"/>
          </a:p>
          <a:p>
            <a:endParaRPr lang="x-non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53" y="477078"/>
            <a:ext cx="8645849" cy="906449"/>
          </a:xfrm>
        </p:spPr>
        <p:txBody>
          <a:bodyPr>
            <a:normAutofit fontScale="90000"/>
          </a:bodyPr>
          <a:lstStyle/>
          <a:p>
            <a:pPr algn="ctr"/>
            <a:r>
              <a:rPr lang="en-US" sz="2800" b="1" dirty="0" smtClean="0">
                <a:solidFill>
                  <a:srgbClr val="FF0000"/>
                </a:solidFill>
                <a:latin typeface="Algerian" panose="04020705040A02060702" pitchFamily="82" charset="0"/>
              </a:rPr>
              <a:t>SMALL-SCALE COMMUNITY GARDENS </a:t>
            </a:r>
            <a:r>
              <a:rPr lang="en-US" sz="2800" b="1" dirty="0" smtClean="0">
                <a:solidFill>
                  <a:srgbClr val="FF0000"/>
                </a:solidFill>
                <a:latin typeface="Algerian" panose="04020705040A02060702" pitchFamily="82" charset="0"/>
              </a:rPr>
              <a:t>PROFILE CONT.</a:t>
            </a:r>
            <a:endParaRPr lang="x-none" sz="2800" b="1" dirty="0">
              <a:solidFill>
                <a:srgbClr val="FF0000"/>
              </a:solidFill>
              <a:latin typeface="Algerian" panose="04020705040A02060702" pitchFamily="82" charset="0"/>
            </a:endParaRPr>
          </a:p>
        </p:txBody>
      </p:sp>
      <p:graphicFrame>
        <p:nvGraphicFramePr>
          <p:cNvPr id="6" name="Content Placeholder 5"/>
          <p:cNvGraphicFramePr>
            <a:graphicFrameLocks noGrp="1"/>
          </p:cNvGraphicFramePr>
          <p:nvPr>
            <p:ph sz="half" idx="1"/>
          </p:nvPr>
        </p:nvGraphicFramePr>
        <p:xfrm>
          <a:off x="805083" y="1930400"/>
          <a:ext cx="4744927" cy="3824582"/>
        </p:xfrm>
        <a:graphic>
          <a:graphicData uri="http://schemas.openxmlformats.org/drawingml/2006/table">
            <a:tbl>
              <a:tblPr firstRow="1" firstCol="1" bandRow="1">
                <a:tableStyleId>{5C22544A-7EE6-4342-B048-85BDC9FD1C3A}</a:tableStyleId>
              </a:tblPr>
              <a:tblGrid>
                <a:gridCol w="506881"/>
                <a:gridCol w="978012"/>
                <a:gridCol w="1606460"/>
                <a:gridCol w="1653574"/>
              </a:tblGrid>
              <a:tr h="345545">
                <a:tc rowSpan="2">
                  <a:txBody>
                    <a:bodyPr/>
                    <a:lstStyle/>
                    <a:p>
                      <a:pPr algn="ctr">
                        <a:lnSpc>
                          <a:spcPct val="115000"/>
                        </a:lnSpc>
                        <a:spcAft>
                          <a:spcPts val="1000"/>
                        </a:spcAft>
                      </a:pPr>
                      <a:r>
                        <a:rPr lang="en-US" sz="1800" b="1" dirty="0">
                          <a:effectLst/>
                        </a:rPr>
                        <a:t>NO</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rowSpan="2">
                  <a:txBody>
                    <a:bodyPr/>
                    <a:lstStyle/>
                    <a:p>
                      <a:pPr algn="ctr">
                        <a:lnSpc>
                          <a:spcPct val="115000"/>
                        </a:lnSpc>
                        <a:spcAft>
                          <a:spcPts val="1000"/>
                        </a:spcAft>
                      </a:pPr>
                      <a:r>
                        <a:rPr lang="en-US" sz="1800" b="1" dirty="0">
                          <a:effectLst/>
                        </a:rPr>
                        <a:t>REGION</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gridSpan="2">
                  <a:txBody>
                    <a:bodyPr/>
                    <a:lstStyle/>
                    <a:p>
                      <a:pPr algn="ctr">
                        <a:lnSpc>
                          <a:spcPct val="115000"/>
                        </a:lnSpc>
                        <a:spcAft>
                          <a:spcPts val="1000"/>
                        </a:spcAft>
                      </a:pPr>
                      <a:r>
                        <a:rPr lang="en-US" sz="1800" b="1" dirty="0">
                          <a:effectLst/>
                        </a:rPr>
                        <a:t>STATUS OF GARDEN</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hMerge="1">
                  <a:tcPr/>
                </a:tc>
              </a:tr>
              <a:tr h="714677">
                <a:tc vMerge="1">
                  <a:tcPr/>
                </a:tc>
                <a:tc vMerge="1">
                  <a:tcPr/>
                </a:tc>
                <a:tc>
                  <a:txBody>
                    <a:bodyPr/>
                    <a:lstStyle/>
                    <a:p>
                      <a:pPr algn="ctr">
                        <a:lnSpc>
                          <a:spcPct val="115000"/>
                        </a:lnSpc>
                        <a:spcAft>
                          <a:spcPts val="1000"/>
                        </a:spcAft>
                      </a:pPr>
                      <a:r>
                        <a:rPr lang="en-US" sz="1800" b="1" dirty="0">
                          <a:effectLst/>
                        </a:rPr>
                        <a:t>FUNCTIONAL</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dirty="0">
                          <a:effectLst/>
                        </a:rPr>
                        <a:t>NON - FUNCTIONAL</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r>
              <a:tr h="345545">
                <a:tc>
                  <a:txBody>
                    <a:bodyPr/>
                    <a:lstStyle/>
                    <a:p>
                      <a:pPr algn="ctr">
                        <a:lnSpc>
                          <a:spcPct val="115000"/>
                        </a:lnSpc>
                        <a:spcAft>
                          <a:spcPts val="1000"/>
                        </a:spcAft>
                      </a:pPr>
                      <a:r>
                        <a:rPr lang="en-US" sz="1800" b="1">
                          <a:effectLst/>
                        </a:rPr>
                        <a:t>1</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a:effectLst/>
                        </a:rPr>
                        <a:t>CRR/N</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a:effectLst/>
                        </a:rPr>
                        <a:t>28</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dirty="0">
                          <a:effectLst/>
                        </a:rPr>
                        <a:t>8</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r>
              <a:tr h="345545">
                <a:tc>
                  <a:txBody>
                    <a:bodyPr/>
                    <a:lstStyle/>
                    <a:p>
                      <a:pPr algn="ctr">
                        <a:lnSpc>
                          <a:spcPct val="115000"/>
                        </a:lnSpc>
                        <a:spcAft>
                          <a:spcPts val="1000"/>
                        </a:spcAft>
                      </a:pPr>
                      <a:r>
                        <a:rPr lang="en-US" sz="1800" b="1">
                          <a:effectLst/>
                        </a:rPr>
                        <a:t>2</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a:effectLst/>
                        </a:rPr>
                        <a:t>CRR/S</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dirty="0">
                          <a:effectLst/>
                        </a:rPr>
                        <a:t>47</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dirty="0">
                          <a:effectLst/>
                        </a:rPr>
                        <a:t>12</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r>
              <a:tr h="345545">
                <a:tc>
                  <a:txBody>
                    <a:bodyPr/>
                    <a:lstStyle/>
                    <a:p>
                      <a:pPr algn="ctr">
                        <a:lnSpc>
                          <a:spcPct val="115000"/>
                        </a:lnSpc>
                        <a:spcAft>
                          <a:spcPts val="1000"/>
                        </a:spcAft>
                      </a:pPr>
                      <a:r>
                        <a:rPr lang="en-US" sz="1800" b="1">
                          <a:effectLst/>
                        </a:rPr>
                        <a:t>3</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a:effectLst/>
                        </a:rPr>
                        <a:t>LRR</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a:effectLst/>
                        </a:rPr>
                        <a:t>64</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dirty="0">
                          <a:effectLst/>
                        </a:rPr>
                        <a:t>22</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r>
              <a:tr h="345545">
                <a:tc>
                  <a:txBody>
                    <a:bodyPr/>
                    <a:lstStyle/>
                    <a:p>
                      <a:pPr algn="ctr">
                        <a:lnSpc>
                          <a:spcPct val="115000"/>
                        </a:lnSpc>
                        <a:spcAft>
                          <a:spcPts val="1000"/>
                        </a:spcAft>
                      </a:pPr>
                      <a:r>
                        <a:rPr lang="en-US" sz="1800" b="1">
                          <a:effectLst/>
                        </a:rPr>
                        <a:t>4</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a:effectLst/>
                        </a:rPr>
                        <a:t>URBAN</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a:effectLst/>
                        </a:rPr>
                        <a:t>7</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dirty="0">
                          <a:effectLst/>
                        </a:rPr>
                        <a:t>-</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r>
              <a:tr h="345545">
                <a:tc>
                  <a:txBody>
                    <a:bodyPr/>
                    <a:lstStyle/>
                    <a:p>
                      <a:pPr algn="ctr">
                        <a:lnSpc>
                          <a:spcPct val="115000"/>
                        </a:lnSpc>
                        <a:spcAft>
                          <a:spcPts val="1000"/>
                        </a:spcAft>
                      </a:pPr>
                      <a:r>
                        <a:rPr lang="en-US" sz="1800" b="1">
                          <a:effectLst/>
                        </a:rPr>
                        <a:t>5</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a:effectLst/>
                        </a:rPr>
                        <a:t>NBR</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dirty="0">
                          <a:effectLst/>
                        </a:rPr>
                        <a:t>57</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dirty="0">
                          <a:effectLst/>
                        </a:rPr>
                        <a:t>33</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r>
              <a:tr h="345545">
                <a:tc>
                  <a:txBody>
                    <a:bodyPr/>
                    <a:lstStyle/>
                    <a:p>
                      <a:pPr algn="ctr">
                        <a:lnSpc>
                          <a:spcPct val="115000"/>
                        </a:lnSpc>
                        <a:spcAft>
                          <a:spcPts val="1000"/>
                        </a:spcAft>
                      </a:pPr>
                      <a:r>
                        <a:rPr lang="en-US" sz="1800" b="1">
                          <a:effectLst/>
                        </a:rPr>
                        <a:t>6</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a:effectLst/>
                        </a:rPr>
                        <a:t>WCR</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a:effectLst/>
                        </a:rPr>
                        <a:t>113</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dirty="0">
                          <a:effectLst/>
                        </a:rPr>
                        <a:t>28</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r>
              <a:tr h="345545">
                <a:tc>
                  <a:txBody>
                    <a:bodyPr/>
                    <a:lstStyle/>
                    <a:p>
                      <a:pPr algn="ctr">
                        <a:lnSpc>
                          <a:spcPct val="115000"/>
                        </a:lnSpc>
                        <a:spcAft>
                          <a:spcPts val="1000"/>
                        </a:spcAft>
                      </a:pPr>
                      <a:r>
                        <a:rPr lang="en-US" sz="1800" b="1">
                          <a:effectLst/>
                        </a:rPr>
                        <a:t>7</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a:effectLst/>
                        </a:rPr>
                        <a:t>URR</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a:effectLst/>
                        </a:rPr>
                        <a:t>58</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dirty="0">
                          <a:effectLst/>
                        </a:rPr>
                        <a:t>25</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r>
              <a:tr h="345545">
                <a:tc>
                  <a:txBody>
                    <a:bodyPr/>
                    <a:lstStyle/>
                    <a:p>
                      <a:pPr algn="ctr">
                        <a:lnSpc>
                          <a:spcPct val="115000"/>
                        </a:lnSpc>
                        <a:spcAft>
                          <a:spcPts val="1000"/>
                        </a:spcAft>
                      </a:pPr>
                      <a:r>
                        <a:rPr lang="en-US" sz="1800" b="1">
                          <a:effectLst/>
                        </a:rPr>
                        <a:t> </a:t>
                      </a:r>
                      <a:endParaRPr lang="x-none" sz="1800" b="1">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dirty="0">
                          <a:effectLst/>
                        </a:rPr>
                        <a:t>TOTAL</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dirty="0">
                          <a:effectLst/>
                        </a:rPr>
                        <a:t>374</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c>
                  <a:txBody>
                    <a:bodyPr/>
                    <a:lstStyle/>
                    <a:p>
                      <a:pPr algn="ctr">
                        <a:lnSpc>
                          <a:spcPct val="115000"/>
                        </a:lnSpc>
                        <a:spcAft>
                          <a:spcPts val="1000"/>
                        </a:spcAft>
                      </a:pPr>
                      <a:r>
                        <a:rPr lang="en-US" sz="1800" b="1" dirty="0">
                          <a:effectLst/>
                        </a:rPr>
                        <a:t>128</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087" marR="66087" marT="0" marB="0"/>
                </a:tc>
              </a:tr>
            </a:tbl>
          </a:graphicData>
        </a:graphic>
      </p:graphicFrame>
      <p:sp>
        <p:nvSpPr>
          <p:cNvPr id="4" name="Content Placeholder 3"/>
          <p:cNvSpPr>
            <a:spLocks noGrp="1"/>
          </p:cNvSpPr>
          <p:nvPr>
            <p:ph sz="half" idx="2"/>
          </p:nvPr>
        </p:nvSpPr>
        <p:spPr>
          <a:xfrm>
            <a:off x="5557962" y="1526650"/>
            <a:ext cx="3843262" cy="5009323"/>
          </a:xfrm>
        </p:spPr>
        <p:txBody>
          <a:bodyPr>
            <a:normAutofit/>
          </a:bodyPr>
          <a:lstStyle/>
          <a:p>
            <a:pPr lvl="0">
              <a:buClr>
                <a:srgbClr val="90C226"/>
              </a:buClr>
            </a:pPr>
            <a:r>
              <a:rPr lang="en-US" dirty="0"/>
              <a:t>Average size per Garden – 5 ha</a:t>
            </a:r>
            <a:r>
              <a:rPr lang="en-US" dirty="0" smtClean="0"/>
              <a:t>.</a:t>
            </a:r>
            <a:r>
              <a:rPr lang="en-US" dirty="0">
                <a:solidFill>
                  <a:prstClr val="black">
                    <a:lumMod val="75000"/>
                    <a:lumOff val="25000"/>
                  </a:prstClr>
                </a:solidFill>
              </a:rPr>
              <a:t> Fenced with water facilities</a:t>
            </a:r>
            <a:r>
              <a:rPr lang="en-US" dirty="0" smtClean="0">
                <a:solidFill>
                  <a:prstClr val="black">
                    <a:lumMod val="75000"/>
                    <a:lumOff val="25000"/>
                  </a:prstClr>
                </a:solidFill>
              </a:rPr>
              <a:t>.</a:t>
            </a:r>
            <a:endParaRPr lang="en-US" dirty="0" smtClean="0">
              <a:solidFill>
                <a:prstClr val="black">
                  <a:lumMod val="75000"/>
                  <a:lumOff val="25000"/>
                </a:prstClr>
              </a:solidFill>
            </a:endParaRPr>
          </a:p>
          <a:p>
            <a:pPr lvl="0">
              <a:buClr>
                <a:srgbClr val="90C226"/>
              </a:buClr>
            </a:pPr>
            <a:r>
              <a:rPr lang="en-US" dirty="0" smtClean="0">
                <a:solidFill>
                  <a:prstClr val="black">
                    <a:lumMod val="75000"/>
                    <a:lumOff val="25000"/>
                  </a:prstClr>
                </a:solidFill>
              </a:rPr>
              <a:t>Cold storage facilities and Agro-logistic centers to curb post harvest losses in vegetable and fruit production.</a:t>
            </a:r>
            <a:endParaRPr lang="en-US" dirty="0"/>
          </a:p>
          <a:p>
            <a:r>
              <a:rPr lang="en-US" dirty="0"/>
              <a:t>Average number of women per Garden is 75</a:t>
            </a:r>
            <a:endParaRPr lang="en-US" dirty="0"/>
          </a:p>
          <a:p>
            <a:r>
              <a:rPr lang="en-US" dirty="0"/>
              <a:t>Most non functional  gardens have problems with the water infrastructure </a:t>
            </a:r>
            <a:endParaRPr lang="en-US" dirty="0" smtClean="0"/>
          </a:p>
          <a:p>
            <a:pPr lvl="0">
              <a:buClr>
                <a:srgbClr val="90C226"/>
              </a:buClr>
            </a:pPr>
            <a:r>
              <a:rPr lang="en-US" dirty="0">
                <a:solidFill>
                  <a:prstClr val="black">
                    <a:lumMod val="75000"/>
                    <a:lumOff val="25000"/>
                  </a:prstClr>
                </a:solidFill>
              </a:rPr>
              <a:t>These women and youth are provided with inputs ranging from quality seeds, garden tools and fertilizer.</a:t>
            </a:r>
            <a:endParaRPr lang="en-US" dirty="0">
              <a:solidFill>
                <a:prstClr val="black">
                  <a:lumMod val="75000"/>
                  <a:lumOff val="25000"/>
                </a:prstClr>
              </a:solidFill>
            </a:endParaRPr>
          </a:p>
          <a:p>
            <a:pPr marL="0" indent="0">
              <a:buNone/>
            </a:pPr>
            <a:endParaRPr lang="en-US" dirty="0"/>
          </a:p>
          <a:p>
            <a:endParaRPr lang="x-non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500" b="1" dirty="0">
                <a:solidFill>
                  <a:srgbClr val="FF0000"/>
                </a:solidFill>
                <a:latin typeface="Algerian" panose="04020705040A02060702" pitchFamily="82" charset="0"/>
              </a:rPr>
              <a:t>Small ruminants</a:t>
            </a:r>
            <a:r>
              <a:rPr lang="en-US" sz="2300" b="1" dirty="0">
                <a:solidFill>
                  <a:srgbClr val="FF0000"/>
                </a:solidFill>
                <a:latin typeface="Algerian" panose="04020705040A02060702" pitchFamily="82" charset="0"/>
              </a:rPr>
              <a:t> PRODUCTION ENHANCEMENT FOR</a:t>
            </a:r>
            <a:r>
              <a:rPr lang="en-US" sz="2500" b="1" dirty="0">
                <a:solidFill>
                  <a:srgbClr val="FF0000"/>
                </a:solidFill>
                <a:latin typeface="Algerian" panose="04020705040A02060702" pitchFamily="82" charset="0"/>
              </a:rPr>
              <a:t> smallholder farmers</a:t>
            </a:r>
            <a:r>
              <a:rPr lang="en-US" sz="3200" dirty="0">
                <a:solidFill>
                  <a:srgbClr val="90C226"/>
                </a:solidFill>
              </a:rPr>
              <a:t>.</a:t>
            </a:r>
            <a:endParaRPr lang="en-US" dirty="0"/>
          </a:p>
        </p:txBody>
      </p:sp>
      <p:sp>
        <p:nvSpPr>
          <p:cNvPr id="3" name="Content Placeholder 2"/>
          <p:cNvSpPr>
            <a:spLocks noGrp="1"/>
          </p:cNvSpPr>
          <p:nvPr>
            <p:ph sz="half" idx="1"/>
          </p:nvPr>
        </p:nvSpPr>
        <p:spPr/>
        <p:txBody>
          <a:bodyPr>
            <a:normAutofit fontScale="92500" lnSpcReduction="20000"/>
          </a:bodyPr>
          <a:lstStyle/>
          <a:p>
            <a:pPr lvl="0">
              <a:buClr>
                <a:srgbClr val="90C226"/>
              </a:buClr>
            </a:pPr>
            <a:r>
              <a:rPr lang="en-US" dirty="0">
                <a:solidFill>
                  <a:prstClr val="black">
                    <a:lumMod val="75000"/>
                    <a:lumOff val="25000"/>
                  </a:prstClr>
                </a:solidFill>
              </a:rPr>
              <a:t>The first ever small ruminant production Enhancement Project being implemented in the Gambia for smallholder ruminant breeders and Fatteners; targeting women and youth. </a:t>
            </a:r>
            <a:endParaRPr lang="en-US" dirty="0">
              <a:solidFill>
                <a:prstClr val="black">
                  <a:lumMod val="75000"/>
                  <a:lumOff val="25000"/>
                </a:prstClr>
              </a:solidFill>
            </a:endParaRPr>
          </a:p>
          <a:p>
            <a:pPr lvl="0">
              <a:buClr>
                <a:srgbClr val="90C226"/>
              </a:buClr>
            </a:pPr>
            <a:r>
              <a:rPr lang="en-US" dirty="0">
                <a:solidFill>
                  <a:prstClr val="black">
                    <a:lumMod val="75000"/>
                    <a:lumOff val="25000"/>
                  </a:prstClr>
                </a:solidFill>
              </a:rPr>
              <a:t>Infrastructural development  for both production and health is at the center of this project’s activities.</a:t>
            </a:r>
            <a:endParaRPr lang="en-US" dirty="0">
              <a:solidFill>
                <a:prstClr val="black">
                  <a:lumMod val="75000"/>
                  <a:lumOff val="25000"/>
                </a:prstClr>
              </a:solidFill>
            </a:endParaRPr>
          </a:p>
          <a:p>
            <a:pPr lvl="0">
              <a:buClr>
                <a:srgbClr val="90C226"/>
              </a:buClr>
            </a:pPr>
            <a:r>
              <a:rPr lang="en-US" dirty="0">
                <a:solidFill>
                  <a:prstClr val="black">
                    <a:lumMod val="75000"/>
                    <a:lumOff val="25000"/>
                  </a:prstClr>
                </a:solidFill>
              </a:rPr>
              <a:t>A large ruminant production enhancement proposal has jus been submitted by the GOTG to IsDB for funding.</a:t>
            </a:r>
            <a:endParaRPr lang="en-US" dirty="0">
              <a:solidFill>
                <a:prstClr val="black">
                  <a:lumMod val="75000"/>
                  <a:lumOff val="25000"/>
                </a:prstClr>
              </a:solidFill>
            </a:endParaRPr>
          </a:p>
          <a:p>
            <a:endParaRPr lang="en-US" dirty="0"/>
          </a:p>
        </p:txBody>
      </p:sp>
      <p:sp>
        <p:nvSpPr>
          <p:cNvPr id="4" name="Content Placeholder 3"/>
          <p:cNvSpPr>
            <a:spLocks noGrp="1"/>
          </p:cNvSpPr>
          <p:nvPr>
            <p:ph sz="half" idx="2"/>
          </p:nvPr>
        </p:nvSpPr>
        <p:spPr>
          <a:xfrm>
            <a:off x="5089970" y="2160589"/>
            <a:ext cx="4184034" cy="4208406"/>
          </a:xfrm>
        </p:spPr>
        <p:txBody>
          <a:bodyPr>
            <a:normAutofit fontScale="92500" lnSpcReduction="20000"/>
          </a:bodyPr>
          <a:lstStyle/>
          <a:p>
            <a:pPr lvl="0">
              <a:buClr>
                <a:srgbClr val="90C226"/>
              </a:buClr>
            </a:pPr>
            <a:r>
              <a:rPr lang="en-US" dirty="0">
                <a:solidFill>
                  <a:prstClr val="black">
                    <a:lumMod val="75000"/>
                    <a:lumOff val="25000"/>
                  </a:prstClr>
                </a:solidFill>
              </a:rPr>
              <a:t>BREEDING SCHEMES: </a:t>
            </a:r>
            <a:r>
              <a:rPr lang="en-US" dirty="0">
                <a:solidFill>
                  <a:srgbClr val="FF0000"/>
                </a:solidFill>
              </a:rPr>
              <a:t>30</a:t>
            </a:r>
            <a:endParaRPr lang="en-US" dirty="0">
              <a:solidFill>
                <a:srgbClr val="FF0000"/>
              </a:solidFill>
            </a:endParaRPr>
          </a:p>
          <a:p>
            <a:pPr lvl="0">
              <a:buClr>
                <a:srgbClr val="90C226"/>
              </a:buClr>
            </a:pPr>
            <a:r>
              <a:rPr lang="en-US" dirty="0">
                <a:solidFill>
                  <a:prstClr val="black">
                    <a:lumMod val="75000"/>
                    <a:lumOff val="25000"/>
                  </a:prstClr>
                </a:solidFill>
              </a:rPr>
              <a:t>FATTENING SCHEMES: </a:t>
            </a:r>
            <a:r>
              <a:rPr lang="en-US" dirty="0">
                <a:solidFill>
                  <a:srgbClr val="FF0000"/>
                </a:solidFill>
              </a:rPr>
              <a:t>30</a:t>
            </a:r>
            <a:endParaRPr lang="en-US" dirty="0">
              <a:solidFill>
                <a:srgbClr val="FF0000"/>
              </a:solidFill>
            </a:endParaRPr>
          </a:p>
          <a:p>
            <a:pPr lvl="0">
              <a:buClr>
                <a:srgbClr val="90C226"/>
              </a:buClr>
            </a:pPr>
            <a:r>
              <a:rPr lang="en-US" dirty="0">
                <a:solidFill>
                  <a:prstClr val="black">
                    <a:lumMod val="75000"/>
                    <a:lumOff val="25000"/>
                  </a:prstClr>
                </a:solidFill>
              </a:rPr>
              <a:t>SMALL RUMINANT MARKETS: </a:t>
            </a:r>
            <a:r>
              <a:rPr lang="en-US" dirty="0">
                <a:solidFill>
                  <a:srgbClr val="FF0000"/>
                </a:solidFill>
              </a:rPr>
              <a:t>10</a:t>
            </a:r>
            <a:endParaRPr lang="en-US" dirty="0">
              <a:solidFill>
                <a:srgbClr val="FF0000"/>
              </a:solidFill>
            </a:endParaRPr>
          </a:p>
          <a:p>
            <a:pPr lvl="0">
              <a:buClr>
                <a:srgbClr val="90C226"/>
              </a:buClr>
            </a:pPr>
            <a:r>
              <a:rPr lang="en-US" dirty="0">
                <a:solidFill>
                  <a:prstClr val="black">
                    <a:lumMod val="75000"/>
                    <a:lumOff val="25000"/>
                  </a:prstClr>
                </a:solidFill>
              </a:rPr>
              <a:t>VETERINARY DRUG OUTLETS: </a:t>
            </a:r>
            <a:r>
              <a:rPr lang="en-US" dirty="0">
                <a:solidFill>
                  <a:srgbClr val="FF0000"/>
                </a:solidFill>
              </a:rPr>
              <a:t>15</a:t>
            </a:r>
            <a:endParaRPr lang="en-US" dirty="0">
              <a:solidFill>
                <a:srgbClr val="FF0000"/>
              </a:solidFill>
            </a:endParaRPr>
          </a:p>
          <a:p>
            <a:pPr lvl="0">
              <a:buClr>
                <a:srgbClr val="90C226"/>
              </a:buClr>
            </a:pPr>
            <a:r>
              <a:rPr lang="en-US" dirty="0">
                <a:solidFill>
                  <a:prstClr val="black">
                    <a:lumMod val="75000"/>
                    <a:lumOff val="25000"/>
                  </a:prstClr>
                </a:solidFill>
              </a:rPr>
              <a:t>COMMUNITY PASTURES: </a:t>
            </a:r>
            <a:r>
              <a:rPr lang="en-US" dirty="0">
                <a:solidFill>
                  <a:srgbClr val="FF0000"/>
                </a:solidFill>
              </a:rPr>
              <a:t>20</a:t>
            </a:r>
            <a:endParaRPr lang="en-US" dirty="0">
              <a:solidFill>
                <a:srgbClr val="FF0000"/>
              </a:solidFill>
            </a:endParaRPr>
          </a:p>
          <a:p>
            <a:pPr lvl="0">
              <a:buClr>
                <a:srgbClr val="90C226"/>
              </a:buClr>
            </a:pPr>
            <a:r>
              <a:rPr lang="en-US" dirty="0">
                <a:solidFill>
                  <a:prstClr val="black">
                    <a:lumMod val="75000"/>
                    <a:lumOff val="25000"/>
                  </a:prstClr>
                </a:solidFill>
              </a:rPr>
              <a:t>INDIVIDUAL PASTURES: </a:t>
            </a:r>
            <a:r>
              <a:rPr lang="en-US" dirty="0">
                <a:solidFill>
                  <a:srgbClr val="FF0000"/>
                </a:solidFill>
              </a:rPr>
              <a:t>21</a:t>
            </a:r>
            <a:endParaRPr lang="en-US" dirty="0">
              <a:solidFill>
                <a:srgbClr val="FF0000"/>
              </a:solidFill>
            </a:endParaRPr>
          </a:p>
          <a:p>
            <a:pPr lvl="0">
              <a:buClr>
                <a:srgbClr val="90C226"/>
              </a:buClr>
            </a:pPr>
            <a:r>
              <a:rPr lang="en-US" dirty="0">
                <a:solidFill>
                  <a:prstClr val="black">
                    <a:lumMod val="75000"/>
                    <a:lumOff val="25000"/>
                  </a:prstClr>
                </a:solidFill>
              </a:rPr>
              <a:t>SOLAR POWERED ANIMAL WATERING FACILITIES: </a:t>
            </a:r>
            <a:r>
              <a:rPr lang="en-US" dirty="0">
                <a:solidFill>
                  <a:srgbClr val="FF0000"/>
                </a:solidFill>
              </a:rPr>
              <a:t>21</a:t>
            </a:r>
            <a:endParaRPr lang="en-US" dirty="0">
              <a:solidFill>
                <a:srgbClr val="FF0000"/>
              </a:solidFill>
            </a:endParaRPr>
          </a:p>
          <a:p>
            <a:pPr lvl="0">
              <a:buClr>
                <a:srgbClr val="90C226"/>
              </a:buClr>
            </a:pPr>
            <a:r>
              <a:rPr lang="en-US" dirty="0">
                <a:solidFill>
                  <a:prstClr val="black">
                    <a:lumMod val="75000"/>
                    <a:lumOff val="25000"/>
                  </a:prstClr>
                </a:solidFill>
              </a:rPr>
              <a:t>MEAT STALLS WITH REFRIGRATION: </a:t>
            </a:r>
            <a:r>
              <a:rPr lang="en-US" dirty="0">
                <a:solidFill>
                  <a:srgbClr val="FF0000"/>
                </a:solidFill>
              </a:rPr>
              <a:t>10</a:t>
            </a:r>
            <a:endParaRPr lang="en-US" dirty="0">
              <a:solidFill>
                <a:srgbClr val="FF0000"/>
              </a:solidFill>
            </a:endParaRPr>
          </a:p>
          <a:p>
            <a:pPr lvl="0">
              <a:buClr>
                <a:srgbClr val="90C226"/>
              </a:buClr>
            </a:pPr>
            <a:r>
              <a:rPr lang="en-US" dirty="0">
                <a:solidFill>
                  <a:prstClr val="black">
                    <a:lumMod val="75000"/>
                    <a:lumOff val="25000"/>
                  </a:prstClr>
                </a:solidFill>
              </a:rPr>
              <a:t>MILK COLLECTION AND PRESERVATION CENTRES: </a:t>
            </a:r>
            <a:r>
              <a:rPr lang="en-US" dirty="0">
                <a:solidFill>
                  <a:srgbClr val="FF0000"/>
                </a:solidFill>
              </a:rPr>
              <a:t>3</a:t>
            </a:r>
            <a:endParaRPr lang="en-US" dirty="0">
              <a:solidFill>
                <a:srgbClr val="FF0000"/>
              </a:solidFill>
            </a:endParaRPr>
          </a:p>
          <a:p>
            <a:pPr lvl="0">
              <a:buClr>
                <a:srgbClr val="90C226"/>
              </a:buClr>
            </a:pPr>
            <a:r>
              <a:rPr lang="en-US" dirty="0">
                <a:solidFill>
                  <a:prstClr val="black">
                    <a:lumMod val="75000"/>
                    <a:lumOff val="25000"/>
                  </a:prstClr>
                </a:solidFill>
              </a:rPr>
              <a:t>MINI DAIRIES: </a:t>
            </a:r>
            <a:r>
              <a:rPr lang="en-US" dirty="0">
                <a:solidFill>
                  <a:srgbClr val="FF0000"/>
                </a:solidFill>
              </a:rPr>
              <a:t>2</a:t>
            </a:r>
            <a:endParaRPr lang="en-US" dirty="0">
              <a:solidFill>
                <a:srgbClr val="FF0000"/>
              </a:solidFill>
            </a:endParaRPr>
          </a:p>
          <a:p>
            <a:pPr lvl="0">
              <a:buClr>
                <a:srgbClr val="90C226"/>
              </a:buClr>
            </a:pPr>
            <a:r>
              <a:rPr lang="en-US" dirty="0">
                <a:solidFill>
                  <a:prstClr val="black">
                    <a:lumMod val="75000"/>
                    <a:lumOff val="25000"/>
                  </a:prstClr>
                </a:solidFill>
              </a:rPr>
              <a:t>SLAUGHTER FACILITIES: </a:t>
            </a:r>
            <a:r>
              <a:rPr lang="en-US" dirty="0">
                <a:solidFill>
                  <a:srgbClr val="FF0000"/>
                </a:solidFill>
              </a:rPr>
              <a:t>10</a:t>
            </a:r>
            <a:endParaRPr lang="en-US" dirty="0">
              <a:solidFill>
                <a:srgbClr val="FF0000"/>
              </a:solidFill>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11032"/>
            <a:ext cx="8596668" cy="1119367"/>
          </a:xfrm>
        </p:spPr>
        <p:txBody>
          <a:bodyPr/>
          <a:lstStyle/>
          <a:p>
            <a:pPr algn="ctr"/>
            <a:r>
              <a:rPr lang="en-US" sz="2500" b="1" dirty="0">
                <a:solidFill>
                  <a:srgbClr val="FF0000"/>
                </a:solidFill>
                <a:latin typeface="Algerian" panose="04020705040A02060702" pitchFamily="82" charset="0"/>
              </a:rPr>
              <a:t>Small ruminants PRODUCTION ENHANCEMENT FOR smallholder </a:t>
            </a:r>
            <a:r>
              <a:rPr lang="en-US" sz="2500" b="1" dirty="0" smtClean="0">
                <a:solidFill>
                  <a:srgbClr val="FF0000"/>
                </a:solidFill>
                <a:latin typeface="Algerian" panose="04020705040A02060702" pitchFamily="82" charset="0"/>
              </a:rPr>
              <a:t>farmers CONT.</a:t>
            </a:r>
            <a:endParaRPr lang="en-US" dirty="0"/>
          </a:p>
        </p:txBody>
      </p:sp>
      <p:sp>
        <p:nvSpPr>
          <p:cNvPr id="3" name="Content Placeholder 2"/>
          <p:cNvSpPr>
            <a:spLocks noGrp="1"/>
          </p:cNvSpPr>
          <p:nvPr>
            <p:ph sz="half" idx="1"/>
          </p:nvPr>
        </p:nvSpPr>
        <p:spPr/>
        <p:txBody>
          <a:bodyPr>
            <a:normAutofit fontScale="92500" lnSpcReduction="10000"/>
          </a:bodyPr>
          <a:lstStyle/>
          <a:p>
            <a:pPr lvl="0">
              <a:buClr>
                <a:srgbClr val="90C226"/>
              </a:buClr>
            </a:pPr>
            <a:r>
              <a:rPr lang="en-US" dirty="0">
                <a:solidFill>
                  <a:prstClr val="black">
                    <a:lumMod val="75000"/>
                    <a:lumOff val="25000"/>
                  </a:prstClr>
                </a:solidFill>
              </a:rPr>
              <a:t>280 Poultry schemes supported across the country</a:t>
            </a:r>
            <a:endParaRPr lang="en-US" dirty="0">
              <a:solidFill>
                <a:prstClr val="black">
                  <a:lumMod val="75000"/>
                  <a:lumOff val="25000"/>
                </a:prstClr>
              </a:solidFill>
            </a:endParaRPr>
          </a:p>
          <a:p>
            <a:pPr lvl="0">
              <a:buClr>
                <a:srgbClr val="90C226"/>
              </a:buClr>
            </a:pPr>
            <a:r>
              <a:rPr lang="en-US" dirty="0">
                <a:solidFill>
                  <a:prstClr val="black">
                    <a:lumMod val="75000"/>
                    <a:lumOff val="25000"/>
                  </a:prstClr>
                </a:solidFill>
              </a:rPr>
              <a:t>180 layer schemes and 100 broiler schemes</a:t>
            </a:r>
            <a:endParaRPr lang="en-US" dirty="0">
              <a:solidFill>
                <a:prstClr val="black">
                  <a:lumMod val="75000"/>
                  <a:lumOff val="25000"/>
                </a:prstClr>
              </a:solidFill>
            </a:endParaRPr>
          </a:p>
          <a:p>
            <a:r>
              <a:rPr lang="en-US" dirty="0" smtClean="0"/>
              <a:t>Matching grants for SMEs, Farmer Organizations and Individuals to boost production and productivity across different value chains.(GIRAV and ROOTS)</a:t>
            </a:r>
            <a:endParaRPr lang="en-US" dirty="0" smtClean="0"/>
          </a:p>
          <a:p>
            <a:r>
              <a:rPr lang="en-US" dirty="0" smtClean="0"/>
              <a:t>Matching grants specifically for women and youth (ROOTS)</a:t>
            </a:r>
            <a:endParaRPr lang="en-US" dirty="0"/>
          </a:p>
        </p:txBody>
      </p:sp>
      <p:sp>
        <p:nvSpPr>
          <p:cNvPr id="4" name="Content Placeholder 3"/>
          <p:cNvSpPr>
            <a:spLocks noGrp="1"/>
          </p:cNvSpPr>
          <p:nvPr>
            <p:ph sz="half" idx="2"/>
          </p:nvPr>
        </p:nvSpPr>
        <p:spPr/>
        <p:txBody>
          <a:bodyPr>
            <a:normAutofit fontScale="92500" lnSpcReduction="10000"/>
          </a:bodyPr>
          <a:lstStyle/>
          <a:p>
            <a:pPr lvl="0">
              <a:buClr>
                <a:srgbClr val="90C226"/>
              </a:buClr>
            </a:pPr>
            <a:r>
              <a:rPr lang="en-US" dirty="0">
                <a:solidFill>
                  <a:prstClr val="black">
                    <a:lumMod val="75000"/>
                    <a:lumOff val="25000"/>
                  </a:prstClr>
                </a:solidFill>
              </a:rPr>
              <a:t>Equipped the Central Veterinary Laboratory of the Gambia</a:t>
            </a:r>
            <a:endParaRPr lang="en-US" dirty="0">
              <a:solidFill>
                <a:prstClr val="black">
                  <a:lumMod val="75000"/>
                  <a:lumOff val="25000"/>
                </a:prstClr>
              </a:solidFill>
            </a:endParaRPr>
          </a:p>
          <a:p>
            <a:pPr lvl="0">
              <a:buClr>
                <a:srgbClr val="90C226"/>
              </a:buClr>
            </a:pPr>
            <a:r>
              <a:rPr lang="en-US" dirty="0">
                <a:solidFill>
                  <a:prstClr val="black">
                    <a:lumMod val="75000"/>
                    <a:lumOff val="25000"/>
                  </a:prstClr>
                </a:solidFill>
              </a:rPr>
              <a:t>Construction of Farmer Demonstration Training Centre with animal pens and a 6ha pasture field</a:t>
            </a:r>
            <a:endParaRPr lang="en-US" dirty="0">
              <a:solidFill>
                <a:prstClr val="black">
                  <a:lumMod val="75000"/>
                  <a:lumOff val="25000"/>
                </a:prstClr>
              </a:solidFill>
            </a:endParaRPr>
          </a:p>
          <a:p>
            <a:pPr lvl="0">
              <a:buClr>
                <a:srgbClr val="90C226"/>
              </a:buClr>
            </a:pPr>
            <a:r>
              <a:rPr lang="en-US" dirty="0">
                <a:solidFill>
                  <a:prstClr val="black">
                    <a:lumMod val="75000"/>
                    <a:lumOff val="25000"/>
                  </a:prstClr>
                </a:solidFill>
              </a:rPr>
              <a:t>Model Animal Pens a 8ha pasture field for the Gambia’s genetic improvement center.</a:t>
            </a:r>
            <a:endParaRPr lang="en-US" dirty="0">
              <a:solidFill>
                <a:prstClr val="black">
                  <a:lumMod val="75000"/>
                  <a:lumOff val="25000"/>
                </a:prstClr>
              </a:solidFill>
            </a:endParaRPr>
          </a:p>
          <a:p>
            <a:pPr lvl="0">
              <a:buClr>
                <a:srgbClr val="90C226"/>
              </a:buClr>
            </a:pPr>
            <a:r>
              <a:rPr lang="en-US" dirty="0">
                <a:solidFill>
                  <a:prstClr val="black">
                    <a:lumMod val="75000"/>
                    <a:lumOff val="25000"/>
                  </a:prstClr>
                </a:solidFill>
              </a:rPr>
              <a:t>Islamic microfinance credit facility across all regions of the country</a:t>
            </a:r>
            <a:endParaRPr lang="en-US" dirty="0">
              <a:solidFill>
                <a:prstClr val="black">
                  <a:lumMod val="75000"/>
                  <a:lumOff val="25000"/>
                </a:prstClr>
              </a:solidFill>
            </a:endParaRPr>
          </a:p>
          <a:p>
            <a:pPr lvl="0">
              <a:buClr>
                <a:srgbClr val="90C226"/>
              </a:buClr>
            </a:pPr>
            <a:r>
              <a:rPr lang="en-US" dirty="0">
                <a:solidFill>
                  <a:prstClr val="black">
                    <a:lumMod val="75000"/>
                    <a:lumOff val="25000"/>
                  </a:prstClr>
                </a:solidFill>
              </a:rPr>
              <a:t>USD 3 Million is disbursed to 2 MFIs for livestock farmers to access loans through the Sharia model</a:t>
            </a:r>
            <a:endParaRPr lang="en-US" dirty="0">
              <a:solidFill>
                <a:prstClr val="black">
                  <a:lumMod val="75000"/>
                  <a:lumOff val="25000"/>
                </a:prstClr>
              </a:solidFill>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5976"/>
          </a:xfrm>
        </p:spPr>
        <p:txBody>
          <a:bodyPr>
            <a:normAutofit/>
          </a:bodyPr>
          <a:lstStyle/>
          <a:p>
            <a:pPr algn="ctr"/>
            <a:r>
              <a:rPr lang="en-US" sz="2800" b="1" dirty="0">
                <a:solidFill>
                  <a:srgbClr val="FF0000"/>
                </a:solidFill>
                <a:latin typeface="Algerian" panose="04020705040A02060702" pitchFamily="82" charset="0"/>
              </a:rPr>
              <a:t>General CHALLENGES </a:t>
            </a:r>
            <a:endParaRPr lang="en-US" sz="2800" b="1"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360218" y="1449388"/>
            <a:ext cx="4501151" cy="4997593"/>
          </a:xfrm>
        </p:spPr>
        <p:txBody>
          <a:bodyPr>
            <a:normAutofit/>
          </a:bodyPr>
          <a:lstStyle/>
          <a:p>
            <a:pPr marL="0" indent="0" algn="just">
              <a:buNone/>
            </a:pPr>
            <a:r>
              <a:rPr lang="en-US" sz="2000" dirty="0"/>
              <a:t>Despite its importance, The Gambia faces several challenges in its agriculture sector. </a:t>
            </a:r>
            <a:endParaRPr lang="en-US" sz="2000" dirty="0"/>
          </a:p>
          <a:p>
            <a:pPr algn="just">
              <a:buFont typeface="Wingdings" panose="05000000000000000000" pitchFamily="2" charset="2"/>
              <a:buChar char="Ø"/>
            </a:pPr>
            <a:r>
              <a:rPr lang="en-US" sz="2000" dirty="0"/>
              <a:t>Declining soil fertility, </a:t>
            </a:r>
            <a:endParaRPr lang="en-US" sz="2000" dirty="0"/>
          </a:p>
          <a:p>
            <a:pPr algn="just">
              <a:buFont typeface="Wingdings" panose="05000000000000000000" pitchFamily="2" charset="2"/>
              <a:buChar char="Ø"/>
            </a:pPr>
            <a:r>
              <a:rPr lang="en-US" sz="2000" dirty="0"/>
              <a:t>Pest infestations,</a:t>
            </a:r>
            <a:endParaRPr lang="en-US" sz="2000" dirty="0"/>
          </a:p>
          <a:p>
            <a:pPr algn="just">
              <a:buFont typeface="Wingdings" panose="05000000000000000000" pitchFamily="2" charset="2"/>
              <a:buChar char="Ø"/>
            </a:pPr>
            <a:r>
              <a:rPr lang="en-US" sz="2000" dirty="0"/>
              <a:t>Unsustainable farming practices,</a:t>
            </a:r>
            <a:endParaRPr lang="en-US" sz="2000" dirty="0"/>
          </a:p>
          <a:p>
            <a:pPr algn="just">
              <a:buFont typeface="Wingdings" panose="05000000000000000000" pitchFamily="2" charset="2"/>
              <a:buChar char="Ø"/>
            </a:pPr>
            <a:r>
              <a:rPr lang="en-US" sz="2000" dirty="0"/>
              <a:t>Customary land systems (Which restrict expansion and investment). </a:t>
            </a:r>
            <a:endParaRPr lang="en-US" sz="2000" dirty="0"/>
          </a:p>
          <a:p>
            <a:pPr marL="0" indent="0" algn="just">
              <a:buNone/>
            </a:pPr>
            <a:endParaRPr lang="en-US" sz="2000" dirty="0"/>
          </a:p>
        </p:txBody>
      </p:sp>
      <p:sp>
        <p:nvSpPr>
          <p:cNvPr id="4" name="Content Placeholder 3"/>
          <p:cNvSpPr>
            <a:spLocks noGrp="1"/>
          </p:cNvSpPr>
          <p:nvPr>
            <p:ph sz="half" idx="2"/>
          </p:nvPr>
        </p:nvSpPr>
        <p:spPr>
          <a:xfrm>
            <a:off x="4861369" y="1449389"/>
            <a:ext cx="5474122" cy="5228502"/>
          </a:xfrm>
        </p:spPr>
        <p:txBody>
          <a:bodyPr>
            <a:normAutofit/>
          </a:bodyPr>
          <a:lstStyle/>
          <a:p>
            <a:pPr algn="just">
              <a:buFont typeface="Wingdings" panose="05000000000000000000" pitchFamily="2" charset="2"/>
              <a:buChar char="Ø"/>
            </a:pPr>
            <a:r>
              <a:rPr lang="en-US" sz="2000" dirty="0"/>
              <a:t>Irregular rainfall</a:t>
            </a:r>
            <a:endParaRPr lang="en-US" sz="2000" dirty="0"/>
          </a:p>
          <a:p>
            <a:pPr algn="just">
              <a:buFont typeface="Wingdings" panose="05000000000000000000" pitchFamily="2" charset="2"/>
              <a:buChar char="Ø"/>
            </a:pPr>
            <a:r>
              <a:rPr lang="en-US" sz="2000" dirty="0"/>
              <a:t>Inadequate access to credit, extension services, and modern inputs (e.g., fertilizers, machinery) </a:t>
            </a:r>
            <a:endParaRPr lang="en-US" sz="2000" dirty="0"/>
          </a:p>
          <a:p>
            <a:pPr algn="just">
              <a:buFont typeface="Wingdings" panose="05000000000000000000" pitchFamily="2" charset="2"/>
              <a:buChar char="Ø"/>
            </a:pPr>
            <a:r>
              <a:rPr lang="en-US" sz="2000" dirty="0"/>
              <a:t>In adequate rural roads limited productivity and threatened food and nutrition security</a:t>
            </a:r>
            <a:r>
              <a:rPr lang="en-US" sz="2000" dirty="0" smtClean="0"/>
              <a:t>.</a:t>
            </a:r>
            <a:endParaRPr lang="en-US" sz="2000"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9648</Words>
  <Application>WPS Presentation</Application>
  <PresentationFormat>Custom</PresentationFormat>
  <Paragraphs>287</Paragraphs>
  <Slides>20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SimSun</vt:lpstr>
      <vt:lpstr>Wingdings</vt:lpstr>
      <vt:lpstr>Wingdings 3</vt:lpstr>
      <vt:lpstr>Arial</vt:lpstr>
      <vt:lpstr>Algerian</vt:lpstr>
      <vt:lpstr>Calibri</vt:lpstr>
      <vt:lpstr>Times New Roman</vt:lpstr>
      <vt:lpstr>Trebuchet MS</vt:lpstr>
      <vt:lpstr>Microsoft YaHei</vt:lpstr>
      <vt:lpstr>Arial Unicode MS</vt:lpstr>
      <vt:lpstr>Helvetica Neue</vt:lpstr>
      <vt:lpstr>Facet</vt:lpstr>
      <vt:lpstr>  25th meeting of COMCEC agriculture Working Group  22-23 SEPTEMBER 2025</vt:lpstr>
      <vt:lpstr>PRESENTATION OUTLINE</vt:lpstr>
      <vt:lpstr> INTRODUCTION</vt:lpstr>
      <vt:lpstr>Introduction Cont...</vt:lpstr>
      <vt:lpstr>GAMBIA SMALL-SCALE PRODUCERS PROFILE</vt:lpstr>
      <vt:lpstr>SMALL-SCALE COMMUNITY GARDENS PROFILE CONT.</vt:lpstr>
      <vt:lpstr>Small ruminants PRODUCTION ENHANCEMENT FOR smallholder farmers.</vt:lpstr>
      <vt:lpstr>Small ruminants PRODUCTION ENHANCEMENT FOR smallholder farmers CONT.</vt:lpstr>
      <vt:lpstr>General CHALLENGES </vt:lpstr>
      <vt:lpstr>General CHALLENGES CONT.</vt:lpstr>
      <vt:lpstr>Government INITIATIVES</vt:lpstr>
      <vt:lpstr>Government INITIATIVES CONT.</vt:lpstr>
      <vt:lpstr>Government INITIATIVES CONT.</vt:lpstr>
      <vt:lpstr>OPPORTUNITIES FOR GROWTH</vt:lpstr>
      <vt:lpstr>OPPORTUNITIES FOR GROWTH CONT.</vt:lpstr>
      <vt:lpstr>CONCLUSION AND RECOMMENDATION</vt:lpstr>
      <vt:lpstr>CONCLUSION AND RECOMMENDATION</vt:lpstr>
      <vt:lpstr>PICTORIAL OF SMALL – SCALE RICE PRODUCTION </vt:lpstr>
      <vt:lpstr>PICTORIAL OF SMALL – SCALE VEGETABLE PRODUCTION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gdamar</cp:lastModifiedBy>
  <cp:revision>97</cp:revision>
  <dcterms:created xsi:type="dcterms:W3CDTF">2025-06-06T01:02:00Z</dcterms:created>
  <dcterms:modified xsi:type="dcterms:W3CDTF">2025-09-30T14:37:10Z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7054BFCEADC747628DD636748A1C2D5A_13</vt:lpwstr>
  </property>
  <property fmtid="{D5CDD505-2E9C-101B-9397-08002B2CF9AE}" pid="3" name="KSOProductBuildVer">
    <vt:lpwstr>1033-12.2.0.22549</vt:lpwstr>
  </property>
</Properties>
</file>