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63" r:id="rId3"/>
    <p:sldId id="258" r:id="rId4"/>
    <p:sldId id="284" r:id="rId5"/>
    <p:sldId id="257" r:id="rId6"/>
    <p:sldId id="268" r:id="rId7"/>
    <p:sldId id="276" r:id="rId8"/>
    <p:sldId id="272" r:id="rId9"/>
    <p:sldId id="273" r:id="rId10"/>
    <p:sldId id="285" r:id="rId11"/>
    <p:sldId id="286" r:id="rId12"/>
    <p:sldId id="287" r:id="rId13"/>
    <p:sldId id="266" r:id="rId14"/>
    <p:sldId id="27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1pPr>
    <a:lvl2pPr marL="0" marR="0" indent="457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2pPr>
    <a:lvl3pPr marL="0" marR="0" indent="914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3pPr>
    <a:lvl4pPr marL="0" marR="0" indent="1371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4pPr>
    <a:lvl5pPr marL="0" marR="0" indent="18288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5pPr>
    <a:lvl6pPr marL="0" marR="0" indent="22860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6pPr>
    <a:lvl7pPr marL="0" marR="0" indent="2743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7pPr>
    <a:lvl8pPr marL="0" marR="0" indent="3200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8pPr>
    <a:lvl9pPr marL="0" marR="0" indent="3657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21E"/>
    <a:srgbClr val="134D2F"/>
    <a:srgbClr val="0E3822"/>
    <a:srgbClr val="264229"/>
    <a:srgbClr val="26311F"/>
    <a:srgbClr val="022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rial"/>
          <a:ea typeface="Arial"/>
          <a:cs typeface="Arial"/>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Arial"/>
          <a:ea typeface="Arial"/>
          <a:cs typeface="Arial"/>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Arial"/>
          <a:ea typeface="Arial"/>
          <a:cs typeface="Arial"/>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Arial"/>
          <a:ea typeface="Arial"/>
          <a:cs typeface="Arial"/>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n" i="off">
        <a:font>
          <a:latin typeface="Arial"/>
          <a:ea typeface="Arial"/>
          <a:cs typeface="Arial"/>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rial"/>
          <a:ea typeface="Arial"/>
          <a:cs typeface="Arial"/>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n" i="off">
        <a:font>
          <a:latin typeface="Arial"/>
          <a:ea typeface="Arial"/>
          <a:cs typeface="Arial"/>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n" i="off">
        <a:font>
          <a:latin typeface="Arial"/>
          <a:ea typeface="Arial"/>
          <a:cs typeface="Arial"/>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Arial"/>
          <a:ea typeface="Arial"/>
          <a:cs typeface="Arial"/>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Arial"/>
          <a:ea typeface="Arial"/>
          <a:cs typeface="Arial"/>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Arial"/>
          <a:ea typeface="Arial"/>
          <a:cs typeface="Arial"/>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Arial"/>
          <a:ea typeface="Arial"/>
          <a:cs typeface="Arial"/>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6"/>
    <p:restoredTop sz="83977" autoAdjust="0"/>
  </p:normalViewPr>
  <p:slideViewPr>
    <p:cSldViewPr snapToGrid="0">
      <p:cViewPr varScale="1">
        <p:scale>
          <a:sx n="49" d="100"/>
          <a:sy n="49" d="100"/>
        </p:scale>
        <p:origin x="1134" y="36"/>
      </p:cViewPr>
      <p:guideLst/>
    </p:cSldViewPr>
  </p:slideViewPr>
  <p:notesTextViewPr>
    <p:cViewPr>
      <p:scale>
        <a:sx n="1" d="1"/>
        <a:sy n="1" d="1"/>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BA5A6-FF68-4ADC-9776-12049BB683AE}" type="doc">
      <dgm:prSet loTypeId="urn:microsoft.com/office/officeart/2005/8/layout/hProcess11" loCatId="process" qsTypeId="urn:microsoft.com/office/officeart/2005/8/quickstyle/simple1" qsCatId="simple" csTypeId="urn:microsoft.com/office/officeart/2005/8/colors/accent1_2" csCatId="accent1" phldr="1"/>
      <dgm:spPr/>
    </dgm:pt>
    <dgm:pt modelId="{1F053A11-45D8-4A35-84B9-E5BE751EC351}">
      <dgm:prSet phldrT="[Metin]" custT="1"/>
      <dgm:spPr/>
      <dgm:t>
        <a:bodyPr/>
        <a:lstStyle/>
        <a:p>
          <a:r>
            <a:rPr lang="tr-TR" sz="2400" dirty="0"/>
            <a:t>B</a:t>
          </a:r>
          <a:r>
            <a:rPr lang="en-US" sz="2400" dirty="0" err="1"/>
            <a:t>asic</a:t>
          </a:r>
          <a:r>
            <a:rPr lang="en-US" sz="2400" dirty="0"/>
            <a:t> principles (Declaration of Intent) </a:t>
          </a:r>
          <a:r>
            <a:rPr lang="tr-TR" sz="2400" dirty="0" err="1"/>
            <a:t>was</a:t>
          </a:r>
          <a:r>
            <a:rPr lang="tr-TR" sz="2400" dirty="0"/>
            <a:t> </a:t>
          </a:r>
          <a:r>
            <a:rPr lang="tr-TR" sz="2400" dirty="0" err="1"/>
            <a:t>adopted</a:t>
          </a:r>
          <a:r>
            <a:rPr lang="tr-TR" sz="2400" dirty="0"/>
            <a:t> </a:t>
          </a:r>
          <a:r>
            <a:rPr lang="tr-TR" sz="2400" dirty="0" err="1"/>
            <a:t>by</a:t>
          </a:r>
          <a:r>
            <a:rPr lang="tr-TR" sz="2400" dirty="0"/>
            <a:t> COMCEC</a:t>
          </a:r>
        </a:p>
      </dgm:t>
    </dgm:pt>
    <dgm:pt modelId="{E3248825-75E1-4920-ADDC-BA4E713C912C}" type="parTrans" cxnId="{798E63DB-1C75-460C-ABEF-14609BFA14F5}">
      <dgm:prSet/>
      <dgm:spPr/>
      <dgm:t>
        <a:bodyPr/>
        <a:lstStyle/>
        <a:p>
          <a:endParaRPr lang="tr-TR"/>
        </a:p>
      </dgm:t>
    </dgm:pt>
    <dgm:pt modelId="{3ABBEB08-132F-47FB-90A4-C3190EDF6366}" type="sibTrans" cxnId="{798E63DB-1C75-460C-ABEF-14609BFA14F5}">
      <dgm:prSet/>
      <dgm:spPr/>
      <dgm:t>
        <a:bodyPr/>
        <a:lstStyle/>
        <a:p>
          <a:endParaRPr lang="tr-TR"/>
        </a:p>
      </dgm:t>
    </dgm:pt>
    <dgm:pt modelId="{237C7F38-5069-4640-8D9F-5E9E06B00388}">
      <dgm:prSet custT="1"/>
      <dgm:spPr/>
      <dgm:t>
        <a:bodyPr/>
        <a:lstStyle/>
        <a:p>
          <a:r>
            <a:rPr lang="en-US" sz="2400" dirty="0"/>
            <a:t>The required number of 10 ratifying states for the entry into force of the Framework Agreement was reached</a:t>
          </a:r>
          <a:endParaRPr lang="tr-TR" sz="2400" dirty="0"/>
        </a:p>
      </dgm:t>
    </dgm:pt>
    <dgm:pt modelId="{0DC649ED-CF22-47BD-8FB8-1D538D1158B6}" type="parTrans" cxnId="{7AF4771A-0815-4539-8809-FDF83921AE87}">
      <dgm:prSet/>
      <dgm:spPr/>
      <dgm:t>
        <a:bodyPr/>
        <a:lstStyle/>
        <a:p>
          <a:endParaRPr lang="tr-TR"/>
        </a:p>
      </dgm:t>
    </dgm:pt>
    <dgm:pt modelId="{2BC841D2-3F5D-4EED-BDC9-115A772952F6}" type="sibTrans" cxnId="{7AF4771A-0815-4539-8809-FDF83921AE87}">
      <dgm:prSet/>
      <dgm:spPr/>
      <dgm:t>
        <a:bodyPr/>
        <a:lstStyle/>
        <a:p>
          <a:endParaRPr lang="tr-TR"/>
        </a:p>
      </dgm:t>
    </dgm:pt>
    <dgm:pt modelId="{CB906D9C-4ABA-49A5-BD0E-CA61C97AD5B7}">
      <dgm:prSet custT="1"/>
      <dgm:spPr/>
      <dgm:t>
        <a:bodyPr/>
        <a:lstStyle/>
        <a:p>
          <a:r>
            <a:rPr lang="en-US" sz="2400" dirty="0"/>
            <a:t>Ministerial declaration of the COMCEC for the launching of the First Round of TPS-OIC Negotiations.</a:t>
          </a:r>
          <a:endParaRPr lang="tr-TR" sz="2400" dirty="0"/>
        </a:p>
      </dgm:t>
    </dgm:pt>
    <dgm:pt modelId="{F1110120-C77C-428E-AF58-93002F7D1C83}" type="parTrans" cxnId="{DEF82158-1B91-4214-B212-102F5C3CB6C7}">
      <dgm:prSet/>
      <dgm:spPr/>
      <dgm:t>
        <a:bodyPr/>
        <a:lstStyle/>
        <a:p>
          <a:endParaRPr lang="tr-TR"/>
        </a:p>
      </dgm:t>
    </dgm:pt>
    <dgm:pt modelId="{F5AF5EBE-1B95-40B1-8E8C-0ABFD8290C60}" type="sibTrans" cxnId="{DEF82158-1B91-4214-B212-102F5C3CB6C7}">
      <dgm:prSet/>
      <dgm:spPr/>
      <dgm:t>
        <a:bodyPr/>
        <a:lstStyle/>
        <a:p>
          <a:endParaRPr lang="tr-TR"/>
        </a:p>
      </dgm:t>
    </dgm:pt>
    <dgm:pt modelId="{9D316EDB-08CF-4146-A860-BBF7B9EEB259}">
      <dgm:prSet custT="1"/>
      <dgm:spPr/>
      <dgm:t>
        <a:bodyPr/>
        <a:lstStyle/>
        <a:p>
          <a:r>
            <a:rPr lang="en-US" sz="2400" dirty="0"/>
            <a:t>First Round of Negotiations (Antalya round, 4 meetings) producing the Preferential Tariffs Scheme (PRETAS)</a:t>
          </a:r>
          <a:endParaRPr lang="tr-TR" sz="2400" dirty="0"/>
        </a:p>
      </dgm:t>
    </dgm:pt>
    <dgm:pt modelId="{ACFE0F9C-850B-4E91-AB23-5645FF02DFA1}" type="parTrans" cxnId="{1BA48DC8-8933-4069-991C-A4E6634A72E0}">
      <dgm:prSet/>
      <dgm:spPr/>
      <dgm:t>
        <a:bodyPr/>
        <a:lstStyle/>
        <a:p>
          <a:endParaRPr lang="tr-TR"/>
        </a:p>
      </dgm:t>
    </dgm:pt>
    <dgm:pt modelId="{2DDBB31B-A07B-4545-8641-9533EECE9107}" type="sibTrans" cxnId="{1BA48DC8-8933-4069-991C-A4E6634A72E0}">
      <dgm:prSet/>
      <dgm:spPr/>
      <dgm:t>
        <a:bodyPr/>
        <a:lstStyle/>
        <a:p>
          <a:endParaRPr lang="tr-TR"/>
        </a:p>
      </dgm:t>
    </dgm:pt>
    <dgm:pt modelId="{B3DA5AE7-EB0A-4379-8ACE-015BC6F4F0D3}">
      <dgm:prSet custT="1"/>
      <dgm:spPr/>
      <dgm:t>
        <a:bodyPr/>
        <a:lstStyle/>
        <a:p>
          <a:r>
            <a:rPr lang="en-US" sz="2400" dirty="0"/>
            <a:t>Ministerial Declaration for the launching of  the Second Round of Negotiations.</a:t>
          </a:r>
          <a:endParaRPr lang="tr-TR" sz="2400" dirty="0"/>
        </a:p>
      </dgm:t>
    </dgm:pt>
    <dgm:pt modelId="{9C7823D2-2F16-49F3-88FB-0C12C71D2198}" type="parTrans" cxnId="{4A64513A-BE32-43BD-80F0-6A5338248D7F}">
      <dgm:prSet/>
      <dgm:spPr/>
      <dgm:t>
        <a:bodyPr/>
        <a:lstStyle/>
        <a:p>
          <a:endParaRPr lang="tr-TR"/>
        </a:p>
      </dgm:t>
    </dgm:pt>
    <dgm:pt modelId="{9D54FE06-6F16-4138-9D80-9E95841DBE1D}" type="sibTrans" cxnId="{4A64513A-BE32-43BD-80F0-6A5338248D7F}">
      <dgm:prSet/>
      <dgm:spPr/>
      <dgm:t>
        <a:bodyPr/>
        <a:lstStyle/>
        <a:p>
          <a:endParaRPr lang="tr-TR"/>
        </a:p>
      </dgm:t>
    </dgm:pt>
    <dgm:pt modelId="{A20B115E-6AEE-4C52-A89C-90EA4EC96D58}">
      <dgm:prSet phldrT="[Metin]" custT="1"/>
      <dgm:spPr/>
      <dgm:t>
        <a:bodyPr/>
        <a:lstStyle/>
        <a:p>
          <a:r>
            <a:rPr lang="en-US" sz="2400" dirty="0"/>
            <a:t>The Framework Agreement was adopted by the COMCEC </a:t>
          </a:r>
          <a:endParaRPr lang="tr-TR" sz="2400" dirty="0"/>
        </a:p>
      </dgm:t>
    </dgm:pt>
    <dgm:pt modelId="{52ECCD22-8A01-4726-94E4-A56B1A32B3D9}" type="parTrans" cxnId="{EFF2DEC2-211C-4C57-9272-5E5620853960}">
      <dgm:prSet/>
      <dgm:spPr/>
    </dgm:pt>
    <dgm:pt modelId="{99CAD0C8-8DC3-4A36-BD6B-753FE0930E27}" type="sibTrans" cxnId="{EFF2DEC2-211C-4C57-9272-5E5620853960}">
      <dgm:prSet/>
      <dgm:spPr/>
    </dgm:pt>
    <dgm:pt modelId="{5F2F1EBE-698A-4B07-B82A-CE24AED0849A}" type="pres">
      <dgm:prSet presAssocID="{D40BA5A6-FF68-4ADC-9776-12049BB683AE}" presName="Name0" presStyleCnt="0">
        <dgm:presLayoutVars>
          <dgm:dir/>
          <dgm:resizeHandles val="exact"/>
        </dgm:presLayoutVars>
      </dgm:prSet>
      <dgm:spPr/>
    </dgm:pt>
    <dgm:pt modelId="{790EA42F-301A-4C75-B81E-ECFE0EDD9B5C}" type="pres">
      <dgm:prSet presAssocID="{D40BA5A6-FF68-4ADC-9776-12049BB683AE}" presName="arrow" presStyleLbl="bgShp" presStyleIdx="0" presStyleCnt="1"/>
      <dgm:spPr/>
    </dgm:pt>
    <dgm:pt modelId="{5E7042A1-7B83-411B-8A1A-CA2821318EE2}" type="pres">
      <dgm:prSet presAssocID="{D40BA5A6-FF68-4ADC-9776-12049BB683AE}" presName="points" presStyleCnt="0"/>
      <dgm:spPr/>
    </dgm:pt>
    <dgm:pt modelId="{473EC5C2-DEF3-4B48-852E-EB33D3B7C8EC}" type="pres">
      <dgm:prSet presAssocID="{1F053A11-45D8-4A35-84B9-E5BE751EC351}" presName="compositeA" presStyleCnt="0"/>
      <dgm:spPr/>
    </dgm:pt>
    <dgm:pt modelId="{09932EE1-7373-40D8-836D-4871330EBDB8}" type="pres">
      <dgm:prSet presAssocID="{1F053A11-45D8-4A35-84B9-E5BE751EC351}" presName="textA" presStyleLbl="revTx" presStyleIdx="0" presStyleCnt="6">
        <dgm:presLayoutVars>
          <dgm:bulletEnabled val="1"/>
        </dgm:presLayoutVars>
      </dgm:prSet>
      <dgm:spPr/>
    </dgm:pt>
    <dgm:pt modelId="{3A973D5B-1DFE-4F43-B037-F15E5D667848}" type="pres">
      <dgm:prSet presAssocID="{1F053A11-45D8-4A35-84B9-E5BE751EC351}" presName="circleA" presStyleLbl="node1" presStyleIdx="0" presStyleCnt="6"/>
      <dgm:spPr/>
    </dgm:pt>
    <dgm:pt modelId="{C4D92C98-10EE-471E-BAA5-8C931EF3BAC2}" type="pres">
      <dgm:prSet presAssocID="{1F053A11-45D8-4A35-84B9-E5BE751EC351}" presName="spaceA" presStyleCnt="0"/>
      <dgm:spPr/>
    </dgm:pt>
    <dgm:pt modelId="{95AD8B85-1BAD-43C4-BF39-540C0B7E36DB}" type="pres">
      <dgm:prSet presAssocID="{3ABBEB08-132F-47FB-90A4-C3190EDF6366}" presName="space" presStyleCnt="0"/>
      <dgm:spPr/>
    </dgm:pt>
    <dgm:pt modelId="{BBD67720-0675-4406-9B83-034855C9D6FE}" type="pres">
      <dgm:prSet presAssocID="{A20B115E-6AEE-4C52-A89C-90EA4EC96D58}" presName="compositeB" presStyleCnt="0"/>
      <dgm:spPr/>
    </dgm:pt>
    <dgm:pt modelId="{0D8C5E1F-6DF9-46E7-9DD3-23C4FF02C30F}" type="pres">
      <dgm:prSet presAssocID="{A20B115E-6AEE-4C52-A89C-90EA4EC96D58}" presName="textB" presStyleLbl="revTx" presStyleIdx="1" presStyleCnt="6">
        <dgm:presLayoutVars>
          <dgm:bulletEnabled val="1"/>
        </dgm:presLayoutVars>
      </dgm:prSet>
      <dgm:spPr/>
    </dgm:pt>
    <dgm:pt modelId="{3DCC1EFE-0BF1-46CA-BE5B-70C7FC411D41}" type="pres">
      <dgm:prSet presAssocID="{A20B115E-6AEE-4C52-A89C-90EA4EC96D58}" presName="circleB" presStyleLbl="node1" presStyleIdx="1" presStyleCnt="6"/>
      <dgm:spPr/>
    </dgm:pt>
    <dgm:pt modelId="{89863817-D0B3-4455-BAD1-9250F8F39CD9}" type="pres">
      <dgm:prSet presAssocID="{A20B115E-6AEE-4C52-A89C-90EA4EC96D58}" presName="spaceB" presStyleCnt="0"/>
      <dgm:spPr/>
    </dgm:pt>
    <dgm:pt modelId="{F2495D90-8F6B-4770-9D8A-4CA0079F3C94}" type="pres">
      <dgm:prSet presAssocID="{99CAD0C8-8DC3-4A36-BD6B-753FE0930E27}" presName="space" presStyleCnt="0"/>
      <dgm:spPr/>
    </dgm:pt>
    <dgm:pt modelId="{627F23C8-D0C7-44F5-B988-439D84A0BF83}" type="pres">
      <dgm:prSet presAssocID="{237C7F38-5069-4640-8D9F-5E9E06B00388}" presName="compositeA" presStyleCnt="0"/>
      <dgm:spPr/>
    </dgm:pt>
    <dgm:pt modelId="{1673A9A7-11E1-40F0-886F-9130751CA55B}" type="pres">
      <dgm:prSet presAssocID="{237C7F38-5069-4640-8D9F-5E9E06B00388}" presName="textA" presStyleLbl="revTx" presStyleIdx="2" presStyleCnt="6">
        <dgm:presLayoutVars>
          <dgm:bulletEnabled val="1"/>
        </dgm:presLayoutVars>
      </dgm:prSet>
      <dgm:spPr/>
    </dgm:pt>
    <dgm:pt modelId="{17FBAA1D-79FE-490E-9D79-9EEC357AA649}" type="pres">
      <dgm:prSet presAssocID="{237C7F38-5069-4640-8D9F-5E9E06B00388}" presName="circleA" presStyleLbl="node1" presStyleIdx="2" presStyleCnt="6"/>
      <dgm:spPr/>
    </dgm:pt>
    <dgm:pt modelId="{BAF3F89E-522C-47DA-A08C-B66A60D1E2EC}" type="pres">
      <dgm:prSet presAssocID="{237C7F38-5069-4640-8D9F-5E9E06B00388}" presName="spaceA" presStyleCnt="0"/>
      <dgm:spPr/>
    </dgm:pt>
    <dgm:pt modelId="{49EF3433-2670-41EF-91D8-D2FC72530247}" type="pres">
      <dgm:prSet presAssocID="{2BC841D2-3F5D-4EED-BDC9-115A772952F6}" presName="space" presStyleCnt="0"/>
      <dgm:spPr/>
    </dgm:pt>
    <dgm:pt modelId="{6AB1FEDB-778B-4744-88B1-3CBF5F028837}" type="pres">
      <dgm:prSet presAssocID="{CB906D9C-4ABA-49A5-BD0E-CA61C97AD5B7}" presName="compositeB" presStyleCnt="0"/>
      <dgm:spPr/>
    </dgm:pt>
    <dgm:pt modelId="{31D87E9D-70AD-4D1E-BB5D-CEA2D784C4C2}" type="pres">
      <dgm:prSet presAssocID="{CB906D9C-4ABA-49A5-BD0E-CA61C97AD5B7}" presName="textB" presStyleLbl="revTx" presStyleIdx="3" presStyleCnt="6">
        <dgm:presLayoutVars>
          <dgm:bulletEnabled val="1"/>
        </dgm:presLayoutVars>
      </dgm:prSet>
      <dgm:spPr/>
    </dgm:pt>
    <dgm:pt modelId="{C78336A3-5746-40EA-8923-74F508E4AF15}" type="pres">
      <dgm:prSet presAssocID="{CB906D9C-4ABA-49A5-BD0E-CA61C97AD5B7}" presName="circleB" presStyleLbl="node1" presStyleIdx="3" presStyleCnt="6"/>
      <dgm:spPr/>
    </dgm:pt>
    <dgm:pt modelId="{E725F856-8605-48FC-8865-36A4DC049D6F}" type="pres">
      <dgm:prSet presAssocID="{CB906D9C-4ABA-49A5-BD0E-CA61C97AD5B7}" presName="spaceB" presStyleCnt="0"/>
      <dgm:spPr/>
    </dgm:pt>
    <dgm:pt modelId="{D59142AB-98EC-4E61-BA06-50BB64F8699B}" type="pres">
      <dgm:prSet presAssocID="{F5AF5EBE-1B95-40B1-8E8C-0ABFD8290C60}" presName="space" presStyleCnt="0"/>
      <dgm:spPr/>
    </dgm:pt>
    <dgm:pt modelId="{2F740267-736C-4F7E-878D-D8269774B7F0}" type="pres">
      <dgm:prSet presAssocID="{9D316EDB-08CF-4146-A860-BBF7B9EEB259}" presName="compositeA" presStyleCnt="0"/>
      <dgm:spPr/>
    </dgm:pt>
    <dgm:pt modelId="{D2DE1818-C05B-4A49-8990-2B06361CB764}" type="pres">
      <dgm:prSet presAssocID="{9D316EDB-08CF-4146-A860-BBF7B9EEB259}" presName="textA" presStyleLbl="revTx" presStyleIdx="4" presStyleCnt="6">
        <dgm:presLayoutVars>
          <dgm:bulletEnabled val="1"/>
        </dgm:presLayoutVars>
      </dgm:prSet>
      <dgm:spPr/>
    </dgm:pt>
    <dgm:pt modelId="{25308FDE-FE5C-47F1-B851-0F623FAC0FAD}" type="pres">
      <dgm:prSet presAssocID="{9D316EDB-08CF-4146-A860-BBF7B9EEB259}" presName="circleA" presStyleLbl="node1" presStyleIdx="4" presStyleCnt="6"/>
      <dgm:spPr/>
    </dgm:pt>
    <dgm:pt modelId="{30821433-E2FD-453D-95DA-8B79A490A2E4}" type="pres">
      <dgm:prSet presAssocID="{9D316EDB-08CF-4146-A860-BBF7B9EEB259}" presName="spaceA" presStyleCnt="0"/>
      <dgm:spPr/>
    </dgm:pt>
    <dgm:pt modelId="{982611A5-87F8-4380-B271-F9678FBB5D20}" type="pres">
      <dgm:prSet presAssocID="{2DDBB31B-A07B-4545-8641-9533EECE9107}" presName="space" presStyleCnt="0"/>
      <dgm:spPr/>
    </dgm:pt>
    <dgm:pt modelId="{06E62671-BDC8-43FB-B604-E5D076C69741}" type="pres">
      <dgm:prSet presAssocID="{B3DA5AE7-EB0A-4379-8ACE-015BC6F4F0D3}" presName="compositeB" presStyleCnt="0"/>
      <dgm:spPr/>
    </dgm:pt>
    <dgm:pt modelId="{F92D97DD-C7A4-40AD-8F30-6E1D0EB27D1A}" type="pres">
      <dgm:prSet presAssocID="{B3DA5AE7-EB0A-4379-8ACE-015BC6F4F0D3}" presName="textB" presStyleLbl="revTx" presStyleIdx="5" presStyleCnt="6">
        <dgm:presLayoutVars>
          <dgm:bulletEnabled val="1"/>
        </dgm:presLayoutVars>
      </dgm:prSet>
      <dgm:spPr/>
    </dgm:pt>
    <dgm:pt modelId="{295B20BC-85B2-4E8C-9E72-731EF3FD81BE}" type="pres">
      <dgm:prSet presAssocID="{B3DA5AE7-EB0A-4379-8ACE-015BC6F4F0D3}" presName="circleB" presStyleLbl="node1" presStyleIdx="5" presStyleCnt="6"/>
      <dgm:spPr/>
    </dgm:pt>
    <dgm:pt modelId="{EB302B15-71B7-4457-8991-DBB686D62BC8}" type="pres">
      <dgm:prSet presAssocID="{B3DA5AE7-EB0A-4379-8ACE-015BC6F4F0D3}" presName="spaceB" presStyleCnt="0"/>
      <dgm:spPr/>
    </dgm:pt>
  </dgm:ptLst>
  <dgm:cxnLst>
    <dgm:cxn modelId="{7AF4771A-0815-4539-8809-FDF83921AE87}" srcId="{D40BA5A6-FF68-4ADC-9776-12049BB683AE}" destId="{237C7F38-5069-4640-8D9F-5E9E06B00388}" srcOrd="2" destOrd="0" parTransId="{0DC649ED-CF22-47BD-8FB8-1D538D1158B6}" sibTransId="{2BC841D2-3F5D-4EED-BDC9-115A772952F6}"/>
    <dgm:cxn modelId="{0E965D2B-7A8E-433D-953E-A9451065C84A}" type="presOf" srcId="{1F053A11-45D8-4A35-84B9-E5BE751EC351}" destId="{09932EE1-7373-40D8-836D-4871330EBDB8}" srcOrd="0" destOrd="0" presId="urn:microsoft.com/office/officeart/2005/8/layout/hProcess11"/>
    <dgm:cxn modelId="{4A64513A-BE32-43BD-80F0-6A5338248D7F}" srcId="{D40BA5A6-FF68-4ADC-9776-12049BB683AE}" destId="{B3DA5AE7-EB0A-4379-8ACE-015BC6F4F0D3}" srcOrd="5" destOrd="0" parTransId="{9C7823D2-2F16-49F3-88FB-0C12C71D2198}" sibTransId="{9D54FE06-6F16-4138-9D80-9E95841DBE1D}"/>
    <dgm:cxn modelId="{08A60B4E-631F-41AA-9CC3-F44E2105BB2A}" type="presOf" srcId="{D40BA5A6-FF68-4ADC-9776-12049BB683AE}" destId="{5F2F1EBE-698A-4B07-B82A-CE24AED0849A}" srcOrd="0" destOrd="0" presId="urn:microsoft.com/office/officeart/2005/8/layout/hProcess11"/>
    <dgm:cxn modelId="{CE891C6E-ADDF-4926-82B1-5116FD997B0D}" type="presOf" srcId="{9D316EDB-08CF-4146-A860-BBF7B9EEB259}" destId="{D2DE1818-C05B-4A49-8990-2B06361CB764}" srcOrd="0" destOrd="0" presId="urn:microsoft.com/office/officeart/2005/8/layout/hProcess11"/>
    <dgm:cxn modelId="{47DCB975-41B6-4A1D-A913-4FDDC7FCEECC}" type="presOf" srcId="{237C7F38-5069-4640-8D9F-5E9E06B00388}" destId="{1673A9A7-11E1-40F0-886F-9130751CA55B}" srcOrd="0" destOrd="0" presId="urn:microsoft.com/office/officeart/2005/8/layout/hProcess11"/>
    <dgm:cxn modelId="{DEF82158-1B91-4214-B212-102F5C3CB6C7}" srcId="{D40BA5A6-FF68-4ADC-9776-12049BB683AE}" destId="{CB906D9C-4ABA-49A5-BD0E-CA61C97AD5B7}" srcOrd="3" destOrd="0" parTransId="{F1110120-C77C-428E-AF58-93002F7D1C83}" sibTransId="{F5AF5EBE-1B95-40B1-8E8C-0ABFD8290C60}"/>
    <dgm:cxn modelId="{C5FC01A2-55EC-43C0-B962-5FCDD04329C3}" type="presOf" srcId="{B3DA5AE7-EB0A-4379-8ACE-015BC6F4F0D3}" destId="{F92D97DD-C7A4-40AD-8F30-6E1D0EB27D1A}" srcOrd="0" destOrd="0" presId="urn:microsoft.com/office/officeart/2005/8/layout/hProcess11"/>
    <dgm:cxn modelId="{EFF2DEC2-211C-4C57-9272-5E5620853960}" srcId="{D40BA5A6-FF68-4ADC-9776-12049BB683AE}" destId="{A20B115E-6AEE-4C52-A89C-90EA4EC96D58}" srcOrd="1" destOrd="0" parTransId="{52ECCD22-8A01-4726-94E4-A56B1A32B3D9}" sibTransId="{99CAD0C8-8DC3-4A36-BD6B-753FE0930E27}"/>
    <dgm:cxn modelId="{1BA48DC8-8933-4069-991C-A4E6634A72E0}" srcId="{D40BA5A6-FF68-4ADC-9776-12049BB683AE}" destId="{9D316EDB-08CF-4146-A860-BBF7B9EEB259}" srcOrd="4" destOrd="0" parTransId="{ACFE0F9C-850B-4E91-AB23-5645FF02DFA1}" sibTransId="{2DDBB31B-A07B-4545-8641-9533EECE9107}"/>
    <dgm:cxn modelId="{798E63DB-1C75-460C-ABEF-14609BFA14F5}" srcId="{D40BA5A6-FF68-4ADC-9776-12049BB683AE}" destId="{1F053A11-45D8-4A35-84B9-E5BE751EC351}" srcOrd="0" destOrd="0" parTransId="{E3248825-75E1-4920-ADDC-BA4E713C912C}" sibTransId="{3ABBEB08-132F-47FB-90A4-C3190EDF6366}"/>
    <dgm:cxn modelId="{21ADDAF1-B446-4153-B18B-274BD44D9F77}" type="presOf" srcId="{A20B115E-6AEE-4C52-A89C-90EA4EC96D58}" destId="{0D8C5E1F-6DF9-46E7-9DD3-23C4FF02C30F}" srcOrd="0" destOrd="0" presId="urn:microsoft.com/office/officeart/2005/8/layout/hProcess11"/>
    <dgm:cxn modelId="{0394B7F7-9FAD-4DE1-852F-E44FD3835196}" type="presOf" srcId="{CB906D9C-4ABA-49A5-BD0E-CA61C97AD5B7}" destId="{31D87E9D-70AD-4D1E-BB5D-CEA2D784C4C2}" srcOrd="0" destOrd="0" presId="urn:microsoft.com/office/officeart/2005/8/layout/hProcess11"/>
    <dgm:cxn modelId="{BDAE5A9B-8FA5-4F7A-9A78-0941382DBE0F}" type="presParOf" srcId="{5F2F1EBE-698A-4B07-B82A-CE24AED0849A}" destId="{790EA42F-301A-4C75-B81E-ECFE0EDD9B5C}" srcOrd="0" destOrd="0" presId="urn:microsoft.com/office/officeart/2005/8/layout/hProcess11"/>
    <dgm:cxn modelId="{D2D007FE-2FB0-4F09-83C2-70245126EFB5}" type="presParOf" srcId="{5F2F1EBE-698A-4B07-B82A-CE24AED0849A}" destId="{5E7042A1-7B83-411B-8A1A-CA2821318EE2}" srcOrd="1" destOrd="0" presId="urn:microsoft.com/office/officeart/2005/8/layout/hProcess11"/>
    <dgm:cxn modelId="{D8F29D30-23B8-4CF7-ACAD-3FC6A3EB98B7}" type="presParOf" srcId="{5E7042A1-7B83-411B-8A1A-CA2821318EE2}" destId="{473EC5C2-DEF3-4B48-852E-EB33D3B7C8EC}" srcOrd="0" destOrd="0" presId="urn:microsoft.com/office/officeart/2005/8/layout/hProcess11"/>
    <dgm:cxn modelId="{3DC48B7E-7EDA-4750-926E-28DDBAD08690}" type="presParOf" srcId="{473EC5C2-DEF3-4B48-852E-EB33D3B7C8EC}" destId="{09932EE1-7373-40D8-836D-4871330EBDB8}" srcOrd="0" destOrd="0" presId="urn:microsoft.com/office/officeart/2005/8/layout/hProcess11"/>
    <dgm:cxn modelId="{38EBE611-BC01-42A1-8B1E-0D3AB8DE47DC}" type="presParOf" srcId="{473EC5C2-DEF3-4B48-852E-EB33D3B7C8EC}" destId="{3A973D5B-1DFE-4F43-B037-F15E5D667848}" srcOrd="1" destOrd="0" presId="urn:microsoft.com/office/officeart/2005/8/layout/hProcess11"/>
    <dgm:cxn modelId="{C762BC96-5B7B-47BB-A59E-ACDD202DE2C1}" type="presParOf" srcId="{473EC5C2-DEF3-4B48-852E-EB33D3B7C8EC}" destId="{C4D92C98-10EE-471E-BAA5-8C931EF3BAC2}" srcOrd="2" destOrd="0" presId="urn:microsoft.com/office/officeart/2005/8/layout/hProcess11"/>
    <dgm:cxn modelId="{CA989D38-8895-4524-94D8-2B4A486C75B0}" type="presParOf" srcId="{5E7042A1-7B83-411B-8A1A-CA2821318EE2}" destId="{95AD8B85-1BAD-43C4-BF39-540C0B7E36DB}" srcOrd="1" destOrd="0" presId="urn:microsoft.com/office/officeart/2005/8/layout/hProcess11"/>
    <dgm:cxn modelId="{8F7FFAAE-F191-434A-9537-946BCEEF2680}" type="presParOf" srcId="{5E7042A1-7B83-411B-8A1A-CA2821318EE2}" destId="{BBD67720-0675-4406-9B83-034855C9D6FE}" srcOrd="2" destOrd="0" presId="urn:microsoft.com/office/officeart/2005/8/layout/hProcess11"/>
    <dgm:cxn modelId="{E5ABDD22-5766-4F37-B2F4-DB47CAA630F9}" type="presParOf" srcId="{BBD67720-0675-4406-9B83-034855C9D6FE}" destId="{0D8C5E1F-6DF9-46E7-9DD3-23C4FF02C30F}" srcOrd="0" destOrd="0" presId="urn:microsoft.com/office/officeart/2005/8/layout/hProcess11"/>
    <dgm:cxn modelId="{1065C0AE-71B5-4633-86DD-57AAD75A2E03}" type="presParOf" srcId="{BBD67720-0675-4406-9B83-034855C9D6FE}" destId="{3DCC1EFE-0BF1-46CA-BE5B-70C7FC411D41}" srcOrd="1" destOrd="0" presId="urn:microsoft.com/office/officeart/2005/8/layout/hProcess11"/>
    <dgm:cxn modelId="{4FD20D85-284D-4573-9129-F540B10B6F07}" type="presParOf" srcId="{BBD67720-0675-4406-9B83-034855C9D6FE}" destId="{89863817-D0B3-4455-BAD1-9250F8F39CD9}" srcOrd="2" destOrd="0" presId="urn:microsoft.com/office/officeart/2005/8/layout/hProcess11"/>
    <dgm:cxn modelId="{0FEFC2F0-DB7F-4F60-B6A2-F4C11BB164A0}" type="presParOf" srcId="{5E7042A1-7B83-411B-8A1A-CA2821318EE2}" destId="{F2495D90-8F6B-4770-9D8A-4CA0079F3C94}" srcOrd="3" destOrd="0" presId="urn:microsoft.com/office/officeart/2005/8/layout/hProcess11"/>
    <dgm:cxn modelId="{BCA6BC59-7009-4AD0-9201-7DD853E4AF02}" type="presParOf" srcId="{5E7042A1-7B83-411B-8A1A-CA2821318EE2}" destId="{627F23C8-D0C7-44F5-B988-439D84A0BF83}" srcOrd="4" destOrd="0" presId="urn:microsoft.com/office/officeart/2005/8/layout/hProcess11"/>
    <dgm:cxn modelId="{B2A920E5-AB5E-409D-8464-F4E3937E989C}" type="presParOf" srcId="{627F23C8-D0C7-44F5-B988-439D84A0BF83}" destId="{1673A9A7-11E1-40F0-886F-9130751CA55B}" srcOrd="0" destOrd="0" presId="urn:microsoft.com/office/officeart/2005/8/layout/hProcess11"/>
    <dgm:cxn modelId="{D776A4D7-2DA2-406F-8905-AD81F1E19E47}" type="presParOf" srcId="{627F23C8-D0C7-44F5-B988-439D84A0BF83}" destId="{17FBAA1D-79FE-490E-9D79-9EEC357AA649}" srcOrd="1" destOrd="0" presId="urn:microsoft.com/office/officeart/2005/8/layout/hProcess11"/>
    <dgm:cxn modelId="{8D125BFB-6D46-4EBF-B3FE-7B644481D151}" type="presParOf" srcId="{627F23C8-D0C7-44F5-B988-439D84A0BF83}" destId="{BAF3F89E-522C-47DA-A08C-B66A60D1E2EC}" srcOrd="2" destOrd="0" presId="urn:microsoft.com/office/officeart/2005/8/layout/hProcess11"/>
    <dgm:cxn modelId="{52175F47-DFF2-4E62-978A-96F9AD606DA4}" type="presParOf" srcId="{5E7042A1-7B83-411B-8A1A-CA2821318EE2}" destId="{49EF3433-2670-41EF-91D8-D2FC72530247}" srcOrd="5" destOrd="0" presId="urn:microsoft.com/office/officeart/2005/8/layout/hProcess11"/>
    <dgm:cxn modelId="{C32035FB-68A2-4A75-A369-E8695A28F708}" type="presParOf" srcId="{5E7042A1-7B83-411B-8A1A-CA2821318EE2}" destId="{6AB1FEDB-778B-4744-88B1-3CBF5F028837}" srcOrd="6" destOrd="0" presId="urn:microsoft.com/office/officeart/2005/8/layout/hProcess11"/>
    <dgm:cxn modelId="{5311F56A-8BCE-48A8-81C8-25FA676F3492}" type="presParOf" srcId="{6AB1FEDB-778B-4744-88B1-3CBF5F028837}" destId="{31D87E9D-70AD-4D1E-BB5D-CEA2D784C4C2}" srcOrd="0" destOrd="0" presId="urn:microsoft.com/office/officeart/2005/8/layout/hProcess11"/>
    <dgm:cxn modelId="{0C2FE765-CA40-4A71-BC96-47C51F26DADA}" type="presParOf" srcId="{6AB1FEDB-778B-4744-88B1-3CBF5F028837}" destId="{C78336A3-5746-40EA-8923-74F508E4AF15}" srcOrd="1" destOrd="0" presId="urn:microsoft.com/office/officeart/2005/8/layout/hProcess11"/>
    <dgm:cxn modelId="{EB756126-3E43-4B12-824F-CE383B6432BE}" type="presParOf" srcId="{6AB1FEDB-778B-4744-88B1-3CBF5F028837}" destId="{E725F856-8605-48FC-8865-36A4DC049D6F}" srcOrd="2" destOrd="0" presId="urn:microsoft.com/office/officeart/2005/8/layout/hProcess11"/>
    <dgm:cxn modelId="{297C8D7E-DD82-45C2-84BC-CE4225CA6FEC}" type="presParOf" srcId="{5E7042A1-7B83-411B-8A1A-CA2821318EE2}" destId="{D59142AB-98EC-4E61-BA06-50BB64F8699B}" srcOrd="7" destOrd="0" presId="urn:microsoft.com/office/officeart/2005/8/layout/hProcess11"/>
    <dgm:cxn modelId="{65729EE3-3A3B-4DB1-A427-FB64703D6549}" type="presParOf" srcId="{5E7042A1-7B83-411B-8A1A-CA2821318EE2}" destId="{2F740267-736C-4F7E-878D-D8269774B7F0}" srcOrd="8" destOrd="0" presId="urn:microsoft.com/office/officeart/2005/8/layout/hProcess11"/>
    <dgm:cxn modelId="{586DFB95-B0C9-4636-85E0-DF29144ED152}" type="presParOf" srcId="{2F740267-736C-4F7E-878D-D8269774B7F0}" destId="{D2DE1818-C05B-4A49-8990-2B06361CB764}" srcOrd="0" destOrd="0" presId="urn:microsoft.com/office/officeart/2005/8/layout/hProcess11"/>
    <dgm:cxn modelId="{1E61CBE5-BC8A-46B7-9C09-650E566A895A}" type="presParOf" srcId="{2F740267-736C-4F7E-878D-D8269774B7F0}" destId="{25308FDE-FE5C-47F1-B851-0F623FAC0FAD}" srcOrd="1" destOrd="0" presId="urn:microsoft.com/office/officeart/2005/8/layout/hProcess11"/>
    <dgm:cxn modelId="{9FE1C572-3D88-4E75-90B6-99F75D49C766}" type="presParOf" srcId="{2F740267-736C-4F7E-878D-D8269774B7F0}" destId="{30821433-E2FD-453D-95DA-8B79A490A2E4}" srcOrd="2" destOrd="0" presId="urn:microsoft.com/office/officeart/2005/8/layout/hProcess11"/>
    <dgm:cxn modelId="{1044EA14-43B3-40AC-B062-0B216E879F1F}" type="presParOf" srcId="{5E7042A1-7B83-411B-8A1A-CA2821318EE2}" destId="{982611A5-87F8-4380-B271-F9678FBB5D20}" srcOrd="9" destOrd="0" presId="urn:microsoft.com/office/officeart/2005/8/layout/hProcess11"/>
    <dgm:cxn modelId="{4DCD6FAE-D929-4E1D-8619-68806902F100}" type="presParOf" srcId="{5E7042A1-7B83-411B-8A1A-CA2821318EE2}" destId="{06E62671-BDC8-43FB-B604-E5D076C69741}" srcOrd="10" destOrd="0" presId="urn:microsoft.com/office/officeart/2005/8/layout/hProcess11"/>
    <dgm:cxn modelId="{36D01A25-58A6-4E92-94CE-99E08863D983}" type="presParOf" srcId="{06E62671-BDC8-43FB-B604-E5D076C69741}" destId="{F92D97DD-C7A4-40AD-8F30-6E1D0EB27D1A}" srcOrd="0" destOrd="0" presId="urn:microsoft.com/office/officeart/2005/8/layout/hProcess11"/>
    <dgm:cxn modelId="{F376496F-D6BC-4CC9-8156-9C3844ACE9A6}" type="presParOf" srcId="{06E62671-BDC8-43FB-B604-E5D076C69741}" destId="{295B20BC-85B2-4E8C-9E72-731EF3FD81BE}" srcOrd="1" destOrd="0" presId="urn:microsoft.com/office/officeart/2005/8/layout/hProcess11"/>
    <dgm:cxn modelId="{2CB46A7E-5ADB-4DB0-82D2-B890E2E079F1}" type="presParOf" srcId="{06E62671-BDC8-43FB-B604-E5D076C69741}" destId="{EB302B15-71B7-4457-8991-DBB686D62B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BA5A6-FF68-4ADC-9776-12049BB683AE}" type="doc">
      <dgm:prSet loTypeId="urn:microsoft.com/office/officeart/2005/8/layout/hProcess11" loCatId="process" qsTypeId="urn:microsoft.com/office/officeart/2005/8/quickstyle/simple1" qsCatId="simple" csTypeId="urn:microsoft.com/office/officeart/2005/8/colors/accent1_2" csCatId="accent1" phldr="1"/>
      <dgm:spPr/>
    </dgm:pt>
    <dgm:pt modelId="{9CC907D8-CA95-4DF7-8FCC-9865858298E9}">
      <dgm:prSet custT="1"/>
      <dgm:spPr/>
      <dgm:t>
        <a:bodyPr/>
        <a:lstStyle/>
        <a:p>
          <a:r>
            <a:rPr lang="en-US" sz="2400" dirty="0"/>
            <a:t>Ministerial Declaration for submitting the Rules of Origin for signing and ratification, and adopting the date of January 1st, 2009 for the operationalization of the System</a:t>
          </a:r>
          <a:endParaRPr lang="tr-TR" sz="2400" dirty="0"/>
        </a:p>
      </dgm:t>
    </dgm:pt>
    <dgm:pt modelId="{C387BE51-A019-4F8F-BAAB-6050797AF736}" type="parTrans" cxnId="{C98E74D9-7506-4644-8B2E-A7F28279AC90}">
      <dgm:prSet/>
      <dgm:spPr/>
      <dgm:t>
        <a:bodyPr/>
        <a:lstStyle/>
        <a:p>
          <a:endParaRPr lang="tr-TR"/>
        </a:p>
      </dgm:t>
    </dgm:pt>
    <dgm:pt modelId="{ECB77349-5B4D-4884-8C6F-48DA1DDD97F6}" type="sibTrans" cxnId="{C98E74D9-7506-4644-8B2E-A7F28279AC90}">
      <dgm:prSet/>
      <dgm:spPr/>
      <dgm:t>
        <a:bodyPr/>
        <a:lstStyle/>
        <a:p>
          <a:endParaRPr lang="tr-TR"/>
        </a:p>
      </dgm:t>
    </dgm:pt>
    <dgm:pt modelId="{0B1392F5-C0E2-47BA-82CE-107A7BE58FA1}">
      <dgm:prSet custT="1"/>
      <dgm:spPr/>
      <dgm:t>
        <a:bodyPr/>
        <a:lstStyle/>
        <a:p>
          <a:r>
            <a:rPr lang="en-US" sz="2400" dirty="0"/>
            <a:t>The required number of 10 ratifying states for the entry into force of the PRETAS was reached.</a:t>
          </a:r>
          <a:endParaRPr lang="tr-TR" sz="2400" dirty="0"/>
        </a:p>
      </dgm:t>
    </dgm:pt>
    <dgm:pt modelId="{41C4A481-38E6-40F9-AF31-8655C9ABC233}" type="parTrans" cxnId="{6E4E38F2-FB7B-469E-AAAB-01105A338A5A}">
      <dgm:prSet/>
      <dgm:spPr/>
      <dgm:t>
        <a:bodyPr/>
        <a:lstStyle/>
        <a:p>
          <a:endParaRPr lang="tr-TR"/>
        </a:p>
      </dgm:t>
    </dgm:pt>
    <dgm:pt modelId="{F69520AB-C9E4-45B5-8BC1-6AD0157D50ED}" type="sibTrans" cxnId="{6E4E38F2-FB7B-469E-AAAB-01105A338A5A}">
      <dgm:prSet/>
      <dgm:spPr/>
      <dgm:t>
        <a:bodyPr/>
        <a:lstStyle/>
        <a:p>
          <a:endParaRPr lang="tr-TR"/>
        </a:p>
      </dgm:t>
    </dgm:pt>
    <dgm:pt modelId="{897E6C5E-1CFC-4CB4-9B33-3F46F7666286}">
      <dgm:prSet custT="1"/>
      <dgm:spPr/>
      <dgm:t>
        <a:bodyPr/>
        <a:lstStyle/>
        <a:p>
          <a:r>
            <a:rPr lang="en-US" sz="2400" dirty="0"/>
            <a:t>The required number of 10 ratifying states for the entry into force of the Rules of Origin  was reached.</a:t>
          </a:r>
          <a:endParaRPr lang="tr-TR" sz="2400" dirty="0"/>
        </a:p>
      </dgm:t>
    </dgm:pt>
    <dgm:pt modelId="{648ECE5C-538F-44C7-B3D4-698A98E7ECEA}" type="parTrans" cxnId="{04C8B5DA-67C3-46DF-A2B6-E2FBE9A80443}">
      <dgm:prSet/>
      <dgm:spPr/>
      <dgm:t>
        <a:bodyPr/>
        <a:lstStyle/>
        <a:p>
          <a:endParaRPr lang="tr-TR"/>
        </a:p>
      </dgm:t>
    </dgm:pt>
    <dgm:pt modelId="{16F61CE3-3875-4C11-8594-7CF91CE72C8B}" type="sibTrans" cxnId="{04C8B5DA-67C3-46DF-A2B6-E2FBE9A80443}">
      <dgm:prSet/>
      <dgm:spPr/>
      <dgm:t>
        <a:bodyPr/>
        <a:lstStyle/>
        <a:p>
          <a:endParaRPr lang="tr-TR"/>
        </a:p>
      </dgm:t>
    </dgm:pt>
    <dgm:pt modelId="{C9FEE4D2-5687-4F84-BCFF-9DB9BAEEDC8F}">
      <dgm:prSet custT="1"/>
      <dgm:spPr/>
      <dgm:t>
        <a:bodyPr/>
        <a:lstStyle/>
        <a:p>
          <a:r>
            <a:rPr lang="en-US" sz="2400" dirty="0"/>
            <a:t>The required number of  at least 10 member states that have both ratified all the three agreements and submitted their concessions lists was reached. </a:t>
          </a:r>
          <a:endParaRPr lang="tr-TR" sz="2400" dirty="0"/>
        </a:p>
      </dgm:t>
    </dgm:pt>
    <dgm:pt modelId="{C6350B02-F6F1-4E6B-9D81-A151FE2F3B21}" type="parTrans" cxnId="{6D423033-CDEB-4B24-82D2-22A6987E9A7D}">
      <dgm:prSet/>
      <dgm:spPr/>
      <dgm:t>
        <a:bodyPr/>
        <a:lstStyle/>
        <a:p>
          <a:endParaRPr lang="tr-TR"/>
        </a:p>
      </dgm:t>
    </dgm:pt>
    <dgm:pt modelId="{5ED7C035-0298-4A70-A086-903FE1959DCF}" type="sibTrans" cxnId="{6D423033-CDEB-4B24-82D2-22A6987E9A7D}">
      <dgm:prSet/>
      <dgm:spPr/>
      <dgm:t>
        <a:bodyPr/>
        <a:lstStyle/>
        <a:p>
          <a:endParaRPr lang="tr-TR"/>
        </a:p>
      </dgm:t>
    </dgm:pt>
    <dgm:pt modelId="{EB764AC2-C771-48FC-B4D8-AC9D716E9756}">
      <dgm:prSet phldrT="[Metin]" custT="1"/>
      <dgm:spPr/>
      <dgm:t>
        <a:bodyPr/>
        <a:lstStyle/>
        <a:p>
          <a:r>
            <a:rPr lang="en-US" sz="2400" dirty="0"/>
            <a:t>Second Round of Trade negotiations (Ankara Round, 4 meetings) producing the TPS-OIC Rules of Origin.</a:t>
          </a:r>
          <a:endParaRPr lang="tr-TR" sz="2400" dirty="0"/>
        </a:p>
      </dgm:t>
    </dgm:pt>
    <dgm:pt modelId="{CAB4E509-5670-4F80-A559-D40ED21396C0}" type="parTrans" cxnId="{28546BD3-01FB-47B0-9005-A3E9C0ECDBBB}">
      <dgm:prSet/>
      <dgm:spPr/>
      <dgm:t>
        <a:bodyPr/>
        <a:lstStyle/>
        <a:p>
          <a:endParaRPr lang="tr-TR"/>
        </a:p>
      </dgm:t>
    </dgm:pt>
    <dgm:pt modelId="{516E58D2-1407-4399-B736-548BBF4BBDD2}" type="sibTrans" cxnId="{28546BD3-01FB-47B0-9005-A3E9C0ECDBBB}">
      <dgm:prSet/>
      <dgm:spPr/>
      <dgm:t>
        <a:bodyPr/>
        <a:lstStyle/>
        <a:p>
          <a:endParaRPr lang="tr-TR"/>
        </a:p>
      </dgm:t>
    </dgm:pt>
    <dgm:pt modelId="{032F0C82-2808-4A57-B59B-9A67064D059D}">
      <dgm:prSet custT="1"/>
      <dgm:spPr/>
      <dgm:t>
        <a:bodyPr/>
        <a:lstStyle/>
        <a:p>
          <a:r>
            <a:rPr lang="tr-TR" sz="3200" b="0" dirty="0" err="1"/>
            <a:t>The</a:t>
          </a:r>
          <a:r>
            <a:rPr lang="tr-TR" sz="3200" b="0" dirty="0"/>
            <a:t> </a:t>
          </a:r>
          <a:r>
            <a:rPr lang="tr-TR" sz="3200" b="0" dirty="0" err="1"/>
            <a:t>Effectuation</a:t>
          </a:r>
          <a:r>
            <a:rPr lang="tr-TR" sz="3200" b="0" dirty="0"/>
            <a:t> of TPS-OIC</a:t>
          </a:r>
        </a:p>
      </dgm:t>
    </dgm:pt>
    <dgm:pt modelId="{EB5BEC4F-8E08-4FC9-AEF2-51CFA5C48702}" type="parTrans" cxnId="{BD471DC0-F531-4E3E-BA67-81DB70F8A0E9}">
      <dgm:prSet/>
      <dgm:spPr/>
      <dgm:t>
        <a:bodyPr/>
        <a:lstStyle/>
        <a:p>
          <a:endParaRPr lang="tr-TR"/>
        </a:p>
      </dgm:t>
    </dgm:pt>
    <dgm:pt modelId="{3B196ACE-49A8-4B21-A220-B7850D232EE6}" type="sibTrans" cxnId="{BD471DC0-F531-4E3E-BA67-81DB70F8A0E9}">
      <dgm:prSet/>
      <dgm:spPr/>
      <dgm:t>
        <a:bodyPr/>
        <a:lstStyle/>
        <a:p>
          <a:endParaRPr lang="tr-TR"/>
        </a:p>
      </dgm:t>
    </dgm:pt>
    <dgm:pt modelId="{5F2F1EBE-698A-4B07-B82A-CE24AED0849A}" type="pres">
      <dgm:prSet presAssocID="{D40BA5A6-FF68-4ADC-9776-12049BB683AE}" presName="Name0" presStyleCnt="0">
        <dgm:presLayoutVars>
          <dgm:dir/>
          <dgm:resizeHandles val="exact"/>
        </dgm:presLayoutVars>
      </dgm:prSet>
      <dgm:spPr/>
    </dgm:pt>
    <dgm:pt modelId="{790EA42F-301A-4C75-B81E-ECFE0EDD9B5C}" type="pres">
      <dgm:prSet presAssocID="{D40BA5A6-FF68-4ADC-9776-12049BB683AE}" presName="arrow" presStyleLbl="bgShp" presStyleIdx="0" presStyleCnt="1"/>
      <dgm:spPr/>
    </dgm:pt>
    <dgm:pt modelId="{5E7042A1-7B83-411B-8A1A-CA2821318EE2}" type="pres">
      <dgm:prSet presAssocID="{D40BA5A6-FF68-4ADC-9776-12049BB683AE}" presName="points" presStyleCnt="0"/>
      <dgm:spPr/>
    </dgm:pt>
    <dgm:pt modelId="{A396AB1D-02DF-4876-B839-2DAA69EEE045}" type="pres">
      <dgm:prSet presAssocID="{EB764AC2-C771-48FC-B4D8-AC9D716E9756}" presName="compositeA" presStyleCnt="0"/>
      <dgm:spPr/>
    </dgm:pt>
    <dgm:pt modelId="{D052339B-505D-4C91-B601-A3513EF1EFAC}" type="pres">
      <dgm:prSet presAssocID="{EB764AC2-C771-48FC-B4D8-AC9D716E9756}" presName="textA" presStyleLbl="revTx" presStyleIdx="0" presStyleCnt="6">
        <dgm:presLayoutVars>
          <dgm:bulletEnabled val="1"/>
        </dgm:presLayoutVars>
      </dgm:prSet>
      <dgm:spPr/>
    </dgm:pt>
    <dgm:pt modelId="{BC64C348-5428-4DD3-A0B8-55B989C01FE9}" type="pres">
      <dgm:prSet presAssocID="{EB764AC2-C771-48FC-B4D8-AC9D716E9756}" presName="circleA" presStyleLbl="node1" presStyleIdx="0" presStyleCnt="6"/>
      <dgm:spPr/>
    </dgm:pt>
    <dgm:pt modelId="{D7D3704E-B25F-43EC-9871-38F0B1CF0798}" type="pres">
      <dgm:prSet presAssocID="{EB764AC2-C771-48FC-B4D8-AC9D716E9756}" presName="spaceA" presStyleCnt="0"/>
      <dgm:spPr/>
    </dgm:pt>
    <dgm:pt modelId="{577FD178-0529-4552-8623-58F8C98BA8CC}" type="pres">
      <dgm:prSet presAssocID="{516E58D2-1407-4399-B736-548BBF4BBDD2}" presName="space" presStyleCnt="0"/>
      <dgm:spPr/>
    </dgm:pt>
    <dgm:pt modelId="{03FF90A0-484A-4C9E-A361-7E6B29387ED7}" type="pres">
      <dgm:prSet presAssocID="{9CC907D8-CA95-4DF7-8FCC-9865858298E9}" presName="compositeB" presStyleCnt="0"/>
      <dgm:spPr/>
    </dgm:pt>
    <dgm:pt modelId="{0D56E452-D179-42B3-8C8D-839274014860}" type="pres">
      <dgm:prSet presAssocID="{9CC907D8-CA95-4DF7-8FCC-9865858298E9}" presName="textB" presStyleLbl="revTx" presStyleIdx="1" presStyleCnt="6">
        <dgm:presLayoutVars>
          <dgm:bulletEnabled val="1"/>
        </dgm:presLayoutVars>
      </dgm:prSet>
      <dgm:spPr/>
    </dgm:pt>
    <dgm:pt modelId="{112C477E-F9AC-4DC7-97ED-28BF66D137A4}" type="pres">
      <dgm:prSet presAssocID="{9CC907D8-CA95-4DF7-8FCC-9865858298E9}" presName="circleB" presStyleLbl="node1" presStyleIdx="1" presStyleCnt="6"/>
      <dgm:spPr/>
    </dgm:pt>
    <dgm:pt modelId="{0CD080AB-566B-4299-BD63-B550844B5007}" type="pres">
      <dgm:prSet presAssocID="{9CC907D8-CA95-4DF7-8FCC-9865858298E9}" presName="spaceB" presStyleCnt="0"/>
      <dgm:spPr/>
    </dgm:pt>
    <dgm:pt modelId="{9DAB7972-9037-4DB0-AFFD-040DF6AC83BB}" type="pres">
      <dgm:prSet presAssocID="{ECB77349-5B4D-4884-8C6F-48DA1DDD97F6}" presName="space" presStyleCnt="0"/>
      <dgm:spPr/>
    </dgm:pt>
    <dgm:pt modelId="{9BCCA9EA-0F00-44B3-8E2A-EF43421882B8}" type="pres">
      <dgm:prSet presAssocID="{0B1392F5-C0E2-47BA-82CE-107A7BE58FA1}" presName="compositeA" presStyleCnt="0"/>
      <dgm:spPr/>
    </dgm:pt>
    <dgm:pt modelId="{F7E4D61F-0CC7-4A96-9E8C-5F66CF2DD6E2}" type="pres">
      <dgm:prSet presAssocID="{0B1392F5-C0E2-47BA-82CE-107A7BE58FA1}" presName="textA" presStyleLbl="revTx" presStyleIdx="2" presStyleCnt="6">
        <dgm:presLayoutVars>
          <dgm:bulletEnabled val="1"/>
        </dgm:presLayoutVars>
      </dgm:prSet>
      <dgm:spPr/>
    </dgm:pt>
    <dgm:pt modelId="{041DC37F-84FA-4E04-B545-4E2ED21801F9}" type="pres">
      <dgm:prSet presAssocID="{0B1392F5-C0E2-47BA-82CE-107A7BE58FA1}" presName="circleA" presStyleLbl="node1" presStyleIdx="2" presStyleCnt="6"/>
      <dgm:spPr/>
    </dgm:pt>
    <dgm:pt modelId="{1F1EDFC8-E290-42CE-B78E-7890575AAEB4}" type="pres">
      <dgm:prSet presAssocID="{0B1392F5-C0E2-47BA-82CE-107A7BE58FA1}" presName="spaceA" presStyleCnt="0"/>
      <dgm:spPr/>
    </dgm:pt>
    <dgm:pt modelId="{8DED1DCA-DCFE-4F66-BDF5-C75963D5AE40}" type="pres">
      <dgm:prSet presAssocID="{F69520AB-C9E4-45B5-8BC1-6AD0157D50ED}" presName="space" presStyleCnt="0"/>
      <dgm:spPr/>
    </dgm:pt>
    <dgm:pt modelId="{B895264C-3B9D-4B74-B3EF-FB76D7480C00}" type="pres">
      <dgm:prSet presAssocID="{897E6C5E-1CFC-4CB4-9B33-3F46F7666286}" presName="compositeB" presStyleCnt="0"/>
      <dgm:spPr/>
    </dgm:pt>
    <dgm:pt modelId="{FF854625-7DDB-4171-93D4-E466604DCC22}" type="pres">
      <dgm:prSet presAssocID="{897E6C5E-1CFC-4CB4-9B33-3F46F7666286}" presName="textB" presStyleLbl="revTx" presStyleIdx="3" presStyleCnt="6">
        <dgm:presLayoutVars>
          <dgm:bulletEnabled val="1"/>
        </dgm:presLayoutVars>
      </dgm:prSet>
      <dgm:spPr/>
    </dgm:pt>
    <dgm:pt modelId="{3E938D8C-1E96-4C25-B7B0-B6C9A35CAD68}" type="pres">
      <dgm:prSet presAssocID="{897E6C5E-1CFC-4CB4-9B33-3F46F7666286}" presName="circleB" presStyleLbl="node1" presStyleIdx="3" presStyleCnt="6"/>
      <dgm:spPr/>
    </dgm:pt>
    <dgm:pt modelId="{BE15E755-2935-4128-8B4B-369C3E79E316}" type="pres">
      <dgm:prSet presAssocID="{897E6C5E-1CFC-4CB4-9B33-3F46F7666286}" presName="spaceB" presStyleCnt="0"/>
      <dgm:spPr/>
    </dgm:pt>
    <dgm:pt modelId="{A0EB2CDC-F7B7-439D-93FB-2B4E0C4AA0A5}" type="pres">
      <dgm:prSet presAssocID="{16F61CE3-3875-4C11-8594-7CF91CE72C8B}" presName="space" presStyleCnt="0"/>
      <dgm:spPr/>
    </dgm:pt>
    <dgm:pt modelId="{D7DCBD06-61AC-4024-B064-C9DDE9855C17}" type="pres">
      <dgm:prSet presAssocID="{C9FEE4D2-5687-4F84-BCFF-9DB9BAEEDC8F}" presName="compositeA" presStyleCnt="0"/>
      <dgm:spPr/>
    </dgm:pt>
    <dgm:pt modelId="{41A466A4-A9E8-44D1-8CC4-E37FC74D4773}" type="pres">
      <dgm:prSet presAssocID="{C9FEE4D2-5687-4F84-BCFF-9DB9BAEEDC8F}" presName="textA" presStyleLbl="revTx" presStyleIdx="4" presStyleCnt="6">
        <dgm:presLayoutVars>
          <dgm:bulletEnabled val="1"/>
        </dgm:presLayoutVars>
      </dgm:prSet>
      <dgm:spPr/>
    </dgm:pt>
    <dgm:pt modelId="{7CF065B7-520A-4D31-A9D4-CA7786422A52}" type="pres">
      <dgm:prSet presAssocID="{C9FEE4D2-5687-4F84-BCFF-9DB9BAEEDC8F}" presName="circleA" presStyleLbl="node1" presStyleIdx="4" presStyleCnt="6"/>
      <dgm:spPr/>
    </dgm:pt>
    <dgm:pt modelId="{A8CE40FA-8236-4D5F-A4C0-9B2AC83AE3F3}" type="pres">
      <dgm:prSet presAssocID="{C9FEE4D2-5687-4F84-BCFF-9DB9BAEEDC8F}" presName="spaceA" presStyleCnt="0"/>
      <dgm:spPr/>
    </dgm:pt>
    <dgm:pt modelId="{45531D24-C430-4B99-A756-5C27016896BD}" type="pres">
      <dgm:prSet presAssocID="{5ED7C035-0298-4A70-A086-903FE1959DCF}" presName="space" presStyleCnt="0"/>
      <dgm:spPr/>
    </dgm:pt>
    <dgm:pt modelId="{01797B54-F920-4141-B408-1426FC195EA2}" type="pres">
      <dgm:prSet presAssocID="{032F0C82-2808-4A57-B59B-9A67064D059D}" presName="compositeB" presStyleCnt="0"/>
      <dgm:spPr/>
    </dgm:pt>
    <dgm:pt modelId="{2279AAE2-BDA6-4769-AC0B-395CE13F3E2D}" type="pres">
      <dgm:prSet presAssocID="{032F0C82-2808-4A57-B59B-9A67064D059D}" presName="textB" presStyleLbl="revTx" presStyleIdx="5" presStyleCnt="6">
        <dgm:presLayoutVars>
          <dgm:bulletEnabled val="1"/>
        </dgm:presLayoutVars>
      </dgm:prSet>
      <dgm:spPr/>
    </dgm:pt>
    <dgm:pt modelId="{13205BC1-C3FB-4C32-9064-52C55F302761}" type="pres">
      <dgm:prSet presAssocID="{032F0C82-2808-4A57-B59B-9A67064D059D}" presName="circleB" presStyleLbl="node1" presStyleIdx="5" presStyleCnt="6"/>
      <dgm:spPr/>
    </dgm:pt>
    <dgm:pt modelId="{8C8D2C41-4E79-48EA-87CB-EF93CE96E0C2}" type="pres">
      <dgm:prSet presAssocID="{032F0C82-2808-4A57-B59B-9A67064D059D}" presName="spaceB" presStyleCnt="0"/>
      <dgm:spPr/>
    </dgm:pt>
  </dgm:ptLst>
  <dgm:cxnLst>
    <dgm:cxn modelId="{178FEE0F-2021-409A-AB50-3856F857E6F0}" type="presOf" srcId="{897E6C5E-1CFC-4CB4-9B33-3F46F7666286}" destId="{FF854625-7DDB-4171-93D4-E466604DCC22}" srcOrd="0" destOrd="0" presId="urn:microsoft.com/office/officeart/2005/8/layout/hProcess11"/>
    <dgm:cxn modelId="{6D423033-CDEB-4B24-82D2-22A6987E9A7D}" srcId="{D40BA5A6-FF68-4ADC-9776-12049BB683AE}" destId="{C9FEE4D2-5687-4F84-BCFF-9DB9BAEEDC8F}" srcOrd="4" destOrd="0" parTransId="{C6350B02-F6F1-4E6B-9D81-A151FE2F3B21}" sibTransId="{5ED7C035-0298-4A70-A086-903FE1959DCF}"/>
    <dgm:cxn modelId="{08A60B4E-631F-41AA-9CC3-F44E2105BB2A}" type="presOf" srcId="{D40BA5A6-FF68-4ADC-9776-12049BB683AE}" destId="{5F2F1EBE-698A-4B07-B82A-CE24AED0849A}" srcOrd="0" destOrd="0" presId="urn:microsoft.com/office/officeart/2005/8/layout/hProcess11"/>
    <dgm:cxn modelId="{64F88389-B7BB-45B2-A4A5-9D4351DF5236}" type="presOf" srcId="{9CC907D8-CA95-4DF7-8FCC-9865858298E9}" destId="{0D56E452-D179-42B3-8C8D-839274014860}" srcOrd="0" destOrd="0" presId="urn:microsoft.com/office/officeart/2005/8/layout/hProcess11"/>
    <dgm:cxn modelId="{BD471DC0-F531-4E3E-BA67-81DB70F8A0E9}" srcId="{D40BA5A6-FF68-4ADC-9776-12049BB683AE}" destId="{032F0C82-2808-4A57-B59B-9A67064D059D}" srcOrd="5" destOrd="0" parTransId="{EB5BEC4F-8E08-4FC9-AEF2-51CFA5C48702}" sibTransId="{3B196ACE-49A8-4B21-A220-B7850D232EE6}"/>
    <dgm:cxn modelId="{547A8AC6-B048-4641-AA14-39315B7E6F0E}" type="presOf" srcId="{EB764AC2-C771-48FC-B4D8-AC9D716E9756}" destId="{D052339B-505D-4C91-B601-A3513EF1EFAC}" srcOrd="0" destOrd="0" presId="urn:microsoft.com/office/officeart/2005/8/layout/hProcess11"/>
    <dgm:cxn modelId="{28546BD3-01FB-47B0-9005-A3E9C0ECDBBB}" srcId="{D40BA5A6-FF68-4ADC-9776-12049BB683AE}" destId="{EB764AC2-C771-48FC-B4D8-AC9D716E9756}" srcOrd="0" destOrd="0" parTransId="{CAB4E509-5670-4F80-A559-D40ED21396C0}" sibTransId="{516E58D2-1407-4399-B736-548BBF4BBDD2}"/>
    <dgm:cxn modelId="{C98E74D9-7506-4644-8B2E-A7F28279AC90}" srcId="{D40BA5A6-FF68-4ADC-9776-12049BB683AE}" destId="{9CC907D8-CA95-4DF7-8FCC-9865858298E9}" srcOrd="1" destOrd="0" parTransId="{C387BE51-A019-4F8F-BAAB-6050797AF736}" sibTransId="{ECB77349-5B4D-4884-8C6F-48DA1DDD97F6}"/>
    <dgm:cxn modelId="{04C8B5DA-67C3-46DF-A2B6-E2FBE9A80443}" srcId="{D40BA5A6-FF68-4ADC-9776-12049BB683AE}" destId="{897E6C5E-1CFC-4CB4-9B33-3F46F7666286}" srcOrd="3" destOrd="0" parTransId="{648ECE5C-538F-44C7-B3D4-698A98E7ECEA}" sibTransId="{16F61CE3-3875-4C11-8594-7CF91CE72C8B}"/>
    <dgm:cxn modelId="{D82944EA-84FD-4311-87D2-190029F0B131}" type="presOf" srcId="{C9FEE4D2-5687-4F84-BCFF-9DB9BAEEDC8F}" destId="{41A466A4-A9E8-44D1-8CC4-E37FC74D4773}" srcOrd="0" destOrd="0" presId="urn:microsoft.com/office/officeart/2005/8/layout/hProcess11"/>
    <dgm:cxn modelId="{6E4E38F2-FB7B-469E-AAAB-01105A338A5A}" srcId="{D40BA5A6-FF68-4ADC-9776-12049BB683AE}" destId="{0B1392F5-C0E2-47BA-82CE-107A7BE58FA1}" srcOrd="2" destOrd="0" parTransId="{41C4A481-38E6-40F9-AF31-8655C9ABC233}" sibTransId="{F69520AB-C9E4-45B5-8BC1-6AD0157D50ED}"/>
    <dgm:cxn modelId="{E31339F6-0451-4E2E-A6A1-11E79B69CE6F}" type="presOf" srcId="{0B1392F5-C0E2-47BA-82CE-107A7BE58FA1}" destId="{F7E4D61F-0CC7-4A96-9E8C-5F66CF2DD6E2}" srcOrd="0" destOrd="0" presId="urn:microsoft.com/office/officeart/2005/8/layout/hProcess11"/>
    <dgm:cxn modelId="{56B0AFFF-602F-4C0A-AB06-420C04FF5BE4}" type="presOf" srcId="{032F0C82-2808-4A57-B59B-9A67064D059D}" destId="{2279AAE2-BDA6-4769-AC0B-395CE13F3E2D}" srcOrd="0" destOrd="0" presId="urn:microsoft.com/office/officeart/2005/8/layout/hProcess11"/>
    <dgm:cxn modelId="{BDAE5A9B-8FA5-4F7A-9A78-0941382DBE0F}" type="presParOf" srcId="{5F2F1EBE-698A-4B07-B82A-CE24AED0849A}" destId="{790EA42F-301A-4C75-B81E-ECFE0EDD9B5C}" srcOrd="0" destOrd="0" presId="urn:microsoft.com/office/officeart/2005/8/layout/hProcess11"/>
    <dgm:cxn modelId="{D2D007FE-2FB0-4F09-83C2-70245126EFB5}" type="presParOf" srcId="{5F2F1EBE-698A-4B07-B82A-CE24AED0849A}" destId="{5E7042A1-7B83-411B-8A1A-CA2821318EE2}" srcOrd="1" destOrd="0" presId="urn:microsoft.com/office/officeart/2005/8/layout/hProcess11"/>
    <dgm:cxn modelId="{6D97C41D-DE6E-4617-BD08-EF22516444B1}" type="presParOf" srcId="{5E7042A1-7B83-411B-8A1A-CA2821318EE2}" destId="{A396AB1D-02DF-4876-B839-2DAA69EEE045}" srcOrd="0" destOrd="0" presId="urn:microsoft.com/office/officeart/2005/8/layout/hProcess11"/>
    <dgm:cxn modelId="{48AD60B4-DFDA-4ABD-9121-E57ED5041F0D}" type="presParOf" srcId="{A396AB1D-02DF-4876-B839-2DAA69EEE045}" destId="{D052339B-505D-4C91-B601-A3513EF1EFAC}" srcOrd="0" destOrd="0" presId="urn:microsoft.com/office/officeart/2005/8/layout/hProcess11"/>
    <dgm:cxn modelId="{DF75302D-16AA-49D9-9654-FF83E0F5C66D}" type="presParOf" srcId="{A396AB1D-02DF-4876-B839-2DAA69EEE045}" destId="{BC64C348-5428-4DD3-A0B8-55B989C01FE9}" srcOrd="1" destOrd="0" presId="urn:microsoft.com/office/officeart/2005/8/layout/hProcess11"/>
    <dgm:cxn modelId="{EF95885C-A409-4379-911B-6F42A6930409}" type="presParOf" srcId="{A396AB1D-02DF-4876-B839-2DAA69EEE045}" destId="{D7D3704E-B25F-43EC-9871-38F0B1CF0798}" srcOrd="2" destOrd="0" presId="urn:microsoft.com/office/officeart/2005/8/layout/hProcess11"/>
    <dgm:cxn modelId="{CEDD405F-A6BE-4EBC-8787-38669A49E5FA}" type="presParOf" srcId="{5E7042A1-7B83-411B-8A1A-CA2821318EE2}" destId="{577FD178-0529-4552-8623-58F8C98BA8CC}" srcOrd="1" destOrd="0" presId="urn:microsoft.com/office/officeart/2005/8/layout/hProcess11"/>
    <dgm:cxn modelId="{1851E8D5-3C72-4F50-800F-2ACA38B3A131}" type="presParOf" srcId="{5E7042A1-7B83-411B-8A1A-CA2821318EE2}" destId="{03FF90A0-484A-4C9E-A361-7E6B29387ED7}" srcOrd="2" destOrd="0" presId="urn:microsoft.com/office/officeart/2005/8/layout/hProcess11"/>
    <dgm:cxn modelId="{7D1753D6-7926-48F4-BBE8-4167F8DE92F8}" type="presParOf" srcId="{03FF90A0-484A-4C9E-A361-7E6B29387ED7}" destId="{0D56E452-D179-42B3-8C8D-839274014860}" srcOrd="0" destOrd="0" presId="urn:microsoft.com/office/officeart/2005/8/layout/hProcess11"/>
    <dgm:cxn modelId="{C9A3B441-892F-4F85-8EB3-2EAF1A411427}" type="presParOf" srcId="{03FF90A0-484A-4C9E-A361-7E6B29387ED7}" destId="{112C477E-F9AC-4DC7-97ED-28BF66D137A4}" srcOrd="1" destOrd="0" presId="urn:microsoft.com/office/officeart/2005/8/layout/hProcess11"/>
    <dgm:cxn modelId="{165CA016-71C0-46C7-B742-1F0B7B89AD29}" type="presParOf" srcId="{03FF90A0-484A-4C9E-A361-7E6B29387ED7}" destId="{0CD080AB-566B-4299-BD63-B550844B5007}" srcOrd="2" destOrd="0" presId="urn:microsoft.com/office/officeart/2005/8/layout/hProcess11"/>
    <dgm:cxn modelId="{D2F52285-84DB-4B86-8727-6075944D2CD8}" type="presParOf" srcId="{5E7042A1-7B83-411B-8A1A-CA2821318EE2}" destId="{9DAB7972-9037-4DB0-AFFD-040DF6AC83BB}" srcOrd="3" destOrd="0" presId="urn:microsoft.com/office/officeart/2005/8/layout/hProcess11"/>
    <dgm:cxn modelId="{DF15D3AC-05BB-4593-84B5-E8ED75109B47}" type="presParOf" srcId="{5E7042A1-7B83-411B-8A1A-CA2821318EE2}" destId="{9BCCA9EA-0F00-44B3-8E2A-EF43421882B8}" srcOrd="4" destOrd="0" presId="urn:microsoft.com/office/officeart/2005/8/layout/hProcess11"/>
    <dgm:cxn modelId="{93EA4FB2-F164-4959-9008-D345F553E61B}" type="presParOf" srcId="{9BCCA9EA-0F00-44B3-8E2A-EF43421882B8}" destId="{F7E4D61F-0CC7-4A96-9E8C-5F66CF2DD6E2}" srcOrd="0" destOrd="0" presId="urn:microsoft.com/office/officeart/2005/8/layout/hProcess11"/>
    <dgm:cxn modelId="{51F8A48B-3F39-46A2-B1DD-1F72B7BD58D5}" type="presParOf" srcId="{9BCCA9EA-0F00-44B3-8E2A-EF43421882B8}" destId="{041DC37F-84FA-4E04-B545-4E2ED21801F9}" srcOrd="1" destOrd="0" presId="urn:microsoft.com/office/officeart/2005/8/layout/hProcess11"/>
    <dgm:cxn modelId="{C6A0443D-8F25-4B90-8667-74142E0CD696}" type="presParOf" srcId="{9BCCA9EA-0F00-44B3-8E2A-EF43421882B8}" destId="{1F1EDFC8-E290-42CE-B78E-7890575AAEB4}" srcOrd="2" destOrd="0" presId="urn:microsoft.com/office/officeart/2005/8/layout/hProcess11"/>
    <dgm:cxn modelId="{40D8DD80-9C27-40FE-B47C-41567E4C8970}" type="presParOf" srcId="{5E7042A1-7B83-411B-8A1A-CA2821318EE2}" destId="{8DED1DCA-DCFE-4F66-BDF5-C75963D5AE40}" srcOrd="5" destOrd="0" presId="urn:microsoft.com/office/officeart/2005/8/layout/hProcess11"/>
    <dgm:cxn modelId="{63893A6D-5510-4838-9F50-C0F28E903CA7}" type="presParOf" srcId="{5E7042A1-7B83-411B-8A1A-CA2821318EE2}" destId="{B895264C-3B9D-4B74-B3EF-FB76D7480C00}" srcOrd="6" destOrd="0" presId="urn:microsoft.com/office/officeart/2005/8/layout/hProcess11"/>
    <dgm:cxn modelId="{434AD2AE-FC50-42A5-99ED-11D288A55399}" type="presParOf" srcId="{B895264C-3B9D-4B74-B3EF-FB76D7480C00}" destId="{FF854625-7DDB-4171-93D4-E466604DCC22}" srcOrd="0" destOrd="0" presId="urn:microsoft.com/office/officeart/2005/8/layout/hProcess11"/>
    <dgm:cxn modelId="{1F41243E-9277-4B22-ADF4-A146EA3A2DA8}" type="presParOf" srcId="{B895264C-3B9D-4B74-B3EF-FB76D7480C00}" destId="{3E938D8C-1E96-4C25-B7B0-B6C9A35CAD68}" srcOrd="1" destOrd="0" presId="urn:microsoft.com/office/officeart/2005/8/layout/hProcess11"/>
    <dgm:cxn modelId="{BE150FAB-05DA-4C9C-BCE0-6B0A57D62918}" type="presParOf" srcId="{B895264C-3B9D-4B74-B3EF-FB76D7480C00}" destId="{BE15E755-2935-4128-8B4B-369C3E79E316}" srcOrd="2" destOrd="0" presId="urn:microsoft.com/office/officeart/2005/8/layout/hProcess11"/>
    <dgm:cxn modelId="{510136BB-3DE4-4733-BF6C-ECAF2A176962}" type="presParOf" srcId="{5E7042A1-7B83-411B-8A1A-CA2821318EE2}" destId="{A0EB2CDC-F7B7-439D-93FB-2B4E0C4AA0A5}" srcOrd="7" destOrd="0" presId="urn:microsoft.com/office/officeart/2005/8/layout/hProcess11"/>
    <dgm:cxn modelId="{C7B0E19F-4577-422D-872C-287ADCAD737A}" type="presParOf" srcId="{5E7042A1-7B83-411B-8A1A-CA2821318EE2}" destId="{D7DCBD06-61AC-4024-B064-C9DDE9855C17}" srcOrd="8" destOrd="0" presId="urn:microsoft.com/office/officeart/2005/8/layout/hProcess11"/>
    <dgm:cxn modelId="{60C28E6F-E4EB-4EA9-8FB1-CC8308798F4D}" type="presParOf" srcId="{D7DCBD06-61AC-4024-B064-C9DDE9855C17}" destId="{41A466A4-A9E8-44D1-8CC4-E37FC74D4773}" srcOrd="0" destOrd="0" presId="urn:microsoft.com/office/officeart/2005/8/layout/hProcess11"/>
    <dgm:cxn modelId="{4D2CE502-4B9E-4E6C-A24B-B68A5E04AE01}" type="presParOf" srcId="{D7DCBD06-61AC-4024-B064-C9DDE9855C17}" destId="{7CF065B7-520A-4D31-A9D4-CA7786422A52}" srcOrd="1" destOrd="0" presId="urn:microsoft.com/office/officeart/2005/8/layout/hProcess11"/>
    <dgm:cxn modelId="{EFC83CA8-6BAF-4702-9C0E-9158660662E6}" type="presParOf" srcId="{D7DCBD06-61AC-4024-B064-C9DDE9855C17}" destId="{A8CE40FA-8236-4D5F-A4C0-9B2AC83AE3F3}" srcOrd="2" destOrd="0" presId="urn:microsoft.com/office/officeart/2005/8/layout/hProcess11"/>
    <dgm:cxn modelId="{AC2D0908-75DC-43F4-9149-BAF401E4EC88}" type="presParOf" srcId="{5E7042A1-7B83-411B-8A1A-CA2821318EE2}" destId="{45531D24-C430-4B99-A756-5C27016896BD}" srcOrd="9" destOrd="0" presId="urn:microsoft.com/office/officeart/2005/8/layout/hProcess11"/>
    <dgm:cxn modelId="{A5E02435-69E3-4402-800E-C405E4358C49}" type="presParOf" srcId="{5E7042A1-7B83-411B-8A1A-CA2821318EE2}" destId="{01797B54-F920-4141-B408-1426FC195EA2}" srcOrd="10" destOrd="0" presId="urn:microsoft.com/office/officeart/2005/8/layout/hProcess11"/>
    <dgm:cxn modelId="{B96F9E09-BC25-470B-B75E-E2BB207774BC}" type="presParOf" srcId="{01797B54-F920-4141-B408-1426FC195EA2}" destId="{2279AAE2-BDA6-4769-AC0B-395CE13F3E2D}" srcOrd="0" destOrd="0" presId="urn:microsoft.com/office/officeart/2005/8/layout/hProcess11"/>
    <dgm:cxn modelId="{9CEC4B5E-2CF8-4B28-8F5F-8770B1AB1991}" type="presParOf" srcId="{01797B54-F920-4141-B408-1426FC195EA2}" destId="{13205BC1-C3FB-4C32-9064-52C55F302761}" srcOrd="1" destOrd="0" presId="urn:microsoft.com/office/officeart/2005/8/layout/hProcess11"/>
    <dgm:cxn modelId="{3E3741EA-106D-4209-9428-9026F4DE8D30}" type="presParOf" srcId="{01797B54-F920-4141-B408-1426FC195EA2}" destId="{8C8D2C41-4E79-48EA-87CB-EF93CE96E0C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EA42F-301A-4C75-B81E-ECFE0EDD9B5C}">
      <dsp:nvSpPr>
        <dsp:cNvPr id="0" name=""/>
        <dsp:cNvSpPr/>
      </dsp:nvSpPr>
      <dsp:spPr>
        <a:xfrm>
          <a:off x="0" y="1329396"/>
          <a:ext cx="21910430" cy="17725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32EE1-7373-40D8-836D-4871330EBDB8}">
      <dsp:nvSpPr>
        <dsp:cNvPr id="0" name=""/>
        <dsp:cNvSpPr/>
      </dsp:nvSpPr>
      <dsp:spPr>
        <a:xfrm>
          <a:off x="5416"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tr-TR" sz="2400" kern="1200" dirty="0"/>
            <a:t>B</a:t>
          </a:r>
          <a:r>
            <a:rPr lang="en-US" sz="2400" kern="1200" dirty="0" err="1"/>
            <a:t>asic</a:t>
          </a:r>
          <a:r>
            <a:rPr lang="en-US" sz="2400" kern="1200" dirty="0"/>
            <a:t> principles (Declaration of Intent) </a:t>
          </a:r>
          <a:r>
            <a:rPr lang="tr-TR" sz="2400" kern="1200" dirty="0" err="1"/>
            <a:t>was</a:t>
          </a:r>
          <a:r>
            <a:rPr lang="tr-TR" sz="2400" kern="1200" dirty="0"/>
            <a:t> </a:t>
          </a:r>
          <a:r>
            <a:rPr lang="tr-TR" sz="2400" kern="1200" dirty="0" err="1"/>
            <a:t>adopted</a:t>
          </a:r>
          <a:r>
            <a:rPr lang="tr-TR" sz="2400" kern="1200" dirty="0"/>
            <a:t> </a:t>
          </a:r>
          <a:r>
            <a:rPr lang="tr-TR" sz="2400" kern="1200" dirty="0" err="1"/>
            <a:t>by</a:t>
          </a:r>
          <a:r>
            <a:rPr lang="tr-TR" sz="2400" kern="1200" dirty="0"/>
            <a:t> COMCEC</a:t>
          </a:r>
        </a:p>
      </dsp:txBody>
      <dsp:txXfrm>
        <a:off x="5416" y="0"/>
        <a:ext cx="3153368" cy="1772529"/>
      </dsp:txXfrm>
    </dsp:sp>
    <dsp:sp modelId="{3A973D5B-1DFE-4F43-B037-F15E5D667848}">
      <dsp:nvSpPr>
        <dsp:cNvPr id="0" name=""/>
        <dsp:cNvSpPr/>
      </dsp:nvSpPr>
      <dsp:spPr>
        <a:xfrm>
          <a:off x="1360534"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C5E1F-6DF9-46E7-9DD3-23C4FF02C30F}">
      <dsp:nvSpPr>
        <dsp:cNvPr id="0" name=""/>
        <dsp:cNvSpPr/>
      </dsp:nvSpPr>
      <dsp:spPr>
        <a:xfrm>
          <a:off x="3316453"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The Framework Agreement was adopted by the COMCEC </a:t>
          </a:r>
          <a:endParaRPr lang="tr-TR" sz="2400" kern="1200" dirty="0"/>
        </a:p>
      </dsp:txBody>
      <dsp:txXfrm>
        <a:off x="3316453" y="2658793"/>
        <a:ext cx="3153368" cy="1772529"/>
      </dsp:txXfrm>
    </dsp:sp>
    <dsp:sp modelId="{3DCC1EFE-0BF1-46CA-BE5B-70C7FC411D41}">
      <dsp:nvSpPr>
        <dsp:cNvPr id="0" name=""/>
        <dsp:cNvSpPr/>
      </dsp:nvSpPr>
      <dsp:spPr>
        <a:xfrm>
          <a:off x="4671571"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3A9A7-11E1-40F0-886F-9130751CA55B}">
      <dsp:nvSpPr>
        <dsp:cNvPr id="0" name=""/>
        <dsp:cNvSpPr/>
      </dsp:nvSpPr>
      <dsp:spPr>
        <a:xfrm>
          <a:off x="6627490"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The required number of 10 ratifying states for the entry into force of the Framework Agreement was reached</a:t>
          </a:r>
          <a:endParaRPr lang="tr-TR" sz="2400" kern="1200" dirty="0"/>
        </a:p>
      </dsp:txBody>
      <dsp:txXfrm>
        <a:off x="6627490" y="0"/>
        <a:ext cx="3153368" cy="1772529"/>
      </dsp:txXfrm>
    </dsp:sp>
    <dsp:sp modelId="{17FBAA1D-79FE-490E-9D79-9EEC357AA649}">
      <dsp:nvSpPr>
        <dsp:cNvPr id="0" name=""/>
        <dsp:cNvSpPr/>
      </dsp:nvSpPr>
      <dsp:spPr>
        <a:xfrm>
          <a:off x="7982608"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87E9D-70AD-4D1E-BB5D-CEA2D784C4C2}">
      <dsp:nvSpPr>
        <dsp:cNvPr id="0" name=""/>
        <dsp:cNvSpPr/>
      </dsp:nvSpPr>
      <dsp:spPr>
        <a:xfrm>
          <a:off x="9938527"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Ministerial declaration of the COMCEC for the launching of the First Round of TPS-OIC Negotiations.</a:t>
          </a:r>
          <a:endParaRPr lang="tr-TR" sz="2400" kern="1200" dirty="0"/>
        </a:p>
      </dsp:txBody>
      <dsp:txXfrm>
        <a:off x="9938527" y="2658793"/>
        <a:ext cx="3153368" cy="1772529"/>
      </dsp:txXfrm>
    </dsp:sp>
    <dsp:sp modelId="{C78336A3-5746-40EA-8923-74F508E4AF15}">
      <dsp:nvSpPr>
        <dsp:cNvPr id="0" name=""/>
        <dsp:cNvSpPr/>
      </dsp:nvSpPr>
      <dsp:spPr>
        <a:xfrm>
          <a:off x="11293645"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1818-C05B-4A49-8990-2B06361CB764}">
      <dsp:nvSpPr>
        <dsp:cNvPr id="0" name=""/>
        <dsp:cNvSpPr/>
      </dsp:nvSpPr>
      <dsp:spPr>
        <a:xfrm>
          <a:off x="13249564"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First Round of Negotiations (Antalya round, 4 meetings) producing the Preferential Tariffs Scheme (PRETAS)</a:t>
          </a:r>
          <a:endParaRPr lang="tr-TR" sz="2400" kern="1200" dirty="0"/>
        </a:p>
      </dsp:txBody>
      <dsp:txXfrm>
        <a:off x="13249564" y="0"/>
        <a:ext cx="3153368" cy="1772529"/>
      </dsp:txXfrm>
    </dsp:sp>
    <dsp:sp modelId="{25308FDE-FE5C-47F1-B851-0F623FAC0FAD}">
      <dsp:nvSpPr>
        <dsp:cNvPr id="0" name=""/>
        <dsp:cNvSpPr/>
      </dsp:nvSpPr>
      <dsp:spPr>
        <a:xfrm>
          <a:off x="14604683"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D97DD-C7A4-40AD-8F30-6E1D0EB27D1A}">
      <dsp:nvSpPr>
        <dsp:cNvPr id="0" name=""/>
        <dsp:cNvSpPr/>
      </dsp:nvSpPr>
      <dsp:spPr>
        <a:xfrm>
          <a:off x="16560602"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Ministerial Declaration for the launching of  the Second Round of Negotiations.</a:t>
          </a:r>
          <a:endParaRPr lang="tr-TR" sz="2400" kern="1200" dirty="0"/>
        </a:p>
      </dsp:txBody>
      <dsp:txXfrm>
        <a:off x="16560602" y="2658793"/>
        <a:ext cx="3153368" cy="1772529"/>
      </dsp:txXfrm>
    </dsp:sp>
    <dsp:sp modelId="{295B20BC-85B2-4E8C-9E72-731EF3FD81BE}">
      <dsp:nvSpPr>
        <dsp:cNvPr id="0" name=""/>
        <dsp:cNvSpPr/>
      </dsp:nvSpPr>
      <dsp:spPr>
        <a:xfrm>
          <a:off x="17915720"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EA42F-301A-4C75-B81E-ECFE0EDD9B5C}">
      <dsp:nvSpPr>
        <dsp:cNvPr id="0" name=""/>
        <dsp:cNvSpPr/>
      </dsp:nvSpPr>
      <dsp:spPr>
        <a:xfrm>
          <a:off x="0" y="1329396"/>
          <a:ext cx="21910430" cy="177252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2339B-505D-4C91-B601-A3513EF1EFAC}">
      <dsp:nvSpPr>
        <dsp:cNvPr id="0" name=""/>
        <dsp:cNvSpPr/>
      </dsp:nvSpPr>
      <dsp:spPr>
        <a:xfrm>
          <a:off x="5416"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Second Round of Trade negotiations (Ankara Round, 4 meetings) producing the TPS-OIC Rules of Origin.</a:t>
          </a:r>
          <a:endParaRPr lang="tr-TR" sz="2400" kern="1200" dirty="0"/>
        </a:p>
      </dsp:txBody>
      <dsp:txXfrm>
        <a:off x="5416" y="0"/>
        <a:ext cx="3153368" cy="1772529"/>
      </dsp:txXfrm>
    </dsp:sp>
    <dsp:sp modelId="{BC64C348-5428-4DD3-A0B8-55B989C01FE9}">
      <dsp:nvSpPr>
        <dsp:cNvPr id="0" name=""/>
        <dsp:cNvSpPr/>
      </dsp:nvSpPr>
      <dsp:spPr>
        <a:xfrm>
          <a:off x="1360534"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6E452-D179-42B3-8C8D-839274014860}">
      <dsp:nvSpPr>
        <dsp:cNvPr id="0" name=""/>
        <dsp:cNvSpPr/>
      </dsp:nvSpPr>
      <dsp:spPr>
        <a:xfrm>
          <a:off x="3316453"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Ministerial Declaration for submitting the Rules of Origin for signing and ratification, and adopting the date of January 1st, 2009 for the operationalization of the System</a:t>
          </a:r>
          <a:endParaRPr lang="tr-TR" sz="2400" kern="1200" dirty="0"/>
        </a:p>
      </dsp:txBody>
      <dsp:txXfrm>
        <a:off x="3316453" y="2658793"/>
        <a:ext cx="3153368" cy="1772529"/>
      </dsp:txXfrm>
    </dsp:sp>
    <dsp:sp modelId="{112C477E-F9AC-4DC7-97ED-28BF66D137A4}">
      <dsp:nvSpPr>
        <dsp:cNvPr id="0" name=""/>
        <dsp:cNvSpPr/>
      </dsp:nvSpPr>
      <dsp:spPr>
        <a:xfrm>
          <a:off x="4671571"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4D61F-0CC7-4A96-9E8C-5F66CF2DD6E2}">
      <dsp:nvSpPr>
        <dsp:cNvPr id="0" name=""/>
        <dsp:cNvSpPr/>
      </dsp:nvSpPr>
      <dsp:spPr>
        <a:xfrm>
          <a:off x="6627490"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The required number of 10 ratifying states for the entry into force of the PRETAS was reached.</a:t>
          </a:r>
          <a:endParaRPr lang="tr-TR" sz="2400" kern="1200" dirty="0"/>
        </a:p>
      </dsp:txBody>
      <dsp:txXfrm>
        <a:off x="6627490" y="0"/>
        <a:ext cx="3153368" cy="1772529"/>
      </dsp:txXfrm>
    </dsp:sp>
    <dsp:sp modelId="{041DC37F-84FA-4E04-B545-4E2ED21801F9}">
      <dsp:nvSpPr>
        <dsp:cNvPr id="0" name=""/>
        <dsp:cNvSpPr/>
      </dsp:nvSpPr>
      <dsp:spPr>
        <a:xfrm>
          <a:off x="7982608"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54625-7DDB-4171-93D4-E466604DCC22}">
      <dsp:nvSpPr>
        <dsp:cNvPr id="0" name=""/>
        <dsp:cNvSpPr/>
      </dsp:nvSpPr>
      <dsp:spPr>
        <a:xfrm>
          <a:off x="9938527"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The required number of 10 ratifying states for the entry into force of the Rules of Origin  was reached.</a:t>
          </a:r>
          <a:endParaRPr lang="tr-TR" sz="2400" kern="1200" dirty="0"/>
        </a:p>
      </dsp:txBody>
      <dsp:txXfrm>
        <a:off x="9938527" y="2658793"/>
        <a:ext cx="3153368" cy="1772529"/>
      </dsp:txXfrm>
    </dsp:sp>
    <dsp:sp modelId="{3E938D8C-1E96-4C25-B7B0-B6C9A35CAD68}">
      <dsp:nvSpPr>
        <dsp:cNvPr id="0" name=""/>
        <dsp:cNvSpPr/>
      </dsp:nvSpPr>
      <dsp:spPr>
        <a:xfrm>
          <a:off x="11293645"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466A4-A9E8-44D1-8CC4-E37FC74D4773}">
      <dsp:nvSpPr>
        <dsp:cNvPr id="0" name=""/>
        <dsp:cNvSpPr/>
      </dsp:nvSpPr>
      <dsp:spPr>
        <a:xfrm>
          <a:off x="13249564" y="0"/>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The required number of  at least 10 member states that have both ratified all the three agreements and submitted their concessions lists was reached. </a:t>
          </a:r>
          <a:endParaRPr lang="tr-TR" sz="2400" kern="1200" dirty="0"/>
        </a:p>
      </dsp:txBody>
      <dsp:txXfrm>
        <a:off x="13249564" y="0"/>
        <a:ext cx="3153368" cy="1772529"/>
      </dsp:txXfrm>
    </dsp:sp>
    <dsp:sp modelId="{7CF065B7-520A-4D31-A9D4-CA7786422A52}">
      <dsp:nvSpPr>
        <dsp:cNvPr id="0" name=""/>
        <dsp:cNvSpPr/>
      </dsp:nvSpPr>
      <dsp:spPr>
        <a:xfrm>
          <a:off x="14604683"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9AAE2-BDA6-4769-AC0B-395CE13F3E2D}">
      <dsp:nvSpPr>
        <dsp:cNvPr id="0" name=""/>
        <dsp:cNvSpPr/>
      </dsp:nvSpPr>
      <dsp:spPr>
        <a:xfrm>
          <a:off x="16560602" y="2658793"/>
          <a:ext cx="3153368" cy="17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tr-TR" sz="3200" b="0" kern="1200" dirty="0" err="1"/>
            <a:t>The</a:t>
          </a:r>
          <a:r>
            <a:rPr lang="tr-TR" sz="3200" b="0" kern="1200" dirty="0"/>
            <a:t> </a:t>
          </a:r>
          <a:r>
            <a:rPr lang="tr-TR" sz="3200" b="0" kern="1200" dirty="0" err="1"/>
            <a:t>Effectuation</a:t>
          </a:r>
          <a:r>
            <a:rPr lang="tr-TR" sz="3200" b="0" kern="1200" dirty="0"/>
            <a:t> of TPS-OIC</a:t>
          </a:r>
        </a:p>
      </dsp:txBody>
      <dsp:txXfrm>
        <a:off x="16560602" y="2658793"/>
        <a:ext cx="3153368" cy="1772529"/>
      </dsp:txXfrm>
    </dsp:sp>
    <dsp:sp modelId="{13205BC1-C3FB-4C32-9064-52C55F302761}">
      <dsp:nvSpPr>
        <dsp:cNvPr id="0" name=""/>
        <dsp:cNvSpPr/>
      </dsp:nvSpPr>
      <dsp:spPr>
        <a:xfrm>
          <a:off x="17915720" y="1994095"/>
          <a:ext cx="443132" cy="44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F3FBA8F-9DAE-8743-BFD1-E77D98C7E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CAE4DB65-34AE-6C23-24BA-C172CEF72F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B23B4-7117-46B5-9E1C-6F5BEAE5C0A1}" type="datetimeFigureOut">
              <a:rPr lang="tr-TR" smtClean="0"/>
              <a:t>1.10.2025</a:t>
            </a:fld>
            <a:endParaRPr lang="tr-TR"/>
          </a:p>
        </p:txBody>
      </p:sp>
      <p:sp>
        <p:nvSpPr>
          <p:cNvPr id="4" name="Alt Bilgi Yer Tutucusu 3">
            <a:extLst>
              <a:ext uri="{FF2B5EF4-FFF2-40B4-BE49-F238E27FC236}">
                <a16:creationId xmlns:a16="http://schemas.microsoft.com/office/drawing/2014/main" id="{54FBBCDB-E51D-B422-4996-993B159340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D42ECB63-8BD0-9658-CB3E-38F8F2B141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967971-F8DE-45DC-9353-B8F0E2940F74}" type="slidenum">
              <a:rPr lang="tr-TR" smtClean="0"/>
              <a:t>‹#›</a:t>
            </a:fld>
            <a:endParaRPr lang="tr-TR"/>
          </a:p>
        </p:txBody>
      </p:sp>
    </p:spTree>
    <p:extLst>
      <p:ext uri="{BB962C8B-B14F-4D97-AF65-F5344CB8AC3E}">
        <p14:creationId xmlns:p14="http://schemas.microsoft.com/office/powerpoint/2010/main" val="72292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Arial"/>
        <a:ea typeface="Arial"/>
        <a:cs typeface="Arial"/>
        <a:sym typeface="Arial"/>
      </a:defRPr>
    </a:lvl1pPr>
    <a:lvl2pPr indent="228600" defTabSz="457200" latinLnBrk="0">
      <a:lnSpc>
        <a:spcPct val="117999"/>
      </a:lnSpc>
      <a:defRPr sz="2200">
        <a:latin typeface="Arial"/>
        <a:ea typeface="Arial"/>
        <a:cs typeface="Arial"/>
        <a:sym typeface="Arial"/>
      </a:defRPr>
    </a:lvl2pPr>
    <a:lvl3pPr indent="457200" defTabSz="457200" latinLnBrk="0">
      <a:lnSpc>
        <a:spcPct val="117999"/>
      </a:lnSpc>
      <a:defRPr sz="2200">
        <a:latin typeface="Arial"/>
        <a:ea typeface="Arial"/>
        <a:cs typeface="Arial"/>
        <a:sym typeface="Arial"/>
      </a:defRPr>
    </a:lvl3pPr>
    <a:lvl4pPr indent="685800" defTabSz="457200" latinLnBrk="0">
      <a:lnSpc>
        <a:spcPct val="117999"/>
      </a:lnSpc>
      <a:defRPr sz="2200">
        <a:latin typeface="Arial"/>
        <a:ea typeface="Arial"/>
        <a:cs typeface="Arial"/>
        <a:sym typeface="Arial"/>
      </a:defRPr>
    </a:lvl4pPr>
    <a:lvl5pPr indent="914400" defTabSz="457200" latinLnBrk="0">
      <a:lnSpc>
        <a:spcPct val="117999"/>
      </a:lnSpc>
      <a:defRPr sz="2200">
        <a:latin typeface="Arial"/>
        <a:ea typeface="Arial"/>
        <a:cs typeface="Arial"/>
        <a:sym typeface="Arial"/>
      </a:defRPr>
    </a:lvl5pPr>
    <a:lvl6pPr indent="1143000" defTabSz="457200" latinLnBrk="0">
      <a:lnSpc>
        <a:spcPct val="117999"/>
      </a:lnSpc>
      <a:defRPr sz="2200">
        <a:latin typeface="Arial"/>
        <a:ea typeface="Arial"/>
        <a:cs typeface="Arial"/>
        <a:sym typeface="Arial"/>
      </a:defRPr>
    </a:lvl6pPr>
    <a:lvl7pPr indent="1371600" defTabSz="457200" latinLnBrk="0">
      <a:lnSpc>
        <a:spcPct val="117999"/>
      </a:lnSpc>
      <a:defRPr sz="2200">
        <a:latin typeface="Arial"/>
        <a:ea typeface="Arial"/>
        <a:cs typeface="Arial"/>
        <a:sym typeface="Arial"/>
      </a:defRPr>
    </a:lvl7pPr>
    <a:lvl8pPr indent="1600200" defTabSz="457200" latinLnBrk="0">
      <a:lnSpc>
        <a:spcPct val="117999"/>
      </a:lnSpc>
      <a:defRPr sz="2200">
        <a:latin typeface="Arial"/>
        <a:ea typeface="Arial"/>
        <a:cs typeface="Arial"/>
        <a:sym typeface="Arial"/>
      </a:defRPr>
    </a:lvl8pPr>
    <a:lvl9pPr indent="1828800" defTabSz="457200" latinLnBrk="0">
      <a:lnSpc>
        <a:spcPct val="117999"/>
      </a:lnSpc>
      <a:defRPr sz="2200">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en-US" dirty="0"/>
              <a:t>Following the entry into force of the Framework Agreement, the COMCEC established the Trade Negotiating Committee (TNC) in 2003. The main function of the TNC is to embark on negotiations for achieving the objectives of the Framework Agreement</a:t>
            </a:r>
          </a:p>
          <a:p>
            <a:endParaRPr lang="en-US" dirty="0"/>
          </a:p>
          <a:p>
            <a:r>
              <a:rPr lang="en-US" dirty="0"/>
              <a:t>The Committee shall also be responsible, on behalf of the COMCEC, for </a:t>
            </a:r>
          </a:p>
          <a:p>
            <a:endParaRPr lang="en-US" dirty="0"/>
          </a:p>
          <a:p>
            <a:r>
              <a:rPr lang="en-US" dirty="0"/>
              <a:t>reviewing the application of the Agreement </a:t>
            </a:r>
          </a:p>
          <a:p>
            <a:endParaRPr lang="en-US" dirty="0"/>
          </a:p>
          <a:p>
            <a:r>
              <a:rPr lang="en-US" dirty="0"/>
              <a:t>monitoring the implementation of the results of the negotiations,</a:t>
            </a:r>
          </a:p>
          <a:p>
            <a:endParaRPr lang="en-US" dirty="0"/>
          </a:p>
          <a:p>
            <a:r>
              <a:rPr lang="en-US" dirty="0"/>
              <a:t>carrying out consultations, </a:t>
            </a:r>
          </a:p>
          <a:p>
            <a:endParaRPr lang="en-US" dirty="0"/>
          </a:p>
          <a:p>
            <a:r>
              <a:rPr lang="en-US" dirty="0"/>
              <a:t>making recommendations and suggesting decisions as required</a:t>
            </a:r>
          </a:p>
          <a:p>
            <a:endParaRPr lang="tr-TR" dirty="0"/>
          </a:p>
        </p:txBody>
      </p:sp>
    </p:spTree>
    <p:extLst>
      <p:ext uri="{BB962C8B-B14F-4D97-AF65-F5344CB8AC3E}">
        <p14:creationId xmlns:p14="http://schemas.microsoft.com/office/powerpoint/2010/main" val="116013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8085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tr-TR" sz="2000" dirty="0"/>
              <a:t>COMCEC </a:t>
            </a:r>
            <a:r>
              <a:rPr lang="tr-TR" sz="2000" dirty="0" err="1"/>
              <a:t>adopted</a:t>
            </a:r>
            <a:r>
              <a:rPr lang="tr-TR" sz="2000" dirty="0"/>
              <a:t> B</a:t>
            </a:r>
            <a:r>
              <a:rPr lang="en-US" sz="2000" dirty="0" err="1"/>
              <a:t>asic</a:t>
            </a:r>
            <a:r>
              <a:rPr lang="en-US" sz="2000" dirty="0"/>
              <a:t> principles (Declaration of Intent) that should guide the efforts for the establishment of a trade preferential system</a:t>
            </a:r>
            <a:r>
              <a:rPr lang="tr-TR" sz="2000" dirty="0"/>
              <a:t> in 1988</a:t>
            </a:r>
          </a:p>
          <a:p>
            <a:endParaRPr lang="tr-TR" dirty="0"/>
          </a:p>
          <a:p>
            <a:pPr marL="0" marR="0" lvl="0" indent="0" defTabSz="457200" eaLnBrk="1" fontAlgn="auto" latinLnBrk="0" hangingPunct="1">
              <a:lnSpc>
                <a:spcPct val="117999"/>
              </a:lnSpc>
              <a:spcBef>
                <a:spcPts val="0"/>
              </a:spcBef>
              <a:spcAft>
                <a:spcPts val="0"/>
              </a:spcAft>
              <a:buClrTx/>
              <a:buSzTx/>
              <a:buFontTx/>
              <a:buNone/>
              <a:tabLst/>
              <a:defRPr/>
            </a:pPr>
            <a:r>
              <a:rPr lang="tr-TR" sz="2000" dirty="0"/>
              <a:t>İn 1990 </a:t>
            </a:r>
            <a:r>
              <a:rPr lang="en-US" sz="2000" dirty="0"/>
              <a:t>The Framework Agreement was adopted by the COMCEC, and presented to the signature and ratification by the Member States. </a:t>
            </a:r>
            <a:endParaRPr lang="tr-TR" sz="2000" dirty="0"/>
          </a:p>
          <a:p>
            <a:endParaRPr lang="tr-TR" dirty="0"/>
          </a:p>
          <a:p>
            <a:pPr marL="0" marR="0" lvl="0" indent="0" defTabSz="457200" eaLnBrk="1" fontAlgn="auto" latinLnBrk="0" hangingPunct="1">
              <a:lnSpc>
                <a:spcPct val="117999"/>
              </a:lnSpc>
              <a:spcBef>
                <a:spcPts val="0"/>
              </a:spcBef>
              <a:spcAft>
                <a:spcPts val="0"/>
              </a:spcAft>
              <a:buClrTx/>
              <a:buSzTx/>
              <a:buFontTx/>
              <a:buNone/>
              <a:tabLst/>
              <a:defRPr/>
            </a:pPr>
            <a:r>
              <a:rPr lang="tr-TR" dirty="0" err="1"/>
              <a:t>In</a:t>
            </a:r>
            <a:r>
              <a:rPr lang="tr-TR" dirty="0"/>
              <a:t> 2002 </a:t>
            </a:r>
            <a:r>
              <a:rPr lang="en-US" sz="2000" dirty="0"/>
              <a:t>The required number of 10 ratifying states for the entry into force of the Framework Agreement was reached.</a:t>
            </a:r>
            <a:endParaRPr lang="tr-TR" sz="2000" dirty="0"/>
          </a:p>
          <a:p>
            <a:endParaRPr lang="tr-TR" dirty="0"/>
          </a:p>
          <a:p>
            <a:r>
              <a:rPr lang="tr-TR" dirty="0" err="1"/>
              <a:t>In</a:t>
            </a:r>
            <a:r>
              <a:rPr lang="tr-TR" dirty="0"/>
              <a:t> 2003, </a:t>
            </a:r>
          </a:p>
        </p:txBody>
      </p:sp>
    </p:spTree>
    <p:extLst>
      <p:ext uri="{BB962C8B-B14F-4D97-AF65-F5344CB8AC3E}">
        <p14:creationId xmlns:p14="http://schemas.microsoft.com/office/powerpoint/2010/main" val="347050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algn="just" eaLnBrk="1" hangingPunct="1">
              <a:buClr>
                <a:srgbClr val="000000"/>
              </a:buClr>
              <a:buFont typeface="Lucida Grande" charset="0"/>
              <a:buChar char="‣"/>
            </a:pPr>
            <a:r>
              <a:rPr lang="tr-TR" altLang="tr-TR" sz="1200" b="0" i="0" kern="1200" dirty="0">
                <a:solidFill>
                  <a:schemeClr val="tx1"/>
                </a:solidFill>
                <a:effectLst/>
                <a:latin typeface="Times New Roman" panose="02020603050405020304" pitchFamily="18" charset="0"/>
                <a:ea typeface="Arial"/>
                <a:cs typeface="Times New Roman" panose="02020603050405020304" pitchFamily="18" charset="0"/>
                <a:sym typeface="Optima" charset="0"/>
              </a:rPr>
              <a:t>TPS-OIC is b</a:t>
            </a:r>
            <a:r>
              <a:rPr lang="en-US" altLang="tr-TR" sz="1200" b="0" i="0" kern="1200" dirty="0" err="1">
                <a:solidFill>
                  <a:schemeClr val="tx1"/>
                </a:solidFill>
                <a:effectLst/>
                <a:latin typeface="Times New Roman" panose="02020603050405020304" pitchFamily="18" charset="0"/>
                <a:ea typeface="Arial"/>
                <a:cs typeface="Times New Roman" panose="02020603050405020304" pitchFamily="18" charset="0"/>
                <a:sym typeface="Optima" charset="0"/>
              </a:rPr>
              <a:t>ased</a:t>
            </a:r>
            <a:r>
              <a:rPr lang="en-US" altLang="tr-TR" sz="1200" b="0" i="0" kern="1200" dirty="0">
                <a:solidFill>
                  <a:schemeClr val="tx1"/>
                </a:solidFill>
                <a:effectLst/>
                <a:latin typeface="Times New Roman" panose="02020603050405020304" pitchFamily="18" charset="0"/>
                <a:ea typeface="Arial"/>
                <a:cs typeface="Times New Roman" panose="02020603050405020304" pitchFamily="18" charset="0"/>
                <a:sym typeface="Optima" charset="0"/>
              </a:rPr>
              <a:t> on three agreements: </a:t>
            </a:r>
            <a:endParaRPr lang="tr-TR" altLang="tr-TR" sz="1200" b="0" i="0" kern="1200" dirty="0">
              <a:solidFill>
                <a:schemeClr val="tx1"/>
              </a:solidFill>
              <a:effectLst/>
              <a:latin typeface="Times New Roman" panose="02020603050405020304" pitchFamily="18" charset="0"/>
              <a:ea typeface="Arial"/>
              <a:cs typeface="Times New Roman" panose="02020603050405020304" pitchFamily="18" charset="0"/>
              <a:sym typeface="Optima" charset="0"/>
            </a:endParaRPr>
          </a:p>
          <a:p>
            <a:pPr lvl="2" algn="just" eaLnBrk="1" hangingPunct="1">
              <a:buClr>
                <a:srgbClr val="000000"/>
              </a:buClr>
              <a:buFont typeface="Lucida Grande" charset="0"/>
              <a:buChar char="‣"/>
            </a:pPr>
            <a:r>
              <a:rPr lang="en-US"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rPr>
              <a:t>The Framework Agreement, </a:t>
            </a:r>
            <a:endParaRPr lang="tr-TR"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endParaRPr>
          </a:p>
          <a:p>
            <a:pPr lvl="2" algn="just" eaLnBrk="1" hangingPunct="1">
              <a:buClr>
                <a:srgbClr val="000000"/>
              </a:buClr>
              <a:buFont typeface="Lucida Grande" charset="0"/>
              <a:buChar char="‣"/>
            </a:pPr>
            <a:r>
              <a:rPr lang="en-US"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rPr>
              <a:t>The Protocol on Preferential Tariff Scheme (PRETAS)</a:t>
            </a:r>
            <a:endParaRPr lang="tr-TR"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endParaRPr>
          </a:p>
          <a:p>
            <a:pPr lvl="2" algn="just" eaLnBrk="1" hangingPunct="1">
              <a:buClr>
                <a:srgbClr val="000000"/>
              </a:buClr>
              <a:buFont typeface="Lucida Grande" charset="0"/>
              <a:buChar char="‣"/>
            </a:pPr>
            <a:r>
              <a:rPr lang="en-US"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rPr>
              <a:t>The Rules of Origin</a:t>
            </a:r>
            <a:endParaRPr lang="tr-TR" altLang="tr-TR" sz="1200" b="1" i="0" kern="1200" dirty="0">
              <a:solidFill>
                <a:schemeClr val="tx1"/>
              </a:solidFill>
              <a:effectLst/>
              <a:latin typeface="Times New Roman" panose="02020603050405020304" pitchFamily="18" charset="0"/>
              <a:ea typeface="Arial"/>
              <a:cs typeface="Times New Roman" panose="02020603050405020304" pitchFamily="18" charset="0"/>
              <a:sym typeface="Optima" charset="0"/>
            </a:endParaRPr>
          </a:p>
          <a:p>
            <a:pPr marL="171450" indent="-171450" algn="just">
              <a:buFont typeface="Arial" panose="020B0604020202020204" pitchFamily="34" charset="0"/>
              <a:buChar char="•"/>
              <a:defRPr/>
            </a:pPr>
            <a:endPar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171450" indent="-171450" algn="just">
              <a:buFont typeface="Arial" panose="020B0604020202020204" pitchFamily="34" charset="0"/>
              <a:buChar char="•"/>
              <a:defRPr/>
            </a:pPr>
            <a:r>
              <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As </a:t>
            </a:r>
            <a:r>
              <a:rPr lang="tr-TR" sz="1200" b="1" i="0" kern="1200" dirty="0" err="1">
                <a:solidFill>
                  <a:schemeClr val="tx1"/>
                </a:solidFill>
                <a:effectLst/>
                <a:latin typeface="Times New Roman" panose="02020603050405020304" pitchFamily="18" charset="0"/>
                <a:ea typeface="Arial"/>
                <a:cs typeface="Times New Roman" panose="02020603050405020304" pitchFamily="18" charset="0"/>
                <a:sym typeface="Arial"/>
              </a:rPr>
              <a:t>the</a:t>
            </a:r>
            <a:r>
              <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1200" b="1" i="0" kern="1200" dirty="0" err="1">
                <a:solidFill>
                  <a:schemeClr val="tx1"/>
                </a:solidFill>
                <a:effectLst/>
                <a:latin typeface="Times New Roman" panose="02020603050405020304" pitchFamily="18" charset="0"/>
                <a:ea typeface="Arial"/>
                <a:cs typeface="Times New Roman" panose="02020603050405020304" pitchFamily="18" charset="0"/>
                <a:sym typeface="Arial"/>
              </a:rPr>
              <a:t>basic</a:t>
            </a:r>
            <a:r>
              <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 legal </a:t>
            </a:r>
            <a:r>
              <a:rPr lang="tr-TR" sz="1200" b="1" i="0" kern="1200" dirty="0" err="1">
                <a:solidFill>
                  <a:schemeClr val="tx1"/>
                </a:solidFill>
                <a:effectLst/>
                <a:latin typeface="Times New Roman" panose="02020603050405020304" pitchFamily="18" charset="0"/>
                <a:ea typeface="Arial"/>
                <a:cs typeface="Times New Roman" panose="02020603050405020304" pitchFamily="18" charset="0"/>
                <a:sym typeface="Arial"/>
              </a:rPr>
              <a:t>document</a:t>
            </a:r>
            <a:r>
              <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 of</a:t>
            </a:r>
            <a:r>
              <a:rPr lang="tr-TR" sz="1200" b="1"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1200" b="1" i="0" kern="1200" baseline="0" dirty="0" err="1">
                <a:solidFill>
                  <a:schemeClr val="tx1"/>
                </a:solidFill>
                <a:effectLst/>
                <a:latin typeface="Times New Roman" panose="02020603050405020304" pitchFamily="18" charset="0"/>
                <a:ea typeface="Arial"/>
                <a:cs typeface="Times New Roman" panose="02020603050405020304" pitchFamily="18" charset="0"/>
                <a:sym typeface="Arial"/>
              </a:rPr>
              <a:t>the</a:t>
            </a:r>
            <a:r>
              <a:rPr lang="tr-TR" sz="1200" b="1"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TPS-OIC, t</a:t>
            </a: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he Framework Agreement</a:t>
            </a:r>
            <a:r>
              <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en-US" sz="1200" b="0" i="0" kern="1200" dirty="0">
                <a:solidFill>
                  <a:schemeClr val="tx1"/>
                </a:solidFill>
                <a:effectLst/>
                <a:latin typeface="Times New Roman" panose="02020603050405020304" pitchFamily="18" charset="0"/>
                <a:ea typeface="Arial"/>
                <a:cs typeface="Times New Roman" panose="02020603050405020304" pitchFamily="18" charset="0"/>
                <a:sym typeface="Arial"/>
              </a:rPr>
              <a:t>sets out the general rules and principles for the negotiations towards the establishment of the TPS-OIC</a:t>
            </a:r>
            <a:r>
              <a:rPr lang="tr-TR" sz="1200" b="0"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1200" b="0" i="0" kern="1200" baseline="0" dirty="0" err="1">
                <a:solidFill>
                  <a:schemeClr val="tx1"/>
                </a:solidFill>
                <a:effectLst/>
                <a:latin typeface="Times New Roman" panose="02020603050405020304" pitchFamily="18" charset="0"/>
                <a:ea typeface="Arial"/>
                <a:cs typeface="Times New Roman" panose="02020603050405020304" pitchFamily="18" charset="0"/>
                <a:sym typeface="Arial"/>
              </a:rPr>
              <a:t>and</a:t>
            </a:r>
            <a:r>
              <a:rPr lang="tr-TR" sz="1200" b="0"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1200" b="1"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en</a:t>
            </a:r>
            <a:r>
              <a:rPr lang="en-US" sz="1200" b="1" i="0" kern="1200" dirty="0" err="1">
                <a:solidFill>
                  <a:schemeClr val="tx1"/>
                </a:solidFill>
                <a:effectLst/>
                <a:latin typeface="Times New Roman" panose="02020603050405020304" pitchFamily="18" charset="0"/>
                <a:ea typeface="Arial"/>
                <a:cs typeface="Times New Roman" panose="02020603050405020304" pitchFamily="18" charset="0"/>
                <a:sym typeface="Arial"/>
              </a:rPr>
              <a:t>tered</a:t>
            </a: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 into force in 2002. </a:t>
            </a:r>
            <a:endPar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indent="0" algn="just">
              <a:buFont typeface="Arial" panose="020B0604020202020204" pitchFamily="34" charset="0"/>
              <a:buNone/>
              <a:defRPr/>
            </a:pPr>
            <a:endParaRPr lang="tr-TR" sz="1200" b="0"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171450" indent="-171450" algn="just">
              <a:buFont typeface="Arial" panose="020B0604020202020204" pitchFamily="34" charset="0"/>
              <a:buChar char="•"/>
              <a:defRPr/>
            </a:pPr>
            <a:r>
              <a:rPr lang="en-US" dirty="0"/>
              <a:t>At the end of the first round, the TNC agreed on the PRETAS.</a:t>
            </a:r>
            <a:r>
              <a:rPr lang="tr-TR" dirty="0"/>
              <a:t> </a:t>
            </a: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The PRETAS</a:t>
            </a:r>
            <a:r>
              <a:rPr lang="tr-TR" sz="1200" b="1"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en-US" sz="1200" b="0" i="0" kern="1200" dirty="0">
                <a:solidFill>
                  <a:schemeClr val="tx1"/>
                </a:solidFill>
                <a:effectLst/>
                <a:latin typeface="Times New Roman" panose="02020603050405020304" pitchFamily="18" charset="0"/>
                <a:ea typeface="Arial"/>
                <a:cs typeface="Times New Roman" panose="02020603050405020304" pitchFamily="18" charset="0"/>
                <a:sym typeface="Arial"/>
              </a:rPr>
              <a:t>complements the Framework Agreement by laying out the concrete reduction rates in tariffs in accordance with a time-table for implementation</a:t>
            </a:r>
            <a:r>
              <a:rPr lang="tr-TR" sz="1200" b="0"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1200" b="0" i="0" kern="1200" baseline="0" dirty="0" err="1">
                <a:solidFill>
                  <a:schemeClr val="tx1"/>
                </a:solidFill>
                <a:effectLst/>
                <a:latin typeface="Times New Roman" panose="02020603050405020304" pitchFamily="18" charset="0"/>
                <a:ea typeface="Arial"/>
                <a:cs typeface="Times New Roman" panose="02020603050405020304" pitchFamily="18" charset="0"/>
                <a:sym typeface="Arial"/>
              </a:rPr>
              <a:t>and</a:t>
            </a:r>
            <a:r>
              <a:rPr lang="tr-TR" sz="1200" b="0"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entered into force in February 2010. </a:t>
            </a:r>
            <a:endPar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171450" indent="-171450" algn="just">
              <a:buFont typeface="Arial" panose="020B0604020202020204" pitchFamily="34" charset="0"/>
              <a:buChar char="•"/>
              <a:defRPr/>
            </a:pPr>
            <a:endParaRPr lang="tr-TR" sz="1200" b="0"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171450" indent="-171450" algn="just">
              <a:buFont typeface="Arial" panose="020B0604020202020204" pitchFamily="34" charset="0"/>
              <a:buChar char="•"/>
              <a:defRPr/>
            </a:pP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The Rules of Origin</a:t>
            </a:r>
            <a:r>
              <a:rPr lang="en-US" sz="1200" b="0" i="0" kern="1200" dirty="0">
                <a:solidFill>
                  <a:schemeClr val="tx1"/>
                </a:solidFill>
                <a:effectLst/>
                <a:latin typeface="Times New Roman" panose="02020603050405020304" pitchFamily="18" charset="0"/>
                <a:ea typeface="Arial"/>
                <a:cs typeface="Times New Roman" panose="02020603050405020304" pitchFamily="18" charset="0"/>
                <a:sym typeface="Arial"/>
              </a:rPr>
              <a:t>, which will be applied for the identification of the origin of products eligible for preferential concessions under the TPS-OIC, </a:t>
            </a:r>
            <a:r>
              <a:rPr lang="en-US" sz="1200" b="1" i="0" kern="1200" dirty="0">
                <a:solidFill>
                  <a:schemeClr val="tx1"/>
                </a:solidFill>
                <a:effectLst/>
                <a:latin typeface="Times New Roman" panose="02020603050405020304" pitchFamily="18" charset="0"/>
                <a:ea typeface="Arial"/>
                <a:cs typeface="Times New Roman" panose="02020603050405020304" pitchFamily="18" charset="0"/>
                <a:sym typeface="Arial"/>
              </a:rPr>
              <a:t>entered into force in August 2011.</a:t>
            </a:r>
            <a:endParaRPr lang="tr-TR" sz="1200" b="1" i="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endParaRPr lang="tr-TR" dirty="0"/>
          </a:p>
        </p:txBody>
      </p:sp>
    </p:spTree>
    <p:extLst>
      <p:ext uri="{BB962C8B-B14F-4D97-AF65-F5344CB8AC3E}">
        <p14:creationId xmlns:p14="http://schemas.microsoft.com/office/powerpoint/2010/main" val="386347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4613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en-GB" sz="2400" dirty="0">
                <a:latin typeface="Times New Roman" panose="02020603050405020304" pitchFamily="18" charset="0"/>
                <a:cs typeface="Times New Roman" panose="02020603050405020304" pitchFamily="18" charset="0"/>
              </a:rPr>
              <a:t>In order to make the TPS-OIC</a:t>
            </a:r>
            <a:r>
              <a:rPr lang="tr-TR" sz="2400" baseline="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operational</a:t>
            </a:r>
            <a:r>
              <a:rPr lang="tr-TR" sz="2400" dirty="0">
                <a:latin typeface="Times New Roman" panose="02020603050405020304" pitchFamily="18" charset="0"/>
                <a:cs typeface="Times New Roman" panose="02020603050405020304" pitchFamily="18" charset="0"/>
              </a:rPr>
              <a:t> OIC</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Member</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Countries</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have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to</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fulfill</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two</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conditions</a:t>
            </a:r>
            <a:r>
              <a:rPr lang="tr-TR" sz="2400" baseline="0" dirty="0">
                <a:latin typeface="Times New Roman" panose="02020603050405020304" pitchFamily="18" charset="0"/>
                <a:cs typeface="Times New Roman" panose="02020603050405020304" pitchFamily="18" charset="0"/>
              </a:rPr>
              <a:t> at </a:t>
            </a:r>
            <a:r>
              <a:rPr lang="tr-TR" sz="2400" baseline="0" dirty="0" err="1">
                <a:latin typeface="Times New Roman" panose="02020603050405020304" pitchFamily="18" charset="0"/>
                <a:cs typeface="Times New Roman" panose="02020603050405020304" pitchFamily="18" charset="0"/>
              </a:rPr>
              <a:t>the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same</a:t>
            </a:r>
            <a:r>
              <a:rPr lang="tr-TR" sz="2400" baseline="0" dirty="0">
                <a:latin typeface="Times New Roman" panose="02020603050405020304" pitchFamily="18" charset="0"/>
                <a:cs typeface="Times New Roman" panose="02020603050405020304" pitchFamily="18" charset="0"/>
              </a:rPr>
              <a:t> time:</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tr-TR" sz="2400" b="1" baseline="0" dirty="0" err="1">
                <a:latin typeface="Times New Roman" panose="02020603050405020304" pitchFamily="18" charset="0"/>
                <a:cs typeface="Times New Roman" panose="02020603050405020304" pitchFamily="18" charset="0"/>
              </a:rPr>
              <a:t>Firstly</a:t>
            </a:r>
            <a:r>
              <a:rPr lang="tr-TR" sz="2400" b="1" baseline="0" dirty="0">
                <a:latin typeface="Times New Roman" panose="02020603050405020304" pitchFamily="18" charset="0"/>
                <a:cs typeface="Times New Roman" panose="02020603050405020304" pitchFamily="18" charset="0"/>
              </a:rPr>
              <a:t> </a:t>
            </a:r>
            <a:r>
              <a:rPr lang="tr-TR" sz="2400" b="0" baseline="0" dirty="0" err="1">
                <a:latin typeface="Times New Roman" panose="02020603050405020304" pitchFamily="18" charset="0"/>
                <a:cs typeface="Times New Roman" panose="02020603050405020304" pitchFamily="18" charset="0"/>
              </a:rPr>
              <a:t>Member</a:t>
            </a:r>
            <a:r>
              <a:rPr lang="tr-TR" sz="2400" b="0" baseline="0" dirty="0">
                <a:latin typeface="Times New Roman" panose="02020603050405020304" pitchFamily="18" charset="0"/>
                <a:cs typeface="Times New Roman" panose="02020603050405020304" pitchFamily="18" charset="0"/>
              </a:rPr>
              <a:t> </a:t>
            </a:r>
            <a:r>
              <a:rPr lang="tr-TR" sz="2400" b="0" baseline="0" dirty="0" err="1">
                <a:latin typeface="Times New Roman" panose="02020603050405020304" pitchFamily="18" charset="0"/>
                <a:cs typeface="Times New Roman" panose="02020603050405020304" pitchFamily="18" charset="0"/>
              </a:rPr>
              <a:t>Countries</a:t>
            </a:r>
            <a:r>
              <a:rPr lang="tr-TR" sz="2400" b="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have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to</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sign</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and</a:t>
            </a:r>
            <a:r>
              <a:rPr lang="tr-TR" sz="2400" baseline="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ratif</a:t>
            </a:r>
            <a:r>
              <a:rPr lang="tr-TR" sz="2400" dirty="0">
                <a:latin typeface="Times New Roman" panose="02020603050405020304" pitchFamily="18" charset="0"/>
                <a:cs typeface="Times New Roman" panose="02020603050405020304" pitchFamily="18" charset="0"/>
              </a:rPr>
              <a:t>y</a:t>
            </a:r>
            <a:r>
              <a:rPr lang="en-GB" sz="2400" dirty="0">
                <a:latin typeface="Times New Roman" panose="02020603050405020304" pitchFamily="18" charset="0"/>
                <a:cs typeface="Times New Roman" panose="02020603050405020304" pitchFamily="18" charset="0"/>
              </a:rPr>
              <a:t> the three</a:t>
            </a:r>
            <a:r>
              <a:rPr lang="tr-TR" sz="2400" baseline="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Agreements</a:t>
            </a:r>
            <a:r>
              <a:rPr lang="tr-TR" sz="2400" dirty="0">
                <a:latin typeface="Times New Roman" panose="02020603050405020304" pitchFamily="18" charset="0"/>
                <a:cs typeface="Times New Roman" panose="02020603050405020304" pitchFamily="18" charset="0"/>
              </a:rPr>
              <a:t> of TPS-OIC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400" b="0" i="0" kern="120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kern="1200" dirty="0">
                <a:solidFill>
                  <a:schemeClr val="tx1"/>
                </a:solidFill>
                <a:effectLst/>
                <a:latin typeface="Arial"/>
                <a:ea typeface="Arial"/>
                <a:cs typeface="Arial"/>
                <a:sym typeface="Arial"/>
              </a:rPr>
              <a:t>«</a:t>
            </a:r>
            <a:r>
              <a:rPr lang="en-US" sz="2000" b="0" i="0" kern="1200" dirty="0">
                <a:solidFill>
                  <a:schemeClr val="tx1"/>
                </a:solidFill>
                <a:effectLst/>
                <a:latin typeface="Arial"/>
                <a:ea typeface="Arial"/>
                <a:cs typeface="Arial"/>
                <a:sym typeface="Arial"/>
              </a:rPr>
              <a:t>Signing is the first step for a Member State in the way of adopting the Agreement. An official of a Member State, specifically authorized for signing the Agreement, could sign the</a:t>
            </a:r>
            <a:r>
              <a:rPr lang="tr-TR" sz="2000" b="0" i="0" kern="1200" dirty="0">
                <a:solidFill>
                  <a:schemeClr val="tx1"/>
                </a:solidFill>
                <a:effectLst/>
                <a:latin typeface="Arial"/>
                <a:ea typeface="Arial"/>
                <a:cs typeface="Arial"/>
                <a:sym typeface="Arial"/>
              </a:rPr>
              <a:t> </a:t>
            </a:r>
            <a:r>
              <a:rPr lang="en-US" sz="2000" b="0" i="0" kern="1200" dirty="0">
                <a:solidFill>
                  <a:schemeClr val="tx1"/>
                </a:solidFill>
                <a:effectLst/>
                <a:latin typeface="Arial"/>
                <a:ea typeface="Arial"/>
                <a:cs typeface="Arial"/>
                <a:sym typeface="Arial"/>
              </a:rPr>
              <a:t>Agreement, the original copy of which is placed at the OIC General Secretariat, Jeddah. It could be signed either in Jeddah or during the annual meetings of the COMCEC.</a:t>
            </a:r>
            <a:r>
              <a:rPr lang="tr-TR" sz="2000" b="0" i="0" kern="1200" dirty="0">
                <a:solidFill>
                  <a:schemeClr val="tx1"/>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i="0" kern="1200" dirty="0">
                <a:solidFill>
                  <a:schemeClr val="tx1"/>
                </a:solidFill>
                <a:effectLst/>
                <a:latin typeface="Arial"/>
                <a:ea typeface="Arial"/>
                <a:cs typeface="Arial"/>
                <a:sym typeface="Arial"/>
              </a:rPr>
              <a:t>«</a:t>
            </a:r>
            <a:r>
              <a:rPr lang="en-US" sz="2000" b="0" i="0" kern="1200" dirty="0">
                <a:solidFill>
                  <a:schemeClr val="tx1"/>
                </a:solidFill>
                <a:effectLst/>
                <a:latin typeface="Arial"/>
                <a:ea typeface="Arial"/>
                <a:cs typeface="Arial"/>
                <a:sym typeface="Arial"/>
              </a:rPr>
              <a:t> The second step is the ratification process, which is more complex and time</a:t>
            </a:r>
            <a:r>
              <a:rPr lang="tr-TR" sz="2000" b="0" i="0" kern="1200" dirty="0">
                <a:solidFill>
                  <a:schemeClr val="tx1"/>
                </a:solidFill>
                <a:effectLst/>
                <a:latin typeface="Arial"/>
                <a:ea typeface="Arial"/>
                <a:cs typeface="Arial"/>
                <a:sym typeface="Arial"/>
              </a:rPr>
              <a:t>-</a:t>
            </a:r>
            <a:r>
              <a:rPr lang="en-US" sz="2000" b="0" i="0" kern="1200" dirty="0">
                <a:solidFill>
                  <a:schemeClr val="tx1"/>
                </a:solidFill>
                <a:effectLst/>
                <a:latin typeface="Arial"/>
                <a:ea typeface="Arial"/>
                <a:cs typeface="Arial"/>
                <a:sym typeface="Arial"/>
              </a:rPr>
              <a:t>consuming compared to the first step and depends on the internal procedure of each Member State for ratification, such as approval by the parliament, by the cabinet etc. The ratifying Member State is</a:t>
            </a:r>
            <a:r>
              <a:rPr lang="tr-TR" sz="2000" b="0" i="0" kern="1200" dirty="0">
                <a:solidFill>
                  <a:schemeClr val="tx1"/>
                </a:solidFill>
                <a:effectLst/>
                <a:latin typeface="Arial"/>
                <a:ea typeface="Arial"/>
                <a:cs typeface="Arial"/>
                <a:sym typeface="Arial"/>
              </a:rPr>
              <a:t> </a:t>
            </a:r>
            <a:r>
              <a:rPr lang="en-US" sz="2000" b="0" i="0" kern="1200" dirty="0">
                <a:solidFill>
                  <a:schemeClr val="tx1"/>
                </a:solidFill>
                <a:effectLst/>
                <a:latin typeface="Arial"/>
                <a:ea typeface="Arial"/>
                <a:cs typeface="Arial"/>
                <a:sym typeface="Arial"/>
              </a:rPr>
              <a:t>to send its</a:t>
            </a:r>
            <a:r>
              <a:rPr lang="tr-TR" sz="2000" b="0" i="0" kern="1200" dirty="0">
                <a:solidFill>
                  <a:schemeClr val="tx1"/>
                </a:solidFill>
                <a:effectLst/>
                <a:latin typeface="Arial"/>
                <a:ea typeface="Arial"/>
                <a:cs typeface="Arial"/>
                <a:sym typeface="Arial"/>
              </a:rPr>
              <a:t> </a:t>
            </a:r>
            <a:r>
              <a:rPr lang="en-US" sz="2000" b="0" i="0" kern="1200" dirty="0">
                <a:solidFill>
                  <a:schemeClr val="tx1"/>
                </a:solidFill>
                <a:effectLst/>
                <a:latin typeface="Arial"/>
                <a:ea typeface="Arial"/>
                <a:cs typeface="Arial"/>
                <a:sym typeface="Arial"/>
              </a:rPr>
              <a:t>instrument of ratification, i.e. the document proving the ratification to the General Secretariat of the OIC.</a:t>
            </a:r>
            <a:endParaRPr lang="tr-TR"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400" baseline="0"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2.</a:t>
            </a:r>
            <a:r>
              <a:rPr lang="tr-TR" sz="2400" b="1" baseline="0" dirty="0">
                <a:latin typeface="Times New Roman" panose="02020603050405020304" pitchFamily="18" charset="0"/>
                <a:cs typeface="Times New Roman" panose="02020603050405020304" pitchFamily="18" charset="0"/>
              </a:rPr>
              <a:t>  </a:t>
            </a:r>
            <a:r>
              <a:rPr lang="tr-TR" sz="2400" b="1" baseline="0" dirty="0" err="1">
                <a:latin typeface="Times New Roman" panose="02020603050405020304" pitchFamily="18" charset="0"/>
                <a:cs typeface="Times New Roman" panose="02020603050405020304" pitchFamily="18" charset="0"/>
              </a:rPr>
              <a:t>Secondly</a:t>
            </a:r>
            <a:r>
              <a:rPr lang="tr-TR" sz="2400" b="1" baseline="0" dirty="0">
                <a:latin typeface="Times New Roman" panose="02020603050405020304" pitchFamily="18" charset="0"/>
                <a:cs typeface="Times New Roman" panose="02020603050405020304" pitchFamily="18" charset="0"/>
              </a:rPr>
              <a:t> </a:t>
            </a:r>
            <a:r>
              <a:rPr lang="tr-TR" sz="2400" b="0" baseline="0" dirty="0" err="1">
                <a:latin typeface="Times New Roman" panose="02020603050405020304" pitchFamily="18" charset="0"/>
                <a:cs typeface="Times New Roman" panose="02020603050405020304" pitchFamily="18" charset="0"/>
              </a:rPr>
              <a:t>Member</a:t>
            </a:r>
            <a:r>
              <a:rPr lang="tr-TR" sz="2400" b="0" baseline="0" dirty="0">
                <a:latin typeface="Times New Roman" panose="02020603050405020304" pitchFamily="18" charset="0"/>
                <a:cs typeface="Times New Roman" panose="02020603050405020304" pitchFamily="18" charset="0"/>
              </a:rPr>
              <a:t> </a:t>
            </a:r>
            <a:r>
              <a:rPr lang="tr-TR" sz="2400" b="0" baseline="0" dirty="0" err="1">
                <a:latin typeface="Times New Roman" panose="02020603050405020304" pitchFamily="18" charset="0"/>
                <a:cs typeface="Times New Roman" panose="02020603050405020304" pitchFamily="18" charset="0"/>
              </a:rPr>
              <a:t>Countries</a:t>
            </a:r>
            <a:r>
              <a:rPr lang="tr-TR" sz="2400" b="1"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have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to</a:t>
            </a:r>
            <a:r>
              <a:rPr lang="tr-TR" sz="2400" baseline="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submi</a:t>
            </a:r>
            <a:r>
              <a:rPr lang="tr-TR" sz="2400" dirty="0">
                <a:latin typeface="Times New Roman" panose="02020603050405020304" pitchFamily="18" charset="0"/>
                <a:cs typeface="Times New Roman" panose="02020603050405020304" pitchFamily="18" charset="0"/>
              </a:rPr>
              <a:t>t </a:t>
            </a:r>
            <a:r>
              <a:rPr lang="en-GB" sz="2400" dirty="0">
                <a:latin typeface="Times New Roman" panose="02020603050405020304" pitchFamily="18" charset="0"/>
                <a:cs typeface="Times New Roman" panose="02020603050405020304" pitchFamily="18" charset="0"/>
              </a:rPr>
              <a:t>the list of concessions to the TNC Secretariat</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u</a:t>
            </a:r>
            <a:r>
              <a:rPr lang="tr-TR" sz="2400" dirty="0" err="1">
                <a:latin typeface="Times New Roman" panose="02020603050405020304" pitchFamily="18" charset="0"/>
                <a:cs typeface="Times New Roman" panose="02020603050405020304" pitchFamily="18" charset="0"/>
              </a:rPr>
              <a:t>ndertaken</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by</a:t>
            </a:r>
            <a:r>
              <a:rPr lang="tr-TR" sz="2400" baseline="0" dirty="0">
                <a:latin typeface="Times New Roman" panose="02020603050405020304" pitchFamily="18" charset="0"/>
                <a:cs typeface="Times New Roman" panose="02020603050405020304" pitchFamily="18" charset="0"/>
              </a:rPr>
              <a:t> ICDT </a:t>
            </a:r>
            <a:r>
              <a:rPr lang="tr-TR" sz="2400" baseline="0" dirty="0" err="1">
                <a:latin typeface="Times New Roman" panose="02020603050405020304" pitchFamily="18" charset="0"/>
                <a:cs typeface="Times New Roman" panose="02020603050405020304" pitchFamily="18" charset="0"/>
              </a:rPr>
              <a:t>and</a:t>
            </a:r>
            <a:r>
              <a:rPr lang="tr-TR" sz="2400" baseline="0" dirty="0">
                <a:latin typeface="Times New Roman" panose="02020603050405020304" pitchFamily="18" charset="0"/>
                <a:cs typeface="Times New Roman" panose="02020603050405020304" pitchFamily="18" charset="0"/>
              </a:rPr>
              <a:t> CCO</a:t>
            </a:r>
            <a:r>
              <a:rPr lang="en-GB" sz="2400"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endParaRPr lang="tr-TR" dirty="0"/>
          </a:p>
          <a:p>
            <a:endParaRPr lang="tr-TR" dirty="0"/>
          </a:p>
          <a:p>
            <a:r>
              <a:rPr lang="tr-TR" sz="2400" b="1" dirty="0" err="1">
                <a:latin typeface="Times New Roman" panose="02020603050405020304" pitchFamily="18" charset="0"/>
                <a:cs typeface="Times New Roman" panose="02020603050405020304" pitchFamily="18" charset="0"/>
              </a:rPr>
              <a:t>For</a:t>
            </a:r>
            <a:r>
              <a:rPr lang="tr-TR" sz="2400" b="1" baseline="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successful implementation of the System</a:t>
            </a:r>
            <a:r>
              <a:rPr lang="en-GB" sz="2400" dirty="0">
                <a:latin typeface="Times New Roman" panose="02020603050405020304" pitchFamily="18" charset="0"/>
                <a:cs typeface="Times New Roman" panose="02020603050405020304" pitchFamily="18" charset="0"/>
              </a:rPr>
              <a:t>, the Member Countries are required to undertake some internal measures, such as;</a:t>
            </a:r>
            <a:endParaRPr lang="tr-TR"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1.</a:t>
            </a:r>
            <a:r>
              <a:rPr lang="en-GB" sz="2400" b="1" i="1" dirty="0">
                <a:latin typeface="Times New Roman" panose="02020603050405020304" pitchFamily="18" charset="0"/>
                <a:cs typeface="Times New Roman" panose="02020603050405020304" pitchFamily="18" charset="0"/>
              </a:rPr>
              <a:t>printing the TPS-OIC Certificate of Origin documents,</a:t>
            </a:r>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2.</a:t>
            </a:r>
            <a:r>
              <a:rPr lang="en-GB" sz="2400" b="1" i="1" dirty="0">
                <a:latin typeface="Times New Roman" panose="02020603050405020304" pitchFamily="18" charset="0"/>
                <a:cs typeface="Times New Roman" panose="02020603050405020304" pitchFamily="18" charset="0"/>
              </a:rPr>
              <a:t>conveying specimen impressions of stamps to the T</a:t>
            </a:r>
            <a:r>
              <a:rPr lang="tr-TR" sz="2400" b="1" i="1" dirty="0">
                <a:latin typeface="Times New Roman" panose="02020603050405020304" pitchFamily="18" charset="0"/>
                <a:cs typeface="Times New Roman" panose="02020603050405020304" pitchFamily="18" charset="0"/>
              </a:rPr>
              <a:t>NC </a:t>
            </a:r>
            <a:r>
              <a:rPr lang="en-GB" sz="2400" b="1" i="1" dirty="0">
                <a:latin typeface="Times New Roman" panose="02020603050405020304" pitchFamily="18" charset="0"/>
                <a:cs typeface="Times New Roman" panose="02020603050405020304" pitchFamily="18" charset="0"/>
              </a:rPr>
              <a:t>Secretariat and</a:t>
            </a:r>
            <a:endParaRPr lang="tr-TR" sz="2400" b="1" i="1" dirty="0">
              <a:latin typeface="Times New Roman" panose="02020603050405020304" pitchFamily="18" charset="0"/>
              <a:cs typeface="Times New Roman" panose="02020603050405020304" pitchFamily="18" charset="0"/>
            </a:endParaRPr>
          </a:p>
          <a:p>
            <a:r>
              <a:rPr lang="tr-TR" sz="2400" b="1" i="1" dirty="0">
                <a:latin typeface="Times New Roman" panose="02020603050405020304" pitchFamily="18" charset="0"/>
                <a:cs typeface="Times New Roman" panose="02020603050405020304" pitchFamily="18" charset="0"/>
              </a:rPr>
              <a:t>3.</a:t>
            </a:r>
            <a:r>
              <a:rPr lang="en-GB" sz="2400" b="1" i="1" dirty="0">
                <a:latin typeface="Times New Roman" panose="02020603050405020304" pitchFamily="18" charset="0"/>
                <a:cs typeface="Times New Roman" panose="02020603050405020304" pitchFamily="18" charset="0"/>
              </a:rPr>
              <a:t>completing the necessary internal legislative and administrative measures.</a:t>
            </a:r>
            <a:endParaRPr lang="tr-TR" sz="2400" b="1" i="1"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After the completion of these measures, the System becomes fully operational</a:t>
            </a:r>
            <a:endParaRPr lang="tr-TR" dirty="0"/>
          </a:p>
        </p:txBody>
      </p:sp>
    </p:spTree>
    <p:extLst>
      <p:ext uri="{BB962C8B-B14F-4D97-AF65-F5344CB8AC3E}">
        <p14:creationId xmlns:p14="http://schemas.microsoft.com/office/powerpoint/2010/main" val="319867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As you kindly recall, the 37th Session of the COMCEC endorsed the decisions of the </a:t>
            </a:r>
            <a:r>
              <a:rPr lang="tr-TR" sz="2400" dirty="0">
                <a:latin typeface="Times New Roman" panose="02020603050405020304" pitchFamily="18" charset="0"/>
                <a:cs typeface="Times New Roman" panose="02020603050405020304" pitchFamily="18" charset="0"/>
              </a:rPr>
              <a:t>TNC </a:t>
            </a:r>
            <a:r>
              <a:rPr lang="en-GB" sz="2400" dirty="0">
                <a:latin typeface="Times New Roman" panose="02020603050405020304" pitchFamily="18" charset="0"/>
                <a:cs typeface="Times New Roman" panose="02020603050405020304" pitchFamily="18" charset="0"/>
              </a:rPr>
              <a:t>Meeting held on 1-2 June 2021, in particular the determination of July 1st, 2022 as the cut-off date for the effectuation of the </a:t>
            </a:r>
            <a:r>
              <a:rPr lang="tr-TR" sz="2400" dirty="0">
                <a:latin typeface="Times New Roman" panose="02020603050405020304" pitchFamily="18" charset="0"/>
                <a:cs typeface="Times New Roman" panose="02020603050405020304" pitchFamily="18" charset="0"/>
              </a:rPr>
              <a:t>S</a:t>
            </a:r>
            <a:r>
              <a:rPr lang="en-GB" sz="2400" dirty="0" err="1">
                <a:latin typeface="Times New Roman" panose="02020603050405020304" pitchFamily="18" charset="0"/>
                <a:cs typeface="Times New Roman" panose="02020603050405020304" pitchFamily="18" charset="0"/>
              </a:rPr>
              <a:t>ystem</a:t>
            </a:r>
            <a:r>
              <a:rPr lang="en-GB" sz="2400" dirty="0">
                <a:latin typeface="Times New Roman" panose="02020603050405020304" pitchFamily="18" charset="0"/>
                <a:cs typeface="Times New Roman" panose="02020603050405020304" pitchFamily="18" charset="0"/>
              </a:rPr>
              <a:t>, and requested the concerned member states to complete the necessary internal procedures and other preparations until that date.</a:t>
            </a:r>
            <a:endParaRPr lang="tr-TR"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Times New Roman" panose="02020603050405020304" pitchFamily="18" charset="0"/>
                <a:cs typeface="Times New Roman" panose="02020603050405020304" pitchFamily="18" charset="0"/>
              </a:rPr>
              <a:t>As the co-secretariat of the TNC, </a:t>
            </a:r>
            <a:r>
              <a:rPr lang="en-GB" sz="2400" dirty="0" err="1">
                <a:latin typeface="Times New Roman" panose="02020603050405020304" pitchFamily="18" charset="0"/>
                <a:cs typeface="Times New Roman" panose="02020603050405020304" pitchFamily="18" charset="0"/>
              </a:rPr>
              <a:t>relevan</a:t>
            </a:r>
            <a:r>
              <a:rPr lang="tr-TR" sz="2400" dirty="0">
                <a:latin typeface="Times New Roman" panose="02020603050405020304" pitchFamily="18" charset="0"/>
                <a:cs typeface="Times New Roman" panose="02020603050405020304" pitchFamily="18" charset="0"/>
              </a:rPr>
              <a:t>t</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documents</a:t>
            </a:r>
            <a:r>
              <a:rPr lang="tr-TR" sz="2400" baseline="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(the lists of authorized bodies, their sample of stamps and signs, and concession lists) of other participating states</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have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been</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communicated</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to</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the</a:t>
            </a:r>
            <a:r>
              <a:rPr lang="tr-TR" sz="2400" baseline="0" dirty="0">
                <a:latin typeface="Times New Roman" panose="02020603050405020304" pitchFamily="18" charset="0"/>
                <a:cs typeface="Times New Roman" panose="02020603050405020304" pitchFamily="18" charset="0"/>
              </a:rPr>
              <a:t> CCO. </a:t>
            </a:r>
            <a:r>
              <a:rPr lang="tr-TR" sz="2400" baseline="0" dirty="0" err="1">
                <a:latin typeface="Times New Roman" panose="02020603050405020304" pitchFamily="18" charset="0"/>
                <a:cs typeface="Times New Roman" panose="02020603050405020304" pitchFamily="18" charset="0"/>
              </a:rPr>
              <a:t>Then</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the</a:t>
            </a:r>
            <a:r>
              <a:rPr lang="tr-TR" sz="2400" baseline="0" dirty="0">
                <a:latin typeface="Times New Roman" panose="02020603050405020304" pitchFamily="18" charset="0"/>
                <a:cs typeface="Times New Roman" panose="02020603050405020304" pitchFamily="18" charset="0"/>
              </a:rPr>
              <a:t> CCO </a:t>
            </a:r>
            <a:r>
              <a:rPr lang="tr-TR" sz="2400" baseline="0" dirty="0" err="1">
                <a:latin typeface="Times New Roman" panose="02020603050405020304" pitchFamily="18" charset="0"/>
                <a:cs typeface="Times New Roman" panose="02020603050405020304" pitchFamily="18" charset="0"/>
              </a:rPr>
              <a:t>conveyed</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all</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these</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documents</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to</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all</a:t>
            </a:r>
            <a:r>
              <a:rPr lang="tr-TR" sz="2400" baseline="0" dirty="0">
                <a:latin typeface="Times New Roman" panose="02020603050405020304" pitchFamily="18" charset="0"/>
                <a:cs typeface="Times New Roman" panose="02020603050405020304" pitchFamily="18" charset="0"/>
              </a:rPr>
              <a:t> TPS-OIC </a:t>
            </a:r>
            <a:r>
              <a:rPr lang="tr-TR" sz="2400" baseline="0" dirty="0" err="1">
                <a:latin typeface="Times New Roman" panose="02020603050405020304" pitchFamily="18" charset="0"/>
                <a:cs typeface="Times New Roman" panose="02020603050405020304" pitchFamily="18" charset="0"/>
              </a:rPr>
              <a:t>Participating</a:t>
            </a:r>
            <a:r>
              <a:rPr lang="tr-TR" sz="2400" baseline="0" dirty="0">
                <a:latin typeface="Times New Roman" panose="02020603050405020304" pitchFamily="18" charset="0"/>
                <a:cs typeface="Times New Roman" panose="02020603050405020304" pitchFamily="18" charset="0"/>
              </a:rPr>
              <a:t> </a:t>
            </a:r>
            <a:r>
              <a:rPr lang="tr-TR" sz="2400" baseline="0" dirty="0" err="1">
                <a:latin typeface="Times New Roman" panose="02020603050405020304" pitchFamily="18" charset="0"/>
                <a:cs typeface="Times New Roman" panose="02020603050405020304" pitchFamily="18" charset="0"/>
              </a:rPr>
              <a:t>States</a:t>
            </a:r>
            <a:r>
              <a:rPr lang="tr-TR" sz="2400" baseline="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through diplomatic channels.</a:t>
            </a:r>
            <a:endParaRPr lang="tr-TR"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err="1">
                <a:latin typeface="Times New Roman" panose="02020603050405020304" pitchFamily="18" charset="0"/>
                <a:cs typeface="Times New Roman" panose="02020603050405020304" pitchFamily="18" charset="0"/>
              </a:rPr>
              <a:t>Afterwards</a:t>
            </a:r>
            <a:r>
              <a:rPr lang="tr-T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n compliance with the relevant decisions/resolutions of the TNC</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the COMCEC Ministerial Sessions, </a:t>
            </a:r>
            <a:r>
              <a:rPr lang="tr-TR" sz="2400" dirty="0" err="1">
                <a:latin typeface="Times New Roman" panose="02020603050405020304" pitchFamily="18" charset="0"/>
                <a:cs typeface="Times New Roman" panose="02020603050405020304" pitchFamily="18" charset="0"/>
              </a:rPr>
              <a:t>full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implementation</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Preferential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Trade</a:t>
            </a:r>
            <a:r>
              <a:rPr lang="tr-TR" sz="2400" dirty="0">
                <a:latin typeface="Times New Roman" panose="02020603050405020304" pitchFamily="18" charset="0"/>
                <a:cs typeface="Times New Roman" panose="02020603050405020304" pitchFamily="18" charset="0"/>
              </a:rPr>
              <a:t> has </a:t>
            </a:r>
            <a:r>
              <a:rPr lang="tr-TR" sz="2400" dirty="0" err="1">
                <a:latin typeface="Times New Roman" panose="02020603050405020304" pitchFamily="18" charset="0"/>
                <a:cs typeface="Times New Roman" panose="02020603050405020304" pitchFamily="18" charset="0"/>
              </a:rPr>
              <a:t>been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started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System</a:t>
            </a:r>
            <a:r>
              <a:rPr lang="tr-TR" sz="2400" dirty="0">
                <a:latin typeface="Times New Roman" panose="02020603050405020304" pitchFamily="18" charset="0"/>
                <a:cs typeface="Times New Roman" panose="02020603050405020304" pitchFamily="18" charset="0"/>
              </a:rPr>
              <a:t>  has </a:t>
            </a:r>
            <a:r>
              <a:rPr lang="tr-TR" sz="2400" dirty="0" err="1">
                <a:latin typeface="Times New Roman" panose="02020603050405020304" pitchFamily="18" charset="0"/>
                <a:cs typeface="Times New Roman" panose="02020603050405020304" pitchFamily="18" charset="0"/>
              </a:rPr>
              <a:t>become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operational</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of July 1st 2022</a:t>
            </a:r>
            <a:r>
              <a:rPr lang="tr-T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2400" noProof="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2400" noProof="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aseline="0" noProof="0" dirty="0">
                <a:latin typeface="Times New Roman" panose="02020603050405020304" pitchFamily="18" charset="0"/>
                <a:ea typeface="Calibri" panose="020F0502020204030204" pitchFamily="34" charset="0"/>
                <a:cs typeface="Times New Roman" panose="02020603050405020304" pitchFamily="18" charset="0"/>
              </a:rPr>
              <a:t>C</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OMCEC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Coordination</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Office e</a:t>
            </a:r>
            <a:r>
              <a:rPr lang="en-US" sz="2400" baseline="0" noProof="0" dirty="0">
                <a:latin typeface="Times New Roman" panose="02020603050405020304" pitchFamily="18" charset="0"/>
                <a:ea typeface="Calibri" panose="020F0502020204030204" pitchFamily="34" charset="0"/>
                <a:cs typeface="Times New Roman" panose="02020603050405020304" pitchFamily="18" charset="0"/>
              </a:rPr>
              <a:t>stablished an online communication platform to better communicate with the TPS-OIC Focal Points.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Latest</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developments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concerning</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System</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is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communicated</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to</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all</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TPS-OIC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Participatings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States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through</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this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platform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along</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with</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diplomatic</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aseline="0" noProof="0" dirty="0" err="1">
                <a:latin typeface="Times New Roman" panose="02020603050405020304" pitchFamily="18" charset="0"/>
                <a:ea typeface="Calibri" panose="020F0502020204030204" pitchFamily="34" charset="0"/>
                <a:cs typeface="Times New Roman" panose="02020603050405020304" pitchFamily="18" charset="0"/>
              </a:rPr>
              <a:t>channels</a:t>
            </a:r>
            <a:r>
              <a:rPr lang="tr-TR" sz="2400" baseline="0" noProof="0" dirty="0">
                <a:latin typeface="Times New Roman" panose="02020603050405020304" pitchFamily="18" charset="0"/>
                <a:ea typeface="Calibri" panose="020F0502020204030204" pitchFamily="34" charset="0"/>
                <a:cs typeface="Times New Roman" panose="02020603050405020304" pitchFamily="18" charset="0"/>
              </a:rPr>
              <a:t>.</a:t>
            </a:r>
            <a:r>
              <a:rPr lang="en-US" sz="2400" baseline="0" noProof="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noProof="0" dirty="0">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noProof="0" dirty="0">
              <a:latin typeface="Times New Roman" panose="02020603050405020304" pitchFamily="18" charset="0"/>
              <a:ea typeface="Calibri" panose="020F0502020204030204" pitchFamily="34" charset="0"/>
              <a:cs typeface="Times New Roman" panose="02020603050405020304" pitchFamily="18" charset="0"/>
            </a:endParaRPr>
          </a:p>
          <a:p>
            <a:endParaRPr lang="en-US" noProof="0" dirty="0"/>
          </a:p>
          <a:p>
            <a:endParaRPr lang="tr-TR" dirty="0"/>
          </a:p>
        </p:txBody>
      </p:sp>
    </p:spTree>
    <p:extLst>
      <p:ext uri="{BB962C8B-B14F-4D97-AF65-F5344CB8AC3E}">
        <p14:creationId xmlns:p14="http://schemas.microsoft.com/office/powerpoint/2010/main" val="349489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1200" dirty="0" err="1">
                <a:latin typeface="Times New Roman" panose="02020603050405020304" pitchFamily="18" charset="0"/>
                <a:ea typeface="Calibri" panose="020F0502020204030204" pitchFamily="34" charset="0"/>
                <a:cs typeface="Times New Roman" panose="02020603050405020304" pitchFamily="18" charset="0"/>
              </a:rPr>
              <a:t>After</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operationalization</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of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the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System</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there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en-GB" sz="1200" dirty="0">
                <a:latin typeface="Times New Roman" panose="02020603050405020304" pitchFamily="18" charset="0"/>
                <a:ea typeface="Calibri" panose="020F0502020204030204" pitchFamily="34" charset="0"/>
                <a:cs typeface="Times New Roman" panose="02020603050405020304" pitchFamily="18" charset="0"/>
              </a:rPr>
              <a:t>has some operational issues to be addressed</a:t>
            </a:r>
            <a:r>
              <a:rPr lang="tr-TR" sz="1200" dirty="0">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In</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this</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regard</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en-GB" sz="1200" dirty="0">
                <a:latin typeface="Times New Roman" panose="02020603050405020304" pitchFamily="18" charset="0"/>
                <a:ea typeface="Calibri" panose="020F0502020204030204" pitchFamily="34" charset="0"/>
                <a:cs typeface="Times New Roman" panose="02020603050405020304" pitchFamily="18" charset="0"/>
              </a:rPr>
              <a:t>a</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series</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of </a:t>
            </a:r>
            <a:r>
              <a:rPr lang="en-GB" sz="1200" dirty="0">
                <a:latin typeface="Times New Roman" panose="02020603050405020304" pitchFamily="18" charset="0"/>
                <a:ea typeface="Calibri" panose="020F0502020204030204" pitchFamily="34" charset="0"/>
                <a:cs typeface="Times New Roman" panose="02020603050405020304" pitchFamily="18" charset="0"/>
              </a:rPr>
              <a:t>TNC Meeting</a:t>
            </a:r>
            <a:r>
              <a:rPr lang="tr-TR" sz="1200" dirty="0">
                <a:latin typeface="Times New Roman" panose="02020603050405020304" pitchFamily="18" charset="0"/>
                <a:ea typeface="Calibri" panose="020F0502020204030204" pitchFamily="34" charset="0"/>
                <a:cs typeface="Times New Roman" panose="02020603050405020304" pitchFamily="18" charset="0"/>
              </a:rPr>
              <a:t>s </a:t>
            </a:r>
            <a:r>
              <a:rPr lang="en-GB" sz="1200" dirty="0">
                <a:latin typeface="Times New Roman" panose="02020603050405020304" pitchFamily="18" charset="0"/>
                <a:ea typeface="Calibri" panose="020F0502020204030204" pitchFamily="34" charset="0"/>
                <a:cs typeface="Times New Roman" panose="02020603050405020304" pitchFamily="18" charset="0"/>
              </a:rPr>
              <a:t> w</a:t>
            </a:r>
            <a:r>
              <a:rPr lang="tr-TR" sz="1200" dirty="0">
                <a:latin typeface="Times New Roman" panose="02020603050405020304" pitchFamily="18" charset="0"/>
                <a:ea typeface="Calibri" panose="020F0502020204030204" pitchFamily="34" charset="0"/>
                <a:cs typeface="Times New Roman" panose="02020603050405020304" pitchFamily="18" charset="0"/>
              </a:rPr>
              <a:t>ere</a:t>
            </a:r>
            <a:r>
              <a:rPr lang="en-GB" sz="1200" dirty="0">
                <a:latin typeface="Times New Roman" panose="02020603050405020304" pitchFamily="18" charset="0"/>
                <a:ea typeface="Calibri" panose="020F0502020204030204" pitchFamily="34" charset="0"/>
                <a:cs typeface="Times New Roman" panose="02020603050405020304" pitchFamily="18" charset="0"/>
              </a:rPr>
              <a:t> convened</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between</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2022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and</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2023.</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Also</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2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two</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Ministerial</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Breakfast</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Meetings</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were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organized</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where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the Honorable Ministers </a:t>
            </a:r>
            <a:r>
              <a:rPr lang="en-US" sz="1200" b="1" dirty="0">
                <a:latin typeface="Times New Roman" panose="02020603050405020304" pitchFamily="18" charset="0"/>
                <a:ea typeface="Calibri" panose="020F0502020204030204" pitchFamily="34" charset="0"/>
                <a:cs typeface="Times New Roman" panose="02020603050405020304" pitchFamily="18" charset="0"/>
              </a:rPr>
              <a:t>reiterated</a:t>
            </a:r>
            <a:r>
              <a:rPr lang="en-US" sz="1200" dirty="0">
                <a:latin typeface="Times New Roman" panose="02020603050405020304" pitchFamily="18" charset="0"/>
                <a:ea typeface="Calibri" panose="020F0502020204030204" pitchFamily="34" charset="0"/>
                <a:cs typeface="Times New Roman" panose="02020603050405020304" pitchFamily="18" charset="0"/>
              </a:rPr>
              <a:t> the importance of increasing intra-OIC trade particularly through full implementation of TPS-OIC and </a:t>
            </a:r>
            <a:r>
              <a:rPr lang="en-US" sz="1200" b="1" dirty="0">
                <a:latin typeface="Times New Roman" panose="02020603050405020304" pitchFamily="18" charset="0"/>
                <a:ea typeface="Calibri" panose="020F0502020204030204" pitchFamily="34" charset="0"/>
                <a:cs typeface="Times New Roman" panose="02020603050405020304" pitchFamily="18" charset="0"/>
              </a:rPr>
              <a:t>indicated</a:t>
            </a:r>
            <a:r>
              <a:rPr lang="en-US" sz="1200" dirty="0">
                <a:latin typeface="Times New Roman" panose="02020603050405020304" pitchFamily="18" charset="0"/>
                <a:ea typeface="Calibri" panose="020F0502020204030204" pitchFamily="34" charset="0"/>
                <a:cs typeface="Times New Roman" panose="02020603050405020304" pitchFamily="18" charset="0"/>
              </a:rPr>
              <a:t> their willingness to extend the scope of TPS-OIC.</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1200" dirty="0" err="1">
                <a:latin typeface="Times New Roman" panose="02020603050405020304" pitchFamily="18" charset="0"/>
                <a:ea typeface="Calibri" panose="020F0502020204030204" pitchFamily="34" charset="0"/>
                <a:cs typeface="Times New Roman" panose="02020603050405020304" pitchFamily="18" charset="0"/>
              </a:rPr>
              <a:t>Within</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this</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latin typeface="Times New Roman" panose="02020603050405020304" pitchFamily="18" charset="0"/>
                <a:ea typeface="Calibri" panose="020F0502020204030204" pitchFamily="34" charset="0"/>
                <a:cs typeface="Times New Roman" panose="02020603050405020304" pitchFamily="18" charset="0"/>
              </a:rPr>
              <a:t>framework</a:t>
            </a:r>
            <a:r>
              <a:rPr lang="tr-TR" sz="1200" dirty="0">
                <a:latin typeface="Times New Roman" panose="02020603050405020304" pitchFamily="18" charset="0"/>
                <a:ea typeface="Calibri" panose="020F0502020204030204" pitchFamily="34" charset="0"/>
                <a:cs typeface="Times New Roman" panose="02020603050405020304" pitchFamily="18" charset="0"/>
              </a:rPr>
              <a:t>, as</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you</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are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well</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sz="1200" baseline="0" dirty="0" err="1">
                <a:latin typeface="Times New Roman" panose="02020603050405020304" pitchFamily="18" charset="0"/>
                <a:ea typeface="Calibri" panose="020F0502020204030204" pitchFamily="34" charset="0"/>
                <a:cs typeface="Times New Roman" panose="02020603050405020304" pitchFamily="18" charset="0"/>
              </a:rPr>
              <a:t>aware</a:t>
            </a:r>
            <a:r>
              <a:rPr lang="tr-TR"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tr-TR" b="1" noProof="0" dirty="0">
                <a:latin typeface="Times New Roman" panose="02020603050405020304" pitchFamily="18" charset="0"/>
                <a:ea typeface="Calibri" panose="020F0502020204030204" pitchFamily="34" charset="0"/>
                <a:cs typeface="Times New Roman" panose="02020603050405020304" pitchFamily="18" charset="0"/>
              </a:rPr>
              <a:t> </a:t>
            </a:r>
            <a:r>
              <a:rPr lang="en-GB" sz="1200" kern="1200" dirty="0">
                <a:solidFill>
                  <a:schemeClr val="tx1"/>
                </a:solidFill>
                <a:effectLst/>
                <a:latin typeface="Arial"/>
                <a:ea typeface="Arial"/>
                <a:cs typeface="Arial"/>
                <a:sym typeface="Arial"/>
              </a:rPr>
              <a:t>H.E. Mr. </a:t>
            </a:r>
            <a:r>
              <a:rPr lang="en-GB" sz="1200" kern="1200" dirty="0" err="1">
                <a:solidFill>
                  <a:schemeClr val="tx1"/>
                </a:solidFill>
                <a:effectLst/>
                <a:latin typeface="Arial"/>
                <a:ea typeface="Arial"/>
                <a:cs typeface="Arial"/>
                <a:sym typeface="Arial"/>
              </a:rPr>
              <a:t>Ömer</a:t>
            </a:r>
            <a:r>
              <a:rPr lang="en-GB" sz="1200" kern="1200" dirty="0">
                <a:solidFill>
                  <a:schemeClr val="tx1"/>
                </a:solidFill>
                <a:effectLst/>
                <a:latin typeface="Arial"/>
                <a:ea typeface="Arial"/>
                <a:cs typeface="Arial"/>
                <a:sym typeface="Arial"/>
              </a:rPr>
              <a:t> BOLAT, the Trade Minister of the Republic of </a:t>
            </a:r>
            <a:r>
              <a:rPr lang="en-GB" sz="1200" kern="1200" dirty="0" err="1">
                <a:solidFill>
                  <a:schemeClr val="tx1"/>
                </a:solidFill>
                <a:effectLst/>
                <a:latin typeface="Arial"/>
                <a:ea typeface="Arial"/>
                <a:cs typeface="Arial"/>
                <a:sym typeface="Arial"/>
              </a:rPr>
              <a:t>Türkiye</a:t>
            </a:r>
            <a:r>
              <a:rPr lang="en-GB" sz="1200" kern="1200" dirty="0">
                <a:solidFill>
                  <a:schemeClr val="tx1"/>
                </a:solidFill>
                <a:effectLst/>
                <a:latin typeface="Arial"/>
                <a:ea typeface="Arial"/>
                <a:cs typeface="Arial"/>
                <a:sym typeface="Arial"/>
              </a:rPr>
              <a:t>, proposed to hold a meeting at the Ministerial level in </a:t>
            </a:r>
            <a:r>
              <a:rPr lang="en-GB" sz="1200" kern="1200" dirty="0" err="1">
                <a:solidFill>
                  <a:schemeClr val="tx1"/>
                </a:solidFill>
                <a:effectLst/>
                <a:latin typeface="Arial"/>
                <a:ea typeface="Arial"/>
                <a:cs typeface="Arial"/>
                <a:sym typeface="Arial"/>
              </a:rPr>
              <a:t>Türkiye</a:t>
            </a:r>
            <a:r>
              <a:rPr lang="en-GB" sz="1200" kern="1200" dirty="0">
                <a:solidFill>
                  <a:schemeClr val="tx1"/>
                </a:solidFill>
                <a:effectLst/>
                <a:latin typeface="Arial"/>
                <a:ea typeface="Arial"/>
                <a:cs typeface="Arial"/>
                <a:sym typeface="Arial"/>
              </a:rPr>
              <a:t> in 2024 to initiate new rounds of negotiations to expand the scope of TPS-OIC.</a:t>
            </a:r>
            <a:endParaRPr lang="tr-TR" sz="1200" kern="120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200" kern="1200" dirty="0">
              <a:solidFill>
                <a:schemeClr val="tx1"/>
              </a:solidFill>
              <a:effectLst/>
              <a:latin typeface="Arial"/>
              <a:ea typeface="Arial"/>
              <a:cs typeface="Arial"/>
              <a:sym typeface="Arial"/>
            </a:endParaRPr>
          </a:p>
          <a:p>
            <a:pPr marL="0" lvl="1" indent="0" algn="just">
              <a:lnSpc>
                <a:spcPct val="107000"/>
              </a:lnSpc>
              <a:spcBef>
                <a:spcPts val="1000"/>
              </a:spcBef>
              <a:spcAft>
                <a:spcPts val="800"/>
              </a:spcAft>
              <a:buFont typeface="Wingdings" panose="05000000000000000000" pitchFamily="2" charset="2"/>
              <a:buNone/>
            </a:pP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Third TPS-OIC TNC Meeting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was</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held</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Ministerial</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level</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in İstanbul on 10-11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June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2024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to</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initiate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new</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round</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for</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expanding</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scope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of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System</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8348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r>
              <a:rPr lang="tr-TR" sz="2400" b="0" i="0" kern="1200" dirty="0" err="1">
                <a:solidFill>
                  <a:schemeClr val="tx1"/>
                </a:solidFill>
                <a:effectLst/>
                <a:latin typeface="Times New Roman" panose="02020603050405020304" pitchFamily="18" charset="0"/>
                <a:ea typeface="Arial"/>
                <a:cs typeface="Times New Roman" panose="02020603050405020304" pitchFamily="18" charset="0"/>
                <a:sym typeface="Arial"/>
              </a:rPr>
              <a:t>During</a:t>
            </a:r>
            <a:r>
              <a:rPr lang="tr-TR" sz="2400" b="0" i="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2400" b="0" i="0" kern="1200" dirty="0" err="1">
                <a:solidFill>
                  <a:schemeClr val="tx1"/>
                </a:solidFill>
                <a:effectLst/>
                <a:latin typeface="Times New Roman" panose="02020603050405020304" pitchFamily="18" charset="0"/>
                <a:ea typeface="Arial"/>
                <a:cs typeface="Times New Roman" panose="02020603050405020304" pitchFamily="18" charset="0"/>
                <a:sym typeface="Arial"/>
              </a:rPr>
              <a:t>the</a:t>
            </a:r>
            <a:r>
              <a:rPr lang="tr-TR" sz="2400" b="0" i="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Meeting, i</a:t>
            </a:r>
            <a:r>
              <a:rPr lang="en-US" sz="2400" b="0" i="0" kern="1200" dirty="0">
                <a:solidFill>
                  <a:schemeClr val="tx1"/>
                </a:solidFill>
                <a:effectLst/>
                <a:latin typeface="Times New Roman" panose="02020603050405020304" pitchFamily="18" charset="0"/>
                <a:ea typeface="Arial"/>
                <a:cs typeface="Times New Roman" panose="02020603050405020304" pitchFamily="18" charset="0"/>
                <a:sym typeface="Arial"/>
              </a:rPr>
              <a:t>t was underlined that the smooth implementation of the TPS-OIC is a priority for all the Participating States.</a:t>
            </a:r>
            <a:r>
              <a:rPr lang="tr-TR" sz="2400" b="0" i="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2400" dirty="0" err="1">
                <a:latin typeface="Times New Roman" panose="02020603050405020304" pitchFamily="18" charset="0"/>
                <a:cs typeface="Times New Roman" panose="02020603050405020304" pitchFamily="18" charset="0"/>
              </a:rPr>
              <a:t>Furthermore</a:t>
            </a:r>
            <a:r>
              <a:rPr lang="tr-TR" sz="2400" baseline="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Honorable Ministers adopted İstanbul Ministerial Declaration</a:t>
            </a:r>
            <a:r>
              <a:rPr lang="tr-TR" sz="2400" dirty="0">
                <a:latin typeface="Times New Roman" panose="02020603050405020304" pitchFamily="18" charset="0"/>
                <a:cs typeface="Times New Roman" panose="02020603050405020304" pitchFamily="18" charset="0"/>
              </a:rPr>
              <a:t>.</a:t>
            </a:r>
            <a:r>
              <a:rPr lang="tr-TR" sz="2400" baseline="0" dirty="0">
                <a:latin typeface="Times New Roman" panose="02020603050405020304" pitchFamily="18" charset="0"/>
                <a:cs typeface="Times New Roman" panose="02020603050405020304" pitchFamily="18" charset="0"/>
              </a:rPr>
              <a:t> </a:t>
            </a:r>
          </a:p>
          <a:p>
            <a:pPr marL="0" lvl="1" indent="0" algn="just">
              <a:lnSpc>
                <a:spcPct val="107000"/>
              </a:lnSpc>
              <a:spcBef>
                <a:spcPts val="1000"/>
              </a:spcBef>
              <a:spcAft>
                <a:spcPts val="800"/>
              </a:spcAft>
              <a:buFont typeface="Wingdings" panose="05000000000000000000" pitchFamily="2" charset="2"/>
              <a:buNone/>
            </a:pPr>
            <a:endPar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r>
              <a:rPr lang="tr-TR" sz="2400" baseline="0" dirty="0" err="1">
                <a:latin typeface="Times New Roman" panose="02020603050405020304" pitchFamily="18" charset="0"/>
                <a:cs typeface="Times New Roman" panose="02020603050405020304" pitchFamily="18" charset="0"/>
              </a:rPr>
              <a:t>The</a:t>
            </a:r>
            <a:r>
              <a:rPr lang="tr-TR" sz="2400" baseline="0" dirty="0">
                <a:latin typeface="Times New Roman" panose="02020603050405020304" pitchFamily="18" charset="0"/>
                <a:cs typeface="Times New Roman" panose="02020603050405020304" pitchFamily="18" charset="0"/>
              </a:rPr>
              <a:t> </a:t>
            </a:r>
            <a:r>
              <a:rPr lang="en-US" sz="2400" dirty="0"/>
              <a:t>Ministers and Heads of Delegations of OIC Member States attending</a:t>
            </a:r>
            <a:r>
              <a:rPr lang="tr-TR" sz="2400" dirty="0"/>
              <a:t> </a:t>
            </a:r>
            <a:r>
              <a:rPr lang="tr-TR" sz="2400" dirty="0" err="1"/>
              <a:t>to</a:t>
            </a:r>
            <a:r>
              <a:rPr lang="tr-TR" sz="2400" dirty="0"/>
              <a:t> </a:t>
            </a:r>
            <a:r>
              <a:rPr lang="tr-TR" sz="2400" dirty="0" err="1"/>
              <a:t>the</a:t>
            </a:r>
            <a:r>
              <a:rPr lang="tr-TR" sz="2400" dirty="0"/>
              <a:t> </a:t>
            </a:r>
            <a:r>
              <a:rPr lang="tr-TR" sz="2400" dirty="0" err="1"/>
              <a:t>said</a:t>
            </a:r>
            <a:r>
              <a:rPr lang="tr-TR" sz="2400" baseline="0" dirty="0"/>
              <a:t> Meeting</a:t>
            </a:r>
            <a:r>
              <a:rPr lang="en-US" sz="2400" dirty="0"/>
              <a:t> </a:t>
            </a:r>
            <a:r>
              <a:rPr lang="tr-TR" sz="2400" baseline="0" dirty="0" err="1">
                <a:latin typeface="Times New Roman" panose="02020603050405020304" pitchFamily="18" charset="0"/>
                <a:cs typeface="Times New Roman" panose="02020603050405020304" pitchFamily="18" charset="0"/>
              </a:rPr>
              <a:t>took</a:t>
            </a:r>
            <a:r>
              <a:rPr lang="tr-TR" sz="2400" baseline="0" dirty="0">
                <a:latin typeface="Times New Roman" panose="02020603050405020304" pitchFamily="18" charset="0"/>
                <a:cs typeface="Times New Roman" panose="02020603050405020304" pitchFamily="18" charset="0"/>
              </a:rPr>
              <a:t> </a:t>
            </a:r>
            <a:r>
              <a:rPr lang="en-US" sz="2400" dirty="0"/>
              <a:t>note of the initial discussions on a draft “Work Plan for Potential Expansion of TPS-OIC”</a:t>
            </a:r>
            <a:r>
              <a:rPr lang="tr-TR" sz="2400" dirty="0"/>
              <a:t> </a:t>
            </a:r>
            <a:r>
              <a:rPr lang="en-US" sz="2400" dirty="0"/>
              <a:t>presented by the Republic of </a:t>
            </a:r>
            <a:r>
              <a:rPr lang="en-US" sz="2400" dirty="0" err="1"/>
              <a:t>Türkiye</a:t>
            </a:r>
            <a:r>
              <a:rPr lang="tr-TR" sz="2400" dirty="0"/>
              <a:t>.</a:t>
            </a:r>
            <a:r>
              <a:rPr lang="en-US" sz="2400" dirty="0"/>
              <a:t> </a:t>
            </a:r>
            <a:r>
              <a:rPr lang="tr-TR" sz="2400" kern="1200" dirty="0" err="1">
                <a:solidFill>
                  <a:schemeClr val="tx1"/>
                </a:solidFill>
                <a:effectLst/>
                <a:latin typeface="Times New Roman" panose="02020603050405020304" pitchFamily="18" charset="0"/>
                <a:ea typeface="Arial"/>
                <a:cs typeface="Times New Roman" panose="02020603050405020304" pitchFamily="18" charset="0"/>
                <a:sym typeface="Arial"/>
              </a:rPr>
              <a:t>They</a:t>
            </a:r>
            <a:r>
              <a:rPr lang="tr-TR" sz="240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2400" kern="1200" dirty="0" err="1">
                <a:solidFill>
                  <a:schemeClr val="tx1"/>
                </a:solidFill>
                <a:effectLst/>
                <a:latin typeface="Times New Roman" panose="02020603050405020304" pitchFamily="18" charset="0"/>
                <a:ea typeface="Arial"/>
                <a:cs typeface="Times New Roman" panose="02020603050405020304" pitchFamily="18" charset="0"/>
                <a:sym typeface="Arial"/>
              </a:rPr>
              <a:t>also</a:t>
            </a:r>
            <a:r>
              <a:rPr lang="tr-TR" sz="2400" kern="120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en-US" sz="2400" dirty="0"/>
              <a:t>task</a:t>
            </a:r>
            <a:r>
              <a:rPr lang="tr-TR" sz="2400" dirty="0" err="1"/>
              <a:t>ed</a:t>
            </a:r>
            <a:r>
              <a:rPr lang="en-US" sz="2400" dirty="0"/>
              <a:t> </a:t>
            </a:r>
            <a:r>
              <a:rPr lang="tr-TR" sz="2400" dirty="0"/>
              <a:t> </a:t>
            </a:r>
            <a:r>
              <a:rPr lang="tr-TR" sz="2400" dirty="0" err="1"/>
              <a:t>the</a:t>
            </a:r>
            <a:r>
              <a:rPr lang="tr-TR" sz="2400" dirty="0"/>
              <a:t> </a:t>
            </a:r>
            <a:r>
              <a:rPr lang="en-US" sz="2400" dirty="0"/>
              <a:t>relevant authorities to continue the engagement under TNC</a:t>
            </a:r>
            <a:r>
              <a:rPr lang="tr-TR" sz="2400" dirty="0"/>
              <a:t>.</a:t>
            </a:r>
          </a:p>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r>
              <a:rPr lang="tr-TR" sz="2400" dirty="0"/>
              <a:t> </a:t>
            </a:r>
            <a:endParaRPr lang="tr-TR" sz="2400" kern="1200" baseline="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r>
              <a:rPr lang="tr-TR" sz="2400" kern="1200" baseline="0" dirty="0" err="1">
                <a:solidFill>
                  <a:schemeClr val="tx1"/>
                </a:solidFill>
                <a:effectLst/>
                <a:latin typeface="Times New Roman" panose="02020603050405020304" pitchFamily="18" charset="0"/>
                <a:ea typeface="Arial"/>
                <a:cs typeface="Times New Roman" panose="02020603050405020304" pitchFamily="18" charset="0"/>
                <a:sym typeface="Arial"/>
              </a:rPr>
              <a:t>During</a:t>
            </a:r>
            <a:r>
              <a:rPr lang="tr-TR" sz="240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a:t>
            </a:r>
            <a:r>
              <a:rPr lang="tr-TR" sz="2400" kern="1200" baseline="0" dirty="0" err="1">
                <a:solidFill>
                  <a:schemeClr val="tx1"/>
                </a:solidFill>
                <a:effectLst/>
                <a:latin typeface="Times New Roman" panose="02020603050405020304" pitchFamily="18" charset="0"/>
                <a:ea typeface="Arial"/>
                <a:cs typeface="Times New Roman" panose="02020603050405020304" pitchFamily="18" charset="0"/>
                <a:sym typeface="Arial"/>
              </a:rPr>
              <a:t>the</a:t>
            </a:r>
            <a:r>
              <a:rPr lang="tr-TR" sz="2400" kern="1200" baseline="0" dirty="0">
                <a:solidFill>
                  <a:schemeClr val="tx1"/>
                </a:solidFill>
                <a:effectLst/>
                <a:latin typeface="Times New Roman" panose="02020603050405020304" pitchFamily="18" charset="0"/>
                <a:ea typeface="Arial"/>
                <a:cs typeface="Times New Roman" panose="02020603050405020304" pitchFamily="18" charset="0"/>
                <a:sym typeface="Arial"/>
              </a:rPr>
              <a:t> Meeting, </a:t>
            </a:r>
            <a:r>
              <a:rPr lang="tr-TR" sz="2400" kern="1200" baseline="0" dirty="0">
                <a:solidFill>
                  <a:schemeClr val="tx1"/>
                </a:solidFill>
                <a:effectLst/>
                <a:latin typeface="Arial"/>
                <a:ea typeface="Arial"/>
                <a:cs typeface="Arial"/>
                <a:sym typeface="Arial"/>
              </a:rPr>
              <a:t>t</a:t>
            </a:r>
            <a:r>
              <a:rPr lang="en-US" sz="2400" dirty="0"/>
              <a:t>he TNC Secretariat was instructed to conduct a study on the benefits, challenges, and potentials of the TPS-OIC, in cooperation with the interested OIC Institutions, by taking into consideration international best practices.</a:t>
            </a:r>
            <a:endParaRPr lang="tr-TR" sz="2400" kern="1200" baseline="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endParaRPr lang="tr-TR" sz="2400" kern="1200" dirty="0">
              <a:solidFill>
                <a:schemeClr val="tx1"/>
              </a:solidFill>
              <a:effectLst/>
              <a:latin typeface="Times New Roman" panose="02020603050405020304" pitchFamily="18" charset="0"/>
              <a:ea typeface="Arial"/>
              <a:cs typeface="Times New Roman" panose="02020603050405020304" pitchFamily="18" charset="0"/>
              <a:sym typeface="Arial"/>
            </a:endParaRPr>
          </a:p>
          <a:p>
            <a:pPr marL="0" lvl="1" indent="0" algn="just">
              <a:lnSpc>
                <a:spcPct val="107000"/>
              </a:lnSpc>
              <a:spcBef>
                <a:spcPts val="1000"/>
              </a:spcBef>
              <a:spcAft>
                <a:spcPts val="800"/>
              </a:spcAft>
              <a:buFont typeface="Wingdings" panose="05000000000000000000" pitchFamily="2" charset="2"/>
              <a:buNone/>
            </a:pPr>
            <a:r>
              <a:rPr lang="en-US" sz="2400" dirty="0"/>
              <a:t>Furthermore, regarding the potential expansion of the TPS-OIC, TNC Secretariat was also assigned to prepare, in consultation with the OIC General Secretariat, a legal explanatory note on the date of entry into force of the TPS-OIC Agreements.</a:t>
            </a:r>
            <a:endParaRPr lang="tr-TR" sz="2400" b="0" baseline="0" noProof="0" dirty="0">
              <a:latin typeface="Times New Roman" panose="02020603050405020304" pitchFamily="18" charset="0"/>
              <a:cs typeface="Times New Roman" panose="02020603050405020304" pitchFamily="18" charset="0"/>
            </a:endParaRPr>
          </a:p>
          <a:p>
            <a:pPr marL="0" lvl="1" indent="0" algn="just">
              <a:lnSpc>
                <a:spcPct val="107000"/>
              </a:lnSpc>
              <a:spcBef>
                <a:spcPts val="1000"/>
              </a:spcBef>
              <a:spcAft>
                <a:spcPts val="800"/>
              </a:spcAft>
              <a:buFont typeface="Wingdings" panose="05000000000000000000" pitchFamily="2" charset="2"/>
              <a:buNone/>
            </a:pPr>
            <a:endPar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0" marR="0" lvl="1" indent="0" algn="just" defTabSz="914400" rtl="0" eaLnBrk="1" fontAlgn="auto" latinLnBrk="0" hangingPunct="1">
              <a:lnSpc>
                <a:spcPct val="107000"/>
              </a:lnSpc>
              <a:spcBef>
                <a:spcPts val="1000"/>
              </a:spcBef>
              <a:spcAft>
                <a:spcPts val="800"/>
              </a:spcAft>
              <a:buClrTx/>
              <a:buSzTx/>
              <a:buFont typeface="Wingdings" panose="05000000000000000000" pitchFamily="2" charset="2"/>
              <a:buNone/>
              <a:tabLst/>
              <a:defRPr/>
            </a:pPr>
            <a:r>
              <a:rPr lang="en-GB" sz="1200" kern="1200" dirty="0">
                <a:solidFill>
                  <a:schemeClr val="tx1"/>
                </a:solidFill>
                <a:effectLst/>
                <a:latin typeface="Arial"/>
                <a:ea typeface="Arial"/>
                <a:cs typeface="Arial"/>
                <a:sym typeface="Arial"/>
              </a:rPr>
              <a:t>In this regard, TNC Secretariat fulfilled the tasks and circulated the concerned documents in three languages (Arabic, English and French) to the all OIC Member Countries through diplomatic channels</a:t>
            </a:r>
            <a:r>
              <a:rPr lang="tr-TR" sz="1200" kern="1200" dirty="0">
                <a:solidFill>
                  <a:schemeClr val="tx1"/>
                </a:solidFill>
                <a:effectLst/>
                <a:latin typeface="Arial"/>
                <a:ea typeface="Arial"/>
                <a:cs typeface="Arial"/>
                <a:sym typeface="Arial"/>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before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the</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40th COMCEC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Ministerial</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 </a:t>
            </a:r>
            <a:r>
              <a:rPr lang="tr-TR" sz="2400" b="0" baseline="0" noProof="0" dirty="0" err="1">
                <a:latin typeface="Times New Roman" panose="02020603050405020304" pitchFamily="18" charset="0"/>
                <a:ea typeface="Calibri" panose="020F0502020204030204" pitchFamily="34" charset="0"/>
                <a:cs typeface="Times New Roman" panose="02020603050405020304" pitchFamily="18" charset="0"/>
              </a:rPr>
              <a:t>Session</a:t>
            </a:r>
            <a:r>
              <a:rPr lang="tr-TR" sz="2400" b="0" baseline="0" noProof="0" dirty="0">
                <a:latin typeface="Times New Roman" panose="02020603050405020304" pitchFamily="18" charset="0"/>
                <a:ea typeface="Calibri" panose="020F0502020204030204" pitchFamily="34" charset="0"/>
                <a:cs typeface="Times New Roman" panose="02020603050405020304" pitchFamily="18" charset="0"/>
              </a:rPr>
              <a:t>.</a:t>
            </a:r>
            <a:endParaRPr lang="tr-TR" sz="2200" b="1"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lvl="1" indent="-342900" algn="just">
              <a:lnSpc>
                <a:spcPct val="107000"/>
              </a:lnSpc>
              <a:spcBef>
                <a:spcPts val="1000"/>
              </a:spcBef>
              <a:spcAft>
                <a:spcPts val="800"/>
              </a:spcAft>
              <a:buFont typeface="Wingdings" panose="05000000000000000000" pitchFamily="2" charset="2"/>
              <a:buChar char="Ø"/>
            </a:pPr>
            <a:endParaRPr lang="en-US" sz="2200" b="1" baseline="0" noProof="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881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342900" marR="0" lvl="1" indent="-342900" algn="just"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lang="tr-TR" sz="2400" b="1" dirty="0">
                <a:latin typeface="Times New Roman" panose="02020603050405020304" pitchFamily="18" charset="0"/>
                <a:cs typeface="Times New Roman" panose="02020603050405020304" pitchFamily="18" charset="0"/>
              </a:rPr>
              <a:t>On </a:t>
            </a:r>
            <a:r>
              <a:rPr lang="tr-TR" sz="2400" b="1" dirty="0" err="1">
                <a:latin typeface="Times New Roman" panose="02020603050405020304" pitchFamily="18" charset="0"/>
                <a:cs typeface="Times New Roman" panose="02020603050405020304" pitchFamily="18" charset="0"/>
              </a:rPr>
              <a:t>the</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other</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hand</a:t>
            </a:r>
            <a:r>
              <a:rPr lang="tr-TR" sz="2400" b="1" dirty="0">
                <a:latin typeface="Times New Roman" panose="02020603050405020304" pitchFamily="18" charset="0"/>
                <a:cs typeface="Times New Roman" panose="02020603050405020304" pitchFamily="18" charset="0"/>
              </a:rPr>
              <a:t>, </a:t>
            </a:r>
            <a:r>
              <a:rPr lang="tr-TR" sz="2400" b="0" dirty="0">
                <a:latin typeface="Times New Roman" panose="02020603050405020304" pitchFamily="18" charset="0"/>
                <a:cs typeface="Times New Roman" panose="02020603050405020304" pitchFamily="18" charset="0"/>
              </a:rPr>
              <a:t>40th </a:t>
            </a:r>
            <a:r>
              <a:rPr lang="tr-TR" sz="2400" b="0" dirty="0" err="1">
                <a:latin typeface="Times New Roman" panose="02020603050405020304" pitchFamily="18" charset="0"/>
                <a:cs typeface="Times New Roman" panose="02020603050405020304" pitchFamily="18" charset="0"/>
              </a:rPr>
              <a:t>Session</a:t>
            </a:r>
            <a:r>
              <a:rPr lang="tr-TR" sz="2400" b="0" dirty="0">
                <a:latin typeface="Times New Roman" panose="02020603050405020304" pitchFamily="18" charset="0"/>
                <a:cs typeface="Times New Roman" panose="02020603050405020304" pitchFamily="18" charset="0"/>
              </a:rPr>
              <a:t> of COMCEC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successfully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held</a:t>
            </a:r>
            <a:r>
              <a:rPr lang="tr-TR" sz="2400" dirty="0">
                <a:latin typeface="Times New Roman" panose="02020603050405020304" pitchFamily="18" charset="0"/>
                <a:cs typeface="Times New Roman" panose="02020603050405020304" pitchFamily="18" charset="0"/>
              </a:rPr>
              <a:t> on 2-5 </a:t>
            </a:r>
            <a:r>
              <a:rPr lang="tr-TR" sz="2400" dirty="0" err="1">
                <a:latin typeface="Times New Roman" panose="02020603050405020304" pitchFamily="18" charset="0"/>
                <a:cs typeface="Times New Roman" panose="02020603050405020304" pitchFamily="18" charset="0"/>
              </a:rPr>
              <a:t>November</a:t>
            </a:r>
            <a:r>
              <a:rPr lang="tr-TR" sz="2400" dirty="0">
                <a:latin typeface="Times New Roman" panose="02020603050405020304" pitchFamily="18" charset="0"/>
                <a:cs typeface="Times New Roman" panose="02020603050405020304" pitchFamily="18" charset="0"/>
              </a:rPr>
              <a:t> 2024 in İstanbul.</a:t>
            </a:r>
          </a:p>
          <a:p>
            <a:pPr marL="0" lvl="1" indent="0" algn="just">
              <a:lnSpc>
                <a:spcPct val="107000"/>
              </a:lnSpc>
              <a:spcBef>
                <a:spcPts val="1000"/>
              </a:spcBef>
              <a:spcAft>
                <a:spcPts val="800"/>
              </a:spcAft>
              <a:buFont typeface="Wingdings" panose="05000000000000000000" pitchFamily="2" charset="2"/>
              <a:buNone/>
            </a:pPr>
            <a:endParaRPr lang="tr-TR" sz="2400" b="1" dirty="0">
              <a:latin typeface="Times New Roman" panose="02020603050405020304" pitchFamily="18" charset="0"/>
              <a:cs typeface="Times New Roman" panose="02020603050405020304" pitchFamily="18" charset="0"/>
            </a:endParaRPr>
          </a:p>
          <a:p>
            <a:pPr marL="342900" lvl="1" indent="-342900" algn="just">
              <a:lnSpc>
                <a:spcPct val="107000"/>
              </a:lnSpc>
              <a:spcBef>
                <a:spcPts val="1000"/>
              </a:spcBef>
              <a:spcAft>
                <a:spcPts val="800"/>
              </a:spcAft>
              <a:buFont typeface="Wingdings" panose="05000000000000000000" pitchFamily="2" charset="2"/>
              <a:buChar char="Ø"/>
            </a:pPr>
            <a:r>
              <a:rPr lang="tr-TR" sz="2400" b="1" dirty="0" err="1">
                <a:latin typeface="Times New Roman" panose="02020603050405020304" pitchFamily="18" charset="0"/>
                <a:cs typeface="Times New Roman" panose="02020603050405020304" pitchFamily="18" charset="0"/>
              </a:rPr>
              <a:t>The</a:t>
            </a:r>
            <a:r>
              <a:rPr lang="tr-TR" sz="2400" b="1" dirty="0">
                <a:latin typeface="Times New Roman" panose="02020603050405020304" pitchFamily="18" charset="0"/>
                <a:cs typeface="Times New Roman" panose="02020603050405020304" pitchFamily="18" charset="0"/>
              </a:rPr>
              <a:t> 40th </a:t>
            </a:r>
            <a:r>
              <a:rPr lang="tr-TR" sz="2400" b="1" dirty="0" err="1">
                <a:latin typeface="Times New Roman" panose="02020603050405020304" pitchFamily="18" charset="0"/>
                <a:cs typeface="Times New Roman" panose="02020603050405020304" pitchFamily="18" charset="0"/>
              </a:rPr>
              <a:t>Session</a:t>
            </a:r>
            <a:r>
              <a:rPr lang="tr-TR"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welcome</a:t>
            </a:r>
            <a:r>
              <a:rPr lang="tr-TR" sz="2400" b="1" dirty="0">
                <a:latin typeface="Times New Roman" panose="02020603050405020304" pitchFamily="18" charset="0"/>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 the decisions adopted at the</a:t>
            </a:r>
            <a:r>
              <a:rPr lang="tr-TR"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TNC</a:t>
            </a:r>
            <a:r>
              <a:rPr lang="tr-TR" sz="2400" b="1" dirty="0">
                <a:latin typeface="Times New Roman" panose="02020603050405020304" pitchFamily="18" charset="0"/>
                <a:cs typeface="Times New Roman" panose="02020603050405020304" pitchFamily="18" charset="0"/>
              </a:rPr>
              <a:t> Meeting</a:t>
            </a:r>
            <a:r>
              <a:rPr lang="en-US" sz="2400" b="1" dirty="0">
                <a:latin typeface="Times New Roman" panose="02020603050405020304" pitchFamily="18" charset="0"/>
                <a:cs typeface="Times New Roman" panose="02020603050405020304" pitchFamily="18" charset="0"/>
              </a:rPr>
              <a:t>, hosted by </a:t>
            </a:r>
            <a:r>
              <a:rPr lang="en-US" sz="2400" b="1" dirty="0" err="1">
                <a:latin typeface="Times New Roman" panose="02020603050405020304" pitchFamily="18" charset="0"/>
                <a:cs typeface="Times New Roman" panose="02020603050405020304" pitchFamily="18" charset="0"/>
              </a:rPr>
              <a:t>Türkiye</a:t>
            </a:r>
            <a:r>
              <a:rPr lang="tr-TR" sz="2400" b="1" dirty="0">
                <a:latin typeface="Times New Roman" panose="02020603050405020304" pitchFamily="18" charset="0"/>
                <a:cs typeface="Times New Roman" panose="02020603050405020304" pitchFamily="18" charset="0"/>
              </a:rPr>
              <a:t> in </a:t>
            </a:r>
            <a:r>
              <a:rPr lang="en-US" sz="2400" b="1" dirty="0">
                <a:latin typeface="Times New Roman" panose="02020603050405020304" pitchFamily="18" charset="0"/>
                <a:cs typeface="Times New Roman" panose="02020603050405020304" pitchFamily="18" charset="0"/>
              </a:rPr>
              <a:t>2024, and request</a:t>
            </a:r>
            <a:r>
              <a:rPr lang="tr-TR" sz="2400" b="1" dirty="0" err="1">
                <a:latin typeface="Times New Roman" panose="02020603050405020304" pitchFamily="18" charset="0"/>
                <a:cs typeface="Times New Roman" panose="02020603050405020304" pitchFamily="18" charset="0"/>
              </a:rPr>
              <a:t>ed</a:t>
            </a:r>
            <a:r>
              <a:rPr lang="en-US" sz="2400" b="1" dirty="0">
                <a:latin typeface="Times New Roman" panose="02020603050405020304" pitchFamily="18" charset="0"/>
                <a:cs typeface="Times New Roman" panose="02020603050405020304" pitchFamily="18" charset="0"/>
              </a:rPr>
              <a:t> the continuation of technical reviews in 2025.</a:t>
            </a:r>
            <a:r>
              <a:rPr lang="en-US" sz="2400" dirty="0">
                <a:latin typeface="Times New Roman" panose="02020603050405020304" pitchFamily="18" charset="0"/>
                <a:cs typeface="Times New Roman" panose="02020603050405020304" pitchFamily="18" charset="0"/>
              </a:rPr>
              <a:t> These reviews aim to explore the potential expansion of TPS-OIC through broader product coverage and the inclusion of new disciplines. </a:t>
            </a:r>
            <a:endParaRPr lang="tr-TR" sz="2400" dirty="0">
              <a:latin typeface="Times New Roman" panose="02020603050405020304" pitchFamily="18" charset="0"/>
              <a:cs typeface="Times New Roman" panose="02020603050405020304" pitchFamily="18" charset="0"/>
            </a:endParaRPr>
          </a:p>
          <a:p>
            <a:pPr marL="342900" lvl="1" indent="-342900" algn="just">
              <a:lnSpc>
                <a:spcPct val="107000"/>
              </a:lnSpc>
              <a:spcBef>
                <a:spcPts val="1000"/>
              </a:spcBef>
              <a:spcAft>
                <a:spcPts val="800"/>
              </a:spcAf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lvl="1" indent="-342900" algn="just">
              <a:lnSpc>
                <a:spcPct val="107000"/>
              </a:lnSpc>
              <a:spcBef>
                <a:spcPts val="1000"/>
              </a:spcBef>
              <a:spcAft>
                <a:spcPts val="800"/>
              </a:spcAft>
              <a:buFont typeface="Wingdings" panose="05000000000000000000" pitchFamily="2" charset="2"/>
              <a:buChar char="Ø"/>
            </a:pPr>
            <a:r>
              <a:rPr lang="en-US" sz="2400" dirty="0"/>
              <a:t>Recalling the relevant resolutions of the 40th Session of the COMCEC, the Committee </a:t>
            </a:r>
            <a:r>
              <a:rPr lang="en-US" sz="2400" b="1" dirty="0"/>
              <a:t>welcomed </a:t>
            </a:r>
            <a:r>
              <a:rPr lang="en-US" sz="2400" dirty="0"/>
              <a:t>the offer of the Republic of </a:t>
            </a:r>
            <a:r>
              <a:rPr lang="en-US" sz="2400" dirty="0" err="1"/>
              <a:t>Türkiye</a:t>
            </a:r>
            <a:r>
              <a:rPr lang="en-US" sz="2400" dirty="0"/>
              <a:t> to host a TNC Meeting to elaborate on the potential expansion of TPS-OIC </a:t>
            </a:r>
            <a:r>
              <a:rPr lang="tr-TR" sz="2400" baseline="0" dirty="0"/>
              <a:t> </a:t>
            </a:r>
            <a:r>
              <a:rPr lang="tr-TR" sz="2400" baseline="0" dirty="0" err="1"/>
              <a:t>and</a:t>
            </a:r>
            <a:r>
              <a:rPr lang="tr-TR" sz="2400" baseline="0" dirty="0"/>
              <a:t> </a:t>
            </a:r>
            <a:r>
              <a:rPr lang="en-US" sz="2400" b="1" dirty="0"/>
              <a:t>called upon </a:t>
            </a:r>
            <a:r>
              <a:rPr lang="en-US" sz="2400" dirty="0"/>
              <a:t>the </a:t>
            </a:r>
            <a:r>
              <a:rPr lang="tr-TR" sz="2400" dirty="0" err="1"/>
              <a:t>MCs</a:t>
            </a:r>
            <a:r>
              <a:rPr lang="en-US" sz="2400" dirty="0"/>
              <a:t>, which have signed and ratified the TPS-OIC Framework Agreement to actively participate in this meeting as well as </a:t>
            </a:r>
            <a:r>
              <a:rPr lang="en-US" sz="2400" b="1" dirty="0"/>
              <a:t>invited </a:t>
            </a:r>
            <a:r>
              <a:rPr lang="en-US" sz="2400" dirty="0"/>
              <a:t>other Member States which are not party to the Framework Agreement to participate in the meeting as observers. </a:t>
            </a:r>
            <a:endParaRPr lang="tr-TR" sz="2400" dirty="0"/>
          </a:p>
          <a:p>
            <a:pPr marL="342900" lvl="1" indent="-342900" algn="just">
              <a:lnSpc>
                <a:spcPct val="107000"/>
              </a:lnSpc>
              <a:spcBef>
                <a:spcPts val="1000"/>
              </a:spcBef>
              <a:spcAft>
                <a:spcPts val="800"/>
              </a:spcAft>
              <a:buFont typeface="Wingdings" panose="05000000000000000000" pitchFamily="2" charset="2"/>
              <a:buChar char="Ø"/>
            </a:pPr>
            <a:endParaRPr lang="tr-TR" sz="2400" dirty="0"/>
          </a:p>
          <a:p>
            <a:pPr marL="342900" lvl="1" indent="-342900" algn="just">
              <a:lnSpc>
                <a:spcPct val="107000"/>
              </a:lnSpc>
              <a:spcBef>
                <a:spcPts val="1000"/>
              </a:spcBef>
              <a:spcAft>
                <a:spcPts val="800"/>
              </a:spcAft>
              <a:buFont typeface="Wingdings" panose="05000000000000000000" pitchFamily="2" charset="2"/>
              <a:buChar char="Ø"/>
            </a:pPr>
            <a:r>
              <a:rPr lang="en-US" sz="2400" dirty="0"/>
              <a:t>The Committee </a:t>
            </a:r>
            <a:r>
              <a:rPr lang="en-US" sz="2400" b="1" dirty="0"/>
              <a:t>also welcomed </a:t>
            </a:r>
            <a:r>
              <a:rPr lang="en-US" sz="2400" dirty="0"/>
              <a:t>the offer of the Republic of </a:t>
            </a:r>
            <a:r>
              <a:rPr lang="en-US" sz="2400" dirty="0" err="1"/>
              <a:t>Türkiye</a:t>
            </a:r>
            <a:r>
              <a:rPr lang="en-US" sz="2400" dirty="0"/>
              <a:t> to host an additional TNC Meeting with the attendance of the Participating States which have already submitted their concession lists to discuss exclusively the implementation issues and called upon the relevant Participating States to actively participate in this meeting.</a:t>
            </a:r>
            <a:r>
              <a:rPr lang="tr-TR" sz="2400" dirty="0"/>
              <a:t> </a:t>
            </a:r>
          </a:p>
          <a:p>
            <a:pPr marL="342900" lvl="1" indent="-342900" algn="just">
              <a:lnSpc>
                <a:spcPct val="107000"/>
              </a:lnSpc>
              <a:spcBef>
                <a:spcPts val="1000"/>
              </a:spcBef>
              <a:spcAft>
                <a:spcPts val="800"/>
              </a:spcAft>
              <a:buFont typeface="Wingdings" panose="05000000000000000000" pitchFamily="2" charset="2"/>
              <a:buChar char="Ø"/>
            </a:pPr>
            <a:endParaRPr lang="tr-TR" altLang="en-US" sz="2400" baseline="0" dirty="0"/>
          </a:p>
          <a:p>
            <a:pPr marL="342900" lvl="1" indent="-342900" algn="just">
              <a:lnSpc>
                <a:spcPct val="107000"/>
              </a:lnSpc>
              <a:spcBef>
                <a:spcPts val="1000"/>
              </a:spcBef>
              <a:spcAft>
                <a:spcPts val="800"/>
              </a:spcAft>
              <a:buFont typeface="Wingdings" panose="05000000000000000000" pitchFamily="2" charset="2"/>
              <a:buChar char="Ø"/>
            </a:pPr>
            <a:r>
              <a:rPr lang="tr-TR" altLang="en-US" sz="2400" baseline="0" dirty="0" err="1"/>
              <a:t>However</a:t>
            </a:r>
            <a:r>
              <a:rPr lang="tr-TR" altLang="en-US" sz="2400" baseline="0" dirty="0"/>
              <a:t>, in </a:t>
            </a:r>
            <a:r>
              <a:rPr lang="tr-TR" altLang="en-US" sz="2400" baseline="0" dirty="0" err="1"/>
              <a:t>consultation</a:t>
            </a:r>
            <a:r>
              <a:rPr lang="tr-TR" altLang="en-US" sz="2400" baseline="0" dirty="0"/>
              <a:t> </a:t>
            </a:r>
            <a:r>
              <a:rPr lang="tr-TR" altLang="en-US" sz="2400" baseline="0" dirty="0" err="1"/>
              <a:t>with</a:t>
            </a:r>
            <a:r>
              <a:rPr lang="tr-TR" altLang="en-US" sz="2400" baseline="0" dirty="0"/>
              <a:t> </a:t>
            </a:r>
            <a:r>
              <a:rPr lang="tr-TR" altLang="en-US" sz="2400" baseline="0" dirty="0" err="1"/>
              <a:t>the</a:t>
            </a:r>
            <a:r>
              <a:rPr lang="tr-TR" altLang="en-US" sz="2400" baseline="0" dirty="0"/>
              <a:t> </a:t>
            </a:r>
            <a:r>
              <a:rPr lang="tr-TR" altLang="en-US" sz="2400" baseline="0" dirty="0" err="1"/>
              <a:t>host</a:t>
            </a:r>
            <a:r>
              <a:rPr lang="tr-TR" altLang="en-US" sz="2400" baseline="0" dirty="0"/>
              <a:t> </a:t>
            </a:r>
            <a:r>
              <a:rPr lang="tr-TR" altLang="en-US" sz="2400" baseline="0" dirty="0" err="1"/>
              <a:t>authority</a:t>
            </a:r>
            <a:r>
              <a:rPr lang="tr-TR" altLang="en-US" sz="2400" baseline="0" dirty="0"/>
              <a:t>, </a:t>
            </a:r>
            <a:r>
              <a:rPr lang="tr-TR" altLang="en-US" sz="2400" baseline="0" dirty="0" err="1"/>
              <a:t>the</a:t>
            </a:r>
            <a:r>
              <a:rPr lang="tr-TR" altLang="en-US" sz="2400" baseline="0" dirty="0"/>
              <a:t>  </a:t>
            </a:r>
            <a:r>
              <a:rPr lang="tr-TR" altLang="en-US" sz="2400" baseline="0" dirty="0" err="1"/>
              <a:t>Ministry</a:t>
            </a:r>
            <a:r>
              <a:rPr lang="tr-TR" altLang="en-US" sz="2400" baseline="0" dirty="0"/>
              <a:t> of </a:t>
            </a:r>
            <a:r>
              <a:rPr lang="tr-TR" altLang="en-US" sz="2400" baseline="0" dirty="0" err="1"/>
              <a:t>Trade</a:t>
            </a:r>
            <a:r>
              <a:rPr lang="tr-TR" altLang="en-US" sz="2400" baseline="0" dirty="0"/>
              <a:t> of </a:t>
            </a:r>
            <a:r>
              <a:rPr lang="tr-TR" altLang="en-US" sz="2400" baseline="0" dirty="0" err="1"/>
              <a:t>the</a:t>
            </a:r>
            <a:r>
              <a:rPr lang="tr-TR" altLang="en-US" sz="2400" baseline="0" dirty="0"/>
              <a:t> </a:t>
            </a:r>
            <a:r>
              <a:rPr lang="tr-TR" altLang="en-US" sz="2400" baseline="0" dirty="0" err="1"/>
              <a:t>Republic</a:t>
            </a:r>
            <a:r>
              <a:rPr lang="tr-TR" altLang="en-US" sz="2400" baseline="0" dirty="0"/>
              <a:t> of Türkiye, </a:t>
            </a:r>
            <a:r>
              <a:rPr lang="tr-TR" altLang="en-US" sz="2400" baseline="0" dirty="0" err="1"/>
              <a:t>the</a:t>
            </a:r>
            <a:r>
              <a:rPr lang="tr-TR" altLang="en-US" sz="2400" baseline="0" dirty="0"/>
              <a:t> </a:t>
            </a:r>
            <a:r>
              <a:rPr lang="tr-TR" altLang="en-US" sz="2400" baseline="0" dirty="0" err="1"/>
              <a:t>said</a:t>
            </a:r>
            <a:r>
              <a:rPr lang="tr-TR" altLang="en-US" sz="2400" baseline="0" dirty="0"/>
              <a:t> TNC Meeting </a:t>
            </a:r>
            <a:r>
              <a:rPr lang="tr-TR" altLang="en-US" sz="2400" baseline="0" dirty="0" err="1"/>
              <a:t>was</a:t>
            </a:r>
            <a:r>
              <a:rPr lang="tr-TR" altLang="en-US" sz="2400" baseline="0" dirty="0"/>
              <a:t> </a:t>
            </a:r>
            <a:r>
              <a:rPr lang="tr-TR" altLang="en-US" sz="2400" baseline="0" dirty="0" err="1"/>
              <a:t>postponed</a:t>
            </a:r>
            <a:r>
              <a:rPr lang="tr-TR" altLang="en-US" sz="2400" baseline="0" dirty="0"/>
              <a:t> </a:t>
            </a:r>
            <a:r>
              <a:rPr lang="tr-TR" altLang="en-US" sz="2400" baseline="0" dirty="0" err="1"/>
              <a:t>to</a:t>
            </a:r>
            <a:r>
              <a:rPr lang="tr-TR" altLang="en-US" sz="2400" baseline="0" dirty="0"/>
              <a:t> </a:t>
            </a:r>
            <a:r>
              <a:rPr lang="tr-TR" altLang="en-US" sz="2400" baseline="0" dirty="0" err="1"/>
              <a:t>today</a:t>
            </a:r>
            <a:r>
              <a:rPr lang="tr-TR" altLang="en-US" sz="2400" baseline="0" dirty="0"/>
              <a:t> </a:t>
            </a:r>
            <a:r>
              <a:rPr lang="tr-TR" altLang="en-US" sz="2400" baseline="0" dirty="0" err="1"/>
              <a:t>and</a:t>
            </a:r>
            <a:r>
              <a:rPr lang="tr-TR" altLang="en-US" sz="2400" baseline="0" dirty="0"/>
              <a:t> </a:t>
            </a:r>
            <a:r>
              <a:rPr lang="tr-TR" altLang="en-US" sz="2400" baseline="0" dirty="0" err="1"/>
              <a:t>we</a:t>
            </a:r>
            <a:r>
              <a:rPr lang="tr-TR" altLang="en-US" sz="2400" baseline="0" dirty="0"/>
              <a:t> </a:t>
            </a:r>
            <a:r>
              <a:rPr lang="tr-TR" altLang="en-US" sz="2400" baseline="0" dirty="0" err="1"/>
              <a:t>are</a:t>
            </a:r>
            <a:r>
              <a:rPr lang="tr-TR" altLang="en-US" sz="2400" baseline="0" dirty="0"/>
              <a:t> here </a:t>
            </a:r>
            <a:r>
              <a:rPr lang="tr-TR" altLang="en-US" sz="2400" baseline="0" dirty="0" err="1"/>
              <a:t>now</a:t>
            </a:r>
            <a:r>
              <a:rPr lang="tr-TR" altLang="en-US" sz="2400" baseline="0" dirty="0"/>
              <a:t>!. </a:t>
            </a:r>
            <a:r>
              <a:rPr lang="en-US" sz="2400" dirty="0"/>
              <a:t>We hope that this Meeting will make the best use of this opportunity and deliver fruitful outcomes</a:t>
            </a:r>
            <a:r>
              <a:rPr lang="tr-TR" sz="2400" dirty="0"/>
              <a:t>.</a:t>
            </a:r>
          </a:p>
        </p:txBody>
      </p:sp>
    </p:spTree>
    <p:extLst>
      <p:ext uri="{BB962C8B-B14F-4D97-AF65-F5344CB8AC3E}">
        <p14:creationId xmlns:p14="http://schemas.microsoft.com/office/powerpoint/2010/main" val="32175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5" name="Resim 4" descr="metin, logo, yazı tipi, grafik içeren bir resim&#10;&#10;Yapay zeka tarafından oluşturulmuş içerik yanlış olabilir.">
            <a:extLst>
              <a:ext uri="{FF2B5EF4-FFF2-40B4-BE49-F238E27FC236}">
                <a16:creationId xmlns:a16="http://schemas.microsoft.com/office/drawing/2014/main" id="{AAC4F37B-1255-AC40-60BA-93DBAE12C3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8" name="Düz Bağlayıcı 7">
            <a:extLst>
              <a:ext uri="{FF2B5EF4-FFF2-40B4-BE49-F238E27FC236}">
                <a16:creationId xmlns:a16="http://schemas.microsoft.com/office/drawing/2014/main" id="{40FEBCA9-EE00-2DB0-48E9-0274682A89D0}"/>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Metin Yer Tutucusu 11">
            <a:extLst>
              <a:ext uri="{FF2B5EF4-FFF2-40B4-BE49-F238E27FC236}">
                <a16:creationId xmlns:a16="http://schemas.microsoft.com/office/drawing/2014/main" id="{F30C7DA1-D8B9-5C98-9A4D-209BEAF59D4B}"/>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3D0F66BD-3963-F886-1C55-E759DD4CE3A6}"/>
              </a:ext>
            </a:extLst>
          </p:cNvPr>
          <p:cNvSpPr>
            <a:spLocks noGrp="1"/>
          </p:cNvSpPr>
          <p:nvPr>
            <p:ph type="sldNum" sz="quarter" idx="10"/>
          </p:nvPr>
        </p:nvSpPr>
        <p:spPr/>
        <p:txBody>
          <a:bodyPr/>
          <a:lstStyle/>
          <a:p>
            <a:fld id="{86CB4B4D-7CA3-9044-876B-883B54F8677D}" type="slidenum">
              <a:rPr lang="tr-TR" smtClean="0"/>
              <a:t>‹#›</a:t>
            </a:fld>
            <a:endParaRPr lang="tr-TR"/>
          </a:p>
        </p:txBody>
      </p:sp>
      <p:sp>
        <p:nvSpPr>
          <p:cNvPr id="5" name="Resim Yer Tutucusu 4">
            <a:extLst>
              <a:ext uri="{FF2B5EF4-FFF2-40B4-BE49-F238E27FC236}">
                <a16:creationId xmlns:a16="http://schemas.microsoft.com/office/drawing/2014/main" id="{363276AF-92F0-2171-4E7D-8BB4C85206FD}"/>
              </a:ext>
            </a:extLst>
          </p:cNvPr>
          <p:cNvSpPr>
            <a:spLocks noGrp="1"/>
          </p:cNvSpPr>
          <p:nvPr>
            <p:ph type="pic" sz="quarter" idx="11"/>
          </p:nvPr>
        </p:nvSpPr>
        <p:spPr>
          <a:xfrm>
            <a:off x="0" y="0"/>
            <a:ext cx="24384000" cy="13716000"/>
          </a:xfrm>
        </p:spPr>
        <p:txBody>
          <a:bodyPr/>
          <a:lstStyle/>
          <a:p>
            <a:endParaRPr lang="tr-TR"/>
          </a:p>
        </p:txBody>
      </p:sp>
    </p:spTree>
    <p:extLst>
      <p:ext uri="{BB962C8B-B14F-4D97-AF65-F5344CB8AC3E}">
        <p14:creationId xmlns:p14="http://schemas.microsoft.com/office/powerpoint/2010/main" val="38783332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copy 13">
    <p:spTree>
      <p:nvGrpSpPr>
        <p:cNvPr id="1" name=""/>
        <p:cNvGrpSpPr/>
        <p:nvPr/>
      </p:nvGrpSpPr>
      <p:grpSpPr>
        <a:xfrm>
          <a:off x="0" y="0"/>
          <a:ext cx="0" cy="0"/>
          <a:chOff x="0" y="0"/>
          <a:chExt cx="0" cy="0"/>
        </a:xfrm>
      </p:grpSpPr>
      <p:sp>
        <p:nvSpPr>
          <p:cNvPr id="18" name="Image"/>
          <p:cNvSpPr>
            <a:spLocks noGrp="1"/>
          </p:cNvSpPr>
          <p:nvPr>
            <p:ph type="pic" idx="21"/>
          </p:nvPr>
        </p:nvSpPr>
        <p:spPr>
          <a:xfrm>
            <a:off x="1175962" y="5992414"/>
            <a:ext cx="22032075" cy="6710036"/>
          </a:xfrm>
          <a:prstGeom prst="roundRect">
            <a:avLst>
              <a:gd name="adj" fmla="val 10329"/>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ECBA71AD-554A-34D8-0FAB-3AA7D0CC2E0E}"/>
              </a:ext>
            </a:extLst>
          </p:cNvP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66A79A10-505A-18BA-BB29-DB028C0F08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5" name="Düz Bağlayıcı 4">
            <a:extLst>
              <a:ext uri="{FF2B5EF4-FFF2-40B4-BE49-F238E27FC236}">
                <a16:creationId xmlns:a16="http://schemas.microsoft.com/office/drawing/2014/main" id="{D6B6FA78-69E6-BEBF-1C3E-96741636256A}"/>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11">
            <a:extLst>
              <a:ext uri="{FF2B5EF4-FFF2-40B4-BE49-F238E27FC236}">
                <a16:creationId xmlns:a16="http://schemas.microsoft.com/office/drawing/2014/main" id="{380F77B0-67CE-73D1-3558-F4D25D35F19E}"/>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copy 10">
    <p:spTree>
      <p:nvGrpSpPr>
        <p:cNvPr id="1" name=""/>
        <p:cNvGrpSpPr/>
        <p:nvPr/>
      </p:nvGrpSpPr>
      <p:grpSpPr>
        <a:xfrm>
          <a:off x="0" y="0"/>
          <a:ext cx="0" cy="0"/>
          <a:chOff x="0" y="0"/>
          <a:chExt cx="0" cy="0"/>
        </a:xfrm>
      </p:grpSpPr>
      <p:sp>
        <p:nvSpPr>
          <p:cNvPr id="42" name="Image"/>
          <p:cNvSpPr>
            <a:spLocks noGrp="1"/>
          </p:cNvSpPr>
          <p:nvPr>
            <p:ph type="pic" sz="quarter" idx="21"/>
          </p:nvPr>
        </p:nvSpPr>
        <p:spPr>
          <a:xfrm>
            <a:off x="1175790" y="4844998"/>
            <a:ext cx="5363146" cy="6687835"/>
          </a:xfrm>
          <a:prstGeom prst="roundRect">
            <a:avLst>
              <a:gd name="adj" fmla="val 7151"/>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31DBA2C3-44F5-0B4D-3248-94F3C15979F6}"/>
              </a:ext>
            </a:extLst>
          </p:cNvP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2F87B67D-3B82-39AA-95E2-E15DD70245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5" name="Düz Bağlayıcı 4">
            <a:extLst>
              <a:ext uri="{FF2B5EF4-FFF2-40B4-BE49-F238E27FC236}">
                <a16:creationId xmlns:a16="http://schemas.microsoft.com/office/drawing/2014/main" id="{426DC779-390B-2C05-2EFA-19FFBB71221D}"/>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11">
            <a:extLst>
              <a:ext uri="{FF2B5EF4-FFF2-40B4-BE49-F238E27FC236}">
                <a16:creationId xmlns:a16="http://schemas.microsoft.com/office/drawing/2014/main" id="{EB298F78-4679-61B3-ADF9-3BFAF1DA41D8}"/>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copy 8">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F9D40142-5547-328F-F9F7-D57198357F9C}"/>
              </a:ext>
            </a:extLst>
          </p:cNvPr>
          <p:cNvSpPr>
            <a:spLocks noGrp="1"/>
          </p:cNvSpPr>
          <p:nvPr>
            <p:ph type="pic" idx="24"/>
          </p:nvPr>
        </p:nvSpPr>
        <p:spPr>
          <a:xfrm>
            <a:off x="14577425" y="2017387"/>
            <a:ext cx="4069268" cy="10619045"/>
          </a:xfrm>
          <a:prstGeom prst="roundRect">
            <a:avLst>
              <a:gd name="adj" fmla="val 15622"/>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6" name="Image">
            <a:extLst>
              <a:ext uri="{FF2B5EF4-FFF2-40B4-BE49-F238E27FC236}">
                <a16:creationId xmlns:a16="http://schemas.microsoft.com/office/drawing/2014/main" id="{B544816F-EAE0-1608-EC8D-798AED490B29}"/>
              </a:ext>
            </a:extLst>
          </p:cNvPr>
          <p:cNvSpPr>
            <a:spLocks noGrp="1"/>
          </p:cNvSpPr>
          <p:nvPr>
            <p:ph type="pic" idx="25"/>
          </p:nvPr>
        </p:nvSpPr>
        <p:spPr>
          <a:xfrm>
            <a:off x="19138930" y="2017387"/>
            <a:ext cx="4069268" cy="10619045"/>
          </a:xfrm>
          <a:prstGeom prst="roundRect">
            <a:avLst>
              <a:gd name="adj" fmla="val 15622"/>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60" name="Image"/>
          <p:cNvSpPr>
            <a:spLocks noGrp="1"/>
          </p:cNvSpPr>
          <p:nvPr>
            <p:ph type="pic" idx="23"/>
          </p:nvPr>
        </p:nvSpPr>
        <p:spPr>
          <a:xfrm>
            <a:off x="10015975" y="2017387"/>
            <a:ext cx="4069268" cy="10619045"/>
          </a:xfrm>
          <a:prstGeom prst="roundRect">
            <a:avLst>
              <a:gd name="adj" fmla="val 15622"/>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F2D3E1E2-00A5-8655-5C6E-9A04E46EAFB8}"/>
              </a:ext>
            </a:extLst>
          </p:cNvP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D955CB87-7B85-DE9F-EB86-4485D7AFD1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7" name="Düz Bağlayıcı 6">
            <a:extLst>
              <a:ext uri="{FF2B5EF4-FFF2-40B4-BE49-F238E27FC236}">
                <a16:creationId xmlns:a16="http://schemas.microsoft.com/office/drawing/2014/main" id="{5A1A1B7B-FCFF-A50F-BC88-AD8A8B65EA1E}"/>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Metin Yer Tutucusu 11">
            <a:extLst>
              <a:ext uri="{FF2B5EF4-FFF2-40B4-BE49-F238E27FC236}">
                <a16:creationId xmlns:a16="http://schemas.microsoft.com/office/drawing/2014/main" id="{6860659C-6EEF-6769-708E-AF1BE50A4F34}"/>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copy 6">
    <p:spTree>
      <p:nvGrpSpPr>
        <p:cNvPr id="1" name=""/>
        <p:cNvGrpSpPr/>
        <p:nvPr/>
      </p:nvGrpSpPr>
      <p:grpSpPr>
        <a:xfrm>
          <a:off x="0" y="0"/>
          <a:ext cx="0" cy="0"/>
          <a:chOff x="0" y="0"/>
          <a:chExt cx="0" cy="0"/>
        </a:xfrm>
      </p:grpSpPr>
      <p:sp>
        <p:nvSpPr>
          <p:cNvPr id="76" name="Image"/>
          <p:cNvSpPr>
            <a:spLocks noGrp="1"/>
          </p:cNvSpPr>
          <p:nvPr>
            <p:ph type="pic" sz="half" idx="21"/>
          </p:nvPr>
        </p:nvSpPr>
        <p:spPr>
          <a:xfrm>
            <a:off x="1175962" y="2165317"/>
            <a:ext cx="10919225" cy="10139772"/>
          </a:xfrm>
          <a:prstGeom prst="roundRect">
            <a:avLst>
              <a:gd name="adj" fmla="val 6600"/>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68DA20AA-E5E8-6547-97B2-F646BDA85978}"/>
              </a:ext>
            </a:extLst>
          </p:cNvPr>
          <p:cNvSpPr txBox="1">
            <a:spLocks/>
          </p:cNvSpPr>
          <p:nvPr userDrawn="1"/>
        </p:nvSpPr>
        <p:spPr>
          <a:xfrm>
            <a:off x="22722729" y="12893396"/>
            <a:ext cx="396826" cy="385391"/>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9F9A91"/>
                </a:solidFill>
                <a:effectLst/>
                <a:uFillTx/>
                <a:latin typeface="Arial"/>
                <a:ea typeface="Arial"/>
                <a:cs typeface="Arial"/>
                <a:sym typeface="Arial"/>
              </a:defRPr>
            </a:lvl1pPr>
            <a:lvl2pPr marL="0" marR="0" indent="457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2pPr>
            <a:lvl3pPr marL="0" marR="0" indent="914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3pPr>
            <a:lvl4pPr marL="0" marR="0" indent="1371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4pPr>
            <a:lvl5pPr marL="0" marR="0" indent="18288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5pPr>
            <a:lvl6pPr marL="0" marR="0" indent="22860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6pPr>
            <a:lvl7pPr marL="0" marR="0" indent="2743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7pPr>
            <a:lvl8pPr marL="0" marR="0" indent="3200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8pPr>
            <a:lvl9pPr marL="0" marR="0" indent="3657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lvl9pPr>
          </a:lstStyle>
          <a:p>
            <a:fld id="{86CB4B4D-7CA3-9044-876B-883B54F8677D}" type="slidenum">
              <a:rPr lang="tr-TR" smtClean="0"/>
              <a:pPr/>
              <a:t>‹#›</a:t>
            </a:fld>
            <a:endParaRPr lang="tr-T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93C3FFA6-EBDD-8C96-D5C1-93F986248D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5" name="Düz Bağlayıcı 4">
            <a:extLst>
              <a:ext uri="{FF2B5EF4-FFF2-40B4-BE49-F238E27FC236}">
                <a16:creationId xmlns:a16="http://schemas.microsoft.com/office/drawing/2014/main" id="{4B57F4AC-811F-8CF7-A414-009DA83BAA77}"/>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11">
            <a:extLst>
              <a:ext uri="{FF2B5EF4-FFF2-40B4-BE49-F238E27FC236}">
                <a16:creationId xmlns:a16="http://schemas.microsoft.com/office/drawing/2014/main" id="{2E93AE71-8771-FF67-E08E-5CEBE606C400}"/>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copy 2">
    <p:spTree>
      <p:nvGrpSpPr>
        <p:cNvPr id="1" name=""/>
        <p:cNvGrpSpPr/>
        <p:nvPr/>
      </p:nvGrpSpPr>
      <p:grpSpPr>
        <a:xfrm>
          <a:off x="0" y="0"/>
          <a:ext cx="0" cy="0"/>
          <a:chOff x="0" y="0"/>
          <a:chExt cx="0" cy="0"/>
        </a:xfrm>
      </p:grpSpPr>
      <p:sp>
        <p:nvSpPr>
          <p:cNvPr id="110" name="Image"/>
          <p:cNvSpPr>
            <a:spLocks noGrp="1"/>
          </p:cNvSpPr>
          <p:nvPr>
            <p:ph type="pic" idx="21"/>
          </p:nvPr>
        </p:nvSpPr>
        <p:spPr>
          <a:xfrm>
            <a:off x="11973129" y="2017387"/>
            <a:ext cx="11234908" cy="10685064"/>
          </a:xfrm>
          <a:prstGeom prst="roundRect">
            <a:avLst>
              <a:gd name="adj" fmla="val 3039"/>
            </a:avLst>
          </a:prstGeom>
          <a:pattFill prst="pct5">
            <a:fgClr>
              <a:srgbClr val="FFFFFF"/>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FDBD95AA-EB42-6AB3-ADC3-C2F579623A1F}"/>
              </a:ext>
            </a:extLst>
          </p:cNvP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6EBF5DC1-9EEC-655F-7A46-57FA224797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5" name="Düz Bağlayıcı 4">
            <a:extLst>
              <a:ext uri="{FF2B5EF4-FFF2-40B4-BE49-F238E27FC236}">
                <a16:creationId xmlns:a16="http://schemas.microsoft.com/office/drawing/2014/main" id="{10920783-A0F9-1938-6471-BCABB286ACAB}"/>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11">
            <a:extLst>
              <a:ext uri="{FF2B5EF4-FFF2-40B4-BE49-F238E27FC236}">
                <a16:creationId xmlns:a16="http://schemas.microsoft.com/office/drawing/2014/main" id="{B08CCA44-D65B-7C83-5853-257A8085065A}"/>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opy">
    <p:spTree>
      <p:nvGrpSpPr>
        <p:cNvPr id="1" name=""/>
        <p:cNvGrpSpPr/>
        <p:nvPr/>
      </p:nvGrpSpPr>
      <p:grpSpPr>
        <a:xfrm>
          <a:off x="0" y="0"/>
          <a:ext cx="0" cy="0"/>
          <a:chOff x="0" y="0"/>
          <a:chExt cx="0" cy="0"/>
        </a:xfrm>
      </p:grpSpPr>
      <p:sp>
        <p:nvSpPr>
          <p:cNvPr id="118" name="Image"/>
          <p:cNvSpPr>
            <a:spLocks noGrp="1"/>
          </p:cNvSpPr>
          <p:nvPr>
            <p:ph type="pic" idx="21"/>
          </p:nvPr>
        </p:nvSpPr>
        <p:spPr>
          <a:xfrm>
            <a:off x="13901960" y="2017387"/>
            <a:ext cx="9306076" cy="10685064"/>
          </a:xfrm>
          <a:prstGeom prst="roundRect">
            <a:avLst>
              <a:gd name="adj" fmla="val 6613"/>
            </a:avLst>
          </a:prstGeom>
          <a:pattFill prst="pct5">
            <a:fgClr>
              <a:schemeClr val="bg1"/>
            </a:fgClr>
            <a:bgClr>
              <a:schemeClr val="accent1"/>
            </a:bgClr>
          </a:pattFill>
        </p:spPr>
        <p:txBody>
          <a:bodyPr lIns="91439" tIns="45719" rIns="91439" bIns="45719">
            <a:noAutofit/>
          </a:bodyPr>
          <a:lstStyle>
            <a:lvl1pPr>
              <a:defRPr sz="100" b="0" i="0">
                <a:latin typeface="Arial" panose="020B0604020202020204" pitchFamily="34" charset="0"/>
                <a:cs typeface="Arial" panose="020B0604020202020204" pitchFamily="34" charset="0"/>
              </a:defRPr>
            </a:lvl1pPr>
          </a:lstStyle>
          <a:p>
            <a:endParaRPr dirty="0"/>
          </a:p>
        </p:txBody>
      </p:sp>
      <p:sp>
        <p:nvSpPr>
          <p:cNvPr id="2" name="Slide Number">
            <a:extLst>
              <a:ext uri="{FF2B5EF4-FFF2-40B4-BE49-F238E27FC236}">
                <a16:creationId xmlns:a16="http://schemas.microsoft.com/office/drawing/2014/main" id="{ABC57DD2-940F-7AE8-DE0E-D26951061AC3}"/>
              </a:ext>
            </a:extLst>
          </p:cNvPr>
          <p:cNvSpPr txBox="1">
            <a:spLocks noGrp="1"/>
          </p:cNvSpPr>
          <p:nvPr>
            <p:ph type="sldNum" sz="quarter" idx="2"/>
          </p:nvPr>
        </p:nvSpPr>
        <p:spPr>
          <a:xfrm>
            <a:off x="22722729" y="12893396"/>
            <a:ext cx="396826" cy="385391"/>
          </a:xfrm>
          <a:prstGeom prst="rect">
            <a:avLst/>
          </a:prstGeom>
        </p:spPr>
        <p:txBody>
          <a:bodyPr/>
          <a:lstStyle/>
          <a:p>
            <a:fld id="{86CB4B4D-7CA3-9044-876B-883B54F8677D}" type="slidenum">
              <a:t>‹#›</a:t>
            </a:fld>
            <a:endParaRPr dirty="0"/>
          </a:p>
        </p:txBody>
      </p:sp>
      <p:pic>
        <p:nvPicPr>
          <p:cNvPr id="3" name="Resim 2" descr="metin, logo, yazı tipi, grafik içeren bir resim&#10;&#10;Yapay zeka tarafından oluşturulmuş içerik yanlış olabilir.">
            <a:extLst>
              <a:ext uri="{FF2B5EF4-FFF2-40B4-BE49-F238E27FC236}">
                <a16:creationId xmlns:a16="http://schemas.microsoft.com/office/drawing/2014/main" id="{A84B06D1-FA8C-EF88-75D8-3E5F5D4119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2904" t="20856" r="22904" b="24952"/>
          <a:stretch>
            <a:fillRect/>
          </a:stretch>
        </p:blipFill>
        <p:spPr>
          <a:xfrm>
            <a:off x="410817" y="250133"/>
            <a:ext cx="1234110" cy="1234110"/>
          </a:xfrm>
          <a:prstGeom prst="rect">
            <a:avLst/>
          </a:prstGeom>
        </p:spPr>
      </p:pic>
      <p:cxnSp>
        <p:nvCxnSpPr>
          <p:cNvPr id="5" name="Düz Bağlayıcı 4">
            <a:extLst>
              <a:ext uri="{FF2B5EF4-FFF2-40B4-BE49-F238E27FC236}">
                <a16:creationId xmlns:a16="http://schemas.microsoft.com/office/drawing/2014/main" id="{699277F7-4739-1FD7-3A55-5C8355C61699}"/>
              </a:ext>
            </a:extLst>
          </p:cNvPr>
          <p:cNvCxnSpPr>
            <a:cxnSpLocks/>
          </p:cNvCxnSpPr>
          <p:nvPr userDrawn="1"/>
        </p:nvCxnSpPr>
        <p:spPr>
          <a:xfrm>
            <a:off x="54665" y="1577009"/>
            <a:ext cx="242912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11">
            <a:extLst>
              <a:ext uri="{FF2B5EF4-FFF2-40B4-BE49-F238E27FC236}">
                <a16:creationId xmlns:a16="http://schemas.microsoft.com/office/drawing/2014/main" id="{D6651E16-D644-99F4-601C-ECFA8DF02E12}"/>
              </a:ext>
            </a:extLst>
          </p:cNvPr>
          <p:cNvSpPr>
            <a:spLocks noGrp="1"/>
          </p:cNvSpPr>
          <p:nvPr>
            <p:ph type="body" sz="quarter" idx="10"/>
          </p:nvPr>
        </p:nvSpPr>
        <p:spPr>
          <a:xfrm>
            <a:off x="6705600" y="235619"/>
            <a:ext cx="16992600" cy="1262743"/>
          </a:xfrm>
        </p:spPr>
        <p:txBody>
          <a:bodyPr anchor="ctr">
            <a:noAutofit/>
          </a:bodyPr>
          <a:lstStyle>
            <a:lvl1pPr marL="0" indent="0" algn="r">
              <a:buNone/>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1pPr>
            <a:lvl2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2pPr>
            <a:lvl3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3pPr>
            <a:lvl4pPr>
              <a:defRPr kumimoji="0" lang="tr-TR" sz="3200" b="1" i="0" u="none" strike="noStrike" cap="none" spc="0" normalizeH="0" baseline="0" dirty="0" smtClean="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4pPr>
            <a:lvl5pPr>
              <a:defRPr kumimoji="0" lang="tr-TR" sz="3200" b="1" i="0" u="none" strike="noStrike" cap="none" spc="0" normalizeH="0" baseline="0" dirty="0">
                <a:ln>
                  <a:noFill/>
                </a:ln>
                <a:solidFill>
                  <a:schemeClr val="accent1">
                    <a:hueOff val="1720668"/>
                    <a:satOff val="-36752"/>
                    <a:lumOff val="-4149"/>
                  </a:schemeClr>
                </a:solidFill>
                <a:effectLst/>
                <a:uFillTx/>
                <a:latin typeface="WORK SANS BOLD ROMAN" pitchFamily="2" charset="77"/>
                <a:ea typeface="Work Sans Regular Bold"/>
                <a:cs typeface="Work Sans Regular Bold"/>
                <a:sym typeface="Work Sans Regular Bold"/>
              </a:defRPr>
            </a:lvl5pPr>
          </a:lstStyle>
          <a:p>
            <a:pPr lvl="0"/>
            <a:r>
              <a:rPr lang="tr-TR" dirty="0"/>
              <a:t>Asıl metin stillerini düzenlemek için tıklayın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Title</a:t>
            </a:r>
          </a:p>
        </p:txBody>
      </p:sp>
      <p:sp>
        <p:nvSpPr>
          <p:cNvPr id="3"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a:t>Slide bullet text</a:t>
            </a:r>
          </a:p>
          <a:p>
            <a:pPr lvl="1"/>
            <a:endParaRPr dirty="0"/>
          </a:p>
          <a:p>
            <a:pPr lvl="2"/>
            <a:endParaRPr dirty="0"/>
          </a:p>
          <a:p>
            <a:pPr lvl="3"/>
            <a:endParaRPr dirty="0"/>
          </a:p>
          <a:p>
            <a:pPr lvl="4"/>
            <a:endParaRPr dirty="0"/>
          </a:p>
        </p:txBody>
      </p:sp>
      <p:sp>
        <p:nvSpPr>
          <p:cNvPr id="4" name="Slide Number"/>
          <p:cNvSpPr txBox="1">
            <a:spLocks noGrp="1"/>
          </p:cNvSpPr>
          <p:nvPr>
            <p:ph type="sldNum" sz="quarter" idx="2"/>
          </p:nvPr>
        </p:nvSpPr>
        <p:spPr>
          <a:xfrm>
            <a:off x="22722729" y="1271240"/>
            <a:ext cx="396826" cy="385391"/>
          </a:xfrm>
          <a:prstGeom prst="rect">
            <a:avLst/>
          </a:prstGeom>
          <a:ln w="12700">
            <a:miter lim="400000"/>
          </a:ln>
        </p:spPr>
        <p:txBody>
          <a:bodyPr wrap="none" lIns="50800" tIns="50800" rIns="50800" bIns="50800" anchor="b">
            <a:spAutoFit/>
          </a:bodyPr>
          <a:lstStyle>
            <a:lvl1pPr algn="ctr" defTabSz="584200">
              <a:defRPr sz="2000">
                <a:solidFill>
                  <a:srgbClr val="9F9A91"/>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3" r:id="rId4"/>
    <p:sldLayoutId id="2147483655" r:id="rId5"/>
    <p:sldLayoutId id="2147483657" r:id="rId6"/>
    <p:sldLayoutId id="2147483661" r:id="rId7"/>
    <p:sldLayoutId id="2147483662" r:id="rId8"/>
  </p:sldLayoutIdLst>
  <p:transition spd="med"/>
  <p:hf hdr="0" ftr="0" dt="0"/>
  <p:txStyles>
    <p:titleStyle>
      <a:lvl1pPr marL="0" marR="0" indent="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WORK SANS REGULAR ROMAN" pitchFamily="2" charset="77"/>
          <a:ea typeface="+mn-ea"/>
          <a:cs typeface="+mn-cs"/>
          <a:sym typeface="Work Sans Regular Regular"/>
        </a:defRPr>
      </a:lvl1pPr>
      <a:lvl2pPr marL="0" marR="0" indent="4572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2pPr>
      <a:lvl3pPr marL="0" marR="0" indent="9144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3pPr>
      <a:lvl4pPr marL="0" marR="0" indent="13716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4pPr>
      <a:lvl5pPr marL="0" marR="0" indent="18288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5pPr>
      <a:lvl6pPr marL="0" marR="0" indent="22860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6pPr>
      <a:lvl7pPr marL="0" marR="0" indent="27432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7pPr>
      <a:lvl8pPr marL="0" marR="0" indent="32004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8pPr>
      <a:lvl9pPr marL="0" marR="0" indent="3657600" algn="l" defTabSz="3251118" rtl="0" latinLnBrk="0">
        <a:lnSpc>
          <a:spcPct val="70000"/>
        </a:lnSpc>
        <a:spcBef>
          <a:spcPts val="0"/>
        </a:spcBef>
        <a:spcAft>
          <a:spcPts val="0"/>
        </a:spcAft>
        <a:buClrTx/>
        <a:buSzTx/>
        <a:buFontTx/>
        <a:buNone/>
        <a:tabLst/>
        <a:defRPr sz="28700" b="0" i="0" u="none" strike="noStrike" cap="none" spc="-1435" baseline="0">
          <a:solidFill>
            <a:srgbClr val="000000"/>
          </a:solidFill>
          <a:uFillTx/>
          <a:latin typeface="+mn-lt"/>
          <a:ea typeface="+mn-ea"/>
          <a:cs typeface="+mn-cs"/>
          <a:sym typeface="Work Sans Regular Regular"/>
        </a:defRPr>
      </a:lvl9pPr>
    </p:titleStyle>
    <p:bodyStyle>
      <a:lvl1pPr marL="6096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WORK SANS REGULAR ROMAN" pitchFamily="2" charset="77"/>
          <a:ea typeface="+mn-ea"/>
          <a:cs typeface="+mn-cs"/>
          <a:sym typeface="Work Sans Regular Regular"/>
        </a:defRPr>
      </a:lvl1pPr>
      <a:lvl2pPr marL="12192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WORK SANS REGULAR ROMAN" pitchFamily="2" charset="77"/>
          <a:ea typeface="+mn-ea"/>
          <a:cs typeface="+mn-cs"/>
          <a:sym typeface="Work Sans Regular Regular"/>
        </a:defRPr>
      </a:lvl2pPr>
      <a:lvl3pPr marL="18288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WORK SANS REGULAR ROMAN" pitchFamily="2" charset="77"/>
          <a:ea typeface="+mn-ea"/>
          <a:cs typeface="+mn-cs"/>
          <a:sym typeface="Work Sans Regular Regular"/>
        </a:defRPr>
      </a:lvl3pPr>
      <a:lvl4pPr marL="24384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WORK SANS REGULAR ROMAN" pitchFamily="2" charset="77"/>
          <a:ea typeface="+mn-ea"/>
          <a:cs typeface="+mn-cs"/>
          <a:sym typeface="Work Sans Regular Regular"/>
        </a:defRPr>
      </a:lvl4pPr>
      <a:lvl5pPr marL="30480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WORK SANS REGULAR ROMAN" pitchFamily="2" charset="77"/>
          <a:ea typeface="+mn-ea"/>
          <a:cs typeface="+mn-cs"/>
          <a:sym typeface="Work Sans Regular Regular"/>
        </a:defRPr>
      </a:lvl5pPr>
      <a:lvl6pPr marL="36576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mn-lt"/>
          <a:ea typeface="+mn-ea"/>
          <a:cs typeface="+mn-cs"/>
          <a:sym typeface="Work Sans Regular Regular"/>
        </a:defRPr>
      </a:lvl6pPr>
      <a:lvl7pPr marL="42672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mn-lt"/>
          <a:ea typeface="+mn-ea"/>
          <a:cs typeface="+mn-cs"/>
          <a:sym typeface="Work Sans Regular Regular"/>
        </a:defRPr>
      </a:lvl7pPr>
      <a:lvl8pPr marL="48768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mn-lt"/>
          <a:ea typeface="+mn-ea"/>
          <a:cs typeface="+mn-cs"/>
          <a:sym typeface="Work Sans Regular Regular"/>
        </a:defRPr>
      </a:lvl8pPr>
      <a:lvl9pPr marL="5486400" marR="0" indent="-609600" algn="l" defTabSz="3251118" rtl="0" latinLnBrk="0">
        <a:lnSpc>
          <a:spcPct val="90000"/>
        </a:lnSpc>
        <a:spcBef>
          <a:spcPts val="0"/>
        </a:spcBef>
        <a:spcAft>
          <a:spcPts val="0"/>
        </a:spcAft>
        <a:buClrTx/>
        <a:buSzPct val="123000"/>
        <a:buFontTx/>
        <a:buChar char="•"/>
        <a:tabLst/>
        <a:defRPr sz="4800" b="0" i="0" u="none" strike="noStrike" cap="none" spc="0" baseline="0">
          <a:solidFill>
            <a:srgbClr val="32333B"/>
          </a:solidFill>
          <a:uFillTx/>
          <a:latin typeface="+mn-lt"/>
          <a:ea typeface="+mn-ea"/>
          <a:cs typeface="+mn-cs"/>
          <a:sym typeface="Work Sans Regular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tps-oic@comcec.org" TargetMode="External"/><Relationship Id="rId2" Type="http://schemas.openxmlformats.org/officeDocument/2006/relationships/hyperlink" Target="mailto:comcec@comcec.org"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pic>
        <p:nvPicPr>
          <p:cNvPr id="5" name="Resim Yer Tutucusu 4" descr="tasarım, kalıp, desen, düzen, sanat içeren bir resim&#10;&#10;Yapay zeka tarafından oluşturulmuş içerik yanlış olabilir.">
            <a:extLst>
              <a:ext uri="{FF2B5EF4-FFF2-40B4-BE49-F238E27FC236}">
                <a16:creationId xmlns:a16="http://schemas.microsoft.com/office/drawing/2014/main" id="{45919A90-2569-B898-6D65-66329F3C9D7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556" r="5556"/>
          <a:stretch>
            <a:fillRect/>
          </a:stretch>
        </p:blipFill>
        <p:spPr/>
      </p:pic>
      <p:sp>
        <p:nvSpPr>
          <p:cNvPr id="8" name="Dikdörtgen 7">
            <a:extLst>
              <a:ext uri="{FF2B5EF4-FFF2-40B4-BE49-F238E27FC236}">
                <a16:creationId xmlns:a16="http://schemas.microsoft.com/office/drawing/2014/main" id="{A29452B3-8614-3299-31E0-7C117017464E}"/>
              </a:ext>
            </a:extLst>
          </p:cNvPr>
          <p:cNvSpPr/>
          <p:nvPr/>
        </p:nvSpPr>
        <p:spPr>
          <a:xfrm>
            <a:off x="0" y="-1"/>
            <a:ext cx="21736050" cy="13716001"/>
          </a:xfrm>
          <a:prstGeom prst="rect">
            <a:avLst/>
          </a:prstGeom>
          <a:solidFill>
            <a:schemeClr val="bg1">
              <a:alpha val="8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r-TR" sz="2000" b="1" i="0" u="none" strike="noStrike" cap="none" spc="0" normalizeH="0" baseline="0">
              <a:ln>
                <a:noFill/>
              </a:ln>
              <a:solidFill>
                <a:srgbClr val="FDFDFD"/>
              </a:solidFill>
              <a:effectLst/>
              <a:uFillTx/>
              <a:latin typeface="Arial"/>
              <a:ea typeface="Arial"/>
              <a:cs typeface="Arial"/>
              <a:sym typeface="Arial"/>
            </a:endParaRPr>
          </a:p>
        </p:txBody>
      </p:sp>
      <p:sp>
        <p:nvSpPr>
          <p:cNvPr id="129" name="Rectangle"/>
          <p:cNvSpPr/>
          <p:nvPr/>
        </p:nvSpPr>
        <p:spPr>
          <a:xfrm>
            <a:off x="8584529" y="0"/>
            <a:ext cx="15799471" cy="13716001"/>
          </a:xfrm>
          <a:prstGeom prst="rect">
            <a:avLst/>
          </a:prstGeom>
          <a:solidFill>
            <a:schemeClr val="accent1"/>
          </a:solidFill>
          <a:ln w="12700">
            <a:miter lim="400000"/>
          </a:ln>
          <a:effectLst>
            <a:outerShdw blurRad="546100" dist="423061" dir="2700000" rotWithShape="0">
              <a:srgbClr val="000000">
                <a:alpha val="10128"/>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30" name="Rectangle"/>
          <p:cNvSpPr/>
          <p:nvPr/>
        </p:nvSpPr>
        <p:spPr>
          <a:xfrm>
            <a:off x="8584529" y="-1"/>
            <a:ext cx="15799471" cy="2231426"/>
          </a:xfrm>
          <a:prstGeom prst="rect">
            <a:avLst/>
          </a:prstGeom>
          <a:solidFill>
            <a:schemeClr val="accent1">
              <a:lumMod val="75000"/>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31" name="Business Presentation Template"/>
          <p:cNvSpPr txBox="1"/>
          <p:nvPr/>
        </p:nvSpPr>
        <p:spPr>
          <a:xfrm>
            <a:off x="9587140" y="4114558"/>
            <a:ext cx="13794249" cy="4133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defRPr sz="16000" spc="-800">
                <a:solidFill>
                  <a:srgbClr val="FFFFFF"/>
                </a:solidFill>
                <a:latin typeface="Work Sans Regular Bold"/>
                <a:ea typeface="Work Sans Regular Bold"/>
                <a:cs typeface="Work Sans Regular Bold"/>
                <a:sym typeface="Work Sans Regular Bold"/>
              </a:defRPr>
            </a:lvl1pPr>
          </a:lstStyle>
          <a:p>
            <a:r>
              <a:rPr lang="tr-TR" sz="13300" b="1" dirty="0">
                <a:latin typeface="WORK SANS BOLD ROMAN" pitchFamily="2" charset="77"/>
              </a:rPr>
              <a:t>TPS-OIC</a:t>
            </a:r>
          </a:p>
          <a:p>
            <a:r>
              <a:rPr lang="en-US" sz="9600" b="1" dirty="0">
                <a:latin typeface="WORK SANS BOLD ROMAN" pitchFamily="2" charset="77"/>
              </a:rPr>
              <a:t>Current Status and Recent Developments</a:t>
            </a:r>
            <a:endParaRPr lang="tr-TR" sz="9600" b="1" dirty="0">
              <a:latin typeface="WORK SANS BOLD ROMAN" pitchFamily="2" charset="77"/>
            </a:endParaRPr>
          </a:p>
        </p:txBody>
      </p:sp>
      <p:sp>
        <p:nvSpPr>
          <p:cNvPr id="132" name="/ Building the Future of Office Catering"/>
          <p:cNvSpPr txBox="1"/>
          <p:nvPr/>
        </p:nvSpPr>
        <p:spPr>
          <a:xfrm>
            <a:off x="9786889" y="11589598"/>
            <a:ext cx="5362800" cy="1158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defRPr sz="3200" i="1" spc="0">
                <a:solidFill>
                  <a:srgbClr val="FFFFFF"/>
                </a:solidFill>
              </a:defRPr>
            </a:lvl1pPr>
          </a:lstStyle>
          <a:p>
            <a:r>
              <a:rPr lang="tr-TR" dirty="0">
                <a:latin typeface="WORK SANS REGULAR ROMAN" pitchFamily="2" charset="77"/>
              </a:rPr>
              <a:t>Gürkan Polat</a:t>
            </a:r>
          </a:p>
          <a:p>
            <a:r>
              <a:rPr lang="tr-TR" dirty="0" err="1">
                <a:latin typeface="WORK SANS REGULAR ROMAN" pitchFamily="2" charset="77"/>
              </a:rPr>
              <a:t>Director</a:t>
            </a:r>
            <a:r>
              <a:rPr lang="tr-TR" dirty="0">
                <a:latin typeface="WORK SANS REGULAR ROMAN" pitchFamily="2" charset="77"/>
              </a:rPr>
              <a:t>-CCO</a:t>
            </a:r>
            <a:endParaRPr dirty="0">
              <a:latin typeface="WORK SANS REGULAR ROMAN" pitchFamily="2" charset="77"/>
            </a:endParaRPr>
          </a:p>
        </p:txBody>
      </p:sp>
      <p:sp>
        <p:nvSpPr>
          <p:cNvPr id="133" name="Buenos Aries / 24 July 2026"/>
          <p:cNvSpPr txBox="1"/>
          <p:nvPr/>
        </p:nvSpPr>
        <p:spPr>
          <a:xfrm>
            <a:off x="16808205" y="12237889"/>
            <a:ext cx="5917279"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2400" spc="0">
                <a:solidFill>
                  <a:srgbClr val="FFFFFF"/>
                </a:solidFill>
              </a:defRPr>
            </a:lvl1pPr>
          </a:lstStyle>
          <a:p>
            <a:r>
              <a:rPr lang="tr-TR" dirty="0" err="1">
                <a:latin typeface="WORK SANS REGULAR ROMAN" pitchFamily="2" charset="77"/>
              </a:rPr>
              <a:t>October</a:t>
            </a:r>
            <a:r>
              <a:rPr lang="tr-TR" dirty="0">
                <a:latin typeface="WORK SANS REGULAR ROMAN" pitchFamily="2" charset="77"/>
              </a:rPr>
              <a:t> 1, 2025</a:t>
            </a:r>
            <a:endParaRPr dirty="0">
              <a:latin typeface="WORK SANS REGULAR ROMAN" pitchFamily="2" charset="77"/>
            </a:endParaRPr>
          </a:p>
        </p:txBody>
      </p:sp>
      <p:pic>
        <p:nvPicPr>
          <p:cNvPr id="7" name="Resim 6" descr="metin, logo, yazı tipi, grafik içeren bir resim&#10;&#10;Yapay zeka tarafından oluşturulmuş içerik yanlış olabilir.">
            <a:extLst>
              <a:ext uri="{FF2B5EF4-FFF2-40B4-BE49-F238E27FC236}">
                <a16:creationId xmlns:a16="http://schemas.microsoft.com/office/drawing/2014/main" id="{EB62991C-8B4B-C248-44D2-D4F5720DF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4" y="2669803"/>
            <a:ext cx="7543802" cy="7543802"/>
          </a:xfrm>
          <a:prstGeom prst="rect">
            <a:avLst/>
          </a:prstGeom>
        </p:spPr>
      </p:pic>
      <p:sp>
        <p:nvSpPr>
          <p:cNvPr id="2" name="Slayt Numarası Yer Tutucusu 1"/>
          <p:cNvSpPr>
            <a:spLocks noGrp="1"/>
          </p:cNvSpPr>
          <p:nvPr>
            <p:ph type="sldNum" sz="quarter" idx="10"/>
          </p:nvPr>
        </p:nvSpPr>
        <p:spPr/>
        <p:txBody>
          <a:bodyPr/>
          <a:lstStyle/>
          <a:p>
            <a:fld id="{86CB4B4D-7CA3-9044-876B-883B54F8677D}" type="slidenum">
              <a:rPr lang="tr-TR" smtClean="0"/>
              <a:t>1</a:t>
            </a:fld>
            <a:endParaRPr lang="tr-T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About Expedition Explorers"/>
          <p:cNvSpPr txBox="1"/>
          <p:nvPr/>
        </p:nvSpPr>
        <p:spPr>
          <a:xfrm>
            <a:off x="1175962" y="2142772"/>
            <a:ext cx="8237826" cy="40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9600" b="1" dirty="0">
                <a:latin typeface="WORK SANS BOLD ROMAN" pitchFamily="2" charset="77"/>
              </a:rPr>
              <a:t>Current Status &amp;</a:t>
            </a:r>
          </a:p>
          <a:p>
            <a:r>
              <a:rPr lang="en-US" sz="9600" b="1" dirty="0">
                <a:latin typeface="WORK SANS BOLD ROMAN" pitchFamily="2" charset="77"/>
              </a:rPr>
              <a:t>Recent Developments</a:t>
            </a:r>
          </a:p>
        </p:txBody>
      </p:sp>
      <p:sp>
        <p:nvSpPr>
          <p:cNvPr id="494" name="Rectangle"/>
          <p:cNvSpPr/>
          <p:nvPr/>
        </p:nvSpPr>
        <p:spPr>
          <a:xfrm>
            <a:off x="10252957" y="1890227"/>
            <a:ext cx="12955081" cy="10407674"/>
          </a:xfrm>
          <a:prstGeom prst="rect">
            <a:avLst/>
          </a:prstGeom>
          <a:solidFill>
            <a:srgbClr val="FFFFFF"/>
          </a:solidFill>
          <a:ln w="12700">
            <a:miter lim="400000"/>
          </a:ln>
          <a:effectLst>
            <a:outerShdw blurRad="546100" dist="423061" dir="2700000" rotWithShape="0">
              <a:srgbClr val="000000">
                <a:alpha val="5014"/>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96" name="Authentic Experiences"/>
          <p:cNvSpPr txBox="1"/>
          <p:nvPr/>
        </p:nvSpPr>
        <p:spPr>
          <a:xfrm>
            <a:off x="11230775" y="2746825"/>
            <a:ext cx="9735839"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A TNC Meeting on the margins of 38th COMCEC Ministerial Session in 2022</a:t>
            </a:r>
          </a:p>
        </p:txBody>
      </p:sp>
      <p:sp>
        <p:nvSpPr>
          <p:cNvPr id="498" name="Shape"/>
          <p:cNvSpPr/>
          <p:nvPr/>
        </p:nvSpPr>
        <p:spPr>
          <a:xfrm>
            <a:off x="13554138" y="9533825"/>
            <a:ext cx="751250" cy="594722"/>
          </a:xfrm>
          <a:custGeom>
            <a:avLst/>
            <a:gdLst/>
            <a:ahLst/>
            <a:cxnLst>
              <a:cxn ang="0">
                <a:pos x="wd2" y="hd2"/>
              </a:cxn>
              <a:cxn ang="5400000">
                <a:pos x="wd2" y="hd2"/>
              </a:cxn>
              <a:cxn ang="10800000">
                <a:pos x="wd2" y="hd2"/>
              </a:cxn>
              <a:cxn ang="16200000">
                <a:pos x="wd2" y="hd2"/>
              </a:cxn>
            </a:cxnLst>
            <a:rect l="0" t="0" r="r" b="b"/>
            <a:pathLst>
              <a:path w="21600" h="21600" extrusionOk="0">
                <a:moveTo>
                  <a:pt x="5940" y="0"/>
                </a:moveTo>
                <a:cubicBezTo>
                  <a:pt x="2609" y="0"/>
                  <a:pt x="0" y="3295"/>
                  <a:pt x="0" y="7503"/>
                </a:cubicBezTo>
                <a:cubicBezTo>
                  <a:pt x="0" y="8959"/>
                  <a:pt x="317" y="10344"/>
                  <a:pt x="866" y="11709"/>
                </a:cubicBezTo>
                <a:cubicBezTo>
                  <a:pt x="1181" y="11004"/>
                  <a:pt x="1656" y="10428"/>
                  <a:pt x="2232" y="10076"/>
                </a:cubicBezTo>
                <a:cubicBezTo>
                  <a:pt x="1953" y="9212"/>
                  <a:pt x="1793" y="8367"/>
                  <a:pt x="1793" y="7503"/>
                </a:cubicBezTo>
                <a:cubicBezTo>
                  <a:pt x="1793" y="4569"/>
                  <a:pt x="3617" y="2280"/>
                  <a:pt x="5940" y="2280"/>
                </a:cubicBezTo>
                <a:cubicBezTo>
                  <a:pt x="8352" y="2280"/>
                  <a:pt x="9372" y="4259"/>
                  <a:pt x="10794" y="6363"/>
                </a:cubicBezTo>
                <a:cubicBezTo>
                  <a:pt x="12207" y="4282"/>
                  <a:pt x="13230" y="2280"/>
                  <a:pt x="15660" y="2280"/>
                </a:cubicBezTo>
                <a:cubicBezTo>
                  <a:pt x="17983" y="2280"/>
                  <a:pt x="19807" y="4569"/>
                  <a:pt x="19807" y="7503"/>
                </a:cubicBezTo>
                <a:cubicBezTo>
                  <a:pt x="19807" y="8367"/>
                  <a:pt x="19647" y="9212"/>
                  <a:pt x="19368" y="10076"/>
                </a:cubicBezTo>
                <a:cubicBezTo>
                  <a:pt x="19953" y="10428"/>
                  <a:pt x="20431" y="11004"/>
                  <a:pt x="20746" y="11709"/>
                </a:cubicBezTo>
                <a:cubicBezTo>
                  <a:pt x="21286" y="10344"/>
                  <a:pt x="21600" y="8959"/>
                  <a:pt x="21600" y="7503"/>
                </a:cubicBezTo>
                <a:cubicBezTo>
                  <a:pt x="21600" y="3295"/>
                  <a:pt x="18991" y="0"/>
                  <a:pt x="15660" y="0"/>
                </a:cubicBezTo>
                <a:cubicBezTo>
                  <a:pt x="13779" y="0"/>
                  <a:pt x="11973" y="1099"/>
                  <a:pt x="10794" y="2850"/>
                </a:cubicBezTo>
                <a:cubicBezTo>
                  <a:pt x="9615" y="1099"/>
                  <a:pt x="7821" y="0"/>
                  <a:pt x="5940" y="0"/>
                </a:cubicBezTo>
                <a:close/>
                <a:moveTo>
                  <a:pt x="10794" y="7965"/>
                </a:moveTo>
                <a:cubicBezTo>
                  <a:pt x="9299" y="7965"/>
                  <a:pt x="8098" y="9482"/>
                  <a:pt x="8098" y="11370"/>
                </a:cubicBezTo>
                <a:cubicBezTo>
                  <a:pt x="8098" y="13258"/>
                  <a:pt x="9300" y="14790"/>
                  <a:pt x="10794" y="14790"/>
                </a:cubicBezTo>
                <a:cubicBezTo>
                  <a:pt x="12288" y="14790"/>
                  <a:pt x="13502" y="13258"/>
                  <a:pt x="13502" y="11370"/>
                </a:cubicBezTo>
                <a:cubicBezTo>
                  <a:pt x="13502" y="9482"/>
                  <a:pt x="12288" y="7965"/>
                  <a:pt x="10794" y="7965"/>
                </a:cubicBezTo>
                <a:close/>
                <a:moveTo>
                  <a:pt x="3598" y="11370"/>
                </a:moveTo>
                <a:cubicBezTo>
                  <a:pt x="3137" y="11370"/>
                  <a:pt x="2681" y="11588"/>
                  <a:pt x="2330" y="12033"/>
                </a:cubicBezTo>
                <a:cubicBezTo>
                  <a:pt x="1626" y="12921"/>
                  <a:pt x="1626" y="14364"/>
                  <a:pt x="2330" y="15252"/>
                </a:cubicBezTo>
                <a:cubicBezTo>
                  <a:pt x="3033" y="16141"/>
                  <a:pt x="4163" y="16141"/>
                  <a:pt x="4866" y="15252"/>
                </a:cubicBezTo>
                <a:cubicBezTo>
                  <a:pt x="5570" y="14364"/>
                  <a:pt x="5570" y="12921"/>
                  <a:pt x="4866" y="12033"/>
                </a:cubicBezTo>
                <a:cubicBezTo>
                  <a:pt x="4515" y="11588"/>
                  <a:pt x="4059" y="11370"/>
                  <a:pt x="3598" y="11370"/>
                </a:cubicBezTo>
                <a:close/>
                <a:moveTo>
                  <a:pt x="18002" y="11370"/>
                </a:moveTo>
                <a:cubicBezTo>
                  <a:pt x="17541" y="11370"/>
                  <a:pt x="17085" y="11588"/>
                  <a:pt x="16734" y="12033"/>
                </a:cubicBezTo>
                <a:cubicBezTo>
                  <a:pt x="16030" y="12921"/>
                  <a:pt x="16030" y="14364"/>
                  <a:pt x="16734" y="15252"/>
                </a:cubicBezTo>
                <a:cubicBezTo>
                  <a:pt x="17437" y="16141"/>
                  <a:pt x="18567" y="16141"/>
                  <a:pt x="19270" y="15252"/>
                </a:cubicBezTo>
                <a:cubicBezTo>
                  <a:pt x="19974" y="14364"/>
                  <a:pt x="19974" y="12921"/>
                  <a:pt x="19270" y="12033"/>
                </a:cubicBezTo>
                <a:cubicBezTo>
                  <a:pt x="18919" y="11588"/>
                  <a:pt x="18463" y="11370"/>
                  <a:pt x="18002" y="11370"/>
                </a:cubicBezTo>
                <a:close/>
                <a:moveTo>
                  <a:pt x="10794" y="15638"/>
                </a:moveTo>
                <a:cubicBezTo>
                  <a:pt x="9326" y="15638"/>
                  <a:pt x="8030" y="16074"/>
                  <a:pt x="6976" y="16654"/>
                </a:cubicBezTo>
                <a:cubicBezTo>
                  <a:pt x="6004" y="17200"/>
                  <a:pt x="5403" y="18440"/>
                  <a:pt x="5403" y="19782"/>
                </a:cubicBezTo>
                <a:lnTo>
                  <a:pt x="5403" y="20475"/>
                </a:lnTo>
                <a:cubicBezTo>
                  <a:pt x="5403" y="21101"/>
                  <a:pt x="5798" y="21600"/>
                  <a:pt x="6293" y="21600"/>
                </a:cubicBezTo>
                <a:lnTo>
                  <a:pt x="15294" y="21600"/>
                </a:lnTo>
                <a:cubicBezTo>
                  <a:pt x="15790" y="21600"/>
                  <a:pt x="16197" y="21101"/>
                  <a:pt x="16197" y="20475"/>
                </a:cubicBezTo>
                <a:lnTo>
                  <a:pt x="16197" y="19782"/>
                </a:lnTo>
                <a:cubicBezTo>
                  <a:pt x="16197" y="18440"/>
                  <a:pt x="15584" y="17200"/>
                  <a:pt x="14611" y="16654"/>
                </a:cubicBezTo>
                <a:cubicBezTo>
                  <a:pt x="13558" y="16063"/>
                  <a:pt x="12261" y="15638"/>
                  <a:pt x="10794" y="15638"/>
                </a:cubicBezTo>
                <a:close/>
                <a:moveTo>
                  <a:pt x="3598" y="17055"/>
                </a:moveTo>
                <a:cubicBezTo>
                  <a:pt x="2707" y="17055"/>
                  <a:pt x="1863" y="17297"/>
                  <a:pt x="1098" y="17718"/>
                </a:cubicBezTo>
                <a:cubicBezTo>
                  <a:pt x="432" y="18081"/>
                  <a:pt x="0" y="18907"/>
                  <a:pt x="0" y="19828"/>
                </a:cubicBezTo>
                <a:lnTo>
                  <a:pt x="0" y="20475"/>
                </a:lnTo>
                <a:cubicBezTo>
                  <a:pt x="0" y="21101"/>
                  <a:pt x="395" y="21600"/>
                  <a:pt x="890" y="21600"/>
                </a:cubicBezTo>
                <a:lnTo>
                  <a:pt x="4049" y="21600"/>
                </a:lnTo>
                <a:lnTo>
                  <a:pt x="4049" y="19782"/>
                </a:lnTo>
                <a:cubicBezTo>
                  <a:pt x="4049" y="18838"/>
                  <a:pt x="4250" y="17952"/>
                  <a:pt x="4610" y="17178"/>
                </a:cubicBezTo>
                <a:cubicBezTo>
                  <a:pt x="4277" y="17110"/>
                  <a:pt x="3949" y="17055"/>
                  <a:pt x="3598" y="17055"/>
                </a:cubicBezTo>
                <a:close/>
                <a:moveTo>
                  <a:pt x="18002" y="17055"/>
                </a:moveTo>
                <a:cubicBezTo>
                  <a:pt x="17651" y="17055"/>
                  <a:pt x="17311" y="17110"/>
                  <a:pt x="16978" y="17178"/>
                </a:cubicBezTo>
                <a:cubicBezTo>
                  <a:pt x="17338" y="17952"/>
                  <a:pt x="17551" y="18838"/>
                  <a:pt x="17551" y="19782"/>
                </a:cubicBezTo>
                <a:lnTo>
                  <a:pt x="17551" y="21600"/>
                </a:lnTo>
                <a:lnTo>
                  <a:pt x="20697" y="21600"/>
                </a:lnTo>
                <a:cubicBezTo>
                  <a:pt x="21193" y="21600"/>
                  <a:pt x="21600" y="21101"/>
                  <a:pt x="21600" y="20475"/>
                </a:cubicBezTo>
                <a:lnTo>
                  <a:pt x="21600" y="19828"/>
                </a:lnTo>
                <a:cubicBezTo>
                  <a:pt x="21600" y="18907"/>
                  <a:pt x="21169" y="18081"/>
                  <a:pt x="20502" y="17718"/>
                </a:cubicBezTo>
                <a:cubicBezTo>
                  <a:pt x="19737" y="17297"/>
                  <a:pt x="18893" y="17055"/>
                  <a:pt x="18002" y="17055"/>
                </a:cubicBez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0" name="Shape"/>
          <p:cNvSpPr/>
          <p:nvPr/>
        </p:nvSpPr>
        <p:spPr>
          <a:xfrm>
            <a:off x="13599262" y="6577149"/>
            <a:ext cx="661001" cy="594722"/>
          </a:xfrm>
          <a:custGeom>
            <a:avLst/>
            <a:gdLst/>
            <a:ahLst/>
            <a:cxnLst>
              <a:cxn ang="0">
                <a:pos x="wd2" y="hd2"/>
              </a:cxn>
              <a:cxn ang="5400000">
                <a:pos x="wd2" y="hd2"/>
              </a:cxn>
              <a:cxn ang="10800000">
                <a:pos x="wd2" y="hd2"/>
              </a:cxn>
              <a:cxn ang="16200000">
                <a:pos x="wd2" y="hd2"/>
              </a:cxn>
            </a:cxnLst>
            <a:rect l="0" t="0" r="r" b="b"/>
            <a:pathLst>
              <a:path w="21600" h="21600" extrusionOk="0">
                <a:moveTo>
                  <a:pt x="6483" y="0"/>
                </a:moveTo>
                <a:cubicBezTo>
                  <a:pt x="5889" y="0"/>
                  <a:pt x="5400" y="543"/>
                  <a:pt x="5400" y="1204"/>
                </a:cubicBezTo>
                <a:lnTo>
                  <a:pt x="5400" y="6002"/>
                </a:lnTo>
                <a:lnTo>
                  <a:pt x="1083" y="6002"/>
                </a:lnTo>
                <a:cubicBezTo>
                  <a:pt x="489" y="6002"/>
                  <a:pt x="0" y="6545"/>
                  <a:pt x="0" y="7205"/>
                </a:cubicBezTo>
                <a:lnTo>
                  <a:pt x="0" y="21600"/>
                </a:lnTo>
                <a:lnTo>
                  <a:pt x="1083" y="21600"/>
                </a:lnTo>
                <a:lnTo>
                  <a:pt x="1083" y="7807"/>
                </a:lnTo>
                <a:cubicBezTo>
                  <a:pt x="1083" y="7471"/>
                  <a:pt x="1322" y="7205"/>
                  <a:pt x="1624" y="7205"/>
                </a:cubicBezTo>
                <a:lnTo>
                  <a:pt x="5941" y="7205"/>
                </a:lnTo>
                <a:cubicBezTo>
                  <a:pt x="6244" y="7205"/>
                  <a:pt x="6483" y="6940"/>
                  <a:pt x="6483" y="6604"/>
                </a:cubicBezTo>
                <a:lnTo>
                  <a:pt x="6483" y="1805"/>
                </a:lnTo>
                <a:cubicBezTo>
                  <a:pt x="6483" y="1469"/>
                  <a:pt x="6722" y="1204"/>
                  <a:pt x="7024" y="1204"/>
                </a:cubicBezTo>
                <a:lnTo>
                  <a:pt x="12424" y="1204"/>
                </a:lnTo>
                <a:cubicBezTo>
                  <a:pt x="12727" y="1204"/>
                  <a:pt x="12966" y="1469"/>
                  <a:pt x="12966" y="1805"/>
                </a:cubicBezTo>
                <a:lnTo>
                  <a:pt x="12966" y="7205"/>
                </a:lnTo>
                <a:lnTo>
                  <a:pt x="14034" y="7205"/>
                </a:lnTo>
                <a:lnTo>
                  <a:pt x="14034" y="1204"/>
                </a:lnTo>
                <a:cubicBezTo>
                  <a:pt x="14034" y="543"/>
                  <a:pt x="13560" y="0"/>
                  <a:pt x="12966" y="0"/>
                </a:cubicBezTo>
                <a:lnTo>
                  <a:pt x="6483" y="0"/>
                </a:lnTo>
                <a:close/>
                <a:moveTo>
                  <a:pt x="8634" y="2407"/>
                </a:moveTo>
                <a:lnTo>
                  <a:pt x="8634" y="4798"/>
                </a:lnTo>
                <a:lnTo>
                  <a:pt x="10800" y="4798"/>
                </a:lnTo>
                <a:lnTo>
                  <a:pt x="10800" y="2407"/>
                </a:lnTo>
                <a:lnTo>
                  <a:pt x="8634" y="2407"/>
                </a:lnTo>
                <a:close/>
                <a:moveTo>
                  <a:pt x="11239" y="8409"/>
                </a:moveTo>
                <a:cubicBezTo>
                  <a:pt x="10742" y="8409"/>
                  <a:pt x="10333" y="8710"/>
                  <a:pt x="10171" y="9190"/>
                </a:cubicBezTo>
                <a:lnTo>
                  <a:pt x="8634" y="14134"/>
                </a:lnTo>
                <a:lnTo>
                  <a:pt x="8634" y="20413"/>
                </a:lnTo>
                <a:cubicBezTo>
                  <a:pt x="8634" y="21073"/>
                  <a:pt x="9123" y="21600"/>
                  <a:pt x="9717" y="21600"/>
                </a:cubicBezTo>
                <a:cubicBezTo>
                  <a:pt x="10311" y="21600"/>
                  <a:pt x="10800" y="21073"/>
                  <a:pt x="10800" y="20413"/>
                </a:cubicBezTo>
                <a:lnTo>
                  <a:pt x="10800" y="19209"/>
                </a:lnTo>
                <a:lnTo>
                  <a:pt x="19449" y="19209"/>
                </a:lnTo>
                <a:lnTo>
                  <a:pt x="19449" y="20413"/>
                </a:lnTo>
                <a:cubicBezTo>
                  <a:pt x="19449" y="21073"/>
                  <a:pt x="19923" y="21600"/>
                  <a:pt x="20517" y="21600"/>
                </a:cubicBezTo>
                <a:cubicBezTo>
                  <a:pt x="21111" y="21600"/>
                  <a:pt x="21589" y="21073"/>
                  <a:pt x="21600" y="20413"/>
                </a:cubicBezTo>
                <a:lnTo>
                  <a:pt x="21585" y="14134"/>
                </a:lnTo>
                <a:lnTo>
                  <a:pt x="20049" y="9190"/>
                </a:lnTo>
                <a:cubicBezTo>
                  <a:pt x="19898" y="8710"/>
                  <a:pt x="19481" y="8409"/>
                  <a:pt x="18995" y="8409"/>
                </a:cubicBezTo>
                <a:lnTo>
                  <a:pt x="11239" y="8409"/>
                </a:lnTo>
                <a:close/>
                <a:moveTo>
                  <a:pt x="3234" y="9596"/>
                </a:moveTo>
                <a:lnTo>
                  <a:pt x="3234" y="12004"/>
                </a:lnTo>
                <a:lnTo>
                  <a:pt x="5400" y="12004"/>
                </a:lnTo>
                <a:lnTo>
                  <a:pt x="5400" y="9596"/>
                </a:lnTo>
                <a:lnTo>
                  <a:pt x="3234" y="9596"/>
                </a:lnTo>
                <a:close/>
                <a:moveTo>
                  <a:pt x="11620" y="9596"/>
                </a:moveTo>
                <a:lnTo>
                  <a:pt x="18615" y="9596"/>
                </a:lnTo>
                <a:cubicBezTo>
                  <a:pt x="18841" y="9596"/>
                  <a:pt x="19051" y="9763"/>
                  <a:pt x="19127" y="10003"/>
                </a:cubicBezTo>
                <a:lnTo>
                  <a:pt x="19873" y="12410"/>
                </a:lnTo>
                <a:cubicBezTo>
                  <a:pt x="19992" y="12794"/>
                  <a:pt x="19728" y="13207"/>
                  <a:pt x="19361" y="13207"/>
                </a:cubicBezTo>
                <a:lnTo>
                  <a:pt x="10888" y="13207"/>
                </a:lnTo>
                <a:cubicBezTo>
                  <a:pt x="10521" y="13207"/>
                  <a:pt x="10257" y="12794"/>
                  <a:pt x="10376" y="12410"/>
                </a:cubicBezTo>
                <a:lnTo>
                  <a:pt x="11122" y="10003"/>
                </a:lnTo>
                <a:cubicBezTo>
                  <a:pt x="11176" y="9763"/>
                  <a:pt x="11382" y="9596"/>
                  <a:pt x="11620" y="9596"/>
                </a:cubicBezTo>
                <a:close/>
                <a:moveTo>
                  <a:pt x="3234" y="14411"/>
                </a:moveTo>
                <a:lnTo>
                  <a:pt x="3234" y="16802"/>
                </a:lnTo>
                <a:lnTo>
                  <a:pt x="5400" y="16802"/>
                </a:lnTo>
                <a:lnTo>
                  <a:pt x="5400" y="14411"/>
                </a:lnTo>
                <a:lnTo>
                  <a:pt x="3234" y="14411"/>
                </a:lnTo>
                <a:close/>
                <a:moveTo>
                  <a:pt x="10785" y="14411"/>
                </a:moveTo>
                <a:cubicBezTo>
                  <a:pt x="11379" y="14411"/>
                  <a:pt x="11868" y="14938"/>
                  <a:pt x="11868" y="15598"/>
                </a:cubicBezTo>
                <a:cubicBezTo>
                  <a:pt x="11868" y="16258"/>
                  <a:pt x="11379" y="16802"/>
                  <a:pt x="10785" y="16802"/>
                </a:cubicBezTo>
                <a:cubicBezTo>
                  <a:pt x="10191" y="16802"/>
                  <a:pt x="9717" y="16258"/>
                  <a:pt x="9717" y="15598"/>
                </a:cubicBezTo>
                <a:cubicBezTo>
                  <a:pt x="9717" y="14938"/>
                  <a:pt x="10191" y="14411"/>
                  <a:pt x="10785" y="14411"/>
                </a:cubicBezTo>
                <a:close/>
                <a:moveTo>
                  <a:pt x="19434" y="14411"/>
                </a:moveTo>
                <a:cubicBezTo>
                  <a:pt x="20028" y="14411"/>
                  <a:pt x="20517" y="14938"/>
                  <a:pt x="20517" y="15598"/>
                </a:cubicBezTo>
                <a:cubicBezTo>
                  <a:pt x="20517" y="16258"/>
                  <a:pt x="20028" y="16802"/>
                  <a:pt x="19434" y="16802"/>
                </a:cubicBezTo>
                <a:cubicBezTo>
                  <a:pt x="18840" y="16802"/>
                  <a:pt x="18351" y="16258"/>
                  <a:pt x="18351" y="15598"/>
                </a:cubicBezTo>
                <a:cubicBezTo>
                  <a:pt x="18351" y="14938"/>
                  <a:pt x="18840" y="14411"/>
                  <a:pt x="19434" y="14411"/>
                </a:cubicBezTo>
                <a:close/>
                <a:moveTo>
                  <a:pt x="3234" y="19209"/>
                </a:moveTo>
                <a:lnTo>
                  <a:pt x="3234" y="21600"/>
                </a:lnTo>
                <a:lnTo>
                  <a:pt x="5400" y="21600"/>
                </a:lnTo>
                <a:lnTo>
                  <a:pt x="5400" y="19209"/>
                </a:lnTo>
                <a:lnTo>
                  <a:pt x="3234" y="19209"/>
                </a:ln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7" name="Sustainability and Responsibility"/>
          <p:cNvSpPr txBox="1"/>
          <p:nvPr/>
        </p:nvSpPr>
        <p:spPr>
          <a:xfrm>
            <a:off x="11230775" y="4653791"/>
            <a:ext cx="11626236"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Ministerial Breakfast Meeting for TPS-OIC was held on the margins of 38th COMCEC Session. </a:t>
            </a:r>
          </a:p>
        </p:txBody>
      </p:sp>
      <p:sp>
        <p:nvSpPr>
          <p:cNvPr id="509" name="Empowerment Through Adventure"/>
          <p:cNvSpPr txBox="1"/>
          <p:nvPr/>
        </p:nvSpPr>
        <p:spPr>
          <a:xfrm>
            <a:off x="11230775" y="6274531"/>
            <a:ext cx="11626236"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tr-TR" sz="4000" b="1" dirty="0">
                <a:latin typeface="WORK SANS BOLD ROMAN" pitchFamily="2" charset="77"/>
              </a:rPr>
              <a:t>V</a:t>
            </a:r>
            <a:r>
              <a:rPr lang="en-US" sz="4000" b="1" dirty="0" err="1">
                <a:latin typeface="WORK SANS BOLD ROMAN" pitchFamily="2" charset="77"/>
              </a:rPr>
              <a:t>irtual</a:t>
            </a:r>
            <a:r>
              <a:rPr lang="en-US" sz="4000" b="1" dirty="0">
                <a:latin typeface="WORK SANS BOLD ROMAN" pitchFamily="2" charset="77"/>
              </a:rPr>
              <a:t> TNC Meeting</a:t>
            </a:r>
            <a:r>
              <a:rPr lang="tr-TR" sz="4000" b="1" dirty="0">
                <a:latin typeface="WORK SANS BOLD ROMAN" pitchFamily="2" charset="77"/>
              </a:rPr>
              <a:t>s</a:t>
            </a:r>
            <a:r>
              <a:rPr lang="en-US" sz="4000" b="1" dirty="0">
                <a:latin typeface="WORK SANS BOLD ROMAN" pitchFamily="2" charset="77"/>
              </a:rPr>
              <a:t> on 6-7 June </a:t>
            </a:r>
            <a:r>
              <a:rPr lang="tr-TR" sz="4000" b="1" dirty="0" err="1">
                <a:latin typeface="WORK SANS BOLD ROMAN" pitchFamily="2" charset="77"/>
              </a:rPr>
              <a:t>and</a:t>
            </a:r>
            <a:r>
              <a:rPr lang="tr-TR" sz="4000" b="1" dirty="0">
                <a:latin typeface="WORK SANS BOLD ROMAN" pitchFamily="2" charset="77"/>
              </a:rPr>
              <a:t> 20 </a:t>
            </a:r>
            <a:r>
              <a:rPr lang="tr-TR" sz="4000" b="1" dirty="0" err="1">
                <a:latin typeface="WORK SANS BOLD ROMAN" pitchFamily="2" charset="77"/>
              </a:rPr>
              <a:t>November</a:t>
            </a:r>
            <a:r>
              <a:rPr lang="tr-TR" sz="4000" b="1" dirty="0">
                <a:latin typeface="WORK SANS BOLD ROMAN" pitchFamily="2" charset="77"/>
              </a:rPr>
              <a:t>, 2023</a:t>
            </a:r>
            <a:endParaRPr lang="en-US" sz="4000" b="1" dirty="0">
              <a:latin typeface="WORK SANS BOLD ROMAN" pitchFamily="2" charset="77"/>
            </a:endParaRPr>
          </a:p>
        </p:txBody>
      </p:sp>
      <p:sp>
        <p:nvSpPr>
          <p:cNvPr id="5" name="Metin Yer Tutucusu 4">
            <a:extLst>
              <a:ext uri="{FF2B5EF4-FFF2-40B4-BE49-F238E27FC236}">
                <a16:creationId xmlns:a16="http://schemas.microsoft.com/office/drawing/2014/main" id="{A7FA0075-9F6F-4D81-AAD2-89C9968ACD1C}"/>
              </a:ext>
            </a:extLst>
          </p:cNvPr>
          <p:cNvSpPr>
            <a:spLocks noGrp="1"/>
          </p:cNvSpPr>
          <p:nvPr>
            <p:ph type="body" sz="quarter" idx="10"/>
          </p:nvPr>
        </p:nvSpPr>
        <p:spPr/>
        <p:txBody>
          <a:bodyPr/>
          <a:lstStyle/>
          <a:p>
            <a:endParaRPr lang="tr-TR"/>
          </a:p>
        </p:txBody>
      </p:sp>
      <p:sp>
        <p:nvSpPr>
          <p:cNvPr id="23" name="Authentic Experiences">
            <a:extLst>
              <a:ext uri="{FF2B5EF4-FFF2-40B4-BE49-F238E27FC236}">
                <a16:creationId xmlns:a16="http://schemas.microsoft.com/office/drawing/2014/main" id="{7877549C-1191-4FF7-B401-09CEEB9B4F70}"/>
              </a:ext>
            </a:extLst>
          </p:cNvPr>
          <p:cNvSpPr txBox="1"/>
          <p:nvPr/>
        </p:nvSpPr>
        <p:spPr>
          <a:xfrm>
            <a:off x="11230774" y="7897631"/>
            <a:ext cx="11123388" cy="210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Ministerial Working Breakfast on TPS-OIC as a side event </a:t>
            </a:r>
            <a:r>
              <a:rPr lang="tr-TR" sz="4000" b="1" dirty="0">
                <a:latin typeface="WORK SANS BOLD ROMAN" pitchFamily="2" charset="77"/>
              </a:rPr>
              <a:t>of 39th COMCEC </a:t>
            </a:r>
            <a:r>
              <a:rPr lang="tr-TR" sz="4000" b="1" dirty="0" err="1">
                <a:latin typeface="WORK SANS BOLD ROMAN" pitchFamily="2" charset="77"/>
              </a:rPr>
              <a:t>Ministerial</a:t>
            </a:r>
            <a:r>
              <a:rPr lang="tr-TR" sz="4000" b="1" dirty="0">
                <a:latin typeface="WORK SANS BOLD ROMAN" pitchFamily="2" charset="77"/>
              </a:rPr>
              <a:t> </a:t>
            </a:r>
            <a:r>
              <a:rPr lang="tr-TR" sz="4000" b="1" dirty="0" err="1">
                <a:latin typeface="WORK SANS BOLD ROMAN" pitchFamily="2" charset="77"/>
              </a:rPr>
              <a:t>Session</a:t>
            </a:r>
            <a:r>
              <a:rPr lang="tr-TR" sz="4000" b="1" dirty="0">
                <a:latin typeface="WORK SANS BOLD ROMAN" pitchFamily="2" charset="77"/>
              </a:rPr>
              <a:t> </a:t>
            </a:r>
            <a:r>
              <a:rPr lang="en-US" sz="4000" b="1" dirty="0">
                <a:latin typeface="WORK SANS BOLD ROMAN" pitchFamily="2" charset="77"/>
              </a:rPr>
              <a:t>on 4 December 2023</a:t>
            </a:r>
            <a:r>
              <a:rPr lang="tr-TR" sz="4000" b="1" dirty="0">
                <a:latin typeface="WORK SANS BOLD ROMAN" pitchFamily="2" charset="77"/>
              </a:rPr>
              <a:t>, İstanbul</a:t>
            </a:r>
            <a:endParaRPr lang="en-US" sz="4000" b="1" dirty="0">
              <a:latin typeface="WORK SANS BOLD ROMAN" pitchFamily="2" charset="77"/>
            </a:endParaRPr>
          </a:p>
        </p:txBody>
      </p:sp>
      <p:pic>
        <p:nvPicPr>
          <p:cNvPr id="1026" name="Picture 2" descr="The 3rd Ministerial Meeting Of The TPS OIC Trade Negotiating Committee 02">
            <a:extLst>
              <a:ext uri="{FF2B5EF4-FFF2-40B4-BE49-F238E27FC236}">
                <a16:creationId xmlns:a16="http://schemas.microsoft.com/office/drawing/2014/main" id="{0BD2A52E-B65B-4390-962F-F40397009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430" y="6577149"/>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5" name="Authentic Experiences">
            <a:extLst>
              <a:ext uri="{FF2B5EF4-FFF2-40B4-BE49-F238E27FC236}">
                <a16:creationId xmlns:a16="http://schemas.microsoft.com/office/drawing/2014/main" id="{7655DBF8-C2A2-4EBE-8286-179C2B979438}"/>
              </a:ext>
            </a:extLst>
          </p:cNvPr>
          <p:cNvSpPr txBox="1"/>
          <p:nvPr/>
        </p:nvSpPr>
        <p:spPr>
          <a:xfrm>
            <a:off x="11230774" y="10467101"/>
            <a:ext cx="10714826"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The Third TPS-OIC TNC Meeting at Ministerial Level in İstanbul (10-11 June 2024)</a:t>
            </a:r>
          </a:p>
        </p:txBody>
      </p:sp>
    </p:spTree>
    <p:extLst>
      <p:ext uri="{BB962C8B-B14F-4D97-AF65-F5344CB8AC3E}">
        <p14:creationId xmlns:p14="http://schemas.microsoft.com/office/powerpoint/2010/main" val="4124187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About Expedition Explorers"/>
          <p:cNvSpPr txBox="1"/>
          <p:nvPr/>
        </p:nvSpPr>
        <p:spPr>
          <a:xfrm>
            <a:off x="1175962" y="2142772"/>
            <a:ext cx="8237826" cy="40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9600" b="1" dirty="0">
                <a:latin typeface="WORK SANS BOLD ROMAN" pitchFamily="2" charset="77"/>
              </a:rPr>
              <a:t>Current Status &amp;</a:t>
            </a:r>
          </a:p>
          <a:p>
            <a:r>
              <a:rPr lang="en-US" sz="9600" b="1" dirty="0">
                <a:latin typeface="WORK SANS BOLD ROMAN" pitchFamily="2" charset="77"/>
              </a:rPr>
              <a:t>Recent Developments</a:t>
            </a:r>
          </a:p>
        </p:txBody>
      </p:sp>
      <p:sp>
        <p:nvSpPr>
          <p:cNvPr id="494" name="Rectangle"/>
          <p:cNvSpPr/>
          <p:nvPr/>
        </p:nvSpPr>
        <p:spPr>
          <a:xfrm>
            <a:off x="10252957" y="2142772"/>
            <a:ext cx="12955081" cy="10407674"/>
          </a:xfrm>
          <a:prstGeom prst="rect">
            <a:avLst/>
          </a:prstGeom>
          <a:solidFill>
            <a:srgbClr val="FFFFFF"/>
          </a:solidFill>
          <a:ln w="12700">
            <a:miter lim="400000"/>
          </a:ln>
          <a:effectLst>
            <a:outerShdw blurRad="546100" dist="423061" dir="2700000" rotWithShape="0">
              <a:srgbClr val="000000">
                <a:alpha val="5014"/>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sz="2800"/>
          </a:p>
        </p:txBody>
      </p:sp>
      <p:sp>
        <p:nvSpPr>
          <p:cNvPr id="496" name="Authentic Experiences"/>
          <p:cNvSpPr txBox="1"/>
          <p:nvPr/>
        </p:nvSpPr>
        <p:spPr>
          <a:xfrm>
            <a:off x="11256449" y="3138429"/>
            <a:ext cx="9735839" cy="210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The 3rd TPS-OIC TNC Meeting at Ministerial Level in İstanbul to expand the scope of the TPS-OIC (10-11 June 2024)</a:t>
            </a:r>
          </a:p>
        </p:txBody>
      </p:sp>
      <p:sp>
        <p:nvSpPr>
          <p:cNvPr id="498" name="Shape"/>
          <p:cNvSpPr/>
          <p:nvPr/>
        </p:nvSpPr>
        <p:spPr>
          <a:xfrm>
            <a:off x="13554138" y="9533825"/>
            <a:ext cx="751250" cy="594722"/>
          </a:xfrm>
          <a:custGeom>
            <a:avLst/>
            <a:gdLst/>
            <a:ahLst/>
            <a:cxnLst>
              <a:cxn ang="0">
                <a:pos x="wd2" y="hd2"/>
              </a:cxn>
              <a:cxn ang="5400000">
                <a:pos x="wd2" y="hd2"/>
              </a:cxn>
              <a:cxn ang="10800000">
                <a:pos x="wd2" y="hd2"/>
              </a:cxn>
              <a:cxn ang="16200000">
                <a:pos x="wd2" y="hd2"/>
              </a:cxn>
            </a:cxnLst>
            <a:rect l="0" t="0" r="r" b="b"/>
            <a:pathLst>
              <a:path w="21600" h="21600" extrusionOk="0">
                <a:moveTo>
                  <a:pt x="5940" y="0"/>
                </a:moveTo>
                <a:cubicBezTo>
                  <a:pt x="2609" y="0"/>
                  <a:pt x="0" y="3295"/>
                  <a:pt x="0" y="7503"/>
                </a:cubicBezTo>
                <a:cubicBezTo>
                  <a:pt x="0" y="8959"/>
                  <a:pt x="317" y="10344"/>
                  <a:pt x="866" y="11709"/>
                </a:cubicBezTo>
                <a:cubicBezTo>
                  <a:pt x="1181" y="11004"/>
                  <a:pt x="1656" y="10428"/>
                  <a:pt x="2232" y="10076"/>
                </a:cubicBezTo>
                <a:cubicBezTo>
                  <a:pt x="1953" y="9212"/>
                  <a:pt x="1793" y="8367"/>
                  <a:pt x="1793" y="7503"/>
                </a:cubicBezTo>
                <a:cubicBezTo>
                  <a:pt x="1793" y="4569"/>
                  <a:pt x="3617" y="2280"/>
                  <a:pt x="5940" y="2280"/>
                </a:cubicBezTo>
                <a:cubicBezTo>
                  <a:pt x="8352" y="2280"/>
                  <a:pt x="9372" y="4259"/>
                  <a:pt x="10794" y="6363"/>
                </a:cubicBezTo>
                <a:cubicBezTo>
                  <a:pt x="12207" y="4282"/>
                  <a:pt x="13230" y="2280"/>
                  <a:pt x="15660" y="2280"/>
                </a:cubicBezTo>
                <a:cubicBezTo>
                  <a:pt x="17983" y="2280"/>
                  <a:pt x="19807" y="4569"/>
                  <a:pt x="19807" y="7503"/>
                </a:cubicBezTo>
                <a:cubicBezTo>
                  <a:pt x="19807" y="8367"/>
                  <a:pt x="19647" y="9212"/>
                  <a:pt x="19368" y="10076"/>
                </a:cubicBezTo>
                <a:cubicBezTo>
                  <a:pt x="19953" y="10428"/>
                  <a:pt x="20431" y="11004"/>
                  <a:pt x="20746" y="11709"/>
                </a:cubicBezTo>
                <a:cubicBezTo>
                  <a:pt x="21286" y="10344"/>
                  <a:pt x="21600" y="8959"/>
                  <a:pt x="21600" y="7503"/>
                </a:cubicBezTo>
                <a:cubicBezTo>
                  <a:pt x="21600" y="3295"/>
                  <a:pt x="18991" y="0"/>
                  <a:pt x="15660" y="0"/>
                </a:cubicBezTo>
                <a:cubicBezTo>
                  <a:pt x="13779" y="0"/>
                  <a:pt x="11973" y="1099"/>
                  <a:pt x="10794" y="2850"/>
                </a:cubicBezTo>
                <a:cubicBezTo>
                  <a:pt x="9615" y="1099"/>
                  <a:pt x="7821" y="0"/>
                  <a:pt x="5940" y="0"/>
                </a:cubicBezTo>
                <a:close/>
                <a:moveTo>
                  <a:pt x="10794" y="7965"/>
                </a:moveTo>
                <a:cubicBezTo>
                  <a:pt x="9299" y="7965"/>
                  <a:pt x="8098" y="9482"/>
                  <a:pt x="8098" y="11370"/>
                </a:cubicBezTo>
                <a:cubicBezTo>
                  <a:pt x="8098" y="13258"/>
                  <a:pt x="9300" y="14790"/>
                  <a:pt x="10794" y="14790"/>
                </a:cubicBezTo>
                <a:cubicBezTo>
                  <a:pt x="12288" y="14790"/>
                  <a:pt x="13502" y="13258"/>
                  <a:pt x="13502" y="11370"/>
                </a:cubicBezTo>
                <a:cubicBezTo>
                  <a:pt x="13502" y="9482"/>
                  <a:pt x="12288" y="7965"/>
                  <a:pt x="10794" y="7965"/>
                </a:cubicBezTo>
                <a:close/>
                <a:moveTo>
                  <a:pt x="3598" y="11370"/>
                </a:moveTo>
                <a:cubicBezTo>
                  <a:pt x="3137" y="11370"/>
                  <a:pt x="2681" y="11588"/>
                  <a:pt x="2330" y="12033"/>
                </a:cubicBezTo>
                <a:cubicBezTo>
                  <a:pt x="1626" y="12921"/>
                  <a:pt x="1626" y="14364"/>
                  <a:pt x="2330" y="15252"/>
                </a:cubicBezTo>
                <a:cubicBezTo>
                  <a:pt x="3033" y="16141"/>
                  <a:pt x="4163" y="16141"/>
                  <a:pt x="4866" y="15252"/>
                </a:cubicBezTo>
                <a:cubicBezTo>
                  <a:pt x="5570" y="14364"/>
                  <a:pt x="5570" y="12921"/>
                  <a:pt x="4866" y="12033"/>
                </a:cubicBezTo>
                <a:cubicBezTo>
                  <a:pt x="4515" y="11588"/>
                  <a:pt x="4059" y="11370"/>
                  <a:pt x="3598" y="11370"/>
                </a:cubicBezTo>
                <a:close/>
                <a:moveTo>
                  <a:pt x="18002" y="11370"/>
                </a:moveTo>
                <a:cubicBezTo>
                  <a:pt x="17541" y="11370"/>
                  <a:pt x="17085" y="11588"/>
                  <a:pt x="16734" y="12033"/>
                </a:cubicBezTo>
                <a:cubicBezTo>
                  <a:pt x="16030" y="12921"/>
                  <a:pt x="16030" y="14364"/>
                  <a:pt x="16734" y="15252"/>
                </a:cubicBezTo>
                <a:cubicBezTo>
                  <a:pt x="17437" y="16141"/>
                  <a:pt x="18567" y="16141"/>
                  <a:pt x="19270" y="15252"/>
                </a:cubicBezTo>
                <a:cubicBezTo>
                  <a:pt x="19974" y="14364"/>
                  <a:pt x="19974" y="12921"/>
                  <a:pt x="19270" y="12033"/>
                </a:cubicBezTo>
                <a:cubicBezTo>
                  <a:pt x="18919" y="11588"/>
                  <a:pt x="18463" y="11370"/>
                  <a:pt x="18002" y="11370"/>
                </a:cubicBezTo>
                <a:close/>
                <a:moveTo>
                  <a:pt x="10794" y="15638"/>
                </a:moveTo>
                <a:cubicBezTo>
                  <a:pt x="9326" y="15638"/>
                  <a:pt x="8030" y="16074"/>
                  <a:pt x="6976" y="16654"/>
                </a:cubicBezTo>
                <a:cubicBezTo>
                  <a:pt x="6004" y="17200"/>
                  <a:pt x="5403" y="18440"/>
                  <a:pt x="5403" y="19782"/>
                </a:cubicBezTo>
                <a:lnTo>
                  <a:pt x="5403" y="20475"/>
                </a:lnTo>
                <a:cubicBezTo>
                  <a:pt x="5403" y="21101"/>
                  <a:pt x="5798" y="21600"/>
                  <a:pt x="6293" y="21600"/>
                </a:cubicBezTo>
                <a:lnTo>
                  <a:pt x="15294" y="21600"/>
                </a:lnTo>
                <a:cubicBezTo>
                  <a:pt x="15790" y="21600"/>
                  <a:pt x="16197" y="21101"/>
                  <a:pt x="16197" y="20475"/>
                </a:cubicBezTo>
                <a:lnTo>
                  <a:pt x="16197" y="19782"/>
                </a:lnTo>
                <a:cubicBezTo>
                  <a:pt x="16197" y="18440"/>
                  <a:pt x="15584" y="17200"/>
                  <a:pt x="14611" y="16654"/>
                </a:cubicBezTo>
                <a:cubicBezTo>
                  <a:pt x="13558" y="16063"/>
                  <a:pt x="12261" y="15638"/>
                  <a:pt x="10794" y="15638"/>
                </a:cubicBezTo>
                <a:close/>
                <a:moveTo>
                  <a:pt x="3598" y="17055"/>
                </a:moveTo>
                <a:cubicBezTo>
                  <a:pt x="2707" y="17055"/>
                  <a:pt x="1863" y="17297"/>
                  <a:pt x="1098" y="17718"/>
                </a:cubicBezTo>
                <a:cubicBezTo>
                  <a:pt x="432" y="18081"/>
                  <a:pt x="0" y="18907"/>
                  <a:pt x="0" y="19828"/>
                </a:cubicBezTo>
                <a:lnTo>
                  <a:pt x="0" y="20475"/>
                </a:lnTo>
                <a:cubicBezTo>
                  <a:pt x="0" y="21101"/>
                  <a:pt x="395" y="21600"/>
                  <a:pt x="890" y="21600"/>
                </a:cubicBezTo>
                <a:lnTo>
                  <a:pt x="4049" y="21600"/>
                </a:lnTo>
                <a:lnTo>
                  <a:pt x="4049" y="19782"/>
                </a:lnTo>
                <a:cubicBezTo>
                  <a:pt x="4049" y="18838"/>
                  <a:pt x="4250" y="17952"/>
                  <a:pt x="4610" y="17178"/>
                </a:cubicBezTo>
                <a:cubicBezTo>
                  <a:pt x="4277" y="17110"/>
                  <a:pt x="3949" y="17055"/>
                  <a:pt x="3598" y="17055"/>
                </a:cubicBezTo>
                <a:close/>
                <a:moveTo>
                  <a:pt x="18002" y="17055"/>
                </a:moveTo>
                <a:cubicBezTo>
                  <a:pt x="17651" y="17055"/>
                  <a:pt x="17311" y="17110"/>
                  <a:pt x="16978" y="17178"/>
                </a:cubicBezTo>
                <a:cubicBezTo>
                  <a:pt x="17338" y="17952"/>
                  <a:pt x="17551" y="18838"/>
                  <a:pt x="17551" y="19782"/>
                </a:cubicBezTo>
                <a:lnTo>
                  <a:pt x="17551" y="21600"/>
                </a:lnTo>
                <a:lnTo>
                  <a:pt x="20697" y="21600"/>
                </a:lnTo>
                <a:cubicBezTo>
                  <a:pt x="21193" y="21600"/>
                  <a:pt x="21600" y="21101"/>
                  <a:pt x="21600" y="20475"/>
                </a:cubicBezTo>
                <a:lnTo>
                  <a:pt x="21600" y="19828"/>
                </a:lnTo>
                <a:cubicBezTo>
                  <a:pt x="21600" y="18907"/>
                  <a:pt x="21169" y="18081"/>
                  <a:pt x="20502" y="17718"/>
                </a:cubicBezTo>
                <a:cubicBezTo>
                  <a:pt x="19737" y="17297"/>
                  <a:pt x="18893" y="17055"/>
                  <a:pt x="18002" y="17055"/>
                </a:cubicBez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0" name="Shape"/>
          <p:cNvSpPr/>
          <p:nvPr/>
        </p:nvSpPr>
        <p:spPr>
          <a:xfrm>
            <a:off x="13599262" y="6577149"/>
            <a:ext cx="661001" cy="594722"/>
          </a:xfrm>
          <a:custGeom>
            <a:avLst/>
            <a:gdLst/>
            <a:ahLst/>
            <a:cxnLst>
              <a:cxn ang="0">
                <a:pos x="wd2" y="hd2"/>
              </a:cxn>
              <a:cxn ang="5400000">
                <a:pos x="wd2" y="hd2"/>
              </a:cxn>
              <a:cxn ang="10800000">
                <a:pos x="wd2" y="hd2"/>
              </a:cxn>
              <a:cxn ang="16200000">
                <a:pos x="wd2" y="hd2"/>
              </a:cxn>
            </a:cxnLst>
            <a:rect l="0" t="0" r="r" b="b"/>
            <a:pathLst>
              <a:path w="21600" h="21600" extrusionOk="0">
                <a:moveTo>
                  <a:pt x="6483" y="0"/>
                </a:moveTo>
                <a:cubicBezTo>
                  <a:pt x="5889" y="0"/>
                  <a:pt x="5400" y="543"/>
                  <a:pt x="5400" y="1204"/>
                </a:cubicBezTo>
                <a:lnTo>
                  <a:pt x="5400" y="6002"/>
                </a:lnTo>
                <a:lnTo>
                  <a:pt x="1083" y="6002"/>
                </a:lnTo>
                <a:cubicBezTo>
                  <a:pt x="489" y="6002"/>
                  <a:pt x="0" y="6545"/>
                  <a:pt x="0" y="7205"/>
                </a:cubicBezTo>
                <a:lnTo>
                  <a:pt x="0" y="21600"/>
                </a:lnTo>
                <a:lnTo>
                  <a:pt x="1083" y="21600"/>
                </a:lnTo>
                <a:lnTo>
                  <a:pt x="1083" y="7807"/>
                </a:lnTo>
                <a:cubicBezTo>
                  <a:pt x="1083" y="7471"/>
                  <a:pt x="1322" y="7205"/>
                  <a:pt x="1624" y="7205"/>
                </a:cubicBezTo>
                <a:lnTo>
                  <a:pt x="5941" y="7205"/>
                </a:lnTo>
                <a:cubicBezTo>
                  <a:pt x="6244" y="7205"/>
                  <a:pt x="6483" y="6940"/>
                  <a:pt x="6483" y="6604"/>
                </a:cubicBezTo>
                <a:lnTo>
                  <a:pt x="6483" y="1805"/>
                </a:lnTo>
                <a:cubicBezTo>
                  <a:pt x="6483" y="1469"/>
                  <a:pt x="6722" y="1204"/>
                  <a:pt x="7024" y="1204"/>
                </a:cubicBezTo>
                <a:lnTo>
                  <a:pt x="12424" y="1204"/>
                </a:lnTo>
                <a:cubicBezTo>
                  <a:pt x="12727" y="1204"/>
                  <a:pt x="12966" y="1469"/>
                  <a:pt x="12966" y="1805"/>
                </a:cubicBezTo>
                <a:lnTo>
                  <a:pt x="12966" y="7205"/>
                </a:lnTo>
                <a:lnTo>
                  <a:pt x="14034" y="7205"/>
                </a:lnTo>
                <a:lnTo>
                  <a:pt x="14034" y="1204"/>
                </a:lnTo>
                <a:cubicBezTo>
                  <a:pt x="14034" y="543"/>
                  <a:pt x="13560" y="0"/>
                  <a:pt x="12966" y="0"/>
                </a:cubicBezTo>
                <a:lnTo>
                  <a:pt x="6483" y="0"/>
                </a:lnTo>
                <a:close/>
                <a:moveTo>
                  <a:pt x="8634" y="2407"/>
                </a:moveTo>
                <a:lnTo>
                  <a:pt x="8634" y="4798"/>
                </a:lnTo>
                <a:lnTo>
                  <a:pt x="10800" y="4798"/>
                </a:lnTo>
                <a:lnTo>
                  <a:pt x="10800" y="2407"/>
                </a:lnTo>
                <a:lnTo>
                  <a:pt x="8634" y="2407"/>
                </a:lnTo>
                <a:close/>
                <a:moveTo>
                  <a:pt x="11239" y="8409"/>
                </a:moveTo>
                <a:cubicBezTo>
                  <a:pt x="10742" y="8409"/>
                  <a:pt x="10333" y="8710"/>
                  <a:pt x="10171" y="9190"/>
                </a:cubicBezTo>
                <a:lnTo>
                  <a:pt x="8634" y="14134"/>
                </a:lnTo>
                <a:lnTo>
                  <a:pt x="8634" y="20413"/>
                </a:lnTo>
                <a:cubicBezTo>
                  <a:pt x="8634" y="21073"/>
                  <a:pt x="9123" y="21600"/>
                  <a:pt x="9717" y="21600"/>
                </a:cubicBezTo>
                <a:cubicBezTo>
                  <a:pt x="10311" y="21600"/>
                  <a:pt x="10800" y="21073"/>
                  <a:pt x="10800" y="20413"/>
                </a:cubicBezTo>
                <a:lnTo>
                  <a:pt x="10800" y="19209"/>
                </a:lnTo>
                <a:lnTo>
                  <a:pt x="19449" y="19209"/>
                </a:lnTo>
                <a:lnTo>
                  <a:pt x="19449" y="20413"/>
                </a:lnTo>
                <a:cubicBezTo>
                  <a:pt x="19449" y="21073"/>
                  <a:pt x="19923" y="21600"/>
                  <a:pt x="20517" y="21600"/>
                </a:cubicBezTo>
                <a:cubicBezTo>
                  <a:pt x="21111" y="21600"/>
                  <a:pt x="21589" y="21073"/>
                  <a:pt x="21600" y="20413"/>
                </a:cubicBezTo>
                <a:lnTo>
                  <a:pt x="21585" y="14134"/>
                </a:lnTo>
                <a:lnTo>
                  <a:pt x="20049" y="9190"/>
                </a:lnTo>
                <a:cubicBezTo>
                  <a:pt x="19898" y="8710"/>
                  <a:pt x="19481" y="8409"/>
                  <a:pt x="18995" y="8409"/>
                </a:cubicBezTo>
                <a:lnTo>
                  <a:pt x="11239" y="8409"/>
                </a:lnTo>
                <a:close/>
                <a:moveTo>
                  <a:pt x="3234" y="9596"/>
                </a:moveTo>
                <a:lnTo>
                  <a:pt x="3234" y="12004"/>
                </a:lnTo>
                <a:lnTo>
                  <a:pt x="5400" y="12004"/>
                </a:lnTo>
                <a:lnTo>
                  <a:pt x="5400" y="9596"/>
                </a:lnTo>
                <a:lnTo>
                  <a:pt x="3234" y="9596"/>
                </a:lnTo>
                <a:close/>
                <a:moveTo>
                  <a:pt x="11620" y="9596"/>
                </a:moveTo>
                <a:lnTo>
                  <a:pt x="18615" y="9596"/>
                </a:lnTo>
                <a:cubicBezTo>
                  <a:pt x="18841" y="9596"/>
                  <a:pt x="19051" y="9763"/>
                  <a:pt x="19127" y="10003"/>
                </a:cubicBezTo>
                <a:lnTo>
                  <a:pt x="19873" y="12410"/>
                </a:lnTo>
                <a:cubicBezTo>
                  <a:pt x="19992" y="12794"/>
                  <a:pt x="19728" y="13207"/>
                  <a:pt x="19361" y="13207"/>
                </a:cubicBezTo>
                <a:lnTo>
                  <a:pt x="10888" y="13207"/>
                </a:lnTo>
                <a:cubicBezTo>
                  <a:pt x="10521" y="13207"/>
                  <a:pt x="10257" y="12794"/>
                  <a:pt x="10376" y="12410"/>
                </a:cubicBezTo>
                <a:lnTo>
                  <a:pt x="11122" y="10003"/>
                </a:lnTo>
                <a:cubicBezTo>
                  <a:pt x="11176" y="9763"/>
                  <a:pt x="11382" y="9596"/>
                  <a:pt x="11620" y="9596"/>
                </a:cubicBezTo>
                <a:close/>
                <a:moveTo>
                  <a:pt x="3234" y="14411"/>
                </a:moveTo>
                <a:lnTo>
                  <a:pt x="3234" y="16802"/>
                </a:lnTo>
                <a:lnTo>
                  <a:pt x="5400" y="16802"/>
                </a:lnTo>
                <a:lnTo>
                  <a:pt x="5400" y="14411"/>
                </a:lnTo>
                <a:lnTo>
                  <a:pt x="3234" y="14411"/>
                </a:lnTo>
                <a:close/>
                <a:moveTo>
                  <a:pt x="10785" y="14411"/>
                </a:moveTo>
                <a:cubicBezTo>
                  <a:pt x="11379" y="14411"/>
                  <a:pt x="11868" y="14938"/>
                  <a:pt x="11868" y="15598"/>
                </a:cubicBezTo>
                <a:cubicBezTo>
                  <a:pt x="11868" y="16258"/>
                  <a:pt x="11379" y="16802"/>
                  <a:pt x="10785" y="16802"/>
                </a:cubicBezTo>
                <a:cubicBezTo>
                  <a:pt x="10191" y="16802"/>
                  <a:pt x="9717" y="16258"/>
                  <a:pt x="9717" y="15598"/>
                </a:cubicBezTo>
                <a:cubicBezTo>
                  <a:pt x="9717" y="14938"/>
                  <a:pt x="10191" y="14411"/>
                  <a:pt x="10785" y="14411"/>
                </a:cubicBezTo>
                <a:close/>
                <a:moveTo>
                  <a:pt x="19434" y="14411"/>
                </a:moveTo>
                <a:cubicBezTo>
                  <a:pt x="20028" y="14411"/>
                  <a:pt x="20517" y="14938"/>
                  <a:pt x="20517" y="15598"/>
                </a:cubicBezTo>
                <a:cubicBezTo>
                  <a:pt x="20517" y="16258"/>
                  <a:pt x="20028" y="16802"/>
                  <a:pt x="19434" y="16802"/>
                </a:cubicBezTo>
                <a:cubicBezTo>
                  <a:pt x="18840" y="16802"/>
                  <a:pt x="18351" y="16258"/>
                  <a:pt x="18351" y="15598"/>
                </a:cubicBezTo>
                <a:cubicBezTo>
                  <a:pt x="18351" y="14938"/>
                  <a:pt x="18840" y="14411"/>
                  <a:pt x="19434" y="14411"/>
                </a:cubicBezTo>
                <a:close/>
                <a:moveTo>
                  <a:pt x="3234" y="19209"/>
                </a:moveTo>
                <a:lnTo>
                  <a:pt x="3234" y="21600"/>
                </a:lnTo>
                <a:lnTo>
                  <a:pt x="5400" y="21600"/>
                </a:lnTo>
                <a:lnTo>
                  <a:pt x="5400" y="19209"/>
                </a:lnTo>
                <a:lnTo>
                  <a:pt x="3234" y="19209"/>
                </a:ln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7" name="Sustainability and Responsibility"/>
          <p:cNvSpPr txBox="1"/>
          <p:nvPr/>
        </p:nvSpPr>
        <p:spPr>
          <a:xfrm>
            <a:off x="11250230" y="5048887"/>
            <a:ext cx="11626236"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endParaRPr lang="en-US" sz="4000" b="1" dirty="0">
              <a:latin typeface="WORK SANS BOLD ROMAN" pitchFamily="2" charset="77"/>
            </a:endParaRPr>
          </a:p>
          <a:p>
            <a:pPr marL="457200" indent="-457200">
              <a:buFont typeface="Arial" panose="020B0604020202020204" pitchFamily="34" charset="0"/>
              <a:buChar char="•"/>
            </a:pPr>
            <a:r>
              <a:rPr lang="en-US" sz="4000" b="1" dirty="0">
                <a:latin typeface="WORK SANS BOLD ROMAN" pitchFamily="2" charset="77"/>
              </a:rPr>
              <a:t>Adoption of </a:t>
            </a:r>
            <a:r>
              <a:rPr lang="en-US" sz="4000" b="1" dirty="0" err="1">
                <a:latin typeface="WORK SANS BOLD ROMAN" pitchFamily="2" charset="77"/>
              </a:rPr>
              <a:t>İstabul</a:t>
            </a:r>
            <a:r>
              <a:rPr lang="en-US" sz="4000" b="1" dirty="0">
                <a:latin typeface="WORK SANS BOLD ROMAN" pitchFamily="2" charset="77"/>
              </a:rPr>
              <a:t> Ministerial Declaration</a:t>
            </a:r>
          </a:p>
        </p:txBody>
      </p:sp>
      <p:sp>
        <p:nvSpPr>
          <p:cNvPr id="509" name="Empowerment Through Adventure"/>
          <p:cNvSpPr txBox="1"/>
          <p:nvPr/>
        </p:nvSpPr>
        <p:spPr>
          <a:xfrm>
            <a:off x="11250230" y="6878146"/>
            <a:ext cx="11626236" cy="745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Initial Discussion on Draft Working plan on TPS-OIC</a:t>
            </a:r>
          </a:p>
        </p:txBody>
      </p:sp>
      <p:sp>
        <p:nvSpPr>
          <p:cNvPr id="5" name="Metin Yer Tutucusu 4">
            <a:extLst>
              <a:ext uri="{FF2B5EF4-FFF2-40B4-BE49-F238E27FC236}">
                <a16:creationId xmlns:a16="http://schemas.microsoft.com/office/drawing/2014/main" id="{A7FA0075-9F6F-4D81-AAD2-89C9968ACD1C}"/>
              </a:ext>
            </a:extLst>
          </p:cNvPr>
          <p:cNvSpPr>
            <a:spLocks noGrp="1"/>
          </p:cNvSpPr>
          <p:nvPr>
            <p:ph type="body" sz="quarter" idx="10"/>
          </p:nvPr>
        </p:nvSpPr>
        <p:spPr/>
        <p:txBody>
          <a:bodyPr/>
          <a:lstStyle/>
          <a:p>
            <a:endParaRPr lang="tr-TR"/>
          </a:p>
        </p:txBody>
      </p:sp>
      <p:sp>
        <p:nvSpPr>
          <p:cNvPr id="23" name="Authentic Experiences">
            <a:extLst>
              <a:ext uri="{FF2B5EF4-FFF2-40B4-BE49-F238E27FC236}">
                <a16:creationId xmlns:a16="http://schemas.microsoft.com/office/drawing/2014/main" id="{7877549C-1191-4FF7-B401-09CEEB9B4F70}"/>
              </a:ext>
            </a:extLst>
          </p:cNvPr>
          <p:cNvSpPr txBox="1"/>
          <p:nvPr/>
        </p:nvSpPr>
        <p:spPr>
          <a:xfrm>
            <a:off x="11250230" y="8067910"/>
            <a:ext cx="11220664" cy="210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Preparation on a Study on benefits, challenges and potential of the TPS-OIC</a:t>
            </a:r>
          </a:p>
          <a:p>
            <a:pPr marL="457200" indent="-457200">
              <a:buFont typeface="Arial" panose="020B0604020202020204" pitchFamily="34" charset="0"/>
              <a:buChar char="•"/>
            </a:pPr>
            <a:endParaRPr lang="en-US" sz="4000" b="1" dirty="0">
              <a:latin typeface="WORK SANS BOLD ROMAN" pitchFamily="2" charset="77"/>
            </a:endParaRPr>
          </a:p>
        </p:txBody>
      </p:sp>
      <p:sp>
        <p:nvSpPr>
          <p:cNvPr id="15" name="Authentic Experiences">
            <a:extLst>
              <a:ext uri="{FF2B5EF4-FFF2-40B4-BE49-F238E27FC236}">
                <a16:creationId xmlns:a16="http://schemas.microsoft.com/office/drawing/2014/main" id="{7655DBF8-C2A2-4EBE-8286-179C2B979438}"/>
              </a:ext>
            </a:extLst>
          </p:cNvPr>
          <p:cNvSpPr txBox="1"/>
          <p:nvPr/>
        </p:nvSpPr>
        <p:spPr>
          <a:xfrm>
            <a:off x="11250230" y="10002491"/>
            <a:ext cx="11220664"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A legal explanatory note on the date of the entry into force of the TPS-OIC Agreements</a:t>
            </a:r>
          </a:p>
        </p:txBody>
      </p:sp>
      <p:pic>
        <p:nvPicPr>
          <p:cNvPr id="2050" name="Picture 2" descr="TPS-OIC Ticaret Müzakereleri Komitesi III. Bakanlar Toplantısı - COMCEC">
            <a:extLst>
              <a:ext uri="{FF2B5EF4-FFF2-40B4-BE49-F238E27FC236}">
                <a16:creationId xmlns:a16="http://schemas.microsoft.com/office/drawing/2014/main" id="{E84A49E8-0F92-4B37-B9E0-8DA38DCD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719" y="6858000"/>
            <a:ext cx="7679697" cy="511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96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About Expedition Explorers"/>
          <p:cNvSpPr txBox="1"/>
          <p:nvPr/>
        </p:nvSpPr>
        <p:spPr>
          <a:xfrm>
            <a:off x="1175962" y="2142772"/>
            <a:ext cx="8237826" cy="40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9600" b="1" dirty="0">
                <a:latin typeface="WORK SANS BOLD ROMAN" pitchFamily="2" charset="77"/>
              </a:rPr>
              <a:t>Current Status &amp;</a:t>
            </a:r>
          </a:p>
          <a:p>
            <a:r>
              <a:rPr lang="en-US" sz="9600" b="1" dirty="0">
                <a:latin typeface="WORK SANS BOLD ROMAN" pitchFamily="2" charset="77"/>
              </a:rPr>
              <a:t>Recent Developments</a:t>
            </a:r>
          </a:p>
        </p:txBody>
      </p:sp>
      <p:sp>
        <p:nvSpPr>
          <p:cNvPr id="494" name="Rectangle"/>
          <p:cNvSpPr/>
          <p:nvPr/>
        </p:nvSpPr>
        <p:spPr>
          <a:xfrm>
            <a:off x="10252957" y="2142772"/>
            <a:ext cx="12955081" cy="10407674"/>
          </a:xfrm>
          <a:prstGeom prst="rect">
            <a:avLst/>
          </a:prstGeom>
          <a:solidFill>
            <a:srgbClr val="FFFFFF"/>
          </a:solidFill>
          <a:ln w="12700">
            <a:miter lim="400000"/>
          </a:ln>
          <a:effectLst>
            <a:outerShdw blurRad="546100" dist="423061" dir="2700000" rotWithShape="0">
              <a:srgbClr val="000000">
                <a:alpha val="5014"/>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96" name="Authentic Experiences"/>
          <p:cNvSpPr txBox="1"/>
          <p:nvPr/>
        </p:nvSpPr>
        <p:spPr>
          <a:xfrm>
            <a:off x="11256449" y="3067319"/>
            <a:ext cx="11253355" cy="2242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b="1" dirty="0">
                <a:latin typeface="WORK SANS BOLD ROMAN" pitchFamily="2" charset="77"/>
              </a:rPr>
              <a:t>40th COMCEC Session requested on the continuation of technical reviews in 2025 for the potential expansion of TPS-OIC through broader product coverage and the inclusion of new disciplines.</a:t>
            </a:r>
          </a:p>
        </p:txBody>
      </p:sp>
      <p:sp>
        <p:nvSpPr>
          <p:cNvPr id="498" name="Shape"/>
          <p:cNvSpPr/>
          <p:nvPr/>
        </p:nvSpPr>
        <p:spPr>
          <a:xfrm>
            <a:off x="13554138" y="9533825"/>
            <a:ext cx="751250" cy="594722"/>
          </a:xfrm>
          <a:custGeom>
            <a:avLst/>
            <a:gdLst/>
            <a:ahLst/>
            <a:cxnLst>
              <a:cxn ang="0">
                <a:pos x="wd2" y="hd2"/>
              </a:cxn>
              <a:cxn ang="5400000">
                <a:pos x="wd2" y="hd2"/>
              </a:cxn>
              <a:cxn ang="10800000">
                <a:pos x="wd2" y="hd2"/>
              </a:cxn>
              <a:cxn ang="16200000">
                <a:pos x="wd2" y="hd2"/>
              </a:cxn>
            </a:cxnLst>
            <a:rect l="0" t="0" r="r" b="b"/>
            <a:pathLst>
              <a:path w="21600" h="21600" extrusionOk="0">
                <a:moveTo>
                  <a:pt x="5940" y="0"/>
                </a:moveTo>
                <a:cubicBezTo>
                  <a:pt x="2609" y="0"/>
                  <a:pt x="0" y="3295"/>
                  <a:pt x="0" y="7503"/>
                </a:cubicBezTo>
                <a:cubicBezTo>
                  <a:pt x="0" y="8959"/>
                  <a:pt x="317" y="10344"/>
                  <a:pt x="866" y="11709"/>
                </a:cubicBezTo>
                <a:cubicBezTo>
                  <a:pt x="1181" y="11004"/>
                  <a:pt x="1656" y="10428"/>
                  <a:pt x="2232" y="10076"/>
                </a:cubicBezTo>
                <a:cubicBezTo>
                  <a:pt x="1953" y="9212"/>
                  <a:pt x="1793" y="8367"/>
                  <a:pt x="1793" y="7503"/>
                </a:cubicBezTo>
                <a:cubicBezTo>
                  <a:pt x="1793" y="4569"/>
                  <a:pt x="3617" y="2280"/>
                  <a:pt x="5940" y="2280"/>
                </a:cubicBezTo>
                <a:cubicBezTo>
                  <a:pt x="8352" y="2280"/>
                  <a:pt x="9372" y="4259"/>
                  <a:pt x="10794" y="6363"/>
                </a:cubicBezTo>
                <a:cubicBezTo>
                  <a:pt x="12207" y="4282"/>
                  <a:pt x="13230" y="2280"/>
                  <a:pt x="15660" y="2280"/>
                </a:cubicBezTo>
                <a:cubicBezTo>
                  <a:pt x="17983" y="2280"/>
                  <a:pt x="19807" y="4569"/>
                  <a:pt x="19807" y="7503"/>
                </a:cubicBezTo>
                <a:cubicBezTo>
                  <a:pt x="19807" y="8367"/>
                  <a:pt x="19647" y="9212"/>
                  <a:pt x="19368" y="10076"/>
                </a:cubicBezTo>
                <a:cubicBezTo>
                  <a:pt x="19953" y="10428"/>
                  <a:pt x="20431" y="11004"/>
                  <a:pt x="20746" y="11709"/>
                </a:cubicBezTo>
                <a:cubicBezTo>
                  <a:pt x="21286" y="10344"/>
                  <a:pt x="21600" y="8959"/>
                  <a:pt x="21600" y="7503"/>
                </a:cubicBezTo>
                <a:cubicBezTo>
                  <a:pt x="21600" y="3295"/>
                  <a:pt x="18991" y="0"/>
                  <a:pt x="15660" y="0"/>
                </a:cubicBezTo>
                <a:cubicBezTo>
                  <a:pt x="13779" y="0"/>
                  <a:pt x="11973" y="1099"/>
                  <a:pt x="10794" y="2850"/>
                </a:cubicBezTo>
                <a:cubicBezTo>
                  <a:pt x="9615" y="1099"/>
                  <a:pt x="7821" y="0"/>
                  <a:pt x="5940" y="0"/>
                </a:cubicBezTo>
                <a:close/>
                <a:moveTo>
                  <a:pt x="10794" y="7965"/>
                </a:moveTo>
                <a:cubicBezTo>
                  <a:pt x="9299" y="7965"/>
                  <a:pt x="8098" y="9482"/>
                  <a:pt x="8098" y="11370"/>
                </a:cubicBezTo>
                <a:cubicBezTo>
                  <a:pt x="8098" y="13258"/>
                  <a:pt x="9300" y="14790"/>
                  <a:pt x="10794" y="14790"/>
                </a:cubicBezTo>
                <a:cubicBezTo>
                  <a:pt x="12288" y="14790"/>
                  <a:pt x="13502" y="13258"/>
                  <a:pt x="13502" y="11370"/>
                </a:cubicBezTo>
                <a:cubicBezTo>
                  <a:pt x="13502" y="9482"/>
                  <a:pt x="12288" y="7965"/>
                  <a:pt x="10794" y="7965"/>
                </a:cubicBezTo>
                <a:close/>
                <a:moveTo>
                  <a:pt x="3598" y="11370"/>
                </a:moveTo>
                <a:cubicBezTo>
                  <a:pt x="3137" y="11370"/>
                  <a:pt x="2681" y="11588"/>
                  <a:pt x="2330" y="12033"/>
                </a:cubicBezTo>
                <a:cubicBezTo>
                  <a:pt x="1626" y="12921"/>
                  <a:pt x="1626" y="14364"/>
                  <a:pt x="2330" y="15252"/>
                </a:cubicBezTo>
                <a:cubicBezTo>
                  <a:pt x="3033" y="16141"/>
                  <a:pt x="4163" y="16141"/>
                  <a:pt x="4866" y="15252"/>
                </a:cubicBezTo>
                <a:cubicBezTo>
                  <a:pt x="5570" y="14364"/>
                  <a:pt x="5570" y="12921"/>
                  <a:pt x="4866" y="12033"/>
                </a:cubicBezTo>
                <a:cubicBezTo>
                  <a:pt x="4515" y="11588"/>
                  <a:pt x="4059" y="11370"/>
                  <a:pt x="3598" y="11370"/>
                </a:cubicBezTo>
                <a:close/>
                <a:moveTo>
                  <a:pt x="18002" y="11370"/>
                </a:moveTo>
                <a:cubicBezTo>
                  <a:pt x="17541" y="11370"/>
                  <a:pt x="17085" y="11588"/>
                  <a:pt x="16734" y="12033"/>
                </a:cubicBezTo>
                <a:cubicBezTo>
                  <a:pt x="16030" y="12921"/>
                  <a:pt x="16030" y="14364"/>
                  <a:pt x="16734" y="15252"/>
                </a:cubicBezTo>
                <a:cubicBezTo>
                  <a:pt x="17437" y="16141"/>
                  <a:pt x="18567" y="16141"/>
                  <a:pt x="19270" y="15252"/>
                </a:cubicBezTo>
                <a:cubicBezTo>
                  <a:pt x="19974" y="14364"/>
                  <a:pt x="19974" y="12921"/>
                  <a:pt x="19270" y="12033"/>
                </a:cubicBezTo>
                <a:cubicBezTo>
                  <a:pt x="18919" y="11588"/>
                  <a:pt x="18463" y="11370"/>
                  <a:pt x="18002" y="11370"/>
                </a:cubicBezTo>
                <a:close/>
                <a:moveTo>
                  <a:pt x="10794" y="15638"/>
                </a:moveTo>
                <a:cubicBezTo>
                  <a:pt x="9326" y="15638"/>
                  <a:pt x="8030" y="16074"/>
                  <a:pt x="6976" y="16654"/>
                </a:cubicBezTo>
                <a:cubicBezTo>
                  <a:pt x="6004" y="17200"/>
                  <a:pt x="5403" y="18440"/>
                  <a:pt x="5403" y="19782"/>
                </a:cubicBezTo>
                <a:lnTo>
                  <a:pt x="5403" y="20475"/>
                </a:lnTo>
                <a:cubicBezTo>
                  <a:pt x="5403" y="21101"/>
                  <a:pt x="5798" y="21600"/>
                  <a:pt x="6293" y="21600"/>
                </a:cubicBezTo>
                <a:lnTo>
                  <a:pt x="15294" y="21600"/>
                </a:lnTo>
                <a:cubicBezTo>
                  <a:pt x="15790" y="21600"/>
                  <a:pt x="16197" y="21101"/>
                  <a:pt x="16197" y="20475"/>
                </a:cubicBezTo>
                <a:lnTo>
                  <a:pt x="16197" y="19782"/>
                </a:lnTo>
                <a:cubicBezTo>
                  <a:pt x="16197" y="18440"/>
                  <a:pt x="15584" y="17200"/>
                  <a:pt x="14611" y="16654"/>
                </a:cubicBezTo>
                <a:cubicBezTo>
                  <a:pt x="13558" y="16063"/>
                  <a:pt x="12261" y="15638"/>
                  <a:pt x="10794" y="15638"/>
                </a:cubicBezTo>
                <a:close/>
                <a:moveTo>
                  <a:pt x="3598" y="17055"/>
                </a:moveTo>
                <a:cubicBezTo>
                  <a:pt x="2707" y="17055"/>
                  <a:pt x="1863" y="17297"/>
                  <a:pt x="1098" y="17718"/>
                </a:cubicBezTo>
                <a:cubicBezTo>
                  <a:pt x="432" y="18081"/>
                  <a:pt x="0" y="18907"/>
                  <a:pt x="0" y="19828"/>
                </a:cubicBezTo>
                <a:lnTo>
                  <a:pt x="0" y="20475"/>
                </a:lnTo>
                <a:cubicBezTo>
                  <a:pt x="0" y="21101"/>
                  <a:pt x="395" y="21600"/>
                  <a:pt x="890" y="21600"/>
                </a:cubicBezTo>
                <a:lnTo>
                  <a:pt x="4049" y="21600"/>
                </a:lnTo>
                <a:lnTo>
                  <a:pt x="4049" y="19782"/>
                </a:lnTo>
                <a:cubicBezTo>
                  <a:pt x="4049" y="18838"/>
                  <a:pt x="4250" y="17952"/>
                  <a:pt x="4610" y="17178"/>
                </a:cubicBezTo>
                <a:cubicBezTo>
                  <a:pt x="4277" y="17110"/>
                  <a:pt x="3949" y="17055"/>
                  <a:pt x="3598" y="17055"/>
                </a:cubicBezTo>
                <a:close/>
                <a:moveTo>
                  <a:pt x="18002" y="17055"/>
                </a:moveTo>
                <a:cubicBezTo>
                  <a:pt x="17651" y="17055"/>
                  <a:pt x="17311" y="17110"/>
                  <a:pt x="16978" y="17178"/>
                </a:cubicBezTo>
                <a:cubicBezTo>
                  <a:pt x="17338" y="17952"/>
                  <a:pt x="17551" y="18838"/>
                  <a:pt x="17551" y="19782"/>
                </a:cubicBezTo>
                <a:lnTo>
                  <a:pt x="17551" y="21600"/>
                </a:lnTo>
                <a:lnTo>
                  <a:pt x="20697" y="21600"/>
                </a:lnTo>
                <a:cubicBezTo>
                  <a:pt x="21193" y="21600"/>
                  <a:pt x="21600" y="21101"/>
                  <a:pt x="21600" y="20475"/>
                </a:cubicBezTo>
                <a:lnTo>
                  <a:pt x="21600" y="19828"/>
                </a:lnTo>
                <a:cubicBezTo>
                  <a:pt x="21600" y="18907"/>
                  <a:pt x="21169" y="18081"/>
                  <a:pt x="20502" y="17718"/>
                </a:cubicBezTo>
                <a:cubicBezTo>
                  <a:pt x="19737" y="17297"/>
                  <a:pt x="18893" y="17055"/>
                  <a:pt x="18002" y="17055"/>
                </a:cubicBez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0" name="Shape"/>
          <p:cNvSpPr/>
          <p:nvPr/>
        </p:nvSpPr>
        <p:spPr>
          <a:xfrm>
            <a:off x="13599262" y="6577149"/>
            <a:ext cx="661001" cy="594722"/>
          </a:xfrm>
          <a:custGeom>
            <a:avLst/>
            <a:gdLst/>
            <a:ahLst/>
            <a:cxnLst>
              <a:cxn ang="0">
                <a:pos x="wd2" y="hd2"/>
              </a:cxn>
              <a:cxn ang="5400000">
                <a:pos x="wd2" y="hd2"/>
              </a:cxn>
              <a:cxn ang="10800000">
                <a:pos x="wd2" y="hd2"/>
              </a:cxn>
              <a:cxn ang="16200000">
                <a:pos x="wd2" y="hd2"/>
              </a:cxn>
            </a:cxnLst>
            <a:rect l="0" t="0" r="r" b="b"/>
            <a:pathLst>
              <a:path w="21600" h="21600" extrusionOk="0">
                <a:moveTo>
                  <a:pt x="6483" y="0"/>
                </a:moveTo>
                <a:cubicBezTo>
                  <a:pt x="5889" y="0"/>
                  <a:pt x="5400" y="543"/>
                  <a:pt x="5400" y="1204"/>
                </a:cubicBezTo>
                <a:lnTo>
                  <a:pt x="5400" y="6002"/>
                </a:lnTo>
                <a:lnTo>
                  <a:pt x="1083" y="6002"/>
                </a:lnTo>
                <a:cubicBezTo>
                  <a:pt x="489" y="6002"/>
                  <a:pt x="0" y="6545"/>
                  <a:pt x="0" y="7205"/>
                </a:cubicBezTo>
                <a:lnTo>
                  <a:pt x="0" y="21600"/>
                </a:lnTo>
                <a:lnTo>
                  <a:pt x="1083" y="21600"/>
                </a:lnTo>
                <a:lnTo>
                  <a:pt x="1083" y="7807"/>
                </a:lnTo>
                <a:cubicBezTo>
                  <a:pt x="1083" y="7471"/>
                  <a:pt x="1322" y="7205"/>
                  <a:pt x="1624" y="7205"/>
                </a:cubicBezTo>
                <a:lnTo>
                  <a:pt x="5941" y="7205"/>
                </a:lnTo>
                <a:cubicBezTo>
                  <a:pt x="6244" y="7205"/>
                  <a:pt x="6483" y="6940"/>
                  <a:pt x="6483" y="6604"/>
                </a:cubicBezTo>
                <a:lnTo>
                  <a:pt x="6483" y="1805"/>
                </a:lnTo>
                <a:cubicBezTo>
                  <a:pt x="6483" y="1469"/>
                  <a:pt x="6722" y="1204"/>
                  <a:pt x="7024" y="1204"/>
                </a:cubicBezTo>
                <a:lnTo>
                  <a:pt x="12424" y="1204"/>
                </a:lnTo>
                <a:cubicBezTo>
                  <a:pt x="12727" y="1204"/>
                  <a:pt x="12966" y="1469"/>
                  <a:pt x="12966" y="1805"/>
                </a:cubicBezTo>
                <a:lnTo>
                  <a:pt x="12966" y="7205"/>
                </a:lnTo>
                <a:lnTo>
                  <a:pt x="14034" y="7205"/>
                </a:lnTo>
                <a:lnTo>
                  <a:pt x="14034" y="1204"/>
                </a:lnTo>
                <a:cubicBezTo>
                  <a:pt x="14034" y="543"/>
                  <a:pt x="13560" y="0"/>
                  <a:pt x="12966" y="0"/>
                </a:cubicBezTo>
                <a:lnTo>
                  <a:pt x="6483" y="0"/>
                </a:lnTo>
                <a:close/>
                <a:moveTo>
                  <a:pt x="8634" y="2407"/>
                </a:moveTo>
                <a:lnTo>
                  <a:pt x="8634" y="4798"/>
                </a:lnTo>
                <a:lnTo>
                  <a:pt x="10800" y="4798"/>
                </a:lnTo>
                <a:lnTo>
                  <a:pt x="10800" y="2407"/>
                </a:lnTo>
                <a:lnTo>
                  <a:pt x="8634" y="2407"/>
                </a:lnTo>
                <a:close/>
                <a:moveTo>
                  <a:pt x="11239" y="8409"/>
                </a:moveTo>
                <a:cubicBezTo>
                  <a:pt x="10742" y="8409"/>
                  <a:pt x="10333" y="8710"/>
                  <a:pt x="10171" y="9190"/>
                </a:cubicBezTo>
                <a:lnTo>
                  <a:pt x="8634" y="14134"/>
                </a:lnTo>
                <a:lnTo>
                  <a:pt x="8634" y="20413"/>
                </a:lnTo>
                <a:cubicBezTo>
                  <a:pt x="8634" y="21073"/>
                  <a:pt x="9123" y="21600"/>
                  <a:pt x="9717" y="21600"/>
                </a:cubicBezTo>
                <a:cubicBezTo>
                  <a:pt x="10311" y="21600"/>
                  <a:pt x="10800" y="21073"/>
                  <a:pt x="10800" y="20413"/>
                </a:cubicBezTo>
                <a:lnTo>
                  <a:pt x="10800" y="19209"/>
                </a:lnTo>
                <a:lnTo>
                  <a:pt x="19449" y="19209"/>
                </a:lnTo>
                <a:lnTo>
                  <a:pt x="19449" y="20413"/>
                </a:lnTo>
                <a:cubicBezTo>
                  <a:pt x="19449" y="21073"/>
                  <a:pt x="19923" y="21600"/>
                  <a:pt x="20517" y="21600"/>
                </a:cubicBezTo>
                <a:cubicBezTo>
                  <a:pt x="21111" y="21600"/>
                  <a:pt x="21589" y="21073"/>
                  <a:pt x="21600" y="20413"/>
                </a:cubicBezTo>
                <a:lnTo>
                  <a:pt x="21585" y="14134"/>
                </a:lnTo>
                <a:lnTo>
                  <a:pt x="20049" y="9190"/>
                </a:lnTo>
                <a:cubicBezTo>
                  <a:pt x="19898" y="8710"/>
                  <a:pt x="19481" y="8409"/>
                  <a:pt x="18995" y="8409"/>
                </a:cubicBezTo>
                <a:lnTo>
                  <a:pt x="11239" y="8409"/>
                </a:lnTo>
                <a:close/>
                <a:moveTo>
                  <a:pt x="3234" y="9596"/>
                </a:moveTo>
                <a:lnTo>
                  <a:pt x="3234" y="12004"/>
                </a:lnTo>
                <a:lnTo>
                  <a:pt x="5400" y="12004"/>
                </a:lnTo>
                <a:lnTo>
                  <a:pt x="5400" y="9596"/>
                </a:lnTo>
                <a:lnTo>
                  <a:pt x="3234" y="9596"/>
                </a:lnTo>
                <a:close/>
                <a:moveTo>
                  <a:pt x="11620" y="9596"/>
                </a:moveTo>
                <a:lnTo>
                  <a:pt x="18615" y="9596"/>
                </a:lnTo>
                <a:cubicBezTo>
                  <a:pt x="18841" y="9596"/>
                  <a:pt x="19051" y="9763"/>
                  <a:pt x="19127" y="10003"/>
                </a:cubicBezTo>
                <a:lnTo>
                  <a:pt x="19873" y="12410"/>
                </a:lnTo>
                <a:cubicBezTo>
                  <a:pt x="19992" y="12794"/>
                  <a:pt x="19728" y="13207"/>
                  <a:pt x="19361" y="13207"/>
                </a:cubicBezTo>
                <a:lnTo>
                  <a:pt x="10888" y="13207"/>
                </a:lnTo>
                <a:cubicBezTo>
                  <a:pt x="10521" y="13207"/>
                  <a:pt x="10257" y="12794"/>
                  <a:pt x="10376" y="12410"/>
                </a:cubicBezTo>
                <a:lnTo>
                  <a:pt x="11122" y="10003"/>
                </a:lnTo>
                <a:cubicBezTo>
                  <a:pt x="11176" y="9763"/>
                  <a:pt x="11382" y="9596"/>
                  <a:pt x="11620" y="9596"/>
                </a:cubicBezTo>
                <a:close/>
                <a:moveTo>
                  <a:pt x="3234" y="14411"/>
                </a:moveTo>
                <a:lnTo>
                  <a:pt x="3234" y="16802"/>
                </a:lnTo>
                <a:lnTo>
                  <a:pt x="5400" y="16802"/>
                </a:lnTo>
                <a:lnTo>
                  <a:pt x="5400" y="14411"/>
                </a:lnTo>
                <a:lnTo>
                  <a:pt x="3234" y="14411"/>
                </a:lnTo>
                <a:close/>
                <a:moveTo>
                  <a:pt x="10785" y="14411"/>
                </a:moveTo>
                <a:cubicBezTo>
                  <a:pt x="11379" y="14411"/>
                  <a:pt x="11868" y="14938"/>
                  <a:pt x="11868" y="15598"/>
                </a:cubicBezTo>
                <a:cubicBezTo>
                  <a:pt x="11868" y="16258"/>
                  <a:pt x="11379" y="16802"/>
                  <a:pt x="10785" y="16802"/>
                </a:cubicBezTo>
                <a:cubicBezTo>
                  <a:pt x="10191" y="16802"/>
                  <a:pt x="9717" y="16258"/>
                  <a:pt x="9717" y="15598"/>
                </a:cubicBezTo>
                <a:cubicBezTo>
                  <a:pt x="9717" y="14938"/>
                  <a:pt x="10191" y="14411"/>
                  <a:pt x="10785" y="14411"/>
                </a:cubicBezTo>
                <a:close/>
                <a:moveTo>
                  <a:pt x="19434" y="14411"/>
                </a:moveTo>
                <a:cubicBezTo>
                  <a:pt x="20028" y="14411"/>
                  <a:pt x="20517" y="14938"/>
                  <a:pt x="20517" y="15598"/>
                </a:cubicBezTo>
                <a:cubicBezTo>
                  <a:pt x="20517" y="16258"/>
                  <a:pt x="20028" y="16802"/>
                  <a:pt x="19434" y="16802"/>
                </a:cubicBezTo>
                <a:cubicBezTo>
                  <a:pt x="18840" y="16802"/>
                  <a:pt x="18351" y="16258"/>
                  <a:pt x="18351" y="15598"/>
                </a:cubicBezTo>
                <a:cubicBezTo>
                  <a:pt x="18351" y="14938"/>
                  <a:pt x="18840" y="14411"/>
                  <a:pt x="19434" y="14411"/>
                </a:cubicBezTo>
                <a:close/>
                <a:moveTo>
                  <a:pt x="3234" y="19209"/>
                </a:moveTo>
                <a:lnTo>
                  <a:pt x="3234" y="21600"/>
                </a:lnTo>
                <a:lnTo>
                  <a:pt x="5400" y="21600"/>
                </a:lnTo>
                <a:lnTo>
                  <a:pt x="5400" y="19209"/>
                </a:lnTo>
                <a:lnTo>
                  <a:pt x="3234" y="19209"/>
                </a:ln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7" name="Sustainability and Responsibility"/>
          <p:cNvSpPr txBox="1"/>
          <p:nvPr/>
        </p:nvSpPr>
        <p:spPr>
          <a:xfrm>
            <a:off x="11250230" y="5471454"/>
            <a:ext cx="11395761" cy="2242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b="1" dirty="0">
                <a:latin typeface="WORK SANS BOLD ROMAN" pitchFamily="2" charset="77"/>
              </a:rPr>
              <a:t>Welcomed the convening of the Hon. Ministers and Vice-Ministers on 4 November 2024, on the margin of the 40th COMCEC Session, for deliberations on the OIC trade agenda, with a particular focus on TPS-OIC.</a:t>
            </a:r>
          </a:p>
        </p:txBody>
      </p:sp>
      <p:sp>
        <p:nvSpPr>
          <p:cNvPr id="509" name="Empowerment Through Adventure"/>
          <p:cNvSpPr txBox="1"/>
          <p:nvPr/>
        </p:nvSpPr>
        <p:spPr>
          <a:xfrm>
            <a:off x="11250230" y="8014676"/>
            <a:ext cx="11626236" cy="17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b="1" dirty="0">
                <a:latin typeface="WORK SANS BOLD ROMAN" pitchFamily="2" charset="77"/>
              </a:rPr>
              <a:t>41st Follow-up Committee Meeting of COMCEC welcomed the offer of the Republic of </a:t>
            </a:r>
            <a:r>
              <a:rPr lang="en-US" b="1" dirty="0" err="1">
                <a:latin typeface="WORK SANS BOLD ROMAN" pitchFamily="2" charset="77"/>
              </a:rPr>
              <a:t>Türkiye</a:t>
            </a:r>
            <a:r>
              <a:rPr lang="en-US" b="1" dirty="0">
                <a:latin typeface="WORK SANS BOLD ROMAN" pitchFamily="2" charset="77"/>
              </a:rPr>
              <a:t> to host a TNC Meeting on 9 September 2025</a:t>
            </a:r>
          </a:p>
        </p:txBody>
      </p:sp>
      <p:sp>
        <p:nvSpPr>
          <p:cNvPr id="5" name="Metin Yer Tutucusu 4">
            <a:extLst>
              <a:ext uri="{FF2B5EF4-FFF2-40B4-BE49-F238E27FC236}">
                <a16:creationId xmlns:a16="http://schemas.microsoft.com/office/drawing/2014/main" id="{A7FA0075-9F6F-4D81-AAD2-89C9968ACD1C}"/>
              </a:ext>
            </a:extLst>
          </p:cNvPr>
          <p:cNvSpPr>
            <a:spLocks noGrp="1"/>
          </p:cNvSpPr>
          <p:nvPr>
            <p:ph type="body" sz="quarter" idx="10"/>
          </p:nvPr>
        </p:nvSpPr>
        <p:spPr/>
        <p:txBody>
          <a:bodyPr/>
          <a:lstStyle/>
          <a:p>
            <a:endParaRPr lang="tr-TR"/>
          </a:p>
        </p:txBody>
      </p:sp>
      <p:sp>
        <p:nvSpPr>
          <p:cNvPr id="23" name="Authentic Experiences">
            <a:extLst>
              <a:ext uri="{FF2B5EF4-FFF2-40B4-BE49-F238E27FC236}">
                <a16:creationId xmlns:a16="http://schemas.microsoft.com/office/drawing/2014/main" id="{7877549C-1191-4FF7-B401-09CEEB9B4F70}"/>
              </a:ext>
            </a:extLst>
          </p:cNvPr>
          <p:cNvSpPr txBox="1"/>
          <p:nvPr/>
        </p:nvSpPr>
        <p:spPr>
          <a:xfrm>
            <a:off x="11250230" y="9928821"/>
            <a:ext cx="9735839" cy="17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b="1" dirty="0">
                <a:latin typeface="WORK SANS BOLD ROMAN" pitchFamily="2" charset="77"/>
              </a:rPr>
              <a:t>Additional TNC Meeting on 10 September 2025 with the attendance of the TPS-OIC Participating States to discuss exclusively the implementation issues </a:t>
            </a:r>
          </a:p>
        </p:txBody>
      </p:sp>
      <p:pic>
        <p:nvPicPr>
          <p:cNvPr id="3074" name="Picture 2" descr="40. İSEDAK Bakanlar Oturumu (2-5 Kasım, 2024) - COMCEC">
            <a:extLst>
              <a:ext uri="{FF2B5EF4-FFF2-40B4-BE49-F238E27FC236}">
                <a16:creationId xmlns:a16="http://schemas.microsoft.com/office/drawing/2014/main" id="{7562FDF3-3D09-4CF9-870A-7E89E7AE2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63" y="7346609"/>
            <a:ext cx="8514948"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818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p:cNvSpPr/>
          <p:nvPr/>
        </p:nvSpPr>
        <p:spPr>
          <a:xfrm>
            <a:off x="9296680" y="3995580"/>
            <a:ext cx="6261120" cy="7432811"/>
          </a:xfrm>
          <a:prstGeom prst="rect">
            <a:avLst/>
          </a:prstGeom>
          <a:solidFill>
            <a:schemeClr val="accent1"/>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321" name="Rectangle"/>
          <p:cNvSpPr/>
          <p:nvPr/>
        </p:nvSpPr>
        <p:spPr>
          <a:xfrm>
            <a:off x="17367879" y="3924297"/>
            <a:ext cx="5421872" cy="7527611"/>
          </a:xfrm>
          <a:prstGeom prst="rect">
            <a:avLst/>
          </a:prstGeom>
          <a:solidFill>
            <a:schemeClr val="accent1">
              <a:lumMod val="75000"/>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322" name="Rectangle"/>
          <p:cNvSpPr/>
          <p:nvPr/>
        </p:nvSpPr>
        <p:spPr>
          <a:xfrm>
            <a:off x="1015167" y="3924298"/>
            <a:ext cx="6261121" cy="7607217"/>
          </a:xfrm>
          <a:prstGeom prst="rect">
            <a:avLst/>
          </a:prstGeom>
          <a:solidFill>
            <a:srgbClr val="00B050"/>
          </a:solidFill>
          <a:ln w="12700">
            <a:noFill/>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325" name="Rectangle"/>
          <p:cNvSpPr/>
          <p:nvPr/>
        </p:nvSpPr>
        <p:spPr>
          <a:xfrm>
            <a:off x="991538" y="11499674"/>
            <a:ext cx="22032067" cy="2264090"/>
          </a:xfrm>
          <a:prstGeom prst="rect">
            <a:avLst/>
          </a:pr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326" name="S.O.A.R Analysis"/>
          <p:cNvSpPr txBox="1"/>
          <p:nvPr/>
        </p:nvSpPr>
        <p:spPr>
          <a:xfrm>
            <a:off x="1175962" y="2369929"/>
            <a:ext cx="12135592"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altLang="tr-TR" sz="6000" b="1" dirty="0" err="1">
                <a:latin typeface="WORK SANS BOLD ROMAN" pitchFamily="2" charset="77"/>
                <a:sym typeface="Optima" charset="0"/>
              </a:rPr>
              <a:t>Awareness</a:t>
            </a:r>
            <a:r>
              <a:rPr lang="tr-TR" altLang="tr-TR" sz="6000" b="1" dirty="0">
                <a:latin typeface="WORK SANS BOLD ROMAN" pitchFamily="2" charset="77"/>
                <a:sym typeface="Optima" charset="0"/>
              </a:rPr>
              <a:t> </a:t>
            </a:r>
            <a:r>
              <a:rPr lang="tr-TR" altLang="tr-TR" sz="6000" b="1" dirty="0" err="1">
                <a:latin typeface="WORK SANS BOLD ROMAN" pitchFamily="2" charset="77"/>
                <a:sym typeface="Optima" charset="0"/>
              </a:rPr>
              <a:t>Raising</a:t>
            </a:r>
            <a:r>
              <a:rPr lang="tr-TR" altLang="tr-TR" sz="6000" b="1" dirty="0">
                <a:latin typeface="WORK SANS BOLD ROMAN" pitchFamily="2" charset="77"/>
                <a:sym typeface="Optima" charset="0"/>
              </a:rPr>
              <a:t> </a:t>
            </a:r>
            <a:r>
              <a:rPr lang="tr-TR" altLang="tr-TR" sz="6000" b="1" dirty="0" err="1">
                <a:latin typeface="WORK SANS BOLD ROMAN" pitchFamily="2" charset="77"/>
                <a:sym typeface="Optima" charset="0"/>
              </a:rPr>
              <a:t>Activities</a:t>
            </a:r>
            <a:r>
              <a:rPr lang="tr-TR" altLang="tr-TR" sz="6000" b="1" dirty="0">
                <a:latin typeface="WORK SANS BOLD ROMAN" pitchFamily="2" charset="77"/>
                <a:sym typeface="Optima" charset="0"/>
              </a:rPr>
              <a:t> on TPS-OIC</a:t>
            </a:r>
            <a:endParaRPr sz="6000" b="1" dirty="0">
              <a:latin typeface="WORK SANS BOLD ROMAN" pitchFamily="2" charset="77"/>
            </a:endParaRPr>
          </a:p>
        </p:txBody>
      </p:sp>
      <p:sp>
        <p:nvSpPr>
          <p:cNvPr id="329" name="Strength"/>
          <p:cNvSpPr txBox="1"/>
          <p:nvPr/>
        </p:nvSpPr>
        <p:spPr>
          <a:xfrm>
            <a:off x="1556962" y="4263477"/>
            <a:ext cx="2643715" cy="610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endParaRPr b="1" dirty="0">
              <a:latin typeface="WORK SANS BOLD ROMAN" pitchFamily="2" charset="77"/>
            </a:endParaRPr>
          </a:p>
        </p:txBody>
      </p:sp>
      <p:sp>
        <p:nvSpPr>
          <p:cNvPr id="332" name="Opportunity"/>
          <p:cNvSpPr txBox="1"/>
          <p:nvPr/>
        </p:nvSpPr>
        <p:spPr>
          <a:xfrm>
            <a:off x="7093699" y="4263477"/>
            <a:ext cx="2643715" cy="617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endParaRPr b="1" dirty="0">
              <a:latin typeface="WORK SANS BOLD ROMAN" pitchFamily="2" charset="77"/>
            </a:endParaRPr>
          </a:p>
        </p:txBody>
      </p:sp>
      <p:sp>
        <p:nvSpPr>
          <p:cNvPr id="333" name="Aspiration"/>
          <p:cNvSpPr txBox="1"/>
          <p:nvPr/>
        </p:nvSpPr>
        <p:spPr>
          <a:xfrm>
            <a:off x="17493053" y="5151446"/>
            <a:ext cx="5231791" cy="3894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r>
              <a:rPr lang="tr-TR" b="1" dirty="0">
                <a:latin typeface="WORK SANS BOLD ROMAN" pitchFamily="2" charset="77"/>
                <a:sym typeface="Work Sans Regular Regular"/>
              </a:rPr>
              <a:t>A </a:t>
            </a:r>
            <a:r>
              <a:rPr lang="tr-TR" b="1" dirty="0" err="1">
                <a:latin typeface="WORK SANS BOLD ROMAN" pitchFamily="2" charset="77"/>
                <a:sym typeface="Work Sans Regular Regular"/>
              </a:rPr>
              <a:t>Webinar</a:t>
            </a:r>
            <a:r>
              <a:rPr lang="tr-TR" b="1" dirty="0">
                <a:latin typeface="WORK SANS BOLD ROMAN" pitchFamily="2" charset="77"/>
                <a:sym typeface="Work Sans Regular Regular"/>
              </a:rPr>
              <a:t> on </a:t>
            </a:r>
            <a:r>
              <a:rPr lang="tr-TR" b="1" dirty="0" err="1">
                <a:latin typeface="WORK SANS BOLD ROMAN" pitchFamily="2" charset="77"/>
                <a:sym typeface="Work Sans Regular Regular"/>
              </a:rPr>
              <a:t>the</a:t>
            </a:r>
            <a:r>
              <a:rPr lang="tr-TR" b="1" dirty="0">
                <a:latin typeface="WORK SANS BOLD ROMAN" pitchFamily="2" charset="77"/>
                <a:sym typeface="Work Sans Regular Regular"/>
              </a:rPr>
              <a:t> Role of </a:t>
            </a:r>
            <a:r>
              <a:rPr lang="tr-TR" b="1" dirty="0" err="1">
                <a:latin typeface="WORK SANS BOLD ROMAN" pitchFamily="2" charset="77"/>
                <a:sym typeface="Work Sans Regular Regular"/>
              </a:rPr>
              <a:t>the</a:t>
            </a:r>
            <a:r>
              <a:rPr lang="tr-TR" b="1" dirty="0">
                <a:latin typeface="WORK SANS BOLD ROMAN" pitchFamily="2" charset="77"/>
                <a:sym typeface="Work Sans Regular Regular"/>
              </a:rPr>
              <a:t> TPS-OIC in </a:t>
            </a:r>
            <a:r>
              <a:rPr lang="tr-TR" b="1" dirty="0" err="1">
                <a:latin typeface="WORK SANS BOLD ROMAN" pitchFamily="2" charset="77"/>
                <a:sym typeface="Work Sans Regular Regular"/>
              </a:rPr>
              <a:t>Enhancing</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Economic</a:t>
            </a:r>
            <a:r>
              <a:rPr lang="tr-TR" b="1" dirty="0">
                <a:latin typeface="WORK SANS BOLD ROMAN" pitchFamily="2" charset="77"/>
                <a:sym typeface="Work Sans Regular Regular"/>
              </a:rPr>
              <a:t> Integration </a:t>
            </a:r>
            <a:r>
              <a:rPr lang="tr-TR" b="1" dirty="0" err="1">
                <a:latin typeface="WORK SANS BOLD ROMAN" pitchFamily="2" charset="77"/>
                <a:sym typeface="Work Sans Regular Regular"/>
              </a:rPr>
              <a:t>for</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the</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Benefit</a:t>
            </a:r>
            <a:r>
              <a:rPr lang="tr-TR" b="1" dirty="0">
                <a:latin typeface="WORK SANS BOLD ROMAN" pitchFamily="2" charset="77"/>
                <a:sym typeface="Work Sans Regular Regular"/>
              </a:rPr>
              <a:t> of </a:t>
            </a:r>
            <a:r>
              <a:rPr lang="tr-TR" b="1" dirty="0" err="1">
                <a:latin typeface="WORK SANS BOLD ROMAN" pitchFamily="2" charset="77"/>
                <a:sym typeface="Work Sans Regular Regular"/>
              </a:rPr>
              <a:t>the</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Member</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States</a:t>
            </a:r>
            <a:r>
              <a:rPr lang="tr-TR" b="1" dirty="0">
                <a:latin typeface="WORK SANS BOLD ROMAN" pitchFamily="2" charset="77"/>
                <a:sym typeface="Work Sans Regular Regular"/>
              </a:rPr>
              <a:t> of </a:t>
            </a:r>
            <a:r>
              <a:rPr lang="tr-TR" b="1" dirty="0" err="1">
                <a:latin typeface="WORK SANS BOLD ROMAN" pitchFamily="2" charset="77"/>
                <a:sym typeface="Work Sans Regular Regular"/>
              </a:rPr>
              <a:t>the</a:t>
            </a:r>
            <a:r>
              <a:rPr lang="tr-TR" b="1" dirty="0">
                <a:latin typeface="WORK SANS BOLD ROMAN" pitchFamily="2" charset="77"/>
                <a:sym typeface="Work Sans Regular Regular"/>
              </a:rPr>
              <a:t> OIC </a:t>
            </a:r>
            <a:r>
              <a:rPr lang="tr-TR" b="1" dirty="0" err="1">
                <a:latin typeface="WORK SANS BOLD ROMAN" pitchFamily="2" charset="77"/>
                <a:sym typeface="Work Sans Regular Regular"/>
              </a:rPr>
              <a:t>African</a:t>
            </a:r>
            <a:r>
              <a:rPr lang="tr-TR" b="1" dirty="0">
                <a:latin typeface="WORK SANS BOLD ROMAN" pitchFamily="2" charset="77"/>
                <a:sym typeface="Work Sans Regular Regular"/>
              </a:rPr>
              <a:t> </a:t>
            </a:r>
            <a:r>
              <a:rPr lang="tr-TR" b="1" dirty="0" err="1">
                <a:latin typeface="WORK SANS BOLD ROMAN" pitchFamily="2" charset="77"/>
                <a:sym typeface="Work Sans Regular Regular"/>
              </a:rPr>
              <a:t>Group</a:t>
            </a:r>
            <a:r>
              <a:rPr lang="tr-TR" b="1" dirty="0">
                <a:latin typeface="WORK SANS BOLD ROMAN" pitchFamily="2" charset="77"/>
                <a:sym typeface="Work Sans Regular Regular"/>
              </a:rPr>
              <a:t> (2025)</a:t>
            </a:r>
          </a:p>
          <a:p>
            <a:endParaRPr b="1" dirty="0">
              <a:latin typeface="WORK SANS BOLD ROMAN" pitchFamily="2" charset="77"/>
              <a:sym typeface="Work Sans Regular Regular"/>
            </a:endParaRPr>
          </a:p>
        </p:txBody>
      </p:sp>
      <p:sp>
        <p:nvSpPr>
          <p:cNvPr id="335" name="Wanderwave Adventures is committed to providing genuine and immersive travel experiences that allow travelers.…"/>
          <p:cNvSpPr txBox="1"/>
          <p:nvPr/>
        </p:nvSpPr>
        <p:spPr>
          <a:xfrm>
            <a:off x="12764293" y="7552499"/>
            <a:ext cx="467971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1000"/>
              </a:spcBef>
              <a:buSzPct val="123000"/>
              <a:defRPr>
                <a:solidFill>
                  <a:srgbClr val="FFFFFF"/>
                </a:solidFill>
              </a:defRPr>
            </a:pPr>
            <a:endParaRPr sz="3200" b="1" dirty="0">
              <a:solidFill>
                <a:srgbClr val="FFFFFF"/>
              </a:solidFill>
              <a:latin typeface="WORK SANS BOLD ROMAN" pitchFamily="2" charset="77"/>
              <a:ea typeface="Work Sans Regular Bold"/>
              <a:cs typeface="Work Sans Regular Bold"/>
              <a:sym typeface="Work Sans Regular Bold"/>
            </a:endParaRPr>
          </a:p>
        </p:txBody>
      </p:sp>
      <p:sp>
        <p:nvSpPr>
          <p:cNvPr id="336" name="Wanderwave Adventures is committed to providing genuine and immersive travel experiences that allow travelers.…"/>
          <p:cNvSpPr txBox="1"/>
          <p:nvPr/>
        </p:nvSpPr>
        <p:spPr>
          <a:xfrm>
            <a:off x="1436312" y="5243779"/>
            <a:ext cx="4579584"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r>
              <a:rPr lang="tr-TR" sz="3200" b="1" dirty="0">
                <a:solidFill>
                  <a:srgbClr val="FFFFFF"/>
                </a:solidFill>
                <a:latin typeface="WORK SANS BOLD ROMAN" pitchFamily="2" charset="77"/>
                <a:ea typeface="Work Sans Regular Bold"/>
                <a:cs typeface="Work Sans Regular Bold"/>
              </a:rPr>
              <a:t>TPS-OIC </a:t>
            </a:r>
            <a:r>
              <a:rPr lang="tr-TR" sz="3200" b="1" dirty="0" err="1">
                <a:solidFill>
                  <a:srgbClr val="FFFFFF"/>
                </a:solidFill>
                <a:latin typeface="WORK SANS BOLD ROMAN" pitchFamily="2" charset="77"/>
                <a:ea typeface="Work Sans Regular Bold"/>
                <a:cs typeface="Work Sans Regular Bold"/>
              </a:rPr>
              <a:t>Workshops</a:t>
            </a:r>
            <a:r>
              <a:rPr lang="tr-TR" sz="3200" b="1" dirty="0">
                <a:solidFill>
                  <a:srgbClr val="FFFFFF"/>
                </a:solidFill>
                <a:latin typeface="WORK SANS BOLD ROMAN" pitchFamily="2" charset="77"/>
                <a:ea typeface="Work Sans Regular Bold"/>
                <a:cs typeface="Work Sans Regular Bold"/>
              </a:rPr>
              <a:t> </a:t>
            </a:r>
            <a:r>
              <a:rPr lang="tr-TR" sz="3200" b="1" dirty="0" err="1">
                <a:solidFill>
                  <a:srgbClr val="FFFFFF"/>
                </a:solidFill>
                <a:latin typeface="WORK SANS BOLD ROMAN" pitchFamily="2" charset="77"/>
                <a:ea typeface="Work Sans Regular Bold"/>
                <a:cs typeface="Work Sans Regular Bold"/>
              </a:rPr>
              <a:t>and</a:t>
            </a:r>
            <a:r>
              <a:rPr lang="tr-TR" sz="3200" b="1" dirty="0">
                <a:solidFill>
                  <a:srgbClr val="FFFFFF"/>
                </a:solidFill>
                <a:latin typeface="WORK SANS BOLD ROMAN" pitchFamily="2" charset="77"/>
                <a:ea typeface="Work Sans Regular Bold"/>
                <a:cs typeface="Work Sans Regular Bold"/>
              </a:rPr>
              <a:t> </a:t>
            </a:r>
            <a:r>
              <a:rPr lang="tr-TR" sz="3200" b="1" dirty="0" err="1">
                <a:solidFill>
                  <a:srgbClr val="FFFFFF"/>
                </a:solidFill>
                <a:latin typeface="WORK SANS BOLD ROMAN" pitchFamily="2" charset="77"/>
                <a:ea typeface="Work Sans Regular Bold"/>
                <a:cs typeface="Work Sans Regular Bold"/>
              </a:rPr>
              <a:t>Trainings</a:t>
            </a:r>
            <a:r>
              <a:rPr lang="tr-TR" sz="3200" b="1" dirty="0">
                <a:solidFill>
                  <a:srgbClr val="FFFFFF"/>
                </a:solidFill>
                <a:latin typeface="WORK SANS BOLD ROMAN" pitchFamily="2" charset="77"/>
                <a:ea typeface="Work Sans Regular Bold"/>
                <a:cs typeface="Work Sans Regular Bold"/>
              </a:rPr>
              <a:t> </a:t>
            </a:r>
          </a:p>
          <a:p>
            <a:pPr algn="just"/>
            <a:endParaRPr lang="tr-TR" sz="3200" b="1" dirty="0">
              <a:solidFill>
                <a:srgbClr val="FFFFFF"/>
              </a:solidFill>
              <a:latin typeface="WORK SANS BOLD ROMAN" pitchFamily="2" charset="77"/>
              <a:ea typeface="Work Sans Regular Bold"/>
              <a:cs typeface="Work Sans Regular Bold"/>
            </a:endParaRPr>
          </a:p>
          <a:p>
            <a:pPr algn="just"/>
            <a:r>
              <a:rPr lang="tr-TR" sz="2800" b="1" dirty="0" err="1">
                <a:solidFill>
                  <a:srgbClr val="FFFFFF"/>
                </a:solidFill>
                <a:latin typeface="WORK SANS BOLD ROMAN" pitchFamily="2" charset="77"/>
                <a:ea typeface="Work Sans Regular Bold"/>
                <a:cs typeface="Work Sans Regular Bold"/>
              </a:rPr>
              <a:t>Indonesia</a:t>
            </a:r>
            <a:r>
              <a:rPr lang="tr-TR" sz="2800" b="1" dirty="0">
                <a:solidFill>
                  <a:srgbClr val="FFFFFF"/>
                </a:solidFill>
                <a:latin typeface="WORK SANS BOLD ROMAN" pitchFamily="2" charset="77"/>
                <a:ea typeface="Work Sans Regular Bold"/>
                <a:cs typeface="Work Sans Regular Bold"/>
              </a:rPr>
              <a:t>, Sudan, </a:t>
            </a:r>
            <a:r>
              <a:rPr lang="tr-TR" sz="2800" b="1" dirty="0" err="1">
                <a:solidFill>
                  <a:srgbClr val="FFFFFF"/>
                </a:solidFill>
                <a:latin typeface="WORK SANS BOLD ROMAN" pitchFamily="2" charset="77"/>
                <a:ea typeface="Work Sans Regular Bold"/>
                <a:cs typeface="Work Sans Regular Bold"/>
              </a:rPr>
              <a:t>the</a:t>
            </a:r>
            <a:r>
              <a:rPr lang="tr-TR" sz="2800" b="1" dirty="0">
                <a:solidFill>
                  <a:srgbClr val="FFFFFF"/>
                </a:solidFill>
                <a:latin typeface="WORK SANS BOLD ROMAN" pitchFamily="2" charset="77"/>
                <a:ea typeface="Work Sans Regular Bold"/>
                <a:cs typeface="Work Sans Regular Bold"/>
              </a:rPr>
              <a:t> Gambia, </a:t>
            </a:r>
            <a:r>
              <a:rPr lang="tr-TR" sz="2800" b="1" dirty="0" err="1">
                <a:solidFill>
                  <a:srgbClr val="FFFFFF"/>
                </a:solidFill>
                <a:latin typeface="WORK SANS BOLD ROMAN" pitchFamily="2" charset="77"/>
                <a:ea typeface="Work Sans Regular Bold"/>
                <a:cs typeface="Work Sans Regular Bold"/>
              </a:rPr>
              <a:t>Mauritania</a:t>
            </a:r>
            <a:r>
              <a:rPr lang="tr-TR" sz="2800" b="1" dirty="0">
                <a:solidFill>
                  <a:srgbClr val="FFFFFF"/>
                </a:solidFill>
                <a:latin typeface="WORK SANS BOLD ROMAN" pitchFamily="2" charset="77"/>
                <a:ea typeface="Work Sans Regular Bold"/>
                <a:cs typeface="Work Sans Regular Bold"/>
              </a:rPr>
              <a:t>, </a:t>
            </a:r>
            <a:r>
              <a:rPr lang="tr-TR" sz="2800" b="1" dirty="0" err="1">
                <a:solidFill>
                  <a:srgbClr val="FFFFFF"/>
                </a:solidFill>
                <a:latin typeface="WORK SANS BOLD ROMAN" pitchFamily="2" charset="77"/>
                <a:ea typeface="Work Sans Regular Bold"/>
                <a:cs typeface="Work Sans Regular Bold"/>
              </a:rPr>
              <a:t>Somalia</a:t>
            </a:r>
            <a:r>
              <a:rPr lang="tr-TR" sz="2800" b="1" dirty="0">
                <a:solidFill>
                  <a:srgbClr val="FFFFFF"/>
                </a:solidFill>
                <a:latin typeface="WORK SANS BOLD ROMAN" pitchFamily="2" charset="77"/>
                <a:ea typeface="Work Sans Regular Bold"/>
                <a:cs typeface="Work Sans Regular Bold"/>
              </a:rPr>
              <a:t>, Surinam, Iran</a:t>
            </a:r>
          </a:p>
        </p:txBody>
      </p:sp>
      <p:sp>
        <p:nvSpPr>
          <p:cNvPr id="337" name="Wanderwave Adventures is committed to providing genuine and immersive travel experiences that allow travelers.…"/>
          <p:cNvSpPr txBox="1"/>
          <p:nvPr/>
        </p:nvSpPr>
        <p:spPr>
          <a:xfrm>
            <a:off x="12630429" y="6331257"/>
            <a:ext cx="4659879"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spcBef>
                <a:spcPts val="1000"/>
              </a:spcBef>
              <a:buSzPct val="123000"/>
              <a:defRPr>
                <a:solidFill>
                  <a:srgbClr val="FFFFFF"/>
                </a:solidFill>
              </a:defRPr>
            </a:pPr>
            <a:endParaRPr dirty="0">
              <a:latin typeface="WORK SANS REGULAR ROMAN" pitchFamily="2" charset="77"/>
            </a:endParaRPr>
          </a:p>
        </p:txBody>
      </p:sp>
      <p:sp>
        <p:nvSpPr>
          <p:cNvPr id="338" name="Wanderwave Adventures is committed to providing genuine and immersive travel experiences that allow travelers.…"/>
          <p:cNvSpPr txBox="1"/>
          <p:nvPr/>
        </p:nvSpPr>
        <p:spPr>
          <a:xfrm>
            <a:off x="18167160" y="6331257"/>
            <a:ext cx="4659880"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03200" indent="-203200">
              <a:spcBef>
                <a:spcPts val="1000"/>
              </a:spcBef>
              <a:buSzPct val="123000"/>
              <a:buChar char="•"/>
              <a:defRPr>
                <a:solidFill>
                  <a:srgbClr val="FFFFFF"/>
                </a:solidFill>
              </a:defRPr>
            </a:pPr>
            <a:endParaRPr dirty="0">
              <a:latin typeface="WORK SANS REGULAR ROMAN" pitchFamily="2" charset="77"/>
            </a:endParaRPr>
          </a:p>
        </p:txBody>
      </p:sp>
      <p:grpSp>
        <p:nvGrpSpPr>
          <p:cNvPr id="2" name="Grup 1">
            <a:extLst>
              <a:ext uri="{FF2B5EF4-FFF2-40B4-BE49-F238E27FC236}">
                <a16:creationId xmlns:a16="http://schemas.microsoft.com/office/drawing/2014/main" id="{E48F0E62-A2ED-D72F-13EC-106C1E9B5E44}"/>
              </a:ext>
            </a:extLst>
          </p:cNvPr>
          <p:cNvGrpSpPr/>
          <p:nvPr/>
        </p:nvGrpSpPr>
        <p:grpSpPr>
          <a:xfrm>
            <a:off x="1175962" y="12298826"/>
            <a:ext cx="7010049" cy="523220"/>
            <a:chOff x="1175962" y="12298826"/>
            <a:chExt cx="7010049" cy="523220"/>
          </a:xfrm>
        </p:grpSpPr>
        <p:sp>
          <p:nvSpPr>
            <p:cNvPr id="3" name="/ Building the Future of Office Catering">
              <a:extLst>
                <a:ext uri="{FF2B5EF4-FFF2-40B4-BE49-F238E27FC236}">
                  <a16:creationId xmlns:a16="http://schemas.microsoft.com/office/drawing/2014/main" id="{1FFC9653-60E9-F09F-0152-33C920735DB2}"/>
                </a:ext>
              </a:extLst>
            </p:cNvPr>
            <p:cNvSpPr txBox="1"/>
            <p:nvPr/>
          </p:nvSpPr>
          <p:spPr>
            <a:xfrm>
              <a:off x="1175962" y="12473233"/>
              <a:ext cx="2520675"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sp>
          <p:nvSpPr>
            <p:cNvPr id="4" name="Buenos Aries / 24 July 2026">
              <a:extLst>
                <a:ext uri="{FF2B5EF4-FFF2-40B4-BE49-F238E27FC236}">
                  <a16:creationId xmlns:a16="http://schemas.microsoft.com/office/drawing/2014/main" id="{E4C4B6CD-F668-EDBD-0CE2-00965EC0836F}"/>
                </a:ext>
              </a:extLst>
            </p:cNvPr>
            <p:cNvSpPr txBox="1"/>
            <p:nvPr/>
          </p:nvSpPr>
          <p:spPr>
            <a:xfrm>
              <a:off x="4675353" y="12298826"/>
              <a:ext cx="3510658"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grpSp>
      <p:sp>
        <p:nvSpPr>
          <p:cNvPr id="5" name="Metin Yer Tutucusu 4">
            <a:extLst>
              <a:ext uri="{FF2B5EF4-FFF2-40B4-BE49-F238E27FC236}">
                <a16:creationId xmlns:a16="http://schemas.microsoft.com/office/drawing/2014/main" id="{8EE940E9-7D63-D589-9006-6431F3390900}"/>
              </a:ext>
            </a:extLst>
          </p:cNvPr>
          <p:cNvSpPr>
            <a:spLocks noGrp="1"/>
          </p:cNvSpPr>
          <p:nvPr>
            <p:ph type="body" sz="quarter" idx="10"/>
          </p:nvPr>
        </p:nvSpPr>
        <p:spPr/>
        <p:txBody>
          <a:bodyPr/>
          <a:lstStyle/>
          <a:p>
            <a:endParaRPr lang="tr-TR"/>
          </a:p>
        </p:txBody>
      </p:sp>
      <p:sp>
        <p:nvSpPr>
          <p:cNvPr id="6" name="Dikdörtgen 5"/>
          <p:cNvSpPr/>
          <p:nvPr/>
        </p:nvSpPr>
        <p:spPr>
          <a:xfrm>
            <a:off x="9995186" y="5243779"/>
            <a:ext cx="5172396" cy="2554545"/>
          </a:xfrm>
          <a:prstGeom prst="rect">
            <a:avLst/>
          </a:prstGeom>
        </p:spPr>
        <p:txBody>
          <a:bodyPr wrap="square">
            <a:spAutoFit/>
          </a:bodyPr>
          <a:lstStyle/>
          <a:p>
            <a:pPr algn="just"/>
            <a:r>
              <a:rPr lang="tr-TR" sz="3200" b="1" dirty="0">
                <a:solidFill>
                  <a:srgbClr val="FFFFFF"/>
                </a:solidFill>
                <a:latin typeface="WORK SANS BOLD ROMAN" pitchFamily="2" charset="77"/>
                <a:ea typeface="Work Sans Regular Bold"/>
                <a:cs typeface="Work Sans Regular Bold"/>
              </a:rPr>
              <a:t>An </a:t>
            </a:r>
            <a:r>
              <a:rPr lang="en-US" sz="3200" b="1" dirty="0">
                <a:solidFill>
                  <a:srgbClr val="FFFFFF"/>
                </a:solidFill>
                <a:latin typeface="WORK SANS BOLD ROMAN" pitchFamily="2" charset="77"/>
                <a:ea typeface="Work Sans Regular Bold"/>
                <a:cs typeface="Work Sans Regular Bold"/>
              </a:rPr>
              <a:t>Awareness Raising Workshop for the benefit of Arab countries in the accession process to the T</a:t>
            </a:r>
            <a:r>
              <a:rPr lang="tr-TR" sz="3200" b="1" dirty="0">
                <a:solidFill>
                  <a:srgbClr val="FFFFFF"/>
                </a:solidFill>
                <a:latin typeface="WORK SANS BOLD ROMAN" pitchFamily="2" charset="77"/>
                <a:ea typeface="Work Sans Regular Bold"/>
                <a:cs typeface="Work Sans Regular Bold"/>
              </a:rPr>
              <a:t>PS-OIC (2024)</a:t>
            </a:r>
          </a:p>
        </p:txBody>
      </p:sp>
      <p:sp>
        <p:nvSpPr>
          <p:cNvPr id="7" name="Slayt Numarası Yer Tutucusu 6"/>
          <p:cNvSpPr>
            <a:spLocks noGrp="1"/>
          </p:cNvSpPr>
          <p:nvPr>
            <p:ph type="sldNum" sz="quarter" idx="2"/>
          </p:nvPr>
        </p:nvSpPr>
        <p:spPr/>
        <p:txBody>
          <a:bodyPr/>
          <a:lstStyle/>
          <a:p>
            <a:fld id="{86CB4B4D-7CA3-9044-876B-883B54F8677D}" type="slidenum">
              <a:rPr lang="tr-TR" smtClean="0"/>
              <a:t>13</a:t>
            </a:fld>
            <a:endParaRPr lang="tr-TR" dirty="0"/>
          </a:p>
        </p:txBody>
      </p:sp>
      <p:pic>
        <p:nvPicPr>
          <p:cNvPr id="4098" name="Picture 2" descr="Training on “Strengthening Institutional Capacity for the Implementation of  TPS-OIC Rules of Origin” - COMCEC">
            <a:extLst>
              <a:ext uri="{FF2B5EF4-FFF2-40B4-BE49-F238E27FC236}">
                <a16:creationId xmlns:a16="http://schemas.microsoft.com/office/drawing/2014/main" id="{840C9237-405D-4A9C-A743-12AA49683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225" y="8602199"/>
            <a:ext cx="5963006" cy="2754909"/>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B1304F1D-32F1-4940-8424-8260F9415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7414" y="8264251"/>
            <a:ext cx="5319329" cy="3066341"/>
          </a:xfrm>
          <a:prstGeom prst="rect">
            <a:avLst/>
          </a:prstGeom>
        </p:spPr>
      </p:pic>
      <p:pic>
        <p:nvPicPr>
          <p:cNvPr id="4100" name="Picture 4" descr="https://icdt-cidc.org/wp-content/uploads/Webinar_SPCOCI_icon.jpg">
            <a:extLst>
              <a:ext uri="{FF2B5EF4-FFF2-40B4-BE49-F238E27FC236}">
                <a16:creationId xmlns:a16="http://schemas.microsoft.com/office/drawing/2014/main" id="{AC32EF6F-25C3-4B7A-9BA3-8B14E0965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8639" y="8686640"/>
            <a:ext cx="5354850" cy="2597102"/>
          </a:xfrm>
          <a:prstGeom prst="rect">
            <a:avLst/>
          </a:prstGeom>
          <a:noFill/>
          <a:extLst>
            <a:ext uri="{909E8E84-426E-40DD-AFC4-6F175D3DCCD1}">
              <a14:hiddenFill xmlns:a14="http://schemas.microsoft.com/office/drawing/2010/main">
                <a:solidFill>
                  <a:srgbClr val="FFFFFF"/>
                </a:solidFill>
              </a14:hiddenFill>
            </a:ext>
          </a:extLst>
        </p:spPr>
      </p:pic>
      <p:sp>
        <p:nvSpPr>
          <p:cNvPr id="30" name="Wanderwave Adventures is committed to providing genuine and immersive travel experiences that allow travelers to connect deeply. Wanderwave Adventures is committed to providing genuine and immersive travel experiences that allow travelers to connect deep">
            <a:extLst>
              <a:ext uri="{FF2B5EF4-FFF2-40B4-BE49-F238E27FC236}">
                <a16:creationId xmlns:a16="http://schemas.microsoft.com/office/drawing/2014/main" id="{008EFA75-8877-4A20-A2E6-62C9C3532750}"/>
              </a:ext>
            </a:extLst>
          </p:cNvPr>
          <p:cNvSpPr txBox="1"/>
          <p:nvPr/>
        </p:nvSpPr>
        <p:spPr>
          <a:xfrm>
            <a:off x="1556962" y="11767570"/>
            <a:ext cx="20135719" cy="115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2400" spc="0">
                <a:solidFill>
                  <a:srgbClr val="8B8B8B"/>
                </a:solidFill>
              </a:defRPr>
            </a:lvl1pPr>
          </a:lstStyle>
          <a:p>
            <a:pPr algn="just"/>
            <a:r>
              <a:rPr lang="tr-TR" sz="3200" b="1" dirty="0">
                <a:latin typeface="WORK SANS BOLD ROMAN" pitchFamily="2" charset="77"/>
              </a:rPr>
              <a:t>CCO </a:t>
            </a:r>
            <a:r>
              <a:rPr lang="tr-TR" sz="3200" b="1" dirty="0" err="1">
                <a:latin typeface="WORK SANS BOLD ROMAN" pitchFamily="2" charset="77"/>
              </a:rPr>
              <a:t>and</a:t>
            </a:r>
            <a:r>
              <a:rPr lang="tr-TR" sz="3200" b="1" dirty="0">
                <a:latin typeface="WORK SANS BOLD ROMAN" pitchFamily="2" charset="77"/>
              </a:rPr>
              <a:t> ICDT </a:t>
            </a:r>
            <a:r>
              <a:rPr lang="tr-TR" sz="3200" b="1" dirty="0" err="1">
                <a:latin typeface="WORK SANS BOLD ROMAN" pitchFamily="2" charset="77"/>
              </a:rPr>
              <a:t>are</a:t>
            </a:r>
            <a:r>
              <a:rPr lang="tr-TR" sz="3200" b="1" dirty="0">
                <a:latin typeface="WORK SANS BOLD ROMAN" pitchFamily="2" charset="77"/>
              </a:rPr>
              <a:t> </a:t>
            </a:r>
            <a:r>
              <a:rPr lang="tr-TR" sz="3200" b="1" dirty="0" err="1">
                <a:latin typeface="WORK SANS BOLD ROMAN" pitchFamily="2" charset="77"/>
              </a:rPr>
              <a:t>always</a:t>
            </a:r>
            <a:r>
              <a:rPr lang="tr-TR" sz="3200" b="1" dirty="0">
                <a:latin typeface="WORK SANS BOLD ROMAN" pitchFamily="2" charset="77"/>
              </a:rPr>
              <a:t> </a:t>
            </a:r>
            <a:r>
              <a:rPr lang="tr-TR" sz="3200" b="1" dirty="0" err="1">
                <a:latin typeface="WORK SANS BOLD ROMAN" pitchFamily="2" charset="77"/>
              </a:rPr>
              <a:t>ready</a:t>
            </a:r>
            <a:r>
              <a:rPr lang="tr-TR" sz="3200" b="1" dirty="0">
                <a:latin typeface="WORK SANS BOLD ROMAN" pitchFamily="2" charset="77"/>
              </a:rPr>
              <a:t> </a:t>
            </a:r>
            <a:r>
              <a:rPr lang="tr-TR" sz="3200" b="1" dirty="0" err="1">
                <a:latin typeface="WORK SANS BOLD ROMAN" pitchFamily="2" charset="77"/>
              </a:rPr>
              <a:t>for</a:t>
            </a:r>
            <a:r>
              <a:rPr lang="tr-TR" sz="3200" b="1" dirty="0">
                <a:latin typeface="WORK SANS BOLD ROMAN" pitchFamily="2" charset="77"/>
              </a:rPr>
              <a:t> </a:t>
            </a:r>
            <a:r>
              <a:rPr lang="tr-TR" sz="3200" b="1" dirty="0" err="1">
                <a:latin typeface="WORK SANS BOLD ROMAN" pitchFamily="2" charset="77"/>
              </a:rPr>
              <a:t>the</a:t>
            </a:r>
            <a:r>
              <a:rPr lang="tr-TR" sz="3200" b="1" dirty="0">
                <a:latin typeface="WORK SANS BOLD ROMAN" pitchFamily="2" charset="77"/>
              </a:rPr>
              <a:t> </a:t>
            </a:r>
            <a:r>
              <a:rPr lang="en-US" sz="3200" b="1" dirty="0">
                <a:latin typeface="WORK SANS BOLD ROMAN" pitchFamily="2" charset="77"/>
              </a:rPr>
              <a:t>awareness-raising workshops on the TPS-OIC and its impact on the private sector</a:t>
            </a:r>
            <a:r>
              <a:rPr lang="tr-TR" sz="3200" b="1" dirty="0">
                <a:latin typeface="WORK SANS BOLD ROMAN" pitchFamily="2" charset="77"/>
              </a:rPr>
              <a:t>s in </a:t>
            </a:r>
            <a:r>
              <a:rPr lang="tr-TR" sz="3200" b="1" dirty="0" err="1">
                <a:latin typeface="WORK SANS BOLD ROMAN" pitchFamily="2" charset="77"/>
              </a:rPr>
              <a:t>the</a:t>
            </a:r>
            <a:r>
              <a:rPr lang="tr-TR" sz="3200" b="1" dirty="0">
                <a:latin typeface="WORK SANS BOLD ROMAN" pitchFamily="2" charset="77"/>
              </a:rPr>
              <a:t> </a:t>
            </a:r>
            <a:r>
              <a:rPr lang="tr-TR" sz="3200" b="1" dirty="0" err="1">
                <a:latin typeface="WORK SANS BOLD ROMAN" pitchFamily="2" charset="77"/>
              </a:rPr>
              <a:t>interested</a:t>
            </a:r>
            <a:r>
              <a:rPr lang="tr-TR" sz="3200" b="1" dirty="0">
                <a:latin typeface="WORK SANS BOLD ROMAN" pitchFamily="2" charset="77"/>
              </a:rPr>
              <a:t> </a:t>
            </a:r>
            <a:r>
              <a:rPr lang="tr-TR" sz="3200" b="1" dirty="0" err="1">
                <a:latin typeface="WORK SANS BOLD ROMAN" pitchFamily="2" charset="77"/>
              </a:rPr>
              <a:t>Member</a:t>
            </a:r>
            <a:r>
              <a:rPr lang="tr-TR" sz="3200" b="1" dirty="0">
                <a:latin typeface="WORK SANS BOLD ROMAN" pitchFamily="2" charset="77"/>
              </a:rPr>
              <a:t> </a:t>
            </a:r>
            <a:r>
              <a:rPr lang="tr-TR" sz="3200" b="1" dirty="0" err="1">
                <a:latin typeface="WORK SANS BOLD ROMAN" pitchFamily="2" charset="77"/>
              </a:rPr>
              <a:t>Countries</a:t>
            </a:r>
            <a:r>
              <a:rPr lang="tr-TR" sz="3200" b="1" dirty="0">
                <a:latin typeface="WORK SANS BOLD ROMAN" pitchFamily="2" charset="77"/>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sp>
        <p:nvSpPr>
          <p:cNvPr id="595" name="Rectangle"/>
          <p:cNvSpPr/>
          <p:nvPr/>
        </p:nvSpPr>
        <p:spPr>
          <a:xfrm>
            <a:off x="-1" y="2573472"/>
            <a:ext cx="24384001" cy="8702527"/>
          </a:xfrm>
          <a:prstGeom prst="rect">
            <a:avLst/>
          </a:prstGeom>
          <a:solidFill>
            <a:schemeClr val="accent1">
              <a:hueOff val="1720668"/>
              <a:satOff val="-36752"/>
              <a:lumOff val="-4149"/>
            </a:schemeClr>
          </a:solidFill>
          <a:ln w="12700">
            <a:miter lim="400000"/>
          </a:ln>
          <a:effectLst>
            <a:outerShdw blurRad="546100" dist="423061" dir="5400000" rotWithShape="0">
              <a:srgbClr val="000000">
                <a:alpha val="10128"/>
              </a:srgbClr>
            </a:outerShdw>
          </a:effectLst>
        </p:spPr>
        <p:txBody>
          <a:bodyPr lIns="0" tIns="0" rIns="0" bIns="0" anchor="ctr"/>
          <a:lstStyle/>
          <a:p>
            <a:pPr lvl="0" algn="ctr" fontAlgn="base">
              <a:spcBef>
                <a:spcPct val="0"/>
              </a:spcBef>
              <a:spcAft>
                <a:spcPct val="0"/>
              </a:spcAft>
            </a:pPr>
            <a:endParaRPr lang="tr-TR" altLang="tr-TR" sz="4800" b="1" dirty="0">
              <a:solidFill>
                <a:srgbClr val="FFFFFF"/>
              </a:solidFill>
              <a:latin typeface="WORK SANS BOLD ROMAN" pitchFamily="2" charset="77"/>
              <a:ea typeface="Work Sans Regular Bold"/>
              <a:cs typeface="Work Sans Regular Bold"/>
            </a:endParaRPr>
          </a:p>
          <a:p>
            <a:pPr lvl="0" algn="ctr" fontAlgn="base">
              <a:spcBef>
                <a:spcPct val="0"/>
              </a:spcBef>
              <a:spcAft>
                <a:spcPct val="0"/>
              </a:spcAft>
            </a:pPr>
            <a:endParaRPr lang="tr-TR" altLang="tr-TR" sz="4800" b="1" dirty="0">
              <a:solidFill>
                <a:srgbClr val="FFFFFF"/>
              </a:solidFill>
              <a:latin typeface="WORK SANS BOLD ROMAN" pitchFamily="2" charset="77"/>
              <a:ea typeface="Work Sans Regular Bold"/>
              <a:cs typeface="Work Sans Regular Bold"/>
            </a:endParaRPr>
          </a:p>
          <a:p>
            <a:pPr lvl="0" algn="ctr" fontAlgn="base">
              <a:spcBef>
                <a:spcPct val="0"/>
              </a:spcBef>
              <a:spcAft>
                <a:spcPct val="0"/>
              </a:spcAft>
            </a:pPr>
            <a:endParaRPr lang="tr-TR" altLang="tr-TR" sz="4800" b="1" dirty="0">
              <a:solidFill>
                <a:srgbClr val="FFFFFF"/>
              </a:solidFill>
              <a:latin typeface="WORK SANS BOLD ROMAN" pitchFamily="2" charset="77"/>
              <a:ea typeface="Work Sans Regular Bold"/>
              <a:cs typeface="Work Sans Regular Bold"/>
            </a:endParaRPr>
          </a:p>
          <a:p>
            <a:pPr lvl="0" algn="ctr" fontAlgn="base">
              <a:spcBef>
                <a:spcPct val="0"/>
              </a:spcBef>
              <a:spcAft>
                <a:spcPct val="0"/>
              </a:spcAft>
            </a:pPr>
            <a:r>
              <a:rPr lang="tr-TR" altLang="tr-TR" sz="4800" b="1" dirty="0">
                <a:solidFill>
                  <a:srgbClr val="FFFFFF"/>
                </a:solidFill>
                <a:latin typeface="WORK SANS BOLD ROMAN" pitchFamily="2" charset="77"/>
                <a:ea typeface="Work Sans Regular Bold"/>
                <a:cs typeface="Work Sans Regular Bold"/>
              </a:rPr>
              <a:t>THANK YOU FOR YOUR ATTENTION</a:t>
            </a:r>
          </a:p>
        </p:txBody>
      </p:sp>
      <p:sp>
        <p:nvSpPr>
          <p:cNvPr id="596" name="Schedule a follow-up meeting to discuss investment opportunities."/>
          <p:cNvSpPr txBox="1"/>
          <p:nvPr/>
        </p:nvSpPr>
        <p:spPr>
          <a:xfrm>
            <a:off x="4710706" y="9086482"/>
            <a:ext cx="14962583" cy="617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defRPr sz="3200" spc="0">
                <a:solidFill>
                  <a:srgbClr val="E6E6E6"/>
                </a:solidFill>
              </a:defRPr>
            </a:lvl1pPr>
          </a:lstStyle>
          <a:p>
            <a:pPr algn="ctr"/>
            <a:r>
              <a:rPr lang="tr-TR" dirty="0">
                <a:latin typeface="WORK SANS REGULAR ROMAN" pitchFamily="2" charset="77"/>
              </a:rPr>
              <a:t>COMCEC </a:t>
            </a:r>
            <a:r>
              <a:rPr lang="tr-TR" dirty="0" err="1">
                <a:latin typeface="WORK SANS REGULAR ROMAN" pitchFamily="2" charset="77"/>
              </a:rPr>
              <a:t>Coordination</a:t>
            </a:r>
            <a:r>
              <a:rPr lang="tr-TR" dirty="0">
                <a:latin typeface="WORK SANS REGULAR ROMAN" pitchFamily="2" charset="77"/>
              </a:rPr>
              <a:t> Office</a:t>
            </a:r>
            <a:r>
              <a:rPr dirty="0">
                <a:latin typeface="WORK SANS REGULAR ROMAN" pitchFamily="2" charset="77"/>
              </a:rPr>
              <a:t> </a:t>
            </a:r>
          </a:p>
        </p:txBody>
      </p:sp>
      <p:sp>
        <p:nvSpPr>
          <p:cNvPr id="598" name="Address"/>
          <p:cNvSpPr txBox="1"/>
          <p:nvPr/>
        </p:nvSpPr>
        <p:spPr>
          <a:xfrm>
            <a:off x="1175962" y="6271651"/>
            <a:ext cx="2681401"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rgbClr val="D0CECF"/>
                </a:solidFill>
              </a:defRPr>
            </a:lvl1pPr>
          </a:lstStyle>
          <a:p>
            <a:endParaRPr dirty="0">
              <a:latin typeface="WORK SANS REGULAR ROMAN" pitchFamily="2" charset="77"/>
            </a:endParaRPr>
          </a:p>
        </p:txBody>
      </p:sp>
      <p:sp>
        <p:nvSpPr>
          <p:cNvPr id="599" name="Launch Tech Inc. 123 Tech Boulevard Innovation City, Techland 54321 United States"/>
          <p:cNvSpPr txBox="1"/>
          <p:nvPr/>
        </p:nvSpPr>
        <p:spPr>
          <a:xfrm>
            <a:off x="3151662" y="6257919"/>
            <a:ext cx="468447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rgbClr val="FFFFFF"/>
                </a:solidFill>
              </a:defRPr>
            </a:lvl1pPr>
          </a:lstStyle>
          <a:p>
            <a:endParaRPr lang="tr-TR" dirty="0">
              <a:latin typeface="WORK SANS REGULAR ROMAN" pitchFamily="2" charset="77"/>
            </a:endParaRPr>
          </a:p>
          <a:p>
            <a:endParaRPr lang="tr-TR" dirty="0">
              <a:latin typeface="WORK SANS REGULAR ROMAN" pitchFamily="2" charset="77"/>
            </a:endParaRPr>
          </a:p>
          <a:p>
            <a:endParaRPr dirty="0">
              <a:latin typeface="WORK SANS REGULAR ROMAN" pitchFamily="2" charset="77"/>
            </a:endParaRPr>
          </a:p>
        </p:txBody>
      </p:sp>
      <p:sp>
        <p:nvSpPr>
          <p:cNvPr id="601" name="hello@reallygreatsite.com"/>
          <p:cNvSpPr txBox="1"/>
          <p:nvPr/>
        </p:nvSpPr>
        <p:spPr>
          <a:xfrm>
            <a:off x="9849760" y="11956947"/>
            <a:ext cx="4684477"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rgbClr val="FFFFFF"/>
                </a:solidFill>
              </a:defRPr>
            </a:lvl1pPr>
          </a:lstStyle>
          <a:p>
            <a:pPr lvl="0" algn="ctr" fontAlgn="base">
              <a:spcBef>
                <a:spcPct val="0"/>
              </a:spcBef>
              <a:spcAft>
                <a:spcPct val="0"/>
              </a:spcAft>
            </a:pPr>
            <a:r>
              <a:rPr lang="tr-TR" altLang="tr-TR" b="1" dirty="0">
                <a:solidFill>
                  <a:schemeClr val="bg1"/>
                </a:solidFill>
                <a:latin typeface="WORK SANS REGULAR ROMAN" pitchFamily="2" charset="77"/>
                <a:sym typeface="Gill Sans Light" charset="0"/>
                <a:hlinkClick r:id="rId2"/>
              </a:rPr>
              <a:t>comcec@comcec.org</a:t>
            </a:r>
            <a:r>
              <a:rPr lang="tr-TR" altLang="tr-TR" b="1" dirty="0">
                <a:solidFill>
                  <a:schemeClr val="bg1"/>
                </a:solidFill>
                <a:latin typeface="WORK SANS REGULAR ROMAN" pitchFamily="2" charset="77"/>
                <a:sym typeface="Gill Sans Light" charset="0"/>
              </a:rPr>
              <a:t> </a:t>
            </a:r>
          </a:p>
          <a:p>
            <a:pPr lvl="0" algn="ctr" fontAlgn="base">
              <a:spcBef>
                <a:spcPct val="0"/>
              </a:spcBef>
              <a:spcAft>
                <a:spcPct val="0"/>
              </a:spcAft>
            </a:pPr>
            <a:r>
              <a:rPr lang="tr-TR" altLang="tr-TR" b="1" dirty="0">
                <a:solidFill>
                  <a:schemeClr val="bg1"/>
                </a:solidFill>
                <a:latin typeface="WORK SANS REGULAR ROMAN" pitchFamily="2" charset="77"/>
                <a:sym typeface="Gill Sans Light" charset="0"/>
                <a:hlinkClick r:id="rId3"/>
              </a:rPr>
              <a:t>tps-oic@comcec.org</a:t>
            </a:r>
            <a:r>
              <a:rPr lang="tr-TR" altLang="tr-TR" b="1" dirty="0">
                <a:solidFill>
                  <a:schemeClr val="bg1"/>
                </a:solidFill>
                <a:latin typeface="WORK SANS REGULAR ROMAN" pitchFamily="2" charset="77"/>
                <a:sym typeface="Gill Sans Light" charset="0"/>
              </a:rPr>
              <a:t> </a:t>
            </a:r>
          </a:p>
        </p:txBody>
      </p:sp>
      <p:sp>
        <p:nvSpPr>
          <p:cNvPr id="602" name="Phone"/>
          <p:cNvSpPr txBox="1"/>
          <p:nvPr/>
        </p:nvSpPr>
        <p:spPr>
          <a:xfrm>
            <a:off x="15648534" y="7099779"/>
            <a:ext cx="268140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rgbClr val="D0CECF"/>
                </a:solidFill>
              </a:defRPr>
            </a:lvl1pPr>
          </a:lstStyle>
          <a:p>
            <a:endParaRPr dirty="0">
              <a:latin typeface="WORK SANS REGULAR ROMAN" pitchFamily="2" charset="77"/>
            </a:endParaRPr>
          </a:p>
        </p:txBody>
      </p:sp>
      <p:sp>
        <p:nvSpPr>
          <p:cNvPr id="12" name="13 Metin kutusu"/>
          <p:cNvSpPr txBox="1">
            <a:spLocks noChangeArrowheads="1"/>
          </p:cNvSpPr>
          <p:nvPr/>
        </p:nvSpPr>
        <p:spPr bwMode="auto">
          <a:xfrm>
            <a:off x="9381485" y="10096902"/>
            <a:ext cx="5621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buChar char="•"/>
              <a:defRPr sz="3800">
                <a:solidFill>
                  <a:schemeClr val="tx1"/>
                </a:solidFill>
                <a:latin typeface="Gill Sans Light" charset="0"/>
                <a:cs typeface="ヒラギノ角ゴ ProN W3" charset="0"/>
                <a:sym typeface="Gill Sans Light" charset="0"/>
              </a:defRPr>
            </a:lvl1pPr>
            <a:lvl2pPr marL="742950" indent="-285750" algn="ctr">
              <a:buChar char="–"/>
              <a:defRPr sz="3800">
                <a:solidFill>
                  <a:schemeClr val="tx1"/>
                </a:solidFill>
                <a:latin typeface="Gill Sans Light" charset="0"/>
                <a:cs typeface="ヒラギノ角ゴ ProN W3" charset="0"/>
                <a:sym typeface="Gill Sans Light" charset="0"/>
              </a:defRPr>
            </a:lvl2pPr>
            <a:lvl3pPr marL="1143000" indent="-228600" algn="ctr">
              <a:buChar char="•"/>
              <a:defRPr sz="3800">
                <a:solidFill>
                  <a:schemeClr val="tx1"/>
                </a:solidFill>
                <a:latin typeface="Gill Sans Light" charset="0"/>
                <a:cs typeface="ヒラギノ角ゴ ProN W3" charset="0"/>
                <a:sym typeface="Gill Sans Light" charset="0"/>
              </a:defRPr>
            </a:lvl3pPr>
            <a:lvl4pPr marL="1600200" indent="-228600" algn="ctr">
              <a:buChar char="–"/>
              <a:defRPr sz="3800">
                <a:solidFill>
                  <a:schemeClr val="tx1"/>
                </a:solidFill>
                <a:latin typeface="Gill Sans Light" charset="0"/>
                <a:cs typeface="ヒラギノ角ゴ ProN W3" charset="0"/>
                <a:sym typeface="Gill Sans Light" charset="0"/>
              </a:defRPr>
            </a:lvl4pPr>
            <a:lvl5pPr marL="2057400" indent="-228600" algn="ctr">
              <a:buChar char="»"/>
              <a:defRPr sz="3800">
                <a:solidFill>
                  <a:schemeClr val="tx1"/>
                </a:solidFill>
                <a:latin typeface="Gill Sans Light" charset="0"/>
                <a:cs typeface="ヒラギノ角ゴ ProN W3" charset="0"/>
                <a:sym typeface="Gill Sans Light" charset="0"/>
              </a:defRPr>
            </a:lvl5pPr>
            <a:lvl6pPr marL="2514600" indent="-228600" algn="ctr" eaLnBrk="0" fontAlgn="base" hangingPunct="0">
              <a:spcBef>
                <a:spcPct val="0"/>
              </a:spcBef>
              <a:spcAft>
                <a:spcPct val="0"/>
              </a:spcAft>
              <a:buChar char="»"/>
              <a:defRPr sz="3800">
                <a:solidFill>
                  <a:schemeClr val="tx1"/>
                </a:solidFill>
                <a:latin typeface="Gill Sans Light" charset="0"/>
                <a:cs typeface="ヒラギノ角ゴ ProN W3" charset="0"/>
                <a:sym typeface="Gill Sans Light" charset="0"/>
              </a:defRPr>
            </a:lvl6pPr>
            <a:lvl7pPr marL="2971800" indent="-228600" algn="ctr" eaLnBrk="0" fontAlgn="base" hangingPunct="0">
              <a:spcBef>
                <a:spcPct val="0"/>
              </a:spcBef>
              <a:spcAft>
                <a:spcPct val="0"/>
              </a:spcAft>
              <a:buChar char="»"/>
              <a:defRPr sz="3800">
                <a:solidFill>
                  <a:schemeClr val="tx1"/>
                </a:solidFill>
                <a:latin typeface="Gill Sans Light" charset="0"/>
                <a:cs typeface="ヒラギノ角ゴ ProN W3" charset="0"/>
                <a:sym typeface="Gill Sans Light" charset="0"/>
              </a:defRPr>
            </a:lvl7pPr>
            <a:lvl8pPr marL="3429000" indent="-228600" algn="ctr" eaLnBrk="0" fontAlgn="base" hangingPunct="0">
              <a:spcBef>
                <a:spcPct val="0"/>
              </a:spcBef>
              <a:spcAft>
                <a:spcPct val="0"/>
              </a:spcAft>
              <a:buChar char="»"/>
              <a:defRPr sz="3800">
                <a:solidFill>
                  <a:schemeClr val="tx1"/>
                </a:solidFill>
                <a:latin typeface="Gill Sans Light" charset="0"/>
                <a:cs typeface="ヒラギノ角ゴ ProN W3" charset="0"/>
                <a:sym typeface="Gill Sans Light" charset="0"/>
              </a:defRPr>
            </a:lvl8pPr>
            <a:lvl9pPr marL="3886200" indent="-228600" algn="ctr" eaLnBrk="0" fontAlgn="base" hangingPunct="0">
              <a:spcBef>
                <a:spcPct val="0"/>
              </a:spcBef>
              <a:spcAft>
                <a:spcPct val="0"/>
              </a:spcAft>
              <a:buChar char="»"/>
              <a:defRPr sz="3800">
                <a:solidFill>
                  <a:schemeClr val="tx1"/>
                </a:solidFill>
                <a:latin typeface="Gill Sans Light" charset="0"/>
                <a:cs typeface="ヒラギノ角ゴ ProN W3" charset="0"/>
                <a:sym typeface="Gill Sans Light" charset="0"/>
              </a:defRPr>
            </a:lvl9pPr>
          </a:lstStyle>
          <a:p>
            <a:pPr fontAlgn="base">
              <a:spcBef>
                <a:spcPct val="0"/>
              </a:spcBef>
              <a:spcAft>
                <a:spcPct val="0"/>
              </a:spcAft>
              <a:buFontTx/>
              <a:buNone/>
            </a:pPr>
            <a:r>
              <a:rPr lang="tr-TR" altLang="tr-TR" sz="4000" b="1" dirty="0">
                <a:solidFill>
                  <a:srgbClr val="FFFFFF"/>
                </a:solidFill>
                <a:latin typeface="WORK SANS BOLD ROMAN" pitchFamily="2" charset="77"/>
                <a:ea typeface="Work Sans Regular Bold"/>
                <a:cs typeface="Work Sans Regular Bold"/>
                <a:sym typeface="Work Sans Regular Regular"/>
              </a:rPr>
              <a:t>www.comcec.org</a:t>
            </a:r>
          </a:p>
        </p:txBody>
      </p:sp>
      <p:pic>
        <p:nvPicPr>
          <p:cNvPr id="13" name="Resim 12"/>
          <p:cNvPicPr>
            <a:picLocks noChangeAspect="1"/>
          </p:cNvPicPr>
          <p:nvPr/>
        </p:nvPicPr>
        <p:blipFill>
          <a:blip r:embed="rId4"/>
          <a:stretch>
            <a:fillRect/>
          </a:stretch>
        </p:blipFill>
        <p:spPr>
          <a:xfrm>
            <a:off x="10754882" y="4509105"/>
            <a:ext cx="2874230" cy="2813076"/>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14</a:t>
            </a:fld>
            <a:endParaRPr lang="tr-T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Line"/>
          <p:cNvSpPr/>
          <p:nvPr/>
        </p:nvSpPr>
        <p:spPr>
          <a:xfrm>
            <a:off x="8582" y="5137437"/>
            <a:ext cx="24366836" cy="1"/>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242" name="Line"/>
          <p:cNvSpPr/>
          <p:nvPr/>
        </p:nvSpPr>
        <p:spPr>
          <a:xfrm>
            <a:off x="8582" y="11395957"/>
            <a:ext cx="24366836" cy="1"/>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243" name="Line"/>
          <p:cNvSpPr/>
          <p:nvPr/>
        </p:nvSpPr>
        <p:spPr>
          <a:xfrm>
            <a:off x="8582" y="8266697"/>
            <a:ext cx="24366836" cy="1"/>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244" name="Line"/>
          <p:cNvSpPr/>
          <p:nvPr/>
        </p:nvSpPr>
        <p:spPr>
          <a:xfrm flipV="1">
            <a:off x="8143560" y="5124737"/>
            <a:ext cx="1" cy="6271220"/>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245" name="Line"/>
          <p:cNvSpPr/>
          <p:nvPr/>
        </p:nvSpPr>
        <p:spPr>
          <a:xfrm flipV="1">
            <a:off x="16265839" y="5124737"/>
            <a:ext cx="1" cy="6271221"/>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246" name="Market Trends"/>
          <p:cNvSpPr txBox="1"/>
          <p:nvPr/>
        </p:nvSpPr>
        <p:spPr>
          <a:xfrm>
            <a:off x="6635574" y="1956468"/>
            <a:ext cx="1111285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sz="9600" b="1" dirty="0">
                <a:latin typeface="WORK SANS BOLD ROMAN" pitchFamily="2" charset="77"/>
              </a:rPr>
              <a:t>TPS-OIC in a </a:t>
            </a:r>
            <a:r>
              <a:rPr lang="tr-TR" sz="9600" b="1" dirty="0" err="1">
                <a:latin typeface="WORK SANS BOLD ROMAN" pitchFamily="2" charset="77"/>
              </a:rPr>
              <a:t>Nutshell</a:t>
            </a:r>
            <a:endParaRPr lang="tr-TR" sz="9600" b="1" dirty="0">
              <a:latin typeface="WORK SANS BOLD ROMAN" pitchFamily="2" charset="77"/>
            </a:endParaRPr>
          </a:p>
        </p:txBody>
      </p:sp>
      <p:sp>
        <p:nvSpPr>
          <p:cNvPr id="247" name="Welcome to the Expedition Explores user persona presentation. At Expedition Explorers, our mission is to inspire and facilitate unforgettable travel experiences. To better understand and serve our diverse audience."/>
          <p:cNvSpPr txBox="1"/>
          <p:nvPr/>
        </p:nvSpPr>
        <p:spPr>
          <a:xfrm>
            <a:off x="5884917" y="3973141"/>
            <a:ext cx="1242053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400" spc="0">
                <a:solidFill>
                  <a:srgbClr val="0A0A0A"/>
                </a:solidFill>
              </a:defRPr>
            </a:lvl1pPr>
          </a:lstStyle>
          <a:p>
            <a:endParaRPr sz="4000" dirty="0">
              <a:latin typeface="WORK SANS REGULAR ROMAN" pitchFamily="2" charset="77"/>
            </a:endParaRPr>
          </a:p>
        </p:txBody>
      </p:sp>
      <p:sp>
        <p:nvSpPr>
          <p:cNvPr id="248" name="1"/>
          <p:cNvSpPr/>
          <p:nvPr/>
        </p:nvSpPr>
        <p:spPr>
          <a:xfrm>
            <a:off x="708204" y="6223953"/>
            <a:ext cx="783488"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1</a:t>
            </a:r>
          </a:p>
        </p:txBody>
      </p:sp>
      <p:sp>
        <p:nvSpPr>
          <p:cNvPr id="249" name="Increased Demand for Convenient and Healthy Meals"/>
          <p:cNvSpPr txBox="1"/>
          <p:nvPr/>
        </p:nvSpPr>
        <p:spPr>
          <a:xfrm>
            <a:off x="1848150" y="5968338"/>
            <a:ext cx="5413634"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en-US" sz="2800" b="1" dirty="0">
                <a:solidFill>
                  <a:schemeClr val="accent1"/>
                </a:solidFill>
                <a:latin typeface="WORK SANS BOLD ROMAN" pitchFamily="2" charset="77"/>
              </a:rPr>
              <a:t>1980’s</a:t>
            </a:r>
            <a:r>
              <a:rPr lang="tr-TR" sz="2800" b="1" dirty="0">
                <a:solidFill>
                  <a:schemeClr val="accent1"/>
                </a:solidFill>
                <a:latin typeface="WORK SANS BOLD ROMAN" pitchFamily="2" charset="77"/>
              </a:rPr>
              <a:t>:</a:t>
            </a:r>
            <a:r>
              <a:rPr lang="en-US" sz="2800" b="1" dirty="0">
                <a:solidFill>
                  <a:schemeClr val="accent1"/>
                </a:solidFill>
                <a:latin typeface="WORK SANS BOLD ROMAN" pitchFamily="2" charset="77"/>
              </a:rPr>
              <a:t> The idea for establishing a trade preferential system among the member states </a:t>
            </a:r>
            <a:r>
              <a:rPr lang="tr-TR" sz="2800" b="1" dirty="0">
                <a:solidFill>
                  <a:schemeClr val="accent1"/>
                </a:solidFill>
                <a:latin typeface="WORK SANS BOLD ROMAN" pitchFamily="2" charset="77"/>
              </a:rPr>
              <a:t>-</a:t>
            </a:r>
            <a:endParaRPr lang="en-US" sz="2800" b="1" dirty="0">
              <a:solidFill>
                <a:schemeClr val="accent1"/>
              </a:solidFill>
              <a:latin typeface="WORK SANS BOLD ROMAN" pitchFamily="2" charset="77"/>
            </a:endParaRPr>
          </a:p>
        </p:txBody>
      </p:sp>
      <p:sp>
        <p:nvSpPr>
          <p:cNvPr id="250" name="According to a recent survey, 70% of office workers prefer healthy meal options that are conveniently available at their workplace."/>
          <p:cNvSpPr txBox="1"/>
          <p:nvPr/>
        </p:nvSpPr>
        <p:spPr>
          <a:xfrm>
            <a:off x="1821706" y="6921350"/>
            <a:ext cx="5413634"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rgbClr val="8B8B8B"/>
                </a:solidFill>
              </a:defRPr>
            </a:lvl1pPr>
          </a:lstStyle>
          <a:p>
            <a:endParaRPr lang="en-US" dirty="0">
              <a:latin typeface="WORK SANS REGULAR ROMAN" pitchFamily="2" charset="77"/>
            </a:endParaRPr>
          </a:p>
        </p:txBody>
      </p:sp>
      <p:sp>
        <p:nvSpPr>
          <p:cNvPr id="251" name="4"/>
          <p:cNvSpPr/>
          <p:nvPr/>
        </p:nvSpPr>
        <p:spPr>
          <a:xfrm>
            <a:off x="720236" y="9221532"/>
            <a:ext cx="783488"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4</a:t>
            </a:r>
          </a:p>
        </p:txBody>
      </p:sp>
      <p:sp>
        <p:nvSpPr>
          <p:cNvPr id="252" name="Emphasis on Sustainability and Ethical Sourcing"/>
          <p:cNvSpPr txBox="1"/>
          <p:nvPr/>
        </p:nvSpPr>
        <p:spPr>
          <a:xfrm>
            <a:off x="1821706" y="8928151"/>
            <a:ext cx="5413634"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tr-TR" sz="2800" b="1" dirty="0">
                <a:solidFill>
                  <a:schemeClr val="accent1"/>
                </a:solidFill>
                <a:latin typeface="WORK SANS BOLD ROMAN" pitchFamily="2" charset="77"/>
              </a:rPr>
              <a:t>T</a:t>
            </a:r>
            <a:r>
              <a:rPr lang="en-US" sz="2800" b="1" dirty="0">
                <a:solidFill>
                  <a:schemeClr val="accent1"/>
                </a:solidFill>
                <a:latin typeface="WORK SANS BOLD ROMAN" pitchFamily="2" charset="77"/>
              </a:rPr>
              <a:t>he necessary basis for enhancing intra-OIC trade and advanced trade arrangements</a:t>
            </a:r>
          </a:p>
        </p:txBody>
      </p:sp>
      <p:sp>
        <p:nvSpPr>
          <p:cNvPr id="254" name="2"/>
          <p:cNvSpPr/>
          <p:nvPr/>
        </p:nvSpPr>
        <p:spPr>
          <a:xfrm>
            <a:off x="8853287" y="6223953"/>
            <a:ext cx="783488"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2</a:t>
            </a:r>
          </a:p>
        </p:txBody>
      </p:sp>
      <p:sp>
        <p:nvSpPr>
          <p:cNvPr id="255" name="Growth of Mobile and On-Demand Food Services"/>
          <p:cNvSpPr txBox="1"/>
          <p:nvPr/>
        </p:nvSpPr>
        <p:spPr>
          <a:xfrm>
            <a:off x="9983128" y="6090353"/>
            <a:ext cx="5413634"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en-US" sz="2800" b="1" dirty="0">
                <a:solidFill>
                  <a:schemeClr val="accent1"/>
                </a:solidFill>
                <a:latin typeface="WORK SANS BOLD ROMAN" pitchFamily="2" charset="77"/>
              </a:rPr>
              <a:t>The most important project of the COMCEC in the field of trade for fostering intra-OIC trade</a:t>
            </a:r>
          </a:p>
        </p:txBody>
      </p:sp>
      <p:sp>
        <p:nvSpPr>
          <p:cNvPr id="257" name="5"/>
          <p:cNvSpPr/>
          <p:nvPr/>
        </p:nvSpPr>
        <p:spPr>
          <a:xfrm>
            <a:off x="8836948" y="9221532"/>
            <a:ext cx="783488"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5</a:t>
            </a:r>
          </a:p>
        </p:txBody>
      </p:sp>
      <p:sp>
        <p:nvSpPr>
          <p:cNvPr id="258" name="Technology Integration in Food Services"/>
          <p:cNvSpPr txBox="1"/>
          <p:nvPr/>
        </p:nvSpPr>
        <p:spPr>
          <a:xfrm>
            <a:off x="9983128" y="8712708"/>
            <a:ext cx="5413634"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en-US" sz="2800" b="1" dirty="0">
                <a:solidFill>
                  <a:schemeClr val="accent1"/>
                </a:solidFill>
                <a:latin typeface="WORK SANS BOLD ROMAN" pitchFamily="2" charset="77"/>
              </a:rPr>
              <a:t>The negotiations were held under the Trade Negotiating Committee (TNC), established and supervised by the COMCEC.</a:t>
            </a:r>
          </a:p>
        </p:txBody>
      </p:sp>
      <p:sp>
        <p:nvSpPr>
          <p:cNvPr id="260" name="3"/>
          <p:cNvSpPr/>
          <p:nvPr/>
        </p:nvSpPr>
        <p:spPr>
          <a:xfrm>
            <a:off x="17071599" y="6274221"/>
            <a:ext cx="783489"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3</a:t>
            </a:r>
          </a:p>
        </p:txBody>
      </p:sp>
      <p:sp>
        <p:nvSpPr>
          <p:cNvPr id="261" name="Rising Popularity of Data-Driven Personalization"/>
          <p:cNvSpPr txBox="1"/>
          <p:nvPr/>
        </p:nvSpPr>
        <p:spPr>
          <a:xfrm>
            <a:off x="18284565" y="5874910"/>
            <a:ext cx="5413635"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en-US" sz="2800" b="1" dirty="0">
                <a:solidFill>
                  <a:schemeClr val="accent1"/>
                </a:solidFill>
                <a:latin typeface="WORK SANS BOLD ROMAN" pitchFamily="2" charset="77"/>
              </a:rPr>
              <a:t>Objective: to promote intra-OIC trade through exchange of trade preferences among the Member Countries</a:t>
            </a:r>
          </a:p>
        </p:txBody>
      </p:sp>
      <p:sp>
        <p:nvSpPr>
          <p:cNvPr id="263" name="6"/>
          <p:cNvSpPr/>
          <p:nvPr/>
        </p:nvSpPr>
        <p:spPr>
          <a:xfrm>
            <a:off x="17134917" y="9221532"/>
            <a:ext cx="783489" cy="783488"/>
          </a:xfrm>
          <a:prstGeom prst="roundRect">
            <a:avLst>
              <a:gd name="adj" fmla="val 50000"/>
            </a:avLst>
          </a:prstGeom>
          <a:solidFill>
            <a:schemeClr val="accent1">
              <a:hueOff val="1720668"/>
              <a:satOff val="-36752"/>
              <a:lumOff val="-4149"/>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2400" spc="0">
                <a:solidFill>
                  <a:srgbClr val="FFFFFF"/>
                </a:solidFill>
              </a:defRPr>
            </a:lvl1pPr>
          </a:lstStyle>
          <a:p>
            <a:r>
              <a:rPr dirty="0">
                <a:latin typeface="WORK SANS REGULAR ROMAN" pitchFamily="2" charset="77"/>
              </a:rPr>
              <a:t>6</a:t>
            </a:r>
          </a:p>
        </p:txBody>
      </p:sp>
      <p:sp>
        <p:nvSpPr>
          <p:cNvPr id="264" name="Increased Demand for Convenient and Healthy Meals"/>
          <p:cNvSpPr txBox="1"/>
          <p:nvPr/>
        </p:nvSpPr>
        <p:spPr>
          <a:xfrm>
            <a:off x="18186146" y="9143595"/>
            <a:ext cx="5413635"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spc="0">
                <a:solidFill>
                  <a:schemeClr val="accent2">
                    <a:hueOff val="3450245"/>
                    <a:satOff val="-18996"/>
                    <a:lumOff val="-19022"/>
                  </a:schemeClr>
                </a:solidFill>
                <a:latin typeface="Work Sans Regular Bold"/>
                <a:ea typeface="Work Sans Regular Bold"/>
                <a:cs typeface="Work Sans Regular Bold"/>
                <a:sym typeface="Work Sans Regular Bold"/>
              </a:defRPr>
            </a:lvl1pPr>
          </a:lstStyle>
          <a:p>
            <a:r>
              <a:rPr lang="en-US" sz="2800" b="1" dirty="0">
                <a:solidFill>
                  <a:schemeClr val="accent1"/>
                </a:solidFill>
                <a:latin typeface="WORK SANS BOLD ROMAN" pitchFamily="2" charset="77"/>
              </a:rPr>
              <a:t>TNC Secretariat: COMCEC Coordination Office and ICDT</a:t>
            </a:r>
          </a:p>
        </p:txBody>
      </p:sp>
      <p:grpSp>
        <p:nvGrpSpPr>
          <p:cNvPr id="2" name="Grup 1">
            <a:extLst>
              <a:ext uri="{FF2B5EF4-FFF2-40B4-BE49-F238E27FC236}">
                <a16:creationId xmlns:a16="http://schemas.microsoft.com/office/drawing/2014/main" id="{A2F36B8F-447E-DF43-0A4C-531A22ABE2F5}"/>
              </a:ext>
            </a:extLst>
          </p:cNvPr>
          <p:cNvGrpSpPr/>
          <p:nvPr/>
        </p:nvGrpSpPr>
        <p:grpSpPr>
          <a:xfrm>
            <a:off x="1099948" y="12463466"/>
            <a:ext cx="7290955" cy="394893"/>
            <a:chOff x="1099948" y="12463466"/>
            <a:chExt cx="7290955" cy="394893"/>
          </a:xfrm>
        </p:grpSpPr>
        <p:sp>
          <p:nvSpPr>
            <p:cNvPr id="3" name="/ Building the Future of Office Catering">
              <a:extLst>
                <a:ext uri="{FF2B5EF4-FFF2-40B4-BE49-F238E27FC236}">
                  <a16:creationId xmlns:a16="http://schemas.microsoft.com/office/drawing/2014/main" id="{1AEA0DF6-653A-A1A7-D797-105A5FB2B2D5}"/>
                </a:ext>
              </a:extLst>
            </p:cNvPr>
            <p:cNvSpPr txBox="1"/>
            <p:nvPr/>
          </p:nvSpPr>
          <p:spPr>
            <a:xfrm>
              <a:off x="1099948" y="12509546"/>
              <a:ext cx="2520675"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sp>
          <p:nvSpPr>
            <p:cNvPr id="4" name="Buenos Aries / 24 July 2026">
              <a:extLst>
                <a:ext uri="{FF2B5EF4-FFF2-40B4-BE49-F238E27FC236}">
                  <a16:creationId xmlns:a16="http://schemas.microsoft.com/office/drawing/2014/main" id="{CD9F592A-8C0E-661B-FF46-037B19B01768}"/>
                </a:ext>
              </a:extLst>
            </p:cNvPr>
            <p:cNvSpPr txBox="1"/>
            <p:nvPr/>
          </p:nvSpPr>
          <p:spPr>
            <a:xfrm>
              <a:off x="4880245" y="12463466"/>
              <a:ext cx="3510658"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grpSp>
      <p:sp>
        <p:nvSpPr>
          <p:cNvPr id="5" name="Metin Yer Tutucusu 4">
            <a:extLst>
              <a:ext uri="{FF2B5EF4-FFF2-40B4-BE49-F238E27FC236}">
                <a16:creationId xmlns:a16="http://schemas.microsoft.com/office/drawing/2014/main" id="{AAE56447-E6F0-1D20-72A8-21087353F497}"/>
              </a:ext>
            </a:extLst>
          </p:cNvPr>
          <p:cNvSpPr>
            <a:spLocks noGrp="1"/>
          </p:cNvSpPr>
          <p:nvPr>
            <p:ph type="body" sz="quarter" idx="10"/>
          </p:nvPr>
        </p:nvSpPr>
        <p:spPr/>
        <p:txBody>
          <a:bodyPr/>
          <a:lstStyle/>
          <a:p>
            <a:r>
              <a:rPr lang="tr-TR" dirty="0"/>
              <a:t>Background</a:t>
            </a:r>
          </a:p>
        </p:txBody>
      </p:sp>
      <p:sp>
        <p:nvSpPr>
          <p:cNvPr id="6" name="Slayt Numarası Yer Tutucusu 5"/>
          <p:cNvSpPr>
            <a:spLocks noGrp="1"/>
          </p:cNvSpPr>
          <p:nvPr>
            <p:ph type="sldNum" sz="quarter" idx="2"/>
          </p:nvPr>
        </p:nvSpPr>
        <p:spPr/>
        <p:txBody>
          <a:bodyPr/>
          <a:lstStyle/>
          <a:p>
            <a:fld id="{86CB4B4D-7CA3-9044-876B-883B54F8677D}" type="slidenum">
              <a:rPr lang="tr-TR" smtClean="0"/>
              <a:t>2</a:t>
            </a:fld>
            <a:endParaRPr lang="tr-T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a:extLst>
              <a:ext uri="{FF2B5EF4-FFF2-40B4-BE49-F238E27FC236}">
                <a16:creationId xmlns:a16="http://schemas.microsoft.com/office/drawing/2014/main" id="{3F8ABA9B-42E9-6678-D7C2-3773541283D6}"/>
              </a:ext>
            </a:extLst>
          </p:cNvPr>
          <p:cNvSpPr>
            <a:spLocks noGrp="1"/>
          </p:cNvSpPr>
          <p:nvPr>
            <p:ph type="body" sz="quarter" idx="10"/>
          </p:nvPr>
        </p:nvSpPr>
        <p:spPr/>
        <p:txBody>
          <a:bodyPr/>
          <a:lstStyle/>
          <a:p>
            <a:endParaRPr lang="tr-TR"/>
          </a:p>
        </p:txBody>
      </p:sp>
      <p:graphicFrame>
        <p:nvGraphicFramePr>
          <p:cNvPr id="4" name="Diyagram 3">
            <a:extLst>
              <a:ext uri="{FF2B5EF4-FFF2-40B4-BE49-F238E27FC236}">
                <a16:creationId xmlns:a16="http://schemas.microsoft.com/office/drawing/2014/main" id="{4B108349-1E76-416F-815D-94C247D8E307}"/>
              </a:ext>
            </a:extLst>
          </p:cNvPr>
          <p:cNvGraphicFramePr/>
          <p:nvPr>
            <p:extLst>
              <p:ext uri="{D42A27DB-BD31-4B8C-83A1-F6EECF244321}">
                <p14:modId xmlns:p14="http://schemas.microsoft.com/office/powerpoint/2010/main" val="1920641648"/>
              </p:ext>
            </p:extLst>
          </p:nvPr>
        </p:nvGraphicFramePr>
        <p:xfrm>
          <a:off x="914401" y="4677508"/>
          <a:ext cx="21910430" cy="443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Market Trends">
            <a:extLst>
              <a:ext uri="{FF2B5EF4-FFF2-40B4-BE49-F238E27FC236}">
                <a16:creationId xmlns:a16="http://schemas.microsoft.com/office/drawing/2014/main" id="{11116B9D-3AB1-49BD-B189-F5D8CEDE5B57}"/>
              </a:ext>
            </a:extLst>
          </p:cNvPr>
          <p:cNvSpPr txBox="1"/>
          <p:nvPr/>
        </p:nvSpPr>
        <p:spPr>
          <a:xfrm>
            <a:off x="6635574" y="1956468"/>
            <a:ext cx="1111285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sz="9600" b="1" dirty="0" err="1">
                <a:latin typeface="WORK SANS BOLD ROMAN" pitchFamily="2" charset="77"/>
              </a:rPr>
              <a:t>Timeline</a:t>
            </a:r>
            <a:endParaRPr lang="tr-TR" sz="9600" b="1" dirty="0">
              <a:latin typeface="WORK SANS BOLD ROMAN" pitchFamily="2" charset="77"/>
            </a:endParaRPr>
          </a:p>
        </p:txBody>
      </p:sp>
      <p:sp>
        <p:nvSpPr>
          <p:cNvPr id="8" name="Metin kutusu 7">
            <a:extLst>
              <a:ext uri="{FF2B5EF4-FFF2-40B4-BE49-F238E27FC236}">
                <a16:creationId xmlns:a16="http://schemas.microsoft.com/office/drawing/2014/main" id="{D9435D42-3974-4C1D-B155-24919895D681}"/>
              </a:ext>
            </a:extLst>
          </p:cNvPr>
          <p:cNvSpPr txBox="1"/>
          <p:nvPr/>
        </p:nvSpPr>
        <p:spPr>
          <a:xfrm>
            <a:off x="1946031" y="7690291"/>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1988</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6" name="Metin kutusu 25">
            <a:extLst>
              <a:ext uri="{FF2B5EF4-FFF2-40B4-BE49-F238E27FC236}">
                <a16:creationId xmlns:a16="http://schemas.microsoft.com/office/drawing/2014/main" id="{9BAC8E87-027B-4F92-94F4-367EBFB91CF3}"/>
              </a:ext>
            </a:extLst>
          </p:cNvPr>
          <p:cNvSpPr txBox="1"/>
          <p:nvPr/>
        </p:nvSpPr>
        <p:spPr>
          <a:xfrm>
            <a:off x="5246077" y="5398429"/>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1990</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7" name="Metin kutusu 26">
            <a:extLst>
              <a:ext uri="{FF2B5EF4-FFF2-40B4-BE49-F238E27FC236}">
                <a16:creationId xmlns:a16="http://schemas.microsoft.com/office/drawing/2014/main" id="{AF50B97B-B390-4993-93B2-A003B6F6F600}"/>
              </a:ext>
            </a:extLst>
          </p:cNvPr>
          <p:cNvSpPr txBox="1"/>
          <p:nvPr/>
        </p:nvSpPr>
        <p:spPr>
          <a:xfrm>
            <a:off x="8645769" y="7690291"/>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2002</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8" name="Metin kutusu 27">
            <a:extLst>
              <a:ext uri="{FF2B5EF4-FFF2-40B4-BE49-F238E27FC236}">
                <a16:creationId xmlns:a16="http://schemas.microsoft.com/office/drawing/2014/main" id="{1F96EDD8-1537-46EB-B36E-7F84AF7EB660}"/>
              </a:ext>
            </a:extLst>
          </p:cNvPr>
          <p:cNvSpPr txBox="1"/>
          <p:nvPr/>
        </p:nvSpPr>
        <p:spPr>
          <a:xfrm>
            <a:off x="15345507" y="7536384"/>
            <a:ext cx="119575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2004-2005</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9" name="Metin kutusu 28">
            <a:extLst>
              <a:ext uri="{FF2B5EF4-FFF2-40B4-BE49-F238E27FC236}">
                <a16:creationId xmlns:a16="http://schemas.microsoft.com/office/drawing/2014/main" id="{D6ADAC3D-C9F6-4D05-991F-2112F3DB54AA}"/>
              </a:ext>
            </a:extLst>
          </p:cNvPr>
          <p:cNvSpPr txBox="1"/>
          <p:nvPr/>
        </p:nvSpPr>
        <p:spPr>
          <a:xfrm>
            <a:off x="11869616" y="5398429"/>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2003</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30" name="Metin kutusu 29">
            <a:extLst>
              <a:ext uri="{FF2B5EF4-FFF2-40B4-BE49-F238E27FC236}">
                <a16:creationId xmlns:a16="http://schemas.microsoft.com/office/drawing/2014/main" id="{12D21BB3-A825-46B0-A888-90A990977959}"/>
              </a:ext>
            </a:extLst>
          </p:cNvPr>
          <p:cNvSpPr txBox="1"/>
          <p:nvPr/>
        </p:nvSpPr>
        <p:spPr>
          <a:xfrm>
            <a:off x="18540046" y="5398429"/>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2006</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a:t>
            </a:fld>
            <a:endParaRPr lang="tr-T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a:extLst>
              <a:ext uri="{FF2B5EF4-FFF2-40B4-BE49-F238E27FC236}">
                <a16:creationId xmlns:a16="http://schemas.microsoft.com/office/drawing/2014/main" id="{3F8ABA9B-42E9-6678-D7C2-3773541283D6}"/>
              </a:ext>
            </a:extLst>
          </p:cNvPr>
          <p:cNvSpPr>
            <a:spLocks noGrp="1"/>
          </p:cNvSpPr>
          <p:nvPr>
            <p:ph type="body" sz="quarter" idx="10"/>
          </p:nvPr>
        </p:nvSpPr>
        <p:spPr/>
        <p:txBody>
          <a:bodyPr/>
          <a:lstStyle/>
          <a:p>
            <a:endParaRPr lang="tr-TR"/>
          </a:p>
        </p:txBody>
      </p:sp>
      <p:graphicFrame>
        <p:nvGraphicFramePr>
          <p:cNvPr id="4" name="Diyagram 3">
            <a:extLst>
              <a:ext uri="{FF2B5EF4-FFF2-40B4-BE49-F238E27FC236}">
                <a16:creationId xmlns:a16="http://schemas.microsoft.com/office/drawing/2014/main" id="{4B108349-1E76-416F-815D-94C247D8E307}"/>
              </a:ext>
            </a:extLst>
          </p:cNvPr>
          <p:cNvGraphicFramePr/>
          <p:nvPr>
            <p:extLst>
              <p:ext uri="{D42A27DB-BD31-4B8C-83A1-F6EECF244321}">
                <p14:modId xmlns:p14="http://schemas.microsoft.com/office/powerpoint/2010/main" val="2648576909"/>
              </p:ext>
            </p:extLst>
          </p:nvPr>
        </p:nvGraphicFramePr>
        <p:xfrm>
          <a:off x="914401" y="4677508"/>
          <a:ext cx="21910430" cy="443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Market Trends">
            <a:extLst>
              <a:ext uri="{FF2B5EF4-FFF2-40B4-BE49-F238E27FC236}">
                <a16:creationId xmlns:a16="http://schemas.microsoft.com/office/drawing/2014/main" id="{11116B9D-3AB1-49BD-B189-F5D8CEDE5B57}"/>
              </a:ext>
            </a:extLst>
          </p:cNvPr>
          <p:cNvSpPr txBox="1"/>
          <p:nvPr/>
        </p:nvSpPr>
        <p:spPr>
          <a:xfrm>
            <a:off x="6635574" y="1956468"/>
            <a:ext cx="1111285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sz="9600" b="1" dirty="0" err="1">
                <a:latin typeface="WORK SANS BOLD ROMAN" pitchFamily="2" charset="77"/>
              </a:rPr>
              <a:t>Timeline</a:t>
            </a:r>
            <a:endParaRPr lang="tr-TR" sz="9600" b="1" dirty="0">
              <a:latin typeface="WORK SANS BOLD ROMAN" pitchFamily="2" charset="77"/>
            </a:endParaRPr>
          </a:p>
        </p:txBody>
      </p:sp>
      <p:sp>
        <p:nvSpPr>
          <p:cNvPr id="5" name="Metin kutusu 4">
            <a:extLst>
              <a:ext uri="{FF2B5EF4-FFF2-40B4-BE49-F238E27FC236}">
                <a16:creationId xmlns:a16="http://schemas.microsoft.com/office/drawing/2014/main" id="{84335427-EFC0-4BD7-9D1D-2D35506537D8}"/>
              </a:ext>
            </a:extLst>
          </p:cNvPr>
          <p:cNvSpPr txBox="1"/>
          <p:nvPr/>
        </p:nvSpPr>
        <p:spPr>
          <a:xfrm>
            <a:off x="1946031" y="7413292"/>
            <a:ext cx="1195754"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2006-2007</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7" name="Metin kutusu 6">
            <a:extLst>
              <a:ext uri="{FF2B5EF4-FFF2-40B4-BE49-F238E27FC236}">
                <a16:creationId xmlns:a16="http://schemas.microsoft.com/office/drawing/2014/main" id="{96D3F8D3-5511-4C31-AB5B-EDDAE710B836}"/>
              </a:ext>
            </a:extLst>
          </p:cNvPr>
          <p:cNvSpPr txBox="1"/>
          <p:nvPr/>
        </p:nvSpPr>
        <p:spPr>
          <a:xfrm>
            <a:off x="5269524" y="5281198"/>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2007</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8" name="Metin kutusu 7">
            <a:extLst>
              <a:ext uri="{FF2B5EF4-FFF2-40B4-BE49-F238E27FC236}">
                <a16:creationId xmlns:a16="http://schemas.microsoft.com/office/drawing/2014/main" id="{AFFDC7D9-A489-4AC4-8E93-1BE50403A853}"/>
              </a:ext>
            </a:extLst>
          </p:cNvPr>
          <p:cNvSpPr txBox="1"/>
          <p:nvPr/>
        </p:nvSpPr>
        <p:spPr>
          <a:xfrm>
            <a:off x="8587154" y="7690291"/>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2010</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9" name="Metin kutusu 8">
            <a:extLst>
              <a:ext uri="{FF2B5EF4-FFF2-40B4-BE49-F238E27FC236}">
                <a16:creationId xmlns:a16="http://schemas.microsoft.com/office/drawing/2014/main" id="{69021CB9-78A8-45FB-843B-53BEEA249AEA}"/>
              </a:ext>
            </a:extLst>
          </p:cNvPr>
          <p:cNvSpPr txBox="1"/>
          <p:nvPr/>
        </p:nvSpPr>
        <p:spPr>
          <a:xfrm>
            <a:off x="11898925" y="5281198"/>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2011</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10" name="Metin kutusu 9">
            <a:extLst>
              <a:ext uri="{FF2B5EF4-FFF2-40B4-BE49-F238E27FC236}">
                <a16:creationId xmlns:a16="http://schemas.microsoft.com/office/drawing/2014/main" id="{50EF8D50-0105-41C7-BE3D-C9DB99C19446}"/>
              </a:ext>
            </a:extLst>
          </p:cNvPr>
          <p:cNvSpPr txBox="1"/>
          <p:nvPr/>
        </p:nvSpPr>
        <p:spPr>
          <a:xfrm>
            <a:off x="15228277" y="7690291"/>
            <a:ext cx="119575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2014</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11" name="Metin kutusu 10">
            <a:extLst>
              <a:ext uri="{FF2B5EF4-FFF2-40B4-BE49-F238E27FC236}">
                <a16:creationId xmlns:a16="http://schemas.microsoft.com/office/drawing/2014/main" id="{976138A3-69E1-4B73-BEFA-AF1E511EDE6D}"/>
              </a:ext>
            </a:extLst>
          </p:cNvPr>
          <p:cNvSpPr txBox="1"/>
          <p:nvPr/>
        </p:nvSpPr>
        <p:spPr>
          <a:xfrm>
            <a:off x="18715893" y="4727200"/>
            <a:ext cx="1195754"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325111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err="1">
                <a:ln>
                  <a:noFill/>
                </a:ln>
                <a:solidFill>
                  <a:srgbClr val="707070"/>
                </a:solidFill>
                <a:effectLst/>
                <a:uFillTx/>
                <a:latin typeface="+mn-lt"/>
                <a:ea typeface="+mn-ea"/>
                <a:cs typeface="+mn-cs"/>
                <a:sym typeface="Work Sans Regular Regular"/>
              </a:rPr>
              <a:t>July</a:t>
            </a:r>
            <a:r>
              <a:rPr kumimoji="0" lang="tr-TR" sz="3600" b="1" i="0" u="none" strike="noStrike" cap="none" spc="0" normalizeH="0" baseline="0" dirty="0">
                <a:ln>
                  <a:noFill/>
                </a:ln>
                <a:solidFill>
                  <a:srgbClr val="707070"/>
                </a:solidFill>
                <a:effectLst/>
                <a:uFillTx/>
                <a:latin typeface="+mn-lt"/>
                <a:ea typeface="+mn-ea"/>
                <a:cs typeface="+mn-cs"/>
                <a:sym typeface="Work Sans Regular Regular"/>
              </a:rPr>
              <a:t> 1st, 2022</a:t>
            </a:r>
            <a:endParaRPr kumimoji="0" lang="tr-TR" sz="1600" b="1" i="0" u="none" strike="noStrike" cap="none" spc="0" normalizeH="0" baseline="0" dirty="0">
              <a:ln>
                <a:noFill/>
              </a:ln>
              <a:solidFill>
                <a:srgbClr val="707070"/>
              </a:solidFill>
              <a:effectLst/>
              <a:uFillTx/>
              <a:latin typeface="+mn-lt"/>
              <a:ea typeface="+mn-ea"/>
              <a:cs typeface="+mn-cs"/>
              <a:sym typeface="Work Sans Regular Regular"/>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4</a:t>
            </a:fld>
            <a:endParaRPr lang="tr-TR" dirty="0"/>
          </a:p>
        </p:txBody>
      </p:sp>
    </p:spTree>
    <p:extLst>
      <p:ext uri="{BB962C8B-B14F-4D97-AF65-F5344CB8AC3E}">
        <p14:creationId xmlns:p14="http://schemas.microsoft.com/office/powerpoint/2010/main" val="3586025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sp>
        <p:nvSpPr>
          <p:cNvPr id="139" name="Rectangle"/>
          <p:cNvSpPr/>
          <p:nvPr/>
        </p:nvSpPr>
        <p:spPr>
          <a:xfrm>
            <a:off x="17913160" y="2210721"/>
            <a:ext cx="5294877" cy="10491730"/>
          </a:xfrm>
          <a:prstGeom prst="rect">
            <a:avLst/>
          </a:prstGeom>
          <a:solidFill>
            <a:schemeClr val="accent1"/>
          </a:solidFill>
          <a:ln w="12700">
            <a:solidFill>
              <a:schemeClr val="accent1"/>
            </a:solidFill>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40" name="Rectangle"/>
          <p:cNvSpPr/>
          <p:nvPr/>
        </p:nvSpPr>
        <p:spPr>
          <a:xfrm>
            <a:off x="7099065" y="2210721"/>
            <a:ext cx="5294877" cy="10491730"/>
          </a:xfrm>
          <a:prstGeom prst="rect">
            <a:avLst/>
          </a:prstGeom>
          <a:solidFill>
            <a:schemeClr val="accent1"/>
          </a:solidFill>
          <a:ln w="12700">
            <a:solidFill>
              <a:schemeClr val="accent1"/>
            </a:solidFill>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41" name="Rectangle"/>
          <p:cNvSpPr/>
          <p:nvPr/>
        </p:nvSpPr>
        <p:spPr>
          <a:xfrm>
            <a:off x="12506113" y="2210721"/>
            <a:ext cx="5294876" cy="10491730"/>
          </a:xfrm>
          <a:prstGeom prst="rect">
            <a:avLst/>
          </a:prstGeom>
          <a:solidFill>
            <a:schemeClr val="accent1">
              <a:lumMod val="75000"/>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45" name="Mission 1"/>
          <p:cNvSpPr txBox="1"/>
          <p:nvPr/>
        </p:nvSpPr>
        <p:spPr>
          <a:xfrm>
            <a:off x="7274107" y="2631624"/>
            <a:ext cx="4944792" cy="1422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110000"/>
              </a:lnSpc>
              <a:defRPr sz="3200" spc="0">
                <a:solidFill>
                  <a:srgbClr val="FFFFFF"/>
                </a:solidFill>
                <a:latin typeface="Work Sans Regular SemiBold"/>
                <a:ea typeface="Work Sans Regular SemiBold"/>
                <a:cs typeface="Work Sans Regular SemiBold"/>
                <a:sym typeface="Work Sans Regular SemiBold"/>
              </a:defRPr>
            </a:lvl1pPr>
          </a:lstStyle>
          <a:p>
            <a:r>
              <a:rPr lang="en-US" sz="4000" b="1" dirty="0">
                <a:latin typeface="WORK SANS SEMIBOLD ROMAN" pitchFamily="2" charset="77"/>
              </a:rPr>
              <a:t>The Framework Agreement</a:t>
            </a:r>
          </a:p>
        </p:txBody>
      </p:sp>
      <p:sp>
        <p:nvSpPr>
          <p:cNvPr id="146" name="Mission 2"/>
          <p:cNvSpPr txBox="1"/>
          <p:nvPr/>
        </p:nvSpPr>
        <p:spPr>
          <a:xfrm>
            <a:off x="12587613" y="2522783"/>
            <a:ext cx="4907535" cy="2100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110000"/>
              </a:lnSpc>
              <a:defRPr sz="3200" spc="0">
                <a:solidFill>
                  <a:srgbClr val="FFFFFF"/>
                </a:solidFill>
                <a:latin typeface="Work Sans Regular SemiBold"/>
                <a:ea typeface="Work Sans Regular SemiBold"/>
                <a:cs typeface="Work Sans Regular SemiBold"/>
                <a:sym typeface="Work Sans Regular SemiBold"/>
              </a:defRPr>
            </a:lvl1pPr>
          </a:lstStyle>
          <a:p>
            <a:r>
              <a:rPr lang="en-US" sz="4000" b="1" dirty="0">
                <a:latin typeface="WORK SANS SEMIBOLD ROMAN" pitchFamily="2" charset="77"/>
              </a:rPr>
              <a:t>The Protocol on Preferential Tariff Scheme (PRETAS)</a:t>
            </a:r>
          </a:p>
        </p:txBody>
      </p:sp>
      <p:sp>
        <p:nvSpPr>
          <p:cNvPr id="147" name="Mission 3"/>
          <p:cNvSpPr txBox="1"/>
          <p:nvPr/>
        </p:nvSpPr>
        <p:spPr>
          <a:xfrm>
            <a:off x="18106831" y="2970178"/>
            <a:ext cx="4907534" cy="745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110000"/>
              </a:lnSpc>
              <a:defRPr sz="3200" spc="0">
                <a:solidFill>
                  <a:srgbClr val="FFFFFF"/>
                </a:solidFill>
                <a:latin typeface="Work Sans Regular SemiBold"/>
                <a:ea typeface="Work Sans Regular SemiBold"/>
                <a:cs typeface="Work Sans Regular SemiBold"/>
                <a:sym typeface="Work Sans Regular SemiBold"/>
              </a:defRPr>
            </a:lvl1pPr>
          </a:lstStyle>
          <a:p>
            <a:r>
              <a:rPr lang="tr-TR" sz="4000" b="1" dirty="0" err="1">
                <a:latin typeface="WORK SANS BOLD ROMAN" pitchFamily="2" charset="77"/>
              </a:rPr>
              <a:t>The</a:t>
            </a:r>
            <a:r>
              <a:rPr lang="tr-TR" sz="4000" b="1" dirty="0">
                <a:latin typeface="WORK SANS BOLD ROMAN" pitchFamily="2" charset="77"/>
              </a:rPr>
              <a:t> Rules of </a:t>
            </a:r>
            <a:r>
              <a:rPr lang="tr-TR" sz="4000" b="1" dirty="0" err="1">
                <a:latin typeface="WORK SANS BOLD ROMAN" pitchFamily="2" charset="77"/>
              </a:rPr>
              <a:t>Origin</a:t>
            </a:r>
            <a:endParaRPr lang="tr-TR" sz="4000" b="1" dirty="0">
              <a:latin typeface="WORK SANS BOLD ROMAN" pitchFamily="2" charset="77"/>
            </a:endParaRPr>
          </a:p>
        </p:txBody>
      </p:sp>
      <p:sp>
        <p:nvSpPr>
          <p:cNvPr id="148" name="Welcome to the Expedition Explores user persona presentation. At Expedition Explorers, our mission is to inspire and facilitate unforgettable travel experiences. To better understand and serve our diverse audience."/>
          <p:cNvSpPr txBox="1"/>
          <p:nvPr/>
        </p:nvSpPr>
        <p:spPr>
          <a:xfrm>
            <a:off x="7268195" y="4627130"/>
            <a:ext cx="4956618"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400" spc="0">
                <a:solidFill>
                  <a:srgbClr val="D0CECF"/>
                </a:solidFill>
              </a:defRPr>
            </a:lvl1pPr>
          </a:lstStyle>
          <a:p>
            <a:r>
              <a:rPr lang="en-US" sz="2800" b="1" dirty="0">
                <a:latin typeface="WORK SANS SEMIBOLD ROMAN" pitchFamily="2" charset="77"/>
              </a:rPr>
              <a:t>Sets out the general rules and principles for the negotiations towards the establishment of the TPS-OIC - 2002</a:t>
            </a:r>
            <a:endParaRPr sz="2800" dirty="0">
              <a:latin typeface="WORK SANS REGULAR ROMAN" pitchFamily="2" charset="77"/>
            </a:endParaRPr>
          </a:p>
        </p:txBody>
      </p:sp>
      <p:sp>
        <p:nvSpPr>
          <p:cNvPr id="149" name="Welcome to the Expedition Explores user persona presentation. At Expedition Explorers, our mission is to inspire and facilitate unforgettable travel experiences. To better understand and serve our diverse audience."/>
          <p:cNvSpPr txBox="1"/>
          <p:nvPr/>
        </p:nvSpPr>
        <p:spPr>
          <a:xfrm>
            <a:off x="12675242" y="4934906"/>
            <a:ext cx="495661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400" spc="0">
                <a:solidFill>
                  <a:srgbClr val="D0CECF"/>
                </a:solidFill>
              </a:defRPr>
            </a:lvl1pPr>
          </a:lstStyle>
          <a:p>
            <a:r>
              <a:rPr lang="en-US" b="1" dirty="0">
                <a:latin typeface="WORK SANS SEMIBOLD ROMAN" pitchFamily="2" charset="77"/>
              </a:rPr>
              <a:t>Lays out the concrete reduction rates in tariffs in accordance with a time-table for implementation -2010</a:t>
            </a:r>
            <a:endParaRPr dirty="0">
              <a:latin typeface="WORK SANS REGULAR ROMAN" pitchFamily="2" charset="77"/>
            </a:endParaRPr>
          </a:p>
        </p:txBody>
      </p:sp>
      <p:sp>
        <p:nvSpPr>
          <p:cNvPr id="150" name="Welcome to the Expedition Explores user persona presentation. At Expedition Explorers, our mission is to inspire and facilitate unforgettable travel experiences. To better understand and serve our diverse audience."/>
          <p:cNvSpPr txBox="1"/>
          <p:nvPr/>
        </p:nvSpPr>
        <p:spPr>
          <a:xfrm>
            <a:off x="18082290" y="4750240"/>
            <a:ext cx="4956618"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400" spc="0">
                <a:solidFill>
                  <a:srgbClr val="D0CECF"/>
                </a:solidFill>
              </a:defRPr>
            </a:lvl1pPr>
          </a:lstStyle>
          <a:p>
            <a:r>
              <a:rPr lang="en-US" dirty="0">
                <a:latin typeface="WORK SANS REGULAR ROMAN" pitchFamily="2" charset="77"/>
              </a:rPr>
              <a:t>Applied for the identification of the origin of products eligible for preferential concessions under the TPS-OIC-2011</a:t>
            </a:r>
          </a:p>
        </p:txBody>
      </p:sp>
      <p:sp>
        <p:nvSpPr>
          <p:cNvPr id="151" name="Our Mission"/>
          <p:cNvSpPr txBox="1"/>
          <p:nvPr/>
        </p:nvSpPr>
        <p:spPr>
          <a:xfrm>
            <a:off x="472448" y="2304262"/>
            <a:ext cx="570950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sz="8000" b="1" dirty="0">
                <a:latin typeface="WORK SANS BOLD ROMAN" pitchFamily="2" charset="77"/>
              </a:rPr>
              <a:t>Basic </a:t>
            </a:r>
            <a:r>
              <a:rPr lang="tr-TR" sz="8000" b="1" dirty="0" err="1">
                <a:latin typeface="WORK SANS BOLD ROMAN" pitchFamily="2" charset="77"/>
              </a:rPr>
              <a:t>Documents</a:t>
            </a:r>
            <a:endParaRPr sz="8000" b="1" dirty="0">
              <a:latin typeface="WORK SANS BOLD ROMAN" pitchFamily="2" charset="77"/>
            </a:endParaRPr>
          </a:p>
        </p:txBody>
      </p:sp>
      <p:grpSp>
        <p:nvGrpSpPr>
          <p:cNvPr id="2" name="Grup 1">
            <a:extLst>
              <a:ext uri="{FF2B5EF4-FFF2-40B4-BE49-F238E27FC236}">
                <a16:creationId xmlns:a16="http://schemas.microsoft.com/office/drawing/2014/main" id="{C00931D8-99DC-B299-A3C7-00AA627A4ABA}"/>
              </a:ext>
            </a:extLst>
          </p:cNvPr>
          <p:cNvGrpSpPr/>
          <p:nvPr/>
        </p:nvGrpSpPr>
        <p:grpSpPr>
          <a:xfrm>
            <a:off x="1057973" y="12462123"/>
            <a:ext cx="7214941" cy="358580"/>
            <a:chOff x="1175962" y="12463466"/>
            <a:chExt cx="7214941" cy="358580"/>
          </a:xfrm>
        </p:grpSpPr>
        <p:sp>
          <p:nvSpPr>
            <p:cNvPr id="3" name="/ Building the Future of Office Catering">
              <a:extLst>
                <a:ext uri="{FF2B5EF4-FFF2-40B4-BE49-F238E27FC236}">
                  <a16:creationId xmlns:a16="http://schemas.microsoft.com/office/drawing/2014/main" id="{7B7BBD78-6DB0-43B2-EF7B-BA2CD6690313}"/>
                </a:ext>
              </a:extLst>
            </p:cNvPr>
            <p:cNvSpPr txBox="1"/>
            <p:nvPr/>
          </p:nvSpPr>
          <p:spPr>
            <a:xfrm>
              <a:off x="1175962" y="12473233"/>
              <a:ext cx="2520675"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sp>
          <p:nvSpPr>
            <p:cNvPr id="4" name="Buenos Aries / 24 July 2026">
              <a:extLst>
                <a:ext uri="{FF2B5EF4-FFF2-40B4-BE49-F238E27FC236}">
                  <a16:creationId xmlns:a16="http://schemas.microsoft.com/office/drawing/2014/main" id="{45E23798-CA2C-DCDC-EC1E-8AB6FC15F2A4}"/>
                </a:ext>
              </a:extLst>
            </p:cNvPr>
            <p:cNvSpPr txBox="1"/>
            <p:nvPr/>
          </p:nvSpPr>
          <p:spPr>
            <a:xfrm>
              <a:off x="4880245" y="12463466"/>
              <a:ext cx="3510658"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endParaRPr dirty="0">
                <a:latin typeface="WORK SANS REGULAR ROMAN" pitchFamily="2" charset="77"/>
              </a:endParaRPr>
            </a:p>
          </p:txBody>
        </p:sp>
      </p:grpSp>
      <p:sp>
        <p:nvSpPr>
          <p:cNvPr id="5" name="Metin Yer Tutucusu 4">
            <a:extLst>
              <a:ext uri="{FF2B5EF4-FFF2-40B4-BE49-F238E27FC236}">
                <a16:creationId xmlns:a16="http://schemas.microsoft.com/office/drawing/2014/main" id="{67AD0DC2-EE60-22AE-E7A9-8292E140DEC5}"/>
              </a:ext>
            </a:extLst>
          </p:cNvPr>
          <p:cNvSpPr>
            <a:spLocks noGrp="1"/>
          </p:cNvSpPr>
          <p:nvPr>
            <p:ph type="body" sz="quarter" idx="10"/>
          </p:nvPr>
        </p:nvSpPr>
        <p:spPr/>
        <p:txBody>
          <a:bodyPr/>
          <a:lstStyle/>
          <a:p>
            <a:endParaRPr lang="tr-TR"/>
          </a:p>
        </p:txBody>
      </p:sp>
      <p:pic>
        <p:nvPicPr>
          <p:cNvPr id="7" name="Resim 6">
            <a:extLst>
              <a:ext uri="{FF2B5EF4-FFF2-40B4-BE49-F238E27FC236}">
                <a16:creationId xmlns:a16="http://schemas.microsoft.com/office/drawing/2014/main" id="{5B7D7134-DEEE-4E26-96DE-903F4A82E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706" y="7253490"/>
            <a:ext cx="3799593" cy="5321968"/>
          </a:xfrm>
          <a:prstGeom prst="rect">
            <a:avLst/>
          </a:prstGeom>
        </p:spPr>
      </p:pic>
      <p:pic>
        <p:nvPicPr>
          <p:cNvPr id="9" name="Resim 8">
            <a:extLst>
              <a:ext uri="{FF2B5EF4-FFF2-40B4-BE49-F238E27FC236}">
                <a16:creationId xmlns:a16="http://schemas.microsoft.com/office/drawing/2014/main" id="{8A8E86E5-7C35-4AD2-B2B8-D547F23ED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6028" y="7275859"/>
            <a:ext cx="3835045" cy="5277229"/>
          </a:xfrm>
          <a:prstGeom prst="rect">
            <a:avLst/>
          </a:prstGeom>
        </p:spPr>
      </p:pic>
      <p:pic>
        <p:nvPicPr>
          <p:cNvPr id="11" name="Resim 10">
            <a:extLst>
              <a:ext uri="{FF2B5EF4-FFF2-40B4-BE49-F238E27FC236}">
                <a16:creationId xmlns:a16="http://schemas.microsoft.com/office/drawing/2014/main" id="{DB7FD633-87DD-45EF-A0F6-E2F543F74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5785" y="7305246"/>
            <a:ext cx="3725087" cy="5247842"/>
          </a:xfrm>
          <a:prstGeom prst="rect">
            <a:avLst/>
          </a:prstGeom>
        </p:spPr>
      </p:pic>
      <p:pic>
        <p:nvPicPr>
          <p:cNvPr id="26" name="Resim 25">
            <a:extLst>
              <a:ext uri="{FF2B5EF4-FFF2-40B4-BE49-F238E27FC236}">
                <a16:creationId xmlns:a16="http://schemas.microsoft.com/office/drawing/2014/main" id="{FDB53E1E-720B-416C-9797-A296CB0C1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8659" y="5676747"/>
            <a:ext cx="3077084" cy="5620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ayt Numarası Yer Tutucusu 5"/>
          <p:cNvSpPr>
            <a:spLocks noGrp="1"/>
          </p:cNvSpPr>
          <p:nvPr>
            <p:ph type="sldNum" sz="quarter" idx="2"/>
          </p:nvPr>
        </p:nvSpPr>
        <p:spPr/>
        <p:txBody>
          <a:bodyPr/>
          <a:lstStyle/>
          <a:p>
            <a:fld id="{86CB4B4D-7CA3-9044-876B-883B54F8677D}" type="slidenum">
              <a:rPr lang="tr-TR" smtClean="0"/>
              <a:t>5</a:t>
            </a:fld>
            <a:endParaRPr lang="tr-T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id="{19DA1F4D-07BE-8F33-8054-3AF6AE5B2893}"/>
              </a:ext>
            </a:extLst>
          </p:cNvPr>
          <p:cNvSpPr>
            <a:spLocks noGrp="1"/>
          </p:cNvSpPr>
          <p:nvPr>
            <p:ph type="pic" sz="half" idx="21"/>
          </p:nvPr>
        </p:nvSpPr>
        <p:spPr>
          <a:xfrm>
            <a:off x="1233112" y="2184367"/>
            <a:ext cx="10919225" cy="10139772"/>
          </a:xfrm>
        </p:spPr>
        <p:txBody>
          <a:bodyPr/>
          <a:lstStyle/>
          <a:p>
            <a:endParaRPr lang="tr-TR"/>
          </a:p>
        </p:txBody>
      </p:sp>
      <p:sp>
        <p:nvSpPr>
          <p:cNvPr id="6" name="Metin Yer Tutucusu 5">
            <a:extLst>
              <a:ext uri="{FF2B5EF4-FFF2-40B4-BE49-F238E27FC236}">
                <a16:creationId xmlns:a16="http://schemas.microsoft.com/office/drawing/2014/main" id="{19863A34-2048-300A-3DB2-E50D9AB1F944}"/>
              </a:ext>
            </a:extLst>
          </p:cNvPr>
          <p:cNvSpPr>
            <a:spLocks noGrp="1"/>
          </p:cNvSpPr>
          <p:nvPr>
            <p:ph type="body" sz="quarter" idx="10"/>
          </p:nvPr>
        </p:nvSpPr>
        <p:spPr>
          <a:xfrm>
            <a:off x="6762750" y="254669"/>
            <a:ext cx="16992600" cy="1262743"/>
          </a:xfrm>
        </p:spPr>
        <p:txBody>
          <a:bodyPr/>
          <a:lstStyle/>
          <a:p>
            <a:endParaRPr lang="tr-TR"/>
          </a:p>
        </p:txBody>
      </p:sp>
      <p:sp>
        <p:nvSpPr>
          <p:cNvPr id="395" name="Rounded Rectangle"/>
          <p:cNvSpPr/>
          <p:nvPr/>
        </p:nvSpPr>
        <p:spPr>
          <a:xfrm>
            <a:off x="1233112" y="2168731"/>
            <a:ext cx="10919225" cy="10139771"/>
          </a:xfrm>
          <a:prstGeom prst="roundRect">
            <a:avLst>
              <a:gd name="adj" fmla="val 6271"/>
            </a:avLst>
          </a:prstGeom>
          <a:solidFill>
            <a:schemeClr val="accent1">
              <a:alpha val="55592"/>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398" name="The Problem"/>
          <p:cNvSpPr txBox="1"/>
          <p:nvPr/>
        </p:nvSpPr>
        <p:spPr>
          <a:xfrm>
            <a:off x="2159182" y="3476440"/>
            <a:ext cx="9067083"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FFFFFF"/>
                </a:solidFill>
                <a:latin typeface="Work Sans Regular Bold"/>
                <a:ea typeface="Work Sans Regular Bold"/>
                <a:cs typeface="Work Sans Regular Bold"/>
                <a:sym typeface="Work Sans Regular Bold"/>
              </a:defRPr>
            </a:lvl1pPr>
          </a:lstStyle>
          <a:p>
            <a:r>
              <a:rPr lang="en-US" sz="8000" b="1" dirty="0">
                <a:latin typeface="WORK SANS BOLD ROMAN" pitchFamily="2" charset="77"/>
              </a:rPr>
              <a:t>Number of the Member Countries Signing and Ratifying</a:t>
            </a:r>
            <a:br>
              <a:rPr lang="en-US" sz="8000" b="1" dirty="0">
                <a:latin typeface="WORK SANS BOLD ROMAN" pitchFamily="2" charset="77"/>
              </a:rPr>
            </a:br>
            <a:r>
              <a:rPr lang="en-US" sz="8000" b="1" dirty="0">
                <a:latin typeface="WORK SANS BOLD ROMAN" pitchFamily="2" charset="77"/>
              </a:rPr>
              <a:t>Three Agreements of the TPS-OIC</a:t>
            </a:r>
            <a:endParaRPr sz="8000" b="1" dirty="0">
              <a:latin typeface="WORK SANS BOLD ROMAN" pitchFamily="2" charset="77"/>
            </a:endParaRPr>
          </a:p>
        </p:txBody>
      </p:sp>
      <p:sp>
        <p:nvSpPr>
          <p:cNvPr id="400" name="Rounded Rectangle"/>
          <p:cNvSpPr/>
          <p:nvPr/>
        </p:nvSpPr>
        <p:spPr>
          <a:xfrm>
            <a:off x="12437527" y="2168731"/>
            <a:ext cx="10827660" cy="3191111"/>
          </a:xfrm>
          <a:prstGeom prst="roundRect">
            <a:avLst>
              <a:gd name="adj" fmla="val 14003"/>
            </a:avLst>
          </a:prstGeom>
          <a:solidFill>
            <a:schemeClr val="accent1"/>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401" name="Rounded Rectangle"/>
          <p:cNvSpPr/>
          <p:nvPr/>
        </p:nvSpPr>
        <p:spPr>
          <a:xfrm>
            <a:off x="12437527" y="5643061"/>
            <a:ext cx="10827660" cy="3191111"/>
          </a:xfrm>
          <a:prstGeom prst="roundRect">
            <a:avLst>
              <a:gd name="adj" fmla="val 14003"/>
            </a:avLst>
          </a:prstGeom>
          <a:solidFill>
            <a:schemeClr val="accent1">
              <a:lumMod val="75000"/>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02" name="Rounded Rectangle"/>
          <p:cNvSpPr/>
          <p:nvPr/>
        </p:nvSpPr>
        <p:spPr>
          <a:xfrm>
            <a:off x="12437527" y="9117392"/>
            <a:ext cx="10827660" cy="3191110"/>
          </a:xfrm>
          <a:prstGeom prst="roundRect">
            <a:avLst>
              <a:gd name="adj" fmla="val 14186"/>
            </a:avLst>
          </a:prstGeom>
          <a:solidFill>
            <a:schemeClr val="accent1">
              <a:lumMod val="50000"/>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06" name="30%"/>
          <p:cNvSpPr txBox="1"/>
          <p:nvPr/>
        </p:nvSpPr>
        <p:spPr>
          <a:xfrm>
            <a:off x="12766431" y="2457188"/>
            <a:ext cx="3896050"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rgbClr val="FFFFFF"/>
                </a:solidFill>
                <a:latin typeface="Work Sans Regular Bold"/>
                <a:ea typeface="Work Sans Regular Bold"/>
                <a:cs typeface="Work Sans Regular Bold"/>
                <a:sym typeface="Work Sans Regular Bold"/>
              </a:defRPr>
            </a:lvl1pPr>
          </a:lstStyle>
          <a:p>
            <a:r>
              <a:rPr lang="tr-TR" sz="6000" b="1" dirty="0" err="1">
                <a:latin typeface="WORK SANS BOLD ROMAN" pitchFamily="2" charset="77"/>
              </a:rPr>
              <a:t>The</a:t>
            </a:r>
            <a:r>
              <a:rPr lang="tr-TR" sz="6000" b="1" dirty="0">
                <a:latin typeface="WORK SANS BOLD ROMAN" pitchFamily="2" charset="77"/>
              </a:rPr>
              <a:t> Framework </a:t>
            </a:r>
            <a:r>
              <a:rPr lang="tr-TR" sz="6000" b="1" dirty="0" err="1">
                <a:latin typeface="WORK SANS BOLD ROMAN" pitchFamily="2" charset="77"/>
              </a:rPr>
              <a:t>Agreement</a:t>
            </a:r>
            <a:endParaRPr lang="tr-TR" sz="6000" b="1" dirty="0">
              <a:latin typeface="WORK SANS BOLD ROMAN" pitchFamily="2" charset="77"/>
            </a:endParaRPr>
          </a:p>
        </p:txBody>
      </p:sp>
      <p:sp>
        <p:nvSpPr>
          <p:cNvPr id="409" name="office workers find quality meals expensive"/>
          <p:cNvSpPr txBox="1"/>
          <p:nvPr/>
        </p:nvSpPr>
        <p:spPr>
          <a:xfrm>
            <a:off x="16614843" y="3102376"/>
            <a:ext cx="6650344" cy="1272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rgbClr val="FFFFFF"/>
                </a:solidFill>
              </a:defRPr>
            </a:lvl1pPr>
          </a:lstStyle>
          <a:p>
            <a:r>
              <a:rPr lang="tr-TR" sz="3800" dirty="0" err="1">
                <a:latin typeface="WORK SANS REGULAR ROMAN" pitchFamily="2" charset="77"/>
              </a:rPr>
              <a:t>Signed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42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lang="tr-TR" sz="3800" dirty="0">
              <a:latin typeface="WORK SANS REGULAR ROMAN" pitchFamily="2" charset="77"/>
            </a:endParaRPr>
          </a:p>
          <a:p>
            <a:r>
              <a:rPr lang="tr-TR" sz="3800" dirty="0" err="1">
                <a:latin typeface="WORK SANS REGULAR ROMAN" pitchFamily="2" charset="77"/>
              </a:rPr>
              <a:t>Ratified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32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sz="3800" dirty="0">
              <a:latin typeface="WORK SANS REGULAR ROMAN" pitchFamily="2" charset="77"/>
            </a:endParaRPr>
          </a:p>
        </p:txBody>
      </p:sp>
      <p:sp>
        <p:nvSpPr>
          <p:cNvPr id="25" name="Freeform 204">
            <a:extLst>
              <a:ext uri="{FF2B5EF4-FFF2-40B4-BE49-F238E27FC236}">
                <a16:creationId xmlns:a16="http://schemas.microsoft.com/office/drawing/2014/main" id="{ACC7B64D-E5D0-4944-B947-54EDA23087F9}"/>
              </a:ext>
            </a:extLst>
          </p:cNvPr>
          <p:cNvSpPr/>
          <p:nvPr/>
        </p:nvSpPr>
        <p:spPr>
          <a:xfrm>
            <a:off x="8103768" y="10182944"/>
            <a:ext cx="1202532" cy="120253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6"/>
                </a:moveTo>
                <a:cubicBezTo>
                  <a:pt x="15769" y="1802"/>
                  <a:pt x="19798" y="5831"/>
                  <a:pt x="19804" y="10800"/>
                </a:cubicBezTo>
                <a:cubicBezTo>
                  <a:pt x="19804" y="15771"/>
                  <a:pt x="15771" y="19796"/>
                  <a:pt x="10800" y="19796"/>
                </a:cubicBezTo>
                <a:cubicBezTo>
                  <a:pt x="5829" y="19796"/>
                  <a:pt x="1796" y="15771"/>
                  <a:pt x="1796" y="10800"/>
                </a:cubicBezTo>
                <a:cubicBezTo>
                  <a:pt x="1796" y="5829"/>
                  <a:pt x="5829" y="1796"/>
                  <a:pt x="10800" y="1796"/>
                </a:cubicBezTo>
                <a:close/>
                <a:moveTo>
                  <a:pt x="15562" y="6558"/>
                </a:moveTo>
                <a:lnTo>
                  <a:pt x="8996" y="13124"/>
                </a:lnTo>
                <a:lnTo>
                  <a:pt x="6936" y="11064"/>
                </a:lnTo>
                <a:lnTo>
                  <a:pt x="5660" y="12333"/>
                </a:lnTo>
                <a:lnTo>
                  <a:pt x="8996" y="15669"/>
                </a:lnTo>
                <a:lnTo>
                  <a:pt x="16838" y="7834"/>
                </a:lnTo>
                <a:lnTo>
                  <a:pt x="15562" y="6558"/>
                </a:lnTo>
                <a:close/>
              </a:path>
            </a:pathLst>
          </a:custGeom>
          <a:solidFill>
            <a:srgbClr val="000000"/>
          </a:solidFill>
          <a:ln w="12700">
            <a:miter lim="400000"/>
          </a:ln>
        </p:spPr>
        <p:txBody>
          <a:bodyPr tIns="91439" bIns="91439" anchor="ctr"/>
          <a:lstStyle/>
          <a:p>
            <a:pPr defTabSz="1828800">
              <a:defRPr sz="3600">
                <a:solidFill>
                  <a:srgbClr val="000000"/>
                </a:solidFill>
                <a:latin typeface="Arial"/>
                <a:ea typeface="Arial"/>
                <a:cs typeface="Arial"/>
                <a:sym typeface="Arial"/>
              </a:defRPr>
            </a:pPr>
            <a:endParaRPr/>
          </a:p>
        </p:txBody>
      </p:sp>
      <p:pic>
        <p:nvPicPr>
          <p:cNvPr id="1028" name="Picture 4" descr="Signing the contract - Free business icons">
            <a:extLst>
              <a:ext uri="{FF2B5EF4-FFF2-40B4-BE49-F238E27FC236}">
                <a16:creationId xmlns:a16="http://schemas.microsoft.com/office/drawing/2014/main" id="{9729994C-C06D-44B6-B044-B800D7511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964" y="10111680"/>
            <a:ext cx="1345060" cy="1345060"/>
          </a:xfrm>
          <a:prstGeom prst="rect">
            <a:avLst/>
          </a:prstGeom>
          <a:noFill/>
          <a:extLst>
            <a:ext uri="{909E8E84-426E-40DD-AFC4-6F175D3DCCD1}">
              <a14:hiddenFill xmlns:a14="http://schemas.microsoft.com/office/drawing/2010/main">
                <a:solidFill>
                  <a:srgbClr val="FFFFFF"/>
                </a:solidFill>
              </a14:hiddenFill>
            </a:ext>
          </a:extLst>
        </p:spPr>
      </p:pic>
      <p:sp>
        <p:nvSpPr>
          <p:cNvPr id="28" name="30%">
            <a:extLst>
              <a:ext uri="{FF2B5EF4-FFF2-40B4-BE49-F238E27FC236}">
                <a16:creationId xmlns:a16="http://schemas.microsoft.com/office/drawing/2014/main" id="{00CCC352-6E49-4849-B375-F54C4AF0EE37}"/>
              </a:ext>
            </a:extLst>
          </p:cNvPr>
          <p:cNvSpPr txBox="1"/>
          <p:nvPr/>
        </p:nvSpPr>
        <p:spPr>
          <a:xfrm>
            <a:off x="13151823" y="6771821"/>
            <a:ext cx="3510658"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10000" spc="-500">
                <a:solidFill>
                  <a:srgbClr val="FFFFFF"/>
                </a:solidFill>
                <a:latin typeface="Work Sans Regular Bold"/>
                <a:ea typeface="Work Sans Regular Bold"/>
                <a:cs typeface="Work Sans Regular Bold"/>
                <a:sym typeface="Work Sans Regular Bold"/>
              </a:defRPr>
            </a:lvl1pPr>
          </a:lstStyle>
          <a:p>
            <a:r>
              <a:rPr lang="tr-TR" sz="6000" b="1" dirty="0">
                <a:latin typeface="WORK SANS BOLD ROMAN" pitchFamily="2" charset="77"/>
              </a:rPr>
              <a:t>PRETAS</a:t>
            </a:r>
          </a:p>
        </p:txBody>
      </p:sp>
      <p:sp>
        <p:nvSpPr>
          <p:cNvPr id="29" name="office workers find quality meals expensive">
            <a:extLst>
              <a:ext uri="{FF2B5EF4-FFF2-40B4-BE49-F238E27FC236}">
                <a16:creationId xmlns:a16="http://schemas.microsoft.com/office/drawing/2014/main" id="{0B5BFD9D-0222-4081-87D2-E55FB637EBF7}"/>
              </a:ext>
            </a:extLst>
          </p:cNvPr>
          <p:cNvSpPr txBox="1"/>
          <p:nvPr/>
        </p:nvSpPr>
        <p:spPr>
          <a:xfrm>
            <a:off x="16439745" y="6618182"/>
            <a:ext cx="6711144" cy="1272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rgbClr val="FFFFFF"/>
                </a:solidFill>
              </a:defRPr>
            </a:lvl1pPr>
          </a:lstStyle>
          <a:p>
            <a:r>
              <a:rPr lang="tr-TR" sz="3800" dirty="0" err="1">
                <a:latin typeface="WORK SANS REGULAR ROMAN" pitchFamily="2" charset="77"/>
              </a:rPr>
              <a:t>Signed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33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lang="tr-TR" sz="3800" dirty="0">
              <a:latin typeface="WORK SANS REGULAR ROMAN" pitchFamily="2" charset="77"/>
            </a:endParaRPr>
          </a:p>
          <a:p>
            <a:r>
              <a:rPr lang="tr-TR" sz="3800" dirty="0" err="1">
                <a:latin typeface="WORK SANS REGULAR ROMAN" pitchFamily="2" charset="77"/>
              </a:rPr>
              <a:t>Ratified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18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sz="3800" dirty="0">
              <a:latin typeface="WORK SANS REGULAR ROMAN" pitchFamily="2" charset="77"/>
            </a:endParaRPr>
          </a:p>
        </p:txBody>
      </p:sp>
      <p:sp>
        <p:nvSpPr>
          <p:cNvPr id="30" name="30%">
            <a:extLst>
              <a:ext uri="{FF2B5EF4-FFF2-40B4-BE49-F238E27FC236}">
                <a16:creationId xmlns:a16="http://schemas.microsoft.com/office/drawing/2014/main" id="{CF1148A5-F0B7-417C-9BC9-81388A97AECA}"/>
              </a:ext>
            </a:extLst>
          </p:cNvPr>
          <p:cNvSpPr txBox="1"/>
          <p:nvPr/>
        </p:nvSpPr>
        <p:spPr>
          <a:xfrm>
            <a:off x="13208972" y="9762109"/>
            <a:ext cx="30556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rgbClr val="FFFFFF"/>
                </a:solidFill>
                <a:latin typeface="Work Sans Regular Bold"/>
                <a:ea typeface="Work Sans Regular Bold"/>
                <a:cs typeface="Work Sans Regular Bold"/>
                <a:sym typeface="Work Sans Regular Bold"/>
              </a:defRPr>
            </a:lvl1pPr>
          </a:lstStyle>
          <a:p>
            <a:r>
              <a:rPr lang="tr-TR" sz="6000" b="1" dirty="0" err="1">
                <a:latin typeface="WORK SANS BOLD ROMAN" pitchFamily="2" charset="77"/>
              </a:rPr>
              <a:t>The</a:t>
            </a:r>
            <a:r>
              <a:rPr lang="tr-TR" sz="6000" b="1" dirty="0">
                <a:latin typeface="WORK SANS BOLD ROMAN" pitchFamily="2" charset="77"/>
              </a:rPr>
              <a:t> Rules of </a:t>
            </a:r>
            <a:r>
              <a:rPr lang="tr-TR" sz="6000" b="1" dirty="0" err="1">
                <a:latin typeface="WORK SANS BOLD ROMAN" pitchFamily="2" charset="77"/>
              </a:rPr>
              <a:t>Origin</a:t>
            </a:r>
            <a:endParaRPr lang="tr-TR" sz="6000" b="1" dirty="0">
              <a:latin typeface="WORK SANS BOLD ROMAN" pitchFamily="2" charset="77"/>
            </a:endParaRPr>
          </a:p>
        </p:txBody>
      </p:sp>
      <p:sp>
        <p:nvSpPr>
          <p:cNvPr id="31" name="office workers find quality meals expensive">
            <a:extLst>
              <a:ext uri="{FF2B5EF4-FFF2-40B4-BE49-F238E27FC236}">
                <a16:creationId xmlns:a16="http://schemas.microsoft.com/office/drawing/2014/main" id="{4DFC0A58-FBCD-47D4-94CE-7232928BA54A}"/>
              </a:ext>
            </a:extLst>
          </p:cNvPr>
          <p:cNvSpPr txBox="1"/>
          <p:nvPr/>
        </p:nvSpPr>
        <p:spPr>
          <a:xfrm>
            <a:off x="16614844" y="10008331"/>
            <a:ext cx="6650344" cy="1272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rgbClr val="FFFFFF"/>
                </a:solidFill>
              </a:defRPr>
            </a:lvl1pPr>
          </a:lstStyle>
          <a:p>
            <a:r>
              <a:rPr lang="tr-TR" sz="3800" dirty="0" err="1">
                <a:latin typeface="WORK SANS REGULAR ROMAN" pitchFamily="2" charset="77"/>
              </a:rPr>
              <a:t>Signed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32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lang="tr-TR" sz="3800" dirty="0">
              <a:latin typeface="WORK SANS REGULAR ROMAN" pitchFamily="2" charset="77"/>
            </a:endParaRPr>
          </a:p>
          <a:p>
            <a:r>
              <a:rPr lang="tr-TR" sz="3800" dirty="0" err="1">
                <a:latin typeface="WORK SANS REGULAR ROMAN" pitchFamily="2" charset="77"/>
              </a:rPr>
              <a:t>Ratified</a:t>
            </a:r>
            <a:r>
              <a:rPr lang="tr-TR" sz="3800" dirty="0">
                <a:latin typeface="WORK SANS REGULAR ROMAN" pitchFamily="2" charset="77"/>
              </a:rPr>
              <a:t> </a:t>
            </a:r>
            <a:r>
              <a:rPr lang="tr-TR" sz="3800" dirty="0" err="1">
                <a:latin typeface="WORK SANS REGULAR ROMAN" pitchFamily="2" charset="77"/>
              </a:rPr>
              <a:t>by</a:t>
            </a:r>
            <a:r>
              <a:rPr lang="tr-TR" sz="3800" dirty="0">
                <a:latin typeface="WORK SANS REGULAR ROMAN" pitchFamily="2" charset="77"/>
              </a:rPr>
              <a:t> 18 </a:t>
            </a:r>
            <a:r>
              <a:rPr lang="tr-TR" sz="3800" dirty="0" err="1">
                <a:latin typeface="WORK SANS REGULAR ROMAN" pitchFamily="2" charset="77"/>
              </a:rPr>
              <a:t>Member</a:t>
            </a:r>
            <a:r>
              <a:rPr lang="tr-TR" sz="3800" dirty="0">
                <a:latin typeface="WORK SANS REGULAR ROMAN" pitchFamily="2" charset="77"/>
              </a:rPr>
              <a:t> </a:t>
            </a:r>
            <a:r>
              <a:rPr lang="tr-TR" sz="3800" dirty="0" err="1">
                <a:latin typeface="WORK SANS REGULAR ROMAN" pitchFamily="2" charset="77"/>
              </a:rPr>
              <a:t>Countries</a:t>
            </a:r>
            <a:endParaRPr sz="3800" dirty="0">
              <a:latin typeface="WORK SANS REGULAR ROMAN" pitchFamily="2" charset="77"/>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sp>
        <p:nvSpPr>
          <p:cNvPr id="554" name="Tastebud offers gourmet meals at affordable prices, making high-quality dining accessible without straining budgets."/>
          <p:cNvSpPr txBox="1"/>
          <p:nvPr/>
        </p:nvSpPr>
        <p:spPr>
          <a:xfrm>
            <a:off x="1175963" y="2936225"/>
            <a:ext cx="19350674" cy="1044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90000"/>
              </a:lnSpc>
              <a:defRPr sz="68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b="1" dirty="0" err="1">
                <a:latin typeface="WORK SANS BOLD ROMAN" pitchFamily="2" charset="77"/>
              </a:rPr>
              <a:t>Successful</a:t>
            </a:r>
            <a:r>
              <a:rPr lang="tr-TR" b="1" dirty="0">
                <a:latin typeface="WORK SANS BOLD ROMAN" pitchFamily="2" charset="77"/>
              </a:rPr>
              <a:t> </a:t>
            </a:r>
            <a:r>
              <a:rPr lang="tr-TR" b="1" dirty="0" err="1">
                <a:latin typeface="WORK SANS BOLD ROMAN" pitchFamily="2" charset="77"/>
              </a:rPr>
              <a:t>Implementation</a:t>
            </a:r>
            <a:r>
              <a:rPr lang="tr-TR" b="1" dirty="0">
                <a:latin typeface="WORK SANS BOLD ROMAN" pitchFamily="2" charset="77"/>
              </a:rPr>
              <a:t> of TPS-OIC</a:t>
            </a:r>
            <a:endParaRPr b="1" dirty="0">
              <a:latin typeface="WORK SANS BOLD ROMAN" pitchFamily="2" charset="77"/>
            </a:endParaRPr>
          </a:p>
        </p:txBody>
      </p:sp>
      <p:sp>
        <p:nvSpPr>
          <p:cNvPr id="555" name="Rounded Rectangle"/>
          <p:cNvSpPr/>
          <p:nvPr/>
        </p:nvSpPr>
        <p:spPr>
          <a:xfrm>
            <a:off x="897467" y="4312150"/>
            <a:ext cx="22436646" cy="7562825"/>
          </a:xfrm>
          <a:prstGeom prst="roundRect">
            <a:avLst>
              <a:gd name="adj" fmla="val 5737"/>
            </a:avLst>
          </a:prstGeom>
          <a:solidFill>
            <a:srgbClr val="FFFFFF"/>
          </a:solidFill>
          <a:ln w="12700">
            <a:miter lim="400000"/>
          </a:ln>
          <a:effectLst>
            <a:outerShdw blurRad="546100" dist="194997" dir="2700000" rotWithShape="0">
              <a:srgbClr val="000000">
                <a:alpha val="5130"/>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556" name="Line"/>
          <p:cNvSpPr/>
          <p:nvPr/>
        </p:nvSpPr>
        <p:spPr>
          <a:xfrm>
            <a:off x="1247870" y="3905472"/>
            <a:ext cx="15004508" cy="1"/>
          </a:xfrm>
          <a:prstGeom prst="line">
            <a:avLst/>
          </a:prstGeom>
          <a:ln w="25400">
            <a:solidFill>
              <a:srgbClr val="000000"/>
            </a:solidFill>
            <a:miter lim="400000"/>
          </a:ln>
        </p:spPr>
        <p:txBody>
          <a:bodyPr lIns="50800" tIns="50800" rIns="50800" bIns="50800" anchor="ctr"/>
          <a:lstStyle/>
          <a:p>
            <a:endParaRPr dirty="0">
              <a:latin typeface="WORK SANS REGULAR ROMAN" pitchFamily="2" charset="77"/>
            </a:endParaRPr>
          </a:p>
        </p:txBody>
      </p:sp>
      <p:sp>
        <p:nvSpPr>
          <p:cNvPr id="560" name="Authentic Experiences"/>
          <p:cNvSpPr txBox="1"/>
          <p:nvPr/>
        </p:nvSpPr>
        <p:spPr>
          <a:xfrm>
            <a:off x="10688110" y="5027403"/>
            <a:ext cx="128819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3200" b="1" dirty="0">
                <a:latin typeface="WORK SANS BOLD ROMAN" pitchFamily="2" charset="77"/>
              </a:rPr>
              <a:t>Signing and ratifying all three TPS-OIC Agreements</a:t>
            </a:r>
          </a:p>
        </p:txBody>
      </p:sp>
      <p:sp>
        <p:nvSpPr>
          <p:cNvPr id="561" name="Sustainability and Responsibility"/>
          <p:cNvSpPr txBox="1"/>
          <p:nvPr/>
        </p:nvSpPr>
        <p:spPr>
          <a:xfrm>
            <a:off x="10688110" y="6429196"/>
            <a:ext cx="128819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3200" b="1" dirty="0">
                <a:latin typeface="WORK SANS BOLD ROMAN" pitchFamily="2" charset="77"/>
              </a:rPr>
              <a:t>Submission of concession lists to the TNC Secretariat</a:t>
            </a:r>
          </a:p>
        </p:txBody>
      </p:sp>
      <p:sp>
        <p:nvSpPr>
          <p:cNvPr id="562" name="Empowerment Through Adventure"/>
          <p:cNvSpPr txBox="1"/>
          <p:nvPr/>
        </p:nvSpPr>
        <p:spPr>
          <a:xfrm>
            <a:off x="10452156" y="8116396"/>
            <a:ext cx="128819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3200" b="1" dirty="0">
                <a:latin typeface="WORK SANS BOLD ROMAN" pitchFamily="2" charset="77"/>
              </a:rPr>
              <a:t>Printing the TPS-OIC Certificate of Origin documents</a:t>
            </a:r>
          </a:p>
        </p:txBody>
      </p:sp>
      <p:sp>
        <p:nvSpPr>
          <p:cNvPr id="6" name="Metin Yer Tutucusu 5">
            <a:extLst>
              <a:ext uri="{FF2B5EF4-FFF2-40B4-BE49-F238E27FC236}">
                <a16:creationId xmlns:a16="http://schemas.microsoft.com/office/drawing/2014/main" id="{279D845D-44E8-DA93-1A89-BD1D52F610E2}"/>
              </a:ext>
            </a:extLst>
          </p:cNvPr>
          <p:cNvSpPr>
            <a:spLocks noGrp="1"/>
          </p:cNvSpPr>
          <p:nvPr>
            <p:ph type="body" sz="quarter" idx="10"/>
          </p:nvPr>
        </p:nvSpPr>
        <p:spPr/>
        <p:txBody>
          <a:bodyPr/>
          <a:lstStyle/>
          <a:p>
            <a:r>
              <a:rPr lang="tr-TR" dirty="0"/>
              <a:t>BACKGROUND</a:t>
            </a:r>
          </a:p>
        </p:txBody>
      </p:sp>
      <p:sp>
        <p:nvSpPr>
          <p:cNvPr id="25" name="Shape">
            <a:extLst>
              <a:ext uri="{FF2B5EF4-FFF2-40B4-BE49-F238E27FC236}">
                <a16:creationId xmlns:a16="http://schemas.microsoft.com/office/drawing/2014/main" id="{13AEDA15-A058-4893-A637-CEF099E97F7B}"/>
              </a:ext>
            </a:extLst>
          </p:cNvPr>
          <p:cNvSpPr/>
          <p:nvPr/>
        </p:nvSpPr>
        <p:spPr>
          <a:xfrm>
            <a:off x="9165738" y="5056756"/>
            <a:ext cx="855331" cy="941477"/>
          </a:xfrm>
          <a:custGeom>
            <a:avLst/>
            <a:gdLst/>
            <a:ahLst/>
            <a:cxnLst>
              <a:cxn ang="0">
                <a:pos x="wd2" y="hd2"/>
              </a:cxn>
              <a:cxn ang="5400000">
                <a:pos x="wd2" y="hd2"/>
              </a:cxn>
              <a:cxn ang="10800000">
                <a:pos x="wd2" y="hd2"/>
              </a:cxn>
              <a:cxn ang="16200000">
                <a:pos x="wd2" y="hd2"/>
              </a:cxn>
            </a:cxnLst>
            <a:rect l="0" t="0" r="r" b="b"/>
            <a:pathLst>
              <a:path w="21600" h="21600" extrusionOk="0">
                <a:moveTo>
                  <a:pt x="15715" y="18745"/>
                </a:moveTo>
                <a:lnTo>
                  <a:pt x="19304" y="15205"/>
                </a:lnTo>
                <a:lnTo>
                  <a:pt x="18351" y="14255"/>
                </a:lnTo>
                <a:lnTo>
                  <a:pt x="15715" y="16837"/>
                </a:lnTo>
                <a:lnTo>
                  <a:pt x="14617" y="15732"/>
                </a:lnTo>
                <a:lnTo>
                  <a:pt x="13664" y="16700"/>
                </a:lnTo>
                <a:lnTo>
                  <a:pt x="15715" y="18745"/>
                </a:lnTo>
                <a:close/>
                <a:moveTo>
                  <a:pt x="3280" y="6081"/>
                </a:moveTo>
                <a:lnTo>
                  <a:pt x="16047" y="6081"/>
                </a:lnTo>
                <a:lnTo>
                  <a:pt x="16047" y="4381"/>
                </a:lnTo>
                <a:lnTo>
                  <a:pt x="3280" y="4381"/>
                </a:lnTo>
                <a:lnTo>
                  <a:pt x="3280" y="6081"/>
                </a:lnTo>
                <a:close/>
                <a:moveTo>
                  <a:pt x="16484" y="21600"/>
                </a:moveTo>
                <a:cubicBezTo>
                  <a:pt x="15065" y="21600"/>
                  <a:pt x="13857" y="21104"/>
                  <a:pt x="12862" y="20111"/>
                </a:cubicBezTo>
                <a:cubicBezTo>
                  <a:pt x="11866" y="19119"/>
                  <a:pt x="11368" y="17915"/>
                  <a:pt x="11368" y="16500"/>
                </a:cubicBezTo>
                <a:cubicBezTo>
                  <a:pt x="11368" y="15084"/>
                  <a:pt x="11866" y="13881"/>
                  <a:pt x="12862" y="12888"/>
                </a:cubicBezTo>
                <a:cubicBezTo>
                  <a:pt x="13857" y="11896"/>
                  <a:pt x="15065" y="11399"/>
                  <a:pt x="16484" y="11399"/>
                </a:cubicBezTo>
                <a:cubicBezTo>
                  <a:pt x="17904" y="11399"/>
                  <a:pt x="19111" y="11896"/>
                  <a:pt x="20107" y="12888"/>
                </a:cubicBezTo>
                <a:cubicBezTo>
                  <a:pt x="21102" y="13881"/>
                  <a:pt x="21600" y="15084"/>
                  <a:pt x="21600" y="16500"/>
                </a:cubicBezTo>
                <a:cubicBezTo>
                  <a:pt x="21600" y="17915"/>
                  <a:pt x="21102" y="19119"/>
                  <a:pt x="20107" y="20111"/>
                </a:cubicBezTo>
                <a:cubicBezTo>
                  <a:pt x="19111" y="21104"/>
                  <a:pt x="17904" y="21600"/>
                  <a:pt x="16484" y="21600"/>
                </a:cubicBezTo>
                <a:close/>
                <a:moveTo>
                  <a:pt x="0" y="20270"/>
                </a:moveTo>
                <a:lnTo>
                  <a:pt x="0" y="2049"/>
                </a:lnTo>
                <a:cubicBezTo>
                  <a:pt x="0" y="1484"/>
                  <a:pt x="201" y="1001"/>
                  <a:pt x="602" y="600"/>
                </a:cubicBezTo>
                <a:cubicBezTo>
                  <a:pt x="1004" y="200"/>
                  <a:pt x="1488" y="0"/>
                  <a:pt x="2055" y="0"/>
                </a:cubicBezTo>
                <a:lnTo>
                  <a:pt x="17271" y="0"/>
                </a:lnTo>
                <a:cubicBezTo>
                  <a:pt x="17838" y="0"/>
                  <a:pt x="18322" y="200"/>
                  <a:pt x="18724" y="600"/>
                </a:cubicBezTo>
                <a:cubicBezTo>
                  <a:pt x="19126" y="1001"/>
                  <a:pt x="19326" y="1484"/>
                  <a:pt x="19326" y="2049"/>
                </a:cubicBezTo>
                <a:lnTo>
                  <a:pt x="19326" y="9200"/>
                </a:lnTo>
                <a:cubicBezTo>
                  <a:pt x="19054" y="9081"/>
                  <a:pt x="18777" y="8981"/>
                  <a:pt x="18497" y="8901"/>
                </a:cubicBezTo>
                <a:cubicBezTo>
                  <a:pt x="18216" y="8820"/>
                  <a:pt x="17924" y="8759"/>
                  <a:pt x="17621" y="8716"/>
                </a:cubicBezTo>
                <a:lnTo>
                  <a:pt x="17621" y="2049"/>
                </a:lnTo>
                <a:cubicBezTo>
                  <a:pt x="17621" y="1962"/>
                  <a:pt x="17585" y="1882"/>
                  <a:pt x="17512" y="1809"/>
                </a:cubicBezTo>
                <a:cubicBezTo>
                  <a:pt x="17439" y="1736"/>
                  <a:pt x="17359" y="1700"/>
                  <a:pt x="17271" y="1700"/>
                </a:cubicBezTo>
                <a:lnTo>
                  <a:pt x="2055" y="1700"/>
                </a:lnTo>
                <a:cubicBezTo>
                  <a:pt x="1968" y="1700"/>
                  <a:pt x="1887" y="1736"/>
                  <a:pt x="1815" y="1809"/>
                </a:cubicBezTo>
                <a:cubicBezTo>
                  <a:pt x="1742" y="1882"/>
                  <a:pt x="1705" y="1962"/>
                  <a:pt x="1705" y="2049"/>
                </a:cubicBezTo>
                <a:lnTo>
                  <a:pt x="1705" y="17624"/>
                </a:lnTo>
                <a:lnTo>
                  <a:pt x="8765" y="17624"/>
                </a:lnTo>
                <a:cubicBezTo>
                  <a:pt x="8838" y="18072"/>
                  <a:pt x="8944" y="18502"/>
                  <a:pt x="9085" y="18915"/>
                </a:cubicBezTo>
                <a:cubicBezTo>
                  <a:pt x="9226" y="19327"/>
                  <a:pt x="9413" y="19719"/>
                  <a:pt x="9648" y="20089"/>
                </a:cubicBezTo>
                <a:lnTo>
                  <a:pt x="9543" y="20194"/>
                </a:lnTo>
                <a:lnTo>
                  <a:pt x="8045" y="18875"/>
                </a:lnTo>
                <a:lnTo>
                  <a:pt x="6427" y="20270"/>
                </a:lnTo>
                <a:lnTo>
                  <a:pt x="4810" y="18875"/>
                </a:lnTo>
                <a:lnTo>
                  <a:pt x="3192" y="20270"/>
                </a:lnTo>
                <a:lnTo>
                  <a:pt x="1574" y="18875"/>
                </a:lnTo>
                <a:lnTo>
                  <a:pt x="0" y="20270"/>
                </a:lnTo>
                <a:close/>
                <a:moveTo>
                  <a:pt x="3280" y="14887"/>
                </a:moveTo>
                <a:lnTo>
                  <a:pt x="8841" y="14887"/>
                </a:lnTo>
                <a:cubicBezTo>
                  <a:pt x="8891" y="14584"/>
                  <a:pt x="8960" y="14293"/>
                  <a:pt x="9048" y="14014"/>
                </a:cubicBezTo>
                <a:cubicBezTo>
                  <a:pt x="9136" y="13734"/>
                  <a:pt x="9243" y="13458"/>
                  <a:pt x="9370" y="13187"/>
                </a:cubicBezTo>
                <a:lnTo>
                  <a:pt x="3280" y="13187"/>
                </a:lnTo>
                <a:lnTo>
                  <a:pt x="3280" y="14887"/>
                </a:lnTo>
                <a:close/>
                <a:moveTo>
                  <a:pt x="3280" y="10484"/>
                </a:moveTo>
                <a:lnTo>
                  <a:pt x="11471" y="10484"/>
                </a:lnTo>
                <a:cubicBezTo>
                  <a:pt x="12016" y="9988"/>
                  <a:pt x="12634" y="9590"/>
                  <a:pt x="13325" y="9290"/>
                </a:cubicBezTo>
                <a:cubicBezTo>
                  <a:pt x="14016" y="8989"/>
                  <a:pt x="14752" y="8820"/>
                  <a:pt x="15533" y="8784"/>
                </a:cubicBezTo>
                <a:lnTo>
                  <a:pt x="3280" y="8784"/>
                </a:lnTo>
                <a:lnTo>
                  <a:pt x="3280" y="10484"/>
                </a:lnTo>
                <a:close/>
                <a:moveTo>
                  <a:pt x="1705" y="17624"/>
                </a:moveTo>
                <a:lnTo>
                  <a:pt x="1705" y="1700"/>
                </a:lnTo>
                <a:lnTo>
                  <a:pt x="1705" y="17624"/>
                </a:lnTo>
                <a:close/>
              </a:path>
            </a:pathLst>
          </a:custGeom>
          <a:solidFill>
            <a:srgbClr val="123329"/>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2" name="Empowerment Through Adventure">
            <a:extLst>
              <a:ext uri="{FF2B5EF4-FFF2-40B4-BE49-F238E27FC236}">
                <a16:creationId xmlns:a16="http://schemas.microsoft.com/office/drawing/2014/main" id="{7D61D0D1-9729-41B9-8FFD-9087169A5768}"/>
              </a:ext>
            </a:extLst>
          </p:cNvPr>
          <p:cNvSpPr txBox="1"/>
          <p:nvPr/>
        </p:nvSpPr>
        <p:spPr>
          <a:xfrm>
            <a:off x="10452156" y="9411707"/>
            <a:ext cx="128819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3200" b="1" dirty="0">
                <a:latin typeface="WORK SANS BOLD ROMAN" pitchFamily="2" charset="77"/>
              </a:rPr>
              <a:t>Conveying specimen impressions of stamps to the TNC Secretariat</a:t>
            </a:r>
          </a:p>
        </p:txBody>
      </p:sp>
      <p:sp>
        <p:nvSpPr>
          <p:cNvPr id="44" name="Empowerment Through Adventure">
            <a:extLst>
              <a:ext uri="{FF2B5EF4-FFF2-40B4-BE49-F238E27FC236}">
                <a16:creationId xmlns:a16="http://schemas.microsoft.com/office/drawing/2014/main" id="{080D72ED-7342-47B5-B231-6134D295B158}"/>
              </a:ext>
            </a:extLst>
          </p:cNvPr>
          <p:cNvSpPr txBox="1"/>
          <p:nvPr/>
        </p:nvSpPr>
        <p:spPr>
          <a:xfrm>
            <a:off x="10452156" y="10772042"/>
            <a:ext cx="128819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4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lvl="0"/>
            <a:r>
              <a:rPr lang="tr-TR" sz="3200" b="1" dirty="0"/>
              <a:t>C</a:t>
            </a:r>
            <a:r>
              <a:rPr lang="en-GB" sz="3200" b="1" dirty="0" err="1">
                <a:latin typeface="WORK SANS BOLD ROMAN" pitchFamily="2" charset="77"/>
              </a:rPr>
              <a:t>ompleting</a:t>
            </a:r>
            <a:r>
              <a:rPr lang="en-GB" sz="3200" b="1" dirty="0">
                <a:latin typeface="WORK SANS BOLD ROMAN" pitchFamily="2" charset="77"/>
              </a:rPr>
              <a:t> the necessary internal legislative and administrative measures</a:t>
            </a:r>
            <a:endParaRPr lang="tr-TR" sz="3200" b="1" dirty="0"/>
          </a:p>
        </p:txBody>
      </p:sp>
      <p:sp>
        <p:nvSpPr>
          <p:cNvPr id="46" name="Freeform 204">
            <a:extLst>
              <a:ext uri="{FF2B5EF4-FFF2-40B4-BE49-F238E27FC236}">
                <a16:creationId xmlns:a16="http://schemas.microsoft.com/office/drawing/2014/main" id="{E054371A-5743-45A9-B3C6-A743DDC20C49}"/>
              </a:ext>
            </a:extLst>
          </p:cNvPr>
          <p:cNvSpPr/>
          <p:nvPr/>
        </p:nvSpPr>
        <p:spPr>
          <a:xfrm>
            <a:off x="9113664" y="10717143"/>
            <a:ext cx="808744" cy="743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6"/>
                </a:moveTo>
                <a:cubicBezTo>
                  <a:pt x="15769" y="1802"/>
                  <a:pt x="19798" y="5831"/>
                  <a:pt x="19804" y="10800"/>
                </a:cubicBezTo>
                <a:cubicBezTo>
                  <a:pt x="19804" y="15771"/>
                  <a:pt x="15771" y="19796"/>
                  <a:pt x="10800" y="19796"/>
                </a:cubicBezTo>
                <a:cubicBezTo>
                  <a:pt x="5829" y="19796"/>
                  <a:pt x="1796" y="15771"/>
                  <a:pt x="1796" y="10800"/>
                </a:cubicBezTo>
                <a:cubicBezTo>
                  <a:pt x="1796" y="5829"/>
                  <a:pt x="5829" y="1796"/>
                  <a:pt x="10800" y="1796"/>
                </a:cubicBezTo>
                <a:close/>
                <a:moveTo>
                  <a:pt x="15562" y="6558"/>
                </a:moveTo>
                <a:lnTo>
                  <a:pt x="8996" y="13124"/>
                </a:lnTo>
                <a:lnTo>
                  <a:pt x="6936" y="11064"/>
                </a:lnTo>
                <a:lnTo>
                  <a:pt x="5660" y="12333"/>
                </a:lnTo>
                <a:lnTo>
                  <a:pt x="8996" y="15669"/>
                </a:lnTo>
                <a:lnTo>
                  <a:pt x="16838" y="7834"/>
                </a:lnTo>
                <a:lnTo>
                  <a:pt x="15562" y="6558"/>
                </a:lnTo>
                <a:close/>
              </a:path>
            </a:pathLst>
          </a:custGeom>
          <a:solidFill>
            <a:srgbClr val="000000"/>
          </a:solidFill>
          <a:ln w="12700">
            <a:miter lim="400000"/>
          </a:ln>
        </p:spPr>
        <p:txBody>
          <a:bodyPr tIns="91439" bIns="91439" anchor="ctr"/>
          <a:lstStyle/>
          <a:p>
            <a:pPr defTabSz="1828800">
              <a:defRPr sz="3600">
                <a:solidFill>
                  <a:srgbClr val="000000"/>
                </a:solidFill>
                <a:latin typeface="Arial"/>
                <a:ea typeface="Arial"/>
                <a:cs typeface="Arial"/>
                <a:sym typeface="Arial"/>
              </a:defRPr>
            </a:pPr>
            <a:endParaRPr/>
          </a:p>
        </p:txBody>
      </p:sp>
      <p:pic>
        <p:nvPicPr>
          <p:cNvPr id="2050" name="Picture 2" descr="Submit - Free professions and jobs icons">
            <a:extLst>
              <a:ext uri="{FF2B5EF4-FFF2-40B4-BE49-F238E27FC236}">
                <a16:creationId xmlns:a16="http://schemas.microsoft.com/office/drawing/2014/main" id="{96FC497C-B1E1-4859-B2C8-CAA6A8920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1550" y="6235115"/>
            <a:ext cx="1083708" cy="10837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int Icon Vector Art, Icons, and Graphics for Free Download">
            <a:extLst>
              <a:ext uri="{FF2B5EF4-FFF2-40B4-BE49-F238E27FC236}">
                <a16:creationId xmlns:a16="http://schemas.microsoft.com/office/drawing/2014/main" id="{068D00BC-D1E6-48DB-AC5A-F326FA9066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3185" y="7818409"/>
            <a:ext cx="1236678" cy="12366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nd message icon. Sending a envelope. Speed mail.">
            <a:extLst>
              <a:ext uri="{FF2B5EF4-FFF2-40B4-BE49-F238E27FC236}">
                <a16:creationId xmlns:a16="http://schemas.microsoft.com/office/drawing/2014/main" id="{D75E5FA1-D2EE-49D9-8E88-893621A920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8086" y="9196639"/>
            <a:ext cx="1777866" cy="1185244"/>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2"/>
          </p:nvPr>
        </p:nvSpPr>
        <p:spPr/>
        <p:txBody>
          <a:bodyPr/>
          <a:lstStyle/>
          <a:p>
            <a:fld id="{86CB4B4D-7CA3-9044-876B-883B54F8677D}" type="slidenum">
              <a:rPr lang="tr-TR" smtClean="0"/>
              <a:t>7</a:t>
            </a:fld>
            <a:endParaRPr lang="tr-TR" dirty="0"/>
          </a:p>
        </p:txBody>
      </p:sp>
      <p:sp>
        <p:nvSpPr>
          <p:cNvPr id="3" name="Sol Ayraç 2">
            <a:extLst>
              <a:ext uri="{FF2B5EF4-FFF2-40B4-BE49-F238E27FC236}">
                <a16:creationId xmlns:a16="http://schemas.microsoft.com/office/drawing/2014/main" id="{3C1BD0C7-E18F-4A30-88BE-E3CCE4DB33D4}"/>
              </a:ext>
            </a:extLst>
          </p:cNvPr>
          <p:cNvSpPr/>
          <p:nvPr/>
        </p:nvSpPr>
        <p:spPr>
          <a:xfrm>
            <a:off x="8247215" y="4680889"/>
            <a:ext cx="499150" cy="2773408"/>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endParaRPr>
          </a:p>
        </p:txBody>
      </p:sp>
      <p:sp>
        <p:nvSpPr>
          <p:cNvPr id="4" name="Metin kutusu 3">
            <a:extLst>
              <a:ext uri="{FF2B5EF4-FFF2-40B4-BE49-F238E27FC236}">
                <a16:creationId xmlns:a16="http://schemas.microsoft.com/office/drawing/2014/main" id="{E17C765B-FF8B-4B39-A485-64C25D4F0B81}"/>
              </a:ext>
            </a:extLst>
          </p:cNvPr>
          <p:cNvSpPr txBox="1"/>
          <p:nvPr/>
        </p:nvSpPr>
        <p:spPr>
          <a:xfrm>
            <a:off x="1750979" y="5049555"/>
            <a:ext cx="596648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tr-TR" sz="4000" b="1" dirty="0" err="1">
                <a:latin typeface="Times New Roman" panose="02020603050405020304" pitchFamily="18" charset="0"/>
                <a:cs typeface="Times New Roman" panose="02020603050405020304" pitchFamily="18" charset="0"/>
              </a:rPr>
              <a:t>Fulfillment</a:t>
            </a:r>
            <a:r>
              <a:rPr lang="tr-TR" sz="4000" b="1" dirty="0">
                <a:latin typeface="Times New Roman" panose="02020603050405020304" pitchFamily="18" charset="0"/>
                <a:cs typeface="Times New Roman" panose="02020603050405020304" pitchFamily="18" charset="0"/>
              </a:rPr>
              <a:t> of </a:t>
            </a:r>
            <a:r>
              <a:rPr lang="tr-TR" sz="4000" b="1" dirty="0" err="1">
                <a:latin typeface="Times New Roman" panose="02020603050405020304" pitchFamily="18" charset="0"/>
                <a:cs typeface="Times New Roman" panose="02020603050405020304" pitchFamily="18" charset="0"/>
              </a:rPr>
              <a:t>two</a:t>
            </a:r>
            <a:r>
              <a:rPr lang="tr-TR" sz="4000" b="1" dirty="0">
                <a:latin typeface="Times New Roman" panose="02020603050405020304" pitchFamily="18" charset="0"/>
                <a:cs typeface="Times New Roman" panose="02020603050405020304" pitchFamily="18" charset="0"/>
              </a:rPr>
              <a:t> </a:t>
            </a:r>
            <a:r>
              <a:rPr lang="tr-TR" sz="4000" b="1" dirty="0" err="1">
                <a:latin typeface="Times New Roman" panose="02020603050405020304" pitchFamily="18" charset="0"/>
                <a:cs typeface="Times New Roman" panose="02020603050405020304" pitchFamily="18" charset="0"/>
              </a:rPr>
              <a:t>conditions</a:t>
            </a:r>
            <a:r>
              <a:rPr lang="tr-TR" sz="4000" b="1" dirty="0">
                <a:latin typeface="Times New Roman" panose="02020603050405020304" pitchFamily="18" charset="0"/>
                <a:cs typeface="Times New Roman" panose="02020603050405020304" pitchFamily="18" charset="0"/>
              </a:rPr>
              <a:t> at </a:t>
            </a:r>
            <a:r>
              <a:rPr lang="tr-TR" sz="4000" b="1" dirty="0" err="1">
                <a:latin typeface="Times New Roman" panose="02020603050405020304" pitchFamily="18" charset="0"/>
                <a:cs typeface="Times New Roman" panose="02020603050405020304" pitchFamily="18" charset="0"/>
              </a:rPr>
              <a:t>the</a:t>
            </a:r>
            <a:r>
              <a:rPr lang="tr-TR" sz="4000" b="1" dirty="0">
                <a:latin typeface="Times New Roman" panose="02020603050405020304" pitchFamily="18" charset="0"/>
                <a:cs typeface="Times New Roman" panose="02020603050405020304" pitchFamily="18" charset="0"/>
              </a:rPr>
              <a:t> </a:t>
            </a:r>
            <a:r>
              <a:rPr lang="tr-TR" sz="4000" b="1" dirty="0" err="1">
                <a:latin typeface="Times New Roman" panose="02020603050405020304" pitchFamily="18" charset="0"/>
                <a:cs typeface="Times New Roman" panose="02020603050405020304" pitchFamily="18" charset="0"/>
              </a:rPr>
              <a:t>same</a:t>
            </a:r>
            <a:r>
              <a:rPr lang="tr-TR" sz="4000" b="1" dirty="0">
                <a:latin typeface="Times New Roman" panose="02020603050405020304" pitchFamily="18" charset="0"/>
                <a:cs typeface="Times New Roman" panose="02020603050405020304" pitchFamily="18" charset="0"/>
              </a:rPr>
              <a:t> time</a:t>
            </a:r>
          </a:p>
        </p:txBody>
      </p:sp>
      <p:sp>
        <p:nvSpPr>
          <p:cNvPr id="19" name="Sol Ayraç 18">
            <a:extLst>
              <a:ext uri="{FF2B5EF4-FFF2-40B4-BE49-F238E27FC236}">
                <a16:creationId xmlns:a16="http://schemas.microsoft.com/office/drawing/2014/main" id="{24DE1525-F051-4260-BA06-95D5CAAC7890}"/>
              </a:ext>
            </a:extLst>
          </p:cNvPr>
          <p:cNvSpPr/>
          <p:nvPr/>
        </p:nvSpPr>
        <p:spPr>
          <a:xfrm>
            <a:off x="8247215" y="8036934"/>
            <a:ext cx="489924" cy="3344579"/>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tr-TR" sz="1800" b="1" i="0" u="none" strike="noStrike" cap="none" spc="0" normalizeH="0" baseline="0" dirty="0">
              <a:ln>
                <a:noFill/>
              </a:ln>
              <a:solidFill>
                <a:srgbClr val="000000"/>
              </a:solidFill>
              <a:effectLst/>
              <a:uFillTx/>
            </a:endParaRPr>
          </a:p>
        </p:txBody>
      </p:sp>
      <p:sp>
        <p:nvSpPr>
          <p:cNvPr id="20" name="Metin kutusu 19">
            <a:extLst>
              <a:ext uri="{FF2B5EF4-FFF2-40B4-BE49-F238E27FC236}">
                <a16:creationId xmlns:a16="http://schemas.microsoft.com/office/drawing/2014/main" id="{78F42F3C-52BD-4AFF-BA07-0525BC641056}"/>
              </a:ext>
            </a:extLst>
          </p:cNvPr>
          <p:cNvSpPr txBox="1"/>
          <p:nvPr/>
        </p:nvSpPr>
        <p:spPr>
          <a:xfrm>
            <a:off x="1750978" y="8979252"/>
            <a:ext cx="596648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tr-TR" sz="4000" b="1" dirty="0" err="1">
                <a:latin typeface="Times New Roman" panose="02020603050405020304" pitchFamily="18" charset="0"/>
                <a:cs typeface="Times New Roman" panose="02020603050405020304" pitchFamily="18" charset="0"/>
              </a:rPr>
              <a:t>Successful</a:t>
            </a:r>
            <a:r>
              <a:rPr lang="tr-TR" sz="4000" b="1" dirty="0">
                <a:latin typeface="Times New Roman" panose="02020603050405020304" pitchFamily="18" charset="0"/>
                <a:cs typeface="Times New Roman" panose="02020603050405020304" pitchFamily="18" charset="0"/>
              </a:rPr>
              <a:t> </a:t>
            </a:r>
            <a:r>
              <a:rPr lang="tr-TR" sz="4000" b="1" dirty="0" err="1">
                <a:latin typeface="Times New Roman" panose="02020603050405020304" pitchFamily="18" charset="0"/>
                <a:cs typeface="Times New Roman" panose="02020603050405020304" pitchFamily="18" charset="0"/>
              </a:rPr>
              <a:t>implementation</a:t>
            </a:r>
            <a:r>
              <a:rPr lang="tr-TR" sz="4000" b="1" dirty="0">
                <a:latin typeface="Times New Roman" panose="02020603050405020304" pitchFamily="18" charset="0"/>
                <a:cs typeface="Times New Roman" panose="02020603050405020304" pitchFamily="18" charset="0"/>
              </a:rPr>
              <a:t> of </a:t>
            </a:r>
            <a:r>
              <a:rPr lang="tr-TR" sz="4000" b="1" dirty="0" err="1">
                <a:latin typeface="Times New Roman" panose="02020603050405020304" pitchFamily="18" charset="0"/>
                <a:cs typeface="Times New Roman" panose="02020603050405020304" pitchFamily="18" charset="0"/>
              </a:rPr>
              <a:t>the</a:t>
            </a:r>
            <a:r>
              <a:rPr lang="tr-TR" sz="4000" b="1" dirty="0">
                <a:latin typeface="Times New Roman" panose="02020603050405020304" pitchFamily="18" charset="0"/>
                <a:cs typeface="Times New Roman" panose="02020603050405020304" pitchFamily="18" charset="0"/>
              </a:rPr>
              <a:t> </a:t>
            </a:r>
            <a:r>
              <a:rPr lang="tr-TR" sz="4000" b="1" dirty="0" err="1">
                <a:latin typeface="Times New Roman" panose="02020603050405020304" pitchFamily="18" charset="0"/>
                <a:cs typeface="Times New Roman" panose="02020603050405020304" pitchFamily="18" charset="0"/>
              </a:rPr>
              <a:t>System</a:t>
            </a:r>
            <a:endParaRPr lang="tr-TR" sz="4000" b="1"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2EE"/>
        </a:solidFill>
        <a:effectLst/>
      </p:bgPr>
    </p:bg>
    <p:spTree>
      <p:nvGrpSpPr>
        <p:cNvPr id="1" name=""/>
        <p:cNvGrpSpPr/>
        <p:nvPr/>
      </p:nvGrpSpPr>
      <p:grpSpPr>
        <a:xfrm>
          <a:off x="0" y="0"/>
          <a:ext cx="0" cy="0"/>
          <a:chOff x="0" y="0"/>
          <a:chExt cx="0" cy="0"/>
        </a:xfrm>
      </p:grpSpPr>
      <p:sp>
        <p:nvSpPr>
          <p:cNvPr id="6" name="Resim Yer Tutucusu 5">
            <a:extLst>
              <a:ext uri="{FF2B5EF4-FFF2-40B4-BE49-F238E27FC236}">
                <a16:creationId xmlns:a16="http://schemas.microsoft.com/office/drawing/2014/main" id="{8DEC46A0-62BA-382F-CA17-03460D1A55C0}"/>
              </a:ext>
            </a:extLst>
          </p:cNvPr>
          <p:cNvSpPr>
            <a:spLocks noGrp="1"/>
          </p:cNvSpPr>
          <p:nvPr>
            <p:ph type="pic" idx="23"/>
          </p:nvPr>
        </p:nvSpPr>
        <p:spPr>
          <a:xfrm>
            <a:off x="2480622" y="5414390"/>
            <a:ext cx="18245778" cy="6053372"/>
          </a:xfrm>
        </p:spPr>
        <p:txBody>
          <a:bodyPr/>
          <a:lstStyle/>
          <a:p>
            <a:endParaRPr lang="tr-TR" dirty="0"/>
          </a:p>
        </p:txBody>
      </p:sp>
      <p:sp>
        <p:nvSpPr>
          <p:cNvPr id="5" name="Metin Yer Tutucusu 4">
            <a:extLst>
              <a:ext uri="{FF2B5EF4-FFF2-40B4-BE49-F238E27FC236}">
                <a16:creationId xmlns:a16="http://schemas.microsoft.com/office/drawing/2014/main" id="{C1C0D101-D57C-D1C9-F302-CCCD596FB034}"/>
              </a:ext>
            </a:extLst>
          </p:cNvPr>
          <p:cNvSpPr>
            <a:spLocks noGrp="1"/>
          </p:cNvSpPr>
          <p:nvPr>
            <p:ph type="body" sz="quarter" idx="10"/>
          </p:nvPr>
        </p:nvSpPr>
        <p:spPr/>
        <p:txBody>
          <a:bodyPr/>
          <a:lstStyle/>
          <a:p>
            <a:endParaRPr lang="tr-TR"/>
          </a:p>
        </p:txBody>
      </p:sp>
      <p:sp>
        <p:nvSpPr>
          <p:cNvPr id="481" name="Our Solution"/>
          <p:cNvSpPr txBox="1"/>
          <p:nvPr/>
        </p:nvSpPr>
        <p:spPr>
          <a:xfrm>
            <a:off x="1547446" y="1620943"/>
            <a:ext cx="20764172"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tr-TR" b="1" dirty="0" err="1">
                <a:latin typeface="WORK SANS BOLD ROMAN" pitchFamily="2" charset="77"/>
              </a:rPr>
              <a:t>Current</a:t>
            </a:r>
            <a:r>
              <a:rPr lang="tr-TR" b="1" dirty="0">
                <a:latin typeface="WORK SANS BOLD ROMAN" pitchFamily="2" charset="77"/>
              </a:rPr>
              <a:t> </a:t>
            </a:r>
            <a:r>
              <a:rPr lang="en-US" b="1" dirty="0">
                <a:latin typeface="WORK SANS BOLD ROMAN" pitchFamily="2" charset="77"/>
              </a:rPr>
              <a:t>List of Participating States of the System </a:t>
            </a:r>
          </a:p>
        </p:txBody>
      </p:sp>
      <p:sp>
        <p:nvSpPr>
          <p:cNvPr id="485" name="Authentic Experiences"/>
          <p:cNvSpPr txBox="1"/>
          <p:nvPr/>
        </p:nvSpPr>
        <p:spPr>
          <a:xfrm>
            <a:off x="3342518" y="6537523"/>
            <a:ext cx="4025435"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r>
              <a:rPr lang="tr-TR" sz="4800" b="1" dirty="0" err="1">
                <a:latin typeface="WORK SANS BOLD ROMAN" pitchFamily="2" charset="77"/>
              </a:rPr>
              <a:t>Bangladesh</a:t>
            </a:r>
            <a:endParaRPr lang="tr-TR" sz="4800" b="1" dirty="0">
              <a:latin typeface="WORK SANS BOLD ROMAN" pitchFamily="2" charset="77"/>
            </a:endParaRPr>
          </a:p>
          <a:p>
            <a:r>
              <a:rPr lang="tr-TR" sz="4800" b="1" dirty="0">
                <a:latin typeface="WORK SANS BOLD ROMAN" pitchFamily="2" charset="77"/>
              </a:rPr>
              <a:t>Iran</a:t>
            </a:r>
          </a:p>
          <a:p>
            <a:r>
              <a:rPr lang="tr-TR" sz="4800" b="1" dirty="0">
                <a:latin typeface="WORK SANS BOLD ROMAN" pitchFamily="2" charset="77"/>
              </a:rPr>
              <a:t>Jordan</a:t>
            </a:r>
          </a:p>
          <a:p>
            <a:r>
              <a:rPr lang="tr-TR" sz="4800" b="1" dirty="0" err="1">
                <a:latin typeface="WORK SANS BOLD ROMAN" pitchFamily="2" charset="77"/>
              </a:rPr>
              <a:t>Malaysia</a:t>
            </a:r>
            <a:endParaRPr lang="tr-TR" sz="4800" b="1" dirty="0">
              <a:latin typeface="WORK SANS BOLD ROMAN" pitchFamily="2" charset="77"/>
            </a:endParaRPr>
          </a:p>
          <a:p>
            <a:r>
              <a:rPr lang="tr-TR" sz="4800" b="1" dirty="0" err="1">
                <a:latin typeface="WORK SANS BOLD ROMAN" pitchFamily="2" charset="77"/>
              </a:rPr>
              <a:t>Morocco</a:t>
            </a:r>
            <a:endParaRPr lang="tr-TR" sz="4800" b="1" dirty="0">
              <a:latin typeface="WORK SANS BOLD ROMAN" pitchFamily="2" charset="77"/>
            </a:endParaRPr>
          </a:p>
        </p:txBody>
      </p:sp>
      <p:sp>
        <p:nvSpPr>
          <p:cNvPr id="487" name="Sustainability Responsibility"/>
          <p:cNvSpPr txBox="1"/>
          <p:nvPr/>
        </p:nvSpPr>
        <p:spPr>
          <a:xfrm>
            <a:off x="10130160" y="5683380"/>
            <a:ext cx="3814439" cy="453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endParaRPr lang="tr-TR" sz="4400" b="1" dirty="0">
              <a:latin typeface="WORK SANS BOLD ROMAN" pitchFamily="2" charset="77"/>
            </a:endParaRPr>
          </a:p>
          <a:p>
            <a:r>
              <a:rPr lang="tr-TR" sz="4400" b="1" dirty="0">
                <a:latin typeface="WORK SANS BOLD ROMAN" pitchFamily="2" charset="77"/>
              </a:rPr>
              <a:t>Pakistan</a:t>
            </a:r>
          </a:p>
          <a:p>
            <a:r>
              <a:rPr lang="tr-TR" sz="4400" b="1" dirty="0">
                <a:latin typeface="WORK SANS BOLD ROMAN" pitchFamily="2" charset="77"/>
              </a:rPr>
              <a:t>Türkiye</a:t>
            </a:r>
          </a:p>
          <a:p>
            <a:r>
              <a:rPr lang="en-US" sz="4400" b="1" dirty="0">
                <a:latin typeface="WORK SANS BOLD ROMAN" pitchFamily="2" charset="77"/>
              </a:rPr>
              <a:t>Saudi Arabia</a:t>
            </a:r>
          </a:p>
          <a:p>
            <a:r>
              <a:rPr lang="en-US" sz="4400" b="1" dirty="0">
                <a:latin typeface="WORK SANS BOLD ROMAN" pitchFamily="2" charset="77"/>
              </a:rPr>
              <a:t>Oman</a:t>
            </a:r>
          </a:p>
          <a:p>
            <a:r>
              <a:rPr lang="en-US" sz="4400" b="1" dirty="0">
                <a:latin typeface="WORK SANS BOLD ROMAN" pitchFamily="2" charset="77"/>
              </a:rPr>
              <a:t>Qatar</a:t>
            </a:r>
          </a:p>
        </p:txBody>
      </p:sp>
      <p:sp>
        <p:nvSpPr>
          <p:cNvPr id="489" name="Empowerment Through Adventure"/>
          <p:cNvSpPr txBox="1"/>
          <p:nvPr/>
        </p:nvSpPr>
        <p:spPr>
          <a:xfrm>
            <a:off x="16582292" y="6537523"/>
            <a:ext cx="3798377" cy="3352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10000"/>
              </a:lnSpc>
              <a:defRPr sz="3200" spc="0">
                <a:solidFill>
                  <a:srgbClr val="FFFFFF"/>
                </a:solidFill>
                <a:latin typeface="Work Sans Regular Bold"/>
                <a:ea typeface="Work Sans Regular Bold"/>
                <a:cs typeface="Work Sans Regular Bold"/>
                <a:sym typeface="Work Sans Regular Bold"/>
              </a:defRPr>
            </a:lvl1pPr>
          </a:lstStyle>
          <a:p>
            <a:r>
              <a:rPr lang="en-US" sz="4800" b="1" dirty="0">
                <a:latin typeface="WORK SANS BOLD ROMAN" pitchFamily="2" charset="77"/>
              </a:rPr>
              <a:t>Kuwait</a:t>
            </a:r>
          </a:p>
          <a:p>
            <a:r>
              <a:rPr lang="en-US" sz="4800" b="1" dirty="0">
                <a:latin typeface="WORK SANS BOLD ROMAN" pitchFamily="2" charset="77"/>
              </a:rPr>
              <a:t>Bahrain</a:t>
            </a:r>
          </a:p>
          <a:p>
            <a:r>
              <a:rPr lang="en-US" sz="4800" b="1" dirty="0">
                <a:latin typeface="WORK SANS BOLD ROMAN" pitchFamily="2" charset="77"/>
              </a:rPr>
              <a:t>United Arab Emirates</a:t>
            </a:r>
          </a:p>
        </p:txBody>
      </p:sp>
      <p:sp>
        <p:nvSpPr>
          <p:cNvPr id="490" name="Welcome to the Expedition Explores user persona presentation. At Expedition Explorers, our mission is to inspire and facilitate unforgettable travel experiences."/>
          <p:cNvSpPr txBox="1"/>
          <p:nvPr/>
        </p:nvSpPr>
        <p:spPr>
          <a:xfrm>
            <a:off x="1547446" y="4456096"/>
            <a:ext cx="7652950" cy="617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10000"/>
              </a:lnSpc>
              <a:defRPr sz="3200" spc="0">
                <a:solidFill>
                  <a:srgbClr val="8B8B8B"/>
                </a:solidFill>
              </a:defRPr>
            </a:lvl1pPr>
          </a:lstStyle>
          <a:p>
            <a:r>
              <a:rPr lang="tr-TR" dirty="0">
                <a:latin typeface="WORK SANS REGULAR ROMAN" pitchFamily="2" charset="77"/>
              </a:rPr>
              <a:t>(As of </a:t>
            </a:r>
            <a:r>
              <a:rPr lang="tr-TR" dirty="0" err="1">
                <a:latin typeface="WORK SANS REGULAR ROMAN" pitchFamily="2" charset="77"/>
              </a:rPr>
              <a:t>November</a:t>
            </a:r>
            <a:r>
              <a:rPr lang="tr-TR" dirty="0">
                <a:latin typeface="WORK SANS REGULAR ROMAN" pitchFamily="2" charset="77"/>
              </a:rPr>
              <a:t> 1st, 2025)</a:t>
            </a:r>
            <a:endParaRPr dirty="0">
              <a:latin typeface="WORK SANS REGULAR ROMAN" pitchFamily="2" charset="77"/>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8</a:t>
            </a:fld>
            <a:endParaRPr lang="tr-T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About Expedition Explorers"/>
          <p:cNvSpPr txBox="1"/>
          <p:nvPr/>
        </p:nvSpPr>
        <p:spPr>
          <a:xfrm>
            <a:off x="1175962" y="2142772"/>
            <a:ext cx="8237826" cy="40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r>
              <a:rPr lang="en-US" sz="9600" b="1" dirty="0">
                <a:latin typeface="WORK SANS BOLD ROMAN" pitchFamily="2" charset="77"/>
              </a:rPr>
              <a:t>Current Status &amp;</a:t>
            </a:r>
          </a:p>
          <a:p>
            <a:r>
              <a:rPr lang="en-US" sz="9600" b="1" dirty="0">
                <a:latin typeface="WORK SANS BOLD ROMAN" pitchFamily="2" charset="77"/>
              </a:rPr>
              <a:t>Recent Developments</a:t>
            </a:r>
          </a:p>
        </p:txBody>
      </p:sp>
      <p:sp>
        <p:nvSpPr>
          <p:cNvPr id="494" name="Rectangle"/>
          <p:cNvSpPr/>
          <p:nvPr/>
        </p:nvSpPr>
        <p:spPr>
          <a:xfrm>
            <a:off x="10252957" y="2142772"/>
            <a:ext cx="12955081" cy="10407674"/>
          </a:xfrm>
          <a:prstGeom prst="rect">
            <a:avLst/>
          </a:prstGeom>
          <a:solidFill>
            <a:srgbClr val="FFFFFF"/>
          </a:solidFill>
          <a:ln w="12700">
            <a:miter lim="400000"/>
          </a:ln>
          <a:effectLst>
            <a:outerShdw blurRad="546100" dist="423061" dir="2700000" rotWithShape="0">
              <a:srgbClr val="000000">
                <a:alpha val="5014"/>
              </a:srgbClr>
            </a:outerShdw>
          </a:effectLst>
        </p:spPr>
        <p:txBody>
          <a:bodyPr lIns="0" tIns="0" rIns="0" bIns="0" anchor="ctr"/>
          <a:lstStyle/>
          <a:p>
            <a:pPr defTabSz="914400">
              <a:defRPr sz="2000" b="1">
                <a:solidFill>
                  <a:srgbClr val="FDFDFD"/>
                </a:solidFill>
                <a:latin typeface="Arial"/>
                <a:ea typeface="Arial"/>
                <a:cs typeface="Arial"/>
                <a:sym typeface="Arial"/>
              </a:defRPr>
            </a:pPr>
            <a:endParaRPr sz="2400"/>
          </a:p>
        </p:txBody>
      </p:sp>
      <p:sp>
        <p:nvSpPr>
          <p:cNvPr id="496" name="Authentic Experiences"/>
          <p:cNvSpPr txBox="1"/>
          <p:nvPr/>
        </p:nvSpPr>
        <p:spPr>
          <a:xfrm>
            <a:off x="11236993" y="2409794"/>
            <a:ext cx="11194989" cy="210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tr-TR" sz="4000" b="1" dirty="0">
                <a:latin typeface="WORK SANS BOLD ROMAN" pitchFamily="2" charset="77"/>
              </a:rPr>
              <a:t>37th COMCEC: De</a:t>
            </a:r>
            <a:r>
              <a:rPr lang="en-GB" sz="4000" b="1" dirty="0">
                <a:latin typeface="WORK SANS BOLD ROMAN" pitchFamily="2" charset="77"/>
              </a:rPr>
              <a:t>termination of July 1st, 2022 as the cut-off date for the effectuation of the </a:t>
            </a:r>
            <a:r>
              <a:rPr lang="tr-TR" sz="4000" b="1" dirty="0">
                <a:latin typeface="WORK SANS BOLD ROMAN" pitchFamily="2" charset="77"/>
              </a:rPr>
              <a:t>TPS-OIC</a:t>
            </a:r>
          </a:p>
        </p:txBody>
      </p:sp>
      <p:sp>
        <p:nvSpPr>
          <p:cNvPr id="498" name="Shape"/>
          <p:cNvSpPr/>
          <p:nvPr/>
        </p:nvSpPr>
        <p:spPr>
          <a:xfrm>
            <a:off x="13554138" y="9533825"/>
            <a:ext cx="751250" cy="594722"/>
          </a:xfrm>
          <a:custGeom>
            <a:avLst/>
            <a:gdLst/>
            <a:ahLst/>
            <a:cxnLst>
              <a:cxn ang="0">
                <a:pos x="wd2" y="hd2"/>
              </a:cxn>
              <a:cxn ang="5400000">
                <a:pos x="wd2" y="hd2"/>
              </a:cxn>
              <a:cxn ang="10800000">
                <a:pos x="wd2" y="hd2"/>
              </a:cxn>
              <a:cxn ang="16200000">
                <a:pos x="wd2" y="hd2"/>
              </a:cxn>
            </a:cxnLst>
            <a:rect l="0" t="0" r="r" b="b"/>
            <a:pathLst>
              <a:path w="21600" h="21600" extrusionOk="0">
                <a:moveTo>
                  <a:pt x="5940" y="0"/>
                </a:moveTo>
                <a:cubicBezTo>
                  <a:pt x="2609" y="0"/>
                  <a:pt x="0" y="3295"/>
                  <a:pt x="0" y="7503"/>
                </a:cubicBezTo>
                <a:cubicBezTo>
                  <a:pt x="0" y="8959"/>
                  <a:pt x="317" y="10344"/>
                  <a:pt x="866" y="11709"/>
                </a:cubicBezTo>
                <a:cubicBezTo>
                  <a:pt x="1181" y="11004"/>
                  <a:pt x="1656" y="10428"/>
                  <a:pt x="2232" y="10076"/>
                </a:cubicBezTo>
                <a:cubicBezTo>
                  <a:pt x="1953" y="9212"/>
                  <a:pt x="1793" y="8367"/>
                  <a:pt x="1793" y="7503"/>
                </a:cubicBezTo>
                <a:cubicBezTo>
                  <a:pt x="1793" y="4569"/>
                  <a:pt x="3617" y="2280"/>
                  <a:pt x="5940" y="2280"/>
                </a:cubicBezTo>
                <a:cubicBezTo>
                  <a:pt x="8352" y="2280"/>
                  <a:pt x="9372" y="4259"/>
                  <a:pt x="10794" y="6363"/>
                </a:cubicBezTo>
                <a:cubicBezTo>
                  <a:pt x="12207" y="4282"/>
                  <a:pt x="13230" y="2280"/>
                  <a:pt x="15660" y="2280"/>
                </a:cubicBezTo>
                <a:cubicBezTo>
                  <a:pt x="17983" y="2280"/>
                  <a:pt x="19807" y="4569"/>
                  <a:pt x="19807" y="7503"/>
                </a:cubicBezTo>
                <a:cubicBezTo>
                  <a:pt x="19807" y="8367"/>
                  <a:pt x="19647" y="9212"/>
                  <a:pt x="19368" y="10076"/>
                </a:cubicBezTo>
                <a:cubicBezTo>
                  <a:pt x="19953" y="10428"/>
                  <a:pt x="20431" y="11004"/>
                  <a:pt x="20746" y="11709"/>
                </a:cubicBezTo>
                <a:cubicBezTo>
                  <a:pt x="21286" y="10344"/>
                  <a:pt x="21600" y="8959"/>
                  <a:pt x="21600" y="7503"/>
                </a:cubicBezTo>
                <a:cubicBezTo>
                  <a:pt x="21600" y="3295"/>
                  <a:pt x="18991" y="0"/>
                  <a:pt x="15660" y="0"/>
                </a:cubicBezTo>
                <a:cubicBezTo>
                  <a:pt x="13779" y="0"/>
                  <a:pt x="11973" y="1099"/>
                  <a:pt x="10794" y="2850"/>
                </a:cubicBezTo>
                <a:cubicBezTo>
                  <a:pt x="9615" y="1099"/>
                  <a:pt x="7821" y="0"/>
                  <a:pt x="5940" y="0"/>
                </a:cubicBezTo>
                <a:close/>
                <a:moveTo>
                  <a:pt x="10794" y="7965"/>
                </a:moveTo>
                <a:cubicBezTo>
                  <a:pt x="9299" y="7965"/>
                  <a:pt x="8098" y="9482"/>
                  <a:pt x="8098" y="11370"/>
                </a:cubicBezTo>
                <a:cubicBezTo>
                  <a:pt x="8098" y="13258"/>
                  <a:pt x="9300" y="14790"/>
                  <a:pt x="10794" y="14790"/>
                </a:cubicBezTo>
                <a:cubicBezTo>
                  <a:pt x="12288" y="14790"/>
                  <a:pt x="13502" y="13258"/>
                  <a:pt x="13502" y="11370"/>
                </a:cubicBezTo>
                <a:cubicBezTo>
                  <a:pt x="13502" y="9482"/>
                  <a:pt x="12288" y="7965"/>
                  <a:pt x="10794" y="7965"/>
                </a:cubicBezTo>
                <a:close/>
                <a:moveTo>
                  <a:pt x="3598" y="11370"/>
                </a:moveTo>
                <a:cubicBezTo>
                  <a:pt x="3137" y="11370"/>
                  <a:pt x="2681" y="11588"/>
                  <a:pt x="2330" y="12033"/>
                </a:cubicBezTo>
                <a:cubicBezTo>
                  <a:pt x="1626" y="12921"/>
                  <a:pt x="1626" y="14364"/>
                  <a:pt x="2330" y="15252"/>
                </a:cubicBezTo>
                <a:cubicBezTo>
                  <a:pt x="3033" y="16141"/>
                  <a:pt x="4163" y="16141"/>
                  <a:pt x="4866" y="15252"/>
                </a:cubicBezTo>
                <a:cubicBezTo>
                  <a:pt x="5570" y="14364"/>
                  <a:pt x="5570" y="12921"/>
                  <a:pt x="4866" y="12033"/>
                </a:cubicBezTo>
                <a:cubicBezTo>
                  <a:pt x="4515" y="11588"/>
                  <a:pt x="4059" y="11370"/>
                  <a:pt x="3598" y="11370"/>
                </a:cubicBezTo>
                <a:close/>
                <a:moveTo>
                  <a:pt x="18002" y="11370"/>
                </a:moveTo>
                <a:cubicBezTo>
                  <a:pt x="17541" y="11370"/>
                  <a:pt x="17085" y="11588"/>
                  <a:pt x="16734" y="12033"/>
                </a:cubicBezTo>
                <a:cubicBezTo>
                  <a:pt x="16030" y="12921"/>
                  <a:pt x="16030" y="14364"/>
                  <a:pt x="16734" y="15252"/>
                </a:cubicBezTo>
                <a:cubicBezTo>
                  <a:pt x="17437" y="16141"/>
                  <a:pt x="18567" y="16141"/>
                  <a:pt x="19270" y="15252"/>
                </a:cubicBezTo>
                <a:cubicBezTo>
                  <a:pt x="19974" y="14364"/>
                  <a:pt x="19974" y="12921"/>
                  <a:pt x="19270" y="12033"/>
                </a:cubicBezTo>
                <a:cubicBezTo>
                  <a:pt x="18919" y="11588"/>
                  <a:pt x="18463" y="11370"/>
                  <a:pt x="18002" y="11370"/>
                </a:cubicBezTo>
                <a:close/>
                <a:moveTo>
                  <a:pt x="10794" y="15638"/>
                </a:moveTo>
                <a:cubicBezTo>
                  <a:pt x="9326" y="15638"/>
                  <a:pt x="8030" y="16074"/>
                  <a:pt x="6976" y="16654"/>
                </a:cubicBezTo>
                <a:cubicBezTo>
                  <a:pt x="6004" y="17200"/>
                  <a:pt x="5403" y="18440"/>
                  <a:pt x="5403" y="19782"/>
                </a:cubicBezTo>
                <a:lnTo>
                  <a:pt x="5403" y="20475"/>
                </a:lnTo>
                <a:cubicBezTo>
                  <a:pt x="5403" y="21101"/>
                  <a:pt x="5798" y="21600"/>
                  <a:pt x="6293" y="21600"/>
                </a:cubicBezTo>
                <a:lnTo>
                  <a:pt x="15294" y="21600"/>
                </a:lnTo>
                <a:cubicBezTo>
                  <a:pt x="15790" y="21600"/>
                  <a:pt x="16197" y="21101"/>
                  <a:pt x="16197" y="20475"/>
                </a:cubicBezTo>
                <a:lnTo>
                  <a:pt x="16197" y="19782"/>
                </a:lnTo>
                <a:cubicBezTo>
                  <a:pt x="16197" y="18440"/>
                  <a:pt x="15584" y="17200"/>
                  <a:pt x="14611" y="16654"/>
                </a:cubicBezTo>
                <a:cubicBezTo>
                  <a:pt x="13558" y="16063"/>
                  <a:pt x="12261" y="15638"/>
                  <a:pt x="10794" y="15638"/>
                </a:cubicBezTo>
                <a:close/>
                <a:moveTo>
                  <a:pt x="3598" y="17055"/>
                </a:moveTo>
                <a:cubicBezTo>
                  <a:pt x="2707" y="17055"/>
                  <a:pt x="1863" y="17297"/>
                  <a:pt x="1098" y="17718"/>
                </a:cubicBezTo>
                <a:cubicBezTo>
                  <a:pt x="432" y="18081"/>
                  <a:pt x="0" y="18907"/>
                  <a:pt x="0" y="19828"/>
                </a:cubicBezTo>
                <a:lnTo>
                  <a:pt x="0" y="20475"/>
                </a:lnTo>
                <a:cubicBezTo>
                  <a:pt x="0" y="21101"/>
                  <a:pt x="395" y="21600"/>
                  <a:pt x="890" y="21600"/>
                </a:cubicBezTo>
                <a:lnTo>
                  <a:pt x="4049" y="21600"/>
                </a:lnTo>
                <a:lnTo>
                  <a:pt x="4049" y="19782"/>
                </a:lnTo>
                <a:cubicBezTo>
                  <a:pt x="4049" y="18838"/>
                  <a:pt x="4250" y="17952"/>
                  <a:pt x="4610" y="17178"/>
                </a:cubicBezTo>
                <a:cubicBezTo>
                  <a:pt x="4277" y="17110"/>
                  <a:pt x="3949" y="17055"/>
                  <a:pt x="3598" y="17055"/>
                </a:cubicBezTo>
                <a:close/>
                <a:moveTo>
                  <a:pt x="18002" y="17055"/>
                </a:moveTo>
                <a:cubicBezTo>
                  <a:pt x="17651" y="17055"/>
                  <a:pt x="17311" y="17110"/>
                  <a:pt x="16978" y="17178"/>
                </a:cubicBezTo>
                <a:cubicBezTo>
                  <a:pt x="17338" y="17952"/>
                  <a:pt x="17551" y="18838"/>
                  <a:pt x="17551" y="19782"/>
                </a:cubicBezTo>
                <a:lnTo>
                  <a:pt x="17551" y="21600"/>
                </a:lnTo>
                <a:lnTo>
                  <a:pt x="20697" y="21600"/>
                </a:lnTo>
                <a:cubicBezTo>
                  <a:pt x="21193" y="21600"/>
                  <a:pt x="21600" y="21101"/>
                  <a:pt x="21600" y="20475"/>
                </a:cubicBezTo>
                <a:lnTo>
                  <a:pt x="21600" y="19828"/>
                </a:lnTo>
                <a:cubicBezTo>
                  <a:pt x="21600" y="18907"/>
                  <a:pt x="21169" y="18081"/>
                  <a:pt x="20502" y="17718"/>
                </a:cubicBezTo>
                <a:cubicBezTo>
                  <a:pt x="19737" y="17297"/>
                  <a:pt x="18893" y="17055"/>
                  <a:pt x="18002" y="17055"/>
                </a:cubicBez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0" name="Shape"/>
          <p:cNvSpPr/>
          <p:nvPr/>
        </p:nvSpPr>
        <p:spPr>
          <a:xfrm>
            <a:off x="13599262" y="6577149"/>
            <a:ext cx="661001" cy="594722"/>
          </a:xfrm>
          <a:custGeom>
            <a:avLst/>
            <a:gdLst/>
            <a:ahLst/>
            <a:cxnLst>
              <a:cxn ang="0">
                <a:pos x="wd2" y="hd2"/>
              </a:cxn>
              <a:cxn ang="5400000">
                <a:pos x="wd2" y="hd2"/>
              </a:cxn>
              <a:cxn ang="10800000">
                <a:pos x="wd2" y="hd2"/>
              </a:cxn>
              <a:cxn ang="16200000">
                <a:pos x="wd2" y="hd2"/>
              </a:cxn>
            </a:cxnLst>
            <a:rect l="0" t="0" r="r" b="b"/>
            <a:pathLst>
              <a:path w="21600" h="21600" extrusionOk="0">
                <a:moveTo>
                  <a:pt x="6483" y="0"/>
                </a:moveTo>
                <a:cubicBezTo>
                  <a:pt x="5889" y="0"/>
                  <a:pt x="5400" y="543"/>
                  <a:pt x="5400" y="1204"/>
                </a:cubicBezTo>
                <a:lnTo>
                  <a:pt x="5400" y="6002"/>
                </a:lnTo>
                <a:lnTo>
                  <a:pt x="1083" y="6002"/>
                </a:lnTo>
                <a:cubicBezTo>
                  <a:pt x="489" y="6002"/>
                  <a:pt x="0" y="6545"/>
                  <a:pt x="0" y="7205"/>
                </a:cubicBezTo>
                <a:lnTo>
                  <a:pt x="0" y="21600"/>
                </a:lnTo>
                <a:lnTo>
                  <a:pt x="1083" y="21600"/>
                </a:lnTo>
                <a:lnTo>
                  <a:pt x="1083" y="7807"/>
                </a:lnTo>
                <a:cubicBezTo>
                  <a:pt x="1083" y="7471"/>
                  <a:pt x="1322" y="7205"/>
                  <a:pt x="1624" y="7205"/>
                </a:cubicBezTo>
                <a:lnTo>
                  <a:pt x="5941" y="7205"/>
                </a:lnTo>
                <a:cubicBezTo>
                  <a:pt x="6244" y="7205"/>
                  <a:pt x="6483" y="6940"/>
                  <a:pt x="6483" y="6604"/>
                </a:cubicBezTo>
                <a:lnTo>
                  <a:pt x="6483" y="1805"/>
                </a:lnTo>
                <a:cubicBezTo>
                  <a:pt x="6483" y="1469"/>
                  <a:pt x="6722" y="1204"/>
                  <a:pt x="7024" y="1204"/>
                </a:cubicBezTo>
                <a:lnTo>
                  <a:pt x="12424" y="1204"/>
                </a:lnTo>
                <a:cubicBezTo>
                  <a:pt x="12727" y="1204"/>
                  <a:pt x="12966" y="1469"/>
                  <a:pt x="12966" y="1805"/>
                </a:cubicBezTo>
                <a:lnTo>
                  <a:pt x="12966" y="7205"/>
                </a:lnTo>
                <a:lnTo>
                  <a:pt x="14034" y="7205"/>
                </a:lnTo>
                <a:lnTo>
                  <a:pt x="14034" y="1204"/>
                </a:lnTo>
                <a:cubicBezTo>
                  <a:pt x="14034" y="543"/>
                  <a:pt x="13560" y="0"/>
                  <a:pt x="12966" y="0"/>
                </a:cubicBezTo>
                <a:lnTo>
                  <a:pt x="6483" y="0"/>
                </a:lnTo>
                <a:close/>
                <a:moveTo>
                  <a:pt x="8634" y="2407"/>
                </a:moveTo>
                <a:lnTo>
                  <a:pt x="8634" y="4798"/>
                </a:lnTo>
                <a:lnTo>
                  <a:pt x="10800" y="4798"/>
                </a:lnTo>
                <a:lnTo>
                  <a:pt x="10800" y="2407"/>
                </a:lnTo>
                <a:lnTo>
                  <a:pt x="8634" y="2407"/>
                </a:lnTo>
                <a:close/>
                <a:moveTo>
                  <a:pt x="11239" y="8409"/>
                </a:moveTo>
                <a:cubicBezTo>
                  <a:pt x="10742" y="8409"/>
                  <a:pt x="10333" y="8710"/>
                  <a:pt x="10171" y="9190"/>
                </a:cubicBezTo>
                <a:lnTo>
                  <a:pt x="8634" y="14134"/>
                </a:lnTo>
                <a:lnTo>
                  <a:pt x="8634" y="20413"/>
                </a:lnTo>
                <a:cubicBezTo>
                  <a:pt x="8634" y="21073"/>
                  <a:pt x="9123" y="21600"/>
                  <a:pt x="9717" y="21600"/>
                </a:cubicBezTo>
                <a:cubicBezTo>
                  <a:pt x="10311" y="21600"/>
                  <a:pt x="10800" y="21073"/>
                  <a:pt x="10800" y="20413"/>
                </a:cubicBezTo>
                <a:lnTo>
                  <a:pt x="10800" y="19209"/>
                </a:lnTo>
                <a:lnTo>
                  <a:pt x="19449" y="19209"/>
                </a:lnTo>
                <a:lnTo>
                  <a:pt x="19449" y="20413"/>
                </a:lnTo>
                <a:cubicBezTo>
                  <a:pt x="19449" y="21073"/>
                  <a:pt x="19923" y="21600"/>
                  <a:pt x="20517" y="21600"/>
                </a:cubicBezTo>
                <a:cubicBezTo>
                  <a:pt x="21111" y="21600"/>
                  <a:pt x="21589" y="21073"/>
                  <a:pt x="21600" y="20413"/>
                </a:cubicBezTo>
                <a:lnTo>
                  <a:pt x="21585" y="14134"/>
                </a:lnTo>
                <a:lnTo>
                  <a:pt x="20049" y="9190"/>
                </a:lnTo>
                <a:cubicBezTo>
                  <a:pt x="19898" y="8710"/>
                  <a:pt x="19481" y="8409"/>
                  <a:pt x="18995" y="8409"/>
                </a:cubicBezTo>
                <a:lnTo>
                  <a:pt x="11239" y="8409"/>
                </a:lnTo>
                <a:close/>
                <a:moveTo>
                  <a:pt x="3234" y="9596"/>
                </a:moveTo>
                <a:lnTo>
                  <a:pt x="3234" y="12004"/>
                </a:lnTo>
                <a:lnTo>
                  <a:pt x="5400" y="12004"/>
                </a:lnTo>
                <a:lnTo>
                  <a:pt x="5400" y="9596"/>
                </a:lnTo>
                <a:lnTo>
                  <a:pt x="3234" y="9596"/>
                </a:lnTo>
                <a:close/>
                <a:moveTo>
                  <a:pt x="11620" y="9596"/>
                </a:moveTo>
                <a:lnTo>
                  <a:pt x="18615" y="9596"/>
                </a:lnTo>
                <a:cubicBezTo>
                  <a:pt x="18841" y="9596"/>
                  <a:pt x="19051" y="9763"/>
                  <a:pt x="19127" y="10003"/>
                </a:cubicBezTo>
                <a:lnTo>
                  <a:pt x="19873" y="12410"/>
                </a:lnTo>
                <a:cubicBezTo>
                  <a:pt x="19992" y="12794"/>
                  <a:pt x="19728" y="13207"/>
                  <a:pt x="19361" y="13207"/>
                </a:cubicBezTo>
                <a:lnTo>
                  <a:pt x="10888" y="13207"/>
                </a:lnTo>
                <a:cubicBezTo>
                  <a:pt x="10521" y="13207"/>
                  <a:pt x="10257" y="12794"/>
                  <a:pt x="10376" y="12410"/>
                </a:cubicBezTo>
                <a:lnTo>
                  <a:pt x="11122" y="10003"/>
                </a:lnTo>
                <a:cubicBezTo>
                  <a:pt x="11176" y="9763"/>
                  <a:pt x="11382" y="9596"/>
                  <a:pt x="11620" y="9596"/>
                </a:cubicBezTo>
                <a:close/>
                <a:moveTo>
                  <a:pt x="3234" y="14411"/>
                </a:moveTo>
                <a:lnTo>
                  <a:pt x="3234" y="16802"/>
                </a:lnTo>
                <a:lnTo>
                  <a:pt x="5400" y="16802"/>
                </a:lnTo>
                <a:lnTo>
                  <a:pt x="5400" y="14411"/>
                </a:lnTo>
                <a:lnTo>
                  <a:pt x="3234" y="14411"/>
                </a:lnTo>
                <a:close/>
                <a:moveTo>
                  <a:pt x="10785" y="14411"/>
                </a:moveTo>
                <a:cubicBezTo>
                  <a:pt x="11379" y="14411"/>
                  <a:pt x="11868" y="14938"/>
                  <a:pt x="11868" y="15598"/>
                </a:cubicBezTo>
                <a:cubicBezTo>
                  <a:pt x="11868" y="16258"/>
                  <a:pt x="11379" y="16802"/>
                  <a:pt x="10785" y="16802"/>
                </a:cubicBezTo>
                <a:cubicBezTo>
                  <a:pt x="10191" y="16802"/>
                  <a:pt x="9717" y="16258"/>
                  <a:pt x="9717" y="15598"/>
                </a:cubicBezTo>
                <a:cubicBezTo>
                  <a:pt x="9717" y="14938"/>
                  <a:pt x="10191" y="14411"/>
                  <a:pt x="10785" y="14411"/>
                </a:cubicBezTo>
                <a:close/>
                <a:moveTo>
                  <a:pt x="19434" y="14411"/>
                </a:moveTo>
                <a:cubicBezTo>
                  <a:pt x="20028" y="14411"/>
                  <a:pt x="20517" y="14938"/>
                  <a:pt x="20517" y="15598"/>
                </a:cubicBezTo>
                <a:cubicBezTo>
                  <a:pt x="20517" y="16258"/>
                  <a:pt x="20028" y="16802"/>
                  <a:pt x="19434" y="16802"/>
                </a:cubicBezTo>
                <a:cubicBezTo>
                  <a:pt x="18840" y="16802"/>
                  <a:pt x="18351" y="16258"/>
                  <a:pt x="18351" y="15598"/>
                </a:cubicBezTo>
                <a:cubicBezTo>
                  <a:pt x="18351" y="14938"/>
                  <a:pt x="18840" y="14411"/>
                  <a:pt x="19434" y="14411"/>
                </a:cubicBezTo>
                <a:close/>
                <a:moveTo>
                  <a:pt x="3234" y="19209"/>
                </a:moveTo>
                <a:lnTo>
                  <a:pt x="3234" y="21600"/>
                </a:lnTo>
                <a:lnTo>
                  <a:pt x="5400" y="21600"/>
                </a:lnTo>
                <a:lnTo>
                  <a:pt x="5400" y="19209"/>
                </a:lnTo>
                <a:lnTo>
                  <a:pt x="3234" y="19209"/>
                </a:lnTo>
                <a:close/>
              </a:path>
            </a:pathLst>
          </a:custGeom>
          <a:solidFill>
            <a:srgbClr val="FFFFFF"/>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507" name="Sustainability and Responsibility"/>
          <p:cNvSpPr txBox="1"/>
          <p:nvPr/>
        </p:nvSpPr>
        <p:spPr>
          <a:xfrm>
            <a:off x="11230775" y="5188828"/>
            <a:ext cx="12772078" cy="1422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tr-TR" sz="4000" b="1" noProof="1">
                <a:latin typeface="WORK SANS BOLD ROMAN" pitchFamily="2" charset="77"/>
              </a:rPr>
              <a:t>Circulation of relevant documents to the TPS-OIC Participating States</a:t>
            </a:r>
          </a:p>
        </p:txBody>
      </p:sp>
      <p:sp>
        <p:nvSpPr>
          <p:cNvPr id="509" name="Empowerment Through Adventure"/>
          <p:cNvSpPr txBox="1"/>
          <p:nvPr/>
        </p:nvSpPr>
        <p:spPr>
          <a:xfrm>
            <a:off x="11230775" y="7378066"/>
            <a:ext cx="12772078" cy="745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Operationalization of TPS-OIC  as of July 1st 2022</a:t>
            </a:r>
          </a:p>
        </p:txBody>
      </p:sp>
      <p:sp>
        <p:nvSpPr>
          <p:cNvPr id="5" name="Metin Yer Tutucusu 4">
            <a:extLst>
              <a:ext uri="{FF2B5EF4-FFF2-40B4-BE49-F238E27FC236}">
                <a16:creationId xmlns:a16="http://schemas.microsoft.com/office/drawing/2014/main" id="{A7FA0075-9F6F-4D81-AAD2-89C9968ACD1C}"/>
              </a:ext>
            </a:extLst>
          </p:cNvPr>
          <p:cNvSpPr>
            <a:spLocks noGrp="1"/>
          </p:cNvSpPr>
          <p:nvPr>
            <p:ph type="body" sz="quarter" idx="10"/>
          </p:nvPr>
        </p:nvSpPr>
        <p:spPr/>
        <p:txBody>
          <a:bodyPr/>
          <a:lstStyle/>
          <a:p>
            <a:endParaRPr lang="tr-TR"/>
          </a:p>
        </p:txBody>
      </p:sp>
      <p:pic>
        <p:nvPicPr>
          <p:cNvPr id="22" name="İçerik Yer Tutucusu 10">
            <a:extLst>
              <a:ext uri="{FF2B5EF4-FFF2-40B4-BE49-F238E27FC236}">
                <a16:creationId xmlns:a16="http://schemas.microsoft.com/office/drawing/2014/main" id="{3CA5A23B-2EA5-43C5-B371-71BA01AD8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054" y="7171871"/>
            <a:ext cx="6818142" cy="4248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Authentic Experiences">
            <a:extLst>
              <a:ext uri="{FF2B5EF4-FFF2-40B4-BE49-F238E27FC236}">
                <a16:creationId xmlns:a16="http://schemas.microsoft.com/office/drawing/2014/main" id="{7877549C-1191-4FF7-B401-09CEEB9B4F70}"/>
              </a:ext>
            </a:extLst>
          </p:cNvPr>
          <p:cNvSpPr txBox="1"/>
          <p:nvPr/>
        </p:nvSpPr>
        <p:spPr>
          <a:xfrm>
            <a:off x="11230774" y="8781156"/>
            <a:ext cx="11201209" cy="2100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10000"/>
              </a:lnSpc>
              <a:defRPr sz="3200" spc="0">
                <a:solidFill>
                  <a:schemeClr val="accent1">
                    <a:hueOff val="1720668"/>
                    <a:satOff val="-36752"/>
                    <a:lumOff val="-4149"/>
                  </a:schemeClr>
                </a:solidFill>
                <a:latin typeface="Work Sans Regular Bold"/>
                <a:ea typeface="Work Sans Regular Bold"/>
                <a:cs typeface="Work Sans Regular Bold"/>
                <a:sym typeface="Work Sans Regular Bold"/>
              </a:defRPr>
            </a:lvl1pPr>
          </a:lstStyle>
          <a:p>
            <a:pPr marL="457200" indent="-457200">
              <a:buFont typeface="Arial" panose="020B0604020202020204" pitchFamily="34" charset="0"/>
              <a:buChar char="•"/>
            </a:pPr>
            <a:r>
              <a:rPr lang="en-US" sz="4000" b="1" dirty="0">
                <a:latin typeface="WORK SANS BOLD ROMAN" pitchFamily="2" charset="77"/>
              </a:rPr>
              <a:t>Formation of TPS-OIC online communication platform among the TPS-OIC Participating States</a:t>
            </a:r>
            <a:r>
              <a:rPr lang="tr-TR" sz="4000" b="1" dirty="0">
                <a:latin typeface="WORK SANS BOLD ROMAN" pitchFamily="2" charset="77"/>
              </a:rPr>
              <a:t> </a:t>
            </a:r>
          </a:p>
          <a:p>
            <a:r>
              <a:rPr lang="tr-TR" sz="4000" b="1" dirty="0">
                <a:latin typeface="WORK SANS BOLD ROMAN" pitchFamily="2" charset="77"/>
              </a:rPr>
              <a:t>                      </a:t>
            </a:r>
            <a:r>
              <a:rPr lang="en-US" sz="4000" b="1" dirty="0">
                <a:latin typeface="WORK SANS BOLD ROMAN" pitchFamily="2" charset="77"/>
              </a:rPr>
              <a:t> (tps-oic@comcec.org)</a:t>
            </a:r>
          </a:p>
        </p:txBody>
      </p:sp>
    </p:spTree>
  </p:cSld>
  <p:clrMapOvr>
    <a:masterClrMapping/>
  </p:clrMapOvr>
  <p:transition spd="med"/>
</p:sld>
</file>

<file path=ppt/theme/theme1.xml><?xml version="1.0" encoding="utf-8"?>
<a:theme xmlns:a="http://schemas.openxmlformats.org/drawingml/2006/main" name="21_BasicWhite">
  <a:themeElements>
    <a:clrScheme name="Özel 5">
      <a:dk1>
        <a:srgbClr val="707070"/>
      </a:dk1>
      <a:lt1>
        <a:srgbClr val="FFFFFF"/>
      </a:lt1>
      <a:dk2>
        <a:srgbClr val="8B8B8B"/>
      </a:dk2>
      <a:lt2>
        <a:srgbClr val="E6E6E6"/>
      </a:lt2>
      <a:accent1>
        <a:srgbClr val="1F814E"/>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Work Sans Regular Regular"/>
        <a:ea typeface="Work Sans Regular Regular"/>
        <a:cs typeface="Work Sans Regular Regular"/>
      </a:majorFont>
      <a:minorFont>
        <a:latin typeface="Work Sans Regular Regular"/>
        <a:ea typeface="Work Sans Regular Regular"/>
        <a:cs typeface="Work Sans Regular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720668"/>
            <a:satOff val="-36752"/>
            <a:lumOff val="-4149"/>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8B8B8B"/>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Work Sans Regular Regular"/>
        <a:ea typeface="Work Sans Regular Regular"/>
        <a:cs typeface="Work Sans Regular Regular"/>
      </a:majorFont>
      <a:minorFont>
        <a:latin typeface="Work Sans Regular Regular"/>
        <a:ea typeface="Work Sans Regular Regular"/>
        <a:cs typeface="Work Sans Regular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720668"/>
            <a:satOff val="-36752"/>
            <a:lumOff val="-4149"/>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707070"/>
            </a:solidFill>
            <a:effectLst/>
            <a:uFillTx/>
            <a:latin typeface="+mn-lt"/>
            <a:ea typeface="+mn-ea"/>
            <a:cs typeface="+mn-cs"/>
            <a:sym typeface="Work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1273</TotalTime>
  <Words>2380</Words>
  <Application>Microsoft Office PowerPoint</Application>
  <PresentationFormat>Özel</PresentationFormat>
  <Paragraphs>222</Paragraphs>
  <Slides>14</Slides>
  <Notes>10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14</vt:i4>
      </vt:variant>
    </vt:vector>
  </HeadingPairs>
  <TitlesOfParts>
    <vt:vector size="29" baseType="lpstr">
      <vt:lpstr>Aptos</vt:lpstr>
      <vt:lpstr>Arial</vt:lpstr>
      <vt:lpstr>Calibri</vt:lpstr>
      <vt:lpstr>Gill Sans Light</vt:lpstr>
      <vt:lpstr>Lucida Grande</vt:lpstr>
      <vt:lpstr>Optima</vt:lpstr>
      <vt:lpstr>Times New Roman</vt:lpstr>
      <vt:lpstr>Wingdings</vt:lpstr>
      <vt:lpstr>WORK SANS BOLD ROMAN</vt:lpstr>
      <vt:lpstr>Work Sans Regular Bold</vt:lpstr>
      <vt:lpstr>Work Sans Regular Regular</vt:lpstr>
      <vt:lpstr>WORK SANS REGULAR ROMAN</vt:lpstr>
      <vt:lpstr>Work Sans Regular SemiBold</vt:lpstr>
      <vt:lpstr>WORK SANS SEMIBOLD ROMAN</vt: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Defne Tekin</dc:creator>
  <cp:lastModifiedBy>Gürkan POLAT</cp:lastModifiedBy>
  <cp:revision>44</cp:revision>
  <dcterms:modified xsi:type="dcterms:W3CDTF">2025-09-30T21:36:04Z</dcterms:modified>
</cp:coreProperties>
</file>