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5.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6.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29"/>
  </p:notesMasterIdLst>
  <p:sldIdLst>
    <p:sldId id="256" r:id="rId2"/>
    <p:sldId id="451" r:id="rId3"/>
    <p:sldId id="459" r:id="rId4"/>
    <p:sldId id="471" r:id="rId5"/>
    <p:sldId id="472" r:id="rId6"/>
    <p:sldId id="473" r:id="rId7"/>
    <p:sldId id="446" r:id="rId8"/>
    <p:sldId id="456" r:id="rId9"/>
    <p:sldId id="423" r:id="rId10"/>
    <p:sldId id="457" r:id="rId11"/>
    <p:sldId id="464" r:id="rId12"/>
    <p:sldId id="474" r:id="rId13"/>
    <p:sldId id="449" r:id="rId14"/>
    <p:sldId id="475" r:id="rId15"/>
    <p:sldId id="476" r:id="rId16"/>
    <p:sldId id="455" r:id="rId17"/>
    <p:sldId id="478" r:id="rId18"/>
    <p:sldId id="467" r:id="rId19"/>
    <p:sldId id="468" r:id="rId20"/>
    <p:sldId id="477" r:id="rId21"/>
    <p:sldId id="469" r:id="rId22"/>
    <p:sldId id="470" r:id="rId23"/>
    <p:sldId id="257" r:id="rId24"/>
    <p:sldId id="268" r:id="rId25"/>
    <p:sldId id="263" r:id="rId26"/>
    <p:sldId id="466" r:id="rId27"/>
    <p:sldId id="266" r:id="rId28"/>
  </p:sldIdLst>
  <p:sldSz cx="14630400" cy="8229600"/>
  <p:notesSz cx="8229600" cy="14630400"/>
  <p:embeddedFontLst>
    <p:embeddedFont>
      <p:font typeface="Garamond" panose="02020404030301010803" pitchFamily="18" charset="0"/>
      <p:regular r:id="rId30"/>
      <p:bold r:id="rId31"/>
      <p:italic r:id="rId32"/>
    </p:embeddedFont>
    <p:embeddedFont>
      <p:font typeface="Instrument Sans Medium" panose="020B0604020202020204" charset="0"/>
      <p:regular r:id="rId33"/>
    </p:embeddedFont>
    <p:embeddedFont>
      <p:font typeface="Instrument Sans Semi Bold" panose="020B0604020202020204" charset="0"/>
      <p:regular r:id="rId34"/>
    </p:embeddedFont>
    <p:embeddedFont>
      <p:font typeface="Trebuchet MS" panose="020B0603020202020204" pitchFamily="34" charset="0"/>
      <p:regular r:id="rId35"/>
      <p:bold r:id="rId36"/>
      <p:italic r:id="rId37"/>
      <p:boldItalic r:id="rId38"/>
    </p:embeddedFont>
  </p:embeddedFontLst>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D00329A-292F-29A3-3B37-E6AC125135B4}" name="Ismail Taqui" initials="IT" userId="3ff30a35bb8c7ab4"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15A82EF-F06A-4AAF-9E16-5CF8FDFB855B}" v="3" dt="2025-09-30T19:19:08.955"/>
  </p1510:revLst>
</p1510:revInfo>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5157" autoAdjust="0"/>
  </p:normalViewPr>
  <p:slideViewPr>
    <p:cSldViewPr snapToGrid="0">
      <p:cViewPr varScale="1">
        <p:scale>
          <a:sx n="55" d="100"/>
          <a:sy n="55" d="100"/>
        </p:scale>
        <p:origin x="676" y="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font" Target="fonts/font5.fntdata"/><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3.fntdata"/><Relationship Id="rId37" Type="http://schemas.openxmlformats.org/officeDocument/2006/relationships/font" Target="fonts/font8.fntdata"/><Relationship Id="rId40" Type="http://schemas.openxmlformats.org/officeDocument/2006/relationships/viewProps" Target="viewProps.xml"/><Relationship Id="rId45" Type="http://schemas.microsoft.com/office/2018/10/relationships/authors" Targe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7.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2.fntdata"/><Relationship Id="rId44"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1.fntdata"/><Relationship Id="rId35" Type="http://schemas.openxmlformats.org/officeDocument/2006/relationships/font" Target="fonts/font6.fntdata"/><Relationship Id="rId43" Type="http://schemas.microsoft.com/office/2016/11/relationships/changesInfo" Target="changesInfos/changesInfo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4.fntdata"/><Relationship Id="rId38" Type="http://schemas.openxmlformats.org/officeDocument/2006/relationships/font" Target="fonts/font9.fntdata"/><Relationship Id="rId20" Type="http://schemas.openxmlformats.org/officeDocument/2006/relationships/slide" Target="slides/slide19.xml"/><Relationship Id="rId41"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Ismail Taqui" userId="3ff30a35bb8c7ab4" providerId="LiveId" clId="{815A82EF-F06A-4AAF-9E16-5CF8FDFB855B}"/>
    <pc:docChg chg="modSld sldOrd">
      <pc:chgData name="Ismail Taqui" userId="3ff30a35bb8c7ab4" providerId="LiveId" clId="{815A82EF-F06A-4AAF-9E16-5CF8FDFB855B}" dt="2025-09-30T19:25:13.143" v="25" actId="108"/>
      <pc:docMkLst>
        <pc:docMk/>
      </pc:docMkLst>
      <pc:sldChg chg="modSp mod">
        <pc:chgData name="Ismail Taqui" userId="3ff30a35bb8c7ab4" providerId="LiveId" clId="{815A82EF-F06A-4AAF-9E16-5CF8FDFB855B}" dt="2025-09-30T19:14:32.464" v="16" actId="20577"/>
        <pc:sldMkLst>
          <pc:docMk/>
          <pc:sldMk cId="0" sldId="256"/>
        </pc:sldMkLst>
        <pc:spChg chg="mod">
          <ac:chgData name="Ismail Taqui" userId="3ff30a35bb8c7ab4" providerId="LiveId" clId="{815A82EF-F06A-4AAF-9E16-5CF8FDFB855B}" dt="2025-09-30T19:14:32.464" v="16" actId="20577"/>
          <ac:spMkLst>
            <pc:docMk/>
            <pc:sldMk cId="0" sldId="256"/>
            <ac:spMk id="3" creationId="{00000000-0000-0000-0000-000000000000}"/>
          </ac:spMkLst>
        </pc:spChg>
      </pc:sldChg>
      <pc:sldChg chg="modSp mod">
        <pc:chgData name="Ismail Taqui" userId="3ff30a35bb8c7ab4" providerId="LiveId" clId="{815A82EF-F06A-4AAF-9E16-5CF8FDFB855B}" dt="2025-09-30T19:25:13.143" v="25" actId="108"/>
        <pc:sldMkLst>
          <pc:docMk/>
          <pc:sldMk cId="697931068" sldId="449"/>
        </pc:sldMkLst>
        <pc:spChg chg="mod">
          <ac:chgData name="Ismail Taqui" userId="3ff30a35bb8c7ab4" providerId="LiveId" clId="{815A82EF-F06A-4AAF-9E16-5CF8FDFB855B}" dt="2025-09-30T19:25:13.143" v="25" actId="108"/>
          <ac:spMkLst>
            <pc:docMk/>
            <pc:sldMk cId="697931068" sldId="449"/>
            <ac:spMk id="16" creationId="{AEBDBC48-9915-CE46-7A9E-7C5B22D48D92}"/>
          </ac:spMkLst>
        </pc:spChg>
      </pc:sldChg>
      <pc:sldChg chg="modSp">
        <pc:chgData name="Ismail Taqui" userId="3ff30a35bb8c7ab4" providerId="LiveId" clId="{815A82EF-F06A-4AAF-9E16-5CF8FDFB855B}" dt="2025-09-30T19:19:08.955" v="23" actId="1076"/>
        <pc:sldMkLst>
          <pc:docMk/>
          <pc:sldMk cId="2288918887" sldId="451"/>
        </pc:sldMkLst>
        <pc:picChg chg="mod">
          <ac:chgData name="Ismail Taqui" userId="3ff30a35bb8c7ab4" providerId="LiveId" clId="{815A82EF-F06A-4AAF-9E16-5CF8FDFB855B}" dt="2025-09-30T19:19:08.955" v="23" actId="1076"/>
          <ac:picMkLst>
            <pc:docMk/>
            <pc:sldMk cId="2288918887" sldId="451"/>
            <ac:picMk id="1026" creationId="{F9745490-B6AE-ECCF-6862-370E069AEBE3}"/>
          </ac:picMkLst>
        </pc:picChg>
      </pc:sldChg>
      <pc:sldChg chg="ord">
        <pc:chgData name="Ismail Taqui" userId="3ff30a35bb8c7ab4" providerId="LiveId" clId="{815A82EF-F06A-4AAF-9E16-5CF8FDFB855B}" dt="2025-09-30T19:17:44.908" v="18"/>
        <pc:sldMkLst>
          <pc:docMk/>
          <pc:sldMk cId="912897099" sldId="467"/>
        </pc:sldMkLst>
      </pc:sldChg>
      <pc:sldChg chg="ord">
        <pc:chgData name="Ismail Taqui" userId="3ff30a35bb8c7ab4" providerId="LiveId" clId="{815A82EF-F06A-4AAF-9E16-5CF8FDFB855B}" dt="2025-09-30T19:18:07.372" v="20"/>
        <pc:sldMkLst>
          <pc:docMk/>
          <pc:sldMk cId="2851948328" sldId="468"/>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file:///C:\Users\HP\Downloads\Copie%20de%20Fr.graphiques.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HP\Downloads\Copie%20de%20Fr.graphiques.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HP\Downloads\Copie%20de%20Fr.graphiques.xlsx"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accent1">
                    <a:lumMod val="75000"/>
                  </a:schemeClr>
                </a:solidFill>
                <a:latin typeface="+mn-lt"/>
                <a:ea typeface="+mn-ea"/>
                <a:cs typeface="+mn-cs"/>
              </a:defRPr>
            </a:pPr>
            <a:r>
              <a:rPr lang="en" sz="1400" b="1" i="0" u="none" strike="noStrike" kern="1200" spc="0" baseline="0" dirty="0">
                <a:solidFill>
                  <a:schemeClr val="accent1">
                    <a:lumMod val="75000"/>
                  </a:schemeClr>
                </a:solidFill>
              </a:rPr>
              <a:t>Evolution of the share of intra-OIC trade between 2006 and 2023</a:t>
            </a:r>
          </a:p>
          <a:p>
            <a:pPr>
              <a:defRPr sz="1200">
                <a:solidFill>
                  <a:schemeClr val="accent1">
                    <a:lumMod val="75000"/>
                  </a:schemeClr>
                </a:solidFill>
              </a:defRPr>
            </a:pPr>
            <a:r>
              <a:rPr lang="en" sz="1400" b="1" i="0" u="none" strike="noStrike" kern="1200" spc="0" baseline="0" dirty="0">
                <a:solidFill>
                  <a:schemeClr val="accent1">
                    <a:lumMod val="75000"/>
                  </a:schemeClr>
                </a:solidFill>
              </a:rPr>
              <a:t>Source: WITS, ITC, DOTS IMF and ICDT, January 2025</a:t>
            </a:r>
          </a:p>
          <a:p>
            <a:pPr>
              <a:defRPr sz="1200">
                <a:solidFill>
                  <a:schemeClr val="accent1">
                    <a:lumMod val="75000"/>
                  </a:schemeClr>
                </a:solidFill>
              </a:defRPr>
            </a:pPr>
            <a:r>
              <a:rPr lang="fr-FR" sz="1200" baseline="0" dirty="0">
                <a:solidFill>
                  <a:schemeClr val="accent1">
                    <a:lumMod val="75000"/>
                  </a:schemeClr>
                </a:solidFill>
              </a:rPr>
              <a:t> </a:t>
            </a:r>
            <a:endParaRPr lang="fr-FR" sz="1200" dirty="0">
              <a:solidFill>
                <a:schemeClr val="accent1">
                  <a:lumMod val="75000"/>
                </a:schemeClr>
              </a:solidFill>
            </a:endParaRPr>
          </a:p>
        </c:rich>
      </c:tx>
      <c:layout>
        <c:manualLayout>
          <c:xMode val="edge"/>
          <c:yMode val="edge"/>
          <c:x val="0.16227311169437153"/>
          <c:y val="7.7349958742628303E-2"/>
        </c:manualLayout>
      </c:layout>
      <c:overlay val="0"/>
      <c:spPr>
        <a:noFill/>
        <a:ln>
          <a:noFill/>
        </a:ln>
        <a:effectLst/>
      </c:spPr>
      <c:txPr>
        <a:bodyPr rot="0" spcFirstLastPara="1" vertOverflow="ellipsis" vert="horz" wrap="square" anchor="ctr" anchorCtr="1"/>
        <a:lstStyle/>
        <a:p>
          <a:pPr>
            <a:defRPr sz="1200" b="0" i="0" u="none" strike="noStrike" kern="1200" spc="0" baseline="0">
              <a:solidFill>
                <a:schemeClr val="accent1">
                  <a:lumMod val="75000"/>
                </a:schemeClr>
              </a:solidFill>
              <a:latin typeface="+mn-lt"/>
              <a:ea typeface="+mn-ea"/>
              <a:cs typeface="+mn-cs"/>
            </a:defRPr>
          </a:pPr>
          <a:endParaRPr lang="fr-FR"/>
        </a:p>
      </c:txPr>
    </c:title>
    <c:autoTitleDeleted val="0"/>
    <c:plotArea>
      <c:layout>
        <c:manualLayout>
          <c:layoutTarget val="inner"/>
          <c:xMode val="edge"/>
          <c:yMode val="edge"/>
          <c:x val="0.22722761738116068"/>
          <c:y val="0.23134084202646818"/>
          <c:w val="0.77277238261883929"/>
          <c:h val="0.68440796728430375"/>
        </c:manualLayout>
      </c:layout>
      <c:lineChart>
        <c:grouping val="stacked"/>
        <c:varyColors val="0"/>
        <c:ser>
          <c:idx val="0"/>
          <c:order val="0"/>
          <c:tx>
            <c:strRef>
              <c:f>'G27'!$A$5</c:f>
              <c:strCache>
                <c:ptCount val="1"/>
                <c:pt idx="0">
                  <c:v>Share of Intra-OIC exports</c:v>
                </c:pt>
              </c:strCache>
            </c:strRef>
          </c:tx>
          <c:spPr>
            <a:ln w="28575" cap="rnd">
              <a:solidFill>
                <a:schemeClr val="accent1"/>
              </a:solidFill>
              <a:round/>
            </a:ln>
            <a:effectLst/>
          </c:spPr>
          <c:marker>
            <c:symbol val="circle"/>
            <c:size val="5"/>
            <c:spPr>
              <a:solidFill>
                <a:schemeClr val="tx1"/>
              </a:solidFill>
              <a:ln w="9525">
                <a:solidFill>
                  <a:schemeClr val="accent1"/>
                </a:solidFill>
              </a:ln>
              <a:effectLst/>
            </c:spPr>
          </c:marker>
          <c:dLbls>
            <c:spPr>
              <a:solidFill>
                <a:schemeClr val="accent1">
                  <a:lumMod val="40000"/>
                  <a:lumOff val="60000"/>
                </a:schemeClr>
              </a:solidFill>
              <a:ln>
                <a:noFill/>
              </a:ln>
              <a:effectLst>
                <a:outerShdw blurRad="50800" dist="38100" dir="13500000" algn="br"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lumMod val="75000"/>
                        <a:lumOff val="25000"/>
                      </a:schemeClr>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'G27'!$B$4:$J$4</c:f>
              <c:numCache>
                <c:formatCode>General</c:formatCode>
                <c:ptCount val="9"/>
                <c:pt idx="0">
                  <c:v>2016</c:v>
                </c:pt>
                <c:pt idx="1">
                  <c:v>2017</c:v>
                </c:pt>
                <c:pt idx="2">
                  <c:v>2018</c:v>
                </c:pt>
                <c:pt idx="3">
                  <c:v>2019</c:v>
                </c:pt>
                <c:pt idx="4">
                  <c:v>2020</c:v>
                </c:pt>
                <c:pt idx="5">
                  <c:v>2021</c:v>
                </c:pt>
                <c:pt idx="6">
                  <c:v>2022</c:v>
                </c:pt>
                <c:pt idx="7">
                  <c:v>2023</c:v>
                </c:pt>
                <c:pt idx="8">
                  <c:v>2024</c:v>
                </c:pt>
              </c:numCache>
            </c:numRef>
          </c:cat>
          <c:val>
            <c:numRef>
              <c:f>'G27'!$B$5:$J$5</c:f>
              <c:numCache>
                <c:formatCode>0.00%</c:formatCode>
                <c:ptCount val="9"/>
                <c:pt idx="0">
                  <c:v>0.20002443002593892</c:v>
                </c:pt>
                <c:pt idx="1">
                  <c:v>0.20083117141666201</c:v>
                </c:pt>
                <c:pt idx="2">
                  <c:v>0.22419742878633891</c:v>
                </c:pt>
                <c:pt idx="3">
                  <c:v>0.19970470387469175</c:v>
                </c:pt>
                <c:pt idx="4">
                  <c:v>0.19757970881222053</c:v>
                </c:pt>
                <c:pt idx="5">
                  <c:v>0.19165985779538469</c:v>
                </c:pt>
                <c:pt idx="6">
                  <c:v>0.19196383413891488</c:v>
                </c:pt>
                <c:pt idx="7">
                  <c:v>0.18552811868891067</c:v>
                </c:pt>
                <c:pt idx="8">
                  <c:v>0.20279971347194692</c:v>
                </c:pt>
              </c:numCache>
            </c:numRef>
          </c:val>
          <c:smooth val="0"/>
          <c:extLst>
            <c:ext xmlns:c16="http://schemas.microsoft.com/office/drawing/2014/chart" uri="{C3380CC4-5D6E-409C-BE32-E72D297353CC}">
              <c16:uniqueId val="{00000000-9340-4EAE-9302-5F8A2418D73A}"/>
            </c:ext>
          </c:extLst>
        </c:ser>
        <c:ser>
          <c:idx val="1"/>
          <c:order val="1"/>
          <c:tx>
            <c:strRef>
              <c:f>'G27'!$A$6</c:f>
              <c:strCache>
                <c:ptCount val="1"/>
                <c:pt idx="0">
                  <c:v>Share of Intra-OIC imports</c:v>
                </c:pt>
              </c:strCache>
            </c:strRef>
          </c:tx>
          <c:spPr>
            <a:ln w="28575" cap="rnd">
              <a:solidFill>
                <a:schemeClr val="accent6">
                  <a:lumMod val="75000"/>
                </a:schemeClr>
              </a:solidFill>
              <a:round/>
            </a:ln>
            <a:effectLst/>
          </c:spPr>
          <c:marker>
            <c:symbol val="circle"/>
            <c:size val="5"/>
            <c:spPr>
              <a:solidFill>
                <a:schemeClr val="tx1"/>
              </a:solidFill>
              <a:ln w="9525">
                <a:solidFill>
                  <a:schemeClr val="accent2"/>
                </a:solidFill>
              </a:ln>
              <a:effectLst/>
            </c:spPr>
          </c:marker>
          <c:dLbls>
            <c:spPr>
              <a:solidFill>
                <a:schemeClr val="accent6">
                  <a:lumMod val="60000"/>
                  <a:lumOff val="40000"/>
                </a:schemeClr>
              </a:solidFill>
              <a:ln>
                <a:noFill/>
              </a:ln>
              <a:effectLst>
                <a:outerShdw blurRad="50800" dist="38100" dir="13500000" algn="br"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lumMod val="75000"/>
                        <a:lumOff val="25000"/>
                      </a:schemeClr>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'G27'!$B$4:$J$4</c:f>
              <c:numCache>
                <c:formatCode>General</c:formatCode>
                <c:ptCount val="9"/>
                <c:pt idx="0">
                  <c:v>2016</c:v>
                </c:pt>
                <c:pt idx="1">
                  <c:v>2017</c:v>
                </c:pt>
                <c:pt idx="2">
                  <c:v>2018</c:v>
                </c:pt>
                <c:pt idx="3">
                  <c:v>2019</c:v>
                </c:pt>
                <c:pt idx="4">
                  <c:v>2020</c:v>
                </c:pt>
                <c:pt idx="5">
                  <c:v>2021</c:v>
                </c:pt>
                <c:pt idx="6">
                  <c:v>2022</c:v>
                </c:pt>
                <c:pt idx="7">
                  <c:v>2023</c:v>
                </c:pt>
                <c:pt idx="8">
                  <c:v>2024</c:v>
                </c:pt>
              </c:numCache>
            </c:numRef>
          </c:cat>
          <c:val>
            <c:numRef>
              <c:f>'G27'!$B$6:$J$6</c:f>
              <c:numCache>
                <c:formatCode>0.00%</c:formatCode>
                <c:ptCount val="9"/>
                <c:pt idx="0">
                  <c:v>0.17377332066223178</c:v>
                </c:pt>
                <c:pt idx="1">
                  <c:v>0.19555988078584027</c:v>
                </c:pt>
                <c:pt idx="2">
                  <c:v>0.19629100042950892</c:v>
                </c:pt>
                <c:pt idx="3">
                  <c:v>0.17935422404494261</c:v>
                </c:pt>
                <c:pt idx="4">
                  <c:v>0.1935681076213604</c:v>
                </c:pt>
                <c:pt idx="5">
                  <c:v>0.18898189828437026</c:v>
                </c:pt>
                <c:pt idx="6">
                  <c:v>0.19334468896982929</c:v>
                </c:pt>
                <c:pt idx="7">
                  <c:v>0.19770446347800621</c:v>
                </c:pt>
                <c:pt idx="8">
                  <c:v>0.2043926085054574</c:v>
                </c:pt>
              </c:numCache>
            </c:numRef>
          </c:val>
          <c:smooth val="0"/>
          <c:extLst>
            <c:ext xmlns:c16="http://schemas.microsoft.com/office/drawing/2014/chart" uri="{C3380CC4-5D6E-409C-BE32-E72D297353CC}">
              <c16:uniqueId val="{00000001-9340-4EAE-9302-5F8A2418D73A}"/>
            </c:ext>
          </c:extLst>
        </c:ser>
        <c:ser>
          <c:idx val="2"/>
          <c:order val="2"/>
          <c:tx>
            <c:strRef>
              <c:f>'G27'!$A$7</c:f>
              <c:strCache>
                <c:ptCount val="1"/>
                <c:pt idx="0">
                  <c:v>Share of Intra-OIC trade</c:v>
                </c:pt>
              </c:strCache>
            </c:strRef>
          </c:tx>
          <c:spPr>
            <a:ln w="28575" cap="rnd">
              <a:solidFill>
                <a:schemeClr val="accent3"/>
              </a:solidFill>
              <a:round/>
            </a:ln>
            <a:effectLst/>
          </c:spPr>
          <c:marker>
            <c:symbol val="circle"/>
            <c:size val="5"/>
            <c:spPr>
              <a:solidFill>
                <a:schemeClr val="tx1"/>
              </a:solidFill>
              <a:ln w="9525">
                <a:solidFill>
                  <a:schemeClr val="accent3"/>
                </a:solidFill>
              </a:ln>
              <a:effectLst/>
            </c:spPr>
          </c:marker>
          <c:dLbls>
            <c:spPr>
              <a:solidFill>
                <a:schemeClr val="accent3">
                  <a:lumMod val="60000"/>
                  <a:lumOff val="40000"/>
                </a:schemeClr>
              </a:solidFill>
              <a:ln>
                <a:noFill/>
              </a:ln>
              <a:effectLst>
                <a:outerShdw blurRad="50800" dist="38100" dir="13500000" algn="br"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lumMod val="75000"/>
                        <a:lumOff val="25000"/>
                      </a:schemeClr>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'G27'!$B$4:$J$4</c:f>
              <c:numCache>
                <c:formatCode>General</c:formatCode>
                <c:ptCount val="9"/>
                <c:pt idx="0">
                  <c:v>2016</c:v>
                </c:pt>
                <c:pt idx="1">
                  <c:v>2017</c:v>
                </c:pt>
                <c:pt idx="2">
                  <c:v>2018</c:v>
                </c:pt>
                <c:pt idx="3">
                  <c:v>2019</c:v>
                </c:pt>
                <c:pt idx="4">
                  <c:v>2020</c:v>
                </c:pt>
                <c:pt idx="5">
                  <c:v>2021</c:v>
                </c:pt>
                <c:pt idx="6">
                  <c:v>2022</c:v>
                </c:pt>
                <c:pt idx="7">
                  <c:v>2023</c:v>
                </c:pt>
                <c:pt idx="8">
                  <c:v>2024</c:v>
                </c:pt>
              </c:numCache>
            </c:numRef>
          </c:cat>
          <c:val>
            <c:numRef>
              <c:f>'G27'!$B$7:$J$7</c:f>
              <c:numCache>
                <c:formatCode>0.00%</c:formatCode>
                <c:ptCount val="9"/>
                <c:pt idx="0">
                  <c:v>0.18689887534408534</c:v>
                </c:pt>
                <c:pt idx="1">
                  <c:v>0.19819552610125113</c:v>
                </c:pt>
                <c:pt idx="2">
                  <c:v>0.21024421460792392</c:v>
                </c:pt>
                <c:pt idx="3">
                  <c:v>0.18952946395981718</c:v>
                </c:pt>
                <c:pt idx="4">
                  <c:v>0.19557390821679047</c:v>
                </c:pt>
                <c:pt idx="5">
                  <c:v>0.19032087803987746</c:v>
                </c:pt>
                <c:pt idx="6">
                  <c:v>0.1926542615543721</c:v>
                </c:pt>
                <c:pt idx="7">
                  <c:v>0.19161629108345846</c:v>
                </c:pt>
                <c:pt idx="8">
                  <c:v>0.20360572586072148</c:v>
                </c:pt>
              </c:numCache>
            </c:numRef>
          </c:val>
          <c:smooth val="0"/>
          <c:extLst>
            <c:ext xmlns:c16="http://schemas.microsoft.com/office/drawing/2014/chart" uri="{C3380CC4-5D6E-409C-BE32-E72D297353CC}">
              <c16:uniqueId val="{00000002-9340-4EAE-9302-5F8A2418D73A}"/>
            </c:ext>
          </c:extLst>
        </c:ser>
        <c:dLbls>
          <c:dLblPos val="ctr"/>
          <c:showLegendKey val="0"/>
          <c:showVal val="1"/>
          <c:showCatName val="0"/>
          <c:showSerName val="0"/>
          <c:showPercent val="0"/>
          <c:showBubbleSize val="0"/>
        </c:dLbls>
        <c:marker val="1"/>
        <c:smooth val="0"/>
        <c:axId val="1493609727"/>
        <c:axId val="1493587647"/>
      </c:lineChart>
      <c:catAx>
        <c:axId val="149360972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endParaRPr lang="fr-FR"/>
          </a:p>
        </c:txPr>
        <c:crossAx val="1493587647"/>
        <c:crosses val="autoZero"/>
        <c:auto val="1"/>
        <c:lblAlgn val="ctr"/>
        <c:lblOffset val="100"/>
        <c:noMultiLvlLbl val="0"/>
      </c:catAx>
      <c:valAx>
        <c:axId val="1493587647"/>
        <c:scaling>
          <c:orientation val="minMax"/>
        </c:scaling>
        <c:delete val="1"/>
        <c:axPos val="l"/>
        <c:numFmt formatCode="0.00%" sourceLinked="1"/>
        <c:majorTickMark val="none"/>
        <c:minorTickMark val="none"/>
        <c:tickLblPos val="nextTo"/>
        <c:crossAx val="1493609727"/>
        <c:crosses val="autoZero"/>
        <c:crossBetween val="between"/>
      </c:valAx>
      <c:spPr>
        <a:noFill/>
        <a:ln w="25400">
          <a:noFill/>
        </a:ln>
        <a:effectLst/>
      </c:spPr>
    </c:plotArea>
    <c:legend>
      <c:legendPos val="r"/>
      <c:legendEntry>
        <c:idx val="0"/>
        <c:txPr>
          <a:bodyPr rot="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fr-FR"/>
          </a:p>
        </c:txPr>
      </c:legendEntry>
      <c:legendEntry>
        <c:idx val="1"/>
        <c:txPr>
          <a:bodyPr rot="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fr-FR"/>
          </a:p>
        </c:txPr>
      </c:legendEntry>
      <c:legendEntry>
        <c:idx val="2"/>
        <c:txPr>
          <a:bodyPr rot="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fr-FR"/>
          </a:p>
        </c:txPr>
      </c:legendEntry>
      <c:layout>
        <c:manualLayout>
          <c:xMode val="edge"/>
          <c:yMode val="edge"/>
          <c:x val="8.7001452189986658E-3"/>
          <c:y val="0.28033194815744417"/>
          <c:w val="0.21602741324001168"/>
          <c:h val="0.55872932253725316"/>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zero"/>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000" b="1" i="0" u="none" strike="noStrike" kern="1200" cap="all" baseline="0">
                <a:solidFill>
                  <a:schemeClr val="tx1">
                    <a:lumMod val="65000"/>
                    <a:lumOff val="35000"/>
                  </a:schemeClr>
                </a:solidFill>
                <a:latin typeface="+mn-lt"/>
                <a:ea typeface="+mn-ea"/>
                <a:cs typeface="+mn-cs"/>
              </a:defRPr>
            </a:pPr>
            <a:r>
              <a:rPr lang="en" sz="1000" b="1" i="0" u="none" strike="noStrike" kern="1200" cap="all" baseline="0" dirty="0">
                <a:solidFill>
                  <a:schemeClr val="accent1"/>
                </a:solidFill>
              </a:rPr>
              <a:t>Product structure of </a:t>
            </a:r>
            <a:r>
              <a:rPr lang="en" sz="1000" b="1" i="0" u="none" strike="noStrike" kern="1200" cap="all" baseline="0" dirty="0" err="1">
                <a:solidFill>
                  <a:schemeClr val="accent1"/>
                </a:solidFill>
              </a:rPr>
              <a:t>OIC </a:t>
            </a:r>
            <a:endParaRPr lang="fr-FR" sz="1000" b="1" i="0" u="none" strike="noStrike" kern="1200" cap="all" baseline="0" dirty="0">
              <a:solidFill>
                <a:schemeClr val="accent1"/>
              </a:solidFill>
            </a:endParaRPr>
          </a:p>
          <a:p>
            <a:pPr>
              <a:defRPr sz="1000"/>
            </a:pPr>
            <a:r>
              <a:rPr lang="en" sz="1000" b="1" i="0" u="none" strike="noStrike" kern="1200" cap="all" baseline="0" dirty="0">
                <a:solidFill>
                  <a:schemeClr val="accent1"/>
                </a:solidFill>
              </a:rPr>
              <a:t>SOURCE : WITS, CALCULATION ICDT , February 2023</a:t>
            </a:r>
            <a:endParaRPr lang="fr-FR" sz="1000" b="1" i="0" u="none" strike="noStrike" kern="1200" cap="all" baseline="0" dirty="0">
              <a:solidFill>
                <a:schemeClr val="accent1"/>
              </a:solidFill>
            </a:endParaRPr>
          </a:p>
        </c:rich>
      </c:tx>
      <c:overlay val="0"/>
      <c:spPr>
        <a:noFill/>
        <a:ln>
          <a:noFill/>
        </a:ln>
        <a:effectLst/>
      </c:spPr>
      <c:txPr>
        <a:bodyPr rot="0" spcFirstLastPara="1" vertOverflow="ellipsis" vert="horz" wrap="square" anchor="ctr" anchorCtr="1"/>
        <a:lstStyle/>
        <a:p>
          <a:pPr>
            <a:defRPr sz="1000" b="1" i="0" u="none" strike="noStrike" kern="1200" cap="all" baseline="0">
              <a:solidFill>
                <a:schemeClr val="tx1">
                  <a:lumMod val="65000"/>
                  <a:lumOff val="35000"/>
                </a:schemeClr>
              </a:solidFill>
              <a:latin typeface="+mn-lt"/>
              <a:ea typeface="+mn-ea"/>
              <a:cs typeface="+mn-cs"/>
            </a:defRPr>
          </a:pPr>
          <a:endParaRPr lang="fr-FR"/>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spPr>
            <a:ln>
              <a:solidFill>
                <a:schemeClr val="tx1"/>
              </a:solidFill>
            </a:ln>
          </c:spPr>
          <c:explosion val="1"/>
          <c:dPt>
            <c:idx val="0"/>
            <c:bubble3D val="0"/>
            <c:spPr>
              <a:solidFill>
                <a:schemeClr val="accent1"/>
              </a:solidFill>
              <a:ln>
                <a:solidFill>
                  <a:schemeClr val="tx1"/>
                </a:solidFill>
              </a:ln>
              <a:effectLst>
                <a:outerShdw blurRad="88900" sx="102000" sy="102000" algn="ctr" rotWithShape="0">
                  <a:prstClr val="black">
                    <a:alpha val="10000"/>
                  </a:prstClr>
                </a:outerShdw>
              </a:effectLst>
              <a:scene3d>
                <a:camera prst="orthographicFront"/>
                <a:lightRig rig="threePt" dir="t"/>
              </a:scene3d>
              <a:sp3d>
                <a:bevelT w="127000" h="127000"/>
                <a:bevelB w="127000" h="127000"/>
                <a:contourClr>
                  <a:schemeClr val="tx1"/>
                </a:contourClr>
              </a:sp3d>
            </c:spPr>
            <c:extLst>
              <c:ext xmlns:c16="http://schemas.microsoft.com/office/drawing/2014/chart" uri="{C3380CC4-5D6E-409C-BE32-E72D297353CC}">
                <c16:uniqueId val="{00000001-D922-42A3-946D-587B8F2A23FC}"/>
              </c:ext>
            </c:extLst>
          </c:dPt>
          <c:dPt>
            <c:idx val="1"/>
            <c:bubble3D val="0"/>
            <c:spPr>
              <a:solidFill>
                <a:schemeClr val="accent2"/>
              </a:solidFill>
              <a:ln>
                <a:solidFill>
                  <a:schemeClr val="tx1"/>
                </a:solidFill>
              </a:ln>
              <a:effectLst>
                <a:outerShdw blurRad="88900" sx="102000" sy="102000" algn="ctr" rotWithShape="0">
                  <a:prstClr val="black">
                    <a:alpha val="10000"/>
                  </a:prstClr>
                </a:outerShdw>
              </a:effectLst>
              <a:scene3d>
                <a:camera prst="orthographicFront"/>
                <a:lightRig rig="threePt" dir="t"/>
              </a:scene3d>
              <a:sp3d>
                <a:bevelT w="127000" h="127000"/>
                <a:bevelB w="127000" h="127000"/>
                <a:contourClr>
                  <a:schemeClr val="tx1"/>
                </a:contourClr>
              </a:sp3d>
            </c:spPr>
            <c:extLst>
              <c:ext xmlns:c16="http://schemas.microsoft.com/office/drawing/2014/chart" uri="{C3380CC4-5D6E-409C-BE32-E72D297353CC}">
                <c16:uniqueId val="{00000003-D922-42A3-946D-587B8F2A23FC}"/>
              </c:ext>
            </c:extLst>
          </c:dPt>
          <c:dPt>
            <c:idx val="2"/>
            <c:bubble3D val="0"/>
            <c:spPr>
              <a:solidFill>
                <a:schemeClr val="accent3"/>
              </a:solidFill>
              <a:ln>
                <a:solidFill>
                  <a:schemeClr val="tx1"/>
                </a:solidFill>
              </a:ln>
              <a:effectLst>
                <a:outerShdw blurRad="88900" sx="102000" sy="102000" algn="ctr" rotWithShape="0">
                  <a:prstClr val="black">
                    <a:alpha val="10000"/>
                  </a:prstClr>
                </a:outerShdw>
              </a:effectLst>
              <a:scene3d>
                <a:camera prst="orthographicFront"/>
                <a:lightRig rig="threePt" dir="t"/>
              </a:scene3d>
              <a:sp3d>
                <a:bevelT w="127000" h="127000"/>
                <a:bevelB w="127000" h="127000"/>
                <a:contourClr>
                  <a:schemeClr val="tx1"/>
                </a:contourClr>
              </a:sp3d>
            </c:spPr>
            <c:extLst>
              <c:ext xmlns:c16="http://schemas.microsoft.com/office/drawing/2014/chart" uri="{C3380CC4-5D6E-409C-BE32-E72D297353CC}">
                <c16:uniqueId val="{00000005-D922-42A3-946D-587B8F2A23FC}"/>
              </c:ext>
            </c:extLst>
          </c:dPt>
          <c:dPt>
            <c:idx val="3"/>
            <c:bubble3D val="0"/>
            <c:spPr>
              <a:solidFill>
                <a:srgbClr val="7030A0"/>
              </a:solidFill>
              <a:ln>
                <a:solidFill>
                  <a:srgbClr val="7030A0"/>
                </a:solidFill>
              </a:ln>
              <a:effectLst>
                <a:outerShdw blurRad="88900" sx="102000" sy="102000" algn="ctr" rotWithShape="0">
                  <a:prstClr val="black">
                    <a:alpha val="10000"/>
                  </a:prstClr>
                </a:outerShdw>
              </a:effectLst>
              <a:scene3d>
                <a:camera prst="orthographicFront"/>
                <a:lightRig rig="threePt" dir="t"/>
              </a:scene3d>
              <a:sp3d>
                <a:bevelT w="127000" h="127000"/>
                <a:bevelB w="127000" h="127000"/>
                <a:contourClr>
                  <a:srgbClr val="7030A0"/>
                </a:contourClr>
              </a:sp3d>
            </c:spPr>
            <c:extLst>
              <c:ext xmlns:c16="http://schemas.microsoft.com/office/drawing/2014/chart" uri="{C3380CC4-5D6E-409C-BE32-E72D297353CC}">
                <c16:uniqueId val="{00000007-D922-42A3-946D-587B8F2A23FC}"/>
              </c:ext>
            </c:extLst>
          </c:dPt>
          <c:dPt>
            <c:idx val="4"/>
            <c:bubble3D val="0"/>
            <c:spPr>
              <a:solidFill>
                <a:schemeClr val="accent5"/>
              </a:solidFill>
              <a:ln>
                <a:solidFill>
                  <a:schemeClr val="tx1"/>
                </a:solidFill>
              </a:ln>
              <a:effectLst>
                <a:outerShdw blurRad="88900" sx="102000" sy="102000" algn="ctr" rotWithShape="0">
                  <a:prstClr val="black">
                    <a:alpha val="10000"/>
                  </a:prstClr>
                </a:outerShdw>
              </a:effectLst>
              <a:scene3d>
                <a:camera prst="orthographicFront"/>
                <a:lightRig rig="threePt" dir="t"/>
              </a:scene3d>
              <a:sp3d>
                <a:bevelT w="127000" h="127000"/>
                <a:bevelB w="127000" h="127000"/>
                <a:contourClr>
                  <a:schemeClr val="tx1"/>
                </a:contourClr>
              </a:sp3d>
            </c:spPr>
            <c:extLst>
              <c:ext xmlns:c16="http://schemas.microsoft.com/office/drawing/2014/chart" uri="{C3380CC4-5D6E-409C-BE32-E72D297353CC}">
                <c16:uniqueId val="{00000009-D922-42A3-946D-587B8F2A23FC}"/>
              </c:ext>
            </c:extLst>
          </c:dPt>
          <c:dPt>
            <c:idx val="5"/>
            <c:bubble3D val="0"/>
            <c:spPr>
              <a:solidFill>
                <a:schemeClr val="accent6">
                  <a:lumMod val="75000"/>
                </a:schemeClr>
              </a:solidFill>
              <a:ln>
                <a:solidFill>
                  <a:schemeClr val="tx1"/>
                </a:solidFill>
              </a:ln>
              <a:effectLst>
                <a:outerShdw blurRad="88900" sx="102000" sy="102000" algn="ctr" rotWithShape="0">
                  <a:prstClr val="black">
                    <a:alpha val="10000"/>
                  </a:prstClr>
                </a:outerShdw>
              </a:effectLst>
              <a:scene3d>
                <a:camera prst="orthographicFront"/>
                <a:lightRig rig="threePt" dir="t"/>
              </a:scene3d>
              <a:sp3d>
                <a:bevelT w="127000" h="127000"/>
                <a:bevelB w="127000" h="127000"/>
                <a:contourClr>
                  <a:schemeClr val="tx1"/>
                </a:contourClr>
              </a:sp3d>
            </c:spPr>
            <c:extLst>
              <c:ext xmlns:c16="http://schemas.microsoft.com/office/drawing/2014/chart" uri="{C3380CC4-5D6E-409C-BE32-E72D297353CC}">
                <c16:uniqueId val="{0000000B-D922-42A3-946D-587B8F2A23FC}"/>
              </c:ext>
            </c:extLst>
          </c:dPt>
          <c:dLbls>
            <c:dLbl>
              <c:idx val="0"/>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1"/>
                      </a:solidFill>
                      <a:latin typeface="+mn-lt"/>
                      <a:ea typeface="+mn-ea"/>
                      <a:cs typeface="+mn-cs"/>
                    </a:defRPr>
                  </a:pPr>
                  <a:endParaRPr lang="fr-FR"/>
                </a:p>
              </c:txPr>
              <c:dLblPos val="outEnd"/>
              <c:showLegendKey val="0"/>
              <c:showVal val="0"/>
              <c:showCatName val="1"/>
              <c:showSerName val="0"/>
              <c:showPercent val="1"/>
              <c:showBubbleSize val="0"/>
              <c:extLst>
                <c:ext xmlns:c16="http://schemas.microsoft.com/office/drawing/2014/chart" uri="{C3380CC4-5D6E-409C-BE32-E72D297353CC}">
                  <c16:uniqueId val="{00000001-D922-42A3-946D-587B8F2A23FC}"/>
                </c:ext>
              </c:extLst>
            </c:dLbl>
            <c:dLbl>
              <c:idx val="1"/>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2"/>
                      </a:solidFill>
                      <a:latin typeface="+mn-lt"/>
                      <a:ea typeface="+mn-ea"/>
                      <a:cs typeface="+mn-cs"/>
                    </a:defRPr>
                  </a:pPr>
                  <a:endParaRPr lang="fr-FR"/>
                </a:p>
              </c:txPr>
              <c:dLblPos val="outEnd"/>
              <c:showLegendKey val="0"/>
              <c:showVal val="0"/>
              <c:showCatName val="1"/>
              <c:showSerName val="0"/>
              <c:showPercent val="1"/>
              <c:showBubbleSize val="0"/>
              <c:extLst>
                <c:ext xmlns:c16="http://schemas.microsoft.com/office/drawing/2014/chart" uri="{C3380CC4-5D6E-409C-BE32-E72D297353CC}">
                  <c16:uniqueId val="{00000003-D922-42A3-946D-587B8F2A23FC}"/>
                </c:ext>
              </c:extLst>
            </c:dLbl>
            <c:dLbl>
              <c:idx val="2"/>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3"/>
                      </a:solidFill>
                      <a:latin typeface="+mn-lt"/>
                      <a:ea typeface="+mn-ea"/>
                      <a:cs typeface="+mn-cs"/>
                    </a:defRPr>
                  </a:pPr>
                  <a:endParaRPr lang="fr-FR"/>
                </a:p>
              </c:txPr>
              <c:dLblPos val="outEnd"/>
              <c:showLegendKey val="0"/>
              <c:showVal val="0"/>
              <c:showCatName val="1"/>
              <c:showSerName val="0"/>
              <c:showPercent val="1"/>
              <c:showBubbleSize val="0"/>
              <c:extLst>
                <c:ext xmlns:c16="http://schemas.microsoft.com/office/drawing/2014/chart" uri="{C3380CC4-5D6E-409C-BE32-E72D297353CC}">
                  <c16:uniqueId val="{00000005-D922-42A3-946D-587B8F2A23FC}"/>
                </c:ext>
              </c:extLst>
            </c:dLbl>
            <c:dLbl>
              <c:idx val="3"/>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rgbClr val="7030A0"/>
                      </a:solidFill>
                      <a:latin typeface="+mn-lt"/>
                      <a:ea typeface="+mn-ea"/>
                      <a:cs typeface="+mn-cs"/>
                    </a:defRPr>
                  </a:pPr>
                  <a:endParaRPr lang="fr-FR"/>
                </a:p>
              </c:txPr>
              <c:dLblPos val="outEnd"/>
              <c:showLegendKey val="0"/>
              <c:showVal val="0"/>
              <c:showCatName val="1"/>
              <c:showSerName val="0"/>
              <c:showPercent val="1"/>
              <c:showBubbleSize val="0"/>
              <c:extLst>
                <c:ext xmlns:c16="http://schemas.microsoft.com/office/drawing/2014/chart" uri="{C3380CC4-5D6E-409C-BE32-E72D297353CC}">
                  <c16:uniqueId val="{00000007-D922-42A3-946D-587B8F2A23FC}"/>
                </c:ext>
              </c:extLst>
            </c:dLbl>
            <c:dLbl>
              <c:idx val="4"/>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5"/>
                      </a:solidFill>
                      <a:latin typeface="+mn-lt"/>
                      <a:ea typeface="+mn-ea"/>
                      <a:cs typeface="+mn-cs"/>
                    </a:defRPr>
                  </a:pPr>
                  <a:endParaRPr lang="fr-FR"/>
                </a:p>
              </c:txPr>
              <c:dLblPos val="outEnd"/>
              <c:showLegendKey val="0"/>
              <c:showVal val="0"/>
              <c:showCatName val="1"/>
              <c:showSerName val="0"/>
              <c:showPercent val="1"/>
              <c:showBubbleSize val="0"/>
              <c:extLst>
                <c:ext xmlns:c16="http://schemas.microsoft.com/office/drawing/2014/chart" uri="{C3380CC4-5D6E-409C-BE32-E72D297353CC}">
                  <c16:uniqueId val="{00000009-D922-42A3-946D-587B8F2A23FC}"/>
                </c:ext>
              </c:extLst>
            </c:dLbl>
            <c:dLbl>
              <c:idx val="5"/>
              <c:spPr>
                <a:noFill/>
                <a:ln>
                  <a:noFill/>
                </a:ln>
                <a:effectLst/>
              </c:spPr>
              <c:txPr>
                <a:bodyPr rot="0" spcFirstLastPara="1" vertOverflow="ellipsis" vert="horz" wrap="square" lIns="38100" tIns="19050" rIns="38100" bIns="19050" anchor="ctr" anchorCtr="1">
                  <a:noAutofit/>
                </a:bodyPr>
                <a:lstStyle/>
                <a:p>
                  <a:pPr>
                    <a:defRPr sz="1000" b="1" i="0" u="none" strike="noStrike" kern="1200" spc="0" baseline="0">
                      <a:solidFill>
                        <a:schemeClr val="accent6">
                          <a:lumMod val="75000"/>
                        </a:schemeClr>
                      </a:solidFill>
                      <a:latin typeface="+mn-lt"/>
                      <a:ea typeface="+mn-ea"/>
                      <a:cs typeface="+mn-cs"/>
                    </a:defRPr>
                  </a:pPr>
                  <a:endParaRPr lang="fr-FR"/>
                </a:p>
              </c:txPr>
              <c:dLblPos val="outEnd"/>
              <c:showLegendKey val="0"/>
              <c:showVal val="0"/>
              <c:showCatName val="1"/>
              <c:showSerName val="0"/>
              <c:showPercent val="1"/>
              <c:showBubbleSize val="0"/>
              <c:extLst>
                <c:ext xmlns:c15="http://schemas.microsoft.com/office/drawing/2012/chart" uri="{CE6537A1-D6FC-4f65-9D91-7224C49458BB}">
                  <c15:layout>
                    <c:manualLayout>
                      <c:w val="0.25360985093972782"/>
                      <c:h val="0.14786377708978329"/>
                    </c:manualLayout>
                  </c15:layout>
                </c:ext>
                <c:ext xmlns:c16="http://schemas.microsoft.com/office/drawing/2014/chart" uri="{C3380CC4-5D6E-409C-BE32-E72D297353CC}">
                  <c16:uniqueId val="{0000000B-D922-42A3-946D-587B8F2A23FC}"/>
                </c:ext>
              </c:extLst>
            </c:dLbl>
            <c:spPr>
              <a:noFill/>
              <a:ln>
                <a:noFill/>
              </a:ln>
              <a:effectLst/>
            </c:sp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'G25'!$A$2:$A$7</c:f>
              <c:strCache>
                <c:ptCount val="6"/>
                <c:pt idx="0">
                  <c:v>Food products</c:v>
                </c:pt>
                <c:pt idx="1">
                  <c:v>Fuels</c:v>
                </c:pt>
                <c:pt idx="2">
                  <c:v>Chemicals</c:v>
                </c:pt>
                <c:pt idx="3">
                  <c:v>Manufactured goods</c:v>
                </c:pt>
                <c:pt idx="4">
                  <c:v>Non-edible raw materials</c:v>
                </c:pt>
                <c:pt idx="5">
                  <c:v>Machinery and transport equipment</c:v>
                </c:pt>
              </c:strCache>
            </c:strRef>
          </c:cat>
          <c:val>
            <c:numRef>
              <c:f>'G25'!$B$2:$B$7</c:f>
              <c:numCache>
                <c:formatCode>0.00%</c:formatCode>
                <c:ptCount val="6"/>
                <c:pt idx="0" formatCode="0.000%">
                  <c:v>0.21153405543087281</c:v>
                </c:pt>
                <c:pt idx="1">
                  <c:v>0.18249008329233701</c:v>
                </c:pt>
                <c:pt idx="2" formatCode="0.000%">
                  <c:v>9.1034514478332038E-2</c:v>
                </c:pt>
                <c:pt idx="3" formatCode="0.000%">
                  <c:v>0.26034178406401876</c:v>
                </c:pt>
                <c:pt idx="4" formatCode="0.000%">
                  <c:v>7.6949154285642279E-2</c:v>
                </c:pt>
                <c:pt idx="5" formatCode="0.000%">
                  <c:v>0.17765040844879765</c:v>
                </c:pt>
              </c:numCache>
            </c:numRef>
          </c:val>
          <c:extLst>
            <c:ext xmlns:c16="http://schemas.microsoft.com/office/drawing/2014/chart" uri="{C3380CC4-5D6E-409C-BE32-E72D297353CC}">
              <c16:uniqueId val="{0000000C-D922-42A3-946D-587B8F2A23FC}"/>
            </c:ext>
          </c:extLst>
        </c:ser>
        <c:dLbls>
          <c:dLblPos val="outEnd"/>
          <c:showLegendKey val="0"/>
          <c:showVal val="0"/>
          <c:showCatName val="1"/>
          <c:showSerName val="0"/>
          <c:showPercent val="0"/>
          <c:showBubbleSize val="0"/>
          <c:showLeaderLines val="1"/>
        </c:dLbls>
      </c:pie3D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cap="all" baseline="0">
                <a:solidFill>
                  <a:schemeClr val="tx1">
                    <a:lumMod val="65000"/>
                    <a:lumOff val="35000"/>
                  </a:schemeClr>
                </a:solidFill>
                <a:latin typeface="+mn-lt"/>
                <a:ea typeface="+mn-ea"/>
                <a:cs typeface="+mn-cs"/>
              </a:defRPr>
            </a:pPr>
            <a:r>
              <a:rPr lang="en-US" sz="1200" b="1" i="0" u="none" strike="noStrike" kern="1200" cap="all" baseline="0" noProof="0" dirty="0">
                <a:solidFill>
                  <a:schemeClr val="accent1"/>
                </a:solidFill>
              </a:rPr>
              <a:t>Intra-OIC Trade Actors in 2024 (in USD billions )</a:t>
            </a:r>
          </a:p>
          <a:p>
            <a:pPr>
              <a:defRPr/>
            </a:pPr>
            <a:r>
              <a:rPr lang="en-US" sz="1200" b="1" i="0" u="none" strike="noStrike" kern="1200" cap="all" baseline="0" noProof="0" dirty="0">
                <a:solidFill>
                  <a:schemeClr val="accent1"/>
                </a:solidFill>
              </a:rPr>
              <a:t>Source: IMF Dots, January 2025</a:t>
            </a:r>
          </a:p>
        </c:rich>
      </c:tx>
      <c:overlay val="0"/>
      <c:spPr>
        <a:noFill/>
        <a:ln>
          <a:noFill/>
        </a:ln>
        <a:effectLst/>
      </c:spPr>
      <c:txPr>
        <a:bodyPr rot="0" spcFirstLastPara="1" vertOverflow="ellipsis" vert="horz" wrap="square" anchor="ctr" anchorCtr="1"/>
        <a:lstStyle/>
        <a:p>
          <a:pPr>
            <a:defRPr sz="1600" b="1" i="0" u="none" strike="noStrike" kern="1200" cap="all" baseline="0">
              <a:solidFill>
                <a:schemeClr val="tx1">
                  <a:lumMod val="65000"/>
                  <a:lumOff val="35000"/>
                </a:schemeClr>
              </a:solidFill>
              <a:latin typeface="+mn-lt"/>
              <a:ea typeface="+mn-ea"/>
              <a:cs typeface="+mn-cs"/>
            </a:defRPr>
          </a:pPr>
          <a:endParaRPr lang="fr-FR"/>
        </a:p>
      </c:txPr>
    </c:title>
    <c:autoTitleDeleted val="0"/>
    <c:plotArea>
      <c:layout/>
      <c:pieChart>
        <c:varyColors val="1"/>
        <c:ser>
          <c:idx val="0"/>
          <c:order val="0"/>
          <c:tx>
            <c:strRef>
              <c:f>'G24'!$B$8</c:f>
              <c:strCache>
                <c:ptCount val="1"/>
                <c:pt idx="0">
                  <c:v>Commerce Intra-OCI</c:v>
                </c:pt>
              </c:strCache>
            </c:strRef>
          </c:tx>
          <c:dPt>
            <c:idx val="0"/>
            <c:bubble3D val="0"/>
            <c:spPr>
              <a:solidFill>
                <a:schemeClr val="accent1"/>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1-6FA4-43F6-B8C4-3B339624AA6F}"/>
              </c:ext>
            </c:extLst>
          </c:dPt>
          <c:dPt>
            <c:idx val="1"/>
            <c:bubble3D val="0"/>
            <c:spPr>
              <a:solidFill>
                <a:schemeClr val="accent2"/>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3-6FA4-43F6-B8C4-3B339624AA6F}"/>
              </c:ext>
            </c:extLst>
          </c:dPt>
          <c:dPt>
            <c:idx val="2"/>
            <c:bubble3D val="0"/>
            <c:spPr>
              <a:solidFill>
                <a:schemeClr val="accent3"/>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5-6FA4-43F6-B8C4-3B339624AA6F}"/>
              </c:ext>
            </c:extLst>
          </c:dPt>
          <c:dPt>
            <c:idx val="3"/>
            <c:bubble3D val="0"/>
            <c:spPr>
              <a:solidFill>
                <a:schemeClr val="accent4"/>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7-6FA4-43F6-B8C4-3B339624AA6F}"/>
              </c:ext>
            </c:extLst>
          </c:dPt>
          <c:dPt>
            <c:idx val="4"/>
            <c:bubble3D val="0"/>
            <c:spPr>
              <a:solidFill>
                <a:schemeClr val="accent5"/>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9-6FA4-43F6-B8C4-3B339624AA6F}"/>
              </c:ext>
            </c:extLst>
          </c:dPt>
          <c:dPt>
            <c:idx val="5"/>
            <c:bubble3D val="0"/>
            <c:spPr>
              <a:solidFill>
                <a:schemeClr val="accent6"/>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B-6FA4-43F6-B8C4-3B339624AA6F}"/>
              </c:ext>
            </c:extLst>
          </c:dPt>
          <c:dPt>
            <c:idx val="6"/>
            <c:bubble3D val="0"/>
            <c:spPr>
              <a:solidFill>
                <a:schemeClr val="accent1">
                  <a:lumMod val="6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D-6FA4-43F6-B8C4-3B339624AA6F}"/>
              </c:ext>
            </c:extLst>
          </c:dPt>
          <c:dPt>
            <c:idx val="7"/>
            <c:bubble3D val="0"/>
            <c:spPr>
              <a:solidFill>
                <a:schemeClr val="accent2">
                  <a:lumMod val="6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F-6FA4-43F6-B8C4-3B339624AA6F}"/>
              </c:ext>
            </c:extLst>
          </c:dPt>
          <c:dPt>
            <c:idx val="8"/>
            <c:bubble3D val="0"/>
            <c:spPr>
              <a:solidFill>
                <a:schemeClr val="accent3">
                  <a:lumMod val="6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11-6FA4-43F6-B8C4-3B339624AA6F}"/>
              </c:ext>
            </c:extLst>
          </c:dPt>
          <c:dPt>
            <c:idx val="9"/>
            <c:bubble3D val="0"/>
            <c:spPr>
              <a:solidFill>
                <a:schemeClr val="accent4">
                  <a:lumMod val="6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13-6FA4-43F6-B8C4-3B339624AA6F}"/>
              </c:ext>
            </c:extLst>
          </c:dPt>
          <c:dLbls>
            <c:dLbl>
              <c:idx val="0"/>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1"/>
                      </a:solidFill>
                      <a:latin typeface="+mn-lt"/>
                      <a:ea typeface="+mn-ea"/>
                      <a:cs typeface="+mn-cs"/>
                    </a:defRPr>
                  </a:pPr>
                  <a:endParaRPr lang="fr-FR"/>
                </a:p>
              </c:txPr>
              <c:dLblPos val="outEnd"/>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FA4-43F6-B8C4-3B339624AA6F}"/>
                </c:ext>
              </c:extLst>
            </c:dLbl>
            <c:dLbl>
              <c:idx val="1"/>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2"/>
                      </a:solidFill>
                      <a:latin typeface="+mn-lt"/>
                      <a:ea typeface="+mn-ea"/>
                      <a:cs typeface="+mn-cs"/>
                    </a:defRPr>
                  </a:pPr>
                  <a:endParaRPr lang="fr-FR"/>
                </a:p>
              </c:txPr>
              <c:dLblPos val="outEnd"/>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3-6FA4-43F6-B8C4-3B339624AA6F}"/>
                </c:ext>
              </c:extLst>
            </c:dLbl>
            <c:dLbl>
              <c:idx val="2"/>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3"/>
                      </a:solidFill>
                      <a:latin typeface="+mn-lt"/>
                      <a:ea typeface="+mn-ea"/>
                      <a:cs typeface="+mn-cs"/>
                    </a:defRPr>
                  </a:pPr>
                  <a:endParaRPr lang="fr-FR"/>
                </a:p>
              </c:txPr>
              <c:dLblPos val="outEnd"/>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5-6FA4-43F6-B8C4-3B339624AA6F}"/>
                </c:ext>
              </c:extLst>
            </c:dLbl>
            <c:dLbl>
              <c:idx val="3"/>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4"/>
                      </a:solidFill>
                      <a:latin typeface="+mn-lt"/>
                      <a:ea typeface="+mn-ea"/>
                      <a:cs typeface="+mn-cs"/>
                    </a:defRPr>
                  </a:pPr>
                  <a:endParaRPr lang="fr-FR"/>
                </a:p>
              </c:txPr>
              <c:dLblPos val="outEnd"/>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7-6FA4-43F6-B8C4-3B339624AA6F}"/>
                </c:ext>
              </c:extLst>
            </c:dLbl>
            <c:dLbl>
              <c:idx val="4"/>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5"/>
                      </a:solidFill>
                      <a:latin typeface="+mn-lt"/>
                      <a:ea typeface="+mn-ea"/>
                      <a:cs typeface="+mn-cs"/>
                    </a:defRPr>
                  </a:pPr>
                  <a:endParaRPr lang="fr-FR"/>
                </a:p>
              </c:txPr>
              <c:dLblPos val="outEnd"/>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9-6FA4-43F6-B8C4-3B339624AA6F}"/>
                </c:ext>
              </c:extLst>
            </c:dLbl>
            <c:dLbl>
              <c:idx val="5"/>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6"/>
                      </a:solidFill>
                      <a:latin typeface="+mn-lt"/>
                      <a:ea typeface="+mn-ea"/>
                      <a:cs typeface="+mn-cs"/>
                    </a:defRPr>
                  </a:pPr>
                  <a:endParaRPr lang="fr-FR"/>
                </a:p>
              </c:txPr>
              <c:dLblPos val="outEnd"/>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B-6FA4-43F6-B8C4-3B339624AA6F}"/>
                </c:ext>
              </c:extLst>
            </c:dLbl>
            <c:dLbl>
              <c:idx val="6"/>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1">
                          <a:lumMod val="60000"/>
                        </a:schemeClr>
                      </a:solidFill>
                      <a:latin typeface="+mn-lt"/>
                      <a:ea typeface="+mn-ea"/>
                      <a:cs typeface="+mn-cs"/>
                    </a:defRPr>
                  </a:pPr>
                  <a:endParaRPr lang="fr-FR"/>
                </a:p>
              </c:txPr>
              <c:dLblPos val="outEnd"/>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D-6FA4-43F6-B8C4-3B339624AA6F}"/>
                </c:ext>
              </c:extLst>
            </c:dLbl>
            <c:dLbl>
              <c:idx val="7"/>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2">
                          <a:lumMod val="60000"/>
                        </a:schemeClr>
                      </a:solidFill>
                      <a:latin typeface="+mn-lt"/>
                      <a:ea typeface="+mn-ea"/>
                      <a:cs typeface="+mn-cs"/>
                    </a:defRPr>
                  </a:pPr>
                  <a:endParaRPr lang="fr-FR"/>
                </a:p>
              </c:txPr>
              <c:dLblPos val="outEnd"/>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F-6FA4-43F6-B8C4-3B339624AA6F}"/>
                </c:ext>
              </c:extLst>
            </c:dLbl>
            <c:dLbl>
              <c:idx val="8"/>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3">
                          <a:lumMod val="60000"/>
                        </a:schemeClr>
                      </a:solidFill>
                      <a:latin typeface="+mn-lt"/>
                      <a:ea typeface="+mn-ea"/>
                      <a:cs typeface="+mn-cs"/>
                    </a:defRPr>
                  </a:pPr>
                  <a:endParaRPr lang="fr-FR"/>
                </a:p>
              </c:txPr>
              <c:dLblPos val="outEnd"/>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11-6FA4-43F6-B8C4-3B339624AA6F}"/>
                </c:ext>
              </c:extLst>
            </c:dLbl>
            <c:dLbl>
              <c:idx val="9"/>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4">
                          <a:lumMod val="60000"/>
                        </a:schemeClr>
                      </a:solidFill>
                      <a:latin typeface="+mn-lt"/>
                      <a:ea typeface="+mn-ea"/>
                      <a:cs typeface="+mn-cs"/>
                    </a:defRPr>
                  </a:pPr>
                  <a:endParaRPr lang="fr-FR"/>
                </a:p>
              </c:txPr>
              <c:dLblPos val="outEnd"/>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13-6FA4-43F6-B8C4-3B339624AA6F}"/>
                </c:ext>
              </c:extLst>
            </c:dLbl>
            <c:spPr>
              <a:noFill/>
              <a:ln>
                <a:noFill/>
              </a:ln>
              <a:effectLst/>
            </c:spPr>
            <c:dLblPos val="outEnd"/>
            <c:showLegendKey val="0"/>
            <c:showVal val="1"/>
            <c:showCatName val="1"/>
            <c:showSerName val="0"/>
            <c:showPercent val="0"/>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'G24'!$A$9:$A$18</c:f>
              <c:strCache>
                <c:ptCount val="10"/>
                <c:pt idx="0">
                  <c:v>  UNITED ARAB EMIRATES</c:v>
                </c:pt>
                <c:pt idx="1">
                  <c:v>  SAUDI ARABIA</c:v>
                </c:pt>
                <c:pt idx="2">
                  <c:v>TÜRKIYE</c:v>
                </c:pt>
                <c:pt idx="3">
                  <c:v>  MALAYSIA</c:v>
                </c:pt>
                <c:pt idx="4">
                  <c:v>  INDONESIA</c:v>
                </c:pt>
                <c:pt idx="5">
                  <c:v>  EGYPT</c:v>
                </c:pt>
                <c:pt idx="6">
                  <c:v>  OMAN</c:v>
                </c:pt>
                <c:pt idx="7">
                  <c:v>  PAKISTAN</c:v>
                </c:pt>
                <c:pt idx="8">
                  <c:v>  IRAN</c:v>
                </c:pt>
                <c:pt idx="9">
                  <c:v>  NIGERIA</c:v>
                </c:pt>
              </c:strCache>
            </c:strRef>
          </c:cat>
          <c:val>
            <c:numRef>
              <c:f>'G24'!$B$9:$B$18</c:f>
              <c:numCache>
                <c:formatCode>_-* #\ ##0.00\ _€_-;\-* #\ ##0.00\ _€_-;_-* "-"??\ _€_-;_-@_-</c:formatCode>
                <c:ptCount val="10"/>
                <c:pt idx="0">
                  <c:v>178.73752000000002</c:v>
                </c:pt>
                <c:pt idx="1">
                  <c:v>121.85091489466667</c:v>
                </c:pt>
                <c:pt idx="2">
                  <c:v>109.00910666666665</c:v>
                </c:pt>
                <c:pt idx="3">
                  <c:v>69.976794666666663</c:v>
                </c:pt>
                <c:pt idx="4">
                  <c:v>58.698181333333324</c:v>
                </c:pt>
                <c:pt idx="5">
                  <c:v>38.786593034666673</c:v>
                </c:pt>
                <c:pt idx="6">
                  <c:v>38.315973333333325</c:v>
                </c:pt>
                <c:pt idx="7">
                  <c:v>34.004139087999995</c:v>
                </c:pt>
                <c:pt idx="8">
                  <c:v>31.901360000000004</c:v>
                </c:pt>
                <c:pt idx="9">
                  <c:v>31.409496354666668</c:v>
                </c:pt>
              </c:numCache>
            </c:numRef>
          </c:val>
          <c:extLst>
            <c:ext xmlns:c16="http://schemas.microsoft.com/office/drawing/2014/chart" uri="{C3380CC4-5D6E-409C-BE32-E72D297353CC}">
              <c16:uniqueId val="{00000014-6FA4-43F6-B8C4-3B339624AA6F}"/>
            </c:ext>
          </c:extLst>
        </c:ser>
        <c:dLbls>
          <c:dLblPos val="outEnd"/>
          <c:showLegendKey val="0"/>
          <c:showVal val="1"/>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EEB77A4-EE38-4AFA-8F76-F5438ABAF205}"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fr-FR"/>
        </a:p>
      </dgm:t>
    </dgm:pt>
    <dgm:pt modelId="{66EDE052-03DA-4C80-9F29-6CCE1F2EF5C0}">
      <dgm:prSet phldrT="[Texte]" custT="1"/>
      <dgm:spPr>
        <a:solidFill>
          <a:schemeClr val="bg1"/>
        </a:solidFill>
        <a:ln>
          <a:solidFill>
            <a:schemeClr val="tx1"/>
          </a:solidFill>
        </a:ln>
      </dgm:spPr>
      <dgm:t>
        <a:bodyPr/>
        <a:lstStyle/>
        <a:p>
          <a:pPr>
            <a:lnSpc>
              <a:spcPct val="100000"/>
            </a:lnSpc>
            <a:spcAft>
              <a:spcPts val="0"/>
            </a:spcAft>
          </a:pPr>
          <a:r>
            <a:rPr lang="en-US" sz="2200" b="1" kern="1200" dirty="0">
              <a:solidFill>
                <a:prstClr val="black"/>
              </a:solidFill>
              <a:latin typeface="+mn-lt"/>
              <a:ea typeface="+mn-ea"/>
              <a:cs typeface="+mn-cs"/>
            </a:rPr>
            <a:t>Tariff dismantling diagram based </a:t>
          </a:r>
          <a:r>
            <a:rPr lang="en-US" sz="2200" b="1" kern="1200" dirty="0">
              <a:solidFill>
                <a:srgbClr val="FF0000"/>
              </a:solidFill>
              <a:latin typeface="+mn-lt"/>
              <a:ea typeface="+mn-ea"/>
              <a:cs typeface="+mn-cs"/>
            </a:rPr>
            <a:t>on the 2003 MFN rate</a:t>
          </a:r>
          <a:endParaRPr lang="fr-FR" sz="2200" b="1" kern="1200" dirty="0">
            <a:solidFill>
              <a:srgbClr val="FF0000"/>
            </a:solidFill>
            <a:latin typeface="+mn-lt"/>
            <a:ea typeface="+mn-ea"/>
            <a:cs typeface="+mn-cs"/>
          </a:endParaRPr>
        </a:p>
      </dgm:t>
    </dgm:pt>
    <dgm:pt modelId="{B27165DD-35E7-457A-8C91-8C195531005E}" type="parTrans" cxnId="{64AA4589-5D76-4FBA-8CFB-A2C7FCB699C7}">
      <dgm:prSet/>
      <dgm:spPr/>
      <dgm:t>
        <a:bodyPr/>
        <a:lstStyle/>
        <a:p>
          <a:endParaRPr lang="fr-FR"/>
        </a:p>
      </dgm:t>
    </dgm:pt>
    <dgm:pt modelId="{97669457-2F0D-4EBB-89BE-659BDABE2724}" type="sibTrans" cxnId="{64AA4589-5D76-4FBA-8CFB-A2C7FCB699C7}">
      <dgm:prSet/>
      <dgm:spPr/>
      <dgm:t>
        <a:bodyPr/>
        <a:lstStyle/>
        <a:p>
          <a:endParaRPr lang="fr-FR"/>
        </a:p>
      </dgm:t>
    </dgm:pt>
    <dgm:pt modelId="{FC469D4E-64B6-4E30-A811-9838DC90E5DF}">
      <dgm:prSet phldrT="[Texte]"/>
      <dgm:spPr>
        <a:solidFill>
          <a:schemeClr val="bg1"/>
        </a:solidFill>
        <a:ln>
          <a:solidFill>
            <a:schemeClr val="tx1"/>
          </a:solidFill>
        </a:ln>
      </dgm:spPr>
      <dgm:t>
        <a:bodyPr/>
        <a:lstStyle/>
        <a:p>
          <a:r>
            <a:rPr lang="fr-FR" b="1" dirty="0">
              <a:solidFill>
                <a:schemeClr val="tx1"/>
              </a:solidFill>
              <a:latin typeface="+mn-lt"/>
            </a:rPr>
            <a:t>Rules of Origin</a:t>
          </a:r>
        </a:p>
      </dgm:t>
    </dgm:pt>
    <dgm:pt modelId="{8C3B455B-98F7-4C36-BB97-50082A3D85D6}" type="parTrans" cxnId="{B42E14FC-09A4-47C7-AB48-AA3BDFCB7872}">
      <dgm:prSet/>
      <dgm:spPr/>
      <dgm:t>
        <a:bodyPr/>
        <a:lstStyle/>
        <a:p>
          <a:endParaRPr lang="fr-FR"/>
        </a:p>
      </dgm:t>
    </dgm:pt>
    <dgm:pt modelId="{20AA12CA-8865-45D4-9949-ED02A6A4A62A}" type="sibTrans" cxnId="{B42E14FC-09A4-47C7-AB48-AA3BDFCB7872}">
      <dgm:prSet/>
      <dgm:spPr/>
      <dgm:t>
        <a:bodyPr/>
        <a:lstStyle/>
        <a:p>
          <a:endParaRPr lang="fr-FR"/>
        </a:p>
      </dgm:t>
    </dgm:pt>
    <dgm:pt modelId="{61950586-0047-4070-A2F8-0F7E5AB1F6AA}">
      <dgm:prSet phldrT="[Texte]" custT="1"/>
      <dgm:spPr>
        <a:ln>
          <a:extLst>
            <a:ext uri="{C807C97D-BFC1-408E-A445-0C87EB9F89A2}">
              <ask:lineSketchStyleProps xmlns:ask="http://schemas.microsoft.com/office/drawing/2018/sketchyshapes">
                <ask:type>
                  <ask:lineSketchScribble/>
                </ask:type>
              </ask:lineSketchStyleProps>
            </a:ext>
          </a:extLst>
        </a:ln>
      </dgm:spPr>
      <dgm:t>
        <a:bodyPr/>
        <a:lstStyle/>
        <a:p>
          <a:r>
            <a:rPr lang="en-US" sz="1600" kern="1200" noProof="0" dirty="0">
              <a:solidFill>
                <a:prstClr val="black">
                  <a:hueOff val="0"/>
                  <a:satOff val="0"/>
                  <a:lumOff val="0"/>
                  <a:alphaOff val="0"/>
                </a:prstClr>
              </a:solidFill>
              <a:latin typeface="+mn-lt"/>
              <a:ea typeface="+mn-ea"/>
              <a:cs typeface="+mn-cs"/>
            </a:rPr>
            <a:t>Accumulation of origin</a:t>
          </a:r>
        </a:p>
      </dgm:t>
    </dgm:pt>
    <dgm:pt modelId="{224A5EE7-49AA-4663-A514-D429EEF4F83C}" type="parTrans" cxnId="{CA57669A-DB42-42FB-BCB1-08AB46D71710}">
      <dgm:prSet/>
      <dgm:spPr/>
      <dgm:t>
        <a:bodyPr/>
        <a:lstStyle/>
        <a:p>
          <a:endParaRPr lang="fr-FR"/>
        </a:p>
      </dgm:t>
    </dgm:pt>
    <dgm:pt modelId="{A7AF340B-F5F5-43B7-972D-580568D134BF}" type="sibTrans" cxnId="{CA57669A-DB42-42FB-BCB1-08AB46D71710}">
      <dgm:prSet/>
      <dgm:spPr/>
      <dgm:t>
        <a:bodyPr/>
        <a:lstStyle/>
        <a:p>
          <a:endParaRPr lang="fr-FR"/>
        </a:p>
      </dgm:t>
    </dgm:pt>
    <dgm:pt modelId="{54860DDA-51CB-415A-8F58-51409C57E02B}">
      <dgm:prSet phldrT="[Texte]" custT="1"/>
      <dgm:spPr>
        <a:ln>
          <a:extLst>
            <a:ext uri="{C807C97D-BFC1-408E-A445-0C87EB9F89A2}">
              <ask:lineSketchStyleProps xmlns:ask="http://schemas.microsoft.com/office/drawing/2018/sketchyshapes">
                <ask:type>
                  <ask:lineSketchScribble/>
                </ask:type>
              </ask:lineSketchStyleProps>
            </a:ext>
          </a:extLst>
        </a:ln>
      </dgm:spPr>
      <dgm:t>
        <a:bodyPr/>
        <a:lstStyle/>
        <a:p>
          <a:r>
            <a:rPr lang="en-US" sz="1600" noProof="0" dirty="0">
              <a:latin typeface="+mn-lt"/>
            </a:rPr>
            <a:t>Fully-obtained</a:t>
          </a:r>
        </a:p>
      </dgm:t>
    </dgm:pt>
    <dgm:pt modelId="{9939AACC-959C-4E6A-BAF7-5A4CC55FAF33}" type="parTrans" cxnId="{30B35A73-82EC-43D1-A538-AD3F04DA6735}">
      <dgm:prSet/>
      <dgm:spPr/>
      <dgm:t>
        <a:bodyPr/>
        <a:lstStyle/>
        <a:p>
          <a:endParaRPr lang="fr-FR"/>
        </a:p>
      </dgm:t>
    </dgm:pt>
    <dgm:pt modelId="{2DC4A5BF-5EDF-4F50-9B65-9BEFFD92C64E}" type="sibTrans" cxnId="{30B35A73-82EC-43D1-A538-AD3F04DA6735}">
      <dgm:prSet/>
      <dgm:spPr/>
      <dgm:t>
        <a:bodyPr/>
        <a:lstStyle/>
        <a:p>
          <a:endParaRPr lang="fr-FR"/>
        </a:p>
      </dgm:t>
    </dgm:pt>
    <dgm:pt modelId="{F7A1C540-AF91-405E-8CA7-2A49BE4AAA1D}">
      <dgm:prSet custT="1"/>
      <dgm:spPr>
        <a:ln>
          <a:solidFill>
            <a:schemeClr val="bg1">
              <a:lumMod val="85000"/>
            </a:schemeClr>
          </a:solidFill>
          <a:extLst>
            <a:ext uri="{C807C97D-BFC1-408E-A445-0C87EB9F89A2}">
              <ask:lineSketchStyleProps xmlns:ask="http://schemas.microsoft.com/office/drawing/2018/sketchyshapes">
                <ask:type>
                  <ask:lineSketchScribble/>
                </ask:type>
              </ask:lineSketchStyleProps>
            </a:ext>
          </a:extLst>
        </a:ln>
      </dgm:spPr>
      <dgm:t>
        <a:bodyPr/>
        <a:lstStyle/>
        <a:p>
          <a:pPr>
            <a:buSzPts val="900"/>
            <a:buFont typeface="Wingdings" panose="05000000000000000000" pitchFamily="2" charset="2"/>
            <a:buChar char=""/>
          </a:pPr>
          <a:r>
            <a:rPr lang="en-US" sz="1400" dirty="0">
              <a:latin typeface="+mn-lt"/>
            </a:rPr>
            <a:t>7% of all HS lines in the country, with a reduction over 4 years (PVD) and 6 years (PMA):</a:t>
          </a:r>
          <a:endParaRPr lang="fr-FR" sz="1600" dirty="0">
            <a:latin typeface="+mn-lt"/>
          </a:endParaRPr>
        </a:p>
      </dgm:t>
    </dgm:pt>
    <dgm:pt modelId="{EADC2E45-C990-44D5-B8C7-23DC7AF5F245}" type="parTrans" cxnId="{D8A1135D-3AFF-45FB-B4AC-CDC56C9D487F}">
      <dgm:prSet/>
      <dgm:spPr/>
      <dgm:t>
        <a:bodyPr/>
        <a:lstStyle/>
        <a:p>
          <a:endParaRPr lang="fr-FR"/>
        </a:p>
      </dgm:t>
    </dgm:pt>
    <dgm:pt modelId="{A4A09C67-9FDC-40F2-843A-FFFC664EFB03}" type="sibTrans" cxnId="{D8A1135D-3AFF-45FB-B4AC-CDC56C9D487F}">
      <dgm:prSet/>
      <dgm:spPr/>
      <dgm:t>
        <a:bodyPr/>
        <a:lstStyle/>
        <a:p>
          <a:endParaRPr lang="fr-FR"/>
        </a:p>
      </dgm:t>
    </dgm:pt>
    <dgm:pt modelId="{E576B98C-33D1-49A5-B35C-2EE289570AA9}">
      <dgm:prSet custT="1"/>
      <dgm:spPr>
        <a:ln>
          <a:solidFill>
            <a:schemeClr val="bg1">
              <a:lumMod val="85000"/>
            </a:schemeClr>
          </a:solidFill>
          <a:extLst>
            <a:ext uri="{C807C97D-BFC1-408E-A445-0C87EB9F89A2}">
              <ask:lineSketchStyleProps xmlns:ask="http://schemas.microsoft.com/office/drawing/2018/sketchyshapes">
                <ask:type>
                  <ask:lineSketchScribble/>
                </ask:type>
              </ask:lineSketchStyleProps>
            </a:ext>
          </a:extLst>
        </a:ln>
      </dgm:spPr>
      <dgm:t>
        <a:bodyPr/>
        <a:lstStyle/>
        <a:p>
          <a:r>
            <a:rPr lang="en-US" sz="1600" dirty="0">
              <a:latin typeface="+mn-lt"/>
            </a:rPr>
            <a:t>Rates between 15% and 25% at 15%;</a:t>
          </a:r>
          <a:endParaRPr lang="fr-FR" sz="1600" dirty="0">
            <a:latin typeface="+mn-lt"/>
          </a:endParaRPr>
        </a:p>
      </dgm:t>
    </dgm:pt>
    <dgm:pt modelId="{C3F65DE5-02BD-4980-AF64-A173B730480E}" type="parTrans" cxnId="{79C71517-41A2-48C9-84F8-F3D1FA75B04D}">
      <dgm:prSet/>
      <dgm:spPr/>
      <dgm:t>
        <a:bodyPr/>
        <a:lstStyle/>
        <a:p>
          <a:endParaRPr lang="fr-FR"/>
        </a:p>
      </dgm:t>
    </dgm:pt>
    <dgm:pt modelId="{3DF80534-69C4-4B4C-AC83-A83DDA257C73}" type="sibTrans" cxnId="{79C71517-41A2-48C9-84F8-F3D1FA75B04D}">
      <dgm:prSet/>
      <dgm:spPr/>
      <dgm:t>
        <a:bodyPr/>
        <a:lstStyle/>
        <a:p>
          <a:endParaRPr lang="fr-FR"/>
        </a:p>
      </dgm:t>
    </dgm:pt>
    <dgm:pt modelId="{793C015C-3DB0-4304-8FB8-E53E60F90944}">
      <dgm:prSet custT="1"/>
      <dgm:spPr>
        <a:ln>
          <a:solidFill>
            <a:schemeClr val="bg1">
              <a:lumMod val="85000"/>
            </a:schemeClr>
          </a:solidFill>
          <a:extLst>
            <a:ext uri="{C807C97D-BFC1-408E-A445-0C87EB9F89A2}">
              <ask:lineSketchStyleProps xmlns:ask="http://schemas.microsoft.com/office/drawing/2018/sketchyshapes">
                <ask:type>
                  <ask:lineSketchScribble/>
                </ask:type>
              </ask:lineSketchStyleProps>
            </a:ext>
          </a:extLst>
        </a:ln>
      </dgm:spPr>
      <dgm:t>
        <a:bodyPr/>
        <a:lstStyle/>
        <a:p>
          <a:r>
            <a:rPr lang="en-US" sz="1600" dirty="0">
              <a:latin typeface="+mn-lt"/>
            </a:rPr>
            <a:t>Rates between 10% and 15% at 10%;</a:t>
          </a:r>
          <a:endParaRPr lang="fr-FR" sz="1600" dirty="0">
            <a:latin typeface="+mn-lt"/>
          </a:endParaRPr>
        </a:p>
      </dgm:t>
    </dgm:pt>
    <dgm:pt modelId="{F67418D7-E189-4ADE-9169-3C36047EB4D6}" type="parTrans" cxnId="{6CC7DE07-3A70-4F6C-83E3-66C23B02F477}">
      <dgm:prSet/>
      <dgm:spPr/>
      <dgm:t>
        <a:bodyPr/>
        <a:lstStyle/>
        <a:p>
          <a:endParaRPr lang="fr-FR"/>
        </a:p>
      </dgm:t>
    </dgm:pt>
    <dgm:pt modelId="{805CBF65-AEA1-4B69-8D37-56B1EE1D1AAB}" type="sibTrans" cxnId="{6CC7DE07-3A70-4F6C-83E3-66C23B02F477}">
      <dgm:prSet/>
      <dgm:spPr/>
      <dgm:t>
        <a:bodyPr/>
        <a:lstStyle/>
        <a:p>
          <a:endParaRPr lang="fr-FR"/>
        </a:p>
      </dgm:t>
    </dgm:pt>
    <dgm:pt modelId="{5D745D98-DD48-487D-95DA-DE669EB27363}">
      <dgm:prSet custT="1"/>
      <dgm:spPr>
        <a:ln>
          <a:solidFill>
            <a:schemeClr val="bg1">
              <a:lumMod val="85000"/>
            </a:schemeClr>
          </a:solidFill>
          <a:extLst>
            <a:ext uri="{C807C97D-BFC1-408E-A445-0C87EB9F89A2}">
              <ask:lineSketchStyleProps xmlns:ask="http://schemas.microsoft.com/office/drawing/2018/sketchyshapes">
                <ask:type>
                  <ask:lineSketchScribble/>
                </ask:type>
              </ask:lineSketchStyleProps>
            </a:ext>
          </a:extLst>
        </a:ln>
      </dgm:spPr>
      <dgm:t>
        <a:bodyPr/>
        <a:lstStyle/>
        <a:p>
          <a:r>
            <a:rPr lang="en-US" sz="1600" dirty="0">
              <a:latin typeface="+mn-lt"/>
            </a:rPr>
            <a:t>Rates below 10% are exempt from the rate reduction.</a:t>
          </a:r>
          <a:endParaRPr lang="fr-FR" sz="1200" dirty="0">
            <a:latin typeface="+mn-lt"/>
          </a:endParaRPr>
        </a:p>
      </dgm:t>
    </dgm:pt>
    <dgm:pt modelId="{8F61BA01-6377-49C4-A675-B1D500B70B4F}" type="parTrans" cxnId="{5D2C11E9-E466-4601-8663-56F99F8B7962}">
      <dgm:prSet/>
      <dgm:spPr/>
      <dgm:t>
        <a:bodyPr/>
        <a:lstStyle/>
        <a:p>
          <a:endParaRPr lang="fr-FR"/>
        </a:p>
      </dgm:t>
    </dgm:pt>
    <dgm:pt modelId="{DE03800A-424E-47E4-B479-AEE2929D43C7}" type="sibTrans" cxnId="{5D2C11E9-E466-4601-8663-56F99F8B7962}">
      <dgm:prSet/>
      <dgm:spPr/>
      <dgm:t>
        <a:bodyPr/>
        <a:lstStyle/>
        <a:p>
          <a:endParaRPr lang="fr-FR"/>
        </a:p>
      </dgm:t>
    </dgm:pt>
    <dgm:pt modelId="{C5BEE1D2-176B-45AA-8258-FF70C4ECAFBD}">
      <dgm:prSet custT="1"/>
      <dgm:spPr>
        <a:ln>
          <a:solidFill>
            <a:schemeClr val="bg1">
              <a:lumMod val="85000"/>
            </a:schemeClr>
          </a:solidFill>
          <a:extLst>
            <a:ext uri="{C807C97D-BFC1-408E-A445-0C87EB9F89A2}">
              <ask:lineSketchStyleProps xmlns:ask="http://schemas.microsoft.com/office/drawing/2018/sketchyshapes">
                <ask:type>
                  <ask:lineSketchScribble/>
                </ask:type>
              </ask:lineSketchStyleProps>
            </a:ext>
          </a:extLst>
        </a:ln>
      </dgm:spPr>
      <dgm:t>
        <a:bodyPr/>
        <a:lstStyle/>
        <a:p>
          <a:pPr algn="l">
            <a:buSzPts val="900"/>
            <a:buFont typeface="Wingdings" panose="05000000000000000000" pitchFamily="2" charset="2"/>
            <a:buChar char=""/>
          </a:pPr>
          <a:r>
            <a:rPr lang="en-US" sz="1600" dirty="0">
              <a:latin typeface="+mn-lt"/>
            </a:rPr>
            <a:t>Countries with more than 90% of tariff lines having customs duties of 10% or less need to cover only 1% of their HS tariff lines.</a:t>
          </a:r>
          <a:endParaRPr lang="fr-FR" sz="1600" dirty="0">
            <a:latin typeface="+mn-lt"/>
          </a:endParaRPr>
        </a:p>
      </dgm:t>
    </dgm:pt>
    <dgm:pt modelId="{EB75E4D0-BCD2-4F5D-92E3-5C8FC786780E}" type="parTrans" cxnId="{45F951B8-F7AC-4DFF-B62F-A5D4EB3BF824}">
      <dgm:prSet/>
      <dgm:spPr/>
      <dgm:t>
        <a:bodyPr/>
        <a:lstStyle/>
        <a:p>
          <a:endParaRPr lang="fr-FR"/>
        </a:p>
      </dgm:t>
    </dgm:pt>
    <dgm:pt modelId="{AE095E68-06F6-4B05-9B13-A465FB6C4B93}" type="sibTrans" cxnId="{45F951B8-F7AC-4DFF-B62F-A5D4EB3BF824}">
      <dgm:prSet/>
      <dgm:spPr/>
      <dgm:t>
        <a:bodyPr/>
        <a:lstStyle/>
        <a:p>
          <a:endParaRPr lang="fr-FR"/>
        </a:p>
      </dgm:t>
    </dgm:pt>
    <dgm:pt modelId="{5245909B-BBBA-43E7-B744-5A6709EB315F}">
      <dgm:prSet custT="1"/>
      <dgm:spPr>
        <a:ln>
          <a:extLst>
            <a:ext uri="{C807C97D-BFC1-408E-A445-0C87EB9F89A2}">
              <ask:lineSketchStyleProps xmlns:ask="http://schemas.microsoft.com/office/drawing/2018/sketchyshapes">
                <ask:type>
                  <ask:lineSketchScribble/>
                </ask:type>
              </ask:lineSketchStyleProps>
            </a:ext>
          </a:extLst>
        </a:ln>
      </dgm:spPr>
      <dgm:t>
        <a:bodyPr/>
        <a:lstStyle/>
        <a:p>
          <a:r>
            <a:rPr lang="en-US" sz="1400" dirty="0">
              <a:latin typeface="+mn-lt"/>
            </a:rPr>
            <a:t>40% of local added value for developing countries and 30% for LDCs</a:t>
          </a:r>
          <a:endParaRPr lang="fr-FR" sz="1400" u="sng" dirty="0">
            <a:latin typeface="+mn-lt"/>
          </a:endParaRPr>
        </a:p>
      </dgm:t>
    </dgm:pt>
    <dgm:pt modelId="{80792A06-E5EF-4EC2-BCCA-ED64F17725FF}" type="parTrans" cxnId="{9A838789-7F26-45C6-AA93-356A85635F9B}">
      <dgm:prSet/>
      <dgm:spPr/>
      <dgm:t>
        <a:bodyPr/>
        <a:lstStyle/>
        <a:p>
          <a:endParaRPr lang="fr-FR"/>
        </a:p>
      </dgm:t>
    </dgm:pt>
    <dgm:pt modelId="{24818095-5E72-4BF2-881F-AF71A36039D5}" type="sibTrans" cxnId="{9A838789-7F26-45C6-AA93-356A85635F9B}">
      <dgm:prSet/>
      <dgm:spPr/>
      <dgm:t>
        <a:bodyPr/>
        <a:lstStyle/>
        <a:p>
          <a:endParaRPr lang="fr-FR"/>
        </a:p>
      </dgm:t>
    </dgm:pt>
    <dgm:pt modelId="{2F3E068D-C64F-467C-B70D-E7F26BE37070}">
      <dgm:prSet phldrT="[Texte]" custT="1"/>
      <dgm:spPr>
        <a:solidFill>
          <a:schemeClr val="bg2"/>
        </a:solidFill>
      </dgm:spPr>
      <dgm:t>
        <a:bodyPr/>
        <a:lstStyle/>
        <a:p>
          <a:pPr algn="l"/>
          <a:r>
            <a:rPr lang="en-US" sz="1700" b="1" dirty="0">
              <a:solidFill>
                <a:schemeClr val="tx1"/>
              </a:solidFill>
              <a:latin typeface="+mn-lt"/>
            </a:rPr>
            <a:t>Trade defense measures must comply with WTO rules
Article VI: Dumping and Subsidies and Article XIX: Safeguards of GATT 1994</a:t>
          </a:r>
          <a:r>
            <a:rPr lang="fr-FR" sz="1400" b="1" dirty="0">
              <a:solidFill>
                <a:schemeClr val="tx1"/>
              </a:solidFill>
              <a:effectLst/>
              <a:latin typeface="+mn-lt"/>
              <a:ea typeface="Calibri" panose="020F0502020204030204" pitchFamily="34" charset="0"/>
              <a:cs typeface="Arial" panose="020B0604020202020204" pitchFamily="34" charset="0"/>
            </a:rPr>
            <a:t>
</a:t>
          </a:r>
          <a:r>
            <a:rPr lang="fr-FR" sz="1700" b="1" dirty="0">
              <a:solidFill>
                <a:schemeClr val="tx1"/>
              </a:solidFill>
              <a:effectLst/>
              <a:latin typeface="Garamond" panose="02020404030301010803" pitchFamily="18" charset="0"/>
              <a:ea typeface="Calibri" panose="020F0502020204030204" pitchFamily="34" charset="0"/>
              <a:cs typeface="Arial" panose="020B0604020202020204" pitchFamily="34" charset="0"/>
            </a:rPr>
            <a:t>
</a:t>
          </a:r>
        </a:p>
        <a:p>
          <a:pPr algn="ctr"/>
          <a:endParaRPr lang="fr-FR" sz="1700" b="1" dirty="0">
            <a:solidFill>
              <a:schemeClr val="tx1"/>
            </a:solidFill>
            <a:latin typeface="Garamond" panose="02020404030301010803" pitchFamily="18" charset="0"/>
          </a:endParaRPr>
        </a:p>
      </dgm:t>
    </dgm:pt>
    <dgm:pt modelId="{8CE68DC4-45EE-418E-A14B-DDAC0E117E48}" type="parTrans" cxnId="{552A0ACF-27E8-4601-AB1F-4D03235FB08C}">
      <dgm:prSet/>
      <dgm:spPr/>
      <dgm:t>
        <a:bodyPr/>
        <a:lstStyle/>
        <a:p>
          <a:endParaRPr lang="fr-FR"/>
        </a:p>
      </dgm:t>
    </dgm:pt>
    <dgm:pt modelId="{F36FEBE3-FFAF-4F05-893E-509C1DC1891C}" type="sibTrans" cxnId="{552A0ACF-27E8-4601-AB1F-4D03235FB08C}">
      <dgm:prSet/>
      <dgm:spPr/>
      <dgm:t>
        <a:bodyPr/>
        <a:lstStyle/>
        <a:p>
          <a:endParaRPr lang="fr-FR"/>
        </a:p>
      </dgm:t>
    </dgm:pt>
    <dgm:pt modelId="{C05E9A69-7610-4FCA-AC8E-2A65EC9AC388}">
      <dgm:prSet custT="1"/>
      <dgm:spPr>
        <a:ln>
          <a:solidFill>
            <a:schemeClr val="bg1">
              <a:lumMod val="85000"/>
            </a:schemeClr>
          </a:solidFill>
          <a:extLst>
            <a:ext uri="{C807C97D-BFC1-408E-A445-0C87EB9F89A2}">
              <ask:lineSketchStyleProps xmlns:ask="http://schemas.microsoft.com/office/drawing/2018/sketchyshapes">
                <ask:type>
                  <ask:lineSketchScribble/>
                </ask:type>
              </ask:lineSketchStyleProps>
            </a:ext>
          </a:extLst>
        </a:ln>
      </dgm:spPr>
      <dgm:t>
        <a:bodyPr/>
        <a:lstStyle/>
        <a:p>
          <a:r>
            <a:rPr lang="en-US" sz="1600" dirty="0">
              <a:latin typeface="+mn-lt"/>
            </a:rPr>
            <a:t>Rates above 25% to 25%;</a:t>
          </a:r>
          <a:endParaRPr lang="fr-FR" sz="1600" dirty="0">
            <a:latin typeface="+mn-lt"/>
          </a:endParaRPr>
        </a:p>
      </dgm:t>
    </dgm:pt>
    <dgm:pt modelId="{8E80F184-5319-4034-B090-558D483B2DC0}" type="sibTrans" cxnId="{15D0044C-7BC8-4298-A311-29A954CA842B}">
      <dgm:prSet/>
      <dgm:spPr/>
      <dgm:t>
        <a:bodyPr/>
        <a:lstStyle/>
        <a:p>
          <a:endParaRPr lang="fr-FR"/>
        </a:p>
      </dgm:t>
    </dgm:pt>
    <dgm:pt modelId="{A977B5D9-EFC2-45B0-9E9C-2B79B06CFCAA}" type="parTrans" cxnId="{15D0044C-7BC8-4298-A311-29A954CA842B}">
      <dgm:prSet/>
      <dgm:spPr/>
      <dgm:t>
        <a:bodyPr/>
        <a:lstStyle/>
        <a:p>
          <a:endParaRPr lang="fr-FR"/>
        </a:p>
      </dgm:t>
    </dgm:pt>
    <dgm:pt modelId="{F4BB5728-342F-40BA-A764-D11FB5FFA21F}" type="pres">
      <dgm:prSet presAssocID="{AEEB77A4-EE38-4AFA-8F76-F5438ABAF205}" presName="diagram" presStyleCnt="0">
        <dgm:presLayoutVars>
          <dgm:chPref val="1"/>
          <dgm:dir/>
          <dgm:animOne val="branch"/>
          <dgm:animLvl val="lvl"/>
          <dgm:resizeHandles/>
        </dgm:presLayoutVars>
      </dgm:prSet>
      <dgm:spPr/>
    </dgm:pt>
    <dgm:pt modelId="{75E6BCE6-1DE7-44FA-B6E0-D0540938E3E5}" type="pres">
      <dgm:prSet presAssocID="{66EDE052-03DA-4C80-9F29-6CCE1F2EF5C0}" presName="root" presStyleCnt="0"/>
      <dgm:spPr/>
    </dgm:pt>
    <dgm:pt modelId="{952B48FE-963C-4B07-B36F-D7CF0097FA1E}" type="pres">
      <dgm:prSet presAssocID="{66EDE052-03DA-4C80-9F29-6CCE1F2EF5C0}" presName="rootComposite" presStyleCnt="0"/>
      <dgm:spPr/>
    </dgm:pt>
    <dgm:pt modelId="{1DC89DC2-5C10-41DA-8F7F-47FAA349D07D}" type="pres">
      <dgm:prSet presAssocID="{66EDE052-03DA-4C80-9F29-6CCE1F2EF5C0}" presName="rootText" presStyleLbl="node1" presStyleIdx="0" presStyleCnt="3" custScaleX="365454" custLinFactNeighborX="-155" custLinFactNeighborY="-70283"/>
      <dgm:spPr/>
    </dgm:pt>
    <dgm:pt modelId="{EC55FA99-38AB-4B57-9D9F-F2A7336251AF}" type="pres">
      <dgm:prSet presAssocID="{66EDE052-03DA-4C80-9F29-6CCE1F2EF5C0}" presName="rootConnector" presStyleLbl="node1" presStyleIdx="0" presStyleCnt="3"/>
      <dgm:spPr/>
    </dgm:pt>
    <dgm:pt modelId="{081BD954-AF42-41B5-8E6A-741B1F492C01}" type="pres">
      <dgm:prSet presAssocID="{66EDE052-03DA-4C80-9F29-6CCE1F2EF5C0}" presName="childShape" presStyleCnt="0"/>
      <dgm:spPr/>
    </dgm:pt>
    <dgm:pt modelId="{06792917-C8BC-4C2C-84E1-91247B3613FD}" type="pres">
      <dgm:prSet presAssocID="{EADC2E45-C990-44D5-B8C7-23DC7AF5F245}" presName="Name13" presStyleLbl="parChTrans1D2" presStyleIdx="0" presStyleCnt="5"/>
      <dgm:spPr/>
    </dgm:pt>
    <dgm:pt modelId="{A07D6965-311B-45C6-AC68-20CC19CCBB93}" type="pres">
      <dgm:prSet presAssocID="{F7A1C540-AF91-405E-8CA7-2A49BE4AAA1D}" presName="childText" presStyleLbl="bgAcc1" presStyleIdx="0" presStyleCnt="5" custScaleX="556669" custScaleY="255315" custLinFactNeighborX="-33341" custLinFactNeighborY="-23107">
        <dgm:presLayoutVars>
          <dgm:bulletEnabled val="1"/>
        </dgm:presLayoutVars>
      </dgm:prSet>
      <dgm:spPr/>
    </dgm:pt>
    <dgm:pt modelId="{99352727-8601-4A66-8735-7217D71986AE}" type="pres">
      <dgm:prSet presAssocID="{EB75E4D0-BCD2-4F5D-92E3-5C8FC786780E}" presName="Name13" presStyleLbl="parChTrans1D2" presStyleIdx="1" presStyleCnt="5"/>
      <dgm:spPr/>
    </dgm:pt>
    <dgm:pt modelId="{F6A2D72B-99A7-4A71-B2C5-3D120B92FB78}" type="pres">
      <dgm:prSet presAssocID="{C5BEE1D2-176B-45AA-8258-FF70C4ECAFBD}" presName="childText" presStyleLbl="bgAcc1" presStyleIdx="1" presStyleCnt="5" custScaleX="544475" custScaleY="145545" custLinFactNeighborX="-8646" custLinFactNeighborY="-28450">
        <dgm:presLayoutVars>
          <dgm:bulletEnabled val="1"/>
        </dgm:presLayoutVars>
      </dgm:prSet>
      <dgm:spPr/>
    </dgm:pt>
    <dgm:pt modelId="{A732E642-1E95-489C-8098-190D8BC984F6}" type="pres">
      <dgm:prSet presAssocID="{FC469D4E-64B6-4E30-A811-9838DC90E5DF}" presName="root" presStyleCnt="0"/>
      <dgm:spPr/>
    </dgm:pt>
    <dgm:pt modelId="{97E19E1D-037E-4B6A-B896-CB4B8B1736CA}" type="pres">
      <dgm:prSet presAssocID="{FC469D4E-64B6-4E30-A811-9838DC90E5DF}" presName="rootComposite" presStyleCnt="0"/>
      <dgm:spPr/>
    </dgm:pt>
    <dgm:pt modelId="{64AF85AC-543C-4302-92DE-3E7DB730EFAF}" type="pres">
      <dgm:prSet presAssocID="{FC469D4E-64B6-4E30-A811-9838DC90E5DF}" presName="rootText" presStyleLbl="node1" presStyleIdx="1" presStyleCnt="3" custScaleX="129502" custScaleY="81355" custLinFactNeighborX="-642" custLinFactNeighborY="-56509"/>
      <dgm:spPr/>
    </dgm:pt>
    <dgm:pt modelId="{A1CE6504-3BBA-40DD-A7A1-E0E7F330E81D}" type="pres">
      <dgm:prSet presAssocID="{FC469D4E-64B6-4E30-A811-9838DC90E5DF}" presName="rootConnector" presStyleLbl="node1" presStyleIdx="1" presStyleCnt="3"/>
      <dgm:spPr/>
    </dgm:pt>
    <dgm:pt modelId="{458FFE61-457B-4A39-826A-E074648844F8}" type="pres">
      <dgm:prSet presAssocID="{FC469D4E-64B6-4E30-A811-9838DC90E5DF}" presName="childShape" presStyleCnt="0"/>
      <dgm:spPr/>
    </dgm:pt>
    <dgm:pt modelId="{B0001F25-B21C-4381-A270-5FBB37164C4D}" type="pres">
      <dgm:prSet presAssocID="{224A5EE7-49AA-4663-A514-D429EEF4F83C}" presName="Name13" presStyleLbl="parChTrans1D2" presStyleIdx="2" presStyleCnt="5"/>
      <dgm:spPr/>
    </dgm:pt>
    <dgm:pt modelId="{1B18126D-3729-44BA-ACA5-20DB8B0A75DC}" type="pres">
      <dgm:prSet presAssocID="{61950586-0047-4070-A2F8-0F7E5AB1F6AA}" presName="childText" presStyleLbl="bgAcc1" presStyleIdx="2" presStyleCnt="5" custScaleX="140715" custLinFactY="100000" custLinFactNeighborX="1854" custLinFactNeighborY="150326">
        <dgm:presLayoutVars>
          <dgm:bulletEnabled val="1"/>
        </dgm:presLayoutVars>
      </dgm:prSet>
      <dgm:spPr/>
    </dgm:pt>
    <dgm:pt modelId="{35B8EE5E-73F5-46DA-B8CD-6690A5A8474A}" type="pres">
      <dgm:prSet presAssocID="{80792A06-E5EF-4EC2-BCCA-ED64F17725FF}" presName="Name13" presStyleLbl="parChTrans1D2" presStyleIdx="3" presStyleCnt="5"/>
      <dgm:spPr/>
    </dgm:pt>
    <dgm:pt modelId="{A0141767-2655-4026-82EE-2CB4A50A8E35}" type="pres">
      <dgm:prSet presAssocID="{5245909B-BBBA-43E7-B744-5A6709EB315F}" presName="childText" presStyleLbl="bgAcc1" presStyleIdx="3" presStyleCnt="5" custScaleX="155309" custScaleY="117872" custLinFactY="-24883" custLinFactNeighborX="-3707" custLinFactNeighborY="-100000">
        <dgm:presLayoutVars>
          <dgm:bulletEnabled val="1"/>
        </dgm:presLayoutVars>
      </dgm:prSet>
      <dgm:spPr/>
    </dgm:pt>
    <dgm:pt modelId="{88AD98F6-7D27-4E57-87C1-848FFFD3E597}" type="pres">
      <dgm:prSet presAssocID="{9939AACC-959C-4E6A-BAF7-5A4CC55FAF33}" presName="Name13" presStyleLbl="parChTrans1D2" presStyleIdx="4" presStyleCnt="5"/>
      <dgm:spPr/>
    </dgm:pt>
    <dgm:pt modelId="{60F9CD73-43EA-423E-83B2-0D9A484F4721}" type="pres">
      <dgm:prSet presAssocID="{54860DDA-51CB-415A-8F58-51409C57E02B}" presName="childText" presStyleLbl="bgAcc1" presStyleIdx="4" presStyleCnt="5" custScaleX="153945" custLinFactY="-36385" custLinFactNeighborX="-4635" custLinFactNeighborY="-100000">
        <dgm:presLayoutVars>
          <dgm:bulletEnabled val="1"/>
        </dgm:presLayoutVars>
      </dgm:prSet>
      <dgm:spPr/>
    </dgm:pt>
    <dgm:pt modelId="{55EA1825-5C9E-4B2B-ACB1-614F8A8F07FE}" type="pres">
      <dgm:prSet presAssocID="{2F3E068D-C64F-467C-B70D-E7F26BE37070}" presName="root" presStyleCnt="0"/>
      <dgm:spPr/>
    </dgm:pt>
    <dgm:pt modelId="{CA1D0DFB-2C66-41AA-B440-9BE31C63BFD2}" type="pres">
      <dgm:prSet presAssocID="{2F3E068D-C64F-467C-B70D-E7F26BE37070}" presName="rootComposite" presStyleCnt="0"/>
      <dgm:spPr/>
    </dgm:pt>
    <dgm:pt modelId="{D26C0609-C868-496C-8605-F7D46A3D8B2C}" type="pres">
      <dgm:prSet presAssocID="{2F3E068D-C64F-467C-B70D-E7F26BE37070}" presName="rootText" presStyleLbl="node1" presStyleIdx="2" presStyleCnt="3" custScaleX="221889" custScaleY="512910" custLinFactNeighborX="-1284" custLinFactNeighborY="-32107"/>
      <dgm:spPr/>
    </dgm:pt>
    <dgm:pt modelId="{3BE08E9A-00C2-469E-B97C-4D3851922E76}" type="pres">
      <dgm:prSet presAssocID="{2F3E068D-C64F-467C-B70D-E7F26BE37070}" presName="rootConnector" presStyleLbl="node1" presStyleIdx="2" presStyleCnt="3"/>
      <dgm:spPr/>
    </dgm:pt>
    <dgm:pt modelId="{81D1744B-1A16-4AA9-936A-F9DE56AC058B}" type="pres">
      <dgm:prSet presAssocID="{2F3E068D-C64F-467C-B70D-E7F26BE37070}" presName="childShape" presStyleCnt="0"/>
      <dgm:spPr/>
    </dgm:pt>
  </dgm:ptLst>
  <dgm:cxnLst>
    <dgm:cxn modelId="{CF41F005-9729-4275-B4D4-FEC5F763987B}" type="presOf" srcId="{EADC2E45-C990-44D5-B8C7-23DC7AF5F245}" destId="{06792917-C8BC-4C2C-84E1-91247B3613FD}" srcOrd="0" destOrd="0" presId="urn:microsoft.com/office/officeart/2005/8/layout/hierarchy3"/>
    <dgm:cxn modelId="{6CC7DE07-3A70-4F6C-83E3-66C23B02F477}" srcId="{F7A1C540-AF91-405E-8CA7-2A49BE4AAA1D}" destId="{793C015C-3DB0-4304-8FB8-E53E60F90944}" srcOrd="2" destOrd="0" parTransId="{F67418D7-E189-4ADE-9169-3C36047EB4D6}" sibTransId="{805CBF65-AEA1-4B69-8D37-56B1EE1D1AAB}"/>
    <dgm:cxn modelId="{96FF5C0E-3A80-43D6-9684-EB4C43C88A1A}" type="presOf" srcId="{AEEB77A4-EE38-4AFA-8F76-F5438ABAF205}" destId="{F4BB5728-342F-40BA-A764-D11FB5FFA21F}" srcOrd="0" destOrd="0" presId="urn:microsoft.com/office/officeart/2005/8/layout/hierarchy3"/>
    <dgm:cxn modelId="{5061AF11-6EFB-4ABE-9E79-231804071B9A}" type="presOf" srcId="{66EDE052-03DA-4C80-9F29-6CCE1F2EF5C0}" destId="{1DC89DC2-5C10-41DA-8F7F-47FAA349D07D}" srcOrd="0" destOrd="0" presId="urn:microsoft.com/office/officeart/2005/8/layout/hierarchy3"/>
    <dgm:cxn modelId="{062A3F14-5551-4731-9FAB-205350529F77}" type="presOf" srcId="{9939AACC-959C-4E6A-BAF7-5A4CC55FAF33}" destId="{88AD98F6-7D27-4E57-87C1-848FFFD3E597}" srcOrd="0" destOrd="0" presId="urn:microsoft.com/office/officeart/2005/8/layout/hierarchy3"/>
    <dgm:cxn modelId="{A944A116-5724-4062-985A-32E791722FDA}" type="presOf" srcId="{54860DDA-51CB-415A-8F58-51409C57E02B}" destId="{60F9CD73-43EA-423E-83B2-0D9A484F4721}" srcOrd="0" destOrd="0" presId="urn:microsoft.com/office/officeart/2005/8/layout/hierarchy3"/>
    <dgm:cxn modelId="{79C71517-41A2-48C9-84F8-F3D1FA75B04D}" srcId="{F7A1C540-AF91-405E-8CA7-2A49BE4AAA1D}" destId="{E576B98C-33D1-49A5-B35C-2EE289570AA9}" srcOrd="1" destOrd="0" parTransId="{C3F65DE5-02BD-4980-AF64-A173B730480E}" sibTransId="{3DF80534-69C4-4B4C-AC83-A83DDA257C73}"/>
    <dgm:cxn modelId="{74BDEC35-4C62-4958-86A9-A546EB0DA177}" type="presOf" srcId="{2F3E068D-C64F-467C-B70D-E7F26BE37070}" destId="{3BE08E9A-00C2-469E-B97C-4D3851922E76}" srcOrd="1" destOrd="0" presId="urn:microsoft.com/office/officeart/2005/8/layout/hierarchy3"/>
    <dgm:cxn modelId="{393A673E-5CD7-4791-A4A1-EC21812CE2E9}" type="presOf" srcId="{E576B98C-33D1-49A5-B35C-2EE289570AA9}" destId="{A07D6965-311B-45C6-AC68-20CC19CCBB93}" srcOrd="0" destOrd="2" presId="urn:microsoft.com/office/officeart/2005/8/layout/hierarchy3"/>
    <dgm:cxn modelId="{8515753E-3CA1-4605-A2D2-EF758BF414AD}" type="presOf" srcId="{C05E9A69-7610-4FCA-AC8E-2A65EC9AC388}" destId="{A07D6965-311B-45C6-AC68-20CC19CCBB93}" srcOrd="0" destOrd="1" presId="urn:microsoft.com/office/officeart/2005/8/layout/hierarchy3"/>
    <dgm:cxn modelId="{D8A1135D-3AFF-45FB-B4AC-CDC56C9D487F}" srcId="{66EDE052-03DA-4C80-9F29-6CCE1F2EF5C0}" destId="{F7A1C540-AF91-405E-8CA7-2A49BE4AAA1D}" srcOrd="0" destOrd="0" parTransId="{EADC2E45-C990-44D5-B8C7-23DC7AF5F245}" sibTransId="{A4A09C67-9FDC-40F2-843A-FFFC664EFB03}"/>
    <dgm:cxn modelId="{9F593049-C5DC-4875-8256-082EC317C0A8}" type="presOf" srcId="{C5BEE1D2-176B-45AA-8258-FF70C4ECAFBD}" destId="{F6A2D72B-99A7-4A71-B2C5-3D120B92FB78}" srcOrd="0" destOrd="0" presId="urn:microsoft.com/office/officeart/2005/8/layout/hierarchy3"/>
    <dgm:cxn modelId="{15D0044C-7BC8-4298-A311-29A954CA842B}" srcId="{F7A1C540-AF91-405E-8CA7-2A49BE4AAA1D}" destId="{C05E9A69-7610-4FCA-AC8E-2A65EC9AC388}" srcOrd="0" destOrd="0" parTransId="{A977B5D9-EFC2-45B0-9E9C-2B79B06CFCAA}" sibTransId="{8E80F184-5319-4034-B090-558D483B2DC0}"/>
    <dgm:cxn modelId="{D5592A6D-9DBA-49C6-9D0C-8BD398715FE0}" type="presOf" srcId="{F7A1C540-AF91-405E-8CA7-2A49BE4AAA1D}" destId="{A07D6965-311B-45C6-AC68-20CC19CCBB93}" srcOrd="0" destOrd="0" presId="urn:microsoft.com/office/officeart/2005/8/layout/hierarchy3"/>
    <dgm:cxn modelId="{97E8D650-5C89-41CA-8354-C118C07B0761}" type="presOf" srcId="{5245909B-BBBA-43E7-B744-5A6709EB315F}" destId="{A0141767-2655-4026-82EE-2CB4A50A8E35}" srcOrd="0" destOrd="0" presId="urn:microsoft.com/office/officeart/2005/8/layout/hierarchy3"/>
    <dgm:cxn modelId="{91083B51-0923-40F1-BD9E-66626A8007CB}" type="presOf" srcId="{66EDE052-03DA-4C80-9F29-6CCE1F2EF5C0}" destId="{EC55FA99-38AB-4B57-9D9F-F2A7336251AF}" srcOrd="1" destOrd="0" presId="urn:microsoft.com/office/officeart/2005/8/layout/hierarchy3"/>
    <dgm:cxn modelId="{30B35A73-82EC-43D1-A538-AD3F04DA6735}" srcId="{FC469D4E-64B6-4E30-A811-9838DC90E5DF}" destId="{54860DDA-51CB-415A-8F58-51409C57E02B}" srcOrd="2" destOrd="0" parTransId="{9939AACC-959C-4E6A-BAF7-5A4CC55FAF33}" sibTransId="{2DC4A5BF-5EDF-4F50-9B65-9BEFFD92C64E}"/>
    <dgm:cxn modelId="{5DB9BE79-9A19-49FC-8795-0277A82221C8}" type="presOf" srcId="{793C015C-3DB0-4304-8FB8-E53E60F90944}" destId="{A07D6965-311B-45C6-AC68-20CC19CCBB93}" srcOrd="0" destOrd="3" presId="urn:microsoft.com/office/officeart/2005/8/layout/hierarchy3"/>
    <dgm:cxn modelId="{64AA4589-5D76-4FBA-8CFB-A2C7FCB699C7}" srcId="{AEEB77A4-EE38-4AFA-8F76-F5438ABAF205}" destId="{66EDE052-03DA-4C80-9F29-6CCE1F2EF5C0}" srcOrd="0" destOrd="0" parTransId="{B27165DD-35E7-457A-8C91-8C195531005E}" sibTransId="{97669457-2F0D-4EBB-89BE-659BDABE2724}"/>
    <dgm:cxn modelId="{9A838789-7F26-45C6-AA93-356A85635F9B}" srcId="{FC469D4E-64B6-4E30-A811-9838DC90E5DF}" destId="{5245909B-BBBA-43E7-B744-5A6709EB315F}" srcOrd="1" destOrd="0" parTransId="{80792A06-E5EF-4EC2-BCCA-ED64F17725FF}" sibTransId="{24818095-5E72-4BF2-881F-AF71A36039D5}"/>
    <dgm:cxn modelId="{CA57669A-DB42-42FB-BCB1-08AB46D71710}" srcId="{FC469D4E-64B6-4E30-A811-9838DC90E5DF}" destId="{61950586-0047-4070-A2F8-0F7E5AB1F6AA}" srcOrd="0" destOrd="0" parTransId="{224A5EE7-49AA-4663-A514-D429EEF4F83C}" sibTransId="{A7AF340B-F5F5-43B7-972D-580568D134BF}"/>
    <dgm:cxn modelId="{E3925AA4-F8DC-4494-AB17-66EE622CD202}" type="presOf" srcId="{FC469D4E-64B6-4E30-A811-9838DC90E5DF}" destId="{64AF85AC-543C-4302-92DE-3E7DB730EFAF}" srcOrd="0" destOrd="0" presId="urn:microsoft.com/office/officeart/2005/8/layout/hierarchy3"/>
    <dgm:cxn modelId="{2F20DAAD-6403-4E70-9656-0DDB91EA3912}" type="presOf" srcId="{2F3E068D-C64F-467C-B70D-E7F26BE37070}" destId="{D26C0609-C868-496C-8605-F7D46A3D8B2C}" srcOrd="0" destOrd="0" presId="urn:microsoft.com/office/officeart/2005/8/layout/hierarchy3"/>
    <dgm:cxn modelId="{97380AB1-0BED-4BA1-AF0D-D9F1D576D790}" type="presOf" srcId="{EB75E4D0-BCD2-4F5D-92E3-5C8FC786780E}" destId="{99352727-8601-4A66-8735-7217D71986AE}" srcOrd="0" destOrd="0" presId="urn:microsoft.com/office/officeart/2005/8/layout/hierarchy3"/>
    <dgm:cxn modelId="{AFBC8FB2-2FB2-41EE-927C-F792838F7274}" type="presOf" srcId="{224A5EE7-49AA-4663-A514-D429EEF4F83C}" destId="{B0001F25-B21C-4381-A270-5FBB37164C4D}" srcOrd="0" destOrd="0" presId="urn:microsoft.com/office/officeart/2005/8/layout/hierarchy3"/>
    <dgm:cxn modelId="{A15D66B8-7E79-4741-B2E6-D7C4FD142E1A}" type="presOf" srcId="{5D745D98-DD48-487D-95DA-DE669EB27363}" destId="{A07D6965-311B-45C6-AC68-20CC19CCBB93}" srcOrd="0" destOrd="4" presId="urn:microsoft.com/office/officeart/2005/8/layout/hierarchy3"/>
    <dgm:cxn modelId="{45F951B8-F7AC-4DFF-B62F-A5D4EB3BF824}" srcId="{66EDE052-03DA-4C80-9F29-6CCE1F2EF5C0}" destId="{C5BEE1D2-176B-45AA-8258-FF70C4ECAFBD}" srcOrd="1" destOrd="0" parTransId="{EB75E4D0-BCD2-4F5D-92E3-5C8FC786780E}" sibTransId="{AE095E68-06F6-4B05-9B13-A465FB6C4B93}"/>
    <dgm:cxn modelId="{552A0ACF-27E8-4601-AB1F-4D03235FB08C}" srcId="{AEEB77A4-EE38-4AFA-8F76-F5438ABAF205}" destId="{2F3E068D-C64F-467C-B70D-E7F26BE37070}" srcOrd="2" destOrd="0" parTransId="{8CE68DC4-45EE-418E-A14B-DDAC0E117E48}" sibTransId="{F36FEBE3-FFAF-4F05-893E-509C1DC1891C}"/>
    <dgm:cxn modelId="{9EABD4D1-F8D5-4CC9-9152-4F7A14341EDC}" type="presOf" srcId="{80792A06-E5EF-4EC2-BCCA-ED64F17725FF}" destId="{35B8EE5E-73F5-46DA-B8CD-6690A5A8474A}" srcOrd="0" destOrd="0" presId="urn:microsoft.com/office/officeart/2005/8/layout/hierarchy3"/>
    <dgm:cxn modelId="{B2A62CE7-E4F8-4E59-99B6-32694726C1EF}" type="presOf" srcId="{FC469D4E-64B6-4E30-A811-9838DC90E5DF}" destId="{A1CE6504-3BBA-40DD-A7A1-E0E7F330E81D}" srcOrd="1" destOrd="0" presId="urn:microsoft.com/office/officeart/2005/8/layout/hierarchy3"/>
    <dgm:cxn modelId="{5D2C11E9-E466-4601-8663-56F99F8B7962}" srcId="{F7A1C540-AF91-405E-8CA7-2A49BE4AAA1D}" destId="{5D745D98-DD48-487D-95DA-DE669EB27363}" srcOrd="3" destOrd="0" parTransId="{8F61BA01-6377-49C4-A675-B1D500B70B4F}" sibTransId="{DE03800A-424E-47E4-B479-AEE2929D43C7}"/>
    <dgm:cxn modelId="{E8CFA1FB-EEEF-461A-A2B6-5E4CB249D673}" type="presOf" srcId="{61950586-0047-4070-A2F8-0F7E5AB1F6AA}" destId="{1B18126D-3729-44BA-ACA5-20DB8B0A75DC}" srcOrd="0" destOrd="0" presId="urn:microsoft.com/office/officeart/2005/8/layout/hierarchy3"/>
    <dgm:cxn modelId="{B42E14FC-09A4-47C7-AB48-AA3BDFCB7872}" srcId="{AEEB77A4-EE38-4AFA-8F76-F5438ABAF205}" destId="{FC469D4E-64B6-4E30-A811-9838DC90E5DF}" srcOrd="1" destOrd="0" parTransId="{8C3B455B-98F7-4C36-BB97-50082A3D85D6}" sibTransId="{20AA12CA-8865-45D4-9949-ED02A6A4A62A}"/>
    <dgm:cxn modelId="{E56ECA5C-0198-4E8C-AE65-A4827C641DAA}" type="presParOf" srcId="{F4BB5728-342F-40BA-A764-D11FB5FFA21F}" destId="{75E6BCE6-1DE7-44FA-B6E0-D0540938E3E5}" srcOrd="0" destOrd="0" presId="urn:microsoft.com/office/officeart/2005/8/layout/hierarchy3"/>
    <dgm:cxn modelId="{0E71C265-1981-4913-93BD-AA0F5372CEF0}" type="presParOf" srcId="{75E6BCE6-1DE7-44FA-B6E0-D0540938E3E5}" destId="{952B48FE-963C-4B07-B36F-D7CF0097FA1E}" srcOrd="0" destOrd="0" presId="urn:microsoft.com/office/officeart/2005/8/layout/hierarchy3"/>
    <dgm:cxn modelId="{761FEED7-A0D7-4154-BD23-77145CEB3E1F}" type="presParOf" srcId="{952B48FE-963C-4B07-B36F-D7CF0097FA1E}" destId="{1DC89DC2-5C10-41DA-8F7F-47FAA349D07D}" srcOrd="0" destOrd="0" presId="urn:microsoft.com/office/officeart/2005/8/layout/hierarchy3"/>
    <dgm:cxn modelId="{491A6E47-B110-4E63-9C22-5A80A47072F8}" type="presParOf" srcId="{952B48FE-963C-4B07-B36F-D7CF0097FA1E}" destId="{EC55FA99-38AB-4B57-9D9F-F2A7336251AF}" srcOrd="1" destOrd="0" presId="urn:microsoft.com/office/officeart/2005/8/layout/hierarchy3"/>
    <dgm:cxn modelId="{AC9F1DCA-6FB1-4143-AF4E-F281BB583FC4}" type="presParOf" srcId="{75E6BCE6-1DE7-44FA-B6E0-D0540938E3E5}" destId="{081BD954-AF42-41B5-8E6A-741B1F492C01}" srcOrd="1" destOrd="0" presId="urn:microsoft.com/office/officeart/2005/8/layout/hierarchy3"/>
    <dgm:cxn modelId="{FF6680F3-C9D2-46D1-A057-673A6EA29910}" type="presParOf" srcId="{081BD954-AF42-41B5-8E6A-741B1F492C01}" destId="{06792917-C8BC-4C2C-84E1-91247B3613FD}" srcOrd="0" destOrd="0" presId="urn:microsoft.com/office/officeart/2005/8/layout/hierarchy3"/>
    <dgm:cxn modelId="{A112BC2A-AF55-4765-87C4-24E9A56B9450}" type="presParOf" srcId="{081BD954-AF42-41B5-8E6A-741B1F492C01}" destId="{A07D6965-311B-45C6-AC68-20CC19CCBB93}" srcOrd="1" destOrd="0" presId="urn:microsoft.com/office/officeart/2005/8/layout/hierarchy3"/>
    <dgm:cxn modelId="{F2FA099F-6062-4FF7-BD6D-B738AF53B7E2}" type="presParOf" srcId="{081BD954-AF42-41B5-8E6A-741B1F492C01}" destId="{99352727-8601-4A66-8735-7217D71986AE}" srcOrd="2" destOrd="0" presId="urn:microsoft.com/office/officeart/2005/8/layout/hierarchy3"/>
    <dgm:cxn modelId="{80584F1B-24CD-44C2-A00C-9907C0C408BA}" type="presParOf" srcId="{081BD954-AF42-41B5-8E6A-741B1F492C01}" destId="{F6A2D72B-99A7-4A71-B2C5-3D120B92FB78}" srcOrd="3" destOrd="0" presId="urn:microsoft.com/office/officeart/2005/8/layout/hierarchy3"/>
    <dgm:cxn modelId="{4853177F-0A7F-46CD-931C-C25D296BB6E9}" type="presParOf" srcId="{F4BB5728-342F-40BA-A764-D11FB5FFA21F}" destId="{A732E642-1E95-489C-8098-190D8BC984F6}" srcOrd="1" destOrd="0" presId="urn:microsoft.com/office/officeart/2005/8/layout/hierarchy3"/>
    <dgm:cxn modelId="{34FFF9BE-0B82-43A7-B829-2FD6CB143A43}" type="presParOf" srcId="{A732E642-1E95-489C-8098-190D8BC984F6}" destId="{97E19E1D-037E-4B6A-B896-CB4B8B1736CA}" srcOrd="0" destOrd="0" presId="urn:microsoft.com/office/officeart/2005/8/layout/hierarchy3"/>
    <dgm:cxn modelId="{03E2B791-65AF-46F4-8D38-7B4ED83BEF3E}" type="presParOf" srcId="{97E19E1D-037E-4B6A-B896-CB4B8B1736CA}" destId="{64AF85AC-543C-4302-92DE-3E7DB730EFAF}" srcOrd="0" destOrd="0" presId="urn:microsoft.com/office/officeart/2005/8/layout/hierarchy3"/>
    <dgm:cxn modelId="{89B735EF-8BE8-410B-9A9F-AC4A15BFA175}" type="presParOf" srcId="{97E19E1D-037E-4B6A-B896-CB4B8B1736CA}" destId="{A1CE6504-3BBA-40DD-A7A1-E0E7F330E81D}" srcOrd="1" destOrd="0" presId="urn:microsoft.com/office/officeart/2005/8/layout/hierarchy3"/>
    <dgm:cxn modelId="{A36F5DFA-62AC-45A6-9C28-788B15DCDAF9}" type="presParOf" srcId="{A732E642-1E95-489C-8098-190D8BC984F6}" destId="{458FFE61-457B-4A39-826A-E074648844F8}" srcOrd="1" destOrd="0" presId="urn:microsoft.com/office/officeart/2005/8/layout/hierarchy3"/>
    <dgm:cxn modelId="{15A98E35-43C8-4CBA-8A08-8C8160273C05}" type="presParOf" srcId="{458FFE61-457B-4A39-826A-E074648844F8}" destId="{B0001F25-B21C-4381-A270-5FBB37164C4D}" srcOrd="0" destOrd="0" presId="urn:microsoft.com/office/officeart/2005/8/layout/hierarchy3"/>
    <dgm:cxn modelId="{C269F83A-31D8-468F-A9E0-D9384F22E335}" type="presParOf" srcId="{458FFE61-457B-4A39-826A-E074648844F8}" destId="{1B18126D-3729-44BA-ACA5-20DB8B0A75DC}" srcOrd="1" destOrd="0" presId="urn:microsoft.com/office/officeart/2005/8/layout/hierarchy3"/>
    <dgm:cxn modelId="{07FB08A2-E3D6-45D7-BFA5-97728DE05455}" type="presParOf" srcId="{458FFE61-457B-4A39-826A-E074648844F8}" destId="{35B8EE5E-73F5-46DA-B8CD-6690A5A8474A}" srcOrd="2" destOrd="0" presId="urn:microsoft.com/office/officeart/2005/8/layout/hierarchy3"/>
    <dgm:cxn modelId="{31CD95F7-AE0F-4AFF-816F-0449FEEEA704}" type="presParOf" srcId="{458FFE61-457B-4A39-826A-E074648844F8}" destId="{A0141767-2655-4026-82EE-2CB4A50A8E35}" srcOrd="3" destOrd="0" presId="urn:microsoft.com/office/officeart/2005/8/layout/hierarchy3"/>
    <dgm:cxn modelId="{B020CD72-5C7C-4068-80F4-245323488C23}" type="presParOf" srcId="{458FFE61-457B-4A39-826A-E074648844F8}" destId="{88AD98F6-7D27-4E57-87C1-848FFFD3E597}" srcOrd="4" destOrd="0" presId="urn:microsoft.com/office/officeart/2005/8/layout/hierarchy3"/>
    <dgm:cxn modelId="{09B9BFE1-0D5A-42AB-9A74-12630E00EE38}" type="presParOf" srcId="{458FFE61-457B-4A39-826A-E074648844F8}" destId="{60F9CD73-43EA-423E-83B2-0D9A484F4721}" srcOrd="5" destOrd="0" presId="urn:microsoft.com/office/officeart/2005/8/layout/hierarchy3"/>
    <dgm:cxn modelId="{DE558C62-9138-43F9-A32C-8A11B1A44ACD}" type="presParOf" srcId="{F4BB5728-342F-40BA-A764-D11FB5FFA21F}" destId="{55EA1825-5C9E-4B2B-ACB1-614F8A8F07FE}" srcOrd="2" destOrd="0" presId="urn:microsoft.com/office/officeart/2005/8/layout/hierarchy3"/>
    <dgm:cxn modelId="{E591129C-CC55-4CD3-887A-19B01ACDC75A}" type="presParOf" srcId="{55EA1825-5C9E-4B2B-ACB1-614F8A8F07FE}" destId="{CA1D0DFB-2C66-41AA-B440-9BE31C63BFD2}" srcOrd="0" destOrd="0" presId="urn:microsoft.com/office/officeart/2005/8/layout/hierarchy3"/>
    <dgm:cxn modelId="{B54EAA8C-8F9E-463C-88B8-1F2D1DEE912E}" type="presParOf" srcId="{CA1D0DFB-2C66-41AA-B440-9BE31C63BFD2}" destId="{D26C0609-C868-496C-8605-F7D46A3D8B2C}" srcOrd="0" destOrd="0" presId="urn:microsoft.com/office/officeart/2005/8/layout/hierarchy3"/>
    <dgm:cxn modelId="{03A8FDD4-F555-4CA7-A4F4-555F7B09E38E}" type="presParOf" srcId="{CA1D0DFB-2C66-41AA-B440-9BE31C63BFD2}" destId="{3BE08E9A-00C2-469E-B97C-4D3851922E76}" srcOrd="1" destOrd="0" presId="urn:microsoft.com/office/officeart/2005/8/layout/hierarchy3"/>
    <dgm:cxn modelId="{63071815-767B-4A18-8C68-135B9A0F7535}" type="presParOf" srcId="{55EA1825-5C9E-4B2B-ACB1-614F8A8F07FE}" destId="{81D1744B-1A16-4AA9-936A-F9DE56AC058B}" srcOrd="1" destOrd="0" presId="urn:microsoft.com/office/officeart/2005/8/layout/hierarchy3"/>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1A52432-44BB-4251-BD28-28EAF098B4AB}" type="doc">
      <dgm:prSet loTypeId="urn:microsoft.com/office/officeart/2008/layout/LinedList" loCatId="list" qsTypeId="urn:microsoft.com/office/officeart/2005/8/quickstyle/simple1" qsCatId="simple" csTypeId="urn:microsoft.com/office/officeart/2005/8/colors/accent0_3" csCatId="mainScheme" phldr="1"/>
      <dgm:spPr/>
      <dgm:t>
        <a:bodyPr/>
        <a:lstStyle/>
        <a:p>
          <a:endParaRPr lang="en-US"/>
        </a:p>
      </dgm:t>
    </dgm:pt>
    <dgm:pt modelId="{AA3ED56C-5E5E-4115-9175-57FF79F61B46}">
      <dgm:prSet custT="1"/>
      <dgm:spPr/>
      <dgm:t>
        <a:bodyPr/>
        <a:lstStyle/>
        <a:p>
          <a:pPr>
            <a:lnSpc>
              <a:spcPct val="100000"/>
            </a:lnSpc>
          </a:pPr>
          <a:r>
            <a:rPr lang="en-US" sz="2160" kern="1200" dirty="0">
              <a:solidFill>
                <a:schemeClr val="dk1">
                  <a:hueOff val="0"/>
                  <a:satOff val="0"/>
                  <a:lumOff val="0"/>
                  <a:alphaOff val="0"/>
                </a:schemeClr>
              </a:solidFill>
              <a:latin typeface="Garamond" panose="02020404030301010803" pitchFamily="18" charset="0"/>
              <a:ea typeface="+mn-ea"/>
              <a:cs typeface="+mn-cs"/>
            </a:rPr>
            <a:t>25% of all Harmonized System tariff lines, in addition to tariff lines at ≤10%, for developing countries whose average tariff rate is ≥20%.</a:t>
          </a:r>
        </a:p>
      </dgm:t>
    </dgm:pt>
    <dgm:pt modelId="{762D5900-7ABE-4B47-9A17-E5B12DF35B97}" type="parTrans" cxnId="{31C5762D-576A-44EE-89B7-B21B3C3CED02}">
      <dgm:prSet/>
      <dgm:spPr/>
      <dgm:t>
        <a:bodyPr/>
        <a:lstStyle/>
        <a:p>
          <a:endParaRPr lang="en-US"/>
        </a:p>
      </dgm:t>
    </dgm:pt>
    <dgm:pt modelId="{0592C25A-E157-42FE-B738-552EF5AECDE7}" type="sibTrans" cxnId="{31C5762D-576A-44EE-89B7-B21B3C3CED02}">
      <dgm:prSet/>
      <dgm:spPr/>
      <dgm:t>
        <a:bodyPr/>
        <a:lstStyle/>
        <a:p>
          <a:endParaRPr lang="en-US"/>
        </a:p>
      </dgm:t>
    </dgm:pt>
    <dgm:pt modelId="{6CFA5343-75D1-4097-84F0-96C9E809D864}">
      <dgm:prSet custT="1"/>
      <dgm:spPr/>
      <dgm:t>
        <a:bodyPr/>
        <a:lstStyle/>
        <a:p>
          <a:pPr marL="0" lvl="0" indent="0" algn="l" defTabSz="960120">
            <a:lnSpc>
              <a:spcPct val="100000"/>
            </a:lnSpc>
            <a:spcBef>
              <a:spcPct val="0"/>
            </a:spcBef>
            <a:spcAft>
              <a:spcPct val="35000"/>
            </a:spcAft>
            <a:buNone/>
          </a:pPr>
          <a:r>
            <a:rPr lang="en-US" sz="2160" kern="1200" dirty="0">
              <a:solidFill>
                <a:prstClr val="black">
                  <a:hueOff val="0"/>
                  <a:satOff val="0"/>
                  <a:lumOff val="0"/>
                  <a:alphaOff val="0"/>
                </a:prstClr>
              </a:solidFill>
              <a:latin typeface="Garamond" panose="02020404030301010803" pitchFamily="18" charset="0"/>
              <a:ea typeface="+mn-ea"/>
              <a:cs typeface="+mn-cs"/>
            </a:rPr>
            <a:t>25% of all tariff lines of the Harmonized System plus tariff lines ⩽10%, for developing countries with an average tariff ⩾ 20%.</a:t>
          </a:r>
        </a:p>
      </dgm:t>
    </dgm:pt>
    <dgm:pt modelId="{A957D2EF-548D-4214-8662-63A67D7EB4D4}" type="parTrans" cxnId="{26CDB231-3BDF-41F3-ADBA-738A338F1CAF}">
      <dgm:prSet/>
      <dgm:spPr/>
      <dgm:t>
        <a:bodyPr/>
        <a:lstStyle/>
        <a:p>
          <a:endParaRPr lang="en-US"/>
        </a:p>
      </dgm:t>
    </dgm:pt>
    <dgm:pt modelId="{7F74632D-A78B-4727-B885-AD542B344076}" type="sibTrans" cxnId="{26CDB231-3BDF-41F3-ADBA-738A338F1CAF}">
      <dgm:prSet/>
      <dgm:spPr/>
      <dgm:t>
        <a:bodyPr/>
        <a:lstStyle/>
        <a:p>
          <a:endParaRPr lang="en-US"/>
        </a:p>
      </dgm:t>
    </dgm:pt>
    <dgm:pt modelId="{24043B20-04C0-4FE8-8029-C83C260C204E}">
      <dgm:prSet custT="1"/>
      <dgm:spPr/>
      <dgm:t>
        <a:bodyPr/>
        <a:lstStyle/>
        <a:p>
          <a:pPr marL="0" lvl="0" indent="0" algn="l" defTabSz="960120">
            <a:lnSpc>
              <a:spcPct val="100000"/>
            </a:lnSpc>
            <a:spcBef>
              <a:spcPct val="0"/>
            </a:spcBef>
            <a:spcAft>
              <a:spcPct val="35000"/>
            </a:spcAft>
            <a:buNone/>
          </a:pPr>
          <a:r>
            <a:rPr lang="en-US" sz="2160" kern="1200" dirty="0">
              <a:solidFill>
                <a:prstClr val="black">
                  <a:hueOff val="0"/>
                  <a:satOff val="0"/>
                  <a:lumOff val="0"/>
                  <a:alphaOff val="0"/>
                </a:prstClr>
              </a:solidFill>
              <a:latin typeface="Garamond" panose="02020404030301010803" pitchFamily="18" charset="0"/>
              <a:ea typeface="+mn-ea"/>
              <a:cs typeface="+mn-cs"/>
            </a:rPr>
            <a:t>15% of all HS tariff lines for developing countries with an average tariff below 15%.</a:t>
          </a:r>
        </a:p>
      </dgm:t>
    </dgm:pt>
    <dgm:pt modelId="{8173E89C-1906-4644-9C06-E0CC7C7ED22E}" type="parTrans" cxnId="{67FB85CD-CCA6-4479-AC04-E39C78AB44FF}">
      <dgm:prSet/>
      <dgm:spPr/>
      <dgm:t>
        <a:bodyPr/>
        <a:lstStyle/>
        <a:p>
          <a:endParaRPr lang="en-US"/>
        </a:p>
      </dgm:t>
    </dgm:pt>
    <dgm:pt modelId="{D5B7EBB7-975F-4F86-87B2-390095DC810F}" type="sibTrans" cxnId="{67FB85CD-CCA6-4479-AC04-E39C78AB44FF}">
      <dgm:prSet/>
      <dgm:spPr/>
      <dgm:t>
        <a:bodyPr/>
        <a:lstStyle/>
        <a:p>
          <a:endParaRPr lang="en-US"/>
        </a:p>
      </dgm:t>
    </dgm:pt>
    <dgm:pt modelId="{08E0BD32-1D2F-4D7B-8AB0-66B1DC2D23B7}">
      <dgm:prSet custT="1"/>
      <dgm:spPr/>
      <dgm:t>
        <a:bodyPr/>
        <a:lstStyle/>
        <a:p>
          <a:pPr marL="0" lvl="0" indent="0" algn="l" defTabSz="960120">
            <a:lnSpc>
              <a:spcPct val="100000"/>
            </a:lnSpc>
            <a:spcBef>
              <a:spcPct val="0"/>
            </a:spcBef>
            <a:spcAft>
              <a:spcPct val="35000"/>
            </a:spcAft>
            <a:buNone/>
          </a:pPr>
          <a:r>
            <a:rPr lang="en-US" sz="2160" kern="1200" dirty="0">
              <a:solidFill>
                <a:prstClr val="black">
                  <a:hueOff val="0"/>
                  <a:satOff val="0"/>
                  <a:lumOff val="0"/>
                  <a:alphaOff val="0"/>
                </a:prstClr>
              </a:solidFill>
              <a:latin typeface="Garamond" panose="02020404030301010803" pitchFamily="18" charset="0"/>
              <a:ea typeface="+mn-ea"/>
              <a:cs typeface="+mn-cs"/>
            </a:rPr>
            <a:t>30% of all HS tariff lines for LDCs</a:t>
          </a:r>
          <a:r>
            <a:rPr lang="fr-FR" sz="2160" kern="1200" dirty="0">
              <a:solidFill>
                <a:prstClr val="black">
                  <a:hueOff val="0"/>
                  <a:satOff val="0"/>
                  <a:lumOff val="0"/>
                  <a:alphaOff val="0"/>
                </a:prstClr>
              </a:solidFill>
              <a:latin typeface="Garamond" panose="02020404030301010803" pitchFamily="18" charset="0"/>
              <a:ea typeface="+mn-ea"/>
              <a:cs typeface="+mn-cs"/>
            </a:rPr>
            <a:t>.</a:t>
          </a:r>
          <a:endParaRPr lang="en-US" sz="2160" kern="1200" dirty="0">
            <a:solidFill>
              <a:prstClr val="black">
                <a:hueOff val="0"/>
                <a:satOff val="0"/>
                <a:lumOff val="0"/>
                <a:alphaOff val="0"/>
              </a:prstClr>
            </a:solidFill>
            <a:latin typeface="Garamond" panose="02020404030301010803" pitchFamily="18" charset="0"/>
            <a:ea typeface="+mn-ea"/>
            <a:cs typeface="+mn-cs"/>
          </a:endParaRPr>
        </a:p>
      </dgm:t>
    </dgm:pt>
    <dgm:pt modelId="{C31F53E6-AF08-4E34-B125-1346FED6D41B}" type="parTrans" cxnId="{58C5D501-2804-47ED-B38F-BFE2EC7ED6D8}">
      <dgm:prSet/>
      <dgm:spPr/>
      <dgm:t>
        <a:bodyPr/>
        <a:lstStyle/>
        <a:p>
          <a:endParaRPr lang="en-US"/>
        </a:p>
      </dgm:t>
    </dgm:pt>
    <dgm:pt modelId="{684FB2EC-B69E-4BDE-9D6F-607DD5F3D715}" type="sibTrans" cxnId="{58C5D501-2804-47ED-B38F-BFE2EC7ED6D8}">
      <dgm:prSet/>
      <dgm:spPr/>
      <dgm:t>
        <a:bodyPr/>
        <a:lstStyle/>
        <a:p>
          <a:endParaRPr lang="en-US"/>
        </a:p>
      </dgm:t>
    </dgm:pt>
    <dgm:pt modelId="{FA0BEFDA-CF3B-4198-A2AF-4675752AD268}" type="pres">
      <dgm:prSet presAssocID="{81A52432-44BB-4251-BD28-28EAF098B4AB}" presName="vert0" presStyleCnt="0">
        <dgm:presLayoutVars>
          <dgm:dir/>
          <dgm:animOne val="branch"/>
          <dgm:animLvl val="lvl"/>
        </dgm:presLayoutVars>
      </dgm:prSet>
      <dgm:spPr/>
    </dgm:pt>
    <dgm:pt modelId="{196A8A70-3C0F-4422-8B85-1F66E0967F3D}" type="pres">
      <dgm:prSet presAssocID="{AA3ED56C-5E5E-4115-9175-57FF79F61B46}" presName="thickLine" presStyleLbl="alignNode1" presStyleIdx="0" presStyleCnt="4"/>
      <dgm:spPr/>
    </dgm:pt>
    <dgm:pt modelId="{5D5E36C1-37B0-4BC8-844C-4FD3A891B64F}" type="pres">
      <dgm:prSet presAssocID="{AA3ED56C-5E5E-4115-9175-57FF79F61B46}" presName="horz1" presStyleCnt="0"/>
      <dgm:spPr/>
    </dgm:pt>
    <dgm:pt modelId="{DF26AAC4-4892-4130-B9B7-39867708454B}" type="pres">
      <dgm:prSet presAssocID="{AA3ED56C-5E5E-4115-9175-57FF79F61B46}" presName="tx1" presStyleLbl="revTx" presStyleIdx="0" presStyleCnt="4"/>
      <dgm:spPr/>
    </dgm:pt>
    <dgm:pt modelId="{6B18032D-2B0B-46EA-BB04-1D5EB94E746F}" type="pres">
      <dgm:prSet presAssocID="{AA3ED56C-5E5E-4115-9175-57FF79F61B46}" presName="vert1" presStyleCnt="0"/>
      <dgm:spPr/>
    </dgm:pt>
    <dgm:pt modelId="{D4A8A3CF-D1AC-451E-AC65-5ED7D22967DC}" type="pres">
      <dgm:prSet presAssocID="{6CFA5343-75D1-4097-84F0-96C9E809D864}" presName="thickLine" presStyleLbl="alignNode1" presStyleIdx="1" presStyleCnt="4"/>
      <dgm:spPr/>
    </dgm:pt>
    <dgm:pt modelId="{361344A3-7DAC-4B83-AD28-830ACF8EB94D}" type="pres">
      <dgm:prSet presAssocID="{6CFA5343-75D1-4097-84F0-96C9E809D864}" presName="horz1" presStyleCnt="0"/>
      <dgm:spPr/>
    </dgm:pt>
    <dgm:pt modelId="{AC4EB6D1-8A2A-4F8D-8FD2-5A6F583FECB1}" type="pres">
      <dgm:prSet presAssocID="{6CFA5343-75D1-4097-84F0-96C9E809D864}" presName="tx1" presStyleLbl="revTx" presStyleIdx="1" presStyleCnt="4"/>
      <dgm:spPr/>
    </dgm:pt>
    <dgm:pt modelId="{7EDF52D0-8F10-4209-8DE9-291B1A20DD85}" type="pres">
      <dgm:prSet presAssocID="{6CFA5343-75D1-4097-84F0-96C9E809D864}" presName="vert1" presStyleCnt="0"/>
      <dgm:spPr/>
    </dgm:pt>
    <dgm:pt modelId="{CCD77FAB-FC1F-481B-B032-4C8D446A069C}" type="pres">
      <dgm:prSet presAssocID="{24043B20-04C0-4FE8-8029-C83C260C204E}" presName="thickLine" presStyleLbl="alignNode1" presStyleIdx="2" presStyleCnt="4"/>
      <dgm:spPr/>
    </dgm:pt>
    <dgm:pt modelId="{43B0C89D-87B9-4E13-9F53-AD00FFDD1D92}" type="pres">
      <dgm:prSet presAssocID="{24043B20-04C0-4FE8-8029-C83C260C204E}" presName="horz1" presStyleCnt="0"/>
      <dgm:spPr/>
    </dgm:pt>
    <dgm:pt modelId="{7645F4A2-5FE6-4F6E-A45D-283FF5756654}" type="pres">
      <dgm:prSet presAssocID="{24043B20-04C0-4FE8-8029-C83C260C204E}" presName="tx1" presStyleLbl="revTx" presStyleIdx="2" presStyleCnt="4"/>
      <dgm:spPr/>
    </dgm:pt>
    <dgm:pt modelId="{2B5C7F77-822B-4A36-84FA-D76C68483550}" type="pres">
      <dgm:prSet presAssocID="{24043B20-04C0-4FE8-8029-C83C260C204E}" presName="vert1" presStyleCnt="0"/>
      <dgm:spPr/>
    </dgm:pt>
    <dgm:pt modelId="{0FD06A5E-185B-47AE-BFB8-0864C66F6E30}" type="pres">
      <dgm:prSet presAssocID="{08E0BD32-1D2F-4D7B-8AB0-66B1DC2D23B7}" presName="thickLine" presStyleLbl="alignNode1" presStyleIdx="3" presStyleCnt="4"/>
      <dgm:spPr/>
    </dgm:pt>
    <dgm:pt modelId="{36585699-C9F6-4B8C-A078-46E367B1D0D6}" type="pres">
      <dgm:prSet presAssocID="{08E0BD32-1D2F-4D7B-8AB0-66B1DC2D23B7}" presName="horz1" presStyleCnt="0"/>
      <dgm:spPr/>
    </dgm:pt>
    <dgm:pt modelId="{28CE97C6-9818-4AF4-BDDD-7E93DE5B1DEF}" type="pres">
      <dgm:prSet presAssocID="{08E0BD32-1D2F-4D7B-8AB0-66B1DC2D23B7}" presName="tx1" presStyleLbl="revTx" presStyleIdx="3" presStyleCnt="4"/>
      <dgm:spPr/>
    </dgm:pt>
    <dgm:pt modelId="{7C5A321A-94B5-4B31-A484-BB7A4A967DEF}" type="pres">
      <dgm:prSet presAssocID="{08E0BD32-1D2F-4D7B-8AB0-66B1DC2D23B7}" presName="vert1" presStyleCnt="0"/>
      <dgm:spPr/>
    </dgm:pt>
  </dgm:ptLst>
  <dgm:cxnLst>
    <dgm:cxn modelId="{58C5D501-2804-47ED-B38F-BFE2EC7ED6D8}" srcId="{81A52432-44BB-4251-BD28-28EAF098B4AB}" destId="{08E0BD32-1D2F-4D7B-8AB0-66B1DC2D23B7}" srcOrd="3" destOrd="0" parTransId="{C31F53E6-AF08-4E34-B125-1346FED6D41B}" sibTransId="{684FB2EC-B69E-4BDE-9D6F-607DD5F3D715}"/>
    <dgm:cxn modelId="{3D94F40E-3390-4A6D-9BF5-30DCD6C1626D}" type="presOf" srcId="{81A52432-44BB-4251-BD28-28EAF098B4AB}" destId="{FA0BEFDA-CF3B-4198-A2AF-4675752AD268}" srcOrd="0" destOrd="0" presId="urn:microsoft.com/office/officeart/2008/layout/LinedList"/>
    <dgm:cxn modelId="{31C5762D-576A-44EE-89B7-B21B3C3CED02}" srcId="{81A52432-44BB-4251-BD28-28EAF098B4AB}" destId="{AA3ED56C-5E5E-4115-9175-57FF79F61B46}" srcOrd="0" destOrd="0" parTransId="{762D5900-7ABE-4B47-9A17-E5B12DF35B97}" sibTransId="{0592C25A-E157-42FE-B738-552EF5AECDE7}"/>
    <dgm:cxn modelId="{228BDB2E-78D5-440E-8243-6F65CC53B178}" type="presOf" srcId="{AA3ED56C-5E5E-4115-9175-57FF79F61B46}" destId="{DF26AAC4-4892-4130-B9B7-39867708454B}" srcOrd="0" destOrd="0" presId="urn:microsoft.com/office/officeart/2008/layout/LinedList"/>
    <dgm:cxn modelId="{26CDB231-3BDF-41F3-ADBA-738A338F1CAF}" srcId="{81A52432-44BB-4251-BD28-28EAF098B4AB}" destId="{6CFA5343-75D1-4097-84F0-96C9E809D864}" srcOrd="1" destOrd="0" parTransId="{A957D2EF-548D-4214-8662-63A67D7EB4D4}" sibTransId="{7F74632D-A78B-4727-B885-AD542B344076}"/>
    <dgm:cxn modelId="{FF65AC7D-730C-4B1F-9C98-A78BDA21E6BB}" type="presOf" srcId="{08E0BD32-1D2F-4D7B-8AB0-66B1DC2D23B7}" destId="{28CE97C6-9818-4AF4-BDDD-7E93DE5B1DEF}" srcOrd="0" destOrd="0" presId="urn:microsoft.com/office/officeart/2008/layout/LinedList"/>
    <dgm:cxn modelId="{131E3E80-8F61-4F18-A684-37800CE6ED94}" type="presOf" srcId="{24043B20-04C0-4FE8-8029-C83C260C204E}" destId="{7645F4A2-5FE6-4F6E-A45D-283FF5756654}" srcOrd="0" destOrd="0" presId="urn:microsoft.com/office/officeart/2008/layout/LinedList"/>
    <dgm:cxn modelId="{67FB85CD-CCA6-4479-AC04-E39C78AB44FF}" srcId="{81A52432-44BB-4251-BD28-28EAF098B4AB}" destId="{24043B20-04C0-4FE8-8029-C83C260C204E}" srcOrd="2" destOrd="0" parTransId="{8173E89C-1906-4644-9C06-E0CC7C7ED22E}" sibTransId="{D5B7EBB7-975F-4F86-87B2-390095DC810F}"/>
    <dgm:cxn modelId="{DE4BB5FD-CA15-42DF-A21A-EA60C78A5D01}" type="presOf" srcId="{6CFA5343-75D1-4097-84F0-96C9E809D864}" destId="{AC4EB6D1-8A2A-4F8D-8FD2-5A6F583FECB1}" srcOrd="0" destOrd="0" presId="urn:microsoft.com/office/officeart/2008/layout/LinedList"/>
    <dgm:cxn modelId="{04536970-93DC-47D5-8E2A-520085615DD6}" type="presParOf" srcId="{FA0BEFDA-CF3B-4198-A2AF-4675752AD268}" destId="{196A8A70-3C0F-4422-8B85-1F66E0967F3D}" srcOrd="0" destOrd="0" presId="urn:microsoft.com/office/officeart/2008/layout/LinedList"/>
    <dgm:cxn modelId="{56B55F81-1F0B-45B2-9CDB-B686BCEF79C3}" type="presParOf" srcId="{FA0BEFDA-CF3B-4198-A2AF-4675752AD268}" destId="{5D5E36C1-37B0-4BC8-844C-4FD3A891B64F}" srcOrd="1" destOrd="0" presId="urn:microsoft.com/office/officeart/2008/layout/LinedList"/>
    <dgm:cxn modelId="{D140774B-FCF7-42C6-B905-E69D139FE8E6}" type="presParOf" srcId="{5D5E36C1-37B0-4BC8-844C-4FD3A891B64F}" destId="{DF26AAC4-4892-4130-B9B7-39867708454B}" srcOrd="0" destOrd="0" presId="urn:microsoft.com/office/officeart/2008/layout/LinedList"/>
    <dgm:cxn modelId="{7045730C-B45B-4D14-BA6B-59855B3032B4}" type="presParOf" srcId="{5D5E36C1-37B0-4BC8-844C-4FD3A891B64F}" destId="{6B18032D-2B0B-46EA-BB04-1D5EB94E746F}" srcOrd="1" destOrd="0" presId="urn:microsoft.com/office/officeart/2008/layout/LinedList"/>
    <dgm:cxn modelId="{EB6E48D7-5BD9-44A8-91EB-09345DA58D5E}" type="presParOf" srcId="{FA0BEFDA-CF3B-4198-A2AF-4675752AD268}" destId="{D4A8A3CF-D1AC-451E-AC65-5ED7D22967DC}" srcOrd="2" destOrd="0" presId="urn:microsoft.com/office/officeart/2008/layout/LinedList"/>
    <dgm:cxn modelId="{13DB3C74-DBC7-4799-994B-0E996B3AA28B}" type="presParOf" srcId="{FA0BEFDA-CF3B-4198-A2AF-4675752AD268}" destId="{361344A3-7DAC-4B83-AD28-830ACF8EB94D}" srcOrd="3" destOrd="0" presId="urn:microsoft.com/office/officeart/2008/layout/LinedList"/>
    <dgm:cxn modelId="{FC853344-FAFB-47DB-88EC-A0865E27E6A1}" type="presParOf" srcId="{361344A3-7DAC-4B83-AD28-830ACF8EB94D}" destId="{AC4EB6D1-8A2A-4F8D-8FD2-5A6F583FECB1}" srcOrd="0" destOrd="0" presId="urn:microsoft.com/office/officeart/2008/layout/LinedList"/>
    <dgm:cxn modelId="{F93FF3A6-B517-4370-9941-55A84746D3C5}" type="presParOf" srcId="{361344A3-7DAC-4B83-AD28-830ACF8EB94D}" destId="{7EDF52D0-8F10-4209-8DE9-291B1A20DD85}" srcOrd="1" destOrd="0" presId="urn:microsoft.com/office/officeart/2008/layout/LinedList"/>
    <dgm:cxn modelId="{D3EE6B01-6618-4090-8055-C843529BE63F}" type="presParOf" srcId="{FA0BEFDA-CF3B-4198-A2AF-4675752AD268}" destId="{CCD77FAB-FC1F-481B-B032-4C8D446A069C}" srcOrd="4" destOrd="0" presId="urn:microsoft.com/office/officeart/2008/layout/LinedList"/>
    <dgm:cxn modelId="{62373D70-0673-4D0B-86CC-A43FF5689B71}" type="presParOf" srcId="{FA0BEFDA-CF3B-4198-A2AF-4675752AD268}" destId="{43B0C89D-87B9-4E13-9F53-AD00FFDD1D92}" srcOrd="5" destOrd="0" presId="urn:microsoft.com/office/officeart/2008/layout/LinedList"/>
    <dgm:cxn modelId="{C69E6626-8216-44A7-9B28-C0DA0EAE55C4}" type="presParOf" srcId="{43B0C89D-87B9-4E13-9F53-AD00FFDD1D92}" destId="{7645F4A2-5FE6-4F6E-A45D-283FF5756654}" srcOrd="0" destOrd="0" presId="urn:microsoft.com/office/officeart/2008/layout/LinedList"/>
    <dgm:cxn modelId="{E27A4B20-2525-444E-BC1D-16E481A9D88E}" type="presParOf" srcId="{43B0C89D-87B9-4E13-9F53-AD00FFDD1D92}" destId="{2B5C7F77-822B-4A36-84FA-D76C68483550}" srcOrd="1" destOrd="0" presId="urn:microsoft.com/office/officeart/2008/layout/LinedList"/>
    <dgm:cxn modelId="{618B4326-8345-4DC2-9DAB-7AC6387A5652}" type="presParOf" srcId="{FA0BEFDA-CF3B-4198-A2AF-4675752AD268}" destId="{0FD06A5E-185B-47AE-BFB8-0864C66F6E30}" srcOrd="6" destOrd="0" presId="urn:microsoft.com/office/officeart/2008/layout/LinedList"/>
    <dgm:cxn modelId="{2CBEF3A2-ED30-49A1-BC84-D3F2FD341FFA}" type="presParOf" srcId="{FA0BEFDA-CF3B-4198-A2AF-4675752AD268}" destId="{36585699-C9F6-4B8C-A078-46E367B1D0D6}" srcOrd="7" destOrd="0" presId="urn:microsoft.com/office/officeart/2008/layout/LinedList"/>
    <dgm:cxn modelId="{C41D08EA-1C5F-4B61-993F-05DDE33F2129}" type="presParOf" srcId="{36585699-C9F6-4B8C-A078-46E367B1D0D6}" destId="{28CE97C6-9818-4AF4-BDDD-7E93DE5B1DEF}" srcOrd="0" destOrd="0" presId="urn:microsoft.com/office/officeart/2008/layout/LinedList"/>
    <dgm:cxn modelId="{C060464F-5CDD-40F7-823B-2F97ECD6C154}" type="presParOf" srcId="{36585699-C9F6-4B8C-A078-46E367B1D0D6}" destId="{7C5A321A-94B5-4B31-A484-BB7A4A967DEF}" srcOrd="1" destOrd="0" presId="urn:microsoft.com/office/officeart/2008/layout/LinedList"/>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C89DC2-5C10-41DA-8F7F-47FAA349D07D}">
      <dsp:nvSpPr>
        <dsp:cNvPr id="0" name=""/>
        <dsp:cNvSpPr/>
      </dsp:nvSpPr>
      <dsp:spPr>
        <a:xfrm>
          <a:off x="3312" y="0"/>
          <a:ext cx="5564557" cy="761321"/>
        </a:xfrm>
        <a:prstGeom prst="roundRect">
          <a:avLst>
            <a:gd name="adj" fmla="val 10000"/>
          </a:avLst>
        </a:prstGeom>
        <a:solidFill>
          <a:schemeClr val="bg1"/>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27940" rIns="41910" bIns="27940" numCol="1" spcCol="1270" anchor="ctr" anchorCtr="0">
          <a:noAutofit/>
        </a:bodyPr>
        <a:lstStyle/>
        <a:p>
          <a:pPr marL="0" lvl="0" indent="0" algn="ctr" defTabSz="977900">
            <a:lnSpc>
              <a:spcPct val="100000"/>
            </a:lnSpc>
            <a:spcBef>
              <a:spcPct val="0"/>
            </a:spcBef>
            <a:spcAft>
              <a:spcPts val="0"/>
            </a:spcAft>
            <a:buNone/>
          </a:pPr>
          <a:r>
            <a:rPr lang="en-US" sz="2200" b="1" kern="1200" dirty="0">
              <a:solidFill>
                <a:prstClr val="black"/>
              </a:solidFill>
              <a:latin typeface="+mn-lt"/>
              <a:ea typeface="+mn-ea"/>
              <a:cs typeface="+mn-cs"/>
            </a:rPr>
            <a:t>Tariff dismantling diagram based </a:t>
          </a:r>
          <a:r>
            <a:rPr lang="en-US" sz="2200" b="1" kern="1200" dirty="0">
              <a:solidFill>
                <a:srgbClr val="FF0000"/>
              </a:solidFill>
              <a:latin typeface="+mn-lt"/>
              <a:ea typeface="+mn-ea"/>
              <a:cs typeface="+mn-cs"/>
            </a:rPr>
            <a:t>on the 2003 MFN rate</a:t>
          </a:r>
          <a:endParaRPr lang="fr-FR" sz="2200" b="1" kern="1200" dirty="0">
            <a:solidFill>
              <a:srgbClr val="FF0000"/>
            </a:solidFill>
            <a:latin typeface="+mn-lt"/>
            <a:ea typeface="+mn-ea"/>
            <a:cs typeface="+mn-cs"/>
          </a:endParaRPr>
        </a:p>
      </dsp:txBody>
      <dsp:txXfrm>
        <a:off x="25610" y="22298"/>
        <a:ext cx="5519961" cy="716725"/>
      </dsp:txXfrm>
    </dsp:sp>
    <dsp:sp modelId="{06792917-C8BC-4C2C-84E1-91247B3613FD}">
      <dsp:nvSpPr>
        <dsp:cNvPr id="0" name=""/>
        <dsp:cNvSpPr/>
      </dsp:nvSpPr>
      <dsp:spPr>
        <a:xfrm>
          <a:off x="559767" y="761321"/>
          <a:ext cx="152684" cy="1423213"/>
        </a:xfrm>
        <a:custGeom>
          <a:avLst/>
          <a:gdLst/>
          <a:ahLst/>
          <a:cxnLst/>
          <a:rect l="0" t="0" r="0" b="0"/>
          <a:pathLst>
            <a:path>
              <a:moveTo>
                <a:pt x="0" y="0"/>
              </a:moveTo>
              <a:lnTo>
                <a:pt x="0" y="1423213"/>
              </a:lnTo>
              <a:lnTo>
                <a:pt x="152684" y="1423213"/>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07D6965-311B-45C6-AC68-20CC19CCBB93}">
      <dsp:nvSpPr>
        <dsp:cNvPr id="0" name=""/>
        <dsp:cNvSpPr/>
      </dsp:nvSpPr>
      <dsp:spPr>
        <a:xfrm>
          <a:off x="712452" y="1212651"/>
          <a:ext cx="6780862" cy="1943767"/>
        </a:xfrm>
        <a:prstGeom prst="roundRect">
          <a:avLst>
            <a:gd name="adj" fmla="val 10000"/>
          </a:avLst>
        </a:prstGeom>
        <a:solidFill>
          <a:schemeClr val="lt1">
            <a:alpha val="90000"/>
            <a:hueOff val="0"/>
            <a:satOff val="0"/>
            <a:lumOff val="0"/>
            <a:alphaOff val="0"/>
          </a:schemeClr>
        </a:solidFill>
        <a:ln w="12700" cap="flat" cmpd="sng" algn="ctr">
          <a:solidFill>
            <a:schemeClr val="bg1">
              <a:lumMod val="85000"/>
            </a:schemeClr>
          </a:solidFill>
          <a:prstDash val="solid"/>
          <a:miter lim="800000"/>
          <a:extLst>
            <a:ext uri="{C807C97D-BFC1-408E-A445-0C87EB9F89A2}">
              <ask:lineSketchStyleProps xmlns:ask="http://schemas.microsoft.com/office/drawing/2018/sketchyshapes">
                <ask:type>
                  <ask:lineSketchScribble/>
                </ask:type>
              </ask:lineSketchStyleProps>
            </a:ext>
          </a:extLst>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t" anchorCtr="0">
          <a:noAutofit/>
        </a:bodyPr>
        <a:lstStyle/>
        <a:p>
          <a:pPr marL="0" lvl="0" indent="0" algn="l" defTabSz="622300">
            <a:lnSpc>
              <a:spcPct val="90000"/>
            </a:lnSpc>
            <a:spcBef>
              <a:spcPct val="0"/>
            </a:spcBef>
            <a:spcAft>
              <a:spcPct val="35000"/>
            </a:spcAft>
            <a:buSzPts val="900"/>
            <a:buFont typeface="Wingdings" panose="05000000000000000000" pitchFamily="2" charset="2"/>
            <a:buNone/>
          </a:pPr>
          <a:r>
            <a:rPr lang="en-US" sz="1400" kern="1200" dirty="0">
              <a:latin typeface="+mn-lt"/>
            </a:rPr>
            <a:t>7% of all HS lines in the country, with a reduction over 4 years (PVD) and 6 years (PMA):</a:t>
          </a:r>
          <a:endParaRPr lang="fr-FR" sz="1600" kern="1200" dirty="0">
            <a:latin typeface="+mn-lt"/>
          </a:endParaRPr>
        </a:p>
        <a:p>
          <a:pPr marL="171450" lvl="1" indent="-171450" algn="l" defTabSz="711200">
            <a:lnSpc>
              <a:spcPct val="90000"/>
            </a:lnSpc>
            <a:spcBef>
              <a:spcPct val="0"/>
            </a:spcBef>
            <a:spcAft>
              <a:spcPct val="15000"/>
            </a:spcAft>
            <a:buChar char="•"/>
          </a:pPr>
          <a:r>
            <a:rPr lang="en-US" sz="1600" kern="1200" dirty="0">
              <a:latin typeface="+mn-lt"/>
            </a:rPr>
            <a:t>Rates above 25% to 25%;</a:t>
          </a:r>
          <a:endParaRPr lang="fr-FR" sz="1600" kern="1200" dirty="0">
            <a:latin typeface="+mn-lt"/>
          </a:endParaRPr>
        </a:p>
        <a:p>
          <a:pPr marL="171450" lvl="1" indent="-171450" algn="l" defTabSz="711200">
            <a:lnSpc>
              <a:spcPct val="90000"/>
            </a:lnSpc>
            <a:spcBef>
              <a:spcPct val="0"/>
            </a:spcBef>
            <a:spcAft>
              <a:spcPct val="15000"/>
            </a:spcAft>
            <a:buChar char="•"/>
          </a:pPr>
          <a:r>
            <a:rPr lang="en-US" sz="1600" kern="1200" dirty="0">
              <a:latin typeface="+mn-lt"/>
            </a:rPr>
            <a:t>Rates between 15% and 25% at 15%;</a:t>
          </a:r>
          <a:endParaRPr lang="fr-FR" sz="1600" kern="1200" dirty="0">
            <a:latin typeface="+mn-lt"/>
          </a:endParaRPr>
        </a:p>
        <a:p>
          <a:pPr marL="171450" lvl="1" indent="-171450" algn="l" defTabSz="711200">
            <a:lnSpc>
              <a:spcPct val="90000"/>
            </a:lnSpc>
            <a:spcBef>
              <a:spcPct val="0"/>
            </a:spcBef>
            <a:spcAft>
              <a:spcPct val="15000"/>
            </a:spcAft>
            <a:buChar char="•"/>
          </a:pPr>
          <a:r>
            <a:rPr lang="en-US" sz="1600" kern="1200" dirty="0">
              <a:latin typeface="+mn-lt"/>
            </a:rPr>
            <a:t>Rates between 10% and 15% at 10%;</a:t>
          </a:r>
          <a:endParaRPr lang="fr-FR" sz="1600" kern="1200" dirty="0">
            <a:latin typeface="+mn-lt"/>
          </a:endParaRPr>
        </a:p>
        <a:p>
          <a:pPr marL="171450" lvl="1" indent="-171450" algn="l" defTabSz="711200">
            <a:lnSpc>
              <a:spcPct val="90000"/>
            </a:lnSpc>
            <a:spcBef>
              <a:spcPct val="0"/>
            </a:spcBef>
            <a:spcAft>
              <a:spcPct val="15000"/>
            </a:spcAft>
            <a:buChar char="•"/>
          </a:pPr>
          <a:r>
            <a:rPr lang="en-US" sz="1600" kern="1200" dirty="0">
              <a:latin typeface="+mn-lt"/>
            </a:rPr>
            <a:t>Rates below 10% are exempt from the rate reduction.</a:t>
          </a:r>
          <a:endParaRPr lang="fr-FR" sz="1200" kern="1200" dirty="0">
            <a:latin typeface="+mn-lt"/>
          </a:endParaRPr>
        </a:p>
      </dsp:txBody>
      <dsp:txXfrm>
        <a:off x="769383" y="1269582"/>
        <a:ext cx="6667000" cy="1829905"/>
      </dsp:txXfrm>
    </dsp:sp>
    <dsp:sp modelId="{99352727-8601-4A66-8735-7217D71986AE}">
      <dsp:nvSpPr>
        <dsp:cNvPr id="0" name=""/>
        <dsp:cNvSpPr/>
      </dsp:nvSpPr>
      <dsp:spPr>
        <a:xfrm>
          <a:off x="559767" y="761321"/>
          <a:ext cx="453497" cy="3098782"/>
        </a:xfrm>
        <a:custGeom>
          <a:avLst/>
          <a:gdLst/>
          <a:ahLst/>
          <a:cxnLst/>
          <a:rect l="0" t="0" r="0" b="0"/>
          <a:pathLst>
            <a:path>
              <a:moveTo>
                <a:pt x="0" y="0"/>
              </a:moveTo>
              <a:lnTo>
                <a:pt x="0" y="3098782"/>
              </a:lnTo>
              <a:lnTo>
                <a:pt x="453497" y="309878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6A2D72B-99A7-4A71-B2C5-3D120B92FB78}">
      <dsp:nvSpPr>
        <dsp:cNvPr id="0" name=""/>
        <dsp:cNvSpPr/>
      </dsp:nvSpPr>
      <dsp:spPr>
        <a:xfrm>
          <a:off x="1013265" y="3306071"/>
          <a:ext cx="6632325" cy="1108064"/>
        </a:xfrm>
        <a:prstGeom prst="roundRect">
          <a:avLst>
            <a:gd name="adj" fmla="val 10000"/>
          </a:avLst>
        </a:prstGeom>
        <a:solidFill>
          <a:schemeClr val="lt1">
            <a:alpha val="90000"/>
            <a:hueOff val="0"/>
            <a:satOff val="0"/>
            <a:lumOff val="0"/>
            <a:alphaOff val="0"/>
          </a:schemeClr>
        </a:solidFill>
        <a:ln w="12700" cap="flat" cmpd="sng" algn="ctr">
          <a:solidFill>
            <a:schemeClr val="bg1">
              <a:lumMod val="85000"/>
            </a:schemeClr>
          </a:solidFill>
          <a:prstDash val="solid"/>
          <a:miter lim="800000"/>
          <a:extLst>
            <a:ext uri="{C807C97D-BFC1-408E-A445-0C87EB9F89A2}">
              <ask:lineSketchStyleProps xmlns:ask="http://schemas.microsoft.com/office/drawing/2018/sketchyshapes">
                <ask:type>
                  <ask:lineSketchScribble/>
                </ask:type>
              </ask:lineSketchStyleProps>
            </a:ext>
          </a:extLst>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marL="0" lvl="0" indent="0" algn="l" defTabSz="711200">
            <a:lnSpc>
              <a:spcPct val="90000"/>
            </a:lnSpc>
            <a:spcBef>
              <a:spcPct val="0"/>
            </a:spcBef>
            <a:spcAft>
              <a:spcPct val="35000"/>
            </a:spcAft>
            <a:buSzPts val="900"/>
            <a:buFont typeface="Wingdings" panose="05000000000000000000" pitchFamily="2" charset="2"/>
            <a:buNone/>
          </a:pPr>
          <a:r>
            <a:rPr lang="en-US" sz="1600" kern="1200" dirty="0">
              <a:latin typeface="+mn-lt"/>
            </a:rPr>
            <a:t>Countries with more than 90% of tariff lines having customs duties of 10% or less need to cover only 1% of their HS tariff lines.</a:t>
          </a:r>
          <a:endParaRPr lang="fr-FR" sz="1600" kern="1200" dirty="0">
            <a:latin typeface="+mn-lt"/>
          </a:endParaRPr>
        </a:p>
      </dsp:txBody>
      <dsp:txXfrm>
        <a:off x="1045719" y="3338525"/>
        <a:ext cx="6567417" cy="1043156"/>
      </dsp:txXfrm>
    </dsp:sp>
    <dsp:sp modelId="{64AF85AC-543C-4302-92DE-3E7DB730EFAF}">
      <dsp:nvSpPr>
        <dsp:cNvPr id="0" name=""/>
        <dsp:cNvSpPr/>
      </dsp:nvSpPr>
      <dsp:spPr>
        <a:xfrm>
          <a:off x="7875960" y="6703"/>
          <a:ext cx="1971852" cy="619372"/>
        </a:xfrm>
        <a:prstGeom prst="roundRect">
          <a:avLst>
            <a:gd name="adj" fmla="val 10000"/>
          </a:avLst>
        </a:prstGeom>
        <a:solidFill>
          <a:schemeClr val="bg1"/>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815" tIns="29210" rIns="43815" bIns="29210" numCol="1" spcCol="1270" anchor="ctr" anchorCtr="0">
          <a:noAutofit/>
        </a:bodyPr>
        <a:lstStyle/>
        <a:p>
          <a:pPr marL="0" lvl="0" indent="0" algn="ctr" defTabSz="1022350">
            <a:lnSpc>
              <a:spcPct val="90000"/>
            </a:lnSpc>
            <a:spcBef>
              <a:spcPct val="0"/>
            </a:spcBef>
            <a:spcAft>
              <a:spcPct val="35000"/>
            </a:spcAft>
            <a:buNone/>
          </a:pPr>
          <a:r>
            <a:rPr lang="fr-FR" sz="2300" b="1" kern="1200" dirty="0">
              <a:solidFill>
                <a:schemeClr val="tx1"/>
              </a:solidFill>
              <a:latin typeface="+mn-lt"/>
            </a:rPr>
            <a:t>Rules of Origin</a:t>
          </a:r>
        </a:p>
      </dsp:txBody>
      <dsp:txXfrm>
        <a:off x="7894101" y="24844"/>
        <a:ext cx="1935570" cy="583090"/>
      </dsp:txXfrm>
    </dsp:sp>
    <dsp:sp modelId="{B0001F25-B21C-4381-A270-5FBB37164C4D}">
      <dsp:nvSpPr>
        <dsp:cNvPr id="0" name=""/>
        <dsp:cNvSpPr/>
      </dsp:nvSpPr>
      <dsp:spPr>
        <a:xfrm>
          <a:off x="8073146" y="626075"/>
          <a:ext cx="229544" cy="2906990"/>
        </a:xfrm>
        <a:custGeom>
          <a:avLst/>
          <a:gdLst/>
          <a:ahLst/>
          <a:cxnLst/>
          <a:rect l="0" t="0" r="0" b="0"/>
          <a:pathLst>
            <a:path>
              <a:moveTo>
                <a:pt x="0" y="0"/>
              </a:moveTo>
              <a:lnTo>
                <a:pt x="0" y="2906990"/>
              </a:lnTo>
              <a:lnTo>
                <a:pt x="229544" y="290699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B18126D-3729-44BA-ACA5-20DB8B0A75DC}">
      <dsp:nvSpPr>
        <dsp:cNvPr id="0" name=""/>
        <dsp:cNvSpPr/>
      </dsp:nvSpPr>
      <dsp:spPr>
        <a:xfrm>
          <a:off x="8302690" y="3152406"/>
          <a:ext cx="1714068" cy="761321"/>
        </a:xfrm>
        <a:prstGeom prst="roundRect">
          <a:avLst>
            <a:gd name="adj" fmla="val 10000"/>
          </a:avLst>
        </a:prstGeom>
        <a:solidFill>
          <a:schemeClr val="lt1">
            <a:alpha val="90000"/>
            <a:hueOff val="0"/>
            <a:satOff val="0"/>
            <a:lumOff val="0"/>
            <a:alphaOff val="0"/>
          </a:schemeClr>
        </a:solidFill>
        <a:ln w="12700" cap="flat" cmpd="sng" algn="ctr">
          <a:solidFill>
            <a:scrgbClr r="0" g="0" b="0"/>
          </a:solidFill>
          <a:prstDash val="solid"/>
          <a:miter lim="800000"/>
          <a:extLst>
            <a:ext uri="{C807C97D-BFC1-408E-A445-0C87EB9F89A2}">
              <ask:lineSketchStyleProps xmlns:ask="http://schemas.microsoft.com/office/drawing/2018/sketchyshapes">
                <ask:type>
                  <ask:lineSketchScribble/>
                </ask:type>
              </ask:lineSketchStyleProps>
            </a:ext>
          </a:extLst>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n-US" sz="1600" kern="1200" noProof="0" dirty="0">
              <a:solidFill>
                <a:prstClr val="black">
                  <a:hueOff val="0"/>
                  <a:satOff val="0"/>
                  <a:lumOff val="0"/>
                  <a:alphaOff val="0"/>
                </a:prstClr>
              </a:solidFill>
              <a:latin typeface="+mn-lt"/>
              <a:ea typeface="+mn-ea"/>
              <a:cs typeface="+mn-cs"/>
            </a:rPr>
            <a:t>Accumulation of origin</a:t>
          </a:r>
        </a:p>
      </dsp:txBody>
      <dsp:txXfrm>
        <a:off x="8324988" y="3174704"/>
        <a:ext cx="1669472" cy="716725"/>
      </dsp:txXfrm>
    </dsp:sp>
    <dsp:sp modelId="{35B8EE5E-73F5-46DA-B8CD-6690A5A8474A}">
      <dsp:nvSpPr>
        <dsp:cNvPr id="0" name=""/>
        <dsp:cNvSpPr/>
      </dsp:nvSpPr>
      <dsp:spPr>
        <a:xfrm>
          <a:off x="8073146" y="626075"/>
          <a:ext cx="161805" cy="1070128"/>
        </a:xfrm>
        <a:custGeom>
          <a:avLst/>
          <a:gdLst/>
          <a:ahLst/>
          <a:cxnLst/>
          <a:rect l="0" t="0" r="0" b="0"/>
          <a:pathLst>
            <a:path>
              <a:moveTo>
                <a:pt x="0" y="0"/>
              </a:moveTo>
              <a:lnTo>
                <a:pt x="0" y="1070128"/>
              </a:lnTo>
              <a:lnTo>
                <a:pt x="161805" y="107012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0141767-2655-4026-82EE-2CB4A50A8E35}">
      <dsp:nvSpPr>
        <dsp:cNvPr id="0" name=""/>
        <dsp:cNvSpPr/>
      </dsp:nvSpPr>
      <dsp:spPr>
        <a:xfrm>
          <a:off x="8234951" y="1247511"/>
          <a:ext cx="1891840" cy="897384"/>
        </a:xfrm>
        <a:prstGeom prst="roundRect">
          <a:avLst>
            <a:gd name="adj" fmla="val 10000"/>
          </a:avLst>
        </a:prstGeom>
        <a:solidFill>
          <a:schemeClr val="lt1">
            <a:alpha val="90000"/>
            <a:hueOff val="0"/>
            <a:satOff val="0"/>
            <a:lumOff val="0"/>
            <a:alphaOff val="0"/>
          </a:schemeClr>
        </a:solidFill>
        <a:ln w="12700" cap="flat" cmpd="sng" algn="ctr">
          <a:solidFill>
            <a:scrgbClr r="0" g="0" b="0"/>
          </a:solidFill>
          <a:prstDash val="solid"/>
          <a:miter lim="800000"/>
          <a:extLst>
            <a:ext uri="{C807C97D-BFC1-408E-A445-0C87EB9F89A2}">
              <ask:lineSketchStyleProps xmlns:ask="http://schemas.microsoft.com/office/drawing/2018/sketchyshapes">
                <ask:type>
                  <ask:lineSketchScribble/>
                </ask:type>
              </ask:lineSketchStyleProps>
            </a:ext>
          </a:extLst>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mn-lt"/>
            </a:rPr>
            <a:t>40% of local added value for developing countries and 30% for LDCs</a:t>
          </a:r>
          <a:endParaRPr lang="fr-FR" sz="1400" u="sng" kern="1200" dirty="0">
            <a:latin typeface="+mn-lt"/>
          </a:endParaRPr>
        </a:p>
      </dsp:txBody>
      <dsp:txXfrm>
        <a:off x="8261234" y="1273794"/>
        <a:ext cx="1839274" cy="844818"/>
      </dsp:txXfrm>
    </dsp:sp>
    <dsp:sp modelId="{88AD98F6-7D27-4E57-87C1-848FFFD3E597}">
      <dsp:nvSpPr>
        <dsp:cNvPr id="0" name=""/>
        <dsp:cNvSpPr/>
      </dsp:nvSpPr>
      <dsp:spPr>
        <a:xfrm>
          <a:off x="8073146" y="626075"/>
          <a:ext cx="150501" cy="2002244"/>
        </a:xfrm>
        <a:custGeom>
          <a:avLst/>
          <a:gdLst/>
          <a:ahLst/>
          <a:cxnLst/>
          <a:rect l="0" t="0" r="0" b="0"/>
          <a:pathLst>
            <a:path>
              <a:moveTo>
                <a:pt x="0" y="0"/>
              </a:moveTo>
              <a:lnTo>
                <a:pt x="0" y="2002244"/>
              </a:lnTo>
              <a:lnTo>
                <a:pt x="150501" y="200224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0F9CD73-43EA-423E-83B2-0D9A484F4721}">
      <dsp:nvSpPr>
        <dsp:cNvPr id="0" name=""/>
        <dsp:cNvSpPr/>
      </dsp:nvSpPr>
      <dsp:spPr>
        <a:xfrm>
          <a:off x="8223647" y="2247659"/>
          <a:ext cx="1875225" cy="761321"/>
        </a:xfrm>
        <a:prstGeom prst="roundRect">
          <a:avLst>
            <a:gd name="adj" fmla="val 10000"/>
          </a:avLst>
        </a:prstGeom>
        <a:solidFill>
          <a:schemeClr val="lt1">
            <a:alpha val="90000"/>
            <a:hueOff val="0"/>
            <a:satOff val="0"/>
            <a:lumOff val="0"/>
            <a:alphaOff val="0"/>
          </a:schemeClr>
        </a:solidFill>
        <a:ln w="12700" cap="flat" cmpd="sng" algn="ctr">
          <a:solidFill>
            <a:scrgbClr r="0" g="0" b="0"/>
          </a:solidFill>
          <a:prstDash val="solid"/>
          <a:miter lim="800000"/>
          <a:extLst>
            <a:ext uri="{C807C97D-BFC1-408E-A445-0C87EB9F89A2}">
              <ask:lineSketchStyleProps xmlns:ask="http://schemas.microsoft.com/office/drawing/2018/sketchyshapes">
                <ask:type>
                  <ask:lineSketchScribble/>
                </ask:type>
              </ask:lineSketchStyleProps>
            </a:ext>
          </a:extLst>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n-US" sz="1600" kern="1200" noProof="0" dirty="0">
              <a:latin typeface="+mn-lt"/>
            </a:rPr>
            <a:t>Fully-obtained</a:t>
          </a:r>
        </a:p>
      </dsp:txBody>
      <dsp:txXfrm>
        <a:off x="8245945" y="2269957"/>
        <a:ext cx="1830629" cy="716725"/>
      </dsp:txXfrm>
    </dsp:sp>
    <dsp:sp modelId="{D26C0609-C868-496C-8605-F7D46A3D8B2C}">
      <dsp:nvSpPr>
        <dsp:cNvPr id="0" name=""/>
        <dsp:cNvSpPr/>
      </dsp:nvSpPr>
      <dsp:spPr>
        <a:xfrm>
          <a:off x="10533057" y="192480"/>
          <a:ext cx="3378575" cy="3904892"/>
        </a:xfrm>
        <a:prstGeom prst="roundRect">
          <a:avLst>
            <a:gd name="adj" fmla="val 10000"/>
          </a:avLst>
        </a:prstGeom>
        <a:solidFill>
          <a:schemeClr val="bg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385" tIns="21590" rIns="32385" bIns="21590" numCol="1" spcCol="1270" anchor="ctr" anchorCtr="0">
          <a:noAutofit/>
        </a:bodyPr>
        <a:lstStyle/>
        <a:p>
          <a:pPr marL="0" lvl="0" indent="0" algn="l" defTabSz="755650">
            <a:lnSpc>
              <a:spcPct val="90000"/>
            </a:lnSpc>
            <a:spcBef>
              <a:spcPct val="0"/>
            </a:spcBef>
            <a:spcAft>
              <a:spcPct val="35000"/>
            </a:spcAft>
            <a:buNone/>
          </a:pPr>
          <a:r>
            <a:rPr lang="en-US" sz="1700" b="1" kern="1200" dirty="0">
              <a:solidFill>
                <a:schemeClr val="tx1"/>
              </a:solidFill>
              <a:latin typeface="+mn-lt"/>
            </a:rPr>
            <a:t>Trade defense measures must comply with WTO rules
Article VI: Dumping and Subsidies and Article XIX: Safeguards of GATT 1994</a:t>
          </a:r>
          <a:r>
            <a:rPr lang="fr-FR" sz="1400" b="1" kern="1200" dirty="0">
              <a:solidFill>
                <a:schemeClr val="tx1"/>
              </a:solidFill>
              <a:effectLst/>
              <a:latin typeface="+mn-lt"/>
              <a:ea typeface="Calibri" panose="020F0502020204030204" pitchFamily="34" charset="0"/>
              <a:cs typeface="Arial" panose="020B0604020202020204" pitchFamily="34" charset="0"/>
            </a:rPr>
            <a:t>
</a:t>
          </a:r>
          <a:r>
            <a:rPr lang="fr-FR" sz="1700" b="1" kern="1200" dirty="0">
              <a:solidFill>
                <a:schemeClr val="tx1"/>
              </a:solidFill>
              <a:effectLst/>
              <a:latin typeface="Garamond" panose="02020404030301010803" pitchFamily="18" charset="0"/>
              <a:ea typeface="Calibri" panose="020F0502020204030204" pitchFamily="34" charset="0"/>
              <a:cs typeface="Arial" panose="020B0604020202020204" pitchFamily="34" charset="0"/>
            </a:rPr>
            <a:t>
</a:t>
          </a:r>
        </a:p>
        <a:p>
          <a:pPr marL="0" lvl="0" indent="0" algn="ctr" defTabSz="755650">
            <a:lnSpc>
              <a:spcPct val="90000"/>
            </a:lnSpc>
            <a:spcBef>
              <a:spcPct val="0"/>
            </a:spcBef>
            <a:spcAft>
              <a:spcPct val="35000"/>
            </a:spcAft>
            <a:buNone/>
          </a:pPr>
          <a:endParaRPr lang="fr-FR" sz="1700" b="1" kern="1200" dirty="0">
            <a:solidFill>
              <a:schemeClr val="tx1"/>
            </a:solidFill>
            <a:latin typeface="Garamond" panose="02020404030301010803" pitchFamily="18" charset="0"/>
          </a:endParaRPr>
        </a:p>
      </dsp:txBody>
      <dsp:txXfrm>
        <a:off x="10632012" y="291435"/>
        <a:ext cx="3180665" cy="370698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6A8A70-3C0F-4422-8B85-1F66E0967F3D}">
      <dsp:nvSpPr>
        <dsp:cNvPr id="0" name=""/>
        <dsp:cNvSpPr/>
      </dsp:nvSpPr>
      <dsp:spPr>
        <a:xfrm>
          <a:off x="0" y="0"/>
          <a:ext cx="7747876"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F26AAC4-4892-4130-B9B7-39867708454B}">
      <dsp:nvSpPr>
        <dsp:cNvPr id="0" name=""/>
        <dsp:cNvSpPr/>
      </dsp:nvSpPr>
      <dsp:spPr>
        <a:xfrm>
          <a:off x="0" y="0"/>
          <a:ext cx="7747876" cy="10131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60120">
            <a:lnSpc>
              <a:spcPct val="100000"/>
            </a:lnSpc>
            <a:spcBef>
              <a:spcPct val="0"/>
            </a:spcBef>
            <a:spcAft>
              <a:spcPct val="35000"/>
            </a:spcAft>
            <a:buNone/>
          </a:pPr>
          <a:r>
            <a:rPr lang="en-US" sz="2160" kern="1200" dirty="0">
              <a:solidFill>
                <a:schemeClr val="dk1">
                  <a:hueOff val="0"/>
                  <a:satOff val="0"/>
                  <a:lumOff val="0"/>
                  <a:alphaOff val="0"/>
                </a:schemeClr>
              </a:solidFill>
              <a:latin typeface="Garamond" panose="02020404030301010803" pitchFamily="18" charset="0"/>
              <a:ea typeface="+mn-ea"/>
              <a:cs typeface="+mn-cs"/>
            </a:rPr>
            <a:t>25% of all Harmonized System tariff lines, in addition to tariff lines at ≤10%, for developing countries whose average tariff rate is ≥20%.</a:t>
          </a:r>
        </a:p>
      </dsp:txBody>
      <dsp:txXfrm>
        <a:off x="0" y="0"/>
        <a:ext cx="7747876" cy="1013141"/>
      </dsp:txXfrm>
    </dsp:sp>
    <dsp:sp modelId="{D4A8A3CF-D1AC-451E-AC65-5ED7D22967DC}">
      <dsp:nvSpPr>
        <dsp:cNvPr id="0" name=""/>
        <dsp:cNvSpPr/>
      </dsp:nvSpPr>
      <dsp:spPr>
        <a:xfrm>
          <a:off x="0" y="1013141"/>
          <a:ext cx="7747876"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C4EB6D1-8A2A-4F8D-8FD2-5A6F583FECB1}">
      <dsp:nvSpPr>
        <dsp:cNvPr id="0" name=""/>
        <dsp:cNvSpPr/>
      </dsp:nvSpPr>
      <dsp:spPr>
        <a:xfrm>
          <a:off x="0" y="1013141"/>
          <a:ext cx="7747876" cy="10131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60120">
            <a:lnSpc>
              <a:spcPct val="100000"/>
            </a:lnSpc>
            <a:spcBef>
              <a:spcPct val="0"/>
            </a:spcBef>
            <a:spcAft>
              <a:spcPct val="35000"/>
            </a:spcAft>
            <a:buNone/>
          </a:pPr>
          <a:r>
            <a:rPr lang="en-US" sz="2160" kern="1200" dirty="0">
              <a:solidFill>
                <a:prstClr val="black">
                  <a:hueOff val="0"/>
                  <a:satOff val="0"/>
                  <a:lumOff val="0"/>
                  <a:alphaOff val="0"/>
                </a:prstClr>
              </a:solidFill>
              <a:latin typeface="Garamond" panose="02020404030301010803" pitchFamily="18" charset="0"/>
              <a:ea typeface="+mn-ea"/>
              <a:cs typeface="+mn-cs"/>
            </a:rPr>
            <a:t>25% of all tariff lines of the Harmonized System plus tariff lines ⩽10%, for developing countries with an average tariff ⩾ 20%.</a:t>
          </a:r>
        </a:p>
      </dsp:txBody>
      <dsp:txXfrm>
        <a:off x="0" y="1013141"/>
        <a:ext cx="7747876" cy="1013141"/>
      </dsp:txXfrm>
    </dsp:sp>
    <dsp:sp modelId="{CCD77FAB-FC1F-481B-B032-4C8D446A069C}">
      <dsp:nvSpPr>
        <dsp:cNvPr id="0" name=""/>
        <dsp:cNvSpPr/>
      </dsp:nvSpPr>
      <dsp:spPr>
        <a:xfrm>
          <a:off x="0" y="2026282"/>
          <a:ext cx="7747876"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645F4A2-5FE6-4F6E-A45D-283FF5756654}">
      <dsp:nvSpPr>
        <dsp:cNvPr id="0" name=""/>
        <dsp:cNvSpPr/>
      </dsp:nvSpPr>
      <dsp:spPr>
        <a:xfrm>
          <a:off x="0" y="2026282"/>
          <a:ext cx="7747876" cy="10131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60120">
            <a:lnSpc>
              <a:spcPct val="100000"/>
            </a:lnSpc>
            <a:spcBef>
              <a:spcPct val="0"/>
            </a:spcBef>
            <a:spcAft>
              <a:spcPct val="35000"/>
            </a:spcAft>
            <a:buNone/>
          </a:pPr>
          <a:r>
            <a:rPr lang="en-US" sz="2160" kern="1200" dirty="0">
              <a:solidFill>
                <a:prstClr val="black">
                  <a:hueOff val="0"/>
                  <a:satOff val="0"/>
                  <a:lumOff val="0"/>
                  <a:alphaOff val="0"/>
                </a:prstClr>
              </a:solidFill>
              <a:latin typeface="Garamond" panose="02020404030301010803" pitchFamily="18" charset="0"/>
              <a:ea typeface="+mn-ea"/>
              <a:cs typeface="+mn-cs"/>
            </a:rPr>
            <a:t>15% of all HS tariff lines for developing countries with an average tariff below 15%.</a:t>
          </a:r>
        </a:p>
      </dsp:txBody>
      <dsp:txXfrm>
        <a:off x="0" y="2026282"/>
        <a:ext cx="7747876" cy="1013141"/>
      </dsp:txXfrm>
    </dsp:sp>
    <dsp:sp modelId="{0FD06A5E-185B-47AE-BFB8-0864C66F6E30}">
      <dsp:nvSpPr>
        <dsp:cNvPr id="0" name=""/>
        <dsp:cNvSpPr/>
      </dsp:nvSpPr>
      <dsp:spPr>
        <a:xfrm>
          <a:off x="0" y="3039423"/>
          <a:ext cx="7747876"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8CE97C6-9818-4AF4-BDDD-7E93DE5B1DEF}">
      <dsp:nvSpPr>
        <dsp:cNvPr id="0" name=""/>
        <dsp:cNvSpPr/>
      </dsp:nvSpPr>
      <dsp:spPr>
        <a:xfrm>
          <a:off x="0" y="3039423"/>
          <a:ext cx="7747876" cy="10131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60120">
            <a:lnSpc>
              <a:spcPct val="100000"/>
            </a:lnSpc>
            <a:spcBef>
              <a:spcPct val="0"/>
            </a:spcBef>
            <a:spcAft>
              <a:spcPct val="35000"/>
            </a:spcAft>
            <a:buNone/>
          </a:pPr>
          <a:r>
            <a:rPr lang="en-US" sz="2160" kern="1200" dirty="0">
              <a:solidFill>
                <a:prstClr val="black">
                  <a:hueOff val="0"/>
                  <a:satOff val="0"/>
                  <a:lumOff val="0"/>
                  <a:alphaOff val="0"/>
                </a:prstClr>
              </a:solidFill>
              <a:latin typeface="Garamond" panose="02020404030301010803" pitchFamily="18" charset="0"/>
              <a:ea typeface="+mn-ea"/>
              <a:cs typeface="+mn-cs"/>
            </a:rPr>
            <a:t>30% of all HS tariff lines for LDCs</a:t>
          </a:r>
          <a:r>
            <a:rPr lang="fr-FR" sz="2160" kern="1200" dirty="0">
              <a:solidFill>
                <a:prstClr val="black">
                  <a:hueOff val="0"/>
                  <a:satOff val="0"/>
                  <a:lumOff val="0"/>
                  <a:alphaOff val="0"/>
                </a:prstClr>
              </a:solidFill>
              <a:latin typeface="Garamond" panose="02020404030301010803" pitchFamily="18" charset="0"/>
              <a:ea typeface="+mn-ea"/>
              <a:cs typeface="+mn-cs"/>
            </a:rPr>
            <a:t>.</a:t>
          </a:r>
          <a:endParaRPr lang="en-US" sz="2160" kern="1200" dirty="0">
            <a:solidFill>
              <a:prstClr val="black">
                <a:hueOff val="0"/>
                <a:satOff val="0"/>
                <a:lumOff val="0"/>
                <a:alphaOff val="0"/>
              </a:prstClr>
            </a:solidFill>
            <a:latin typeface="Garamond" panose="02020404030301010803" pitchFamily="18" charset="0"/>
            <a:ea typeface="+mn-ea"/>
            <a:cs typeface="+mn-cs"/>
          </a:endParaRPr>
        </a:p>
      </dsp:txBody>
      <dsp:txXfrm>
        <a:off x="0" y="3039423"/>
        <a:ext cx="7747876" cy="1013141"/>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517561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fr-FR"/>
          </a:p>
        </p:txBody>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fr-FR"/>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E5C799-A3B2-E4AF-B1E3-24514CD6A77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60EAA76-5971-2ACF-D942-4059BC5BE635}"/>
              </a:ext>
            </a:extLst>
          </p:cNvPr>
          <p:cNvSpPr>
            <a:spLocks noGrp="1" noRot="1" noChangeAspect="1"/>
          </p:cNvSpPr>
          <p:nvPr>
            <p:ph type="sldImg"/>
          </p:nvPr>
        </p:nvSpPr>
        <p:spPr/>
        <p:txBody>
          <a:bodyPr/>
          <a:lstStyle/>
          <a:p>
            <a:endParaRPr lang="fr-FR"/>
          </a:p>
        </p:txBody>
      </p:sp>
      <p:sp>
        <p:nvSpPr>
          <p:cNvPr id="3" name="Notes Placeholder 2">
            <a:extLst>
              <a:ext uri="{FF2B5EF4-FFF2-40B4-BE49-F238E27FC236}">
                <a16:creationId xmlns:a16="http://schemas.microsoft.com/office/drawing/2014/main" id="{2FF885D9-28E0-C370-7646-C5BF44C2059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2B3D579-01FB-D2C2-6B68-E609D95EF345}"/>
              </a:ext>
            </a:extLst>
          </p:cNvPr>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9127533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D70A04-DA7A-3B90-7993-F6179A7BE20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B78C0D3-E9F2-2231-7463-2828FF88A1E7}"/>
              </a:ext>
            </a:extLst>
          </p:cNvPr>
          <p:cNvSpPr>
            <a:spLocks noGrp="1" noRot="1" noChangeAspect="1"/>
          </p:cNvSpPr>
          <p:nvPr>
            <p:ph type="sldImg"/>
          </p:nvPr>
        </p:nvSpPr>
        <p:spPr/>
        <p:txBody>
          <a:bodyPr/>
          <a:lstStyle/>
          <a:p>
            <a:endParaRPr lang="fr-FR"/>
          </a:p>
        </p:txBody>
      </p:sp>
      <p:sp>
        <p:nvSpPr>
          <p:cNvPr id="3" name="Notes Placeholder 2">
            <a:extLst>
              <a:ext uri="{FF2B5EF4-FFF2-40B4-BE49-F238E27FC236}">
                <a16:creationId xmlns:a16="http://schemas.microsoft.com/office/drawing/2014/main" id="{BA7AA318-904A-F8B6-B566-FDF5888EEF4F}"/>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AD07FFF8-E8D7-15B3-08E4-BFFD32D1257F}"/>
              </a:ext>
            </a:extLst>
          </p:cNvPr>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26509240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D70A04-DA7A-3B90-7993-F6179A7BE20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B78C0D3-E9F2-2231-7463-2828FF88A1E7}"/>
              </a:ext>
            </a:extLst>
          </p:cNvPr>
          <p:cNvSpPr>
            <a:spLocks noGrp="1" noRot="1" noChangeAspect="1"/>
          </p:cNvSpPr>
          <p:nvPr>
            <p:ph type="sldImg"/>
          </p:nvPr>
        </p:nvSpPr>
        <p:spPr/>
        <p:txBody>
          <a:bodyPr/>
          <a:lstStyle/>
          <a:p>
            <a:endParaRPr lang="fr-FR"/>
          </a:p>
        </p:txBody>
      </p:sp>
      <p:sp>
        <p:nvSpPr>
          <p:cNvPr id="3" name="Notes Placeholder 2">
            <a:extLst>
              <a:ext uri="{FF2B5EF4-FFF2-40B4-BE49-F238E27FC236}">
                <a16:creationId xmlns:a16="http://schemas.microsoft.com/office/drawing/2014/main" id="{BA7AA318-904A-F8B6-B566-FDF5888EEF4F}"/>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AD07FFF8-E8D7-15B3-08E4-BFFD32D1257F}"/>
              </a:ext>
            </a:extLst>
          </p:cNvPr>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27457915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D70A04-DA7A-3B90-7993-F6179A7BE20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B78C0D3-E9F2-2231-7463-2828FF88A1E7}"/>
              </a:ext>
            </a:extLst>
          </p:cNvPr>
          <p:cNvSpPr>
            <a:spLocks noGrp="1" noRot="1" noChangeAspect="1"/>
          </p:cNvSpPr>
          <p:nvPr>
            <p:ph type="sldImg"/>
          </p:nvPr>
        </p:nvSpPr>
        <p:spPr/>
        <p:txBody>
          <a:bodyPr/>
          <a:lstStyle/>
          <a:p>
            <a:endParaRPr lang="fr-FR"/>
          </a:p>
        </p:txBody>
      </p:sp>
      <p:sp>
        <p:nvSpPr>
          <p:cNvPr id="3" name="Notes Placeholder 2">
            <a:extLst>
              <a:ext uri="{FF2B5EF4-FFF2-40B4-BE49-F238E27FC236}">
                <a16:creationId xmlns:a16="http://schemas.microsoft.com/office/drawing/2014/main" id="{BA7AA318-904A-F8B6-B566-FDF5888EEF4F}"/>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AD07FFF8-E8D7-15B3-08E4-BFFD32D1257F}"/>
              </a:ext>
            </a:extLst>
          </p:cNvPr>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29352817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fr-FR"/>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3493886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40AE7C-697A-AAAC-4C43-2249B30D5B0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1850833-55F0-02C9-EEEF-8CEFF6084573}"/>
              </a:ext>
            </a:extLst>
          </p:cNvPr>
          <p:cNvSpPr>
            <a:spLocks noGrp="1" noRot="1" noChangeAspect="1"/>
          </p:cNvSpPr>
          <p:nvPr>
            <p:ph type="sldImg"/>
          </p:nvPr>
        </p:nvSpPr>
        <p:spPr/>
        <p:txBody>
          <a:bodyPr/>
          <a:lstStyle/>
          <a:p>
            <a:endParaRPr lang="fr-FR"/>
          </a:p>
        </p:txBody>
      </p:sp>
      <p:sp>
        <p:nvSpPr>
          <p:cNvPr id="3" name="Notes Placeholder 2">
            <a:extLst>
              <a:ext uri="{FF2B5EF4-FFF2-40B4-BE49-F238E27FC236}">
                <a16:creationId xmlns:a16="http://schemas.microsoft.com/office/drawing/2014/main" id="{E12F293C-4FA5-A70A-7BFE-0375B0AFF21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8C8391B-1578-3B02-959E-4CE258DAB805}"/>
              </a:ext>
            </a:extLst>
          </p:cNvPr>
          <p:cNvSpPr>
            <a:spLocks noGrp="1"/>
          </p:cNvSpPr>
          <p:nvPr>
            <p:ph type="sldNum" sz="quarter" idx="10"/>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17419815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fr-FR"/>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21</a:t>
            </a:fld>
            <a:endParaRPr lang="en-US"/>
          </a:p>
        </p:txBody>
      </p:sp>
    </p:spTree>
    <p:extLst>
      <p:ext uri="{BB962C8B-B14F-4D97-AF65-F5344CB8AC3E}">
        <p14:creationId xmlns:p14="http://schemas.microsoft.com/office/powerpoint/2010/main" val="33263040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fr-FR"/>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22</a:t>
            </a:fld>
            <a:endParaRPr lang="en-US"/>
          </a:p>
        </p:txBody>
      </p:sp>
    </p:spTree>
    <p:extLst>
      <p:ext uri="{BB962C8B-B14F-4D97-AF65-F5344CB8AC3E}">
        <p14:creationId xmlns:p14="http://schemas.microsoft.com/office/powerpoint/2010/main" val="5514200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fr-FR"/>
          </a:p>
        </p:txBody>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021451-1387-4CA6-816F-3879F97B5CBC}" type="slidenum">
              <a:rPr lang="en-US"/>
              <a:t>23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04D53B-245F-CE0E-E3A5-A54BDE12A30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868DDCC-5A07-E444-0465-92A66FAE4A4E}"/>
              </a:ext>
            </a:extLst>
          </p:cNvPr>
          <p:cNvSpPr>
            <a:spLocks noGrp="1" noRot="1" noChangeAspect="1"/>
          </p:cNvSpPr>
          <p:nvPr>
            <p:ph type="sldImg"/>
          </p:nvPr>
        </p:nvSpPr>
        <p:spPr/>
        <p:txBody>
          <a:bodyPr/>
          <a:lstStyle/>
          <a:p>
            <a:endParaRPr lang="fr-FR"/>
          </a:p>
        </p:txBody>
      </p:sp>
      <p:sp>
        <p:nvSpPr>
          <p:cNvPr id="3" name="Notes Placeholder 2">
            <a:extLst>
              <a:ext uri="{FF2B5EF4-FFF2-40B4-BE49-F238E27FC236}">
                <a16:creationId xmlns:a16="http://schemas.microsoft.com/office/drawing/2014/main" id="{80169783-595E-6DC2-F12A-0C354AB414CF}"/>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1253ED65-4D5E-E450-DDE1-6A65A555B99D}"/>
              </a:ext>
            </a:extLst>
          </p:cNvPr>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263184398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fr-FR"/>
          </a:p>
        </p:txBody>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021451-1387-4CA6-816F-3879F97B5CBC}" type="slidenum">
              <a:rPr lang="en-US"/>
              <a:t>24</a:t>
            </a:fld>
            <a:endParaRPr lang="en-US"/>
          </a:p>
        </p:txBody>
      </p:sp>
    </p:spTree>
    <p:extLst>
      <p:ext uri="{BB962C8B-B14F-4D97-AF65-F5344CB8AC3E}">
        <p14:creationId xmlns:p14="http://schemas.microsoft.com/office/powerpoint/2010/main" val="318305316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fr-FR"/>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fr-FR"/>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26</a:t>
            </a:fld>
            <a:endParaRPr lang="en-US"/>
          </a:p>
        </p:txBody>
      </p:sp>
    </p:spTree>
    <p:extLst>
      <p:ext uri="{BB962C8B-B14F-4D97-AF65-F5344CB8AC3E}">
        <p14:creationId xmlns:p14="http://schemas.microsoft.com/office/powerpoint/2010/main" val="155253585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3B461B-671C-3CC7-9DCB-1BEAFD5D3CF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EFDF96B-CCD7-481D-11C7-1652C09F3229}"/>
              </a:ext>
            </a:extLst>
          </p:cNvPr>
          <p:cNvSpPr>
            <a:spLocks noGrp="1" noRot="1" noChangeAspect="1"/>
          </p:cNvSpPr>
          <p:nvPr>
            <p:ph type="sldImg"/>
          </p:nvPr>
        </p:nvSpPr>
        <p:spPr/>
        <p:txBody>
          <a:bodyPr/>
          <a:lstStyle/>
          <a:p>
            <a:endParaRPr lang="fr-FR"/>
          </a:p>
        </p:txBody>
      </p:sp>
      <p:sp>
        <p:nvSpPr>
          <p:cNvPr id="3" name="Notes Placeholder 2">
            <a:extLst>
              <a:ext uri="{FF2B5EF4-FFF2-40B4-BE49-F238E27FC236}">
                <a16:creationId xmlns:a16="http://schemas.microsoft.com/office/drawing/2014/main" id="{446040F6-8BA2-4416-E1CB-0107D980EF3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1C55A75-F11B-E892-5F52-58E23E039545}"/>
              </a:ext>
            </a:extLst>
          </p:cNvPr>
          <p:cNvSpPr>
            <a:spLocks noGrp="1"/>
          </p:cNvSpPr>
          <p:nvPr>
            <p:ph type="sldNum" sz="quarter" idx="10"/>
          </p:nvPr>
        </p:nvSpPr>
        <p:spPr/>
        <p:txBody>
          <a:bodyPr/>
          <a:lstStyle/>
          <a:p>
            <a:fld id="{F7021451-1387-4CA6-816F-3879F97B5CBC}" type="slidenum">
              <a:rPr lang="en-US"/>
              <a:t>27</a:t>
            </a:fld>
            <a:endParaRPr lang="en-US"/>
          </a:p>
        </p:txBody>
      </p:sp>
    </p:spTree>
    <p:extLst>
      <p:ext uri="{BB962C8B-B14F-4D97-AF65-F5344CB8AC3E}">
        <p14:creationId xmlns:p14="http://schemas.microsoft.com/office/powerpoint/2010/main" val="1815595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fr-FR"/>
          </a:p>
        </p:txBody>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32835417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fr-FR"/>
          </a:p>
        </p:txBody>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1591816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fr-FR"/>
          </a:p>
        </p:txBody>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34060557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fr-FR"/>
          </a:p>
        </p:txBody>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5125605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273050" y="1828800"/>
            <a:ext cx="8775700" cy="4937125"/>
          </a:xfrm>
          <a:prstGeom prst="rect">
            <a:avLst/>
          </a:prstGeom>
          <a:noFill/>
          <a:ln w="12700">
            <a:solidFill>
              <a:prstClr val="black"/>
            </a:solidFill>
          </a:ln>
        </p:spPr>
        <p:txBody>
          <a:bodyPr/>
          <a:lstStyle/>
          <a:p>
            <a:endParaRPr lang="fr-FR"/>
          </a:p>
        </p:txBody>
      </p:sp>
      <p:sp>
        <p:nvSpPr>
          <p:cNvPr id="3" name="Espace réservé des notes 2"/>
          <p:cNvSpPr>
            <a:spLocks noGrp="1"/>
          </p:cNvSpPr>
          <p:nvPr>
            <p:ph type="body" idx="1"/>
          </p:nvPr>
        </p:nvSpPr>
        <p:spPr>
          <a:xfrm>
            <a:off x="822325" y="7040563"/>
            <a:ext cx="6584950" cy="5761037"/>
          </a:xfrm>
          <a:prstGeom prst="rect">
            <a:avLst/>
          </a:prstGeom>
        </p:spPr>
        <p:txBody>
          <a:bodyPr/>
          <a:lstStyle/>
          <a:p>
            <a:endParaRPr lang="fr-FR" dirty="0"/>
          </a:p>
        </p:txBody>
      </p:sp>
    </p:spTree>
    <p:extLst>
      <p:ext uri="{BB962C8B-B14F-4D97-AF65-F5344CB8AC3E}">
        <p14:creationId xmlns:p14="http://schemas.microsoft.com/office/powerpoint/2010/main" val="6148592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C793C4-C3A9-3420-3A0F-16F4F0B85E0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8BA3E78-6892-C2A0-78BF-CB0CAD8F8261}"/>
              </a:ext>
            </a:extLst>
          </p:cNvPr>
          <p:cNvSpPr>
            <a:spLocks noGrp="1" noRot="1" noChangeAspect="1"/>
          </p:cNvSpPr>
          <p:nvPr>
            <p:ph type="sldImg"/>
          </p:nvPr>
        </p:nvSpPr>
        <p:spPr/>
        <p:txBody>
          <a:bodyPr/>
          <a:lstStyle/>
          <a:p>
            <a:endParaRPr lang="fr-FR"/>
          </a:p>
        </p:txBody>
      </p:sp>
      <p:sp>
        <p:nvSpPr>
          <p:cNvPr id="3" name="Notes Placeholder 2">
            <a:extLst>
              <a:ext uri="{FF2B5EF4-FFF2-40B4-BE49-F238E27FC236}">
                <a16:creationId xmlns:a16="http://schemas.microsoft.com/office/drawing/2014/main" id="{09CF3405-AA40-F755-D64C-29BF519B2F03}"/>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6DE55468-6B20-D415-F578-DA078ACB4AED}"/>
              </a:ext>
            </a:extLst>
          </p:cNvPr>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8604299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394140-8527-CC61-6A76-90F274B6515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14A928B-D183-073B-5F85-297680453427}"/>
              </a:ext>
            </a:extLst>
          </p:cNvPr>
          <p:cNvSpPr>
            <a:spLocks noGrp="1" noRot="1" noChangeAspect="1"/>
          </p:cNvSpPr>
          <p:nvPr>
            <p:ph type="sldImg"/>
          </p:nvPr>
        </p:nvSpPr>
        <p:spPr/>
        <p:txBody>
          <a:bodyPr/>
          <a:lstStyle/>
          <a:p>
            <a:endParaRPr lang="fr-FR"/>
          </a:p>
        </p:txBody>
      </p:sp>
      <p:sp>
        <p:nvSpPr>
          <p:cNvPr id="3" name="Notes Placeholder 2">
            <a:extLst>
              <a:ext uri="{FF2B5EF4-FFF2-40B4-BE49-F238E27FC236}">
                <a16:creationId xmlns:a16="http://schemas.microsoft.com/office/drawing/2014/main" id="{5367C1B4-3113-21C3-5644-82F5375F8DB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AA762A1-F0C2-D135-5597-B3C9B2AD75F1}"/>
              </a:ext>
            </a:extLst>
          </p:cNvPr>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7165554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C08AF7E0-2443-469A-82CF-B4345BD33E98}"/>
              </a:ext>
            </a:extLst>
          </p:cNvPr>
          <p:cNvSpPr>
            <a:spLocks noGrp="1"/>
          </p:cNvSpPr>
          <p:nvPr>
            <p:ph type="dt" sz="half" idx="10"/>
          </p:nvPr>
        </p:nvSpPr>
        <p:spPr>
          <a:xfrm>
            <a:off x="1005840" y="7627621"/>
            <a:ext cx="3291840" cy="438150"/>
          </a:xfrm>
          <a:prstGeom prst="rect">
            <a:avLst/>
          </a:prstGeom>
        </p:spPr>
        <p:txBody>
          <a:bodyPr/>
          <a:lstStyle/>
          <a:p>
            <a:fld id="{74C9AEE4-F9C1-4A36-A7EC-D3EAFF9BED35}" type="datetimeFigureOut">
              <a:rPr lang="fr-FR" smtClean="0"/>
              <a:t>30/09/2025</a:t>
            </a:fld>
            <a:endParaRPr lang="fr-FR"/>
          </a:p>
        </p:txBody>
      </p:sp>
      <p:sp>
        <p:nvSpPr>
          <p:cNvPr id="4" name="Espace réservé du numéro de diapositive 3">
            <a:extLst>
              <a:ext uri="{FF2B5EF4-FFF2-40B4-BE49-F238E27FC236}">
                <a16:creationId xmlns:a16="http://schemas.microsoft.com/office/drawing/2014/main" id="{F23D3630-1C36-45C1-A437-87636F4CEB13}"/>
              </a:ext>
            </a:extLst>
          </p:cNvPr>
          <p:cNvSpPr>
            <a:spLocks noGrp="1"/>
          </p:cNvSpPr>
          <p:nvPr>
            <p:ph type="sldNum" sz="quarter" idx="12"/>
          </p:nvPr>
        </p:nvSpPr>
        <p:spPr>
          <a:xfrm>
            <a:off x="10332720" y="7627621"/>
            <a:ext cx="3291840" cy="438150"/>
          </a:xfrm>
          <a:prstGeom prst="rect">
            <a:avLst/>
          </a:prstGeom>
        </p:spPr>
        <p:txBody>
          <a:bodyPr/>
          <a:lstStyle/>
          <a:p>
            <a:fld id="{2D5C11C4-5E38-4C51-9151-1FF4991C2000}" type="slidenum">
              <a:rPr lang="fr-FR" smtClean="0"/>
              <a:t>‹N°›</a:t>
            </a:fld>
            <a:endParaRPr lang="fr-FR"/>
          </a:p>
        </p:txBody>
      </p:sp>
    </p:spTree>
    <p:extLst>
      <p:ext uri="{BB962C8B-B14F-4D97-AF65-F5344CB8AC3E}">
        <p14:creationId xmlns:p14="http://schemas.microsoft.com/office/powerpoint/2010/main" val="16281081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lide 1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95000"/>
            </a:srgbClr>
          </a:solidFill>
          <a:ln/>
        </p:spPr>
        <p:txBody>
          <a:bodyPr/>
          <a:lstStyle/>
          <a:p>
            <a:endParaRPr lang="fr-FR"/>
          </a:p>
        </p:txBody>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lide 2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95000"/>
            </a:srgbClr>
          </a:solidFill>
          <a:ln/>
        </p:spPr>
        <p:txBody>
          <a:bodyPr/>
          <a:lstStyle/>
          <a:p>
            <a:endParaRPr lang="fr-FR"/>
          </a:p>
        </p:txBody>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lide 3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95000"/>
            </a:srgbClr>
          </a:solidFill>
          <a:ln/>
        </p:spPr>
        <p:txBody>
          <a:bodyPr/>
          <a:lstStyle/>
          <a:p>
            <a:endParaRPr lang="fr-FR"/>
          </a:p>
        </p:txBody>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lide 4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95000"/>
            </a:srgbClr>
          </a:solidFill>
          <a:ln/>
        </p:spPr>
        <p:txBody>
          <a:bodyPr/>
          <a:lstStyle/>
          <a:p>
            <a:endParaRPr lang="fr-FR"/>
          </a:p>
        </p:txBody>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lide 5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95000"/>
            </a:srgbClr>
          </a:solidFill>
          <a:ln/>
        </p:spPr>
        <p:txBody>
          <a:bodyPr/>
          <a:lstStyle/>
          <a:p>
            <a:endParaRPr lang="fr-FR"/>
          </a:p>
        </p:txBody>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lide 6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95000"/>
            </a:srgbClr>
          </a:solidFill>
          <a:ln/>
        </p:spPr>
        <p:txBody>
          <a:bodyPr/>
          <a:lstStyle/>
          <a:p>
            <a:endParaRPr lang="fr-FR"/>
          </a:p>
        </p:txBody>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lide 7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95000"/>
            </a:srgbClr>
          </a:solidFill>
          <a:ln/>
        </p:spPr>
        <p:txBody>
          <a:bodyPr/>
          <a:lstStyle/>
          <a:p>
            <a:endParaRPr lang="fr-FR"/>
          </a:p>
        </p:txBody>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lide 8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95000"/>
            </a:srgbClr>
          </a:solidFill>
          <a:ln/>
        </p:spPr>
        <p:txBody>
          <a:bodyPr/>
          <a:lstStyle/>
          <a:p>
            <a:endParaRPr lang="fr-FR"/>
          </a:p>
        </p:txBody>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2.jpeg"/><Relationship Id="rId1" Type="http://schemas.openxmlformats.org/officeDocument/2006/relationships/slideLayout" Target="../slideLayouts/slideLayout10.xml"/><Relationship Id="rId6" Type="http://schemas.openxmlformats.org/officeDocument/2006/relationships/diagramColors" Target="../diagrams/colors2.xml"/><Relationship Id="rId5" Type="http://schemas.openxmlformats.org/officeDocument/2006/relationships/diagramQuickStyle" Target="../diagrams/quickStyle2.xml"/><Relationship Id="rId10" Type="http://schemas.openxmlformats.org/officeDocument/2006/relationships/image" Target="../media/image6.png"/><Relationship Id="rId4" Type="http://schemas.openxmlformats.org/officeDocument/2006/relationships/diagramLayout" Target="../diagrams/layout2.xml"/><Relationship Id="rId9" Type="http://schemas.openxmlformats.org/officeDocument/2006/relationships/image" Target="../media/image3.jpeg"/></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3.png"/><Relationship Id="rId1" Type="http://schemas.openxmlformats.org/officeDocument/2006/relationships/slideLayout" Target="../slideLayouts/slideLayout10.xml"/><Relationship Id="rId5" Type="http://schemas.openxmlformats.org/officeDocument/2006/relationships/image" Target="../media/image6.png"/><Relationship Id="rId4" Type="http://schemas.openxmlformats.org/officeDocument/2006/relationships/image" Target="../media/image3.jpeg"/></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7.jpeg"/></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5.xml"/><Relationship Id="rId6" Type="http://schemas.openxmlformats.org/officeDocument/2006/relationships/image" Target="../media/image16.jpeg"/><Relationship Id="rId5" Type="http://schemas.openxmlformats.org/officeDocument/2006/relationships/image" Target="../media/image6.png"/><Relationship Id="rId4" Type="http://schemas.openxmlformats.org/officeDocument/2006/relationships/image" Target="../media/image3.jpeg"/></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5.xml"/><Relationship Id="rId6" Type="http://schemas.openxmlformats.org/officeDocument/2006/relationships/image" Target="../media/image17.jpeg"/><Relationship Id="rId5" Type="http://schemas.openxmlformats.org/officeDocument/2006/relationships/image" Target="../media/image6.png"/><Relationship Id="rId4" Type="http://schemas.openxmlformats.org/officeDocument/2006/relationships/image" Target="../media/image3.jpeg"/></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image" Target="../media/image6.png"/><Relationship Id="rId5" Type="http://schemas.openxmlformats.org/officeDocument/2006/relationships/image" Target="../media/image18.jpeg"/><Relationship Id="rId4" Type="http://schemas.openxmlformats.org/officeDocument/2006/relationships/image" Target="../media/image3.jpeg"/></Relationships>
</file>

<file path=ppt/slides/_rels/slide16.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image" Target="../media/image7.jpeg"/><Relationship Id="rId7" Type="http://schemas.openxmlformats.org/officeDocument/2006/relationships/image" Target="../media/image21.jpeg"/><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image" Target="../media/image20.jpeg"/><Relationship Id="rId5" Type="http://schemas.openxmlformats.org/officeDocument/2006/relationships/image" Target="../media/image19.png"/><Relationship Id="rId4" Type="http://schemas.openxmlformats.org/officeDocument/2006/relationships/image" Target="../media/image3.jpeg"/></Relationships>
</file>

<file path=ppt/slides/_rels/slide1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image" Target="../media/image6.png"/><Relationship Id="rId5" Type="http://schemas.openxmlformats.org/officeDocument/2006/relationships/image" Target="../media/image23.jpeg"/><Relationship Id="rId4" Type="http://schemas.openxmlformats.org/officeDocument/2006/relationships/image" Target="../media/image3.jpeg"/></Relationships>
</file>

<file path=ppt/slides/_rels/slide1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image" Target="../media/image24.png"/><Relationship Id="rId5" Type="http://schemas.openxmlformats.org/officeDocument/2006/relationships/image" Target="../media/image19.png"/><Relationship Id="rId4" Type="http://schemas.openxmlformats.org/officeDocument/2006/relationships/image" Target="../media/image3.jpeg"/></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5.xml"/><Relationship Id="rId1" Type="http://schemas.openxmlformats.org/officeDocument/2006/relationships/slideLayout" Target="../slideLayouts/slideLayout9.xml"/><Relationship Id="rId6" Type="http://schemas.openxmlformats.org/officeDocument/2006/relationships/image" Target="../media/image26.png"/><Relationship Id="rId5" Type="http://schemas.openxmlformats.org/officeDocument/2006/relationships/image" Target="../media/image14.png"/><Relationship Id="rId4" Type="http://schemas.openxmlformats.org/officeDocument/2006/relationships/image" Target="../media/image7.jpeg"/></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image" Target="../media/image6.png"/><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6.xml"/><Relationship Id="rId1" Type="http://schemas.openxmlformats.org/officeDocument/2006/relationships/slideLayout" Target="../slideLayouts/slideLayout9.xml"/><Relationship Id="rId6" Type="http://schemas.openxmlformats.org/officeDocument/2006/relationships/image" Target="../media/image27.png"/><Relationship Id="rId5" Type="http://schemas.openxmlformats.org/officeDocument/2006/relationships/image" Target="../media/image14.png"/><Relationship Id="rId4" Type="http://schemas.openxmlformats.org/officeDocument/2006/relationships/image" Target="../media/image7.jpeg"/></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7.xml"/><Relationship Id="rId1" Type="http://schemas.openxmlformats.org/officeDocument/2006/relationships/slideLayout" Target="../slideLayouts/slideLayout9.xml"/><Relationship Id="rId6" Type="http://schemas.openxmlformats.org/officeDocument/2006/relationships/image" Target="../media/image28.png"/><Relationship Id="rId5" Type="http://schemas.openxmlformats.org/officeDocument/2006/relationships/image" Target="../media/image14.png"/><Relationship Id="rId4" Type="http://schemas.openxmlformats.org/officeDocument/2006/relationships/image" Target="../media/image7.jpeg"/></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8.xml"/><Relationship Id="rId1" Type="http://schemas.openxmlformats.org/officeDocument/2006/relationships/slideLayout" Target="../slideLayouts/slideLayout9.xml"/><Relationship Id="rId6" Type="http://schemas.openxmlformats.org/officeDocument/2006/relationships/image" Target="../media/image29.png"/><Relationship Id="rId5" Type="http://schemas.openxmlformats.org/officeDocument/2006/relationships/image" Target="../media/image14.png"/><Relationship Id="rId4" Type="http://schemas.openxmlformats.org/officeDocument/2006/relationships/image" Target="../media/image7.jpeg"/></Relationships>
</file>

<file path=ppt/slides/_rels/slide2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9.xml"/><Relationship Id="rId1" Type="http://schemas.openxmlformats.org/officeDocument/2006/relationships/slideLayout" Target="../slideLayouts/slideLayout3.xml"/><Relationship Id="rId6" Type="http://schemas.openxmlformats.org/officeDocument/2006/relationships/image" Target="../media/image14.png"/><Relationship Id="rId5" Type="http://schemas.openxmlformats.org/officeDocument/2006/relationships/image" Target="../media/image30.jpeg"/><Relationship Id="rId4" Type="http://schemas.openxmlformats.org/officeDocument/2006/relationships/image" Target="../media/image3.jpeg"/></Relationships>
</file>

<file path=ppt/slides/_rels/slide24.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32.jpeg"/><Relationship Id="rId2" Type="http://schemas.openxmlformats.org/officeDocument/2006/relationships/notesSlide" Target="../notesSlides/notesSlide20.xml"/><Relationship Id="rId1" Type="http://schemas.openxmlformats.org/officeDocument/2006/relationships/slideLayout" Target="../slideLayouts/slideLayout4.xml"/><Relationship Id="rId6" Type="http://schemas.openxmlformats.org/officeDocument/2006/relationships/image" Target="../media/image31.png"/><Relationship Id="rId5" Type="http://schemas.openxmlformats.org/officeDocument/2006/relationships/image" Target="../media/image6.png"/><Relationship Id="rId4" Type="http://schemas.openxmlformats.org/officeDocument/2006/relationships/image" Target="../media/image7.jpeg"/></Relationships>
</file>

<file path=ppt/slides/_rels/slide2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1.xml"/><Relationship Id="rId1" Type="http://schemas.openxmlformats.org/officeDocument/2006/relationships/slideLayout" Target="../slideLayouts/slideLayout9.xml"/><Relationship Id="rId6" Type="http://schemas.openxmlformats.org/officeDocument/2006/relationships/image" Target="../media/image14.png"/><Relationship Id="rId5" Type="http://schemas.openxmlformats.org/officeDocument/2006/relationships/image" Target="../media/image7.jpeg"/><Relationship Id="rId4" Type="http://schemas.openxmlformats.org/officeDocument/2006/relationships/image" Target="../media/image25.png"/></Relationships>
</file>

<file path=ppt/slides/_rels/slide26.xml.rels><?xml version="1.0" encoding="UTF-8" standalone="yes"?>
<Relationships xmlns="http://schemas.openxmlformats.org/package/2006/relationships"><Relationship Id="rId8" Type="http://schemas.openxmlformats.org/officeDocument/2006/relationships/hyperlink" Target="https://icdt-cidc.org/fr/knowledge-center/studies-research/" TargetMode="External"/><Relationship Id="rId3" Type="http://schemas.openxmlformats.org/officeDocument/2006/relationships/image" Target="../media/image25.png"/><Relationship Id="rId7" Type="http://schemas.openxmlformats.org/officeDocument/2006/relationships/hyperlink" Target="https://exportpotential.intracen.org/" TargetMode="External"/><Relationship Id="rId2" Type="http://schemas.openxmlformats.org/officeDocument/2006/relationships/notesSlide" Target="../notesSlides/notesSlide22.xml"/><Relationship Id="rId1" Type="http://schemas.openxmlformats.org/officeDocument/2006/relationships/slideLayout" Target="../slideLayouts/slideLayout9.xml"/><Relationship Id="rId6" Type="http://schemas.openxmlformats.org/officeDocument/2006/relationships/hyperlink" Target="https://oic.tradehelpdesk.org/" TargetMode="External"/><Relationship Id="rId5" Type="http://schemas.openxmlformats.org/officeDocument/2006/relationships/image" Target="../media/image14.png"/><Relationship Id="rId4" Type="http://schemas.openxmlformats.org/officeDocument/2006/relationships/image" Target="../media/image7.jpeg"/></Relationships>
</file>

<file path=ppt/slides/_rels/slide2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3.xml"/><Relationship Id="rId1" Type="http://schemas.openxmlformats.org/officeDocument/2006/relationships/slideLayout" Target="../slideLayouts/slideLayout9.xml"/><Relationship Id="rId6" Type="http://schemas.openxmlformats.org/officeDocument/2006/relationships/image" Target="../media/image14.png"/><Relationship Id="rId5" Type="http://schemas.openxmlformats.org/officeDocument/2006/relationships/image" Target="../media/image34.png"/><Relationship Id="rId4" Type="http://schemas.openxmlformats.org/officeDocument/2006/relationships/image" Target="../media/image7.jpe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8.png"/><Relationship Id="rId5" Type="http://schemas.openxmlformats.org/officeDocument/2006/relationships/image" Target="../media/image6.png"/><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chart" Target="../charts/chart1.xml"/><Relationship Id="rId5" Type="http://schemas.openxmlformats.org/officeDocument/2006/relationships/image" Target="../media/image6.png"/><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chart" Target="../charts/chart2.xml"/><Relationship Id="rId5" Type="http://schemas.openxmlformats.org/officeDocument/2006/relationships/image" Target="../media/image6.png"/><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chart" Target="../charts/chart3.xml"/><Relationship Id="rId5" Type="http://schemas.openxmlformats.org/officeDocument/2006/relationships/image" Target="../media/image6.png"/><Relationship Id="rId4" Type="http://schemas.openxmlformats.org/officeDocument/2006/relationships/image" Target="../media/image3.jpeg"/></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10.xml"/><Relationship Id="rId6" Type="http://schemas.openxmlformats.org/officeDocument/2006/relationships/image" Target="../media/image9.jpeg"/><Relationship Id="rId5" Type="http://schemas.openxmlformats.org/officeDocument/2006/relationships/image" Target="../media/image6.png"/><Relationship Id="rId4" Type="http://schemas.openxmlformats.org/officeDocument/2006/relationships/image" Target="../media/image3.jpe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0.jpeg"/><Relationship Id="rId1" Type="http://schemas.openxmlformats.org/officeDocument/2006/relationships/slideLayout" Target="../slideLayouts/slideLayout10.xml"/><Relationship Id="rId5" Type="http://schemas.openxmlformats.org/officeDocument/2006/relationships/image" Target="../media/image7.jpeg"/><Relationship Id="rId4" Type="http://schemas.openxmlformats.org/officeDocument/2006/relationships/image" Target="../media/image3.jpeg"/></Relationships>
</file>

<file path=ppt/slides/_rels/slide9.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diagramLayout" Target="../diagrams/layout1.xml"/><Relationship Id="rId7" Type="http://schemas.openxmlformats.org/officeDocument/2006/relationships/image" Target="../media/image11.jpeg"/><Relationship Id="rId2" Type="http://schemas.openxmlformats.org/officeDocument/2006/relationships/diagramData" Target="../diagrams/data1.xml"/><Relationship Id="rId1" Type="http://schemas.openxmlformats.org/officeDocument/2006/relationships/slideLayout" Target="../slideLayouts/slideLayout10.xml"/><Relationship Id="rId6" Type="http://schemas.microsoft.com/office/2007/relationships/diagramDrawing" Target="../diagrams/drawing1.xml"/><Relationship Id="rId5" Type="http://schemas.openxmlformats.org/officeDocument/2006/relationships/diagramColors" Target="../diagrams/colors1.xml"/><Relationship Id="rId10" Type="http://schemas.openxmlformats.org/officeDocument/2006/relationships/image" Target="../media/image6.png"/><Relationship Id="rId4" Type="http://schemas.openxmlformats.org/officeDocument/2006/relationships/diagramQuickStyle" Target="../diagrams/quickStyle1.xml"/><Relationship Id="rId9"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0"/>
          <p:cNvSpPr/>
          <p:nvPr/>
        </p:nvSpPr>
        <p:spPr>
          <a:xfrm>
            <a:off x="296468" y="2128939"/>
            <a:ext cx="5957576" cy="4708988"/>
          </a:xfrm>
          <a:prstGeom prst="rect">
            <a:avLst/>
          </a:prstGeom>
          <a:noFill/>
          <a:ln/>
        </p:spPr>
        <p:txBody>
          <a:bodyPr wrap="square" lIns="0" tIns="0" rIns="0" bIns="0" rtlCol="0" anchor="t"/>
          <a:lstStyle/>
          <a:p>
            <a:pPr algn="ctr">
              <a:lnSpc>
                <a:spcPts val="6400"/>
              </a:lnSpc>
            </a:pPr>
            <a:r>
              <a:rPr lang="fr-FR" sz="4000" b="1" dirty="0">
                <a:solidFill>
                  <a:srgbClr val="002060"/>
                </a:solidFill>
                <a:latin typeface="Instrument Sans Semi Bold" pitchFamily="34" charset="0"/>
                <a:ea typeface="Instrument Sans Semi Bold" pitchFamily="34" charset="-122"/>
                <a:cs typeface="Instrument Sans Semi Bold" pitchFamily="34" charset="-120"/>
              </a:rPr>
              <a:t> </a:t>
            </a:r>
            <a:r>
              <a:rPr lang="en-US" sz="4000" b="1" dirty="0">
                <a:solidFill>
                  <a:schemeClr val="tx2">
                    <a:lumMod val="75000"/>
                  </a:schemeClr>
                </a:solidFill>
              </a:rPr>
              <a:t>Opportunities &amp; Challenges </a:t>
            </a:r>
          </a:p>
          <a:p>
            <a:pPr algn="ctr">
              <a:lnSpc>
                <a:spcPts val="6400"/>
              </a:lnSpc>
            </a:pPr>
            <a:r>
              <a:rPr lang="en-US" sz="4000" b="1" dirty="0">
                <a:solidFill>
                  <a:schemeClr val="tx2">
                    <a:lumMod val="75000"/>
                  </a:schemeClr>
                </a:solidFill>
              </a:rPr>
              <a:t>of the Potential Expansion of TPS-OIC</a:t>
            </a:r>
            <a:endParaRPr lang="fr-FR" sz="4000" b="1" dirty="0">
              <a:solidFill>
                <a:schemeClr val="tx2">
                  <a:lumMod val="75000"/>
                </a:schemeClr>
              </a:solidFill>
              <a:ea typeface="Instrument Sans Semi Bold" pitchFamily="34" charset="-122"/>
              <a:cs typeface="Instrument Sans Semi Bold" pitchFamily="34" charset="-120"/>
            </a:endParaRPr>
          </a:p>
          <a:p>
            <a:pPr marL="0" indent="0" algn="ctr">
              <a:buNone/>
            </a:pPr>
            <a:r>
              <a:rPr lang="fr-FR" sz="4000" b="1" dirty="0">
                <a:solidFill>
                  <a:srgbClr val="002060"/>
                </a:solidFill>
                <a:ea typeface="Instrument Sans Semi Bold" pitchFamily="34" charset="-122"/>
                <a:cs typeface="Instrument Sans Semi Bold" pitchFamily="34" charset="-120"/>
              </a:rPr>
              <a:t> </a:t>
            </a:r>
            <a:r>
              <a:rPr lang="fr-FR" sz="2000" b="1" dirty="0">
                <a:solidFill>
                  <a:srgbClr val="002060"/>
                </a:solidFill>
              </a:rPr>
              <a:t>Mr. Ismail </a:t>
            </a:r>
            <a:r>
              <a:rPr lang="fr-FR" sz="2000" b="1" dirty="0">
                <a:solidFill>
                  <a:srgbClr val="002060"/>
                </a:solidFill>
                <a:ea typeface="Instrument Sans Semi Bold" pitchFamily="34" charset="-122"/>
                <a:cs typeface="Instrument Sans Semi Bold" pitchFamily="34" charset="-120"/>
              </a:rPr>
              <a:t>TAQUI</a:t>
            </a:r>
          </a:p>
          <a:p>
            <a:pPr marL="0" indent="0" algn="ctr">
              <a:buNone/>
            </a:pPr>
            <a:r>
              <a:rPr lang="en-US" sz="2000" b="1" dirty="0">
                <a:solidFill>
                  <a:srgbClr val="002060"/>
                </a:solidFill>
                <a:ea typeface="Instrument Sans Semi Bold" pitchFamily="34" charset="-122"/>
                <a:cs typeface="Instrument Sans Semi Bold" pitchFamily="34" charset="-120"/>
              </a:rPr>
              <a:t>Islamic Center for Development of Trade (ICDT)</a:t>
            </a:r>
            <a:endParaRPr lang="fr-FR" sz="2000" b="1" dirty="0">
              <a:solidFill>
                <a:srgbClr val="002060"/>
              </a:solidFill>
              <a:ea typeface="Instrument Sans Semi Bold" pitchFamily="34" charset="-122"/>
              <a:cs typeface="Instrument Sans Semi Bold" pitchFamily="34" charset="-120"/>
            </a:endParaRPr>
          </a:p>
          <a:p>
            <a:pPr marL="0" indent="0" algn="ctr">
              <a:buNone/>
            </a:pPr>
            <a:r>
              <a:rPr lang="fr-FR" sz="2000" b="1" dirty="0">
                <a:solidFill>
                  <a:srgbClr val="002060"/>
                </a:solidFill>
                <a:ea typeface="Instrument Sans Semi Bold" pitchFamily="34" charset="-122"/>
                <a:cs typeface="Instrument Sans Semi Bold" pitchFamily="34" charset="-120"/>
              </a:rPr>
              <a:t>Ankara,1-2 octobre 2025</a:t>
            </a:r>
          </a:p>
          <a:p>
            <a:pPr marL="0" indent="0">
              <a:lnSpc>
                <a:spcPts val="6400"/>
              </a:lnSpc>
              <a:buNone/>
            </a:pPr>
            <a:r>
              <a:rPr lang="fr-FR" sz="4000" dirty="0">
                <a:solidFill>
                  <a:srgbClr val="505468"/>
                </a:solidFill>
                <a:latin typeface="Instrument Sans Semi Bold" pitchFamily="34" charset="0"/>
                <a:ea typeface="Instrument Sans Semi Bold" pitchFamily="34" charset="-122"/>
                <a:cs typeface="Instrument Sans Semi Bold" pitchFamily="34" charset="-120"/>
              </a:rPr>
              <a:t> </a:t>
            </a:r>
            <a:endParaRPr lang="en-US" sz="4000" dirty="0"/>
          </a:p>
        </p:txBody>
      </p:sp>
      <p:sp>
        <p:nvSpPr>
          <p:cNvPr id="5" name="Shape 2"/>
          <p:cNvSpPr/>
          <p:nvPr/>
        </p:nvSpPr>
        <p:spPr>
          <a:xfrm>
            <a:off x="664012" y="7273766"/>
            <a:ext cx="303490" cy="303490"/>
          </a:xfrm>
          <a:prstGeom prst="roundRect">
            <a:avLst>
              <a:gd name="adj" fmla="val 30126481"/>
            </a:avLst>
          </a:prstGeom>
          <a:noFill/>
          <a:ln w="7620">
            <a:solidFill>
              <a:srgbClr val="FFFFFF"/>
            </a:solidFill>
            <a:prstDash val="solid"/>
          </a:ln>
        </p:spPr>
        <p:txBody>
          <a:bodyPr/>
          <a:lstStyle/>
          <a:p>
            <a:endParaRPr lang="fr-FR"/>
          </a:p>
        </p:txBody>
      </p:sp>
      <p:pic>
        <p:nvPicPr>
          <p:cNvPr id="11" name="Picture 5">
            <a:extLst>
              <a:ext uri="{FF2B5EF4-FFF2-40B4-BE49-F238E27FC236}">
                <a16:creationId xmlns:a16="http://schemas.microsoft.com/office/drawing/2014/main" id="{74DC8621-11DE-F17F-C346-64CF5ED464E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737052" y="579997"/>
            <a:ext cx="1044726" cy="829165"/>
          </a:xfrm>
          <a:prstGeom prst="rect">
            <a:avLst/>
          </a:prstGeom>
          <a:noFill/>
          <a:ln>
            <a:noFill/>
          </a:ln>
        </p:spPr>
      </p:pic>
      <p:pic>
        <p:nvPicPr>
          <p:cNvPr id="12" name="Image 11">
            <a:extLst>
              <a:ext uri="{FF2B5EF4-FFF2-40B4-BE49-F238E27FC236}">
                <a16:creationId xmlns:a16="http://schemas.microsoft.com/office/drawing/2014/main" id="{D2D9A605-9214-A384-562A-C7B93A24A6BA}"/>
              </a:ext>
            </a:extLst>
          </p:cNvPr>
          <p:cNvPicPr>
            <a:picLocks noChangeAspect="1"/>
          </p:cNvPicPr>
          <p:nvPr/>
        </p:nvPicPr>
        <p:blipFill>
          <a:blip r:embed="rId4"/>
          <a:stretch>
            <a:fillRect/>
          </a:stretch>
        </p:blipFill>
        <p:spPr>
          <a:xfrm>
            <a:off x="388900" y="662086"/>
            <a:ext cx="926043" cy="816758"/>
          </a:xfrm>
          <a:prstGeom prst="rect">
            <a:avLst/>
          </a:prstGeom>
        </p:spPr>
      </p:pic>
      <p:sp>
        <p:nvSpPr>
          <p:cNvPr id="15" name="Rectangle 14">
            <a:extLst>
              <a:ext uri="{FF2B5EF4-FFF2-40B4-BE49-F238E27FC236}">
                <a16:creationId xmlns:a16="http://schemas.microsoft.com/office/drawing/2014/main" id="{DF44C3D9-9F29-0319-C51D-DA55E611D12B}"/>
              </a:ext>
            </a:extLst>
          </p:cNvPr>
          <p:cNvSpPr/>
          <p:nvPr/>
        </p:nvSpPr>
        <p:spPr>
          <a:xfrm>
            <a:off x="12538884" y="7666340"/>
            <a:ext cx="1901373" cy="438150"/>
          </a:xfrm>
          <a:prstGeom prst="rect">
            <a:avLst/>
          </a:prstGeom>
          <a:solidFill>
            <a:schemeClr val="bg1"/>
          </a:solidFill>
          <a:ln>
            <a:solidFill>
              <a:schemeClr val="bg1"/>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p>
        </p:txBody>
      </p:sp>
      <p:pic>
        <p:nvPicPr>
          <p:cNvPr id="3074" name="Picture 2" descr="The 3rd Ministerial Meeting of the TPS-OIC Trade Negotiating Committee -  COMCEC">
            <a:extLst>
              <a:ext uri="{FF2B5EF4-FFF2-40B4-BE49-F238E27FC236}">
                <a16:creationId xmlns:a16="http://schemas.microsoft.com/office/drawing/2014/main" id="{D31B8AF1-B459-5D09-65D1-14A63333B16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47004" y="0"/>
            <a:ext cx="8183397" cy="822960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COMCEC Logo - COMCEC">
            <a:extLst>
              <a:ext uri="{FF2B5EF4-FFF2-40B4-BE49-F238E27FC236}">
                <a16:creationId xmlns:a16="http://schemas.microsoft.com/office/drawing/2014/main" id="{C6FA05BE-A1DA-F8DD-1C04-8C27A2B0F35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28285" y="579998"/>
            <a:ext cx="1343538" cy="94644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BD9CD12-521B-DDD5-683D-D5ECA542AD46}"/>
              </a:ext>
            </a:extLst>
          </p:cNvPr>
          <p:cNvSpPr/>
          <p:nvPr/>
        </p:nvSpPr>
        <p:spPr>
          <a:xfrm>
            <a:off x="2679177" y="1158529"/>
            <a:ext cx="11951222" cy="1079801"/>
          </a:xfrm>
          <a:prstGeom prst="rect">
            <a:avLst/>
          </a:prstGeom>
          <a:solidFill>
            <a:schemeClr val="bg1">
              <a:lumMod val="95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ar-MA" sz="2160" b="1" i="1" dirty="0">
              <a:solidFill>
                <a:srgbClr val="660033"/>
              </a:solidFill>
              <a:latin typeface="Perpetua-BoldItalic"/>
            </a:endParaRPr>
          </a:p>
          <a:p>
            <a:pPr algn="ctr"/>
            <a:r>
              <a:rPr lang="en-US" sz="2880" b="1" i="1" dirty="0">
                <a:solidFill>
                  <a:srgbClr val="660033"/>
                </a:solidFill>
                <a:latin typeface="Times New Roman" panose="02020603050405020304" pitchFamily="18" charset="0"/>
              </a:rPr>
              <a:t>Voluntary accelerated process (Fast Track): principle of variable geometry</a:t>
            </a:r>
            <a:endParaRPr lang="ar-MA" sz="2160" b="1" i="1" dirty="0">
              <a:solidFill>
                <a:srgbClr val="660033"/>
              </a:solidFill>
              <a:latin typeface="Times New Roman" panose="02020603050405020304" pitchFamily="18" charset="0"/>
            </a:endParaRPr>
          </a:p>
          <a:p>
            <a:pPr algn="ctr"/>
            <a:endParaRPr lang="fr-FR" sz="2160" dirty="0"/>
          </a:p>
        </p:txBody>
      </p:sp>
      <p:cxnSp>
        <p:nvCxnSpPr>
          <p:cNvPr id="4" name="Connecteur droit 3">
            <a:extLst>
              <a:ext uri="{FF2B5EF4-FFF2-40B4-BE49-F238E27FC236}">
                <a16:creationId xmlns:a16="http://schemas.microsoft.com/office/drawing/2014/main" id="{2F4F265C-47D8-8DF6-35A4-2786343C521A}"/>
              </a:ext>
            </a:extLst>
          </p:cNvPr>
          <p:cNvCxnSpPr>
            <a:cxnSpLocks/>
          </p:cNvCxnSpPr>
          <p:nvPr/>
        </p:nvCxnSpPr>
        <p:spPr>
          <a:xfrm>
            <a:off x="0" y="1130174"/>
            <a:ext cx="14630400"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12" name="Rectangle : coins arrondis 4">
            <a:extLst>
              <a:ext uri="{FF2B5EF4-FFF2-40B4-BE49-F238E27FC236}">
                <a16:creationId xmlns:a16="http://schemas.microsoft.com/office/drawing/2014/main" id="{5A4831DB-55DD-B0AA-5EB6-FFA312348130}"/>
              </a:ext>
            </a:extLst>
          </p:cNvPr>
          <p:cNvSpPr txBox="1"/>
          <p:nvPr/>
        </p:nvSpPr>
        <p:spPr>
          <a:xfrm>
            <a:off x="628069" y="3182381"/>
            <a:ext cx="5023537" cy="3053166"/>
          </a:xfrm>
          <a:prstGeom prst="rect">
            <a:avLst/>
          </a:prstGeom>
          <a:solidFill>
            <a:schemeClr val="bg1"/>
          </a:solid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6576" tIns="24384" rIns="36576" bIns="24384" numCol="1" spcCol="1270" anchor="ctr" anchorCtr="0">
            <a:noAutofit/>
          </a:bodyPr>
          <a:lstStyle/>
          <a:p>
            <a:pPr marL="411480" indent="-411480" algn="just" defTabSz="853440">
              <a:lnSpc>
                <a:spcPct val="90000"/>
              </a:lnSpc>
              <a:spcBef>
                <a:spcPct val="0"/>
              </a:spcBef>
              <a:spcAft>
                <a:spcPct val="35000"/>
              </a:spcAft>
              <a:buFont typeface="Arial" panose="020B0604020202020204" pitchFamily="34" charset="0"/>
              <a:buChar char="•"/>
            </a:pPr>
            <a:r>
              <a:rPr lang="en-US" sz="2160" dirty="0">
                <a:latin typeface="Garamond" panose="02020404030301010803" pitchFamily="18" charset="0"/>
              </a:rPr>
              <a:t>Countries willing to offer additional concessions may do so on a ‘fast track’ basis, provided reciprocity is maintained.</a:t>
            </a:r>
          </a:p>
          <a:p>
            <a:pPr marL="411480" indent="-411480" algn="just" defTabSz="853440">
              <a:lnSpc>
                <a:spcPct val="90000"/>
              </a:lnSpc>
              <a:spcBef>
                <a:spcPct val="0"/>
              </a:spcBef>
              <a:spcAft>
                <a:spcPct val="35000"/>
              </a:spcAft>
              <a:buFont typeface="Arial" panose="020B0604020202020204" pitchFamily="34" charset="0"/>
              <a:buChar char="•"/>
            </a:pPr>
            <a:r>
              <a:rPr lang="en-US" sz="2160" dirty="0">
                <a:latin typeface="Garamond" panose="02020404030301010803" pitchFamily="18" charset="0"/>
              </a:rPr>
              <a:t>The dismantling concerns the 50% increase in the preferential margin over 5 tranches (7 tranches for LDCs), for all products.</a:t>
            </a:r>
          </a:p>
          <a:p>
            <a:pPr marL="411480" indent="-411480" algn="just" defTabSz="853440">
              <a:lnSpc>
                <a:spcPct val="90000"/>
              </a:lnSpc>
              <a:spcBef>
                <a:spcPct val="0"/>
              </a:spcBef>
              <a:spcAft>
                <a:spcPct val="35000"/>
              </a:spcAft>
              <a:buFont typeface="Arial" panose="020B0604020202020204" pitchFamily="34" charset="0"/>
              <a:buChar char="•"/>
            </a:pPr>
            <a:r>
              <a:rPr lang="en-US" sz="2160" noProof="0" dirty="0">
                <a:latin typeface="Garamond" panose="02020404030301010803" pitchFamily="18" charset="0"/>
              </a:rPr>
              <a:t>Negative list  </a:t>
            </a:r>
          </a:p>
        </p:txBody>
      </p:sp>
      <p:sp>
        <p:nvSpPr>
          <p:cNvPr id="9" name="ZoneTexte 8">
            <a:extLst>
              <a:ext uri="{FF2B5EF4-FFF2-40B4-BE49-F238E27FC236}">
                <a16:creationId xmlns:a16="http://schemas.microsoft.com/office/drawing/2014/main" id="{BADB2AE1-FA01-EFA5-3930-21CFAC171FD0}"/>
              </a:ext>
            </a:extLst>
          </p:cNvPr>
          <p:cNvSpPr txBox="1"/>
          <p:nvPr/>
        </p:nvSpPr>
        <p:spPr>
          <a:xfrm>
            <a:off x="2059229" y="2557362"/>
            <a:ext cx="3541915" cy="424732"/>
          </a:xfrm>
          <a:prstGeom prst="rect">
            <a:avLst/>
          </a:prstGeom>
          <a:noFill/>
        </p:spPr>
        <p:txBody>
          <a:bodyPr wrap="square">
            <a:spAutoFit/>
          </a:bodyPr>
          <a:lstStyle/>
          <a:p>
            <a:r>
              <a:rPr lang="fr-FR" sz="2160" b="1" dirty="0">
                <a:latin typeface="Garamond" panose="02020404030301010803" pitchFamily="18" charset="0"/>
              </a:rPr>
              <a:t>Article 4 of PRETAS</a:t>
            </a:r>
            <a:endParaRPr lang="fr-FR" sz="2160" b="1" dirty="0"/>
          </a:p>
        </p:txBody>
      </p:sp>
      <p:sp>
        <p:nvSpPr>
          <p:cNvPr id="17" name="ZoneTexte 16">
            <a:extLst>
              <a:ext uri="{FF2B5EF4-FFF2-40B4-BE49-F238E27FC236}">
                <a16:creationId xmlns:a16="http://schemas.microsoft.com/office/drawing/2014/main" id="{9550E010-828F-C726-564E-15B5BEE0A229}"/>
              </a:ext>
            </a:extLst>
          </p:cNvPr>
          <p:cNvSpPr txBox="1"/>
          <p:nvPr/>
        </p:nvSpPr>
        <p:spPr>
          <a:xfrm>
            <a:off x="8523111" y="2243184"/>
            <a:ext cx="5328356" cy="475130"/>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wrap="square">
            <a:spAutoFit/>
          </a:bodyPr>
          <a:lstStyle/>
          <a:p>
            <a:pPr>
              <a:lnSpc>
                <a:spcPct val="107000"/>
              </a:lnSpc>
              <a:spcAft>
                <a:spcPts val="960"/>
              </a:spcAft>
            </a:pPr>
            <a:r>
              <a:rPr lang="en-US" sz="2400" b="1" dirty="0">
                <a:latin typeface="Garamond" panose="02020404030301010803" pitchFamily="18" charset="0"/>
              </a:rPr>
              <a:t>Negative list must not exceed:</a:t>
            </a:r>
            <a:endParaRPr lang="fr-FR" sz="2400" b="1" dirty="0">
              <a:latin typeface="Garamond" panose="02020404030301010803" pitchFamily="18" charset="0"/>
            </a:endParaRPr>
          </a:p>
        </p:txBody>
      </p:sp>
      <p:sp>
        <p:nvSpPr>
          <p:cNvPr id="5" name="ZoneTexte 4">
            <a:extLst>
              <a:ext uri="{FF2B5EF4-FFF2-40B4-BE49-F238E27FC236}">
                <a16:creationId xmlns:a16="http://schemas.microsoft.com/office/drawing/2014/main" id="{5464E2A4-EF42-0202-7CF1-0FC9924109D8}"/>
              </a:ext>
            </a:extLst>
          </p:cNvPr>
          <p:cNvSpPr txBox="1"/>
          <p:nvPr/>
        </p:nvSpPr>
        <p:spPr>
          <a:xfrm>
            <a:off x="4830038" y="7735824"/>
            <a:ext cx="5023537" cy="424732"/>
          </a:xfrm>
          <a:prstGeom prst="rect">
            <a:avLst/>
          </a:prstGeom>
          <a:solidFill>
            <a:schemeClr val="bg1"/>
          </a:solidFill>
        </p:spPr>
        <p:txBody>
          <a:bodyPr wrap="square" rtlCol="0">
            <a:spAutoFit/>
          </a:bodyPr>
          <a:lstStyle/>
          <a:p>
            <a:endParaRPr lang="fr-FR" sz="2160" dirty="0"/>
          </a:p>
        </p:txBody>
      </p:sp>
      <p:pic>
        <p:nvPicPr>
          <p:cNvPr id="3074" name="Picture 2" descr="Voie rapide — Wikipédia">
            <a:extLst>
              <a:ext uri="{FF2B5EF4-FFF2-40B4-BE49-F238E27FC236}">
                <a16:creationId xmlns:a16="http://schemas.microsoft.com/office/drawing/2014/main" id="{931B67F4-FE2E-50C7-8BBD-EA2B5C96FB4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58530"/>
            <a:ext cx="2679177" cy="10798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078" name="ZoneTexte 18">
            <a:extLst>
              <a:ext uri="{FF2B5EF4-FFF2-40B4-BE49-F238E27FC236}">
                <a16:creationId xmlns:a16="http://schemas.microsoft.com/office/drawing/2014/main" id="{18123212-1FF6-C4F7-5F62-28EAF119B76D}"/>
              </a:ext>
            </a:extLst>
          </p:cNvPr>
          <p:cNvGraphicFramePr/>
          <p:nvPr>
            <p:extLst>
              <p:ext uri="{D42A27DB-BD31-4B8C-83A1-F6EECF244321}">
                <p14:modId xmlns:p14="http://schemas.microsoft.com/office/powerpoint/2010/main" val="2830367856"/>
              </p:ext>
            </p:extLst>
          </p:nvPr>
        </p:nvGraphicFramePr>
        <p:xfrm>
          <a:off x="6651170" y="2720017"/>
          <a:ext cx="7747876" cy="405256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Image 2" descr="LOGO-FOND-COLORE">
            <a:extLst>
              <a:ext uri="{FF2B5EF4-FFF2-40B4-BE49-F238E27FC236}">
                <a16:creationId xmlns:a16="http://schemas.microsoft.com/office/drawing/2014/main" id="{8D38AFE5-FA63-2B3E-54C3-25D80755DBCD}"/>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86383" y="7180291"/>
            <a:ext cx="1064468" cy="937615"/>
          </a:xfrm>
          <a:prstGeom prst="rect">
            <a:avLst/>
          </a:prstGeom>
          <a:noFill/>
          <a:ln>
            <a:noFill/>
          </a:ln>
        </p:spPr>
      </p:pic>
      <p:pic>
        <p:nvPicPr>
          <p:cNvPr id="7" name="Picture 5">
            <a:extLst>
              <a:ext uri="{FF2B5EF4-FFF2-40B4-BE49-F238E27FC236}">
                <a16:creationId xmlns:a16="http://schemas.microsoft.com/office/drawing/2014/main" id="{5F84210E-E70A-68DC-E113-3E8A17035F65}"/>
              </a:ext>
            </a:extLst>
          </p:cNvPr>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6461581" y="7319689"/>
            <a:ext cx="896799" cy="851590"/>
          </a:xfrm>
          <a:prstGeom prst="rect">
            <a:avLst/>
          </a:prstGeom>
          <a:noFill/>
          <a:ln>
            <a:noFill/>
          </a:ln>
        </p:spPr>
      </p:pic>
      <p:pic>
        <p:nvPicPr>
          <p:cNvPr id="8" name="Picture 2" descr="COMCEC Logo - COMCEC">
            <a:extLst>
              <a:ext uri="{FF2B5EF4-FFF2-40B4-BE49-F238E27FC236}">
                <a16:creationId xmlns:a16="http://schemas.microsoft.com/office/drawing/2014/main" id="{CBA3DDA6-F416-D625-BAB0-F7DB17647017}"/>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2760945" y="7233664"/>
            <a:ext cx="1781320" cy="937615"/>
          </a:xfrm>
          <a:prstGeom prst="rect">
            <a:avLst/>
          </a:prstGeom>
          <a:noFill/>
          <a:extLst>
            <a:ext uri="{909E8E84-426E-40DD-AFC4-6F175D3DCCD1}">
              <a14:hiddenFill xmlns:a14="http://schemas.microsoft.com/office/drawing/2010/main">
                <a:solidFill>
                  <a:srgbClr val="FFFFFF"/>
                </a:solidFill>
              </a14:hiddenFill>
            </a:ext>
          </a:extLst>
        </p:spPr>
      </p:pic>
      <p:sp>
        <p:nvSpPr>
          <p:cNvPr id="10" name="ZoneTexte 9">
            <a:extLst>
              <a:ext uri="{FF2B5EF4-FFF2-40B4-BE49-F238E27FC236}">
                <a16:creationId xmlns:a16="http://schemas.microsoft.com/office/drawing/2014/main" id="{CF2554B2-D8BB-BF0F-6054-11CFCEF303C6}"/>
              </a:ext>
            </a:extLst>
          </p:cNvPr>
          <p:cNvSpPr txBox="1"/>
          <p:nvPr/>
        </p:nvSpPr>
        <p:spPr>
          <a:xfrm>
            <a:off x="397003" y="349314"/>
            <a:ext cx="10128105" cy="646331"/>
          </a:xfrm>
          <a:prstGeom prst="rect">
            <a:avLst/>
          </a:prstGeom>
          <a:noFill/>
        </p:spPr>
        <p:txBody>
          <a:bodyPr wrap="square">
            <a:spAutoFit/>
          </a:bodyPr>
          <a:lstStyle/>
          <a:p>
            <a:pPr algn="just">
              <a:spcAft>
                <a:spcPts val="1440"/>
              </a:spcAft>
            </a:pPr>
            <a:r>
              <a:rPr lang="en-US" sz="3600" dirty="0">
                <a:solidFill>
                  <a:srgbClr val="002060"/>
                </a:solidFill>
              </a:rPr>
              <a:t>Review of the TPS-OIC tariff preferences</a:t>
            </a:r>
            <a:endParaRPr lang="fr-FR" sz="3600" dirty="0">
              <a:solidFill>
                <a:srgbClr val="002060"/>
              </a:solidFill>
            </a:endParaRPr>
          </a:p>
        </p:txBody>
      </p:sp>
    </p:spTree>
    <p:extLst>
      <p:ext uri="{BB962C8B-B14F-4D97-AF65-F5344CB8AC3E}">
        <p14:creationId xmlns:p14="http://schemas.microsoft.com/office/powerpoint/2010/main" val="9659650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Connecteur droit 3">
            <a:extLst>
              <a:ext uri="{FF2B5EF4-FFF2-40B4-BE49-F238E27FC236}">
                <a16:creationId xmlns:a16="http://schemas.microsoft.com/office/drawing/2014/main" id="{2F4F265C-47D8-8DF6-35A4-2786343C521A}"/>
              </a:ext>
            </a:extLst>
          </p:cNvPr>
          <p:cNvCxnSpPr>
            <a:cxnSpLocks/>
          </p:cNvCxnSpPr>
          <p:nvPr/>
        </p:nvCxnSpPr>
        <p:spPr>
          <a:xfrm>
            <a:off x="0" y="1130174"/>
            <a:ext cx="14630400"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5" name="ZoneTexte 4">
            <a:extLst>
              <a:ext uri="{FF2B5EF4-FFF2-40B4-BE49-F238E27FC236}">
                <a16:creationId xmlns:a16="http://schemas.microsoft.com/office/drawing/2014/main" id="{5464E2A4-EF42-0202-7CF1-0FC9924109D8}"/>
              </a:ext>
            </a:extLst>
          </p:cNvPr>
          <p:cNvSpPr txBox="1"/>
          <p:nvPr/>
        </p:nvSpPr>
        <p:spPr>
          <a:xfrm>
            <a:off x="4830038" y="7735824"/>
            <a:ext cx="5023537" cy="424732"/>
          </a:xfrm>
          <a:prstGeom prst="rect">
            <a:avLst/>
          </a:prstGeom>
          <a:solidFill>
            <a:schemeClr val="bg1"/>
          </a:solidFill>
        </p:spPr>
        <p:txBody>
          <a:bodyPr wrap="square" rtlCol="0">
            <a:spAutoFit/>
          </a:bodyPr>
          <a:lstStyle/>
          <a:p>
            <a:endParaRPr lang="fr-FR" sz="2160" dirty="0"/>
          </a:p>
        </p:txBody>
      </p:sp>
      <p:pic>
        <p:nvPicPr>
          <p:cNvPr id="2050" name="Picture 2" descr="La complexité coûte cher aux organisations. Savez-vous à quel point? — En  Clair">
            <a:extLst>
              <a:ext uri="{FF2B5EF4-FFF2-40B4-BE49-F238E27FC236}">
                <a16:creationId xmlns:a16="http://schemas.microsoft.com/office/drawing/2014/main" id="{320D4618-E085-02B6-0858-40D9557A252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16242" y="1845724"/>
            <a:ext cx="5414158" cy="3633730"/>
          </a:xfrm>
          <a:prstGeom prst="rect">
            <a:avLst/>
          </a:prstGeom>
          <a:noFill/>
          <a:extLst>
            <a:ext uri="{909E8E84-426E-40DD-AFC4-6F175D3DCCD1}">
              <a14:hiddenFill xmlns:a14="http://schemas.microsoft.com/office/drawing/2010/main">
                <a:solidFill>
                  <a:srgbClr val="FFFFFF"/>
                </a:solidFill>
              </a14:hiddenFill>
            </a:ext>
          </a:extLst>
        </p:spPr>
      </p:pic>
      <p:sp>
        <p:nvSpPr>
          <p:cNvPr id="7" name="ZoneTexte 6">
            <a:extLst>
              <a:ext uri="{FF2B5EF4-FFF2-40B4-BE49-F238E27FC236}">
                <a16:creationId xmlns:a16="http://schemas.microsoft.com/office/drawing/2014/main" id="{7041C318-D71B-9025-22FC-FE0D02196AC7}"/>
              </a:ext>
            </a:extLst>
          </p:cNvPr>
          <p:cNvSpPr txBox="1"/>
          <p:nvPr/>
        </p:nvSpPr>
        <p:spPr>
          <a:xfrm>
            <a:off x="1184947" y="2505702"/>
            <a:ext cx="7716682" cy="2086725"/>
          </a:xfrm>
          <a:prstGeom prst="rect">
            <a:avLst/>
          </a:prstGeom>
          <a:noFill/>
        </p:spPr>
        <p:txBody>
          <a:bodyPr wrap="square">
            <a:spAutoFit/>
          </a:bodyPr>
          <a:lstStyle/>
          <a:p>
            <a:pPr algn="just">
              <a:lnSpc>
                <a:spcPct val="90000"/>
              </a:lnSpc>
              <a:spcBef>
                <a:spcPct val="0"/>
              </a:spcBef>
              <a:spcAft>
                <a:spcPts val="1440"/>
              </a:spcAft>
            </a:pPr>
            <a:r>
              <a:rPr lang="en-US" sz="3600" dirty="0">
                <a:solidFill>
                  <a:srgbClr val="002060"/>
                </a:solidFill>
              </a:rPr>
              <a:t>Does the TPS-OIC require simplification and modernization in order to align with the new generation of Regional Trade Agreements?</a:t>
            </a:r>
            <a:endParaRPr lang="fr-FR" sz="3600" dirty="0">
              <a:solidFill>
                <a:srgbClr val="002060"/>
              </a:solidFill>
            </a:endParaRPr>
          </a:p>
        </p:txBody>
      </p:sp>
      <p:pic>
        <p:nvPicPr>
          <p:cNvPr id="3" name="Image 2" descr="LOGO-FOND-COLORE">
            <a:extLst>
              <a:ext uri="{FF2B5EF4-FFF2-40B4-BE49-F238E27FC236}">
                <a16:creationId xmlns:a16="http://schemas.microsoft.com/office/drawing/2014/main" id="{32CD09BE-F09A-CF7F-AF4E-74CBE73A7D5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6383" y="7180291"/>
            <a:ext cx="1064468" cy="937615"/>
          </a:xfrm>
          <a:prstGeom prst="rect">
            <a:avLst/>
          </a:prstGeom>
          <a:noFill/>
          <a:ln>
            <a:noFill/>
          </a:ln>
        </p:spPr>
      </p:pic>
      <p:pic>
        <p:nvPicPr>
          <p:cNvPr id="8" name="Picture 5">
            <a:extLst>
              <a:ext uri="{FF2B5EF4-FFF2-40B4-BE49-F238E27FC236}">
                <a16:creationId xmlns:a16="http://schemas.microsoft.com/office/drawing/2014/main" id="{75981642-EB45-40E5-73C4-B7136D859423}"/>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748019" y="7223303"/>
            <a:ext cx="896799" cy="851590"/>
          </a:xfrm>
          <a:prstGeom prst="rect">
            <a:avLst/>
          </a:prstGeom>
          <a:noFill/>
          <a:ln>
            <a:noFill/>
          </a:ln>
        </p:spPr>
      </p:pic>
      <p:pic>
        <p:nvPicPr>
          <p:cNvPr id="9" name="Picture 2" descr="COMCEC Logo - COMCEC">
            <a:extLst>
              <a:ext uri="{FF2B5EF4-FFF2-40B4-BE49-F238E27FC236}">
                <a16:creationId xmlns:a16="http://schemas.microsoft.com/office/drawing/2014/main" id="{08FA71D8-8220-2E8B-7BC7-153F7EDB859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762697" y="7137278"/>
            <a:ext cx="1781320" cy="937615"/>
          </a:xfrm>
          <a:prstGeom prst="rect">
            <a:avLst/>
          </a:prstGeom>
          <a:noFill/>
          <a:extLst>
            <a:ext uri="{909E8E84-426E-40DD-AFC4-6F175D3DCCD1}">
              <a14:hiddenFill xmlns:a14="http://schemas.microsoft.com/office/drawing/2010/main">
                <a:solidFill>
                  <a:srgbClr val="FFFFFF"/>
                </a:solidFill>
              </a14:hiddenFill>
            </a:ext>
          </a:extLst>
        </p:spPr>
      </p:pic>
      <p:sp>
        <p:nvSpPr>
          <p:cNvPr id="10" name="ZoneTexte 9">
            <a:extLst>
              <a:ext uri="{FF2B5EF4-FFF2-40B4-BE49-F238E27FC236}">
                <a16:creationId xmlns:a16="http://schemas.microsoft.com/office/drawing/2014/main" id="{E2FB80C2-2115-7363-2A8D-5F178BC7C52E}"/>
              </a:ext>
            </a:extLst>
          </p:cNvPr>
          <p:cNvSpPr txBox="1"/>
          <p:nvPr/>
        </p:nvSpPr>
        <p:spPr>
          <a:xfrm>
            <a:off x="295634" y="337008"/>
            <a:ext cx="10128105" cy="646331"/>
          </a:xfrm>
          <a:prstGeom prst="rect">
            <a:avLst/>
          </a:prstGeom>
          <a:noFill/>
        </p:spPr>
        <p:txBody>
          <a:bodyPr wrap="square">
            <a:spAutoFit/>
          </a:bodyPr>
          <a:lstStyle/>
          <a:p>
            <a:pPr algn="just">
              <a:spcAft>
                <a:spcPts val="1440"/>
              </a:spcAft>
            </a:pPr>
            <a:r>
              <a:rPr lang="en-US" sz="3600" dirty="0">
                <a:solidFill>
                  <a:srgbClr val="002060"/>
                </a:solidFill>
              </a:rPr>
              <a:t>Review of the TPS-OIC Tariff Preferences</a:t>
            </a:r>
            <a:endParaRPr lang="fr-FR" sz="3600" dirty="0">
              <a:solidFill>
                <a:srgbClr val="002060"/>
              </a:solidFill>
            </a:endParaRPr>
          </a:p>
        </p:txBody>
      </p:sp>
    </p:spTree>
    <p:extLst>
      <p:ext uri="{BB962C8B-B14F-4D97-AF65-F5344CB8AC3E}">
        <p14:creationId xmlns:p14="http://schemas.microsoft.com/office/powerpoint/2010/main" val="18739272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498D56-2D59-6F86-5E16-2F6AF34CE749}"/>
            </a:ext>
          </a:extLst>
        </p:cNvPr>
        <p:cNvGrpSpPr/>
        <p:nvPr/>
      </p:nvGrpSpPr>
      <p:grpSpPr>
        <a:xfrm>
          <a:off x="0" y="0"/>
          <a:ext cx="0" cy="0"/>
          <a:chOff x="0" y="0"/>
          <a:chExt cx="0" cy="0"/>
        </a:xfrm>
      </p:grpSpPr>
      <p:sp>
        <p:nvSpPr>
          <p:cNvPr id="3" name="Text 0">
            <a:extLst>
              <a:ext uri="{FF2B5EF4-FFF2-40B4-BE49-F238E27FC236}">
                <a16:creationId xmlns:a16="http://schemas.microsoft.com/office/drawing/2014/main" id="{C3634195-751A-D75C-2AFD-BC53433E8FC7}"/>
              </a:ext>
            </a:extLst>
          </p:cNvPr>
          <p:cNvSpPr/>
          <p:nvPr/>
        </p:nvSpPr>
        <p:spPr>
          <a:xfrm>
            <a:off x="10166892" y="1569369"/>
            <a:ext cx="4811953" cy="628788"/>
          </a:xfrm>
          <a:prstGeom prst="rect">
            <a:avLst/>
          </a:prstGeom>
          <a:noFill/>
          <a:ln/>
        </p:spPr>
        <p:txBody>
          <a:bodyPr wrap="square" lIns="0" tIns="0" rIns="0" bIns="0" rtlCol="0" anchor="t"/>
          <a:lstStyle/>
          <a:p>
            <a:pPr algn="ctr"/>
            <a:r>
              <a:rPr lang="en" sz="3800" dirty="0">
                <a:solidFill>
                  <a:srgbClr val="505468"/>
                </a:solidFill>
                <a:latin typeface="Instrument Sans Semi Bold" pitchFamily="34" charset="0"/>
                <a:ea typeface="Instrument Sans Semi Bold" pitchFamily="34" charset="-122"/>
                <a:cs typeface="Instrument Sans Semi Bold" pitchFamily="34" charset="-120"/>
              </a:rPr>
              <a:t> </a:t>
            </a:r>
            <a:r>
              <a:rPr lang="en" sz="3800" b="1" dirty="0">
                <a:solidFill>
                  <a:srgbClr val="505468"/>
                </a:solidFill>
                <a:latin typeface="Instrument Sans Semi Bold" pitchFamily="34" charset="0"/>
                <a:ea typeface="Instrument Sans Semi Bold" pitchFamily="34" charset="-122"/>
                <a:cs typeface="Instrument Sans Semi Bold" pitchFamily="34" charset="-120"/>
              </a:rPr>
              <a:t>.. </a:t>
            </a:r>
            <a:r>
              <a:rPr lang="en" sz="2800" b="1" dirty="0">
                <a:solidFill>
                  <a:srgbClr val="002060"/>
                </a:solidFill>
              </a:rPr>
              <a:t>the</a:t>
            </a:r>
            <a:r>
              <a:rPr lang="en" sz="2800" b="1" dirty="0">
                <a:solidFill>
                  <a:srgbClr val="002060"/>
                </a:solidFill>
                <a:latin typeface="Instrument Sans Semi Bold" pitchFamily="34" charset="0"/>
                <a:ea typeface="Instrument Sans Semi Bold" pitchFamily="34" charset="-122"/>
                <a:cs typeface="Instrument Sans Semi Bold" pitchFamily="34" charset="-120"/>
              </a:rPr>
              <a:t> </a:t>
            </a:r>
            <a:r>
              <a:rPr lang="en" sz="2800" b="1" dirty="0">
                <a:solidFill>
                  <a:srgbClr val="002060"/>
                </a:solidFill>
              </a:rPr>
              <a:t>aspects that can be improved</a:t>
            </a:r>
          </a:p>
        </p:txBody>
      </p:sp>
      <p:sp>
        <p:nvSpPr>
          <p:cNvPr id="7" name="Text 4">
            <a:extLst>
              <a:ext uri="{FF2B5EF4-FFF2-40B4-BE49-F238E27FC236}">
                <a16:creationId xmlns:a16="http://schemas.microsoft.com/office/drawing/2014/main" id="{6931968E-613D-D383-5989-14F18A4B11D8}"/>
              </a:ext>
            </a:extLst>
          </p:cNvPr>
          <p:cNvSpPr/>
          <p:nvPr/>
        </p:nvSpPr>
        <p:spPr>
          <a:xfrm rot="10800000" flipV="1">
            <a:off x="953810" y="1839916"/>
            <a:ext cx="84832" cy="512682"/>
          </a:xfrm>
          <a:prstGeom prst="rect">
            <a:avLst/>
          </a:prstGeom>
          <a:noFill/>
          <a:ln/>
        </p:spPr>
        <p:txBody>
          <a:bodyPr wrap="none" lIns="0" tIns="0" rIns="0" bIns="0" rtlCol="0" anchor="t"/>
          <a:lstStyle/>
          <a:p>
            <a:pPr marL="0" indent="0" algn="ctr">
              <a:lnSpc>
                <a:spcPts val="2300"/>
              </a:lnSpc>
              <a:buNone/>
            </a:pPr>
            <a:endParaRPr lang="en-US" sz="2300" dirty="0"/>
          </a:p>
        </p:txBody>
      </p:sp>
      <p:sp>
        <p:nvSpPr>
          <p:cNvPr id="8" name="Text 5">
            <a:extLst>
              <a:ext uri="{FF2B5EF4-FFF2-40B4-BE49-F238E27FC236}">
                <a16:creationId xmlns:a16="http://schemas.microsoft.com/office/drawing/2014/main" id="{0398A08E-C3CA-E237-1B6E-DC1B13EF5068}"/>
              </a:ext>
            </a:extLst>
          </p:cNvPr>
          <p:cNvSpPr/>
          <p:nvPr/>
        </p:nvSpPr>
        <p:spPr>
          <a:xfrm>
            <a:off x="557415" y="1811223"/>
            <a:ext cx="5849738" cy="390644"/>
          </a:xfrm>
          <a:prstGeom prst="rect">
            <a:avLst/>
          </a:prstGeom>
          <a:noFill/>
          <a:ln/>
        </p:spPr>
        <p:txBody>
          <a:bodyPr wrap="none" lIns="0" tIns="0" rIns="0" bIns="0" rtlCol="0" anchor="t"/>
          <a:lstStyle/>
          <a:p>
            <a:pPr marL="0" indent="0" algn="l">
              <a:lnSpc>
                <a:spcPts val="2400"/>
              </a:lnSpc>
              <a:buNone/>
            </a:pPr>
            <a:r>
              <a:rPr lang="en" sz="1900" b="1" dirty="0">
                <a:solidFill>
                  <a:srgbClr val="5B5F71"/>
                </a:solidFill>
                <a:latin typeface="Instrument Sans Semi Bold" pitchFamily="34" charset="0"/>
              </a:rPr>
              <a:t> </a:t>
            </a:r>
            <a:r>
              <a:rPr lang="en" sz="2400" b="1" dirty="0">
                <a:solidFill>
                  <a:srgbClr val="002060"/>
                </a:solidFill>
                <a:latin typeface="Garamond" panose="02020404030301010803" pitchFamily="18" charset="0"/>
              </a:rPr>
              <a:t>Insufficient tariff preferences</a:t>
            </a:r>
          </a:p>
        </p:txBody>
      </p:sp>
      <p:sp>
        <p:nvSpPr>
          <p:cNvPr id="9" name="Text 6">
            <a:extLst>
              <a:ext uri="{FF2B5EF4-FFF2-40B4-BE49-F238E27FC236}">
                <a16:creationId xmlns:a16="http://schemas.microsoft.com/office/drawing/2014/main" id="{A0D462B3-3D13-870C-5BD3-4D2E7BCBC8FD}"/>
              </a:ext>
            </a:extLst>
          </p:cNvPr>
          <p:cNvSpPr/>
          <p:nvPr/>
        </p:nvSpPr>
        <p:spPr>
          <a:xfrm>
            <a:off x="281372" y="2259938"/>
            <a:ext cx="4469317" cy="2302982"/>
          </a:xfrm>
          <a:prstGeom prst="rect">
            <a:avLst/>
          </a:prstGeom>
          <a:noFill/>
          <a:ln/>
        </p:spPr>
        <p:txBody>
          <a:bodyPr wrap="square" lIns="0" tIns="0" rIns="0" bIns="0" rtlCol="0" anchor="t"/>
          <a:lstStyle/>
          <a:p>
            <a:pPr marL="285750" indent="-285750">
              <a:lnSpc>
                <a:spcPts val="2450"/>
              </a:lnSpc>
              <a:buFont typeface="Arial" panose="020B0604020202020204" pitchFamily="34" charset="0"/>
              <a:buChar char="•"/>
            </a:pPr>
            <a:r>
              <a:rPr lang="en" sz="1400" dirty="0">
                <a:solidFill>
                  <a:srgbClr val="5B5F71"/>
                </a:solidFill>
                <a:latin typeface="Instrument Sans Medium" pitchFamily="34" charset="0"/>
                <a:ea typeface="Instrument Sans Medium" pitchFamily="34" charset="-122"/>
                <a:cs typeface="Instrument Sans Medium" pitchFamily="34" charset="-120"/>
              </a:rPr>
              <a:t>The OIC Regional Agreements cover more than 80% of tariff lines, while the TPS-OIC covers only 7% of tariff lines .</a:t>
            </a:r>
          </a:p>
          <a:p>
            <a:pPr marL="285750" indent="-285750">
              <a:lnSpc>
                <a:spcPts val="2450"/>
              </a:lnSpc>
              <a:buFont typeface="Arial" panose="020B0604020202020204" pitchFamily="34" charset="0"/>
              <a:buChar char="•"/>
            </a:pPr>
            <a:r>
              <a:rPr lang="en" sz="1400" dirty="0">
                <a:solidFill>
                  <a:srgbClr val="5B5F71"/>
                </a:solidFill>
                <a:latin typeface="Instrument Sans Medium" pitchFamily="34" charset="0"/>
              </a:rPr>
              <a:t>Tariff preferences are limited to 10%, while several OIC countries have MFN tariffs of less than 5%, such as the countries of GCC.   </a:t>
            </a:r>
          </a:p>
        </p:txBody>
      </p:sp>
      <p:sp>
        <p:nvSpPr>
          <p:cNvPr id="12" name="Text 9">
            <a:extLst>
              <a:ext uri="{FF2B5EF4-FFF2-40B4-BE49-F238E27FC236}">
                <a16:creationId xmlns:a16="http://schemas.microsoft.com/office/drawing/2014/main" id="{ACF9BD7C-DB5D-4CC9-13D8-29C46C114101}"/>
              </a:ext>
            </a:extLst>
          </p:cNvPr>
          <p:cNvSpPr/>
          <p:nvPr/>
        </p:nvSpPr>
        <p:spPr>
          <a:xfrm>
            <a:off x="895051" y="3232893"/>
            <a:ext cx="163235" cy="293013"/>
          </a:xfrm>
          <a:prstGeom prst="rect">
            <a:avLst/>
          </a:prstGeom>
          <a:noFill/>
          <a:ln/>
        </p:spPr>
        <p:txBody>
          <a:bodyPr wrap="none" lIns="0" tIns="0" rIns="0" bIns="0" rtlCol="0" anchor="t"/>
          <a:lstStyle/>
          <a:p>
            <a:pPr marL="0" indent="0" algn="ctr">
              <a:lnSpc>
                <a:spcPts val="2300"/>
              </a:lnSpc>
              <a:buNone/>
            </a:pPr>
            <a:endParaRPr lang="en-US" sz="2300" dirty="0"/>
          </a:p>
        </p:txBody>
      </p:sp>
      <p:sp>
        <p:nvSpPr>
          <p:cNvPr id="13" name="Text 10">
            <a:extLst>
              <a:ext uri="{FF2B5EF4-FFF2-40B4-BE49-F238E27FC236}">
                <a16:creationId xmlns:a16="http://schemas.microsoft.com/office/drawing/2014/main" id="{08613B2F-69E7-FE1B-D584-D885664C3AAF}"/>
              </a:ext>
            </a:extLst>
          </p:cNvPr>
          <p:cNvSpPr/>
          <p:nvPr/>
        </p:nvSpPr>
        <p:spPr>
          <a:xfrm>
            <a:off x="5807300" y="1737339"/>
            <a:ext cx="4072413" cy="1006519"/>
          </a:xfrm>
          <a:prstGeom prst="rect">
            <a:avLst/>
          </a:prstGeom>
          <a:noFill/>
          <a:ln/>
        </p:spPr>
        <p:txBody>
          <a:bodyPr wrap="none" lIns="0" tIns="0" rIns="0" bIns="0" rtlCol="0" anchor="t"/>
          <a:lstStyle/>
          <a:p>
            <a:pPr marL="0" indent="0" algn="just">
              <a:lnSpc>
                <a:spcPts val="2400"/>
              </a:lnSpc>
              <a:buNone/>
            </a:pPr>
            <a:r>
              <a:rPr lang="en-US" sz="2400" b="1" dirty="0">
                <a:solidFill>
                  <a:srgbClr val="002060"/>
                </a:solidFill>
                <a:latin typeface="Garamond" panose="02020404030301010803" pitchFamily="18" charset="0"/>
              </a:rPr>
              <a:t>The rules of origin are no</a:t>
            </a:r>
          </a:p>
          <a:p>
            <a:pPr marL="0" indent="0" algn="just">
              <a:lnSpc>
                <a:spcPts val="2400"/>
              </a:lnSpc>
              <a:buNone/>
            </a:pPr>
            <a:r>
              <a:rPr lang="en-US" sz="2400" b="1" dirty="0">
                <a:solidFill>
                  <a:srgbClr val="002060"/>
                </a:solidFill>
                <a:latin typeface="Garamond" panose="02020404030301010803" pitchFamily="18" charset="0"/>
              </a:rPr>
              <a:t> longer adapted to the evolving </a:t>
            </a:r>
          </a:p>
          <a:p>
            <a:pPr marL="0" indent="0" algn="just">
              <a:lnSpc>
                <a:spcPts val="2400"/>
              </a:lnSpc>
              <a:buNone/>
            </a:pPr>
            <a:r>
              <a:rPr lang="en-US" sz="2400" b="1" dirty="0">
                <a:solidFill>
                  <a:srgbClr val="002060"/>
                </a:solidFill>
                <a:latin typeface="Garamond" panose="02020404030301010803" pitchFamily="18" charset="0"/>
              </a:rPr>
              <a:t>international context.</a:t>
            </a:r>
            <a:endParaRPr lang="en" sz="2400" b="1" dirty="0">
              <a:solidFill>
                <a:srgbClr val="002060"/>
              </a:solidFill>
              <a:latin typeface="Garamond" panose="02020404030301010803" pitchFamily="18" charset="0"/>
            </a:endParaRPr>
          </a:p>
        </p:txBody>
      </p:sp>
      <p:sp>
        <p:nvSpPr>
          <p:cNvPr id="14" name="Text 11">
            <a:extLst>
              <a:ext uri="{FF2B5EF4-FFF2-40B4-BE49-F238E27FC236}">
                <a16:creationId xmlns:a16="http://schemas.microsoft.com/office/drawing/2014/main" id="{3AD096F7-EDC6-B201-C7F8-B2B742051654}"/>
              </a:ext>
            </a:extLst>
          </p:cNvPr>
          <p:cNvSpPr/>
          <p:nvPr/>
        </p:nvSpPr>
        <p:spPr>
          <a:xfrm>
            <a:off x="5807300" y="2767873"/>
            <a:ext cx="4487019" cy="1503380"/>
          </a:xfrm>
          <a:prstGeom prst="rect">
            <a:avLst/>
          </a:prstGeom>
          <a:noFill/>
          <a:ln/>
        </p:spPr>
        <p:txBody>
          <a:bodyPr wrap="square" lIns="0" tIns="0" rIns="0" bIns="0" rtlCol="0" anchor="t"/>
          <a:lstStyle/>
          <a:p>
            <a:pPr marL="0" indent="0" algn="l">
              <a:lnSpc>
                <a:spcPts val="2450"/>
              </a:lnSpc>
              <a:buNone/>
            </a:pPr>
            <a:r>
              <a:rPr lang="en-US" sz="1500" dirty="0">
                <a:solidFill>
                  <a:srgbClr val="5B5F71"/>
                </a:solidFill>
                <a:latin typeface="Instrument Sans Medium" pitchFamily="34" charset="0"/>
                <a:ea typeface="Instrument Sans Medium" pitchFamily="34" charset="-122"/>
                <a:cs typeface="Instrument Sans Medium" pitchFamily="34" charset="-120"/>
              </a:rPr>
              <a:t>The TPS-OIC establishes only general rules of origin, whereas new-generation agreements lay down specific rules tailored to individual sectors and products.</a:t>
            </a:r>
            <a:endParaRPr lang="fr-FR" sz="1500" dirty="0"/>
          </a:p>
        </p:txBody>
      </p:sp>
      <p:sp>
        <p:nvSpPr>
          <p:cNvPr id="17" name="Text 14">
            <a:extLst>
              <a:ext uri="{FF2B5EF4-FFF2-40B4-BE49-F238E27FC236}">
                <a16:creationId xmlns:a16="http://schemas.microsoft.com/office/drawing/2014/main" id="{D7228CC9-E5F8-50A2-34F2-DE68C60A2D70}"/>
              </a:ext>
            </a:extLst>
          </p:cNvPr>
          <p:cNvSpPr/>
          <p:nvPr/>
        </p:nvSpPr>
        <p:spPr>
          <a:xfrm>
            <a:off x="868978" y="4427708"/>
            <a:ext cx="169664" cy="293013"/>
          </a:xfrm>
          <a:prstGeom prst="rect">
            <a:avLst/>
          </a:prstGeom>
          <a:noFill/>
          <a:ln/>
        </p:spPr>
        <p:txBody>
          <a:bodyPr wrap="none" lIns="0" tIns="0" rIns="0" bIns="0" rtlCol="0" anchor="t"/>
          <a:lstStyle/>
          <a:p>
            <a:pPr marL="0" indent="0" algn="ctr">
              <a:lnSpc>
                <a:spcPts val="2300"/>
              </a:lnSpc>
              <a:buNone/>
            </a:pPr>
            <a:endParaRPr lang="en-US" sz="2300" dirty="0"/>
          </a:p>
        </p:txBody>
      </p:sp>
      <p:sp>
        <p:nvSpPr>
          <p:cNvPr id="18" name="Text 15">
            <a:extLst>
              <a:ext uri="{FF2B5EF4-FFF2-40B4-BE49-F238E27FC236}">
                <a16:creationId xmlns:a16="http://schemas.microsoft.com/office/drawing/2014/main" id="{8D25B0CD-3595-2A32-8ABE-293968F807ED}"/>
              </a:ext>
            </a:extLst>
          </p:cNvPr>
          <p:cNvSpPr/>
          <p:nvPr/>
        </p:nvSpPr>
        <p:spPr>
          <a:xfrm>
            <a:off x="570551" y="4787563"/>
            <a:ext cx="5350323" cy="305157"/>
          </a:xfrm>
          <a:prstGeom prst="rect">
            <a:avLst/>
          </a:prstGeom>
          <a:noFill/>
          <a:ln/>
        </p:spPr>
        <p:txBody>
          <a:bodyPr wrap="none" lIns="0" tIns="0" rIns="0" bIns="0" rtlCol="0" anchor="t"/>
          <a:lstStyle/>
          <a:p>
            <a:pPr>
              <a:lnSpc>
                <a:spcPts val="2400"/>
              </a:lnSpc>
            </a:pPr>
            <a:r>
              <a:rPr lang="en" sz="2400" b="1" dirty="0">
                <a:solidFill>
                  <a:srgbClr val="002060"/>
                </a:solidFill>
                <a:latin typeface="Garamond" panose="02020404030301010803" pitchFamily="18" charset="0"/>
              </a:rPr>
              <a:t>Limited provisions for promotion</a:t>
            </a:r>
          </a:p>
          <a:p>
            <a:pPr>
              <a:lnSpc>
                <a:spcPts val="2400"/>
              </a:lnSpc>
            </a:pPr>
            <a:r>
              <a:rPr lang="en" sz="2400" b="1" dirty="0">
                <a:solidFill>
                  <a:srgbClr val="002060"/>
                </a:solidFill>
                <a:latin typeface="Garamond" panose="02020404030301010803" pitchFamily="18" charset="0"/>
              </a:rPr>
              <a:t>of trade</a:t>
            </a:r>
          </a:p>
        </p:txBody>
      </p:sp>
      <p:sp>
        <p:nvSpPr>
          <p:cNvPr id="19" name="Text 16">
            <a:extLst>
              <a:ext uri="{FF2B5EF4-FFF2-40B4-BE49-F238E27FC236}">
                <a16:creationId xmlns:a16="http://schemas.microsoft.com/office/drawing/2014/main" id="{8732FBD2-C6CF-17C4-56E5-39401C8345AB}"/>
              </a:ext>
            </a:extLst>
          </p:cNvPr>
          <p:cNvSpPr/>
          <p:nvPr/>
        </p:nvSpPr>
        <p:spPr>
          <a:xfrm>
            <a:off x="411252" y="5443215"/>
            <a:ext cx="5152265" cy="1495907"/>
          </a:xfrm>
          <a:prstGeom prst="rect">
            <a:avLst/>
          </a:prstGeom>
          <a:noFill/>
          <a:ln/>
        </p:spPr>
        <p:txBody>
          <a:bodyPr wrap="square" lIns="0" tIns="0" rIns="0" bIns="0" rtlCol="0" anchor="t"/>
          <a:lstStyle/>
          <a:p>
            <a:pPr marL="0" indent="0" algn="l">
              <a:lnSpc>
                <a:spcPts val="2450"/>
              </a:lnSpc>
              <a:buNone/>
            </a:pPr>
            <a:r>
              <a:rPr lang="en-US" sz="1500" dirty="0">
                <a:solidFill>
                  <a:srgbClr val="5B5F71"/>
                </a:solidFill>
                <a:latin typeface="Instrument Sans Medium" pitchFamily="34" charset="0"/>
                <a:ea typeface="Instrument Sans Medium" pitchFamily="34" charset="-122"/>
                <a:cs typeface="Instrument Sans Medium" pitchFamily="34" charset="-120"/>
              </a:rPr>
              <a:t>The TPS-OIC is limited to trade in goods, whereas modern trade agreements generally encompass a broader range of disciplines, including services, investment, and intellectual property.</a:t>
            </a:r>
            <a:endParaRPr lang="en-US" sz="1500" dirty="0"/>
          </a:p>
        </p:txBody>
      </p:sp>
      <p:pic>
        <p:nvPicPr>
          <p:cNvPr id="21" name="Picture 5">
            <a:extLst>
              <a:ext uri="{FF2B5EF4-FFF2-40B4-BE49-F238E27FC236}">
                <a16:creationId xmlns:a16="http://schemas.microsoft.com/office/drawing/2014/main" id="{8FC91F83-1EB3-BBA8-1581-9E7123D4229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61581" y="7319689"/>
            <a:ext cx="896799" cy="851590"/>
          </a:xfrm>
          <a:prstGeom prst="rect">
            <a:avLst/>
          </a:prstGeom>
          <a:noFill/>
          <a:ln>
            <a:noFill/>
          </a:ln>
        </p:spPr>
      </p:pic>
      <p:pic>
        <p:nvPicPr>
          <p:cNvPr id="22" name="Image 21" descr="LOGO-FOND-COLORE">
            <a:extLst>
              <a:ext uri="{FF2B5EF4-FFF2-40B4-BE49-F238E27FC236}">
                <a16:creationId xmlns:a16="http://schemas.microsoft.com/office/drawing/2014/main" id="{CD8C8691-5042-FBC5-D35D-64B108CD96C3}"/>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7254231"/>
            <a:ext cx="1173540" cy="1033689"/>
          </a:xfrm>
          <a:prstGeom prst="rect">
            <a:avLst/>
          </a:prstGeom>
          <a:noFill/>
          <a:ln>
            <a:noFill/>
          </a:ln>
        </p:spPr>
      </p:pic>
      <p:sp>
        <p:nvSpPr>
          <p:cNvPr id="24" name="Text 15">
            <a:extLst>
              <a:ext uri="{FF2B5EF4-FFF2-40B4-BE49-F238E27FC236}">
                <a16:creationId xmlns:a16="http://schemas.microsoft.com/office/drawing/2014/main" id="{D35B97A0-03FB-E32E-E2FF-E331A3F4F8E9}"/>
              </a:ext>
            </a:extLst>
          </p:cNvPr>
          <p:cNvSpPr/>
          <p:nvPr/>
        </p:nvSpPr>
        <p:spPr>
          <a:xfrm>
            <a:off x="6296649" y="4641777"/>
            <a:ext cx="4643411" cy="605921"/>
          </a:xfrm>
          <a:prstGeom prst="rect">
            <a:avLst/>
          </a:prstGeom>
          <a:noFill/>
          <a:ln/>
        </p:spPr>
        <p:txBody>
          <a:bodyPr wrap="none" lIns="0" tIns="0" rIns="0" bIns="0" rtlCol="0" anchor="t"/>
          <a:lstStyle/>
          <a:p>
            <a:pPr>
              <a:lnSpc>
                <a:spcPts val="2400"/>
              </a:lnSpc>
            </a:pPr>
            <a:r>
              <a:rPr lang="en" sz="2400" b="1" dirty="0">
                <a:solidFill>
                  <a:srgbClr val="002060"/>
                </a:solidFill>
                <a:latin typeface="Garamond" panose="02020404030301010803" pitchFamily="18" charset="0"/>
              </a:rPr>
              <a:t>Membership in Regional Economic</a:t>
            </a:r>
          </a:p>
          <a:p>
            <a:pPr>
              <a:lnSpc>
                <a:spcPts val="2400"/>
              </a:lnSpc>
            </a:pPr>
            <a:r>
              <a:rPr lang="en" sz="2400" b="1" dirty="0">
                <a:solidFill>
                  <a:srgbClr val="002060"/>
                </a:solidFill>
                <a:latin typeface="Garamond" panose="02020404030301010803" pitchFamily="18" charset="0"/>
              </a:rPr>
              <a:t>Communities</a:t>
            </a:r>
          </a:p>
          <a:p>
            <a:pPr>
              <a:lnSpc>
                <a:spcPts val="2400"/>
              </a:lnSpc>
            </a:pPr>
            <a:endParaRPr lang="en" sz="2400" b="1" dirty="0">
              <a:solidFill>
                <a:srgbClr val="002060"/>
              </a:solidFill>
              <a:latin typeface="Garamond" panose="02020404030301010803" pitchFamily="18" charset="0"/>
            </a:endParaRPr>
          </a:p>
        </p:txBody>
      </p:sp>
      <p:sp>
        <p:nvSpPr>
          <p:cNvPr id="25" name="Text 16">
            <a:extLst>
              <a:ext uri="{FF2B5EF4-FFF2-40B4-BE49-F238E27FC236}">
                <a16:creationId xmlns:a16="http://schemas.microsoft.com/office/drawing/2014/main" id="{890D263C-15BB-3148-D1AF-518610EDBC3D}"/>
              </a:ext>
            </a:extLst>
          </p:cNvPr>
          <p:cNvSpPr/>
          <p:nvPr/>
        </p:nvSpPr>
        <p:spPr>
          <a:xfrm>
            <a:off x="5814041" y="5539977"/>
            <a:ext cx="4643412" cy="1127314"/>
          </a:xfrm>
          <a:prstGeom prst="rect">
            <a:avLst/>
          </a:prstGeom>
          <a:noFill/>
          <a:ln/>
        </p:spPr>
        <p:txBody>
          <a:bodyPr wrap="square" lIns="0" tIns="0" rIns="0" bIns="0" rtlCol="0" anchor="t"/>
          <a:lstStyle/>
          <a:p>
            <a:pPr marL="0" indent="0" algn="l">
              <a:lnSpc>
                <a:spcPts val="2450"/>
              </a:lnSpc>
              <a:buNone/>
            </a:pPr>
            <a:r>
              <a:rPr lang="en" sz="1500" dirty="0">
                <a:solidFill>
                  <a:srgbClr val="5B5F71"/>
                </a:solidFill>
                <a:latin typeface="Instrument Sans Medium" pitchFamily="34" charset="0"/>
                <a:ea typeface="Instrument Sans Medium" pitchFamily="34" charset="-122"/>
                <a:cs typeface="Instrument Sans Medium" pitchFamily="34" charset="-120"/>
              </a:rPr>
              <a:t>The TPS-OIC does not address the issue of membership in the TPS-OIC of member countries of certain regional communities.</a:t>
            </a:r>
            <a:endParaRPr lang="en-US" sz="1500" dirty="0"/>
          </a:p>
        </p:txBody>
      </p:sp>
      <p:pic>
        <p:nvPicPr>
          <p:cNvPr id="26" name="Image 25">
            <a:extLst>
              <a:ext uri="{FF2B5EF4-FFF2-40B4-BE49-F238E27FC236}">
                <a16:creationId xmlns:a16="http://schemas.microsoft.com/office/drawing/2014/main" id="{D69C5B69-BA0A-BC19-C307-706EB91DB77F}"/>
              </a:ext>
            </a:extLst>
          </p:cNvPr>
          <p:cNvPicPr>
            <a:picLocks noChangeAspect="1"/>
          </p:cNvPicPr>
          <p:nvPr/>
        </p:nvPicPr>
        <p:blipFill>
          <a:blip r:embed="rId5"/>
          <a:stretch>
            <a:fillRect/>
          </a:stretch>
        </p:blipFill>
        <p:spPr>
          <a:xfrm>
            <a:off x="12484422" y="7010294"/>
            <a:ext cx="2145978" cy="1219306"/>
          </a:xfrm>
          <a:prstGeom prst="rect">
            <a:avLst/>
          </a:prstGeom>
        </p:spPr>
      </p:pic>
      <p:sp>
        <p:nvSpPr>
          <p:cNvPr id="20" name="Parallélogramme 19">
            <a:extLst>
              <a:ext uri="{FF2B5EF4-FFF2-40B4-BE49-F238E27FC236}">
                <a16:creationId xmlns:a16="http://schemas.microsoft.com/office/drawing/2014/main" id="{BC668D06-E78B-5C95-0B8B-73E3B9B630DE}"/>
              </a:ext>
            </a:extLst>
          </p:cNvPr>
          <p:cNvSpPr/>
          <p:nvPr/>
        </p:nvSpPr>
        <p:spPr>
          <a:xfrm>
            <a:off x="5124109" y="1709997"/>
            <a:ext cx="396012" cy="432950"/>
          </a:xfrm>
          <a:prstGeom prst="parallelogram">
            <a:avLst/>
          </a:prstGeom>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 name="Parallélogramme 26">
            <a:extLst>
              <a:ext uri="{FF2B5EF4-FFF2-40B4-BE49-F238E27FC236}">
                <a16:creationId xmlns:a16="http://schemas.microsoft.com/office/drawing/2014/main" id="{464D3A44-D765-3EE9-6E9A-CFC3ECCAC810}"/>
              </a:ext>
            </a:extLst>
          </p:cNvPr>
          <p:cNvSpPr/>
          <p:nvPr/>
        </p:nvSpPr>
        <p:spPr>
          <a:xfrm>
            <a:off x="140608" y="1759771"/>
            <a:ext cx="396012" cy="432950"/>
          </a:xfrm>
          <a:prstGeom prst="parallelogram">
            <a:avLst/>
          </a:prstGeom>
          <a:solidFill>
            <a:schemeClr val="accent4">
              <a:lumMod val="75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8" name="Parallélogramme 27">
            <a:extLst>
              <a:ext uri="{FF2B5EF4-FFF2-40B4-BE49-F238E27FC236}">
                <a16:creationId xmlns:a16="http://schemas.microsoft.com/office/drawing/2014/main" id="{B086F75C-664E-EC41-F17E-8B3E2CD8C737}"/>
              </a:ext>
            </a:extLst>
          </p:cNvPr>
          <p:cNvSpPr/>
          <p:nvPr/>
        </p:nvSpPr>
        <p:spPr>
          <a:xfrm>
            <a:off x="5616035" y="4634689"/>
            <a:ext cx="396012" cy="432950"/>
          </a:xfrm>
          <a:prstGeom prst="parallelogram">
            <a:avLst/>
          </a:prstGeom>
          <a:solidFill>
            <a:schemeClr val="accent4"/>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9" name="Parallélogramme 28">
            <a:extLst>
              <a:ext uri="{FF2B5EF4-FFF2-40B4-BE49-F238E27FC236}">
                <a16:creationId xmlns:a16="http://schemas.microsoft.com/office/drawing/2014/main" id="{07AF00BC-963F-F372-13BE-78F51E302ED0}"/>
              </a:ext>
            </a:extLst>
          </p:cNvPr>
          <p:cNvSpPr/>
          <p:nvPr/>
        </p:nvSpPr>
        <p:spPr>
          <a:xfrm>
            <a:off x="83366" y="4851164"/>
            <a:ext cx="396012" cy="432950"/>
          </a:xfrm>
          <a:prstGeom prst="parallelogram">
            <a:avLst/>
          </a:prstGeom>
          <a:solidFill>
            <a:srgbClr val="92D050"/>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4" name="Connecteur droit 3">
            <a:extLst>
              <a:ext uri="{FF2B5EF4-FFF2-40B4-BE49-F238E27FC236}">
                <a16:creationId xmlns:a16="http://schemas.microsoft.com/office/drawing/2014/main" id="{71843012-33F8-A522-69AE-5734A9F964AF}"/>
              </a:ext>
            </a:extLst>
          </p:cNvPr>
          <p:cNvCxnSpPr>
            <a:cxnSpLocks/>
          </p:cNvCxnSpPr>
          <p:nvPr/>
        </p:nvCxnSpPr>
        <p:spPr>
          <a:xfrm>
            <a:off x="0" y="1049309"/>
            <a:ext cx="14630400"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5" name="ZoneTexte 4">
            <a:extLst>
              <a:ext uri="{FF2B5EF4-FFF2-40B4-BE49-F238E27FC236}">
                <a16:creationId xmlns:a16="http://schemas.microsoft.com/office/drawing/2014/main" id="{A1DF887C-736C-8E3F-BB53-0710C0FF26CC}"/>
              </a:ext>
            </a:extLst>
          </p:cNvPr>
          <p:cNvSpPr txBox="1"/>
          <p:nvPr/>
        </p:nvSpPr>
        <p:spPr>
          <a:xfrm>
            <a:off x="295634" y="337008"/>
            <a:ext cx="10128105" cy="584775"/>
          </a:xfrm>
          <a:prstGeom prst="rect">
            <a:avLst/>
          </a:prstGeom>
          <a:noFill/>
        </p:spPr>
        <p:txBody>
          <a:bodyPr wrap="square">
            <a:spAutoFit/>
          </a:bodyPr>
          <a:lstStyle/>
          <a:p>
            <a:pPr algn="just">
              <a:spcAft>
                <a:spcPts val="1440"/>
              </a:spcAft>
            </a:pPr>
            <a:r>
              <a:rPr lang="en-US" sz="3200" dirty="0">
                <a:solidFill>
                  <a:srgbClr val="002060"/>
                </a:solidFill>
                <a:latin typeface="Instrument Sans Semi Bold" pitchFamily="34" charset="0"/>
              </a:rPr>
              <a:t>Review of the TPS-OIC Tariff Preferences</a:t>
            </a:r>
            <a:endParaRPr lang="fr-FR" sz="2400" dirty="0">
              <a:solidFill>
                <a:srgbClr val="002060"/>
              </a:solidFill>
              <a:latin typeface="Instrument Sans Semi Bold" pitchFamily="34" charset="0"/>
            </a:endParaRPr>
          </a:p>
        </p:txBody>
      </p:sp>
      <p:pic>
        <p:nvPicPr>
          <p:cNvPr id="6" name="Picture 4" descr="icône de vecteur de révision 15568516 Art vectoriel chez Vecteezy">
            <a:extLst>
              <a:ext uri="{FF2B5EF4-FFF2-40B4-BE49-F238E27FC236}">
                <a16:creationId xmlns:a16="http://schemas.microsoft.com/office/drawing/2014/main" id="{6047042D-93EE-21CE-1D86-2D7E24E37F8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369407" y="2747635"/>
            <a:ext cx="2872229" cy="33601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64268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5CE248-069B-0780-23C5-8AB1BE015947}"/>
            </a:ext>
          </a:extLst>
        </p:cNvPr>
        <p:cNvGrpSpPr/>
        <p:nvPr/>
      </p:nvGrpSpPr>
      <p:grpSpPr>
        <a:xfrm>
          <a:off x="0" y="0"/>
          <a:ext cx="0" cy="0"/>
          <a:chOff x="0" y="0"/>
          <a:chExt cx="0" cy="0"/>
        </a:xfrm>
      </p:grpSpPr>
      <p:sp>
        <p:nvSpPr>
          <p:cNvPr id="5" name="Text 2">
            <a:extLst>
              <a:ext uri="{FF2B5EF4-FFF2-40B4-BE49-F238E27FC236}">
                <a16:creationId xmlns:a16="http://schemas.microsoft.com/office/drawing/2014/main" id="{1687E844-1836-EE8F-793B-04C1E0731222}"/>
              </a:ext>
            </a:extLst>
          </p:cNvPr>
          <p:cNvSpPr>
            <a:spLocks noGrp="1" noRot="1" noMove="1" noResize="1" noEditPoints="1" noAdjustHandles="1" noChangeArrowheads="1" noChangeShapeType="1"/>
          </p:cNvSpPr>
          <p:nvPr/>
        </p:nvSpPr>
        <p:spPr>
          <a:xfrm>
            <a:off x="1028224" y="4904423"/>
            <a:ext cx="3158490" cy="354330"/>
          </a:xfrm>
          <a:prstGeom prst="rect">
            <a:avLst/>
          </a:prstGeom>
          <a:noFill/>
          <a:ln/>
        </p:spPr>
        <p:txBody>
          <a:bodyPr wrap="none" lIns="0" tIns="0" rIns="0" bIns="0" rtlCol="0" anchor="t"/>
          <a:lstStyle/>
          <a:p>
            <a:pPr marL="0" indent="0">
              <a:lnSpc>
                <a:spcPts val="2750"/>
              </a:lnSpc>
              <a:buNone/>
            </a:pPr>
            <a:endParaRPr lang="fr-FR" sz="2200"/>
          </a:p>
        </p:txBody>
      </p:sp>
      <p:sp>
        <p:nvSpPr>
          <p:cNvPr id="4" name="Rectangle 3">
            <a:extLst>
              <a:ext uri="{FF2B5EF4-FFF2-40B4-BE49-F238E27FC236}">
                <a16:creationId xmlns:a16="http://schemas.microsoft.com/office/drawing/2014/main" id="{A79A32A1-168A-1665-1B2A-5689091FC425}"/>
              </a:ext>
            </a:extLst>
          </p:cNvPr>
          <p:cNvSpPr/>
          <p:nvPr/>
        </p:nvSpPr>
        <p:spPr>
          <a:xfrm>
            <a:off x="12538884" y="7666340"/>
            <a:ext cx="1901373" cy="438150"/>
          </a:xfrm>
          <a:prstGeom prst="rect">
            <a:avLst/>
          </a:prstGeom>
          <a:solidFill>
            <a:schemeClr val="bg1"/>
          </a:solidFill>
          <a:ln>
            <a:solidFill>
              <a:schemeClr val="bg1"/>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p>
        </p:txBody>
      </p:sp>
      <p:pic>
        <p:nvPicPr>
          <p:cNvPr id="6" name="Image 5" descr="LOGO-FOND-COLORE">
            <a:extLst>
              <a:ext uri="{FF2B5EF4-FFF2-40B4-BE49-F238E27FC236}">
                <a16:creationId xmlns:a16="http://schemas.microsoft.com/office/drawing/2014/main" id="{B50B3281-E2BD-F162-77AC-059192BF1C0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7303505"/>
            <a:ext cx="1117600" cy="984416"/>
          </a:xfrm>
          <a:prstGeom prst="rect">
            <a:avLst/>
          </a:prstGeom>
          <a:noFill/>
          <a:ln>
            <a:noFill/>
          </a:ln>
        </p:spPr>
      </p:pic>
      <p:pic>
        <p:nvPicPr>
          <p:cNvPr id="7" name="Picture 5">
            <a:extLst>
              <a:ext uri="{FF2B5EF4-FFF2-40B4-BE49-F238E27FC236}">
                <a16:creationId xmlns:a16="http://schemas.microsoft.com/office/drawing/2014/main" id="{5EFEDDA4-9389-D7D8-0624-1EC2B6AF55FC}"/>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461581" y="7360692"/>
            <a:ext cx="853619" cy="810587"/>
          </a:xfrm>
          <a:prstGeom prst="rect">
            <a:avLst/>
          </a:prstGeom>
          <a:noFill/>
          <a:ln>
            <a:noFill/>
          </a:ln>
        </p:spPr>
      </p:pic>
      <p:pic>
        <p:nvPicPr>
          <p:cNvPr id="9" name="Picture 2" descr="COMCEC Logo - COMCEC">
            <a:extLst>
              <a:ext uri="{FF2B5EF4-FFF2-40B4-BE49-F238E27FC236}">
                <a16:creationId xmlns:a16="http://schemas.microsoft.com/office/drawing/2014/main" id="{240611D1-4FF8-FF59-3D48-0C9A4937D22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487275" y="7360692"/>
            <a:ext cx="2143125" cy="810587"/>
          </a:xfrm>
          <a:prstGeom prst="rect">
            <a:avLst/>
          </a:prstGeom>
          <a:noFill/>
          <a:extLst>
            <a:ext uri="{909E8E84-426E-40DD-AFC4-6F175D3DCCD1}">
              <a14:hiddenFill xmlns:a14="http://schemas.microsoft.com/office/drawing/2010/main">
                <a:solidFill>
                  <a:srgbClr val="FFFFFF"/>
                </a:solidFill>
              </a14:hiddenFill>
            </a:ext>
          </a:extLst>
        </p:spPr>
      </p:pic>
      <p:sp>
        <p:nvSpPr>
          <p:cNvPr id="11" name="ZoneTexte 10">
            <a:extLst>
              <a:ext uri="{FF2B5EF4-FFF2-40B4-BE49-F238E27FC236}">
                <a16:creationId xmlns:a16="http://schemas.microsoft.com/office/drawing/2014/main" id="{E3FE1B63-EB42-7F31-1974-57CB14C83CB3}"/>
              </a:ext>
            </a:extLst>
          </p:cNvPr>
          <p:cNvSpPr txBox="1"/>
          <p:nvPr/>
        </p:nvSpPr>
        <p:spPr>
          <a:xfrm>
            <a:off x="397044" y="1827792"/>
            <a:ext cx="7358054" cy="4985980"/>
          </a:xfrm>
          <a:prstGeom prst="rect">
            <a:avLst/>
          </a:prstGeom>
          <a:noFill/>
        </p:spPr>
        <p:txBody>
          <a:bodyPr wrap="square">
            <a:spAutoFit/>
          </a:bodyPr>
          <a:lstStyle/>
          <a:p>
            <a:pPr algn="just"/>
            <a:endParaRPr lang="fr-FR" dirty="0">
              <a:solidFill>
                <a:srgbClr val="505468"/>
              </a:solidFill>
              <a:latin typeface="Instrument Sans Semi Bold" pitchFamily="34" charset="0"/>
            </a:endParaRPr>
          </a:p>
          <a:p>
            <a:pPr marL="457200" indent="-457200" algn="just">
              <a:buFont typeface="+mj-lt"/>
              <a:buAutoNum type="arabicPeriod"/>
            </a:pPr>
            <a:r>
              <a:rPr lang="en" sz="2000" b="1" dirty="0">
                <a:solidFill>
                  <a:srgbClr val="002060"/>
                </a:solidFill>
              </a:rPr>
              <a:t>Article 2 § 9 of the TPS-OIC Framework Agreement </a:t>
            </a:r>
            <a:r>
              <a:rPr lang="en" sz="2000" dirty="0">
                <a:solidFill>
                  <a:srgbClr val="002060"/>
                </a:solidFill>
              </a:rPr>
              <a:t>provides for periodic evaluation and revision, in order to broaden its scope of application and improve its functioning.</a:t>
            </a:r>
          </a:p>
          <a:p>
            <a:pPr marL="457200" indent="-457200" algn="just">
              <a:buFont typeface="+mj-lt"/>
              <a:buAutoNum type="arabicPeriod"/>
            </a:pPr>
            <a:endParaRPr lang="en" sz="2000" dirty="0">
              <a:solidFill>
                <a:srgbClr val="002060"/>
              </a:solidFill>
            </a:endParaRPr>
          </a:p>
          <a:p>
            <a:pPr marL="457200" indent="-457200" algn="just">
              <a:buFont typeface="+mj-lt"/>
              <a:buAutoNum type="arabicPeriod"/>
            </a:pPr>
            <a:r>
              <a:rPr lang="en" sz="2000" b="1" dirty="0">
                <a:solidFill>
                  <a:srgbClr val="002060"/>
                </a:solidFill>
              </a:rPr>
              <a:t>Article 2 § 6 of the TPS-OIC Framework Agreement </a:t>
            </a:r>
            <a:r>
              <a:rPr lang="en" sz="2000" dirty="0">
                <a:solidFill>
                  <a:srgbClr val="002060"/>
                </a:solidFill>
              </a:rPr>
              <a:t>reflects the evolving nature of the TPS-OIC.</a:t>
            </a:r>
          </a:p>
          <a:p>
            <a:pPr marL="457200" indent="-457200" algn="just">
              <a:buFont typeface="+mj-lt"/>
              <a:buAutoNum type="arabicPeriod"/>
            </a:pPr>
            <a:endParaRPr lang="en" sz="2000" dirty="0">
              <a:solidFill>
                <a:srgbClr val="002060"/>
              </a:solidFill>
            </a:endParaRPr>
          </a:p>
          <a:p>
            <a:pPr marL="457200" indent="-457200" algn="just">
              <a:buFont typeface="+mj-lt"/>
              <a:buAutoNum type="arabicPeriod"/>
            </a:pPr>
            <a:r>
              <a:rPr lang="en" sz="2000" b="1" dirty="0">
                <a:solidFill>
                  <a:srgbClr val="002060"/>
                </a:solidFill>
              </a:rPr>
              <a:t>Article 10 of PRETAS </a:t>
            </a:r>
            <a:r>
              <a:rPr lang="en" sz="2000" dirty="0">
                <a:solidFill>
                  <a:srgbClr val="002060"/>
                </a:solidFill>
              </a:rPr>
              <a:t>on the revision of the protocol.</a:t>
            </a:r>
          </a:p>
          <a:p>
            <a:pPr marL="457200" indent="-457200" algn="just">
              <a:buFont typeface="+mj-lt"/>
              <a:buAutoNum type="arabicPeriod"/>
            </a:pPr>
            <a:endParaRPr lang="en" sz="2000" dirty="0">
              <a:solidFill>
                <a:srgbClr val="002060"/>
              </a:solidFill>
            </a:endParaRPr>
          </a:p>
          <a:p>
            <a:pPr marL="457200" indent="-457200" algn="just">
              <a:buFont typeface="+mj-lt"/>
              <a:buAutoNum type="arabicPeriod"/>
            </a:pPr>
            <a:r>
              <a:rPr lang="en" sz="2000" b="1" dirty="0">
                <a:solidFill>
                  <a:srgbClr val="002060"/>
                </a:solidFill>
              </a:rPr>
              <a:t>Article 32 §1 of the Rules of Origin Protocol </a:t>
            </a:r>
            <a:r>
              <a:rPr lang="en" sz="2000" dirty="0">
                <a:solidFill>
                  <a:srgbClr val="002060"/>
                </a:solidFill>
              </a:rPr>
              <a:t>provides for periodic review.</a:t>
            </a:r>
          </a:p>
          <a:p>
            <a:pPr marL="457200" indent="-457200" algn="just">
              <a:buFont typeface="+mj-lt"/>
              <a:buAutoNum type="arabicPeriod"/>
            </a:pPr>
            <a:endParaRPr lang="en" sz="2000" dirty="0">
              <a:solidFill>
                <a:srgbClr val="002060"/>
              </a:solidFill>
            </a:endParaRPr>
          </a:p>
          <a:p>
            <a:pPr marL="457200" indent="-457200" algn="just">
              <a:buFont typeface="+mj-lt"/>
              <a:buAutoNum type="arabicPeriod"/>
            </a:pPr>
            <a:r>
              <a:rPr lang="en-US" sz="2000" b="1" dirty="0">
                <a:solidFill>
                  <a:srgbClr val="002060"/>
                </a:solidFill>
              </a:rPr>
              <a:t>The Declaration of Intent on the Establishment of the System</a:t>
            </a:r>
            <a:r>
              <a:rPr lang="en-US" sz="2000" dirty="0">
                <a:solidFill>
                  <a:srgbClr val="002060"/>
                </a:solidFill>
              </a:rPr>
              <a:t>, adopted in 1988, explicitly provided for the System’s progressive expansion (§1.iii).</a:t>
            </a:r>
            <a:endParaRPr lang="en" sz="2000" dirty="0">
              <a:solidFill>
                <a:srgbClr val="002060"/>
              </a:solidFill>
            </a:endParaRPr>
          </a:p>
        </p:txBody>
      </p:sp>
      <p:cxnSp>
        <p:nvCxnSpPr>
          <p:cNvPr id="2" name="Connecteur droit 1">
            <a:extLst>
              <a:ext uri="{FF2B5EF4-FFF2-40B4-BE49-F238E27FC236}">
                <a16:creationId xmlns:a16="http://schemas.microsoft.com/office/drawing/2014/main" id="{F5710DBB-FD72-3638-559E-55FF49417427}"/>
              </a:ext>
            </a:extLst>
          </p:cNvPr>
          <p:cNvCxnSpPr>
            <a:cxnSpLocks/>
          </p:cNvCxnSpPr>
          <p:nvPr/>
        </p:nvCxnSpPr>
        <p:spPr>
          <a:xfrm flipV="1">
            <a:off x="0" y="854086"/>
            <a:ext cx="14630400" cy="56079"/>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pic>
        <p:nvPicPr>
          <p:cNvPr id="3" name="Picture 2" descr="12 règles de vie - Le petit coach">
            <a:extLst>
              <a:ext uri="{FF2B5EF4-FFF2-40B4-BE49-F238E27FC236}">
                <a16:creationId xmlns:a16="http://schemas.microsoft.com/office/drawing/2014/main" id="{F02731A4-30C9-16CF-2F16-1E8B41B8C02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827655" y="2617801"/>
            <a:ext cx="4731182" cy="3263810"/>
          </a:xfrm>
          <a:prstGeom prst="rect">
            <a:avLst/>
          </a:prstGeom>
          <a:noFill/>
          <a:extLst>
            <a:ext uri="{909E8E84-426E-40DD-AFC4-6F175D3DCCD1}">
              <a14:hiddenFill xmlns:a14="http://schemas.microsoft.com/office/drawing/2010/main">
                <a:solidFill>
                  <a:srgbClr val="FFFFFF"/>
                </a:solidFill>
              </a14:hiddenFill>
            </a:ext>
          </a:extLst>
        </p:spPr>
      </p:pic>
      <p:sp>
        <p:nvSpPr>
          <p:cNvPr id="16" name="ZoneTexte 15">
            <a:extLst>
              <a:ext uri="{FF2B5EF4-FFF2-40B4-BE49-F238E27FC236}">
                <a16:creationId xmlns:a16="http://schemas.microsoft.com/office/drawing/2014/main" id="{AEBDBC48-9915-CE46-7A9E-7C5B22D48D92}"/>
              </a:ext>
            </a:extLst>
          </p:cNvPr>
          <p:cNvSpPr txBox="1"/>
          <p:nvPr/>
        </p:nvSpPr>
        <p:spPr>
          <a:xfrm>
            <a:off x="0" y="933580"/>
            <a:ext cx="14630400" cy="461665"/>
          </a:xfrm>
          <a:prstGeom prst="rect">
            <a:avLst/>
          </a:prstGeom>
          <a:solidFill>
            <a:schemeClr val="bg1">
              <a:lumMod val="95000"/>
            </a:schemeClr>
          </a:solidFill>
        </p:spPr>
        <p:txBody>
          <a:bodyPr wrap="square">
            <a:spAutoFit/>
          </a:bodyPr>
          <a:lstStyle/>
          <a:p>
            <a:pPr algn="ctr"/>
            <a:r>
              <a:rPr lang="en-US" sz="2400" b="1" dirty="0">
                <a:solidFill>
                  <a:schemeClr val="bg2">
                    <a:lumMod val="25000"/>
                  </a:schemeClr>
                </a:solidFill>
              </a:rPr>
              <a:t>The TPS-OIC includes legal provisions that allow </a:t>
            </a:r>
            <a:r>
              <a:rPr lang="en" sz="2400" b="1" dirty="0">
                <a:solidFill>
                  <a:schemeClr val="bg2">
                    <a:lumMod val="25000"/>
                  </a:schemeClr>
                </a:solidFill>
              </a:rPr>
              <a:t>periodic evaluation and revision</a:t>
            </a:r>
            <a:endParaRPr lang="fr-FR" sz="2400" b="1" dirty="0">
              <a:solidFill>
                <a:schemeClr val="bg2">
                  <a:lumMod val="25000"/>
                </a:schemeClr>
              </a:solidFill>
            </a:endParaRPr>
          </a:p>
        </p:txBody>
      </p:sp>
      <p:sp>
        <p:nvSpPr>
          <p:cNvPr id="17" name="ZoneTexte 16">
            <a:extLst>
              <a:ext uri="{FF2B5EF4-FFF2-40B4-BE49-F238E27FC236}">
                <a16:creationId xmlns:a16="http://schemas.microsoft.com/office/drawing/2014/main" id="{A52FBCCF-A5B6-4C71-858C-D4574D52C692}"/>
              </a:ext>
            </a:extLst>
          </p:cNvPr>
          <p:cNvSpPr txBox="1"/>
          <p:nvPr/>
        </p:nvSpPr>
        <p:spPr>
          <a:xfrm>
            <a:off x="227711" y="135087"/>
            <a:ext cx="10128105" cy="584775"/>
          </a:xfrm>
          <a:prstGeom prst="rect">
            <a:avLst/>
          </a:prstGeom>
          <a:noFill/>
        </p:spPr>
        <p:txBody>
          <a:bodyPr wrap="square">
            <a:spAutoFit/>
          </a:bodyPr>
          <a:lstStyle/>
          <a:p>
            <a:pPr algn="just">
              <a:spcAft>
                <a:spcPts val="1440"/>
              </a:spcAft>
            </a:pPr>
            <a:r>
              <a:rPr lang="en-US" sz="3200" dirty="0">
                <a:solidFill>
                  <a:srgbClr val="002060"/>
                </a:solidFill>
              </a:rPr>
              <a:t>Review of the TPS-OIC Tariff Preferences</a:t>
            </a:r>
            <a:endParaRPr lang="fr-FR" sz="2400" dirty="0">
              <a:solidFill>
                <a:srgbClr val="002060"/>
              </a:solidFill>
            </a:endParaRPr>
          </a:p>
        </p:txBody>
      </p:sp>
    </p:spTree>
    <p:extLst>
      <p:ext uri="{BB962C8B-B14F-4D97-AF65-F5344CB8AC3E}">
        <p14:creationId xmlns:p14="http://schemas.microsoft.com/office/powerpoint/2010/main" val="6979310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0"/>
          <p:cNvSpPr/>
          <p:nvPr/>
        </p:nvSpPr>
        <p:spPr>
          <a:xfrm>
            <a:off x="4782123" y="1521585"/>
            <a:ext cx="6773334" cy="447180"/>
          </a:xfrm>
          <a:prstGeom prst="rect">
            <a:avLst/>
          </a:prstGeom>
          <a:noFill/>
          <a:ln/>
        </p:spPr>
        <p:txBody>
          <a:bodyPr wrap="none" lIns="0" tIns="0" rIns="0" bIns="0" rtlCol="0" anchor="t"/>
          <a:lstStyle/>
          <a:p>
            <a:pPr marL="0" indent="0" algn="ctr">
              <a:buNone/>
            </a:pPr>
            <a:r>
              <a:rPr lang="en" sz="2800" b="1" dirty="0">
                <a:solidFill>
                  <a:schemeClr val="accent2">
                    <a:lumMod val="75000"/>
                  </a:schemeClr>
                </a:solidFill>
              </a:rPr>
              <a:t>..</a:t>
            </a:r>
            <a:r>
              <a:rPr lang="en-US" sz="2800" b="1" dirty="0">
                <a:solidFill>
                  <a:schemeClr val="accent2">
                    <a:lumMod val="75000"/>
                  </a:schemeClr>
                </a:solidFill>
              </a:rPr>
              <a:t> TPS-OIC, in the international context</a:t>
            </a:r>
            <a:endParaRPr lang="fr-FR" sz="2400" b="1" dirty="0">
              <a:solidFill>
                <a:schemeClr val="accent2">
                  <a:lumMod val="75000"/>
                </a:schemeClr>
              </a:solidFill>
            </a:endParaRPr>
          </a:p>
        </p:txBody>
      </p:sp>
      <p:sp>
        <p:nvSpPr>
          <p:cNvPr id="5" name="Text 2"/>
          <p:cNvSpPr>
            <a:spLocks noGrp="1" noRot="1" noMove="1" noResize="1" noEditPoints="1" noAdjustHandles="1" noChangeArrowheads="1" noChangeShapeType="1"/>
          </p:cNvSpPr>
          <p:nvPr/>
        </p:nvSpPr>
        <p:spPr>
          <a:xfrm>
            <a:off x="1028224" y="4904423"/>
            <a:ext cx="3158490" cy="354330"/>
          </a:xfrm>
          <a:prstGeom prst="rect">
            <a:avLst/>
          </a:prstGeom>
          <a:noFill/>
          <a:ln/>
        </p:spPr>
        <p:txBody>
          <a:bodyPr wrap="none" lIns="0" tIns="0" rIns="0" bIns="0" rtlCol="0" anchor="t"/>
          <a:lstStyle/>
          <a:p>
            <a:pPr marL="0" indent="0">
              <a:lnSpc>
                <a:spcPts val="2750"/>
              </a:lnSpc>
              <a:buNone/>
            </a:pPr>
            <a:endParaRPr lang="fr-FR" sz="2200"/>
          </a:p>
        </p:txBody>
      </p:sp>
      <p:sp>
        <p:nvSpPr>
          <p:cNvPr id="4" name="Rectangle 3">
            <a:extLst>
              <a:ext uri="{FF2B5EF4-FFF2-40B4-BE49-F238E27FC236}">
                <a16:creationId xmlns:a16="http://schemas.microsoft.com/office/drawing/2014/main" id="{B099F43C-00E2-BC24-1B4C-744E16CF8227}"/>
              </a:ext>
            </a:extLst>
          </p:cNvPr>
          <p:cNvSpPr/>
          <p:nvPr/>
        </p:nvSpPr>
        <p:spPr>
          <a:xfrm>
            <a:off x="12538884" y="7666340"/>
            <a:ext cx="1901373" cy="438150"/>
          </a:xfrm>
          <a:prstGeom prst="rect">
            <a:avLst/>
          </a:prstGeom>
          <a:solidFill>
            <a:schemeClr val="bg1"/>
          </a:solidFill>
          <a:ln>
            <a:solidFill>
              <a:schemeClr val="bg1"/>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p>
        </p:txBody>
      </p:sp>
      <p:pic>
        <p:nvPicPr>
          <p:cNvPr id="6" name="Image 5" descr="LOGO-FOND-COLORE">
            <a:extLst>
              <a:ext uri="{FF2B5EF4-FFF2-40B4-BE49-F238E27FC236}">
                <a16:creationId xmlns:a16="http://schemas.microsoft.com/office/drawing/2014/main" id="{31E840E8-B2AA-D5BA-2656-12AAE628DE6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7303505"/>
            <a:ext cx="1117600" cy="984416"/>
          </a:xfrm>
          <a:prstGeom prst="rect">
            <a:avLst/>
          </a:prstGeom>
          <a:noFill/>
          <a:ln>
            <a:noFill/>
          </a:ln>
        </p:spPr>
      </p:pic>
      <p:pic>
        <p:nvPicPr>
          <p:cNvPr id="7" name="Picture 5">
            <a:extLst>
              <a:ext uri="{FF2B5EF4-FFF2-40B4-BE49-F238E27FC236}">
                <a16:creationId xmlns:a16="http://schemas.microsoft.com/office/drawing/2014/main" id="{14A9996D-DF40-D19D-6DA8-8E2B449BFD63}"/>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461581" y="7360692"/>
            <a:ext cx="853619" cy="810587"/>
          </a:xfrm>
          <a:prstGeom prst="rect">
            <a:avLst/>
          </a:prstGeom>
          <a:noFill/>
          <a:ln>
            <a:noFill/>
          </a:ln>
        </p:spPr>
      </p:pic>
      <p:pic>
        <p:nvPicPr>
          <p:cNvPr id="9" name="Picture 2" descr="COMCEC Logo - COMCEC">
            <a:extLst>
              <a:ext uri="{FF2B5EF4-FFF2-40B4-BE49-F238E27FC236}">
                <a16:creationId xmlns:a16="http://schemas.microsoft.com/office/drawing/2014/main" id="{6C4FF440-7D0B-A098-4999-015F978360B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638716" y="7360692"/>
            <a:ext cx="1901373" cy="810587"/>
          </a:xfrm>
          <a:prstGeom prst="rect">
            <a:avLst/>
          </a:prstGeom>
          <a:noFill/>
          <a:extLst>
            <a:ext uri="{909E8E84-426E-40DD-AFC4-6F175D3DCCD1}">
              <a14:hiddenFill xmlns:a14="http://schemas.microsoft.com/office/drawing/2010/main">
                <a:solidFill>
                  <a:srgbClr val="FFFFFF"/>
                </a:solidFill>
              </a14:hiddenFill>
            </a:ext>
          </a:extLst>
        </p:spPr>
      </p:pic>
      <p:cxnSp>
        <p:nvCxnSpPr>
          <p:cNvPr id="13" name="Connecteur droit 12">
            <a:extLst>
              <a:ext uri="{FF2B5EF4-FFF2-40B4-BE49-F238E27FC236}">
                <a16:creationId xmlns:a16="http://schemas.microsoft.com/office/drawing/2014/main" id="{63B7CD58-2922-1454-3025-A716685BC26B}"/>
              </a:ext>
            </a:extLst>
          </p:cNvPr>
          <p:cNvCxnSpPr>
            <a:cxnSpLocks/>
          </p:cNvCxnSpPr>
          <p:nvPr/>
        </p:nvCxnSpPr>
        <p:spPr>
          <a:xfrm>
            <a:off x="0" y="977985"/>
            <a:ext cx="14630400"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19" name="ZoneTexte 18">
            <a:extLst>
              <a:ext uri="{FF2B5EF4-FFF2-40B4-BE49-F238E27FC236}">
                <a16:creationId xmlns:a16="http://schemas.microsoft.com/office/drawing/2014/main" id="{27C79AC2-62E2-EF38-0AB2-5D55ABF3E090}"/>
              </a:ext>
            </a:extLst>
          </p:cNvPr>
          <p:cNvSpPr txBox="1"/>
          <p:nvPr/>
        </p:nvSpPr>
        <p:spPr>
          <a:xfrm>
            <a:off x="167499" y="1236109"/>
            <a:ext cx="4614624" cy="5509200"/>
          </a:xfrm>
          <a:prstGeom prst="rect">
            <a:avLst/>
          </a:prstGeom>
          <a:noFill/>
        </p:spPr>
        <p:txBody>
          <a:bodyPr wrap="square">
            <a:spAutoFit/>
          </a:bodyPr>
          <a:lstStyle/>
          <a:p>
            <a:pPr marL="342900" indent="-342900" algn="ctr">
              <a:buFont typeface="Wingdings" panose="05000000000000000000" pitchFamily="2" charset="2"/>
              <a:buChar char="Ø"/>
            </a:pPr>
            <a:r>
              <a:rPr lang="en" sz="2000" b="1" dirty="0">
                <a:cs typeface="Arial" panose="020B0604020202020204" pitchFamily="34" charset="0"/>
              </a:rPr>
              <a:t>Compliance of the TPS-OIC with Multilateral Arrangements</a:t>
            </a:r>
          </a:p>
          <a:p>
            <a:pPr algn="just"/>
            <a:endParaRPr lang="fr-FR" sz="2400" dirty="0">
              <a:latin typeface="Arial" panose="020B0604020202020204" pitchFamily="34" charset="0"/>
              <a:cs typeface="Arial" panose="020B0604020202020204" pitchFamily="34" charset="0"/>
            </a:endParaRPr>
          </a:p>
          <a:p>
            <a:pPr algn="just"/>
            <a:r>
              <a:rPr lang="en-US" dirty="0"/>
              <a:t>Compatibility with the provisions of WTO Agreements concerning the waiver of the Most-</a:t>
            </a:r>
            <a:r>
              <a:rPr lang="en-US" dirty="0" err="1"/>
              <a:t>Favoured</a:t>
            </a:r>
            <a:r>
              <a:rPr lang="en-US" dirty="0"/>
              <a:t>-Nation (MFN) principle:</a:t>
            </a:r>
          </a:p>
          <a:p>
            <a:pPr algn="just"/>
            <a:endParaRPr lang="fr-FR" dirty="0"/>
          </a:p>
          <a:p>
            <a:pPr marL="285750" indent="-285750" algn="just">
              <a:buFontTx/>
              <a:buChar char="-"/>
            </a:pPr>
            <a:r>
              <a:rPr lang="en-US" sz="1800" b="1" u="sng" dirty="0">
                <a:cs typeface="Arial" panose="020B0604020202020204" pitchFamily="34" charset="0"/>
              </a:rPr>
              <a:t>Enabling Clause from the 1979 Tokyo Round Agreements:</a:t>
            </a:r>
            <a:r>
              <a:rPr lang="en" sz="1800" dirty="0">
                <a:cs typeface="Arial" panose="020B0604020202020204" pitchFamily="34" charset="0"/>
              </a:rPr>
              <a:t>: </a:t>
            </a:r>
            <a:r>
              <a:rPr lang="en-US" dirty="0"/>
              <a:t>Developing countries may create preferential trade arrangements without extending them to developed countries.</a:t>
            </a:r>
            <a:r>
              <a:rPr lang="en" dirty="0"/>
              <a:t>.</a:t>
            </a:r>
            <a:r>
              <a:rPr lang="en" sz="1800" dirty="0">
                <a:cs typeface="Arial" panose="020B0604020202020204" pitchFamily="34" charset="0"/>
              </a:rPr>
              <a:t> </a:t>
            </a:r>
          </a:p>
          <a:p>
            <a:pPr algn="just"/>
            <a:r>
              <a:rPr lang="en" sz="1800" dirty="0">
                <a:cs typeface="Arial" panose="020B0604020202020204" pitchFamily="34" charset="0"/>
              </a:rPr>
              <a:t> </a:t>
            </a:r>
          </a:p>
          <a:p>
            <a:pPr marL="285750" indent="-285750" algn="just">
              <a:buFontTx/>
              <a:buChar char="-"/>
            </a:pPr>
            <a:r>
              <a:rPr lang="en-US" sz="1800" dirty="0">
                <a:cs typeface="Arial" panose="020B0604020202020204" pitchFamily="34" charset="0"/>
              </a:rPr>
              <a:t>Article 24 of the GATT (1994) </a:t>
            </a:r>
            <a:r>
              <a:rPr lang="en-US" sz="1800" b="1" dirty="0">
                <a:cs typeface="Arial" panose="020B0604020202020204" pitchFamily="34" charset="0"/>
              </a:rPr>
              <a:t>provides the international legal framework authorizing the establishment of free trade areas and customs unions</a:t>
            </a:r>
            <a:r>
              <a:rPr lang="en-US" sz="1800" dirty="0">
                <a:cs typeface="Arial" panose="020B0604020202020204" pitchFamily="34" charset="0"/>
              </a:rPr>
              <a:t>, subject to strict conditions designed to safeguard the balance of the multilateral trading system.</a:t>
            </a:r>
            <a:endParaRPr lang="fr-FR" sz="1800" dirty="0">
              <a:solidFill>
                <a:srgbClr val="505468"/>
              </a:solidFill>
              <a:latin typeface="Arial" panose="020B0604020202020204" pitchFamily="34" charset="0"/>
              <a:cs typeface="Arial" panose="020B0604020202020204" pitchFamily="34" charset="0"/>
            </a:endParaRPr>
          </a:p>
        </p:txBody>
      </p:sp>
      <p:sp>
        <p:nvSpPr>
          <p:cNvPr id="21" name="ZoneTexte 20">
            <a:extLst>
              <a:ext uri="{FF2B5EF4-FFF2-40B4-BE49-F238E27FC236}">
                <a16:creationId xmlns:a16="http://schemas.microsoft.com/office/drawing/2014/main" id="{B2B9B781-2705-B563-86DA-F7CB2D5EE9A2}"/>
              </a:ext>
            </a:extLst>
          </p:cNvPr>
          <p:cNvSpPr txBox="1"/>
          <p:nvPr/>
        </p:nvSpPr>
        <p:spPr>
          <a:xfrm>
            <a:off x="9239422" y="2939597"/>
            <a:ext cx="5200835" cy="2339102"/>
          </a:xfrm>
          <a:prstGeom prst="rect">
            <a:avLst/>
          </a:prstGeom>
          <a:noFill/>
        </p:spPr>
        <p:txBody>
          <a:bodyPr wrap="square">
            <a:spAutoFit/>
          </a:bodyPr>
          <a:lstStyle/>
          <a:p>
            <a:pPr algn="just"/>
            <a:endParaRPr lang="fr-FR" sz="1800" dirty="0">
              <a:solidFill>
                <a:srgbClr val="505468"/>
              </a:solidFill>
              <a:latin typeface="Arial" panose="020B0604020202020204" pitchFamily="34" charset="0"/>
              <a:cs typeface="Arial" panose="020B0604020202020204" pitchFamily="34" charset="0"/>
            </a:endParaRPr>
          </a:p>
          <a:p>
            <a:pPr marL="342900" indent="-342900" algn="ctr">
              <a:buFont typeface="Wingdings" panose="05000000000000000000" pitchFamily="2" charset="2"/>
              <a:buChar char="Ø"/>
            </a:pPr>
            <a:r>
              <a:rPr lang="fr-FR" sz="2000" b="1" dirty="0">
                <a:cs typeface="Arial" panose="020B0604020202020204" pitchFamily="34" charset="0"/>
              </a:rPr>
              <a:t>TPS-OIC </a:t>
            </a:r>
            <a:r>
              <a:rPr lang="en" sz="2000" b="1" dirty="0">
                <a:cs typeface="Arial" panose="020B0604020202020204" pitchFamily="34" charset="0"/>
              </a:rPr>
              <a:t>and Regional Agreements</a:t>
            </a:r>
            <a:endParaRPr lang="fr-FR" sz="2000" b="1" dirty="0">
              <a:cs typeface="Arial" panose="020B0604020202020204" pitchFamily="34" charset="0"/>
            </a:endParaRPr>
          </a:p>
          <a:p>
            <a:pPr algn="just"/>
            <a:r>
              <a:rPr lang="en-US" dirty="0"/>
              <a:t>Preservation of the achievements of bilateral or regional agreements among Member States or with third parties outside the OIC, in accordance with Article 2 of the Framework Agreement (paragraphs 11, 12, and 13)</a:t>
            </a:r>
            <a:r>
              <a:rPr lang="en" dirty="0"/>
              <a:t>:</a:t>
            </a:r>
          </a:p>
          <a:p>
            <a:endParaRPr lang="fr-FR" b="1" dirty="0"/>
          </a:p>
        </p:txBody>
      </p:sp>
      <p:pic>
        <p:nvPicPr>
          <p:cNvPr id="1030" name="Picture 6" descr="Le Pilotage Des Informations Juridiques D'une Entreprise - Schéma Balance  Justice - Free Transparent PNG Clipart Images Download">
            <a:extLst>
              <a:ext uri="{FF2B5EF4-FFF2-40B4-BE49-F238E27FC236}">
                <a16:creationId xmlns:a16="http://schemas.microsoft.com/office/drawing/2014/main" id="{C978CD59-6AFC-5DA5-6ED4-5B6F09BB591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42848" y="2959544"/>
            <a:ext cx="3017087" cy="2299209"/>
          </a:xfrm>
          <a:prstGeom prst="rect">
            <a:avLst/>
          </a:prstGeom>
          <a:noFill/>
          <a:extLst>
            <a:ext uri="{909E8E84-426E-40DD-AFC4-6F175D3DCCD1}">
              <a14:hiddenFill xmlns:a14="http://schemas.microsoft.com/office/drawing/2010/main">
                <a:solidFill>
                  <a:srgbClr val="FFFFFF"/>
                </a:solidFill>
              </a14:hiddenFill>
            </a:ext>
          </a:extLst>
        </p:spPr>
      </p:pic>
      <p:sp>
        <p:nvSpPr>
          <p:cNvPr id="2" name="ZoneTexte 1">
            <a:extLst>
              <a:ext uri="{FF2B5EF4-FFF2-40B4-BE49-F238E27FC236}">
                <a16:creationId xmlns:a16="http://schemas.microsoft.com/office/drawing/2014/main" id="{F38BB194-C637-DAAF-D66E-AC309261601B}"/>
              </a:ext>
            </a:extLst>
          </p:cNvPr>
          <p:cNvSpPr txBox="1"/>
          <p:nvPr/>
        </p:nvSpPr>
        <p:spPr>
          <a:xfrm>
            <a:off x="227711" y="135087"/>
            <a:ext cx="10128105" cy="584775"/>
          </a:xfrm>
          <a:prstGeom prst="rect">
            <a:avLst/>
          </a:prstGeom>
          <a:noFill/>
        </p:spPr>
        <p:txBody>
          <a:bodyPr wrap="square">
            <a:spAutoFit/>
          </a:bodyPr>
          <a:lstStyle/>
          <a:p>
            <a:pPr algn="just">
              <a:spcAft>
                <a:spcPts val="1440"/>
              </a:spcAft>
            </a:pPr>
            <a:r>
              <a:rPr lang="en-US" sz="3200" dirty="0">
                <a:solidFill>
                  <a:srgbClr val="002060"/>
                </a:solidFill>
              </a:rPr>
              <a:t>Review of the TPS-OIC Tariff Preferences</a:t>
            </a:r>
            <a:endParaRPr lang="fr-FR" sz="2400" dirty="0">
              <a:solidFill>
                <a:srgbClr val="002060"/>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6783F6-DD5E-6F73-E25B-977FB9D44574}"/>
            </a:ext>
          </a:extLst>
        </p:cNvPr>
        <p:cNvGrpSpPr/>
        <p:nvPr/>
      </p:nvGrpSpPr>
      <p:grpSpPr>
        <a:xfrm>
          <a:off x="0" y="0"/>
          <a:ext cx="0" cy="0"/>
          <a:chOff x="0" y="0"/>
          <a:chExt cx="0" cy="0"/>
        </a:xfrm>
      </p:grpSpPr>
      <p:pic>
        <p:nvPicPr>
          <p:cNvPr id="10" name="Image 9" descr="LOGO-FOND-COLORE">
            <a:extLst>
              <a:ext uri="{FF2B5EF4-FFF2-40B4-BE49-F238E27FC236}">
                <a16:creationId xmlns:a16="http://schemas.microsoft.com/office/drawing/2014/main" id="{29712ED0-B11B-9D5D-4B41-A34098E9AFD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2233" y="7360692"/>
            <a:ext cx="907308" cy="827364"/>
          </a:xfrm>
          <a:prstGeom prst="rect">
            <a:avLst/>
          </a:prstGeom>
          <a:noFill/>
          <a:ln>
            <a:noFill/>
          </a:ln>
        </p:spPr>
      </p:pic>
      <p:pic>
        <p:nvPicPr>
          <p:cNvPr id="11" name="Picture 5">
            <a:extLst>
              <a:ext uri="{FF2B5EF4-FFF2-40B4-BE49-F238E27FC236}">
                <a16:creationId xmlns:a16="http://schemas.microsoft.com/office/drawing/2014/main" id="{5C3F0CBD-9C4B-2C5E-09DA-EAAAD4A66D36}"/>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461581" y="7505872"/>
            <a:ext cx="1000375" cy="665407"/>
          </a:xfrm>
          <a:prstGeom prst="rect">
            <a:avLst/>
          </a:prstGeom>
          <a:noFill/>
          <a:ln>
            <a:noFill/>
          </a:ln>
        </p:spPr>
      </p:pic>
      <p:sp>
        <p:nvSpPr>
          <p:cNvPr id="13" name="ZoneTexte 12">
            <a:extLst>
              <a:ext uri="{FF2B5EF4-FFF2-40B4-BE49-F238E27FC236}">
                <a16:creationId xmlns:a16="http://schemas.microsoft.com/office/drawing/2014/main" id="{E5819AF9-B634-AA84-A604-B0E7D58116E8}"/>
              </a:ext>
            </a:extLst>
          </p:cNvPr>
          <p:cNvSpPr txBox="1"/>
          <p:nvPr/>
        </p:nvSpPr>
        <p:spPr>
          <a:xfrm>
            <a:off x="504090" y="1166492"/>
            <a:ext cx="4226585" cy="2031325"/>
          </a:xfrm>
          <a:prstGeom prst="rect">
            <a:avLst/>
          </a:prstGeom>
          <a:solidFill>
            <a:schemeClr val="accent6">
              <a:lumMod val="20000"/>
              <a:lumOff val="80000"/>
            </a:schemeClr>
          </a:solidFill>
        </p:spPr>
        <p:txBody>
          <a:bodyPr wrap="square">
            <a:spAutoFit/>
          </a:bodyPr>
          <a:lstStyle/>
          <a:p>
            <a:pPr marL="342900" indent="-342900">
              <a:buAutoNum type="arabicPeriod"/>
            </a:pPr>
            <a:r>
              <a:rPr lang="en" b="1" dirty="0"/>
              <a:t>Expanded access to international markets</a:t>
            </a:r>
          </a:p>
          <a:p>
            <a:pPr marL="285750" indent="-285750">
              <a:buFont typeface="Wingdings" panose="05000000000000000000" pitchFamily="2" charset="2"/>
              <a:buChar char="§"/>
            </a:pPr>
            <a:r>
              <a:rPr lang="en" dirty="0"/>
              <a:t>Ability to export to larger markets without customs barriers.</a:t>
            </a:r>
          </a:p>
          <a:p>
            <a:pPr marL="285750" indent="-285750">
              <a:buFont typeface="Wingdings" panose="05000000000000000000" pitchFamily="2" charset="2"/>
              <a:buChar char="§"/>
            </a:pPr>
            <a:r>
              <a:rPr lang="en" dirty="0"/>
              <a:t>Promotion of products with comparative advantage (agriculture, textiles, crafts, digital services, etc.).</a:t>
            </a:r>
          </a:p>
        </p:txBody>
      </p:sp>
      <p:sp>
        <p:nvSpPr>
          <p:cNvPr id="15" name="ZoneTexte 14">
            <a:extLst>
              <a:ext uri="{FF2B5EF4-FFF2-40B4-BE49-F238E27FC236}">
                <a16:creationId xmlns:a16="http://schemas.microsoft.com/office/drawing/2014/main" id="{1EE62B61-93F2-55BD-DB13-C3A1EFAE0A5A}"/>
              </a:ext>
            </a:extLst>
          </p:cNvPr>
          <p:cNvSpPr txBox="1"/>
          <p:nvPr/>
        </p:nvSpPr>
        <p:spPr>
          <a:xfrm>
            <a:off x="504091" y="3529814"/>
            <a:ext cx="3887288" cy="2308324"/>
          </a:xfrm>
          <a:prstGeom prst="rect">
            <a:avLst/>
          </a:prstGeom>
          <a:solidFill>
            <a:schemeClr val="accent3">
              <a:lumMod val="60000"/>
              <a:lumOff val="40000"/>
            </a:schemeClr>
          </a:solidFill>
        </p:spPr>
        <p:txBody>
          <a:bodyPr wrap="square">
            <a:spAutoFit/>
          </a:bodyPr>
          <a:lstStyle/>
          <a:p>
            <a:pPr>
              <a:buNone/>
            </a:pPr>
            <a:r>
              <a:rPr lang="en" b="1" dirty="0"/>
              <a:t>2. Stimulation of foreign investment</a:t>
            </a:r>
          </a:p>
          <a:p>
            <a:pPr marL="285750" indent="-285750">
              <a:buFont typeface="Wingdings" panose="05000000000000000000" pitchFamily="2" charset="2"/>
              <a:buChar char="§"/>
            </a:pPr>
            <a:r>
              <a:rPr lang="en" dirty="0"/>
              <a:t>Investors are attracted to countries integrated into free trade zones.</a:t>
            </a:r>
          </a:p>
          <a:p>
            <a:pPr marL="285750" indent="-285750">
              <a:buFont typeface="Wingdings" panose="05000000000000000000" pitchFamily="2" charset="2"/>
              <a:buChar char="§"/>
            </a:pPr>
            <a:r>
              <a:rPr lang="en" dirty="0"/>
              <a:t>Relocation of industries or creation of regional production sectors.</a:t>
            </a:r>
          </a:p>
        </p:txBody>
      </p:sp>
      <p:sp>
        <p:nvSpPr>
          <p:cNvPr id="17" name="ZoneTexte 16">
            <a:extLst>
              <a:ext uri="{FF2B5EF4-FFF2-40B4-BE49-F238E27FC236}">
                <a16:creationId xmlns:a16="http://schemas.microsoft.com/office/drawing/2014/main" id="{0B8B64BF-4049-9B02-2D32-88F5927AA72E}"/>
              </a:ext>
            </a:extLst>
          </p:cNvPr>
          <p:cNvSpPr txBox="1"/>
          <p:nvPr/>
        </p:nvSpPr>
        <p:spPr>
          <a:xfrm>
            <a:off x="1357178" y="6170135"/>
            <a:ext cx="5054379" cy="1477328"/>
          </a:xfrm>
          <a:prstGeom prst="rect">
            <a:avLst/>
          </a:prstGeom>
          <a:solidFill>
            <a:schemeClr val="bg2"/>
          </a:solidFill>
        </p:spPr>
        <p:txBody>
          <a:bodyPr wrap="square">
            <a:spAutoFit/>
          </a:bodyPr>
          <a:lstStyle/>
          <a:p>
            <a:pPr>
              <a:buNone/>
            </a:pPr>
            <a:r>
              <a:rPr lang="en" b="1" dirty="0"/>
              <a:t>3. Transfer of technologies and know-how</a:t>
            </a:r>
          </a:p>
          <a:p>
            <a:pPr marL="285750" indent="-285750">
              <a:buFont typeface="Wingdings" panose="05000000000000000000" pitchFamily="2" charset="2"/>
              <a:buChar char="§"/>
            </a:pPr>
            <a:r>
              <a:rPr lang="en" dirty="0"/>
              <a:t>Local businesses can benefit from partnerships with multinationals.</a:t>
            </a:r>
          </a:p>
          <a:p>
            <a:pPr marL="285750" indent="-285750">
              <a:buFont typeface="Wingdings" panose="05000000000000000000" pitchFamily="2" charset="2"/>
              <a:buChar char="§"/>
            </a:pPr>
            <a:r>
              <a:rPr lang="en" dirty="0"/>
              <a:t>Improving productivity and competitiveness.</a:t>
            </a:r>
          </a:p>
        </p:txBody>
      </p:sp>
      <p:sp>
        <p:nvSpPr>
          <p:cNvPr id="19" name="ZoneTexte 18">
            <a:extLst>
              <a:ext uri="{FF2B5EF4-FFF2-40B4-BE49-F238E27FC236}">
                <a16:creationId xmlns:a16="http://schemas.microsoft.com/office/drawing/2014/main" id="{8E4C54ED-288D-AC89-8498-DBACD7093508}"/>
              </a:ext>
            </a:extLst>
          </p:cNvPr>
          <p:cNvSpPr txBox="1"/>
          <p:nvPr/>
        </p:nvSpPr>
        <p:spPr>
          <a:xfrm>
            <a:off x="9458412" y="1098718"/>
            <a:ext cx="4667898" cy="1754326"/>
          </a:xfrm>
          <a:prstGeom prst="rect">
            <a:avLst/>
          </a:prstGeom>
          <a:solidFill>
            <a:schemeClr val="accent2">
              <a:lumMod val="20000"/>
              <a:lumOff val="80000"/>
            </a:schemeClr>
          </a:solidFill>
        </p:spPr>
        <p:txBody>
          <a:bodyPr wrap="square">
            <a:spAutoFit/>
          </a:bodyPr>
          <a:lstStyle/>
          <a:p>
            <a:pPr>
              <a:buNone/>
            </a:pPr>
            <a:r>
              <a:rPr lang="en" b="1" dirty="0"/>
              <a:t>4. Economic diversification</a:t>
            </a:r>
          </a:p>
          <a:p>
            <a:pPr marL="285750" indent="-285750">
              <a:buFont typeface="Wingdings" panose="05000000000000000000" pitchFamily="2" charset="2"/>
              <a:buChar char="§"/>
            </a:pPr>
            <a:r>
              <a:rPr lang="en" dirty="0"/>
              <a:t>Reducing dependence on a limited number of export products.</a:t>
            </a:r>
          </a:p>
          <a:p>
            <a:pPr marL="285750" indent="-285750">
              <a:buFont typeface="Wingdings" panose="05000000000000000000" pitchFamily="2" charset="2"/>
              <a:buChar char="§"/>
            </a:pPr>
            <a:r>
              <a:rPr lang="en" dirty="0"/>
              <a:t>Development of new sectors (industry, services, blue economy, renewable energy).</a:t>
            </a:r>
          </a:p>
        </p:txBody>
      </p:sp>
      <p:sp>
        <p:nvSpPr>
          <p:cNvPr id="21" name="ZoneTexte 20">
            <a:extLst>
              <a:ext uri="{FF2B5EF4-FFF2-40B4-BE49-F238E27FC236}">
                <a16:creationId xmlns:a16="http://schemas.microsoft.com/office/drawing/2014/main" id="{E62C63FE-093B-5DC3-FD49-E9EE2F8B8046}"/>
              </a:ext>
            </a:extLst>
          </p:cNvPr>
          <p:cNvSpPr txBox="1"/>
          <p:nvPr/>
        </p:nvSpPr>
        <p:spPr>
          <a:xfrm>
            <a:off x="9458411" y="3439686"/>
            <a:ext cx="4667897" cy="1754326"/>
          </a:xfrm>
          <a:prstGeom prst="rect">
            <a:avLst/>
          </a:prstGeom>
          <a:solidFill>
            <a:schemeClr val="accent4">
              <a:lumMod val="20000"/>
              <a:lumOff val="80000"/>
            </a:schemeClr>
          </a:solidFill>
        </p:spPr>
        <p:txBody>
          <a:bodyPr wrap="square">
            <a:spAutoFit/>
          </a:bodyPr>
          <a:lstStyle/>
          <a:p>
            <a:pPr>
              <a:buNone/>
            </a:pPr>
            <a:r>
              <a:rPr lang="en" b="1" dirty="0"/>
              <a:t>5. Improving local competitiveness</a:t>
            </a:r>
          </a:p>
          <a:p>
            <a:pPr marL="285750" indent="-285750">
              <a:buFont typeface="Wingdings" panose="05000000000000000000" pitchFamily="2" charset="2"/>
              <a:buChar char="§"/>
            </a:pPr>
            <a:r>
              <a:rPr lang="en" dirty="0"/>
              <a:t>Exposure of companies to stronger competition, encouraging innovation and cost reduction.</a:t>
            </a:r>
          </a:p>
          <a:p>
            <a:pPr marL="285750" indent="-285750">
              <a:buFont typeface="Wingdings" panose="05000000000000000000" pitchFamily="2" charset="2"/>
              <a:buChar char="§"/>
            </a:pPr>
            <a:r>
              <a:rPr lang="en" dirty="0"/>
              <a:t>Adoption of international standards that enhance product quality.</a:t>
            </a:r>
          </a:p>
        </p:txBody>
      </p:sp>
      <p:sp>
        <p:nvSpPr>
          <p:cNvPr id="23" name="ZoneTexte 22">
            <a:extLst>
              <a:ext uri="{FF2B5EF4-FFF2-40B4-BE49-F238E27FC236}">
                <a16:creationId xmlns:a16="http://schemas.microsoft.com/office/drawing/2014/main" id="{58FD2BC3-E120-8D39-812A-4D3349D59450}"/>
              </a:ext>
            </a:extLst>
          </p:cNvPr>
          <p:cNvSpPr txBox="1"/>
          <p:nvPr/>
        </p:nvSpPr>
        <p:spPr>
          <a:xfrm>
            <a:off x="7315201" y="6201526"/>
            <a:ext cx="6811108" cy="923330"/>
          </a:xfrm>
          <a:prstGeom prst="rect">
            <a:avLst/>
          </a:prstGeom>
          <a:solidFill>
            <a:schemeClr val="accent5">
              <a:lumMod val="20000"/>
              <a:lumOff val="80000"/>
            </a:schemeClr>
          </a:solidFill>
        </p:spPr>
        <p:txBody>
          <a:bodyPr wrap="square">
            <a:spAutoFit/>
          </a:bodyPr>
          <a:lstStyle/>
          <a:p>
            <a:pPr>
              <a:buNone/>
            </a:pPr>
            <a:r>
              <a:rPr lang="en" b="1" dirty="0"/>
              <a:t>6. Regional integration and value chains</a:t>
            </a:r>
          </a:p>
          <a:p>
            <a:pPr marL="285750" indent="-285750">
              <a:buFont typeface="Wingdings" panose="05000000000000000000" pitchFamily="2" charset="2"/>
              <a:buChar char="§"/>
            </a:pPr>
            <a:r>
              <a:rPr lang="en" dirty="0"/>
              <a:t>Participation in global and regional value chains.</a:t>
            </a:r>
          </a:p>
          <a:p>
            <a:pPr marL="285750" indent="-285750">
              <a:buFont typeface="Wingdings" panose="05000000000000000000" pitchFamily="2" charset="2"/>
              <a:buChar char="§"/>
            </a:pPr>
            <a:r>
              <a:rPr lang="en" dirty="0"/>
              <a:t>Strengthening South-South cooperation.</a:t>
            </a:r>
          </a:p>
        </p:txBody>
      </p:sp>
      <p:cxnSp>
        <p:nvCxnSpPr>
          <p:cNvPr id="6" name="Connecteur droit 5">
            <a:extLst>
              <a:ext uri="{FF2B5EF4-FFF2-40B4-BE49-F238E27FC236}">
                <a16:creationId xmlns:a16="http://schemas.microsoft.com/office/drawing/2014/main" id="{1989EFBE-E546-F099-0B2F-C62F3686D26F}"/>
              </a:ext>
            </a:extLst>
          </p:cNvPr>
          <p:cNvCxnSpPr>
            <a:cxnSpLocks/>
          </p:cNvCxnSpPr>
          <p:nvPr/>
        </p:nvCxnSpPr>
        <p:spPr>
          <a:xfrm>
            <a:off x="0" y="817138"/>
            <a:ext cx="14630400"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pic>
        <p:nvPicPr>
          <p:cNvPr id="2" name="Picture 2" descr="Problématique économique de l'intégration régionale">
            <a:extLst>
              <a:ext uri="{FF2B5EF4-FFF2-40B4-BE49-F238E27FC236}">
                <a16:creationId xmlns:a16="http://schemas.microsoft.com/office/drawing/2014/main" id="{AF2C9B0B-B34C-6098-DE50-58A0F2AFEBF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45725" y="2456761"/>
            <a:ext cx="3789803" cy="3104377"/>
          </a:xfrm>
          <a:prstGeom prst="rect">
            <a:avLst/>
          </a:prstGeom>
          <a:noFill/>
          <a:extLst>
            <a:ext uri="{909E8E84-426E-40DD-AFC4-6F175D3DCCD1}">
              <a14:hiddenFill xmlns:a14="http://schemas.microsoft.com/office/drawing/2010/main">
                <a:solidFill>
                  <a:srgbClr val="FFFFFF"/>
                </a:solidFill>
              </a14:hiddenFill>
            </a:ext>
          </a:extLst>
        </p:spPr>
      </p:pic>
      <p:sp>
        <p:nvSpPr>
          <p:cNvPr id="7" name="ZoneTexte 6">
            <a:extLst>
              <a:ext uri="{FF2B5EF4-FFF2-40B4-BE49-F238E27FC236}">
                <a16:creationId xmlns:a16="http://schemas.microsoft.com/office/drawing/2014/main" id="{466B756D-F513-7507-CFDF-296A1534BC3E}"/>
              </a:ext>
            </a:extLst>
          </p:cNvPr>
          <p:cNvSpPr txBox="1"/>
          <p:nvPr/>
        </p:nvSpPr>
        <p:spPr>
          <a:xfrm>
            <a:off x="5530203" y="1598265"/>
            <a:ext cx="3701932" cy="523220"/>
          </a:xfrm>
          <a:prstGeom prst="rect">
            <a:avLst/>
          </a:prstGeom>
          <a:noFill/>
        </p:spPr>
        <p:txBody>
          <a:bodyPr wrap="square">
            <a:spAutoFit/>
          </a:bodyPr>
          <a:lstStyle/>
          <a:p>
            <a:r>
              <a:rPr lang="fr-FR" dirty="0"/>
              <a:t>.. </a:t>
            </a:r>
            <a:r>
              <a:rPr lang="en-US" sz="2800" b="1" noProof="0" dirty="0">
                <a:solidFill>
                  <a:schemeClr val="accent2">
                    <a:lumMod val="75000"/>
                  </a:schemeClr>
                </a:solidFill>
              </a:rPr>
              <a:t>Growth opportunities</a:t>
            </a:r>
            <a:endParaRPr lang="fr-FR" sz="2800" b="1" dirty="0">
              <a:solidFill>
                <a:schemeClr val="accent2">
                  <a:lumMod val="75000"/>
                </a:schemeClr>
              </a:solidFill>
            </a:endParaRPr>
          </a:p>
        </p:txBody>
      </p:sp>
      <p:sp>
        <p:nvSpPr>
          <p:cNvPr id="9" name="ZoneTexte 8">
            <a:extLst>
              <a:ext uri="{FF2B5EF4-FFF2-40B4-BE49-F238E27FC236}">
                <a16:creationId xmlns:a16="http://schemas.microsoft.com/office/drawing/2014/main" id="{2EF0B330-C140-3C87-BE3F-BE4534A60060}"/>
              </a:ext>
            </a:extLst>
          </p:cNvPr>
          <p:cNvSpPr txBox="1"/>
          <p:nvPr/>
        </p:nvSpPr>
        <p:spPr>
          <a:xfrm>
            <a:off x="369064" y="253226"/>
            <a:ext cx="10545369" cy="523220"/>
          </a:xfrm>
          <a:prstGeom prst="rect">
            <a:avLst/>
          </a:prstGeom>
          <a:noFill/>
        </p:spPr>
        <p:txBody>
          <a:bodyPr wrap="square">
            <a:spAutoFit/>
          </a:bodyPr>
          <a:lstStyle/>
          <a:p>
            <a:pPr algn="just">
              <a:spcAft>
                <a:spcPts val="1440"/>
              </a:spcAft>
            </a:pPr>
            <a:r>
              <a:rPr lang="en-US" sz="2800" dirty="0">
                <a:solidFill>
                  <a:srgbClr val="002060"/>
                </a:solidFill>
              </a:rPr>
              <a:t>Opportunities for the Potential Expansion of the TPS-OIC </a:t>
            </a:r>
          </a:p>
        </p:txBody>
      </p:sp>
      <p:pic>
        <p:nvPicPr>
          <p:cNvPr id="3" name="Picture 2" descr="COMCEC Logo - COMCEC">
            <a:extLst>
              <a:ext uri="{FF2B5EF4-FFF2-40B4-BE49-F238E27FC236}">
                <a16:creationId xmlns:a16="http://schemas.microsoft.com/office/drawing/2014/main" id="{A32F44EA-FE24-0B77-B3D2-EA49FFD537B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487275" y="7360692"/>
            <a:ext cx="2143125" cy="8273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47344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F6349A-01A5-ED9E-39DE-72369FE748B5}"/>
            </a:ext>
          </a:extLst>
        </p:cNvPr>
        <p:cNvGrpSpPr/>
        <p:nvPr/>
      </p:nvGrpSpPr>
      <p:grpSpPr>
        <a:xfrm>
          <a:off x="0" y="0"/>
          <a:ext cx="0" cy="0"/>
          <a:chOff x="0" y="0"/>
          <a:chExt cx="0" cy="0"/>
        </a:xfrm>
      </p:grpSpPr>
      <p:pic>
        <p:nvPicPr>
          <p:cNvPr id="10" name="Image 9" descr="LOGO-FOND-COLORE">
            <a:extLst>
              <a:ext uri="{FF2B5EF4-FFF2-40B4-BE49-F238E27FC236}">
                <a16:creationId xmlns:a16="http://schemas.microsoft.com/office/drawing/2014/main" id="{B7BD94D8-4218-AC4D-5E69-0563E2297D9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2423" y="7323391"/>
            <a:ext cx="962600" cy="847887"/>
          </a:xfrm>
          <a:prstGeom prst="rect">
            <a:avLst/>
          </a:prstGeom>
          <a:noFill/>
          <a:ln>
            <a:noFill/>
          </a:ln>
        </p:spPr>
      </p:pic>
      <p:pic>
        <p:nvPicPr>
          <p:cNvPr id="11" name="Picture 5">
            <a:extLst>
              <a:ext uri="{FF2B5EF4-FFF2-40B4-BE49-F238E27FC236}">
                <a16:creationId xmlns:a16="http://schemas.microsoft.com/office/drawing/2014/main" id="{8EC92A96-158A-7E75-459F-C7E8EF1BEDBB}"/>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461581" y="7360692"/>
            <a:ext cx="853619" cy="810587"/>
          </a:xfrm>
          <a:prstGeom prst="rect">
            <a:avLst/>
          </a:prstGeom>
          <a:noFill/>
          <a:ln>
            <a:noFill/>
          </a:ln>
        </p:spPr>
      </p:pic>
      <p:pic>
        <p:nvPicPr>
          <p:cNvPr id="12" name="Resim 2">
            <a:extLst>
              <a:ext uri="{FF2B5EF4-FFF2-40B4-BE49-F238E27FC236}">
                <a16:creationId xmlns:a16="http://schemas.microsoft.com/office/drawing/2014/main" id="{0EBF45CD-5247-B6C5-EBCA-4765E3AD2A04}"/>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2929857" y="7286778"/>
            <a:ext cx="1700544" cy="810587"/>
          </a:xfrm>
          <a:prstGeom prst="rect">
            <a:avLst/>
          </a:prstGeom>
          <a:noFill/>
          <a:ln>
            <a:noFill/>
          </a:ln>
        </p:spPr>
      </p:pic>
      <p:sp>
        <p:nvSpPr>
          <p:cNvPr id="3" name="Rectangle : coins arrondis 2">
            <a:extLst>
              <a:ext uri="{FF2B5EF4-FFF2-40B4-BE49-F238E27FC236}">
                <a16:creationId xmlns:a16="http://schemas.microsoft.com/office/drawing/2014/main" id="{B1206948-4EF0-ED80-3210-1194EB353DC6}"/>
              </a:ext>
            </a:extLst>
          </p:cNvPr>
          <p:cNvSpPr/>
          <p:nvPr/>
        </p:nvSpPr>
        <p:spPr>
          <a:xfrm>
            <a:off x="6545074" y="4111283"/>
            <a:ext cx="1386160" cy="787070"/>
          </a:xfrm>
          <a:prstGeom prst="roundRect">
            <a:avLst/>
          </a:prstGeom>
          <a:solidFill>
            <a:schemeClr val="bg1"/>
          </a:solidFill>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sz="2000" dirty="0">
              <a:solidFill>
                <a:srgbClr val="505468"/>
              </a:solidFill>
              <a:latin typeface="Instrument Sans Semi Bold" pitchFamily="34" charset="0"/>
            </a:endParaRPr>
          </a:p>
          <a:p>
            <a:pPr algn="just"/>
            <a:r>
              <a:rPr lang="en-US" sz="2400" b="1" noProof="0" dirty="0">
                <a:solidFill>
                  <a:srgbClr val="002060"/>
                </a:solidFill>
              </a:rPr>
              <a:t>Africa</a:t>
            </a:r>
            <a:endParaRPr lang="fr-FR" b="1" dirty="0">
              <a:solidFill>
                <a:srgbClr val="002060"/>
              </a:solidFill>
            </a:endParaRPr>
          </a:p>
          <a:p>
            <a:pPr algn="just"/>
            <a:endParaRPr lang="fr-FR" sz="1600" dirty="0">
              <a:solidFill>
                <a:srgbClr val="505468"/>
              </a:solidFill>
              <a:latin typeface="Instrument Sans Semi Bold" pitchFamily="34" charset="0"/>
            </a:endParaRPr>
          </a:p>
          <a:p>
            <a:pPr algn="just"/>
            <a:r>
              <a:rPr lang="fr-FR" sz="1600" dirty="0">
                <a:solidFill>
                  <a:srgbClr val="505468"/>
                </a:solidFill>
                <a:latin typeface="Instrument Sans Semi Bold" pitchFamily="34" charset="0"/>
              </a:rPr>
              <a:t>     </a:t>
            </a:r>
            <a:endParaRPr lang="fr-FR" sz="2000" dirty="0">
              <a:solidFill>
                <a:srgbClr val="505468"/>
              </a:solidFill>
              <a:latin typeface="Instrument Sans Semi Bold" pitchFamily="34" charset="0"/>
            </a:endParaRPr>
          </a:p>
        </p:txBody>
      </p:sp>
      <p:cxnSp>
        <p:nvCxnSpPr>
          <p:cNvPr id="6" name="Connecteur droit 5">
            <a:extLst>
              <a:ext uri="{FF2B5EF4-FFF2-40B4-BE49-F238E27FC236}">
                <a16:creationId xmlns:a16="http://schemas.microsoft.com/office/drawing/2014/main" id="{3889B740-AC07-F442-3AE5-67715F4B8EF4}"/>
              </a:ext>
            </a:extLst>
          </p:cNvPr>
          <p:cNvCxnSpPr>
            <a:cxnSpLocks/>
          </p:cNvCxnSpPr>
          <p:nvPr/>
        </p:nvCxnSpPr>
        <p:spPr>
          <a:xfrm>
            <a:off x="0" y="817138"/>
            <a:ext cx="14630400"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4" name="ZoneTexte 3">
            <a:extLst>
              <a:ext uri="{FF2B5EF4-FFF2-40B4-BE49-F238E27FC236}">
                <a16:creationId xmlns:a16="http://schemas.microsoft.com/office/drawing/2014/main" id="{B65B5EE3-6397-C2F5-04C2-2E001278897C}"/>
              </a:ext>
            </a:extLst>
          </p:cNvPr>
          <p:cNvSpPr txBox="1"/>
          <p:nvPr/>
        </p:nvSpPr>
        <p:spPr>
          <a:xfrm>
            <a:off x="-1" y="840528"/>
            <a:ext cx="14630399" cy="461665"/>
          </a:xfrm>
          <a:prstGeom prst="rect">
            <a:avLst/>
          </a:prstGeom>
          <a:solidFill>
            <a:schemeClr val="bg1">
              <a:lumMod val="95000"/>
            </a:schemeClr>
          </a:solidFill>
        </p:spPr>
        <p:txBody>
          <a:bodyPr wrap="square">
            <a:spAutoFit/>
          </a:bodyPr>
          <a:lstStyle/>
          <a:p>
            <a:pPr algn="ctr"/>
            <a:r>
              <a:rPr lang="en-US" sz="2400" b="1" dirty="0">
                <a:solidFill>
                  <a:srgbClr val="FF0000"/>
                </a:solidFill>
              </a:rPr>
              <a:t>TPS-OIC : a vector of complementarity and balanced co-development between the 3 major OIC regions</a:t>
            </a:r>
            <a:endParaRPr lang="fr-FR" sz="2400" b="1" dirty="0">
              <a:solidFill>
                <a:srgbClr val="505468"/>
              </a:solidFill>
            </a:endParaRPr>
          </a:p>
        </p:txBody>
      </p:sp>
      <p:sp>
        <p:nvSpPr>
          <p:cNvPr id="14" name="ZoneTexte 13">
            <a:extLst>
              <a:ext uri="{FF2B5EF4-FFF2-40B4-BE49-F238E27FC236}">
                <a16:creationId xmlns:a16="http://schemas.microsoft.com/office/drawing/2014/main" id="{9D019152-60DF-ACE1-EF04-665DF662A1F5}"/>
              </a:ext>
            </a:extLst>
          </p:cNvPr>
          <p:cNvSpPr txBox="1"/>
          <p:nvPr/>
        </p:nvSpPr>
        <p:spPr>
          <a:xfrm>
            <a:off x="10451443" y="4108730"/>
            <a:ext cx="2373305" cy="461665"/>
          </a:xfrm>
          <a:prstGeom prst="rect">
            <a:avLst/>
          </a:prstGeom>
          <a:noFill/>
        </p:spPr>
        <p:txBody>
          <a:bodyPr wrap="square">
            <a:spAutoFit/>
          </a:bodyPr>
          <a:lstStyle/>
          <a:p>
            <a:pPr algn="just"/>
            <a:r>
              <a:rPr lang="fr-FR" b="1" dirty="0">
                <a:solidFill>
                  <a:schemeClr val="accent2">
                    <a:lumMod val="50000"/>
                  </a:schemeClr>
                </a:solidFill>
              </a:rPr>
              <a:t> </a:t>
            </a:r>
            <a:r>
              <a:rPr lang="en-US" sz="2400" b="1" noProof="0" dirty="0">
                <a:solidFill>
                  <a:srgbClr val="002060"/>
                </a:solidFill>
              </a:rPr>
              <a:t>Arab Region</a:t>
            </a:r>
            <a:endParaRPr lang="fr-FR" sz="2400" b="1" dirty="0">
              <a:solidFill>
                <a:srgbClr val="002060"/>
              </a:solidFill>
            </a:endParaRPr>
          </a:p>
        </p:txBody>
      </p:sp>
      <p:pic>
        <p:nvPicPr>
          <p:cNvPr id="2050" name="Picture 2" descr="Carte vide de Moyen-Orient illustration stock. Illustration du oriental -  153482217">
            <a:extLst>
              <a:ext uri="{FF2B5EF4-FFF2-40B4-BE49-F238E27FC236}">
                <a16:creationId xmlns:a16="http://schemas.microsoft.com/office/drawing/2014/main" id="{75A1DE6E-8831-212E-E83C-9A95ED0DCA2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036366" y="1866967"/>
            <a:ext cx="3203461" cy="2012417"/>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mage vectorielle Carte Noire Plate L'afrique Sur Fond Blanc Avec Frontières  Nationales par ©momcilo.jovanov - 418303896">
            <a:extLst>
              <a:ext uri="{FF2B5EF4-FFF2-40B4-BE49-F238E27FC236}">
                <a16:creationId xmlns:a16="http://schemas.microsoft.com/office/drawing/2014/main" id="{BB289665-8A36-7609-292E-9A52D47BD84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713469" y="1944272"/>
            <a:ext cx="3203461" cy="184785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Classement RSF de la liberté de la presse 2025 : Taiwan grimpe à la 24e  place mondiale - Taiwan Info">
            <a:extLst>
              <a:ext uri="{FF2B5EF4-FFF2-40B4-BE49-F238E27FC236}">
                <a16:creationId xmlns:a16="http://schemas.microsoft.com/office/drawing/2014/main" id="{ACA8DF10-62F5-9105-4900-6EBFB3F9BA49}"/>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95023" y="2091300"/>
            <a:ext cx="3351814" cy="2013769"/>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 coins arrondis 1">
            <a:extLst>
              <a:ext uri="{FF2B5EF4-FFF2-40B4-BE49-F238E27FC236}">
                <a16:creationId xmlns:a16="http://schemas.microsoft.com/office/drawing/2014/main" id="{77758A71-F198-E511-98E5-EDF76395837D}"/>
              </a:ext>
            </a:extLst>
          </p:cNvPr>
          <p:cNvSpPr/>
          <p:nvPr/>
        </p:nvSpPr>
        <p:spPr>
          <a:xfrm>
            <a:off x="1442856" y="4389301"/>
            <a:ext cx="2582010" cy="277153"/>
          </a:xfrm>
          <a:prstGeom prst="roundRect">
            <a:avLst/>
          </a:prstGeom>
          <a:solidFill>
            <a:schemeClr val="bg1"/>
          </a:solidFill>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sz="2000" dirty="0">
              <a:solidFill>
                <a:srgbClr val="505468"/>
              </a:solidFill>
              <a:latin typeface="Instrument Sans Semi Bold" pitchFamily="34" charset="0"/>
            </a:endParaRPr>
          </a:p>
          <a:p>
            <a:pPr algn="just"/>
            <a:r>
              <a:rPr lang="en-US" sz="2400" b="1" noProof="0" dirty="0">
                <a:solidFill>
                  <a:srgbClr val="002060"/>
                </a:solidFill>
              </a:rPr>
              <a:t>Southeast Asia</a:t>
            </a:r>
            <a:endParaRPr lang="en-US" sz="1600" noProof="0" dirty="0">
              <a:solidFill>
                <a:srgbClr val="002060"/>
              </a:solidFill>
              <a:latin typeface="Instrument Sans Semi Bold" pitchFamily="34" charset="0"/>
            </a:endParaRPr>
          </a:p>
          <a:p>
            <a:pPr algn="just"/>
            <a:r>
              <a:rPr lang="fr-FR" sz="1600" dirty="0">
                <a:solidFill>
                  <a:srgbClr val="505468"/>
                </a:solidFill>
                <a:latin typeface="Instrument Sans Semi Bold" pitchFamily="34" charset="0"/>
              </a:rPr>
              <a:t>     </a:t>
            </a:r>
            <a:endParaRPr lang="fr-FR" sz="2000" dirty="0">
              <a:solidFill>
                <a:srgbClr val="505468"/>
              </a:solidFill>
              <a:latin typeface="Instrument Sans Semi Bold" pitchFamily="34" charset="0"/>
            </a:endParaRPr>
          </a:p>
        </p:txBody>
      </p:sp>
      <p:sp>
        <p:nvSpPr>
          <p:cNvPr id="7" name="Rectangle : coins arrondis 6">
            <a:extLst>
              <a:ext uri="{FF2B5EF4-FFF2-40B4-BE49-F238E27FC236}">
                <a16:creationId xmlns:a16="http://schemas.microsoft.com/office/drawing/2014/main" id="{F5F3E664-4D9B-C71E-2D63-E7A00DB7763C}"/>
              </a:ext>
            </a:extLst>
          </p:cNvPr>
          <p:cNvSpPr/>
          <p:nvPr/>
        </p:nvSpPr>
        <p:spPr>
          <a:xfrm>
            <a:off x="880738" y="4875307"/>
            <a:ext cx="3999736" cy="1557085"/>
          </a:xfrm>
          <a:prstGeom prst="roundRect">
            <a:avLst/>
          </a:prstGeom>
          <a:solidFill>
            <a:schemeClr val="bg1"/>
          </a:solidFill>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endParaRPr lang="fr-FR" sz="2400" dirty="0">
              <a:solidFill>
                <a:schemeClr val="accent2">
                  <a:lumMod val="50000"/>
                </a:schemeClr>
              </a:solidFill>
            </a:endParaRPr>
          </a:p>
          <a:p>
            <a:pPr marL="285750" indent="-285750">
              <a:buFontTx/>
              <a:buChar char="-"/>
            </a:pPr>
            <a:r>
              <a:rPr lang="en-US" sz="2000" b="1" noProof="0" dirty="0">
                <a:solidFill>
                  <a:schemeClr val="accent2">
                    <a:lumMod val="50000"/>
                  </a:schemeClr>
                </a:solidFill>
              </a:rPr>
              <a:t>Infrastructure experience</a:t>
            </a:r>
          </a:p>
          <a:p>
            <a:pPr marL="285750" indent="-285750">
              <a:buFontTx/>
              <a:buChar char="-"/>
            </a:pPr>
            <a:r>
              <a:rPr lang="en-US" sz="2000" b="1" noProof="0" dirty="0">
                <a:solidFill>
                  <a:schemeClr val="accent2">
                    <a:lumMod val="50000"/>
                  </a:schemeClr>
                </a:solidFill>
              </a:rPr>
              <a:t>Industrial and technological dynamism</a:t>
            </a:r>
          </a:p>
          <a:p>
            <a:pPr marL="285750" indent="-285750">
              <a:buFontTx/>
              <a:buChar char="-"/>
            </a:pPr>
            <a:r>
              <a:rPr lang="en-US" sz="2000" b="1" noProof="0" dirty="0">
                <a:solidFill>
                  <a:schemeClr val="accent2">
                    <a:lumMod val="50000"/>
                  </a:schemeClr>
                </a:solidFill>
              </a:rPr>
              <a:t>Competitive workforce</a:t>
            </a:r>
            <a:endParaRPr lang="en-US" sz="2000" b="1" noProof="0" dirty="0">
              <a:solidFill>
                <a:srgbClr val="505468"/>
              </a:solidFill>
              <a:latin typeface="Instrument Sans Semi Bold" pitchFamily="34" charset="0"/>
            </a:endParaRPr>
          </a:p>
          <a:p>
            <a:pPr algn="just"/>
            <a:r>
              <a:rPr lang="fr-FR" sz="1600" dirty="0">
                <a:solidFill>
                  <a:srgbClr val="505468"/>
                </a:solidFill>
                <a:latin typeface="Instrument Sans Semi Bold" pitchFamily="34" charset="0"/>
              </a:rPr>
              <a:t>     </a:t>
            </a:r>
            <a:endParaRPr lang="fr-FR" sz="2000" dirty="0">
              <a:solidFill>
                <a:srgbClr val="505468"/>
              </a:solidFill>
              <a:latin typeface="Instrument Sans Semi Bold" pitchFamily="34" charset="0"/>
            </a:endParaRPr>
          </a:p>
        </p:txBody>
      </p:sp>
      <p:sp>
        <p:nvSpPr>
          <p:cNvPr id="9" name="Rectangle : coins arrondis 8">
            <a:extLst>
              <a:ext uri="{FF2B5EF4-FFF2-40B4-BE49-F238E27FC236}">
                <a16:creationId xmlns:a16="http://schemas.microsoft.com/office/drawing/2014/main" id="{70501B71-95DB-FDD5-4BBA-EE896653EEEE}"/>
              </a:ext>
            </a:extLst>
          </p:cNvPr>
          <p:cNvSpPr/>
          <p:nvPr/>
        </p:nvSpPr>
        <p:spPr>
          <a:xfrm>
            <a:off x="5754835" y="4689436"/>
            <a:ext cx="3638524" cy="1667707"/>
          </a:xfrm>
          <a:prstGeom prst="roundRect">
            <a:avLst/>
          </a:prstGeom>
          <a:solidFill>
            <a:schemeClr val="bg1"/>
          </a:solidFill>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endParaRPr lang="fr-FR" sz="2400" dirty="0">
              <a:solidFill>
                <a:schemeClr val="accent2">
                  <a:lumMod val="50000"/>
                </a:schemeClr>
              </a:solidFill>
            </a:endParaRPr>
          </a:p>
          <a:p>
            <a:pPr marL="285750" indent="-285750">
              <a:buFontTx/>
              <a:buChar char="-"/>
            </a:pPr>
            <a:r>
              <a:rPr lang="en-US" sz="2000" b="1" noProof="0" dirty="0">
                <a:solidFill>
                  <a:schemeClr val="accent2">
                    <a:lumMod val="50000"/>
                  </a:schemeClr>
                </a:solidFill>
              </a:rPr>
              <a:t>Natural resources</a:t>
            </a:r>
          </a:p>
          <a:p>
            <a:pPr marL="285750" indent="-285750">
              <a:buFontTx/>
              <a:buChar char="-"/>
            </a:pPr>
            <a:r>
              <a:rPr lang="en-US" sz="2000" b="1" noProof="0" dirty="0">
                <a:solidFill>
                  <a:schemeClr val="accent2">
                    <a:lumMod val="50000"/>
                  </a:schemeClr>
                </a:solidFill>
              </a:rPr>
              <a:t>Human resources</a:t>
            </a:r>
          </a:p>
          <a:p>
            <a:pPr marL="285750" indent="-285750">
              <a:buFontTx/>
              <a:buChar char="-"/>
            </a:pPr>
            <a:r>
              <a:rPr lang="en-US" sz="2000" b="1" noProof="0" dirty="0">
                <a:solidFill>
                  <a:schemeClr val="accent2">
                    <a:lumMod val="50000"/>
                  </a:schemeClr>
                </a:solidFill>
              </a:rPr>
              <a:t>Growing markets</a:t>
            </a:r>
          </a:p>
          <a:p>
            <a:pPr marL="285750" indent="-285750">
              <a:buFontTx/>
              <a:buChar char="-"/>
            </a:pPr>
            <a:r>
              <a:rPr lang="en-US" sz="2000" b="1" noProof="0" dirty="0">
                <a:solidFill>
                  <a:schemeClr val="accent2">
                    <a:lumMod val="50000"/>
                  </a:schemeClr>
                </a:solidFill>
              </a:rPr>
              <a:t>Fertile Investment Land</a:t>
            </a:r>
            <a:endParaRPr lang="en-US" sz="1600" noProof="0" dirty="0">
              <a:solidFill>
                <a:srgbClr val="505468"/>
              </a:solidFill>
              <a:latin typeface="Instrument Sans Semi Bold" pitchFamily="34" charset="0"/>
            </a:endParaRPr>
          </a:p>
          <a:p>
            <a:pPr algn="just"/>
            <a:r>
              <a:rPr lang="fr-FR" sz="1600" dirty="0">
                <a:solidFill>
                  <a:srgbClr val="505468"/>
                </a:solidFill>
                <a:latin typeface="Instrument Sans Semi Bold" pitchFamily="34" charset="0"/>
              </a:rPr>
              <a:t>     </a:t>
            </a:r>
            <a:endParaRPr lang="fr-FR" sz="2000" dirty="0">
              <a:solidFill>
                <a:srgbClr val="505468"/>
              </a:solidFill>
              <a:latin typeface="Instrument Sans Semi Bold" pitchFamily="34" charset="0"/>
            </a:endParaRPr>
          </a:p>
        </p:txBody>
      </p:sp>
      <p:sp>
        <p:nvSpPr>
          <p:cNvPr id="13" name="Rectangle : coins arrondis 12">
            <a:extLst>
              <a:ext uri="{FF2B5EF4-FFF2-40B4-BE49-F238E27FC236}">
                <a16:creationId xmlns:a16="http://schemas.microsoft.com/office/drawing/2014/main" id="{876537CB-CA33-A06D-AEC9-4B1AE47A7EEF}"/>
              </a:ext>
            </a:extLst>
          </p:cNvPr>
          <p:cNvSpPr/>
          <p:nvPr/>
        </p:nvSpPr>
        <p:spPr>
          <a:xfrm>
            <a:off x="10267720" y="4875307"/>
            <a:ext cx="3295488" cy="1557085"/>
          </a:xfrm>
          <a:prstGeom prst="roundRect">
            <a:avLst/>
          </a:prstGeom>
          <a:solidFill>
            <a:schemeClr val="bg1"/>
          </a:solidFill>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endParaRPr lang="fr-FR" sz="2400" dirty="0">
              <a:solidFill>
                <a:schemeClr val="accent2">
                  <a:lumMod val="50000"/>
                </a:schemeClr>
              </a:solidFill>
            </a:endParaRPr>
          </a:p>
          <a:p>
            <a:pPr marL="285750" indent="-285750">
              <a:buFontTx/>
              <a:buChar char="-"/>
            </a:pPr>
            <a:r>
              <a:rPr lang="en-US" sz="2000" b="1" noProof="0" dirty="0">
                <a:solidFill>
                  <a:schemeClr val="accent2">
                    <a:lumMod val="50000"/>
                  </a:schemeClr>
                </a:solidFill>
              </a:rPr>
              <a:t>Energy</a:t>
            </a:r>
          </a:p>
          <a:p>
            <a:pPr marL="285750" indent="-285750">
              <a:buFontTx/>
              <a:buChar char="-"/>
            </a:pPr>
            <a:r>
              <a:rPr lang="en-US" sz="2000" b="1" noProof="0" dirty="0">
                <a:solidFill>
                  <a:schemeClr val="accent2">
                    <a:lumMod val="50000"/>
                  </a:schemeClr>
                </a:solidFill>
              </a:rPr>
              <a:t>Financial resources</a:t>
            </a:r>
          </a:p>
          <a:p>
            <a:pPr marL="285750" indent="-285750">
              <a:buFontTx/>
              <a:buChar char="-"/>
            </a:pPr>
            <a:r>
              <a:rPr lang="en-US" sz="2000" b="1" noProof="0" dirty="0">
                <a:solidFill>
                  <a:schemeClr val="accent2">
                    <a:lumMod val="50000"/>
                  </a:schemeClr>
                </a:solidFill>
              </a:rPr>
              <a:t>Service sector</a:t>
            </a:r>
          </a:p>
          <a:p>
            <a:pPr marL="285750" indent="-285750">
              <a:buFontTx/>
              <a:buChar char="-"/>
            </a:pPr>
            <a:r>
              <a:rPr lang="en-US" sz="2000" b="1" noProof="0" dirty="0">
                <a:solidFill>
                  <a:schemeClr val="accent2">
                    <a:lumMod val="50000"/>
                  </a:schemeClr>
                </a:solidFill>
              </a:rPr>
              <a:t> Labor market</a:t>
            </a:r>
          </a:p>
          <a:p>
            <a:pPr marL="285750" indent="-285750">
              <a:buFontTx/>
              <a:buChar char="-"/>
            </a:pPr>
            <a:r>
              <a:rPr lang="en-US" sz="2000" b="1" noProof="0" dirty="0">
                <a:solidFill>
                  <a:schemeClr val="accent2">
                    <a:lumMod val="50000"/>
                  </a:schemeClr>
                </a:solidFill>
              </a:rPr>
              <a:t>Logistics hubs</a:t>
            </a:r>
            <a:endParaRPr lang="en-US" sz="1600" noProof="0" dirty="0">
              <a:solidFill>
                <a:srgbClr val="505468"/>
              </a:solidFill>
              <a:latin typeface="Instrument Sans Semi Bold" pitchFamily="34" charset="0"/>
            </a:endParaRPr>
          </a:p>
          <a:p>
            <a:pPr algn="just"/>
            <a:r>
              <a:rPr lang="fr-FR" sz="1600" dirty="0">
                <a:solidFill>
                  <a:srgbClr val="505468"/>
                </a:solidFill>
                <a:latin typeface="Instrument Sans Semi Bold" pitchFamily="34" charset="0"/>
              </a:rPr>
              <a:t>     </a:t>
            </a:r>
            <a:endParaRPr lang="fr-FR" sz="2000" dirty="0">
              <a:solidFill>
                <a:srgbClr val="505468"/>
              </a:solidFill>
              <a:latin typeface="Instrument Sans Semi Bold" pitchFamily="34" charset="0"/>
            </a:endParaRPr>
          </a:p>
        </p:txBody>
      </p:sp>
      <p:sp>
        <p:nvSpPr>
          <p:cNvPr id="5" name="ZoneTexte 4">
            <a:extLst>
              <a:ext uri="{FF2B5EF4-FFF2-40B4-BE49-F238E27FC236}">
                <a16:creationId xmlns:a16="http://schemas.microsoft.com/office/drawing/2014/main" id="{1206551E-7D14-5D58-1D19-7C086575ECB1}"/>
              </a:ext>
            </a:extLst>
          </p:cNvPr>
          <p:cNvSpPr txBox="1"/>
          <p:nvPr/>
        </p:nvSpPr>
        <p:spPr>
          <a:xfrm>
            <a:off x="369064" y="253226"/>
            <a:ext cx="10545369" cy="523220"/>
          </a:xfrm>
          <a:prstGeom prst="rect">
            <a:avLst/>
          </a:prstGeom>
          <a:noFill/>
        </p:spPr>
        <p:txBody>
          <a:bodyPr wrap="square">
            <a:spAutoFit/>
          </a:bodyPr>
          <a:lstStyle/>
          <a:p>
            <a:pPr algn="just">
              <a:spcAft>
                <a:spcPts val="1440"/>
              </a:spcAft>
            </a:pPr>
            <a:r>
              <a:rPr lang="en-US" sz="2800" dirty="0">
                <a:solidFill>
                  <a:srgbClr val="002060"/>
                </a:solidFill>
              </a:rPr>
              <a:t>Opportunities</a:t>
            </a:r>
            <a:r>
              <a:rPr lang="en-US" sz="2800" dirty="0">
                <a:solidFill>
                  <a:srgbClr val="002060"/>
                </a:solidFill>
                <a:latin typeface="Instrument Sans Semi Bold" pitchFamily="34" charset="0"/>
              </a:rPr>
              <a:t> </a:t>
            </a:r>
            <a:r>
              <a:rPr lang="en-US" sz="2800" dirty="0">
                <a:solidFill>
                  <a:srgbClr val="002060"/>
                </a:solidFill>
              </a:rPr>
              <a:t>for the Potential Expansion of the TPS-OIC </a:t>
            </a:r>
          </a:p>
        </p:txBody>
      </p:sp>
    </p:spTree>
    <p:extLst>
      <p:ext uri="{BB962C8B-B14F-4D97-AF65-F5344CB8AC3E}">
        <p14:creationId xmlns:p14="http://schemas.microsoft.com/office/powerpoint/2010/main" val="24978701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F6349A-01A5-ED9E-39DE-72369FE748B5}"/>
            </a:ext>
          </a:extLst>
        </p:cNvPr>
        <p:cNvGrpSpPr/>
        <p:nvPr/>
      </p:nvGrpSpPr>
      <p:grpSpPr>
        <a:xfrm>
          <a:off x="0" y="0"/>
          <a:ext cx="0" cy="0"/>
          <a:chOff x="0" y="0"/>
          <a:chExt cx="0" cy="0"/>
        </a:xfrm>
      </p:grpSpPr>
      <p:pic>
        <p:nvPicPr>
          <p:cNvPr id="10" name="Image 9" descr="LOGO-FOND-COLORE">
            <a:extLst>
              <a:ext uri="{FF2B5EF4-FFF2-40B4-BE49-F238E27FC236}">
                <a16:creationId xmlns:a16="http://schemas.microsoft.com/office/drawing/2014/main" id="{B7BD94D8-4218-AC4D-5E69-0563E2297D9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2423" y="7419385"/>
            <a:ext cx="853619" cy="751893"/>
          </a:xfrm>
          <a:prstGeom prst="rect">
            <a:avLst/>
          </a:prstGeom>
          <a:noFill/>
          <a:ln>
            <a:noFill/>
          </a:ln>
        </p:spPr>
      </p:pic>
      <p:pic>
        <p:nvPicPr>
          <p:cNvPr id="11" name="Picture 5">
            <a:extLst>
              <a:ext uri="{FF2B5EF4-FFF2-40B4-BE49-F238E27FC236}">
                <a16:creationId xmlns:a16="http://schemas.microsoft.com/office/drawing/2014/main" id="{8EC92A96-158A-7E75-459F-C7E8EF1BEDBB}"/>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461581" y="7478610"/>
            <a:ext cx="729441" cy="692669"/>
          </a:xfrm>
          <a:prstGeom prst="rect">
            <a:avLst/>
          </a:prstGeom>
          <a:noFill/>
          <a:ln>
            <a:noFill/>
          </a:ln>
        </p:spPr>
      </p:pic>
      <p:cxnSp>
        <p:nvCxnSpPr>
          <p:cNvPr id="6" name="Connecteur droit 5">
            <a:extLst>
              <a:ext uri="{FF2B5EF4-FFF2-40B4-BE49-F238E27FC236}">
                <a16:creationId xmlns:a16="http://schemas.microsoft.com/office/drawing/2014/main" id="{3889B740-AC07-F442-3AE5-67715F4B8EF4}"/>
              </a:ext>
            </a:extLst>
          </p:cNvPr>
          <p:cNvCxnSpPr>
            <a:cxnSpLocks/>
          </p:cNvCxnSpPr>
          <p:nvPr/>
        </p:nvCxnSpPr>
        <p:spPr>
          <a:xfrm>
            <a:off x="0" y="817138"/>
            <a:ext cx="14630400"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pic>
        <p:nvPicPr>
          <p:cNvPr id="2056" name="Picture 8" descr="Les secteurs porteurs pour investir | Ecodroit">
            <a:extLst>
              <a:ext uri="{FF2B5EF4-FFF2-40B4-BE49-F238E27FC236}">
                <a16:creationId xmlns:a16="http://schemas.microsoft.com/office/drawing/2014/main" id="{218A1871-1370-D8FA-CC65-66F27C86A6D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087556" y="2207265"/>
            <a:ext cx="4692573" cy="3170098"/>
          </a:xfrm>
          <a:prstGeom prst="rect">
            <a:avLst/>
          </a:prstGeom>
          <a:noFill/>
          <a:extLst>
            <a:ext uri="{909E8E84-426E-40DD-AFC4-6F175D3DCCD1}">
              <a14:hiddenFill xmlns:a14="http://schemas.microsoft.com/office/drawing/2010/main">
                <a:solidFill>
                  <a:srgbClr val="FFFFFF"/>
                </a:solidFill>
              </a14:hiddenFill>
            </a:ext>
          </a:extLst>
        </p:spPr>
      </p:pic>
      <p:sp>
        <p:nvSpPr>
          <p:cNvPr id="17" name="ZoneTexte 16">
            <a:extLst>
              <a:ext uri="{FF2B5EF4-FFF2-40B4-BE49-F238E27FC236}">
                <a16:creationId xmlns:a16="http://schemas.microsoft.com/office/drawing/2014/main" id="{B11E1398-2A79-4F2A-55AE-4DF3ECC35D20}"/>
              </a:ext>
            </a:extLst>
          </p:cNvPr>
          <p:cNvSpPr txBox="1"/>
          <p:nvPr/>
        </p:nvSpPr>
        <p:spPr>
          <a:xfrm>
            <a:off x="395246" y="995692"/>
            <a:ext cx="7213465" cy="646331"/>
          </a:xfrm>
          <a:prstGeom prst="rect">
            <a:avLst/>
          </a:prstGeom>
          <a:noFill/>
        </p:spPr>
        <p:txBody>
          <a:bodyPr wrap="square">
            <a:spAutoFit/>
          </a:bodyPr>
          <a:lstStyle/>
          <a:p>
            <a:r>
              <a:rPr lang="fr-FR" b="1" dirty="0">
                <a:solidFill>
                  <a:schemeClr val="accent2">
                    <a:lumMod val="50000"/>
                  </a:schemeClr>
                </a:solidFill>
              </a:rPr>
              <a:t> </a:t>
            </a:r>
            <a:r>
              <a:rPr lang="fr-FR" sz="3600" b="1" dirty="0" err="1">
                <a:solidFill>
                  <a:schemeClr val="accent2">
                    <a:lumMod val="50000"/>
                  </a:schemeClr>
                </a:solidFill>
              </a:rPr>
              <a:t>Potential</a:t>
            </a:r>
            <a:r>
              <a:rPr lang="fr-FR" sz="3600" b="1" dirty="0">
                <a:solidFill>
                  <a:schemeClr val="accent2">
                    <a:lumMod val="50000"/>
                  </a:schemeClr>
                </a:solidFill>
              </a:rPr>
              <a:t> </a:t>
            </a:r>
            <a:r>
              <a:rPr lang="fr-FR" sz="3600" b="1" dirty="0" err="1">
                <a:solidFill>
                  <a:schemeClr val="accent2">
                    <a:lumMod val="50000"/>
                  </a:schemeClr>
                </a:solidFill>
              </a:rPr>
              <a:t>growth</a:t>
            </a:r>
            <a:r>
              <a:rPr lang="fr-FR" sz="3600" b="1" dirty="0">
                <a:solidFill>
                  <a:schemeClr val="accent2">
                    <a:lumMod val="50000"/>
                  </a:schemeClr>
                </a:solidFill>
              </a:rPr>
              <a:t> </a:t>
            </a:r>
            <a:r>
              <a:rPr lang="fr-FR" sz="3600" b="1" dirty="0" err="1">
                <a:solidFill>
                  <a:schemeClr val="accent2">
                    <a:lumMod val="50000"/>
                  </a:schemeClr>
                </a:solidFill>
              </a:rPr>
              <a:t>sectors</a:t>
            </a:r>
            <a:endParaRPr lang="fr-FR" sz="3600" b="1" dirty="0">
              <a:solidFill>
                <a:schemeClr val="accent2">
                  <a:lumMod val="50000"/>
                </a:schemeClr>
              </a:solidFill>
            </a:endParaRPr>
          </a:p>
        </p:txBody>
      </p:sp>
      <p:sp>
        <p:nvSpPr>
          <p:cNvPr id="15" name="ZoneTexte 14">
            <a:extLst>
              <a:ext uri="{FF2B5EF4-FFF2-40B4-BE49-F238E27FC236}">
                <a16:creationId xmlns:a16="http://schemas.microsoft.com/office/drawing/2014/main" id="{332FEFC8-5465-22D6-D900-5FB4F526A830}"/>
              </a:ext>
            </a:extLst>
          </p:cNvPr>
          <p:cNvSpPr txBox="1"/>
          <p:nvPr/>
        </p:nvSpPr>
        <p:spPr>
          <a:xfrm>
            <a:off x="530713" y="1642023"/>
            <a:ext cx="8218583" cy="3170099"/>
          </a:xfrm>
          <a:prstGeom prst="rect">
            <a:avLst/>
          </a:prstGeom>
          <a:solidFill>
            <a:schemeClr val="bg1"/>
          </a:solidFill>
        </p:spPr>
        <p:txBody>
          <a:bodyPr wrap="square">
            <a:spAutoFit/>
          </a:bodyPr>
          <a:lstStyle/>
          <a:p>
            <a:pPr marL="514350" indent="-514350">
              <a:buFont typeface="+mj-lt"/>
              <a:buAutoNum type="arabicPeriod"/>
            </a:pPr>
            <a:r>
              <a:rPr lang="fr-FR" sz="2000" dirty="0">
                <a:solidFill>
                  <a:schemeClr val="accent2">
                    <a:lumMod val="50000"/>
                  </a:schemeClr>
                </a:solidFill>
              </a:rPr>
              <a:t>Agriculture</a:t>
            </a:r>
          </a:p>
          <a:p>
            <a:pPr marL="514350" indent="-514350">
              <a:buFont typeface="+mj-lt"/>
              <a:buAutoNum type="arabicPeriod"/>
            </a:pPr>
            <a:r>
              <a:rPr lang="fr-FR" sz="2000" dirty="0">
                <a:solidFill>
                  <a:schemeClr val="accent2">
                    <a:lumMod val="50000"/>
                  </a:schemeClr>
                </a:solidFill>
              </a:rPr>
              <a:t>Agri-</a:t>
            </a:r>
            <a:r>
              <a:rPr lang="fr-FR" sz="2000" dirty="0" err="1">
                <a:solidFill>
                  <a:schemeClr val="accent2">
                    <a:lumMod val="50000"/>
                  </a:schemeClr>
                </a:solidFill>
              </a:rPr>
              <a:t>food</a:t>
            </a:r>
            <a:endParaRPr lang="fr-FR" sz="2000" dirty="0">
              <a:solidFill>
                <a:schemeClr val="accent2">
                  <a:lumMod val="50000"/>
                </a:schemeClr>
              </a:solidFill>
            </a:endParaRPr>
          </a:p>
          <a:p>
            <a:pPr marL="514350" indent="-514350">
              <a:buFont typeface="+mj-lt"/>
              <a:buAutoNum type="arabicPeriod"/>
            </a:pPr>
            <a:r>
              <a:rPr lang="fr-FR" sz="2000" dirty="0" err="1">
                <a:solidFill>
                  <a:schemeClr val="accent2">
                    <a:lumMod val="50000"/>
                  </a:schemeClr>
                </a:solidFill>
              </a:rPr>
              <a:t>Manufacturing</a:t>
            </a:r>
            <a:endParaRPr lang="fr-FR" sz="2000" dirty="0">
              <a:solidFill>
                <a:schemeClr val="accent2">
                  <a:lumMod val="50000"/>
                </a:schemeClr>
              </a:solidFill>
            </a:endParaRPr>
          </a:p>
          <a:p>
            <a:pPr marL="514350" indent="-514350">
              <a:buFont typeface="+mj-lt"/>
              <a:buAutoNum type="arabicPeriod"/>
            </a:pPr>
            <a:r>
              <a:rPr lang="fr-FR" sz="2000" dirty="0">
                <a:solidFill>
                  <a:schemeClr val="accent2">
                    <a:lumMod val="50000"/>
                  </a:schemeClr>
                </a:solidFill>
              </a:rPr>
              <a:t>Infrastructure / Corridors</a:t>
            </a:r>
          </a:p>
          <a:p>
            <a:pPr marL="514350" indent="-514350">
              <a:buFont typeface="+mj-lt"/>
              <a:buAutoNum type="arabicPeriod"/>
            </a:pPr>
            <a:r>
              <a:rPr lang="fr-FR" sz="2000" dirty="0">
                <a:solidFill>
                  <a:schemeClr val="accent2">
                    <a:lumMod val="50000"/>
                  </a:schemeClr>
                </a:solidFill>
              </a:rPr>
              <a:t>Transportation-</a:t>
            </a:r>
            <a:r>
              <a:rPr lang="fr-FR" sz="2000" dirty="0" err="1">
                <a:solidFill>
                  <a:schemeClr val="accent2">
                    <a:lumMod val="50000"/>
                  </a:schemeClr>
                </a:solidFill>
              </a:rPr>
              <a:t>Logistics</a:t>
            </a:r>
            <a:endParaRPr lang="fr-FR" sz="2000" dirty="0">
              <a:solidFill>
                <a:schemeClr val="accent2">
                  <a:lumMod val="50000"/>
                </a:schemeClr>
              </a:solidFill>
            </a:endParaRPr>
          </a:p>
          <a:p>
            <a:pPr marL="514350" indent="-514350">
              <a:buFont typeface="+mj-lt"/>
              <a:buAutoNum type="arabicPeriod"/>
            </a:pPr>
            <a:r>
              <a:rPr lang="fr-FR" sz="2000" dirty="0">
                <a:solidFill>
                  <a:schemeClr val="accent2">
                    <a:lumMod val="50000"/>
                  </a:schemeClr>
                </a:solidFill>
              </a:rPr>
              <a:t>Blue Economy</a:t>
            </a:r>
          </a:p>
          <a:p>
            <a:pPr marL="514350" indent="-514350">
              <a:buFont typeface="+mj-lt"/>
              <a:buAutoNum type="arabicPeriod"/>
            </a:pPr>
            <a:r>
              <a:rPr lang="fr-FR" sz="2000" dirty="0">
                <a:solidFill>
                  <a:schemeClr val="accent2">
                    <a:lumMod val="50000"/>
                  </a:schemeClr>
                </a:solidFill>
              </a:rPr>
              <a:t>Healthcare Equipment and Pharmaceuticals</a:t>
            </a:r>
          </a:p>
          <a:p>
            <a:pPr marL="514350" indent="-514350">
              <a:buFont typeface="+mj-lt"/>
              <a:buAutoNum type="arabicPeriod"/>
            </a:pPr>
            <a:r>
              <a:rPr lang="fr-FR" sz="2000" dirty="0">
                <a:solidFill>
                  <a:schemeClr val="accent2">
                    <a:lumMod val="50000"/>
                  </a:schemeClr>
                </a:solidFill>
              </a:rPr>
              <a:t>Tourism</a:t>
            </a:r>
          </a:p>
          <a:p>
            <a:pPr marL="514350" indent="-514350">
              <a:buFont typeface="+mj-lt"/>
              <a:buAutoNum type="arabicPeriod"/>
            </a:pPr>
            <a:r>
              <a:rPr lang="fr-FR" sz="2000" dirty="0">
                <a:solidFill>
                  <a:schemeClr val="accent2">
                    <a:lumMod val="50000"/>
                  </a:schemeClr>
                </a:solidFill>
              </a:rPr>
              <a:t>ITC</a:t>
            </a:r>
          </a:p>
          <a:p>
            <a:pPr marL="514350" indent="-514350">
              <a:buFont typeface="+mj-lt"/>
              <a:buAutoNum type="arabicPeriod"/>
            </a:pPr>
            <a:r>
              <a:rPr lang="fr-FR" sz="2000" dirty="0">
                <a:solidFill>
                  <a:schemeClr val="accent2">
                    <a:lumMod val="50000"/>
                  </a:schemeClr>
                </a:solidFill>
              </a:rPr>
              <a:t>Professional Services</a:t>
            </a:r>
          </a:p>
        </p:txBody>
      </p:sp>
      <p:sp>
        <p:nvSpPr>
          <p:cNvPr id="5" name="ZoneTexte 4">
            <a:extLst>
              <a:ext uri="{FF2B5EF4-FFF2-40B4-BE49-F238E27FC236}">
                <a16:creationId xmlns:a16="http://schemas.microsoft.com/office/drawing/2014/main" id="{091411FC-1C98-AB92-3B05-D1FB81E08075}"/>
              </a:ext>
            </a:extLst>
          </p:cNvPr>
          <p:cNvSpPr txBox="1"/>
          <p:nvPr/>
        </p:nvSpPr>
        <p:spPr>
          <a:xfrm>
            <a:off x="395246" y="4900815"/>
            <a:ext cx="8071420" cy="646331"/>
          </a:xfrm>
          <a:prstGeom prst="rect">
            <a:avLst/>
          </a:prstGeom>
          <a:noFill/>
        </p:spPr>
        <p:txBody>
          <a:bodyPr wrap="square">
            <a:spAutoFit/>
          </a:bodyPr>
          <a:lstStyle/>
          <a:p>
            <a:r>
              <a:rPr lang="fr-FR" sz="3600" b="1" dirty="0">
                <a:solidFill>
                  <a:schemeClr val="accent2">
                    <a:lumMod val="50000"/>
                  </a:schemeClr>
                </a:solidFill>
              </a:rPr>
              <a:t>Intra-OIC export </a:t>
            </a:r>
            <a:r>
              <a:rPr lang="fr-FR" sz="3600" b="1" dirty="0" err="1">
                <a:solidFill>
                  <a:schemeClr val="accent2">
                    <a:lumMod val="50000"/>
                  </a:schemeClr>
                </a:solidFill>
              </a:rPr>
              <a:t>potential</a:t>
            </a:r>
            <a:r>
              <a:rPr lang="fr-FR" sz="3600" b="1" dirty="0">
                <a:solidFill>
                  <a:schemeClr val="accent2">
                    <a:lumMod val="50000"/>
                  </a:schemeClr>
                </a:solidFill>
              </a:rPr>
              <a:t>: $22 </a:t>
            </a:r>
            <a:r>
              <a:rPr lang="fr-FR" sz="3600" b="1" dirty="0" err="1">
                <a:solidFill>
                  <a:schemeClr val="accent2">
                    <a:lumMod val="50000"/>
                  </a:schemeClr>
                </a:solidFill>
              </a:rPr>
              <a:t>bn</a:t>
            </a:r>
            <a:r>
              <a:rPr lang="fr-FR" sz="3600" b="1" dirty="0">
                <a:solidFill>
                  <a:schemeClr val="accent2">
                    <a:lumMod val="50000"/>
                  </a:schemeClr>
                </a:solidFill>
              </a:rPr>
              <a:t>.</a:t>
            </a:r>
          </a:p>
        </p:txBody>
      </p:sp>
      <p:sp>
        <p:nvSpPr>
          <p:cNvPr id="9" name="ZoneTexte 8">
            <a:extLst>
              <a:ext uri="{FF2B5EF4-FFF2-40B4-BE49-F238E27FC236}">
                <a16:creationId xmlns:a16="http://schemas.microsoft.com/office/drawing/2014/main" id="{2E87A403-1FE7-FD34-7849-6E97E9B8681B}"/>
              </a:ext>
            </a:extLst>
          </p:cNvPr>
          <p:cNvSpPr txBox="1"/>
          <p:nvPr/>
        </p:nvSpPr>
        <p:spPr>
          <a:xfrm>
            <a:off x="530712" y="5635839"/>
            <a:ext cx="8997109" cy="1323439"/>
          </a:xfrm>
          <a:prstGeom prst="rect">
            <a:avLst/>
          </a:prstGeom>
          <a:noFill/>
        </p:spPr>
        <p:txBody>
          <a:bodyPr wrap="square">
            <a:spAutoFit/>
          </a:bodyPr>
          <a:lstStyle/>
          <a:p>
            <a:r>
              <a:rPr lang="en-US" sz="2000" dirty="0">
                <a:solidFill>
                  <a:schemeClr val="accent2">
                    <a:lumMod val="50000"/>
                  </a:schemeClr>
                </a:solidFill>
              </a:rPr>
              <a:t>The products with greatest export potential from OIC to OIC are Precious metals, Plastics &amp; rubber, and Machinery, electricity. Precious metals shows the largest absolute difference between potential and actual exports in value terms, leaving room to realize additional </a:t>
            </a:r>
            <a:r>
              <a:rPr lang="en-US" sz="2000" b="1" dirty="0">
                <a:solidFill>
                  <a:schemeClr val="accent2">
                    <a:lumMod val="50000"/>
                  </a:schemeClr>
                </a:solidFill>
              </a:rPr>
              <a:t>exports worth $22 bn.</a:t>
            </a:r>
            <a:endParaRPr lang="fr-FR" sz="2000" b="1" dirty="0">
              <a:solidFill>
                <a:schemeClr val="accent2">
                  <a:lumMod val="50000"/>
                </a:schemeClr>
              </a:solidFill>
            </a:endParaRPr>
          </a:p>
        </p:txBody>
      </p:sp>
      <p:sp>
        <p:nvSpPr>
          <p:cNvPr id="13" name="ZoneTexte 12">
            <a:extLst>
              <a:ext uri="{FF2B5EF4-FFF2-40B4-BE49-F238E27FC236}">
                <a16:creationId xmlns:a16="http://schemas.microsoft.com/office/drawing/2014/main" id="{BB4F1F11-8C55-C563-E33D-E2AEE0F53436}"/>
              </a:ext>
            </a:extLst>
          </p:cNvPr>
          <p:cNvSpPr txBox="1"/>
          <p:nvPr/>
        </p:nvSpPr>
        <p:spPr>
          <a:xfrm>
            <a:off x="369064" y="253226"/>
            <a:ext cx="10545369" cy="523220"/>
          </a:xfrm>
          <a:prstGeom prst="rect">
            <a:avLst/>
          </a:prstGeom>
          <a:noFill/>
        </p:spPr>
        <p:txBody>
          <a:bodyPr wrap="square">
            <a:spAutoFit/>
          </a:bodyPr>
          <a:lstStyle/>
          <a:p>
            <a:pPr algn="just">
              <a:spcAft>
                <a:spcPts val="1440"/>
              </a:spcAft>
            </a:pPr>
            <a:r>
              <a:rPr lang="en-US" sz="2800" dirty="0">
                <a:solidFill>
                  <a:srgbClr val="002060"/>
                </a:solidFill>
              </a:rPr>
              <a:t>Opportunities for the Potential Expansion of the TPS-OIC </a:t>
            </a:r>
          </a:p>
        </p:txBody>
      </p:sp>
      <p:pic>
        <p:nvPicPr>
          <p:cNvPr id="2" name="Picture 2" descr="COMCEC Logo - COMCEC">
            <a:extLst>
              <a:ext uri="{FF2B5EF4-FFF2-40B4-BE49-F238E27FC236}">
                <a16:creationId xmlns:a16="http://schemas.microsoft.com/office/drawing/2014/main" id="{FF26F8F0-999E-CC29-AB9B-6674B82CADC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666561" y="7360691"/>
            <a:ext cx="1901373" cy="8105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66670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F6349A-01A5-ED9E-39DE-72369FE748B5}"/>
            </a:ext>
          </a:extLst>
        </p:cNvPr>
        <p:cNvGrpSpPr/>
        <p:nvPr/>
      </p:nvGrpSpPr>
      <p:grpSpPr>
        <a:xfrm>
          <a:off x="0" y="0"/>
          <a:ext cx="0" cy="0"/>
          <a:chOff x="0" y="0"/>
          <a:chExt cx="0" cy="0"/>
        </a:xfrm>
      </p:grpSpPr>
      <p:pic>
        <p:nvPicPr>
          <p:cNvPr id="10" name="Image 9" descr="LOGO-FOND-COLORE">
            <a:extLst>
              <a:ext uri="{FF2B5EF4-FFF2-40B4-BE49-F238E27FC236}">
                <a16:creationId xmlns:a16="http://schemas.microsoft.com/office/drawing/2014/main" id="{B7BD94D8-4218-AC4D-5E69-0563E2297D9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2423" y="7541924"/>
            <a:ext cx="714501" cy="629354"/>
          </a:xfrm>
          <a:prstGeom prst="rect">
            <a:avLst/>
          </a:prstGeom>
          <a:noFill/>
          <a:ln>
            <a:noFill/>
          </a:ln>
        </p:spPr>
      </p:pic>
      <p:pic>
        <p:nvPicPr>
          <p:cNvPr id="11" name="Picture 5">
            <a:extLst>
              <a:ext uri="{FF2B5EF4-FFF2-40B4-BE49-F238E27FC236}">
                <a16:creationId xmlns:a16="http://schemas.microsoft.com/office/drawing/2014/main" id="{8EC92A96-158A-7E75-459F-C7E8EF1BEDBB}"/>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461581" y="7492797"/>
            <a:ext cx="714501" cy="678482"/>
          </a:xfrm>
          <a:prstGeom prst="rect">
            <a:avLst/>
          </a:prstGeom>
          <a:noFill/>
          <a:ln>
            <a:noFill/>
          </a:ln>
        </p:spPr>
      </p:pic>
      <p:pic>
        <p:nvPicPr>
          <p:cNvPr id="12" name="Resim 2">
            <a:extLst>
              <a:ext uri="{FF2B5EF4-FFF2-40B4-BE49-F238E27FC236}">
                <a16:creationId xmlns:a16="http://schemas.microsoft.com/office/drawing/2014/main" id="{0EBF45CD-5247-B6C5-EBCA-4765E3AD2A04}"/>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2790739" y="7378097"/>
            <a:ext cx="1839662" cy="793181"/>
          </a:xfrm>
          <a:prstGeom prst="rect">
            <a:avLst/>
          </a:prstGeom>
          <a:noFill/>
          <a:ln>
            <a:noFill/>
          </a:ln>
        </p:spPr>
      </p:pic>
      <p:cxnSp>
        <p:nvCxnSpPr>
          <p:cNvPr id="6" name="Connecteur droit 5">
            <a:extLst>
              <a:ext uri="{FF2B5EF4-FFF2-40B4-BE49-F238E27FC236}">
                <a16:creationId xmlns:a16="http://schemas.microsoft.com/office/drawing/2014/main" id="{3889B740-AC07-F442-3AE5-67715F4B8EF4}"/>
              </a:ext>
            </a:extLst>
          </p:cNvPr>
          <p:cNvCxnSpPr>
            <a:cxnSpLocks/>
          </p:cNvCxnSpPr>
          <p:nvPr/>
        </p:nvCxnSpPr>
        <p:spPr>
          <a:xfrm>
            <a:off x="0" y="817138"/>
            <a:ext cx="14630400"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17" name="ZoneTexte 16">
            <a:extLst>
              <a:ext uri="{FF2B5EF4-FFF2-40B4-BE49-F238E27FC236}">
                <a16:creationId xmlns:a16="http://schemas.microsoft.com/office/drawing/2014/main" id="{B11E1398-2A79-4F2A-55AE-4DF3ECC35D20}"/>
              </a:ext>
            </a:extLst>
          </p:cNvPr>
          <p:cNvSpPr txBox="1"/>
          <p:nvPr/>
        </p:nvSpPr>
        <p:spPr>
          <a:xfrm>
            <a:off x="0" y="858597"/>
            <a:ext cx="14630400" cy="523220"/>
          </a:xfrm>
          <a:prstGeom prst="rect">
            <a:avLst/>
          </a:prstGeom>
          <a:solidFill>
            <a:schemeClr val="bg2"/>
          </a:solidFill>
        </p:spPr>
        <p:txBody>
          <a:bodyPr wrap="square">
            <a:spAutoFit/>
          </a:bodyPr>
          <a:lstStyle/>
          <a:p>
            <a:pPr algn="ctr"/>
            <a:r>
              <a:rPr lang="en-US" sz="2800" b="1" dirty="0">
                <a:solidFill>
                  <a:schemeClr val="accent2">
                    <a:lumMod val="50000"/>
                  </a:schemeClr>
                </a:solidFill>
              </a:rPr>
              <a:t>The TPS-OIC is a main tool for capturing the intra-OIC export potential</a:t>
            </a:r>
            <a:endParaRPr lang="fr-FR" sz="2800" b="1" dirty="0">
              <a:solidFill>
                <a:schemeClr val="accent2">
                  <a:lumMod val="50000"/>
                </a:schemeClr>
              </a:solidFill>
            </a:endParaRPr>
          </a:p>
        </p:txBody>
      </p:sp>
      <p:sp>
        <p:nvSpPr>
          <p:cNvPr id="8" name="ZoneTexte 7">
            <a:extLst>
              <a:ext uri="{FF2B5EF4-FFF2-40B4-BE49-F238E27FC236}">
                <a16:creationId xmlns:a16="http://schemas.microsoft.com/office/drawing/2014/main" id="{B848BADB-B7B8-506D-38C0-2F782FC39CDE}"/>
              </a:ext>
            </a:extLst>
          </p:cNvPr>
          <p:cNvSpPr txBox="1"/>
          <p:nvPr/>
        </p:nvSpPr>
        <p:spPr>
          <a:xfrm>
            <a:off x="295634" y="154013"/>
            <a:ext cx="12000999" cy="584775"/>
          </a:xfrm>
          <a:prstGeom prst="rect">
            <a:avLst/>
          </a:prstGeom>
          <a:noFill/>
        </p:spPr>
        <p:txBody>
          <a:bodyPr wrap="square">
            <a:spAutoFit/>
          </a:bodyPr>
          <a:lstStyle/>
          <a:p>
            <a:pPr algn="just">
              <a:spcAft>
                <a:spcPts val="1440"/>
              </a:spcAft>
            </a:pPr>
            <a:r>
              <a:rPr lang="en-US" sz="3200" dirty="0">
                <a:solidFill>
                  <a:srgbClr val="002060"/>
                </a:solidFill>
              </a:rPr>
              <a:t>Opportunities for the Potential Expansion of the TPS-OIC </a:t>
            </a:r>
          </a:p>
        </p:txBody>
      </p:sp>
      <p:pic>
        <p:nvPicPr>
          <p:cNvPr id="3" name="Image 2" descr="Une image contenant texte, capture d’écran, Police, nombre&#10;&#10;Le contenu généré par l’IA peut être incorrect.">
            <a:extLst>
              <a:ext uri="{FF2B5EF4-FFF2-40B4-BE49-F238E27FC236}">
                <a16:creationId xmlns:a16="http://schemas.microsoft.com/office/drawing/2014/main" id="{3A9E5D20-CF66-2483-C2CC-DE5AD5D226DD}"/>
              </a:ext>
            </a:extLst>
          </p:cNvPr>
          <p:cNvPicPr>
            <a:picLocks noChangeAspect="1"/>
          </p:cNvPicPr>
          <p:nvPr/>
        </p:nvPicPr>
        <p:blipFill>
          <a:blip r:embed="rId6"/>
          <a:stretch>
            <a:fillRect/>
          </a:stretch>
        </p:blipFill>
        <p:spPr>
          <a:xfrm>
            <a:off x="1495654" y="1576684"/>
            <a:ext cx="11360856" cy="5770373"/>
          </a:xfrm>
          <a:prstGeom prst="rect">
            <a:avLst/>
          </a:prstGeom>
        </p:spPr>
      </p:pic>
    </p:spTree>
    <p:extLst>
      <p:ext uri="{BB962C8B-B14F-4D97-AF65-F5344CB8AC3E}">
        <p14:creationId xmlns:p14="http://schemas.microsoft.com/office/powerpoint/2010/main" val="9128970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E717898-94C7-769A-8BA6-8FAD1E1094C2}"/>
              </a:ext>
            </a:extLst>
          </p:cNvPr>
          <p:cNvSpPr/>
          <p:nvPr/>
        </p:nvSpPr>
        <p:spPr>
          <a:xfrm>
            <a:off x="12832490" y="7652379"/>
            <a:ext cx="1901373" cy="523220"/>
          </a:xfrm>
          <a:prstGeom prst="rect">
            <a:avLst/>
          </a:prstGeom>
          <a:solidFill>
            <a:schemeClr val="bg1"/>
          </a:solidFill>
          <a:ln>
            <a:solidFill>
              <a:schemeClr val="bg1"/>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p>
        </p:txBody>
      </p:sp>
      <p:pic>
        <p:nvPicPr>
          <p:cNvPr id="7" name="Image 6">
            <a:extLst>
              <a:ext uri="{FF2B5EF4-FFF2-40B4-BE49-F238E27FC236}">
                <a16:creationId xmlns:a16="http://schemas.microsoft.com/office/drawing/2014/main" id="{B6D6EB79-8242-A9A4-D442-23564D0AC6A6}"/>
              </a:ext>
            </a:extLst>
          </p:cNvPr>
          <p:cNvPicPr>
            <a:picLocks noChangeAspect="1"/>
          </p:cNvPicPr>
          <p:nvPr/>
        </p:nvPicPr>
        <p:blipFill>
          <a:blip r:embed="rId3"/>
          <a:stretch>
            <a:fillRect/>
          </a:stretch>
        </p:blipFill>
        <p:spPr>
          <a:xfrm>
            <a:off x="7315200" y="7496815"/>
            <a:ext cx="987151" cy="709224"/>
          </a:xfrm>
          <a:prstGeom prst="rect">
            <a:avLst/>
          </a:prstGeom>
        </p:spPr>
      </p:pic>
      <p:pic>
        <p:nvPicPr>
          <p:cNvPr id="8" name="Image 7" descr="LOGO-FOND-COLORE">
            <a:extLst>
              <a:ext uri="{FF2B5EF4-FFF2-40B4-BE49-F238E27FC236}">
                <a16:creationId xmlns:a16="http://schemas.microsoft.com/office/drawing/2014/main" id="{34FB4344-D66C-1C1E-32F5-D6F142336819}"/>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31968" y="7313514"/>
            <a:ext cx="961058" cy="862085"/>
          </a:xfrm>
          <a:prstGeom prst="rect">
            <a:avLst/>
          </a:prstGeom>
          <a:noFill/>
          <a:ln>
            <a:noFill/>
          </a:ln>
        </p:spPr>
      </p:pic>
      <p:pic>
        <p:nvPicPr>
          <p:cNvPr id="2" name="Image 1">
            <a:extLst>
              <a:ext uri="{FF2B5EF4-FFF2-40B4-BE49-F238E27FC236}">
                <a16:creationId xmlns:a16="http://schemas.microsoft.com/office/drawing/2014/main" id="{B96D36E9-FDB3-DF1D-4830-3740087262A6}"/>
              </a:ext>
            </a:extLst>
          </p:cNvPr>
          <p:cNvPicPr>
            <a:picLocks noChangeAspect="1"/>
          </p:cNvPicPr>
          <p:nvPr/>
        </p:nvPicPr>
        <p:blipFill>
          <a:blip r:embed="rId5"/>
          <a:stretch>
            <a:fillRect/>
          </a:stretch>
        </p:blipFill>
        <p:spPr>
          <a:xfrm>
            <a:off x="12767607" y="7496815"/>
            <a:ext cx="1741608" cy="523220"/>
          </a:xfrm>
          <a:prstGeom prst="rect">
            <a:avLst/>
          </a:prstGeom>
        </p:spPr>
      </p:pic>
      <p:cxnSp>
        <p:nvCxnSpPr>
          <p:cNvPr id="6" name="Connecteur droit 5">
            <a:extLst>
              <a:ext uri="{FF2B5EF4-FFF2-40B4-BE49-F238E27FC236}">
                <a16:creationId xmlns:a16="http://schemas.microsoft.com/office/drawing/2014/main" id="{2BB23B82-ABA6-CAF9-4B5C-B8F85122193F}"/>
              </a:ext>
            </a:extLst>
          </p:cNvPr>
          <p:cNvCxnSpPr>
            <a:cxnSpLocks/>
          </p:cNvCxnSpPr>
          <p:nvPr/>
        </p:nvCxnSpPr>
        <p:spPr>
          <a:xfrm>
            <a:off x="0" y="839611"/>
            <a:ext cx="14630400"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10" name="ZoneTexte 9">
            <a:extLst>
              <a:ext uri="{FF2B5EF4-FFF2-40B4-BE49-F238E27FC236}">
                <a16:creationId xmlns:a16="http://schemas.microsoft.com/office/drawing/2014/main" id="{26E54E84-0B4A-B039-F967-E61932E1C5CF}"/>
              </a:ext>
            </a:extLst>
          </p:cNvPr>
          <p:cNvSpPr txBox="1"/>
          <p:nvPr/>
        </p:nvSpPr>
        <p:spPr>
          <a:xfrm>
            <a:off x="0" y="842647"/>
            <a:ext cx="14630400" cy="523220"/>
          </a:xfrm>
          <a:prstGeom prst="rect">
            <a:avLst/>
          </a:prstGeom>
          <a:solidFill>
            <a:schemeClr val="bg2"/>
          </a:solidFill>
        </p:spPr>
        <p:txBody>
          <a:bodyPr wrap="square">
            <a:spAutoFit/>
          </a:bodyPr>
          <a:lstStyle/>
          <a:p>
            <a:pPr algn="ctr"/>
            <a:r>
              <a:rPr lang="en-US" sz="2800" b="1" dirty="0">
                <a:solidFill>
                  <a:schemeClr val="accent2">
                    <a:lumMod val="50000"/>
                  </a:schemeClr>
                </a:solidFill>
              </a:rPr>
              <a:t>Example of potential by country (</a:t>
            </a:r>
            <a:r>
              <a:rPr lang="fr-FR" sz="2800" b="1" dirty="0">
                <a:solidFill>
                  <a:schemeClr val="accent2">
                    <a:lumMod val="50000"/>
                  </a:schemeClr>
                </a:solidFill>
              </a:rPr>
              <a:t>Türkiye</a:t>
            </a:r>
            <a:r>
              <a:rPr lang="en-US" sz="2800" b="1" dirty="0">
                <a:solidFill>
                  <a:schemeClr val="accent2">
                    <a:lumMod val="50000"/>
                  </a:schemeClr>
                </a:solidFill>
              </a:rPr>
              <a:t>)</a:t>
            </a:r>
            <a:endParaRPr lang="fr-FR" sz="2800" b="1" dirty="0">
              <a:solidFill>
                <a:schemeClr val="accent2">
                  <a:lumMod val="50000"/>
                </a:schemeClr>
              </a:solidFill>
            </a:endParaRPr>
          </a:p>
        </p:txBody>
      </p:sp>
      <p:sp>
        <p:nvSpPr>
          <p:cNvPr id="12" name="ZoneTexte 11">
            <a:extLst>
              <a:ext uri="{FF2B5EF4-FFF2-40B4-BE49-F238E27FC236}">
                <a16:creationId xmlns:a16="http://schemas.microsoft.com/office/drawing/2014/main" id="{81CB8CE5-A9F2-672E-1226-681A3BE48F6D}"/>
              </a:ext>
            </a:extLst>
          </p:cNvPr>
          <p:cNvSpPr txBox="1"/>
          <p:nvPr/>
        </p:nvSpPr>
        <p:spPr>
          <a:xfrm>
            <a:off x="612497" y="160827"/>
            <a:ext cx="12530297" cy="584775"/>
          </a:xfrm>
          <a:prstGeom prst="rect">
            <a:avLst/>
          </a:prstGeom>
          <a:noFill/>
        </p:spPr>
        <p:txBody>
          <a:bodyPr wrap="square">
            <a:spAutoFit/>
          </a:bodyPr>
          <a:lstStyle/>
          <a:p>
            <a:pPr algn="just">
              <a:spcAft>
                <a:spcPts val="1440"/>
              </a:spcAft>
            </a:pPr>
            <a:r>
              <a:rPr lang="en-US" sz="3200" dirty="0">
                <a:solidFill>
                  <a:srgbClr val="002060"/>
                </a:solidFill>
                <a:latin typeface="Instrument Sans Semi Bold" pitchFamily="34" charset="0"/>
              </a:rPr>
              <a:t>Opportunities for the Potential Expansion of the TPS-OIC </a:t>
            </a:r>
          </a:p>
        </p:txBody>
      </p:sp>
      <p:pic>
        <p:nvPicPr>
          <p:cNvPr id="4" name="Image 3" descr="Une image contenant texte, capture d’écran, Police, nombre">
            <a:extLst>
              <a:ext uri="{FF2B5EF4-FFF2-40B4-BE49-F238E27FC236}">
                <a16:creationId xmlns:a16="http://schemas.microsoft.com/office/drawing/2014/main" id="{B3A2FB2E-59D1-3BB5-C060-BCCD25BEAFC3}"/>
              </a:ext>
            </a:extLst>
          </p:cNvPr>
          <p:cNvPicPr>
            <a:picLocks noChangeAspect="1"/>
          </p:cNvPicPr>
          <p:nvPr/>
        </p:nvPicPr>
        <p:blipFill>
          <a:blip r:embed="rId6"/>
          <a:stretch>
            <a:fillRect/>
          </a:stretch>
        </p:blipFill>
        <p:spPr>
          <a:xfrm>
            <a:off x="1320800" y="1744861"/>
            <a:ext cx="11051822" cy="5131689"/>
          </a:xfrm>
          <a:prstGeom prst="rect">
            <a:avLst/>
          </a:prstGeom>
        </p:spPr>
      </p:pic>
    </p:spTree>
    <p:extLst>
      <p:ext uri="{BB962C8B-B14F-4D97-AF65-F5344CB8AC3E}">
        <p14:creationId xmlns:p14="http://schemas.microsoft.com/office/powerpoint/2010/main" val="28519483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8E78F4-354E-0AA0-70E7-190977B5C9C8}"/>
            </a:ext>
          </a:extLst>
        </p:cNvPr>
        <p:cNvGrpSpPr/>
        <p:nvPr/>
      </p:nvGrpSpPr>
      <p:grpSpPr>
        <a:xfrm>
          <a:off x="0" y="0"/>
          <a:ext cx="0" cy="0"/>
          <a:chOff x="0" y="0"/>
          <a:chExt cx="0" cy="0"/>
        </a:xfrm>
      </p:grpSpPr>
      <p:pic>
        <p:nvPicPr>
          <p:cNvPr id="10" name="Image 9" descr="LOGO-FOND-COLORE">
            <a:extLst>
              <a:ext uri="{FF2B5EF4-FFF2-40B4-BE49-F238E27FC236}">
                <a16:creationId xmlns:a16="http://schemas.microsoft.com/office/drawing/2014/main" id="{64BFEE5E-5CEA-7369-6977-6A50408FC6B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4336" y="7249033"/>
            <a:ext cx="1064468" cy="937615"/>
          </a:xfrm>
          <a:prstGeom prst="rect">
            <a:avLst/>
          </a:prstGeom>
          <a:noFill/>
          <a:ln>
            <a:noFill/>
          </a:ln>
        </p:spPr>
      </p:pic>
      <p:pic>
        <p:nvPicPr>
          <p:cNvPr id="11" name="Picture 5">
            <a:extLst>
              <a:ext uri="{FF2B5EF4-FFF2-40B4-BE49-F238E27FC236}">
                <a16:creationId xmlns:a16="http://schemas.microsoft.com/office/drawing/2014/main" id="{AA0E6228-34C9-07A6-C06F-F329537E2BBD}"/>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669373" y="7367595"/>
            <a:ext cx="1206159" cy="803684"/>
          </a:xfrm>
          <a:prstGeom prst="rect">
            <a:avLst/>
          </a:prstGeom>
          <a:noFill/>
          <a:ln>
            <a:noFill/>
          </a:ln>
        </p:spPr>
      </p:pic>
      <p:pic>
        <p:nvPicPr>
          <p:cNvPr id="1026" name="Picture 2" descr="COMCEC Logo - COMCEC">
            <a:extLst>
              <a:ext uri="{FF2B5EF4-FFF2-40B4-BE49-F238E27FC236}">
                <a16:creationId xmlns:a16="http://schemas.microsoft.com/office/drawing/2014/main" id="{F9745490-B6AE-ECCF-6862-370E069AEBE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850832" y="7174312"/>
            <a:ext cx="1779568" cy="1012336"/>
          </a:xfrm>
          <a:prstGeom prst="rect">
            <a:avLst/>
          </a:prstGeom>
          <a:noFill/>
          <a:extLst>
            <a:ext uri="{909E8E84-426E-40DD-AFC4-6F175D3DCCD1}">
              <a14:hiddenFill xmlns:a14="http://schemas.microsoft.com/office/drawing/2010/main">
                <a:solidFill>
                  <a:srgbClr val="FFFFFF"/>
                </a:solidFill>
              </a14:hiddenFill>
            </a:ext>
          </a:extLst>
        </p:spPr>
      </p:pic>
      <p:sp>
        <p:nvSpPr>
          <p:cNvPr id="5" name="ZoneTexte 4">
            <a:extLst>
              <a:ext uri="{FF2B5EF4-FFF2-40B4-BE49-F238E27FC236}">
                <a16:creationId xmlns:a16="http://schemas.microsoft.com/office/drawing/2014/main" id="{B3FE0F10-F83A-E79C-A64C-D8BE98769226}"/>
              </a:ext>
            </a:extLst>
          </p:cNvPr>
          <p:cNvSpPr txBox="1"/>
          <p:nvPr/>
        </p:nvSpPr>
        <p:spPr>
          <a:xfrm>
            <a:off x="198657" y="249678"/>
            <a:ext cx="11245664" cy="646331"/>
          </a:xfrm>
          <a:prstGeom prst="rect">
            <a:avLst/>
          </a:prstGeom>
          <a:noFill/>
        </p:spPr>
        <p:txBody>
          <a:bodyPr wrap="square">
            <a:spAutoFit/>
          </a:bodyPr>
          <a:lstStyle/>
          <a:p>
            <a:pPr algn="just">
              <a:spcAft>
                <a:spcPts val="1440"/>
              </a:spcAft>
            </a:pPr>
            <a:r>
              <a:rPr lang="fr-FR" sz="3600" dirty="0" err="1">
                <a:solidFill>
                  <a:srgbClr val="002060"/>
                </a:solidFill>
              </a:rPr>
              <a:t>Outline</a:t>
            </a:r>
            <a:r>
              <a:rPr lang="fr-FR" sz="3600" dirty="0">
                <a:solidFill>
                  <a:srgbClr val="002060"/>
                </a:solidFill>
                <a:latin typeface="Instrument Sans Semi Bold" pitchFamily="34" charset="0"/>
              </a:rPr>
              <a:t> </a:t>
            </a:r>
          </a:p>
        </p:txBody>
      </p:sp>
      <p:cxnSp>
        <p:nvCxnSpPr>
          <p:cNvPr id="6" name="Connecteur droit 5">
            <a:extLst>
              <a:ext uri="{FF2B5EF4-FFF2-40B4-BE49-F238E27FC236}">
                <a16:creationId xmlns:a16="http://schemas.microsoft.com/office/drawing/2014/main" id="{F704549C-D3E7-E9FE-A73C-A846097C9B3C}"/>
              </a:ext>
            </a:extLst>
          </p:cNvPr>
          <p:cNvCxnSpPr>
            <a:cxnSpLocks/>
          </p:cNvCxnSpPr>
          <p:nvPr/>
        </p:nvCxnSpPr>
        <p:spPr>
          <a:xfrm>
            <a:off x="0" y="979535"/>
            <a:ext cx="14630400"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3" name="ZoneTexte 2">
            <a:extLst>
              <a:ext uri="{FF2B5EF4-FFF2-40B4-BE49-F238E27FC236}">
                <a16:creationId xmlns:a16="http://schemas.microsoft.com/office/drawing/2014/main" id="{A916CD95-4695-5D6A-1380-7B7AC7BA0464}"/>
              </a:ext>
            </a:extLst>
          </p:cNvPr>
          <p:cNvSpPr txBox="1"/>
          <p:nvPr/>
        </p:nvSpPr>
        <p:spPr>
          <a:xfrm>
            <a:off x="1081828" y="1851441"/>
            <a:ext cx="11853333" cy="3206006"/>
          </a:xfrm>
          <a:prstGeom prst="rect">
            <a:avLst/>
          </a:prstGeom>
          <a:noFill/>
        </p:spPr>
        <p:txBody>
          <a:bodyPr wrap="square">
            <a:spAutoFit/>
          </a:bodyPr>
          <a:lstStyle/>
          <a:p>
            <a:pPr marL="457200" indent="-457200" algn="just">
              <a:spcAft>
                <a:spcPts val="1440"/>
              </a:spcAft>
              <a:buFont typeface="Arial" panose="020B0604020202020204" pitchFamily="34" charset="0"/>
              <a:buChar char="•"/>
            </a:pPr>
            <a:r>
              <a:rPr lang="en-US" sz="2400" b="1" dirty="0">
                <a:solidFill>
                  <a:srgbClr val="002060"/>
                </a:solidFill>
              </a:rPr>
              <a:t>Introduction: General Context</a:t>
            </a:r>
          </a:p>
          <a:p>
            <a:pPr marL="457200" indent="-457200" algn="just">
              <a:spcAft>
                <a:spcPts val="1440"/>
              </a:spcAft>
              <a:buFont typeface="Arial" panose="020B0604020202020204" pitchFamily="34" charset="0"/>
              <a:buChar char="•"/>
            </a:pPr>
            <a:r>
              <a:rPr lang="en-US" sz="2400" b="1" dirty="0">
                <a:solidFill>
                  <a:srgbClr val="002060"/>
                </a:solidFill>
              </a:rPr>
              <a:t>State of Play of Trade and Investments in the OIC Zone</a:t>
            </a:r>
          </a:p>
          <a:p>
            <a:pPr marL="457200" indent="-457200" algn="just">
              <a:spcAft>
                <a:spcPts val="1440"/>
              </a:spcAft>
              <a:buFont typeface="Arial" panose="020B0604020202020204" pitchFamily="34" charset="0"/>
              <a:buChar char="•"/>
            </a:pPr>
            <a:r>
              <a:rPr lang="en-US" sz="2400" b="1" dirty="0">
                <a:solidFill>
                  <a:srgbClr val="002060"/>
                </a:solidFill>
              </a:rPr>
              <a:t>A Review of the TPS-OIC Tariff Preferences.</a:t>
            </a:r>
          </a:p>
          <a:p>
            <a:pPr marL="457200" indent="-457200" algn="just">
              <a:spcAft>
                <a:spcPts val="1440"/>
              </a:spcAft>
              <a:buFont typeface="Arial" panose="020B0604020202020204" pitchFamily="34" charset="0"/>
              <a:buChar char="•"/>
            </a:pPr>
            <a:r>
              <a:rPr lang="en-US" sz="2400" b="1" dirty="0">
                <a:solidFill>
                  <a:srgbClr val="002060"/>
                </a:solidFill>
              </a:rPr>
              <a:t>Opportunities for the Potential Expansion of the TPS-OIC</a:t>
            </a:r>
          </a:p>
          <a:p>
            <a:pPr marL="457200" indent="-457200" algn="just">
              <a:spcAft>
                <a:spcPts val="1440"/>
              </a:spcAft>
              <a:buFont typeface="Arial" panose="020B0604020202020204" pitchFamily="34" charset="0"/>
              <a:buChar char="•"/>
            </a:pPr>
            <a:r>
              <a:rPr lang="en-US" sz="2400" b="1" dirty="0">
                <a:solidFill>
                  <a:srgbClr val="002060"/>
                </a:solidFill>
              </a:rPr>
              <a:t>Key Challenges to the Potential Expansion of the TPS-OIC</a:t>
            </a:r>
          </a:p>
          <a:p>
            <a:pPr marL="457200" indent="-457200" algn="just">
              <a:spcAft>
                <a:spcPts val="1440"/>
              </a:spcAft>
              <a:buFont typeface="Arial" panose="020B0604020202020204" pitchFamily="34" charset="0"/>
              <a:buChar char="•"/>
            </a:pPr>
            <a:r>
              <a:rPr lang="en-US" sz="2400" b="1" dirty="0">
                <a:solidFill>
                  <a:srgbClr val="002060"/>
                </a:solidFill>
              </a:rPr>
              <a:t>Conclusion: Towards a Win-Win TPS-OIC</a:t>
            </a:r>
            <a:r>
              <a:rPr lang="fr-FR" sz="2400" b="1" dirty="0">
                <a:solidFill>
                  <a:srgbClr val="002060"/>
                </a:solidFill>
              </a:rPr>
              <a:t>    </a:t>
            </a:r>
          </a:p>
        </p:txBody>
      </p:sp>
    </p:spTree>
    <p:extLst>
      <p:ext uri="{BB962C8B-B14F-4D97-AF65-F5344CB8AC3E}">
        <p14:creationId xmlns:p14="http://schemas.microsoft.com/office/powerpoint/2010/main" val="22889188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0A528B-6858-BA58-B181-D94983EB1AC4}"/>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F7595227-E7A7-05CA-97BD-1B65B43FF6E9}"/>
              </a:ext>
            </a:extLst>
          </p:cNvPr>
          <p:cNvSpPr/>
          <p:nvPr/>
        </p:nvSpPr>
        <p:spPr>
          <a:xfrm>
            <a:off x="12538884" y="7666340"/>
            <a:ext cx="1901373" cy="438150"/>
          </a:xfrm>
          <a:prstGeom prst="rect">
            <a:avLst/>
          </a:prstGeom>
          <a:solidFill>
            <a:schemeClr val="bg1"/>
          </a:solidFill>
          <a:ln>
            <a:solidFill>
              <a:schemeClr val="bg1"/>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p>
        </p:txBody>
      </p:sp>
      <p:pic>
        <p:nvPicPr>
          <p:cNvPr id="7" name="Image 6">
            <a:extLst>
              <a:ext uri="{FF2B5EF4-FFF2-40B4-BE49-F238E27FC236}">
                <a16:creationId xmlns:a16="http://schemas.microsoft.com/office/drawing/2014/main" id="{62A9D0AC-D0E3-56FC-8727-FA51209719D6}"/>
              </a:ext>
            </a:extLst>
          </p:cNvPr>
          <p:cNvPicPr>
            <a:picLocks noChangeAspect="1"/>
          </p:cNvPicPr>
          <p:nvPr/>
        </p:nvPicPr>
        <p:blipFill>
          <a:blip r:embed="rId3"/>
          <a:stretch>
            <a:fillRect/>
          </a:stretch>
        </p:blipFill>
        <p:spPr>
          <a:xfrm>
            <a:off x="7315200" y="7498254"/>
            <a:ext cx="744737" cy="707960"/>
          </a:xfrm>
          <a:prstGeom prst="rect">
            <a:avLst/>
          </a:prstGeom>
        </p:spPr>
      </p:pic>
      <p:pic>
        <p:nvPicPr>
          <p:cNvPr id="8" name="Image 7" descr="LOGO-FOND-COLORE">
            <a:extLst>
              <a:ext uri="{FF2B5EF4-FFF2-40B4-BE49-F238E27FC236}">
                <a16:creationId xmlns:a16="http://schemas.microsoft.com/office/drawing/2014/main" id="{7D4AF187-5D25-B47D-9BC1-510F4F7D9CC9}"/>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31968" y="7423040"/>
            <a:ext cx="838958" cy="752559"/>
          </a:xfrm>
          <a:prstGeom prst="rect">
            <a:avLst/>
          </a:prstGeom>
          <a:noFill/>
          <a:ln>
            <a:noFill/>
          </a:ln>
        </p:spPr>
      </p:pic>
      <p:pic>
        <p:nvPicPr>
          <p:cNvPr id="2" name="Image 1">
            <a:extLst>
              <a:ext uri="{FF2B5EF4-FFF2-40B4-BE49-F238E27FC236}">
                <a16:creationId xmlns:a16="http://schemas.microsoft.com/office/drawing/2014/main" id="{C3D9D5D9-DFF1-AFF4-2941-F20018137E91}"/>
              </a:ext>
            </a:extLst>
          </p:cNvPr>
          <p:cNvPicPr>
            <a:picLocks noChangeAspect="1"/>
          </p:cNvPicPr>
          <p:nvPr/>
        </p:nvPicPr>
        <p:blipFill>
          <a:blip r:embed="rId5"/>
          <a:stretch>
            <a:fillRect/>
          </a:stretch>
        </p:blipFill>
        <p:spPr>
          <a:xfrm>
            <a:off x="12888792" y="7354623"/>
            <a:ext cx="1741608" cy="851591"/>
          </a:xfrm>
          <a:prstGeom prst="rect">
            <a:avLst/>
          </a:prstGeom>
        </p:spPr>
      </p:pic>
      <p:cxnSp>
        <p:nvCxnSpPr>
          <p:cNvPr id="6" name="Connecteur droit 5">
            <a:extLst>
              <a:ext uri="{FF2B5EF4-FFF2-40B4-BE49-F238E27FC236}">
                <a16:creationId xmlns:a16="http://schemas.microsoft.com/office/drawing/2014/main" id="{CEE8A8B2-AB9F-600E-7893-5C9BC3F631D0}"/>
              </a:ext>
            </a:extLst>
          </p:cNvPr>
          <p:cNvCxnSpPr>
            <a:cxnSpLocks/>
          </p:cNvCxnSpPr>
          <p:nvPr/>
        </p:nvCxnSpPr>
        <p:spPr>
          <a:xfrm>
            <a:off x="0" y="806560"/>
            <a:ext cx="14630400"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11" name="ZoneTexte 10">
            <a:extLst>
              <a:ext uri="{FF2B5EF4-FFF2-40B4-BE49-F238E27FC236}">
                <a16:creationId xmlns:a16="http://schemas.microsoft.com/office/drawing/2014/main" id="{3E7AD01B-391B-D7E0-7A50-8F6FE32BB0B2}"/>
              </a:ext>
            </a:extLst>
          </p:cNvPr>
          <p:cNvSpPr txBox="1"/>
          <p:nvPr/>
        </p:nvSpPr>
        <p:spPr>
          <a:xfrm>
            <a:off x="0" y="842647"/>
            <a:ext cx="14630400" cy="523220"/>
          </a:xfrm>
          <a:prstGeom prst="rect">
            <a:avLst/>
          </a:prstGeom>
          <a:solidFill>
            <a:schemeClr val="bg2"/>
          </a:solidFill>
        </p:spPr>
        <p:txBody>
          <a:bodyPr wrap="square">
            <a:spAutoFit/>
          </a:bodyPr>
          <a:lstStyle/>
          <a:p>
            <a:pPr algn="ctr"/>
            <a:r>
              <a:rPr lang="en-US" sz="2800" b="1" dirty="0">
                <a:solidFill>
                  <a:schemeClr val="accent2">
                    <a:lumMod val="50000"/>
                  </a:schemeClr>
                </a:solidFill>
              </a:rPr>
              <a:t>Example of potential by country (Bangladesh)</a:t>
            </a:r>
            <a:endParaRPr lang="fr-FR" sz="2800" b="1" dirty="0">
              <a:solidFill>
                <a:schemeClr val="accent2">
                  <a:lumMod val="50000"/>
                </a:schemeClr>
              </a:solidFill>
            </a:endParaRPr>
          </a:p>
        </p:txBody>
      </p:sp>
      <p:sp>
        <p:nvSpPr>
          <p:cNvPr id="12" name="ZoneTexte 11">
            <a:extLst>
              <a:ext uri="{FF2B5EF4-FFF2-40B4-BE49-F238E27FC236}">
                <a16:creationId xmlns:a16="http://schemas.microsoft.com/office/drawing/2014/main" id="{51F11330-BF3D-29FD-46D7-2328E0212B7A}"/>
              </a:ext>
            </a:extLst>
          </p:cNvPr>
          <p:cNvSpPr txBox="1"/>
          <p:nvPr/>
        </p:nvSpPr>
        <p:spPr>
          <a:xfrm>
            <a:off x="401408" y="65926"/>
            <a:ext cx="12137476" cy="584775"/>
          </a:xfrm>
          <a:prstGeom prst="rect">
            <a:avLst/>
          </a:prstGeom>
          <a:noFill/>
        </p:spPr>
        <p:txBody>
          <a:bodyPr wrap="square">
            <a:spAutoFit/>
          </a:bodyPr>
          <a:lstStyle/>
          <a:p>
            <a:pPr algn="just">
              <a:spcAft>
                <a:spcPts val="1440"/>
              </a:spcAft>
            </a:pPr>
            <a:r>
              <a:rPr lang="en-US" sz="3200" dirty="0">
                <a:solidFill>
                  <a:srgbClr val="002060"/>
                </a:solidFill>
              </a:rPr>
              <a:t>Opportunities for the Potential Expansion of the TPS-OIC </a:t>
            </a:r>
          </a:p>
        </p:txBody>
      </p:sp>
      <p:pic>
        <p:nvPicPr>
          <p:cNvPr id="3" name="Image 2" descr="Une image contenant texte, capture d’écran, logiciel, Police">
            <a:extLst>
              <a:ext uri="{FF2B5EF4-FFF2-40B4-BE49-F238E27FC236}">
                <a16:creationId xmlns:a16="http://schemas.microsoft.com/office/drawing/2014/main" id="{18347116-0465-728E-7663-ADEF7EC3555C}"/>
              </a:ext>
            </a:extLst>
          </p:cNvPr>
          <p:cNvPicPr>
            <a:picLocks noChangeAspect="1"/>
          </p:cNvPicPr>
          <p:nvPr/>
        </p:nvPicPr>
        <p:blipFill>
          <a:blip r:embed="rId6"/>
          <a:stretch>
            <a:fillRect/>
          </a:stretch>
        </p:blipFill>
        <p:spPr>
          <a:xfrm>
            <a:off x="1196622" y="1569156"/>
            <a:ext cx="11469511" cy="5678311"/>
          </a:xfrm>
          <a:prstGeom prst="rect">
            <a:avLst/>
          </a:prstGeom>
        </p:spPr>
      </p:pic>
    </p:spTree>
    <p:extLst>
      <p:ext uri="{BB962C8B-B14F-4D97-AF65-F5344CB8AC3E}">
        <p14:creationId xmlns:p14="http://schemas.microsoft.com/office/powerpoint/2010/main" val="11187337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E717898-94C7-769A-8BA6-8FAD1E1094C2}"/>
              </a:ext>
            </a:extLst>
          </p:cNvPr>
          <p:cNvSpPr/>
          <p:nvPr/>
        </p:nvSpPr>
        <p:spPr>
          <a:xfrm>
            <a:off x="12538884" y="7666340"/>
            <a:ext cx="1901373" cy="438150"/>
          </a:xfrm>
          <a:prstGeom prst="rect">
            <a:avLst/>
          </a:prstGeom>
          <a:solidFill>
            <a:schemeClr val="bg1"/>
          </a:solidFill>
          <a:ln>
            <a:solidFill>
              <a:schemeClr val="bg1"/>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p>
        </p:txBody>
      </p:sp>
      <p:pic>
        <p:nvPicPr>
          <p:cNvPr id="7" name="Image 6">
            <a:extLst>
              <a:ext uri="{FF2B5EF4-FFF2-40B4-BE49-F238E27FC236}">
                <a16:creationId xmlns:a16="http://schemas.microsoft.com/office/drawing/2014/main" id="{B6D6EB79-8242-A9A4-D442-23564D0AC6A6}"/>
              </a:ext>
            </a:extLst>
          </p:cNvPr>
          <p:cNvPicPr>
            <a:picLocks noChangeAspect="1"/>
          </p:cNvPicPr>
          <p:nvPr/>
        </p:nvPicPr>
        <p:blipFill>
          <a:blip r:embed="rId3"/>
          <a:stretch>
            <a:fillRect/>
          </a:stretch>
        </p:blipFill>
        <p:spPr>
          <a:xfrm>
            <a:off x="7315200" y="7418945"/>
            <a:ext cx="1135840" cy="787094"/>
          </a:xfrm>
          <a:prstGeom prst="rect">
            <a:avLst/>
          </a:prstGeom>
        </p:spPr>
      </p:pic>
      <p:pic>
        <p:nvPicPr>
          <p:cNvPr id="8" name="Image 7" descr="LOGO-FOND-COLORE">
            <a:extLst>
              <a:ext uri="{FF2B5EF4-FFF2-40B4-BE49-F238E27FC236}">
                <a16:creationId xmlns:a16="http://schemas.microsoft.com/office/drawing/2014/main" id="{34FB4344-D66C-1C1E-32F5-D6F142336819}"/>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31968" y="7386953"/>
            <a:ext cx="879188" cy="788646"/>
          </a:xfrm>
          <a:prstGeom prst="rect">
            <a:avLst/>
          </a:prstGeom>
          <a:noFill/>
          <a:ln>
            <a:noFill/>
          </a:ln>
        </p:spPr>
      </p:pic>
      <p:pic>
        <p:nvPicPr>
          <p:cNvPr id="2" name="Image 1">
            <a:extLst>
              <a:ext uri="{FF2B5EF4-FFF2-40B4-BE49-F238E27FC236}">
                <a16:creationId xmlns:a16="http://schemas.microsoft.com/office/drawing/2014/main" id="{B96D36E9-FDB3-DF1D-4830-3740087262A6}"/>
              </a:ext>
            </a:extLst>
          </p:cNvPr>
          <p:cNvPicPr>
            <a:picLocks noChangeAspect="1"/>
          </p:cNvPicPr>
          <p:nvPr/>
        </p:nvPicPr>
        <p:blipFill>
          <a:blip r:embed="rId5"/>
          <a:stretch>
            <a:fillRect/>
          </a:stretch>
        </p:blipFill>
        <p:spPr>
          <a:xfrm>
            <a:off x="13021936" y="7389112"/>
            <a:ext cx="1608463" cy="786487"/>
          </a:xfrm>
          <a:prstGeom prst="rect">
            <a:avLst/>
          </a:prstGeom>
        </p:spPr>
      </p:pic>
      <p:cxnSp>
        <p:nvCxnSpPr>
          <p:cNvPr id="6" name="Connecteur droit 5">
            <a:extLst>
              <a:ext uri="{FF2B5EF4-FFF2-40B4-BE49-F238E27FC236}">
                <a16:creationId xmlns:a16="http://schemas.microsoft.com/office/drawing/2014/main" id="{2BB23B82-ABA6-CAF9-4B5C-B8F85122193F}"/>
              </a:ext>
            </a:extLst>
          </p:cNvPr>
          <p:cNvCxnSpPr>
            <a:cxnSpLocks/>
          </p:cNvCxnSpPr>
          <p:nvPr/>
        </p:nvCxnSpPr>
        <p:spPr>
          <a:xfrm>
            <a:off x="0" y="806560"/>
            <a:ext cx="14630400"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11" name="ZoneTexte 10">
            <a:extLst>
              <a:ext uri="{FF2B5EF4-FFF2-40B4-BE49-F238E27FC236}">
                <a16:creationId xmlns:a16="http://schemas.microsoft.com/office/drawing/2014/main" id="{AFE4A22D-7F4F-B7CE-A2CD-1EF5592E04C3}"/>
              </a:ext>
            </a:extLst>
          </p:cNvPr>
          <p:cNvSpPr txBox="1"/>
          <p:nvPr/>
        </p:nvSpPr>
        <p:spPr>
          <a:xfrm>
            <a:off x="0" y="870725"/>
            <a:ext cx="14630400" cy="523220"/>
          </a:xfrm>
          <a:prstGeom prst="rect">
            <a:avLst/>
          </a:prstGeom>
          <a:solidFill>
            <a:schemeClr val="bg2"/>
          </a:solidFill>
        </p:spPr>
        <p:txBody>
          <a:bodyPr wrap="square">
            <a:spAutoFit/>
          </a:bodyPr>
          <a:lstStyle/>
          <a:p>
            <a:pPr algn="ctr"/>
            <a:r>
              <a:rPr lang="en-US" sz="2800" b="1" dirty="0">
                <a:solidFill>
                  <a:schemeClr val="accent2">
                    <a:lumMod val="50000"/>
                  </a:schemeClr>
                </a:solidFill>
              </a:rPr>
              <a:t>Example of potential by country (Kuwait)</a:t>
            </a:r>
            <a:endParaRPr lang="fr-FR" sz="2800" b="1" dirty="0">
              <a:solidFill>
                <a:schemeClr val="accent2">
                  <a:lumMod val="50000"/>
                </a:schemeClr>
              </a:solidFill>
            </a:endParaRPr>
          </a:p>
        </p:txBody>
      </p:sp>
      <p:sp>
        <p:nvSpPr>
          <p:cNvPr id="12" name="ZoneTexte 11">
            <a:extLst>
              <a:ext uri="{FF2B5EF4-FFF2-40B4-BE49-F238E27FC236}">
                <a16:creationId xmlns:a16="http://schemas.microsoft.com/office/drawing/2014/main" id="{182944E5-8DE6-32F6-407A-862778BE6674}"/>
              </a:ext>
            </a:extLst>
          </p:cNvPr>
          <p:cNvSpPr txBox="1"/>
          <p:nvPr/>
        </p:nvSpPr>
        <p:spPr>
          <a:xfrm>
            <a:off x="350225" y="69316"/>
            <a:ext cx="11755339" cy="584775"/>
          </a:xfrm>
          <a:prstGeom prst="rect">
            <a:avLst/>
          </a:prstGeom>
          <a:noFill/>
        </p:spPr>
        <p:txBody>
          <a:bodyPr wrap="square">
            <a:spAutoFit/>
          </a:bodyPr>
          <a:lstStyle/>
          <a:p>
            <a:pPr algn="just">
              <a:spcAft>
                <a:spcPts val="1440"/>
              </a:spcAft>
            </a:pPr>
            <a:r>
              <a:rPr lang="en-US" sz="3200" dirty="0">
                <a:solidFill>
                  <a:srgbClr val="002060"/>
                </a:solidFill>
              </a:rPr>
              <a:t>Opportunities for the Potential Expansion of the TPS-OIC </a:t>
            </a:r>
          </a:p>
        </p:txBody>
      </p:sp>
      <p:pic>
        <p:nvPicPr>
          <p:cNvPr id="4" name="Image 3" descr="Une image contenant texte, capture d’écran, Police, logiciel">
            <a:extLst>
              <a:ext uri="{FF2B5EF4-FFF2-40B4-BE49-F238E27FC236}">
                <a16:creationId xmlns:a16="http://schemas.microsoft.com/office/drawing/2014/main" id="{CF6300A5-7221-E7B3-8EFA-C0EA0053EF00}"/>
              </a:ext>
            </a:extLst>
          </p:cNvPr>
          <p:cNvPicPr>
            <a:picLocks noChangeAspect="1"/>
          </p:cNvPicPr>
          <p:nvPr/>
        </p:nvPicPr>
        <p:blipFill>
          <a:blip r:embed="rId6"/>
          <a:stretch>
            <a:fillRect/>
          </a:stretch>
        </p:blipFill>
        <p:spPr>
          <a:xfrm>
            <a:off x="1185333" y="1458109"/>
            <a:ext cx="11525956" cy="5744202"/>
          </a:xfrm>
          <a:prstGeom prst="rect">
            <a:avLst/>
          </a:prstGeom>
        </p:spPr>
      </p:pic>
    </p:spTree>
    <p:extLst>
      <p:ext uri="{BB962C8B-B14F-4D97-AF65-F5344CB8AC3E}">
        <p14:creationId xmlns:p14="http://schemas.microsoft.com/office/powerpoint/2010/main" val="29816233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E717898-94C7-769A-8BA6-8FAD1E1094C2}"/>
              </a:ext>
            </a:extLst>
          </p:cNvPr>
          <p:cNvSpPr/>
          <p:nvPr/>
        </p:nvSpPr>
        <p:spPr>
          <a:xfrm>
            <a:off x="12538884" y="7666340"/>
            <a:ext cx="1901373" cy="438150"/>
          </a:xfrm>
          <a:prstGeom prst="rect">
            <a:avLst/>
          </a:prstGeom>
          <a:solidFill>
            <a:schemeClr val="bg1"/>
          </a:solidFill>
          <a:ln>
            <a:solidFill>
              <a:schemeClr val="bg1"/>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p>
        </p:txBody>
      </p:sp>
      <p:pic>
        <p:nvPicPr>
          <p:cNvPr id="7" name="Image 6">
            <a:extLst>
              <a:ext uri="{FF2B5EF4-FFF2-40B4-BE49-F238E27FC236}">
                <a16:creationId xmlns:a16="http://schemas.microsoft.com/office/drawing/2014/main" id="{B6D6EB79-8242-A9A4-D442-23564D0AC6A6}"/>
              </a:ext>
            </a:extLst>
          </p:cNvPr>
          <p:cNvPicPr>
            <a:picLocks noChangeAspect="1"/>
          </p:cNvPicPr>
          <p:nvPr/>
        </p:nvPicPr>
        <p:blipFill>
          <a:blip r:embed="rId3"/>
          <a:stretch>
            <a:fillRect/>
          </a:stretch>
        </p:blipFill>
        <p:spPr>
          <a:xfrm>
            <a:off x="7315200" y="7498254"/>
            <a:ext cx="744737" cy="707960"/>
          </a:xfrm>
          <a:prstGeom prst="rect">
            <a:avLst/>
          </a:prstGeom>
        </p:spPr>
      </p:pic>
      <p:pic>
        <p:nvPicPr>
          <p:cNvPr id="8" name="Image 7" descr="LOGO-FOND-COLORE">
            <a:extLst>
              <a:ext uri="{FF2B5EF4-FFF2-40B4-BE49-F238E27FC236}">
                <a16:creationId xmlns:a16="http://schemas.microsoft.com/office/drawing/2014/main" id="{34FB4344-D66C-1C1E-32F5-D6F142336819}"/>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31968" y="7423040"/>
            <a:ext cx="838958" cy="752559"/>
          </a:xfrm>
          <a:prstGeom prst="rect">
            <a:avLst/>
          </a:prstGeom>
          <a:noFill/>
          <a:ln>
            <a:noFill/>
          </a:ln>
        </p:spPr>
      </p:pic>
      <p:pic>
        <p:nvPicPr>
          <p:cNvPr id="2" name="Image 1">
            <a:extLst>
              <a:ext uri="{FF2B5EF4-FFF2-40B4-BE49-F238E27FC236}">
                <a16:creationId xmlns:a16="http://schemas.microsoft.com/office/drawing/2014/main" id="{B96D36E9-FDB3-DF1D-4830-3740087262A6}"/>
              </a:ext>
            </a:extLst>
          </p:cNvPr>
          <p:cNvPicPr>
            <a:picLocks noChangeAspect="1"/>
          </p:cNvPicPr>
          <p:nvPr/>
        </p:nvPicPr>
        <p:blipFill>
          <a:blip r:embed="rId5"/>
          <a:stretch>
            <a:fillRect/>
          </a:stretch>
        </p:blipFill>
        <p:spPr>
          <a:xfrm>
            <a:off x="12888792" y="7354623"/>
            <a:ext cx="1741608" cy="851591"/>
          </a:xfrm>
          <a:prstGeom prst="rect">
            <a:avLst/>
          </a:prstGeom>
        </p:spPr>
      </p:pic>
      <p:cxnSp>
        <p:nvCxnSpPr>
          <p:cNvPr id="6" name="Connecteur droit 5">
            <a:extLst>
              <a:ext uri="{FF2B5EF4-FFF2-40B4-BE49-F238E27FC236}">
                <a16:creationId xmlns:a16="http://schemas.microsoft.com/office/drawing/2014/main" id="{2BB23B82-ABA6-CAF9-4B5C-B8F85122193F}"/>
              </a:ext>
            </a:extLst>
          </p:cNvPr>
          <p:cNvCxnSpPr>
            <a:cxnSpLocks/>
          </p:cNvCxnSpPr>
          <p:nvPr/>
        </p:nvCxnSpPr>
        <p:spPr>
          <a:xfrm>
            <a:off x="0" y="806560"/>
            <a:ext cx="14630400"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11" name="ZoneTexte 10">
            <a:extLst>
              <a:ext uri="{FF2B5EF4-FFF2-40B4-BE49-F238E27FC236}">
                <a16:creationId xmlns:a16="http://schemas.microsoft.com/office/drawing/2014/main" id="{95A994F1-50D2-8389-4F73-3494217B951E}"/>
              </a:ext>
            </a:extLst>
          </p:cNvPr>
          <p:cNvSpPr txBox="1"/>
          <p:nvPr/>
        </p:nvSpPr>
        <p:spPr>
          <a:xfrm>
            <a:off x="0" y="842647"/>
            <a:ext cx="14630400" cy="523220"/>
          </a:xfrm>
          <a:prstGeom prst="rect">
            <a:avLst/>
          </a:prstGeom>
          <a:solidFill>
            <a:schemeClr val="bg2"/>
          </a:solidFill>
        </p:spPr>
        <p:txBody>
          <a:bodyPr wrap="square">
            <a:spAutoFit/>
          </a:bodyPr>
          <a:lstStyle/>
          <a:p>
            <a:pPr algn="ctr"/>
            <a:r>
              <a:rPr lang="en-US" sz="2800" b="1" dirty="0">
                <a:solidFill>
                  <a:schemeClr val="accent2">
                    <a:lumMod val="50000"/>
                  </a:schemeClr>
                </a:solidFill>
              </a:rPr>
              <a:t>Example of potential by country (Nigeria)</a:t>
            </a:r>
            <a:endParaRPr lang="fr-FR" sz="2800" b="1" dirty="0">
              <a:solidFill>
                <a:schemeClr val="accent2">
                  <a:lumMod val="50000"/>
                </a:schemeClr>
              </a:solidFill>
            </a:endParaRPr>
          </a:p>
        </p:txBody>
      </p:sp>
      <p:sp>
        <p:nvSpPr>
          <p:cNvPr id="12" name="ZoneTexte 11">
            <a:extLst>
              <a:ext uri="{FF2B5EF4-FFF2-40B4-BE49-F238E27FC236}">
                <a16:creationId xmlns:a16="http://schemas.microsoft.com/office/drawing/2014/main" id="{7CA56BD0-CA6B-C733-6664-4B7113968571}"/>
              </a:ext>
            </a:extLst>
          </p:cNvPr>
          <p:cNvSpPr txBox="1"/>
          <p:nvPr/>
        </p:nvSpPr>
        <p:spPr>
          <a:xfrm>
            <a:off x="295634" y="102013"/>
            <a:ext cx="12243250" cy="584775"/>
          </a:xfrm>
          <a:prstGeom prst="rect">
            <a:avLst/>
          </a:prstGeom>
          <a:noFill/>
        </p:spPr>
        <p:txBody>
          <a:bodyPr wrap="square">
            <a:spAutoFit/>
          </a:bodyPr>
          <a:lstStyle/>
          <a:p>
            <a:pPr algn="just">
              <a:spcAft>
                <a:spcPts val="1440"/>
              </a:spcAft>
            </a:pPr>
            <a:r>
              <a:rPr lang="en-US" sz="3200" dirty="0">
                <a:solidFill>
                  <a:srgbClr val="002060"/>
                </a:solidFill>
              </a:rPr>
              <a:t>Opportunities for the Potential Expansion of the TPS-OIC </a:t>
            </a:r>
          </a:p>
        </p:txBody>
      </p:sp>
      <p:pic>
        <p:nvPicPr>
          <p:cNvPr id="9" name="Image 8" descr="Une image contenant texte, capture d’écran, Police, logiciel">
            <a:extLst>
              <a:ext uri="{FF2B5EF4-FFF2-40B4-BE49-F238E27FC236}">
                <a16:creationId xmlns:a16="http://schemas.microsoft.com/office/drawing/2014/main" id="{8AC46E9C-B53D-0E81-F949-8AD4849E7046}"/>
              </a:ext>
            </a:extLst>
          </p:cNvPr>
          <p:cNvPicPr>
            <a:picLocks noChangeAspect="1"/>
          </p:cNvPicPr>
          <p:nvPr/>
        </p:nvPicPr>
        <p:blipFill>
          <a:blip r:embed="rId6"/>
          <a:stretch>
            <a:fillRect/>
          </a:stretch>
        </p:blipFill>
        <p:spPr>
          <a:xfrm>
            <a:off x="970926" y="1599367"/>
            <a:ext cx="12214496" cy="5755255"/>
          </a:xfrm>
          <a:prstGeom prst="rect">
            <a:avLst/>
          </a:prstGeom>
        </p:spPr>
      </p:pic>
    </p:spTree>
    <p:extLst>
      <p:ext uri="{BB962C8B-B14F-4D97-AF65-F5344CB8AC3E}">
        <p14:creationId xmlns:p14="http://schemas.microsoft.com/office/powerpoint/2010/main" val="2268247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sp>
        <p:nvSpPr>
          <p:cNvPr id="3" name="Text 1"/>
          <p:cNvSpPr/>
          <p:nvPr/>
        </p:nvSpPr>
        <p:spPr>
          <a:xfrm>
            <a:off x="228450" y="1256841"/>
            <a:ext cx="4569393" cy="417043"/>
          </a:xfrm>
          <a:prstGeom prst="rect">
            <a:avLst/>
          </a:prstGeom>
          <a:noFill/>
          <a:ln/>
        </p:spPr>
        <p:txBody>
          <a:bodyPr wrap="none" lIns="0" tIns="0" rIns="0" bIns="0" rtlCol="0" anchor="t"/>
          <a:lstStyle/>
          <a:p>
            <a:pPr marL="0" indent="0">
              <a:lnSpc>
                <a:spcPts val="2750"/>
              </a:lnSpc>
              <a:buNone/>
            </a:pPr>
            <a:r>
              <a:rPr lang="en-US" b="1" noProof="0" dirty="0">
                <a:solidFill>
                  <a:schemeClr val="accent1">
                    <a:lumMod val="75000"/>
                  </a:schemeClr>
                </a:solidFill>
                <a:ea typeface="Instrument Sans Semi Bold" pitchFamily="34" charset="-122"/>
                <a:cs typeface="Arial" panose="020B0604020202020204" pitchFamily="34" charset="0"/>
              </a:rPr>
              <a:t>Regional Economic Disparities</a:t>
            </a:r>
            <a:endParaRPr lang="en-US" b="1" noProof="0" dirty="0">
              <a:solidFill>
                <a:schemeClr val="accent1">
                  <a:lumMod val="75000"/>
                </a:schemeClr>
              </a:solidFill>
              <a:cs typeface="Arial" panose="020B0604020202020204" pitchFamily="34" charset="0"/>
            </a:endParaRPr>
          </a:p>
        </p:txBody>
      </p:sp>
      <p:sp>
        <p:nvSpPr>
          <p:cNvPr id="4" name="Text 2"/>
          <p:cNvSpPr/>
          <p:nvPr/>
        </p:nvSpPr>
        <p:spPr>
          <a:xfrm>
            <a:off x="333145" y="1758691"/>
            <a:ext cx="4490305" cy="1311463"/>
          </a:xfrm>
          <a:prstGeom prst="rect">
            <a:avLst/>
          </a:prstGeom>
          <a:noFill/>
          <a:ln/>
        </p:spPr>
        <p:txBody>
          <a:bodyPr wrap="square" lIns="0" tIns="0" rIns="0" bIns="0" rtlCol="0" anchor="t"/>
          <a:lstStyle/>
          <a:p>
            <a:pPr marL="0" indent="0" algn="just">
              <a:buNone/>
            </a:pPr>
            <a:r>
              <a:rPr lang="en-US" dirty="0">
                <a:cs typeface="Arial" panose="020B0604020202020204" pitchFamily="34" charset="0"/>
              </a:rPr>
              <a:t>The economies of the OIC member states display great diversity in terms of size, level of development and industrial sectors, making the negotiations and revision of the TPS-OIC complex.</a:t>
            </a:r>
            <a:endParaRPr lang="fr-FR" dirty="0">
              <a:cs typeface="Arial" panose="020B0604020202020204" pitchFamily="34" charset="0"/>
            </a:endParaRPr>
          </a:p>
        </p:txBody>
      </p:sp>
      <p:sp>
        <p:nvSpPr>
          <p:cNvPr id="5" name="Text 3"/>
          <p:cNvSpPr/>
          <p:nvPr/>
        </p:nvSpPr>
        <p:spPr>
          <a:xfrm>
            <a:off x="5226999" y="1213307"/>
            <a:ext cx="3710077" cy="343606"/>
          </a:xfrm>
          <a:prstGeom prst="rect">
            <a:avLst/>
          </a:prstGeom>
          <a:noFill/>
          <a:ln/>
        </p:spPr>
        <p:txBody>
          <a:bodyPr wrap="none" lIns="0" tIns="0" rIns="0" bIns="0" rtlCol="0" anchor="t"/>
          <a:lstStyle/>
          <a:p>
            <a:pPr>
              <a:lnSpc>
                <a:spcPts val="2750"/>
              </a:lnSpc>
            </a:pPr>
            <a:r>
              <a:rPr lang="en-US" b="1" dirty="0">
                <a:solidFill>
                  <a:schemeClr val="accent1">
                    <a:lumMod val="75000"/>
                  </a:schemeClr>
                </a:solidFill>
                <a:cs typeface="Arial" panose="020B0604020202020204" pitchFamily="34" charset="0"/>
              </a:rPr>
              <a:t>Divergent Interests </a:t>
            </a:r>
          </a:p>
        </p:txBody>
      </p:sp>
      <p:sp>
        <p:nvSpPr>
          <p:cNvPr id="6" name="Text 4"/>
          <p:cNvSpPr/>
          <p:nvPr/>
        </p:nvSpPr>
        <p:spPr>
          <a:xfrm>
            <a:off x="5226999" y="1556913"/>
            <a:ext cx="3883134" cy="794224"/>
          </a:xfrm>
          <a:prstGeom prst="rect">
            <a:avLst/>
          </a:prstGeom>
          <a:noFill/>
          <a:ln/>
        </p:spPr>
        <p:txBody>
          <a:bodyPr wrap="square" lIns="0" tIns="0" rIns="0" bIns="0" rtlCol="0" anchor="t"/>
          <a:lstStyle/>
          <a:p>
            <a:pPr algn="just"/>
            <a:r>
              <a:rPr lang="en-US" dirty="0">
                <a:cs typeface="Arial" panose="020B0604020202020204" pitchFamily="34" charset="0"/>
              </a:rPr>
              <a:t>Strategic economic priorities and interests vary among countries, complicating the opportunities for compromise and consensus needed to advance the TPS-OIC.</a:t>
            </a:r>
            <a:endParaRPr lang="fr-FR" dirty="0">
              <a:cs typeface="Arial" panose="020B0604020202020204" pitchFamily="34" charset="0"/>
            </a:endParaRPr>
          </a:p>
        </p:txBody>
      </p:sp>
      <p:sp>
        <p:nvSpPr>
          <p:cNvPr id="7" name="Text 5"/>
          <p:cNvSpPr/>
          <p:nvPr/>
        </p:nvSpPr>
        <p:spPr>
          <a:xfrm>
            <a:off x="259895" y="3257809"/>
            <a:ext cx="4260921" cy="467490"/>
          </a:xfrm>
          <a:prstGeom prst="rect">
            <a:avLst/>
          </a:prstGeom>
          <a:noFill/>
          <a:ln/>
        </p:spPr>
        <p:txBody>
          <a:bodyPr wrap="none" lIns="0" tIns="0" rIns="0" bIns="0" rtlCol="0" anchor="t"/>
          <a:lstStyle/>
          <a:p>
            <a:pPr>
              <a:lnSpc>
                <a:spcPts val="2750"/>
              </a:lnSpc>
            </a:pPr>
            <a:r>
              <a:rPr lang="en-US" b="1" dirty="0">
                <a:solidFill>
                  <a:schemeClr val="accent1">
                    <a:lumMod val="75000"/>
                  </a:schemeClr>
                </a:solidFill>
                <a:cs typeface="Arial" panose="020B0604020202020204" pitchFamily="34" charset="0"/>
              </a:rPr>
              <a:t>Socio-economic Realities of LDCs</a:t>
            </a:r>
          </a:p>
        </p:txBody>
      </p:sp>
      <p:sp>
        <p:nvSpPr>
          <p:cNvPr id="8" name="Text 6"/>
          <p:cNvSpPr/>
          <p:nvPr/>
        </p:nvSpPr>
        <p:spPr>
          <a:xfrm>
            <a:off x="206273" y="3730543"/>
            <a:ext cx="4127931" cy="1104745"/>
          </a:xfrm>
          <a:prstGeom prst="rect">
            <a:avLst/>
          </a:prstGeom>
          <a:noFill/>
          <a:ln/>
        </p:spPr>
        <p:txBody>
          <a:bodyPr wrap="square" lIns="0" tIns="0" rIns="0" bIns="0" rtlCol="0" anchor="t"/>
          <a:lstStyle/>
          <a:p>
            <a:pPr algn="just"/>
            <a:r>
              <a:rPr lang="en-US" dirty="0">
                <a:cs typeface="Arial" panose="020B0604020202020204" pitchFamily="34" charset="0"/>
              </a:rPr>
              <a:t>LDCs have limited resources and institutional capacities to effectively implement the TPS-OIC commitments.</a:t>
            </a:r>
            <a:endParaRPr lang="fr-FR" dirty="0">
              <a:cs typeface="Arial" panose="020B0604020202020204" pitchFamily="34" charset="0"/>
            </a:endParaRPr>
          </a:p>
        </p:txBody>
      </p:sp>
      <p:pic>
        <p:nvPicPr>
          <p:cNvPr id="10" name="Image 9" descr="LOGO-FOND-COLORE">
            <a:extLst>
              <a:ext uri="{FF2B5EF4-FFF2-40B4-BE49-F238E27FC236}">
                <a16:creationId xmlns:a16="http://schemas.microsoft.com/office/drawing/2014/main" id="{5634A615-25C6-F426-2E23-BC6F11C311F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7183177"/>
            <a:ext cx="1254208" cy="1104744"/>
          </a:xfrm>
          <a:prstGeom prst="rect">
            <a:avLst/>
          </a:prstGeom>
          <a:noFill/>
          <a:ln>
            <a:noFill/>
          </a:ln>
        </p:spPr>
      </p:pic>
      <p:pic>
        <p:nvPicPr>
          <p:cNvPr id="11" name="Picture 5">
            <a:extLst>
              <a:ext uri="{FF2B5EF4-FFF2-40B4-BE49-F238E27FC236}">
                <a16:creationId xmlns:a16="http://schemas.microsoft.com/office/drawing/2014/main" id="{9AA159C9-EF0D-290B-0018-8E5C8DCBE432}"/>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461581" y="7124856"/>
            <a:ext cx="1101975" cy="1046423"/>
          </a:xfrm>
          <a:prstGeom prst="rect">
            <a:avLst/>
          </a:prstGeom>
          <a:noFill/>
          <a:ln>
            <a:noFill/>
          </a:ln>
        </p:spPr>
      </p:pic>
      <p:cxnSp>
        <p:nvCxnSpPr>
          <p:cNvPr id="9" name="Connecteur droit 8">
            <a:extLst>
              <a:ext uri="{FF2B5EF4-FFF2-40B4-BE49-F238E27FC236}">
                <a16:creationId xmlns:a16="http://schemas.microsoft.com/office/drawing/2014/main" id="{5DDA2025-F196-66AC-EFF2-F9001E3E62DE}"/>
              </a:ext>
            </a:extLst>
          </p:cNvPr>
          <p:cNvCxnSpPr>
            <a:cxnSpLocks/>
          </p:cNvCxnSpPr>
          <p:nvPr/>
        </p:nvCxnSpPr>
        <p:spPr>
          <a:xfrm>
            <a:off x="0" y="1049309"/>
            <a:ext cx="14630400"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13" name="ZoneTexte 12">
            <a:extLst>
              <a:ext uri="{FF2B5EF4-FFF2-40B4-BE49-F238E27FC236}">
                <a16:creationId xmlns:a16="http://schemas.microsoft.com/office/drawing/2014/main" id="{46935F6C-2FC0-ACCB-F13F-23B2172A1425}"/>
              </a:ext>
            </a:extLst>
          </p:cNvPr>
          <p:cNvSpPr txBox="1"/>
          <p:nvPr/>
        </p:nvSpPr>
        <p:spPr>
          <a:xfrm>
            <a:off x="228450" y="273718"/>
            <a:ext cx="12725279" cy="646331"/>
          </a:xfrm>
          <a:prstGeom prst="rect">
            <a:avLst/>
          </a:prstGeom>
          <a:noFill/>
        </p:spPr>
        <p:txBody>
          <a:bodyPr wrap="square">
            <a:spAutoFit/>
          </a:bodyPr>
          <a:lstStyle/>
          <a:p>
            <a:pPr algn="just">
              <a:spcAft>
                <a:spcPts val="1440"/>
              </a:spcAft>
            </a:pPr>
            <a:r>
              <a:rPr lang="en-US" sz="3600" dirty="0">
                <a:solidFill>
                  <a:srgbClr val="002060"/>
                </a:solidFill>
              </a:rPr>
              <a:t>Key Challenges to the Potential Expansion of the TPS-OIC</a:t>
            </a:r>
            <a:r>
              <a:rPr lang="fr-FR" sz="3600" dirty="0">
                <a:solidFill>
                  <a:srgbClr val="002060"/>
                </a:solidFill>
              </a:rPr>
              <a:t> </a:t>
            </a:r>
            <a:r>
              <a:rPr lang="fr-FR" sz="2400" dirty="0">
                <a:solidFill>
                  <a:srgbClr val="002060"/>
                </a:solidFill>
              </a:rPr>
              <a:t> </a:t>
            </a:r>
          </a:p>
        </p:txBody>
      </p:sp>
      <p:sp>
        <p:nvSpPr>
          <p:cNvPr id="15" name="Text 3">
            <a:extLst>
              <a:ext uri="{FF2B5EF4-FFF2-40B4-BE49-F238E27FC236}">
                <a16:creationId xmlns:a16="http://schemas.microsoft.com/office/drawing/2014/main" id="{7C689F29-1ECB-1916-E533-76ED70F3071D}"/>
              </a:ext>
            </a:extLst>
          </p:cNvPr>
          <p:cNvSpPr/>
          <p:nvPr/>
        </p:nvSpPr>
        <p:spPr>
          <a:xfrm>
            <a:off x="5157529" y="3026265"/>
            <a:ext cx="3710077" cy="343606"/>
          </a:xfrm>
          <a:prstGeom prst="rect">
            <a:avLst/>
          </a:prstGeom>
          <a:noFill/>
          <a:ln/>
        </p:spPr>
        <p:txBody>
          <a:bodyPr wrap="none" lIns="0" tIns="0" rIns="0" bIns="0" rtlCol="0" anchor="t"/>
          <a:lstStyle/>
          <a:p>
            <a:pPr indent="0">
              <a:lnSpc>
                <a:spcPts val="2750"/>
              </a:lnSpc>
              <a:buNone/>
            </a:pPr>
            <a:r>
              <a:rPr lang="en-US" b="1" dirty="0">
                <a:solidFill>
                  <a:schemeClr val="accent1">
                    <a:lumMod val="75000"/>
                  </a:schemeClr>
                </a:solidFill>
                <a:cs typeface="Arial" panose="020B0604020202020204" pitchFamily="34" charset="0"/>
              </a:rPr>
              <a:t>Concerns about market protection</a:t>
            </a:r>
          </a:p>
        </p:txBody>
      </p:sp>
      <p:sp>
        <p:nvSpPr>
          <p:cNvPr id="16" name="Text 4">
            <a:extLst>
              <a:ext uri="{FF2B5EF4-FFF2-40B4-BE49-F238E27FC236}">
                <a16:creationId xmlns:a16="http://schemas.microsoft.com/office/drawing/2014/main" id="{F80D1537-B8E1-154E-C057-8C173C28E071}"/>
              </a:ext>
            </a:extLst>
          </p:cNvPr>
          <p:cNvSpPr/>
          <p:nvPr/>
        </p:nvSpPr>
        <p:spPr>
          <a:xfrm>
            <a:off x="5226999" y="3516680"/>
            <a:ext cx="4594031" cy="755964"/>
          </a:xfrm>
          <a:prstGeom prst="rect">
            <a:avLst/>
          </a:prstGeom>
          <a:noFill/>
          <a:ln/>
        </p:spPr>
        <p:txBody>
          <a:bodyPr wrap="square" lIns="0" tIns="0" rIns="0" bIns="0" rtlCol="0" anchor="t"/>
          <a:lstStyle/>
          <a:p>
            <a:pPr marL="0" indent="0" algn="just">
              <a:buNone/>
            </a:pPr>
            <a:r>
              <a:rPr lang="en-US" dirty="0">
                <a:cs typeface="Arial" panose="020B0604020202020204" pitchFamily="34" charset="0"/>
              </a:rPr>
              <a:t>The TPS-OIC must be part of a global approach ensuring a balance between the opening and protection of national markets.</a:t>
            </a:r>
            <a:endParaRPr lang="fr-FR" dirty="0">
              <a:cs typeface="Arial" panose="020B0604020202020204" pitchFamily="34" charset="0"/>
            </a:endParaRPr>
          </a:p>
        </p:txBody>
      </p:sp>
      <p:pic>
        <p:nvPicPr>
          <p:cNvPr id="1028" name="Picture 4" descr="De la solidarité pour surmonter les difficultés » ! | Agriculture Massif  central | PAMAC">
            <a:extLst>
              <a:ext uri="{FF2B5EF4-FFF2-40B4-BE49-F238E27FC236}">
                <a16:creationId xmlns:a16="http://schemas.microsoft.com/office/drawing/2014/main" id="{3F22B734-5379-0958-8862-2AED6752AF0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285108" y="3953638"/>
            <a:ext cx="4116841" cy="3443110"/>
          </a:xfrm>
          <a:prstGeom prst="rect">
            <a:avLst/>
          </a:prstGeom>
          <a:noFill/>
          <a:extLst>
            <a:ext uri="{909E8E84-426E-40DD-AFC4-6F175D3DCCD1}">
              <a14:hiddenFill xmlns:a14="http://schemas.microsoft.com/office/drawing/2010/main">
                <a:solidFill>
                  <a:srgbClr val="FFFFFF"/>
                </a:solidFill>
              </a14:hiddenFill>
            </a:ext>
          </a:extLst>
        </p:spPr>
      </p:pic>
      <p:sp>
        <p:nvSpPr>
          <p:cNvPr id="2" name="ZoneTexte 1">
            <a:extLst>
              <a:ext uri="{FF2B5EF4-FFF2-40B4-BE49-F238E27FC236}">
                <a16:creationId xmlns:a16="http://schemas.microsoft.com/office/drawing/2014/main" id="{15D928D0-F92B-B8F3-A733-9120F4478E04}"/>
              </a:ext>
            </a:extLst>
          </p:cNvPr>
          <p:cNvSpPr txBox="1"/>
          <p:nvPr/>
        </p:nvSpPr>
        <p:spPr>
          <a:xfrm>
            <a:off x="135092" y="4902812"/>
            <a:ext cx="4447636" cy="1282402"/>
          </a:xfrm>
          <a:prstGeom prst="rect">
            <a:avLst/>
          </a:prstGeom>
          <a:noFill/>
        </p:spPr>
        <p:txBody>
          <a:bodyPr wrap="square">
            <a:spAutoFit/>
          </a:bodyPr>
          <a:lstStyle/>
          <a:p>
            <a:pPr>
              <a:lnSpc>
                <a:spcPts val="2750"/>
              </a:lnSpc>
              <a:buNone/>
            </a:pPr>
            <a:r>
              <a:rPr lang="fr-FR" b="1" dirty="0">
                <a:solidFill>
                  <a:schemeClr val="accent1">
                    <a:lumMod val="75000"/>
                  </a:schemeClr>
                </a:solidFill>
                <a:cs typeface="Arial" panose="020B0604020202020204" pitchFamily="34" charset="0"/>
              </a:rPr>
              <a:t>Negotiation Management and Monitoring</a:t>
            </a:r>
          </a:p>
          <a:p>
            <a:pPr algn="just"/>
            <a:r>
              <a:rPr lang="en-US" dirty="0">
                <a:cs typeface="Arial" panose="020B0604020202020204" pitchFamily="34" charset="0"/>
              </a:rPr>
              <a:t>Negotiations and implementation require institutional, legal and statistical capacities that some countries do not always have</a:t>
            </a:r>
            <a:r>
              <a:rPr lang="en-US" sz="1600" dirty="0">
                <a:cs typeface="Arial" panose="020B0604020202020204" pitchFamily="34" charset="0"/>
              </a:rPr>
              <a:t>.</a:t>
            </a:r>
            <a:endParaRPr lang="fr-FR" sz="1600" dirty="0">
              <a:cs typeface="Arial" panose="020B0604020202020204" pitchFamily="34" charset="0"/>
            </a:endParaRPr>
          </a:p>
        </p:txBody>
      </p:sp>
      <p:sp>
        <p:nvSpPr>
          <p:cNvPr id="14" name="ZoneTexte 13">
            <a:extLst>
              <a:ext uri="{FF2B5EF4-FFF2-40B4-BE49-F238E27FC236}">
                <a16:creationId xmlns:a16="http://schemas.microsoft.com/office/drawing/2014/main" id="{F2C1C1E6-68C2-4162-3B3A-54CE50D7BFEE}"/>
              </a:ext>
            </a:extLst>
          </p:cNvPr>
          <p:cNvSpPr txBox="1"/>
          <p:nvPr/>
        </p:nvSpPr>
        <p:spPr>
          <a:xfrm>
            <a:off x="5157529" y="4764312"/>
            <a:ext cx="4346484" cy="1559401"/>
          </a:xfrm>
          <a:prstGeom prst="rect">
            <a:avLst/>
          </a:prstGeom>
          <a:noFill/>
        </p:spPr>
        <p:txBody>
          <a:bodyPr wrap="square">
            <a:spAutoFit/>
          </a:bodyPr>
          <a:lstStyle/>
          <a:p>
            <a:pPr>
              <a:lnSpc>
                <a:spcPts val="2750"/>
              </a:lnSpc>
            </a:pPr>
            <a:r>
              <a:rPr lang="en-US" b="1" dirty="0">
                <a:solidFill>
                  <a:schemeClr val="accent1">
                    <a:lumMod val="75000"/>
                  </a:schemeClr>
                </a:solidFill>
                <a:cs typeface="Arial" panose="020B0604020202020204" pitchFamily="34" charset="0"/>
              </a:rPr>
              <a:t>Loss of customs revenue</a:t>
            </a:r>
          </a:p>
          <a:p>
            <a:r>
              <a:rPr lang="en-US" dirty="0">
                <a:cs typeface="Arial" panose="020B0604020202020204" pitchFamily="34" charset="0"/>
              </a:rPr>
              <a:t>Reducing or eliminating customs duties deprives states of an important source of public revenue, especially for LDCs dependent on import duties</a:t>
            </a:r>
            <a:r>
              <a:rPr lang="en-US" sz="1600" dirty="0">
                <a:latin typeface="Arial" panose="020B0604020202020204" pitchFamily="34" charset="0"/>
                <a:cs typeface="Arial" panose="020B0604020202020204" pitchFamily="34" charset="0"/>
              </a:rPr>
              <a:t>.</a:t>
            </a:r>
            <a:endParaRPr lang="fr-FR" sz="1600" dirty="0">
              <a:latin typeface="Arial" panose="020B0604020202020204" pitchFamily="34" charset="0"/>
              <a:cs typeface="Arial" panose="020B0604020202020204" pitchFamily="34" charset="0"/>
            </a:endParaRPr>
          </a:p>
        </p:txBody>
      </p:sp>
      <p:sp>
        <p:nvSpPr>
          <p:cNvPr id="17" name="ZoneTexte 16">
            <a:extLst>
              <a:ext uri="{FF2B5EF4-FFF2-40B4-BE49-F238E27FC236}">
                <a16:creationId xmlns:a16="http://schemas.microsoft.com/office/drawing/2014/main" id="{2C64B41A-0FFA-CBD3-5DCE-110E1E0AC48F}"/>
              </a:ext>
            </a:extLst>
          </p:cNvPr>
          <p:cNvSpPr txBox="1"/>
          <p:nvPr/>
        </p:nvSpPr>
        <p:spPr>
          <a:xfrm>
            <a:off x="10109586" y="1577608"/>
            <a:ext cx="4085263" cy="2277547"/>
          </a:xfrm>
          <a:prstGeom prst="rect">
            <a:avLst/>
          </a:prstGeom>
          <a:noFill/>
        </p:spPr>
        <p:txBody>
          <a:bodyPr wrap="square">
            <a:spAutoFit/>
          </a:bodyPr>
          <a:lstStyle/>
          <a:p>
            <a:pPr>
              <a:buNone/>
            </a:pPr>
            <a:r>
              <a:rPr lang="en-US" b="1" dirty="0">
                <a:solidFill>
                  <a:schemeClr val="accent1">
                    <a:lumMod val="75000"/>
                  </a:schemeClr>
                </a:solidFill>
                <a:cs typeface="Arial" panose="020B0604020202020204" pitchFamily="34" charset="0"/>
              </a:rPr>
              <a:t>Regulatory constraints and standards</a:t>
            </a:r>
          </a:p>
          <a:p>
            <a:pPr>
              <a:buNone/>
            </a:pPr>
            <a:endParaRPr lang="ar-SA" sz="1600" b="1" dirty="0">
              <a:solidFill>
                <a:schemeClr val="accent1">
                  <a:lumMod val="75000"/>
                </a:schemeClr>
              </a:solidFill>
              <a:latin typeface="Arial" panose="020B0604020202020204" pitchFamily="34" charset="0"/>
              <a:cs typeface="Arial" panose="020B0604020202020204" pitchFamily="34" charset="0"/>
            </a:endParaRPr>
          </a:p>
          <a:p>
            <a:pPr>
              <a:buNone/>
            </a:pPr>
            <a:r>
              <a:rPr lang="en-US" dirty="0">
                <a:cs typeface="Arial" panose="020B0604020202020204" pitchFamily="34" charset="0"/>
              </a:rPr>
              <a:t>The revised TPS-OIC may include new rules of origin, technical, health, environmental or intellectual property standards. Compliance with these standards can be costly and difficult for member countries.</a:t>
            </a:r>
            <a:endParaRPr lang="fr-FR" dirty="0">
              <a:cs typeface="Arial" panose="020B0604020202020204" pitchFamily="34" charset="0"/>
            </a:endParaRPr>
          </a:p>
        </p:txBody>
      </p:sp>
      <p:pic>
        <p:nvPicPr>
          <p:cNvPr id="18" name="Image 17">
            <a:extLst>
              <a:ext uri="{FF2B5EF4-FFF2-40B4-BE49-F238E27FC236}">
                <a16:creationId xmlns:a16="http://schemas.microsoft.com/office/drawing/2014/main" id="{8A97A842-BA4E-5DE2-85EE-BB743CA2A801}"/>
              </a:ext>
            </a:extLst>
          </p:cNvPr>
          <p:cNvPicPr>
            <a:picLocks noChangeAspect="1"/>
          </p:cNvPicPr>
          <p:nvPr/>
        </p:nvPicPr>
        <p:blipFill>
          <a:blip r:embed="rId6"/>
          <a:stretch>
            <a:fillRect/>
          </a:stretch>
        </p:blipFill>
        <p:spPr>
          <a:xfrm>
            <a:off x="12888792" y="7354623"/>
            <a:ext cx="1741608" cy="851591"/>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14"/>
          <p:cNvSpPr/>
          <p:nvPr/>
        </p:nvSpPr>
        <p:spPr>
          <a:xfrm>
            <a:off x="846006" y="4406563"/>
            <a:ext cx="169664" cy="293013"/>
          </a:xfrm>
          <a:prstGeom prst="rect">
            <a:avLst/>
          </a:prstGeom>
          <a:noFill/>
          <a:ln/>
        </p:spPr>
        <p:txBody>
          <a:bodyPr wrap="none" lIns="0" tIns="0" rIns="0" bIns="0" rtlCol="0" anchor="t"/>
          <a:lstStyle/>
          <a:p>
            <a:pPr marL="0" indent="0" algn="ctr">
              <a:lnSpc>
                <a:spcPts val="2300"/>
              </a:lnSpc>
              <a:buNone/>
            </a:pPr>
            <a:endParaRPr lang="en-US" sz="2300" dirty="0"/>
          </a:p>
        </p:txBody>
      </p:sp>
      <p:pic>
        <p:nvPicPr>
          <p:cNvPr id="21" name="Picture 5">
            <a:extLst>
              <a:ext uri="{FF2B5EF4-FFF2-40B4-BE49-F238E27FC236}">
                <a16:creationId xmlns:a16="http://schemas.microsoft.com/office/drawing/2014/main" id="{EDE362CD-92CA-FB4A-DC90-7E8899F7E9B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61581" y="7319689"/>
            <a:ext cx="896799" cy="851590"/>
          </a:xfrm>
          <a:prstGeom prst="rect">
            <a:avLst/>
          </a:prstGeom>
          <a:noFill/>
          <a:ln>
            <a:noFill/>
          </a:ln>
        </p:spPr>
      </p:pic>
      <p:pic>
        <p:nvPicPr>
          <p:cNvPr id="22" name="Image 21" descr="LOGO-FOND-COLORE">
            <a:extLst>
              <a:ext uri="{FF2B5EF4-FFF2-40B4-BE49-F238E27FC236}">
                <a16:creationId xmlns:a16="http://schemas.microsoft.com/office/drawing/2014/main" id="{504AC36C-004E-11F5-99FB-432610AA9A7D}"/>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7254231"/>
            <a:ext cx="1173540" cy="1033689"/>
          </a:xfrm>
          <a:prstGeom prst="rect">
            <a:avLst/>
          </a:prstGeom>
          <a:noFill/>
          <a:ln>
            <a:noFill/>
          </a:ln>
        </p:spPr>
      </p:pic>
      <p:pic>
        <p:nvPicPr>
          <p:cNvPr id="2" name="Picture 2" descr="COMCEC Logo - COMCEC">
            <a:extLst>
              <a:ext uri="{FF2B5EF4-FFF2-40B4-BE49-F238E27FC236}">
                <a16:creationId xmlns:a16="http://schemas.microsoft.com/office/drawing/2014/main" id="{9CB5CF87-75C0-FB7C-B5DA-5513F3CB874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487275" y="6985201"/>
            <a:ext cx="2143125" cy="1219151"/>
          </a:xfrm>
          <a:prstGeom prst="rect">
            <a:avLst/>
          </a:prstGeom>
          <a:noFill/>
          <a:extLst>
            <a:ext uri="{909E8E84-426E-40DD-AFC4-6F175D3DCCD1}">
              <a14:hiddenFill xmlns:a14="http://schemas.microsoft.com/office/drawing/2010/main">
                <a:solidFill>
                  <a:srgbClr val="FFFFFF"/>
                </a:solidFill>
              </a14:hiddenFill>
            </a:ext>
          </a:extLst>
        </p:spPr>
      </p:pic>
      <p:sp>
        <p:nvSpPr>
          <p:cNvPr id="10" name="Text 4">
            <a:extLst>
              <a:ext uri="{FF2B5EF4-FFF2-40B4-BE49-F238E27FC236}">
                <a16:creationId xmlns:a16="http://schemas.microsoft.com/office/drawing/2014/main" id="{1DC86BBF-92FD-9F55-303A-C24F243CBAB0}"/>
              </a:ext>
            </a:extLst>
          </p:cNvPr>
          <p:cNvSpPr/>
          <p:nvPr/>
        </p:nvSpPr>
        <p:spPr>
          <a:xfrm>
            <a:off x="4698983" y="4390278"/>
            <a:ext cx="8859854" cy="1546986"/>
          </a:xfrm>
          <a:prstGeom prst="rect">
            <a:avLst/>
          </a:prstGeom>
          <a:noFill/>
          <a:ln/>
        </p:spPr>
        <p:txBody>
          <a:bodyPr wrap="square" lIns="0" tIns="0" rIns="0" bIns="0" rtlCol="0" anchor="t"/>
          <a:lstStyle/>
          <a:p>
            <a:pPr marL="0" indent="0" algn="just">
              <a:lnSpc>
                <a:spcPts val="2650"/>
              </a:lnSpc>
              <a:buNone/>
            </a:pPr>
            <a:r>
              <a:rPr lang="en-US" sz="2400" dirty="0">
                <a:solidFill>
                  <a:srgbClr val="5B5F71"/>
                </a:solidFill>
              </a:rPr>
              <a:t>Countries must seek solutions to facilitate the accession of member countries of Regional Economic Communities to the TPS-OIC (case of ECOWAS and CEMAC)</a:t>
            </a:r>
            <a:endParaRPr lang="fr-FR" sz="2400" dirty="0">
              <a:solidFill>
                <a:srgbClr val="5B5F71"/>
              </a:solidFill>
            </a:endParaRPr>
          </a:p>
        </p:txBody>
      </p:sp>
      <p:pic>
        <p:nvPicPr>
          <p:cNvPr id="1026" name="Picture 2" descr="solution de résolution de problème, réponse à une question difficile ou  idée de créativité et innovation">
            <a:extLst>
              <a:ext uri="{FF2B5EF4-FFF2-40B4-BE49-F238E27FC236}">
                <a16:creationId xmlns:a16="http://schemas.microsoft.com/office/drawing/2014/main" id="{037D9656-5F58-DF68-5EE4-5A833D1CAD9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6770" y="3786078"/>
            <a:ext cx="3637951" cy="2929520"/>
          </a:xfrm>
          <a:prstGeom prst="rect">
            <a:avLst/>
          </a:prstGeom>
          <a:noFill/>
          <a:extLst>
            <a:ext uri="{909E8E84-426E-40DD-AFC4-6F175D3DCCD1}">
              <a14:hiddenFill xmlns:a14="http://schemas.microsoft.com/office/drawing/2010/main">
                <a:solidFill>
                  <a:srgbClr val="FFFFFF"/>
                </a:solidFill>
              </a14:hiddenFill>
            </a:ext>
          </a:extLst>
        </p:spPr>
      </p:pic>
      <p:cxnSp>
        <p:nvCxnSpPr>
          <p:cNvPr id="4" name="Connecteur droit 3">
            <a:extLst>
              <a:ext uri="{FF2B5EF4-FFF2-40B4-BE49-F238E27FC236}">
                <a16:creationId xmlns:a16="http://schemas.microsoft.com/office/drawing/2014/main" id="{D22B154E-710C-7C52-5315-09C020B81B4C}"/>
              </a:ext>
            </a:extLst>
          </p:cNvPr>
          <p:cNvCxnSpPr>
            <a:cxnSpLocks/>
          </p:cNvCxnSpPr>
          <p:nvPr/>
        </p:nvCxnSpPr>
        <p:spPr>
          <a:xfrm>
            <a:off x="0" y="1016259"/>
            <a:ext cx="14630400"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6" name="Text 4">
            <a:extLst>
              <a:ext uri="{FF2B5EF4-FFF2-40B4-BE49-F238E27FC236}">
                <a16:creationId xmlns:a16="http://schemas.microsoft.com/office/drawing/2014/main" id="{9DCF6025-CABC-3840-7EF1-A0DDFA639649}"/>
              </a:ext>
            </a:extLst>
          </p:cNvPr>
          <p:cNvSpPr/>
          <p:nvPr/>
        </p:nvSpPr>
        <p:spPr>
          <a:xfrm>
            <a:off x="2756998" y="1514002"/>
            <a:ext cx="9831269" cy="1658176"/>
          </a:xfrm>
          <a:prstGeom prst="rect">
            <a:avLst/>
          </a:prstGeom>
          <a:noFill/>
          <a:ln/>
        </p:spPr>
        <p:txBody>
          <a:bodyPr wrap="square" lIns="0" tIns="0" rIns="0" bIns="0" rtlCol="0" anchor="t"/>
          <a:lstStyle/>
          <a:p>
            <a:pPr algn="just">
              <a:lnSpc>
                <a:spcPts val="2650"/>
              </a:lnSpc>
            </a:pPr>
            <a:r>
              <a:rPr lang="en-US" sz="2400" dirty="0">
                <a:solidFill>
                  <a:srgbClr val="5B5F71"/>
                </a:solidFill>
              </a:rPr>
              <a:t>Concerns related to regional commitments and those within the framework of the OIC: 4 customs unions in force and others in the process of being established such as the Arab Customs Union, 13 regional free trade zones, plus the Global System of Trade Preferences (GSTP)</a:t>
            </a:r>
            <a:endParaRPr lang="fr-FR" dirty="0">
              <a:ea typeface="Calibri" panose="020F0502020204030204" pitchFamily="34" charset="0"/>
              <a:cs typeface="Arial" panose="020B0604020202020204" pitchFamily="34" charset="0"/>
            </a:endParaRPr>
          </a:p>
        </p:txBody>
      </p:sp>
      <p:pic>
        <p:nvPicPr>
          <p:cNvPr id="3074" name="Picture 2" descr="Question sur les préoccupations des Jeunes :: Cortisse.be">
            <a:extLst>
              <a:ext uri="{FF2B5EF4-FFF2-40B4-BE49-F238E27FC236}">
                <a16:creationId xmlns:a16="http://schemas.microsoft.com/office/drawing/2014/main" id="{3885FFD9-8274-937A-6C5F-D4D677CA637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02892" y="1295859"/>
            <a:ext cx="2143125" cy="2143125"/>
          </a:xfrm>
          <a:prstGeom prst="rect">
            <a:avLst/>
          </a:prstGeom>
          <a:noFill/>
          <a:extLst>
            <a:ext uri="{909E8E84-426E-40DD-AFC4-6F175D3DCCD1}">
              <a14:hiddenFill xmlns:a14="http://schemas.microsoft.com/office/drawing/2010/main">
                <a:solidFill>
                  <a:srgbClr val="FFFFFF"/>
                </a:solidFill>
              </a14:hiddenFill>
            </a:ext>
          </a:extLst>
        </p:spPr>
      </p:pic>
      <p:sp>
        <p:nvSpPr>
          <p:cNvPr id="5" name="ZoneTexte 4">
            <a:extLst>
              <a:ext uri="{FF2B5EF4-FFF2-40B4-BE49-F238E27FC236}">
                <a16:creationId xmlns:a16="http://schemas.microsoft.com/office/drawing/2014/main" id="{85601B3F-EA77-8661-0FA7-2FF2ADDFFC79}"/>
              </a:ext>
            </a:extLst>
          </p:cNvPr>
          <p:cNvSpPr txBox="1"/>
          <p:nvPr/>
        </p:nvSpPr>
        <p:spPr>
          <a:xfrm>
            <a:off x="526697" y="228033"/>
            <a:ext cx="13900811" cy="1379865"/>
          </a:xfrm>
          <a:prstGeom prst="rect">
            <a:avLst/>
          </a:prstGeom>
          <a:noFill/>
        </p:spPr>
        <p:txBody>
          <a:bodyPr wrap="square">
            <a:spAutoFit/>
          </a:bodyPr>
          <a:lstStyle/>
          <a:p>
            <a:pPr algn="just">
              <a:spcAft>
                <a:spcPts val="1440"/>
              </a:spcAft>
            </a:pPr>
            <a:r>
              <a:rPr lang="en-US" sz="3600" dirty="0">
                <a:solidFill>
                  <a:srgbClr val="002060"/>
                </a:solidFill>
              </a:rPr>
              <a:t>Key Challenges to the Potential Expansion of the TPS-OIC</a:t>
            </a:r>
            <a:r>
              <a:rPr lang="fr-FR" sz="3600" dirty="0">
                <a:solidFill>
                  <a:srgbClr val="002060"/>
                </a:solidFill>
              </a:rPr>
              <a:t>  </a:t>
            </a:r>
          </a:p>
          <a:p>
            <a:pPr algn="just">
              <a:spcAft>
                <a:spcPts val="1440"/>
              </a:spcAft>
            </a:pPr>
            <a:r>
              <a:rPr lang="fr-FR" sz="3600" dirty="0">
                <a:solidFill>
                  <a:srgbClr val="002060"/>
                </a:solidFill>
                <a:latin typeface="Instrument Sans Semi Bold" pitchFamily="34" charset="0"/>
              </a:rPr>
              <a:t> </a:t>
            </a:r>
            <a:r>
              <a:rPr lang="fr-FR" sz="2400" dirty="0">
                <a:solidFill>
                  <a:srgbClr val="002060"/>
                </a:solidFill>
                <a:latin typeface="Instrument Sans Semi Bold" pitchFamily="34" charset="0"/>
              </a:rPr>
              <a:t> </a:t>
            </a:r>
          </a:p>
        </p:txBody>
      </p:sp>
    </p:spTree>
    <p:extLst>
      <p:ext uri="{BB962C8B-B14F-4D97-AF65-F5344CB8AC3E}">
        <p14:creationId xmlns:p14="http://schemas.microsoft.com/office/powerpoint/2010/main" val="11661940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0"/>
          <p:cNvSpPr/>
          <p:nvPr/>
        </p:nvSpPr>
        <p:spPr>
          <a:xfrm>
            <a:off x="477701" y="549473"/>
            <a:ext cx="10020966" cy="708779"/>
          </a:xfrm>
          <a:prstGeom prst="rect">
            <a:avLst/>
          </a:prstGeom>
          <a:noFill/>
          <a:ln/>
        </p:spPr>
        <p:txBody>
          <a:bodyPr wrap="none" lIns="0" tIns="0" rIns="0" bIns="0" rtlCol="0" anchor="t"/>
          <a:lstStyle/>
          <a:p>
            <a:pPr marL="0" indent="0">
              <a:lnSpc>
                <a:spcPts val="5550"/>
              </a:lnSpc>
              <a:buNone/>
            </a:pPr>
            <a:r>
              <a:rPr lang="en-US" sz="4450" dirty="0">
                <a:solidFill>
                  <a:schemeClr val="accent1">
                    <a:lumMod val="50000"/>
                  </a:schemeClr>
                </a:solidFill>
                <a:ea typeface="Instrument Sans Semi Bold" pitchFamily="34" charset="-122"/>
                <a:cs typeface="Instrument Sans Semi Bold" pitchFamily="34" charset="-120"/>
              </a:rPr>
              <a:t>Conclusion: Towards a Win-Win TPS-OIC </a:t>
            </a:r>
            <a:endParaRPr lang="fr-FR" sz="4450" dirty="0">
              <a:solidFill>
                <a:schemeClr val="accent1">
                  <a:lumMod val="50000"/>
                </a:schemeClr>
              </a:solidFill>
            </a:endParaRPr>
          </a:p>
        </p:txBody>
      </p:sp>
      <p:sp>
        <p:nvSpPr>
          <p:cNvPr id="4" name="Text 1"/>
          <p:cNvSpPr/>
          <p:nvPr/>
        </p:nvSpPr>
        <p:spPr>
          <a:xfrm>
            <a:off x="477701" y="1800119"/>
            <a:ext cx="8873068" cy="4386192"/>
          </a:xfrm>
          <a:prstGeom prst="rect">
            <a:avLst/>
          </a:prstGeom>
          <a:noFill/>
          <a:ln/>
        </p:spPr>
        <p:txBody>
          <a:bodyPr wrap="square" lIns="0" tIns="0" rIns="0" bIns="0" rtlCol="0" anchor="t"/>
          <a:lstStyle/>
          <a:p>
            <a:pPr marL="285750" indent="-285750">
              <a:buFont typeface="Wingdings" panose="05000000000000000000" pitchFamily="2" charset="2"/>
              <a:buChar char="ü"/>
            </a:pPr>
            <a:r>
              <a:rPr lang="fr-FR" sz="1750" dirty="0">
                <a:solidFill>
                  <a:srgbClr val="5B5F71"/>
                </a:solidFill>
                <a:latin typeface="Instrument Sans Medium" pitchFamily="34" charset="0"/>
                <a:ea typeface="Instrument Sans Medium" pitchFamily="34" charset="-122"/>
                <a:cs typeface="Instrument Sans Medium" pitchFamily="34" charset="-120"/>
              </a:rPr>
              <a:t> </a:t>
            </a:r>
            <a:r>
              <a:rPr lang="en-US" sz="2000" dirty="0">
                <a:solidFill>
                  <a:schemeClr val="accent1">
                    <a:lumMod val="50000"/>
                  </a:schemeClr>
                </a:solidFill>
                <a:ea typeface="Instrument Sans Medium" pitchFamily="34" charset="-122"/>
                <a:cs typeface="Instrument Sans Medium" pitchFamily="34" charset="-120"/>
              </a:rPr>
              <a:t>Capitalize on the achievements of the TPS-OIC to stimulate intra-OIC trade and develop the integration of OIC markets.</a:t>
            </a:r>
          </a:p>
          <a:p>
            <a:endParaRPr lang="fr-FR" sz="2000" dirty="0">
              <a:solidFill>
                <a:schemeClr val="accent1">
                  <a:lumMod val="50000"/>
                </a:schemeClr>
              </a:solidFill>
              <a:ea typeface="Instrument Sans Medium" pitchFamily="34" charset="-122"/>
              <a:cs typeface="Instrument Sans Medium" pitchFamily="34" charset="-120"/>
            </a:endParaRPr>
          </a:p>
          <a:p>
            <a:pPr marL="285750" indent="-285750">
              <a:buFont typeface="Wingdings" panose="05000000000000000000" pitchFamily="2" charset="2"/>
              <a:buChar char="ü"/>
            </a:pPr>
            <a:r>
              <a:rPr lang="en-US" sz="2000" dirty="0">
                <a:solidFill>
                  <a:schemeClr val="accent1">
                    <a:lumMod val="50000"/>
                  </a:schemeClr>
                </a:solidFill>
              </a:rPr>
              <a:t>Adopt a flexible and differentiated approach to negotiations, taking into account the levels of development of each member country.</a:t>
            </a:r>
            <a:r>
              <a:rPr lang="fr-FR" sz="2000" dirty="0">
                <a:solidFill>
                  <a:schemeClr val="accent1">
                    <a:lumMod val="50000"/>
                  </a:schemeClr>
                </a:solidFill>
              </a:rPr>
              <a:t>.</a:t>
            </a:r>
          </a:p>
          <a:p>
            <a:endParaRPr lang="fr-FR" sz="2000" dirty="0">
              <a:solidFill>
                <a:schemeClr val="accent1">
                  <a:lumMod val="50000"/>
                </a:schemeClr>
              </a:solidFill>
            </a:endParaRPr>
          </a:p>
          <a:p>
            <a:pPr marL="285750" indent="-285750">
              <a:buFont typeface="Wingdings" panose="05000000000000000000" pitchFamily="2" charset="2"/>
              <a:buChar char="ü"/>
            </a:pPr>
            <a:r>
              <a:rPr lang="en-US" sz="2000" dirty="0">
                <a:solidFill>
                  <a:schemeClr val="accent1">
                    <a:lumMod val="50000"/>
                  </a:schemeClr>
                </a:solidFill>
              </a:rPr>
              <a:t>Open up to international best practices in new-generation agreements.</a:t>
            </a:r>
          </a:p>
          <a:p>
            <a:endParaRPr lang="fr-FR" sz="2000" dirty="0">
              <a:solidFill>
                <a:schemeClr val="accent1">
                  <a:lumMod val="50000"/>
                </a:schemeClr>
              </a:solidFill>
            </a:endParaRPr>
          </a:p>
          <a:p>
            <a:pPr marL="285750" indent="-285750">
              <a:buFont typeface="Wingdings" panose="05000000000000000000" pitchFamily="2" charset="2"/>
              <a:buChar char="ü"/>
            </a:pPr>
            <a:r>
              <a:rPr lang="en-US" sz="2000" dirty="0">
                <a:solidFill>
                  <a:schemeClr val="accent1">
                    <a:lumMod val="50000"/>
                  </a:schemeClr>
                </a:solidFill>
              </a:rPr>
              <a:t>Promote the sharing of intra-OIC experiences in negotiations, highlighting pioneering countries in the field of free trade.</a:t>
            </a:r>
          </a:p>
          <a:p>
            <a:endParaRPr lang="fr-FR" sz="2000" dirty="0">
              <a:solidFill>
                <a:schemeClr val="accent1">
                  <a:lumMod val="50000"/>
                </a:schemeClr>
              </a:solidFill>
            </a:endParaRPr>
          </a:p>
          <a:p>
            <a:pPr marL="285750" indent="-285750">
              <a:buFont typeface="Wingdings" panose="05000000000000000000" pitchFamily="2" charset="2"/>
              <a:buChar char="ü"/>
            </a:pPr>
            <a:r>
              <a:rPr lang="fr-FR" sz="2000" dirty="0">
                <a:solidFill>
                  <a:schemeClr val="accent1">
                    <a:lumMod val="50000"/>
                  </a:schemeClr>
                </a:solidFill>
              </a:rPr>
              <a:t> </a:t>
            </a:r>
            <a:r>
              <a:rPr lang="en-US" sz="2000" dirty="0">
                <a:solidFill>
                  <a:schemeClr val="accent1">
                    <a:lumMod val="50000"/>
                  </a:schemeClr>
                </a:solidFill>
              </a:rPr>
              <a:t>Establish renewed and ambitious technical and financial support mechanisms for the negotiations and implementation of the TPS-OIC.</a:t>
            </a:r>
            <a:endParaRPr lang="fr-FR" sz="1750" dirty="0">
              <a:solidFill>
                <a:srgbClr val="5B5F71"/>
              </a:solidFill>
              <a:ea typeface="Instrument Sans Medium" pitchFamily="34" charset="-122"/>
              <a:cs typeface="Instrument Sans Medium" pitchFamily="34" charset="-120"/>
            </a:endParaRPr>
          </a:p>
          <a:p>
            <a:pPr marL="0" indent="0">
              <a:lnSpc>
                <a:spcPts val="2850"/>
              </a:lnSpc>
              <a:buNone/>
            </a:pPr>
            <a:endParaRPr lang="fr-FR" sz="1750" dirty="0">
              <a:solidFill>
                <a:srgbClr val="5B5F71"/>
              </a:solidFill>
              <a:latin typeface="Instrument Sans Medium" pitchFamily="34" charset="0"/>
              <a:ea typeface="Instrument Sans Medium" pitchFamily="34" charset="-122"/>
              <a:cs typeface="Instrument Sans Medium" pitchFamily="34" charset="-120"/>
            </a:endParaRPr>
          </a:p>
          <a:p>
            <a:pPr marL="0" indent="0">
              <a:lnSpc>
                <a:spcPts val="2850"/>
              </a:lnSpc>
              <a:buNone/>
            </a:pPr>
            <a:r>
              <a:rPr lang="fr-FR" sz="1750" dirty="0">
                <a:solidFill>
                  <a:srgbClr val="5B5F71"/>
                </a:solidFill>
                <a:latin typeface="Instrument Sans Medium" pitchFamily="34" charset="0"/>
                <a:ea typeface="Instrument Sans Medium" pitchFamily="34" charset="-122"/>
                <a:cs typeface="Instrument Sans Medium" pitchFamily="34" charset="-120"/>
              </a:rPr>
              <a:t> </a:t>
            </a:r>
          </a:p>
        </p:txBody>
      </p:sp>
      <p:pic>
        <p:nvPicPr>
          <p:cNvPr id="2050" name="Picture 2" descr="Drapeau avec tige &quot;Ligne d´arrivée&quot; 30 x 45 cm à prix minis sur  decoagogo.fr !">
            <a:extLst>
              <a:ext uri="{FF2B5EF4-FFF2-40B4-BE49-F238E27FC236}">
                <a16:creationId xmlns:a16="http://schemas.microsoft.com/office/drawing/2014/main" id="{9FBA724C-C0EF-832A-6CEB-E6659BA2AFF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89156" y="1561129"/>
            <a:ext cx="4978400" cy="5107341"/>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8E717898-94C7-769A-8BA6-8FAD1E1094C2}"/>
              </a:ext>
            </a:extLst>
          </p:cNvPr>
          <p:cNvSpPr/>
          <p:nvPr/>
        </p:nvSpPr>
        <p:spPr>
          <a:xfrm>
            <a:off x="12538884" y="7666340"/>
            <a:ext cx="1901373" cy="438150"/>
          </a:xfrm>
          <a:prstGeom prst="rect">
            <a:avLst/>
          </a:prstGeom>
          <a:solidFill>
            <a:schemeClr val="bg1"/>
          </a:solidFill>
          <a:ln>
            <a:solidFill>
              <a:schemeClr val="bg1"/>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p>
        </p:txBody>
      </p:sp>
      <p:pic>
        <p:nvPicPr>
          <p:cNvPr id="7" name="Image 6">
            <a:extLst>
              <a:ext uri="{FF2B5EF4-FFF2-40B4-BE49-F238E27FC236}">
                <a16:creationId xmlns:a16="http://schemas.microsoft.com/office/drawing/2014/main" id="{B6D6EB79-8242-A9A4-D442-23564D0AC6A6}"/>
              </a:ext>
            </a:extLst>
          </p:cNvPr>
          <p:cNvPicPr>
            <a:picLocks noChangeAspect="1"/>
          </p:cNvPicPr>
          <p:nvPr/>
        </p:nvPicPr>
        <p:blipFill>
          <a:blip r:embed="rId4"/>
          <a:stretch>
            <a:fillRect/>
          </a:stretch>
        </p:blipFill>
        <p:spPr>
          <a:xfrm>
            <a:off x="7315200" y="7126291"/>
            <a:ext cx="1135839" cy="1079748"/>
          </a:xfrm>
          <a:prstGeom prst="rect">
            <a:avLst/>
          </a:prstGeom>
        </p:spPr>
      </p:pic>
      <p:pic>
        <p:nvPicPr>
          <p:cNvPr id="8" name="Image 7" descr="LOGO-FOND-COLORE">
            <a:extLst>
              <a:ext uri="{FF2B5EF4-FFF2-40B4-BE49-F238E27FC236}">
                <a16:creationId xmlns:a16="http://schemas.microsoft.com/office/drawing/2014/main" id="{34FB4344-D66C-1C1E-32F5-D6F142336819}"/>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31968" y="7156732"/>
            <a:ext cx="1135840" cy="1018867"/>
          </a:xfrm>
          <a:prstGeom prst="rect">
            <a:avLst/>
          </a:prstGeom>
          <a:noFill/>
          <a:ln>
            <a:noFill/>
          </a:ln>
        </p:spPr>
      </p:pic>
      <p:pic>
        <p:nvPicPr>
          <p:cNvPr id="2" name="Image 1">
            <a:extLst>
              <a:ext uri="{FF2B5EF4-FFF2-40B4-BE49-F238E27FC236}">
                <a16:creationId xmlns:a16="http://schemas.microsoft.com/office/drawing/2014/main" id="{B96D36E9-FDB3-DF1D-4830-3740087262A6}"/>
              </a:ext>
            </a:extLst>
          </p:cNvPr>
          <p:cNvPicPr>
            <a:picLocks noChangeAspect="1"/>
          </p:cNvPicPr>
          <p:nvPr/>
        </p:nvPicPr>
        <p:blipFill>
          <a:blip r:embed="rId6"/>
          <a:stretch>
            <a:fillRect/>
          </a:stretch>
        </p:blipFill>
        <p:spPr>
          <a:xfrm>
            <a:off x="12767607" y="7168444"/>
            <a:ext cx="1741608" cy="851591"/>
          </a:xfrm>
          <a:prstGeom prst="rect">
            <a:avLst/>
          </a:prstGeom>
        </p:spPr>
      </p:pic>
      <p:cxnSp>
        <p:nvCxnSpPr>
          <p:cNvPr id="6" name="Connecteur droit 5">
            <a:extLst>
              <a:ext uri="{FF2B5EF4-FFF2-40B4-BE49-F238E27FC236}">
                <a16:creationId xmlns:a16="http://schemas.microsoft.com/office/drawing/2014/main" id="{2BB23B82-ABA6-CAF9-4B5C-B8F85122193F}"/>
              </a:ext>
            </a:extLst>
          </p:cNvPr>
          <p:cNvCxnSpPr>
            <a:cxnSpLocks/>
          </p:cNvCxnSpPr>
          <p:nvPr/>
        </p:nvCxnSpPr>
        <p:spPr>
          <a:xfrm>
            <a:off x="131968" y="1258252"/>
            <a:ext cx="14630400"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0"/>
          <p:cNvSpPr/>
          <p:nvPr/>
        </p:nvSpPr>
        <p:spPr>
          <a:xfrm>
            <a:off x="477701" y="549473"/>
            <a:ext cx="10020966" cy="708779"/>
          </a:xfrm>
          <a:prstGeom prst="rect">
            <a:avLst/>
          </a:prstGeom>
          <a:noFill/>
          <a:ln/>
        </p:spPr>
        <p:txBody>
          <a:bodyPr wrap="none" lIns="0" tIns="0" rIns="0" bIns="0" rtlCol="0" anchor="t"/>
          <a:lstStyle/>
          <a:p>
            <a:pPr marL="0" indent="0">
              <a:lnSpc>
                <a:spcPts val="5550"/>
              </a:lnSpc>
              <a:buNone/>
            </a:pPr>
            <a:r>
              <a:rPr lang="fr-FR" sz="4450" dirty="0">
                <a:solidFill>
                  <a:schemeClr val="accent1">
                    <a:lumMod val="50000"/>
                  </a:schemeClr>
                </a:solidFill>
                <a:latin typeface="Instrument Sans Semi Bold" pitchFamily="34" charset="0"/>
              </a:rPr>
              <a:t>Useful Links</a:t>
            </a:r>
            <a:endParaRPr lang="fr-FR" sz="4450" dirty="0">
              <a:solidFill>
                <a:schemeClr val="accent1">
                  <a:lumMod val="50000"/>
                </a:schemeClr>
              </a:solidFill>
            </a:endParaRPr>
          </a:p>
        </p:txBody>
      </p:sp>
      <p:sp>
        <p:nvSpPr>
          <p:cNvPr id="5" name="Rectangle 4">
            <a:extLst>
              <a:ext uri="{FF2B5EF4-FFF2-40B4-BE49-F238E27FC236}">
                <a16:creationId xmlns:a16="http://schemas.microsoft.com/office/drawing/2014/main" id="{8E717898-94C7-769A-8BA6-8FAD1E1094C2}"/>
              </a:ext>
            </a:extLst>
          </p:cNvPr>
          <p:cNvSpPr/>
          <p:nvPr/>
        </p:nvSpPr>
        <p:spPr>
          <a:xfrm>
            <a:off x="12538884" y="7666340"/>
            <a:ext cx="1901373" cy="438150"/>
          </a:xfrm>
          <a:prstGeom prst="rect">
            <a:avLst/>
          </a:prstGeom>
          <a:solidFill>
            <a:schemeClr val="bg1"/>
          </a:solidFill>
          <a:ln>
            <a:solidFill>
              <a:schemeClr val="bg1"/>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p>
        </p:txBody>
      </p:sp>
      <p:pic>
        <p:nvPicPr>
          <p:cNvPr id="7" name="Image 6">
            <a:extLst>
              <a:ext uri="{FF2B5EF4-FFF2-40B4-BE49-F238E27FC236}">
                <a16:creationId xmlns:a16="http://schemas.microsoft.com/office/drawing/2014/main" id="{B6D6EB79-8242-A9A4-D442-23564D0AC6A6}"/>
              </a:ext>
            </a:extLst>
          </p:cNvPr>
          <p:cNvPicPr>
            <a:picLocks noChangeAspect="1"/>
          </p:cNvPicPr>
          <p:nvPr/>
        </p:nvPicPr>
        <p:blipFill>
          <a:blip r:embed="rId3"/>
          <a:stretch>
            <a:fillRect/>
          </a:stretch>
        </p:blipFill>
        <p:spPr>
          <a:xfrm>
            <a:off x="7315200" y="7126291"/>
            <a:ext cx="1135839" cy="1079748"/>
          </a:xfrm>
          <a:prstGeom prst="rect">
            <a:avLst/>
          </a:prstGeom>
        </p:spPr>
      </p:pic>
      <p:pic>
        <p:nvPicPr>
          <p:cNvPr id="8" name="Image 7" descr="LOGO-FOND-COLORE">
            <a:extLst>
              <a:ext uri="{FF2B5EF4-FFF2-40B4-BE49-F238E27FC236}">
                <a16:creationId xmlns:a16="http://schemas.microsoft.com/office/drawing/2014/main" id="{34FB4344-D66C-1C1E-32F5-D6F142336819}"/>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31968" y="7156732"/>
            <a:ext cx="1135840" cy="1018867"/>
          </a:xfrm>
          <a:prstGeom prst="rect">
            <a:avLst/>
          </a:prstGeom>
          <a:noFill/>
          <a:ln>
            <a:noFill/>
          </a:ln>
        </p:spPr>
      </p:pic>
      <p:pic>
        <p:nvPicPr>
          <p:cNvPr id="2" name="Image 1">
            <a:extLst>
              <a:ext uri="{FF2B5EF4-FFF2-40B4-BE49-F238E27FC236}">
                <a16:creationId xmlns:a16="http://schemas.microsoft.com/office/drawing/2014/main" id="{B96D36E9-FDB3-DF1D-4830-3740087262A6}"/>
              </a:ext>
            </a:extLst>
          </p:cNvPr>
          <p:cNvPicPr>
            <a:picLocks noChangeAspect="1"/>
          </p:cNvPicPr>
          <p:nvPr/>
        </p:nvPicPr>
        <p:blipFill>
          <a:blip r:embed="rId5"/>
          <a:stretch>
            <a:fillRect/>
          </a:stretch>
        </p:blipFill>
        <p:spPr>
          <a:xfrm>
            <a:off x="12767607" y="7168444"/>
            <a:ext cx="1741608" cy="851591"/>
          </a:xfrm>
          <a:prstGeom prst="rect">
            <a:avLst/>
          </a:prstGeom>
        </p:spPr>
      </p:pic>
      <p:cxnSp>
        <p:nvCxnSpPr>
          <p:cNvPr id="6" name="Connecteur droit 5">
            <a:extLst>
              <a:ext uri="{FF2B5EF4-FFF2-40B4-BE49-F238E27FC236}">
                <a16:creationId xmlns:a16="http://schemas.microsoft.com/office/drawing/2014/main" id="{2BB23B82-ABA6-CAF9-4B5C-B8F85122193F}"/>
              </a:ext>
            </a:extLst>
          </p:cNvPr>
          <p:cNvCxnSpPr>
            <a:cxnSpLocks/>
          </p:cNvCxnSpPr>
          <p:nvPr/>
        </p:nvCxnSpPr>
        <p:spPr>
          <a:xfrm>
            <a:off x="131968" y="1258252"/>
            <a:ext cx="14630400"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12" name="ZoneTexte 11">
            <a:extLst>
              <a:ext uri="{FF2B5EF4-FFF2-40B4-BE49-F238E27FC236}">
                <a16:creationId xmlns:a16="http://schemas.microsoft.com/office/drawing/2014/main" id="{40DE3A8D-7221-10F6-295C-57BF642E89BF}"/>
              </a:ext>
            </a:extLst>
          </p:cNvPr>
          <p:cNvSpPr txBox="1"/>
          <p:nvPr/>
        </p:nvSpPr>
        <p:spPr>
          <a:xfrm>
            <a:off x="487771" y="1975753"/>
            <a:ext cx="13654857" cy="4278094"/>
          </a:xfrm>
          <a:prstGeom prst="rect">
            <a:avLst/>
          </a:prstGeom>
          <a:noFill/>
        </p:spPr>
        <p:txBody>
          <a:bodyPr wrap="square">
            <a:spAutoFit/>
          </a:bodyPr>
          <a:lstStyle/>
          <a:p>
            <a:pPr marL="457200" indent="-457200">
              <a:lnSpc>
                <a:spcPct val="150000"/>
              </a:lnSpc>
              <a:buFont typeface="Arial" panose="020B0604020202020204" pitchFamily="34" charset="0"/>
              <a:buChar char="•"/>
            </a:pPr>
            <a:r>
              <a:rPr lang="fr-FR" sz="3200" dirty="0">
                <a:hlinkClick r:id="rId6"/>
              </a:rPr>
              <a:t>https://oic.tradehelpdesk.org/</a:t>
            </a:r>
            <a:endParaRPr lang="fr-FR" sz="3200" dirty="0"/>
          </a:p>
          <a:p>
            <a:pPr marL="457200" indent="-457200">
              <a:lnSpc>
                <a:spcPct val="150000"/>
              </a:lnSpc>
              <a:buFont typeface="Arial" panose="020B0604020202020204" pitchFamily="34" charset="0"/>
              <a:buChar char="•"/>
            </a:pPr>
            <a:r>
              <a:rPr lang="fr-FR" sz="3200" dirty="0">
                <a:hlinkClick r:id="rId7"/>
              </a:rPr>
              <a:t>https://exportpotential.intracen.org</a:t>
            </a:r>
            <a:endParaRPr lang="fr-FR" sz="3200" dirty="0"/>
          </a:p>
          <a:p>
            <a:pPr marL="457200" indent="-457200">
              <a:lnSpc>
                <a:spcPct val="150000"/>
              </a:lnSpc>
              <a:buFont typeface="Arial" panose="020B0604020202020204" pitchFamily="34" charset="0"/>
              <a:buChar char="•"/>
            </a:pPr>
            <a:r>
              <a:rPr lang="fr-FR" sz="3200" dirty="0">
                <a:hlinkClick r:id="rId8"/>
              </a:rPr>
              <a:t>https://icdt-cidc.org/fr/knowledge-center/studies-research/</a:t>
            </a:r>
            <a:endParaRPr lang="fr-FR" sz="3200" dirty="0"/>
          </a:p>
          <a:p>
            <a:pPr marL="457200" indent="-457200">
              <a:lnSpc>
                <a:spcPct val="150000"/>
              </a:lnSpc>
              <a:buFont typeface="Arial" panose="020B0604020202020204" pitchFamily="34" charset="0"/>
              <a:buChar char="•"/>
            </a:pPr>
            <a:r>
              <a:rPr lang="fr-FR" sz="3200" dirty="0">
                <a:hlinkClick r:id="rId8"/>
              </a:rPr>
              <a:t>https://icdt-cidc.org/fr/knowledge-center/studies-research/</a:t>
            </a:r>
            <a:endParaRPr lang="fr-FR" sz="3200" dirty="0"/>
          </a:p>
          <a:p>
            <a:pPr marL="457200" indent="-457200">
              <a:lnSpc>
                <a:spcPct val="150000"/>
              </a:lnSpc>
              <a:buFont typeface="Arial" panose="020B0604020202020204" pitchFamily="34" charset="0"/>
              <a:buChar char="•"/>
            </a:pPr>
            <a:endParaRPr lang="fr-FR" sz="3200" dirty="0"/>
          </a:p>
          <a:p>
            <a:endParaRPr lang="fr-FR" sz="3200" dirty="0"/>
          </a:p>
        </p:txBody>
      </p:sp>
    </p:spTree>
    <p:extLst>
      <p:ext uri="{BB962C8B-B14F-4D97-AF65-F5344CB8AC3E}">
        <p14:creationId xmlns:p14="http://schemas.microsoft.com/office/powerpoint/2010/main" val="271988375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9D6506-6608-8184-83DD-ABC4CD11C6D4}"/>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41D93E81-EFB5-01FC-F8FC-C4759F6C0F81}"/>
              </a:ext>
            </a:extLst>
          </p:cNvPr>
          <p:cNvSpPr/>
          <p:nvPr/>
        </p:nvSpPr>
        <p:spPr>
          <a:xfrm>
            <a:off x="12538884" y="7666340"/>
            <a:ext cx="1901373" cy="438150"/>
          </a:xfrm>
          <a:prstGeom prst="rect">
            <a:avLst/>
          </a:prstGeom>
          <a:solidFill>
            <a:schemeClr val="bg1"/>
          </a:solidFill>
          <a:ln>
            <a:solidFill>
              <a:schemeClr val="bg1"/>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p>
        </p:txBody>
      </p:sp>
      <p:pic>
        <p:nvPicPr>
          <p:cNvPr id="7" name="Image 6">
            <a:extLst>
              <a:ext uri="{FF2B5EF4-FFF2-40B4-BE49-F238E27FC236}">
                <a16:creationId xmlns:a16="http://schemas.microsoft.com/office/drawing/2014/main" id="{6FD15EBD-8C4A-CE60-6E69-96C20155EE19}"/>
              </a:ext>
            </a:extLst>
          </p:cNvPr>
          <p:cNvPicPr>
            <a:picLocks noChangeAspect="1"/>
          </p:cNvPicPr>
          <p:nvPr/>
        </p:nvPicPr>
        <p:blipFill>
          <a:blip r:embed="rId3"/>
          <a:stretch>
            <a:fillRect/>
          </a:stretch>
        </p:blipFill>
        <p:spPr>
          <a:xfrm>
            <a:off x="6330034" y="7095851"/>
            <a:ext cx="1135839" cy="1079748"/>
          </a:xfrm>
          <a:prstGeom prst="rect">
            <a:avLst/>
          </a:prstGeom>
        </p:spPr>
      </p:pic>
      <p:pic>
        <p:nvPicPr>
          <p:cNvPr id="8" name="Image 7" descr="LOGO-FOND-COLORE">
            <a:extLst>
              <a:ext uri="{FF2B5EF4-FFF2-40B4-BE49-F238E27FC236}">
                <a16:creationId xmlns:a16="http://schemas.microsoft.com/office/drawing/2014/main" id="{30C4F5E4-D44E-5CF4-A205-5C287E3CE128}"/>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7156732"/>
            <a:ext cx="1267808" cy="1116723"/>
          </a:xfrm>
          <a:prstGeom prst="rect">
            <a:avLst/>
          </a:prstGeom>
          <a:noFill/>
          <a:ln>
            <a:noFill/>
          </a:ln>
        </p:spPr>
      </p:pic>
      <p:sp>
        <p:nvSpPr>
          <p:cNvPr id="2" name="Espace réservé du texte 2">
            <a:extLst>
              <a:ext uri="{FF2B5EF4-FFF2-40B4-BE49-F238E27FC236}">
                <a16:creationId xmlns:a16="http://schemas.microsoft.com/office/drawing/2014/main" id="{366EB284-E8E1-496B-9D7C-E85DF50B2469}"/>
              </a:ext>
            </a:extLst>
          </p:cNvPr>
          <p:cNvSpPr txBox="1">
            <a:spLocks/>
          </p:cNvSpPr>
          <p:nvPr/>
        </p:nvSpPr>
        <p:spPr>
          <a:xfrm>
            <a:off x="907469" y="1235463"/>
            <a:ext cx="5990484" cy="4415409"/>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ar-SA" sz="3200" dirty="0">
              <a:solidFill>
                <a:srgbClr val="092637"/>
              </a:solidFill>
            </a:endParaRPr>
          </a:p>
          <a:p>
            <a:pPr marL="0" indent="0" algn="ctr">
              <a:buNone/>
            </a:pPr>
            <a:r>
              <a:rPr lang="ar-SA" sz="4200" dirty="0">
                <a:solidFill>
                  <a:srgbClr val="092637"/>
                </a:solidFill>
              </a:rPr>
              <a:t>شكرا على انتباهكم </a:t>
            </a:r>
          </a:p>
          <a:p>
            <a:pPr marL="0" indent="0" algn="ctr">
              <a:buNone/>
            </a:pPr>
            <a:endParaRPr lang="ar-SA" sz="3200" dirty="0">
              <a:solidFill>
                <a:srgbClr val="092637"/>
              </a:solidFill>
            </a:endParaRPr>
          </a:p>
          <a:p>
            <a:pPr marL="0" indent="0" algn="ctr">
              <a:buNone/>
            </a:pPr>
            <a:r>
              <a:rPr lang="en-US" sz="3200" dirty="0">
                <a:solidFill>
                  <a:srgbClr val="092637"/>
                </a:solidFill>
              </a:rPr>
              <a:t>MERCI POUR VOTRE ATTENTION</a:t>
            </a:r>
          </a:p>
          <a:p>
            <a:pPr marL="0" indent="0" algn="ctr">
              <a:buNone/>
            </a:pPr>
            <a:endParaRPr lang="en-US" sz="3200" dirty="0">
              <a:solidFill>
                <a:srgbClr val="092637"/>
              </a:solidFill>
            </a:endParaRPr>
          </a:p>
          <a:p>
            <a:pPr marL="0" indent="0" algn="ctr">
              <a:buNone/>
            </a:pPr>
            <a:r>
              <a:rPr lang="en-US" sz="3200" dirty="0">
                <a:solidFill>
                  <a:srgbClr val="092637"/>
                </a:solidFill>
              </a:rPr>
              <a:t>THANK YOU FOR YOUR KIND ATTENTION</a:t>
            </a:r>
          </a:p>
          <a:p>
            <a:pPr marL="0" indent="0" algn="ctr">
              <a:buNone/>
            </a:pPr>
            <a:r>
              <a:rPr lang="en-US" sz="3200" dirty="0">
                <a:solidFill>
                  <a:schemeClr val="accent1">
                    <a:lumMod val="50000"/>
                  </a:schemeClr>
                </a:solidFill>
              </a:rPr>
              <a:t>icdt@icdt-oic.org</a:t>
            </a:r>
          </a:p>
          <a:p>
            <a:pPr marL="0" indent="0" algn="ctr">
              <a:buNone/>
            </a:pPr>
            <a:endParaRPr lang="en-US" sz="3200" dirty="0">
              <a:solidFill>
                <a:srgbClr val="092637"/>
              </a:solidFill>
            </a:endParaRPr>
          </a:p>
        </p:txBody>
      </p:sp>
      <p:pic>
        <p:nvPicPr>
          <p:cNvPr id="9" name="Image 8">
            <a:extLst>
              <a:ext uri="{FF2B5EF4-FFF2-40B4-BE49-F238E27FC236}">
                <a16:creationId xmlns:a16="http://schemas.microsoft.com/office/drawing/2014/main" id="{571D506D-A8A4-5DE5-0145-62293BBBC34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705270" y="3990595"/>
            <a:ext cx="2784300" cy="2784300"/>
          </a:xfrm>
          <a:prstGeom prst="rect">
            <a:avLst/>
          </a:prstGeom>
        </p:spPr>
      </p:pic>
      <p:sp>
        <p:nvSpPr>
          <p:cNvPr id="10" name="object 2">
            <a:extLst>
              <a:ext uri="{FF2B5EF4-FFF2-40B4-BE49-F238E27FC236}">
                <a16:creationId xmlns:a16="http://schemas.microsoft.com/office/drawing/2014/main" id="{9313AC05-EA2B-AD81-9D42-1A0C16AE966A}"/>
              </a:ext>
            </a:extLst>
          </p:cNvPr>
          <p:cNvSpPr/>
          <p:nvPr/>
        </p:nvSpPr>
        <p:spPr>
          <a:xfrm>
            <a:off x="8621270" y="14167"/>
            <a:ext cx="319529" cy="7196914"/>
          </a:xfrm>
          <a:custGeom>
            <a:avLst/>
            <a:gdLst/>
            <a:ahLst/>
            <a:cxnLst/>
            <a:rect l="l" t="t" r="r" b="b"/>
            <a:pathLst>
              <a:path w="180340" h="6858000">
                <a:moveTo>
                  <a:pt x="0" y="6858000"/>
                </a:moveTo>
                <a:lnTo>
                  <a:pt x="179997" y="6858000"/>
                </a:lnTo>
                <a:lnTo>
                  <a:pt x="179997" y="0"/>
                </a:lnTo>
                <a:lnTo>
                  <a:pt x="0" y="0"/>
                </a:lnTo>
                <a:lnTo>
                  <a:pt x="0" y="6858000"/>
                </a:lnTo>
                <a:close/>
              </a:path>
            </a:pathLst>
          </a:custGeom>
          <a:solidFill>
            <a:srgbClr val="A6A8B2"/>
          </a:solidFill>
        </p:spPr>
        <p:txBody>
          <a:bodyPr wrap="square" lIns="0" tIns="0" rIns="0" bIns="0" rtlCol="0"/>
          <a:lstStyle/>
          <a:p>
            <a:endParaRPr/>
          </a:p>
        </p:txBody>
      </p:sp>
      <p:sp>
        <p:nvSpPr>
          <p:cNvPr id="11" name="object 32">
            <a:extLst>
              <a:ext uri="{FF2B5EF4-FFF2-40B4-BE49-F238E27FC236}">
                <a16:creationId xmlns:a16="http://schemas.microsoft.com/office/drawing/2014/main" id="{1F0488D5-E892-2B5F-8755-C8B9F6B71503}"/>
              </a:ext>
            </a:extLst>
          </p:cNvPr>
          <p:cNvSpPr txBox="1"/>
          <p:nvPr/>
        </p:nvSpPr>
        <p:spPr>
          <a:xfrm>
            <a:off x="10336738" y="1235463"/>
            <a:ext cx="3058815" cy="1897955"/>
          </a:xfrm>
          <a:prstGeom prst="rect">
            <a:avLst/>
          </a:prstGeom>
        </p:spPr>
        <p:txBody>
          <a:bodyPr vert="horz" wrap="square" lIns="0" tIns="12700" rIns="0" bIns="0" rtlCol="0">
            <a:spAutoFit/>
          </a:bodyPr>
          <a:lstStyle/>
          <a:p>
            <a:pPr marL="12700" algn="ctr" rtl="1">
              <a:lnSpc>
                <a:spcPct val="100000"/>
              </a:lnSpc>
              <a:spcBef>
                <a:spcPts val="100"/>
              </a:spcBef>
            </a:pPr>
            <a:r>
              <a:rPr lang="ar-SA" sz="2400" dirty="0">
                <a:solidFill>
                  <a:srgbClr val="092737"/>
                </a:solidFill>
                <a:latin typeface="Trebuchet MS"/>
                <a:cs typeface="Trebuchet MS"/>
              </a:rPr>
              <a:t>للمزيد من المعلومات </a:t>
            </a:r>
          </a:p>
          <a:p>
            <a:pPr marL="12700" algn="ctr" rtl="1">
              <a:lnSpc>
                <a:spcPct val="100000"/>
              </a:lnSpc>
              <a:spcBef>
                <a:spcPts val="100"/>
              </a:spcBef>
            </a:pPr>
            <a:r>
              <a:rPr lang="fr-MA" sz="2400" dirty="0">
                <a:solidFill>
                  <a:srgbClr val="092737"/>
                </a:solidFill>
                <a:latin typeface="Trebuchet MS"/>
                <a:cs typeface="Trebuchet MS"/>
              </a:rPr>
              <a:t>Pour plus d’information:</a:t>
            </a:r>
          </a:p>
          <a:p>
            <a:pPr marL="12700" algn="ctr">
              <a:lnSpc>
                <a:spcPct val="100000"/>
              </a:lnSpc>
              <a:spcBef>
                <a:spcPts val="100"/>
              </a:spcBef>
            </a:pPr>
            <a:endParaRPr lang="fr-MA" sz="2400" dirty="0">
              <a:solidFill>
                <a:srgbClr val="092737"/>
              </a:solidFill>
              <a:latin typeface="Trebuchet MS"/>
              <a:cs typeface="Trebuchet MS"/>
            </a:endParaRPr>
          </a:p>
          <a:p>
            <a:pPr marL="12700" algn="ctr">
              <a:lnSpc>
                <a:spcPct val="100000"/>
              </a:lnSpc>
              <a:spcBef>
                <a:spcPts val="100"/>
              </a:spcBef>
            </a:pPr>
            <a:r>
              <a:rPr lang="fr-MA" sz="2400" dirty="0">
                <a:solidFill>
                  <a:srgbClr val="092737"/>
                </a:solidFill>
                <a:latin typeface="Trebuchet MS"/>
                <a:cs typeface="Trebuchet MS"/>
              </a:rPr>
              <a:t>For more information</a:t>
            </a:r>
            <a:r>
              <a:rPr lang="fr-MA" sz="1800" dirty="0">
                <a:solidFill>
                  <a:srgbClr val="092737"/>
                </a:solidFill>
                <a:latin typeface="Trebuchet MS"/>
                <a:cs typeface="Trebuchet MS"/>
              </a:rPr>
              <a:t>:</a:t>
            </a:r>
            <a:endParaRPr sz="1800" dirty="0">
              <a:latin typeface="Trebuchet MS"/>
              <a:cs typeface="Trebuchet MS"/>
            </a:endParaRPr>
          </a:p>
        </p:txBody>
      </p:sp>
      <p:pic>
        <p:nvPicPr>
          <p:cNvPr id="3" name="Image 2">
            <a:extLst>
              <a:ext uri="{FF2B5EF4-FFF2-40B4-BE49-F238E27FC236}">
                <a16:creationId xmlns:a16="http://schemas.microsoft.com/office/drawing/2014/main" id="{C1F83CCF-7F4F-A7BD-F9D1-A0BAF4F8B622}"/>
              </a:ext>
            </a:extLst>
          </p:cNvPr>
          <p:cNvPicPr>
            <a:picLocks noChangeAspect="1"/>
          </p:cNvPicPr>
          <p:nvPr/>
        </p:nvPicPr>
        <p:blipFill>
          <a:blip r:embed="rId6"/>
          <a:stretch>
            <a:fillRect/>
          </a:stretch>
        </p:blipFill>
        <p:spPr>
          <a:xfrm>
            <a:off x="12888792" y="7205833"/>
            <a:ext cx="1741608" cy="1018519"/>
          </a:xfrm>
          <a:prstGeom prst="rect">
            <a:avLst/>
          </a:prstGeom>
        </p:spPr>
      </p:pic>
    </p:spTree>
    <p:extLst>
      <p:ext uri="{BB962C8B-B14F-4D97-AF65-F5344CB8AC3E}">
        <p14:creationId xmlns:p14="http://schemas.microsoft.com/office/powerpoint/2010/main" val="6058759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 9" descr="LOGO-FOND-COLORE">
            <a:extLst>
              <a:ext uri="{FF2B5EF4-FFF2-40B4-BE49-F238E27FC236}">
                <a16:creationId xmlns:a16="http://schemas.microsoft.com/office/drawing/2014/main" id="{5634A615-25C6-F426-2E23-BC6F11C311F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4336" y="7249033"/>
            <a:ext cx="1064468" cy="937615"/>
          </a:xfrm>
          <a:prstGeom prst="rect">
            <a:avLst/>
          </a:prstGeom>
          <a:noFill/>
          <a:ln>
            <a:noFill/>
          </a:ln>
        </p:spPr>
      </p:pic>
      <p:pic>
        <p:nvPicPr>
          <p:cNvPr id="11" name="Picture 5">
            <a:extLst>
              <a:ext uri="{FF2B5EF4-FFF2-40B4-BE49-F238E27FC236}">
                <a16:creationId xmlns:a16="http://schemas.microsoft.com/office/drawing/2014/main" id="{9AA159C9-EF0D-290B-0018-8E5C8DCBE432}"/>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669373" y="7367595"/>
            <a:ext cx="1206159" cy="803684"/>
          </a:xfrm>
          <a:prstGeom prst="rect">
            <a:avLst/>
          </a:prstGeom>
          <a:noFill/>
          <a:ln>
            <a:noFill/>
          </a:ln>
        </p:spPr>
      </p:pic>
      <p:pic>
        <p:nvPicPr>
          <p:cNvPr id="1026" name="Picture 2" descr="COMCEC Logo - COMCEC">
            <a:extLst>
              <a:ext uri="{FF2B5EF4-FFF2-40B4-BE49-F238E27FC236}">
                <a16:creationId xmlns:a16="http://schemas.microsoft.com/office/drawing/2014/main" id="{10961ABA-2D2C-694D-E679-87A5B9E33CD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487275" y="6967497"/>
            <a:ext cx="2143125" cy="1219151"/>
          </a:xfrm>
          <a:prstGeom prst="rect">
            <a:avLst/>
          </a:prstGeom>
          <a:noFill/>
          <a:extLst>
            <a:ext uri="{909E8E84-426E-40DD-AFC4-6F175D3DCCD1}">
              <a14:hiddenFill xmlns:a14="http://schemas.microsoft.com/office/drawing/2010/main">
                <a:solidFill>
                  <a:srgbClr val="FFFFFF"/>
                </a:solidFill>
              </a14:hiddenFill>
            </a:ext>
          </a:extLst>
        </p:spPr>
      </p:pic>
      <p:sp>
        <p:nvSpPr>
          <p:cNvPr id="5" name="ZoneTexte 4">
            <a:extLst>
              <a:ext uri="{FF2B5EF4-FFF2-40B4-BE49-F238E27FC236}">
                <a16:creationId xmlns:a16="http://schemas.microsoft.com/office/drawing/2014/main" id="{3B1B38E7-B502-2AA6-FDB4-0080247E424E}"/>
              </a:ext>
            </a:extLst>
          </p:cNvPr>
          <p:cNvSpPr txBox="1"/>
          <p:nvPr/>
        </p:nvSpPr>
        <p:spPr>
          <a:xfrm>
            <a:off x="198657" y="249678"/>
            <a:ext cx="12738410" cy="646331"/>
          </a:xfrm>
          <a:prstGeom prst="rect">
            <a:avLst/>
          </a:prstGeom>
          <a:noFill/>
        </p:spPr>
        <p:txBody>
          <a:bodyPr wrap="square">
            <a:spAutoFit/>
          </a:bodyPr>
          <a:lstStyle/>
          <a:p>
            <a:pPr algn="just">
              <a:spcAft>
                <a:spcPts val="1440"/>
              </a:spcAft>
            </a:pPr>
            <a:r>
              <a:rPr lang="en-US" sz="3600" dirty="0">
                <a:solidFill>
                  <a:srgbClr val="002060"/>
                </a:solidFill>
              </a:rPr>
              <a:t>Introduction: General Context</a:t>
            </a:r>
          </a:p>
        </p:txBody>
      </p:sp>
      <p:cxnSp>
        <p:nvCxnSpPr>
          <p:cNvPr id="6" name="Connecteur droit 5">
            <a:extLst>
              <a:ext uri="{FF2B5EF4-FFF2-40B4-BE49-F238E27FC236}">
                <a16:creationId xmlns:a16="http://schemas.microsoft.com/office/drawing/2014/main" id="{C2F8702E-7EC7-AC2E-342F-6839BC8EC667}"/>
              </a:ext>
            </a:extLst>
          </p:cNvPr>
          <p:cNvCxnSpPr>
            <a:cxnSpLocks/>
          </p:cNvCxnSpPr>
          <p:nvPr/>
        </p:nvCxnSpPr>
        <p:spPr>
          <a:xfrm>
            <a:off x="0" y="979535"/>
            <a:ext cx="14630400"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7" name="ZoneTexte 6">
            <a:extLst>
              <a:ext uri="{FF2B5EF4-FFF2-40B4-BE49-F238E27FC236}">
                <a16:creationId xmlns:a16="http://schemas.microsoft.com/office/drawing/2014/main" id="{257CEA46-EAB8-D6C1-CFCD-B91D203883EF}"/>
              </a:ext>
            </a:extLst>
          </p:cNvPr>
          <p:cNvSpPr txBox="1"/>
          <p:nvPr/>
        </p:nvSpPr>
        <p:spPr>
          <a:xfrm>
            <a:off x="358395" y="3087932"/>
            <a:ext cx="10016094" cy="3477875"/>
          </a:xfrm>
          <a:prstGeom prst="rect">
            <a:avLst/>
          </a:prstGeom>
          <a:solidFill>
            <a:schemeClr val="bg1"/>
          </a:solidFill>
        </p:spPr>
        <p:txBody>
          <a:bodyPr wrap="square">
            <a:spAutoFit/>
          </a:bodyPr>
          <a:lstStyle/>
          <a:p>
            <a:pPr marL="285750" indent="-285750">
              <a:buFont typeface="Arial" panose="020B0604020202020204" pitchFamily="34" charset="0"/>
              <a:buChar char="•"/>
            </a:pPr>
            <a:r>
              <a:rPr lang="en-US" sz="2000" dirty="0"/>
              <a:t>The TPS-OIC is a process launched in the 1980s as a first step towards the creation of an Islamic common market in accordance with Article 1 (paragraph 9) of the OIC Constitutive Charter.</a:t>
            </a:r>
          </a:p>
          <a:p>
            <a:endParaRPr lang="fr-FR" sz="2000" dirty="0"/>
          </a:p>
          <a:p>
            <a:pPr marL="285750" indent="-285750">
              <a:buFont typeface="Arial" panose="020B0604020202020204" pitchFamily="34" charset="0"/>
              <a:buChar char="•"/>
            </a:pPr>
            <a:r>
              <a:rPr lang="en-US" sz="2000" dirty="0"/>
              <a:t>A political choice consistent with the theory of regional economic integration, reflected in the establishment of RTAs as instruments to accelerate the economic development of countries.</a:t>
            </a:r>
          </a:p>
          <a:p>
            <a:endParaRPr lang="fr-FR" sz="2000" dirty="0"/>
          </a:p>
          <a:p>
            <a:pPr marL="285750" indent="-285750">
              <a:buFont typeface="Arial" panose="020B0604020202020204" pitchFamily="34" charset="0"/>
              <a:buChar char="•"/>
            </a:pPr>
            <a:r>
              <a:rPr lang="en-US" sz="2000" dirty="0"/>
              <a:t>New tariffs from the United States of America represent an incentive to strengthen market integration in the OIC region and to compensate for market share losses and counteract disruptions to trade flows.</a:t>
            </a:r>
            <a:endParaRPr lang="fr-FR" sz="2000" dirty="0"/>
          </a:p>
        </p:txBody>
      </p:sp>
      <p:pic>
        <p:nvPicPr>
          <p:cNvPr id="8" name="Picture 2" descr="Icône Des Étapes De Progression. Personne Dans Les Escaliers Croquis De  Doodle Clip Art Libres De Droits, Svg, Vecteurs Et Illustration. Image  195829770">
            <a:extLst>
              <a:ext uri="{FF2B5EF4-FFF2-40B4-BE49-F238E27FC236}">
                <a16:creationId xmlns:a16="http://schemas.microsoft.com/office/drawing/2014/main" id="{C742AE65-213E-DD9B-C5DE-0B3BD13AA11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565178" y="2247871"/>
            <a:ext cx="3822852" cy="3926412"/>
          </a:xfrm>
          <a:prstGeom prst="rect">
            <a:avLst/>
          </a:prstGeom>
          <a:noFill/>
          <a:extLst>
            <a:ext uri="{909E8E84-426E-40DD-AFC4-6F175D3DCCD1}">
              <a14:hiddenFill xmlns:a14="http://schemas.microsoft.com/office/drawing/2010/main">
                <a:solidFill>
                  <a:srgbClr val="FFFFFF"/>
                </a:solidFill>
              </a14:hiddenFill>
            </a:ext>
          </a:extLst>
        </p:spPr>
      </p:pic>
      <p:sp>
        <p:nvSpPr>
          <p:cNvPr id="13" name="ZoneTexte 12">
            <a:extLst>
              <a:ext uri="{FF2B5EF4-FFF2-40B4-BE49-F238E27FC236}">
                <a16:creationId xmlns:a16="http://schemas.microsoft.com/office/drawing/2014/main" id="{07FCC800-D673-5B84-2DBA-88536B3F2F9D}"/>
              </a:ext>
            </a:extLst>
          </p:cNvPr>
          <p:cNvSpPr txBox="1"/>
          <p:nvPr/>
        </p:nvSpPr>
        <p:spPr>
          <a:xfrm>
            <a:off x="319485" y="1272533"/>
            <a:ext cx="10055004" cy="1631216"/>
          </a:xfrm>
          <a:prstGeom prst="rect">
            <a:avLst/>
          </a:prstGeom>
          <a:solidFill>
            <a:schemeClr val="bg1">
              <a:lumMod val="95000"/>
            </a:schemeClr>
          </a:solidFill>
        </p:spPr>
        <p:txBody>
          <a:bodyPr wrap="square">
            <a:spAutoFit/>
          </a:bodyPr>
          <a:lstStyle/>
          <a:p>
            <a:r>
              <a:rPr lang="en-US" sz="2000" b="1" dirty="0"/>
              <a:t>The theory of economic integration (Hungarian economist Béla Balassa, 1961)</a:t>
            </a:r>
            <a:endParaRPr lang="fr-FR" sz="2000" b="1" dirty="0"/>
          </a:p>
          <a:p>
            <a:pPr marL="342900" indent="-342900">
              <a:buFont typeface="Wingdings" panose="05000000000000000000" pitchFamily="2" charset="2"/>
              <a:buChar char="ü"/>
            </a:pPr>
            <a:r>
              <a:rPr lang="en-US" sz="2000" dirty="0"/>
              <a:t>Explains the different stages of regional integration: Free trade area, Customs union, Common market, Economic union, Political integration.</a:t>
            </a:r>
          </a:p>
          <a:p>
            <a:pPr marL="342900" indent="-342900">
              <a:buFont typeface="Wingdings" panose="05000000000000000000" pitchFamily="2" charset="2"/>
              <a:buChar char="ü"/>
            </a:pPr>
            <a:r>
              <a:rPr lang="en-US" sz="2000" dirty="0"/>
              <a:t>Regional Trade Agreements (RTAs)  are therefore considered as progressive instruments of integration, aimed at strengthening economic and political cooperation.</a:t>
            </a:r>
          </a:p>
        </p:txBody>
      </p:sp>
    </p:spTree>
    <p:extLst>
      <p:ext uri="{BB962C8B-B14F-4D97-AF65-F5344CB8AC3E}">
        <p14:creationId xmlns:p14="http://schemas.microsoft.com/office/powerpoint/2010/main" val="20460602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 9" descr="LOGO-FOND-COLORE">
            <a:extLst>
              <a:ext uri="{FF2B5EF4-FFF2-40B4-BE49-F238E27FC236}">
                <a16:creationId xmlns:a16="http://schemas.microsoft.com/office/drawing/2014/main" id="{5634A615-25C6-F426-2E23-BC6F11C311F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4336" y="7249033"/>
            <a:ext cx="1064468" cy="937615"/>
          </a:xfrm>
          <a:prstGeom prst="rect">
            <a:avLst/>
          </a:prstGeom>
          <a:noFill/>
          <a:ln>
            <a:noFill/>
          </a:ln>
        </p:spPr>
      </p:pic>
      <p:pic>
        <p:nvPicPr>
          <p:cNvPr id="11" name="Picture 5">
            <a:extLst>
              <a:ext uri="{FF2B5EF4-FFF2-40B4-BE49-F238E27FC236}">
                <a16:creationId xmlns:a16="http://schemas.microsoft.com/office/drawing/2014/main" id="{9AA159C9-EF0D-290B-0018-8E5C8DCBE432}"/>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669373" y="7367595"/>
            <a:ext cx="1206159" cy="803684"/>
          </a:xfrm>
          <a:prstGeom prst="rect">
            <a:avLst/>
          </a:prstGeom>
          <a:noFill/>
          <a:ln>
            <a:noFill/>
          </a:ln>
        </p:spPr>
      </p:pic>
      <p:pic>
        <p:nvPicPr>
          <p:cNvPr id="1026" name="Picture 2" descr="COMCEC Logo - COMCEC">
            <a:extLst>
              <a:ext uri="{FF2B5EF4-FFF2-40B4-BE49-F238E27FC236}">
                <a16:creationId xmlns:a16="http://schemas.microsoft.com/office/drawing/2014/main" id="{10961ABA-2D2C-694D-E679-87A5B9E33CD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487275" y="6967497"/>
            <a:ext cx="2143125" cy="1219151"/>
          </a:xfrm>
          <a:prstGeom prst="rect">
            <a:avLst/>
          </a:prstGeom>
          <a:noFill/>
          <a:extLst>
            <a:ext uri="{909E8E84-426E-40DD-AFC4-6F175D3DCCD1}">
              <a14:hiddenFill xmlns:a14="http://schemas.microsoft.com/office/drawing/2010/main">
                <a:solidFill>
                  <a:srgbClr val="FFFFFF"/>
                </a:solidFill>
              </a14:hiddenFill>
            </a:ext>
          </a:extLst>
        </p:spPr>
      </p:pic>
      <p:sp>
        <p:nvSpPr>
          <p:cNvPr id="5" name="ZoneTexte 4">
            <a:extLst>
              <a:ext uri="{FF2B5EF4-FFF2-40B4-BE49-F238E27FC236}">
                <a16:creationId xmlns:a16="http://schemas.microsoft.com/office/drawing/2014/main" id="{3B1B38E7-B502-2AA6-FDB4-0080247E424E}"/>
              </a:ext>
            </a:extLst>
          </p:cNvPr>
          <p:cNvSpPr txBox="1"/>
          <p:nvPr/>
        </p:nvSpPr>
        <p:spPr>
          <a:xfrm>
            <a:off x="198657" y="249678"/>
            <a:ext cx="12738410" cy="646331"/>
          </a:xfrm>
          <a:prstGeom prst="rect">
            <a:avLst/>
          </a:prstGeom>
          <a:noFill/>
        </p:spPr>
        <p:txBody>
          <a:bodyPr wrap="square">
            <a:spAutoFit/>
          </a:bodyPr>
          <a:lstStyle/>
          <a:p>
            <a:pPr algn="just">
              <a:spcAft>
                <a:spcPts val="1440"/>
              </a:spcAft>
            </a:pPr>
            <a:r>
              <a:rPr lang="en" sz="3600" dirty="0">
                <a:solidFill>
                  <a:srgbClr val="002060"/>
                </a:solidFill>
                <a:latin typeface="Instrument Sans Semi Bold" pitchFamily="34" charset="0"/>
              </a:rPr>
              <a:t>State of Play of Trade and Investments in the OIC Zone</a:t>
            </a:r>
          </a:p>
        </p:txBody>
      </p:sp>
      <p:cxnSp>
        <p:nvCxnSpPr>
          <p:cNvPr id="6" name="Connecteur droit 5">
            <a:extLst>
              <a:ext uri="{FF2B5EF4-FFF2-40B4-BE49-F238E27FC236}">
                <a16:creationId xmlns:a16="http://schemas.microsoft.com/office/drawing/2014/main" id="{C2F8702E-7EC7-AC2E-342F-6839BC8EC667}"/>
              </a:ext>
            </a:extLst>
          </p:cNvPr>
          <p:cNvCxnSpPr>
            <a:cxnSpLocks/>
          </p:cNvCxnSpPr>
          <p:nvPr/>
        </p:nvCxnSpPr>
        <p:spPr>
          <a:xfrm>
            <a:off x="0" y="979535"/>
            <a:ext cx="14630400"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15" name="ZoneTexte 14">
            <a:extLst>
              <a:ext uri="{FF2B5EF4-FFF2-40B4-BE49-F238E27FC236}">
                <a16:creationId xmlns:a16="http://schemas.microsoft.com/office/drawing/2014/main" id="{81F4093E-2E0E-D152-5F46-40C65F158A1E}"/>
              </a:ext>
            </a:extLst>
          </p:cNvPr>
          <p:cNvSpPr txBox="1"/>
          <p:nvPr/>
        </p:nvSpPr>
        <p:spPr>
          <a:xfrm>
            <a:off x="488670" y="1772908"/>
            <a:ext cx="5940920" cy="2246769"/>
          </a:xfrm>
          <a:prstGeom prst="rect">
            <a:avLst/>
          </a:prstGeom>
          <a:noFill/>
        </p:spPr>
        <p:txBody>
          <a:bodyPr wrap="square">
            <a:spAutoFit/>
          </a:bodyPr>
          <a:lstStyle/>
          <a:p>
            <a:pPr marL="285750" indent="-285750" algn="just">
              <a:buFont typeface="Arial" panose="020B0604020202020204" pitchFamily="34" charset="0"/>
              <a:buChar char="•"/>
            </a:pPr>
            <a:r>
              <a:rPr lang="en" sz="2000" b="1" dirty="0">
                <a:solidFill>
                  <a:srgbClr val="002060"/>
                </a:solidFill>
              </a:rPr>
              <a:t>The  OIC Ten-Year Plan of Action aims to increase intra-OIC trade to 25% by the end of 2025 (20.36% in 2024).</a:t>
            </a:r>
          </a:p>
          <a:p>
            <a:pPr algn="just"/>
            <a:endParaRPr lang="fr-FR" sz="2000" dirty="0"/>
          </a:p>
          <a:p>
            <a:pPr marL="285750" indent="-285750" algn="just">
              <a:buFont typeface="Arial" panose="020B0604020202020204" pitchFamily="34" charset="0"/>
              <a:buChar char="•"/>
            </a:pPr>
            <a:r>
              <a:rPr lang="en" sz="2000" b="1" dirty="0"/>
              <a:t>30 OIC countries </a:t>
            </a:r>
            <a:r>
              <a:rPr lang="en" sz="2000" dirty="0"/>
              <a:t>have achieved the 25% intra-OIC trade target set in the OIC-2025 Programme of Action.</a:t>
            </a:r>
            <a:endParaRPr lang="fr-FR" sz="2000" b="1" dirty="0">
              <a:solidFill>
                <a:srgbClr val="FF0000"/>
              </a:solidFill>
            </a:endParaRPr>
          </a:p>
        </p:txBody>
      </p:sp>
      <p:sp>
        <p:nvSpPr>
          <p:cNvPr id="19" name="Rectangle 18">
            <a:extLst>
              <a:ext uri="{FF2B5EF4-FFF2-40B4-BE49-F238E27FC236}">
                <a16:creationId xmlns:a16="http://schemas.microsoft.com/office/drawing/2014/main" id="{2003F0A3-42B8-4FF3-AADA-87C20AB13B70}"/>
              </a:ext>
            </a:extLst>
          </p:cNvPr>
          <p:cNvSpPr/>
          <p:nvPr/>
        </p:nvSpPr>
        <p:spPr>
          <a:xfrm>
            <a:off x="488670" y="5201241"/>
            <a:ext cx="6529555" cy="1156771"/>
          </a:xfrm>
          <a:prstGeom prst="rect">
            <a:avLst/>
          </a:prstGeom>
          <a:solidFill>
            <a:schemeClr val="bg1">
              <a:lumMod val="95000"/>
            </a:schemeClr>
          </a:solidFill>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just"/>
            <a:r>
              <a:rPr lang="en-US" dirty="0"/>
              <a:t>The international economic situation has not been conducive to achieving the 25% target. The OIC has therefore adopted a new 2026–2035 Action Plan to promote intra-OIC trade and investment</a:t>
            </a:r>
            <a:r>
              <a:rPr lang="en" b="1" dirty="0"/>
              <a:t>.</a:t>
            </a:r>
          </a:p>
        </p:txBody>
      </p:sp>
      <p:graphicFrame>
        <p:nvGraphicFramePr>
          <p:cNvPr id="2" name="Graphique 1">
            <a:extLst>
              <a:ext uri="{FF2B5EF4-FFF2-40B4-BE49-F238E27FC236}">
                <a16:creationId xmlns:a16="http://schemas.microsoft.com/office/drawing/2014/main" id="{99CC5595-0995-FBF4-6990-22B19307BCAD}"/>
              </a:ext>
            </a:extLst>
          </p:cNvPr>
          <p:cNvGraphicFramePr>
            <a:graphicFrameLocks/>
          </p:cNvGraphicFramePr>
          <p:nvPr/>
        </p:nvGraphicFramePr>
        <p:xfrm>
          <a:off x="7315200" y="2105009"/>
          <a:ext cx="6858000" cy="4104721"/>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15348855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 9" descr="LOGO-FOND-COLORE">
            <a:extLst>
              <a:ext uri="{FF2B5EF4-FFF2-40B4-BE49-F238E27FC236}">
                <a16:creationId xmlns:a16="http://schemas.microsoft.com/office/drawing/2014/main" id="{5634A615-25C6-F426-2E23-BC6F11C311F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4336" y="7249033"/>
            <a:ext cx="1064468" cy="937615"/>
          </a:xfrm>
          <a:prstGeom prst="rect">
            <a:avLst/>
          </a:prstGeom>
          <a:noFill/>
          <a:ln>
            <a:noFill/>
          </a:ln>
        </p:spPr>
      </p:pic>
      <p:pic>
        <p:nvPicPr>
          <p:cNvPr id="11" name="Picture 5">
            <a:extLst>
              <a:ext uri="{FF2B5EF4-FFF2-40B4-BE49-F238E27FC236}">
                <a16:creationId xmlns:a16="http://schemas.microsoft.com/office/drawing/2014/main" id="{9AA159C9-EF0D-290B-0018-8E5C8DCBE432}"/>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669373" y="7367595"/>
            <a:ext cx="1206159" cy="803684"/>
          </a:xfrm>
          <a:prstGeom prst="rect">
            <a:avLst/>
          </a:prstGeom>
          <a:noFill/>
          <a:ln>
            <a:noFill/>
          </a:ln>
        </p:spPr>
      </p:pic>
      <p:pic>
        <p:nvPicPr>
          <p:cNvPr id="1026" name="Picture 2" descr="COMCEC Logo - COMCEC">
            <a:extLst>
              <a:ext uri="{FF2B5EF4-FFF2-40B4-BE49-F238E27FC236}">
                <a16:creationId xmlns:a16="http://schemas.microsoft.com/office/drawing/2014/main" id="{10961ABA-2D2C-694D-E679-87A5B9E33CD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487275" y="7010449"/>
            <a:ext cx="2143125" cy="1219151"/>
          </a:xfrm>
          <a:prstGeom prst="rect">
            <a:avLst/>
          </a:prstGeom>
          <a:noFill/>
          <a:extLst>
            <a:ext uri="{909E8E84-426E-40DD-AFC4-6F175D3DCCD1}">
              <a14:hiddenFill xmlns:a14="http://schemas.microsoft.com/office/drawing/2010/main">
                <a:solidFill>
                  <a:srgbClr val="FFFFFF"/>
                </a:solidFill>
              </a14:hiddenFill>
            </a:ext>
          </a:extLst>
        </p:spPr>
      </p:pic>
      <p:sp>
        <p:nvSpPr>
          <p:cNvPr id="5" name="ZoneTexte 4">
            <a:extLst>
              <a:ext uri="{FF2B5EF4-FFF2-40B4-BE49-F238E27FC236}">
                <a16:creationId xmlns:a16="http://schemas.microsoft.com/office/drawing/2014/main" id="{B6B39EBD-1041-541C-2E9D-7C182FCF6D2F}"/>
              </a:ext>
            </a:extLst>
          </p:cNvPr>
          <p:cNvSpPr txBox="1"/>
          <p:nvPr/>
        </p:nvSpPr>
        <p:spPr>
          <a:xfrm>
            <a:off x="367484" y="1860495"/>
            <a:ext cx="6691002" cy="2554545"/>
          </a:xfrm>
          <a:prstGeom prst="rect">
            <a:avLst/>
          </a:prstGeom>
          <a:noFill/>
        </p:spPr>
        <p:txBody>
          <a:bodyPr wrap="square">
            <a:spAutoFit/>
          </a:bodyPr>
          <a:lstStyle/>
          <a:p>
            <a:pPr marL="285750" indent="-285750" algn="just">
              <a:buFont typeface="Arial" panose="020B0604020202020204" pitchFamily="34" charset="0"/>
              <a:buChar char="•"/>
            </a:pPr>
            <a:r>
              <a:rPr lang="en" sz="2000" dirty="0">
                <a:solidFill>
                  <a:srgbClr val="002060"/>
                </a:solidFill>
                <a:latin typeface="Calibri" panose="020F0502020204030204"/>
              </a:rPr>
              <a:t>Medium and high value-added products are playing an increasingly important role in intra-OIC trade.</a:t>
            </a:r>
          </a:p>
          <a:p>
            <a:pPr marL="285750" indent="-285750" algn="just">
              <a:buFont typeface="Arial" panose="020B0604020202020204" pitchFamily="34" charset="0"/>
              <a:buChar char="•"/>
            </a:pPr>
            <a:r>
              <a:rPr lang="en" sz="2000" dirty="0">
                <a:solidFill>
                  <a:srgbClr val="002060"/>
                </a:solidFill>
                <a:latin typeface="Calibri" panose="020F0502020204030204"/>
              </a:rPr>
              <a:t>Manufactured goods, machinery, transport equipment and chemical products represent 53% of trade.</a:t>
            </a:r>
            <a:endParaRPr lang="fr-FR" sz="2000" dirty="0"/>
          </a:p>
          <a:p>
            <a:pPr marL="285750" indent="-285750" algn="just">
              <a:buFont typeface="Arial" panose="020B0604020202020204" pitchFamily="34" charset="0"/>
              <a:buChar char="•"/>
            </a:pPr>
            <a:r>
              <a:rPr lang="en" sz="2000" dirty="0">
                <a:solidFill>
                  <a:srgbClr val="002060"/>
                </a:solidFill>
                <a:latin typeface="Calibri" panose="020F0502020204030204"/>
              </a:rPr>
              <a:t>Fuels and inedible raw materials now represent only 26% of trade</a:t>
            </a:r>
          </a:p>
        </p:txBody>
      </p:sp>
      <p:sp>
        <p:nvSpPr>
          <p:cNvPr id="7" name="Ellipse 6">
            <a:extLst>
              <a:ext uri="{FF2B5EF4-FFF2-40B4-BE49-F238E27FC236}">
                <a16:creationId xmlns:a16="http://schemas.microsoft.com/office/drawing/2014/main" id="{FA9B9BCA-A598-3935-FB89-6FCEECD838C7}"/>
              </a:ext>
            </a:extLst>
          </p:cNvPr>
          <p:cNvSpPr/>
          <p:nvPr/>
        </p:nvSpPr>
        <p:spPr>
          <a:xfrm>
            <a:off x="1013552" y="4901669"/>
            <a:ext cx="5655821" cy="2050459"/>
          </a:xfrm>
          <a:prstGeom prst="ellipse">
            <a:avLst/>
          </a:prstGeom>
          <a:ln w="28575">
            <a:prstDash val="lgDashDotDot"/>
            <a:extLst>
              <a:ext uri="{C807C97D-BFC1-408E-A445-0C87EB9F89A2}">
                <ask:lineSketchStyleProps xmlns:ask="http://schemas.microsoft.com/office/drawing/2018/sketchyshapes" sd="981765707">
                  <a:custGeom>
                    <a:avLst/>
                    <a:gdLst>
                      <a:gd name="connsiteX0" fmla="*/ 0 w 6239069"/>
                      <a:gd name="connsiteY0" fmla="*/ 1203649 h 2407298"/>
                      <a:gd name="connsiteX1" fmla="*/ 3119535 w 6239069"/>
                      <a:gd name="connsiteY1" fmla="*/ 0 h 2407298"/>
                      <a:gd name="connsiteX2" fmla="*/ 6239070 w 6239069"/>
                      <a:gd name="connsiteY2" fmla="*/ 1203649 h 2407298"/>
                      <a:gd name="connsiteX3" fmla="*/ 3119535 w 6239069"/>
                      <a:gd name="connsiteY3" fmla="*/ 2407298 h 2407298"/>
                      <a:gd name="connsiteX4" fmla="*/ 0 w 6239069"/>
                      <a:gd name="connsiteY4" fmla="*/ 1203649 h 2407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39069" h="2407298" fill="none" extrusionOk="0">
                        <a:moveTo>
                          <a:pt x="0" y="1203649"/>
                        </a:moveTo>
                        <a:cubicBezTo>
                          <a:pt x="269458" y="282785"/>
                          <a:pt x="1481889" y="5624"/>
                          <a:pt x="3119535" y="0"/>
                        </a:cubicBezTo>
                        <a:cubicBezTo>
                          <a:pt x="4895675" y="91052"/>
                          <a:pt x="6214261" y="538359"/>
                          <a:pt x="6239070" y="1203649"/>
                        </a:cubicBezTo>
                        <a:cubicBezTo>
                          <a:pt x="6451375" y="1899193"/>
                          <a:pt x="4588757" y="2291540"/>
                          <a:pt x="3119535" y="2407298"/>
                        </a:cubicBezTo>
                        <a:cubicBezTo>
                          <a:pt x="1265827" y="2446341"/>
                          <a:pt x="25278" y="1834139"/>
                          <a:pt x="0" y="1203649"/>
                        </a:cubicBezTo>
                        <a:close/>
                      </a:path>
                      <a:path w="6239069" h="2407298" stroke="0" extrusionOk="0">
                        <a:moveTo>
                          <a:pt x="0" y="1203649"/>
                        </a:moveTo>
                        <a:cubicBezTo>
                          <a:pt x="-111190" y="733970"/>
                          <a:pt x="1105805" y="-120107"/>
                          <a:pt x="3119535" y="0"/>
                        </a:cubicBezTo>
                        <a:cubicBezTo>
                          <a:pt x="4862842" y="-3017"/>
                          <a:pt x="6231587" y="552521"/>
                          <a:pt x="6239070" y="1203649"/>
                        </a:cubicBezTo>
                        <a:cubicBezTo>
                          <a:pt x="5905169" y="1980005"/>
                          <a:pt x="4743470" y="2524291"/>
                          <a:pt x="3119535" y="2407298"/>
                        </a:cubicBezTo>
                        <a:cubicBezTo>
                          <a:pt x="1468613" y="2360736"/>
                          <a:pt x="-118489" y="1895586"/>
                          <a:pt x="0" y="1203649"/>
                        </a:cubicBezTo>
                        <a:close/>
                      </a:path>
                    </a:pathLst>
                  </a:custGeom>
                  <ask:type>
                    <ask:lineSketchNone/>
                  </ask:type>
                </ask:lineSketchStyleProps>
              </a:ext>
            </a:extLst>
          </a:ln>
        </p:spPr>
        <p:style>
          <a:lnRef idx="2">
            <a:schemeClr val="dk1"/>
          </a:lnRef>
          <a:fillRef idx="1">
            <a:schemeClr val="lt1"/>
          </a:fillRef>
          <a:effectRef idx="0">
            <a:schemeClr val="dk1"/>
          </a:effectRef>
          <a:fontRef idx="minor">
            <a:schemeClr val="dk1"/>
          </a:fontRef>
        </p:style>
        <p:txBody>
          <a:bodyPr rtlCol="0" anchor="ctr"/>
          <a:lstStyle/>
          <a:p>
            <a:pPr marL="548640" algn="ctr">
              <a:lnSpc>
                <a:spcPct val="107000"/>
              </a:lnSpc>
              <a:spcAft>
                <a:spcPts val="960"/>
              </a:spcAft>
            </a:pPr>
            <a:r>
              <a:rPr lang="en" sz="1920" b="1" i="1" kern="100" dirty="0">
                <a:solidFill>
                  <a:srgbClr val="7030A0"/>
                </a:solidFill>
                <a:ea typeface="Aptos" panose="020B0004020202020204" pitchFamily="34" charset="0"/>
                <a:cs typeface="Arial" panose="020B0604020202020204" pitchFamily="34" charset="0"/>
              </a:rPr>
              <a:t>The objective of the OIC's actions is to develop value chains and reduce dependence on raw materials.</a:t>
            </a:r>
            <a:endParaRPr lang="fr-FR" sz="2160" b="1" i="1" kern="100" dirty="0">
              <a:solidFill>
                <a:srgbClr val="7030A0"/>
              </a:solidFill>
              <a:ea typeface="Aptos" panose="020B0004020202020204" pitchFamily="34" charset="0"/>
              <a:cs typeface="Arial" panose="020B0604020202020204" pitchFamily="34" charset="0"/>
            </a:endParaRPr>
          </a:p>
        </p:txBody>
      </p:sp>
      <p:cxnSp>
        <p:nvCxnSpPr>
          <p:cNvPr id="9" name="Connecteur droit 8">
            <a:extLst>
              <a:ext uri="{FF2B5EF4-FFF2-40B4-BE49-F238E27FC236}">
                <a16:creationId xmlns:a16="http://schemas.microsoft.com/office/drawing/2014/main" id="{BA531647-AF5E-BAEE-1339-8AF563551506}"/>
              </a:ext>
            </a:extLst>
          </p:cNvPr>
          <p:cNvCxnSpPr>
            <a:cxnSpLocks/>
          </p:cNvCxnSpPr>
          <p:nvPr/>
        </p:nvCxnSpPr>
        <p:spPr>
          <a:xfrm>
            <a:off x="0" y="1045637"/>
            <a:ext cx="14630400"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ZoneTexte 1">
            <a:extLst>
              <a:ext uri="{FF2B5EF4-FFF2-40B4-BE49-F238E27FC236}">
                <a16:creationId xmlns:a16="http://schemas.microsoft.com/office/drawing/2014/main" id="{9A51EEEC-340D-BA34-82CB-15AD499682B2}"/>
              </a:ext>
            </a:extLst>
          </p:cNvPr>
          <p:cNvSpPr txBox="1"/>
          <p:nvPr/>
        </p:nvSpPr>
        <p:spPr>
          <a:xfrm>
            <a:off x="198657" y="249678"/>
            <a:ext cx="12738410" cy="646331"/>
          </a:xfrm>
          <a:prstGeom prst="rect">
            <a:avLst/>
          </a:prstGeom>
          <a:noFill/>
        </p:spPr>
        <p:txBody>
          <a:bodyPr wrap="square">
            <a:spAutoFit/>
          </a:bodyPr>
          <a:lstStyle/>
          <a:p>
            <a:pPr algn="just">
              <a:spcAft>
                <a:spcPts val="1440"/>
              </a:spcAft>
            </a:pPr>
            <a:r>
              <a:rPr lang="en" sz="3600" dirty="0">
                <a:solidFill>
                  <a:srgbClr val="002060"/>
                </a:solidFill>
              </a:rPr>
              <a:t>State of Play of Trade and Investments in the OIC Zone</a:t>
            </a:r>
          </a:p>
        </p:txBody>
      </p:sp>
      <p:graphicFrame>
        <p:nvGraphicFramePr>
          <p:cNvPr id="6" name="Graphique 5">
            <a:extLst>
              <a:ext uri="{FF2B5EF4-FFF2-40B4-BE49-F238E27FC236}">
                <a16:creationId xmlns:a16="http://schemas.microsoft.com/office/drawing/2014/main" id="{2754F072-7E19-F0EF-73FB-8D79BF508957}"/>
              </a:ext>
            </a:extLst>
          </p:cNvPr>
          <p:cNvGraphicFramePr>
            <a:graphicFrameLocks/>
          </p:cNvGraphicFramePr>
          <p:nvPr/>
        </p:nvGraphicFramePr>
        <p:xfrm>
          <a:off x="7843066" y="1886854"/>
          <a:ext cx="6419850" cy="4217154"/>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7779738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 9" descr="LOGO-FOND-COLORE">
            <a:extLst>
              <a:ext uri="{FF2B5EF4-FFF2-40B4-BE49-F238E27FC236}">
                <a16:creationId xmlns:a16="http://schemas.microsoft.com/office/drawing/2014/main" id="{5634A615-25C6-F426-2E23-BC6F11C311F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4336" y="7249033"/>
            <a:ext cx="1064468" cy="937615"/>
          </a:xfrm>
          <a:prstGeom prst="rect">
            <a:avLst/>
          </a:prstGeom>
          <a:noFill/>
          <a:ln>
            <a:noFill/>
          </a:ln>
        </p:spPr>
      </p:pic>
      <p:pic>
        <p:nvPicPr>
          <p:cNvPr id="11" name="Picture 5">
            <a:extLst>
              <a:ext uri="{FF2B5EF4-FFF2-40B4-BE49-F238E27FC236}">
                <a16:creationId xmlns:a16="http://schemas.microsoft.com/office/drawing/2014/main" id="{9AA159C9-EF0D-290B-0018-8E5C8DCBE432}"/>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669373" y="7367595"/>
            <a:ext cx="1206159" cy="803684"/>
          </a:xfrm>
          <a:prstGeom prst="rect">
            <a:avLst/>
          </a:prstGeom>
          <a:noFill/>
          <a:ln>
            <a:noFill/>
          </a:ln>
        </p:spPr>
      </p:pic>
      <p:pic>
        <p:nvPicPr>
          <p:cNvPr id="1026" name="Picture 2" descr="COMCEC Logo - COMCEC">
            <a:extLst>
              <a:ext uri="{FF2B5EF4-FFF2-40B4-BE49-F238E27FC236}">
                <a16:creationId xmlns:a16="http://schemas.microsoft.com/office/drawing/2014/main" id="{10961ABA-2D2C-694D-E679-87A5B9E33CD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430664" y="6980195"/>
            <a:ext cx="2143125" cy="1219151"/>
          </a:xfrm>
          <a:prstGeom prst="rect">
            <a:avLst/>
          </a:prstGeom>
          <a:noFill/>
          <a:extLst>
            <a:ext uri="{909E8E84-426E-40DD-AFC4-6F175D3DCCD1}">
              <a14:hiddenFill xmlns:a14="http://schemas.microsoft.com/office/drawing/2010/main">
                <a:solidFill>
                  <a:srgbClr val="FFFFFF"/>
                </a:solidFill>
              </a14:hiddenFill>
            </a:ext>
          </a:extLst>
        </p:spPr>
      </p:pic>
      <p:sp>
        <p:nvSpPr>
          <p:cNvPr id="5" name="ZoneTexte 4">
            <a:extLst>
              <a:ext uri="{FF2B5EF4-FFF2-40B4-BE49-F238E27FC236}">
                <a16:creationId xmlns:a16="http://schemas.microsoft.com/office/drawing/2014/main" id="{57CAFCAD-3E2F-5A5F-E196-ACC233CF45A5}"/>
              </a:ext>
            </a:extLst>
          </p:cNvPr>
          <p:cNvSpPr txBox="1"/>
          <p:nvPr/>
        </p:nvSpPr>
        <p:spPr>
          <a:xfrm>
            <a:off x="235281" y="2539462"/>
            <a:ext cx="6691002" cy="1631216"/>
          </a:xfrm>
          <a:prstGeom prst="rect">
            <a:avLst/>
          </a:prstGeom>
          <a:noFill/>
        </p:spPr>
        <p:txBody>
          <a:bodyPr wrap="square">
            <a:spAutoFit/>
          </a:bodyPr>
          <a:lstStyle/>
          <a:p>
            <a:pPr marL="285750" indent="-285750" algn="just">
              <a:buFont typeface="Arial" panose="020B0604020202020204" pitchFamily="34" charset="0"/>
              <a:buChar char="•"/>
            </a:pPr>
            <a:r>
              <a:rPr lang="en" sz="2000" dirty="0">
                <a:solidFill>
                  <a:srgbClr val="002060"/>
                </a:solidFill>
                <a:latin typeface="Calibri" panose="020F0502020204030204"/>
              </a:rPr>
              <a:t>The major players in intra-OIC trade are concentrated in the two Arab and Asian groups.</a:t>
            </a:r>
          </a:p>
          <a:p>
            <a:pPr algn="just"/>
            <a:endParaRPr lang="fr-FR" sz="2000" dirty="0">
              <a:solidFill>
                <a:srgbClr val="002060"/>
              </a:solidFill>
              <a:latin typeface="Calibri" panose="020F0502020204030204"/>
            </a:endParaRPr>
          </a:p>
          <a:p>
            <a:pPr marL="285750" indent="-285750" algn="just">
              <a:buFont typeface="Arial" panose="020B0604020202020204" pitchFamily="34" charset="0"/>
              <a:buChar char="•"/>
            </a:pPr>
            <a:r>
              <a:rPr lang="en-US" sz="2000" dirty="0">
                <a:solidFill>
                  <a:srgbClr val="002060"/>
                </a:solidFill>
                <a:latin typeface="Calibri" panose="020F0502020204030204"/>
              </a:rPr>
              <a:t>Nigeria is the only country that has expanded its trade with OIC member states.</a:t>
            </a:r>
            <a:endParaRPr lang="en" sz="2000" dirty="0">
              <a:solidFill>
                <a:srgbClr val="002060"/>
              </a:solidFill>
              <a:latin typeface="Calibri" panose="020F0502020204030204"/>
            </a:endParaRPr>
          </a:p>
        </p:txBody>
      </p:sp>
      <p:cxnSp>
        <p:nvCxnSpPr>
          <p:cNvPr id="7" name="Connecteur droit 6">
            <a:extLst>
              <a:ext uri="{FF2B5EF4-FFF2-40B4-BE49-F238E27FC236}">
                <a16:creationId xmlns:a16="http://schemas.microsoft.com/office/drawing/2014/main" id="{217869BF-118F-9522-E2C6-364AFCF17F79}"/>
              </a:ext>
            </a:extLst>
          </p:cNvPr>
          <p:cNvCxnSpPr>
            <a:cxnSpLocks/>
          </p:cNvCxnSpPr>
          <p:nvPr/>
        </p:nvCxnSpPr>
        <p:spPr>
          <a:xfrm>
            <a:off x="0" y="1015442"/>
            <a:ext cx="14630400"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9" name="ZoneTexte 8">
            <a:extLst>
              <a:ext uri="{FF2B5EF4-FFF2-40B4-BE49-F238E27FC236}">
                <a16:creationId xmlns:a16="http://schemas.microsoft.com/office/drawing/2014/main" id="{31171C39-D619-BAA3-A02E-A00B595DF716}"/>
              </a:ext>
            </a:extLst>
          </p:cNvPr>
          <p:cNvSpPr txBox="1"/>
          <p:nvPr/>
        </p:nvSpPr>
        <p:spPr>
          <a:xfrm>
            <a:off x="367484" y="5356030"/>
            <a:ext cx="7326216" cy="646331"/>
          </a:xfrm>
          <a:prstGeom prst="rect">
            <a:avLst/>
          </a:prstGeom>
          <a:solidFill>
            <a:schemeClr val="bg2"/>
          </a:solidFill>
        </p:spPr>
        <p:txBody>
          <a:bodyPr wrap="square">
            <a:spAutoFit/>
          </a:bodyPr>
          <a:lstStyle/>
          <a:p>
            <a:pPr algn="just"/>
            <a:r>
              <a:rPr lang="en-US" sz="1800" b="1" dirty="0">
                <a:latin typeface="Calibri" panose="020F0502020204030204"/>
              </a:rPr>
              <a:t>The TPS-OIC promotes the inclusion of Member States in the trade and economic dynamics of the OIC region.</a:t>
            </a:r>
            <a:endParaRPr lang="en" sz="1800" dirty="0">
              <a:latin typeface="Calibri" panose="020F0502020204030204"/>
            </a:endParaRPr>
          </a:p>
        </p:txBody>
      </p:sp>
      <p:sp>
        <p:nvSpPr>
          <p:cNvPr id="2" name="ZoneTexte 1">
            <a:extLst>
              <a:ext uri="{FF2B5EF4-FFF2-40B4-BE49-F238E27FC236}">
                <a16:creationId xmlns:a16="http://schemas.microsoft.com/office/drawing/2014/main" id="{8F37A5E8-3328-B24D-E63A-EBF3A029AA02}"/>
              </a:ext>
            </a:extLst>
          </p:cNvPr>
          <p:cNvSpPr txBox="1"/>
          <p:nvPr/>
        </p:nvSpPr>
        <p:spPr>
          <a:xfrm>
            <a:off x="198657" y="249678"/>
            <a:ext cx="12738410" cy="646331"/>
          </a:xfrm>
          <a:prstGeom prst="rect">
            <a:avLst/>
          </a:prstGeom>
          <a:noFill/>
        </p:spPr>
        <p:txBody>
          <a:bodyPr wrap="square">
            <a:spAutoFit/>
          </a:bodyPr>
          <a:lstStyle/>
          <a:p>
            <a:pPr algn="just">
              <a:spcAft>
                <a:spcPts val="1440"/>
              </a:spcAft>
            </a:pPr>
            <a:r>
              <a:rPr lang="en" sz="3600" dirty="0">
                <a:solidFill>
                  <a:srgbClr val="002060"/>
                </a:solidFill>
                <a:latin typeface="Instrument Sans Semi Bold" pitchFamily="34" charset="0"/>
              </a:rPr>
              <a:t>State of Play of Trade and Investments in the OIC Zone</a:t>
            </a:r>
          </a:p>
        </p:txBody>
      </p:sp>
      <p:graphicFrame>
        <p:nvGraphicFramePr>
          <p:cNvPr id="3" name="Graphique 2">
            <a:extLst>
              <a:ext uri="{FF2B5EF4-FFF2-40B4-BE49-F238E27FC236}">
                <a16:creationId xmlns:a16="http://schemas.microsoft.com/office/drawing/2014/main" id="{3067577F-25E2-0C53-9013-A7BED2372BF1}"/>
              </a:ext>
            </a:extLst>
          </p:cNvPr>
          <p:cNvGraphicFramePr>
            <a:graphicFrameLocks/>
          </p:cNvGraphicFramePr>
          <p:nvPr/>
        </p:nvGraphicFramePr>
        <p:xfrm>
          <a:off x="7875533" y="1897086"/>
          <a:ext cx="6387384" cy="5083109"/>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15272337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4FCC9C-AA3E-A82F-9E34-2F7E0B1EA543}"/>
            </a:ext>
          </a:extLst>
        </p:cNvPr>
        <p:cNvGrpSpPr/>
        <p:nvPr/>
      </p:nvGrpSpPr>
      <p:grpSpPr>
        <a:xfrm>
          <a:off x="0" y="0"/>
          <a:ext cx="0" cy="0"/>
          <a:chOff x="0" y="0"/>
          <a:chExt cx="0" cy="0"/>
        </a:xfrm>
      </p:grpSpPr>
      <p:cxnSp>
        <p:nvCxnSpPr>
          <p:cNvPr id="7" name="Connecteur droit 6">
            <a:extLst>
              <a:ext uri="{FF2B5EF4-FFF2-40B4-BE49-F238E27FC236}">
                <a16:creationId xmlns:a16="http://schemas.microsoft.com/office/drawing/2014/main" id="{B69D22E4-39A2-74AB-8EC0-3D87825E2BC5}"/>
              </a:ext>
            </a:extLst>
          </p:cNvPr>
          <p:cNvCxnSpPr>
            <a:cxnSpLocks/>
          </p:cNvCxnSpPr>
          <p:nvPr/>
        </p:nvCxnSpPr>
        <p:spPr>
          <a:xfrm>
            <a:off x="0" y="1049309"/>
            <a:ext cx="14630400"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10" name="ZoneTexte 9">
            <a:extLst>
              <a:ext uri="{FF2B5EF4-FFF2-40B4-BE49-F238E27FC236}">
                <a16:creationId xmlns:a16="http://schemas.microsoft.com/office/drawing/2014/main" id="{D87B768E-6A19-BDBF-AF24-5DEAC3A4CCCD}"/>
              </a:ext>
            </a:extLst>
          </p:cNvPr>
          <p:cNvSpPr txBox="1"/>
          <p:nvPr/>
        </p:nvSpPr>
        <p:spPr>
          <a:xfrm>
            <a:off x="260156" y="2378329"/>
            <a:ext cx="9038080" cy="3631379"/>
          </a:xfrm>
          <a:prstGeom prst="rect">
            <a:avLst/>
          </a:prstGeom>
          <a:noFill/>
        </p:spPr>
        <p:txBody>
          <a:bodyPr wrap="square">
            <a:spAutoFit/>
          </a:bodyPr>
          <a:lstStyle/>
          <a:p>
            <a:pPr marL="411480" indent="-411480">
              <a:lnSpc>
                <a:spcPct val="107000"/>
              </a:lnSpc>
              <a:buFont typeface="Aptos" panose="020B0004020202020204" pitchFamily="34" charset="0"/>
              <a:buChar char="-"/>
            </a:pPr>
            <a:r>
              <a:rPr lang="en-US" sz="2400" i="1" kern="100" dirty="0">
                <a:solidFill>
                  <a:schemeClr val="tx2"/>
                </a:solidFill>
                <a:cs typeface="Arial" panose="020B0604020202020204" pitchFamily="34" charset="0"/>
              </a:rPr>
              <a:t>FDI flows to OIC countries in 2023: $150 billion, (+34.1% compared to 2014).</a:t>
            </a:r>
          </a:p>
          <a:p>
            <a:pPr>
              <a:lnSpc>
                <a:spcPct val="107000"/>
              </a:lnSpc>
            </a:pPr>
            <a:endParaRPr lang="fr-FR" sz="2400" i="1" kern="100" dirty="0">
              <a:solidFill>
                <a:schemeClr val="tx2"/>
              </a:solidFill>
              <a:cs typeface="Arial" panose="020B0604020202020204" pitchFamily="34" charset="0"/>
            </a:endParaRPr>
          </a:p>
          <a:p>
            <a:pPr marL="411480" indent="-411480">
              <a:lnSpc>
                <a:spcPct val="107000"/>
              </a:lnSpc>
              <a:buFont typeface="Aptos" panose="020B0004020202020204" pitchFamily="34" charset="0"/>
              <a:buChar char="-"/>
            </a:pPr>
            <a:r>
              <a:rPr lang="en-US" sz="2400" i="1" kern="100" dirty="0">
                <a:solidFill>
                  <a:schemeClr val="tx2"/>
                </a:solidFill>
                <a:cs typeface="Arial" panose="020B0604020202020204" pitchFamily="34" charset="0"/>
              </a:rPr>
              <a:t>The share of OIC countries in global FDI flows: 11.3% in 2023, compared to 8% in 2014.</a:t>
            </a:r>
          </a:p>
          <a:p>
            <a:pPr>
              <a:lnSpc>
                <a:spcPct val="107000"/>
              </a:lnSpc>
            </a:pPr>
            <a:endParaRPr lang="fr-MA" sz="2400" i="1" kern="100" dirty="0">
              <a:solidFill>
                <a:schemeClr val="tx2"/>
              </a:solidFill>
              <a:cs typeface="Arial" panose="020B0604020202020204" pitchFamily="34" charset="0"/>
            </a:endParaRPr>
          </a:p>
          <a:p>
            <a:pPr marL="411480" indent="-411480">
              <a:lnSpc>
                <a:spcPct val="107000"/>
              </a:lnSpc>
              <a:buFont typeface="Aptos" panose="020B0004020202020204" pitchFamily="34" charset="0"/>
              <a:buChar char="-"/>
            </a:pPr>
            <a:r>
              <a:rPr lang="en-US" sz="2400" b="1" i="1" kern="100" dirty="0">
                <a:solidFill>
                  <a:schemeClr val="tx2"/>
                </a:solidFill>
                <a:ea typeface="Aptos" panose="020B0004020202020204" pitchFamily="34" charset="0"/>
                <a:cs typeface="Arial" panose="020B0604020202020204" pitchFamily="34" charset="0"/>
              </a:rPr>
              <a:t>The evolution of foreign investment flows in the OIC region is strongly impacted by: Geopolitical tensions, climate change, instability of supply chains and restrictive regulatory frameworks.</a:t>
            </a:r>
            <a:endParaRPr lang="fr-FR" sz="2160" kern="100" dirty="0">
              <a:ea typeface="Aptos" panose="020B0004020202020204" pitchFamily="34" charset="0"/>
              <a:cs typeface="Arial" panose="020B0604020202020204" pitchFamily="34" charset="0"/>
            </a:endParaRPr>
          </a:p>
        </p:txBody>
      </p:sp>
      <p:sp>
        <p:nvSpPr>
          <p:cNvPr id="4" name="ZoneTexte 3">
            <a:extLst>
              <a:ext uri="{FF2B5EF4-FFF2-40B4-BE49-F238E27FC236}">
                <a16:creationId xmlns:a16="http://schemas.microsoft.com/office/drawing/2014/main" id="{96FABF51-060B-FC13-A435-9527272AECFC}"/>
              </a:ext>
            </a:extLst>
          </p:cNvPr>
          <p:cNvSpPr txBox="1"/>
          <p:nvPr/>
        </p:nvSpPr>
        <p:spPr>
          <a:xfrm>
            <a:off x="4830038" y="7735824"/>
            <a:ext cx="5023537" cy="424732"/>
          </a:xfrm>
          <a:prstGeom prst="rect">
            <a:avLst/>
          </a:prstGeom>
          <a:solidFill>
            <a:schemeClr val="bg1"/>
          </a:solidFill>
        </p:spPr>
        <p:txBody>
          <a:bodyPr wrap="square" rtlCol="0">
            <a:spAutoFit/>
          </a:bodyPr>
          <a:lstStyle/>
          <a:p>
            <a:endParaRPr lang="fr-FR" sz="2160" dirty="0"/>
          </a:p>
        </p:txBody>
      </p:sp>
      <p:pic>
        <p:nvPicPr>
          <p:cNvPr id="6" name="Image 5" descr="LOGO-FOND-COLORE">
            <a:extLst>
              <a:ext uri="{FF2B5EF4-FFF2-40B4-BE49-F238E27FC236}">
                <a16:creationId xmlns:a16="http://schemas.microsoft.com/office/drawing/2014/main" id="{1CC5F57F-AE97-4BE7-F5E4-AC38974ADCE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4336" y="7249033"/>
            <a:ext cx="1064468" cy="937615"/>
          </a:xfrm>
          <a:prstGeom prst="rect">
            <a:avLst/>
          </a:prstGeom>
          <a:noFill/>
          <a:ln>
            <a:noFill/>
          </a:ln>
        </p:spPr>
      </p:pic>
      <p:pic>
        <p:nvPicPr>
          <p:cNvPr id="8" name="Picture 5">
            <a:extLst>
              <a:ext uri="{FF2B5EF4-FFF2-40B4-BE49-F238E27FC236}">
                <a16:creationId xmlns:a16="http://schemas.microsoft.com/office/drawing/2014/main" id="{E8EE7E7F-1827-61DD-E2A4-7AE1E97A1090}"/>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669373" y="7367595"/>
            <a:ext cx="1206159" cy="803684"/>
          </a:xfrm>
          <a:prstGeom prst="rect">
            <a:avLst/>
          </a:prstGeom>
          <a:noFill/>
          <a:ln>
            <a:noFill/>
          </a:ln>
        </p:spPr>
      </p:pic>
      <p:pic>
        <p:nvPicPr>
          <p:cNvPr id="9" name="Picture 2" descr="COMCEC Logo - COMCEC">
            <a:extLst>
              <a:ext uri="{FF2B5EF4-FFF2-40B4-BE49-F238E27FC236}">
                <a16:creationId xmlns:a16="http://schemas.microsoft.com/office/drawing/2014/main" id="{D79EDA9F-0E3E-43CA-583A-38E947EC3CD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487275" y="7010449"/>
            <a:ext cx="2143125" cy="1219151"/>
          </a:xfrm>
          <a:prstGeom prst="rect">
            <a:avLst/>
          </a:prstGeom>
          <a:noFill/>
          <a:extLst>
            <a:ext uri="{909E8E84-426E-40DD-AFC4-6F175D3DCCD1}">
              <a14:hiddenFill xmlns:a14="http://schemas.microsoft.com/office/drawing/2010/main">
                <a:solidFill>
                  <a:srgbClr val="FFFFFF"/>
                </a:solidFill>
              </a14:hiddenFill>
            </a:ext>
          </a:extLst>
        </p:spPr>
      </p:pic>
      <p:sp>
        <p:nvSpPr>
          <p:cNvPr id="2" name="ZoneTexte 1">
            <a:extLst>
              <a:ext uri="{FF2B5EF4-FFF2-40B4-BE49-F238E27FC236}">
                <a16:creationId xmlns:a16="http://schemas.microsoft.com/office/drawing/2014/main" id="{70B95A40-A0E1-E5E6-CC03-4AA7A51A0286}"/>
              </a:ext>
            </a:extLst>
          </p:cNvPr>
          <p:cNvSpPr txBox="1"/>
          <p:nvPr/>
        </p:nvSpPr>
        <p:spPr>
          <a:xfrm>
            <a:off x="198657" y="249678"/>
            <a:ext cx="12738410" cy="646331"/>
          </a:xfrm>
          <a:prstGeom prst="rect">
            <a:avLst/>
          </a:prstGeom>
          <a:noFill/>
        </p:spPr>
        <p:txBody>
          <a:bodyPr wrap="square">
            <a:spAutoFit/>
          </a:bodyPr>
          <a:lstStyle/>
          <a:p>
            <a:pPr algn="just">
              <a:spcAft>
                <a:spcPts val="1440"/>
              </a:spcAft>
            </a:pPr>
            <a:r>
              <a:rPr lang="en-US" sz="3600" dirty="0">
                <a:solidFill>
                  <a:srgbClr val="002060"/>
                </a:solidFill>
              </a:rPr>
              <a:t>State of Play of Trade and Investments in the OIC Zone</a:t>
            </a:r>
          </a:p>
        </p:txBody>
      </p:sp>
      <p:pic>
        <p:nvPicPr>
          <p:cNvPr id="1026" name="Picture 2" descr="50 % Des Investissements Directs Étrangers Proviennent De France et Du  Luxembourg - CallCenterIleMaurice.com">
            <a:extLst>
              <a:ext uri="{FF2B5EF4-FFF2-40B4-BE49-F238E27FC236}">
                <a16:creationId xmlns:a16="http://schemas.microsoft.com/office/drawing/2014/main" id="{58F5DBE4-CBAD-7C71-9C51-C269DE412F5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135436" y="1357887"/>
            <a:ext cx="3933021" cy="2791284"/>
          </a:xfrm>
          <a:prstGeom prst="rect">
            <a:avLst/>
          </a:prstGeom>
          <a:noFill/>
          <a:extLst>
            <a:ext uri="{909E8E84-426E-40DD-AFC4-6F175D3DCCD1}">
              <a14:hiddenFill xmlns:a14="http://schemas.microsoft.com/office/drawing/2010/main">
                <a:solidFill>
                  <a:srgbClr val="FFFFFF"/>
                </a:solidFill>
              </a14:hiddenFill>
            </a:ext>
          </a:extLst>
        </p:spPr>
      </p:pic>
      <p:sp>
        <p:nvSpPr>
          <p:cNvPr id="3" name="Ellipse 2">
            <a:extLst>
              <a:ext uri="{FF2B5EF4-FFF2-40B4-BE49-F238E27FC236}">
                <a16:creationId xmlns:a16="http://schemas.microsoft.com/office/drawing/2014/main" id="{C3EFD460-B74A-6B9C-B256-3BDCF0D20912}"/>
              </a:ext>
            </a:extLst>
          </p:cNvPr>
          <p:cNvSpPr/>
          <p:nvPr/>
        </p:nvSpPr>
        <p:spPr>
          <a:xfrm>
            <a:off x="9595773" y="4114800"/>
            <a:ext cx="4472684" cy="2604608"/>
          </a:xfrm>
          <a:prstGeom prst="ellipse">
            <a:avLst/>
          </a:prstGeom>
          <a:solidFill>
            <a:schemeClr val="accent4">
              <a:lumMod val="20000"/>
              <a:lumOff val="80000"/>
            </a:schemeClr>
          </a:solidFill>
          <a:ln w="28575">
            <a:prstDash val="lgDashDotDot"/>
            <a:extLst>
              <a:ext uri="{C807C97D-BFC1-408E-A445-0C87EB9F89A2}">
                <ask:lineSketchStyleProps xmlns:ask="http://schemas.microsoft.com/office/drawing/2018/sketchyshapes" sd="981765707">
                  <a:custGeom>
                    <a:avLst/>
                    <a:gdLst>
                      <a:gd name="connsiteX0" fmla="*/ 0 w 6239069"/>
                      <a:gd name="connsiteY0" fmla="*/ 1203649 h 2407298"/>
                      <a:gd name="connsiteX1" fmla="*/ 3119535 w 6239069"/>
                      <a:gd name="connsiteY1" fmla="*/ 0 h 2407298"/>
                      <a:gd name="connsiteX2" fmla="*/ 6239070 w 6239069"/>
                      <a:gd name="connsiteY2" fmla="*/ 1203649 h 2407298"/>
                      <a:gd name="connsiteX3" fmla="*/ 3119535 w 6239069"/>
                      <a:gd name="connsiteY3" fmla="*/ 2407298 h 2407298"/>
                      <a:gd name="connsiteX4" fmla="*/ 0 w 6239069"/>
                      <a:gd name="connsiteY4" fmla="*/ 1203649 h 2407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39069" h="2407298" fill="none" extrusionOk="0">
                        <a:moveTo>
                          <a:pt x="0" y="1203649"/>
                        </a:moveTo>
                        <a:cubicBezTo>
                          <a:pt x="269458" y="282785"/>
                          <a:pt x="1481889" y="5624"/>
                          <a:pt x="3119535" y="0"/>
                        </a:cubicBezTo>
                        <a:cubicBezTo>
                          <a:pt x="4895675" y="91052"/>
                          <a:pt x="6214261" y="538359"/>
                          <a:pt x="6239070" y="1203649"/>
                        </a:cubicBezTo>
                        <a:cubicBezTo>
                          <a:pt x="6451375" y="1899193"/>
                          <a:pt x="4588757" y="2291540"/>
                          <a:pt x="3119535" y="2407298"/>
                        </a:cubicBezTo>
                        <a:cubicBezTo>
                          <a:pt x="1265827" y="2446341"/>
                          <a:pt x="25278" y="1834139"/>
                          <a:pt x="0" y="1203649"/>
                        </a:cubicBezTo>
                        <a:close/>
                      </a:path>
                      <a:path w="6239069" h="2407298" stroke="0" extrusionOk="0">
                        <a:moveTo>
                          <a:pt x="0" y="1203649"/>
                        </a:moveTo>
                        <a:cubicBezTo>
                          <a:pt x="-111190" y="733970"/>
                          <a:pt x="1105805" y="-120107"/>
                          <a:pt x="3119535" y="0"/>
                        </a:cubicBezTo>
                        <a:cubicBezTo>
                          <a:pt x="4862842" y="-3017"/>
                          <a:pt x="6231587" y="552521"/>
                          <a:pt x="6239070" y="1203649"/>
                        </a:cubicBezTo>
                        <a:cubicBezTo>
                          <a:pt x="5905169" y="1980005"/>
                          <a:pt x="4743470" y="2524291"/>
                          <a:pt x="3119535" y="2407298"/>
                        </a:cubicBezTo>
                        <a:cubicBezTo>
                          <a:pt x="1468613" y="2360736"/>
                          <a:pt x="-118489" y="1895586"/>
                          <a:pt x="0" y="1203649"/>
                        </a:cubicBezTo>
                        <a:close/>
                      </a:path>
                    </a:pathLst>
                  </a:custGeom>
                  <ask:type>
                    <ask:lineSketchNone/>
                  </ask:type>
                </ask:lineSketchStyleProps>
              </a:ext>
            </a:extLst>
          </a:ln>
        </p:spPr>
        <p:style>
          <a:lnRef idx="2">
            <a:schemeClr val="dk1"/>
          </a:lnRef>
          <a:fillRef idx="1">
            <a:schemeClr val="lt1"/>
          </a:fillRef>
          <a:effectRef idx="0">
            <a:schemeClr val="dk1"/>
          </a:effectRef>
          <a:fontRef idx="minor">
            <a:schemeClr val="dk1"/>
          </a:fontRef>
        </p:style>
        <p:txBody>
          <a:bodyPr rtlCol="0" anchor="ctr"/>
          <a:lstStyle/>
          <a:p>
            <a:pPr marL="548640" algn="just">
              <a:lnSpc>
                <a:spcPct val="107000"/>
              </a:lnSpc>
              <a:spcAft>
                <a:spcPts val="960"/>
              </a:spcAft>
            </a:pPr>
            <a:r>
              <a:rPr lang="fr-MA" sz="1920" i="1" kern="100" dirty="0">
                <a:solidFill>
                  <a:schemeClr val="tx2"/>
                </a:solidFill>
                <a:latin typeface="Aptos" panose="020B0004020202020204" pitchFamily="34" charset="0"/>
                <a:ea typeface="Aptos" panose="020B0004020202020204" pitchFamily="34" charset="0"/>
                <a:cs typeface="Arial" panose="020B0604020202020204" pitchFamily="34" charset="0"/>
              </a:rPr>
              <a:t> </a:t>
            </a:r>
            <a:r>
              <a:rPr lang="en-US" sz="1920" b="1" i="1" kern="100" dirty="0">
                <a:solidFill>
                  <a:schemeClr val="tx2"/>
                </a:solidFill>
                <a:cs typeface="Arial" panose="020B0604020202020204" pitchFamily="34" charset="0"/>
              </a:rPr>
              <a:t>The TPS-OIC is key a factor in attracting FDI</a:t>
            </a:r>
            <a:endParaRPr lang="fr-FR" sz="1920" b="1" i="1" kern="100" dirty="0">
              <a:solidFill>
                <a:schemeClr val="tx2"/>
              </a:solidFill>
              <a:cs typeface="Arial" panose="020B0604020202020204" pitchFamily="34" charset="0"/>
            </a:endParaRPr>
          </a:p>
        </p:txBody>
      </p:sp>
    </p:spTree>
    <p:extLst>
      <p:ext uri="{BB962C8B-B14F-4D97-AF65-F5344CB8AC3E}">
        <p14:creationId xmlns:p14="http://schemas.microsoft.com/office/powerpoint/2010/main" val="17884330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BD9CD12-521B-DDD5-683D-D5ECA542AD46}"/>
              </a:ext>
            </a:extLst>
          </p:cNvPr>
          <p:cNvSpPr/>
          <p:nvPr/>
        </p:nvSpPr>
        <p:spPr>
          <a:xfrm>
            <a:off x="9523352" y="3069294"/>
            <a:ext cx="4452292" cy="924694"/>
          </a:xfrm>
          <a:custGeom>
            <a:avLst/>
            <a:gdLst>
              <a:gd name="connsiteX0" fmla="*/ 0 w 4452292"/>
              <a:gd name="connsiteY0" fmla="*/ 0 h 924694"/>
              <a:gd name="connsiteX1" fmla="*/ 645582 w 4452292"/>
              <a:gd name="connsiteY1" fmla="*/ 0 h 924694"/>
              <a:gd name="connsiteX2" fmla="*/ 1113073 w 4452292"/>
              <a:gd name="connsiteY2" fmla="*/ 0 h 924694"/>
              <a:gd name="connsiteX3" fmla="*/ 1625087 w 4452292"/>
              <a:gd name="connsiteY3" fmla="*/ 0 h 924694"/>
              <a:gd name="connsiteX4" fmla="*/ 2270669 w 4452292"/>
              <a:gd name="connsiteY4" fmla="*/ 0 h 924694"/>
              <a:gd name="connsiteX5" fmla="*/ 2871728 w 4452292"/>
              <a:gd name="connsiteY5" fmla="*/ 0 h 924694"/>
              <a:gd name="connsiteX6" fmla="*/ 3383742 w 4452292"/>
              <a:gd name="connsiteY6" fmla="*/ 0 h 924694"/>
              <a:gd name="connsiteX7" fmla="*/ 3806710 w 4452292"/>
              <a:gd name="connsiteY7" fmla="*/ 0 h 924694"/>
              <a:gd name="connsiteX8" fmla="*/ 4452292 w 4452292"/>
              <a:gd name="connsiteY8" fmla="*/ 0 h 924694"/>
              <a:gd name="connsiteX9" fmla="*/ 4452292 w 4452292"/>
              <a:gd name="connsiteY9" fmla="*/ 480841 h 924694"/>
              <a:gd name="connsiteX10" fmla="*/ 4452292 w 4452292"/>
              <a:gd name="connsiteY10" fmla="*/ 924694 h 924694"/>
              <a:gd name="connsiteX11" fmla="*/ 4029324 w 4452292"/>
              <a:gd name="connsiteY11" fmla="*/ 924694 h 924694"/>
              <a:gd name="connsiteX12" fmla="*/ 3517311 w 4452292"/>
              <a:gd name="connsiteY12" fmla="*/ 924694 h 924694"/>
              <a:gd name="connsiteX13" fmla="*/ 3094343 w 4452292"/>
              <a:gd name="connsiteY13" fmla="*/ 924694 h 924694"/>
              <a:gd name="connsiteX14" fmla="*/ 2448761 w 4452292"/>
              <a:gd name="connsiteY14" fmla="*/ 924694 h 924694"/>
              <a:gd name="connsiteX15" fmla="*/ 1803178 w 4452292"/>
              <a:gd name="connsiteY15" fmla="*/ 924694 h 924694"/>
              <a:gd name="connsiteX16" fmla="*/ 1202119 w 4452292"/>
              <a:gd name="connsiteY16" fmla="*/ 924694 h 924694"/>
              <a:gd name="connsiteX17" fmla="*/ 556536 w 4452292"/>
              <a:gd name="connsiteY17" fmla="*/ 924694 h 924694"/>
              <a:gd name="connsiteX18" fmla="*/ 0 w 4452292"/>
              <a:gd name="connsiteY18" fmla="*/ 924694 h 924694"/>
              <a:gd name="connsiteX19" fmla="*/ 0 w 4452292"/>
              <a:gd name="connsiteY19" fmla="*/ 453100 h 924694"/>
              <a:gd name="connsiteX20" fmla="*/ 0 w 4452292"/>
              <a:gd name="connsiteY20" fmla="*/ 0 h 924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452292" h="924694" fill="none" extrusionOk="0">
                <a:moveTo>
                  <a:pt x="0" y="0"/>
                </a:moveTo>
                <a:cubicBezTo>
                  <a:pt x="216544" y="-74782"/>
                  <a:pt x="446073" y="74070"/>
                  <a:pt x="645582" y="0"/>
                </a:cubicBezTo>
                <a:cubicBezTo>
                  <a:pt x="845091" y="-74070"/>
                  <a:pt x="958445" y="721"/>
                  <a:pt x="1113073" y="0"/>
                </a:cubicBezTo>
                <a:cubicBezTo>
                  <a:pt x="1267701" y="-721"/>
                  <a:pt x="1496644" y="16826"/>
                  <a:pt x="1625087" y="0"/>
                </a:cubicBezTo>
                <a:cubicBezTo>
                  <a:pt x="1753530" y="-16826"/>
                  <a:pt x="1967342" y="9193"/>
                  <a:pt x="2270669" y="0"/>
                </a:cubicBezTo>
                <a:cubicBezTo>
                  <a:pt x="2573996" y="-9193"/>
                  <a:pt x="2609798" y="27910"/>
                  <a:pt x="2871728" y="0"/>
                </a:cubicBezTo>
                <a:cubicBezTo>
                  <a:pt x="3133658" y="-27910"/>
                  <a:pt x="3197617" y="21137"/>
                  <a:pt x="3383742" y="0"/>
                </a:cubicBezTo>
                <a:cubicBezTo>
                  <a:pt x="3569867" y="-21137"/>
                  <a:pt x="3620660" y="20838"/>
                  <a:pt x="3806710" y="0"/>
                </a:cubicBezTo>
                <a:cubicBezTo>
                  <a:pt x="3992760" y="-20838"/>
                  <a:pt x="4163952" y="76588"/>
                  <a:pt x="4452292" y="0"/>
                </a:cubicBezTo>
                <a:cubicBezTo>
                  <a:pt x="4498675" y="172110"/>
                  <a:pt x="4407305" y="314647"/>
                  <a:pt x="4452292" y="480841"/>
                </a:cubicBezTo>
                <a:cubicBezTo>
                  <a:pt x="4497279" y="647035"/>
                  <a:pt x="4420149" y="826801"/>
                  <a:pt x="4452292" y="924694"/>
                </a:cubicBezTo>
                <a:cubicBezTo>
                  <a:pt x="4264908" y="945333"/>
                  <a:pt x="4125125" y="919843"/>
                  <a:pt x="4029324" y="924694"/>
                </a:cubicBezTo>
                <a:cubicBezTo>
                  <a:pt x="3933523" y="929545"/>
                  <a:pt x="3684760" y="900165"/>
                  <a:pt x="3517311" y="924694"/>
                </a:cubicBezTo>
                <a:cubicBezTo>
                  <a:pt x="3349862" y="949223"/>
                  <a:pt x="3179672" y="887193"/>
                  <a:pt x="3094343" y="924694"/>
                </a:cubicBezTo>
                <a:cubicBezTo>
                  <a:pt x="3009014" y="962195"/>
                  <a:pt x="2685316" y="884436"/>
                  <a:pt x="2448761" y="924694"/>
                </a:cubicBezTo>
                <a:cubicBezTo>
                  <a:pt x="2212206" y="964952"/>
                  <a:pt x="2062082" y="857114"/>
                  <a:pt x="1803178" y="924694"/>
                </a:cubicBezTo>
                <a:cubicBezTo>
                  <a:pt x="1544274" y="992274"/>
                  <a:pt x="1326445" y="854212"/>
                  <a:pt x="1202119" y="924694"/>
                </a:cubicBezTo>
                <a:cubicBezTo>
                  <a:pt x="1077793" y="995176"/>
                  <a:pt x="733999" y="889540"/>
                  <a:pt x="556536" y="924694"/>
                </a:cubicBezTo>
                <a:cubicBezTo>
                  <a:pt x="379073" y="959848"/>
                  <a:pt x="190631" y="874123"/>
                  <a:pt x="0" y="924694"/>
                </a:cubicBezTo>
                <a:cubicBezTo>
                  <a:pt x="-21829" y="742567"/>
                  <a:pt x="3942" y="631695"/>
                  <a:pt x="0" y="453100"/>
                </a:cubicBezTo>
                <a:cubicBezTo>
                  <a:pt x="-3942" y="274505"/>
                  <a:pt x="39785" y="196462"/>
                  <a:pt x="0" y="0"/>
                </a:cubicBezTo>
                <a:close/>
              </a:path>
              <a:path w="4452292" h="924694" stroke="0" extrusionOk="0">
                <a:moveTo>
                  <a:pt x="0" y="0"/>
                </a:moveTo>
                <a:cubicBezTo>
                  <a:pt x="130206" y="-65037"/>
                  <a:pt x="482243" y="8877"/>
                  <a:pt x="645582" y="0"/>
                </a:cubicBezTo>
                <a:cubicBezTo>
                  <a:pt x="808921" y="-8877"/>
                  <a:pt x="983183" y="55592"/>
                  <a:pt x="1157596" y="0"/>
                </a:cubicBezTo>
                <a:cubicBezTo>
                  <a:pt x="1332009" y="-55592"/>
                  <a:pt x="1661707" y="63984"/>
                  <a:pt x="1803178" y="0"/>
                </a:cubicBezTo>
                <a:cubicBezTo>
                  <a:pt x="1944649" y="-63984"/>
                  <a:pt x="2125743" y="48193"/>
                  <a:pt x="2404238" y="0"/>
                </a:cubicBezTo>
                <a:cubicBezTo>
                  <a:pt x="2682733" y="-48193"/>
                  <a:pt x="2686961" y="4980"/>
                  <a:pt x="2871728" y="0"/>
                </a:cubicBezTo>
                <a:cubicBezTo>
                  <a:pt x="3056495" y="-4980"/>
                  <a:pt x="3195332" y="34456"/>
                  <a:pt x="3472788" y="0"/>
                </a:cubicBezTo>
                <a:cubicBezTo>
                  <a:pt x="3750244" y="-34456"/>
                  <a:pt x="4080132" y="89214"/>
                  <a:pt x="4452292" y="0"/>
                </a:cubicBezTo>
                <a:cubicBezTo>
                  <a:pt x="4491620" y="97424"/>
                  <a:pt x="4413485" y="360628"/>
                  <a:pt x="4452292" y="453100"/>
                </a:cubicBezTo>
                <a:cubicBezTo>
                  <a:pt x="4491099" y="545572"/>
                  <a:pt x="4441550" y="779625"/>
                  <a:pt x="4452292" y="924694"/>
                </a:cubicBezTo>
                <a:cubicBezTo>
                  <a:pt x="4266301" y="970334"/>
                  <a:pt x="4022851" y="890769"/>
                  <a:pt x="3851233" y="924694"/>
                </a:cubicBezTo>
                <a:cubicBezTo>
                  <a:pt x="3679615" y="958619"/>
                  <a:pt x="3604046" y="920518"/>
                  <a:pt x="3383742" y="924694"/>
                </a:cubicBezTo>
                <a:cubicBezTo>
                  <a:pt x="3163438" y="928870"/>
                  <a:pt x="3048837" y="919092"/>
                  <a:pt x="2916251" y="924694"/>
                </a:cubicBezTo>
                <a:cubicBezTo>
                  <a:pt x="2783665" y="930296"/>
                  <a:pt x="2612250" y="906710"/>
                  <a:pt x="2359715" y="924694"/>
                </a:cubicBezTo>
                <a:cubicBezTo>
                  <a:pt x="2107180" y="942678"/>
                  <a:pt x="1971943" y="863584"/>
                  <a:pt x="1803178" y="924694"/>
                </a:cubicBezTo>
                <a:cubicBezTo>
                  <a:pt x="1634413" y="985804"/>
                  <a:pt x="1495392" y="898748"/>
                  <a:pt x="1335688" y="924694"/>
                </a:cubicBezTo>
                <a:cubicBezTo>
                  <a:pt x="1175984" y="950640"/>
                  <a:pt x="1009795" y="923824"/>
                  <a:pt x="823674" y="924694"/>
                </a:cubicBezTo>
                <a:cubicBezTo>
                  <a:pt x="637553" y="925564"/>
                  <a:pt x="271773" y="918354"/>
                  <a:pt x="0" y="924694"/>
                </a:cubicBezTo>
                <a:cubicBezTo>
                  <a:pt x="-51826" y="818327"/>
                  <a:pt x="41394" y="562532"/>
                  <a:pt x="0" y="453100"/>
                </a:cubicBezTo>
                <a:cubicBezTo>
                  <a:pt x="-41394" y="343668"/>
                  <a:pt x="12719" y="198704"/>
                  <a:pt x="0" y="0"/>
                </a:cubicBezTo>
                <a:close/>
              </a:path>
            </a:pathLst>
          </a:custGeom>
          <a:solidFill>
            <a:schemeClr val="bg1">
              <a:lumMod val="95000"/>
            </a:schemeClr>
          </a:solidFill>
          <a:ln>
            <a:solidFill>
              <a:schemeClr val="bg2"/>
            </a:solidFill>
            <a:prstDash val="lgDashDotDot"/>
            <a:extLst>
              <a:ext uri="{C807C97D-BFC1-408E-A445-0C87EB9F89A2}">
                <ask:lineSketchStyleProps xmlns:ask="http://schemas.microsoft.com/office/drawing/2018/sketchyshapes" sd="714896888">
                  <a:prstGeom prst="rect">
                    <a:avLst/>
                  </a:prstGeom>
                  <ask:type>
                    <ask:lineSketchScribbl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ar-MA" sz="2160" b="1" i="1" dirty="0">
              <a:solidFill>
                <a:srgbClr val="660033"/>
              </a:solidFill>
              <a:latin typeface="Perpetua-BoldItalic"/>
            </a:endParaRPr>
          </a:p>
          <a:p>
            <a:pPr algn="ctr" rtl="1"/>
            <a:r>
              <a:rPr lang="en-US" sz="2160" b="1" i="1" noProof="0" dirty="0">
                <a:solidFill>
                  <a:srgbClr val="660033"/>
                </a:solidFill>
              </a:rPr>
              <a:t>Fast track</a:t>
            </a:r>
          </a:p>
          <a:p>
            <a:pPr algn="ctr" rtl="1"/>
            <a:r>
              <a:rPr lang="en-US" sz="2160" b="1" i="1" noProof="0" dirty="0">
                <a:solidFill>
                  <a:srgbClr val="660033"/>
                </a:solidFill>
              </a:rPr>
              <a:t>Voluntary accelerated process</a:t>
            </a:r>
          </a:p>
          <a:p>
            <a:pPr algn="ctr"/>
            <a:endParaRPr lang="fr-FR" sz="2160" dirty="0"/>
          </a:p>
        </p:txBody>
      </p:sp>
      <p:sp>
        <p:nvSpPr>
          <p:cNvPr id="15" name="Rectangle 14">
            <a:extLst>
              <a:ext uri="{FF2B5EF4-FFF2-40B4-BE49-F238E27FC236}">
                <a16:creationId xmlns:a16="http://schemas.microsoft.com/office/drawing/2014/main" id="{F3FA523B-A6F2-FE8D-46C7-640A8C4F255E}"/>
              </a:ext>
            </a:extLst>
          </p:cNvPr>
          <p:cNvSpPr/>
          <p:nvPr/>
        </p:nvSpPr>
        <p:spPr>
          <a:xfrm>
            <a:off x="1309511" y="3089233"/>
            <a:ext cx="3571760" cy="793466"/>
          </a:xfrm>
          <a:custGeom>
            <a:avLst/>
            <a:gdLst>
              <a:gd name="connsiteX0" fmla="*/ 0 w 3571760"/>
              <a:gd name="connsiteY0" fmla="*/ 0 h 793466"/>
              <a:gd name="connsiteX1" fmla="*/ 595293 w 3571760"/>
              <a:gd name="connsiteY1" fmla="*/ 0 h 793466"/>
              <a:gd name="connsiteX2" fmla="*/ 1119151 w 3571760"/>
              <a:gd name="connsiteY2" fmla="*/ 0 h 793466"/>
              <a:gd name="connsiteX3" fmla="*/ 1643010 w 3571760"/>
              <a:gd name="connsiteY3" fmla="*/ 0 h 793466"/>
              <a:gd name="connsiteX4" fmla="*/ 2202585 w 3571760"/>
              <a:gd name="connsiteY4" fmla="*/ 0 h 793466"/>
              <a:gd name="connsiteX5" fmla="*/ 2833596 w 3571760"/>
              <a:gd name="connsiteY5" fmla="*/ 0 h 793466"/>
              <a:gd name="connsiteX6" fmla="*/ 3571760 w 3571760"/>
              <a:gd name="connsiteY6" fmla="*/ 0 h 793466"/>
              <a:gd name="connsiteX7" fmla="*/ 3571760 w 3571760"/>
              <a:gd name="connsiteY7" fmla="*/ 396733 h 793466"/>
              <a:gd name="connsiteX8" fmla="*/ 3571760 w 3571760"/>
              <a:gd name="connsiteY8" fmla="*/ 793466 h 793466"/>
              <a:gd name="connsiteX9" fmla="*/ 3083619 w 3571760"/>
              <a:gd name="connsiteY9" fmla="*/ 793466 h 793466"/>
              <a:gd name="connsiteX10" fmla="*/ 2488326 w 3571760"/>
              <a:gd name="connsiteY10" fmla="*/ 793466 h 793466"/>
              <a:gd name="connsiteX11" fmla="*/ 1964468 w 3571760"/>
              <a:gd name="connsiteY11" fmla="*/ 793466 h 793466"/>
              <a:gd name="connsiteX12" fmla="*/ 1297739 w 3571760"/>
              <a:gd name="connsiteY12" fmla="*/ 793466 h 793466"/>
              <a:gd name="connsiteX13" fmla="*/ 631011 w 3571760"/>
              <a:gd name="connsiteY13" fmla="*/ 793466 h 793466"/>
              <a:gd name="connsiteX14" fmla="*/ 0 w 3571760"/>
              <a:gd name="connsiteY14" fmla="*/ 793466 h 793466"/>
              <a:gd name="connsiteX15" fmla="*/ 0 w 3571760"/>
              <a:gd name="connsiteY15" fmla="*/ 412602 h 793466"/>
              <a:gd name="connsiteX16" fmla="*/ 0 w 3571760"/>
              <a:gd name="connsiteY16" fmla="*/ 0 h 793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571760" h="793466" fill="none" extrusionOk="0">
                <a:moveTo>
                  <a:pt x="0" y="0"/>
                </a:moveTo>
                <a:cubicBezTo>
                  <a:pt x="295371" y="-23414"/>
                  <a:pt x="365752" y="23909"/>
                  <a:pt x="595293" y="0"/>
                </a:cubicBezTo>
                <a:cubicBezTo>
                  <a:pt x="824834" y="-23909"/>
                  <a:pt x="1012202" y="54876"/>
                  <a:pt x="1119151" y="0"/>
                </a:cubicBezTo>
                <a:cubicBezTo>
                  <a:pt x="1226100" y="-54876"/>
                  <a:pt x="1417677" y="26964"/>
                  <a:pt x="1643010" y="0"/>
                </a:cubicBezTo>
                <a:cubicBezTo>
                  <a:pt x="1868343" y="-26964"/>
                  <a:pt x="2048630" y="58180"/>
                  <a:pt x="2202585" y="0"/>
                </a:cubicBezTo>
                <a:cubicBezTo>
                  <a:pt x="2356541" y="-58180"/>
                  <a:pt x="2536537" y="69504"/>
                  <a:pt x="2833596" y="0"/>
                </a:cubicBezTo>
                <a:cubicBezTo>
                  <a:pt x="3130655" y="-69504"/>
                  <a:pt x="3361379" y="48414"/>
                  <a:pt x="3571760" y="0"/>
                </a:cubicBezTo>
                <a:cubicBezTo>
                  <a:pt x="3590710" y="92193"/>
                  <a:pt x="3533777" y="285604"/>
                  <a:pt x="3571760" y="396733"/>
                </a:cubicBezTo>
                <a:cubicBezTo>
                  <a:pt x="3609743" y="507862"/>
                  <a:pt x="3554619" y="603200"/>
                  <a:pt x="3571760" y="793466"/>
                </a:cubicBezTo>
                <a:cubicBezTo>
                  <a:pt x="3376123" y="804554"/>
                  <a:pt x="3293524" y="788403"/>
                  <a:pt x="3083619" y="793466"/>
                </a:cubicBezTo>
                <a:cubicBezTo>
                  <a:pt x="2873714" y="798529"/>
                  <a:pt x="2728534" y="753200"/>
                  <a:pt x="2488326" y="793466"/>
                </a:cubicBezTo>
                <a:cubicBezTo>
                  <a:pt x="2248118" y="833732"/>
                  <a:pt x="2122155" y="751470"/>
                  <a:pt x="1964468" y="793466"/>
                </a:cubicBezTo>
                <a:cubicBezTo>
                  <a:pt x="1806781" y="835462"/>
                  <a:pt x="1628942" y="774490"/>
                  <a:pt x="1297739" y="793466"/>
                </a:cubicBezTo>
                <a:cubicBezTo>
                  <a:pt x="966536" y="812442"/>
                  <a:pt x="815569" y="775772"/>
                  <a:pt x="631011" y="793466"/>
                </a:cubicBezTo>
                <a:cubicBezTo>
                  <a:pt x="446453" y="811160"/>
                  <a:pt x="280305" y="768301"/>
                  <a:pt x="0" y="793466"/>
                </a:cubicBezTo>
                <a:cubicBezTo>
                  <a:pt x="-43723" y="613914"/>
                  <a:pt x="28569" y="492592"/>
                  <a:pt x="0" y="412602"/>
                </a:cubicBezTo>
                <a:cubicBezTo>
                  <a:pt x="-28569" y="332612"/>
                  <a:pt x="31701" y="104857"/>
                  <a:pt x="0" y="0"/>
                </a:cubicBezTo>
                <a:close/>
              </a:path>
              <a:path w="3571760" h="793466" stroke="0" extrusionOk="0">
                <a:moveTo>
                  <a:pt x="0" y="0"/>
                </a:moveTo>
                <a:cubicBezTo>
                  <a:pt x="135666" y="-19012"/>
                  <a:pt x="399248" y="57022"/>
                  <a:pt x="559576" y="0"/>
                </a:cubicBezTo>
                <a:cubicBezTo>
                  <a:pt x="719904" y="-57022"/>
                  <a:pt x="840147" y="17596"/>
                  <a:pt x="1083434" y="0"/>
                </a:cubicBezTo>
                <a:cubicBezTo>
                  <a:pt x="1326721" y="-17596"/>
                  <a:pt x="1587250" y="39362"/>
                  <a:pt x="1750162" y="0"/>
                </a:cubicBezTo>
                <a:cubicBezTo>
                  <a:pt x="1913074" y="-39362"/>
                  <a:pt x="2027124" y="5113"/>
                  <a:pt x="2274021" y="0"/>
                </a:cubicBezTo>
                <a:cubicBezTo>
                  <a:pt x="2520918" y="-5113"/>
                  <a:pt x="2594195" y="13315"/>
                  <a:pt x="2833596" y="0"/>
                </a:cubicBezTo>
                <a:cubicBezTo>
                  <a:pt x="3072998" y="-13315"/>
                  <a:pt x="3366117" y="20957"/>
                  <a:pt x="3571760" y="0"/>
                </a:cubicBezTo>
                <a:cubicBezTo>
                  <a:pt x="3594874" y="158233"/>
                  <a:pt x="3568588" y="241181"/>
                  <a:pt x="3571760" y="396733"/>
                </a:cubicBezTo>
                <a:cubicBezTo>
                  <a:pt x="3574932" y="552285"/>
                  <a:pt x="3545800" y="705519"/>
                  <a:pt x="3571760" y="793466"/>
                </a:cubicBezTo>
                <a:cubicBezTo>
                  <a:pt x="3333634" y="806624"/>
                  <a:pt x="3194340" y="762292"/>
                  <a:pt x="3012184" y="793466"/>
                </a:cubicBezTo>
                <a:cubicBezTo>
                  <a:pt x="2830028" y="824640"/>
                  <a:pt x="2683807" y="760803"/>
                  <a:pt x="2416891" y="793466"/>
                </a:cubicBezTo>
                <a:cubicBezTo>
                  <a:pt x="2149975" y="826129"/>
                  <a:pt x="2124523" y="758680"/>
                  <a:pt x="1893033" y="793466"/>
                </a:cubicBezTo>
                <a:cubicBezTo>
                  <a:pt x="1661543" y="828252"/>
                  <a:pt x="1428824" y="738907"/>
                  <a:pt x="1297739" y="793466"/>
                </a:cubicBezTo>
                <a:cubicBezTo>
                  <a:pt x="1166654" y="848025"/>
                  <a:pt x="963082" y="774629"/>
                  <a:pt x="631011" y="793466"/>
                </a:cubicBezTo>
                <a:cubicBezTo>
                  <a:pt x="298940" y="812303"/>
                  <a:pt x="288374" y="777601"/>
                  <a:pt x="0" y="793466"/>
                </a:cubicBezTo>
                <a:cubicBezTo>
                  <a:pt x="-6806" y="677201"/>
                  <a:pt x="17667" y="469852"/>
                  <a:pt x="0" y="380864"/>
                </a:cubicBezTo>
                <a:cubicBezTo>
                  <a:pt x="-17667" y="291876"/>
                  <a:pt x="33532" y="145489"/>
                  <a:pt x="0" y="0"/>
                </a:cubicBezTo>
                <a:close/>
              </a:path>
            </a:pathLst>
          </a:custGeom>
          <a:solidFill>
            <a:schemeClr val="bg1">
              <a:lumMod val="95000"/>
            </a:schemeClr>
          </a:solidFill>
          <a:ln>
            <a:solidFill>
              <a:schemeClr val="bg2"/>
            </a:solidFill>
            <a:prstDash val="lgDashDotDot"/>
            <a:extLst>
              <a:ext uri="{C807C97D-BFC1-408E-A445-0C87EB9F89A2}">
                <ask:lineSketchStyleProps xmlns:ask="http://schemas.microsoft.com/office/drawing/2018/sketchyshapes" sd="920769958">
                  <a:prstGeom prst="rect">
                    <a:avLst/>
                  </a:prstGeom>
                  <ask:type>
                    <ask:lineSketchScribbl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1"/>
            <a:r>
              <a:rPr lang="fr-FR" sz="2160" b="1" i="1" dirty="0">
                <a:solidFill>
                  <a:srgbClr val="660033"/>
                </a:solidFill>
              </a:rPr>
              <a:t>Normal</a:t>
            </a:r>
            <a:r>
              <a:rPr lang="fr-FR" sz="2160" b="1" i="1" dirty="0">
                <a:solidFill>
                  <a:srgbClr val="660033"/>
                </a:solidFill>
                <a:latin typeface="Times New Roman" panose="02020603050405020304" pitchFamily="18" charset="0"/>
              </a:rPr>
              <a:t> </a:t>
            </a:r>
            <a:r>
              <a:rPr lang="fr-FR" sz="2160" b="1" i="1" dirty="0" err="1">
                <a:solidFill>
                  <a:srgbClr val="660033"/>
                </a:solidFill>
                <a:latin typeface="Times New Roman" panose="02020603050405020304" pitchFamily="18" charset="0"/>
              </a:rPr>
              <a:t>track</a:t>
            </a:r>
            <a:endParaRPr lang="fr-FR" sz="2160" b="1" i="1" dirty="0">
              <a:solidFill>
                <a:srgbClr val="660033"/>
              </a:solidFill>
              <a:latin typeface="Times New Roman" panose="02020603050405020304" pitchFamily="18" charset="0"/>
            </a:endParaRPr>
          </a:p>
        </p:txBody>
      </p:sp>
      <p:cxnSp>
        <p:nvCxnSpPr>
          <p:cNvPr id="4" name="Connecteur droit 3">
            <a:extLst>
              <a:ext uri="{FF2B5EF4-FFF2-40B4-BE49-F238E27FC236}">
                <a16:creationId xmlns:a16="http://schemas.microsoft.com/office/drawing/2014/main" id="{2F4F265C-47D8-8DF6-35A4-2786343C521A}"/>
              </a:ext>
            </a:extLst>
          </p:cNvPr>
          <p:cNvCxnSpPr>
            <a:cxnSpLocks/>
          </p:cNvCxnSpPr>
          <p:nvPr/>
        </p:nvCxnSpPr>
        <p:spPr>
          <a:xfrm>
            <a:off x="0" y="1130174"/>
            <a:ext cx="14630400"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5" name="ZoneTexte 4">
            <a:extLst>
              <a:ext uri="{FF2B5EF4-FFF2-40B4-BE49-F238E27FC236}">
                <a16:creationId xmlns:a16="http://schemas.microsoft.com/office/drawing/2014/main" id="{6272F0AF-524E-8AF3-9AEB-C0517C5D49A4}"/>
              </a:ext>
            </a:extLst>
          </p:cNvPr>
          <p:cNvSpPr txBox="1"/>
          <p:nvPr/>
        </p:nvSpPr>
        <p:spPr>
          <a:xfrm>
            <a:off x="4830038" y="7735824"/>
            <a:ext cx="5023537" cy="424732"/>
          </a:xfrm>
          <a:prstGeom prst="rect">
            <a:avLst/>
          </a:prstGeom>
          <a:solidFill>
            <a:schemeClr val="bg1"/>
          </a:solidFill>
        </p:spPr>
        <p:txBody>
          <a:bodyPr wrap="square" rtlCol="0">
            <a:spAutoFit/>
          </a:bodyPr>
          <a:lstStyle/>
          <a:p>
            <a:endParaRPr lang="fr-FR" sz="2160" dirty="0"/>
          </a:p>
        </p:txBody>
      </p:sp>
      <p:sp>
        <p:nvSpPr>
          <p:cNvPr id="9" name="ZoneTexte 8">
            <a:extLst>
              <a:ext uri="{FF2B5EF4-FFF2-40B4-BE49-F238E27FC236}">
                <a16:creationId xmlns:a16="http://schemas.microsoft.com/office/drawing/2014/main" id="{C894CD17-A99C-66C6-3385-6047CBC46450}"/>
              </a:ext>
            </a:extLst>
          </p:cNvPr>
          <p:cNvSpPr txBox="1"/>
          <p:nvPr/>
        </p:nvSpPr>
        <p:spPr>
          <a:xfrm>
            <a:off x="-42748" y="1144720"/>
            <a:ext cx="14673148" cy="1077218"/>
          </a:xfrm>
          <a:prstGeom prst="rect">
            <a:avLst/>
          </a:prstGeom>
          <a:solidFill>
            <a:schemeClr val="bg2"/>
          </a:solidFill>
        </p:spPr>
        <p:txBody>
          <a:bodyPr wrap="square">
            <a:spAutoFit/>
          </a:bodyPr>
          <a:lstStyle/>
          <a:p>
            <a:pPr algn="ctr" rtl="1"/>
            <a:r>
              <a:rPr lang="en-US" sz="3200" b="1" dirty="0">
                <a:solidFill>
                  <a:srgbClr val="660033"/>
                </a:solidFill>
              </a:rPr>
              <a:t>Tariff dismantling diagram: 2 tracks</a:t>
            </a:r>
          </a:p>
          <a:p>
            <a:pPr algn="ctr" rtl="1"/>
            <a:r>
              <a:rPr lang="en-US" sz="3200" dirty="0">
                <a:solidFill>
                  <a:srgbClr val="660033"/>
                </a:solidFill>
              </a:rPr>
              <a:t>(Articles 3, 4, 5 and 6 of PRETAS)</a:t>
            </a:r>
            <a:endParaRPr lang="fr-FR" sz="4000" dirty="0">
              <a:solidFill>
                <a:srgbClr val="660033"/>
              </a:solidFill>
            </a:endParaRPr>
          </a:p>
        </p:txBody>
      </p:sp>
      <p:pic>
        <p:nvPicPr>
          <p:cNvPr id="2050" name="Picture 2" descr="Illustration Vecteur De Junction Road Sign - Séparation, Deux Voies, Deux  Façons. Vector Illustration. Clip Art Libres De Droits, Svg, Vecteurs Et  Illustration. Image 37291999">
            <a:extLst>
              <a:ext uri="{FF2B5EF4-FFF2-40B4-BE49-F238E27FC236}">
                <a16:creationId xmlns:a16="http://schemas.microsoft.com/office/drawing/2014/main" id="{632C1F37-25F3-86C6-3A6D-D7D2017D9C9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50934" y="3069294"/>
            <a:ext cx="3702755" cy="3476977"/>
          </a:xfrm>
          <a:prstGeom prst="rect">
            <a:avLst/>
          </a:prstGeom>
          <a:noFill/>
          <a:extLst>
            <a:ext uri="{909E8E84-426E-40DD-AFC4-6F175D3DCCD1}">
              <a14:hiddenFill xmlns:a14="http://schemas.microsoft.com/office/drawing/2010/main">
                <a:solidFill>
                  <a:srgbClr val="FFFFFF"/>
                </a:solidFill>
              </a14:hiddenFill>
            </a:ext>
          </a:extLst>
        </p:spPr>
      </p:pic>
      <p:sp>
        <p:nvSpPr>
          <p:cNvPr id="2" name="ZoneTexte 1">
            <a:extLst>
              <a:ext uri="{FF2B5EF4-FFF2-40B4-BE49-F238E27FC236}">
                <a16:creationId xmlns:a16="http://schemas.microsoft.com/office/drawing/2014/main" id="{DDC4A976-1CFF-A285-C987-ED8CDFFF6AB4}"/>
              </a:ext>
            </a:extLst>
          </p:cNvPr>
          <p:cNvSpPr txBox="1"/>
          <p:nvPr/>
        </p:nvSpPr>
        <p:spPr>
          <a:xfrm>
            <a:off x="295634" y="337008"/>
            <a:ext cx="10128105" cy="646331"/>
          </a:xfrm>
          <a:prstGeom prst="rect">
            <a:avLst/>
          </a:prstGeom>
          <a:noFill/>
        </p:spPr>
        <p:txBody>
          <a:bodyPr wrap="square">
            <a:spAutoFit/>
          </a:bodyPr>
          <a:lstStyle/>
          <a:p>
            <a:pPr algn="just">
              <a:spcAft>
                <a:spcPts val="1440"/>
              </a:spcAft>
            </a:pPr>
            <a:r>
              <a:rPr lang="en-US" sz="3600" dirty="0">
                <a:solidFill>
                  <a:srgbClr val="002060"/>
                </a:solidFill>
              </a:rPr>
              <a:t>Review of the TPS-OIC Tariff Preferences</a:t>
            </a:r>
            <a:endParaRPr lang="fr-FR" sz="3600" dirty="0">
              <a:solidFill>
                <a:srgbClr val="002060"/>
              </a:solidFill>
            </a:endParaRPr>
          </a:p>
        </p:txBody>
      </p:sp>
      <p:pic>
        <p:nvPicPr>
          <p:cNvPr id="3" name="Picture 2" descr="COMCEC Logo - COMCEC">
            <a:extLst>
              <a:ext uri="{FF2B5EF4-FFF2-40B4-BE49-F238E27FC236}">
                <a16:creationId xmlns:a16="http://schemas.microsoft.com/office/drawing/2014/main" id="{81BD5455-6E09-5276-28AC-7202E082A24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487275" y="7205259"/>
            <a:ext cx="2143125" cy="106113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5">
            <a:extLst>
              <a:ext uri="{FF2B5EF4-FFF2-40B4-BE49-F238E27FC236}">
                <a16:creationId xmlns:a16="http://schemas.microsoft.com/office/drawing/2014/main" id="{56D75BC0-6EF6-6825-1DEA-448C89868E4F}"/>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669373" y="7367595"/>
            <a:ext cx="1206159" cy="803684"/>
          </a:xfrm>
          <a:prstGeom prst="rect">
            <a:avLst/>
          </a:prstGeom>
          <a:noFill/>
          <a:ln>
            <a:noFill/>
          </a:ln>
        </p:spPr>
      </p:pic>
      <p:pic>
        <p:nvPicPr>
          <p:cNvPr id="8" name="Image 7" descr="LOGO-FOND-COLORE">
            <a:extLst>
              <a:ext uri="{FF2B5EF4-FFF2-40B4-BE49-F238E27FC236}">
                <a16:creationId xmlns:a16="http://schemas.microsoft.com/office/drawing/2014/main" id="{DA9DF4A0-84FA-F4A8-F396-C74361BE13F2}"/>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14336" y="7249033"/>
            <a:ext cx="1064468" cy="937615"/>
          </a:xfrm>
          <a:prstGeom prst="rect">
            <a:avLst/>
          </a:prstGeom>
          <a:noFill/>
          <a:ln>
            <a:noFill/>
          </a:ln>
        </p:spPr>
      </p:pic>
    </p:spTree>
    <p:extLst>
      <p:ext uri="{BB962C8B-B14F-4D97-AF65-F5344CB8AC3E}">
        <p14:creationId xmlns:p14="http://schemas.microsoft.com/office/powerpoint/2010/main" val="22211335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Espace réservé du contenu 3">
            <a:extLst>
              <a:ext uri="{FF2B5EF4-FFF2-40B4-BE49-F238E27FC236}">
                <a16:creationId xmlns:a16="http://schemas.microsoft.com/office/drawing/2014/main" id="{10D5A8EF-59C4-AF42-FF42-B08C5FF0A10F}"/>
              </a:ext>
            </a:extLst>
          </p:cNvPr>
          <p:cNvGraphicFramePr>
            <a:graphicFrameLocks/>
          </p:cNvGraphicFramePr>
          <p:nvPr>
            <p:extLst>
              <p:ext uri="{D42A27DB-BD31-4B8C-83A1-F6EECF244321}">
                <p14:modId xmlns:p14="http://schemas.microsoft.com/office/powerpoint/2010/main" val="2512775878"/>
              </p:ext>
            </p:extLst>
          </p:nvPr>
        </p:nvGraphicFramePr>
        <p:xfrm>
          <a:off x="86383" y="2357719"/>
          <a:ext cx="13936856" cy="50676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Rectangle 1">
            <a:extLst>
              <a:ext uri="{FF2B5EF4-FFF2-40B4-BE49-F238E27FC236}">
                <a16:creationId xmlns:a16="http://schemas.microsoft.com/office/drawing/2014/main" id="{E2A58BD8-90A9-C18C-98C1-8B4C2B06C8D4}"/>
              </a:ext>
            </a:extLst>
          </p:cNvPr>
          <p:cNvSpPr/>
          <p:nvPr/>
        </p:nvSpPr>
        <p:spPr>
          <a:xfrm>
            <a:off x="3255669" y="1049307"/>
            <a:ext cx="11374730" cy="1257448"/>
          </a:xfrm>
          <a:prstGeom prst="rect">
            <a:avLst/>
          </a:prstGeom>
          <a:solidFill>
            <a:schemeClr val="bg1">
              <a:lumMod val="95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1"/>
            <a:r>
              <a:rPr lang="fr-FR" sz="3200" b="1" i="1" dirty="0">
                <a:solidFill>
                  <a:srgbClr val="660033"/>
                </a:solidFill>
              </a:rPr>
              <a:t>Normal Track</a:t>
            </a:r>
          </a:p>
        </p:txBody>
      </p:sp>
      <p:sp>
        <p:nvSpPr>
          <p:cNvPr id="3" name="ZoneTexte 2">
            <a:extLst>
              <a:ext uri="{FF2B5EF4-FFF2-40B4-BE49-F238E27FC236}">
                <a16:creationId xmlns:a16="http://schemas.microsoft.com/office/drawing/2014/main" id="{094C17E3-9A7B-AD7D-56D1-18B07EBDF89F}"/>
              </a:ext>
            </a:extLst>
          </p:cNvPr>
          <p:cNvSpPr txBox="1"/>
          <p:nvPr/>
        </p:nvSpPr>
        <p:spPr>
          <a:xfrm>
            <a:off x="4830038" y="7735824"/>
            <a:ext cx="5023537" cy="424732"/>
          </a:xfrm>
          <a:prstGeom prst="rect">
            <a:avLst/>
          </a:prstGeom>
          <a:solidFill>
            <a:schemeClr val="bg1"/>
          </a:solidFill>
        </p:spPr>
        <p:txBody>
          <a:bodyPr wrap="square" rtlCol="0">
            <a:spAutoFit/>
          </a:bodyPr>
          <a:lstStyle/>
          <a:p>
            <a:endParaRPr lang="fr-FR" sz="2160" dirty="0"/>
          </a:p>
        </p:txBody>
      </p:sp>
      <p:pic>
        <p:nvPicPr>
          <p:cNvPr id="4098" name="Picture 2" descr="Le trottoir d'une route affiche le mot « lent ». photo – Image de Route sur  Unsplash">
            <a:extLst>
              <a:ext uri="{FF2B5EF4-FFF2-40B4-BE49-F238E27FC236}">
                <a16:creationId xmlns:a16="http://schemas.microsoft.com/office/drawing/2014/main" id="{873B8B14-367D-C644-D783-D0107E3853F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1049308"/>
            <a:ext cx="3255669" cy="1308409"/>
          </a:xfrm>
          <a:prstGeom prst="rect">
            <a:avLst/>
          </a:prstGeom>
          <a:noFill/>
          <a:extLst>
            <a:ext uri="{909E8E84-426E-40DD-AFC4-6F175D3DCCD1}">
              <a14:hiddenFill xmlns:a14="http://schemas.microsoft.com/office/drawing/2010/main">
                <a:solidFill>
                  <a:srgbClr val="FFFFFF"/>
                </a:solidFill>
              </a14:hiddenFill>
            </a:ext>
          </a:extLst>
        </p:spPr>
      </p:pic>
      <p:cxnSp>
        <p:nvCxnSpPr>
          <p:cNvPr id="9" name="Connecteur droit 8">
            <a:extLst>
              <a:ext uri="{FF2B5EF4-FFF2-40B4-BE49-F238E27FC236}">
                <a16:creationId xmlns:a16="http://schemas.microsoft.com/office/drawing/2014/main" id="{B234610C-BB3C-94EA-5E17-4DD7E9D0F9E5}"/>
              </a:ext>
            </a:extLst>
          </p:cNvPr>
          <p:cNvCxnSpPr>
            <a:cxnSpLocks/>
          </p:cNvCxnSpPr>
          <p:nvPr/>
        </p:nvCxnSpPr>
        <p:spPr>
          <a:xfrm>
            <a:off x="0" y="1049309"/>
            <a:ext cx="14630400"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pic>
        <p:nvPicPr>
          <p:cNvPr id="5" name="Image 4" descr="LOGO-FOND-COLORE">
            <a:extLst>
              <a:ext uri="{FF2B5EF4-FFF2-40B4-BE49-F238E27FC236}">
                <a16:creationId xmlns:a16="http://schemas.microsoft.com/office/drawing/2014/main" id="{40604B5F-451C-720F-D604-6985A461B0A4}"/>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86383" y="7180291"/>
            <a:ext cx="1064468" cy="937615"/>
          </a:xfrm>
          <a:prstGeom prst="rect">
            <a:avLst/>
          </a:prstGeom>
          <a:noFill/>
          <a:ln>
            <a:noFill/>
          </a:ln>
        </p:spPr>
      </p:pic>
      <p:pic>
        <p:nvPicPr>
          <p:cNvPr id="8" name="Picture 5">
            <a:extLst>
              <a:ext uri="{FF2B5EF4-FFF2-40B4-BE49-F238E27FC236}">
                <a16:creationId xmlns:a16="http://schemas.microsoft.com/office/drawing/2014/main" id="{6F8B0CC1-3E0B-6813-6EB7-298C25268043}"/>
              </a:ext>
            </a:extLst>
          </p:cNvPr>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6669373" y="7462005"/>
            <a:ext cx="1064469" cy="709274"/>
          </a:xfrm>
          <a:prstGeom prst="rect">
            <a:avLst/>
          </a:prstGeom>
          <a:noFill/>
          <a:ln>
            <a:noFill/>
          </a:ln>
        </p:spPr>
      </p:pic>
      <p:pic>
        <p:nvPicPr>
          <p:cNvPr id="10" name="Picture 2" descr="COMCEC Logo - COMCEC">
            <a:extLst>
              <a:ext uri="{FF2B5EF4-FFF2-40B4-BE49-F238E27FC236}">
                <a16:creationId xmlns:a16="http://schemas.microsoft.com/office/drawing/2014/main" id="{3FFF0316-3F85-8B50-7EB3-0AF6BA22C9CC}"/>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2849080" y="7291985"/>
            <a:ext cx="1781320" cy="937615"/>
          </a:xfrm>
          <a:prstGeom prst="rect">
            <a:avLst/>
          </a:prstGeom>
          <a:noFill/>
          <a:extLst>
            <a:ext uri="{909E8E84-426E-40DD-AFC4-6F175D3DCCD1}">
              <a14:hiddenFill xmlns:a14="http://schemas.microsoft.com/office/drawing/2010/main">
                <a:solidFill>
                  <a:srgbClr val="FFFFFF"/>
                </a:solidFill>
              </a14:hiddenFill>
            </a:ext>
          </a:extLst>
        </p:spPr>
      </p:pic>
      <p:sp>
        <p:nvSpPr>
          <p:cNvPr id="11" name="ZoneTexte 10">
            <a:extLst>
              <a:ext uri="{FF2B5EF4-FFF2-40B4-BE49-F238E27FC236}">
                <a16:creationId xmlns:a16="http://schemas.microsoft.com/office/drawing/2014/main" id="{16958E4E-D6CF-AA2E-CB32-6274E41DBC3A}"/>
              </a:ext>
            </a:extLst>
          </p:cNvPr>
          <p:cNvSpPr txBox="1"/>
          <p:nvPr/>
        </p:nvSpPr>
        <p:spPr>
          <a:xfrm>
            <a:off x="295634" y="337008"/>
            <a:ext cx="10128105" cy="646331"/>
          </a:xfrm>
          <a:prstGeom prst="rect">
            <a:avLst/>
          </a:prstGeom>
          <a:noFill/>
        </p:spPr>
        <p:txBody>
          <a:bodyPr wrap="square">
            <a:spAutoFit/>
          </a:bodyPr>
          <a:lstStyle/>
          <a:p>
            <a:pPr algn="just">
              <a:spcAft>
                <a:spcPts val="1440"/>
              </a:spcAft>
            </a:pPr>
            <a:r>
              <a:rPr lang="en-US" sz="3600" dirty="0">
                <a:solidFill>
                  <a:srgbClr val="002060"/>
                </a:solidFill>
              </a:rPr>
              <a:t>Review of the TPS-OIC Tariff Preferences</a:t>
            </a:r>
            <a:endParaRPr lang="fr-FR" sz="3600" dirty="0">
              <a:solidFill>
                <a:srgbClr val="002060"/>
              </a:solidFill>
            </a:endParaRPr>
          </a:p>
        </p:txBody>
      </p:sp>
    </p:spTree>
    <p:extLst>
      <p:ext uri="{BB962C8B-B14F-4D97-AF65-F5344CB8AC3E}">
        <p14:creationId xmlns:p14="http://schemas.microsoft.com/office/powerpoint/2010/main" val="380684331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4787</TotalTime>
  <Words>2321</Words>
  <Application>Microsoft Office PowerPoint</Application>
  <PresentationFormat>Personnalisé</PresentationFormat>
  <Paragraphs>283</Paragraphs>
  <Slides>27</Slides>
  <Notes>23</Notes>
  <HiddenSlides>0</HiddenSlides>
  <MMClips>0</MMClips>
  <ScaleCrop>false</ScaleCrop>
  <HeadingPairs>
    <vt:vector size="6" baseType="variant">
      <vt:variant>
        <vt:lpstr>Polices utilisées</vt:lpstr>
      </vt:variant>
      <vt:variant>
        <vt:i4>10</vt:i4>
      </vt:variant>
      <vt:variant>
        <vt:lpstr>Thème</vt:lpstr>
      </vt:variant>
      <vt:variant>
        <vt:i4>1</vt:i4>
      </vt:variant>
      <vt:variant>
        <vt:lpstr>Titres des diapositives</vt:lpstr>
      </vt:variant>
      <vt:variant>
        <vt:i4>27</vt:i4>
      </vt:variant>
    </vt:vector>
  </HeadingPairs>
  <TitlesOfParts>
    <vt:vector size="38" baseType="lpstr">
      <vt:lpstr>Instrument Sans Semi Bold</vt:lpstr>
      <vt:lpstr>Garamond</vt:lpstr>
      <vt:lpstr>Perpetua-BoldItalic</vt:lpstr>
      <vt:lpstr>Wingdings</vt:lpstr>
      <vt:lpstr>Times New Roman</vt:lpstr>
      <vt:lpstr>Trebuchet MS</vt:lpstr>
      <vt:lpstr>Arial</vt:lpstr>
      <vt:lpstr>Calibri</vt:lpstr>
      <vt:lpstr>Aptos</vt:lpstr>
      <vt:lpstr>Instrument Sans Medium</vt:lpstr>
      <vt:lpstr>Office Theme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Ismail Taqui</cp:lastModifiedBy>
  <cp:revision>8</cp:revision>
  <dcterms:created xsi:type="dcterms:W3CDTF">2024-10-24T21:10:46Z</dcterms:created>
  <dcterms:modified xsi:type="dcterms:W3CDTF">2025-09-30T19:25:17Z</dcterms:modified>
</cp:coreProperties>
</file>