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2">
  <p:sldMasterIdLst>
    <p:sldMasterId id="2147483712" r:id="rId1"/>
  </p:sldMasterIdLst>
  <p:notesMasterIdLst>
    <p:notesMasterId r:id="rId19"/>
  </p:notesMasterIdLst>
  <p:sldIdLst>
    <p:sldId id="30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3" r:id="rId17"/>
    <p:sldId id="276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2F2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3" d="100"/>
          <a:sy n="123" d="100"/>
        </p:scale>
        <p:origin x="96" y="15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soyt\Dropbox\2025\RU%20(NLO)\GASTAT_Data_Request%20Q3%202025_%20MAS_Analysi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soyt\Dropbox\2023\RESEARCH\Gulf%20Imigration%20Center\Oct%202024\Tables%20for%20the%20paper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soyt\Dropbox\2023\RESEARCH\Gulf%20Imigration%20Center\Oct%202024\Tables%20for%20the%20paper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Saudi Unemployment Rate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r-T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Sheet1!$J$2</c:f>
              <c:strCache>
                <c:ptCount val="1"/>
                <c:pt idx="0">
                  <c:v>Male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Sheet1!$I$3:$I$14</c:f>
              <c:strCache>
                <c:ptCount val="12"/>
                <c:pt idx="0">
                  <c:v>2023 Q1</c:v>
                </c:pt>
                <c:pt idx="1">
                  <c:v>2023 Q2</c:v>
                </c:pt>
                <c:pt idx="2">
                  <c:v>2023 Q3</c:v>
                </c:pt>
                <c:pt idx="3">
                  <c:v>2023 Q4</c:v>
                </c:pt>
                <c:pt idx="4">
                  <c:v>2024 Q1</c:v>
                </c:pt>
                <c:pt idx="5">
                  <c:v>2024 Q2</c:v>
                </c:pt>
                <c:pt idx="6">
                  <c:v>2024 Q3</c:v>
                </c:pt>
                <c:pt idx="7">
                  <c:v>2024 Q4</c:v>
                </c:pt>
                <c:pt idx="8">
                  <c:v>2025 Q1</c:v>
                </c:pt>
                <c:pt idx="9">
                  <c:v>2025 Q2</c:v>
                </c:pt>
                <c:pt idx="10">
                  <c:v>2025 Q3</c:v>
                </c:pt>
                <c:pt idx="11">
                  <c:v>2025 / Q4</c:v>
                </c:pt>
              </c:strCache>
            </c:strRef>
          </c:cat>
          <c:val>
            <c:numRef>
              <c:f>Sheet1!$J$3:$J$14</c:f>
              <c:numCache>
                <c:formatCode>0.00</c:formatCode>
                <c:ptCount val="12"/>
                <c:pt idx="0">
                  <c:v>4.6711721422172996</c:v>
                </c:pt>
                <c:pt idx="1">
                  <c:v>4.629089855187579</c:v>
                </c:pt>
                <c:pt idx="2">
                  <c:v>4.7278913254146833</c:v>
                </c:pt>
                <c:pt idx="3">
                  <c:v>4.5997553724640126</c:v>
                </c:pt>
                <c:pt idx="4">
                  <c:v>4.2134295402118038</c:v>
                </c:pt>
                <c:pt idx="5">
                  <c:v>3.9873407423076301</c:v>
                </c:pt>
                <c:pt idx="6">
                  <c:v>4.6565143978877916</c:v>
                </c:pt>
                <c:pt idx="7">
                  <c:v>4.3277870815344652</c:v>
                </c:pt>
                <c:pt idx="8">
                  <c:v>3.9959336408697839</c:v>
                </c:pt>
                <c:pt idx="9">
                  <c:v>4.3248661976178404</c:v>
                </c:pt>
                <c:pt idx="10">
                  <c:v>5.0453644073340298</c:v>
                </c:pt>
                <c:pt idx="11">
                  <c:v>5.5756227461503904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631-4907-8E3A-B23517700BC4}"/>
            </c:ext>
          </c:extLst>
        </c:ser>
        <c:ser>
          <c:idx val="1"/>
          <c:order val="1"/>
          <c:tx>
            <c:strRef>
              <c:f>Sheet1!$K$2</c:f>
              <c:strCache>
                <c:ptCount val="1"/>
                <c:pt idx="0">
                  <c:v>Female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Sheet1!$I$3:$I$14</c:f>
              <c:strCache>
                <c:ptCount val="12"/>
                <c:pt idx="0">
                  <c:v>2023 Q1</c:v>
                </c:pt>
                <c:pt idx="1">
                  <c:v>2023 Q2</c:v>
                </c:pt>
                <c:pt idx="2">
                  <c:v>2023 Q3</c:v>
                </c:pt>
                <c:pt idx="3">
                  <c:v>2023 Q4</c:v>
                </c:pt>
                <c:pt idx="4">
                  <c:v>2024 Q1</c:v>
                </c:pt>
                <c:pt idx="5">
                  <c:v>2024 Q2</c:v>
                </c:pt>
                <c:pt idx="6">
                  <c:v>2024 Q3</c:v>
                </c:pt>
                <c:pt idx="7">
                  <c:v>2024 Q4</c:v>
                </c:pt>
                <c:pt idx="8">
                  <c:v>2025 Q1</c:v>
                </c:pt>
                <c:pt idx="9">
                  <c:v>2025 Q2</c:v>
                </c:pt>
                <c:pt idx="10">
                  <c:v>2025 Q3</c:v>
                </c:pt>
                <c:pt idx="11">
                  <c:v>2025 / Q4</c:v>
                </c:pt>
              </c:strCache>
            </c:strRef>
          </c:cat>
          <c:val>
            <c:numRef>
              <c:f>Sheet1!$K$3:$K$14</c:f>
              <c:numCache>
                <c:formatCode>0.00</c:formatCode>
                <c:ptCount val="12"/>
                <c:pt idx="0">
                  <c:v>16.334435090170889</c:v>
                </c:pt>
                <c:pt idx="1">
                  <c:v>15.891900540111109</c:v>
                </c:pt>
                <c:pt idx="2">
                  <c:v>16.566956196107061</c:v>
                </c:pt>
                <c:pt idx="3">
                  <c:v>13.906748102865439</c:v>
                </c:pt>
                <c:pt idx="4">
                  <c:v>14.165244270980111</c:v>
                </c:pt>
                <c:pt idx="5">
                  <c:v>12.839359544644759</c:v>
                </c:pt>
                <c:pt idx="6">
                  <c:v>13.562649946523081</c:v>
                </c:pt>
                <c:pt idx="7">
                  <c:v>11.854094853104259</c:v>
                </c:pt>
                <c:pt idx="8">
                  <c:v>10.53527894651563</c:v>
                </c:pt>
                <c:pt idx="9">
                  <c:v>11.294552423253112</c:v>
                </c:pt>
                <c:pt idx="10">
                  <c:v>12.072210497600871</c:v>
                </c:pt>
                <c:pt idx="11">
                  <c:v>10.312016578616999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631-4907-8E3A-B23517700BC4}"/>
            </c:ext>
          </c:extLst>
        </c:ser>
        <c:ser>
          <c:idx val="2"/>
          <c:order val="2"/>
          <c:tx>
            <c:strRef>
              <c:f>Sheet1!$L$2</c:f>
              <c:strCache>
                <c:ptCount val="1"/>
                <c:pt idx="0">
                  <c:v>Total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Sheet1!$I$3:$I$14</c:f>
              <c:strCache>
                <c:ptCount val="12"/>
                <c:pt idx="0">
                  <c:v>2023 Q1</c:v>
                </c:pt>
                <c:pt idx="1">
                  <c:v>2023 Q2</c:v>
                </c:pt>
                <c:pt idx="2">
                  <c:v>2023 Q3</c:v>
                </c:pt>
                <c:pt idx="3">
                  <c:v>2023 Q4</c:v>
                </c:pt>
                <c:pt idx="4">
                  <c:v>2024 Q1</c:v>
                </c:pt>
                <c:pt idx="5">
                  <c:v>2024 Q2</c:v>
                </c:pt>
                <c:pt idx="6">
                  <c:v>2024 Q3</c:v>
                </c:pt>
                <c:pt idx="7">
                  <c:v>2024 Q4</c:v>
                </c:pt>
                <c:pt idx="8">
                  <c:v>2025 Q1</c:v>
                </c:pt>
                <c:pt idx="9">
                  <c:v>2025 Q2</c:v>
                </c:pt>
                <c:pt idx="10">
                  <c:v>2025 Q3</c:v>
                </c:pt>
                <c:pt idx="11">
                  <c:v>2025 / Q4</c:v>
                </c:pt>
              </c:strCache>
            </c:strRef>
          </c:cat>
          <c:val>
            <c:numRef>
              <c:f>Sheet1!$L$3:$L$14</c:f>
              <c:numCache>
                <c:formatCode>0.0</c:formatCode>
                <c:ptCount val="12"/>
                <c:pt idx="0">
                  <c:v>8.667264525599867</c:v>
                </c:pt>
                <c:pt idx="1">
                  <c:v>8.4537263846801149</c:v>
                </c:pt>
                <c:pt idx="2">
                  <c:v>8.8062855036826839</c:v>
                </c:pt>
                <c:pt idx="3">
                  <c:v>7.7757733285135604</c:v>
                </c:pt>
                <c:pt idx="4">
                  <c:v>7.6104845959038672</c:v>
                </c:pt>
                <c:pt idx="5">
                  <c:v>7.0890381586068267</c:v>
                </c:pt>
                <c:pt idx="6">
                  <c:v>7.8063534811117723</c:v>
                </c:pt>
                <c:pt idx="7">
                  <c:v>6.9984902539642864</c:v>
                </c:pt>
                <c:pt idx="8">
                  <c:v>6.3243997332667874</c:v>
                </c:pt>
                <c:pt idx="9">
                  <c:v>6.7846821913459614</c:v>
                </c:pt>
                <c:pt idx="10">
                  <c:v>7.480826101272017</c:v>
                </c:pt>
                <c:pt idx="11">
                  <c:v>7.23568673981781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631-4907-8E3A-B23517700B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65696176"/>
        <c:axId val="465695216"/>
      </c:lineChart>
      <c:catAx>
        <c:axId val="465696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465695216"/>
        <c:crosses val="autoZero"/>
        <c:auto val="1"/>
        <c:lblAlgn val="ctr"/>
        <c:lblOffset val="100"/>
        <c:noMultiLvlLbl val="0"/>
      </c:catAx>
      <c:valAx>
        <c:axId val="4656952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4656961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r-T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tr-T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Saudi Female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r-TR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Sheet5!$L$46</c:f>
              <c:strCache>
                <c:ptCount val="1"/>
                <c:pt idx="0">
                  <c:v>15-34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Sheet5!$D$47:$D$79</c:f>
              <c:numCache>
                <c:formatCode>General</c:formatCode>
                <c:ptCount val="33"/>
                <c:pt idx="0">
                  <c:v>2016.25</c:v>
                </c:pt>
                <c:pt idx="1">
                  <c:v>2016.5</c:v>
                </c:pt>
                <c:pt idx="2">
                  <c:v>2016.75</c:v>
                </c:pt>
                <c:pt idx="3">
                  <c:v>2017</c:v>
                </c:pt>
                <c:pt idx="4">
                  <c:v>2017.25</c:v>
                </c:pt>
                <c:pt idx="5">
                  <c:v>2017.5</c:v>
                </c:pt>
                <c:pt idx="6">
                  <c:v>2017.75</c:v>
                </c:pt>
                <c:pt idx="7">
                  <c:v>2018</c:v>
                </c:pt>
                <c:pt idx="8">
                  <c:v>2018.25</c:v>
                </c:pt>
                <c:pt idx="9">
                  <c:v>2018.5</c:v>
                </c:pt>
                <c:pt idx="10">
                  <c:v>2018.75</c:v>
                </c:pt>
                <c:pt idx="11">
                  <c:v>2019</c:v>
                </c:pt>
                <c:pt idx="12">
                  <c:v>2019.25</c:v>
                </c:pt>
                <c:pt idx="13">
                  <c:v>2019.5</c:v>
                </c:pt>
                <c:pt idx="14">
                  <c:v>2019.75</c:v>
                </c:pt>
                <c:pt idx="15">
                  <c:v>2020</c:v>
                </c:pt>
                <c:pt idx="16">
                  <c:v>2020.25</c:v>
                </c:pt>
                <c:pt idx="17">
                  <c:v>2020.5</c:v>
                </c:pt>
                <c:pt idx="18">
                  <c:v>2020.75</c:v>
                </c:pt>
                <c:pt idx="19">
                  <c:v>2021</c:v>
                </c:pt>
                <c:pt idx="20">
                  <c:v>2021.25</c:v>
                </c:pt>
                <c:pt idx="21">
                  <c:v>2021.5</c:v>
                </c:pt>
                <c:pt idx="22">
                  <c:v>2021.75</c:v>
                </c:pt>
                <c:pt idx="23">
                  <c:v>2022</c:v>
                </c:pt>
                <c:pt idx="24">
                  <c:v>2022.25</c:v>
                </c:pt>
                <c:pt idx="25">
                  <c:v>2022.5</c:v>
                </c:pt>
                <c:pt idx="26">
                  <c:v>2022.75</c:v>
                </c:pt>
                <c:pt idx="27">
                  <c:v>2023</c:v>
                </c:pt>
                <c:pt idx="28">
                  <c:v>2023.25</c:v>
                </c:pt>
                <c:pt idx="29">
                  <c:v>2023.5</c:v>
                </c:pt>
                <c:pt idx="30">
                  <c:v>2023.75</c:v>
                </c:pt>
                <c:pt idx="31">
                  <c:v>2024</c:v>
                </c:pt>
                <c:pt idx="32">
                  <c:v>2024.25</c:v>
                </c:pt>
              </c:numCache>
            </c:numRef>
          </c:xVal>
          <c:yVal>
            <c:numRef>
              <c:f>Sheet5!$L$47:$L$79</c:f>
              <c:numCache>
                <c:formatCode>General</c:formatCode>
                <c:ptCount val="33"/>
                <c:pt idx="0">
                  <c:v>44.4</c:v>
                </c:pt>
                <c:pt idx="1">
                  <c:v>44.6</c:v>
                </c:pt>
                <c:pt idx="2">
                  <c:v>41.8</c:v>
                </c:pt>
                <c:pt idx="3">
                  <c:v>41.1</c:v>
                </c:pt>
                <c:pt idx="4">
                  <c:v>36.6</c:v>
                </c:pt>
                <c:pt idx="5">
                  <c:v>38.9</c:v>
                </c:pt>
                <c:pt idx="6">
                  <c:v>41.6</c:v>
                </c:pt>
                <c:pt idx="7">
                  <c:v>41.7</c:v>
                </c:pt>
                <c:pt idx="8">
                  <c:v>39.5</c:v>
                </c:pt>
                <c:pt idx="9">
                  <c:v>36.4</c:v>
                </c:pt>
                <c:pt idx="10">
                  <c:v>40.799999999999997</c:v>
                </c:pt>
                <c:pt idx="11">
                  <c:v>40.5</c:v>
                </c:pt>
                <c:pt idx="12">
                  <c:v>40.799999999999997</c:v>
                </c:pt>
                <c:pt idx="13">
                  <c:v>41.4</c:v>
                </c:pt>
                <c:pt idx="14">
                  <c:v>42.4</c:v>
                </c:pt>
                <c:pt idx="15">
                  <c:v>42.1</c:v>
                </c:pt>
                <c:pt idx="16">
                  <c:v>42.2</c:v>
                </c:pt>
                <c:pt idx="17">
                  <c:v>40.400000000000006</c:v>
                </c:pt>
                <c:pt idx="18">
                  <c:v>40.4</c:v>
                </c:pt>
                <c:pt idx="19">
                  <c:v>39.9</c:v>
                </c:pt>
                <c:pt idx="20">
                  <c:v>44.3</c:v>
                </c:pt>
                <c:pt idx="21">
                  <c:v>43.7</c:v>
                </c:pt>
                <c:pt idx="22">
                  <c:v>44.1</c:v>
                </c:pt>
                <c:pt idx="23">
                  <c:v>43.5</c:v>
                </c:pt>
                <c:pt idx="24">
                  <c:v>45.300000000000004</c:v>
                </c:pt>
                <c:pt idx="25">
                  <c:v>46.4</c:v>
                </c:pt>
                <c:pt idx="26">
                  <c:v>45.900000000000006</c:v>
                </c:pt>
                <c:pt idx="27">
                  <c:v>48.35289058844846</c:v>
                </c:pt>
                <c:pt idx="28">
                  <c:v>48.480137659461192</c:v>
                </c:pt>
                <c:pt idx="29">
                  <c:v>48.407794843466029</c:v>
                </c:pt>
                <c:pt idx="30">
                  <c:v>49.250101829555263</c:v>
                </c:pt>
                <c:pt idx="31">
                  <c:v>48.351153100980284</c:v>
                </c:pt>
                <c:pt idx="32">
                  <c:v>50.307911228481764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A6F2-4C25-BB20-5BCFF50103FE}"/>
            </c:ext>
          </c:extLst>
        </c:ser>
        <c:ser>
          <c:idx val="1"/>
          <c:order val="1"/>
          <c:tx>
            <c:strRef>
              <c:f>Sheet5!$M$46</c:f>
              <c:strCache>
                <c:ptCount val="1"/>
                <c:pt idx="0">
                  <c:v>35-54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Sheet5!$D$47:$D$79</c:f>
              <c:numCache>
                <c:formatCode>General</c:formatCode>
                <c:ptCount val="33"/>
                <c:pt idx="0">
                  <c:v>2016.25</c:v>
                </c:pt>
                <c:pt idx="1">
                  <c:v>2016.5</c:v>
                </c:pt>
                <c:pt idx="2">
                  <c:v>2016.75</c:v>
                </c:pt>
                <c:pt idx="3">
                  <c:v>2017</c:v>
                </c:pt>
                <c:pt idx="4">
                  <c:v>2017.25</c:v>
                </c:pt>
                <c:pt idx="5">
                  <c:v>2017.5</c:v>
                </c:pt>
                <c:pt idx="6">
                  <c:v>2017.75</c:v>
                </c:pt>
                <c:pt idx="7">
                  <c:v>2018</c:v>
                </c:pt>
                <c:pt idx="8">
                  <c:v>2018.25</c:v>
                </c:pt>
                <c:pt idx="9">
                  <c:v>2018.5</c:v>
                </c:pt>
                <c:pt idx="10">
                  <c:v>2018.75</c:v>
                </c:pt>
                <c:pt idx="11">
                  <c:v>2019</c:v>
                </c:pt>
                <c:pt idx="12">
                  <c:v>2019.25</c:v>
                </c:pt>
                <c:pt idx="13">
                  <c:v>2019.5</c:v>
                </c:pt>
                <c:pt idx="14">
                  <c:v>2019.75</c:v>
                </c:pt>
                <c:pt idx="15">
                  <c:v>2020</c:v>
                </c:pt>
                <c:pt idx="16">
                  <c:v>2020.25</c:v>
                </c:pt>
                <c:pt idx="17">
                  <c:v>2020.5</c:v>
                </c:pt>
                <c:pt idx="18">
                  <c:v>2020.75</c:v>
                </c:pt>
                <c:pt idx="19">
                  <c:v>2021</c:v>
                </c:pt>
                <c:pt idx="20">
                  <c:v>2021.25</c:v>
                </c:pt>
                <c:pt idx="21">
                  <c:v>2021.5</c:v>
                </c:pt>
                <c:pt idx="22">
                  <c:v>2021.75</c:v>
                </c:pt>
                <c:pt idx="23">
                  <c:v>2022</c:v>
                </c:pt>
                <c:pt idx="24">
                  <c:v>2022.25</c:v>
                </c:pt>
                <c:pt idx="25">
                  <c:v>2022.5</c:v>
                </c:pt>
                <c:pt idx="26">
                  <c:v>2022.75</c:v>
                </c:pt>
                <c:pt idx="27">
                  <c:v>2023</c:v>
                </c:pt>
                <c:pt idx="28">
                  <c:v>2023.25</c:v>
                </c:pt>
                <c:pt idx="29">
                  <c:v>2023.5</c:v>
                </c:pt>
                <c:pt idx="30">
                  <c:v>2023.75</c:v>
                </c:pt>
                <c:pt idx="31">
                  <c:v>2024</c:v>
                </c:pt>
                <c:pt idx="32">
                  <c:v>2024.25</c:v>
                </c:pt>
              </c:numCache>
            </c:numRef>
          </c:xVal>
          <c:yVal>
            <c:numRef>
              <c:f>Sheet5!$M$47:$M$79</c:f>
              <c:numCache>
                <c:formatCode>General</c:formatCode>
                <c:ptCount val="33"/>
                <c:pt idx="0">
                  <c:v>53.8</c:v>
                </c:pt>
                <c:pt idx="1">
                  <c:v>54.1</c:v>
                </c:pt>
                <c:pt idx="2">
                  <c:v>56.099999999999994</c:v>
                </c:pt>
                <c:pt idx="3">
                  <c:v>56.4</c:v>
                </c:pt>
                <c:pt idx="4">
                  <c:v>60.8</c:v>
                </c:pt>
                <c:pt idx="5">
                  <c:v>58.9</c:v>
                </c:pt>
                <c:pt idx="6">
                  <c:v>56.3</c:v>
                </c:pt>
                <c:pt idx="7">
                  <c:v>55.699999999999996</c:v>
                </c:pt>
                <c:pt idx="8">
                  <c:v>58.4</c:v>
                </c:pt>
                <c:pt idx="9">
                  <c:v>61.5</c:v>
                </c:pt>
                <c:pt idx="10">
                  <c:v>57.3</c:v>
                </c:pt>
                <c:pt idx="11">
                  <c:v>56.2</c:v>
                </c:pt>
                <c:pt idx="12">
                  <c:v>55.3</c:v>
                </c:pt>
                <c:pt idx="13">
                  <c:v>54.3</c:v>
                </c:pt>
                <c:pt idx="14">
                  <c:v>53.400000000000006</c:v>
                </c:pt>
                <c:pt idx="15">
                  <c:v>53.5</c:v>
                </c:pt>
                <c:pt idx="16">
                  <c:v>53.599999999999994</c:v>
                </c:pt>
                <c:pt idx="17">
                  <c:v>54.2</c:v>
                </c:pt>
                <c:pt idx="18">
                  <c:v>53.6</c:v>
                </c:pt>
                <c:pt idx="19">
                  <c:v>53.4</c:v>
                </c:pt>
                <c:pt idx="20">
                  <c:v>50.099999999999994</c:v>
                </c:pt>
                <c:pt idx="21">
                  <c:v>50.4</c:v>
                </c:pt>
                <c:pt idx="22">
                  <c:v>49.3</c:v>
                </c:pt>
                <c:pt idx="23">
                  <c:v>49.8</c:v>
                </c:pt>
                <c:pt idx="24">
                  <c:v>48</c:v>
                </c:pt>
                <c:pt idx="25">
                  <c:v>47.6</c:v>
                </c:pt>
                <c:pt idx="26">
                  <c:v>48</c:v>
                </c:pt>
                <c:pt idx="27">
                  <c:v>45.859550151581118</c:v>
                </c:pt>
                <c:pt idx="28">
                  <c:v>45.987301045892679</c:v>
                </c:pt>
                <c:pt idx="29">
                  <c:v>46.358689465913066</c:v>
                </c:pt>
                <c:pt idx="30">
                  <c:v>45.445950138340464</c:v>
                </c:pt>
                <c:pt idx="31">
                  <c:v>46.108397119170547</c:v>
                </c:pt>
                <c:pt idx="32">
                  <c:v>44.124864144136069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A6F2-4C25-BB20-5BCFF50103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12953168"/>
        <c:axId val="592949392"/>
      </c:scatterChart>
      <c:valAx>
        <c:axId val="512953168"/>
        <c:scaling>
          <c:orientation val="minMax"/>
          <c:max val="2024.5"/>
          <c:min val="2016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592949392"/>
        <c:crosses val="autoZero"/>
        <c:crossBetween val="midCat"/>
      </c:valAx>
      <c:valAx>
        <c:axId val="592949392"/>
        <c:scaling>
          <c:orientation val="minMax"/>
          <c:min val="3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512953168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r-T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tr-T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Saudi Male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r-TR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Sheet5!$E$46</c:f>
              <c:strCache>
                <c:ptCount val="1"/>
                <c:pt idx="0">
                  <c:v>15-34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Sheet5!$D$47:$D$79</c:f>
              <c:numCache>
                <c:formatCode>General</c:formatCode>
                <c:ptCount val="33"/>
                <c:pt idx="0">
                  <c:v>2016.25</c:v>
                </c:pt>
                <c:pt idx="1">
                  <c:v>2016.5</c:v>
                </c:pt>
                <c:pt idx="2">
                  <c:v>2016.75</c:v>
                </c:pt>
                <c:pt idx="3">
                  <c:v>2017</c:v>
                </c:pt>
                <c:pt idx="4">
                  <c:v>2017.25</c:v>
                </c:pt>
                <c:pt idx="5">
                  <c:v>2017.5</c:v>
                </c:pt>
                <c:pt idx="6">
                  <c:v>2017.75</c:v>
                </c:pt>
                <c:pt idx="7">
                  <c:v>2018</c:v>
                </c:pt>
                <c:pt idx="8">
                  <c:v>2018.25</c:v>
                </c:pt>
                <c:pt idx="9">
                  <c:v>2018.5</c:v>
                </c:pt>
                <c:pt idx="10">
                  <c:v>2018.75</c:v>
                </c:pt>
                <c:pt idx="11">
                  <c:v>2019</c:v>
                </c:pt>
                <c:pt idx="12">
                  <c:v>2019.25</c:v>
                </c:pt>
                <c:pt idx="13">
                  <c:v>2019.5</c:v>
                </c:pt>
                <c:pt idx="14">
                  <c:v>2019.75</c:v>
                </c:pt>
                <c:pt idx="15">
                  <c:v>2020</c:v>
                </c:pt>
                <c:pt idx="16">
                  <c:v>2020.25</c:v>
                </c:pt>
                <c:pt idx="17">
                  <c:v>2020.5</c:v>
                </c:pt>
                <c:pt idx="18">
                  <c:v>2020.75</c:v>
                </c:pt>
                <c:pt idx="19">
                  <c:v>2021</c:v>
                </c:pt>
                <c:pt idx="20">
                  <c:v>2021.25</c:v>
                </c:pt>
                <c:pt idx="21">
                  <c:v>2021.5</c:v>
                </c:pt>
                <c:pt idx="22">
                  <c:v>2021.75</c:v>
                </c:pt>
                <c:pt idx="23">
                  <c:v>2022</c:v>
                </c:pt>
                <c:pt idx="24">
                  <c:v>2022.25</c:v>
                </c:pt>
                <c:pt idx="25">
                  <c:v>2022.5</c:v>
                </c:pt>
                <c:pt idx="26">
                  <c:v>2022.75</c:v>
                </c:pt>
                <c:pt idx="27">
                  <c:v>2023</c:v>
                </c:pt>
                <c:pt idx="28">
                  <c:v>2023.25</c:v>
                </c:pt>
                <c:pt idx="29">
                  <c:v>2023.5</c:v>
                </c:pt>
                <c:pt idx="30">
                  <c:v>2023.75</c:v>
                </c:pt>
                <c:pt idx="31">
                  <c:v>2024</c:v>
                </c:pt>
                <c:pt idx="32">
                  <c:v>2024.25</c:v>
                </c:pt>
              </c:numCache>
            </c:numRef>
          </c:xVal>
          <c:yVal>
            <c:numRef>
              <c:f>Sheet5!$E$47:$E$79</c:f>
              <c:numCache>
                <c:formatCode>General</c:formatCode>
                <c:ptCount val="33"/>
                <c:pt idx="0">
                  <c:v>43.2</c:v>
                </c:pt>
                <c:pt idx="1">
                  <c:v>46.5</c:v>
                </c:pt>
                <c:pt idx="2">
                  <c:v>42.5</c:v>
                </c:pt>
                <c:pt idx="3">
                  <c:v>41.9</c:v>
                </c:pt>
                <c:pt idx="4">
                  <c:v>44.699999999999996</c:v>
                </c:pt>
                <c:pt idx="5">
                  <c:v>42.9</c:v>
                </c:pt>
                <c:pt idx="6">
                  <c:v>43</c:v>
                </c:pt>
                <c:pt idx="7">
                  <c:v>43.4</c:v>
                </c:pt>
                <c:pt idx="8">
                  <c:v>43.800000000000004</c:v>
                </c:pt>
                <c:pt idx="9">
                  <c:v>45.2</c:v>
                </c:pt>
                <c:pt idx="10">
                  <c:v>46.3</c:v>
                </c:pt>
                <c:pt idx="11">
                  <c:v>43.5</c:v>
                </c:pt>
                <c:pt idx="12">
                  <c:v>43.3</c:v>
                </c:pt>
                <c:pt idx="13">
                  <c:v>42.8</c:v>
                </c:pt>
                <c:pt idx="14">
                  <c:v>43.7</c:v>
                </c:pt>
                <c:pt idx="15">
                  <c:v>44.6</c:v>
                </c:pt>
                <c:pt idx="16">
                  <c:v>45.9</c:v>
                </c:pt>
                <c:pt idx="17">
                  <c:v>44.4</c:v>
                </c:pt>
                <c:pt idx="18">
                  <c:v>46</c:v>
                </c:pt>
                <c:pt idx="19">
                  <c:v>44.4</c:v>
                </c:pt>
                <c:pt idx="20">
                  <c:v>47.7</c:v>
                </c:pt>
                <c:pt idx="21">
                  <c:v>47.099999999999994</c:v>
                </c:pt>
                <c:pt idx="22">
                  <c:v>47.6</c:v>
                </c:pt>
                <c:pt idx="23">
                  <c:v>47.599999999999994</c:v>
                </c:pt>
                <c:pt idx="24">
                  <c:v>47.6</c:v>
                </c:pt>
                <c:pt idx="25">
                  <c:v>47.5</c:v>
                </c:pt>
                <c:pt idx="26">
                  <c:v>46.9</c:v>
                </c:pt>
                <c:pt idx="27">
                  <c:v>48.607485824476356</c:v>
                </c:pt>
                <c:pt idx="28">
                  <c:v>48.479182737019947</c:v>
                </c:pt>
                <c:pt idx="29">
                  <c:v>47.756723300573157</c:v>
                </c:pt>
                <c:pt idx="30">
                  <c:v>46.864240454890663</c:v>
                </c:pt>
                <c:pt idx="31">
                  <c:v>46.778122723134885</c:v>
                </c:pt>
                <c:pt idx="32">
                  <c:v>49.509715271304678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935D-4159-96BE-FCDA5B1A7805}"/>
            </c:ext>
          </c:extLst>
        </c:ser>
        <c:ser>
          <c:idx val="1"/>
          <c:order val="1"/>
          <c:tx>
            <c:strRef>
              <c:f>Sheet5!$F$46</c:f>
              <c:strCache>
                <c:ptCount val="1"/>
                <c:pt idx="0">
                  <c:v>35-54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Sheet5!$D$47:$D$79</c:f>
              <c:numCache>
                <c:formatCode>General</c:formatCode>
                <c:ptCount val="33"/>
                <c:pt idx="0">
                  <c:v>2016.25</c:v>
                </c:pt>
                <c:pt idx="1">
                  <c:v>2016.5</c:v>
                </c:pt>
                <c:pt idx="2">
                  <c:v>2016.75</c:v>
                </c:pt>
                <c:pt idx="3">
                  <c:v>2017</c:v>
                </c:pt>
                <c:pt idx="4">
                  <c:v>2017.25</c:v>
                </c:pt>
                <c:pt idx="5">
                  <c:v>2017.5</c:v>
                </c:pt>
                <c:pt idx="6">
                  <c:v>2017.75</c:v>
                </c:pt>
                <c:pt idx="7">
                  <c:v>2018</c:v>
                </c:pt>
                <c:pt idx="8">
                  <c:v>2018.25</c:v>
                </c:pt>
                <c:pt idx="9">
                  <c:v>2018.5</c:v>
                </c:pt>
                <c:pt idx="10">
                  <c:v>2018.75</c:v>
                </c:pt>
                <c:pt idx="11">
                  <c:v>2019</c:v>
                </c:pt>
                <c:pt idx="12">
                  <c:v>2019.25</c:v>
                </c:pt>
                <c:pt idx="13">
                  <c:v>2019.5</c:v>
                </c:pt>
                <c:pt idx="14">
                  <c:v>2019.75</c:v>
                </c:pt>
                <c:pt idx="15">
                  <c:v>2020</c:v>
                </c:pt>
                <c:pt idx="16">
                  <c:v>2020.25</c:v>
                </c:pt>
                <c:pt idx="17">
                  <c:v>2020.5</c:v>
                </c:pt>
                <c:pt idx="18">
                  <c:v>2020.75</c:v>
                </c:pt>
                <c:pt idx="19">
                  <c:v>2021</c:v>
                </c:pt>
                <c:pt idx="20">
                  <c:v>2021.25</c:v>
                </c:pt>
                <c:pt idx="21">
                  <c:v>2021.5</c:v>
                </c:pt>
                <c:pt idx="22">
                  <c:v>2021.75</c:v>
                </c:pt>
                <c:pt idx="23">
                  <c:v>2022</c:v>
                </c:pt>
                <c:pt idx="24">
                  <c:v>2022.25</c:v>
                </c:pt>
                <c:pt idx="25">
                  <c:v>2022.5</c:v>
                </c:pt>
                <c:pt idx="26">
                  <c:v>2022.75</c:v>
                </c:pt>
                <c:pt idx="27">
                  <c:v>2023</c:v>
                </c:pt>
                <c:pt idx="28">
                  <c:v>2023.25</c:v>
                </c:pt>
                <c:pt idx="29">
                  <c:v>2023.5</c:v>
                </c:pt>
                <c:pt idx="30">
                  <c:v>2023.75</c:v>
                </c:pt>
                <c:pt idx="31">
                  <c:v>2024</c:v>
                </c:pt>
                <c:pt idx="32">
                  <c:v>2024.25</c:v>
                </c:pt>
              </c:numCache>
            </c:numRef>
          </c:xVal>
          <c:yVal>
            <c:numRef>
              <c:f>Sheet5!$F$47:$F$79</c:f>
              <c:numCache>
                <c:formatCode>General</c:formatCode>
                <c:ptCount val="33"/>
                <c:pt idx="0">
                  <c:v>49.5</c:v>
                </c:pt>
                <c:pt idx="1">
                  <c:v>46.3</c:v>
                </c:pt>
                <c:pt idx="2">
                  <c:v>50.4</c:v>
                </c:pt>
                <c:pt idx="3">
                  <c:v>51.199999999999996</c:v>
                </c:pt>
                <c:pt idx="4">
                  <c:v>49.900000000000006</c:v>
                </c:pt>
                <c:pt idx="5">
                  <c:v>51.5</c:v>
                </c:pt>
                <c:pt idx="6">
                  <c:v>51.400000000000006</c:v>
                </c:pt>
                <c:pt idx="7">
                  <c:v>51</c:v>
                </c:pt>
                <c:pt idx="8">
                  <c:v>51</c:v>
                </c:pt>
                <c:pt idx="9">
                  <c:v>50</c:v>
                </c:pt>
                <c:pt idx="10">
                  <c:v>49.3</c:v>
                </c:pt>
                <c:pt idx="11">
                  <c:v>49.3</c:v>
                </c:pt>
                <c:pt idx="12">
                  <c:v>48</c:v>
                </c:pt>
                <c:pt idx="13">
                  <c:v>47.5</c:v>
                </c:pt>
                <c:pt idx="14">
                  <c:v>47.7</c:v>
                </c:pt>
                <c:pt idx="15">
                  <c:v>47.5</c:v>
                </c:pt>
                <c:pt idx="16">
                  <c:v>46.900000000000006</c:v>
                </c:pt>
                <c:pt idx="17">
                  <c:v>46.5</c:v>
                </c:pt>
                <c:pt idx="18">
                  <c:v>45.099999999999994</c:v>
                </c:pt>
                <c:pt idx="19">
                  <c:v>46.1</c:v>
                </c:pt>
                <c:pt idx="20">
                  <c:v>44.3</c:v>
                </c:pt>
                <c:pt idx="21">
                  <c:v>44.4</c:v>
                </c:pt>
                <c:pt idx="22">
                  <c:v>43.9</c:v>
                </c:pt>
                <c:pt idx="23">
                  <c:v>43.7</c:v>
                </c:pt>
                <c:pt idx="24">
                  <c:v>43.7</c:v>
                </c:pt>
                <c:pt idx="25">
                  <c:v>43.9</c:v>
                </c:pt>
                <c:pt idx="26">
                  <c:v>44.4</c:v>
                </c:pt>
                <c:pt idx="27">
                  <c:v>42.906547684140783</c:v>
                </c:pt>
                <c:pt idx="28">
                  <c:v>43.045263368716199</c:v>
                </c:pt>
                <c:pt idx="29">
                  <c:v>43.710304583726639</c:v>
                </c:pt>
                <c:pt idx="30">
                  <c:v>44.281567313699775</c:v>
                </c:pt>
                <c:pt idx="31">
                  <c:v>44.316525098950351</c:v>
                </c:pt>
                <c:pt idx="32">
                  <c:v>42.351097980237057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935D-4159-96BE-FCDA5B1A78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12953168"/>
        <c:axId val="592949392"/>
      </c:scatterChart>
      <c:valAx>
        <c:axId val="512953168"/>
        <c:scaling>
          <c:orientation val="minMax"/>
          <c:max val="2024.5"/>
          <c:min val="2016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592949392"/>
        <c:crosses val="autoZero"/>
        <c:crossBetween val="midCat"/>
      </c:valAx>
      <c:valAx>
        <c:axId val="592949392"/>
        <c:scaling>
          <c:orientation val="minMax"/>
          <c:min val="38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512953168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r-T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tr-T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C4D1A0-1BE8-4EA4-A4F4-2B189367752B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2BE776-2AB0-40CB-ADEC-D707DDADB5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0107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9521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859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38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324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7319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452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396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973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893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93518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4082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594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15.svg"/><Relationship Id="rId7" Type="http://schemas.openxmlformats.org/officeDocument/2006/relationships/image" Target="../media/image19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png"/><Relationship Id="rId5" Type="http://schemas.openxmlformats.org/officeDocument/2006/relationships/image" Target="../media/image17.svg"/><Relationship Id="rId4" Type="http://schemas.openxmlformats.org/officeDocument/2006/relationships/image" Target="../media/image10.png"/><Relationship Id="rId9" Type="http://schemas.openxmlformats.org/officeDocument/2006/relationships/image" Target="../media/image21.sv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7.svg"/><Relationship Id="rId7" Type="http://schemas.openxmlformats.org/officeDocument/2006/relationships/image" Target="../media/image25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4.png"/><Relationship Id="rId5" Type="http://schemas.openxmlformats.org/officeDocument/2006/relationships/image" Target="../media/image23.svg"/><Relationship Id="rId4" Type="http://schemas.openxmlformats.org/officeDocument/2006/relationships/image" Target="../media/image13.png"/><Relationship Id="rId9" Type="http://schemas.openxmlformats.org/officeDocument/2006/relationships/image" Target="../media/image27.sv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29.svg"/><Relationship Id="rId7" Type="http://schemas.openxmlformats.org/officeDocument/2006/relationships/image" Target="../media/image33.sv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8.png"/><Relationship Id="rId11" Type="http://schemas.openxmlformats.org/officeDocument/2006/relationships/image" Target="../media/image37.svg"/><Relationship Id="rId5" Type="http://schemas.openxmlformats.org/officeDocument/2006/relationships/image" Target="../media/image31.svg"/><Relationship Id="rId10" Type="http://schemas.openxmlformats.org/officeDocument/2006/relationships/image" Target="../media/image20.png"/><Relationship Id="rId4" Type="http://schemas.openxmlformats.org/officeDocument/2006/relationships/image" Target="../media/image17.png"/><Relationship Id="rId9" Type="http://schemas.openxmlformats.org/officeDocument/2006/relationships/image" Target="../media/image35.sv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39.svg"/><Relationship Id="rId7" Type="http://schemas.openxmlformats.org/officeDocument/2006/relationships/image" Target="../media/image43.sv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3.png"/><Relationship Id="rId11" Type="http://schemas.openxmlformats.org/officeDocument/2006/relationships/image" Target="../media/image47.svg"/><Relationship Id="rId5" Type="http://schemas.openxmlformats.org/officeDocument/2006/relationships/image" Target="../media/image41.svg"/><Relationship Id="rId10" Type="http://schemas.openxmlformats.org/officeDocument/2006/relationships/image" Target="../media/image25.png"/><Relationship Id="rId4" Type="http://schemas.openxmlformats.org/officeDocument/2006/relationships/image" Target="../media/image22.png"/><Relationship Id="rId9" Type="http://schemas.openxmlformats.org/officeDocument/2006/relationships/image" Target="../media/image45.sv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sv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7.svg"/><Relationship Id="rId7" Type="http://schemas.openxmlformats.org/officeDocument/2006/relationships/image" Target="../media/image11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9.svg"/><Relationship Id="rId4" Type="http://schemas.openxmlformats.org/officeDocument/2006/relationships/image" Target="../media/image6.png"/><Relationship Id="rId9" Type="http://schemas.openxmlformats.org/officeDocument/2006/relationships/image" Target="../media/image13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hade val="92000"/>
                <a:satMod val="160000"/>
              </a:schemeClr>
            </a:gs>
            <a:gs pos="100000">
              <a:schemeClr val="bg2">
                <a:tint val="100000"/>
                <a:shade val="73000"/>
                <a:satMod val="155000"/>
              </a:schemeClr>
            </a:gs>
            <a:gs pos="100000">
              <a:schemeClr val="bg2">
                <a:tint val="100000"/>
                <a:shade val="67000"/>
                <a:satMod val="14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2960291" y="2314575"/>
            <a:ext cx="6859587" cy="1028700"/>
          </a:xfrm>
        </p:spPr>
        <p:txBody>
          <a:bodyPr>
            <a:noAutofit/>
          </a:bodyPr>
          <a:lstStyle/>
          <a:p>
            <a:pPr algn="ctr"/>
            <a:r>
              <a:rPr lang="en-US" sz="3000" b="1" dirty="0">
                <a:solidFill>
                  <a:srgbClr val="0E2841"/>
                </a:solidFill>
                <a:latin typeface="Aptos Display" panose="02110004020202020204"/>
              </a:rPr>
              <a:t>The Roadmap </a:t>
            </a:r>
            <a:r>
              <a:rPr lang="tr-TR" sz="3000" b="1" dirty="0">
                <a:solidFill>
                  <a:srgbClr val="0E2841"/>
                </a:solidFill>
                <a:latin typeface="Aptos Display" panose="02110004020202020204"/>
              </a:rPr>
              <a:t>f</a:t>
            </a:r>
            <a:r>
              <a:rPr lang="en-US" sz="3000" b="1" dirty="0">
                <a:solidFill>
                  <a:srgbClr val="0E2841"/>
                </a:solidFill>
                <a:latin typeface="Aptos Display" panose="02110004020202020204"/>
              </a:rPr>
              <a:t>or Preventing </a:t>
            </a:r>
            <a:r>
              <a:rPr lang="tr-TR" sz="3000" b="1" dirty="0">
                <a:solidFill>
                  <a:srgbClr val="0E2841"/>
                </a:solidFill>
                <a:latin typeface="Aptos Display" panose="02110004020202020204"/>
              </a:rPr>
              <a:t>t</a:t>
            </a:r>
            <a:r>
              <a:rPr lang="en-US" sz="3000" b="1" dirty="0">
                <a:solidFill>
                  <a:srgbClr val="0E2841"/>
                </a:solidFill>
                <a:latin typeface="Aptos Display" panose="02110004020202020204"/>
              </a:rPr>
              <a:t>he Skill Mismatch in </a:t>
            </a:r>
            <a:r>
              <a:rPr lang="tr-TR" sz="3000" b="1" dirty="0">
                <a:solidFill>
                  <a:srgbClr val="0E2841"/>
                </a:solidFill>
                <a:latin typeface="Aptos Display" panose="02110004020202020204"/>
              </a:rPr>
              <a:t>t</a:t>
            </a:r>
            <a:r>
              <a:rPr lang="en-US" sz="3000" b="1" dirty="0">
                <a:solidFill>
                  <a:srgbClr val="0E2841"/>
                </a:solidFill>
                <a:latin typeface="Aptos Display" panose="02110004020202020204"/>
              </a:rPr>
              <a:t>he Labor Markets </a:t>
            </a:r>
            <a:r>
              <a:rPr lang="tr-TR" sz="3000" b="1" dirty="0">
                <a:solidFill>
                  <a:srgbClr val="0E2841"/>
                </a:solidFill>
                <a:latin typeface="Aptos Display" panose="02110004020202020204"/>
              </a:rPr>
              <a:t>o</a:t>
            </a:r>
            <a:r>
              <a:rPr lang="en-US" sz="3000" b="1" dirty="0">
                <a:solidFill>
                  <a:srgbClr val="0E2841"/>
                </a:solidFill>
                <a:latin typeface="Aptos Display" panose="02110004020202020204"/>
              </a:rPr>
              <a:t>f </a:t>
            </a:r>
            <a:r>
              <a:rPr lang="tr-TR" sz="3000" b="1" dirty="0">
                <a:solidFill>
                  <a:srgbClr val="0E2841"/>
                </a:solidFill>
                <a:latin typeface="Aptos Display" panose="02110004020202020204"/>
              </a:rPr>
              <a:t>t</a:t>
            </a:r>
            <a:r>
              <a:rPr lang="en-US" sz="3000" b="1" dirty="0">
                <a:solidFill>
                  <a:srgbClr val="0E2841"/>
                </a:solidFill>
                <a:latin typeface="Aptos Display" panose="02110004020202020204"/>
              </a:rPr>
              <a:t>he O</a:t>
            </a:r>
            <a:r>
              <a:rPr lang="tr-TR" sz="3000" b="1" dirty="0">
                <a:solidFill>
                  <a:srgbClr val="0E2841"/>
                </a:solidFill>
                <a:latin typeface="Aptos Display" panose="02110004020202020204"/>
              </a:rPr>
              <a:t>IC</a:t>
            </a:r>
            <a:r>
              <a:rPr lang="en-US" sz="3000" b="1" dirty="0">
                <a:solidFill>
                  <a:srgbClr val="0E2841"/>
                </a:solidFill>
                <a:latin typeface="Aptos Display" panose="02110004020202020204"/>
              </a:rPr>
              <a:t> Member Countries</a:t>
            </a:r>
            <a:endParaRPr lang="en-US" sz="3000" b="1" cap="small" dirty="0">
              <a:latin typeface="Cambria" panose="0204050305040603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2245916" y="5314950"/>
            <a:ext cx="7573962" cy="10287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sz="1200" b="1" dirty="0">
              <a:solidFill>
                <a:schemeClr val="bg1">
                  <a:lumMod val="50000"/>
                </a:schemeClr>
              </a:solidFill>
              <a:latin typeface="Cambria" panose="02040503050406030204" pitchFamily="18" charset="0"/>
              <a:ea typeface="+mj-ea"/>
              <a:cs typeface="+mj-cs"/>
            </a:endParaRPr>
          </a:p>
          <a:p>
            <a:pPr marL="0" indent="0" algn="ctr">
              <a:buNone/>
            </a:pPr>
            <a:r>
              <a:rPr lang="en-US" sz="1600" dirty="0">
                <a:latin typeface="Cambria" panose="02040503050406030204" pitchFamily="18" charset="0"/>
              </a:rPr>
              <a:t>COMCEC </a:t>
            </a:r>
            <a:r>
              <a:rPr lang="tr-TR" sz="1600" dirty="0">
                <a:latin typeface="Cambria" panose="02040503050406030204" pitchFamily="18" charset="0"/>
              </a:rPr>
              <a:t>26</a:t>
            </a:r>
            <a:r>
              <a:rPr lang="en-US" sz="1600" baseline="30000" dirty="0" err="1">
                <a:latin typeface="Cambria" panose="02040503050406030204" pitchFamily="18" charset="0"/>
              </a:rPr>
              <a:t>th</a:t>
            </a:r>
            <a:r>
              <a:rPr lang="en-US" sz="1600" dirty="0">
                <a:latin typeface="Cambria" panose="02040503050406030204" pitchFamily="18" charset="0"/>
              </a:rPr>
              <a:t> Meeting </a:t>
            </a:r>
            <a:r>
              <a:rPr lang="tr-TR" sz="1600" dirty="0">
                <a:latin typeface="Cambria" panose="02040503050406030204" pitchFamily="18" charset="0"/>
              </a:rPr>
              <a:t>Poverty </a:t>
            </a:r>
            <a:r>
              <a:rPr lang="tr-TR" sz="1600" dirty="0" err="1">
                <a:latin typeface="Cambria" panose="02040503050406030204" pitchFamily="18" charset="0"/>
              </a:rPr>
              <a:t>Alleviation</a:t>
            </a:r>
            <a:r>
              <a:rPr lang="en-US" sz="1600" dirty="0">
                <a:latin typeface="Cambria" panose="02040503050406030204" pitchFamily="18" charset="0"/>
              </a:rPr>
              <a:t> Working Group, </a:t>
            </a:r>
            <a:r>
              <a:rPr lang="tr-TR" sz="1600" dirty="0">
                <a:latin typeface="Cambria" panose="02040503050406030204" pitchFamily="18" charset="0"/>
              </a:rPr>
              <a:t>April 21</a:t>
            </a:r>
            <a:r>
              <a:rPr lang="tr-TR" sz="1600" baseline="30000" dirty="0">
                <a:latin typeface="Cambria" panose="02040503050406030204" pitchFamily="18" charset="0"/>
              </a:rPr>
              <a:t>th</a:t>
            </a:r>
            <a:r>
              <a:rPr lang="en-US" sz="1600" dirty="0">
                <a:latin typeface="Cambria" panose="02040503050406030204" pitchFamily="18" charset="0"/>
              </a:rPr>
              <a:t> 20</a:t>
            </a:r>
            <a:r>
              <a:rPr lang="tr-TR" sz="1600" dirty="0">
                <a:latin typeface="Cambria" panose="02040503050406030204" pitchFamily="18" charset="0"/>
              </a:rPr>
              <a:t>26</a:t>
            </a:r>
          </a:p>
          <a:p>
            <a:pPr marL="0" indent="0" algn="ctr">
              <a:buNone/>
            </a:pPr>
            <a:r>
              <a:rPr lang="tr-TR" sz="1600" dirty="0">
                <a:latin typeface="Cambria" panose="02040503050406030204" pitchFamily="18" charset="0"/>
              </a:rPr>
              <a:t>MEHMET ALİ SOYTAŞ</a:t>
            </a:r>
            <a:endParaRPr lang="en-US" sz="1600" dirty="0">
              <a:latin typeface="Cambria" panose="02040503050406030204" pitchFamily="18" charset="0"/>
            </a:endParaRPr>
          </a:p>
          <a:p>
            <a:pPr algn="ctr"/>
            <a:endParaRPr lang="tr-TR" b="1" cap="small" dirty="0">
              <a:solidFill>
                <a:schemeClr val="bg1">
                  <a:lumMod val="50000"/>
                </a:schemeClr>
              </a:solidFill>
              <a:latin typeface="Cambria" panose="02040503050406030204" pitchFamily="18" charset="0"/>
              <a:ea typeface="+mj-ea"/>
              <a:cs typeface="+mj-cs"/>
            </a:endParaRPr>
          </a:p>
          <a:p>
            <a:pPr algn="ctr"/>
            <a:endParaRPr lang="en-US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126" y="270381"/>
            <a:ext cx="1908842" cy="1653669"/>
          </a:xfrm>
          <a:prstGeom prst="rect">
            <a:avLst/>
          </a:prstGeom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45347E74-2ECD-B52F-C734-BAD7EA39C716}"/>
              </a:ext>
            </a:extLst>
          </p:cNvPr>
          <p:cNvSpPr txBox="1"/>
          <p:nvPr/>
        </p:nvSpPr>
        <p:spPr>
          <a:xfrm>
            <a:off x="3782846" y="3965571"/>
            <a:ext cx="568642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/>
              <a:t>Field Visit Case Study: Saudi Arabia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9647607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981200" y="274321"/>
            <a:ext cx="3724096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b="1" dirty="0"/>
              <a:t>Implementation of Skills Policies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81200" y="1310641"/>
            <a:ext cx="3840480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 b="1" dirty="0">
                <a:solidFill>
                  <a:schemeClr val="accent3">
                    <a:lumMod val="50000"/>
                  </a:schemeClr>
                </a:solidFill>
              </a:rPr>
              <a:t>Matching Infrastructure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sz="1200" dirty="0" err="1"/>
              <a:t>Jadarat</a:t>
            </a:r>
            <a:r>
              <a:rPr sz="1200" dirty="0"/>
              <a:t> functions as a unified national employment platform, integrating job search, vacancies, and matching processes.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sz="1200" dirty="0"/>
              <a:t>It also generates valuable behavioral data.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0" y="1310641"/>
            <a:ext cx="3840480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 b="1" dirty="0">
                <a:solidFill>
                  <a:srgbClr val="0070C0"/>
                </a:solidFill>
              </a:rPr>
              <a:t>Training Programs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sz="1200" dirty="0" err="1"/>
              <a:t>Tamheer</a:t>
            </a:r>
            <a:r>
              <a:rPr sz="1200" dirty="0"/>
              <a:t> provides on-the-job training for graduates, addressing the gap between formal education and workplace readiness.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sz="1200" dirty="0" err="1"/>
              <a:t>Doroob</a:t>
            </a:r>
            <a:r>
              <a:rPr sz="1200" dirty="0"/>
              <a:t> offers flexible online training aligned with labor market needs.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81200" y="3291841"/>
            <a:ext cx="3840480" cy="1354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 b="1" dirty="0">
                <a:solidFill>
                  <a:srgbClr val="C00000"/>
                </a:solidFill>
              </a:rPr>
              <a:t>Incentives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sz="1200" dirty="0"/>
              <a:t>Wage subsidies and employment support programs encourage firms to hire and train Saudi workers.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sz="1200" dirty="0"/>
              <a:t>These programs interact with skill formation.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0" y="3291841"/>
            <a:ext cx="3840480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 b="1" dirty="0">
                <a:solidFill>
                  <a:schemeClr val="accent4">
                    <a:lumMod val="50000"/>
                  </a:schemeClr>
                </a:solidFill>
              </a:rPr>
              <a:t>Certification Systems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sz="1200" dirty="0"/>
              <a:t>Professional certification frameworks aim to standardize skills and improve signaling in the labor market.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sz="1200" dirty="0"/>
              <a:t>This reduces information asymmetries.</a:t>
            </a:r>
          </a:p>
        </p:txBody>
      </p:sp>
      <p:pic>
        <p:nvPicPr>
          <p:cNvPr id="8" name="Graphic 7" descr="Medal with solid fill">
            <a:extLst>
              <a:ext uri="{FF2B5EF4-FFF2-40B4-BE49-F238E27FC236}">
                <a16:creationId xmlns:a16="http://schemas.microsoft.com/office/drawing/2014/main" id="{E205C5DF-0A7A-7E9B-799E-935FD64180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368333" y="3668913"/>
            <a:ext cx="914400" cy="914400"/>
          </a:xfrm>
          <a:prstGeom prst="rect">
            <a:avLst/>
          </a:prstGeom>
        </p:spPr>
      </p:pic>
      <p:pic>
        <p:nvPicPr>
          <p:cNvPr id="10" name="Graphic 9" descr="Diploma with solid fill">
            <a:extLst>
              <a:ext uri="{FF2B5EF4-FFF2-40B4-BE49-F238E27FC236}">
                <a16:creationId xmlns:a16="http://schemas.microsoft.com/office/drawing/2014/main" id="{5156E472-B606-7F42-518C-4A4C27BEEC2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10075664" y="3546992"/>
            <a:ext cx="914400" cy="914400"/>
          </a:xfrm>
          <a:prstGeom prst="rect">
            <a:avLst/>
          </a:prstGeom>
        </p:spPr>
      </p:pic>
      <p:pic>
        <p:nvPicPr>
          <p:cNvPr id="12" name="Graphic 11" descr="Boardroom with solid fill">
            <a:extLst>
              <a:ext uri="{FF2B5EF4-FFF2-40B4-BE49-F238E27FC236}">
                <a16:creationId xmlns:a16="http://schemas.microsoft.com/office/drawing/2014/main" id="{6FF74133-7247-C9FD-D016-2A414DB2AB0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1396788" y="1699083"/>
            <a:ext cx="914400" cy="914400"/>
          </a:xfrm>
          <a:prstGeom prst="rect">
            <a:avLst/>
          </a:prstGeom>
        </p:spPr>
      </p:pic>
      <p:pic>
        <p:nvPicPr>
          <p:cNvPr id="14" name="Graphic 13" descr="Teacher with solid fill">
            <a:extLst>
              <a:ext uri="{FF2B5EF4-FFF2-40B4-BE49-F238E27FC236}">
                <a16:creationId xmlns:a16="http://schemas.microsoft.com/office/drawing/2014/main" id="{4F903A02-7890-410E-ECC5-6D0E7592E54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10075664" y="1699083"/>
            <a:ext cx="914400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7">
            <a:extLst>
              <a:ext uri="{FF2B5EF4-FFF2-40B4-BE49-F238E27FC236}">
                <a16:creationId xmlns:a16="http://schemas.microsoft.com/office/drawing/2014/main" id="{F8D6170B-3548-2980-ED53-66D28AD08838}"/>
              </a:ext>
            </a:extLst>
          </p:cNvPr>
          <p:cNvSpPr/>
          <p:nvPr/>
        </p:nvSpPr>
        <p:spPr>
          <a:xfrm>
            <a:off x="6002069" y="3173948"/>
            <a:ext cx="4085828" cy="1604529"/>
          </a:xfrm>
          <a:prstGeom prst="roundRect">
            <a:avLst>
              <a:gd name="adj" fmla="val 2667"/>
            </a:avLst>
          </a:prstGeom>
          <a:solidFill>
            <a:srgbClr val="FEF3C7"/>
          </a:solidFill>
          <a:ln w="12700">
            <a:solidFill>
              <a:srgbClr val="FCD34D"/>
            </a:solidFill>
            <a:prstDash val="solid"/>
          </a:ln>
          <a:effectLst>
            <a:outerShdw blurRad="15240" dist="1016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981201" y="274321"/>
            <a:ext cx="2989921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b="1" dirty="0"/>
              <a:t>Stakeholder Perspectives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81200" y="1282066"/>
            <a:ext cx="3840480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 b="1" dirty="0"/>
              <a:t>Government View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sz="1200" dirty="0"/>
              <a:t>Mismatch is increasingly viewed as a coordination problem across institutions rather than a simple training deficit.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sz="1200" dirty="0"/>
              <a:t>Policy emphasizes integration and data.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0" y="1282066"/>
            <a:ext cx="3840480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 b="1" dirty="0"/>
              <a:t>Employers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sz="1200" dirty="0"/>
              <a:t>Firms emphasize job readiness, practical skills, and adaptability, reflecting evolving production needs.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sz="1200" dirty="0"/>
              <a:t>They demand hybrid skill profiles.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81200" y="3291841"/>
            <a:ext cx="3840480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 b="1" dirty="0"/>
              <a:t>Education Providers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sz="1200" dirty="0"/>
              <a:t>Universities and training institutions face constraints in adapting curricula due to weak feedback loops and incentives.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sz="1200" dirty="0"/>
              <a:t>Alignment remains incomplete.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0" y="3291841"/>
            <a:ext cx="3840480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 b="1" dirty="0"/>
              <a:t>Common Insight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sz="1200" u="sng" dirty="0"/>
              <a:t>All stakeholders </a:t>
            </a:r>
            <a:r>
              <a:rPr sz="1200" dirty="0"/>
              <a:t>converge on the view that </a:t>
            </a:r>
            <a:r>
              <a:rPr sz="1200" b="1" dirty="0">
                <a:solidFill>
                  <a:srgbClr val="C00000"/>
                </a:solidFill>
              </a:rPr>
              <a:t>mismatch is systemic and requires coordinated solutions</a:t>
            </a:r>
            <a:r>
              <a:rPr sz="1200" dirty="0"/>
              <a:t>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sz="1200" dirty="0"/>
              <a:t>Single interventions are insufficient.</a:t>
            </a:r>
          </a:p>
        </p:txBody>
      </p:sp>
      <p:pic>
        <p:nvPicPr>
          <p:cNvPr id="9" name="Graphic 8" descr="Head with gears outline">
            <a:extLst>
              <a:ext uri="{FF2B5EF4-FFF2-40B4-BE49-F238E27FC236}">
                <a16:creationId xmlns:a16="http://schemas.microsoft.com/office/drawing/2014/main" id="{ABFA94F9-C062-8362-FEAB-EDE8A0ECBA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0210800" y="3419416"/>
            <a:ext cx="914400" cy="914400"/>
          </a:xfrm>
          <a:prstGeom prst="rect">
            <a:avLst/>
          </a:prstGeom>
        </p:spPr>
      </p:pic>
      <p:pic>
        <p:nvPicPr>
          <p:cNvPr id="11" name="Graphic 10" descr="Bank outline">
            <a:extLst>
              <a:ext uri="{FF2B5EF4-FFF2-40B4-BE49-F238E27FC236}">
                <a16:creationId xmlns:a16="http://schemas.microsoft.com/office/drawing/2014/main" id="{E21BD3FB-187B-6FDE-BFAD-8C8F7603E90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886411" y="1493051"/>
            <a:ext cx="914400" cy="914400"/>
          </a:xfrm>
          <a:prstGeom prst="rect">
            <a:avLst/>
          </a:prstGeom>
        </p:spPr>
      </p:pic>
      <p:pic>
        <p:nvPicPr>
          <p:cNvPr id="13" name="Graphic 12" descr="Factory with solid fill">
            <a:extLst>
              <a:ext uri="{FF2B5EF4-FFF2-40B4-BE49-F238E27FC236}">
                <a16:creationId xmlns:a16="http://schemas.microsoft.com/office/drawing/2014/main" id="{180B23BC-8A3F-E865-4603-1C2ED7A9634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10210800" y="1493051"/>
            <a:ext cx="914400" cy="914400"/>
          </a:xfrm>
          <a:prstGeom prst="rect">
            <a:avLst/>
          </a:prstGeom>
        </p:spPr>
      </p:pic>
      <p:pic>
        <p:nvPicPr>
          <p:cNvPr id="15" name="Graphic 14" descr="Classroom with solid fill">
            <a:extLst>
              <a:ext uri="{FF2B5EF4-FFF2-40B4-BE49-F238E27FC236}">
                <a16:creationId xmlns:a16="http://schemas.microsoft.com/office/drawing/2014/main" id="{C9E22213-57AA-750B-712E-F7E8A196668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886411" y="3429000"/>
            <a:ext cx="914400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981200" y="274321"/>
            <a:ext cx="3544560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b="1" dirty="0"/>
              <a:t>Challenges in Implementation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81200" y="1367791"/>
            <a:ext cx="3840480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 b="1" dirty="0">
                <a:solidFill>
                  <a:schemeClr val="accent5">
                    <a:lumMod val="75000"/>
                  </a:schemeClr>
                </a:solidFill>
              </a:rPr>
              <a:t>Institutional vs Behavioral Gap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sz="1200" dirty="0"/>
              <a:t>Institutions and data systems have improved faster than behavioral adaptation by firms and workers.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sz="1200" dirty="0"/>
              <a:t>This creates implementation lag.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61471" y="1367791"/>
            <a:ext cx="3840480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 b="1" dirty="0">
                <a:solidFill>
                  <a:srgbClr val="C00000"/>
                </a:solidFill>
              </a:rPr>
              <a:t>Education Alignment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sz="1200" dirty="0"/>
              <a:t>Mismatch between fields of study and labor demand persists despite expansion in higher education.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sz="1200" dirty="0"/>
              <a:t>Graduate outcomes vary significantly.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81200" y="3291841"/>
            <a:ext cx="3967316" cy="23544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1200" b="1" dirty="0">
                <a:solidFill>
                  <a:srgbClr val="00B050"/>
                </a:solidFill>
              </a:rPr>
              <a:t>Labor Supply Composition and Workforce Diversity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Changes in workforce composition and the role of international labor flows influence how skills are allocated across sectors.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Differences in participation patterns and job distribution affect incentives for skill development and utilization.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Policies must balance labor market inclusion with efficiency and productivity outcomes.</a:t>
            </a:r>
            <a:endParaRPr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6361471" y="3291841"/>
            <a:ext cx="3840480" cy="1354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 b="1" dirty="0">
                <a:solidFill>
                  <a:schemeClr val="accent3">
                    <a:lumMod val="75000"/>
                  </a:schemeClr>
                </a:solidFill>
              </a:rPr>
              <a:t>Matching Frictions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sz="1200" dirty="0"/>
              <a:t>Even with advanced platforms, search frictions and repeated mismatches remain.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sz="1200" dirty="0"/>
              <a:t>Matching efficiency is still a policy challenge.</a:t>
            </a:r>
          </a:p>
        </p:txBody>
      </p:sp>
      <p:pic>
        <p:nvPicPr>
          <p:cNvPr id="8" name="Graphic 7" descr="Fence with solid fill">
            <a:extLst>
              <a:ext uri="{FF2B5EF4-FFF2-40B4-BE49-F238E27FC236}">
                <a16:creationId xmlns:a16="http://schemas.microsoft.com/office/drawing/2014/main" id="{C60C9232-88EB-E5E7-6244-4C690E5CEA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254105" y="4011886"/>
            <a:ext cx="914400" cy="914400"/>
          </a:xfrm>
          <a:prstGeom prst="rect">
            <a:avLst/>
          </a:prstGeom>
        </p:spPr>
      </p:pic>
      <p:pic>
        <p:nvPicPr>
          <p:cNvPr id="10" name="Graphic 9" descr="Construction Barricade with solid fill">
            <a:extLst>
              <a:ext uri="{FF2B5EF4-FFF2-40B4-BE49-F238E27FC236}">
                <a16:creationId xmlns:a16="http://schemas.microsoft.com/office/drawing/2014/main" id="{AF7C16B9-88C3-D832-40BB-F08928C23BA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10301806" y="1622942"/>
            <a:ext cx="914400" cy="914400"/>
          </a:xfrm>
          <a:prstGeom prst="rect">
            <a:avLst/>
          </a:prstGeom>
        </p:spPr>
      </p:pic>
      <p:pic>
        <p:nvPicPr>
          <p:cNvPr id="12" name="Graphic 11" descr="Full Brick Wall with solid fill">
            <a:extLst>
              <a:ext uri="{FF2B5EF4-FFF2-40B4-BE49-F238E27FC236}">
                <a16:creationId xmlns:a16="http://schemas.microsoft.com/office/drawing/2014/main" id="{4B0B90BF-12E8-B26A-BF55-552EA3E0138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1254105" y="1622942"/>
            <a:ext cx="914400" cy="914400"/>
          </a:xfrm>
          <a:prstGeom prst="rect">
            <a:avLst/>
          </a:prstGeom>
        </p:spPr>
      </p:pic>
      <p:pic>
        <p:nvPicPr>
          <p:cNvPr id="15" name="Graphic 14" descr="Artist female with solid fill">
            <a:extLst>
              <a:ext uri="{FF2B5EF4-FFF2-40B4-BE49-F238E27FC236}">
                <a16:creationId xmlns:a16="http://schemas.microsoft.com/office/drawing/2014/main" id="{8A6681A5-09E5-1B06-66C8-38CC23E5D1F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9753600" y="3883742"/>
            <a:ext cx="914400" cy="914400"/>
          </a:xfrm>
          <a:prstGeom prst="rect">
            <a:avLst/>
          </a:prstGeom>
        </p:spPr>
      </p:pic>
      <p:pic>
        <p:nvPicPr>
          <p:cNvPr id="17" name="Graphic 16" descr="Welder male with solid fill">
            <a:extLst>
              <a:ext uri="{FF2B5EF4-FFF2-40B4-BE49-F238E27FC236}">
                <a16:creationId xmlns:a16="http://schemas.microsoft.com/office/drawing/2014/main" id="{272DD8EA-4472-CD88-BB26-7B7BC252E64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10614906" y="3886200"/>
            <a:ext cx="914400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10">
            <a:extLst>
              <a:ext uri="{FF2B5EF4-FFF2-40B4-BE49-F238E27FC236}">
                <a16:creationId xmlns:a16="http://schemas.microsoft.com/office/drawing/2014/main" id="{92B103B9-F40C-C643-70EF-FB998FD70407}"/>
              </a:ext>
            </a:extLst>
          </p:cNvPr>
          <p:cNvSpPr/>
          <p:nvPr/>
        </p:nvSpPr>
        <p:spPr>
          <a:xfrm>
            <a:off x="6100916" y="1349688"/>
            <a:ext cx="4406941" cy="3910569"/>
          </a:xfrm>
          <a:prstGeom prst="roundRect">
            <a:avLst>
              <a:gd name="adj" fmla="val 4000"/>
            </a:avLst>
          </a:prstGeom>
          <a:solidFill>
            <a:srgbClr val="FEF2F2"/>
          </a:solidFill>
          <a:ln w="12700">
            <a:solidFill>
              <a:srgbClr val="FECACA"/>
            </a:solidFill>
            <a:prstDash val="solid"/>
          </a:ln>
          <a:effectLst>
            <a:outerShdw blurRad="15240" dist="1016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" name="Shape 10">
            <a:extLst>
              <a:ext uri="{FF2B5EF4-FFF2-40B4-BE49-F238E27FC236}">
                <a16:creationId xmlns:a16="http://schemas.microsoft.com/office/drawing/2014/main" id="{AE0AAA01-53B2-C86E-B50A-45778DFB9D91}"/>
              </a:ext>
            </a:extLst>
          </p:cNvPr>
          <p:cNvSpPr/>
          <p:nvPr/>
        </p:nvSpPr>
        <p:spPr>
          <a:xfrm>
            <a:off x="1541575" y="1349688"/>
            <a:ext cx="4406941" cy="3910569"/>
          </a:xfrm>
          <a:prstGeom prst="roundRect">
            <a:avLst>
              <a:gd name="adj" fmla="val 4000"/>
            </a:avLst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rgbClr val="FECACA"/>
            </a:solidFill>
            <a:prstDash val="solid"/>
          </a:ln>
          <a:effectLst>
            <a:outerShdw blurRad="15240" dist="1016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981201" y="274321"/>
            <a:ext cx="3034805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b="1" dirty="0"/>
              <a:t>Emerging Good Practices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81200" y="1501141"/>
            <a:ext cx="3840480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 b="1" dirty="0">
                <a:solidFill>
                  <a:schemeClr val="accent4">
                    <a:lumMod val="50000"/>
                  </a:schemeClr>
                </a:solidFill>
              </a:rPr>
              <a:t>Integrated LMIS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sz="1200" dirty="0"/>
              <a:t>Combining survey, administrative, and platform data provides a more complete view of the labor market.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sz="1200" dirty="0"/>
              <a:t>This improves diagnosis and response.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0" y="1501141"/>
            <a:ext cx="3840480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 b="1" dirty="0">
                <a:solidFill>
                  <a:schemeClr val="bg2">
                    <a:lumMod val="50000"/>
                  </a:schemeClr>
                </a:solidFill>
              </a:rPr>
              <a:t>Digital Platforms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sz="1200" b="1" dirty="0" err="1"/>
              <a:t>Jadarat</a:t>
            </a:r>
            <a:r>
              <a:rPr sz="1200" dirty="0"/>
              <a:t> functions as both a matching tool and a data-generating system.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sz="1200" dirty="0"/>
              <a:t>It enhances both service delivery and analytics.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81200" y="3291841"/>
            <a:ext cx="3840480" cy="1354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 b="1" dirty="0">
                <a:solidFill>
                  <a:schemeClr val="accent4">
                    <a:lumMod val="50000"/>
                  </a:schemeClr>
                </a:solidFill>
              </a:rPr>
              <a:t>Foresight Systems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sz="1200" b="1" dirty="0"/>
              <a:t>Occupational </a:t>
            </a:r>
            <a:r>
              <a:rPr lang="en-US" sz="1200" b="1" dirty="0"/>
              <a:t>O</a:t>
            </a:r>
            <a:r>
              <a:rPr sz="1200" b="1" dirty="0"/>
              <a:t>utlook </a:t>
            </a:r>
            <a:r>
              <a:rPr lang="en-US" sz="1200" b="1" dirty="0"/>
              <a:t>(NLO) </a:t>
            </a:r>
            <a:r>
              <a:rPr sz="1200" dirty="0"/>
              <a:t>and </a:t>
            </a:r>
            <a:r>
              <a:rPr sz="1200" b="1" dirty="0"/>
              <a:t>future skills analysis</a:t>
            </a:r>
            <a:r>
              <a:rPr sz="1200" dirty="0"/>
              <a:t> </a:t>
            </a:r>
            <a:r>
              <a:rPr lang="en-US" sz="1200" dirty="0"/>
              <a:t>(Future of Work, MHRSD) </a:t>
            </a:r>
            <a:r>
              <a:rPr sz="1200" dirty="0"/>
              <a:t>enable anticipatory policymaking.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sz="1200" dirty="0"/>
              <a:t>This shifts policy from reactive to proactive.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0" y="3291841"/>
            <a:ext cx="3840480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 b="1" dirty="0">
                <a:solidFill>
                  <a:schemeClr val="bg2">
                    <a:lumMod val="50000"/>
                  </a:schemeClr>
                </a:solidFill>
              </a:rPr>
              <a:t>Program Integration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sz="1200" dirty="0"/>
              <a:t>Programs such as </a:t>
            </a:r>
            <a:r>
              <a:rPr sz="1200" b="1" dirty="0" err="1"/>
              <a:t>Doroob</a:t>
            </a:r>
            <a:r>
              <a:rPr sz="1200" dirty="0"/>
              <a:t>, </a:t>
            </a:r>
            <a:r>
              <a:rPr sz="1200" b="1" dirty="0" err="1"/>
              <a:t>Tamheer</a:t>
            </a:r>
            <a:r>
              <a:rPr sz="1200" dirty="0"/>
              <a:t>, and </a:t>
            </a:r>
            <a:r>
              <a:rPr sz="1200" b="1" dirty="0" err="1"/>
              <a:t>Jadarat</a:t>
            </a:r>
            <a:r>
              <a:rPr sz="1200" dirty="0"/>
              <a:t> are increasingly linked, forming a coherent policy architecture.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sz="1200" dirty="0"/>
              <a:t>Integration enhances effectiveness.</a:t>
            </a:r>
          </a:p>
        </p:txBody>
      </p:sp>
      <p:pic>
        <p:nvPicPr>
          <p:cNvPr id="10" name="Graphic 9" descr="Rocket with solid fill">
            <a:extLst>
              <a:ext uri="{FF2B5EF4-FFF2-40B4-BE49-F238E27FC236}">
                <a16:creationId xmlns:a16="http://schemas.microsoft.com/office/drawing/2014/main" id="{0133E081-0457-E09A-3FA7-18A0089436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541575" y="4245075"/>
            <a:ext cx="914400" cy="914400"/>
          </a:xfrm>
          <a:prstGeom prst="rect">
            <a:avLst/>
          </a:prstGeom>
        </p:spPr>
      </p:pic>
      <p:pic>
        <p:nvPicPr>
          <p:cNvPr id="12" name="Graphic 11" descr="Group success with solid fill">
            <a:extLst>
              <a:ext uri="{FF2B5EF4-FFF2-40B4-BE49-F238E27FC236}">
                <a16:creationId xmlns:a16="http://schemas.microsoft.com/office/drawing/2014/main" id="{E2DE98D6-5B35-EAD8-11A8-46A95CB9DDE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9593457" y="4245075"/>
            <a:ext cx="914400" cy="914400"/>
          </a:xfrm>
          <a:prstGeom prst="rect">
            <a:avLst/>
          </a:prstGeom>
        </p:spPr>
      </p:pic>
      <p:pic>
        <p:nvPicPr>
          <p:cNvPr id="14" name="Graphic 13" descr="Bar chart with solid fill">
            <a:extLst>
              <a:ext uri="{FF2B5EF4-FFF2-40B4-BE49-F238E27FC236}">
                <a16:creationId xmlns:a16="http://schemas.microsoft.com/office/drawing/2014/main" id="{F6D0C732-0F68-C3DA-E894-4557A1AC15C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9593457" y="1698525"/>
            <a:ext cx="914400" cy="914400"/>
          </a:xfrm>
          <a:prstGeom prst="rect">
            <a:avLst/>
          </a:prstGeom>
        </p:spPr>
      </p:pic>
      <p:pic>
        <p:nvPicPr>
          <p:cNvPr id="16" name="Graphic 15" descr="Future with solid fill">
            <a:extLst>
              <a:ext uri="{FF2B5EF4-FFF2-40B4-BE49-F238E27FC236}">
                <a16:creationId xmlns:a16="http://schemas.microsoft.com/office/drawing/2014/main" id="{88997927-FA4F-776B-9B58-D35340A9149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5511964" y="2390572"/>
            <a:ext cx="914400" cy="914400"/>
          </a:xfrm>
          <a:prstGeom prst="rect">
            <a:avLst/>
          </a:prstGeom>
        </p:spPr>
      </p:pic>
      <p:pic>
        <p:nvPicPr>
          <p:cNvPr id="18" name="Graphic 17" descr="Internet with solid fill">
            <a:extLst>
              <a:ext uri="{FF2B5EF4-FFF2-40B4-BE49-F238E27FC236}">
                <a16:creationId xmlns:a16="http://schemas.microsoft.com/office/drawing/2014/main" id="{7D80278A-05EE-6D27-7B61-A9B1D242B23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1541575" y="1756292"/>
            <a:ext cx="914400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0">
            <a:extLst>
              <a:ext uri="{FF2B5EF4-FFF2-40B4-BE49-F238E27FC236}">
                <a16:creationId xmlns:a16="http://schemas.microsoft.com/office/drawing/2014/main" id="{AB32547A-C5C2-345B-BDCD-8314F8536076}"/>
              </a:ext>
            </a:extLst>
          </p:cNvPr>
          <p:cNvSpPr/>
          <p:nvPr/>
        </p:nvSpPr>
        <p:spPr>
          <a:xfrm>
            <a:off x="5930695" y="3090206"/>
            <a:ext cx="4280105" cy="1942152"/>
          </a:xfrm>
          <a:prstGeom prst="roundRect">
            <a:avLst>
              <a:gd name="adj" fmla="val 4000"/>
            </a:avLst>
          </a:prstGeom>
          <a:solidFill>
            <a:srgbClr val="FEF2F2"/>
          </a:solidFill>
          <a:ln w="12700">
            <a:solidFill>
              <a:srgbClr val="FECACA"/>
            </a:solidFill>
            <a:prstDash val="solid"/>
          </a:ln>
          <a:effectLst>
            <a:outerShdw blurRad="15240" dist="1016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981200" y="274321"/>
            <a:ext cx="3648756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b="1" dirty="0"/>
              <a:t>Policy Insights and OIC Lessons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81200" y="1510666"/>
            <a:ext cx="3840480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 b="1" dirty="0"/>
              <a:t>Dynamic Nature of Mismatch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sz="1200" dirty="0"/>
              <a:t>Mismatch emerges first in labor market flows before appearing in aggregate indicators such as unemployment.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sz="1200" dirty="0"/>
              <a:t>Flow-based analysis is therefore critical.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0" y="1510666"/>
            <a:ext cx="3840480" cy="14311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 b="1" dirty="0"/>
              <a:t>Core Policy Principle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sz="1200" dirty="0"/>
              <a:t>Effective mismatch prevention requires integrated governance across </a:t>
            </a:r>
            <a:endParaRPr lang="en-US" sz="1200" dirty="0"/>
          </a:p>
          <a:p>
            <a:pPr marL="1085850" lvl="2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sz="1200" dirty="0"/>
              <a:t>supply, demand, and matching systems.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sz="1200" dirty="0"/>
              <a:t>Fragmented approaches are insufficient.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81200" y="3291841"/>
            <a:ext cx="3840480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 b="1" dirty="0"/>
              <a:t>Priority Areas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sz="1200" dirty="0"/>
              <a:t>Key priorities include </a:t>
            </a:r>
            <a:endParaRPr lang="en-US" sz="1200" dirty="0"/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sz="1200" b="1" dirty="0">
                <a:solidFill>
                  <a:srgbClr val="C00000"/>
                </a:solidFill>
              </a:rPr>
              <a:t>labor market intelligence,</a:t>
            </a:r>
            <a:endParaRPr lang="en-US" sz="1200" b="1" dirty="0">
              <a:solidFill>
                <a:srgbClr val="C00000"/>
              </a:solidFill>
            </a:endParaRP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sz="1200" b="1" dirty="0">
                <a:solidFill>
                  <a:srgbClr val="C00000"/>
                </a:solidFill>
              </a:rPr>
              <a:t>employer engagement,</a:t>
            </a:r>
            <a:endParaRPr lang="en-US" sz="1200" b="1" dirty="0">
              <a:solidFill>
                <a:srgbClr val="C00000"/>
              </a:solidFill>
            </a:endParaRP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sz="1200" b="1" dirty="0">
                <a:solidFill>
                  <a:srgbClr val="C00000"/>
                </a:solidFill>
              </a:rPr>
              <a:t>education alignment,</a:t>
            </a:r>
            <a:endParaRPr lang="en-US" sz="1200" b="1" dirty="0">
              <a:solidFill>
                <a:srgbClr val="C00000"/>
              </a:solidFill>
            </a:endParaRPr>
          </a:p>
          <a:p>
            <a:pPr marL="1085850" lvl="2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sz="1200" b="1" dirty="0">
                <a:solidFill>
                  <a:srgbClr val="C00000"/>
                </a:solidFill>
              </a:rPr>
              <a:t>and employment services</a:t>
            </a:r>
            <a:r>
              <a:rPr sz="1200" dirty="0"/>
              <a:t>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sz="1200" dirty="0"/>
              <a:t>These form the core of effective systems.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0" y="3291841"/>
            <a:ext cx="3840480" cy="1354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 b="1" dirty="0">
                <a:solidFill>
                  <a:schemeClr val="accent4">
                    <a:lumMod val="75000"/>
                  </a:schemeClr>
                </a:solidFill>
              </a:rPr>
              <a:t>Saudi as Benchmark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sz="1200" i="1" dirty="0"/>
              <a:t>Saudi Arabia demonstrates how institutional integration and data-driven policy can improve alignment</a:t>
            </a:r>
            <a:r>
              <a:rPr sz="1200" dirty="0"/>
              <a:t>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sz="1200" dirty="0"/>
              <a:t>Its experience provides adaptable lessons for OIC countries.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105025" y="1303021"/>
            <a:ext cx="733425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 dirty="0">
                <a:solidFill>
                  <a:schemeClr val="accent5">
                    <a:lumMod val="75000"/>
                  </a:schemeClr>
                </a:solidFill>
              </a:rPr>
              <a:t>Skill Mismatch System Architecture</a:t>
            </a:r>
          </a:p>
        </p:txBody>
      </p:sp>
      <p:sp>
        <p:nvSpPr>
          <p:cNvPr id="4" name="Rectangle 3"/>
          <p:cNvSpPr/>
          <p:nvPr/>
        </p:nvSpPr>
        <p:spPr>
          <a:xfrm>
            <a:off x="2228851" y="1828801"/>
            <a:ext cx="1906905" cy="866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200" dirty="0"/>
              <a:t>Supply System</a:t>
            </a:r>
          </a:p>
          <a:p>
            <a:r>
              <a:rPr sz="1200" dirty="0"/>
              <a:t>(Education, TVET,</a:t>
            </a:r>
          </a:p>
          <a:p>
            <a:r>
              <a:rPr sz="1200" dirty="0"/>
              <a:t>Lifelong Learning)</a:t>
            </a:r>
          </a:p>
        </p:txBody>
      </p:sp>
      <p:sp>
        <p:nvSpPr>
          <p:cNvPr id="5" name="Rectangle 4"/>
          <p:cNvSpPr/>
          <p:nvPr/>
        </p:nvSpPr>
        <p:spPr>
          <a:xfrm>
            <a:off x="5246371" y="1828801"/>
            <a:ext cx="1906905" cy="866775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200" dirty="0"/>
              <a:t>Matching System</a:t>
            </a:r>
          </a:p>
          <a:p>
            <a:r>
              <a:rPr sz="1200" dirty="0"/>
              <a:t>(</a:t>
            </a:r>
            <a:r>
              <a:rPr sz="1200" dirty="0" err="1"/>
              <a:t>Jadarat</a:t>
            </a:r>
            <a:r>
              <a:rPr sz="1200" dirty="0"/>
              <a:t>, LMIS,</a:t>
            </a:r>
          </a:p>
          <a:p>
            <a:r>
              <a:rPr sz="1200" dirty="0"/>
              <a:t>Employment Services)</a:t>
            </a:r>
          </a:p>
        </p:txBody>
      </p:sp>
      <p:sp>
        <p:nvSpPr>
          <p:cNvPr id="6" name="Rectangle 5"/>
          <p:cNvSpPr/>
          <p:nvPr/>
        </p:nvSpPr>
        <p:spPr>
          <a:xfrm>
            <a:off x="8258176" y="1828801"/>
            <a:ext cx="1790699" cy="96202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200" dirty="0"/>
              <a:t>Demand System</a:t>
            </a:r>
          </a:p>
          <a:p>
            <a:r>
              <a:rPr sz="1200" dirty="0"/>
              <a:t>(Firms, Sectors,</a:t>
            </a:r>
          </a:p>
          <a:p>
            <a:r>
              <a:rPr sz="1200" dirty="0"/>
              <a:t>Technology)</a:t>
            </a:r>
          </a:p>
        </p:txBody>
      </p:sp>
      <p:sp>
        <p:nvSpPr>
          <p:cNvPr id="7" name="Right Arrow 6"/>
          <p:cNvSpPr/>
          <p:nvPr/>
        </p:nvSpPr>
        <p:spPr>
          <a:xfrm>
            <a:off x="4229100" y="2103120"/>
            <a:ext cx="914400" cy="274320"/>
          </a:xfrm>
          <a:prstGeom prst="rightArrow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200"/>
          </a:p>
        </p:txBody>
      </p:sp>
      <p:sp>
        <p:nvSpPr>
          <p:cNvPr id="8" name="Right Arrow 7"/>
          <p:cNvSpPr/>
          <p:nvPr/>
        </p:nvSpPr>
        <p:spPr>
          <a:xfrm>
            <a:off x="7257125" y="2103120"/>
            <a:ext cx="924849" cy="291584"/>
          </a:xfrm>
          <a:prstGeom prst="rightArrow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20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114926E-1703-B860-E72C-E49114D0D797}"/>
              </a:ext>
            </a:extLst>
          </p:cNvPr>
          <p:cNvSpPr txBox="1"/>
          <p:nvPr/>
        </p:nvSpPr>
        <p:spPr>
          <a:xfrm>
            <a:off x="2105026" y="3059669"/>
            <a:ext cx="650557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 dirty="0">
                <a:solidFill>
                  <a:schemeClr val="accent2">
                    <a:lumMod val="75000"/>
                  </a:schemeClr>
                </a:solidFill>
              </a:rPr>
              <a:t>Labor Market Reform Architecture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5EDE10-F1A7-E35D-88D5-86859AEEF6C7}"/>
              </a:ext>
            </a:extLst>
          </p:cNvPr>
          <p:cNvSpPr/>
          <p:nvPr/>
        </p:nvSpPr>
        <p:spPr>
          <a:xfrm>
            <a:off x="2314576" y="3590926"/>
            <a:ext cx="1800225" cy="96202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200" dirty="0"/>
              <a:t>Vision 2030</a:t>
            </a:r>
          </a:p>
          <a:p>
            <a:r>
              <a:rPr sz="1200" dirty="0"/>
              <a:t>Strategic Direction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9CE42FF-B5B4-B492-0C9B-DF47D6B88A34}"/>
              </a:ext>
            </a:extLst>
          </p:cNvPr>
          <p:cNvSpPr/>
          <p:nvPr/>
        </p:nvSpPr>
        <p:spPr>
          <a:xfrm>
            <a:off x="5332096" y="3590926"/>
            <a:ext cx="1800225" cy="962025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200" dirty="0"/>
              <a:t>Institutions</a:t>
            </a:r>
          </a:p>
          <a:p>
            <a:r>
              <a:rPr sz="1200" dirty="0"/>
              <a:t>(MHRSD, HRDF, NLO)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006D3E2-DEE8-670F-7695-B3A6A1814C92}"/>
              </a:ext>
            </a:extLst>
          </p:cNvPr>
          <p:cNvSpPr/>
          <p:nvPr/>
        </p:nvSpPr>
        <p:spPr>
          <a:xfrm>
            <a:off x="8258176" y="3590926"/>
            <a:ext cx="1800225" cy="96202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200" dirty="0"/>
              <a:t>Programs</a:t>
            </a:r>
          </a:p>
          <a:p>
            <a:r>
              <a:rPr sz="1200" dirty="0"/>
              <a:t>(</a:t>
            </a:r>
            <a:r>
              <a:rPr sz="1200" dirty="0" err="1"/>
              <a:t>Jadarat</a:t>
            </a:r>
            <a:r>
              <a:rPr sz="1200" dirty="0"/>
              <a:t>, </a:t>
            </a:r>
            <a:r>
              <a:rPr sz="1200" dirty="0" err="1"/>
              <a:t>Tamheer</a:t>
            </a:r>
            <a:r>
              <a:rPr sz="1200" dirty="0"/>
              <a:t>, </a:t>
            </a:r>
            <a:r>
              <a:rPr sz="1200" dirty="0" err="1"/>
              <a:t>Doroob</a:t>
            </a:r>
            <a:r>
              <a:rPr sz="1200" dirty="0"/>
              <a:t>)</a:t>
            </a:r>
          </a:p>
        </p:txBody>
      </p:sp>
      <p:sp>
        <p:nvSpPr>
          <p:cNvPr id="13" name="Right Arrow 6">
            <a:extLst>
              <a:ext uri="{FF2B5EF4-FFF2-40B4-BE49-F238E27FC236}">
                <a16:creationId xmlns:a16="http://schemas.microsoft.com/office/drawing/2014/main" id="{D87E1D35-3609-07F7-9854-2FD800168FCF}"/>
              </a:ext>
            </a:extLst>
          </p:cNvPr>
          <p:cNvSpPr/>
          <p:nvPr/>
        </p:nvSpPr>
        <p:spPr>
          <a:xfrm>
            <a:off x="4266247" y="3865245"/>
            <a:ext cx="914400" cy="274320"/>
          </a:xfrm>
          <a:prstGeom prst="rightArrow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200"/>
          </a:p>
        </p:txBody>
      </p:sp>
      <p:sp>
        <p:nvSpPr>
          <p:cNvPr id="14" name="Right Arrow 7">
            <a:extLst>
              <a:ext uri="{FF2B5EF4-FFF2-40B4-BE49-F238E27FC236}">
                <a16:creationId xmlns:a16="http://schemas.microsoft.com/office/drawing/2014/main" id="{73091501-E92B-378E-B757-BB5DDF3DCB03}"/>
              </a:ext>
            </a:extLst>
          </p:cNvPr>
          <p:cNvSpPr/>
          <p:nvPr/>
        </p:nvSpPr>
        <p:spPr>
          <a:xfrm>
            <a:off x="7267575" y="3865245"/>
            <a:ext cx="914400" cy="274320"/>
          </a:xfrm>
          <a:prstGeom prst="rightArrow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20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BC0C447-25E0-76E4-9CF8-1FD7DB361688}"/>
              </a:ext>
            </a:extLst>
          </p:cNvPr>
          <p:cNvSpPr txBox="1"/>
          <p:nvPr/>
        </p:nvSpPr>
        <p:spPr>
          <a:xfrm>
            <a:off x="2105026" y="4804530"/>
            <a:ext cx="721042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 dirty="0">
                <a:solidFill>
                  <a:schemeClr val="bg2">
                    <a:lumMod val="50000"/>
                  </a:schemeClr>
                </a:solidFill>
              </a:rPr>
              <a:t>Labor Market Intelligence Pipeline (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MHRSD, HRDF, </a:t>
            </a:r>
            <a:r>
              <a:rPr sz="1400" b="1" dirty="0">
                <a:solidFill>
                  <a:schemeClr val="bg2">
                    <a:lumMod val="50000"/>
                  </a:schemeClr>
                </a:solidFill>
              </a:rPr>
              <a:t>NLO)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8DA60D8-FDF4-4DEE-5CBF-4F9ED2701595}"/>
              </a:ext>
            </a:extLst>
          </p:cNvPr>
          <p:cNvSpPr/>
          <p:nvPr/>
        </p:nvSpPr>
        <p:spPr>
          <a:xfrm>
            <a:off x="2333625" y="5372100"/>
            <a:ext cx="1771650" cy="85725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200" dirty="0"/>
              <a:t>Data Inputs</a:t>
            </a:r>
          </a:p>
          <a:p>
            <a:r>
              <a:rPr sz="1200" dirty="0"/>
              <a:t>(LFS, Admin Data,</a:t>
            </a:r>
          </a:p>
          <a:p>
            <a:r>
              <a:rPr sz="1200" dirty="0" err="1"/>
              <a:t>Jadarat</a:t>
            </a:r>
            <a:r>
              <a:rPr sz="1200" dirty="0"/>
              <a:t>)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65A9D27-0D3C-7791-F0FB-1EB579BC2D95}"/>
              </a:ext>
            </a:extLst>
          </p:cNvPr>
          <p:cNvSpPr/>
          <p:nvPr/>
        </p:nvSpPr>
        <p:spPr>
          <a:xfrm>
            <a:off x="5351145" y="5372100"/>
            <a:ext cx="1771650" cy="85725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200" dirty="0"/>
              <a:t>Analytics</a:t>
            </a:r>
          </a:p>
          <a:p>
            <a:r>
              <a:rPr sz="1200" dirty="0"/>
              <a:t>(Foresight, Models,</a:t>
            </a:r>
          </a:p>
          <a:p>
            <a:r>
              <a:rPr sz="1200" dirty="0"/>
              <a:t>Flow Analysis)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08FF377-5986-E6E9-852B-7A42753B0F54}"/>
              </a:ext>
            </a:extLst>
          </p:cNvPr>
          <p:cNvSpPr/>
          <p:nvPr/>
        </p:nvSpPr>
        <p:spPr>
          <a:xfrm>
            <a:off x="8277225" y="5372100"/>
            <a:ext cx="1771650" cy="85725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200" dirty="0"/>
              <a:t>Policy Output</a:t>
            </a:r>
          </a:p>
          <a:p>
            <a:r>
              <a:rPr sz="1200" dirty="0"/>
              <a:t>(Insights, Programs,</a:t>
            </a:r>
          </a:p>
          <a:p>
            <a:r>
              <a:rPr sz="1200" dirty="0"/>
              <a:t>Decisions)</a:t>
            </a:r>
          </a:p>
        </p:txBody>
      </p:sp>
      <p:sp>
        <p:nvSpPr>
          <p:cNvPr id="19" name="Right Arrow 6">
            <a:extLst>
              <a:ext uri="{FF2B5EF4-FFF2-40B4-BE49-F238E27FC236}">
                <a16:creationId xmlns:a16="http://schemas.microsoft.com/office/drawing/2014/main" id="{573175BD-F289-EDF8-DED3-2149A1D629C7}"/>
              </a:ext>
            </a:extLst>
          </p:cNvPr>
          <p:cNvSpPr/>
          <p:nvPr/>
        </p:nvSpPr>
        <p:spPr>
          <a:xfrm>
            <a:off x="4272915" y="5646420"/>
            <a:ext cx="914400" cy="274320"/>
          </a:xfrm>
          <a:prstGeom prst="rightArrow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200"/>
          </a:p>
        </p:txBody>
      </p:sp>
      <p:sp>
        <p:nvSpPr>
          <p:cNvPr id="20" name="Right Arrow 7">
            <a:extLst>
              <a:ext uri="{FF2B5EF4-FFF2-40B4-BE49-F238E27FC236}">
                <a16:creationId xmlns:a16="http://schemas.microsoft.com/office/drawing/2014/main" id="{ACD705CC-33EE-1049-9C16-334539DB8D13}"/>
              </a:ext>
            </a:extLst>
          </p:cNvPr>
          <p:cNvSpPr/>
          <p:nvPr/>
        </p:nvSpPr>
        <p:spPr>
          <a:xfrm>
            <a:off x="7242810" y="5646420"/>
            <a:ext cx="914400" cy="274320"/>
          </a:xfrm>
          <a:prstGeom prst="rightArrow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20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D1EC08E-B3F6-FC16-9A27-B93738B1204B}"/>
              </a:ext>
            </a:extLst>
          </p:cNvPr>
          <p:cNvSpPr txBox="1"/>
          <p:nvPr/>
        </p:nvSpPr>
        <p:spPr>
          <a:xfrm>
            <a:off x="1981200" y="278131"/>
            <a:ext cx="73342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Saudi </a:t>
            </a:r>
            <a:r>
              <a:rPr b="1" dirty="0"/>
              <a:t>Skill </a:t>
            </a:r>
            <a:r>
              <a:rPr lang="en-US" b="1" dirty="0"/>
              <a:t>Policy </a:t>
            </a:r>
            <a:r>
              <a:rPr b="1" dirty="0"/>
              <a:t>Architecture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37622" y="2487848"/>
            <a:ext cx="793432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 dirty="0">
                <a:solidFill>
                  <a:schemeClr val="bg2">
                    <a:lumMod val="50000"/>
                  </a:schemeClr>
                </a:solidFill>
              </a:rPr>
              <a:t>Saudi Model of Skill Alignment (Integrated System)</a:t>
            </a:r>
          </a:p>
        </p:txBody>
      </p:sp>
      <p:sp>
        <p:nvSpPr>
          <p:cNvPr id="4" name="Rectangle 3"/>
          <p:cNvSpPr/>
          <p:nvPr/>
        </p:nvSpPr>
        <p:spPr>
          <a:xfrm>
            <a:off x="2476501" y="2952750"/>
            <a:ext cx="1990725" cy="116205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200" dirty="0"/>
              <a:t>Supply System</a:t>
            </a:r>
          </a:p>
          <a:p>
            <a:r>
              <a:rPr sz="1200" dirty="0"/>
              <a:t>Education, TVET,</a:t>
            </a:r>
          </a:p>
          <a:p>
            <a:r>
              <a:rPr sz="1200" dirty="0"/>
              <a:t>Human Capability Development</a:t>
            </a:r>
          </a:p>
        </p:txBody>
      </p:sp>
      <p:sp>
        <p:nvSpPr>
          <p:cNvPr id="5" name="Rectangle 4"/>
          <p:cNvSpPr/>
          <p:nvPr/>
        </p:nvSpPr>
        <p:spPr>
          <a:xfrm>
            <a:off x="5356860" y="2952750"/>
            <a:ext cx="1990725" cy="116205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200" dirty="0"/>
              <a:t>Matching System</a:t>
            </a:r>
          </a:p>
          <a:p>
            <a:r>
              <a:rPr sz="1200" dirty="0" err="1"/>
              <a:t>Jadarat</a:t>
            </a:r>
            <a:r>
              <a:rPr sz="1200" dirty="0"/>
              <a:t>, LMIS,</a:t>
            </a:r>
          </a:p>
          <a:p>
            <a:r>
              <a:rPr sz="1200" dirty="0"/>
              <a:t>Employment Services</a:t>
            </a:r>
          </a:p>
        </p:txBody>
      </p:sp>
      <p:sp>
        <p:nvSpPr>
          <p:cNvPr id="6" name="Rectangle 5"/>
          <p:cNvSpPr/>
          <p:nvPr/>
        </p:nvSpPr>
        <p:spPr>
          <a:xfrm>
            <a:off x="8172450" y="2939334"/>
            <a:ext cx="1990725" cy="116205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200" dirty="0"/>
              <a:t>Demand System</a:t>
            </a:r>
          </a:p>
          <a:p>
            <a:r>
              <a:rPr sz="1200" dirty="0"/>
              <a:t>Private Sector,</a:t>
            </a:r>
          </a:p>
          <a:p>
            <a:r>
              <a:rPr sz="1200" dirty="0"/>
              <a:t>Economic Diversification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00276" y="4660784"/>
            <a:ext cx="8010524" cy="1354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sz="1200" u="sng" dirty="0"/>
              <a:t>The Saudi model </a:t>
            </a:r>
            <a:r>
              <a:rPr sz="1200" dirty="0"/>
              <a:t>integrates </a:t>
            </a:r>
            <a:r>
              <a:rPr sz="1200" b="1" dirty="0"/>
              <a:t>supply, demand, </a:t>
            </a:r>
            <a:r>
              <a:rPr lang="en-US" sz="1200" b="1" dirty="0"/>
              <a:t>training (TVTC and upskilling programs) </a:t>
            </a:r>
            <a:r>
              <a:rPr sz="1200" b="1" dirty="0"/>
              <a:t>and matching systems </a:t>
            </a:r>
            <a:r>
              <a:rPr sz="1200" dirty="0"/>
              <a:t>within a unified policy architecture supported by </a:t>
            </a:r>
            <a:r>
              <a:rPr sz="1200" b="1" dirty="0"/>
              <a:t>strong institutions and data systems</a:t>
            </a:r>
            <a:r>
              <a:rPr sz="1200" dirty="0"/>
              <a:t>. </a:t>
            </a:r>
            <a:endParaRPr lang="en-US" sz="1200" dirty="0"/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Education system also plays a vital role in the skill discussion via </a:t>
            </a:r>
            <a:r>
              <a:rPr lang="en-US" sz="1200" b="1" dirty="0"/>
              <a:t>updated curricula and expansion</a:t>
            </a:r>
            <a:r>
              <a:rPr lang="en-US" sz="1200" dirty="0"/>
              <a:t> in degree offerings in </a:t>
            </a:r>
            <a:r>
              <a:rPr lang="en-US" sz="1200" b="1" dirty="0"/>
              <a:t>emerging fields related to AI, data </a:t>
            </a:r>
            <a:r>
              <a:rPr lang="en-US" sz="1200" dirty="0"/>
              <a:t>etc.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sz="1200" dirty="0"/>
              <a:t>This integrated approach enables continuous alignment of skills with economic transformation and provides a scalable framework for other OIC countries.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D63ADEB-ADB3-B5FA-07E5-A6705EE78037}"/>
              </a:ext>
            </a:extLst>
          </p:cNvPr>
          <p:cNvSpPr txBox="1"/>
          <p:nvPr/>
        </p:nvSpPr>
        <p:spPr>
          <a:xfrm>
            <a:off x="1981201" y="274321"/>
            <a:ext cx="761047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b="1" dirty="0"/>
              <a:t>Policy Logic: From Mismatch to Alignment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716C019-7FEE-CB24-0743-1605B9683D15}"/>
              </a:ext>
            </a:extLst>
          </p:cNvPr>
          <p:cNvSpPr/>
          <p:nvPr/>
        </p:nvSpPr>
        <p:spPr>
          <a:xfrm>
            <a:off x="2474595" y="1295401"/>
            <a:ext cx="1790700" cy="100012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200" dirty="0"/>
              <a:t>Mismatch Diagnosis</a:t>
            </a:r>
          </a:p>
          <a:p>
            <a:r>
              <a:rPr sz="1200" dirty="0"/>
              <a:t>(Data &amp; Indicators)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CCA082D-9D9A-A4CD-B0CA-AD54DA7F6DBF}"/>
              </a:ext>
            </a:extLst>
          </p:cNvPr>
          <p:cNvSpPr/>
          <p:nvPr/>
        </p:nvSpPr>
        <p:spPr>
          <a:xfrm>
            <a:off x="5446395" y="1295401"/>
            <a:ext cx="1790700" cy="100012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200" dirty="0"/>
              <a:t>Policy Design</a:t>
            </a:r>
          </a:p>
          <a:p>
            <a:r>
              <a:rPr sz="1200" dirty="0"/>
              <a:t>(Targeted Programs)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87C0A15-4FFB-D675-A7EC-6FAD550B3393}"/>
              </a:ext>
            </a:extLst>
          </p:cNvPr>
          <p:cNvSpPr/>
          <p:nvPr/>
        </p:nvSpPr>
        <p:spPr>
          <a:xfrm>
            <a:off x="8372475" y="1295401"/>
            <a:ext cx="1790700" cy="100012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200" dirty="0"/>
              <a:t>Labor Market Outcomes</a:t>
            </a:r>
          </a:p>
          <a:p>
            <a:r>
              <a:rPr sz="1200" dirty="0"/>
              <a:t>(Employment, Productivity)</a:t>
            </a:r>
          </a:p>
        </p:txBody>
      </p:sp>
      <p:sp>
        <p:nvSpPr>
          <p:cNvPr id="12" name="Right Arrow 6">
            <a:extLst>
              <a:ext uri="{FF2B5EF4-FFF2-40B4-BE49-F238E27FC236}">
                <a16:creationId xmlns:a16="http://schemas.microsoft.com/office/drawing/2014/main" id="{7269A548-CC14-3E72-734B-1C7F38F1D536}"/>
              </a:ext>
            </a:extLst>
          </p:cNvPr>
          <p:cNvSpPr/>
          <p:nvPr/>
        </p:nvSpPr>
        <p:spPr>
          <a:xfrm>
            <a:off x="4375785" y="1569720"/>
            <a:ext cx="914400" cy="27432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200"/>
          </a:p>
        </p:txBody>
      </p:sp>
      <p:sp>
        <p:nvSpPr>
          <p:cNvPr id="13" name="Right Arrow 7">
            <a:extLst>
              <a:ext uri="{FF2B5EF4-FFF2-40B4-BE49-F238E27FC236}">
                <a16:creationId xmlns:a16="http://schemas.microsoft.com/office/drawing/2014/main" id="{4A371E27-CCF4-EFD1-5877-89ADAFDE484E}"/>
              </a:ext>
            </a:extLst>
          </p:cNvPr>
          <p:cNvSpPr/>
          <p:nvPr/>
        </p:nvSpPr>
        <p:spPr>
          <a:xfrm>
            <a:off x="7347585" y="1569720"/>
            <a:ext cx="914400" cy="27432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200"/>
          </a:p>
        </p:txBody>
      </p:sp>
      <p:pic>
        <p:nvPicPr>
          <p:cNvPr id="14" name="Graphic 13" descr="Add with solid fill">
            <a:extLst>
              <a:ext uri="{FF2B5EF4-FFF2-40B4-BE49-F238E27FC236}">
                <a16:creationId xmlns:a16="http://schemas.microsoft.com/office/drawing/2014/main" id="{BC88BCF8-EE86-7C06-A142-5ACB3C74F0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4544317" y="3242186"/>
            <a:ext cx="644013" cy="644013"/>
          </a:xfrm>
          <a:prstGeom prst="rect">
            <a:avLst/>
          </a:prstGeom>
        </p:spPr>
      </p:pic>
      <p:pic>
        <p:nvPicPr>
          <p:cNvPr id="15" name="Graphic 14" descr="Add with solid fill">
            <a:extLst>
              <a:ext uri="{FF2B5EF4-FFF2-40B4-BE49-F238E27FC236}">
                <a16:creationId xmlns:a16="http://schemas.microsoft.com/office/drawing/2014/main" id="{32CDF2A7-25BA-A736-AA7B-40DB44E2C9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7438011" y="3242185"/>
            <a:ext cx="644013" cy="644013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F296E7-7B03-E87D-B5AE-4BDA85A16C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3B654-5F16-D8F5-C826-FB9547B0A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6975" y="2693305"/>
            <a:ext cx="6589200" cy="128089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2"/>
                </a:solidFill>
              </a:rPr>
              <a:t>Thank you!</a:t>
            </a:r>
            <a:endParaRPr 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7246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13">
            <a:extLst>
              <a:ext uri="{FF2B5EF4-FFF2-40B4-BE49-F238E27FC236}">
                <a16:creationId xmlns:a16="http://schemas.microsoft.com/office/drawing/2014/main" id="{C94D41B9-6BCD-9786-58D0-B6D2F0E38DD5}"/>
              </a:ext>
            </a:extLst>
          </p:cNvPr>
          <p:cNvSpPr/>
          <p:nvPr/>
        </p:nvSpPr>
        <p:spPr>
          <a:xfrm>
            <a:off x="6096000" y="3567261"/>
            <a:ext cx="4246090" cy="2724590"/>
          </a:xfrm>
          <a:prstGeom prst="roundRect">
            <a:avLst>
              <a:gd name="adj" fmla="val 4571"/>
            </a:avLst>
          </a:prstGeom>
          <a:solidFill>
            <a:srgbClr val="FEF3C7"/>
          </a:solidFill>
          <a:ln w="12700">
            <a:solidFill>
              <a:srgbClr val="FCD34D"/>
            </a:solidFill>
            <a:prstDash val="solid"/>
          </a:ln>
          <a:effectLst>
            <a:outerShdw blurRad="15240" dist="1016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" name="Shape 10">
            <a:extLst>
              <a:ext uri="{FF2B5EF4-FFF2-40B4-BE49-F238E27FC236}">
                <a16:creationId xmlns:a16="http://schemas.microsoft.com/office/drawing/2014/main" id="{B521B857-1A5D-9AEE-7F5C-E942477A90E5}"/>
              </a:ext>
            </a:extLst>
          </p:cNvPr>
          <p:cNvSpPr/>
          <p:nvPr/>
        </p:nvSpPr>
        <p:spPr>
          <a:xfrm>
            <a:off x="1974502" y="1210480"/>
            <a:ext cx="4121498" cy="2218520"/>
          </a:xfrm>
          <a:prstGeom prst="roundRect">
            <a:avLst>
              <a:gd name="adj" fmla="val 4571"/>
            </a:avLst>
          </a:prstGeom>
          <a:solidFill>
            <a:srgbClr val="ECFDF5"/>
          </a:solidFill>
          <a:ln w="12700">
            <a:solidFill>
              <a:srgbClr val="BFDBFE"/>
            </a:solidFill>
            <a:prstDash val="solid"/>
          </a:ln>
          <a:effectLst>
            <a:outerShdw blurRad="15240" dist="1016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981200" y="274321"/>
            <a:ext cx="5529078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b="1" dirty="0"/>
              <a:t>Skill Mismatch: Concept and Policy Relevance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81200" y="1348741"/>
            <a:ext cx="3840480" cy="19082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 b="1" dirty="0"/>
              <a:t>Definition and Scope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sz="1200" dirty="0"/>
              <a:t>Skill mismatch refers to the misalignment between workers’ skills and job requirements, including overqualification, underqualification, and field-of-study mismatch.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sz="1200" dirty="0"/>
              <a:t>In OIC countries, mismatch is increasingly structural rather than temporary, reflecting deeper coordination failures.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0" y="1348741"/>
            <a:ext cx="3840480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 b="1" dirty="0"/>
              <a:t>Why It Matters</a:t>
            </a:r>
            <a:r>
              <a:rPr lang="en-US" sz="1200" b="1" dirty="0"/>
              <a:t>?</a:t>
            </a:r>
            <a:endParaRPr sz="1200" b="1" dirty="0"/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sz="1200" u="sng" dirty="0"/>
              <a:t>Mismatch reduces productivity</a:t>
            </a:r>
            <a:r>
              <a:rPr sz="1200" dirty="0"/>
              <a:t>, </a:t>
            </a:r>
            <a:r>
              <a:rPr sz="1200" u="sng" dirty="0"/>
              <a:t>slows structural transformation</a:t>
            </a:r>
            <a:r>
              <a:rPr sz="1200" dirty="0"/>
              <a:t>, and creates a paradox of </a:t>
            </a:r>
            <a:r>
              <a:rPr sz="1200" b="1" dirty="0">
                <a:solidFill>
                  <a:srgbClr val="C00000"/>
                </a:solidFill>
              </a:rPr>
              <a:t>unemployed graduates alongside unfilled vacancies</a:t>
            </a:r>
            <a:r>
              <a:rPr sz="1200" dirty="0"/>
              <a:t>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sz="1200" dirty="0"/>
              <a:t>It is therefore not only a labor market issue but a development constraint.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66925" y="3682366"/>
            <a:ext cx="3840480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 b="1" dirty="0"/>
              <a:t>Drivers of Mismatch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sz="1200" dirty="0"/>
              <a:t>Technological change, demographic pressures, institutional weaknesses, and employer behavior jointly shape mismatch dynamics.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sz="1200" dirty="0"/>
              <a:t>These forces alter both the demand and composition of skills.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81725" y="3682366"/>
            <a:ext cx="3840480" cy="25083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 b="1" dirty="0"/>
              <a:t>System Perspective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sz="1200" dirty="0"/>
              <a:t>Mismatch arises from the interaction of three systems: </a:t>
            </a:r>
            <a:endParaRPr lang="en-US" sz="1200" dirty="0"/>
          </a:p>
          <a:p>
            <a:pPr marL="1085850" lvl="2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sz="1200" dirty="0"/>
              <a:t>skills supply (education and training), </a:t>
            </a:r>
            <a:endParaRPr lang="en-US" sz="1200" dirty="0"/>
          </a:p>
          <a:p>
            <a:pPr marL="1085850" lvl="2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sz="1200" dirty="0"/>
              <a:t>labor demand (firms and sectors), and </a:t>
            </a:r>
            <a:endParaRPr lang="en-US" sz="1200" dirty="0"/>
          </a:p>
          <a:p>
            <a:pPr marL="1085850" lvl="2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sz="1200" dirty="0"/>
              <a:t>matching systems (LMIS and platforms).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sz="1200" dirty="0"/>
              <a:t>Lack of coordination across these systems sustains mismatch.</a:t>
            </a:r>
          </a:p>
        </p:txBody>
      </p:sp>
      <p:pic>
        <p:nvPicPr>
          <p:cNvPr id="12" name="Graphic 11" descr="Alarm Ringing with solid fill">
            <a:extLst>
              <a:ext uri="{FF2B5EF4-FFF2-40B4-BE49-F238E27FC236}">
                <a16:creationId xmlns:a16="http://schemas.microsoft.com/office/drawing/2014/main" id="{16996BB2-FBCA-402F-A792-08591DEE28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9936480" y="1660982"/>
            <a:ext cx="914400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B54CB61C-5B56-4ADC-1DE5-79917D3929EE}"/>
              </a:ext>
            </a:extLst>
          </p:cNvPr>
          <p:cNvSpPr/>
          <p:nvPr/>
        </p:nvSpPr>
        <p:spPr>
          <a:xfrm>
            <a:off x="6405715" y="3643580"/>
            <a:ext cx="3937512" cy="2165060"/>
          </a:xfrm>
          <a:prstGeom prst="roundRect">
            <a:avLst>
              <a:gd name="adj" fmla="val 4000"/>
            </a:avLst>
          </a:prstGeom>
          <a:solidFill>
            <a:srgbClr val="FEF2F2"/>
          </a:solidFill>
          <a:ln w="12700">
            <a:solidFill>
              <a:srgbClr val="FECACA"/>
            </a:solidFill>
            <a:prstDash val="solid"/>
          </a:ln>
          <a:effectLst>
            <a:outerShdw blurRad="15240" dist="1016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10">
            <a:extLst>
              <a:ext uri="{FF2B5EF4-FFF2-40B4-BE49-F238E27FC236}">
                <a16:creationId xmlns:a16="http://schemas.microsoft.com/office/drawing/2014/main" id="{73ADFD82-5EDD-B9F2-B426-5E6C73E98653}"/>
              </a:ext>
            </a:extLst>
          </p:cNvPr>
          <p:cNvSpPr/>
          <p:nvPr/>
        </p:nvSpPr>
        <p:spPr>
          <a:xfrm>
            <a:off x="6391275" y="1384385"/>
            <a:ext cx="3937512" cy="2165060"/>
          </a:xfrm>
          <a:prstGeom prst="roundRect">
            <a:avLst>
              <a:gd name="adj" fmla="val 4000"/>
            </a:avLst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rgbClr val="FECACA"/>
            </a:solidFill>
            <a:prstDash val="solid"/>
          </a:ln>
          <a:effectLst>
            <a:outerShdw blurRad="15240" dist="1016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10">
            <a:extLst>
              <a:ext uri="{FF2B5EF4-FFF2-40B4-BE49-F238E27FC236}">
                <a16:creationId xmlns:a16="http://schemas.microsoft.com/office/drawing/2014/main" id="{837CD1DD-3FE6-B534-BFB0-43A2A2921A15}"/>
              </a:ext>
            </a:extLst>
          </p:cNvPr>
          <p:cNvSpPr/>
          <p:nvPr/>
        </p:nvSpPr>
        <p:spPr>
          <a:xfrm>
            <a:off x="2276475" y="3643580"/>
            <a:ext cx="3937512" cy="2165060"/>
          </a:xfrm>
          <a:prstGeom prst="roundRect">
            <a:avLst>
              <a:gd name="adj" fmla="val 4000"/>
            </a:avLst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rgbClr val="FECACA"/>
            </a:solidFill>
            <a:prstDash val="solid"/>
          </a:ln>
          <a:effectLst>
            <a:outerShdw blurRad="15240" dist="1016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" name="Shape 10">
            <a:extLst>
              <a:ext uri="{FF2B5EF4-FFF2-40B4-BE49-F238E27FC236}">
                <a16:creationId xmlns:a16="http://schemas.microsoft.com/office/drawing/2014/main" id="{8567E052-2FF7-788D-507D-33521CD26C08}"/>
              </a:ext>
            </a:extLst>
          </p:cNvPr>
          <p:cNvSpPr/>
          <p:nvPr/>
        </p:nvSpPr>
        <p:spPr>
          <a:xfrm>
            <a:off x="2276475" y="1384385"/>
            <a:ext cx="3937512" cy="2165060"/>
          </a:xfrm>
          <a:prstGeom prst="roundRect">
            <a:avLst>
              <a:gd name="adj" fmla="val 4000"/>
            </a:avLst>
          </a:prstGeom>
          <a:solidFill>
            <a:srgbClr val="FEF2F2"/>
          </a:solidFill>
          <a:ln w="12700">
            <a:solidFill>
              <a:srgbClr val="FECACA"/>
            </a:solidFill>
            <a:prstDash val="solid"/>
          </a:ln>
          <a:effectLst>
            <a:outerShdw blurRad="15240" dist="1016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981201" y="274321"/>
            <a:ext cx="4533613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b="1" dirty="0"/>
              <a:t>Saudi Arabia as a Strategic Case Study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76475" y="1567816"/>
            <a:ext cx="3840480" cy="17235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 b="1" dirty="0"/>
              <a:t>Relevance for OIC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sz="1200" dirty="0"/>
              <a:t>Saudi Arabia combines </a:t>
            </a:r>
            <a:r>
              <a:rPr sz="1200" b="1" i="1" dirty="0"/>
              <a:t>a young population, strong state capacity, and rapid economic transformation under Vision 2030</a:t>
            </a:r>
            <a:r>
              <a:rPr sz="1200" dirty="0"/>
              <a:t>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sz="1200" dirty="0"/>
              <a:t>It provides a practical benchmark for system-level reform in skills and labor markets.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91275" y="1567816"/>
            <a:ext cx="3840480" cy="1615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 b="1" dirty="0"/>
              <a:t>Transformation Context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sz="1200" dirty="0"/>
              <a:t>Labor market policy has shifted from passive outcome to active design</a:t>
            </a:r>
            <a:r>
              <a:rPr lang="en-US" sz="1200" dirty="0"/>
              <a:t>.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I</a:t>
            </a:r>
            <a:r>
              <a:rPr sz="1200" dirty="0"/>
              <a:t>ntegrating </a:t>
            </a:r>
            <a:r>
              <a:rPr sz="1200" b="1" dirty="0">
                <a:solidFill>
                  <a:srgbClr val="C00000"/>
                </a:solidFill>
              </a:rPr>
              <a:t>employment, skills, and economic diversification strategies</a:t>
            </a:r>
            <a:r>
              <a:rPr sz="1200" dirty="0"/>
              <a:t>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sz="1200" dirty="0"/>
              <a:t>This represents a structural shift in governance.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76475" y="3853816"/>
            <a:ext cx="3840480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 b="1" dirty="0"/>
              <a:t>Core Transition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sz="1200" dirty="0"/>
              <a:t>The Saudi labor market is transitioning </a:t>
            </a:r>
            <a:r>
              <a:rPr sz="1200" b="1" dirty="0"/>
              <a:t>from public-sector dominance </a:t>
            </a:r>
            <a:r>
              <a:rPr sz="1200" dirty="0"/>
              <a:t>toward </a:t>
            </a:r>
            <a:r>
              <a:rPr sz="1200" b="1" dirty="0">
                <a:solidFill>
                  <a:srgbClr val="C00000"/>
                </a:solidFill>
              </a:rPr>
              <a:t>private sector employment </a:t>
            </a:r>
            <a:r>
              <a:rPr sz="1200" dirty="0"/>
              <a:t>and productivity-driven growth.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sz="1200" u="sng" dirty="0"/>
              <a:t>This increases the importance of skills alignment</a:t>
            </a:r>
            <a:r>
              <a:rPr sz="1200" dirty="0"/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391275" y="3853816"/>
            <a:ext cx="3840480" cy="1354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 b="1" dirty="0"/>
              <a:t>Analytical Focus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sz="1200" dirty="0"/>
              <a:t>The Saudi case allows analysis of mismatch as a </a:t>
            </a:r>
            <a:r>
              <a:rPr sz="1200" u="sng" dirty="0"/>
              <a:t>dynamic system problem </a:t>
            </a:r>
            <a:r>
              <a:rPr sz="1200" dirty="0"/>
              <a:t>rather than a static education issue.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sz="1200" dirty="0"/>
              <a:t>It highlights both policy progress and remaining challenges.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981200" y="274321"/>
            <a:ext cx="5189241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b="1" dirty="0"/>
              <a:t>Saudi Labor Market Overview: Key Indicators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81200" y="1046398"/>
            <a:ext cx="3840480" cy="14619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1" dirty="0"/>
              <a:t>Labor Force Expansion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sz="1200" dirty="0"/>
              <a:t>The total labor force increased from 13 million in 2016–2017 to 19 million by 2025, reflecting both population growth and increased participation.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sz="1200" dirty="0"/>
              <a:t>This expansion has intensified the need for effective matching systems.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0" y="1046398"/>
            <a:ext cx="3840480" cy="14619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1" dirty="0"/>
              <a:t>Unemployment Trends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sz="1200" dirty="0"/>
              <a:t>Saudi unemployment declined from around 12.9% in 2017 to approximately 7% by 2025.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sz="1200" dirty="0"/>
              <a:t>Short-term fluctuations reflect participation dynamics rather than structural job loss.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81200" y="2713273"/>
            <a:ext cx="3840480" cy="12772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1" dirty="0"/>
              <a:t>Female Participation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sz="1200" dirty="0"/>
              <a:t>Female labor force participation increased from 17% in 2017 to over 36% by 2025, exceeding Vision 2030 targets.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sz="1200" dirty="0"/>
              <a:t>This reflects legal, regulatory, and cultural reforms.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0" y="2713273"/>
            <a:ext cx="3840480" cy="14619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1" dirty="0"/>
              <a:t>Policy Interpretation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>
                <a:solidFill>
                  <a:srgbClr val="C00000"/>
                </a:solidFill>
              </a:rPr>
              <a:t>Recent </a:t>
            </a:r>
            <a:r>
              <a:rPr sz="1200" b="1" dirty="0">
                <a:solidFill>
                  <a:srgbClr val="C00000"/>
                </a:solidFill>
              </a:rPr>
              <a:t>unemployment is increasingly driven by matching frictions and skill alignment</a:t>
            </a:r>
            <a:r>
              <a:rPr sz="1200" dirty="0"/>
              <a:t> rather than insufficient job creation.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sz="1200" dirty="0"/>
              <a:t>This marks a transition to a more advanced labor market structure.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981200" y="4083002"/>
            <a:ext cx="1851789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b="1" dirty="0"/>
              <a:t>Table 1: Key Indicators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90A9552E-1006-BF1B-DA4C-7EF0329D9D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6004582"/>
              </p:ext>
            </p:extLst>
          </p:nvPr>
        </p:nvGraphicFramePr>
        <p:xfrm>
          <a:off x="2146351" y="4312029"/>
          <a:ext cx="7685907" cy="23754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99203">
                  <a:extLst>
                    <a:ext uri="{9D8B030D-6E8A-4147-A177-3AD203B41FA5}">
                      <a16:colId xmlns:a16="http://schemas.microsoft.com/office/drawing/2014/main" val="3513003130"/>
                    </a:ext>
                  </a:extLst>
                </a:gridCol>
                <a:gridCol w="1806517">
                  <a:extLst>
                    <a:ext uri="{9D8B030D-6E8A-4147-A177-3AD203B41FA5}">
                      <a16:colId xmlns:a16="http://schemas.microsoft.com/office/drawing/2014/main" val="2846289112"/>
                    </a:ext>
                  </a:extLst>
                </a:gridCol>
                <a:gridCol w="1629957">
                  <a:extLst>
                    <a:ext uri="{9D8B030D-6E8A-4147-A177-3AD203B41FA5}">
                      <a16:colId xmlns:a16="http://schemas.microsoft.com/office/drawing/2014/main" val="1861263952"/>
                    </a:ext>
                  </a:extLst>
                </a:gridCol>
                <a:gridCol w="1950230">
                  <a:extLst>
                    <a:ext uri="{9D8B030D-6E8A-4147-A177-3AD203B41FA5}">
                      <a16:colId xmlns:a16="http://schemas.microsoft.com/office/drawing/2014/main" val="3970555685"/>
                    </a:ext>
                  </a:extLst>
                </a:gridCol>
              </a:tblGrid>
              <a:tr h="26441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Indicator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50800" marB="5080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2016/2017 Baseline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50800" marB="5080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Q1 2025 / Latest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50800" marB="5080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Change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50800" marB="50800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6429495"/>
                  </a:ext>
                </a:extLst>
              </a:tr>
              <a:tr h="24166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Total Labor Force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38100" marB="3810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~13M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38100" marB="3810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~19 M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38100" marB="3810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+45%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38100" marB="38100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7841700"/>
                  </a:ext>
                </a:extLst>
              </a:tr>
              <a:tr h="43044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Overall Unemployment Rate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38100" marB="3810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~5.6%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38100" marB="3810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3.5%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38100" marB="3810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↓ Historic low (2.8%, Q1 2025)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38100" marB="38100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288076"/>
                  </a:ext>
                </a:extLst>
              </a:tr>
              <a:tr h="43038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Saudi National Unemployment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38100" marB="3810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12.8–12.9%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38100" marB="3810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7.2% (Q4 2025)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38100" marB="3810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↓ -5.9pp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38100" marB="38100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2373410"/>
                  </a:ext>
                </a:extLst>
              </a:tr>
              <a:tr h="43044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Saudi Female LFPR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38100" marB="3810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~17%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38100" marB="3810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~35%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38100" marB="3810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↑ +19pp (Historic high 36.3%, Q1 2025)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38100" marB="38100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6418855"/>
                  </a:ext>
                </a:extLst>
              </a:tr>
              <a:tr h="24166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Saudi LFPR (total)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38100" marB="3810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~38%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38100" marB="3810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~50.0%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38100" marB="3810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↑ +13pp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38100" marB="38100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920711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3">
            <a:extLst>
              <a:ext uri="{FF2B5EF4-FFF2-40B4-BE49-F238E27FC236}">
                <a16:creationId xmlns:a16="http://schemas.microsoft.com/office/drawing/2014/main" id="{266F7BB4-15C7-2069-39B9-56847BFD6871}"/>
              </a:ext>
            </a:extLst>
          </p:cNvPr>
          <p:cNvSpPr/>
          <p:nvPr/>
        </p:nvSpPr>
        <p:spPr>
          <a:xfrm>
            <a:off x="1958758" y="3205316"/>
            <a:ext cx="8450180" cy="3303639"/>
          </a:xfrm>
          <a:prstGeom prst="roundRect">
            <a:avLst>
              <a:gd name="adj" fmla="val 4571"/>
            </a:avLst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rgbClr val="FCD34D"/>
            </a:solidFill>
            <a:prstDash val="solid"/>
          </a:ln>
          <a:effectLst>
            <a:outerShdw blurRad="15240" dist="1016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" name="Shape 10">
            <a:extLst>
              <a:ext uri="{FF2B5EF4-FFF2-40B4-BE49-F238E27FC236}">
                <a16:creationId xmlns:a16="http://schemas.microsoft.com/office/drawing/2014/main" id="{F0430256-0F0E-8A12-19E3-E5AB009D6218}"/>
              </a:ext>
            </a:extLst>
          </p:cNvPr>
          <p:cNvSpPr/>
          <p:nvPr/>
        </p:nvSpPr>
        <p:spPr>
          <a:xfrm>
            <a:off x="1932683" y="1123554"/>
            <a:ext cx="8450181" cy="1997437"/>
          </a:xfrm>
          <a:prstGeom prst="roundRect">
            <a:avLst>
              <a:gd name="adj" fmla="val 4000"/>
            </a:avLst>
          </a:prstGeom>
          <a:solidFill>
            <a:srgbClr val="FEF2F2"/>
          </a:solidFill>
          <a:ln w="12700">
            <a:solidFill>
              <a:srgbClr val="FECACA"/>
            </a:solidFill>
            <a:prstDash val="solid"/>
          </a:ln>
          <a:effectLst>
            <a:outerShdw blurRad="15240" dist="1016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981200" y="274321"/>
            <a:ext cx="4746812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b="1" dirty="0"/>
              <a:t>Employment Structure and Segmentation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81200" y="1310641"/>
            <a:ext cx="3840480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 b="1" dirty="0"/>
              <a:t>Sectoral Distribution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sz="1200" dirty="0"/>
              <a:t>Saudi employment is increasingly concentrated in the private sector, 60% of Saudis employed there by 2025.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sz="1200" dirty="0"/>
              <a:t>Non-Saudi workers remain overwhelmingly concentrated in private sector roles.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0" y="1310641"/>
            <a:ext cx="3840480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 b="1" dirty="0"/>
              <a:t>Dual Labor Market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sz="1200" dirty="0"/>
              <a:t>The labor market remains segmented by nationality, with different roles, wages, and career paths for Saudis and expatriates.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sz="1200" dirty="0"/>
              <a:t>However, gradual convergence is observed.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81200" y="3291841"/>
            <a:ext cx="3840480" cy="1354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 b="1" dirty="0"/>
              <a:t>Private Sector Dynamics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sz="1200" b="1" dirty="0"/>
              <a:t>Saudis now occupy </a:t>
            </a:r>
            <a:r>
              <a:rPr sz="1200" dirty="0"/>
              <a:t>a growing share of </a:t>
            </a:r>
            <a:r>
              <a:rPr sz="1200" b="1" dirty="0"/>
              <a:t>medium- and high-skilled roles </a:t>
            </a:r>
            <a:r>
              <a:rPr sz="1200" dirty="0"/>
              <a:t>in the private sector.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sz="1200" dirty="0"/>
              <a:t>This reflects policy-driven structural transformation.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0" y="3291841"/>
            <a:ext cx="3840480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 b="1" dirty="0"/>
              <a:t>Policy Implication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sz="1200" dirty="0"/>
              <a:t>The key challenge is no longer absorption into employment, but </a:t>
            </a:r>
            <a:r>
              <a:rPr sz="1200" b="1" dirty="0">
                <a:solidFill>
                  <a:srgbClr val="C00000"/>
                </a:solidFill>
              </a:rPr>
              <a:t>alignment between workforce skills and private sector demand.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sz="1200" dirty="0"/>
              <a:t>Mismatch becomes central in this context.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49630" y="4739964"/>
            <a:ext cx="3272050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b="1" dirty="0"/>
              <a:t>Table 2: Employment by sector </a:t>
            </a:r>
            <a:r>
              <a:rPr lang="en-US" sz="1200" b="1" dirty="0"/>
              <a:t>(Q4, 2025)</a:t>
            </a:r>
            <a:endParaRPr sz="1200" b="1" dirty="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396ECC5A-5014-B669-1314-97DC15029E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0494168"/>
              </p:ext>
            </p:extLst>
          </p:nvPr>
        </p:nvGraphicFramePr>
        <p:xfrm>
          <a:off x="2647951" y="5217636"/>
          <a:ext cx="7077075" cy="10482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74122">
                  <a:extLst>
                    <a:ext uri="{9D8B030D-6E8A-4147-A177-3AD203B41FA5}">
                      <a16:colId xmlns:a16="http://schemas.microsoft.com/office/drawing/2014/main" val="1159232523"/>
                    </a:ext>
                  </a:extLst>
                </a:gridCol>
                <a:gridCol w="1145799">
                  <a:extLst>
                    <a:ext uri="{9D8B030D-6E8A-4147-A177-3AD203B41FA5}">
                      <a16:colId xmlns:a16="http://schemas.microsoft.com/office/drawing/2014/main" val="3015487530"/>
                    </a:ext>
                  </a:extLst>
                </a:gridCol>
                <a:gridCol w="1618278">
                  <a:extLst>
                    <a:ext uri="{9D8B030D-6E8A-4147-A177-3AD203B41FA5}">
                      <a16:colId xmlns:a16="http://schemas.microsoft.com/office/drawing/2014/main" val="3211406606"/>
                    </a:ext>
                  </a:extLst>
                </a:gridCol>
                <a:gridCol w="1038876">
                  <a:extLst>
                    <a:ext uri="{9D8B030D-6E8A-4147-A177-3AD203B41FA5}">
                      <a16:colId xmlns:a16="http://schemas.microsoft.com/office/drawing/2014/main" val="1076196437"/>
                    </a:ext>
                  </a:extLst>
                </a:gridCol>
              </a:tblGrid>
              <a:tr h="26200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Aft>
                          <a:spcPts val="700"/>
                        </a:spcAft>
                        <a:buNone/>
                      </a:pPr>
                      <a:r>
                        <a:rPr lang="en-US" sz="1150">
                          <a:effectLst/>
                        </a:rPr>
                        <a:t>Sector</a:t>
                      </a:r>
                      <a:endParaRPr lang="en-US" sz="1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Aft>
                          <a:spcPts val="700"/>
                        </a:spcAft>
                        <a:buNone/>
                      </a:pPr>
                      <a:r>
                        <a:rPr lang="en-US" sz="1150">
                          <a:effectLst/>
                        </a:rPr>
                        <a:t>Saudi Total</a:t>
                      </a:r>
                      <a:endParaRPr lang="en-US" sz="1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Aft>
                          <a:spcPts val="700"/>
                        </a:spcAft>
                        <a:buNone/>
                      </a:pPr>
                      <a:r>
                        <a:rPr lang="en-US" sz="1150" dirty="0">
                          <a:effectLst/>
                        </a:rPr>
                        <a:t>Non-Saudi Total</a:t>
                      </a:r>
                      <a:endParaRPr lang="en-US" sz="1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Aft>
                          <a:spcPts val="700"/>
                        </a:spcAft>
                        <a:buNone/>
                      </a:pPr>
                      <a:r>
                        <a:rPr lang="en-US" sz="1150">
                          <a:effectLst/>
                        </a:rPr>
                        <a:t>Total</a:t>
                      </a:r>
                      <a:endParaRPr lang="en-US" sz="1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2268037"/>
                  </a:ext>
                </a:extLst>
              </a:tr>
              <a:tr h="26208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Aft>
                          <a:spcPts val="700"/>
                        </a:spcAft>
                        <a:buNone/>
                      </a:pPr>
                      <a:r>
                        <a:rPr lang="en-US" sz="1150" dirty="0">
                          <a:effectLst/>
                        </a:rPr>
                        <a:t>Governmental</a:t>
                      </a:r>
                      <a:endParaRPr lang="en-US" sz="1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Aft>
                          <a:spcPts val="700"/>
                        </a:spcAft>
                        <a:buNone/>
                      </a:pPr>
                      <a:r>
                        <a:rPr lang="en-US" sz="1300">
                          <a:effectLst/>
                        </a:rPr>
                        <a:t>1,663,729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Aft>
                          <a:spcPts val="700"/>
                        </a:spcAft>
                        <a:buNone/>
                      </a:pPr>
                      <a:r>
                        <a:rPr lang="en-US" sz="1300" dirty="0">
                          <a:effectLst/>
                        </a:rPr>
                        <a:t>160,286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Aft>
                          <a:spcPts val="700"/>
                        </a:spcAft>
                        <a:buNone/>
                      </a:pPr>
                      <a:r>
                        <a:rPr lang="en-US" sz="1300">
                          <a:effectLst/>
                        </a:rPr>
                        <a:t>1,824,015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223885"/>
                  </a:ext>
                </a:extLst>
              </a:tr>
              <a:tr h="26208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Aft>
                          <a:spcPts val="700"/>
                        </a:spcAft>
                        <a:buNone/>
                      </a:pPr>
                      <a:r>
                        <a:rPr lang="en-US" sz="1150">
                          <a:effectLst/>
                        </a:rPr>
                        <a:t>Private</a:t>
                      </a:r>
                      <a:endParaRPr lang="en-US" sz="1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Aft>
                          <a:spcPts val="700"/>
                        </a:spcAft>
                        <a:buNone/>
                      </a:pPr>
                      <a:r>
                        <a:rPr lang="en-US" sz="1300">
                          <a:effectLst/>
                        </a:rPr>
                        <a:t>2,547,615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Aft>
                          <a:spcPts val="700"/>
                        </a:spcAft>
                        <a:buNone/>
                      </a:pPr>
                      <a:r>
                        <a:rPr lang="en-US" sz="1300">
                          <a:effectLst/>
                        </a:rPr>
                        <a:t>10,466,326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Aft>
                          <a:spcPts val="700"/>
                        </a:spcAft>
                        <a:buNone/>
                      </a:pPr>
                      <a:r>
                        <a:rPr lang="en-US" sz="1300">
                          <a:effectLst/>
                        </a:rPr>
                        <a:t>13,013,941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7035139"/>
                  </a:ext>
                </a:extLst>
              </a:tr>
              <a:tr h="26208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Aft>
                          <a:spcPts val="700"/>
                        </a:spcAft>
                        <a:buNone/>
                      </a:pPr>
                      <a:r>
                        <a:rPr lang="en-US" sz="1150">
                          <a:effectLst/>
                        </a:rPr>
                        <a:t>Domestic Workers</a:t>
                      </a:r>
                      <a:endParaRPr lang="en-US" sz="1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Aft>
                          <a:spcPts val="700"/>
                        </a:spcAft>
                        <a:buNone/>
                      </a:pPr>
                      <a:r>
                        <a:rPr lang="en-US" sz="1300">
                          <a:effectLst/>
                        </a:rPr>
                        <a:t>0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Aft>
                          <a:spcPts val="700"/>
                        </a:spcAft>
                        <a:buNone/>
                      </a:pPr>
                      <a:r>
                        <a:rPr lang="en-US" sz="1300">
                          <a:effectLst/>
                        </a:rPr>
                        <a:t>4,196,172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Aft>
                          <a:spcPts val="700"/>
                        </a:spcAft>
                        <a:buNone/>
                      </a:pPr>
                      <a:r>
                        <a:rPr lang="en-US" sz="1300" dirty="0">
                          <a:effectLst/>
                        </a:rPr>
                        <a:t>4,196,172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4780943"/>
                  </a:ext>
                </a:extLst>
              </a:tr>
            </a:tbl>
          </a:graphicData>
        </a:graphic>
      </p:graphicFrame>
      <p:sp>
        <p:nvSpPr>
          <p:cNvPr id="10" name="Rectangle 1">
            <a:extLst>
              <a:ext uri="{FF2B5EF4-FFF2-40B4-BE49-F238E27FC236}">
                <a16:creationId xmlns:a16="http://schemas.microsoft.com/office/drawing/2014/main" id="{39EBEAC3-915D-0F36-1305-4B44682A4F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3650" y="4944095"/>
            <a:ext cx="3671198" cy="815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(Governmental = Government + Public (GOSI-covered))</a:t>
            </a:r>
            <a:endParaRPr lang="en-US" altLang="en-US" sz="600" dirty="0">
              <a:latin typeface="Arial" panose="020B0604020202020204" pitchFamily="34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latin typeface="Arial" panose="020B0604020202020204" pitchFamily="34" charset="0"/>
              </a:rPr>
              <a:t/>
            </a:r>
            <a:br>
              <a:rPr lang="en-US" altLang="en-US" dirty="0">
                <a:latin typeface="Arial" panose="020B0604020202020204" pitchFamily="34" charset="0"/>
              </a:rPr>
            </a:br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4">
            <a:extLst>
              <a:ext uri="{FF2B5EF4-FFF2-40B4-BE49-F238E27FC236}">
                <a16:creationId xmlns:a16="http://schemas.microsoft.com/office/drawing/2014/main" id="{BE02ABF9-1E98-378A-1E6E-136B78BA1870}"/>
              </a:ext>
            </a:extLst>
          </p:cNvPr>
          <p:cNvSpPr/>
          <p:nvPr/>
        </p:nvSpPr>
        <p:spPr>
          <a:xfrm>
            <a:off x="1981201" y="4237703"/>
            <a:ext cx="4114799" cy="2094516"/>
          </a:xfrm>
          <a:prstGeom prst="roundRect">
            <a:avLst>
              <a:gd name="adj" fmla="val 4444"/>
            </a:avLst>
          </a:prstGeom>
          <a:solidFill>
            <a:schemeClr val="accent4">
              <a:lumMod val="20000"/>
              <a:lumOff val="80000"/>
              <a:alpha val="36000"/>
            </a:schemeClr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981201" y="274321"/>
            <a:ext cx="5036956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b="1" dirty="0"/>
              <a:t>Unemployment and Participation Dynamics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81200" y="1234441"/>
            <a:ext cx="3840480" cy="1354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 b="1" dirty="0"/>
              <a:t>Unemployment Trends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sz="1200" dirty="0"/>
              <a:t>Unemployment declined steadily from 2023 to 2025 but showed temporary increases due to labor supply expansion.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sz="1200" dirty="0"/>
              <a:t>These fluctuations reflect dynamic labor market entry patterns.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0" y="1234441"/>
            <a:ext cx="3840480" cy="1354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 b="1" dirty="0"/>
              <a:t>Participation Effects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sz="1200" dirty="0"/>
              <a:t>Participation rates remained around 50%, with short-term changes driving observed unemployment movements.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sz="1200" dirty="0"/>
              <a:t>This highlights the role of labor supply in shaping outcomes.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81200" y="2653666"/>
            <a:ext cx="3840480" cy="1354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 b="1" dirty="0"/>
              <a:t>E/P Ratio Dynamics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sz="1200" dirty="0"/>
              <a:t>Employment-to-population ratios improved until 2025, then declined slightly, indicating temporary absorption constraints.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sz="1200" dirty="0"/>
              <a:t>Recovery suggests underlying stability.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81201" y="4352244"/>
            <a:ext cx="3840480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 b="1" dirty="0"/>
              <a:t>Interpretation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sz="1200" b="1" dirty="0"/>
              <a:t>Saudi labor market dynamics</a:t>
            </a:r>
            <a:r>
              <a:rPr sz="1200" dirty="0"/>
              <a:t> increasingly </a:t>
            </a:r>
            <a:r>
              <a:rPr sz="1200" b="1" dirty="0">
                <a:solidFill>
                  <a:srgbClr val="C00000"/>
                </a:solidFill>
              </a:rPr>
              <a:t>resemble advanced economies where unemployment reflects matching frictions</a:t>
            </a:r>
            <a:r>
              <a:rPr sz="1200" dirty="0"/>
              <a:t>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sz="1200" dirty="0"/>
              <a:t>This shifts </a:t>
            </a:r>
            <a:r>
              <a:rPr sz="1200" u="sng" dirty="0"/>
              <a:t>policy focus toward skills and matching efficiency</a:t>
            </a:r>
            <a:r>
              <a:rPr sz="1200" dirty="0"/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370321" y="3020048"/>
            <a:ext cx="3079689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b="1" dirty="0"/>
              <a:t>Figure 1: </a:t>
            </a:r>
            <a:r>
              <a:rPr lang="en-US" sz="1200" b="1" dirty="0"/>
              <a:t>Recent </a:t>
            </a:r>
            <a:r>
              <a:rPr sz="1200" b="1" dirty="0"/>
              <a:t>Unemployment </a:t>
            </a:r>
            <a:r>
              <a:rPr lang="en-US" sz="1200" b="1" dirty="0"/>
              <a:t>T</a:t>
            </a:r>
            <a:r>
              <a:rPr sz="1200" b="1" dirty="0"/>
              <a:t>rends</a:t>
            </a: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17E7C1AE-6F0D-4BA3-ACE7-4B31AC40CF6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26925330"/>
              </p:ext>
            </p:extLst>
          </p:nvPr>
        </p:nvGraphicFramePr>
        <p:xfrm>
          <a:off x="6370321" y="34290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981201" y="274321"/>
            <a:ext cx="4168129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b="1" dirty="0"/>
              <a:t>Female Participation Transformation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81200" y="1348741"/>
            <a:ext cx="3840480" cy="1615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 b="1" dirty="0"/>
              <a:t>Magnitude of Change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sz="1200" dirty="0"/>
              <a:t>Female labor force participation increased from </a:t>
            </a:r>
            <a:r>
              <a:rPr sz="1200" b="1" dirty="0"/>
              <a:t>20% in 2018 to over 35% by 2025</a:t>
            </a:r>
            <a:r>
              <a:rPr sz="1200" dirty="0"/>
              <a:t>, </a:t>
            </a:r>
            <a:endParaRPr lang="en-US" sz="1200" dirty="0"/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sz="1200" dirty="0"/>
              <a:t>representing one of the </a:t>
            </a:r>
            <a:r>
              <a:rPr sz="1200" u="sng" dirty="0"/>
              <a:t>fastest increases globally</a:t>
            </a:r>
            <a:r>
              <a:rPr sz="1200" dirty="0"/>
              <a:t>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sz="1200" dirty="0"/>
              <a:t>This exceeded initial policy targets.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626941" y="1348741"/>
            <a:ext cx="3840480" cy="17235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 b="1" dirty="0"/>
              <a:t>Drivers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sz="1200" dirty="0"/>
              <a:t>Legal reforms, mobility improvements, workplace protections, and targeted programs such as childcare and transport subsidies contributed to this increase.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sz="1200" dirty="0"/>
              <a:t>Sectoral Saudization policies also played a role.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81200" y="3803120"/>
            <a:ext cx="3840480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 b="1" dirty="0"/>
              <a:t>Implications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sz="1200" dirty="0"/>
              <a:t>This transformation has reshaped labor supply composition and increased demand for new skill sets, particularly in services and digital sectors.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sz="1200" dirty="0"/>
              <a:t>It also increased pressure on matching systems.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26941" y="3803120"/>
            <a:ext cx="3840480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 b="1" dirty="0"/>
              <a:t>Policy Insight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sz="1200" dirty="0"/>
              <a:t>Participation gains must be complemented by improvements in job quality, training access, and matching efficiency to ensure effective skill utilization.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/>
              <a:t>Otherwise,</a:t>
            </a:r>
            <a:r>
              <a:rPr sz="1200" dirty="0"/>
              <a:t> mismatch may persist.</a:t>
            </a:r>
          </a:p>
        </p:txBody>
      </p:sp>
      <p:sp>
        <p:nvSpPr>
          <p:cNvPr id="2" name="Arrow: Right 1">
            <a:extLst>
              <a:ext uri="{FF2B5EF4-FFF2-40B4-BE49-F238E27FC236}">
                <a16:creationId xmlns:a16="http://schemas.microsoft.com/office/drawing/2014/main" id="{B6DAFDDB-EF5E-086B-A51E-0A11614A6E3C}"/>
              </a:ext>
            </a:extLst>
          </p:cNvPr>
          <p:cNvSpPr/>
          <p:nvPr/>
        </p:nvSpPr>
        <p:spPr>
          <a:xfrm flipH="1">
            <a:off x="5947952" y="2059236"/>
            <a:ext cx="844739" cy="3693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B00F29C2-7282-3143-E424-28C4FF2FA17D}"/>
              </a:ext>
            </a:extLst>
          </p:cNvPr>
          <p:cNvSpPr/>
          <p:nvPr/>
        </p:nvSpPr>
        <p:spPr>
          <a:xfrm rot="16200000" flipH="1">
            <a:off x="3735151" y="3304756"/>
            <a:ext cx="614776" cy="390329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4512DC8E-0309-54F9-9766-93A68526911B}"/>
              </a:ext>
            </a:extLst>
          </p:cNvPr>
          <p:cNvSpPr/>
          <p:nvPr/>
        </p:nvSpPr>
        <p:spPr>
          <a:xfrm rot="10800000" flipH="1">
            <a:off x="5947952" y="4387895"/>
            <a:ext cx="844739" cy="3693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Graphic 10" descr="Head with gears outline">
            <a:extLst>
              <a:ext uri="{FF2B5EF4-FFF2-40B4-BE49-F238E27FC236}">
                <a16:creationId xmlns:a16="http://schemas.microsoft.com/office/drawing/2014/main" id="{60E01B41-132B-CAFC-1C39-764AE28A13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0315117" y="4115361"/>
            <a:ext cx="914400" cy="914400"/>
          </a:xfrm>
          <a:prstGeom prst="rect">
            <a:avLst/>
          </a:prstGeom>
        </p:spPr>
      </p:pic>
      <p:pic>
        <p:nvPicPr>
          <p:cNvPr id="13" name="Graphic 12" descr="Decision chart with solid fill">
            <a:extLst>
              <a:ext uri="{FF2B5EF4-FFF2-40B4-BE49-F238E27FC236}">
                <a16:creationId xmlns:a16="http://schemas.microsoft.com/office/drawing/2014/main" id="{689B90F3-8426-4EA4-AF6F-852E760BE8B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1184505" y="4115361"/>
            <a:ext cx="914400" cy="914400"/>
          </a:xfrm>
          <a:prstGeom prst="rect">
            <a:avLst/>
          </a:prstGeom>
        </p:spPr>
      </p:pic>
      <p:pic>
        <p:nvPicPr>
          <p:cNvPr id="15" name="Graphic 14" descr="Upward trend with solid fill">
            <a:extLst>
              <a:ext uri="{FF2B5EF4-FFF2-40B4-BE49-F238E27FC236}">
                <a16:creationId xmlns:a16="http://schemas.microsoft.com/office/drawing/2014/main" id="{8CE602DA-5162-F0C6-6A8A-796BDDD05B8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1121370" y="1732501"/>
            <a:ext cx="914400" cy="914400"/>
          </a:xfrm>
          <a:prstGeom prst="rect">
            <a:avLst/>
          </a:prstGeom>
        </p:spPr>
      </p:pic>
      <p:pic>
        <p:nvPicPr>
          <p:cNvPr id="17" name="Graphic 16" descr="Steering Wheel with solid fill">
            <a:extLst>
              <a:ext uri="{FF2B5EF4-FFF2-40B4-BE49-F238E27FC236}">
                <a16:creationId xmlns:a16="http://schemas.microsoft.com/office/drawing/2014/main" id="{957BC15B-6559-EC20-FAC0-79F970F7CB8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10315117" y="1699454"/>
            <a:ext cx="914400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7">
            <a:extLst>
              <a:ext uri="{FF2B5EF4-FFF2-40B4-BE49-F238E27FC236}">
                <a16:creationId xmlns:a16="http://schemas.microsoft.com/office/drawing/2014/main" id="{5E65B6CA-EDCC-3947-2815-0058C79F9B54}"/>
              </a:ext>
            </a:extLst>
          </p:cNvPr>
          <p:cNvSpPr/>
          <p:nvPr/>
        </p:nvSpPr>
        <p:spPr>
          <a:xfrm>
            <a:off x="2012553" y="1234617"/>
            <a:ext cx="3934411" cy="1405335"/>
          </a:xfrm>
          <a:prstGeom prst="roundRect">
            <a:avLst>
              <a:gd name="adj" fmla="val 2667"/>
            </a:avLst>
          </a:prstGeom>
          <a:solidFill>
            <a:srgbClr val="FEF3C7"/>
          </a:solidFill>
          <a:ln w="12700">
            <a:solidFill>
              <a:srgbClr val="FCD34D"/>
            </a:solidFill>
            <a:prstDash val="solid"/>
          </a:ln>
          <a:effectLst>
            <a:outerShdw blurRad="15240" dist="1016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4">
            <a:extLst>
              <a:ext uri="{FF2B5EF4-FFF2-40B4-BE49-F238E27FC236}">
                <a16:creationId xmlns:a16="http://schemas.microsoft.com/office/drawing/2014/main" id="{AC3EDF0B-40E2-1253-3F14-B24F9B0B9A45}"/>
              </a:ext>
            </a:extLst>
          </p:cNvPr>
          <p:cNvSpPr/>
          <p:nvPr/>
        </p:nvSpPr>
        <p:spPr>
          <a:xfrm>
            <a:off x="6755749" y="1234617"/>
            <a:ext cx="4407064" cy="1659589"/>
          </a:xfrm>
          <a:prstGeom prst="roundRect">
            <a:avLst>
              <a:gd name="adj" fmla="val 2667"/>
            </a:avLst>
          </a:prstGeom>
          <a:solidFill>
            <a:srgbClr val="ECFDF5"/>
          </a:solidFill>
          <a:ln w="12700">
            <a:solidFill>
              <a:srgbClr val="A7F3D0"/>
            </a:solidFill>
            <a:prstDash val="solid"/>
          </a:ln>
          <a:effectLst>
            <a:outerShdw blurRad="15240" dist="1016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4">
            <a:extLst>
              <a:ext uri="{FF2B5EF4-FFF2-40B4-BE49-F238E27FC236}">
                <a16:creationId xmlns:a16="http://schemas.microsoft.com/office/drawing/2014/main" id="{55167993-C359-7EFF-F4F9-6138EE4DC638}"/>
              </a:ext>
            </a:extLst>
          </p:cNvPr>
          <p:cNvSpPr/>
          <p:nvPr/>
        </p:nvSpPr>
        <p:spPr>
          <a:xfrm>
            <a:off x="2012553" y="3308274"/>
            <a:ext cx="4407064" cy="1470276"/>
          </a:xfrm>
          <a:prstGeom prst="roundRect">
            <a:avLst>
              <a:gd name="adj" fmla="val 2667"/>
            </a:avLst>
          </a:prstGeom>
          <a:solidFill>
            <a:srgbClr val="ECFDF5"/>
          </a:solidFill>
          <a:ln w="12700">
            <a:solidFill>
              <a:srgbClr val="A7F3D0"/>
            </a:solidFill>
            <a:prstDash val="solid"/>
          </a:ln>
          <a:effectLst>
            <a:outerShdw blurRad="15240" dist="1016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981200" y="274321"/>
            <a:ext cx="4873450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b="1" dirty="0"/>
              <a:t>Demographic Dynamics: Youth Workforce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81200" y="1347206"/>
            <a:ext cx="3840480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 b="1" dirty="0"/>
              <a:t>Youth Expansion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sz="1200" dirty="0"/>
              <a:t>The share of young workers (15–24) increased from around 10.5% in 2018 to over 14% by 2024.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sz="1200" dirty="0"/>
              <a:t>This reflects demographic momentum.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931744" y="1278380"/>
            <a:ext cx="3840480" cy="1615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 b="1" dirty="0"/>
              <a:t>Skill Implications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sz="1200" dirty="0"/>
              <a:t>Younger cohorts bring </a:t>
            </a:r>
            <a:r>
              <a:rPr sz="1200" b="1" dirty="0">
                <a:solidFill>
                  <a:srgbClr val="C00000"/>
                </a:solidFill>
              </a:rPr>
              <a:t>stronger digital skills and adaptability </a:t>
            </a:r>
            <a:endParaRPr lang="en-US" sz="1200" b="1" dirty="0">
              <a:solidFill>
                <a:srgbClr val="C00000"/>
              </a:solidFill>
            </a:endParaRP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sz="1200" dirty="0"/>
              <a:t>but require </a:t>
            </a:r>
            <a:r>
              <a:rPr sz="1200" u="sng" dirty="0"/>
              <a:t>effective transition mechanisms into employment</a:t>
            </a:r>
            <a:r>
              <a:rPr sz="1200" dirty="0"/>
              <a:t>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sz="1200" u="sng" dirty="0"/>
              <a:t>Mismatch risks are concentrated at entry</a:t>
            </a:r>
            <a:r>
              <a:rPr sz="1200" dirty="0"/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12553" y="3366303"/>
            <a:ext cx="3840480" cy="1354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 b="1" dirty="0"/>
              <a:t>Labor Market Pressure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sz="1200" dirty="0"/>
              <a:t>The growing inflow of young workers increases </a:t>
            </a:r>
            <a:r>
              <a:rPr sz="1200" u="sng" dirty="0"/>
              <a:t>pressure on education systems and employment services</a:t>
            </a:r>
            <a:r>
              <a:rPr sz="1200" dirty="0"/>
              <a:t>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sz="1200" dirty="0"/>
              <a:t>Absorption depends on alignment with demand.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63258" y="4915073"/>
            <a:ext cx="3840480" cy="1354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 b="1" dirty="0">
                <a:solidFill>
                  <a:srgbClr val="C00000"/>
                </a:solidFill>
              </a:rPr>
              <a:t>OIC Relevance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sz="1200" dirty="0"/>
              <a:t>This pattern mirrors many OIC countries, where </a:t>
            </a:r>
            <a:r>
              <a:rPr sz="1200" b="1" dirty="0">
                <a:solidFill>
                  <a:srgbClr val="C00000"/>
                </a:solidFill>
              </a:rPr>
              <a:t>youth bulges create both opportunity and mismatch risks</a:t>
            </a:r>
            <a:r>
              <a:rPr sz="1200" dirty="0"/>
              <a:t>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sz="1200" dirty="0"/>
              <a:t>Policy must integrate demographics into skills strategy.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43299" y="3031325"/>
            <a:ext cx="4068743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b="1" dirty="0"/>
              <a:t>Figure 2: Age distribution</a:t>
            </a:r>
            <a:r>
              <a:rPr lang="en-US" sz="1200" b="1" dirty="0"/>
              <a:t> of employed Saudi workers</a:t>
            </a:r>
            <a:endParaRPr sz="1200" b="1" dirty="0"/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CE82C003-9379-4CAF-9EC9-90F9F24F3C1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19016909"/>
              </p:ext>
            </p:extLst>
          </p:nvPr>
        </p:nvGraphicFramePr>
        <p:xfrm>
          <a:off x="7141176" y="4923849"/>
          <a:ext cx="3472993" cy="16940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BEB774C8-96BC-4B65-0ACE-A2765A5AEFF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40623203"/>
              </p:ext>
            </p:extLst>
          </p:nvPr>
        </p:nvGraphicFramePr>
        <p:xfrm>
          <a:off x="7081356" y="3192415"/>
          <a:ext cx="3592631" cy="18473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Arrow: Right 1">
            <a:extLst>
              <a:ext uri="{FF2B5EF4-FFF2-40B4-BE49-F238E27FC236}">
                <a16:creationId xmlns:a16="http://schemas.microsoft.com/office/drawing/2014/main" id="{1D61769A-1E8D-12CA-F8D7-7F9A270ADE2F}"/>
              </a:ext>
            </a:extLst>
          </p:cNvPr>
          <p:cNvSpPr/>
          <p:nvPr/>
        </p:nvSpPr>
        <p:spPr>
          <a:xfrm rot="16200000" flipH="1">
            <a:off x="3904052" y="2788789"/>
            <a:ext cx="473623" cy="390331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FD909B0D-F08F-AE8F-21FA-EFD5C01E4C6D}"/>
              </a:ext>
            </a:extLst>
          </p:cNvPr>
          <p:cNvSpPr/>
          <p:nvPr/>
        </p:nvSpPr>
        <p:spPr>
          <a:xfrm rot="10800000" flipH="1">
            <a:off x="6085603" y="1939661"/>
            <a:ext cx="531507" cy="3693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7">
            <a:extLst>
              <a:ext uri="{FF2B5EF4-FFF2-40B4-BE49-F238E27FC236}">
                <a16:creationId xmlns:a16="http://schemas.microsoft.com/office/drawing/2014/main" id="{F51764F1-BFB9-A6BF-D6CC-C6947105B008}"/>
              </a:ext>
            </a:extLst>
          </p:cNvPr>
          <p:cNvSpPr/>
          <p:nvPr/>
        </p:nvSpPr>
        <p:spPr>
          <a:xfrm>
            <a:off x="6124972" y="3586476"/>
            <a:ext cx="3923596" cy="1973448"/>
          </a:xfrm>
          <a:prstGeom prst="roundRect">
            <a:avLst>
              <a:gd name="adj" fmla="val 2667"/>
            </a:avLst>
          </a:prstGeom>
          <a:solidFill>
            <a:srgbClr val="FEF3C7"/>
          </a:solidFill>
          <a:ln w="12700">
            <a:solidFill>
              <a:srgbClr val="FCD34D"/>
            </a:solidFill>
            <a:prstDash val="solid"/>
          </a:ln>
          <a:effectLst>
            <a:outerShdw blurRad="15240" dist="1016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10">
            <a:extLst>
              <a:ext uri="{FF2B5EF4-FFF2-40B4-BE49-F238E27FC236}">
                <a16:creationId xmlns:a16="http://schemas.microsoft.com/office/drawing/2014/main" id="{C3C8738C-B291-D50E-070B-09EDCA0BF38B}"/>
              </a:ext>
            </a:extLst>
          </p:cNvPr>
          <p:cNvSpPr/>
          <p:nvPr/>
        </p:nvSpPr>
        <p:spPr>
          <a:xfrm>
            <a:off x="1697908" y="3586476"/>
            <a:ext cx="4280105" cy="1942152"/>
          </a:xfrm>
          <a:prstGeom prst="roundRect">
            <a:avLst>
              <a:gd name="adj" fmla="val 4000"/>
            </a:avLst>
          </a:prstGeom>
          <a:solidFill>
            <a:srgbClr val="FEF2F2"/>
          </a:solidFill>
          <a:ln w="12700">
            <a:solidFill>
              <a:srgbClr val="FECACA"/>
            </a:solidFill>
            <a:prstDash val="solid"/>
          </a:ln>
          <a:effectLst>
            <a:outerShdw blurRad="15240" dist="1016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" name="Shape 4">
            <a:extLst>
              <a:ext uri="{FF2B5EF4-FFF2-40B4-BE49-F238E27FC236}">
                <a16:creationId xmlns:a16="http://schemas.microsoft.com/office/drawing/2014/main" id="{B8648776-F0EC-A081-2976-1C775156617E}"/>
              </a:ext>
            </a:extLst>
          </p:cNvPr>
          <p:cNvSpPr/>
          <p:nvPr/>
        </p:nvSpPr>
        <p:spPr>
          <a:xfrm>
            <a:off x="1697908" y="1174674"/>
            <a:ext cx="8350660" cy="1942152"/>
          </a:xfrm>
          <a:prstGeom prst="roundRect">
            <a:avLst>
              <a:gd name="adj" fmla="val 2667"/>
            </a:avLst>
          </a:prstGeom>
          <a:solidFill>
            <a:srgbClr val="ECFDF5"/>
          </a:solidFill>
          <a:ln w="12700">
            <a:solidFill>
              <a:srgbClr val="A7F3D0"/>
            </a:solidFill>
            <a:prstDash val="solid"/>
          </a:ln>
          <a:effectLst>
            <a:outerShdw blurRad="15240" dist="1016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981200" y="274321"/>
            <a:ext cx="3680816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b="1" dirty="0"/>
              <a:t>Institutional Framework for Skills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81200" y="1329691"/>
            <a:ext cx="3840480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 b="1" dirty="0">
                <a:solidFill>
                  <a:schemeClr val="accent1">
                    <a:lumMod val="50000"/>
                  </a:schemeClr>
                </a:solidFill>
              </a:rPr>
              <a:t>Strategic Architecture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sz="1200" b="1" dirty="0">
                <a:solidFill>
                  <a:srgbClr val="C00000"/>
                </a:solidFill>
              </a:rPr>
              <a:t>Vision 2030 </a:t>
            </a:r>
            <a:r>
              <a:rPr sz="1200" dirty="0"/>
              <a:t>and the Human Capability Development Program define a long-term framework linking skills to economic transformation.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sz="1200" b="1" dirty="0">
                <a:solidFill>
                  <a:srgbClr val="C00000"/>
                </a:solidFill>
              </a:rPr>
              <a:t>Skills policy is embedded in national strategy</a:t>
            </a:r>
            <a:r>
              <a:rPr sz="1200" dirty="0"/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0" y="1329691"/>
            <a:ext cx="3840480" cy="1615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 b="1" dirty="0">
                <a:solidFill>
                  <a:schemeClr val="accent5">
                    <a:lumMod val="75000"/>
                  </a:schemeClr>
                </a:solidFill>
              </a:rPr>
              <a:t>Core Institutions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sz="1200" b="1" dirty="0"/>
              <a:t>MHRSD</a:t>
            </a:r>
            <a:r>
              <a:rPr sz="1200" dirty="0"/>
              <a:t>, </a:t>
            </a:r>
            <a:r>
              <a:rPr sz="1200" b="1" dirty="0"/>
              <a:t>HRDF</a:t>
            </a:r>
            <a:r>
              <a:rPr sz="1200" dirty="0"/>
              <a:t>, </a:t>
            </a:r>
            <a:r>
              <a:rPr lang="en-US" sz="1200" b="1" dirty="0"/>
              <a:t>HCDP</a:t>
            </a:r>
            <a:r>
              <a:rPr lang="en-US" sz="1200" dirty="0"/>
              <a:t> </a:t>
            </a:r>
            <a:r>
              <a:rPr sz="1200" dirty="0"/>
              <a:t>and the </a:t>
            </a:r>
            <a:r>
              <a:rPr sz="1200" b="1" dirty="0"/>
              <a:t>NLO</a:t>
            </a:r>
            <a:r>
              <a:rPr sz="1200" dirty="0"/>
              <a:t> form the core institutional ecosystem.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MEP, Future Work, and remaining ministries support.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sz="1200" dirty="0"/>
              <a:t>These institutions coordinate policy, programs, and data.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81200" y="3606474"/>
            <a:ext cx="3840480" cy="1615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 b="1" dirty="0">
                <a:solidFill>
                  <a:srgbClr val="C00000"/>
                </a:solidFill>
              </a:rPr>
              <a:t>Labor Market Intelligence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sz="1200" dirty="0"/>
              <a:t>NLO integrates survey data, administrative records, and analytical outputs to provide labor market insights.</a:t>
            </a:r>
            <a:endParaRPr lang="en-US" sz="1200" dirty="0"/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GSTAT is the official statistical agency of Saudi Arabia and operates the LFS.</a:t>
            </a:r>
            <a:endParaRPr sz="1200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sz="1200" dirty="0"/>
              <a:t>This improves observability of mismatch.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0" y="3606474"/>
            <a:ext cx="3840480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 b="1" dirty="0"/>
              <a:t>Policy Advantage</a:t>
            </a: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sz="1200" dirty="0"/>
              <a:t>The </a:t>
            </a:r>
            <a:r>
              <a:rPr sz="1200" u="sng" dirty="0"/>
              <a:t>integration of data and institutions allows for more evidence-based and responsive policymaking</a:t>
            </a:r>
            <a:r>
              <a:rPr sz="1200" dirty="0"/>
              <a:t>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sz="1200" dirty="0"/>
              <a:t>This is a key strength of the Saudi system.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702</TotalTime>
  <Words>2016</Words>
  <Application>Microsoft Office PowerPoint</Application>
  <PresentationFormat>Geniş ekran</PresentationFormat>
  <Paragraphs>286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5" baseType="lpstr">
      <vt:lpstr>Aptos</vt:lpstr>
      <vt:lpstr>Aptos Display</vt:lpstr>
      <vt:lpstr>Arial</vt:lpstr>
      <vt:lpstr>Cambria</vt:lpstr>
      <vt:lpstr>Century Gothic</vt:lpstr>
      <vt:lpstr>Garamond</vt:lpstr>
      <vt:lpstr>Times New Roman</vt:lpstr>
      <vt:lpstr>Savon</vt:lpstr>
      <vt:lpstr>The Roadmap for Preventing the Skill Mismatch in the Labor Markets of the OIC Member Countries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Thank you!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Roadmap for Preventing the Skill Mismatch in the Labor Markets of the OIC Member Countries</dc:title>
  <dc:subject/>
  <dc:creator>Mehmet Soytas</dc:creator>
  <cp:keywords/>
  <dc:description>generated using python-pptx</dc:description>
  <cp:lastModifiedBy>MİNE DEMİR</cp:lastModifiedBy>
  <cp:revision>99</cp:revision>
  <dcterms:created xsi:type="dcterms:W3CDTF">2013-01-27T09:14:16Z</dcterms:created>
  <dcterms:modified xsi:type="dcterms:W3CDTF">2026-04-20T08:01:41Z</dcterms:modified>
  <cp:category/>
</cp:coreProperties>
</file>