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85" r:id="rId4"/>
    <p:sldId id="287" r:id="rId5"/>
    <p:sldId id="291" r:id="rId6"/>
    <p:sldId id="293" r:id="rId7"/>
    <p:sldId id="294" r:id="rId8"/>
    <p:sldId id="296" r:id="rId9"/>
    <p:sldId id="295" r:id="rId10"/>
    <p:sldId id="297" r:id="rId11"/>
    <p:sldId id="298" r:id="rId12"/>
    <p:sldId id="300" r:id="rId13"/>
    <p:sldId id="301" r:id="rId14"/>
    <p:sldId id="302" r:id="rId15"/>
    <p:sldId id="304" r:id="rId16"/>
    <p:sldId id="305" r:id="rId17"/>
    <p:sldId id="307" r:id="rId18"/>
    <p:sldId id="308" r:id="rId19"/>
    <p:sldId id="306" r:id="rId20"/>
    <p:sldId id="309" r:id="rId21"/>
    <p:sldId id="310" r:id="rId22"/>
    <p:sldId id="313" r:id="rId23"/>
    <p:sldId id="314" r:id="rId24"/>
    <p:sldId id="315" r:id="rId25"/>
    <p:sldId id="316" r:id="rId26"/>
    <p:sldId id="317" r:id="rId27"/>
    <p:sldId id="318" r:id="rId28"/>
    <p:sldId id="319" r:id="rId29"/>
    <p:sldId id="280" r:id="rId3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B85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p:restoredTop sz="96809" autoAdjust="0"/>
  </p:normalViewPr>
  <p:slideViewPr>
    <p:cSldViewPr snapToGrid="0" snapToObjects="1">
      <p:cViewPr varScale="1">
        <p:scale>
          <a:sx n="163" d="100"/>
          <a:sy n="163" d="100"/>
        </p:scale>
        <p:origin x="120"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801564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3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108201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21271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860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240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1781260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361207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200" dirty="0" smtClean="0">
              <a:effectLst/>
              <a:latin typeface="+mj-lt"/>
              <a:ea typeface="+mj-ea"/>
              <a:cs typeface="+mj-cs"/>
              <a:sym typeface="Calibri"/>
            </a:endParaRPr>
          </a:p>
        </p:txBody>
      </p:sp>
    </p:spTree>
    <p:extLst>
      <p:ext uri="{BB962C8B-B14F-4D97-AF65-F5344CB8AC3E}">
        <p14:creationId xmlns:p14="http://schemas.microsoft.com/office/powerpoint/2010/main" val="3478989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0709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296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860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200" noProof="0" dirty="0" smtClean="0">
              <a:effectLst/>
              <a:latin typeface="+mj-lt"/>
              <a:ea typeface="+mj-ea"/>
              <a:cs typeface="+mj-cs"/>
              <a:sym typeface="Calibri"/>
            </a:endParaRPr>
          </a:p>
        </p:txBody>
      </p:sp>
    </p:spTree>
    <p:extLst>
      <p:ext uri="{BB962C8B-B14F-4D97-AF65-F5344CB8AC3E}">
        <p14:creationId xmlns:p14="http://schemas.microsoft.com/office/powerpoint/2010/main" val="394042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smtClean="0"/>
          </a:p>
        </p:txBody>
      </p:sp>
    </p:spTree>
    <p:extLst>
      <p:ext uri="{BB962C8B-B14F-4D97-AF65-F5344CB8AC3E}">
        <p14:creationId xmlns:p14="http://schemas.microsoft.com/office/powerpoint/2010/main" val="16185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222323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baseline="0" noProof="0" dirty="0" smtClean="0"/>
          </a:p>
        </p:txBody>
      </p:sp>
    </p:spTree>
    <p:extLst>
      <p:ext uri="{BB962C8B-B14F-4D97-AF65-F5344CB8AC3E}">
        <p14:creationId xmlns:p14="http://schemas.microsoft.com/office/powerpoint/2010/main" val="762017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302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112742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sz="1200" noProof="0" dirty="0" smtClean="0">
              <a:effectLst/>
              <a:latin typeface="+mj-lt"/>
              <a:ea typeface="+mj-ea"/>
              <a:cs typeface="+mj-cs"/>
              <a:sym typeface="Calibri"/>
            </a:endParaRPr>
          </a:p>
        </p:txBody>
      </p:sp>
    </p:spTree>
    <p:extLst>
      <p:ext uri="{BB962C8B-B14F-4D97-AF65-F5344CB8AC3E}">
        <p14:creationId xmlns:p14="http://schemas.microsoft.com/office/powerpoint/2010/main" val="427297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smtClean="0"/>
          </a:p>
        </p:txBody>
      </p:sp>
    </p:spTree>
    <p:extLst>
      <p:ext uri="{BB962C8B-B14F-4D97-AF65-F5344CB8AC3E}">
        <p14:creationId xmlns:p14="http://schemas.microsoft.com/office/powerpoint/2010/main" val="415839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smtClean="0"/>
          </a:p>
        </p:txBody>
      </p:sp>
    </p:spTree>
    <p:extLst>
      <p:ext uri="{BB962C8B-B14F-4D97-AF65-F5344CB8AC3E}">
        <p14:creationId xmlns:p14="http://schemas.microsoft.com/office/powerpoint/2010/main" val="133845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487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noProof="0" dirty="0" smtClean="0"/>
          </a:p>
        </p:txBody>
      </p:sp>
    </p:spTree>
    <p:extLst>
      <p:ext uri="{BB962C8B-B14F-4D97-AF65-F5344CB8AC3E}">
        <p14:creationId xmlns:p14="http://schemas.microsoft.com/office/powerpoint/2010/main" val="149474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val="30049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841772"/>
            <a:ext cx="7772400" cy="1790701"/>
          </a:xfrm>
          <a:prstGeom prst="rect">
            <a:avLst/>
          </a:prstGeom>
        </p:spPr>
        <p:txBody>
          <a:bodyPr anchor="b"/>
          <a:lstStyle>
            <a:lvl1pPr algn="ctr">
              <a:defRPr sz="4500"/>
            </a:lvl1pPr>
          </a:lstStyle>
          <a:p>
            <a:r>
              <a:t>Title Text</a:t>
            </a:r>
          </a:p>
        </p:txBody>
      </p:sp>
      <p:sp>
        <p:nvSpPr>
          <p:cNvPr id="12" name="Body Level One…"/>
          <p:cNvSpPr>
            <a:spLocks noGrp="1"/>
          </p:cNvSpPr>
          <p:nvPr>
            <p:ph type="body" sz="quarter" idx="1"/>
          </p:nvPr>
        </p:nvSpPr>
        <p:spPr>
          <a:xfrm>
            <a:off x="1143000" y="2701528"/>
            <a:ext cx="6858000" cy="1241822"/>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aşlık ve Dikey Metin">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ikey Başlık ve Metin">
    <p:spTree>
      <p:nvGrpSpPr>
        <p:cNvPr id="1" name=""/>
        <p:cNvGrpSpPr/>
        <p:nvPr/>
      </p:nvGrpSpPr>
      <p:grpSpPr>
        <a:xfrm>
          <a:off x="0" y="0"/>
          <a:ext cx="0" cy="0"/>
          <a:chOff x="0" y="0"/>
          <a:chExt cx="0" cy="0"/>
        </a:xfrm>
      </p:grpSpPr>
      <p:sp>
        <p:nvSpPr>
          <p:cNvPr id="101" name="Title Text"/>
          <p:cNvSpPr>
            <a:spLocks noGrp="1"/>
          </p:cNvSpPr>
          <p:nvPr>
            <p:ph type="title"/>
          </p:nvPr>
        </p:nvSpPr>
        <p:spPr>
          <a:xfrm>
            <a:off x="6543676" y="273844"/>
            <a:ext cx="1971675" cy="4358879"/>
          </a:xfrm>
          <a:prstGeom prst="rect">
            <a:avLst/>
          </a:prstGeom>
        </p:spPr>
        <p:txBody>
          <a:bodyPr/>
          <a:lstStyle/>
          <a:p>
            <a:r>
              <a:t>Title Text</a:t>
            </a:r>
          </a:p>
        </p:txBody>
      </p:sp>
      <p:sp>
        <p:nvSpPr>
          <p:cNvPr id="102" name="Body Level One…"/>
          <p:cNvSpPr>
            <a:spLocks noGrp="1"/>
          </p:cNvSpPr>
          <p:nvPr>
            <p:ph type="body" idx="1"/>
          </p:nvPr>
        </p:nvSpPr>
        <p:spPr>
          <a:xfrm>
            <a:off x="628651" y="273844"/>
            <a:ext cx="5800725" cy="43588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ölüm Üstbilgisi">
    <p:spTree>
      <p:nvGrpSpPr>
        <p:cNvPr id="1" name=""/>
        <p:cNvGrpSpPr/>
        <p:nvPr/>
      </p:nvGrpSpPr>
      <p:grpSpPr>
        <a:xfrm>
          <a:off x="0" y="0"/>
          <a:ext cx="0" cy="0"/>
          <a:chOff x="0" y="0"/>
          <a:chExt cx="0" cy="0"/>
        </a:xfrm>
      </p:grpSpPr>
      <p:sp>
        <p:nvSpPr>
          <p:cNvPr id="29" name="Title Text"/>
          <p:cNvSpPr>
            <a:spLocks noGrp="1"/>
          </p:cNvSpPr>
          <p:nvPr>
            <p:ph type="title"/>
          </p:nvPr>
        </p:nvSpPr>
        <p:spPr>
          <a:xfrm>
            <a:off x="623888" y="1282305"/>
            <a:ext cx="7886701" cy="2139553"/>
          </a:xfrm>
          <a:prstGeom prst="rect">
            <a:avLst/>
          </a:prstGeom>
        </p:spPr>
        <p:txBody>
          <a:bodyPr anchor="b"/>
          <a:lstStyle>
            <a:lvl1pPr>
              <a:defRPr sz="4500"/>
            </a:lvl1pPr>
          </a:lstStyle>
          <a:p>
            <a:r>
              <a:t>Title Text</a:t>
            </a:r>
          </a:p>
        </p:txBody>
      </p:sp>
      <p:sp>
        <p:nvSpPr>
          <p:cNvPr id="30" name="Body Level One…"/>
          <p:cNvSpPr>
            <a:spLocks noGrp="1"/>
          </p:cNvSpPr>
          <p:nvPr>
            <p:ph type="body" sz="quarter" idx="1"/>
          </p:nvPr>
        </p:nvSpPr>
        <p:spPr>
          <a:xfrm>
            <a:off x="623888" y="3442098"/>
            <a:ext cx="7886701" cy="1125141"/>
          </a:xfrm>
          <a:prstGeom prst="rect">
            <a:avLst/>
          </a:prstGeom>
        </p:spPr>
        <p:txBody>
          <a:bodyPr/>
          <a:lstStyle>
            <a:lvl1pPr marL="0" indent="0">
              <a:buSzTx/>
              <a:buFontTx/>
              <a:buNone/>
              <a:defRPr sz="1800"/>
            </a:lvl1pPr>
            <a:lvl2pPr marL="0" indent="342900">
              <a:buSzTx/>
              <a:buFontTx/>
              <a:buNone/>
              <a:defRPr sz="1800"/>
            </a:lvl2pPr>
            <a:lvl3pPr marL="0" indent="685800">
              <a:buSzTx/>
              <a:buFontTx/>
              <a:buNone/>
              <a:defRPr sz="1800"/>
            </a:lvl3pPr>
            <a:lvl4pPr marL="0" indent="1028700">
              <a:buSzTx/>
              <a:buFontTx/>
              <a:buNone/>
              <a:defRPr sz="1800"/>
            </a:lvl4pPr>
            <a:lvl5pPr marL="0" indent="13716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ki İçerik">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628650" y="1369219"/>
            <a:ext cx="3886200" cy="32635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Karşılaştırma">
    <p:spTree>
      <p:nvGrpSpPr>
        <p:cNvPr id="1" name=""/>
        <p:cNvGrpSpPr/>
        <p:nvPr/>
      </p:nvGrpSpPr>
      <p:grpSpPr>
        <a:xfrm>
          <a:off x="0" y="0"/>
          <a:ext cx="0" cy="0"/>
          <a:chOff x="0" y="0"/>
          <a:chExt cx="0" cy="0"/>
        </a:xfrm>
      </p:grpSpPr>
      <p:sp>
        <p:nvSpPr>
          <p:cNvPr id="47" name="Title Text"/>
          <p:cNvSpPr>
            <a:spLocks noGrp="1"/>
          </p:cNvSpPr>
          <p:nvPr>
            <p:ph type="title"/>
          </p:nvPr>
        </p:nvSpPr>
        <p:spPr>
          <a:xfrm>
            <a:off x="629842" y="273844"/>
            <a:ext cx="7886701" cy="994173"/>
          </a:xfrm>
          <a:prstGeom prst="rect">
            <a:avLst/>
          </a:prstGeom>
        </p:spPr>
        <p:txBody>
          <a:bodyPr/>
          <a:lstStyle/>
          <a:p>
            <a:r>
              <a:t>Title Text</a:t>
            </a:r>
          </a:p>
        </p:txBody>
      </p:sp>
      <p:sp>
        <p:nvSpPr>
          <p:cNvPr id="48" name="Body Level One…"/>
          <p:cNvSpPr>
            <a:spLocks noGrp="1"/>
          </p:cNvSpPr>
          <p:nvPr>
            <p:ph type="body" sz="quarter" idx="1"/>
          </p:nvPr>
        </p:nvSpPr>
        <p:spPr>
          <a:xfrm>
            <a:off x="629842" y="1260873"/>
            <a:ext cx="3868341" cy="617935"/>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29150" y="1260873"/>
            <a:ext cx="3887393" cy="617935"/>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7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73" name="Body Level One…"/>
          <p:cNvSpPr>
            <a:spLocks noGrp="1"/>
          </p:cNvSpPr>
          <p:nvPr>
            <p:ph type="body" sz="half" idx="1"/>
          </p:nvPr>
        </p:nvSpPr>
        <p:spPr>
          <a:xfrm>
            <a:off x="3887392" y="740569"/>
            <a:ext cx="4629151" cy="3655220"/>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29840" y="1543050"/>
            <a:ext cx="2949180" cy="2858691"/>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8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83" name="Picture Placeholder 2"/>
          <p:cNvSpPr>
            <a:spLocks noGrp="1"/>
          </p:cNvSpPr>
          <p:nvPr>
            <p:ph type="pic" sz="half" idx="13"/>
          </p:nvPr>
        </p:nvSpPr>
        <p:spPr>
          <a:xfrm>
            <a:off x="3887392" y="740569"/>
            <a:ext cx="4629151" cy="365522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629841" y="1543050"/>
            <a:ext cx="2949178" cy="2858691"/>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28650" y="273844"/>
            <a:ext cx="7886700" cy="99417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a:spLocks noGrp="1"/>
          </p:cNvSpPr>
          <p:nvPr>
            <p:ph type="body" idx="1"/>
          </p:nvPr>
        </p:nvSpPr>
        <p:spPr>
          <a:xfrm>
            <a:off x="628650" y="1369219"/>
            <a:ext cx="7886700" cy="326350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288368" y="4788770"/>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9pPr>
    </p:bodyStyle>
    <p:otherStyle>
      <a:lvl1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1pPr>
      <a:lvl2pPr marL="0" marR="0" indent="3429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2pPr>
      <a:lvl3pPr marL="0" marR="0" indent="6858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3pPr>
      <a:lvl4pPr marL="0" marR="0" indent="10287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4pPr>
      <a:lvl5pPr marL="0" marR="0" indent="13716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5pPr>
      <a:lvl6pPr marL="0" marR="0" indent="17145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6pPr>
      <a:lvl7pPr marL="0" marR="0" indent="20574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7pPr>
      <a:lvl8pPr marL="0" marR="0" indent="24003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8pPr>
      <a:lvl9pPr marL="0" marR="0" indent="27432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Metin kutusu 5"/>
          <p:cNvSpPr/>
          <p:nvPr/>
        </p:nvSpPr>
        <p:spPr>
          <a:xfrm>
            <a:off x="1478280" y="2430948"/>
            <a:ext cx="6486526" cy="55399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gn="ctr">
              <a:defRPr sz="4000" b="1"/>
            </a:lvl1pPr>
          </a:lstStyle>
          <a:p>
            <a:r>
              <a:rPr lang="en-US" sz="3000" dirty="0">
                <a:latin typeface="Avenir Next Demi Bold"/>
              </a:rPr>
              <a:t>Reporting and Monitoring</a:t>
            </a:r>
          </a:p>
        </p:txBody>
      </p:sp>
      <p:pic>
        <p:nvPicPr>
          <p:cNvPr id="114" name="Picture 1" descr="Picture 1"/>
          <p:cNvPicPr>
            <a:picLocks noChangeAspect="1"/>
          </p:cNvPicPr>
          <p:nvPr/>
        </p:nvPicPr>
        <p:blipFill>
          <a:blip r:embed="rId3">
            <a:extLst/>
          </a:blip>
          <a:stretch>
            <a:fillRect/>
          </a:stretch>
        </p:blipFill>
        <p:spPr>
          <a:xfrm>
            <a:off x="2709863" y="1298114"/>
            <a:ext cx="3638551" cy="1244353"/>
          </a:xfrm>
          <a:prstGeom prst="rect">
            <a:avLst/>
          </a:prstGeom>
          <a:ln w="12700">
            <a:miter lim="400000"/>
          </a:ln>
        </p:spPr>
      </p:pic>
      <p:sp>
        <p:nvSpPr>
          <p:cNvPr id="115" name="Triangle"/>
          <p:cNvSpPr/>
          <p:nvPr/>
        </p:nvSpPr>
        <p:spPr>
          <a:xfrm rot="10800000" flipH="1">
            <a:off x="0" y="-4948"/>
            <a:ext cx="914400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6" name="Triangle"/>
          <p:cNvSpPr/>
          <p:nvPr/>
        </p:nvSpPr>
        <p:spPr>
          <a:xfrm flipH="1">
            <a:off x="-136359" y="4622296"/>
            <a:ext cx="9280357"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7" name="March 13th, 2019"/>
          <p:cNvSpPr/>
          <p:nvPr/>
        </p:nvSpPr>
        <p:spPr>
          <a:xfrm>
            <a:off x="335560" y="124205"/>
            <a:ext cx="1016623" cy="276999"/>
          </a:xfrm>
          <a:prstGeom prst="rect">
            <a:avLst/>
          </a:prstGeom>
          <a:ln w="12700">
            <a:miter lim="400000"/>
          </a:ln>
          <a:extLst>
            <a:ext uri="{C572A759-6A51-4108-AA02-DFA0A04FC94B}">
              <ma14:wrappingTextBoxFlag xmlns:ma14="http://schemas.microsoft.com/office/mac/drawingml/2011/main" xmlns="" val="1"/>
            </a:ext>
          </a:extLst>
        </p:spPr>
        <p:txBody>
          <a:bodyPr wrap="none" lIns="34289" rIns="34289">
            <a:spAutoFit/>
          </a:bodyPr>
          <a:lstStyle/>
          <a:p>
            <a:pPr algn="ctr">
              <a:defRPr sz="1600" i="1">
                <a:solidFill>
                  <a:srgbClr val="FFFFFF"/>
                </a:solidFill>
              </a:defRPr>
            </a:pPr>
            <a:r>
              <a:rPr lang="tr-TR" sz="1200" dirty="0" smtClean="0">
                <a:latin typeface="Avenir Next" charset="0"/>
                <a:ea typeface="Avenir Next" charset="0"/>
                <a:cs typeface="Avenir Next" charset="0"/>
              </a:rPr>
              <a:t>April 8</a:t>
            </a:r>
            <a:r>
              <a:rPr lang="tr-TR" sz="1200" baseline="30000" dirty="0" smtClean="0">
                <a:latin typeface="Avenir Next" charset="0"/>
                <a:ea typeface="Avenir Next" charset="0"/>
                <a:cs typeface="Avenir Next" charset="0"/>
              </a:rPr>
              <a:t>th</a:t>
            </a:r>
            <a:r>
              <a:rPr lang="tr-TR" sz="1200" dirty="0">
                <a:latin typeface="Avenir Next" charset="0"/>
                <a:ea typeface="Avenir Next" charset="0"/>
                <a:cs typeface="Avenir Next" charset="0"/>
              </a:rPr>
              <a:t>, </a:t>
            </a:r>
            <a:r>
              <a:rPr lang="tr-TR" sz="1200" dirty="0" smtClean="0">
                <a:latin typeface="Avenir Next" charset="0"/>
                <a:ea typeface="Avenir Next" charset="0"/>
                <a:cs typeface="Avenir Next" charset="0"/>
              </a:rPr>
              <a:t>2026</a:t>
            </a:r>
            <a:endParaRPr lang="tr-TR" sz="1200" dirty="0">
              <a:latin typeface="Avenir Next" charset="0"/>
              <a:ea typeface="Avenir Next" charset="0"/>
              <a:cs typeface="Avenir Next" charset="0"/>
            </a:endParaRPr>
          </a:p>
        </p:txBody>
      </p:sp>
      <p:sp>
        <p:nvSpPr>
          <p:cNvPr id="118" name="Metin kutusu 4"/>
          <p:cNvSpPr/>
          <p:nvPr/>
        </p:nvSpPr>
        <p:spPr>
          <a:xfrm>
            <a:off x="6040737" y="4807824"/>
            <a:ext cx="3243263" cy="265457"/>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gn="ctr">
              <a:defRPr sz="1500" b="1">
                <a:solidFill>
                  <a:srgbClr val="FFFFFF"/>
                </a:solidFill>
              </a:defRPr>
            </a:lvl1pPr>
          </a:lstStyle>
          <a:p>
            <a:r>
              <a:rPr lang="tr-TR" sz="1125" b="0" i="1" dirty="0" err="1">
                <a:latin typeface="Avenir Next" charset="0"/>
                <a:ea typeface="Avenir Next" charset="0"/>
                <a:cs typeface="Avenir Next" charset="0"/>
              </a:rPr>
              <a:t>programs</a:t>
            </a:r>
            <a:r>
              <a:rPr lang="en-US" sz="1125" b="0" i="1" dirty="0">
                <a:latin typeface="Avenir Next" charset="0"/>
                <a:ea typeface="Avenir Next" charset="0"/>
                <a:cs typeface="Avenir Next" charset="0"/>
              </a:rPr>
              <a:t>.comcec.org</a:t>
            </a:r>
          </a:p>
        </p:txBody>
      </p:sp>
      <p:sp>
        <p:nvSpPr>
          <p:cNvPr id="10" name="Metin kutusu 5"/>
          <p:cNvSpPr/>
          <p:nvPr/>
        </p:nvSpPr>
        <p:spPr>
          <a:xfrm>
            <a:off x="5198772" y="2841011"/>
            <a:ext cx="1902434" cy="55399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lvl1pPr algn="ctr">
              <a:defRPr sz="4000" b="1"/>
            </a:lvl1pPr>
          </a:lstStyle>
          <a:p>
            <a:pPr algn="r"/>
            <a:r>
              <a:rPr lang="tr-TR" sz="1500" b="0" dirty="0" smtClean="0">
                <a:latin typeface="Avenir Next Medium" charset="0"/>
                <a:ea typeface="Avenir Next Medium" charset="0"/>
                <a:cs typeface="Avenir Next Medium" charset="0"/>
              </a:rPr>
              <a:t>Ali ORUÇ</a:t>
            </a:r>
          </a:p>
          <a:p>
            <a:pPr algn="r"/>
            <a:r>
              <a:rPr lang="tr-TR" sz="1500" b="0" i="1" dirty="0" err="1" smtClean="0">
                <a:latin typeface="Avenir Next" charset="0"/>
                <a:ea typeface="Avenir Next" charset="0"/>
                <a:cs typeface="Avenir Next" charset="0"/>
              </a:rPr>
              <a:t>Expert</a:t>
            </a:r>
            <a:endParaRPr lang="en-US" sz="1500" b="0" i="1" dirty="0">
              <a:latin typeface="Avenir Next" charset="0"/>
              <a:ea typeface="Avenir Next" charset="0"/>
              <a:cs typeface="Avenir Next"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4" name="Rectangle 3"/>
          <p:cNvSpPr/>
          <p:nvPr/>
        </p:nvSpPr>
        <p:spPr>
          <a:xfrm>
            <a:off x="140059" y="4534925"/>
            <a:ext cx="814647" cy="261610"/>
          </a:xfrm>
          <a:prstGeom prst="rect">
            <a:avLst/>
          </a:prstGeom>
        </p:spPr>
        <p:txBody>
          <a:bodyPr wrap="none">
            <a:spAutoFit/>
          </a:bodyPr>
          <a:lstStyle/>
          <a:p>
            <a:r>
              <a:rPr lang="en-US" sz="1100" b="1" dirty="0">
                <a:latin typeface="Avenir Next Demi Bold" charset="0"/>
                <a:ea typeface="Avenir Next Demi Bold" charset="0"/>
                <a:cs typeface="Avenir Next Demi Bold" charset="0"/>
              </a:rPr>
              <a:t>COMCEC</a:t>
            </a:r>
          </a:p>
        </p:txBody>
      </p:sp>
      <p:sp>
        <p:nvSpPr>
          <p:cNvPr id="16" name="Rectangle 15"/>
          <p:cNvSpPr/>
          <p:nvPr/>
        </p:nvSpPr>
        <p:spPr>
          <a:xfrm>
            <a:off x="47172" y="4687325"/>
            <a:ext cx="997388" cy="338554"/>
          </a:xfrm>
          <a:prstGeom prst="rect">
            <a:avLst/>
          </a:prstGeom>
        </p:spPr>
        <p:txBody>
          <a:bodyPr wrap="none">
            <a:spAutoFit/>
          </a:bodyPr>
          <a:lstStyle/>
          <a:p>
            <a:pPr algn="ctr"/>
            <a:r>
              <a:rPr lang="en-US" sz="800" dirty="0" smtClean="0">
                <a:latin typeface="Avenir Next" charset="0"/>
                <a:ea typeface="Avenir Next" charset="0"/>
                <a:cs typeface="Avenir Next" charset="0"/>
              </a:rPr>
              <a:t>COORDINATION</a:t>
            </a:r>
          </a:p>
          <a:p>
            <a:pPr algn="ctr"/>
            <a:r>
              <a:rPr lang="en-US" sz="800" dirty="0" smtClean="0">
                <a:latin typeface="Avenir Next" charset="0"/>
                <a:ea typeface="Avenir Next" charset="0"/>
                <a:cs typeface="Avenir Next" charset="0"/>
              </a:rPr>
              <a:t>OFFICE</a:t>
            </a:r>
            <a:endParaRPr lang="en-US" sz="800" dirty="0">
              <a:latin typeface="Avenir Next" charset="0"/>
              <a:ea typeface="Avenir Next" charset="0"/>
              <a:cs typeface="Avenir Next" charset="0"/>
            </a:endParaRPr>
          </a:p>
        </p:txBody>
      </p:sp>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706" y="3936068"/>
            <a:ext cx="1215729" cy="1015818"/>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10</a:t>
            </a:fld>
            <a:endParaRPr lang="uk-UA" sz="1125" dirty="0">
              <a:solidFill>
                <a:schemeClr val="bg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6" name="Resim 2" descr="Resim 2"/>
          <p:cNvPicPr>
            <a:picLocks noChangeAspect="1"/>
          </p:cNvPicPr>
          <p:nvPr/>
        </p:nvPicPr>
        <p:blipFill>
          <a:blip r:embed="rId3">
            <a:extLst/>
          </a:blip>
          <a:stretch>
            <a:fillRect/>
          </a:stretch>
        </p:blipFill>
        <p:spPr>
          <a:xfrm>
            <a:off x="198145" y="67757"/>
            <a:ext cx="8603777" cy="4315664"/>
          </a:xfrm>
          <a:prstGeom prst="rect">
            <a:avLst/>
          </a:prstGeom>
          <a:ln w="12700">
            <a:miter lim="400000"/>
          </a:ln>
        </p:spPr>
      </p:pic>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27850223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11</a:t>
            </a:fld>
            <a:endParaRPr lang="uk-UA" sz="1125" dirty="0">
              <a:solidFill>
                <a:schemeClr val="bg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7" name="Resim 2" descr="Resim 2"/>
          <p:cNvPicPr>
            <a:picLocks noChangeAspect="1"/>
          </p:cNvPicPr>
          <p:nvPr/>
        </p:nvPicPr>
        <p:blipFill>
          <a:blip r:embed="rId3">
            <a:extLst/>
          </a:blip>
          <a:stretch>
            <a:fillRect/>
          </a:stretch>
        </p:blipFill>
        <p:spPr>
          <a:xfrm>
            <a:off x="385012" y="98781"/>
            <a:ext cx="8135906" cy="4238096"/>
          </a:xfrm>
          <a:prstGeom prst="rect">
            <a:avLst/>
          </a:prstGeom>
          <a:ln w="12700">
            <a:miter lim="400000"/>
          </a:ln>
        </p:spPr>
      </p:pic>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198177962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12</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grpSp>
        <p:nvGrpSpPr>
          <p:cNvPr id="17" name="Rectangle"/>
          <p:cNvGrpSpPr/>
          <p:nvPr/>
        </p:nvGrpSpPr>
        <p:grpSpPr>
          <a:xfrm>
            <a:off x="4283242" y="-93795"/>
            <a:ext cx="4633035" cy="1410117"/>
            <a:chOff x="0" y="0"/>
            <a:chExt cx="4538940" cy="1880155"/>
          </a:xfrm>
        </p:grpSpPr>
        <p:sp>
          <p:nvSpPr>
            <p:cNvPr id="18" name="Rectangle"/>
            <p:cNvSpPr/>
            <p:nvPr/>
          </p:nvSpPr>
          <p:spPr>
            <a:xfrm>
              <a:off x="914400" y="876300"/>
              <a:ext cx="281174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9" name="Rectangle" descr="Rectangle"/>
            <p:cNvPicPr>
              <a:picLocks/>
            </p:cNvPicPr>
            <p:nvPr/>
          </p:nvPicPr>
          <p:blipFill>
            <a:blip r:embed="rId4">
              <a:extLst/>
            </a:blip>
            <a:stretch>
              <a:fillRect/>
            </a:stretch>
          </p:blipFill>
          <p:spPr>
            <a:xfrm>
              <a:off x="-1" y="0"/>
              <a:ext cx="4538942" cy="1880156"/>
            </a:xfrm>
            <a:prstGeom prst="rect">
              <a:avLst/>
            </a:prstGeom>
            <a:effectLst/>
          </p:spPr>
        </p:pic>
      </p:grpSp>
      <p:sp>
        <p:nvSpPr>
          <p:cNvPr id="20" name="Unvan 1"/>
          <p:cNvSpPr>
            <a:spLocks noGrp="1"/>
          </p:cNvSpPr>
          <p:nvPr>
            <p:ph type="title"/>
          </p:nvPr>
        </p:nvSpPr>
        <p:spPr>
          <a:xfrm>
            <a:off x="3670950" y="177101"/>
            <a:ext cx="5915026" cy="994173"/>
          </a:xfrm>
          <a:prstGeom prst="rect">
            <a:avLst/>
          </a:prstGeom>
        </p:spPr>
        <p:txBody>
          <a:bodyPr/>
          <a:lstStyle>
            <a:lvl1pPr algn="ctr">
              <a:defRPr sz="2000" b="1">
                <a:solidFill>
                  <a:srgbClr val="3C8674"/>
                </a:solidFill>
              </a:defRPr>
            </a:lvl1pPr>
          </a:lstStyle>
          <a:p>
            <a:r>
              <a:rPr dirty="0">
                <a:latin typeface="Avenir Next Demi Bold"/>
              </a:rPr>
              <a:t>Monthly Progress Report</a:t>
            </a:r>
          </a:p>
        </p:txBody>
      </p:sp>
      <p:sp>
        <p:nvSpPr>
          <p:cNvPr id="21" name="İçerik Yer Tutucusu 2"/>
          <p:cNvSpPr>
            <a:spLocks noGrp="1"/>
          </p:cNvSpPr>
          <p:nvPr>
            <p:ph type="body" idx="1"/>
          </p:nvPr>
        </p:nvSpPr>
        <p:spPr>
          <a:xfrm>
            <a:off x="213634" y="1379494"/>
            <a:ext cx="8683667" cy="3623224"/>
          </a:xfrm>
          <a:prstGeom prst="rect">
            <a:avLst/>
          </a:prstGeom>
        </p:spPr>
        <p:txBody>
          <a:bodyPr>
            <a:normAutofit/>
          </a:bodyPr>
          <a:lstStyle/>
          <a:p>
            <a:pPr>
              <a:lnSpc>
                <a:spcPct val="120000"/>
              </a:lnSpc>
              <a:defRPr sz="2100"/>
            </a:pPr>
            <a:r>
              <a:rPr sz="1600" dirty="0">
                <a:latin typeface="Avenir Next"/>
              </a:rPr>
              <a:t>Monthly Progress Report summarizes the technical progress of the project activities in the respective month. </a:t>
            </a:r>
          </a:p>
          <a:p>
            <a:pPr>
              <a:lnSpc>
                <a:spcPct val="120000"/>
              </a:lnSpc>
              <a:defRPr sz="2100"/>
            </a:pPr>
            <a:r>
              <a:rPr sz="1600" dirty="0">
                <a:latin typeface="Avenir Next"/>
              </a:rPr>
              <a:t>It also includes details such as the problems encountered, the measures taken, and preparations for the next month.</a:t>
            </a:r>
          </a:p>
          <a:p>
            <a:pPr>
              <a:lnSpc>
                <a:spcPct val="120000"/>
              </a:lnSpc>
              <a:defRPr sz="2100"/>
            </a:pPr>
            <a:r>
              <a:rPr sz="1600" dirty="0">
                <a:latin typeface="Avenir Next"/>
              </a:rPr>
              <a:t>The Bank and the CCO follow the progress regarding the project activities through Monthly Progress Report.</a:t>
            </a:r>
          </a:p>
          <a:p>
            <a:pPr>
              <a:lnSpc>
                <a:spcPct val="120000"/>
              </a:lnSpc>
              <a:defRPr sz="2100"/>
            </a:pPr>
            <a:r>
              <a:rPr sz="1600" dirty="0">
                <a:latin typeface="Avenir Next"/>
              </a:rPr>
              <a:t>In case of any problem, report enables the CCO and Bank to intervene timely</a:t>
            </a:r>
            <a:r>
              <a:rPr sz="1725" dirty="0">
                <a:latin typeface="Avenir Next"/>
              </a:rPr>
              <a:t>.</a:t>
            </a:r>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369347864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13</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grpSp>
        <p:nvGrpSpPr>
          <p:cNvPr id="17" name="Rectangle"/>
          <p:cNvGrpSpPr/>
          <p:nvPr/>
        </p:nvGrpSpPr>
        <p:grpSpPr>
          <a:xfrm>
            <a:off x="4283242" y="-93795"/>
            <a:ext cx="4633035" cy="1410117"/>
            <a:chOff x="0" y="0"/>
            <a:chExt cx="4538940" cy="1880155"/>
          </a:xfrm>
        </p:grpSpPr>
        <p:sp>
          <p:nvSpPr>
            <p:cNvPr id="18" name="Rectangle"/>
            <p:cNvSpPr/>
            <p:nvPr/>
          </p:nvSpPr>
          <p:spPr>
            <a:xfrm>
              <a:off x="914400" y="876300"/>
              <a:ext cx="281174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9" name="Rectangle" descr="Rectangle"/>
            <p:cNvPicPr>
              <a:picLocks/>
            </p:cNvPicPr>
            <p:nvPr/>
          </p:nvPicPr>
          <p:blipFill>
            <a:blip r:embed="rId4">
              <a:extLst/>
            </a:blip>
            <a:stretch>
              <a:fillRect/>
            </a:stretch>
          </p:blipFill>
          <p:spPr>
            <a:xfrm>
              <a:off x="-1" y="0"/>
              <a:ext cx="4538942" cy="1880156"/>
            </a:xfrm>
            <a:prstGeom prst="rect">
              <a:avLst/>
            </a:prstGeom>
            <a:effectLst/>
          </p:spPr>
        </p:pic>
      </p:grpSp>
      <p:sp>
        <p:nvSpPr>
          <p:cNvPr id="20" name="Unvan 1"/>
          <p:cNvSpPr>
            <a:spLocks noGrp="1"/>
          </p:cNvSpPr>
          <p:nvPr>
            <p:ph type="title"/>
          </p:nvPr>
        </p:nvSpPr>
        <p:spPr>
          <a:xfrm>
            <a:off x="3670950" y="177101"/>
            <a:ext cx="5915026" cy="994173"/>
          </a:xfrm>
          <a:prstGeom prst="rect">
            <a:avLst/>
          </a:prstGeom>
        </p:spPr>
        <p:txBody>
          <a:bodyPr/>
          <a:lstStyle>
            <a:lvl1pPr algn="ctr">
              <a:defRPr sz="2000" b="1">
                <a:solidFill>
                  <a:srgbClr val="3C8674"/>
                </a:solidFill>
              </a:defRPr>
            </a:lvl1pPr>
          </a:lstStyle>
          <a:p>
            <a:r>
              <a:rPr dirty="0">
                <a:latin typeface="Avenir Next Demi Bold"/>
              </a:rPr>
              <a:t>Monthly Progress Report</a:t>
            </a:r>
          </a:p>
        </p:txBody>
      </p:sp>
      <p:sp>
        <p:nvSpPr>
          <p:cNvPr id="4" name="Dikdörtgen 3"/>
          <p:cNvSpPr/>
          <p:nvPr/>
        </p:nvSpPr>
        <p:spPr>
          <a:xfrm>
            <a:off x="304800" y="1556378"/>
            <a:ext cx="8147914" cy="1627112"/>
          </a:xfrm>
          <a:prstGeom prst="rect">
            <a:avLst/>
          </a:prstGeom>
        </p:spPr>
        <p:txBody>
          <a:bodyPr wrap="square">
            <a:spAutoFit/>
          </a:bodyPr>
          <a:lstStyle/>
          <a:p>
            <a:pPr marL="171450" marR="0" lvl="0" indent="-171450" defTabSz="685800" eaLnBrk="1" fontAlgn="auto" latinLnBrk="0" hangingPunct="1">
              <a:lnSpc>
                <a:spcPct val="135000"/>
              </a:lnSpc>
              <a:spcBef>
                <a:spcPts val="750"/>
              </a:spcBef>
              <a:spcAft>
                <a:spcPts val="0"/>
              </a:spcAft>
              <a:buClrTx/>
              <a:buSzPct val="100000"/>
              <a:buFont typeface="Arial"/>
              <a:buChar char="•"/>
              <a:tabLst/>
              <a:defRPr/>
            </a:pPr>
            <a:r>
              <a:rPr kumimoji="0" lang="en-US" sz="1600" b="0" i="0" u="none" strike="noStrike" kern="0" cap="none" spc="0" normalizeH="0" baseline="0" noProof="0" dirty="0" smtClean="0">
                <a:ln>
                  <a:noFill/>
                </a:ln>
                <a:solidFill>
                  <a:sysClr val="windowText" lastClr="000000"/>
                </a:solidFill>
                <a:effectLst/>
                <a:uLnTx/>
                <a:uFillTx/>
                <a:latin typeface="Avenir Next"/>
              </a:rPr>
              <a:t>Monthly Progress Report is prepared and signed by the Project Coordinator and</a:t>
            </a:r>
            <a:r>
              <a:rPr kumimoji="0" lang="tr-TR" sz="1600" b="0" i="0" u="none" strike="noStrike" kern="0" cap="none" spc="0" normalizeH="0" noProof="0" dirty="0" smtClean="0">
                <a:ln>
                  <a:noFill/>
                </a:ln>
                <a:solidFill>
                  <a:sysClr val="windowText" lastClr="000000"/>
                </a:solidFill>
                <a:effectLst/>
                <a:uLnTx/>
                <a:uFillTx/>
                <a:latin typeface="Avenir Next"/>
              </a:rPr>
              <a:t> </a:t>
            </a:r>
            <a:r>
              <a:rPr kumimoji="0" lang="en-US" sz="1600" b="0" i="0" u="none" strike="noStrike" kern="0" cap="none" spc="0" normalizeH="0" baseline="0" noProof="0" dirty="0" smtClean="0">
                <a:ln>
                  <a:noFill/>
                </a:ln>
                <a:solidFill>
                  <a:sysClr val="windowText" lastClr="000000"/>
                </a:solidFill>
                <a:effectLst/>
                <a:uLnTx/>
                <a:uFillTx/>
                <a:latin typeface="Avenir Next"/>
              </a:rPr>
              <a:t>Responsible Authority</a:t>
            </a:r>
          </a:p>
          <a:p>
            <a:pPr marL="171450" marR="0" lvl="0" indent="-171450" defTabSz="685800" eaLnBrk="1" fontAlgn="auto" latinLnBrk="0" hangingPunct="1">
              <a:lnSpc>
                <a:spcPct val="135000"/>
              </a:lnSpc>
              <a:spcBef>
                <a:spcPts val="750"/>
              </a:spcBef>
              <a:spcAft>
                <a:spcPts val="0"/>
              </a:spcAft>
              <a:buClrTx/>
              <a:buSzPct val="100000"/>
              <a:buFont typeface="Arial"/>
              <a:buChar char="•"/>
              <a:tabLst/>
              <a:defRPr/>
            </a:pPr>
            <a:r>
              <a:rPr kumimoji="0" lang="en-US" sz="1600" b="0" i="0" u="none" strike="noStrike" kern="0" cap="none" spc="0" normalizeH="0" baseline="0" noProof="0" dirty="0" smtClean="0">
                <a:ln>
                  <a:noFill/>
                </a:ln>
                <a:solidFill>
                  <a:sysClr val="windowText" lastClr="000000"/>
                </a:solidFill>
                <a:effectLst/>
                <a:uLnTx/>
                <a:uFillTx/>
                <a:latin typeface="Avenir Next"/>
              </a:rPr>
              <a:t>Contact Person checks the Monthly Progress Reports</a:t>
            </a:r>
          </a:p>
          <a:p>
            <a:pPr marL="171450" marR="0" lvl="0" indent="-171450" defTabSz="685800" eaLnBrk="1" fontAlgn="auto" latinLnBrk="0" hangingPunct="1">
              <a:lnSpc>
                <a:spcPct val="135000"/>
              </a:lnSpc>
              <a:spcBef>
                <a:spcPts val="750"/>
              </a:spcBef>
              <a:spcAft>
                <a:spcPts val="0"/>
              </a:spcAft>
              <a:buClrTx/>
              <a:buSzPct val="100000"/>
              <a:buFont typeface="Arial"/>
              <a:buChar char="•"/>
              <a:tabLst/>
              <a:defRPr/>
            </a:pPr>
            <a:r>
              <a:rPr kumimoji="0" lang="en-US" sz="1600" b="0" i="0" u="none" strike="noStrike" kern="0" cap="none" spc="0" normalizeH="0" baseline="0" noProof="0" dirty="0" smtClean="0">
                <a:ln>
                  <a:noFill/>
                </a:ln>
                <a:solidFill>
                  <a:sysClr val="windowText" lastClr="000000"/>
                </a:solidFill>
                <a:effectLst/>
                <a:uLnTx/>
                <a:uFillTx/>
                <a:latin typeface="Avenir Next"/>
              </a:rPr>
              <a:t>Payments are made based on the Monthly Progress Reports</a:t>
            </a:r>
            <a:endParaRPr kumimoji="0" lang="en-US" sz="1600" b="0" i="0" u="none" strike="noStrike" kern="0" cap="none" spc="0" normalizeH="0" baseline="0" noProof="0" dirty="0">
              <a:ln>
                <a:noFill/>
              </a:ln>
              <a:solidFill>
                <a:sysClr val="windowText" lastClr="000000"/>
              </a:solidFill>
              <a:effectLst/>
              <a:uLnTx/>
              <a:uFillTx/>
              <a:latin typeface="Avenir Next"/>
            </a:endParaRPr>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147949270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14</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6" name="Resim 8" descr="Resim 8"/>
          <p:cNvPicPr>
            <a:picLocks noChangeAspect="1"/>
          </p:cNvPicPr>
          <p:nvPr/>
        </p:nvPicPr>
        <p:blipFill>
          <a:blip r:embed="rId4">
            <a:extLst/>
          </a:blip>
          <a:stretch>
            <a:fillRect/>
          </a:stretch>
        </p:blipFill>
        <p:spPr>
          <a:xfrm>
            <a:off x="1690463" y="289910"/>
            <a:ext cx="4636700" cy="4332386"/>
          </a:xfrm>
          <a:prstGeom prst="rect">
            <a:avLst/>
          </a:prstGeom>
          <a:ln w="12700">
            <a:miter lim="400000"/>
          </a:ln>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52112973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15</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7" name="Resim 5" descr="Resim 5"/>
          <p:cNvPicPr>
            <a:picLocks noChangeAspect="1"/>
          </p:cNvPicPr>
          <p:nvPr/>
        </p:nvPicPr>
        <p:blipFill>
          <a:blip r:embed="rId4">
            <a:extLst/>
          </a:blip>
          <a:stretch>
            <a:fillRect/>
          </a:stretch>
        </p:blipFill>
        <p:spPr>
          <a:xfrm>
            <a:off x="1608370" y="49455"/>
            <a:ext cx="5594998" cy="4638634"/>
          </a:xfrm>
          <a:prstGeom prst="rect">
            <a:avLst/>
          </a:prstGeom>
          <a:ln w="12700">
            <a:miter lim="400000"/>
          </a:ln>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98949551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16</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6" name="Resim 5" descr="Resim 5"/>
          <p:cNvPicPr>
            <a:picLocks noChangeAspect="1"/>
          </p:cNvPicPr>
          <p:nvPr/>
        </p:nvPicPr>
        <p:blipFill>
          <a:blip r:embed="rId4">
            <a:extLst/>
          </a:blip>
          <a:stretch>
            <a:fillRect/>
          </a:stretch>
        </p:blipFill>
        <p:spPr>
          <a:xfrm>
            <a:off x="1511076" y="15240"/>
            <a:ext cx="5751498" cy="4705072"/>
          </a:xfrm>
          <a:prstGeom prst="rect">
            <a:avLst/>
          </a:prstGeom>
          <a:ln w="12700">
            <a:miter lim="400000"/>
          </a:ln>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42513890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17</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grpSp>
        <p:nvGrpSpPr>
          <p:cNvPr id="17" name="Rectangle"/>
          <p:cNvGrpSpPr/>
          <p:nvPr/>
        </p:nvGrpSpPr>
        <p:grpSpPr>
          <a:xfrm>
            <a:off x="4283242" y="-93795"/>
            <a:ext cx="4633035" cy="1410117"/>
            <a:chOff x="0" y="0"/>
            <a:chExt cx="4538940" cy="1880155"/>
          </a:xfrm>
        </p:grpSpPr>
        <p:sp>
          <p:nvSpPr>
            <p:cNvPr id="18" name="Rectangle"/>
            <p:cNvSpPr/>
            <p:nvPr/>
          </p:nvSpPr>
          <p:spPr>
            <a:xfrm>
              <a:off x="914400" y="876300"/>
              <a:ext cx="281174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9" name="Rectangle" descr="Rectangle"/>
            <p:cNvPicPr>
              <a:picLocks/>
            </p:cNvPicPr>
            <p:nvPr/>
          </p:nvPicPr>
          <p:blipFill>
            <a:blip r:embed="rId4">
              <a:extLst/>
            </a:blip>
            <a:stretch>
              <a:fillRect/>
            </a:stretch>
          </p:blipFill>
          <p:spPr>
            <a:xfrm>
              <a:off x="-1" y="0"/>
              <a:ext cx="4538942" cy="1880156"/>
            </a:xfrm>
            <a:prstGeom prst="rect">
              <a:avLst/>
            </a:prstGeom>
            <a:effectLst/>
          </p:spPr>
        </p:pic>
      </p:grpSp>
      <p:sp>
        <p:nvSpPr>
          <p:cNvPr id="20" name="Unvan 1"/>
          <p:cNvSpPr>
            <a:spLocks noGrp="1"/>
          </p:cNvSpPr>
          <p:nvPr>
            <p:ph type="title"/>
          </p:nvPr>
        </p:nvSpPr>
        <p:spPr>
          <a:xfrm>
            <a:off x="3670950" y="177101"/>
            <a:ext cx="5915026" cy="994173"/>
          </a:xfrm>
          <a:prstGeom prst="rect">
            <a:avLst/>
          </a:prstGeom>
        </p:spPr>
        <p:txBody>
          <a:bodyPr/>
          <a:lstStyle>
            <a:lvl1pPr algn="ctr">
              <a:defRPr sz="2000" b="1">
                <a:solidFill>
                  <a:srgbClr val="3C8674"/>
                </a:solidFill>
              </a:defRPr>
            </a:lvl1pPr>
          </a:lstStyle>
          <a:p>
            <a:r>
              <a:rPr lang="tr-TR" dirty="0" smtClean="0">
                <a:latin typeface="Avenir Next Demi Bold"/>
              </a:rPr>
              <a:t>Activity </a:t>
            </a:r>
            <a:r>
              <a:rPr dirty="0" smtClean="0">
                <a:latin typeface="Avenir Next Demi Bold"/>
              </a:rPr>
              <a:t>Report</a:t>
            </a:r>
            <a:endParaRPr dirty="0">
              <a:latin typeface="Avenir Next Demi Bold"/>
            </a:endParaRPr>
          </a:p>
        </p:txBody>
      </p:sp>
      <p:sp>
        <p:nvSpPr>
          <p:cNvPr id="4" name="Dikdörtgen 3"/>
          <p:cNvSpPr/>
          <p:nvPr/>
        </p:nvSpPr>
        <p:spPr>
          <a:xfrm>
            <a:off x="265882" y="1028671"/>
            <a:ext cx="8147914" cy="3046988"/>
          </a:xfrm>
          <a:prstGeom prst="rect">
            <a:avLst/>
          </a:prstGeom>
        </p:spPr>
        <p:txBody>
          <a:bodyPr wrap="square">
            <a:spAutoFit/>
          </a:bodyPr>
          <a:lstStyle/>
          <a:p>
            <a:pPr marL="285750" indent="-285750">
              <a:lnSpc>
                <a:spcPct val="150000"/>
              </a:lnSpc>
              <a:buFont typeface="Arial" panose="020B0604020202020204" pitchFamily="34" charset="0"/>
              <a:buChar char="•"/>
              <a:defRPr sz="1900"/>
            </a:pPr>
            <a:r>
              <a:rPr lang="en-US" sz="1600" dirty="0" smtClean="0"/>
              <a:t>Activity </a:t>
            </a:r>
            <a:r>
              <a:rPr lang="en-US" sz="1600" dirty="0"/>
              <a:t>Reports are to be prepared for the activities such as Training, Workshop, Seminar and Study Visit within two weeks after one of the activity is successfully completed and sent to the CCO for </a:t>
            </a:r>
            <a:r>
              <a:rPr lang="en-US" sz="1600" dirty="0" smtClean="0"/>
              <a:t>approval.</a:t>
            </a:r>
            <a:endParaRPr lang="tr-TR" sz="1600" dirty="0" smtClean="0"/>
          </a:p>
          <a:p>
            <a:pPr marL="285750" indent="-285750">
              <a:lnSpc>
                <a:spcPct val="150000"/>
              </a:lnSpc>
              <a:buFont typeface="Arial" panose="020B0604020202020204" pitchFamily="34" charset="0"/>
              <a:buChar char="•"/>
              <a:defRPr sz="1900"/>
            </a:pPr>
            <a:r>
              <a:rPr lang="en-US" sz="1600" dirty="0" smtClean="0"/>
              <a:t>Aim </a:t>
            </a:r>
            <a:r>
              <a:rPr lang="en-US" sz="1600" dirty="0"/>
              <a:t>of the Activity Report is to evaluate the success of the activity. </a:t>
            </a:r>
            <a:endParaRPr lang="tr-TR" sz="1600" dirty="0" smtClean="0"/>
          </a:p>
          <a:p>
            <a:pPr marL="285750" indent="-285750">
              <a:lnSpc>
                <a:spcPct val="150000"/>
              </a:lnSpc>
              <a:buFont typeface="Arial" panose="020B0604020202020204" pitchFamily="34" charset="0"/>
              <a:buChar char="•"/>
              <a:defRPr sz="1900"/>
            </a:pPr>
            <a:r>
              <a:rPr lang="en-US" sz="1600" dirty="0" smtClean="0"/>
              <a:t>Activity </a:t>
            </a:r>
            <a:r>
              <a:rPr lang="en-US" sz="1600" dirty="0"/>
              <a:t>Reports also provide input for the Project Completion </a:t>
            </a:r>
            <a:r>
              <a:rPr lang="en-US" sz="1600" dirty="0" smtClean="0"/>
              <a:t>Report.</a:t>
            </a:r>
            <a:endParaRPr lang="tr-TR" sz="1600" dirty="0" smtClean="0"/>
          </a:p>
          <a:p>
            <a:pPr marL="285750" indent="-285750">
              <a:lnSpc>
                <a:spcPct val="150000"/>
              </a:lnSpc>
              <a:buFont typeface="Arial" panose="020B0604020202020204" pitchFamily="34" charset="0"/>
              <a:buChar char="•"/>
              <a:defRPr sz="1900"/>
            </a:pPr>
            <a:r>
              <a:rPr lang="en-US" sz="1600" dirty="0" smtClean="0"/>
              <a:t>Project </a:t>
            </a:r>
            <a:r>
              <a:rPr lang="en-US" sz="1600" dirty="0"/>
              <a:t>Coordinator is responsible for drafting Activity Reports </a:t>
            </a:r>
            <a:endParaRPr lang="tr-TR" sz="1600" dirty="0" smtClean="0"/>
          </a:p>
          <a:p>
            <a:pPr marL="285750" indent="-285750">
              <a:lnSpc>
                <a:spcPct val="150000"/>
              </a:lnSpc>
              <a:buFont typeface="Arial" panose="020B0604020202020204" pitchFamily="34" charset="0"/>
              <a:buChar char="•"/>
              <a:defRPr sz="1900"/>
            </a:pPr>
            <a:r>
              <a:rPr lang="en-US" sz="1600" dirty="0" smtClean="0"/>
              <a:t>Trainer(s</a:t>
            </a:r>
            <a:r>
              <a:rPr lang="en-US" sz="1600" dirty="0"/>
              <a:t>) is/are responsible for  contributing to the preparation of the Activity Reports ( if available).</a:t>
            </a:r>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359333756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18</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34" y="419549"/>
            <a:ext cx="2733961" cy="3270325"/>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0576" y="419549"/>
            <a:ext cx="2758553" cy="3991354"/>
          </a:xfrm>
          <a:prstGeom prst="rect">
            <a:avLst/>
          </a:prstGeom>
        </p:spPr>
      </p:pic>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5865" y="419549"/>
            <a:ext cx="2791694" cy="3824343"/>
          </a:xfrm>
          <a:prstGeom prst="rect">
            <a:avLst/>
          </a:prstGeom>
        </p:spPr>
      </p:pic>
      <p:pic>
        <p:nvPicPr>
          <p:cNvPr id="16" name="Resi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299578711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19</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20" name="Rectangle"/>
          <p:cNvSpPr/>
          <p:nvPr/>
        </p:nvSpPr>
        <p:spPr>
          <a:xfrm>
            <a:off x="5216598" y="563430"/>
            <a:ext cx="2870030" cy="162342"/>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22" name="Resim 5" descr="Resim 5"/>
          <p:cNvPicPr>
            <a:picLocks noChangeAspect="1"/>
          </p:cNvPicPr>
          <p:nvPr/>
        </p:nvPicPr>
        <p:blipFill>
          <a:blip r:embed="rId4">
            <a:extLst/>
          </a:blip>
          <a:stretch>
            <a:fillRect/>
          </a:stretch>
        </p:blipFill>
        <p:spPr>
          <a:xfrm>
            <a:off x="304800" y="25965"/>
            <a:ext cx="4213720" cy="4429115"/>
          </a:xfrm>
          <a:prstGeom prst="rect">
            <a:avLst/>
          </a:prstGeom>
          <a:ln w="12700">
            <a:miter lim="400000"/>
          </a:ln>
        </p:spPr>
      </p:pic>
      <p:pic>
        <p:nvPicPr>
          <p:cNvPr id="23" name="Resim 6" descr="Resim 6"/>
          <p:cNvPicPr>
            <a:picLocks noChangeAspect="1"/>
          </p:cNvPicPr>
          <p:nvPr/>
        </p:nvPicPr>
        <p:blipFill>
          <a:blip r:embed="rId5">
            <a:extLst/>
          </a:blip>
          <a:stretch>
            <a:fillRect/>
          </a:stretch>
        </p:blipFill>
        <p:spPr>
          <a:xfrm>
            <a:off x="4647033" y="104406"/>
            <a:ext cx="4121826" cy="4434282"/>
          </a:xfrm>
          <a:prstGeom prst="rect">
            <a:avLst/>
          </a:prstGeom>
          <a:ln w="12700">
            <a:miter lim="400000"/>
          </a:ln>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18648343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grpSp>
        <p:nvGrpSpPr>
          <p:cNvPr id="127" name="Rectangle"/>
          <p:cNvGrpSpPr/>
          <p:nvPr/>
        </p:nvGrpSpPr>
        <p:grpSpPr>
          <a:xfrm>
            <a:off x="5446296" y="-93795"/>
            <a:ext cx="3056020" cy="1410117"/>
            <a:chOff x="0" y="0"/>
            <a:chExt cx="3623945" cy="1880155"/>
          </a:xfrm>
        </p:grpSpPr>
        <p:sp>
          <p:nvSpPr>
            <p:cNvPr id="126" name="Rectangle"/>
            <p:cNvSpPr/>
            <p:nvPr/>
          </p:nvSpPr>
          <p:spPr>
            <a:xfrm>
              <a:off x="914400" y="876300"/>
              <a:ext cx="1896746"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25" name="Rectangle" descr="Rectangle"/>
            <p:cNvPicPr>
              <a:picLocks/>
            </p:cNvPicPr>
            <p:nvPr/>
          </p:nvPicPr>
          <p:blipFill>
            <a:blip r:embed="rId3">
              <a:extLst/>
            </a:blip>
            <a:stretch>
              <a:fillRect/>
            </a:stretch>
          </p:blipFill>
          <p:spPr>
            <a:xfrm>
              <a:off x="-1" y="0"/>
              <a:ext cx="3623947" cy="1880156"/>
            </a:xfrm>
            <a:prstGeom prst="rect">
              <a:avLst/>
            </a:prstGeom>
            <a:effectLst/>
          </p:spPr>
        </p:pic>
      </p:grpSp>
      <p:sp>
        <p:nvSpPr>
          <p:cNvPr id="128" name="Unvan 1"/>
          <p:cNvSpPr>
            <a:spLocks noGrp="1"/>
          </p:cNvSpPr>
          <p:nvPr>
            <p:ph type="title"/>
          </p:nvPr>
        </p:nvSpPr>
        <p:spPr>
          <a:xfrm>
            <a:off x="4039553" y="423144"/>
            <a:ext cx="5915026" cy="490118"/>
          </a:xfrm>
          <a:prstGeom prst="rect">
            <a:avLst/>
          </a:prstGeom>
        </p:spPr>
        <p:txBody>
          <a:bodyPr>
            <a:normAutofit fontScale="90000"/>
          </a:bodyPr>
          <a:lstStyle>
            <a:lvl1pPr algn="ctr">
              <a:defRPr sz="3200" b="1">
                <a:solidFill>
                  <a:srgbClr val="3C8575"/>
                </a:solidFill>
              </a:defRPr>
            </a:lvl1pPr>
          </a:lstStyle>
          <a:p>
            <a:r>
              <a:rPr lang="en-US" b="0" dirty="0" smtClean="0">
                <a:latin typeface="Avenir Next Medium"/>
                <a:ea typeface="Avenir Next Medium" charset="0"/>
                <a:cs typeface="Avenir Next Medium" charset="0"/>
              </a:rPr>
              <a:t>Outline</a:t>
            </a:r>
            <a:endParaRPr lang="en-US" b="0" dirty="0">
              <a:latin typeface="Avenir Next Medium"/>
              <a:ea typeface="Avenir Next Medium" charset="0"/>
              <a:cs typeface="Avenir Next Medium" charset="0"/>
            </a:endParaRPr>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a:t>
            </a:fld>
            <a:endParaRPr lang="uk-UA" sz="1125" dirty="0">
              <a:solidFill>
                <a:schemeClr val="bg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3" name="Dikdörtgen 2"/>
          <p:cNvSpPr/>
          <p:nvPr/>
        </p:nvSpPr>
        <p:spPr>
          <a:xfrm>
            <a:off x="411192" y="1016308"/>
            <a:ext cx="7118321" cy="3824124"/>
          </a:xfrm>
          <a:prstGeom prst="rect">
            <a:avLst/>
          </a:prstGeom>
        </p:spPr>
        <p:txBody>
          <a:bodyPr wrap="square">
            <a:spAutoFit/>
          </a:bodyPr>
          <a:lstStyle/>
          <a:p>
            <a:pPr marL="171450" lvl="0" indent="-171450" defTabSz="685800" hangingPunct="1">
              <a:lnSpc>
                <a:spcPct val="150000"/>
              </a:lnSpc>
              <a:spcBef>
                <a:spcPts val="750"/>
              </a:spcBef>
              <a:buSzPct val="100000"/>
              <a:buFont typeface="Arial"/>
              <a:buChar char="•"/>
            </a:pPr>
            <a:r>
              <a:rPr lang="en-US" dirty="0">
                <a:latin typeface="Avenir Next"/>
              </a:rPr>
              <a:t>Importance of Reporting and Monitoring</a:t>
            </a:r>
          </a:p>
          <a:p>
            <a:pPr marL="171450" lvl="0" indent="-171450" defTabSz="685800" hangingPunct="1">
              <a:lnSpc>
                <a:spcPct val="150000"/>
              </a:lnSpc>
              <a:spcBef>
                <a:spcPts val="750"/>
              </a:spcBef>
              <a:buSzPct val="100000"/>
              <a:buFont typeface="Arial"/>
              <a:buChar char="•"/>
            </a:pPr>
            <a:r>
              <a:rPr lang="en-US" dirty="0">
                <a:latin typeface="Avenir Next"/>
              </a:rPr>
              <a:t>Detailed Work Plan</a:t>
            </a:r>
          </a:p>
          <a:p>
            <a:pPr marL="171450" lvl="0" indent="-171450" defTabSz="685800" hangingPunct="1">
              <a:lnSpc>
                <a:spcPct val="150000"/>
              </a:lnSpc>
              <a:spcBef>
                <a:spcPts val="750"/>
              </a:spcBef>
              <a:buSzPct val="100000"/>
              <a:buFont typeface="Arial"/>
              <a:buChar char="•"/>
            </a:pPr>
            <a:r>
              <a:rPr lang="en-US" dirty="0">
                <a:latin typeface="Avenir Next"/>
              </a:rPr>
              <a:t>Monthly Progress Report</a:t>
            </a:r>
          </a:p>
          <a:p>
            <a:pPr marL="171450" lvl="0" indent="-171450" defTabSz="685800" hangingPunct="1">
              <a:lnSpc>
                <a:spcPct val="150000"/>
              </a:lnSpc>
              <a:spcBef>
                <a:spcPts val="750"/>
              </a:spcBef>
              <a:buSzPct val="100000"/>
              <a:buFont typeface="Arial"/>
              <a:buChar char="•"/>
            </a:pPr>
            <a:r>
              <a:rPr lang="en-US" dirty="0">
                <a:latin typeface="Avenir Next"/>
              </a:rPr>
              <a:t>Activity Report</a:t>
            </a:r>
          </a:p>
          <a:p>
            <a:pPr marL="171450" lvl="0" indent="-171450" defTabSz="685800" hangingPunct="1">
              <a:lnSpc>
                <a:spcPct val="150000"/>
              </a:lnSpc>
              <a:spcBef>
                <a:spcPts val="750"/>
              </a:spcBef>
              <a:buSzPct val="100000"/>
              <a:buFont typeface="Arial"/>
              <a:buChar char="•"/>
            </a:pPr>
            <a:r>
              <a:rPr lang="en-US" dirty="0">
                <a:latin typeface="Avenir Next"/>
              </a:rPr>
              <a:t>Project Completion </a:t>
            </a:r>
            <a:r>
              <a:rPr lang="en-US" dirty="0" smtClean="0">
                <a:latin typeface="Avenir Next"/>
              </a:rPr>
              <a:t>Report</a:t>
            </a:r>
            <a:endParaRPr lang="tr-TR" dirty="0" smtClean="0">
              <a:latin typeface="Avenir Next"/>
            </a:endParaRPr>
          </a:p>
          <a:p>
            <a:pPr marL="171450" lvl="0" indent="-171450" defTabSz="685800" hangingPunct="1">
              <a:spcBef>
                <a:spcPts val="750"/>
              </a:spcBef>
              <a:buSzPct val="100000"/>
              <a:buFont typeface="Arial"/>
              <a:buChar char="•"/>
            </a:pPr>
            <a:r>
              <a:rPr lang="en-US" dirty="0">
                <a:latin typeface="Avenir Next"/>
              </a:rPr>
              <a:t>Additional Reports for new Project Types: </a:t>
            </a:r>
            <a:endParaRPr lang="tr-TR" dirty="0">
              <a:latin typeface="Avenir Next"/>
            </a:endParaRPr>
          </a:p>
          <a:p>
            <a:pPr marL="285750" lvl="0" indent="71438" defTabSz="685800" hangingPunct="1">
              <a:buSzPct val="100000"/>
              <a:buFont typeface="Wingdings" panose="05000000000000000000" pitchFamily="2" charset="2"/>
              <a:buChar char="Ø"/>
            </a:pPr>
            <a:r>
              <a:rPr lang="tr-TR" dirty="0">
                <a:latin typeface="Avenir Next"/>
              </a:rPr>
              <a:t>	</a:t>
            </a:r>
            <a:r>
              <a:rPr lang="en-US" dirty="0">
                <a:latin typeface="Avenir Next"/>
              </a:rPr>
              <a:t>Needs Assessment and Peer-to-Peer Experience Sharing</a:t>
            </a:r>
          </a:p>
          <a:p>
            <a:pPr marL="171450" lvl="0" indent="-171450" defTabSz="685800" hangingPunct="1">
              <a:lnSpc>
                <a:spcPct val="150000"/>
              </a:lnSpc>
              <a:spcBef>
                <a:spcPts val="750"/>
              </a:spcBef>
              <a:buSzPct val="100000"/>
              <a:buFont typeface="Arial"/>
              <a:buChar char="•"/>
            </a:pPr>
            <a:endParaRPr lang="en-US" sz="2100" dirty="0">
              <a:latin typeface="Avenir Next"/>
            </a:endParaRPr>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20</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20" name="Rectangle"/>
          <p:cNvSpPr/>
          <p:nvPr/>
        </p:nvSpPr>
        <p:spPr>
          <a:xfrm>
            <a:off x="5216598" y="563430"/>
            <a:ext cx="2870030" cy="162342"/>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6" name="Resim 5" descr="Resim 5"/>
          <p:cNvPicPr>
            <a:picLocks noChangeAspect="1"/>
          </p:cNvPicPr>
          <p:nvPr/>
        </p:nvPicPr>
        <p:blipFill>
          <a:blip r:embed="rId4">
            <a:extLst/>
          </a:blip>
          <a:stretch>
            <a:fillRect/>
          </a:stretch>
        </p:blipFill>
        <p:spPr>
          <a:xfrm>
            <a:off x="304800" y="91559"/>
            <a:ext cx="4283056" cy="4336877"/>
          </a:xfrm>
          <a:prstGeom prst="rect">
            <a:avLst/>
          </a:prstGeom>
          <a:ln w="12700">
            <a:miter lim="400000"/>
          </a:ln>
        </p:spPr>
      </p:pic>
      <p:pic>
        <p:nvPicPr>
          <p:cNvPr id="17" name="Resim 6" descr="Resim 6"/>
          <p:cNvPicPr>
            <a:picLocks noChangeAspect="1"/>
          </p:cNvPicPr>
          <p:nvPr/>
        </p:nvPicPr>
        <p:blipFill>
          <a:blip r:embed="rId5">
            <a:extLst/>
          </a:blip>
          <a:stretch>
            <a:fillRect/>
          </a:stretch>
        </p:blipFill>
        <p:spPr>
          <a:xfrm>
            <a:off x="4572001" y="256675"/>
            <a:ext cx="4153644" cy="4343340"/>
          </a:xfrm>
          <a:prstGeom prst="rect">
            <a:avLst/>
          </a:prstGeom>
          <a:ln w="12700">
            <a:miter lim="400000"/>
          </a:ln>
        </p:spPr>
      </p:pic>
      <p:pic>
        <p:nvPicPr>
          <p:cNvPr id="18" name="Resi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237007751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21</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20" name="Rectangle"/>
          <p:cNvSpPr/>
          <p:nvPr/>
        </p:nvSpPr>
        <p:spPr>
          <a:xfrm>
            <a:off x="5216598" y="563430"/>
            <a:ext cx="2870030" cy="162342"/>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6" name="Resim 2" descr="Resim 2"/>
          <p:cNvPicPr>
            <a:picLocks noChangeAspect="1"/>
          </p:cNvPicPr>
          <p:nvPr/>
        </p:nvPicPr>
        <p:blipFill>
          <a:blip r:embed="rId4">
            <a:extLst/>
          </a:blip>
          <a:srcRect b="3571"/>
          <a:stretch>
            <a:fillRect/>
          </a:stretch>
        </p:blipFill>
        <p:spPr>
          <a:xfrm>
            <a:off x="167662" y="92098"/>
            <a:ext cx="3914841" cy="4361276"/>
          </a:xfrm>
          <a:prstGeom prst="rect">
            <a:avLst/>
          </a:prstGeom>
          <a:ln w="12700">
            <a:miter lim="400000"/>
          </a:ln>
        </p:spPr>
      </p:pic>
      <p:pic>
        <p:nvPicPr>
          <p:cNvPr id="17" name="Resim 7" descr="Resim 7"/>
          <p:cNvPicPr>
            <a:picLocks noChangeAspect="1"/>
          </p:cNvPicPr>
          <p:nvPr/>
        </p:nvPicPr>
        <p:blipFill>
          <a:blip r:embed="rId5">
            <a:extLst/>
          </a:blip>
          <a:stretch>
            <a:fillRect/>
          </a:stretch>
        </p:blipFill>
        <p:spPr>
          <a:xfrm>
            <a:off x="4169121" y="189910"/>
            <a:ext cx="4325174" cy="4298507"/>
          </a:xfrm>
          <a:prstGeom prst="rect">
            <a:avLst/>
          </a:prstGeom>
          <a:ln w="12700">
            <a:miter lim="400000"/>
          </a:ln>
        </p:spPr>
      </p:pic>
      <p:pic>
        <p:nvPicPr>
          <p:cNvPr id="18" name="Resi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2039753386"/>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22</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grpSp>
        <p:nvGrpSpPr>
          <p:cNvPr id="17" name="Rectangle"/>
          <p:cNvGrpSpPr/>
          <p:nvPr/>
        </p:nvGrpSpPr>
        <p:grpSpPr>
          <a:xfrm>
            <a:off x="4283243" y="-141629"/>
            <a:ext cx="4633035" cy="1410117"/>
            <a:chOff x="0" y="0"/>
            <a:chExt cx="4538940" cy="1880155"/>
          </a:xfrm>
        </p:grpSpPr>
        <p:sp>
          <p:nvSpPr>
            <p:cNvPr id="18" name="Rectangle"/>
            <p:cNvSpPr/>
            <p:nvPr/>
          </p:nvSpPr>
          <p:spPr>
            <a:xfrm>
              <a:off x="914400" y="876300"/>
              <a:ext cx="281174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9" name="Rectangle" descr="Rectangle"/>
            <p:cNvPicPr>
              <a:picLocks/>
            </p:cNvPicPr>
            <p:nvPr/>
          </p:nvPicPr>
          <p:blipFill>
            <a:blip r:embed="rId4">
              <a:extLst/>
            </a:blip>
            <a:stretch>
              <a:fillRect/>
            </a:stretch>
          </p:blipFill>
          <p:spPr>
            <a:xfrm>
              <a:off x="-1" y="0"/>
              <a:ext cx="4538942" cy="1880156"/>
            </a:xfrm>
            <a:prstGeom prst="rect">
              <a:avLst/>
            </a:prstGeom>
            <a:effectLst/>
          </p:spPr>
        </p:pic>
      </p:grpSp>
      <p:sp>
        <p:nvSpPr>
          <p:cNvPr id="20" name="Unvan 1"/>
          <p:cNvSpPr>
            <a:spLocks noGrp="1"/>
          </p:cNvSpPr>
          <p:nvPr>
            <p:ph type="title"/>
          </p:nvPr>
        </p:nvSpPr>
        <p:spPr>
          <a:xfrm>
            <a:off x="3694489" y="99680"/>
            <a:ext cx="5915026" cy="994173"/>
          </a:xfrm>
          <a:prstGeom prst="rect">
            <a:avLst/>
          </a:prstGeom>
        </p:spPr>
        <p:txBody>
          <a:bodyPr/>
          <a:lstStyle>
            <a:lvl1pPr algn="ctr">
              <a:defRPr sz="2000" b="1">
                <a:solidFill>
                  <a:srgbClr val="3C8674"/>
                </a:solidFill>
              </a:defRPr>
            </a:lvl1pPr>
          </a:lstStyle>
          <a:p>
            <a:r>
              <a:rPr lang="tr-TR" dirty="0" smtClean="0">
                <a:latin typeface="Avenir Next Demi Bold"/>
              </a:rPr>
              <a:t>Project </a:t>
            </a:r>
            <a:r>
              <a:rPr lang="en-US" dirty="0" smtClean="0">
                <a:latin typeface="Avenir Next Demi Bold"/>
              </a:rPr>
              <a:t>Completion</a:t>
            </a:r>
            <a:r>
              <a:rPr lang="tr-TR" dirty="0" smtClean="0">
                <a:latin typeface="Avenir Next Demi Bold"/>
              </a:rPr>
              <a:t> Report</a:t>
            </a:r>
            <a:endParaRPr dirty="0">
              <a:latin typeface="Avenir Next Demi Bold"/>
            </a:endParaRPr>
          </a:p>
        </p:txBody>
      </p:sp>
      <p:sp>
        <p:nvSpPr>
          <p:cNvPr id="4" name="Dikdörtgen 3"/>
          <p:cNvSpPr/>
          <p:nvPr/>
        </p:nvSpPr>
        <p:spPr>
          <a:xfrm>
            <a:off x="162679" y="938078"/>
            <a:ext cx="8901492" cy="3231654"/>
          </a:xfrm>
          <a:prstGeom prst="rect">
            <a:avLst/>
          </a:prstGeom>
        </p:spPr>
        <p:txBody>
          <a:bodyPr wrap="square">
            <a:spAutoFit/>
          </a:bodyPr>
          <a:lstStyle/>
          <a:p>
            <a:pPr marL="285750" indent="-285750">
              <a:lnSpc>
                <a:spcPct val="150000"/>
              </a:lnSpc>
              <a:buFont typeface="Arial" panose="020B0604020202020204" pitchFamily="34" charset="0"/>
              <a:buChar char="•"/>
              <a:defRPr sz="1600"/>
            </a:pPr>
            <a:r>
              <a:rPr lang="en-US" sz="1500" dirty="0">
                <a:latin typeface="Avenir Next"/>
              </a:rPr>
              <a:t>The Project Completion Report is a closing report that provides general information on project activities, outputs and financial aspects. It aims to provide comprehensive information for third </a:t>
            </a:r>
            <a:r>
              <a:rPr lang="en-US" sz="1500" dirty="0" smtClean="0">
                <a:latin typeface="Avenir Next"/>
              </a:rPr>
              <a:t>parties.</a:t>
            </a:r>
            <a:endParaRPr lang="tr-TR" sz="1500" dirty="0" smtClean="0">
              <a:latin typeface="Avenir Next"/>
            </a:endParaRPr>
          </a:p>
          <a:p>
            <a:pPr marL="285750" indent="-285750">
              <a:lnSpc>
                <a:spcPct val="150000"/>
              </a:lnSpc>
              <a:buFont typeface="Arial" panose="020B0604020202020204" pitchFamily="34" charset="0"/>
              <a:buChar char="•"/>
              <a:defRPr sz="1600"/>
            </a:pPr>
            <a:r>
              <a:rPr lang="en-US" sz="1500" dirty="0" smtClean="0">
                <a:latin typeface="Avenir Next"/>
              </a:rPr>
              <a:t>The </a:t>
            </a:r>
            <a:r>
              <a:rPr lang="en-US" sz="1500" dirty="0">
                <a:latin typeface="Avenir Next"/>
              </a:rPr>
              <a:t>Project Completion Report is prepared within two weeks after all activities are successfully completed and sent to the CCO for approval. </a:t>
            </a:r>
            <a:endParaRPr lang="tr-TR" sz="1500" dirty="0" smtClean="0">
              <a:latin typeface="Avenir Next"/>
            </a:endParaRPr>
          </a:p>
          <a:p>
            <a:pPr marL="285750" indent="-285750">
              <a:lnSpc>
                <a:spcPct val="150000"/>
              </a:lnSpc>
              <a:buFont typeface="Arial" panose="020B0604020202020204" pitchFamily="34" charset="0"/>
              <a:buChar char="•"/>
              <a:defRPr sz="1600"/>
            </a:pPr>
            <a:r>
              <a:rPr lang="en-US" sz="1500" dirty="0" smtClean="0">
                <a:latin typeface="Avenir Next"/>
              </a:rPr>
              <a:t>It </a:t>
            </a:r>
            <a:r>
              <a:rPr lang="en-US" sz="1500" dirty="0">
                <a:latin typeface="Avenir Next"/>
              </a:rPr>
              <a:t>is prepared and signed by the Project Coordinator and signed by the Responsible </a:t>
            </a:r>
            <a:r>
              <a:rPr lang="en-US" sz="1500" dirty="0" smtClean="0">
                <a:latin typeface="Avenir Next"/>
              </a:rPr>
              <a:t>Authority.</a:t>
            </a:r>
            <a:endParaRPr lang="tr-TR" sz="1500" dirty="0" smtClean="0">
              <a:latin typeface="Avenir Next"/>
            </a:endParaRPr>
          </a:p>
          <a:p>
            <a:pPr marL="285750" indent="-285750">
              <a:lnSpc>
                <a:spcPct val="150000"/>
              </a:lnSpc>
              <a:buFont typeface="Arial" panose="020B0604020202020204" pitchFamily="34" charset="0"/>
              <a:buChar char="•"/>
              <a:defRPr sz="1600"/>
            </a:pPr>
            <a:r>
              <a:rPr lang="en-US" sz="1500" dirty="0" smtClean="0">
                <a:latin typeface="Avenir Next"/>
              </a:rPr>
              <a:t>Project </a:t>
            </a:r>
            <a:r>
              <a:rPr lang="en-US" sz="1500" dirty="0">
                <a:latin typeface="Avenir Next"/>
              </a:rPr>
              <a:t>Coordinator is responsible for drafting Project Completion Report </a:t>
            </a:r>
            <a:endParaRPr lang="tr-TR" sz="1500" dirty="0" smtClean="0">
              <a:latin typeface="Avenir Next"/>
            </a:endParaRPr>
          </a:p>
          <a:p>
            <a:pPr marL="285750" indent="-285750">
              <a:lnSpc>
                <a:spcPct val="150000"/>
              </a:lnSpc>
              <a:buFont typeface="Arial" panose="020B0604020202020204" pitchFamily="34" charset="0"/>
              <a:buChar char="•"/>
              <a:defRPr sz="1600"/>
            </a:pPr>
            <a:r>
              <a:rPr lang="en-US" sz="1500" dirty="0" smtClean="0">
                <a:latin typeface="Avenir Next"/>
              </a:rPr>
              <a:t>Contact </a:t>
            </a:r>
            <a:r>
              <a:rPr lang="en-US" sz="1500" dirty="0">
                <a:latin typeface="Avenir Next"/>
              </a:rPr>
              <a:t>Person checks the Project Completion Report </a:t>
            </a:r>
            <a:endParaRPr lang="tr-TR" sz="1500" dirty="0" smtClean="0">
              <a:latin typeface="Avenir Next"/>
            </a:endParaRPr>
          </a:p>
          <a:p>
            <a:pPr marL="285750" indent="-285750">
              <a:lnSpc>
                <a:spcPct val="150000"/>
              </a:lnSpc>
              <a:buFont typeface="Arial" panose="020B0604020202020204" pitchFamily="34" charset="0"/>
              <a:buChar char="•"/>
              <a:defRPr sz="1600"/>
            </a:pPr>
            <a:r>
              <a:rPr lang="en-US" sz="1500" dirty="0" smtClean="0">
                <a:latin typeface="Avenir Next"/>
              </a:rPr>
              <a:t>Last </a:t>
            </a:r>
            <a:r>
              <a:rPr lang="en-US" sz="1500" dirty="0">
                <a:latin typeface="Avenir Next"/>
              </a:rPr>
              <a:t>payments will be done after approval of the Project Completion Reports</a:t>
            </a:r>
            <a:r>
              <a:rPr lang="en-US" dirty="0"/>
              <a:t>.</a:t>
            </a:r>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385219437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23</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200171"/>
            <a:ext cx="8166847" cy="4182135"/>
          </a:xfrm>
          <a:prstGeom prst="rect">
            <a:avLst/>
          </a:prstGeom>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177589896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24</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7" name="Resim 5" descr="Resim 5"/>
          <p:cNvPicPr>
            <a:picLocks noChangeAspect="1"/>
          </p:cNvPicPr>
          <p:nvPr/>
        </p:nvPicPr>
        <p:blipFill>
          <a:blip r:embed="rId4">
            <a:extLst/>
          </a:blip>
          <a:stretch>
            <a:fillRect/>
          </a:stretch>
        </p:blipFill>
        <p:spPr>
          <a:xfrm>
            <a:off x="141997" y="171401"/>
            <a:ext cx="4288717" cy="4290902"/>
          </a:xfrm>
          <a:prstGeom prst="rect">
            <a:avLst/>
          </a:prstGeom>
          <a:ln w="12700">
            <a:miter lim="400000"/>
          </a:ln>
        </p:spPr>
      </p:pic>
      <p:pic>
        <p:nvPicPr>
          <p:cNvPr id="18" name="Resim 6" descr="Resim 6"/>
          <p:cNvPicPr>
            <a:picLocks noChangeAspect="1"/>
          </p:cNvPicPr>
          <p:nvPr/>
        </p:nvPicPr>
        <p:blipFill>
          <a:blip r:embed="rId5">
            <a:extLst/>
          </a:blip>
          <a:stretch>
            <a:fillRect/>
          </a:stretch>
        </p:blipFill>
        <p:spPr>
          <a:xfrm>
            <a:off x="4547999" y="119457"/>
            <a:ext cx="3977681" cy="4364838"/>
          </a:xfrm>
          <a:prstGeom prst="rect">
            <a:avLst/>
          </a:prstGeom>
          <a:ln w="12700">
            <a:miter lim="400000"/>
          </a:ln>
        </p:spPr>
      </p:pic>
      <p:pic>
        <p:nvPicPr>
          <p:cNvPr id="19" name="Resi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130961211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25</a:t>
            </a:fld>
            <a:endParaRPr lang="uk-UA" sz="1125" dirty="0">
              <a:solidFill>
                <a:schemeClr val="bg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6" name="Resim 2" descr="Resim 2"/>
          <p:cNvPicPr>
            <a:picLocks noChangeAspect="1"/>
          </p:cNvPicPr>
          <p:nvPr/>
        </p:nvPicPr>
        <p:blipFill>
          <a:blip r:embed="rId3">
            <a:extLst/>
          </a:blip>
          <a:stretch>
            <a:fillRect/>
          </a:stretch>
        </p:blipFill>
        <p:spPr>
          <a:xfrm>
            <a:off x="84222" y="155760"/>
            <a:ext cx="4118810" cy="4274037"/>
          </a:xfrm>
          <a:prstGeom prst="rect">
            <a:avLst/>
          </a:prstGeom>
          <a:ln w="12700">
            <a:miter lim="400000"/>
          </a:ln>
        </p:spPr>
      </p:pic>
      <p:pic>
        <p:nvPicPr>
          <p:cNvPr id="19" name="Resim 5" descr="Resim 5"/>
          <p:cNvPicPr>
            <a:picLocks noChangeAspect="1"/>
          </p:cNvPicPr>
          <p:nvPr/>
        </p:nvPicPr>
        <p:blipFill>
          <a:blip r:embed="rId4">
            <a:extLst/>
          </a:blip>
          <a:stretch>
            <a:fillRect/>
          </a:stretch>
        </p:blipFill>
        <p:spPr>
          <a:xfrm>
            <a:off x="4203031" y="61084"/>
            <a:ext cx="4066673" cy="4277957"/>
          </a:xfrm>
          <a:prstGeom prst="rect">
            <a:avLst/>
          </a:prstGeom>
          <a:ln w="12700">
            <a:miter lim="400000"/>
          </a:ln>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429796"/>
            <a:ext cx="775341" cy="607117"/>
          </a:xfrm>
          <a:prstGeom prst="rect">
            <a:avLst/>
          </a:prstGeom>
        </p:spPr>
      </p:pic>
    </p:spTree>
    <p:extLst>
      <p:ext uri="{BB962C8B-B14F-4D97-AF65-F5344CB8AC3E}">
        <p14:creationId xmlns:p14="http://schemas.microsoft.com/office/powerpoint/2010/main" val="367979154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26</a:t>
            </a:fld>
            <a:endParaRPr lang="uk-UA" sz="1125" dirty="0">
              <a:solidFill>
                <a:schemeClr val="bg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7" name="Resim 2" descr="Resim 2"/>
          <p:cNvPicPr>
            <a:picLocks noChangeAspect="1"/>
          </p:cNvPicPr>
          <p:nvPr/>
        </p:nvPicPr>
        <p:blipFill>
          <a:blip r:embed="rId3">
            <a:extLst/>
          </a:blip>
          <a:stretch>
            <a:fillRect/>
          </a:stretch>
        </p:blipFill>
        <p:spPr>
          <a:xfrm>
            <a:off x="141998" y="166989"/>
            <a:ext cx="4189338" cy="4241982"/>
          </a:xfrm>
          <a:prstGeom prst="rect">
            <a:avLst/>
          </a:prstGeom>
          <a:ln w="12700">
            <a:miter lim="400000"/>
          </a:ln>
        </p:spPr>
      </p:pic>
      <p:pic>
        <p:nvPicPr>
          <p:cNvPr id="18" name="Resim 5" descr="Resim 5"/>
          <p:cNvPicPr>
            <a:picLocks noChangeAspect="1"/>
          </p:cNvPicPr>
          <p:nvPr/>
        </p:nvPicPr>
        <p:blipFill>
          <a:blip r:embed="rId4">
            <a:extLst/>
          </a:blip>
          <a:stretch>
            <a:fillRect/>
          </a:stretch>
        </p:blipFill>
        <p:spPr>
          <a:xfrm>
            <a:off x="4461919" y="82768"/>
            <a:ext cx="4002000" cy="4326203"/>
          </a:xfrm>
          <a:prstGeom prst="rect">
            <a:avLst/>
          </a:prstGeom>
          <a:ln w="12700">
            <a:miter lim="400000"/>
          </a:ln>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410902"/>
            <a:ext cx="775341" cy="626011"/>
          </a:xfrm>
          <a:prstGeom prst="rect">
            <a:avLst/>
          </a:prstGeom>
        </p:spPr>
      </p:pic>
    </p:spTree>
    <p:extLst>
      <p:ext uri="{BB962C8B-B14F-4D97-AF65-F5344CB8AC3E}">
        <p14:creationId xmlns:p14="http://schemas.microsoft.com/office/powerpoint/2010/main" val="104604079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27</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grpSp>
        <p:nvGrpSpPr>
          <p:cNvPr id="17" name="Rectangle"/>
          <p:cNvGrpSpPr/>
          <p:nvPr/>
        </p:nvGrpSpPr>
        <p:grpSpPr>
          <a:xfrm>
            <a:off x="4283243" y="-141629"/>
            <a:ext cx="4633035" cy="1410117"/>
            <a:chOff x="0" y="0"/>
            <a:chExt cx="4538940" cy="1880155"/>
          </a:xfrm>
        </p:grpSpPr>
        <p:sp>
          <p:nvSpPr>
            <p:cNvPr id="18" name="Rectangle"/>
            <p:cNvSpPr/>
            <p:nvPr/>
          </p:nvSpPr>
          <p:spPr>
            <a:xfrm>
              <a:off x="914400" y="876300"/>
              <a:ext cx="281174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9" name="Rectangle" descr="Rectangle"/>
            <p:cNvPicPr>
              <a:picLocks/>
            </p:cNvPicPr>
            <p:nvPr/>
          </p:nvPicPr>
          <p:blipFill>
            <a:blip r:embed="rId4">
              <a:extLst/>
            </a:blip>
            <a:stretch>
              <a:fillRect/>
            </a:stretch>
          </p:blipFill>
          <p:spPr>
            <a:xfrm>
              <a:off x="-1" y="0"/>
              <a:ext cx="4538942" cy="1880156"/>
            </a:xfrm>
            <a:prstGeom prst="rect">
              <a:avLst/>
            </a:prstGeom>
            <a:effectLst/>
          </p:spPr>
        </p:pic>
      </p:grpSp>
      <p:sp>
        <p:nvSpPr>
          <p:cNvPr id="20" name="Unvan 1"/>
          <p:cNvSpPr>
            <a:spLocks noGrp="1"/>
          </p:cNvSpPr>
          <p:nvPr>
            <p:ph type="title"/>
          </p:nvPr>
        </p:nvSpPr>
        <p:spPr>
          <a:xfrm>
            <a:off x="5016905" y="234022"/>
            <a:ext cx="3069724" cy="658815"/>
          </a:xfrm>
          <a:prstGeom prst="rect">
            <a:avLst/>
          </a:prstGeom>
        </p:spPr>
        <p:txBody>
          <a:bodyPr>
            <a:normAutofit/>
          </a:bodyPr>
          <a:lstStyle>
            <a:lvl1pPr algn="ctr">
              <a:defRPr sz="2000" b="1">
                <a:solidFill>
                  <a:srgbClr val="3C8674"/>
                </a:solidFill>
              </a:defRPr>
            </a:lvl1pPr>
          </a:lstStyle>
          <a:p>
            <a:r>
              <a:rPr lang="en-US" sz="1800" dirty="0" smtClean="0">
                <a:latin typeface="Avenir Next Demi Bold"/>
              </a:rPr>
              <a:t>Needs Assessment Report </a:t>
            </a:r>
            <a:endParaRPr lang="en-US" sz="1800" dirty="0">
              <a:latin typeface="Avenir Next Demi Bold"/>
            </a:endParaRPr>
          </a:p>
        </p:txBody>
      </p:sp>
      <p:sp>
        <p:nvSpPr>
          <p:cNvPr id="4" name="Dikdörtgen 3"/>
          <p:cNvSpPr/>
          <p:nvPr/>
        </p:nvSpPr>
        <p:spPr>
          <a:xfrm>
            <a:off x="162678" y="1253806"/>
            <a:ext cx="8009257" cy="2708434"/>
          </a:xfrm>
          <a:prstGeom prst="rect">
            <a:avLst/>
          </a:prstGeom>
        </p:spPr>
        <p:txBody>
          <a:bodyPr wrap="square">
            <a:spAutoFit/>
          </a:bodyPr>
          <a:lstStyle/>
          <a:p>
            <a:pPr marL="285750" indent="-285750">
              <a:spcAft>
                <a:spcPts val="1200"/>
              </a:spcAft>
              <a:buFont typeface="Arial" panose="020B0604020202020204" pitchFamily="34" charset="0"/>
              <a:buChar char="•"/>
              <a:defRPr sz="1600"/>
            </a:pPr>
            <a:r>
              <a:rPr lang="en-US" sz="1600" dirty="0" smtClean="0"/>
              <a:t>Assess needs of the PO Member Country and propose solutions to overcome the challenges and requirements of the member country in the related sector.</a:t>
            </a:r>
          </a:p>
          <a:p>
            <a:pPr marL="285750" indent="-285750">
              <a:spcAft>
                <a:spcPts val="1200"/>
              </a:spcAft>
              <a:buFont typeface="Arial" panose="020B0604020202020204" pitchFamily="34" charset="0"/>
              <a:buChar char="•"/>
              <a:defRPr sz="1600"/>
            </a:pPr>
            <a:r>
              <a:rPr lang="en-US" sz="1600" dirty="0" smtClean="0"/>
              <a:t>PO submits two drafts of the Needs Assessment Report in line with the template.</a:t>
            </a:r>
          </a:p>
          <a:p>
            <a:pPr marL="989013" indent="-285750">
              <a:spcAft>
                <a:spcPts val="1200"/>
              </a:spcAft>
              <a:buFont typeface="Wingdings" panose="05000000000000000000" pitchFamily="2" charset="2"/>
              <a:buChar char="Ø"/>
              <a:defRPr sz="1600"/>
            </a:pPr>
            <a:r>
              <a:rPr lang="en-US" sz="1600" b="1" i="1" dirty="0" smtClean="0"/>
              <a:t>Section I - Assessing the Current Situation</a:t>
            </a:r>
          </a:p>
          <a:p>
            <a:pPr marL="989013" indent="-285750">
              <a:spcAft>
                <a:spcPts val="1200"/>
              </a:spcAft>
              <a:buFont typeface="Wingdings" panose="05000000000000000000" pitchFamily="2" charset="2"/>
              <a:buChar char="Ø"/>
              <a:defRPr sz="1600"/>
            </a:pPr>
            <a:r>
              <a:rPr lang="en-US" sz="1600" b="1" i="1" dirty="0" smtClean="0"/>
              <a:t>Section II - Gathering and Analyzing Data </a:t>
            </a:r>
          </a:p>
          <a:p>
            <a:pPr marL="989013" indent="-285750">
              <a:spcAft>
                <a:spcPts val="1200"/>
              </a:spcAft>
              <a:buFont typeface="Wingdings" panose="05000000000000000000" pitchFamily="2" charset="2"/>
              <a:buChar char="Ø"/>
              <a:defRPr sz="1600"/>
            </a:pPr>
            <a:r>
              <a:rPr lang="en-US" sz="1600" b="1" i="1" dirty="0" smtClean="0"/>
              <a:t>Section III - Making Decisions and Recommendations </a:t>
            </a:r>
            <a:endParaRPr lang="en-US" sz="1600" dirty="0" smtClean="0"/>
          </a:p>
          <a:p>
            <a:pPr marL="285750" indent="-285750">
              <a:lnSpc>
                <a:spcPct val="150000"/>
              </a:lnSpc>
              <a:buFont typeface="Arial" panose="020B0604020202020204" pitchFamily="34" charset="0"/>
              <a:buChar char="•"/>
              <a:defRPr sz="1600"/>
            </a:pPr>
            <a:endParaRPr lang="en-US" dirty="0"/>
          </a:p>
        </p:txBody>
      </p:sp>
      <p:sp>
        <p:nvSpPr>
          <p:cNvPr id="16" name="Unvan 1"/>
          <p:cNvSpPr txBox="1">
            <a:spLocks/>
          </p:cNvSpPr>
          <p:nvPr/>
        </p:nvSpPr>
        <p:spPr>
          <a:xfrm>
            <a:off x="-108143" y="123442"/>
            <a:ext cx="3900584" cy="93807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685800" rtl="0" latinLnBrk="0">
              <a:lnSpc>
                <a:spcPct val="90000"/>
              </a:lnSpc>
              <a:spcBef>
                <a:spcPts val="0"/>
              </a:spcBef>
              <a:spcAft>
                <a:spcPts val="0"/>
              </a:spcAft>
              <a:buClrTx/>
              <a:buSzTx/>
              <a:buFontTx/>
              <a:buNone/>
              <a:tabLst/>
              <a:defRPr sz="2000" b="1" i="0" u="none" strike="noStrike" cap="none" spc="0" baseline="0">
                <a:ln>
                  <a:noFill/>
                </a:ln>
                <a:solidFill>
                  <a:srgbClr val="3C8674"/>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a:lstStyle>
          <a:p>
            <a:pPr hangingPunct="1"/>
            <a:r>
              <a:rPr lang="en-US" sz="1800" dirty="0" smtClean="0">
                <a:latin typeface="Avenir Next Demi Bold"/>
              </a:rPr>
              <a:t>Special Report</a:t>
            </a:r>
            <a:r>
              <a:rPr lang="tr-TR" sz="1800" dirty="0" smtClean="0">
                <a:latin typeface="Avenir Next Demi Bold"/>
              </a:rPr>
              <a:t>s</a:t>
            </a:r>
            <a:r>
              <a:rPr lang="en-US" sz="1800" dirty="0" smtClean="0">
                <a:latin typeface="Avenir Next Demi Bold"/>
              </a:rPr>
              <a:t> for Needs Assessment Projects</a:t>
            </a:r>
            <a:endParaRPr lang="en-US" sz="1800" dirty="0">
              <a:latin typeface="Avenir Next Demi Bold"/>
            </a:endParaRPr>
          </a:p>
        </p:txBody>
      </p:sp>
      <p:pic>
        <p:nvPicPr>
          <p:cNvPr id="21" name="Resi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349065801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28</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28</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grpSp>
        <p:nvGrpSpPr>
          <p:cNvPr id="17" name="Rectangle"/>
          <p:cNvGrpSpPr/>
          <p:nvPr/>
        </p:nvGrpSpPr>
        <p:grpSpPr>
          <a:xfrm>
            <a:off x="4283243" y="-141629"/>
            <a:ext cx="4633035" cy="1410117"/>
            <a:chOff x="0" y="0"/>
            <a:chExt cx="4538940" cy="1880155"/>
          </a:xfrm>
        </p:grpSpPr>
        <p:sp>
          <p:nvSpPr>
            <p:cNvPr id="18" name="Rectangle"/>
            <p:cNvSpPr/>
            <p:nvPr/>
          </p:nvSpPr>
          <p:spPr>
            <a:xfrm>
              <a:off x="914400" y="876300"/>
              <a:ext cx="281174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9" name="Rectangle" descr="Rectangle"/>
            <p:cNvPicPr>
              <a:picLocks/>
            </p:cNvPicPr>
            <p:nvPr/>
          </p:nvPicPr>
          <p:blipFill>
            <a:blip r:embed="rId4">
              <a:extLst/>
            </a:blip>
            <a:stretch>
              <a:fillRect/>
            </a:stretch>
          </p:blipFill>
          <p:spPr>
            <a:xfrm>
              <a:off x="-1" y="0"/>
              <a:ext cx="4538942" cy="1880156"/>
            </a:xfrm>
            <a:prstGeom prst="rect">
              <a:avLst/>
            </a:prstGeom>
            <a:effectLst/>
          </p:spPr>
        </p:pic>
      </p:grpSp>
      <p:sp>
        <p:nvSpPr>
          <p:cNvPr id="20" name="Unvan 1"/>
          <p:cNvSpPr>
            <a:spLocks noGrp="1"/>
          </p:cNvSpPr>
          <p:nvPr>
            <p:ph type="title"/>
          </p:nvPr>
        </p:nvSpPr>
        <p:spPr>
          <a:xfrm>
            <a:off x="5016905" y="234022"/>
            <a:ext cx="3069724" cy="658815"/>
          </a:xfrm>
          <a:prstGeom prst="rect">
            <a:avLst/>
          </a:prstGeom>
        </p:spPr>
        <p:txBody>
          <a:bodyPr>
            <a:normAutofit/>
          </a:bodyPr>
          <a:lstStyle>
            <a:lvl1pPr algn="ctr">
              <a:defRPr sz="2000" b="1">
                <a:solidFill>
                  <a:srgbClr val="3C8674"/>
                </a:solidFill>
              </a:defRPr>
            </a:lvl1pPr>
          </a:lstStyle>
          <a:p>
            <a:r>
              <a:rPr lang="en-US" sz="1800" dirty="0" smtClean="0">
                <a:latin typeface="Avenir Next Demi Bold"/>
              </a:rPr>
              <a:t>Field Study Report </a:t>
            </a:r>
            <a:endParaRPr lang="en-US" sz="1800" dirty="0">
              <a:latin typeface="Avenir Next Demi Bold"/>
            </a:endParaRPr>
          </a:p>
        </p:txBody>
      </p:sp>
      <p:sp>
        <p:nvSpPr>
          <p:cNvPr id="4" name="Dikdörtgen 3"/>
          <p:cNvSpPr/>
          <p:nvPr/>
        </p:nvSpPr>
        <p:spPr>
          <a:xfrm>
            <a:off x="162678" y="1268291"/>
            <a:ext cx="8901492" cy="1877437"/>
          </a:xfrm>
          <a:prstGeom prst="rect">
            <a:avLst/>
          </a:prstGeom>
        </p:spPr>
        <p:txBody>
          <a:bodyPr wrap="square">
            <a:spAutoFit/>
          </a:bodyPr>
          <a:lstStyle/>
          <a:p>
            <a:pPr marL="285750" indent="-285750">
              <a:spcAft>
                <a:spcPts val="1200"/>
              </a:spcAft>
              <a:buFont typeface="Arial" panose="020B0604020202020204" pitchFamily="34" charset="0"/>
              <a:buChar char="•"/>
              <a:defRPr sz="1600"/>
            </a:pPr>
            <a:r>
              <a:rPr lang="en-US" sz="1600" dirty="0" smtClean="0"/>
              <a:t>In Peer-to-Peer Experience Sharing activities, the PO submits Field Study Report for reflecting the knowledge and experience acquired during the activity.</a:t>
            </a:r>
          </a:p>
          <a:p>
            <a:pPr marL="285750" lvl="8" indent="-285750">
              <a:spcAft>
                <a:spcPts val="1200"/>
              </a:spcAft>
              <a:buFont typeface="Arial" panose="020B0604020202020204" pitchFamily="34" charset="0"/>
              <a:buChar char="•"/>
              <a:defRPr sz="1600"/>
            </a:pPr>
            <a:r>
              <a:rPr lang="en-US" sz="1600" dirty="0" smtClean="0"/>
              <a:t>Submit the 1</a:t>
            </a:r>
            <a:r>
              <a:rPr lang="en-US" sz="1600" baseline="30000" dirty="0" smtClean="0"/>
              <a:t>st</a:t>
            </a:r>
            <a:r>
              <a:rPr lang="en-US" sz="1600" dirty="0" smtClean="0"/>
              <a:t> Section of the Field Study Report, (current situation of PO Country) before the visit</a:t>
            </a:r>
          </a:p>
          <a:p>
            <a:pPr marL="285750" lvl="8" indent="-285750">
              <a:spcAft>
                <a:spcPts val="1200"/>
              </a:spcAft>
              <a:buFont typeface="Arial" panose="020B0604020202020204" pitchFamily="34" charset="0"/>
              <a:buChar char="•"/>
              <a:defRPr sz="1600"/>
            </a:pPr>
            <a:r>
              <a:rPr lang="en-US" sz="1600" dirty="0" smtClean="0"/>
              <a:t>Submit 2</a:t>
            </a:r>
            <a:r>
              <a:rPr lang="en-US" sz="1600" baseline="30000" dirty="0" smtClean="0"/>
              <a:t>nd</a:t>
            </a:r>
            <a:r>
              <a:rPr lang="en-US" sz="1600" dirty="0" smtClean="0"/>
              <a:t>  and 3</a:t>
            </a:r>
            <a:r>
              <a:rPr lang="en-US" sz="1600" baseline="30000" dirty="0" smtClean="0"/>
              <a:t>rd</a:t>
            </a:r>
            <a:r>
              <a:rPr lang="en-US" sz="1600" dirty="0" smtClean="0"/>
              <a:t> sections after the activity (current situation in the host country and recommendations) </a:t>
            </a:r>
            <a:endParaRPr lang="en-US" dirty="0"/>
          </a:p>
        </p:txBody>
      </p:sp>
      <p:sp>
        <p:nvSpPr>
          <p:cNvPr id="16" name="Unvan 1"/>
          <p:cNvSpPr txBox="1">
            <a:spLocks/>
          </p:cNvSpPr>
          <p:nvPr/>
        </p:nvSpPr>
        <p:spPr>
          <a:xfrm>
            <a:off x="-108143" y="123442"/>
            <a:ext cx="3900584" cy="93807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685800" rtl="0" latinLnBrk="0">
              <a:lnSpc>
                <a:spcPct val="90000"/>
              </a:lnSpc>
              <a:spcBef>
                <a:spcPts val="0"/>
              </a:spcBef>
              <a:spcAft>
                <a:spcPts val="0"/>
              </a:spcAft>
              <a:buClrTx/>
              <a:buSzTx/>
              <a:buFontTx/>
              <a:buNone/>
              <a:tabLst/>
              <a:defRPr sz="2000" b="1" i="0" u="none" strike="noStrike" cap="none" spc="0" baseline="0">
                <a:ln>
                  <a:noFill/>
                </a:ln>
                <a:solidFill>
                  <a:srgbClr val="3C8674"/>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a:lstStyle>
          <a:p>
            <a:pPr hangingPunct="1"/>
            <a:r>
              <a:rPr lang="en-US" sz="1800" dirty="0" smtClean="0">
                <a:latin typeface="Avenir Next Demi Bold"/>
              </a:rPr>
              <a:t>Special Reports for Peer-to-Peer Experience Sharing Projects</a:t>
            </a:r>
            <a:endParaRPr lang="en-US" sz="1800" dirty="0">
              <a:latin typeface="Avenir Next Demi Bold"/>
            </a:endParaRPr>
          </a:p>
        </p:txBody>
      </p:sp>
      <p:pic>
        <p:nvPicPr>
          <p:cNvPr id="21" name="Resi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339566429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Alt Başlık 1"/>
          <p:cNvSpPr/>
          <p:nvPr/>
        </p:nvSpPr>
        <p:spPr>
          <a:xfrm>
            <a:off x="1181100" y="2415967"/>
            <a:ext cx="6858000" cy="1523494"/>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algn="ctr">
              <a:defRPr sz="2400" cap="all" spc="181">
                <a:solidFill>
                  <a:srgbClr val="002060"/>
                </a:solidFill>
                <a:uFill>
                  <a:solidFill>
                    <a:srgbClr val="000000"/>
                  </a:solidFill>
                </a:uFill>
                <a:latin typeface="Baskerville Old Face"/>
                <a:ea typeface="Baskerville Old Face"/>
                <a:cs typeface="Baskerville Old Face"/>
                <a:sym typeface="Baskerville Old Face"/>
              </a:defRPr>
            </a:pPr>
            <a:endParaRPr dirty="0"/>
          </a:p>
          <a:p>
            <a:pPr algn="ctr">
              <a:defRPr sz="2800" cap="all">
                <a:solidFill>
                  <a:srgbClr val="3C8575"/>
                </a:solidFill>
                <a:latin typeface="Avenir Next Demi Bold"/>
                <a:ea typeface="Avenir Next Demi Bold"/>
                <a:cs typeface="Avenir Next Demi Bold"/>
                <a:sym typeface="Avenir Next Demi Bold"/>
              </a:defRPr>
            </a:pPr>
            <a:r>
              <a:rPr sz="2100" dirty="0"/>
              <a:t>THANK</a:t>
            </a:r>
            <a:r>
              <a:rPr sz="2100" dirty="0">
                <a:solidFill>
                  <a:schemeClr val="tx1"/>
                </a:solidFill>
              </a:rPr>
              <a:t>YOu</a:t>
            </a:r>
          </a:p>
          <a:p>
            <a:pPr algn="ctr">
              <a:defRPr sz="2400" cap="all" spc="181">
                <a:solidFill>
                  <a:srgbClr val="002060"/>
                </a:solidFill>
                <a:uFill>
                  <a:solidFill>
                    <a:srgbClr val="000000"/>
                  </a:solidFill>
                </a:uFill>
                <a:latin typeface="Baskerville Old Face"/>
                <a:ea typeface="Baskerville Old Face"/>
                <a:cs typeface="Baskerville Old Face"/>
                <a:sym typeface="Baskerville Old Face"/>
              </a:defRPr>
            </a:pPr>
            <a:endParaRPr dirty="0"/>
          </a:p>
          <a:p>
            <a:pPr algn="ctr">
              <a:defRPr sz="2400" cap="all" spc="181">
                <a:solidFill>
                  <a:srgbClr val="002060"/>
                </a:solidFill>
                <a:uFill>
                  <a:solidFill>
                    <a:srgbClr val="000000"/>
                  </a:solidFill>
                </a:uFill>
                <a:latin typeface="Baskerville Old Face"/>
                <a:ea typeface="Baskerville Old Face"/>
                <a:cs typeface="Baskerville Old Face"/>
                <a:sym typeface="Baskerville Old Face"/>
              </a:defRPr>
            </a:pPr>
            <a:endParaRPr dirty="0"/>
          </a:p>
        </p:txBody>
      </p:sp>
      <p:pic>
        <p:nvPicPr>
          <p:cNvPr id="376" name="Picture 3" descr="Picture 3"/>
          <p:cNvPicPr>
            <a:picLocks noChangeAspect="1"/>
          </p:cNvPicPr>
          <p:nvPr/>
        </p:nvPicPr>
        <p:blipFill>
          <a:blip r:embed="rId2">
            <a:extLst/>
          </a:blip>
          <a:stretch>
            <a:fillRect/>
          </a:stretch>
        </p:blipFill>
        <p:spPr>
          <a:xfrm>
            <a:off x="2531269" y="1133515"/>
            <a:ext cx="3638550" cy="1244353"/>
          </a:xfrm>
          <a:prstGeom prst="rect">
            <a:avLst/>
          </a:prstGeom>
          <a:ln w="12700">
            <a:miter lim="400000"/>
          </a:ln>
        </p:spPr>
      </p:pic>
      <p:sp>
        <p:nvSpPr>
          <p:cNvPr id="377" name="Triangle"/>
          <p:cNvSpPr/>
          <p:nvPr/>
        </p:nvSpPr>
        <p:spPr>
          <a:xfrm rot="10800000" flipH="1">
            <a:off x="0" y="-4948"/>
            <a:ext cx="9248274"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378" name="Triangle"/>
          <p:cNvSpPr/>
          <p:nvPr/>
        </p:nvSpPr>
        <p:spPr>
          <a:xfrm flipH="1">
            <a:off x="-208547" y="4608194"/>
            <a:ext cx="9352546"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382" name="Rectangle 5"/>
          <p:cNvSpPr/>
          <p:nvPr/>
        </p:nvSpPr>
        <p:spPr>
          <a:xfrm>
            <a:off x="3591864" y="3177714"/>
            <a:ext cx="2064545" cy="553998"/>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lvl1pPr algn="ctr">
              <a:defRPr sz="2200">
                <a:latin typeface="Baskerville Old Face"/>
                <a:ea typeface="Baskerville Old Face"/>
                <a:cs typeface="Baskerville Old Face"/>
                <a:sym typeface="Baskerville Old Face"/>
              </a:defRPr>
            </a:lvl1pPr>
          </a:lstStyle>
          <a:p>
            <a:r>
              <a:rPr lang="en-US" sz="1500" dirty="0" smtClean="0">
                <a:latin typeface="Avenir Next" charset="0"/>
                <a:ea typeface="Avenir Next" charset="0"/>
                <a:cs typeface="Avenir Next" charset="0"/>
              </a:rPr>
              <a:t>cpf.comcec.org</a:t>
            </a:r>
          </a:p>
          <a:p>
            <a:r>
              <a:rPr lang="en-US" sz="1500" dirty="0" smtClean="0">
                <a:latin typeface="Avenir Next" charset="0"/>
                <a:ea typeface="Avenir Next" charset="0"/>
                <a:cs typeface="Avenir Next" charset="0"/>
              </a:rPr>
              <a:t>cpf@comcec.org</a:t>
            </a:r>
            <a:endParaRPr lang="en-US" sz="1500" dirty="0">
              <a:latin typeface="Avenir Next" charset="0"/>
              <a:ea typeface="Avenir Next" charset="0"/>
              <a:cs typeface="Avenir Next"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3" name="Rectangle 12"/>
          <p:cNvSpPr/>
          <p:nvPr/>
        </p:nvSpPr>
        <p:spPr>
          <a:xfrm>
            <a:off x="140059" y="4534925"/>
            <a:ext cx="814647" cy="261610"/>
          </a:xfrm>
          <a:prstGeom prst="rect">
            <a:avLst/>
          </a:prstGeom>
        </p:spPr>
        <p:txBody>
          <a:bodyPr wrap="none">
            <a:spAutoFit/>
          </a:bodyPr>
          <a:lstStyle/>
          <a:p>
            <a:r>
              <a:rPr lang="en-US" sz="1100" b="1" dirty="0">
                <a:latin typeface="Avenir Next Demi Bold" charset="0"/>
                <a:ea typeface="Avenir Next Demi Bold" charset="0"/>
                <a:cs typeface="Avenir Next Demi Bold" charset="0"/>
              </a:rPr>
              <a:t>COMCEC</a:t>
            </a:r>
          </a:p>
        </p:txBody>
      </p:sp>
      <p:sp>
        <p:nvSpPr>
          <p:cNvPr id="14" name="Rectangle 13"/>
          <p:cNvSpPr/>
          <p:nvPr/>
        </p:nvSpPr>
        <p:spPr>
          <a:xfrm>
            <a:off x="47172" y="4687325"/>
            <a:ext cx="997388" cy="338554"/>
          </a:xfrm>
          <a:prstGeom prst="rect">
            <a:avLst/>
          </a:prstGeom>
        </p:spPr>
        <p:txBody>
          <a:bodyPr wrap="none">
            <a:spAutoFit/>
          </a:bodyPr>
          <a:lstStyle/>
          <a:p>
            <a:pPr algn="ctr"/>
            <a:r>
              <a:rPr lang="en-US" sz="800" dirty="0" smtClean="0">
                <a:latin typeface="Avenir Next" charset="0"/>
                <a:ea typeface="Avenir Next" charset="0"/>
                <a:cs typeface="Avenir Next" charset="0"/>
              </a:rPr>
              <a:t>COORDINATION</a:t>
            </a:r>
          </a:p>
          <a:p>
            <a:pPr algn="ctr"/>
            <a:r>
              <a:rPr lang="en-US" sz="800" dirty="0" smtClean="0">
                <a:latin typeface="Avenir Next" charset="0"/>
                <a:ea typeface="Avenir Next" charset="0"/>
                <a:cs typeface="Avenir Next" charset="0"/>
              </a:rPr>
              <a:t>OFFICE</a:t>
            </a:r>
            <a:endParaRPr lang="en-US" sz="800" dirty="0">
              <a:latin typeface="Avenir Next" charset="0"/>
              <a:ea typeface="Avenir Next" charset="0"/>
              <a:cs typeface="Avenir Next" charset="0"/>
            </a:endParaRP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608" y="3939461"/>
            <a:ext cx="1166372" cy="974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3</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18" name="İçerik Yer Tutucusu 2"/>
          <p:cNvSpPr>
            <a:spLocks noGrp="1"/>
          </p:cNvSpPr>
          <p:nvPr>
            <p:ph type="body" idx="1"/>
          </p:nvPr>
        </p:nvSpPr>
        <p:spPr>
          <a:xfrm>
            <a:off x="141997" y="1093830"/>
            <a:ext cx="9002002" cy="3511154"/>
          </a:xfrm>
          <a:prstGeom prst="rect">
            <a:avLst/>
          </a:prstGeom>
        </p:spPr>
        <p:txBody>
          <a:bodyPr>
            <a:normAutofit fontScale="92500"/>
          </a:bodyPr>
          <a:lstStyle/>
          <a:p>
            <a:pPr>
              <a:lnSpc>
                <a:spcPct val="120000"/>
              </a:lnSpc>
              <a:defRPr sz="2100"/>
            </a:pPr>
            <a:r>
              <a:rPr dirty="0">
                <a:latin typeface="Avenir Next"/>
              </a:rPr>
              <a:t>Observation of the physical and financial progress and following-up the results obtained, the collection and measurement of the information regarding the project.</a:t>
            </a:r>
          </a:p>
          <a:p>
            <a:pPr>
              <a:lnSpc>
                <a:spcPct val="120000"/>
              </a:lnSpc>
              <a:defRPr sz="2100"/>
            </a:pPr>
            <a:r>
              <a:rPr dirty="0">
                <a:latin typeface="Avenir Next"/>
              </a:rPr>
              <a:t>Monitoring will be done via reporting as well as side-visits in the COMCEC Project Funding. </a:t>
            </a:r>
          </a:p>
          <a:p>
            <a:pPr>
              <a:lnSpc>
                <a:spcPct val="120000"/>
              </a:lnSpc>
              <a:defRPr sz="2100"/>
            </a:pPr>
            <a:r>
              <a:rPr dirty="0">
                <a:latin typeface="Avenir Next"/>
              </a:rPr>
              <a:t>Reporting aims to measure how much of the project activities are completed.</a:t>
            </a:r>
          </a:p>
          <a:p>
            <a:pPr>
              <a:lnSpc>
                <a:spcPct val="120000"/>
              </a:lnSpc>
              <a:defRPr sz="2100"/>
            </a:pPr>
            <a:r>
              <a:rPr dirty="0">
                <a:latin typeface="Avenir Next"/>
              </a:rPr>
              <a:t>Also, it aims to determine the achievements and problems during the implementation of the project.</a:t>
            </a:r>
          </a:p>
        </p:txBody>
      </p:sp>
      <p:sp>
        <p:nvSpPr>
          <p:cNvPr id="21" name="Rectangle"/>
          <p:cNvSpPr/>
          <p:nvPr/>
        </p:nvSpPr>
        <p:spPr>
          <a:xfrm>
            <a:off x="3332113" y="-324184"/>
            <a:ext cx="4889087" cy="182938"/>
          </a:xfrm>
          <a:prstGeom prst="rect">
            <a:avLst/>
          </a:prstGeom>
          <a:solidFill>
            <a:srgbClr val="FFFFFF"/>
          </a:solidFill>
          <a:ln>
            <a:noFill/>
          </a:ln>
          <a:effectLst/>
        </p:spPr>
        <p:txBody>
          <a:bodyPr wrap="square" lIns="34289" tIns="34289" rIns="34289" bIns="34289" numCol="1" anchor="ctr">
            <a:noAutofit/>
          </a:bodyPr>
          <a:lstStyle/>
          <a:p>
            <a:endParaRPr sz="1350"/>
          </a:p>
        </p:txBody>
      </p:sp>
      <p:grpSp>
        <p:nvGrpSpPr>
          <p:cNvPr id="24" name="Rectangle"/>
          <p:cNvGrpSpPr/>
          <p:nvPr/>
        </p:nvGrpSpPr>
        <p:grpSpPr>
          <a:xfrm>
            <a:off x="2670694" y="-408189"/>
            <a:ext cx="6305126" cy="1768553"/>
            <a:chOff x="-106471" y="876300"/>
            <a:chExt cx="6555780" cy="2358070"/>
          </a:xfrm>
        </p:grpSpPr>
        <p:sp>
          <p:nvSpPr>
            <p:cNvPr id="25" name="Rectangle"/>
            <p:cNvSpPr/>
            <p:nvPr/>
          </p:nvSpPr>
          <p:spPr>
            <a:xfrm>
              <a:off x="914400" y="876300"/>
              <a:ext cx="482858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26" name="Rectangle" descr="Rectangle"/>
            <p:cNvPicPr>
              <a:picLocks/>
            </p:cNvPicPr>
            <p:nvPr/>
          </p:nvPicPr>
          <p:blipFill>
            <a:blip r:embed="rId4">
              <a:extLst/>
            </a:blip>
            <a:stretch>
              <a:fillRect/>
            </a:stretch>
          </p:blipFill>
          <p:spPr>
            <a:xfrm>
              <a:off x="-106471" y="1354214"/>
              <a:ext cx="6555780" cy="1880156"/>
            </a:xfrm>
            <a:prstGeom prst="rect">
              <a:avLst/>
            </a:prstGeom>
            <a:effectLst/>
          </p:spPr>
        </p:pic>
      </p:grpSp>
      <p:sp>
        <p:nvSpPr>
          <p:cNvPr id="27" name="Unvan 1"/>
          <p:cNvSpPr txBox="1">
            <a:spLocks/>
          </p:cNvSpPr>
          <p:nvPr/>
        </p:nvSpPr>
        <p:spPr>
          <a:xfrm>
            <a:off x="2911793" y="177101"/>
            <a:ext cx="5915026" cy="99417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685800" rtl="0" latinLnBrk="0">
              <a:lnSpc>
                <a:spcPct val="90000"/>
              </a:lnSpc>
              <a:spcBef>
                <a:spcPts val="0"/>
              </a:spcBef>
              <a:spcAft>
                <a:spcPts val="0"/>
              </a:spcAft>
              <a:buClrTx/>
              <a:buSzTx/>
              <a:buFontTx/>
              <a:buNone/>
              <a:tabLst/>
              <a:defRPr sz="2000" b="1" i="0" u="none" strike="noStrike" cap="none" spc="0" baseline="0">
                <a:ln>
                  <a:noFill/>
                </a:ln>
                <a:solidFill>
                  <a:srgbClr val="3C8674"/>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a:lstStyle>
          <a:p>
            <a:pPr hangingPunct="1"/>
            <a:r>
              <a:rPr lang="en-US" dirty="0" smtClean="0">
                <a:latin typeface="Avenir Next Demi Bold"/>
              </a:rPr>
              <a:t>Importance of Reporting and Monitoring</a:t>
            </a:r>
            <a:endParaRPr lang="en-US" dirty="0">
              <a:latin typeface="Avenir Next Demi Bold"/>
            </a:endParaRPr>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362115348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4</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18" name="İçerik Yer Tutucusu 2"/>
          <p:cNvSpPr>
            <a:spLocks noGrp="1"/>
          </p:cNvSpPr>
          <p:nvPr>
            <p:ph type="body" idx="1"/>
          </p:nvPr>
        </p:nvSpPr>
        <p:spPr>
          <a:xfrm>
            <a:off x="141997" y="1466827"/>
            <a:ext cx="9002002" cy="3511154"/>
          </a:xfrm>
          <a:prstGeom prst="rect">
            <a:avLst/>
          </a:prstGeom>
        </p:spPr>
        <p:txBody>
          <a:bodyPr>
            <a:normAutofit/>
          </a:bodyPr>
          <a:lstStyle/>
          <a:p>
            <a:pPr>
              <a:lnSpc>
                <a:spcPct val="150000"/>
              </a:lnSpc>
              <a:defRPr sz="2500"/>
            </a:pPr>
            <a:r>
              <a:rPr lang="en-US" sz="1900" dirty="0">
                <a:latin typeface="Avenir Next"/>
              </a:rPr>
              <a:t>Corrective actions can be taken for problems and risks with the help of reporting.</a:t>
            </a:r>
          </a:p>
          <a:p>
            <a:pPr>
              <a:lnSpc>
                <a:spcPct val="150000"/>
              </a:lnSpc>
              <a:defRPr sz="2500"/>
            </a:pPr>
            <a:r>
              <a:rPr lang="en-US" sz="1900" dirty="0">
                <a:latin typeface="Avenir Next"/>
              </a:rPr>
              <a:t>The CCO and Bank could inform the Project Owner for timely decisions to support implementation.</a:t>
            </a:r>
          </a:p>
          <a:p>
            <a:pPr>
              <a:lnSpc>
                <a:spcPct val="150000"/>
              </a:lnSpc>
              <a:defRPr sz="2500"/>
            </a:pPr>
            <a:r>
              <a:rPr lang="en-US" sz="1900" dirty="0">
                <a:latin typeface="Avenir Next"/>
              </a:rPr>
              <a:t>Funds will be transferred following the reporting of the progress in the project (such as time-sheets, progress reports).</a:t>
            </a:r>
          </a:p>
        </p:txBody>
      </p:sp>
      <p:sp>
        <p:nvSpPr>
          <p:cNvPr id="21" name="Rectangle"/>
          <p:cNvSpPr/>
          <p:nvPr/>
        </p:nvSpPr>
        <p:spPr>
          <a:xfrm>
            <a:off x="3332113" y="-324184"/>
            <a:ext cx="4889087" cy="182938"/>
          </a:xfrm>
          <a:prstGeom prst="rect">
            <a:avLst/>
          </a:prstGeom>
          <a:solidFill>
            <a:srgbClr val="FFFFFF"/>
          </a:solidFill>
          <a:ln>
            <a:noFill/>
          </a:ln>
          <a:effectLst/>
        </p:spPr>
        <p:txBody>
          <a:bodyPr wrap="square" lIns="34289" tIns="34289" rIns="34289" bIns="34289" numCol="1" anchor="ctr">
            <a:noAutofit/>
          </a:bodyPr>
          <a:lstStyle/>
          <a:p>
            <a:endParaRPr sz="1350"/>
          </a:p>
        </p:txBody>
      </p:sp>
      <p:grpSp>
        <p:nvGrpSpPr>
          <p:cNvPr id="24" name="Rectangle"/>
          <p:cNvGrpSpPr/>
          <p:nvPr/>
        </p:nvGrpSpPr>
        <p:grpSpPr>
          <a:xfrm>
            <a:off x="2670694" y="-408189"/>
            <a:ext cx="6305126" cy="1768553"/>
            <a:chOff x="-106471" y="876300"/>
            <a:chExt cx="6555780" cy="2358070"/>
          </a:xfrm>
        </p:grpSpPr>
        <p:sp>
          <p:nvSpPr>
            <p:cNvPr id="25" name="Rectangle"/>
            <p:cNvSpPr/>
            <p:nvPr/>
          </p:nvSpPr>
          <p:spPr>
            <a:xfrm>
              <a:off x="914400" y="876300"/>
              <a:ext cx="482858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26" name="Rectangle" descr="Rectangle"/>
            <p:cNvPicPr>
              <a:picLocks/>
            </p:cNvPicPr>
            <p:nvPr/>
          </p:nvPicPr>
          <p:blipFill>
            <a:blip r:embed="rId4">
              <a:extLst/>
            </a:blip>
            <a:stretch>
              <a:fillRect/>
            </a:stretch>
          </p:blipFill>
          <p:spPr>
            <a:xfrm>
              <a:off x="-106471" y="1354214"/>
              <a:ext cx="6555780" cy="1880156"/>
            </a:xfrm>
            <a:prstGeom prst="rect">
              <a:avLst/>
            </a:prstGeom>
            <a:effectLst/>
          </p:spPr>
        </p:pic>
      </p:grpSp>
      <p:sp>
        <p:nvSpPr>
          <p:cNvPr id="27" name="Unvan 1"/>
          <p:cNvSpPr txBox="1">
            <a:spLocks/>
          </p:cNvSpPr>
          <p:nvPr/>
        </p:nvSpPr>
        <p:spPr>
          <a:xfrm>
            <a:off x="2911793" y="177101"/>
            <a:ext cx="5915026" cy="99417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685800" rtl="0" latinLnBrk="0">
              <a:lnSpc>
                <a:spcPct val="90000"/>
              </a:lnSpc>
              <a:spcBef>
                <a:spcPts val="0"/>
              </a:spcBef>
              <a:spcAft>
                <a:spcPts val="0"/>
              </a:spcAft>
              <a:buClrTx/>
              <a:buSzTx/>
              <a:buFontTx/>
              <a:buNone/>
              <a:tabLst/>
              <a:defRPr sz="2000" b="1" i="0" u="none" strike="noStrike" cap="none" spc="0" baseline="0">
                <a:ln>
                  <a:noFill/>
                </a:ln>
                <a:solidFill>
                  <a:srgbClr val="3C8674"/>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a:lstStyle>
          <a:p>
            <a:pPr hangingPunct="1"/>
            <a:r>
              <a:rPr lang="en-US" dirty="0" smtClean="0">
                <a:latin typeface="Avenir Next Demi Bold"/>
              </a:rPr>
              <a:t>Importance of Reporting and Monitoring</a:t>
            </a:r>
            <a:endParaRPr lang="en-US" dirty="0">
              <a:latin typeface="Avenir Next Demi Bold"/>
            </a:endParaRPr>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42180282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5</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sp>
        <p:nvSpPr>
          <p:cNvPr id="18" name="İçerik Yer Tutucusu 2"/>
          <p:cNvSpPr>
            <a:spLocks noGrp="1"/>
          </p:cNvSpPr>
          <p:nvPr>
            <p:ph type="body" idx="1"/>
          </p:nvPr>
        </p:nvSpPr>
        <p:spPr>
          <a:xfrm>
            <a:off x="162678" y="933848"/>
            <a:ext cx="9002002" cy="3511154"/>
          </a:xfrm>
          <a:prstGeom prst="rect">
            <a:avLst/>
          </a:prstGeom>
        </p:spPr>
        <p:txBody>
          <a:bodyPr>
            <a:normAutofit/>
          </a:bodyPr>
          <a:lstStyle/>
          <a:p>
            <a:pPr>
              <a:lnSpc>
                <a:spcPct val="120000"/>
              </a:lnSpc>
              <a:defRPr sz="2000"/>
            </a:pPr>
            <a:r>
              <a:rPr lang="en-US" sz="1800" dirty="0">
                <a:latin typeface="Avenir Next"/>
              </a:rPr>
              <a:t>Project activities and other preparatory works related to the activities will be presented in the Detailed Work Plan.</a:t>
            </a:r>
          </a:p>
          <a:p>
            <a:pPr>
              <a:lnSpc>
                <a:spcPct val="120000"/>
              </a:lnSpc>
              <a:defRPr sz="2000"/>
            </a:pPr>
            <a:r>
              <a:rPr lang="en-US" sz="1800" dirty="0">
                <a:latin typeface="Avenir Next"/>
              </a:rPr>
              <a:t>It will help to facilitate the time-management and following–up the activities.</a:t>
            </a:r>
          </a:p>
          <a:p>
            <a:pPr>
              <a:lnSpc>
                <a:spcPct val="120000"/>
              </a:lnSpc>
              <a:defRPr sz="2000"/>
            </a:pPr>
            <a:r>
              <a:rPr lang="en-US" sz="1800" dirty="0">
                <a:latin typeface="Avenir Next"/>
              </a:rPr>
              <a:t>It will be prepared by the Project Coordinator (PC sends Detailed Work Plan to the Bank within two weeks after signing service contract).</a:t>
            </a:r>
          </a:p>
          <a:p>
            <a:pPr>
              <a:lnSpc>
                <a:spcPct val="120000"/>
              </a:lnSpc>
              <a:defRPr sz="2000"/>
            </a:pPr>
            <a:r>
              <a:rPr lang="en-US" sz="1800" dirty="0">
                <a:latin typeface="Avenir Next"/>
              </a:rPr>
              <a:t>Trainer(s) (if available) is supposed to contribute to the preparation of the Detailed Work Plan.</a:t>
            </a:r>
          </a:p>
          <a:p>
            <a:pPr>
              <a:lnSpc>
                <a:spcPct val="120000"/>
              </a:lnSpc>
              <a:defRPr sz="2000"/>
            </a:pPr>
            <a:r>
              <a:rPr lang="en-US" sz="1800" dirty="0">
                <a:latin typeface="Avenir Next"/>
              </a:rPr>
              <a:t>Before transfer of the payments, the Bank checks the timesheets by considering Detailed Work </a:t>
            </a:r>
            <a:r>
              <a:rPr lang="en-US" sz="1800" dirty="0" smtClean="0">
                <a:latin typeface="Avenir Next"/>
              </a:rPr>
              <a:t>Plan</a:t>
            </a:r>
            <a:endParaRPr lang="en-US" sz="1900" dirty="0">
              <a:latin typeface="Avenir Next"/>
            </a:endParaRPr>
          </a:p>
        </p:txBody>
      </p:sp>
      <p:grpSp>
        <p:nvGrpSpPr>
          <p:cNvPr id="24" name="Rectangle"/>
          <p:cNvGrpSpPr/>
          <p:nvPr/>
        </p:nvGrpSpPr>
        <p:grpSpPr>
          <a:xfrm>
            <a:off x="5282469" y="-381265"/>
            <a:ext cx="3243160" cy="1529917"/>
            <a:chOff x="-106471" y="876300"/>
            <a:chExt cx="6555780" cy="2358070"/>
          </a:xfrm>
        </p:grpSpPr>
        <p:sp>
          <p:nvSpPr>
            <p:cNvPr id="25" name="Rectangle"/>
            <p:cNvSpPr/>
            <p:nvPr/>
          </p:nvSpPr>
          <p:spPr>
            <a:xfrm>
              <a:off x="914400" y="876300"/>
              <a:ext cx="4828581"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26" name="Rectangle" descr="Rectangle"/>
            <p:cNvPicPr>
              <a:picLocks/>
            </p:cNvPicPr>
            <p:nvPr/>
          </p:nvPicPr>
          <p:blipFill>
            <a:blip r:embed="rId4">
              <a:extLst/>
            </a:blip>
            <a:stretch>
              <a:fillRect/>
            </a:stretch>
          </p:blipFill>
          <p:spPr>
            <a:xfrm>
              <a:off x="-106471" y="1354214"/>
              <a:ext cx="6555780" cy="1880156"/>
            </a:xfrm>
            <a:prstGeom prst="rect">
              <a:avLst/>
            </a:prstGeom>
            <a:effectLst/>
          </p:spPr>
        </p:pic>
      </p:grpSp>
      <p:sp>
        <p:nvSpPr>
          <p:cNvPr id="27" name="Unvan 1"/>
          <p:cNvSpPr txBox="1">
            <a:spLocks/>
          </p:cNvSpPr>
          <p:nvPr/>
        </p:nvSpPr>
        <p:spPr>
          <a:xfrm>
            <a:off x="4419473" y="82366"/>
            <a:ext cx="4969151" cy="99417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685800" rtl="0" latinLnBrk="0">
              <a:lnSpc>
                <a:spcPct val="90000"/>
              </a:lnSpc>
              <a:spcBef>
                <a:spcPts val="0"/>
              </a:spcBef>
              <a:spcAft>
                <a:spcPts val="0"/>
              </a:spcAft>
              <a:buClrTx/>
              <a:buSzTx/>
              <a:buFontTx/>
              <a:buNone/>
              <a:tabLst/>
              <a:defRPr sz="2000" b="1" i="0" u="none" strike="noStrike" cap="none" spc="0" baseline="0">
                <a:ln>
                  <a:noFill/>
                </a:ln>
                <a:solidFill>
                  <a:srgbClr val="3C8674"/>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a:lstStyle>
          <a:p>
            <a:pPr hangingPunct="1"/>
            <a:r>
              <a:rPr lang="en-US" dirty="0" smtClean="0">
                <a:latin typeface="Avenir Next Demi Bold"/>
              </a:rPr>
              <a:t>Detailed Work Plan</a:t>
            </a:r>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162315693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6</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7" name="İçerik Yer Tutucusu 5" descr="İçerik Yer Tutucusu 5"/>
          <p:cNvPicPr>
            <a:picLocks noChangeAspect="1"/>
          </p:cNvPicPr>
          <p:nvPr/>
        </p:nvPicPr>
        <p:blipFill>
          <a:blip r:embed="rId4">
            <a:extLst/>
          </a:blip>
          <a:stretch>
            <a:fillRect/>
          </a:stretch>
        </p:blipFill>
        <p:spPr>
          <a:xfrm>
            <a:off x="213634" y="116366"/>
            <a:ext cx="8180426" cy="4260670"/>
          </a:xfrm>
          <a:prstGeom prst="rect">
            <a:avLst/>
          </a:prstGeom>
          <a:ln w="12700">
            <a:miter lim="400000"/>
          </a:ln>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298906494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7</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6" name="Resim 10" descr="Resim 10"/>
          <p:cNvPicPr>
            <a:picLocks noChangeAspect="1"/>
          </p:cNvPicPr>
          <p:nvPr/>
        </p:nvPicPr>
        <p:blipFill>
          <a:blip r:embed="rId4">
            <a:extLst/>
          </a:blip>
          <a:stretch>
            <a:fillRect/>
          </a:stretch>
        </p:blipFill>
        <p:spPr>
          <a:xfrm>
            <a:off x="213634" y="0"/>
            <a:ext cx="8575131" cy="4302738"/>
          </a:xfrm>
          <a:prstGeom prst="rect">
            <a:avLst/>
          </a:prstGeom>
          <a:ln w="12700">
            <a:miter lim="400000"/>
          </a:ln>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120615901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8</a:t>
            </a:fld>
            <a:endParaRPr lang="uk-UA" sz="1125"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7" name="Resim 2" descr="Resim 2"/>
          <p:cNvPicPr>
            <a:picLocks noChangeAspect="1"/>
          </p:cNvPicPr>
          <p:nvPr/>
        </p:nvPicPr>
        <p:blipFill>
          <a:blip r:embed="rId4">
            <a:extLst/>
          </a:blip>
          <a:stretch>
            <a:fillRect/>
          </a:stretch>
        </p:blipFill>
        <p:spPr>
          <a:xfrm>
            <a:off x="417096" y="116559"/>
            <a:ext cx="8333872" cy="4243307"/>
          </a:xfrm>
          <a:prstGeom prst="rect">
            <a:avLst/>
          </a:prstGeom>
          <a:ln w="12700">
            <a:miter lim="400000"/>
          </a:ln>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101877088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laceholder 9"/>
          <p:cNvSpPr>
            <a:spLocks noGrp="1"/>
          </p:cNvSpPr>
          <p:nvPr>
            <p:ph type="sldNum" sz="quarter" idx="2"/>
          </p:nvPr>
        </p:nvSpPr>
        <p:spPr>
          <a:xfrm>
            <a:off x="7381076" y="4788770"/>
            <a:ext cx="148437" cy="23083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123" name="Triangle"/>
          <p:cNvSpPr/>
          <p:nvPr/>
        </p:nvSpPr>
        <p:spPr>
          <a:xfrm flipH="1">
            <a:off x="1023728" y="4622296"/>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26" name="Rectangle"/>
          <p:cNvSpPr/>
          <p:nvPr/>
        </p:nvSpPr>
        <p:spPr>
          <a:xfrm>
            <a:off x="6217396" y="563430"/>
            <a:ext cx="1599498" cy="162342"/>
          </a:xfrm>
          <a:prstGeom prst="rect">
            <a:avLst/>
          </a:prstGeom>
          <a:solidFill>
            <a:srgbClr val="FFFFFF"/>
          </a:solidFill>
          <a:ln>
            <a:noFill/>
          </a:ln>
          <a:effectLst/>
        </p:spPr>
        <p:txBody>
          <a:bodyPr wrap="square" lIns="34289" tIns="34289" rIns="34289" bIns="34289" numCol="1" anchor="ctr">
            <a:noAutofit/>
          </a:bodyPr>
          <a:lstStyle/>
          <a:p>
            <a:endParaRPr sz="1350"/>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9</a:t>
            </a:fld>
            <a:endParaRPr lang="uk-UA" sz="1125" dirty="0">
              <a:solidFill>
                <a:schemeClr val="bg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410903"/>
            <a:ext cx="383823" cy="368770"/>
          </a:xfrm>
          <a:prstGeom prst="rect">
            <a:avLst/>
          </a:prstGeom>
        </p:spPr>
      </p:pic>
      <p:sp>
        <p:nvSpPr>
          <p:cNvPr id="14" name="Rectangle 13"/>
          <p:cNvSpPr/>
          <p:nvPr/>
        </p:nvSpPr>
        <p:spPr>
          <a:xfrm>
            <a:off x="213634" y="4745334"/>
            <a:ext cx="587020" cy="200055"/>
          </a:xfrm>
          <a:prstGeom prst="rect">
            <a:avLst/>
          </a:prstGeom>
        </p:spPr>
        <p:txBody>
          <a:bodyPr wrap="none">
            <a:spAutoFit/>
          </a:bodyPr>
          <a:lstStyle/>
          <a:p>
            <a:r>
              <a:rPr lang="en-US" sz="700" b="1" dirty="0">
                <a:latin typeface="Avenir Next Demi Bold" charset="0"/>
                <a:ea typeface="Avenir Next Demi Bold" charset="0"/>
                <a:cs typeface="Avenir Next Demi Bold" charset="0"/>
              </a:rPr>
              <a:t>COMCEC</a:t>
            </a:r>
          </a:p>
        </p:txBody>
      </p:sp>
      <p:sp>
        <p:nvSpPr>
          <p:cNvPr id="15" name="Rectangle 14"/>
          <p:cNvSpPr/>
          <p:nvPr/>
        </p:nvSpPr>
        <p:spPr>
          <a:xfrm>
            <a:off x="162678" y="4847407"/>
            <a:ext cx="694421" cy="246221"/>
          </a:xfrm>
          <a:prstGeom prst="rect">
            <a:avLst/>
          </a:prstGeom>
        </p:spPr>
        <p:txBody>
          <a:bodyPr wrap="none">
            <a:spAutoFit/>
          </a:bodyPr>
          <a:lstStyle/>
          <a:p>
            <a:pPr algn="ctr"/>
            <a:r>
              <a:rPr lang="en-US" sz="500" dirty="0" smtClean="0">
                <a:latin typeface="Avenir Next" charset="0"/>
                <a:ea typeface="Avenir Next" charset="0"/>
                <a:cs typeface="Avenir Next" charset="0"/>
              </a:rPr>
              <a:t>COORDINATION</a:t>
            </a:r>
          </a:p>
          <a:p>
            <a:pPr algn="ctr"/>
            <a:r>
              <a:rPr lang="en-US" sz="500" dirty="0" smtClean="0">
                <a:latin typeface="Avenir Next" charset="0"/>
                <a:ea typeface="Avenir Next" charset="0"/>
                <a:cs typeface="Avenir Next" charset="0"/>
              </a:rPr>
              <a:t>OFFICE</a:t>
            </a:r>
            <a:endParaRPr lang="en-US" sz="500" dirty="0">
              <a:latin typeface="Avenir Next" charset="0"/>
              <a:ea typeface="Avenir Next" charset="0"/>
              <a:cs typeface="Avenir Next" charset="0"/>
            </a:endParaRPr>
          </a:p>
        </p:txBody>
      </p:sp>
      <p:pic>
        <p:nvPicPr>
          <p:cNvPr id="17" name="Resim 2" descr="Resim 2"/>
          <p:cNvPicPr>
            <a:picLocks noChangeAspect="1"/>
          </p:cNvPicPr>
          <p:nvPr/>
        </p:nvPicPr>
        <p:blipFill>
          <a:blip r:embed="rId3">
            <a:extLst/>
          </a:blip>
          <a:stretch>
            <a:fillRect/>
          </a:stretch>
        </p:blipFill>
        <p:spPr>
          <a:xfrm>
            <a:off x="425116" y="229839"/>
            <a:ext cx="8317831" cy="4179131"/>
          </a:xfrm>
          <a:prstGeom prst="rect">
            <a:avLst/>
          </a:prstGeom>
          <a:ln w="12700">
            <a:miter lim="400000"/>
          </a:ln>
        </p:spPr>
      </p:pic>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654" y="4389068"/>
            <a:ext cx="775341" cy="647846"/>
          </a:xfrm>
          <a:prstGeom prst="rect">
            <a:avLst/>
          </a:prstGeom>
        </p:spPr>
      </p:pic>
    </p:spTree>
    <p:extLst>
      <p:ext uri="{BB962C8B-B14F-4D97-AF65-F5344CB8AC3E}">
        <p14:creationId xmlns:p14="http://schemas.microsoft.com/office/powerpoint/2010/main" val="2330117724"/>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962</TotalTime>
  <Words>853</Words>
  <Application>Microsoft Office PowerPoint</Application>
  <PresentationFormat>Ekran Gösterisi (16:9)</PresentationFormat>
  <Paragraphs>207</Paragraphs>
  <Slides>29</Slides>
  <Notes>23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Arial</vt:lpstr>
      <vt:lpstr>Avenir Next</vt:lpstr>
      <vt:lpstr>Avenir Next Demi Bold</vt:lpstr>
      <vt:lpstr>Avenir Next Medium</vt:lpstr>
      <vt:lpstr>Baskerville Old Face</vt:lpstr>
      <vt:lpstr>Calibri</vt:lpstr>
      <vt:lpstr>Constantia</vt:lpstr>
      <vt:lpstr>Wingdings</vt:lpstr>
      <vt:lpstr>Office Teması</vt:lpstr>
      <vt:lpstr>PowerPoint Sunusu</vt:lpstr>
      <vt:lpstr>Outline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Monthly Progress Report</vt:lpstr>
      <vt:lpstr>Monthly Progress Report</vt:lpstr>
      <vt:lpstr>PowerPoint Sunusu</vt:lpstr>
      <vt:lpstr>PowerPoint Sunusu</vt:lpstr>
      <vt:lpstr>PowerPoint Sunusu</vt:lpstr>
      <vt:lpstr>Activity Report</vt:lpstr>
      <vt:lpstr>PowerPoint Sunusu</vt:lpstr>
      <vt:lpstr>PowerPoint Sunusu</vt:lpstr>
      <vt:lpstr>PowerPoint Sunusu</vt:lpstr>
      <vt:lpstr>PowerPoint Sunusu</vt:lpstr>
      <vt:lpstr>Project Completion Report</vt:lpstr>
      <vt:lpstr>PowerPoint Sunusu</vt:lpstr>
      <vt:lpstr>PowerPoint Sunusu</vt:lpstr>
      <vt:lpstr>PowerPoint Sunusu</vt:lpstr>
      <vt:lpstr>PowerPoint Sunusu</vt:lpstr>
      <vt:lpstr>Needs Assessment Report </vt:lpstr>
      <vt:lpstr>Field Study Report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ORUÇ</dc:creator>
  <cp:lastModifiedBy>Ali ORUÇ</cp:lastModifiedBy>
  <cp:revision>168</cp:revision>
  <dcterms:modified xsi:type="dcterms:W3CDTF">2026-04-08T12:33:28Z</dcterms:modified>
</cp:coreProperties>
</file>