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84" r:id="rId14"/>
    <p:sldId id="270" r:id="rId15"/>
    <p:sldId id="271" r:id="rId16"/>
    <p:sldId id="272" r:id="rId17"/>
    <p:sldId id="285" r:id="rId18"/>
    <p:sldId id="273" r:id="rId19"/>
    <p:sldId id="274" r:id="rId20"/>
    <p:sldId id="275" r:id="rId21"/>
    <p:sldId id="276" r:id="rId22"/>
    <p:sldId id="278" r:id="rId23"/>
    <p:sldId id="279" r:id="rId24"/>
    <p:sldId id="283" r:id="rId25"/>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C8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onstantia"/>
          <a:ea typeface="Constantia"/>
          <a:cs typeface="Constanti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onstantia"/>
          <a:ea typeface="Constantia"/>
          <a:cs typeface="Constanti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onstantia"/>
          <a:ea typeface="Constantia"/>
          <a:cs typeface="Constanti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onstantia"/>
          <a:ea typeface="Constantia"/>
          <a:cs typeface="Constanti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onstantia"/>
          <a:ea typeface="Constantia"/>
          <a:cs typeface="Constanti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onstantia"/>
          <a:ea typeface="Constantia"/>
          <a:cs typeface="Constanti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46" autoAdjust="0"/>
    <p:restoredTop sz="96340" autoAdjust="0"/>
  </p:normalViewPr>
  <p:slideViewPr>
    <p:cSldViewPr snapToGrid="0" snapToObjects="1">
      <p:cViewPr varScale="1">
        <p:scale>
          <a:sx n="150" d="100"/>
          <a:sy n="150" d="100"/>
        </p:scale>
        <p:origin x="702"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7" d="100"/>
          <a:sy n="87" d="100"/>
        </p:scale>
        <p:origin x="384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019574822"/>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9037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9036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4100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0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84119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46553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70945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j-lt"/>
              <a:ea typeface="+mj-ea"/>
              <a:cs typeface="+mj-cs"/>
              <a:sym typeface="Calibri"/>
            </a:endParaRPr>
          </a:p>
        </p:txBody>
      </p:sp>
    </p:spTree>
    <p:extLst>
      <p:ext uri="{BB962C8B-B14F-4D97-AF65-F5344CB8AC3E}">
        <p14:creationId xmlns:p14="http://schemas.microsoft.com/office/powerpoint/2010/main" val="112903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1068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48583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41472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3867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2300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sz="1200" dirty="0">
                <a:effectLst/>
                <a:latin typeface="+mj-lt"/>
                <a:ea typeface="+mj-ea"/>
                <a:cs typeface="+mj-cs"/>
                <a:sym typeface="Calibri"/>
              </a:rPr>
              <a:t>. </a:t>
            </a:r>
          </a:p>
        </p:txBody>
      </p:sp>
    </p:spTree>
    <p:extLst>
      <p:ext uri="{BB962C8B-B14F-4D97-AF65-F5344CB8AC3E}">
        <p14:creationId xmlns:p14="http://schemas.microsoft.com/office/powerpoint/2010/main" val="1612538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40586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sz="1200" dirty="0">
              <a:effectLst/>
              <a:latin typeface="+mj-lt"/>
              <a:ea typeface="+mj-ea"/>
              <a:cs typeface="+mj-cs"/>
              <a:sym typeface="Calibri"/>
            </a:endParaRPr>
          </a:p>
        </p:txBody>
      </p:sp>
    </p:spTree>
    <p:extLst>
      <p:ext uri="{BB962C8B-B14F-4D97-AF65-F5344CB8AC3E}">
        <p14:creationId xmlns:p14="http://schemas.microsoft.com/office/powerpoint/2010/main" val="2844521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9481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rtl="0"/>
            <a:endParaRPr lang="en-US" sz="1200" dirty="0">
              <a:effectLst/>
              <a:latin typeface="+mj-lt"/>
              <a:ea typeface="+mj-ea"/>
              <a:cs typeface="+mj-cs"/>
              <a:sym typeface="Calibri"/>
            </a:endParaRPr>
          </a:p>
        </p:txBody>
      </p:sp>
    </p:spTree>
    <p:extLst>
      <p:ext uri="{BB962C8B-B14F-4D97-AF65-F5344CB8AC3E}">
        <p14:creationId xmlns:p14="http://schemas.microsoft.com/office/powerpoint/2010/main" val="2368164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757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1605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9438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2095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7442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11" name="Title Text"/>
          <p:cNvSpPr>
            <a:spLocks noGrp="1"/>
          </p:cNvSpPr>
          <p:nvPr>
            <p:ph type="title"/>
          </p:nvPr>
        </p:nvSpPr>
        <p:spPr>
          <a:xfrm>
            <a:off x="685800" y="841772"/>
            <a:ext cx="7772400" cy="1790701"/>
          </a:xfrm>
          <a:prstGeom prst="rect">
            <a:avLst/>
          </a:prstGeom>
        </p:spPr>
        <p:txBody>
          <a:bodyPr anchor="b"/>
          <a:lstStyle>
            <a:lvl1pPr algn="ctr">
              <a:defRPr sz="4500"/>
            </a:lvl1pPr>
          </a:lstStyle>
          <a:p>
            <a:r>
              <a:t>Title Text</a:t>
            </a:r>
          </a:p>
        </p:txBody>
      </p:sp>
      <p:sp>
        <p:nvSpPr>
          <p:cNvPr id="12" name="Body Level One…"/>
          <p:cNvSpPr>
            <a:spLocks noGrp="1"/>
          </p:cNvSpPr>
          <p:nvPr>
            <p:ph type="body" sz="quarter" idx="1"/>
          </p:nvPr>
        </p:nvSpPr>
        <p:spPr>
          <a:xfrm>
            <a:off x="1143000" y="2701528"/>
            <a:ext cx="6858000" cy="1241822"/>
          </a:xfrm>
          <a:prstGeom prst="rect">
            <a:avLst/>
          </a:prstGeom>
        </p:spPr>
        <p:txBody>
          <a:bodyPr/>
          <a:lstStyle>
            <a:lvl1pPr marL="0" indent="0" algn="ctr">
              <a:buSzTx/>
              <a:buFontTx/>
              <a:buNone/>
              <a:defRPr sz="1800"/>
            </a:lvl1pPr>
            <a:lvl2pPr marL="0" indent="342900" algn="ctr">
              <a:buSzTx/>
              <a:buFontTx/>
              <a:buNone/>
              <a:defRPr sz="1800"/>
            </a:lvl2pPr>
            <a:lvl3pPr marL="0" indent="685800" algn="ctr">
              <a:buSzTx/>
              <a:buFontTx/>
              <a:buNone/>
              <a:defRPr sz="1800"/>
            </a:lvl3pPr>
            <a:lvl4pPr marL="0" indent="1028700" algn="ctr">
              <a:buSzTx/>
              <a:buFontTx/>
              <a:buNone/>
              <a:defRPr sz="1800"/>
            </a:lvl4pPr>
            <a:lvl5pPr marL="0" indent="1371600" algn="ctr">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aşlık ve Dikey Metin">
    <p:spTree>
      <p:nvGrpSpPr>
        <p:cNvPr id="1" name=""/>
        <p:cNvGrpSpPr/>
        <p:nvPr/>
      </p:nvGrpSpPr>
      <p:grpSpPr>
        <a:xfrm>
          <a:off x="0" y="0"/>
          <a:ext cx="0" cy="0"/>
          <a:chOff x="0" y="0"/>
          <a:chExt cx="0" cy="0"/>
        </a:xfrm>
      </p:grpSpPr>
      <p:sp>
        <p:nvSpPr>
          <p:cNvPr id="92" name="Title Text"/>
          <p:cNvSpPr>
            <a:spLocks noGrp="1"/>
          </p:cNvSpPr>
          <p:nvPr>
            <p:ph type="title"/>
          </p:nvPr>
        </p:nvSpPr>
        <p:spPr>
          <a:prstGeom prst="rect">
            <a:avLst/>
          </a:prstGeom>
        </p:spPr>
        <p:txBody>
          <a:bodyPr/>
          <a:lstStyle/>
          <a:p>
            <a:r>
              <a:t>Title Text</a:t>
            </a:r>
          </a:p>
        </p:txBody>
      </p:sp>
      <p:sp>
        <p:nvSpPr>
          <p:cNvPr id="93"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ikey Başlık ve Metin">
    <p:spTree>
      <p:nvGrpSpPr>
        <p:cNvPr id="1" name=""/>
        <p:cNvGrpSpPr/>
        <p:nvPr/>
      </p:nvGrpSpPr>
      <p:grpSpPr>
        <a:xfrm>
          <a:off x="0" y="0"/>
          <a:ext cx="0" cy="0"/>
          <a:chOff x="0" y="0"/>
          <a:chExt cx="0" cy="0"/>
        </a:xfrm>
      </p:grpSpPr>
      <p:sp>
        <p:nvSpPr>
          <p:cNvPr id="101" name="Title Text"/>
          <p:cNvSpPr>
            <a:spLocks noGrp="1"/>
          </p:cNvSpPr>
          <p:nvPr>
            <p:ph type="title"/>
          </p:nvPr>
        </p:nvSpPr>
        <p:spPr>
          <a:xfrm>
            <a:off x="6543676" y="273844"/>
            <a:ext cx="1971675" cy="4358879"/>
          </a:xfrm>
          <a:prstGeom prst="rect">
            <a:avLst/>
          </a:prstGeom>
        </p:spPr>
        <p:txBody>
          <a:bodyPr/>
          <a:lstStyle/>
          <a:p>
            <a:r>
              <a:t>Title Text</a:t>
            </a:r>
          </a:p>
        </p:txBody>
      </p:sp>
      <p:sp>
        <p:nvSpPr>
          <p:cNvPr id="102" name="Body Level One…"/>
          <p:cNvSpPr>
            <a:spLocks noGrp="1"/>
          </p:cNvSpPr>
          <p:nvPr>
            <p:ph type="body" idx="1"/>
          </p:nvPr>
        </p:nvSpPr>
        <p:spPr>
          <a:xfrm>
            <a:off x="628651" y="273844"/>
            <a:ext cx="5800725" cy="435887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aşlık ve İçerik">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ölüm Üstbilgisi">
    <p:spTree>
      <p:nvGrpSpPr>
        <p:cNvPr id="1" name=""/>
        <p:cNvGrpSpPr/>
        <p:nvPr/>
      </p:nvGrpSpPr>
      <p:grpSpPr>
        <a:xfrm>
          <a:off x="0" y="0"/>
          <a:ext cx="0" cy="0"/>
          <a:chOff x="0" y="0"/>
          <a:chExt cx="0" cy="0"/>
        </a:xfrm>
      </p:grpSpPr>
      <p:sp>
        <p:nvSpPr>
          <p:cNvPr id="29" name="Title Text"/>
          <p:cNvSpPr>
            <a:spLocks noGrp="1"/>
          </p:cNvSpPr>
          <p:nvPr>
            <p:ph type="title"/>
          </p:nvPr>
        </p:nvSpPr>
        <p:spPr>
          <a:xfrm>
            <a:off x="623888" y="1282305"/>
            <a:ext cx="7886701" cy="2139553"/>
          </a:xfrm>
          <a:prstGeom prst="rect">
            <a:avLst/>
          </a:prstGeom>
        </p:spPr>
        <p:txBody>
          <a:bodyPr anchor="b"/>
          <a:lstStyle>
            <a:lvl1pPr>
              <a:defRPr sz="4500"/>
            </a:lvl1pPr>
          </a:lstStyle>
          <a:p>
            <a:r>
              <a:t>Title Text</a:t>
            </a:r>
          </a:p>
        </p:txBody>
      </p:sp>
      <p:sp>
        <p:nvSpPr>
          <p:cNvPr id="30" name="Body Level One…"/>
          <p:cNvSpPr>
            <a:spLocks noGrp="1"/>
          </p:cNvSpPr>
          <p:nvPr>
            <p:ph type="body" sz="quarter" idx="1"/>
          </p:nvPr>
        </p:nvSpPr>
        <p:spPr>
          <a:xfrm>
            <a:off x="623888" y="3442098"/>
            <a:ext cx="7886701" cy="1125141"/>
          </a:xfrm>
          <a:prstGeom prst="rect">
            <a:avLst/>
          </a:prstGeom>
        </p:spPr>
        <p:txBody>
          <a:bodyPr/>
          <a:lstStyle>
            <a:lvl1pPr marL="0" indent="0">
              <a:buSzTx/>
              <a:buFontTx/>
              <a:buNone/>
              <a:defRPr sz="1800"/>
            </a:lvl1pPr>
            <a:lvl2pPr marL="0" indent="342900">
              <a:buSzTx/>
              <a:buFontTx/>
              <a:buNone/>
              <a:defRPr sz="1800"/>
            </a:lvl2pPr>
            <a:lvl3pPr marL="0" indent="685800">
              <a:buSzTx/>
              <a:buFontTx/>
              <a:buNone/>
              <a:defRPr sz="1800"/>
            </a:lvl3pPr>
            <a:lvl4pPr marL="0" indent="1028700">
              <a:buSzTx/>
              <a:buFontTx/>
              <a:buNone/>
              <a:defRPr sz="1800"/>
            </a:lvl4pPr>
            <a:lvl5pPr marL="0" indent="1371600">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İki İçerik">
    <p:spTree>
      <p:nvGrpSpPr>
        <p:cNvPr id="1" name=""/>
        <p:cNvGrpSpPr/>
        <p:nvPr/>
      </p:nvGrpSpPr>
      <p:grpSpPr>
        <a:xfrm>
          <a:off x="0" y="0"/>
          <a:ext cx="0" cy="0"/>
          <a:chOff x="0" y="0"/>
          <a:chExt cx="0" cy="0"/>
        </a:xfrm>
      </p:grpSpPr>
      <p:sp>
        <p:nvSpPr>
          <p:cNvPr id="38" name="Title Text"/>
          <p:cNvSpPr>
            <a:spLocks noGrp="1"/>
          </p:cNvSpPr>
          <p:nvPr>
            <p:ph type="title"/>
          </p:nvPr>
        </p:nvSpPr>
        <p:spPr>
          <a:prstGeom prst="rect">
            <a:avLst/>
          </a:prstGeom>
        </p:spPr>
        <p:txBody>
          <a:bodyPr/>
          <a:lstStyle/>
          <a:p>
            <a:r>
              <a:t>Title Text</a:t>
            </a:r>
          </a:p>
        </p:txBody>
      </p:sp>
      <p:sp>
        <p:nvSpPr>
          <p:cNvPr id="39" name="Body Level One…"/>
          <p:cNvSpPr>
            <a:spLocks noGrp="1"/>
          </p:cNvSpPr>
          <p:nvPr>
            <p:ph type="body" sz="half" idx="1"/>
          </p:nvPr>
        </p:nvSpPr>
        <p:spPr>
          <a:xfrm>
            <a:off x="628650" y="1369219"/>
            <a:ext cx="3886200" cy="326350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Karşılaştırma">
    <p:spTree>
      <p:nvGrpSpPr>
        <p:cNvPr id="1" name=""/>
        <p:cNvGrpSpPr/>
        <p:nvPr/>
      </p:nvGrpSpPr>
      <p:grpSpPr>
        <a:xfrm>
          <a:off x="0" y="0"/>
          <a:ext cx="0" cy="0"/>
          <a:chOff x="0" y="0"/>
          <a:chExt cx="0" cy="0"/>
        </a:xfrm>
      </p:grpSpPr>
      <p:sp>
        <p:nvSpPr>
          <p:cNvPr id="47" name="Title Text"/>
          <p:cNvSpPr>
            <a:spLocks noGrp="1"/>
          </p:cNvSpPr>
          <p:nvPr>
            <p:ph type="title"/>
          </p:nvPr>
        </p:nvSpPr>
        <p:spPr>
          <a:xfrm>
            <a:off x="629842" y="273844"/>
            <a:ext cx="7886701" cy="994173"/>
          </a:xfrm>
          <a:prstGeom prst="rect">
            <a:avLst/>
          </a:prstGeom>
        </p:spPr>
        <p:txBody>
          <a:bodyPr/>
          <a:lstStyle/>
          <a:p>
            <a:r>
              <a:t>Title Text</a:t>
            </a:r>
          </a:p>
        </p:txBody>
      </p:sp>
      <p:sp>
        <p:nvSpPr>
          <p:cNvPr id="48" name="Body Level One…"/>
          <p:cNvSpPr>
            <a:spLocks noGrp="1"/>
          </p:cNvSpPr>
          <p:nvPr>
            <p:ph type="body" sz="quarter" idx="1"/>
          </p:nvPr>
        </p:nvSpPr>
        <p:spPr>
          <a:xfrm>
            <a:off x="629842" y="1260873"/>
            <a:ext cx="3868341" cy="617935"/>
          </a:xfrm>
          <a:prstGeom prst="rect">
            <a:avLst/>
          </a:prstGeom>
        </p:spPr>
        <p:txBody>
          <a:bodyPr anchor="b"/>
          <a:lstStyle>
            <a:lvl1pPr marL="0" indent="0">
              <a:buSzTx/>
              <a:buFontTx/>
              <a:buNone/>
              <a:defRPr sz="1800" b="1"/>
            </a:lvl1pPr>
            <a:lvl2pPr marL="0" indent="342900">
              <a:buSzTx/>
              <a:buFontTx/>
              <a:buNone/>
              <a:defRPr sz="1800" b="1"/>
            </a:lvl2pPr>
            <a:lvl3pPr marL="0" indent="685800">
              <a:buSzTx/>
              <a:buFontTx/>
              <a:buNone/>
              <a:defRPr sz="1800" b="1"/>
            </a:lvl3pPr>
            <a:lvl4pPr marL="0" indent="1028700">
              <a:buSzTx/>
              <a:buFontTx/>
              <a:buNone/>
              <a:defRPr sz="1800" b="1"/>
            </a:lvl4pPr>
            <a:lvl5pPr marL="0" indent="1371600">
              <a:buSzTx/>
              <a:buFontTx/>
              <a:buNone/>
              <a:defRPr sz="18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29150" y="1260873"/>
            <a:ext cx="3887393" cy="617935"/>
          </a:xfrm>
          <a:prstGeom prst="rect">
            <a:avLst/>
          </a:prstGeom>
        </p:spPr>
        <p:txBody>
          <a:bodyPr anchor="b"/>
          <a:lstStyle>
            <a:lvl1pPr marL="0" indent="0">
              <a:buSzTx/>
              <a:buFontTx/>
              <a:buNone/>
              <a:defRPr sz="2400" b="1"/>
            </a:lvl1pPr>
          </a:lstStyle>
          <a:p>
            <a:pPr marL="0" indent="0">
              <a:buSzTx/>
              <a:buFontTx/>
              <a:buNone/>
              <a:defRPr sz="2400" b="1"/>
            </a:pPr>
            <a:endParaRPr/>
          </a:p>
        </p:txBody>
      </p:sp>
      <p:sp>
        <p:nvSpPr>
          <p:cNvPr id="50"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Yalnızca Başlık">
    <p:spTree>
      <p:nvGrpSpPr>
        <p:cNvPr id="1" name=""/>
        <p:cNvGrpSpPr/>
        <p:nvPr/>
      </p:nvGrpSpPr>
      <p:grpSpPr>
        <a:xfrm>
          <a:off x="0" y="0"/>
          <a:ext cx="0" cy="0"/>
          <a:chOff x="0" y="0"/>
          <a:chExt cx="0" cy="0"/>
        </a:xfrm>
      </p:grpSpPr>
      <p:sp>
        <p:nvSpPr>
          <p:cNvPr id="57" name="Title Text"/>
          <p:cNvSpPr>
            <a:spLocks noGrp="1"/>
          </p:cNvSpPr>
          <p:nvPr>
            <p:ph type="title"/>
          </p:nvPr>
        </p:nvSpPr>
        <p:spPr>
          <a:prstGeom prst="rect">
            <a:avLst/>
          </a:prstGeom>
        </p:spPr>
        <p:txBody>
          <a:bodyPr/>
          <a:lstStyle/>
          <a:p>
            <a:r>
              <a:t>Title Text</a:t>
            </a:r>
          </a:p>
        </p:txBody>
      </p:sp>
      <p:sp>
        <p:nvSpPr>
          <p:cNvPr id="58"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oş">
    <p:spTree>
      <p:nvGrpSpPr>
        <p:cNvPr id="1" name=""/>
        <p:cNvGrpSpPr/>
        <p:nvPr/>
      </p:nvGrpSpPr>
      <p:grpSpPr>
        <a:xfrm>
          <a:off x="0" y="0"/>
          <a:ext cx="0" cy="0"/>
          <a:chOff x="0" y="0"/>
          <a:chExt cx="0" cy="0"/>
        </a:xfrm>
      </p:grpSpPr>
      <p:sp>
        <p:nvSpPr>
          <p:cNvPr id="6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aşlıklı İçerik">
    <p:spTree>
      <p:nvGrpSpPr>
        <p:cNvPr id="1" name=""/>
        <p:cNvGrpSpPr/>
        <p:nvPr/>
      </p:nvGrpSpPr>
      <p:grpSpPr>
        <a:xfrm>
          <a:off x="0" y="0"/>
          <a:ext cx="0" cy="0"/>
          <a:chOff x="0" y="0"/>
          <a:chExt cx="0" cy="0"/>
        </a:xfrm>
      </p:grpSpPr>
      <p:sp>
        <p:nvSpPr>
          <p:cNvPr id="7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73" name="Body Level One…"/>
          <p:cNvSpPr>
            <a:spLocks noGrp="1"/>
          </p:cNvSpPr>
          <p:nvPr>
            <p:ph type="body" sz="half" idx="1"/>
          </p:nvPr>
        </p:nvSpPr>
        <p:spPr>
          <a:xfrm>
            <a:off x="3887392" y="740569"/>
            <a:ext cx="4629151" cy="3655220"/>
          </a:xfrm>
          <a:prstGeom prst="rect">
            <a:avLst/>
          </a:prstGeom>
        </p:spPr>
        <p:txBody>
          <a:bodyPr/>
          <a:lstStyle>
            <a:lvl1pPr>
              <a:defRPr sz="2400"/>
            </a:lvl1pPr>
            <a:lvl2pPr marL="538843" indent="-195943">
              <a:defRPr sz="2400"/>
            </a:lvl2pPr>
            <a:lvl3pPr marL="914400" indent="-228600">
              <a:defRPr sz="2400"/>
            </a:lvl3pPr>
            <a:lvl4pPr marL="1303020" indent="-274320">
              <a:defRPr sz="2400"/>
            </a:lvl4pPr>
            <a:lvl5pPr marL="1645920" indent="-274320">
              <a:defRPr sz="24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629840" y="1543050"/>
            <a:ext cx="2949180" cy="2858691"/>
          </a:xfrm>
          <a:prstGeom prst="rect">
            <a:avLst/>
          </a:prstGeom>
        </p:spPr>
        <p:txBody>
          <a:bodyPr/>
          <a:lstStyle>
            <a:lvl1pPr marL="0" indent="0">
              <a:buSzTx/>
              <a:buFontTx/>
              <a:buNone/>
              <a:defRPr sz="1600"/>
            </a:lvl1pPr>
          </a:lstStyle>
          <a:p>
            <a:pPr marL="0" indent="0">
              <a:buSzTx/>
              <a:buFontTx/>
              <a:buNone/>
              <a:defRPr sz="1600"/>
            </a:pPr>
            <a:endParaRPr/>
          </a:p>
        </p:txBody>
      </p:sp>
      <p:sp>
        <p:nvSpPr>
          <p:cNvPr id="7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aşlıklı Resim">
    <p:spTree>
      <p:nvGrpSpPr>
        <p:cNvPr id="1" name=""/>
        <p:cNvGrpSpPr/>
        <p:nvPr/>
      </p:nvGrpSpPr>
      <p:grpSpPr>
        <a:xfrm>
          <a:off x="0" y="0"/>
          <a:ext cx="0" cy="0"/>
          <a:chOff x="0" y="0"/>
          <a:chExt cx="0" cy="0"/>
        </a:xfrm>
      </p:grpSpPr>
      <p:sp>
        <p:nvSpPr>
          <p:cNvPr id="82" name="Title Text"/>
          <p:cNvSpPr>
            <a:spLocks noGrp="1"/>
          </p:cNvSpPr>
          <p:nvPr>
            <p:ph type="title"/>
          </p:nvPr>
        </p:nvSpPr>
        <p:spPr>
          <a:xfrm>
            <a:off x="629841" y="342900"/>
            <a:ext cx="2949178" cy="1200150"/>
          </a:xfrm>
          <a:prstGeom prst="rect">
            <a:avLst/>
          </a:prstGeom>
        </p:spPr>
        <p:txBody>
          <a:bodyPr anchor="b"/>
          <a:lstStyle>
            <a:lvl1pPr>
              <a:defRPr sz="2400"/>
            </a:lvl1pPr>
          </a:lstStyle>
          <a:p>
            <a:r>
              <a:t>Title Text</a:t>
            </a:r>
          </a:p>
        </p:txBody>
      </p:sp>
      <p:sp>
        <p:nvSpPr>
          <p:cNvPr id="83" name="Picture Placeholder 2"/>
          <p:cNvSpPr>
            <a:spLocks noGrp="1"/>
          </p:cNvSpPr>
          <p:nvPr>
            <p:ph type="pic" sz="half" idx="13"/>
          </p:nvPr>
        </p:nvSpPr>
        <p:spPr>
          <a:xfrm>
            <a:off x="3887392" y="740569"/>
            <a:ext cx="4629151" cy="3655220"/>
          </a:xfrm>
          <a:prstGeom prst="rect">
            <a:avLst/>
          </a:prstGeom>
        </p:spPr>
        <p:txBody>
          <a:bodyPr lIns="91439" rIns="91439">
            <a:noAutofit/>
          </a:bodyPr>
          <a:lstStyle/>
          <a:p>
            <a:endParaRPr/>
          </a:p>
        </p:txBody>
      </p:sp>
      <p:sp>
        <p:nvSpPr>
          <p:cNvPr id="84" name="Body Level One…"/>
          <p:cNvSpPr>
            <a:spLocks noGrp="1"/>
          </p:cNvSpPr>
          <p:nvPr>
            <p:ph type="body" sz="quarter" idx="1"/>
          </p:nvPr>
        </p:nvSpPr>
        <p:spPr>
          <a:xfrm>
            <a:off x="629841" y="1543050"/>
            <a:ext cx="2949178" cy="2858691"/>
          </a:xfrm>
          <a:prstGeom prst="rect">
            <a:avLst/>
          </a:prstGeom>
        </p:spPr>
        <p:txBody>
          <a:bodyPr/>
          <a:lstStyle>
            <a:lvl1pPr marL="0" indent="0">
              <a:buSzTx/>
              <a:buFontTx/>
              <a:buNone/>
              <a:defRPr sz="1200"/>
            </a:lvl1pPr>
            <a:lvl2pPr marL="0" indent="342900">
              <a:buSzTx/>
              <a:buFontTx/>
              <a:buNone/>
              <a:defRPr sz="1200"/>
            </a:lvl2pPr>
            <a:lvl3pPr marL="0" indent="685800">
              <a:buSzTx/>
              <a:buFontTx/>
              <a:buNone/>
              <a:defRPr sz="1200"/>
            </a:lvl3pPr>
            <a:lvl4pPr marL="0" indent="1028700">
              <a:buSzTx/>
              <a:buFontTx/>
              <a:buNone/>
              <a:defRPr sz="1200"/>
            </a:lvl4pPr>
            <a:lvl5pPr marL="0" indent="1371600">
              <a:buSzTx/>
              <a:buFontTx/>
              <a:buNone/>
              <a:defRPr sz="12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628650" y="273844"/>
            <a:ext cx="7886700" cy="99417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Body Level One…"/>
          <p:cNvSpPr>
            <a:spLocks noGrp="1"/>
          </p:cNvSpPr>
          <p:nvPr>
            <p:ph type="body" idx="1"/>
          </p:nvPr>
        </p:nvSpPr>
        <p:spPr>
          <a:xfrm>
            <a:off x="628650" y="1369219"/>
            <a:ext cx="7886700" cy="3263504"/>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8288368" y="4788770"/>
            <a:ext cx="226983" cy="230832"/>
          </a:xfrm>
          <a:prstGeom prst="rect">
            <a:avLst/>
          </a:prstGeom>
          <a:ln w="12700">
            <a:miter lim="400000"/>
          </a:ln>
        </p:spPr>
        <p:txBody>
          <a:bodyPr wrap="none" lIns="45719" rIns="45719" anchor="ctr">
            <a:spAutoFit/>
          </a:bodyPr>
          <a:lstStyle>
            <a:lvl1pPr algn="r">
              <a:defRPr sz="9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sldNum="0" hdr="0" ftr="0" dt="0"/>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onstantia"/>
          <a:ea typeface="Constantia"/>
          <a:cs typeface="Constantia"/>
          <a:sym typeface="Constantia"/>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rgbClr val="000000"/>
          </a:solidFill>
          <a:uFillTx/>
          <a:latin typeface="Constantia"/>
          <a:ea typeface="Constantia"/>
          <a:cs typeface="Constantia"/>
          <a:sym typeface="Constantia"/>
        </a:defRPr>
      </a:lvl9pPr>
    </p:bodyStyle>
    <p:otherStyle>
      <a:lvl1pPr marL="0" marR="0" indent="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1pPr>
      <a:lvl2pPr marL="0" marR="0" indent="3429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2pPr>
      <a:lvl3pPr marL="0" marR="0" indent="6858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3pPr>
      <a:lvl4pPr marL="0" marR="0" indent="10287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4pPr>
      <a:lvl5pPr marL="0" marR="0" indent="13716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5pPr>
      <a:lvl6pPr marL="0" marR="0" indent="17145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6pPr>
      <a:lvl7pPr marL="0" marR="0" indent="20574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7pPr>
      <a:lvl8pPr marL="0" marR="0" indent="24003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8pPr>
      <a:lvl9pPr marL="0" marR="0" indent="2743200" algn="r" defTabSz="342900" rtl="0"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Constanti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mailto:pcm@comce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ti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tif"/></Relationships>
</file>

<file path=ppt/slides/_rels/slide1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tif"/><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1.tif"/></Relationships>
</file>

<file path=ppt/slides/_rels/slide22.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Metin kutusu 5"/>
          <p:cNvSpPr/>
          <p:nvPr/>
        </p:nvSpPr>
        <p:spPr>
          <a:xfrm>
            <a:off x="1409700" y="2217588"/>
            <a:ext cx="6486525" cy="1015663"/>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lvl1pPr algn="ctr">
              <a:defRPr sz="4000" b="1"/>
            </a:lvl1pPr>
          </a:lstStyle>
          <a:p>
            <a:r>
              <a:rPr sz="3000" dirty="0"/>
              <a:t>Critical Issues for Successful Implementation</a:t>
            </a:r>
          </a:p>
        </p:txBody>
      </p:sp>
      <p:sp>
        <p:nvSpPr>
          <p:cNvPr id="113" name="Triangle"/>
          <p:cNvSpPr/>
          <p:nvPr/>
        </p:nvSpPr>
        <p:spPr>
          <a:xfrm rot="10800000" flipH="1">
            <a:off x="0" y="-4951"/>
            <a:ext cx="9248274"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14" name="Triangle"/>
          <p:cNvSpPr/>
          <p:nvPr/>
        </p:nvSpPr>
        <p:spPr>
          <a:xfrm flipH="1">
            <a:off x="-144379" y="4622297"/>
            <a:ext cx="9288378"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15" name="March 13th, 2019"/>
          <p:cNvSpPr/>
          <p:nvPr/>
        </p:nvSpPr>
        <p:spPr>
          <a:xfrm>
            <a:off x="425332" y="135745"/>
            <a:ext cx="990975" cy="253914"/>
          </a:xfrm>
          <a:prstGeom prst="rect">
            <a:avLst/>
          </a:prstGeom>
          <a:ln w="12700">
            <a:miter lim="400000"/>
          </a:ln>
          <a:extLst>
            <a:ext uri="{C572A759-6A51-4108-AA02-DFA0A04FC94B}">
              <ma14:wrappingTextBoxFlag xmlns="" xmlns:ma14="http://schemas.microsoft.com/office/mac/drawingml/2011/main" val="1"/>
            </a:ext>
          </a:extLst>
        </p:spPr>
        <p:txBody>
          <a:bodyPr wrap="none" lIns="34289" tIns="34289" rIns="34289" bIns="34289">
            <a:spAutoFit/>
          </a:bodyPr>
          <a:lstStyle/>
          <a:p>
            <a:pPr algn="ctr">
              <a:defRPr sz="1600" i="1">
                <a:solidFill>
                  <a:srgbClr val="FFFFFF"/>
                </a:solidFill>
              </a:defRPr>
            </a:pPr>
            <a:r>
              <a:rPr lang="tr-TR" sz="1200" dirty="0"/>
              <a:t>April</a:t>
            </a:r>
            <a:r>
              <a:rPr sz="1200" dirty="0"/>
              <a:t> </a:t>
            </a:r>
            <a:r>
              <a:rPr lang="tr-TR" sz="1200" dirty="0"/>
              <a:t>8</a:t>
            </a:r>
            <a:r>
              <a:rPr lang="tr-TR" sz="1200" baseline="30000" dirty="0"/>
              <a:t>th</a:t>
            </a:r>
            <a:r>
              <a:rPr sz="1200" dirty="0"/>
              <a:t>, 20</a:t>
            </a:r>
            <a:r>
              <a:rPr lang="tr-TR" sz="1200" dirty="0"/>
              <a:t>26</a:t>
            </a:r>
            <a:endParaRPr sz="1200" dirty="0"/>
          </a:p>
        </p:txBody>
      </p:sp>
      <p:sp>
        <p:nvSpPr>
          <p:cNvPr id="116" name="Metin kutusu 4"/>
          <p:cNvSpPr/>
          <p:nvPr/>
        </p:nvSpPr>
        <p:spPr>
          <a:xfrm>
            <a:off x="6217794" y="4815338"/>
            <a:ext cx="3243264" cy="242372"/>
          </a:xfrm>
          <a:prstGeom prst="rect">
            <a:avLst/>
          </a:prstGeom>
          <a:ln w="12700">
            <a:miter lim="400000"/>
          </a:ln>
          <a:extLst>
            <a:ext uri="{C572A759-6A51-4108-AA02-DFA0A04FC94B}">
              <ma14:wrappingTextBoxFlag xmlns="" xmlns:ma14="http://schemas.microsoft.com/office/mac/drawingml/2011/main" val="1"/>
            </a:ext>
          </a:extLst>
        </p:spPr>
        <p:txBody>
          <a:bodyPr lIns="34289" tIns="34289" rIns="34289" bIns="34289">
            <a:spAutoFit/>
          </a:bodyPr>
          <a:lstStyle>
            <a:lvl1pPr algn="ctr">
              <a:defRPr sz="1500" b="1">
                <a:solidFill>
                  <a:srgbClr val="FFFFFF"/>
                </a:solidFill>
              </a:defRPr>
            </a:lvl1pPr>
          </a:lstStyle>
          <a:p>
            <a:r>
              <a:rPr sz="1125"/>
              <a:t>COMCEC Coordination Office</a:t>
            </a:r>
          </a:p>
        </p:txBody>
      </p:sp>
      <p:pic>
        <p:nvPicPr>
          <p:cNvPr id="117" name="Picture 1" descr="Picture 1"/>
          <p:cNvPicPr>
            <a:picLocks noChangeAspect="1"/>
          </p:cNvPicPr>
          <p:nvPr/>
        </p:nvPicPr>
        <p:blipFill>
          <a:blip r:embed="rId3"/>
          <a:stretch>
            <a:fillRect/>
          </a:stretch>
        </p:blipFill>
        <p:spPr>
          <a:xfrm>
            <a:off x="2709862" y="1024688"/>
            <a:ext cx="3638551" cy="1244355"/>
          </a:xfrm>
          <a:prstGeom prst="rect">
            <a:avLst/>
          </a:prstGeom>
          <a:ln w="12700">
            <a:miter lim="400000"/>
          </a:ln>
        </p:spPr>
      </p:pic>
      <p:sp>
        <p:nvSpPr>
          <p:cNvPr id="118" name="Metin kutusu 5"/>
          <p:cNvSpPr/>
          <p:nvPr/>
        </p:nvSpPr>
        <p:spPr>
          <a:xfrm>
            <a:off x="5448548" y="3546901"/>
            <a:ext cx="3082141" cy="761745"/>
          </a:xfrm>
          <a:prstGeom prst="rect">
            <a:avLst/>
          </a:prstGeom>
          <a:ln w="12700">
            <a:miter lim="400000"/>
          </a:ln>
          <a:extLst>
            <a:ext uri="{C572A759-6A51-4108-AA02-DFA0A04FC94B}">
              <ma14:wrappingTextBoxFlag xmlns="" xmlns:ma14="http://schemas.microsoft.com/office/mac/drawingml/2011/main" val="1"/>
            </a:ext>
          </a:extLst>
        </p:spPr>
        <p:txBody>
          <a:bodyPr wrap="square" lIns="34289" tIns="34289" rIns="34289" bIns="34289">
            <a:spAutoFit/>
          </a:bodyPr>
          <a:lstStyle/>
          <a:p>
            <a:pPr algn="r"/>
            <a:r>
              <a:rPr lang="tr-TR" sz="1500" dirty="0">
                <a:latin typeface="Avenir Next Medium" charset="0"/>
                <a:ea typeface="Avenir Next Medium" charset="0"/>
                <a:cs typeface="Avenir Next Medium" charset="0"/>
              </a:rPr>
              <a:t>Eda AKÇA</a:t>
            </a:r>
            <a:endParaRPr lang="en-US" sz="1500" dirty="0">
              <a:latin typeface="Avenir Next Medium" charset="0"/>
              <a:ea typeface="Avenir Next Medium" charset="0"/>
              <a:cs typeface="Avenir Next Medium" charset="0"/>
            </a:endParaRPr>
          </a:p>
          <a:p>
            <a:pPr algn="r"/>
            <a:r>
              <a:rPr lang="en-US" sz="1500" i="1" dirty="0">
                <a:latin typeface="Avenir Next" charset="0"/>
                <a:ea typeface="Avenir Next" charset="0"/>
                <a:cs typeface="Avenir Next" charset="0"/>
              </a:rPr>
              <a:t>Program Coordinator</a:t>
            </a:r>
          </a:p>
          <a:p>
            <a:pPr algn="r"/>
            <a:r>
              <a:rPr lang="en-US" sz="1500" i="1" dirty="0">
                <a:latin typeface="Avenir Next" charset="0"/>
                <a:ea typeface="Avenir Next" charset="0"/>
                <a:cs typeface="Avenir Next" charset="0"/>
              </a:rPr>
              <a:t>Programs and Projects Department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Unvan 1"/>
          <p:cNvSpPr/>
          <p:nvPr/>
        </p:nvSpPr>
        <p:spPr>
          <a:xfrm>
            <a:off x="-1347353" y="366537"/>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lvl1pPr>
          </a:lstStyle>
          <a:p>
            <a:r>
              <a:rPr sz="2025"/>
              <a:t>COMCEC Logo</a:t>
            </a:r>
          </a:p>
        </p:txBody>
      </p:sp>
      <p:sp>
        <p:nvSpPr>
          <p:cNvPr id="215"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7" name="Slide Number Placeholder 1"/>
          <p:cNvSpPr txBox="1">
            <a:spLocks/>
          </p:cNvSpPr>
          <p:nvPr/>
        </p:nvSpPr>
        <p:spPr>
          <a:xfrm>
            <a:off x="7338436" y="4771457"/>
            <a:ext cx="191077"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10</a:t>
            </a:r>
            <a:endParaRPr lang="uk-UA" sz="1125" dirty="0">
              <a:solidFill>
                <a:schemeClr val="bg1"/>
              </a:solidFill>
            </a:endParaRPr>
          </a:p>
        </p:txBody>
      </p:sp>
      <p:pic>
        <p:nvPicPr>
          <p:cNvPr id="8"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201" y="1400629"/>
            <a:ext cx="2206905" cy="2108252"/>
          </a:xfrm>
          <a:prstGeom prst="rect">
            <a:avLst/>
          </a:prstGeom>
        </p:spPr>
      </p:pic>
      <p:sp>
        <p:nvSpPr>
          <p:cNvPr id="3" name="Dikdörtgen 2"/>
          <p:cNvSpPr/>
          <p:nvPr/>
        </p:nvSpPr>
        <p:spPr>
          <a:xfrm>
            <a:off x="5350937" y="4039886"/>
            <a:ext cx="3732112" cy="338554"/>
          </a:xfrm>
          <a:prstGeom prst="rect">
            <a:avLst/>
          </a:prstGeom>
        </p:spPr>
        <p:txBody>
          <a:bodyPr wrap="none">
            <a:spAutoFit/>
          </a:bodyPr>
          <a:lstStyle/>
          <a:p>
            <a:r>
              <a:rPr lang="tr-TR" sz="1600" i="1" dirty="0">
                <a:solidFill>
                  <a:schemeClr val="accent1">
                    <a:lumMod val="75000"/>
                  </a:schemeClr>
                </a:solidFill>
              </a:rPr>
              <a:t>https://www.comcec.org/comcec-logo/ </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Unvan 1"/>
          <p:cNvSpPr/>
          <p:nvPr/>
        </p:nvSpPr>
        <p:spPr>
          <a:xfrm>
            <a:off x="-442913" y="135442"/>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Banner Samples</a:t>
            </a:r>
          </a:p>
        </p:txBody>
      </p:sp>
      <p:sp>
        <p:nvSpPr>
          <p:cNvPr id="222"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70497" y="4771457"/>
            <a:ext cx="159016"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11</a:t>
            </a:r>
            <a:endParaRPr lang="uk-UA" sz="1125" dirty="0">
              <a:solidFill>
                <a:schemeClr val="bg1"/>
              </a:solidFill>
            </a:endParaRPr>
          </a:p>
        </p:txBody>
      </p:sp>
      <p:pic>
        <p:nvPicPr>
          <p:cNvPr id="9"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455" y="731404"/>
            <a:ext cx="2955459" cy="3785047"/>
          </a:xfrm>
          <a:prstGeom prst="rect">
            <a:avLst/>
          </a:prstGeom>
        </p:spPr>
      </p:pic>
      <p:pic>
        <p:nvPicPr>
          <p:cNvPr id="4" name="Resim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16257" y="1533834"/>
            <a:ext cx="4180769" cy="19394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Unvan 1"/>
          <p:cNvSpPr/>
          <p:nvPr/>
        </p:nvSpPr>
        <p:spPr>
          <a:xfrm>
            <a:off x="-225123" y="82157"/>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Document Samples</a:t>
            </a:r>
          </a:p>
        </p:txBody>
      </p:sp>
      <p:sp>
        <p:nvSpPr>
          <p:cNvPr id="229"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44849" y="4771457"/>
            <a:ext cx="184664"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12</a:t>
            </a:r>
            <a:endParaRPr lang="uk-UA" sz="1125" dirty="0">
              <a:solidFill>
                <a:schemeClr val="bg1"/>
              </a:solidFill>
            </a:endParaRPr>
          </a:p>
        </p:txBody>
      </p:sp>
      <p:pic>
        <p:nvPicPr>
          <p:cNvPr id="9"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pic>
        <p:nvPicPr>
          <p:cNvPr id="2" name="Resim 1"/>
          <p:cNvPicPr>
            <a:picLocks noChangeAspect="1"/>
          </p:cNvPicPr>
          <p:nvPr/>
        </p:nvPicPr>
        <p:blipFill>
          <a:blip r:embed="rId4"/>
          <a:stretch>
            <a:fillRect/>
          </a:stretch>
        </p:blipFill>
        <p:spPr>
          <a:xfrm>
            <a:off x="1475519" y="572275"/>
            <a:ext cx="3048355" cy="4004702"/>
          </a:xfrm>
          <a:prstGeom prst="rect">
            <a:avLst/>
          </a:prstGeom>
        </p:spPr>
      </p:pic>
      <p:pic>
        <p:nvPicPr>
          <p:cNvPr id="3" name="Resim 2"/>
          <p:cNvPicPr>
            <a:picLocks noChangeAspect="1"/>
          </p:cNvPicPr>
          <p:nvPr/>
        </p:nvPicPr>
        <p:blipFill>
          <a:blip r:embed="rId5"/>
          <a:stretch>
            <a:fillRect/>
          </a:stretch>
        </p:blipFill>
        <p:spPr>
          <a:xfrm>
            <a:off x="6142085" y="928723"/>
            <a:ext cx="2181225" cy="31623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Unvan 1"/>
          <p:cNvSpPr/>
          <p:nvPr/>
        </p:nvSpPr>
        <p:spPr>
          <a:xfrm>
            <a:off x="1183385" y="330144"/>
            <a:ext cx="4905659"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lang="tr-TR" sz="2025" dirty="0"/>
              <a:t>Video</a:t>
            </a:r>
            <a:endParaRPr sz="2025" dirty="0"/>
          </a:p>
        </p:txBody>
      </p:sp>
      <p:sp>
        <p:nvSpPr>
          <p:cNvPr id="229"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49658" y="4771457"/>
            <a:ext cx="179855"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13</a:t>
            </a:r>
            <a:endParaRPr lang="uk-UA" sz="1125" dirty="0">
              <a:solidFill>
                <a:schemeClr val="bg1"/>
              </a:solidFill>
            </a:endParaRPr>
          </a:p>
        </p:txBody>
      </p:sp>
      <p:pic>
        <p:nvPicPr>
          <p:cNvPr id="9"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pic>
        <p:nvPicPr>
          <p:cNvPr id="3" name="Resi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3386" y="832448"/>
            <a:ext cx="4730690" cy="3631081"/>
          </a:xfrm>
          <a:prstGeom prst="rect">
            <a:avLst/>
          </a:prstGeom>
        </p:spPr>
      </p:pic>
    </p:spTree>
    <p:extLst>
      <p:ext uri="{BB962C8B-B14F-4D97-AF65-F5344CB8AC3E}">
        <p14:creationId xmlns:p14="http://schemas.microsoft.com/office/powerpoint/2010/main" val="1071479028"/>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Unvan 1"/>
          <p:cNvSpPr/>
          <p:nvPr/>
        </p:nvSpPr>
        <p:spPr>
          <a:xfrm>
            <a:off x="1362389" y="1808658"/>
            <a:ext cx="5915026" cy="1027204"/>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p>
            <a:pPr algn="ctr" defTabSz="685800">
              <a:lnSpc>
                <a:spcPct val="90000"/>
              </a:lnSpc>
              <a:defRPr sz="4500" b="1">
                <a:solidFill>
                  <a:srgbClr val="3C8575"/>
                </a:solidFill>
              </a:defRPr>
            </a:pPr>
            <a:r>
              <a:rPr sz="3375" dirty="0"/>
              <a:t>Eff</a:t>
            </a:r>
            <a:r>
              <a:rPr lang="tr-TR" sz="3375" dirty="0" err="1"/>
              <a:t>ective</a:t>
            </a:r>
            <a:r>
              <a:rPr sz="3375" dirty="0"/>
              <a:t> </a:t>
            </a:r>
            <a:endParaRPr sz="3300" dirty="0"/>
          </a:p>
          <a:p>
            <a:pPr algn="ctr" defTabSz="685800">
              <a:lnSpc>
                <a:spcPct val="90000"/>
              </a:lnSpc>
              <a:defRPr sz="4500" b="1">
                <a:solidFill>
                  <a:srgbClr val="3C8575"/>
                </a:solidFill>
              </a:defRPr>
            </a:pPr>
            <a:r>
              <a:rPr sz="3375" dirty="0"/>
              <a:t>Communication</a:t>
            </a:r>
          </a:p>
        </p:txBody>
      </p:sp>
      <p:sp>
        <p:nvSpPr>
          <p:cNvPr id="251" name="Unvan 1"/>
          <p:cNvSpPr/>
          <p:nvPr/>
        </p:nvSpPr>
        <p:spPr>
          <a:xfrm>
            <a:off x="90488" y="1584355"/>
            <a:ext cx="5915025" cy="87139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7500" b="1" i="1">
                <a:solidFill>
                  <a:srgbClr val="3C8575"/>
                </a:solidFill>
              </a:defRPr>
            </a:lvl1pPr>
          </a:lstStyle>
          <a:p>
            <a:r>
              <a:rPr sz="5625"/>
              <a:t>2</a:t>
            </a:r>
          </a:p>
        </p:txBody>
      </p:sp>
      <p:pic>
        <p:nvPicPr>
          <p:cNvPr id="252" name="Picture 1" descr="Picture 1"/>
          <p:cNvPicPr>
            <a:picLocks noChangeAspect="1"/>
          </p:cNvPicPr>
          <p:nvPr/>
        </p:nvPicPr>
        <p:blipFill>
          <a:blip r:embed="rId3"/>
          <a:stretch>
            <a:fillRect/>
          </a:stretch>
        </p:blipFill>
        <p:spPr>
          <a:xfrm>
            <a:off x="6147490" y="1619250"/>
            <a:ext cx="1220993" cy="1152525"/>
          </a:xfrm>
          <a:prstGeom prst="rect">
            <a:avLst/>
          </a:prstGeom>
          <a:ln w="12700">
            <a:miter lim="400000"/>
          </a:ln>
        </p:spPr>
      </p:pic>
      <p:sp>
        <p:nvSpPr>
          <p:cNvPr id="253"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38437" y="4771457"/>
            <a:ext cx="191076"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14</a:t>
            </a:r>
            <a:endParaRPr lang="uk-UA" sz="1125" dirty="0">
              <a:solidFill>
                <a:schemeClr val="bg1"/>
              </a:solidFill>
            </a:endParaRPr>
          </a:p>
        </p:txBody>
      </p:sp>
      <p:pic>
        <p:nvPicPr>
          <p:cNvPr id="9"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Dikdörtgen 1"/>
          <p:cNvSpPr/>
          <p:nvPr/>
        </p:nvSpPr>
        <p:spPr>
          <a:xfrm>
            <a:off x="506289" y="1217218"/>
            <a:ext cx="8276764" cy="3231654"/>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4" indent="-257174" algn="just">
              <a:buSzPct val="100000"/>
              <a:buFont typeface="Arial"/>
              <a:buChar char="•"/>
              <a:defRPr sz="2100"/>
            </a:pPr>
            <a:r>
              <a:rPr sz="1700" dirty="0"/>
              <a:t>Selection and communication with partner countries</a:t>
            </a:r>
          </a:p>
          <a:p>
            <a:pPr marL="600074" lvl="1" indent="-257174" algn="just">
              <a:buSzPct val="100000"/>
              <a:buChar char="✓"/>
              <a:defRPr sz="2100" i="1"/>
            </a:pPr>
            <a:r>
              <a:rPr sz="1700" dirty="0"/>
              <a:t>Success of the Project Implementation</a:t>
            </a:r>
          </a:p>
          <a:p>
            <a:pPr marL="600074" lvl="1" indent="-257174" algn="just">
              <a:buSzPct val="100000"/>
              <a:buChar char="✓"/>
              <a:defRPr sz="2100" i="1"/>
            </a:pPr>
            <a:r>
              <a:rPr sz="1700" dirty="0"/>
              <a:t>Realization of Expected Outcomes</a:t>
            </a:r>
          </a:p>
          <a:p>
            <a:pPr marL="600074" lvl="1" indent="-257174" algn="just">
              <a:buSzPct val="100000"/>
              <a:buFont typeface="Arial"/>
              <a:buChar char="•"/>
              <a:defRPr sz="2100"/>
            </a:pPr>
            <a:endParaRPr sz="1700" dirty="0"/>
          </a:p>
          <a:p>
            <a:pPr marL="257174" indent="-257174" algn="just">
              <a:buSzPct val="100000"/>
              <a:buFont typeface="Arial"/>
              <a:buChar char="•"/>
              <a:defRPr sz="2100"/>
            </a:pPr>
            <a:r>
              <a:rPr sz="1700" dirty="0"/>
              <a:t> Right after your project starts;</a:t>
            </a:r>
          </a:p>
          <a:p>
            <a:pPr marL="600074" lvl="1" indent="-257174" algn="just">
              <a:buSzPct val="100000"/>
              <a:buChar char="✓"/>
              <a:defRPr sz="2100" i="1"/>
            </a:pPr>
            <a:r>
              <a:rPr sz="1700" dirty="0"/>
              <a:t>Inform your partner (official letters and bilateral talks)</a:t>
            </a:r>
          </a:p>
          <a:p>
            <a:pPr marL="600074" lvl="1" indent="-257174" algn="just">
              <a:buSzPct val="100000"/>
              <a:buChar char="✓"/>
              <a:defRPr sz="2100" i="1"/>
            </a:pPr>
            <a:r>
              <a:rPr sz="1700" dirty="0"/>
              <a:t>Share the details of the activities and tell your expectations from your partners</a:t>
            </a:r>
          </a:p>
          <a:p>
            <a:pPr marL="600074" lvl="1" indent="-257174" algn="just">
              <a:buSzPct val="100000"/>
              <a:buFont typeface="Arial"/>
              <a:buChar char="•"/>
              <a:defRPr sz="2100"/>
            </a:pPr>
            <a:endParaRPr sz="1700" dirty="0"/>
          </a:p>
          <a:p>
            <a:pPr marL="257174" indent="-257174">
              <a:buSzPct val="100000"/>
              <a:buFont typeface="Arial"/>
              <a:buChar char="•"/>
              <a:defRPr sz="2100"/>
            </a:pPr>
            <a:r>
              <a:rPr sz="1700" dirty="0"/>
              <a:t> Prior notification has benefits:</a:t>
            </a:r>
          </a:p>
          <a:p>
            <a:pPr marL="600074" lvl="1" indent="-257174">
              <a:buSzPct val="100000"/>
              <a:buChar char="✓"/>
              <a:defRPr sz="2100" i="1"/>
            </a:pPr>
            <a:r>
              <a:rPr sz="1700" dirty="0"/>
              <a:t>Duration of internal procedures of partner countries </a:t>
            </a:r>
          </a:p>
          <a:p>
            <a:pPr marL="600074" lvl="1" indent="-257174">
              <a:buSzPct val="100000"/>
              <a:buChar char="✓"/>
              <a:defRPr sz="2100" i="1"/>
            </a:pPr>
            <a:r>
              <a:rPr sz="1700" dirty="0"/>
              <a:t>Participation of right people</a:t>
            </a:r>
          </a:p>
          <a:p>
            <a:pPr marL="600074" lvl="1" indent="-257174">
              <a:buSzPct val="100000"/>
              <a:buChar char="✓"/>
              <a:defRPr sz="2100" i="1"/>
            </a:pPr>
            <a:r>
              <a:rPr sz="1700" dirty="0"/>
              <a:t>Institutions to be visited and persons to be interviewed</a:t>
            </a:r>
          </a:p>
        </p:txBody>
      </p:sp>
      <p:pic>
        <p:nvPicPr>
          <p:cNvPr id="258" name="Picture 6" descr="Picture 6"/>
          <p:cNvPicPr>
            <a:picLocks noChangeAspect="1"/>
          </p:cNvPicPr>
          <p:nvPr/>
        </p:nvPicPr>
        <p:blipFill>
          <a:blip r:embed="rId3"/>
          <a:stretch>
            <a:fillRect/>
          </a:stretch>
        </p:blipFill>
        <p:spPr>
          <a:xfrm>
            <a:off x="506288" y="297950"/>
            <a:ext cx="716450" cy="676276"/>
          </a:xfrm>
          <a:prstGeom prst="rect">
            <a:avLst/>
          </a:prstGeom>
          <a:ln w="12700">
            <a:miter lim="400000"/>
          </a:ln>
        </p:spPr>
      </p:pic>
      <p:sp>
        <p:nvSpPr>
          <p:cNvPr id="259"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263" name="Rectangle"/>
          <p:cNvGrpSpPr/>
          <p:nvPr/>
        </p:nvGrpSpPr>
        <p:grpSpPr>
          <a:xfrm>
            <a:off x="5064591" y="-60950"/>
            <a:ext cx="3904150" cy="1410118"/>
            <a:chOff x="0" y="0"/>
            <a:chExt cx="5205531" cy="1880155"/>
          </a:xfrm>
        </p:grpSpPr>
        <p:sp>
          <p:nvSpPr>
            <p:cNvPr id="262"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61" name="Rectangle" descr="Rectangle"/>
            <p:cNvPicPr>
              <a:picLocks/>
            </p:cNvPicPr>
            <p:nvPr/>
          </p:nvPicPr>
          <p:blipFill>
            <a:blip r:embed="rId4"/>
            <a:stretch>
              <a:fillRect/>
            </a:stretch>
          </p:blipFill>
          <p:spPr>
            <a:xfrm>
              <a:off x="-1" y="0"/>
              <a:ext cx="5205533" cy="1880156"/>
            </a:xfrm>
            <a:prstGeom prst="rect">
              <a:avLst/>
            </a:prstGeom>
            <a:effectLst/>
          </p:spPr>
        </p:pic>
      </p:grpSp>
      <p:sp>
        <p:nvSpPr>
          <p:cNvPr id="264" name="Unvan 1"/>
          <p:cNvSpPr/>
          <p:nvPr/>
        </p:nvSpPr>
        <p:spPr>
          <a:xfrm>
            <a:off x="4087728" y="437150"/>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500" b="1">
                <a:solidFill>
                  <a:srgbClr val="3C8575"/>
                </a:solidFill>
              </a:defRPr>
            </a:lvl1pPr>
          </a:lstStyle>
          <a:p>
            <a:r>
              <a:rPr sz="1875" dirty="0"/>
              <a:t>Eff</a:t>
            </a:r>
            <a:r>
              <a:rPr lang="tr-TR" sz="1875" dirty="0" err="1"/>
              <a:t>ective</a:t>
            </a:r>
            <a:r>
              <a:rPr sz="1875" dirty="0"/>
              <a:t> Communication</a:t>
            </a:r>
          </a:p>
        </p:txBody>
      </p:sp>
      <p:sp>
        <p:nvSpPr>
          <p:cNvPr id="12" name="Slide Number Placeholder 1"/>
          <p:cNvSpPr txBox="1">
            <a:spLocks/>
          </p:cNvSpPr>
          <p:nvPr/>
        </p:nvSpPr>
        <p:spPr>
          <a:xfrm>
            <a:off x="7346453" y="4771457"/>
            <a:ext cx="183060"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15</a:t>
            </a:r>
            <a:endParaRPr lang="uk-UA" sz="1125" dirty="0">
              <a:solidFill>
                <a:schemeClr val="bg1"/>
              </a:solidFill>
            </a:endParaRPr>
          </a:p>
        </p:txBody>
      </p:sp>
      <p:pic>
        <p:nvPicPr>
          <p:cNvPr id="13"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Dikdörtgen 1"/>
          <p:cNvSpPr/>
          <p:nvPr/>
        </p:nvSpPr>
        <p:spPr>
          <a:xfrm>
            <a:off x="378195" y="1739237"/>
            <a:ext cx="8590547" cy="1246495"/>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spcBef>
                <a:spcPts val="900"/>
              </a:spcBef>
              <a:buSzPct val="100000"/>
              <a:buFont typeface="Arial"/>
              <a:buChar char="•"/>
              <a:defRPr sz="2400"/>
            </a:pPr>
            <a:r>
              <a:rPr sz="2000" dirty="0"/>
              <a:t>Inform CCO with related to the preparations of project activities</a:t>
            </a:r>
          </a:p>
          <a:p>
            <a:pPr marL="257175" indent="-257175">
              <a:spcBef>
                <a:spcPts val="900"/>
              </a:spcBef>
              <a:buSzPct val="100000"/>
              <a:buFont typeface="Arial"/>
              <a:buChar char="•"/>
              <a:defRPr sz="2400"/>
            </a:pPr>
            <a:r>
              <a:rPr sz="2000" dirty="0"/>
              <a:t>Simply CC </a:t>
            </a:r>
            <a:r>
              <a:rPr lang="tr-TR" sz="2000" u="sng" dirty="0">
                <a:solidFill>
                  <a:srgbClr val="0563C1"/>
                </a:solidFill>
                <a:uFill>
                  <a:solidFill>
                    <a:srgbClr val="0563C1"/>
                  </a:solidFill>
                </a:uFill>
                <a:hlinkClick r:id="rId3"/>
              </a:rPr>
              <a:t>cpf</a:t>
            </a:r>
            <a:r>
              <a:rPr sz="2000" u="sng" dirty="0">
                <a:solidFill>
                  <a:srgbClr val="0563C1"/>
                </a:solidFill>
                <a:uFill>
                  <a:solidFill>
                    <a:srgbClr val="0563C1"/>
                  </a:solidFill>
                </a:uFill>
                <a:hlinkClick r:id="rId3"/>
              </a:rPr>
              <a:t>@comcec.org</a:t>
            </a:r>
            <a:r>
              <a:rPr sz="2000" dirty="0"/>
              <a:t> in your communication with partner countries</a:t>
            </a:r>
          </a:p>
          <a:p>
            <a:pPr marL="257175" indent="-257175">
              <a:spcBef>
                <a:spcPts val="900"/>
              </a:spcBef>
              <a:buSzPct val="100000"/>
              <a:buFont typeface="Arial"/>
              <a:buChar char="•"/>
              <a:defRPr sz="2400"/>
            </a:pPr>
            <a:r>
              <a:rPr sz="2000" dirty="0"/>
              <a:t>Convey soft copies of official letters to CCO via e-mail</a:t>
            </a:r>
          </a:p>
        </p:txBody>
      </p:sp>
      <p:sp>
        <p:nvSpPr>
          <p:cNvPr id="270"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36834" y="4771457"/>
            <a:ext cx="192679"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16</a:t>
            </a:r>
            <a:endParaRPr lang="uk-UA" sz="1125" dirty="0">
              <a:solidFill>
                <a:schemeClr val="bg1"/>
              </a:solidFill>
            </a:endParaRPr>
          </a:p>
        </p:txBody>
      </p:sp>
      <p:pic>
        <p:nvPicPr>
          <p:cNvPr id="14"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pic>
        <p:nvPicPr>
          <p:cNvPr id="15" name="Picture 6" descr="Picture 6"/>
          <p:cNvPicPr>
            <a:picLocks noChangeAspect="1"/>
          </p:cNvPicPr>
          <p:nvPr/>
        </p:nvPicPr>
        <p:blipFill>
          <a:blip r:embed="rId5"/>
          <a:stretch>
            <a:fillRect/>
          </a:stretch>
        </p:blipFill>
        <p:spPr>
          <a:xfrm>
            <a:off x="506288" y="297950"/>
            <a:ext cx="716450" cy="676276"/>
          </a:xfrm>
          <a:prstGeom prst="rect">
            <a:avLst/>
          </a:prstGeom>
          <a:ln w="12700">
            <a:miter lim="400000"/>
          </a:ln>
        </p:spPr>
      </p:pic>
      <p:grpSp>
        <p:nvGrpSpPr>
          <p:cNvPr id="16" name="Rectangle"/>
          <p:cNvGrpSpPr/>
          <p:nvPr/>
        </p:nvGrpSpPr>
        <p:grpSpPr>
          <a:xfrm>
            <a:off x="5064591" y="-60950"/>
            <a:ext cx="3904150" cy="1410118"/>
            <a:chOff x="0" y="0"/>
            <a:chExt cx="5205531" cy="1880155"/>
          </a:xfrm>
        </p:grpSpPr>
        <p:sp>
          <p:nvSpPr>
            <p:cNvPr id="17"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8" name="Rectangle" descr="Rectangle"/>
            <p:cNvPicPr>
              <a:picLocks/>
            </p:cNvPicPr>
            <p:nvPr/>
          </p:nvPicPr>
          <p:blipFill>
            <a:blip r:embed="rId6"/>
            <a:stretch>
              <a:fillRect/>
            </a:stretch>
          </p:blipFill>
          <p:spPr>
            <a:xfrm>
              <a:off x="-1" y="0"/>
              <a:ext cx="5205533" cy="1880156"/>
            </a:xfrm>
            <a:prstGeom prst="rect">
              <a:avLst/>
            </a:prstGeom>
            <a:effectLst/>
          </p:spPr>
        </p:pic>
      </p:grpSp>
      <p:sp>
        <p:nvSpPr>
          <p:cNvPr id="19" name="Unvan 1"/>
          <p:cNvSpPr/>
          <p:nvPr/>
        </p:nvSpPr>
        <p:spPr>
          <a:xfrm>
            <a:off x="4087728" y="437150"/>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500" b="1">
                <a:solidFill>
                  <a:srgbClr val="3C8575"/>
                </a:solidFill>
              </a:defRPr>
            </a:lvl1pPr>
          </a:lstStyle>
          <a:p>
            <a:r>
              <a:rPr sz="1875" dirty="0"/>
              <a:t>Eff</a:t>
            </a:r>
            <a:r>
              <a:rPr lang="tr-TR" sz="1875" dirty="0" err="1"/>
              <a:t>ective</a:t>
            </a:r>
            <a:r>
              <a:rPr sz="1875" dirty="0"/>
              <a:t> Communication</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Unvan 1"/>
          <p:cNvSpPr/>
          <p:nvPr/>
        </p:nvSpPr>
        <p:spPr>
          <a:xfrm>
            <a:off x="768013" y="1595200"/>
            <a:ext cx="7509712" cy="189395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just" defTabSz="914400">
              <a:lnSpc>
                <a:spcPct val="88000"/>
              </a:lnSpc>
              <a:defRPr sz="2100" b="1" i="1">
                <a:solidFill>
                  <a:srgbClr val="3C8575"/>
                </a:solidFill>
              </a:defRPr>
            </a:lvl1pPr>
          </a:lstStyle>
          <a:p>
            <a:r>
              <a:rPr sz="2400" dirty="0"/>
              <a:t>When informed on time, CCO can facilitate communication among partner countries and hence avoid potential problems beforehand</a:t>
            </a:r>
          </a:p>
        </p:txBody>
      </p:sp>
      <p:sp>
        <p:nvSpPr>
          <p:cNvPr id="270"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44849" y="4771457"/>
            <a:ext cx="184664"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17</a:t>
            </a:r>
            <a:endParaRPr lang="uk-UA" sz="1125" dirty="0">
              <a:solidFill>
                <a:schemeClr val="bg1"/>
              </a:solidFill>
            </a:endParaRPr>
          </a:p>
        </p:txBody>
      </p:sp>
      <p:pic>
        <p:nvPicPr>
          <p:cNvPr id="14"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pic>
        <p:nvPicPr>
          <p:cNvPr id="15" name="Picture 6" descr="Picture 6"/>
          <p:cNvPicPr>
            <a:picLocks noChangeAspect="1"/>
          </p:cNvPicPr>
          <p:nvPr/>
        </p:nvPicPr>
        <p:blipFill>
          <a:blip r:embed="rId4"/>
          <a:stretch>
            <a:fillRect/>
          </a:stretch>
        </p:blipFill>
        <p:spPr>
          <a:xfrm>
            <a:off x="506288" y="297950"/>
            <a:ext cx="716450" cy="676276"/>
          </a:xfrm>
          <a:prstGeom prst="rect">
            <a:avLst/>
          </a:prstGeom>
          <a:ln w="12700">
            <a:miter lim="400000"/>
          </a:ln>
        </p:spPr>
      </p:pic>
      <p:grpSp>
        <p:nvGrpSpPr>
          <p:cNvPr id="16" name="Rectangle"/>
          <p:cNvGrpSpPr/>
          <p:nvPr/>
        </p:nvGrpSpPr>
        <p:grpSpPr>
          <a:xfrm>
            <a:off x="5064591" y="-60950"/>
            <a:ext cx="3904150" cy="1410118"/>
            <a:chOff x="0" y="0"/>
            <a:chExt cx="5205531" cy="1880155"/>
          </a:xfrm>
        </p:grpSpPr>
        <p:sp>
          <p:nvSpPr>
            <p:cNvPr id="17"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8" name="Rectangle" descr="Rectangle"/>
            <p:cNvPicPr>
              <a:picLocks/>
            </p:cNvPicPr>
            <p:nvPr/>
          </p:nvPicPr>
          <p:blipFill>
            <a:blip r:embed="rId5"/>
            <a:stretch>
              <a:fillRect/>
            </a:stretch>
          </p:blipFill>
          <p:spPr>
            <a:xfrm>
              <a:off x="-1" y="0"/>
              <a:ext cx="5205533" cy="1880156"/>
            </a:xfrm>
            <a:prstGeom prst="rect">
              <a:avLst/>
            </a:prstGeom>
            <a:effectLst/>
          </p:spPr>
        </p:pic>
      </p:grpSp>
      <p:sp>
        <p:nvSpPr>
          <p:cNvPr id="19" name="Unvan 1"/>
          <p:cNvSpPr/>
          <p:nvPr/>
        </p:nvSpPr>
        <p:spPr>
          <a:xfrm>
            <a:off x="4087728" y="437150"/>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500" b="1">
                <a:solidFill>
                  <a:srgbClr val="3C8575"/>
                </a:solidFill>
              </a:defRPr>
            </a:lvl1pPr>
          </a:lstStyle>
          <a:p>
            <a:r>
              <a:rPr sz="1875" dirty="0"/>
              <a:t>Eff</a:t>
            </a:r>
            <a:r>
              <a:rPr lang="tr-TR" sz="1875" dirty="0" err="1"/>
              <a:t>ective</a:t>
            </a:r>
            <a:r>
              <a:rPr sz="1875" dirty="0"/>
              <a:t> Communication</a:t>
            </a:r>
          </a:p>
        </p:txBody>
      </p:sp>
    </p:spTree>
    <p:extLst>
      <p:ext uri="{BB962C8B-B14F-4D97-AF65-F5344CB8AC3E}">
        <p14:creationId xmlns:p14="http://schemas.microsoft.com/office/powerpoint/2010/main" val="102009525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Unvan 1"/>
          <p:cNvSpPr/>
          <p:nvPr/>
        </p:nvSpPr>
        <p:spPr>
          <a:xfrm>
            <a:off x="1216819" y="1776208"/>
            <a:ext cx="5915025" cy="1027204"/>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4500" b="1">
                <a:solidFill>
                  <a:srgbClr val="3C8575"/>
                </a:solidFill>
              </a:defRPr>
            </a:lvl1pPr>
          </a:lstStyle>
          <a:p>
            <a:r>
              <a:rPr sz="3375" dirty="0"/>
              <a:t>Logistical Issues and Deadlines</a:t>
            </a:r>
          </a:p>
        </p:txBody>
      </p:sp>
      <p:sp>
        <p:nvSpPr>
          <p:cNvPr id="281" name="Unvan 1"/>
          <p:cNvSpPr/>
          <p:nvPr/>
        </p:nvSpPr>
        <p:spPr>
          <a:xfrm>
            <a:off x="-1156973" y="1533763"/>
            <a:ext cx="5915026" cy="87139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7500" b="1" i="1">
                <a:solidFill>
                  <a:srgbClr val="3C8575"/>
                </a:solidFill>
              </a:defRPr>
            </a:lvl1pPr>
          </a:lstStyle>
          <a:p>
            <a:r>
              <a:rPr sz="5625"/>
              <a:t>3</a:t>
            </a:r>
          </a:p>
        </p:txBody>
      </p:sp>
      <p:pic>
        <p:nvPicPr>
          <p:cNvPr id="282" name="Picture 1" descr="Picture 1"/>
          <p:cNvPicPr>
            <a:picLocks noChangeAspect="1"/>
          </p:cNvPicPr>
          <p:nvPr/>
        </p:nvPicPr>
        <p:blipFill>
          <a:blip r:embed="rId3"/>
          <a:stretch>
            <a:fillRect/>
          </a:stretch>
        </p:blipFill>
        <p:spPr>
          <a:xfrm>
            <a:off x="6200114" y="1573057"/>
            <a:ext cx="1442145" cy="1301970"/>
          </a:xfrm>
          <a:prstGeom prst="rect">
            <a:avLst/>
          </a:prstGeom>
          <a:ln w="12700">
            <a:miter lim="400000"/>
          </a:ln>
        </p:spPr>
      </p:pic>
      <p:sp>
        <p:nvSpPr>
          <p:cNvPr id="283"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38437" y="4771457"/>
            <a:ext cx="191076"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18</a:t>
            </a:r>
            <a:endParaRPr lang="uk-UA" sz="1125" dirty="0">
              <a:solidFill>
                <a:schemeClr val="bg1"/>
              </a:solidFill>
            </a:endParaRPr>
          </a:p>
        </p:txBody>
      </p:sp>
      <p:pic>
        <p:nvPicPr>
          <p:cNvPr id="10"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Dikdörtgen 1"/>
          <p:cNvSpPr/>
          <p:nvPr/>
        </p:nvSpPr>
        <p:spPr>
          <a:xfrm>
            <a:off x="373694" y="1566430"/>
            <a:ext cx="8497590" cy="2285241"/>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spcBef>
                <a:spcPts val="900"/>
              </a:spcBef>
              <a:buSzPct val="100000"/>
              <a:buFont typeface="Arial"/>
              <a:buChar char="•"/>
              <a:defRPr sz="2800"/>
            </a:pPr>
            <a:r>
              <a:rPr sz="2400" dirty="0"/>
              <a:t>Preparing and sending the invitation letters to prospective participants at least</a:t>
            </a:r>
            <a:r>
              <a:rPr lang="tr-TR" sz="2400" dirty="0"/>
              <a:t> </a:t>
            </a:r>
            <a:r>
              <a:rPr lang="tr-TR" sz="2400" dirty="0" err="1"/>
              <a:t>one</a:t>
            </a:r>
            <a:r>
              <a:rPr sz="2400" dirty="0"/>
              <a:t> month before project activities </a:t>
            </a:r>
          </a:p>
          <a:p>
            <a:pPr marL="257175" indent="-257175">
              <a:spcBef>
                <a:spcPts val="900"/>
              </a:spcBef>
              <a:buSzPct val="100000"/>
              <a:buFont typeface="Arial"/>
              <a:buChar char="•"/>
              <a:defRPr sz="2800"/>
            </a:pPr>
            <a:r>
              <a:rPr sz="2400" dirty="0"/>
              <a:t>Addressing passport and visa issues in a timely manner</a:t>
            </a:r>
          </a:p>
          <a:p>
            <a:pPr marL="257175" indent="-257175">
              <a:spcBef>
                <a:spcPts val="900"/>
              </a:spcBef>
              <a:buSzPct val="100000"/>
              <a:buFont typeface="Arial"/>
              <a:buChar char="•"/>
              <a:defRPr sz="2800"/>
            </a:pPr>
            <a:r>
              <a:rPr sz="2400" dirty="0"/>
              <a:t>Reserving flight tickets and accommodation beforehand</a:t>
            </a:r>
          </a:p>
          <a:p>
            <a:pPr marL="257175" indent="-257175">
              <a:spcBef>
                <a:spcPts val="900"/>
              </a:spcBef>
              <a:buSzPct val="100000"/>
              <a:buFont typeface="Arial"/>
              <a:buChar char="•"/>
              <a:defRPr sz="2800"/>
            </a:pPr>
            <a:r>
              <a:rPr sz="2400" dirty="0"/>
              <a:t>Arrangement of local transfers in advance </a:t>
            </a:r>
          </a:p>
        </p:txBody>
      </p:sp>
      <p:pic>
        <p:nvPicPr>
          <p:cNvPr id="288" name="Picture 7" descr="Picture 7"/>
          <p:cNvPicPr>
            <a:picLocks noChangeAspect="1"/>
          </p:cNvPicPr>
          <p:nvPr/>
        </p:nvPicPr>
        <p:blipFill>
          <a:blip r:embed="rId3"/>
          <a:stretch>
            <a:fillRect/>
          </a:stretch>
        </p:blipFill>
        <p:spPr>
          <a:xfrm>
            <a:off x="293484" y="278743"/>
            <a:ext cx="730244" cy="659264"/>
          </a:xfrm>
          <a:prstGeom prst="rect">
            <a:avLst/>
          </a:prstGeom>
          <a:ln w="12700">
            <a:miter lim="400000"/>
          </a:ln>
        </p:spPr>
      </p:pic>
      <p:sp>
        <p:nvSpPr>
          <p:cNvPr id="289"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293" name="Rectangle"/>
          <p:cNvGrpSpPr/>
          <p:nvPr/>
        </p:nvGrpSpPr>
        <p:grpSpPr>
          <a:xfrm>
            <a:off x="5088655" y="19276"/>
            <a:ext cx="3904150" cy="1410118"/>
            <a:chOff x="0" y="0"/>
            <a:chExt cx="5205531" cy="1880155"/>
          </a:xfrm>
        </p:grpSpPr>
        <p:sp>
          <p:nvSpPr>
            <p:cNvPr id="292"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291" name="Rectangle" descr="Rectangle"/>
            <p:cNvPicPr>
              <a:picLocks/>
            </p:cNvPicPr>
            <p:nvPr/>
          </p:nvPicPr>
          <p:blipFill>
            <a:blip r:embed="rId4"/>
            <a:stretch>
              <a:fillRect/>
            </a:stretch>
          </p:blipFill>
          <p:spPr>
            <a:xfrm>
              <a:off x="-1" y="0"/>
              <a:ext cx="5205533" cy="1880156"/>
            </a:xfrm>
            <a:prstGeom prst="rect">
              <a:avLst/>
            </a:prstGeom>
            <a:effectLst/>
          </p:spPr>
        </p:pic>
      </p:grpSp>
      <p:sp>
        <p:nvSpPr>
          <p:cNvPr id="294" name="Unvan 1"/>
          <p:cNvSpPr/>
          <p:nvPr/>
        </p:nvSpPr>
        <p:spPr>
          <a:xfrm>
            <a:off x="4083217" y="51737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Logistical Issues</a:t>
            </a:r>
          </a:p>
        </p:txBody>
      </p:sp>
      <p:sp>
        <p:nvSpPr>
          <p:cNvPr id="12" name="Slide Number Placeholder 1"/>
          <p:cNvSpPr txBox="1">
            <a:spLocks/>
          </p:cNvSpPr>
          <p:nvPr/>
        </p:nvSpPr>
        <p:spPr>
          <a:xfrm>
            <a:off x="7336834" y="4771457"/>
            <a:ext cx="192679"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19</a:t>
            </a:r>
            <a:endParaRPr lang="uk-UA" sz="1125" dirty="0">
              <a:solidFill>
                <a:schemeClr val="bg1"/>
              </a:solidFill>
            </a:endParaRPr>
          </a:p>
        </p:txBody>
      </p:sp>
      <p:pic>
        <p:nvPicPr>
          <p:cNvPr id="13"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5" descr="Picture 5"/>
          <p:cNvPicPr>
            <a:picLocks noChangeAspect="1"/>
          </p:cNvPicPr>
          <p:nvPr/>
        </p:nvPicPr>
        <p:blipFill>
          <a:blip r:embed="rId3"/>
          <a:stretch>
            <a:fillRect/>
          </a:stretch>
        </p:blipFill>
        <p:spPr>
          <a:xfrm>
            <a:off x="118867" y="4516452"/>
            <a:ext cx="1491293" cy="510009"/>
          </a:xfrm>
          <a:prstGeom prst="rect">
            <a:avLst/>
          </a:prstGeom>
          <a:ln w="12700">
            <a:miter lim="400000"/>
          </a:ln>
        </p:spPr>
      </p:pic>
      <p:sp>
        <p:nvSpPr>
          <p:cNvPr id="122" name="İçerik Yer Tutucusu 2"/>
          <p:cNvSpPr>
            <a:spLocks noGrp="1"/>
          </p:cNvSpPr>
          <p:nvPr>
            <p:ph type="body" idx="1"/>
          </p:nvPr>
        </p:nvSpPr>
        <p:spPr>
          <a:xfrm>
            <a:off x="573459" y="1226296"/>
            <a:ext cx="6807617" cy="3511154"/>
          </a:xfrm>
          <a:prstGeom prst="rect">
            <a:avLst/>
          </a:prstGeom>
        </p:spPr>
        <p:txBody>
          <a:bodyPr>
            <a:normAutofit/>
          </a:bodyPr>
          <a:lstStyle/>
          <a:p>
            <a:pPr marL="385763" indent="-385763" algn="just">
              <a:spcAft>
                <a:spcPts val="400"/>
              </a:spcAft>
              <a:buFontTx/>
              <a:buAutoNum type="arabicPeriod"/>
              <a:defRPr sz="3200"/>
            </a:pPr>
            <a:r>
              <a:rPr sz="2800" dirty="0"/>
              <a:t>Following the Rules</a:t>
            </a:r>
          </a:p>
          <a:p>
            <a:pPr marL="385763" indent="-385763" algn="just">
              <a:spcAft>
                <a:spcPts val="400"/>
              </a:spcAft>
              <a:buFontTx/>
              <a:buAutoNum type="arabicPeriod"/>
              <a:defRPr sz="3200"/>
            </a:pPr>
            <a:r>
              <a:rPr sz="2800" dirty="0"/>
              <a:t>Eff</a:t>
            </a:r>
            <a:r>
              <a:rPr lang="tr-TR" sz="2800" dirty="0" err="1"/>
              <a:t>ective</a:t>
            </a:r>
            <a:r>
              <a:rPr sz="2800" dirty="0"/>
              <a:t> Communication</a:t>
            </a:r>
          </a:p>
          <a:p>
            <a:pPr marL="385763" indent="-385763" algn="just">
              <a:spcAft>
                <a:spcPts val="400"/>
              </a:spcAft>
              <a:buFontTx/>
              <a:buAutoNum type="arabicPeriod"/>
              <a:defRPr sz="3200"/>
            </a:pPr>
            <a:r>
              <a:rPr sz="2800" dirty="0"/>
              <a:t>Good Logistic</a:t>
            </a:r>
            <a:r>
              <a:rPr lang="tr-TR" sz="2800" dirty="0"/>
              <a:t>al </a:t>
            </a:r>
            <a:r>
              <a:rPr lang="tr-TR" sz="2800" dirty="0" err="1"/>
              <a:t>Issues</a:t>
            </a:r>
            <a:r>
              <a:rPr lang="tr-TR" sz="2800" dirty="0"/>
              <a:t> </a:t>
            </a:r>
            <a:r>
              <a:rPr lang="tr-TR" sz="2800" dirty="0" err="1"/>
              <a:t>and</a:t>
            </a:r>
            <a:r>
              <a:rPr lang="tr-TR" sz="2800" dirty="0"/>
              <a:t> </a:t>
            </a:r>
            <a:r>
              <a:rPr sz="2800" dirty="0"/>
              <a:t>Deadlines</a:t>
            </a:r>
          </a:p>
          <a:p>
            <a:pPr marL="385763" indent="-385763" algn="just">
              <a:spcAft>
                <a:spcPts val="400"/>
              </a:spcAft>
              <a:buFontTx/>
              <a:buAutoNum type="arabicPeriod"/>
              <a:defRPr sz="3200"/>
            </a:pPr>
            <a:r>
              <a:rPr sz="2800" dirty="0"/>
              <a:t>National Ownership</a:t>
            </a:r>
          </a:p>
        </p:txBody>
      </p:sp>
      <p:sp>
        <p:nvSpPr>
          <p:cNvPr id="123"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127" name="Rectangle"/>
          <p:cNvGrpSpPr/>
          <p:nvPr/>
        </p:nvGrpSpPr>
        <p:grpSpPr>
          <a:xfrm>
            <a:off x="4378790" y="-93795"/>
            <a:ext cx="4171651" cy="1410117"/>
            <a:chOff x="0" y="0"/>
            <a:chExt cx="5205531" cy="1880155"/>
          </a:xfrm>
        </p:grpSpPr>
        <p:sp>
          <p:nvSpPr>
            <p:cNvPr id="12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25" name="Rectangle" descr="Rectangle"/>
            <p:cNvPicPr>
              <a:picLocks/>
            </p:cNvPicPr>
            <p:nvPr/>
          </p:nvPicPr>
          <p:blipFill>
            <a:blip r:embed="rId4"/>
            <a:stretch>
              <a:fillRect/>
            </a:stretch>
          </p:blipFill>
          <p:spPr>
            <a:xfrm>
              <a:off x="-1" y="0"/>
              <a:ext cx="5205533" cy="1880156"/>
            </a:xfrm>
            <a:prstGeom prst="rect">
              <a:avLst/>
            </a:prstGeom>
            <a:effectLst/>
          </p:spPr>
        </p:pic>
      </p:grpSp>
      <p:sp>
        <p:nvSpPr>
          <p:cNvPr id="128" name="Unvan 1"/>
          <p:cNvSpPr>
            <a:spLocks noGrp="1"/>
          </p:cNvSpPr>
          <p:nvPr>
            <p:ph type="title"/>
          </p:nvPr>
        </p:nvSpPr>
        <p:spPr>
          <a:xfrm>
            <a:off x="3537036" y="429129"/>
            <a:ext cx="5915026" cy="490118"/>
          </a:xfrm>
          <a:prstGeom prst="rect">
            <a:avLst/>
          </a:prstGeom>
        </p:spPr>
        <p:txBody>
          <a:bodyPr>
            <a:normAutofit fontScale="90000"/>
          </a:bodyPr>
          <a:lstStyle>
            <a:lvl1pPr algn="ctr">
              <a:defRPr sz="3200" b="1">
                <a:solidFill>
                  <a:srgbClr val="3C8575"/>
                </a:solidFill>
              </a:defRPr>
            </a:lvl1pPr>
          </a:lstStyle>
          <a:p>
            <a:r>
              <a:rPr dirty="0"/>
              <a:t>What is Critical?</a:t>
            </a:r>
          </a:p>
        </p:txBody>
      </p:sp>
      <p:sp>
        <p:nvSpPr>
          <p:cNvPr id="11"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a:t>
            </a:fld>
            <a:endParaRPr lang="uk-UA" sz="1125"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Dikdörtgen 1"/>
          <p:cNvSpPr/>
          <p:nvPr/>
        </p:nvSpPr>
        <p:spPr>
          <a:xfrm>
            <a:off x="293484" y="1358104"/>
            <a:ext cx="8486274" cy="2823850"/>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buSzPct val="100000"/>
              <a:buFont typeface="Arial"/>
              <a:buChar char="•"/>
              <a:defRPr sz="2100" b="1">
                <a:solidFill>
                  <a:srgbClr val="3C8575"/>
                </a:solidFill>
              </a:defRPr>
            </a:pPr>
            <a:r>
              <a:rPr sz="1575" dirty="0"/>
              <a:t>Deadlines are determined in </a:t>
            </a:r>
          </a:p>
          <a:p>
            <a:pPr marL="600075" lvl="1" indent="-257175">
              <a:buSzPct val="100000"/>
              <a:buChar char="✓"/>
              <a:defRPr sz="2100" i="1"/>
            </a:pPr>
            <a:r>
              <a:rPr sz="1575" dirty="0"/>
              <a:t>Pro</a:t>
            </a:r>
            <a:r>
              <a:rPr lang="tr-TR" sz="1575" dirty="0" err="1"/>
              <a:t>ject</a:t>
            </a:r>
            <a:r>
              <a:rPr sz="1575" dirty="0"/>
              <a:t> Implementation Guidelines </a:t>
            </a:r>
          </a:p>
          <a:p>
            <a:pPr marL="600075" lvl="1" indent="-257175">
              <a:buSzPct val="100000"/>
              <a:buChar char="✓"/>
              <a:defRPr sz="2100" i="1"/>
            </a:pPr>
            <a:r>
              <a:rPr sz="1575" dirty="0"/>
              <a:t>Contract</a:t>
            </a:r>
          </a:p>
          <a:p>
            <a:pPr marL="600075" lvl="1" indent="-257175">
              <a:spcAft>
                <a:spcPts val="1200"/>
              </a:spcAft>
              <a:buSzPct val="100000"/>
              <a:buChar char="✓"/>
              <a:defRPr sz="2100" i="1"/>
            </a:pPr>
            <a:r>
              <a:rPr sz="1575" dirty="0"/>
              <a:t>Detailed Work Plan</a:t>
            </a:r>
          </a:p>
          <a:p>
            <a:pPr marL="257175" indent="-257175">
              <a:buSzPct val="100000"/>
              <a:buFont typeface="Arial"/>
              <a:buChar char="•"/>
              <a:defRPr sz="2100" b="1">
                <a:solidFill>
                  <a:srgbClr val="3C8575"/>
                </a:solidFill>
              </a:defRPr>
            </a:pPr>
            <a:r>
              <a:rPr sz="1575" dirty="0"/>
              <a:t>Deadlines in the Detailed Work Plan :</a:t>
            </a:r>
          </a:p>
          <a:p>
            <a:pPr marL="600075" lvl="1" indent="-257175">
              <a:buSzPct val="100000"/>
              <a:buChar char="✓"/>
              <a:defRPr sz="2100" i="1"/>
            </a:pPr>
            <a:r>
              <a:rPr sz="1575" dirty="0"/>
              <a:t>Start and end dates of the main activities</a:t>
            </a:r>
          </a:p>
          <a:p>
            <a:pPr marL="600075" lvl="1" indent="-257175">
              <a:spcAft>
                <a:spcPts val="1200"/>
              </a:spcAft>
              <a:buSzPct val="100000"/>
              <a:buChar char="✓"/>
              <a:defRPr sz="2100" i="1"/>
            </a:pPr>
            <a:r>
              <a:rPr sz="1575" dirty="0"/>
              <a:t>Start and end dates of the related works for the main activities</a:t>
            </a:r>
          </a:p>
          <a:p>
            <a:pPr marL="257175" indent="-257175">
              <a:buSzPct val="100000"/>
              <a:buFont typeface="Arial"/>
              <a:buChar char="•"/>
              <a:defRPr sz="2100" b="1">
                <a:solidFill>
                  <a:srgbClr val="3C8575"/>
                </a:solidFill>
              </a:defRPr>
            </a:pPr>
            <a:r>
              <a:rPr sz="1575" dirty="0"/>
              <a:t>Any delay in an activity or reporting may cause:</a:t>
            </a:r>
          </a:p>
          <a:p>
            <a:pPr marL="600075" lvl="1" indent="-257175">
              <a:buSzPct val="100000"/>
              <a:buChar char="✓"/>
              <a:defRPr sz="2100" i="1"/>
            </a:pPr>
            <a:r>
              <a:rPr sz="1575" dirty="0"/>
              <a:t>delay of payments  </a:t>
            </a:r>
          </a:p>
          <a:p>
            <a:pPr marL="600075" lvl="1" indent="-257175">
              <a:buSzPct val="100000"/>
              <a:buChar char="✓"/>
              <a:defRPr sz="2100" i="1"/>
            </a:pPr>
            <a:r>
              <a:rPr sz="1575" dirty="0"/>
              <a:t>delay of project completion (extension of project duration) </a:t>
            </a:r>
          </a:p>
        </p:txBody>
      </p:sp>
      <p:sp>
        <p:nvSpPr>
          <p:cNvPr id="299"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304" name="Rectangle"/>
          <p:cNvGrpSpPr/>
          <p:nvPr/>
        </p:nvGrpSpPr>
        <p:grpSpPr>
          <a:xfrm>
            <a:off x="4726683" y="-50211"/>
            <a:ext cx="4410500" cy="1410118"/>
            <a:chOff x="0" y="0"/>
            <a:chExt cx="5880665" cy="1880155"/>
          </a:xfrm>
        </p:grpSpPr>
        <p:sp>
          <p:nvSpPr>
            <p:cNvPr id="303" name="Rectangle"/>
            <p:cNvSpPr/>
            <p:nvPr/>
          </p:nvSpPr>
          <p:spPr>
            <a:xfrm>
              <a:off x="914400" y="876300"/>
              <a:ext cx="4153466"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302" name="Rectangle" descr="Rectangle"/>
            <p:cNvPicPr>
              <a:picLocks/>
            </p:cNvPicPr>
            <p:nvPr/>
          </p:nvPicPr>
          <p:blipFill>
            <a:blip r:embed="rId3"/>
            <a:stretch>
              <a:fillRect/>
            </a:stretch>
          </p:blipFill>
          <p:spPr>
            <a:xfrm>
              <a:off x="0" y="0"/>
              <a:ext cx="5880666" cy="1880156"/>
            </a:xfrm>
            <a:prstGeom prst="rect">
              <a:avLst/>
            </a:prstGeom>
            <a:effectLst/>
          </p:spPr>
        </p:pic>
      </p:grpSp>
      <p:sp>
        <p:nvSpPr>
          <p:cNvPr id="305" name="Unvan 1"/>
          <p:cNvSpPr/>
          <p:nvPr/>
        </p:nvSpPr>
        <p:spPr>
          <a:xfrm>
            <a:off x="4024315" y="447889"/>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300" b="1">
                <a:solidFill>
                  <a:srgbClr val="3C8575"/>
                </a:solidFill>
              </a:defRPr>
            </a:lvl1pPr>
          </a:lstStyle>
          <a:p>
            <a:r>
              <a:rPr sz="1725" dirty="0"/>
              <a:t>Keeping Up With the Deadlines</a:t>
            </a:r>
          </a:p>
        </p:txBody>
      </p:sp>
      <p:sp>
        <p:nvSpPr>
          <p:cNvPr id="12" name="Slide Number Placeholder 1"/>
          <p:cNvSpPr txBox="1">
            <a:spLocks/>
          </p:cNvSpPr>
          <p:nvPr/>
        </p:nvSpPr>
        <p:spPr>
          <a:xfrm>
            <a:off x="7344849" y="4771457"/>
            <a:ext cx="184664"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20</a:t>
            </a:fld>
            <a:endParaRPr lang="uk-UA" sz="1125" dirty="0">
              <a:solidFill>
                <a:schemeClr val="bg1"/>
              </a:solidFill>
            </a:endParaRPr>
          </a:p>
        </p:txBody>
      </p:sp>
      <p:pic>
        <p:nvPicPr>
          <p:cNvPr id="13"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pic>
        <p:nvPicPr>
          <p:cNvPr id="14" name="Picture 7" descr="Picture 7"/>
          <p:cNvPicPr>
            <a:picLocks noChangeAspect="1"/>
          </p:cNvPicPr>
          <p:nvPr/>
        </p:nvPicPr>
        <p:blipFill>
          <a:blip r:embed="rId5"/>
          <a:stretch>
            <a:fillRect/>
          </a:stretch>
        </p:blipFill>
        <p:spPr>
          <a:xfrm>
            <a:off x="293484" y="278743"/>
            <a:ext cx="730244" cy="659264"/>
          </a:xfrm>
          <a:prstGeom prst="rect">
            <a:avLst/>
          </a:prstGeom>
          <a:ln w="12700">
            <a:miter lim="400000"/>
          </a:ln>
        </p:spPr>
      </p:pic>
      <p:sp>
        <p:nvSpPr>
          <p:cNvPr id="2" name="Rectangle 1"/>
          <p:cNvSpPr/>
          <p:nvPr/>
        </p:nvSpPr>
        <p:spPr>
          <a:xfrm>
            <a:off x="5661210" y="1073767"/>
            <a:ext cx="3736606" cy="1323439"/>
          </a:xfrm>
          <a:prstGeom prst="rect">
            <a:avLst/>
          </a:prstGeom>
        </p:spPr>
        <p:txBody>
          <a:bodyPr wrap="square">
            <a:spAutoFit/>
          </a:bodyPr>
          <a:lstStyle/>
          <a:p>
            <a:pPr>
              <a:spcBef>
                <a:spcPts val="1350"/>
              </a:spcBef>
              <a:spcAft>
                <a:spcPts val="1200"/>
              </a:spcAft>
              <a:defRPr sz="2400" i="1"/>
            </a:pPr>
            <a:r>
              <a:rPr lang="en-US" sz="2000" dirty="0"/>
              <a:t>Of critical importance for planning and executing the project activities on time and properly</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Dikdörtgen 1"/>
          <p:cNvSpPr/>
          <p:nvPr/>
        </p:nvSpPr>
        <p:spPr>
          <a:xfrm>
            <a:off x="305943" y="694844"/>
            <a:ext cx="8609608" cy="2846933"/>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buSzPct val="100000"/>
              <a:buChar char="▪"/>
              <a:defRPr sz="2300"/>
            </a:pPr>
            <a:endParaRPr sz="1725" dirty="0"/>
          </a:p>
          <a:p>
            <a:pPr>
              <a:spcBef>
                <a:spcPts val="900"/>
              </a:spcBef>
              <a:defRPr sz="2300" b="1">
                <a:solidFill>
                  <a:srgbClr val="3C8575"/>
                </a:solidFill>
              </a:defRPr>
            </a:pPr>
            <a:r>
              <a:rPr sz="1725" dirty="0"/>
              <a:t>Pro</a:t>
            </a:r>
            <a:r>
              <a:rPr lang="tr-TR" sz="1725" dirty="0" err="1"/>
              <a:t>ject</a:t>
            </a:r>
            <a:r>
              <a:rPr sz="1725" dirty="0"/>
              <a:t> Implementation Guideline</a:t>
            </a:r>
            <a:r>
              <a:rPr lang="tr-TR" sz="1725" dirty="0"/>
              <a:t>s</a:t>
            </a:r>
            <a:endParaRPr lang="en-US" sz="1725" dirty="0"/>
          </a:p>
          <a:p>
            <a:pPr marL="600075" lvl="1" indent="-257175">
              <a:spcBef>
                <a:spcPts val="600"/>
              </a:spcBef>
              <a:buSzPct val="100000"/>
              <a:buFont typeface="Arial"/>
              <a:buChar char="•"/>
              <a:defRPr sz="2300"/>
            </a:pPr>
            <a:r>
              <a:rPr lang="en-US" sz="1600" dirty="0"/>
              <a:t>Detailed Work Plan: First Month</a:t>
            </a:r>
            <a:endParaRPr lang="tr-TR" sz="1600" dirty="0"/>
          </a:p>
          <a:p>
            <a:pPr marL="600075" lvl="1" indent="-257175">
              <a:spcBef>
                <a:spcPts val="600"/>
              </a:spcBef>
              <a:buSzPct val="100000"/>
              <a:buFont typeface="Arial"/>
              <a:buChar char="•"/>
              <a:defRPr sz="2300"/>
            </a:pPr>
            <a:r>
              <a:rPr sz="1600" dirty="0"/>
              <a:t>Progress Reports: Every Month Except First Month</a:t>
            </a:r>
          </a:p>
          <a:p>
            <a:pPr marL="600075" lvl="1" indent="-257175">
              <a:spcBef>
                <a:spcPts val="600"/>
              </a:spcBef>
              <a:buSzPct val="100000"/>
              <a:buFont typeface="Arial"/>
              <a:buChar char="•"/>
              <a:defRPr sz="2300"/>
            </a:pPr>
            <a:r>
              <a:rPr sz="1600" dirty="0"/>
              <a:t>Official Invitation Letters: At least </a:t>
            </a:r>
            <a:r>
              <a:rPr lang="tr-TR" sz="1600" dirty="0" err="1"/>
              <a:t>one</a:t>
            </a:r>
            <a:r>
              <a:rPr sz="1600" dirty="0"/>
              <a:t> month before the event</a:t>
            </a:r>
          </a:p>
          <a:p>
            <a:pPr marL="600075" lvl="1" indent="-257175">
              <a:spcBef>
                <a:spcPts val="600"/>
              </a:spcBef>
              <a:buSzPct val="100000"/>
              <a:buFont typeface="Arial"/>
              <a:buChar char="•"/>
              <a:defRPr sz="2300"/>
            </a:pPr>
            <a:r>
              <a:rPr sz="1600" dirty="0"/>
              <a:t>First Draft of Training Materials: At least </a:t>
            </a:r>
            <a:r>
              <a:rPr lang="tr-TR" sz="1600" dirty="0" err="1"/>
              <a:t>one</a:t>
            </a:r>
            <a:r>
              <a:rPr sz="1600" dirty="0"/>
              <a:t> month before the date of the training program</a:t>
            </a:r>
          </a:p>
          <a:p>
            <a:pPr marL="600075" lvl="1" indent="-257175">
              <a:spcBef>
                <a:spcPts val="600"/>
              </a:spcBef>
              <a:buSzPct val="100000"/>
              <a:buFont typeface="Arial"/>
              <a:buChar char="•"/>
              <a:defRPr sz="2300"/>
            </a:pPr>
            <a:r>
              <a:rPr sz="1600" dirty="0"/>
              <a:t>Final Version of Training Materials: At least </a:t>
            </a:r>
            <a:r>
              <a:rPr lang="tr-TR" sz="1600" dirty="0" err="1"/>
              <a:t>two</a:t>
            </a:r>
            <a:r>
              <a:rPr lang="tr-TR" sz="1600" dirty="0"/>
              <a:t> </a:t>
            </a:r>
            <a:r>
              <a:rPr lang="tr-TR" sz="1600" dirty="0" err="1"/>
              <a:t>weeks</a:t>
            </a:r>
            <a:r>
              <a:rPr lang="tr-TR" sz="1600" dirty="0"/>
              <a:t> </a:t>
            </a:r>
            <a:r>
              <a:rPr sz="1600" dirty="0"/>
              <a:t>before the date of the training program. </a:t>
            </a:r>
          </a:p>
        </p:txBody>
      </p:sp>
      <p:sp>
        <p:nvSpPr>
          <p:cNvPr id="310" name="Triangle"/>
          <p:cNvSpPr/>
          <p:nvPr/>
        </p:nvSpPr>
        <p:spPr>
          <a:xfrm flipH="1">
            <a:off x="1023728" y="4622297"/>
            <a:ext cx="8113455"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2" name="Slide Number Placeholder 1"/>
          <p:cNvSpPr txBox="1">
            <a:spLocks/>
          </p:cNvSpPr>
          <p:nvPr/>
        </p:nvSpPr>
        <p:spPr>
          <a:xfrm>
            <a:off x="7319200" y="4771457"/>
            <a:ext cx="210313"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21</a:t>
            </a:fld>
            <a:endParaRPr lang="uk-UA" sz="1125" dirty="0">
              <a:solidFill>
                <a:schemeClr val="bg1"/>
              </a:solidFill>
            </a:endParaRPr>
          </a:p>
        </p:txBody>
      </p:sp>
      <p:grpSp>
        <p:nvGrpSpPr>
          <p:cNvPr id="13" name="Rectangle"/>
          <p:cNvGrpSpPr/>
          <p:nvPr/>
        </p:nvGrpSpPr>
        <p:grpSpPr>
          <a:xfrm>
            <a:off x="4726683" y="-50211"/>
            <a:ext cx="4410500" cy="1410118"/>
            <a:chOff x="0" y="0"/>
            <a:chExt cx="5880665" cy="1880155"/>
          </a:xfrm>
        </p:grpSpPr>
        <p:sp>
          <p:nvSpPr>
            <p:cNvPr id="14" name="Rectangle"/>
            <p:cNvSpPr/>
            <p:nvPr/>
          </p:nvSpPr>
          <p:spPr>
            <a:xfrm>
              <a:off x="914400" y="876300"/>
              <a:ext cx="4153466"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5" name="Rectangle" descr="Rectangle"/>
            <p:cNvPicPr>
              <a:picLocks/>
            </p:cNvPicPr>
            <p:nvPr/>
          </p:nvPicPr>
          <p:blipFill>
            <a:blip r:embed="rId3"/>
            <a:stretch>
              <a:fillRect/>
            </a:stretch>
          </p:blipFill>
          <p:spPr>
            <a:xfrm>
              <a:off x="0" y="0"/>
              <a:ext cx="5880666" cy="1880156"/>
            </a:xfrm>
            <a:prstGeom prst="rect">
              <a:avLst/>
            </a:prstGeom>
            <a:effectLst/>
          </p:spPr>
        </p:pic>
      </p:grpSp>
      <p:sp>
        <p:nvSpPr>
          <p:cNvPr id="16" name="Unvan 1"/>
          <p:cNvSpPr/>
          <p:nvPr/>
        </p:nvSpPr>
        <p:spPr>
          <a:xfrm>
            <a:off x="4024315" y="447889"/>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300" b="1">
                <a:solidFill>
                  <a:srgbClr val="3C8575"/>
                </a:solidFill>
              </a:defRPr>
            </a:lvl1pPr>
          </a:lstStyle>
          <a:p>
            <a:r>
              <a:rPr sz="1725" dirty="0"/>
              <a:t>Keeping Up With the Deadlines</a:t>
            </a:r>
          </a:p>
        </p:txBody>
      </p:sp>
      <p:pic>
        <p:nvPicPr>
          <p:cNvPr id="17" name="Picture 7" descr="Picture 7"/>
          <p:cNvPicPr>
            <a:picLocks noChangeAspect="1"/>
          </p:cNvPicPr>
          <p:nvPr/>
        </p:nvPicPr>
        <p:blipFill>
          <a:blip r:embed="rId4"/>
          <a:stretch>
            <a:fillRect/>
          </a:stretch>
        </p:blipFill>
        <p:spPr>
          <a:xfrm>
            <a:off x="293484" y="278743"/>
            <a:ext cx="730244" cy="659264"/>
          </a:xfrm>
          <a:prstGeom prst="rect">
            <a:avLst/>
          </a:prstGeom>
          <a:ln w="12700">
            <a:miter lim="400000"/>
          </a:ln>
        </p:spPr>
      </p:pic>
      <p:pic>
        <p:nvPicPr>
          <p:cNvPr id="18"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Unvan 1"/>
          <p:cNvSpPr/>
          <p:nvPr/>
        </p:nvSpPr>
        <p:spPr>
          <a:xfrm>
            <a:off x="1467164" y="2095650"/>
            <a:ext cx="5915026" cy="559769"/>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4500" b="1">
                <a:solidFill>
                  <a:srgbClr val="3C8575"/>
                </a:solidFill>
              </a:defRPr>
            </a:lvl1pPr>
          </a:lstStyle>
          <a:p>
            <a:r>
              <a:rPr sz="3375" dirty="0"/>
              <a:t>National Ownership</a:t>
            </a:r>
          </a:p>
        </p:txBody>
      </p:sp>
      <p:sp>
        <p:nvSpPr>
          <p:cNvPr id="332" name="Unvan 1"/>
          <p:cNvSpPr/>
          <p:nvPr/>
        </p:nvSpPr>
        <p:spPr>
          <a:xfrm>
            <a:off x="-1059027" y="1790938"/>
            <a:ext cx="5915026" cy="87139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7500" b="1" i="1">
                <a:solidFill>
                  <a:srgbClr val="3C8575"/>
                </a:solidFill>
              </a:defRPr>
            </a:lvl1pPr>
          </a:lstStyle>
          <a:p>
            <a:r>
              <a:rPr sz="5625"/>
              <a:t>4</a:t>
            </a:r>
          </a:p>
        </p:txBody>
      </p:sp>
      <p:pic>
        <p:nvPicPr>
          <p:cNvPr id="333" name="Picture 1" descr="Picture 1"/>
          <p:cNvPicPr>
            <a:picLocks noChangeAspect="1"/>
          </p:cNvPicPr>
          <p:nvPr/>
        </p:nvPicPr>
        <p:blipFill>
          <a:blip r:embed="rId3"/>
          <a:stretch>
            <a:fillRect/>
          </a:stretch>
        </p:blipFill>
        <p:spPr>
          <a:xfrm>
            <a:off x="6463989" y="1710444"/>
            <a:ext cx="1236725" cy="1230499"/>
          </a:xfrm>
          <a:prstGeom prst="rect">
            <a:avLst/>
          </a:prstGeom>
          <a:ln w="12700">
            <a:miter lim="400000"/>
          </a:ln>
        </p:spPr>
      </p:pic>
      <p:sp>
        <p:nvSpPr>
          <p:cNvPr id="334"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8" name="Slide Number Placeholder 1"/>
          <p:cNvSpPr txBox="1">
            <a:spLocks/>
          </p:cNvSpPr>
          <p:nvPr/>
        </p:nvSpPr>
        <p:spPr>
          <a:xfrm>
            <a:off x="7312789" y="4771457"/>
            <a:ext cx="216724"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22</a:t>
            </a:fld>
            <a:endParaRPr lang="uk-UA" sz="1125" dirty="0">
              <a:solidFill>
                <a:schemeClr val="bg1"/>
              </a:solidFill>
            </a:endParaRPr>
          </a:p>
        </p:txBody>
      </p:sp>
      <p:pic>
        <p:nvPicPr>
          <p:cNvPr id="9"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Dikdörtgen 1"/>
          <p:cNvSpPr/>
          <p:nvPr/>
        </p:nvSpPr>
        <p:spPr>
          <a:xfrm>
            <a:off x="239250" y="1279882"/>
            <a:ext cx="8736308" cy="2285241"/>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spcBef>
                <a:spcPts val="900"/>
              </a:spcBef>
              <a:buSzPct val="100000"/>
              <a:buFont typeface="Arial"/>
              <a:buChar char="•"/>
              <a:defRPr sz="2400"/>
            </a:pPr>
            <a:r>
              <a:rPr sz="2000" dirty="0"/>
              <a:t>Ownership by the Ministries and Other Institutions of Project Owner Countries</a:t>
            </a:r>
          </a:p>
          <a:p>
            <a:pPr marL="257175" indent="-257175">
              <a:spcBef>
                <a:spcPts val="900"/>
              </a:spcBef>
              <a:buSzPct val="100000"/>
              <a:buFont typeface="Arial"/>
              <a:buChar char="•"/>
              <a:defRPr sz="2400"/>
            </a:pPr>
            <a:r>
              <a:rPr sz="2000" dirty="0"/>
              <a:t>Working in Harmony (responsible authority, contact person, project personnel and institutions of project owner countries)</a:t>
            </a:r>
            <a:endParaRPr lang="tr-TR" sz="2000" dirty="0"/>
          </a:p>
          <a:p>
            <a:pPr marL="257175" indent="-257175">
              <a:spcBef>
                <a:spcPts val="900"/>
              </a:spcBef>
              <a:buSzPct val="100000"/>
              <a:buFont typeface="Arial"/>
              <a:buChar char="•"/>
              <a:defRPr sz="2400"/>
            </a:pPr>
            <a:r>
              <a:rPr lang="en-US" sz="2000" dirty="0"/>
              <a:t>Swift completion of reporting and signing procedures   </a:t>
            </a:r>
          </a:p>
          <a:p>
            <a:pPr marL="257175" indent="-257175">
              <a:spcBef>
                <a:spcPts val="900"/>
              </a:spcBef>
              <a:buSzPct val="100000"/>
              <a:buFont typeface="Arial"/>
              <a:buChar char="•"/>
              <a:defRPr sz="2400"/>
            </a:pPr>
            <a:r>
              <a:rPr sz="2000" dirty="0"/>
              <a:t>Opportunity to cooperate with the Islamic world </a:t>
            </a:r>
          </a:p>
        </p:txBody>
      </p:sp>
      <p:pic>
        <p:nvPicPr>
          <p:cNvPr id="339" name="Picture 7" descr="Picture 7"/>
          <p:cNvPicPr>
            <a:picLocks noChangeAspect="1"/>
          </p:cNvPicPr>
          <p:nvPr/>
        </p:nvPicPr>
        <p:blipFill>
          <a:blip r:embed="rId3"/>
          <a:stretch>
            <a:fillRect/>
          </a:stretch>
        </p:blipFill>
        <p:spPr>
          <a:xfrm>
            <a:off x="239250" y="299838"/>
            <a:ext cx="675902" cy="672500"/>
          </a:xfrm>
          <a:prstGeom prst="rect">
            <a:avLst/>
          </a:prstGeom>
          <a:ln w="12700">
            <a:miter lim="400000"/>
          </a:ln>
        </p:spPr>
      </p:pic>
      <p:sp>
        <p:nvSpPr>
          <p:cNvPr id="340"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344" name="Rectangle"/>
          <p:cNvGrpSpPr/>
          <p:nvPr/>
        </p:nvGrpSpPr>
        <p:grpSpPr>
          <a:xfrm>
            <a:off x="4710641" y="3170"/>
            <a:ext cx="4410500" cy="1410118"/>
            <a:chOff x="0" y="0"/>
            <a:chExt cx="5880665" cy="1880155"/>
          </a:xfrm>
        </p:grpSpPr>
        <p:sp>
          <p:nvSpPr>
            <p:cNvPr id="343" name="Rectangle"/>
            <p:cNvSpPr/>
            <p:nvPr/>
          </p:nvSpPr>
          <p:spPr>
            <a:xfrm>
              <a:off x="914400" y="876300"/>
              <a:ext cx="4153466"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342" name="Rectangle" descr="Rectangle"/>
            <p:cNvPicPr>
              <a:picLocks/>
            </p:cNvPicPr>
            <p:nvPr/>
          </p:nvPicPr>
          <p:blipFill>
            <a:blip r:embed="rId4"/>
            <a:stretch>
              <a:fillRect/>
            </a:stretch>
          </p:blipFill>
          <p:spPr>
            <a:xfrm>
              <a:off x="0" y="0"/>
              <a:ext cx="5880666" cy="1880156"/>
            </a:xfrm>
            <a:prstGeom prst="rect">
              <a:avLst/>
            </a:prstGeom>
            <a:effectLst/>
          </p:spPr>
        </p:pic>
      </p:grpSp>
      <p:sp>
        <p:nvSpPr>
          <p:cNvPr id="345" name="Unvan 1"/>
          <p:cNvSpPr/>
          <p:nvPr/>
        </p:nvSpPr>
        <p:spPr>
          <a:xfrm>
            <a:off x="3958378" y="482220"/>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National Ownership</a:t>
            </a:r>
          </a:p>
        </p:txBody>
      </p:sp>
      <p:sp>
        <p:nvSpPr>
          <p:cNvPr id="12" name="Slide Number Placeholder 1"/>
          <p:cNvSpPr txBox="1">
            <a:spLocks/>
          </p:cNvSpPr>
          <p:nvPr/>
        </p:nvSpPr>
        <p:spPr>
          <a:xfrm>
            <a:off x="7320804" y="4771457"/>
            <a:ext cx="208709"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fld id="{86CB4B4D-7CA3-9044-876B-883B54F8677D}" type="slidenum">
              <a:rPr lang="uk-UA" sz="1125">
                <a:solidFill>
                  <a:schemeClr val="bg1"/>
                </a:solidFill>
              </a:rPr>
              <a:pPr/>
              <a:t>23</a:t>
            </a:fld>
            <a:endParaRPr lang="uk-UA" sz="1125" dirty="0">
              <a:solidFill>
                <a:schemeClr val="bg1"/>
              </a:solidFill>
            </a:endParaRPr>
          </a:p>
        </p:txBody>
      </p:sp>
      <p:pic>
        <p:nvPicPr>
          <p:cNvPr id="13"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Alt Başlık 1"/>
          <p:cNvSpPr/>
          <p:nvPr/>
        </p:nvSpPr>
        <p:spPr>
          <a:xfrm>
            <a:off x="1143000" y="2082593"/>
            <a:ext cx="6858000" cy="1154162"/>
          </a:xfrm>
          <a:prstGeom prst="rect">
            <a:avLst/>
          </a:prstGeom>
          <a:ln w="12700">
            <a:miter lim="400000"/>
          </a:ln>
          <a:extLst>
            <a:ext uri="{C572A759-6A51-4108-AA02-DFA0A04FC94B}">
              <ma14:wrappingTextBoxFlag xmlns="" xmlns:ma14="http://schemas.microsoft.com/office/mac/drawingml/2011/main" val="1"/>
            </a:ext>
          </a:extLst>
        </p:spPr>
        <p:txBody>
          <a:bodyPr lIns="34289" rIns="34289">
            <a:spAutoFit/>
          </a:bodyPr>
          <a:lstStyle/>
          <a:p>
            <a:pPr algn="ctr">
              <a:defRPr sz="2400" cap="all" spc="181">
                <a:solidFill>
                  <a:srgbClr val="002060"/>
                </a:solidFill>
                <a:uFill>
                  <a:solidFill>
                    <a:srgbClr val="000000"/>
                  </a:solidFill>
                </a:uFill>
                <a:latin typeface="Baskerville Old Face"/>
                <a:ea typeface="Baskerville Old Face"/>
                <a:cs typeface="Baskerville Old Face"/>
                <a:sym typeface="Baskerville Old Face"/>
              </a:defRPr>
            </a:pPr>
            <a:endParaRPr dirty="0"/>
          </a:p>
          <a:p>
            <a:pPr algn="ctr">
              <a:defRPr sz="2800" cap="all">
                <a:solidFill>
                  <a:srgbClr val="3C8575"/>
                </a:solidFill>
                <a:latin typeface="Avenir Next Demi Bold"/>
                <a:ea typeface="Avenir Next Demi Bold"/>
                <a:cs typeface="Avenir Next Demi Bold"/>
                <a:sym typeface="Avenir Next Demi Bold"/>
              </a:defRPr>
            </a:pPr>
            <a:r>
              <a:rPr lang="en-US" sz="2100" dirty="0">
                <a:solidFill>
                  <a:srgbClr val="3C8575"/>
                </a:solidFill>
              </a:rPr>
              <a:t>THANK</a:t>
            </a:r>
            <a:r>
              <a:rPr lang="tr-TR" sz="2100" dirty="0">
                <a:solidFill>
                  <a:srgbClr val="3C8575"/>
                </a:solidFill>
              </a:rPr>
              <a:t> you</a:t>
            </a:r>
            <a:endParaRPr lang="en-US" sz="2100" dirty="0">
              <a:solidFill>
                <a:srgbClr val="3C8575"/>
              </a:solidFill>
            </a:endParaRPr>
          </a:p>
          <a:p>
            <a:pPr algn="ctr">
              <a:defRPr sz="2400" cap="all" spc="181">
                <a:solidFill>
                  <a:srgbClr val="002060"/>
                </a:solidFill>
                <a:uFill>
                  <a:solidFill>
                    <a:srgbClr val="000000"/>
                  </a:solidFill>
                </a:uFill>
                <a:latin typeface="Baskerville Old Face"/>
                <a:ea typeface="Baskerville Old Face"/>
                <a:cs typeface="Baskerville Old Face"/>
                <a:sym typeface="Baskerville Old Face"/>
              </a:defRPr>
            </a:pPr>
            <a:endParaRPr spc="136" dirty="0">
              <a:solidFill>
                <a:srgbClr val="002060"/>
              </a:solidFill>
              <a:uFill>
                <a:solidFill>
                  <a:srgbClr val="000000"/>
                </a:solidFill>
              </a:uFill>
              <a:latin typeface="Baskerville Old Face"/>
              <a:ea typeface="Baskerville Old Face"/>
              <a:cs typeface="Baskerville Old Face"/>
              <a:sym typeface="Baskerville Old Face"/>
            </a:endParaRPr>
          </a:p>
        </p:txBody>
      </p:sp>
      <p:pic>
        <p:nvPicPr>
          <p:cNvPr id="379" name="Picture 3" descr="Picture 3"/>
          <p:cNvPicPr>
            <a:picLocks noChangeAspect="1"/>
          </p:cNvPicPr>
          <p:nvPr/>
        </p:nvPicPr>
        <p:blipFill>
          <a:blip r:embed="rId2"/>
          <a:stretch>
            <a:fillRect/>
          </a:stretch>
        </p:blipFill>
        <p:spPr>
          <a:xfrm>
            <a:off x="2531269" y="1133515"/>
            <a:ext cx="3638550" cy="1244353"/>
          </a:xfrm>
          <a:prstGeom prst="rect">
            <a:avLst/>
          </a:prstGeom>
          <a:ln w="12700">
            <a:miter lim="400000"/>
          </a:ln>
        </p:spPr>
      </p:pic>
      <p:sp>
        <p:nvSpPr>
          <p:cNvPr id="380" name="Triangle"/>
          <p:cNvSpPr/>
          <p:nvPr/>
        </p:nvSpPr>
        <p:spPr>
          <a:xfrm rot="10800000" flipH="1">
            <a:off x="0" y="-4948"/>
            <a:ext cx="9312442"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81" name="Triangle"/>
          <p:cNvSpPr/>
          <p:nvPr/>
        </p:nvSpPr>
        <p:spPr>
          <a:xfrm flipH="1">
            <a:off x="-224589" y="4614678"/>
            <a:ext cx="9368588" cy="5353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rIns="34289" anchor="ctr"/>
          <a:lstStyle/>
          <a:p>
            <a:endParaRPr sz="1350"/>
          </a:p>
        </p:txBody>
      </p:sp>
      <p:sp>
        <p:nvSpPr>
          <p:cNvPr id="382" name="comcec.org/pcm"/>
          <p:cNvSpPr/>
          <p:nvPr/>
        </p:nvSpPr>
        <p:spPr>
          <a:xfrm>
            <a:off x="1214213" y="43755"/>
            <a:ext cx="2839237"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lgn="ctr">
              <a:defRPr sz="2000" i="1">
                <a:solidFill>
                  <a:srgbClr val="FFFFFF"/>
                </a:solidFill>
              </a:defRPr>
            </a:lvl1pPr>
          </a:lstStyle>
          <a:p>
            <a:r>
              <a:rPr lang="tr-TR" sz="1500" dirty="0" err="1"/>
              <a:t>programs</a:t>
            </a:r>
            <a:r>
              <a:rPr lang="tr-TR" sz="1500" dirty="0"/>
              <a:t>.</a:t>
            </a:r>
            <a:r>
              <a:rPr sz="1500" dirty="0"/>
              <a:t>comcec.org 				</a:t>
            </a:r>
          </a:p>
        </p:txBody>
      </p:sp>
      <p:sp>
        <p:nvSpPr>
          <p:cNvPr id="383" name="pcm@comcec.org"/>
          <p:cNvSpPr/>
          <p:nvPr/>
        </p:nvSpPr>
        <p:spPr>
          <a:xfrm>
            <a:off x="6431986" y="4752975"/>
            <a:ext cx="1233029" cy="323165"/>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lgn="ctr">
              <a:defRPr sz="2000" i="1">
                <a:solidFill>
                  <a:srgbClr val="FFFFFF"/>
                </a:solidFill>
                <a:latin typeface="Calisto MT"/>
                <a:ea typeface="Calisto MT"/>
                <a:cs typeface="Calisto MT"/>
                <a:sym typeface="Calisto MT"/>
              </a:defRPr>
            </a:lvl1pPr>
          </a:lstStyle>
          <a:p>
            <a:r>
              <a:rPr lang="tr-TR" sz="1500" dirty="0"/>
              <a:t>cpf</a:t>
            </a:r>
            <a:r>
              <a:rPr sz="1500" dirty="0"/>
              <a:t>@comcec.org</a:t>
            </a:r>
            <a:endParaRPr sz="1500" cap="all" dirty="0"/>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Unvan 1"/>
          <p:cNvSpPr/>
          <p:nvPr/>
        </p:nvSpPr>
        <p:spPr>
          <a:xfrm>
            <a:off x="1389371" y="1798177"/>
            <a:ext cx="5915026" cy="559769"/>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4500" b="1">
                <a:solidFill>
                  <a:srgbClr val="3C8575"/>
                </a:solidFill>
              </a:defRPr>
            </a:lvl1pPr>
          </a:lstStyle>
          <a:p>
            <a:r>
              <a:rPr sz="3375"/>
              <a:t>Following the Rules</a:t>
            </a:r>
          </a:p>
        </p:txBody>
      </p:sp>
      <p:sp>
        <p:nvSpPr>
          <p:cNvPr id="133" name="Rectangle 10"/>
          <p:cNvSpPr/>
          <p:nvPr/>
        </p:nvSpPr>
        <p:spPr>
          <a:xfrm>
            <a:off x="2704081" y="2433250"/>
            <a:ext cx="3196707" cy="346249"/>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lgn="just">
              <a:defRPr sz="2200" i="1"/>
            </a:lvl1pPr>
          </a:lstStyle>
          <a:p>
            <a:r>
              <a:rPr sz="1650" dirty="0"/>
              <a:t>Project Implementation Guidelines</a:t>
            </a:r>
          </a:p>
        </p:txBody>
      </p:sp>
      <p:sp>
        <p:nvSpPr>
          <p:cNvPr id="134" name="Rectangle 15"/>
          <p:cNvSpPr/>
          <p:nvPr/>
        </p:nvSpPr>
        <p:spPr>
          <a:xfrm>
            <a:off x="3534002" y="2960760"/>
            <a:ext cx="1625764" cy="346249"/>
          </a:xfrm>
          <a:prstGeom prst="rect">
            <a:avLst/>
          </a:prstGeom>
          <a:ln w="12700">
            <a:miter lim="400000"/>
          </a:ln>
          <a:extLst>
            <a:ext uri="{C572A759-6A51-4108-AA02-DFA0A04FC94B}">
              <ma14:wrappingTextBoxFlag xmlns="" xmlns:ma14="http://schemas.microsoft.com/office/mac/drawingml/2011/main" val="1"/>
            </a:ext>
          </a:extLst>
        </p:spPr>
        <p:txBody>
          <a:bodyPr wrap="none" lIns="34289" rIns="34289">
            <a:spAutoFit/>
          </a:bodyPr>
          <a:lstStyle>
            <a:lvl1pPr algn="just">
              <a:defRPr sz="2200" i="1"/>
            </a:lvl1pPr>
          </a:lstStyle>
          <a:p>
            <a:r>
              <a:rPr sz="1650" dirty="0"/>
              <a:t>Visibility Manual</a:t>
            </a:r>
          </a:p>
        </p:txBody>
      </p:sp>
      <p:sp>
        <p:nvSpPr>
          <p:cNvPr id="135" name="Unvan 1"/>
          <p:cNvSpPr/>
          <p:nvPr/>
        </p:nvSpPr>
        <p:spPr>
          <a:xfrm>
            <a:off x="-982354" y="1590913"/>
            <a:ext cx="5915026" cy="871392"/>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spAutoFit/>
          </a:bodyPr>
          <a:lstStyle>
            <a:lvl1pPr algn="ctr" defTabSz="914400">
              <a:lnSpc>
                <a:spcPct val="90000"/>
              </a:lnSpc>
              <a:defRPr sz="7500" b="1" i="1">
                <a:solidFill>
                  <a:srgbClr val="3C8575"/>
                </a:solidFill>
              </a:defRPr>
            </a:lvl1pPr>
          </a:lstStyle>
          <a:p>
            <a:r>
              <a:rPr sz="5625"/>
              <a:t>1</a:t>
            </a:r>
          </a:p>
        </p:txBody>
      </p:sp>
      <p:pic>
        <p:nvPicPr>
          <p:cNvPr id="136" name="Picture 1" descr="Picture 1"/>
          <p:cNvPicPr>
            <a:picLocks noChangeAspect="1"/>
          </p:cNvPicPr>
          <p:nvPr/>
        </p:nvPicPr>
        <p:blipFill>
          <a:blip r:embed="rId3"/>
          <a:stretch>
            <a:fillRect/>
          </a:stretch>
        </p:blipFill>
        <p:spPr>
          <a:xfrm>
            <a:off x="6532871" y="1585630"/>
            <a:ext cx="996642" cy="1306376"/>
          </a:xfrm>
          <a:prstGeom prst="rect">
            <a:avLst/>
          </a:prstGeom>
          <a:ln w="12700">
            <a:miter lim="400000"/>
          </a:ln>
        </p:spPr>
      </p:pic>
      <p:sp>
        <p:nvSpPr>
          <p:cNvPr id="137"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0" name="Slide Number Placeholder 1"/>
          <p:cNvSpPr txBox="1">
            <a:spLocks/>
          </p:cNvSpPr>
          <p:nvPr/>
        </p:nvSpPr>
        <p:spPr>
          <a:xfrm>
            <a:off x="7394542" y="4771457"/>
            <a:ext cx="13497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3</a:t>
            </a:r>
            <a:endParaRPr lang="uk-UA" sz="1125" dirty="0">
              <a:solidFill>
                <a:schemeClr val="bg1"/>
              </a:solidFill>
            </a:endParaRPr>
          </a:p>
        </p:txBody>
      </p:sp>
      <p:pic>
        <p:nvPicPr>
          <p:cNvPr id="11" name="Picture 5" descr="Picture 5"/>
          <p:cNvPicPr>
            <a:picLocks noChangeAspect="1"/>
          </p:cNvPicPr>
          <p:nvPr/>
        </p:nvPicPr>
        <p:blipFill>
          <a:blip r:embed="rId4"/>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İçerik Yer Tutucusu 2"/>
          <p:cNvSpPr>
            <a:spLocks noGrp="1"/>
          </p:cNvSpPr>
          <p:nvPr>
            <p:ph type="body" idx="1"/>
          </p:nvPr>
        </p:nvSpPr>
        <p:spPr>
          <a:xfrm>
            <a:off x="240632" y="1504463"/>
            <a:ext cx="8630651" cy="2998251"/>
          </a:xfrm>
          <a:prstGeom prst="rect">
            <a:avLst/>
          </a:prstGeom>
        </p:spPr>
        <p:txBody>
          <a:bodyPr>
            <a:normAutofit fontScale="92500" lnSpcReduction="20000"/>
          </a:bodyPr>
          <a:lstStyle/>
          <a:p>
            <a:pPr>
              <a:lnSpc>
                <a:spcPct val="120000"/>
              </a:lnSpc>
              <a:spcAft>
                <a:spcPts val="600"/>
              </a:spcAft>
              <a:defRPr sz="2400"/>
            </a:pPr>
            <a:r>
              <a:rPr dirty="0"/>
              <a:t>Pro</a:t>
            </a:r>
            <a:r>
              <a:rPr lang="en-US" dirty="0"/>
              <a:t>ject</a:t>
            </a:r>
            <a:r>
              <a:rPr dirty="0"/>
              <a:t> Implementation Guidelines is the main document detailing the rules and procedures of the COMCEC Project Funding</a:t>
            </a:r>
          </a:p>
          <a:p>
            <a:pPr algn="just">
              <a:lnSpc>
                <a:spcPct val="120000"/>
              </a:lnSpc>
              <a:spcAft>
                <a:spcPts val="600"/>
              </a:spcAft>
              <a:defRPr sz="2400"/>
            </a:pPr>
            <a:r>
              <a:rPr dirty="0"/>
              <a:t>Includes information about responsibilities of actors and project personnel, institutional structure, implementation and financing procedures, monitoring etc. </a:t>
            </a:r>
          </a:p>
          <a:p>
            <a:pPr algn="just">
              <a:lnSpc>
                <a:spcPct val="120000"/>
              </a:lnSpc>
              <a:spcAft>
                <a:spcPts val="600"/>
              </a:spcAft>
              <a:defRPr sz="2400"/>
            </a:pPr>
            <a:r>
              <a:rPr dirty="0"/>
              <a:t>Please read the Program Implementation Guidelines whenever needed during the project implementation.</a:t>
            </a:r>
          </a:p>
        </p:txBody>
      </p:sp>
      <p:sp>
        <p:nvSpPr>
          <p:cNvPr id="142" name="Unvan 1"/>
          <p:cNvSpPr/>
          <p:nvPr/>
        </p:nvSpPr>
        <p:spPr>
          <a:xfrm>
            <a:off x="891509" y="306862"/>
            <a:ext cx="4292219" cy="74682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fontScale="92500" lnSpcReduction="10000"/>
          </a:bodyPr>
          <a:lstStyle>
            <a:lvl1pPr algn="ctr" defTabSz="914400">
              <a:lnSpc>
                <a:spcPct val="90000"/>
              </a:lnSpc>
              <a:defRPr sz="2700" b="1">
                <a:solidFill>
                  <a:srgbClr val="3C8575"/>
                </a:solidFill>
              </a:defRPr>
            </a:lvl1pPr>
          </a:lstStyle>
          <a:p>
            <a:pPr algn="l">
              <a:lnSpc>
                <a:spcPct val="140000"/>
              </a:lnSpc>
            </a:pPr>
            <a:r>
              <a:rPr sz="2025" dirty="0"/>
              <a:t>Project Implementation </a:t>
            </a:r>
            <a:endParaRPr lang="tr-TR" sz="2025" dirty="0"/>
          </a:p>
          <a:p>
            <a:pPr algn="l"/>
            <a:r>
              <a:rPr sz="2025" dirty="0"/>
              <a:t>Guidelines</a:t>
            </a:r>
          </a:p>
        </p:txBody>
      </p:sp>
      <p:sp>
        <p:nvSpPr>
          <p:cNvPr id="143"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grpSp>
        <p:nvGrpSpPr>
          <p:cNvPr id="147" name="Rectangle"/>
          <p:cNvGrpSpPr/>
          <p:nvPr/>
        </p:nvGrpSpPr>
        <p:grpSpPr>
          <a:xfrm>
            <a:off x="5210726" y="-99803"/>
            <a:ext cx="3904150" cy="1410117"/>
            <a:chOff x="0" y="0"/>
            <a:chExt cx="5205531" cy="1880155"/>
          </a:xfrm>
        </p:grpSpPr>
        <p:sp>
          <p:nvSpPr>
            <p:cNvPr id="14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45"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4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Following the Rules</a:t>
            </a:r>
          </a:p>
        </p:txBody>
      </p:sp>
      <p:pic>
        <p:nvPicPr>
          <p:cNvPr id="14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sp>
        <p:nvSpPr>
          <p:cNvPr id="13" name="Slide Number Placeholder 1"/>
          <p:cNvSpPr txBox="1">
            <a:spLocks/>
          </p:cNvSpPr>
          <p:nvPr/>
        </p:nvSpPr>
        <p:spPr>
          <a:xfrm>
            <a:off x="7383321" y="4771457"/>
            <a:ext cx="146192"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4</a:t>
            </a:r>
            <a:endParaRPr lang="uk-UA" sz="1125" dirty="0">
              <a:solidFill>
                <a:schemeClr val="bg1"/>
              </a:solidFill>
            </a:endParaRPr>
          </a:p>
        </p:txBody>
      </p:sp>
      <p:pic>
        <p:nvPicPr>
          <p:cNvPr id="14"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İçerik Yer Tutucusu 2"/>
          <p:cNvSpPr>
            <a:spLocks noGrp="1"/>
          </p:cNvSpPr>
          <p:nvPr>
            <p:ph type="body" idx="1"/>
          </p:nvPr>
        </p:nvSpPr>
        <p:spPr>
          <a:xfrm>
            <a:off x="314062" y="1294785"/>
            <a:ext cx="8717643" cy="3053387"/>
          </a:xfrm>
          <a:prstGeom prst="rect">
            <a:avLst/>
          </a:prstGeom>
        </p:spPr>
        <p:txBody>
          <a:bodyPr>
            <a:normAutofit fontScale="85000" lnSpcReduction="20000"/>
          </a:bodyPr>
          <a:lstStyle/>
          <a:p>
            <a:pPr marL="0" indent="0">
              <a:lnSpc>
                <a:spcPct val="110000"/>
              </a:lnSpc>
              <a:spcAft>
                <a:spcPts val="600"/>
              </a:spcAft>
              <a:buSzTx/>
              <a:buNone/>
              <a:defRPr sz="2200" i="1"/>
            </a:pPr>
            <a:r>
              <a:rPr dirty="0"/>
              <a:t>Sections to consider;</a:t>
            </a:r>
          </a:p>
          <a:p>
            <a:pPr>
              <a:lnSpc>
                <a:spcPct val="110000"/>
              </a:lnSpc>
              <a:spcAft>
                <a:spcPts val="600"/>
              </a:spcAft>
              <a:defRPr sz="2200"/>
            </a:pPr>
            <a:r>
              <a:rPr dirty="0"/>
              <a:t>About the payments (</a:t>
            </a:r>
            <a:r>
              <a:rPr i="1" dirty="0"/>
              <a:t>see article </a:t>
            </a:r>
            <a:r>
              <a:rPr lang="tr-TR" i="1" dirty="0"/>
              <a:t>10</a:t>
            </a:r>
            <a:r>
              <a:rPr i="1" dirty="0"/>
              <a:t>. Payments - page </a:t>
            </a:r>
            <a:r>
              <a:rPr lang="tr-TR" i="1" dirty="0"/>
              <a:t>22</a:t>
            </a:r>
            <a:r>
              <a:rPr i="1" dirty="0"/>
              <a:t> </a:t>
            </a:r>
            <a:r>
              <a:rPr dirty="0"/>
              <a:t>) </a:t>
            </a:r>
          </a:p>
          <a:p>
            <a:pPr>
              <a:lnSpc>
                <a:spcPct val="110000"/>
              </a:lnSpc>
              <a:spcAft>
                <a:spcPts val="600"/>
              </a:spcAft>
              <a:defRPr sz="2200"/>
            </a:pPr>
            <a:r>
              <a:rPr dirty="0"/>
              <a:t>About irregularities and noncompliance (</a:t>
            </a:r>
            <a:r>
              <a:rPr i="1" dirty="0"/>
              <a:t>see article </a:t>
            </a:r>
            <a:r>
              <a:rPr lang="tr-TR" i="1" dirty="0"/>
              <a:t>9</a:t>
            </a:r>
            <a:r>
              <a:rPr i="1" dirty="0"/>
              <a:t>. Noncompliance and Related Santcions - page </a:t>
            </a:r>
            <a:r>
              <a:rPr lang="tr-TR" i="1" dirty="0"/>
              <a:t>21</a:t>
            </a:r>
            <a:r>
              <a:rPr i="1" dirty="0"/>
              <a:t> </a:t>
            </a:r>
            <a:r>
              <a:rPr dirty="0"/>
              <a:t>)</a:t>
            </a:r>
          </a:p>
          <a:p>
            <a:pPr>
              <a:lnSpc>
                <a:spcPct val="110000"/>
              </a:lnSpc>
              <a:spcAft>
                <a:spcPts val="600"/>
              </a:spcAft>
              <a:defRPr sz="2200"/>
            </a:pPr>
            <a:r>
              <a:rPr dirty="0"/>
              <a:t>About the monitoring and evaluation (</a:t>
            </a:r>
            <a:r>
              <a:rPr i="1" dirty="0"/>
              <a:t>see article </a:t>
            </a:r>
            <a:r>
              <a:rPr lang="tr-TR" i="1" dirty="0"/>
              <a:t>8</a:t>
            </a:r>
            <a:r>
              <a:rPr i="1" dirty="0"/>
              <a:t>. Reporting and Monitoring - page 1</a:t>
            </a:r>
            <a:r>
              <a:rPr lang="tr-TR" i="1" dirty="0"/>
              <a:t>7</a:t>
            </a:r>
            <a:r>
              <a:rPr dirty="0"/>
              <a:t>)</a:t>
            </a:r>
          </a:p>
          <a:p>
            <a:pPr>
              <a:lnSpc>
                <a:spcPct val="110000"/>
              </a:lnSpc>
              <a:spcAft>
                <a:spcPts val="600"/>
              </a:spcAft>
              <a:defRPr sz="2200"/>
            </a:pPr>
            <a:r>
              <a:rPr dirty="0"/>
              <a:t>About the transfers between budget items (</a:t>
            </a:r>
            <a:r>
              <a:rPr i="1" dirty="0"/>
              <a:t>see article </a:t>
            </a:r>
            <a:r>
              <a:rPr lang="tr-TR" i="1" dirty="0"/>
              <a:t>8</a:t>
            </a:r>
            <a:r>
              <a:rPr i="1" dirty="0"/>
              <a:t>.</a:t>
            </a:r>
            <a:r>
              <a:rPr lang="tr-TR" i="1" dirty="0"/>
              <a:t>8</a:t>
            </a:r>
            <a:r>
              <a:rPr i="1" dirty="0"/>
              <a:t>. Addendum Form - page </a:t>
            </a:r>
            <a:r>
              <a:rPr lang="tr-TR" i="1" dirty="0"/>
              <a:t>20</a:t>
            </a:r>
            <a:r>
              <a:rPr i="1" dirty="0"/>
              <a:t> </a:t>
            </a:r>
            <a:r>
              <a:rPr dirty="0"/>
              <a:t>)</a:t>
            </a:r>
          </a:p>
        </p:txBody>
      </p:sp>
      <p:sp>
        <p:nvSpPr>
          <p:cNvPr id="154"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91336" y="4771457"/>
            <a:ext cx="138177"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5</a:t>
            </a:r>
            <a:endParaRPr lang="uk-UA" sz="1125" dirty="0">
              <a:solidFill>
                <a:schemeClr val="bg1"/>
              </a:solidFill>
            </a:endParaRPr>
          </a:p>
        </p:txBody>
      </p:sp>
      <p:sp>
        <p:nvSpPr>
          <p:cNvPr id="14" name="Unvan 1"/>
          <p:cNvSpPr/>
          <p:nvPr/>
        </p:nvSpPr>
        <p:spPr>
          <a:xfrm>
            <a:off x="891509" y="306862"/>
            <a:ext cx="4292219" cy="74682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fontScale="92500" lnSpcReduction="10000"/>
          </a:bodyPr>
          <a:lstStyle>
            <a:lvl1pPr algn="ctr" defTabSz="914400">
              <a:lnSpc>
                <a:spcPct val="90000"/>
              </a:lnSpc>
              <a:defRPr sz="2700" b="1">
                <a:solidFill>
                  <a:srgbClr val="3C8575"/>
                </a:solidFill>
              </a:defRPr>
            </a:lvl1pPr>
          </a:lstStyle>
          <a:p>
            <a:pPr algn="l">
              <a:lnSpc>
                <a:spcPct val="140000"/>
              </a:lnSpc>
            </a:pPr>
            <a:r>
              <a:rPr sz="2025" dirty="0"/>
              <a:t>Project Implementation </a:t>
            </a:r>
            <a:endParaRPr lang="tr-TR" sz="2025" dirty="0"/>
          </a:p>
          <a:p>
            <a:pPr algn="l"/>
            <a:r>
              <a:rPr sz="2025" dirty="0"/>
              <a:t>Guidelines</a:t>
            </a:r>
          </a:p>
        </p:txBody>
      </p:sp>
      <p:grpSp>
        <p:nvGrpSpPr>
          <p:cNvPr id="15" name="Rectangle"/>
          <p:cNvGrpSpPr/>
          <p:nvPr/>
        </p:nvGrpSpPr>
        <p:grpSpPr>
          <a:xfrm>
            <a:off x="5210726" y="-99803"/>
            <a:ext cx="3904150" cy="1410117"/>
            <a:chOff x="0" y="0"/>
            <a:chExt cx="5205531" cy="1880155"/>
          </a:xfrm>
        </p:grpSpPr>
        <p:sp>
          <p:nvSpPr>
            <p:cNvPr id="1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7"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dirty="0"/>
              <a:t>Following the Rules</a:t>
            </a:r>
          </a:p>
        </p:txBody>
      </p:sp>
      <p:pic>
        <p:nvPicPr>
          <p:cNvPr id="1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pic>
        <p:nvPicPr>
          <p:cNvPr id="20"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Unvan 1"/>
          <p:cNvSpPr/>
          <p:nvPr/>
        </p:nvSpPr>
        <p:spPr>
          <a:xfrm>
            <a:off x="-928186" y="426630"/>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Visibility Manual</a:t>
            </a:r>
          </a:p>
        </p:txBody>
      </p:sp>
      <p:sp>
        <p:nvSpPr>
          <p:cNvPr id="166" name="Dikdörtgen 1"/>
          <p:cNvSpPr/>
          <p:nvPr/>
        </p:nvSpPr>
        <p:spPr>
          <a:xfrm>
            <a:off x="217809" y="1309493"/>
            <a:ext cx="8501075" cy="2939266"/>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lgn="just">
              <a:spcBef>
                <a:spcPts val="900"/>
              </a:spcBef>
              <a:spcAft>
                <a:spcPts val="600"/>
              </a:spcAft>
              <a:buSzPct val="100000"/>
              <a:buFont typeface="Arial"/>
              <a:buChar char="•"/>
              <a:defRPr sz="2400"/>
            </a:pPr>
            <a:r>
              <a:rPr sz="2000" dirty="0"/>
              <a:t>Visibility Manual aims to raise the awareness of specific or general audience about the COMCEC and COMCEC funded projects.</a:t>
            </a:r>
          </a:p>
          <a:p>
            <a:pPr marL="257175" indent="-257175" algn="just">
              <a:spcBef>
                <a:spcPts val="900"/>
              </a:spcBef>
              <a:spcAft>
                <a:spcPts val="600"/>
              </a:spcAft>
              <a:buSzPct val="100000"/>
              <a:buFont typeface="Arial"/>
              <a:buChar char="•"/>
              <a:defRPr sz="2400"/>
            </a:pPr>
            <a:r>
              <a:rPr sz="2000" dirty="0"/>
              <a:t>The Manual mainly covers the written and visual identity of the COMCEC.</a:t>
            </a:r>
          </a:p>
          <a:p>
            <a:pPr marL="257175" indent="-257175" algn="just">
              <a:spcBef>
                <a:spcPts val="900"/>
              </a:spcBef>
              <a:spcAft>
                <a:spcPts val="600"/>
              </a:spcAft>
              <a:buSzPct val="100000"/>
              <a:buFont typeface="Arial"/>
              <a:buChar char="•"/>
              <a:defRPr sz="2400"/>
            </a:pPr>
            <a:r>
              <a:rPr sz="2000" dirty="0"/>
              <a:t>Setting out requirements and guidelines for briefings, written materials, press conferences, presentations, flyers, flags, invitations, signs, commemorative plaques and all other tools used to highlight COMCEC support. </a:t>
            </a:r>
          </a:p>
        </p:txBody>
      </p:sp>
      <p:sp>
        <p:nvSpPr>
          <p:cNvPr id="167"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81718" y="4771457"/>
            <a:ext cx="147795"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6</a:t>
            </a:r>
            <a:endParaRPr lang="uk-UA" sz="1125" dirty="0">
              <a:solidFill>
                <a:schemeClr val="bg1"/>
              </a:solidFill>
            </a:endParaRPr>
          </a:p>
        </p:txBody>
      </p:sp>
      <p:grpSp>
        <p:nvGrpSpPr>
          <p:cNvPr id="15" name="Rectangle"/>
          <p:cNvGrpSpPr/>
          <p:nvPr/>
        </p:nvGrpSpPr>
        <p:grpSpPr>
          <a:xfrm>
            <a:off x="5210726" y="-99803"/>
            <a:ext cx="3904150" cy="1410117"/>
            <a:chOff x="0" y="0"/>
            <a:chExt cx="5205531" cy="1880155"/>
          </a:xfrm>
        </p:grpSpPr>
        <p:sp>
          <p:nvSpPr>
            <p:cNvPr id="1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7"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Following the Rules</a:t>
            </a:r>
          </a:p>
        </p:txBody>
      </p:sp>
      <p:pic>
        <p:nvPicPr>
          <p:cNvPr id="1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pic>
        <p:nvPicPr>
          <p:cNvPr id="20"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Dikdörtgen 1"/>
          <p:cNvSpPr/>
          <p:nvPr/>
        </p:nvSpPr>
        <p:spPr>
          <a:xfrm>
            <a:off x="145806" y="1224561"/>
            <a:ext cx="8766663" cy="3131627"/>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spcBef>
                <a:spcPts val="900"/>
              </a:spcBef>
              <a:spcAft>
                <a:spcPts val="600"/>
              </a:spcAft>
              <a:buSzPct val="100000"/>
              <a:buFont typeface="Arial"/>
              <a:buChar char="•"/>
              <a:defRPr sz="2400"/>
            </a:pPr>
            <a:r>
              <a:rPr sz="2000" dirty="0"/>
              <a:t>The COMCEC Logo must be used in all COMCEC- funded activities in line with the rules cited in this manual.</a:t>
            </a:r>
          </a:p>
          <a:p>
            <a:pPr marL="257175" indent="-257175">
              <a:spcBef>
                <a:spcPts val="900"/>
              </a:spcBef>
              <a:spcAft>
                <a:spcPts val="600"/>
              </a:spcAft>
              <a:buSzPct val="100000"/>
              <a:buFont typeface="Arial"/>
              <a:buChar char="•"/>
              <a:defRPr sz="2400"/>
            </a:pPr>
            <a:r>
              <a:rPr sz="2000" dirty="0"/>
              <a:t>All visibility materials must be in English. POs can use the local language, Arabic and French in addition to English.</a:t>
            </a:r>
            <a:endParaRPr sz="2000" b="1" dirty="0"/>
          </a:p>
          <a:p>
            <a:pPr marL="257175" indent="-257175">
              <a:spcBef>
                <a:spcPts val="900"/>
              </a:spcBef>
              <a:spcAft>
                <a:spcPts val="600"/>
              </a:spcAft>
              <a:buSzPct val="100000"/>
              <a:buFont typeface="Arial"/>
              <a:buChar char="•"/>
              <a:defRPr sz="2400"/>
            </a:pPr>
            <a:r>
              <a:rPr sz="2000" dirty="0"/>
              <a:t>Graphics and wording of the visibility material must be visible, legible and clear at all times.</a:t>
            </a:r>
          </a:p>
          <a:p>
            <a:pPr marL="257175" indent="-257175">
              <a:spcBef>
                <a:spcPts val="900"/>
              </a:spcBef>
              <a:spcAft>
                <a:spcPts val="600"/>
              </a:spcAft>
              <a:buSzPct val="100000"/>
              <a:buFont typeface="Arial"/>
              <a:buChar char="•"/>
              <a:defRPr sz="2400"/>
            </a:pPr>
            <a:r>
              <a:rPr sz="2000" dirty="0"/>
              <a:t>The visibility materials must be in compliant with the samples demonstrated in this manual.</a:t>
            </a:r>
          </a:p>
        </p:txBody>
      </p:sp>
      <p:sp>
        <p:nvSpPr>
          <p:cNvPr id="178"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89732" y="4771457"/>
            <a:ext cx="139781"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7</a:t>
            </a:r>
            <a:endParaRPr lang="uk-UA" sz="1125" dirty="0">
              <a:solidFill>
                <a:schemeClr val="bg1"/>
              </a:solidFill>
            </a:endParaRPr>
          </a:p>
        </p:txBody>
      </p:sp>
      <p:sp>
        <p:nvSpPr>
          <p:cNvPr id="14" name="Unvan 1"/>
          <p:cNvSpPr/>
          <p:nvPr/>
        </p:nvSpPr>
        <p:spPr>
          <a:xfrm>
            <a:off x="-928186" y="426630"/>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Visibility Manual</a:t>
            </a:r>
          </a:p>
        </p:txBody>
      </p:sp>
      <p:grpSp>
        <p:nvGrpSpPr>
          <p:cNvPr id="15" name="Rectangle"/>
          <p:cNvGrpSpPr/>
          <p:nvPr/>
        </p:nvGrpSpPr>
        <p:grpSpPr>
          <a:xfrm>
            <a:off x="5210726" y="-99803"/>
            <a:ext cx="3904150" cy="1410117"/>
            <a:chOff x="0" y="0"/>
            <a:chExt cx="5205531" cy="1880155"/>
          </a:xfrm>
        </p:grpSpPr>
        <p:sp>
          <p:nvSpPr>
            <p:cNvPr id="1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7"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Following the Rules</a:t>
            </a:r>
          </a:p>
        </p:txBody>
      </p:sp>
      <p:pic>
        <p:nvPicPr>
          <p:cNvPr id="1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pic>
        <p:nvPicPr>
          <p:cNvPr id="20"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ikdörtgen 1"/>
          <p:cNvSpPr/>
          <p:nvPr/>
        </p:nvSpPr>
        <p:spPr>
          <a:xfrm>
            <a:off x="210154" y="1176494"/>
            <a:ext cx="8532793" cy="3247043"/>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lgn="just">
              <a:spcBef>
                <a:spcPts val="900"/>
              </a:spcBef>
              <a:spcAft>
                <a:spcPts val="600"/>
              </a:spcAft>
              <a:buSzPct val="100000"/>
              <a:buChar char="▪"/>
              <a:defRPr sz="2300"/>
            </a:pPr>
            <a:r>
              <a:rPr sz="2000" dirty="0"/>
              <a:t>Progress Reports sent by the POs must include photographs and videos demonstrating visibility materials used during project activities. Photographs and videos must also show visibility material on equipment purchased under the project (if available).</a:t>
            </a:r>
            <a:endParaRPr sz="2000" b="1" dirty="0"/>
          </a:p>
          <a:p>
            <a:pPr marL="257175" indent="-257175" algn="just">
              <a:spcBef>
                <a:spcPts val="900"/>
              </a:spcBef>
              <a:spcAft>
                <a:spcPts val="600"/>
              </a:spcAft>
              <a:buSzPct val="100000"/>
              <a:buChar char="▪"/>
              <a:defRPr sz="2300"/>
            </a:pPr>
            <a:r>
              <a:rPr sz="2000" dirty="0"/>
              <a:t>Documents (analytical studies, brochures, flyers, CD, DVD, press release etc.) published under a COMCEC-funded project must include the following statement </a:t>
            </a:r>
            <a:endParaRPr sz="2000" i="1" dirty="0"/>
          </a:p>
          <a:p>
            <a:pPr marL="257175" indent="-257175" algn="just">
              <a:spcBef>
                <a:spcPts val="900"/>
              </a:spcBef>
              <a:spcAft>
                <a:spcPts val="600"/>
              </a:spcAft>
              <a:buSzPct val="100000"/>
              <a:buChar char="▪"/>
              <a:defRPr sz="2300" i="1"/>
            </a:pPr>
            <a:r>
              <a:rPr lang="tr-TR" sz="2000" dirty="0"/>
              <a:t>"</a:t>
            </a:r>
            <a:r>
              <a:rPr sz="2000" dirty="0"/>
              <a:t>This [</a:t>
            </a:r>
            <a:r>
              <a:rPr lang="tr-TR" sz="2000" dirty="0"/>
              <a:t>material</a:t>
            </a:r>
            <a:r>
              <a:rPr sz="2000" dirty="0"/>
              <a:t>] was prepared under the </a:t>
            </a:r>
            <a:r>
              <a:rPr lang="tr-TR" sz="2000" dirty="0"/>
              <a:t>COMCEC Project </a:t>
            </a:r>
            <a:r>
              <a:rPr lang="tr-TR" sz="2000" dirty="0" err="1"/>
              <a:t>Funding</a:t>
            </a:r>
            <a:r>
              <a:rPr lang="tr-TR" sz="2000" dirty="0"/>
              <a:t>" </a:t>
            </a:r>
            <a:r>
              <a:rPr sz="2000" dirty="0"/>
              <a:t>on their cover (Section </a:t>
            </a:r>
            <a:r>
              <a:rPr lang="tr-TR" sz="2000" dirty="0"/>
              <a:t>VI</a:t>
            </a:r>
            <a:r>
              <a:rPr sz="2000" dirty="0"/>
              <a:t>).</a:t>
            </a:r>
          </a:p>
        </p:txBody>
      </p:sp>
      <p:sp>
        <p:nvSpPr>
          <p:cNvPr id="191"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83321" y="4771457"/>
            <a:ext cx="146192"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8</a:t>
            </a:r>
            <a:endParaRPr lang="uk-UA" sz="1125" dirty="0">
              <a:solidFill>
                <a:schemeClr val="bg1"/>
              </a:solidFill>
            </a:endParaRPr>
          </a:p>
        </p:txBody>
      </p:sp>
      <p:sp>
        <p:nvSpPr>
          <p:cNvPr id="14" name="Unvan 1"/>
          <p:cNvSpPr/>
          <p:nvPr/>
        </p:nvSpPr>
        <p:spPr>
          <a:xfrm>
            <a:off x="-928186" y="426630"/>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Visibility Manual</a:t>
            </a:r>
          </a:p>
        </p:txBody>
      </p:sp>
      <p:grpSp>
        <p:nvGrpSpPr>
          <p:cNvPr id="15" name="Rectangle"/>
          <p:cNvGrpSpPr/>
          <p:nvPr/>
        </p:nvGrpSpPr>
        <p:grpSpPr>
          <a:xfrm>
            <a:off x="5210726" y="-99803"/>
            <a:ext cx="3904150" cy="1410117"/>
            <a:chOff x="0" y="0"/>
            <a:chExt cx="5205531" cy="1880155"/>
          </a:xfrm>
        </p:grpSpPr>
        <p:sp>
          <p:nvSpPr>
            <p:cNvPr id="1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7"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Following the Rules</a:t>
            </a:r>
          </a:p>
        </p:txBody>
      </p:sp>
      <p:pic>
        <p:nvPicPr>
          <p:cNvPr id="1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pic>
        <p:nvPicPr>
          <p:cNvPr id="20"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Dikdörtgen 1"/>
          <p:cNvSpPr/>
          <p:nvPr/>
        </p:nvSpPr>
        <p:spPr>
          <a:xfrm>
            <a:off x="343187" y="1587652"/>
            <a:ext cx="8279932" cy="2554545"/>
          </a:xfrm>
          <a:prstGeom prst="rect">
            <a:avLst/>
          </a:prstGeom>
          <a:ln w="12700">
            <a:miter lim="400000"/>
          </a:ln>
          <a:extLst>
            <a:ext uri="{C572A759-6A51-4108-AA02-DFA0A04FC94B}">
              <ma14:wrappingTextBoxFlag xmlns="" xmlns:ma14="http://schemas.microsoft.com/office/mac/drawingml/2011/main" val="1"/>
            </a:ext>
          </a:extLst>
        </p:spPr>
        <p:txBody>
          <a:bodyPr wrap="square" lIns="34289" rIns="34289">
            <a:spAutoFit/>
          </a:bodyPr>
          <a:lstStyle/>
          <a:p>
            <a:pPr marL="257175" indent="-257175" algn="just">
              <a:buSzPct val="100000"/>
              <a:buFont typeface="Arial"/>
              <a:buChar char="•"/>
              <a:defRPr sz="2400"/>
            </a:pPr>
            <a:r>
              <a:rPr lang="en-US" sz="2000" dirty="0"/>
              <a:t>Every study (needs assessment reports, field study reports, situation analyses, policy recommendations, etc.) and web site prepared under a COMCEC funded project must include the following statement; </a:t>
            </a:r>
          </a:p>
          <a:p>
            <a:pPr algn="just">
              <a:buSzPct val="100000"/>
              <a:defRPr sz="2400" i="1"/>
            </a:pPr>
            <a:endParaRPr lang="en-US" sz="2000" dirty="0"/>
          </a:p>
          <a:p>
            <a:pPr lvl="2" algn="just">
              <a:defRPr sz="2400" i="1"/>
            </a:pPr>
            <a:r>
              <a:rPr lang="tr-TR" sz="2000" dirty="0"/>
              <a:t>" </a:t>
            </a:r>
            <a:r>
              <a:rPr lang="en-US" sz="2000" dirty="0"/>
              <a:t>Views and opinions expressed in the report are solely those of the</a:t>
            </a:r>
          </a:p>
          <a:p>
            <a:pPr lvl="2" algn="just">
              <a:defRPr sz="2400" i="1"/>
            </a:pPr>
            <a:r>
              <a:rPr lang="en-US" sz="2000" dirty="0"/>
              <a:t>author(s) and do not represent the official views of the COMCEC 		Coordination Office or the Member States of the Organization of 		Islamic Cooperation.[…] (Section I, article k)</a:t>
            </a:r>
            <a:r>
              <a:rPr lang="tr-TR" sz="2000" dirty="0"/>
              <a:t> "</a:t>
            </a:r>
            <a:endParaRPr lang="en-US" sz="2000" dirty="0"/>
          </a:p>
        </p:txBody>
      </p:sp>
      <p:sp>
        <p:nvSpPr>
          <p:cNvPr id="203" name="Triangle"/>
          <p:cNvSpPr/>
          <p:nvPr/>
        </p:nvSpPr>
        <p:spPr>
          <a:xfrm flipH="1">
            <a:off x="1023728" y="4622297"/>
            <a:ext cx="8120271" cy="5353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3C8574"/>
          </a:solidFill>
          <a:ln w="12700">
            <a:miter lim="400000"/>
          </a:ln>
        </p:spPr>
        <p:txBody>
          <a:bodyPr lIns="34289" tIns="34289" rIns="34289" bIns="34289" anchor="ctr"/>
          <a:lstStyle/>
          <a:p>
            <a:endParaRPr sz="1350"/>
          </a:p>
        </p:txBody>
      </p:sp>
      <p:sp>
        <p:nvSpPr>
          <p:cNvPr id="13" name="Slide Number Placeholder 1"/>
          <p:cNvSpPr txBox="1">
            <a:spLocks/>
          </p:cNvSpPr>
          <p:nvPr/>
        </p:nvSpPr>
        <p:spPr>
          <a:xfrm>
            <a:off x="7381718" y="4771457"/>
            <a:ext cx="147795" cy="265457"/>
          </a:xfrm>
          <a:prstGeom prst="rect">
            <a:avLst/>
          </a:prstGeom>
          <a:ln w="12700">
            <a:miter lim="400000"/>
          </a:ln>
        </p:spPr>
        <p:txBody>
          <a:bodyPr wrap="none" lIns="34289" rIns="34289"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457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888888"/>
                </a:solidFill>
                <a:effectLst/>
                <a:uFillTx/>
                <a:latin typeface="Constantia"/>
                <a:ea typeface="Constantia"/>
                <a:cs typeface="Constantia"/>
                <a:sym typeface="Constantia"/>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lvl9pPr>
          </a:lstStyle>
          <a:p>
            <a:r>
              <a:rPr lang="tr-TR" sz="1125" dirty="0">
                <a:solidFill>
                  <a:schemeClr val="bg1"/>
                </a:solidFill>
              </a:rPr>
              <a:t>9</a:t>
            </a:r>
            <a:endParaRPr lang="uk-UA" sz="1125" dirty="0">
              <a:solidFill>
                <a:schemeClr val="bg1"/>
              </a:solidFill>
            </a:endParaRPr>
          </a:p>
        </p:txBody>
      </p:sp>
      <p:sp>
        <p:nvSpPr>
          <p:cNvPr id="14" name="Unvan 1"/>
          <p:cNvSpPr/>
          <p:nvPr/>
        </p:nvSpPr>
        <p:spPr>
          <a:xfrm>
            <a:off x="-928186" y="426630"/>
            <a:ext cx="5915025"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2700" b="1">
                <a:solidFill>
                  <a:srgbClr val="3C8575"/>
                </a:solidFill>
              </a:defRPr>
            </a:lvl1pPr>
          </a:lstStyle>
          <a:p>
            <a:r>
              <a:rPr sz="2025"/>
              <a:t>Visibility Manual</a:t>
            </a:r>
          </a:p>
        </p:txBody>
      </p:sp>
      <p:grpSp>
        <p:nvGrpSpPr>
          <p:cNvPr id="15" name="Rectangle"/>
          <p:cNvGrpSpPr/>
          <p:nvPr/>
        </p:nvGrpSpPr>
        <p:grpSpPr>
          <a:xfrm>
            <a:off x="5210726" y="-99803"/>
            <a:ext cx="3904150" cy="1410117"/>
            <a:chOff x="0" y="0"/>
            <a:chExt cx="5205531" cy="1880155"/>
          </a:xfrm>
        </p:grpSpPr>
        <p:sp>
          <p:nvSpPr>
            <p:cNvPr id="16" name="Rectangle"/>
            <p:cNvSpPr/>
            <p:nvPr/>
          </p:nvSpPr>
          <p:spPr>
            <a:xfrm>
              <a:off x="914400" y="876300"/>
              <a:ext cx="3478332" cy="216456"/>
            </a:xfrm>
            <a:prstGeom prst="rect">
              <a:avLst/>
            </a:prstGeom>
            <a:solidFill>
              <a:srgbClr val="FFFFFF"/>
            </a:solidFill>
            <a:ln>
              <a:noFill/>
            </a:ln>
            <a:effectLst/>
          </p:spPr>
          <p:txBody>
            <a:bodyPr wrap="square" lIns="34289" tIns="34289" rIns="34289" bIns="34289" numCol="1" anchor="ctr">
              <a:noAutofit/>
            </a:bodyPr>
            <a:lstStyle/>
            <a:p>
              <a:endParaRPr sz="1350"/>
            </a:p>
          </p:txBody>
        </p:sp>
        <p:pic>
          <p:nvPicPr>
            <p:cNvPr id="17" name="Rectangle" descr="Rectangle"/>
            <p:cNvPicPr>
              <a:picLocks/>
            </p:cNvPicPr>
            <p:nvPr/>
          </p:nvPicPr>
          <p:blipFill>
            <a:blip r:embed="rId3"/>
            <a:stretch>
              <a:fillRect/>
            </a:stretch>
          </p:blipFill>
          <p:spPr>
            <a:xfrm>
              <a:off x="-1" y="0"/>
              <a:ext cx="5205533" cy="1880156"/>
            </a:xfrm>
            <a:prstGeom prst="rect">
              <a:avLst/>
            </a:prstGeom>
            <a:effectLst/>
          </p:spPr>
        </p:pic>
      </p:grpSp>
      <p:sp>
        <p:nvSpPr>
          <p:cNvPr id="18" name="Unvan 1"/>
          <p:cNvSpPr/>
          <p:nvPr/>
        </p:nvSpPr>
        <p:spPr>
          <a:xfrm>
            <a:off x="4233863" y="394546"/>
            <a:ext cx="5915026" cy="490118"/>
          </a:xfrm>
          <a:prstGeom prst="rect">
            <a:avLst/>
          </a:prstGeom>
          <a:ln w="12700">
            <a:miter lim="400000"/>
          </a:ln>
          <a:extLst>
            <a:ext uri="{C572A759-6A51-4108-AA02-DFA0A04FC94B}">
              <ma14:wrappingTextBoxFlag xmlns="" xmlns:ma14="http://schemas.microsoft.com/office/mac/drawingml/2011/main" val="1"/>
            </a:ext>
          </a:extLst>
        </p:spPr>
        <p:txBody>
          <a:bodyPr lIns="34289" rIns="34289" anchor="ctr">
            <a:normAutofit/>
          </a:bodyPr>
          <a:lstStyle>
            <a:lvl1pPr algn="ctr" defTabSz="914400">
              <a:lnSpc>
                <a:spcPct val="90000"/>
              </a:lnSpc>
              <a:defRPr sz="3100" b="1">
                <a:solidFill>
                  <a:srgbClr val="3C8575"/>
                </a:solidFill>
              </a:defRPr>
            </a:lvl1pPr>
          </a:lstStyle>
          <a:p>
            <a:r>
              <a:rPr sz="2325"/>
              <a:t>Following the Rules</a:t>
            </a:r>
          </a:p>
        </p:txBody>
      </p:sp>
      <p:pic>
        <p:nvPicPr>
          <p:cNvPr id="19" name="Picture 7" descr="Picture 7"/>
          <p:cNvPicPr>
            <a:picLocks noChangeAspect="1"/>
          </p:cNvPicPr>
          <p:nvPr/>
        </p:nvPicPr>
        <p:blipFill>
          <a:blip r:embed="rId4"/>
          <a:stretch>
            <a:fillRect/>
          </a:stretch>
        </p:blipFill>
        <p:spPr>
          <a:xfrm>
            <a:off x="314062" y="274568"/>
            <a:ext cx="550451" cy="721518"/>
          </a:xfrm>
          <a:prstGeom prst="rect">
            <a:avLst/>
          </a:prstGeom>
          <a:ln w="12700">
            <a:miter lim="400000"/>
          </a:ln>
        </p:spPr>
      </p:pic>
      <p:pic>
        <p:nvPicPr>
          <p:cNvPr id="20" name="Picture 5" descr="Picture 5"/>
          <p:cNvPicPr>
            <a:picLocks noChangeAspect="1"/>
          </p:cNvPicPr>
          <p:nvPr/>
        </p:nvPicPr>
        <p:blipFill>
          <a:blip r:embed="rId5"/>
          <a:stretch>
            <a:fillRect/>
          </a:stretch>
        </p:blipFill>
        <p:spPr>
          <a:xfrm>
            <a:off x="118867" y="4516452"/>
            <a:ext cx="1491293" cy="5100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theme/theme1.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eması">
  <a:themeElements>
    <a:clrScheme name="Office Teması">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eması">
      <a:majorFont>
        <a:latin typeface="Calibri"/>
        <a:ea typeface="Calibri"/>
        <a:cs typeface="Calibri"/>
      </a:majorFont>
      <a:minorFont>
        <a:latin typeface="Helvetica"/>
        <a:ea typeface="Helvetica"/>
        <a:cs typeface="Helvetica"/>
      </a:minorFont>
    </a:fontScheme>
    <a:fmtScheme name="Office Teması">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onstantia"/>
            <a:ea typeface="Constantia"/>
            <a:cs typeface="Constantia"/>
            <a:sym typeface="Constant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1776</TotalTime>
  <Words>954</Words>
  <Application>Microsoft Office PowerPoint</Application>
  <PresentationFormat>Ekran Gösterisi (16:9)</PresentationFormat>
  <Paragraphs>139</Paragraphs>
  <Slides>24</Slides>
  <Notes>23</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24</vt:i4>
      </vt:variant>
    </vt:vector>
  </HeadingPairs>
  <TitlesOfParts>
    <vt:vector size="33" baseType="lpstr">
      <vt:lpstr>Arial</vt:lpstr>
      <vt:lpstr>Avenir Next</vt:lpstr>
      <vt:lpstr>Avenir Next Demi Bold</vt:lpstr>
      <vt:lpstr>Avenir Next Medium</vt:lpstr>
      <vt:lpstr>Baskerville Old Face</vt:lpstr>
      <vt:lpstr>Calibri</vt:lpstr>
      <vt:lpstr>Calisto MT</vt:lpstr>
      <vt:lpstr>Constantia</vt:lpstr>
      <vt:lpstr>Office Teması</vt:lpstr>
      <vt:lpstr>PowerPoint Sunusu</vt:lpstr>
      <vt:lpstr>What is Critical?</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Mustafa Adil SAYAR</dc:creator>
  <cp:lastModifiedBy>Eda AKÇA</cp:lastModifiedBy>
  <cp:revision>101</cp:revision>
  <dcterms:modified xsi:type="dcterms:W3CDTF">2026-04-08T11:01:49Z</dcterms:modified>
</cp:coreProperties>
</file>