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49" d="100"/>
          <a:sy n="149" d="100"/>
        </p:scale>
        <p:origin x="50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8139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Sector data (April 2026):
• 24 licensed platforms: 19 independent + 5 bank-owned
• 194 successfully completed campaigns; 12 currently active
• 85,263 registered investors
• Total raised: TRY 1,511,092,476
Timeline:
• 2017: Capital Markets Law No. 6362 amendment — first crowdfunding provision
• 2019: Communiqué III-35/A.1 — equity-based framework; first platforms authorised
• 2021: Debt-based added; consolidated as Communiqué III-35/A.2
• 2023–2025: Investment limits raised multiple times; bank-owned platforms admitted</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Full regulatory detail in notes of previous version.</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FEASIBILITY MATRIX — Exact Article/Paragraph References (Communique III-35/A.2)
MURABAHA — PERMISSIBLE NOW
Key articles</a:t>
            </a:r>
            <a:r>
              <a:rPr lang="en-US"/>
              <a:t>: Ar.19/3 and Ar.19/4
Ar.19/3 </a:t>
            </a:r>
            <a:r>
              <a:rPr lang="en-US" dirty="0"/>
              <a:t>(exact): "...faiz ve benzeri getiriler, vade ve odeme kosullari, yatirim komitesi ve girisimci veya girisim sirketi tarafindan belirlenir. Belirlenmis faiz ve benzeri getiriler, vade ve odeme kosullari ile borclanma aracina iliskin diger tum hak ve yukumlulukler bilgi formunda acikca belirtilir."
Analysis: "Faiz ve benzeri getiri" (interest or similar return) is broad enough to include a fixed profit mark-up (murabaha). The committee and entrepreneur set the rate freely.</a:t>
            </a:r>
            <a:r>
              <a:rPr lang="en-US"/>
              <a:t>
Ar.19/4</a:t>
            </a:r>
            <a:r>
              <a:rPr lang="en-US" dirty="0"/>
              <a:t>: Rate cannot be below the Info Form rate — prevents rate reduction mid-campaign.</a:t>
            </a:r>
            <a:r>
              <a:rPr lang="en-US"/>
              <a:t>
Ar.19/5</a:t>
            </a:r>
            <a:r>
              <a:rPr lang="en-US" dirty="0"/>
              <a:t>: Return cap — cannot exceed 150% of weighted average yield of two Treasury bonds (one shorter, one longer maturity than the instrument). Murabaha profit rate must stay within this ceiling.
No amendment needed. A murabaha-structured campaign can be run under existing rules.
MUDARABA — NEEDS AMENDMENT </a:t>
            </a:r>
            <a:r>
              <a:rPr lang="en-US"/>
              <a:t>TO Ar.4</a:t>
            </a:r>
            <a:r>
              <a:rPr lang="en-US" dirty="0"/>
              <a:t>/n
Key blocking article</a:t>
            </a:r>
            <a:r>
              <a:rPr lang="en-US"/>
              <a:t>: Ar.4</a:t>
            </a:r>
            <a:r>
              <a:rPr lang="en-US" dirty="0"/>
              <a:t>/n (Definitions)</a:t>
            </a:r>
            <a:r>
              <a:rPr lang="en-US"/>
              <a:t>
Ar.4</a:t>
            </a:r>
            <a:r>
              <a:rPr lang="en-US" dirty="0"/>
              <a:t>/n (exact): "Kitle fonlamasi borclanma araci (borclanma araci): Girisimci veya girisim sirketinin platformlar araciligiyla sattigi, FONLANAN SIRKETIN BORÇLU SIFATINI HAİZ OLDUGU ve NOMINAL DEGERININ VADE TARIHINE KADAR TAKSITLER HALİNDE bilgi formunda aciklanan esaslar cercevesinde yatirımcıya GERİ ÖDENMESİ ESASINA DAYANAN menkul kyimeti"
Analysis: Three elements </a:t>
            </a:r>
            <a:r>
              <a:rPr lang="en-US"/>
              <a:t>in Ar.4</a:t>
            </a:r>
            <a:r>
              <a:rPr lang="en-US" dirty="0"/>
              <a:t>/n are incompatible with classical mudaraba:
  (1) "Borçlu sifatini haiz" = the company takes on debtor status — mudaraba is a partnership, not a debt
  (2) "Nominal degeri... geri odenmesi esasina dayanan" = full principal repayment mandatory — in mudaraba investors share losses and may receive less than principal
  (3</a:t>
            </a:r>
            <a:r>
              <a:rPr lang="en-US"/>
              <a:t>) Ar.19/5's </a:t>
            </a:r>
            <a:r>
              <a:rPr lang="en-US" dirty="0"/>
              <a:t>instalment schedule rules presuppose fixed periodic repayments incompatible with variable profit-sharing
What works under current rules</a:t>
            </a:r>
            <a:r>
              <a:rPr lang="en-US"/>
              <a:t>: Ar.19/3 </a:t>
            </a:r>
            <a:r>
              <a:rPr lang="en-US" dirty="0"/>
              <a:t>allows a variable profit-sharing ratio to be declared in the Info Form. The rate can be performance-linked. But the mandatory nominal value repayment </a:t>
            </a:r>
            <a:r>
              <a:rPr lang="en-US"/>
              <a:t>clause (Ar.4</a:t>
            </a:r>
            <a:r>
              <a:rPr lang="en-US" dirty="0"/>
              <a:t>/n) prevents true loss-sharing.
Amendment needed</a:t>
            </a:r>
            <a:r>
              <a:rPr lang="en-US"/>
              <a:t>: Ar.4</a:t>
            </a:r>
            <a:r>
              <a:rPr lang="en-US" dirty="0"/>
              <a:t>/n definition must be revised to add a new "Islamic crowdfunding instrument" (or "kar-zarar ortakligi araci") category without the "borçlu statusu" and "nominal deger geri odemesi" requirements.
MUSHARAKA via Share Conversion — PERMISSIBLE NOW
Key article</a:t>
            </a:r>
            <a:r>
              <a:rPr lang="en-US"/>
              <a:t>: Ar.19/13
Ar.19/13 </a:t>
            </a:r>
            <a:r>
              <a:rPr lang="en-US" dirty="0"/>
              <a:t>(exact): "Bilgi formunda acikca yer verilmesi sartiyla, borclanma araclarina iliskin geri odeme yukumluluklerinin nakit yerine, yukumlulugün yerine getirilmesi sirasinda yatirimcilarin yazili veya elektronik ortam da dahil olmak uzere bilgi formunda belirtilen iletisim araciyla rizasinin alinmasi sartiyla FONLANAN SIRKETIN PAYININ VERILMESI SURETIYLE... yerine getirilmesi mumkundür."
</a:t>
            </a:r>
            <a:r>
              <a:rPr lang="en-US"/>
              <a:t>Also Ar.19/13</a:t>
            </a:r>
            <a:r>
              <a:rPr lang="en-US" dirty="0"/>
              <a:t>: "...secimlik hakkin YATIRIMCILARA AİT olacaginin belirtilmesi zorunludur" — the conversion right belongs to investors.
Analysis: This provision explicitly permits debt-to-equity conversion at maturity. The investor, not the company, holds the choice. This creates a musharaka-type exit — the investor becomes a shareholder.
Limitation: The musharaka structure only activates at maturity (or at repayment dates). It is not a musharaka from inception — the company remains a "debtor</a:t>
            </a:r>
            <a:r>
              <a:rPr lang="en-US"/>
              <a:t>" (Ar.4</a:t>
            </a:r>
            <a:r>
              <a:rPr lang="en-US" dirty="0"/>
              <a:t>/n) throughout the campaign period. True musharaka from day one would need a new instrument category.
No amendment needed for the share-conversion mechanism itself.
ISLAMIC PLATFORM / SUKUK — NEEDS DEDICATED AMENDMENT
Critical articles</a:t>
            </a:r>
            <a:r>
              <a:rPr lang="en-US"/>
              <a:t>: Ar.5/6 </a:t>
            </a:r>
            <a:r>
              <a:rPr lang="en-US" dirty="0"/>
              <a:t>(correctly understood</a:t>
            </a:r>
            <a:r>
              <a:rPr lang="en-US"/>
              <a:t>), Ar.5/6 </a:t>
            </a:r>
            <a:r>
              <a:rPr lang="en-US" dirty="0"/>
              <a:t>sentence 2</a:t>
            </a:r>
            <a:r>
              <a:rPr lang="en-US"/>
              <a:t>, Ar.4</a:t>
            </a:r>
            <a:r>
              <a:rPr lang="en-US" dirty="0"/>
              <a:t>/n</a:t>
            </a:r>
            <a:r>
              <a:rPr lang="en-US"/>
              <a:t>, Ar.19/3, Ar.19/5, Ar.19/10</a:t>
            </a:r>
            <a:r>
              <a:rPr lang="en-US" dirty="0"/>
              <a:t>
</a:t>
            </a:r>
            <a:r>
              <a:rPr lang="en-US"/>
              <a:t>
Ar.5/6 </a:t>
            </a:r>
            <a:r>
              <a:rPr lang="en-US" dirty="0"/>
              <a:t>sentence 1 (what the exemption actually covers):
"Kalkinma ve yatirim bankalari, katilim bankalari ve genis yetkili araci kurumlarin listeye alinma basvurularinda BESINCI FIKRANIN (c), (f), (g) VE (G) BENTLERİNDE ARANAN SARTLARIN SAGLANMASI YETERLIDIR."
= Only 4 sub-clauses </a:t>
            </a:r>
            <a:r>
              <a:rPr lang="en-US"/>
              <a:t>of Ar.5/5 </a:t>
            </a:r>
            <a:r>
              <a:rPr lang="en-US" dirty="0"/>
              <a:t>are waived:
  (c) Investment committee formation
  (f) MKK and escrow agent contracts and IT alignment
  (g) Member-entrepreneur communication infrastructure
  (g-breve) MKK Investor Risk Monitoring System data exchange (debt platforms only)
These are all OPERATIONAL SETUP requirements — not campaign or instrument rules.
</a:t>
            </a:r>
            <a:r>
              <a:rPr lang="en-US"/>
              <a:t>
Ar.5/6 </a:t>
            </a:r>
            <a:r>
              <a:rPr lang="en-US" dirty="0"/>
              <a:t>sentence 2 (the binding clause):
"BU TEBLİĞDE LİSTEYE ALINMA SARTLARI DISINDA PLATFORMLAR İÇİN ÖNGÖRÜLEN DİGER HÜKÜMLER, AKSİ BELİRTİLMEDİKÇE, BU FIKRADA BELİRTİLEN ARACI KURUMLAR VE BANKALAR BAKIMINDAN DA UYGULANIR."
= ALL provisions of the Communique OTHER than the 4 listing sub-clauses above apply to participation banks in full. No exceptions.
What this means in practice for an Islamic (participation bank) platform:
</a:t>
            </a:r>
            <a:r>
              <a:rPr lang="en-US"/>
              <a:t>- Ar.4</a:t>
            </a:r>
            <a:r>
              <a:rPr lang="en-US" dirty="0"/>
              <a:t>/n: The debt instrument definition — "borçlu statusu" and "nominal deger geri odemesi" — applies in full. The instrument is legally a debt instrument regardless of the platform's Islamic character.
</a:t>
            </a:r>
            <a:r>
              <a:rPr lang="en-US"/>
              <a:t>- Ar.19/3</a:t>
            </a:r>
            <a:r>
              <a:rPr lang="en-US" dirty="0"/>
              <a:t>: "Faiz ve benzeri getiriler... bilgi formunda acikca belirtilir" — the return must be disclosed as "interest or similar return." No Shariah-compliant framing is available.
</a:t>
            </a:r>
            <a:r>
              <a:rPr lang="en-US"/>
              <a:t>- Ar.19/5</a:t>
            </a:r>
            <a:r>
              <a:rPr lang="en-US" dirty="0"/>
              <a:t>: The return cap (150% of Treasury bond rate) and instalment schedule rules apply in full.
</a:t>
            </a:r>
            <a:r>
              <a:rPr lang="en-US"/>
              <a:t>- Ar.19/10</a:t>
            </a:r>
            <a:r>
              <a:rPr lang="en-US" dirty="0"/>
              <a:t>: Platform must continuously publish "Temerrut ve Faiz/Getiri Oranlari" (Default and Interest/Return Rates) — the word "faiz" is mandatory in the heading.
Additional exemptions for participation banks (correct and complete list):
</a:t>
            </a:r>
            <a:r>
              <a:rPr lang="en-US"/>
              <a:t>- Ar.6/4</a:t>
            </a:r>
            <a:r>
              <a:rPr lang="en-US" dirty="0"/>
              <a:t>: Board members not required to hold individual participation investor (angel investor) licence
</a:t>
            </a:r>
            <a:r>
              <a:rPr lang="en-US"/>
              <a:t>- Ar.9/4</a:t>
            </a:r>
            <a:r>
              <a:rPr lang="en-US" dirty="0"/>
              <a:t>: Investment committee — if one member holds angel investor licence, board representation on committee not required
What needs to change for genuine Islamic crowdfunding:
1. New instrument category </a:t>
            </a:r>
            <a:r>
              <a:rPr lang="en-US"/>
              <a:t>in Ar.4</a:t>
            </a:r>
            <a:r>
              <a:rPr lang="en-US" dirty="0"/>
              <a:t>: "İslami kitle fonlamasi araci" — without borçlu statusu and with profit/loss sharing
2. New section in campaign rules: Shariah Supervisory Board role in Info Form approval alongside Investment Committee
3. </a:t>
            </a:r>
            <a:r>
              <a:rPr lang="en-US"/>
              <a:t>Revised Ar.19/3 </a:t>
            </a:r>
            <a:r>
              <a:rPr lang="en-US" dirty="0"/>
              <a:t>disclosure: profit-sharing ratio instead of "faiz ve benzeri getiri orani"
4</a:t>
            </a:r>
            <a:r>
              <a:rPr lang="en-US"/>
              <a:t>. Ar.19/10 </a:t>
            </a:r>
            <a:r>
              <a:rPr lang="en-US" dirty="0"/>
              <a:t>heading: option to disclose as "Kar Payi ve Temerrut Oranlari" for Islamic platforms
5. Asset-linkage provision: enabling sukuk-analogous instruments backed by eligible assets (excluding real estate </a:t>
            </a:r>
            <a:r>
              <a:rPr lang="en-US"/>
              <a:t>per Ar.12/2</a:t>
            </a:r>
            <a:r>
              <a:rPr lang="en-US" dirty="0"/>
              <a:t>)</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Case Study Walkthrough — AgriTech Venture Co. (Hypothetical)
Scenario: An agricultural technology company focused on precision irrigation for dryland farming seeks ₺5,000,000 in growth capital. It approaches a participation bank-operated crowdfunding platform to structure a Shariah-compliant debt crowdfunding campaign.
Step 1 — Campaign Setup (Communiqué Art. 14-17):
• The platform's Investment Committee reviews the company's feasibility report and approves the Information Form.
• The Shariah Supervisory Board of the participation bank certifies that the profit-sharing structure (mudaraba) is compliant with Islamic principles.
• The Information Form discloses: target amount ₺5M, profit rate 18% per annum (fixed), quarterly payment schedule, 3-year maturity, and the option for investors to choose share delivery (equity conversion) instead of final cash repayment.
• The campaign is published on the platform for up to 60 days.
Step 2 — Investor Funding (Art. 18-19):
• Platform members commit funding requests. Retail investors are subject to the ₺500,000 annual limit; qualified investors and institutions have no cap.
• All committed funds are immediately blocked at the licensed Escrow Agent — they never touch the platform's account.
• Investors have a 48-hour withdrawal window after any material change to the Information Form.
Step 3 — Campaign Completion &amp; Fund Release (Art. 21-22):
• Upon reaching the ₺5M target, the Escrow Agent releases funds to AgriTech's blocked company account.
• The CSD (MKK) creates dematerialised debt instruments and credits them to each investor's account. These are registered capital market instruments — not loan contracts.
Step 4 — Profit Distribution &amp; Exit (Art. 20):
• Quarterly profit distributions at 18% per annum are made — representing the mudaraba profit-sharing ratio declared in the Information Form.
• At maturity (year 3), investors may choose:
  (a) Cash repayment of nominal value — conventional exit; OR
  (b) Delivery of company shares — converting the debt instrument into an equity stake (musharaka-type exit)
• This dual-exit structure is explicitly permitted by Art. 20 of the Communiqué: "repayment obligations may be fulfilled by delivering shares of the funded company."
Islamic Finance Compliance:
• No riba (interest): the 18% is a pre-agreed profit-sharing ratio, not interest on a loan
• No gharar (uncertainty): all terms fully disclosed in the Information Form before commitment
• Asset-linked: funds deployed into a real productive asset (irrigation technology)
• Shariah board oversight via the participation bank platform
• Structure mirrors classical mudaraba (rabb al-mal = investors; mudarib = AgriTech management)</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Crowdfunding Regulation: Islamic Finance Member States — detailed notes in previous version.</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3.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4.png"/><Relationship Id="rId4" Type="http://schemas.openxmlformats.org/officeDocument/2006/relationships/image" Target="../media/image18.svg"/></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444"/>
        </a:solidFill>
        <a:effectLst/>
      </p:bgPr>
    </p:bg>
    <p:spTree>
      <p:nvGrpSpPr>
        <p:cNvPr id="1" name=""/>
        <p:cNvGrpSpPr/>
        <p:nvPr/>
      </p:nvGrpSpPr>
      <p:grpSpPr>
        <a:xfrm>
          <a:off x="0" y="0"/>
          <a:ext cx="0" cy="0"/>
          <a:chOff x="0" y="0"/>
          <a:chExt cx="0" cy="0"/>
        </a:xfrm>
      </p:grpSpPr>
      <p:sp>
        <p:nvSpPr>
          <p:cNvPr id="2" name="Shape 0"/>
          <p:cNvSpPr/>
          <p:nvPr/>
        </p:nvSpPr>
        <p:spPr>
          <a:xfrm>
            <a:off x="0" y="0"/>
            <a:ext cx="4754880" cy="5143500"/>
          </a:xfrm>
          <a:prstGeom prst="rect">
            <a:avLst/>
          </a:prstGeom>
          <a:solidFill>
            <a:srgbClr val="1B3A6B"/>
          </a:solidFill>
          <a:ln w="12700">
            <a:solidFill>
              <a:srgbClr val="1B3A6B"/>
            </a:solidFill>
            <a:prstDash val="solid"/>
          </a:ln>
        </p:spPr>
      </p:sp>
      <p:sp>
        <p:nvSpPr>
          <p:cNvPr id="3" name="Shape 1"/>
          <p:cNvSpPr/>
          <p:nvPr/>
        </p:nvSpPr>
        <p:spPr>
          <a:xfrm>
            <a:off x="4754880" y="0"/>
            <a:ext cx="73152" cy="5143500"/>
          </a:xfrm>
          <a:prstGeom prst="rect">
            <a:avLst/>
          </a:prstGeom>
          <a:solidFill>
            <a:srgbClr val="C9972C"/>
          </a:solidFill>
          <a:ln w="12700">
            <a:solidFill>
              <a:srgbClr val="C9972C"/>
            </a:solidFill>
            <a:prstDash val="solid"/>
          </a:ln>
        </p:spPr>
      </p:sp>
      <p:pic>
        <p:nvPicPr>
          <p:cNvPr id="4" name="Image 0" descr="preencoded.png"/>
          <p:cNvPicPr>
            <a:picLocks noChangeAspect="1"/>
          </p:cNvPicPr>
          <p:nvPr/>
        </p:nvPicPr>
        <p:blipFill>
          <a:blip r:embed="rId3"/>
          <a:stretch>
            <a:fillRect/>
          </a:stretch>
        </p:blipFill>
        <p:spPr>
          <a:xfrm>
            <a:off x="457200" y="292608"/>
            <a:ext cx="1188720" cy="1188720"/>
          </a:xfrm>
          <a:prstGeom prst="rect">
            <a:avLst/>
          </a:prstGeom>
        </p:spPr>
      </p:pic>
      <p:sp>
        <p:nvSpPr>
          <p:cNvPr id="5" name="Text 2"/>
          <p:cNvSpPr/>
          <p:nvPr/>
        </p:nvSpPr>
        <p:spPr>
          <a:xfrm>
            <a:off x="365760" y="1664208"/>
            <a:ext cx="4206240" cy="1170432"/>
          </a:xfrm>
          <a:prstGeom prst="rect">
            <a:avLst/>
          </a:prstGeom>
          <a:noFill/>
          <a:ln/>
        </p:spPr>
        <p:txBody>
          <a:bodyPr wrap="square" rtlCol="0" anchor="ctr"/>
          <a:lstStyle/>
          <a:p>
            <a:pPr marL="0" indent="0">
              <a:buNone/>
            </a:pPr>
            <a:r>
              <a:rPr lang="en-US" sz="3600" b="1" kern="0" spc="100" dirty="0">
                <a:solidFill>
                  <a:srgbClr val="FFFFFF"/>
                </a:solidFill>
                <a:latin typeface="Calibri" pitchFamily="34" charset="0"/>
                <a:ea typeface="Calibri" pitchFamily="34" charset="-122"/>
                <a:cs typeface="Calibri" pitchFamily="34" charset="-120"/>
              </a:rPr>
              <a:t>CROWDFUNDING</a:t>
            </a:r>
            <a:endParaRPr lang="en-US" sz="3600" dirty="0"/>
          </a:p>
          <a:p>
            <a:pPr marL="0" indent="0">
              <a:buNone/>
            </a:pPr>
            <a:r>
              <a:rPr lang="en-US" sz="3600" b="1" kern="0" spc="100" dirty="0">
                <a:solidFill>
                  <a:srgbClr val="FFFFFF"/>
                </a:solidFill>
                <a:latin typeface="Calibri" pitchFamily="34" charset="0"/>
                <a:ea typeface="Calibri" pitchFamily="34" charset="-122"/>
                <a:cs typeface="Calibri" pitchFamily="34" charset="-120"/>
              </a:rPr>
              <a:t>REGULATION</a:t>
            </a:r>
            <a:endParaRPr lang="en-US" sz="3600" dirty="0"/>
          </a:p>
        </p:txBody>
      </p:sp>
      <p:sp>
        <p:nvSpPr>
          <p:cNvPr id="6" name="Shape 3"/>
          <p:cNvSpPr/>
          <p:nvPr/>
        </p:nvSpPr>
        <p:spPr>
          <a:xfrm>
            <a:off x="365760" y="2889504"/>
            <a:ext cx="2560320" cy="54864"/>
          </a:xfrm>
          <a:prstGeom prst="rect">
            <a:avLst/>
          </a:prstGeom>
          <a:solidFill>
            <a:srgbClr val="C9972C"/>
          </a:solidFill>
          <a:ln w="12700">
            <a:solidFill>
              <a:srgbClr val="C9972C"/>
            </a:solidFill>
            <a:prstDash val="solid"/>
          </a:ln>
        </p:spPr>
      </p:sp>
      <p:sp>
        <p:nvSpPr>
          <p:cNvPr id="7" name="Text 4"/>
          <p:cNvSpPr/>
          <p:nvPr/>
        </p:nvSpPr>
        <p:spPr>
          <a:xfrm>
            <a:off x="365760" y="2999232"/>
            <a:ext cx="4206240" cy="347472"/>
          </a:xfrm>
          <a:prstGeom prst="rect">
            <a:avLst/>
          </a:prstGeom>
          <a:noFill/>
          <a:ln/>
        </p:spPr>
        <p:txBody>
          <a:bodyPr wrap="square" rtlCol="0" anchor="ctr"/>
          <a:lstStyle/>
          <a:p>
            <a:pPr marL="0" indent="0">
              <a:buNone/>
            </a:pPr>
            <a:r>
              <a:rPr lang="en-US" sz="1500" b="1" dirty="0">
                <a:solidFill>
                  <a:srgbClr val="C9972C"/>
                </a:solidFill>
                <a:latin typeface="Calibri" pitchFamily="34" charset="0"/>
                <a:ea typeface="Calibri" pitchFamily="34" charset="-122"/>
                <a:cs typeface="Calibri" pitchFamily="34" charset="-120"/>
              </a:rPr>
              <a:t>Communiqué III–35/A.2</a:t>
            </a:r>
            <a:endParaRPr lang="en-US" sz="1500" dirty="0"/>
          </a:p>
        </p:txBody>
      </p:sp>
      <p:sp>
        <p:nvSpPr>
          <p:cNvPr id="8" name="Text 5"/>
          <p:cNvSpPr/>
          <p:nvPr/>
        </p:nvSpPr>
        <p:spPr>
          <a:xfrm>
            <a:off x="365760" y="3493008"/>
            <a:ext cx="4206240" cy="713232"/>
          </a:xfrm>
          <a:prstGeom prst="rect">
            <a:avLst/>
          </a:prstGeom>
          <a:noFill/>
          <a:ln/>
        </p:spPr>
        <p:txBody>
          <a:bodyPr wrap="square" rtlCol="0" anchor="ctr"/>
          <a:lstStyle/>
          <a:p>
            <a:pPr marL="0" indent="0">
              <a:lnSpc>
                <a:spcPct val="140000"/>
              </a:lnSpc>
              <a:buNone/>
            </a:pPr>
            <a:r>
              <a:rPr lang="en-US" sz="1200" dirty="0">
                <a:solidFill>
                  <a:srgbClr val="8FA4C8"/>
                </a:solidFill>
                <a:latin typeface="Calibri" pitchFamily="34" charset="0"/>
                <a:ea typeface="Calibri" pitchFamily="34" charset="-122"/>
                <a:cs typeface="Calibri" pitchFamily="34" charset="-120"/>
              </a:rPr>
              <a:t>Mehmet ONUR  |  Deputy Head of Department</a:t>
            </a:r>
            <a:endParaRPr lang="en-US" sz="1200" dirty="0"/>
          </a:p>
          <a:p>
            <a:pPr marL="0" indent="0">
              <a:lnSpc>
                <a:spcPct val="140000"/>
              </a:lnSpc>
              <a:buNone/>
            </a:pPr>
            <a:r>
              <a:rPr lang="en-US" sz="1200" dirty="0">
                <a:solidFill>
                  <a:srgbClr val="8FA4C8"/>
                </a:solidFill>
                <a:latin typeface="Calibri" pitchFamily="34" charset="0"/>
                <a:ea typeface="Calibri" pitchFamily="34" charset="-122"/>
                <a:cs typeface="Calibri" pitchFamily="34" charset="-120"/>
              </a:rPr>
              <a:t>Capital Markets Board of Türkiye</a:t>
            </a:r>
            <a:endParaRPr lang="en-US" sz="1200" dirty="0"/>
          </a:p>
        </p:txBody>
      </p:sp>
      <p:sp>
        <p:nvSpPr>
          <p:cNvPr id="9" name="Text 6"/>
          <p:cNvSpPr/>
          <p:nvPr/>
        </p:nvSpPr>
        <p:spPr>
          <a:xfrm>
            <a:off x="5029200" y="822960"/>
            <a:ext cx="3840480" cy="822960"/>
          </a:xfrm>
          <a:prstGeom prst="rect">
            <a:avLst/>
          </a:prstGeom>
          <a:noFill/>
          <a:ln/>
        </p:spPr>
        <p:txBody>
          <a:bodyPr wrap="square" rtlCol="0" anchor="ctr"/>
          <a:lstStyle/>
          <a:p>
            <a:pPr marL="0" indent="0" algn="ctr">
              <a:buNone/>
            </a:pPr>
            <a:r>
              <a:rPr lang="en-US" sz="1900" b="1" dirty="0">
                <a:solidFill>
                  <a:srgbClr val="C9972C"/>
                </a:solidFill>
                <a:latin typeface="Calibri" pitchFamily="34" charset="0"/>
                <a:ea typeface="Calibri" pitchFamily="34" charset="-122"/>
                <a:cs typeface="Calibri" pitchFamily="34" charset="-120"/>
              </a:rPr>
              <a:t>Islamic Finance-Compatible</a:t>
            </a:r>
            <a:endParaRPr lang="en-US" sz="1900" dirty="0"/>
          </a:p>
          <a:p>
            <a:pPr marL="0" indent="0" algn="ctr">
              <a:buNone/>
            </a:pPr>
            <a:r>
              <a:rPr lang="en-US" sz="1900" b="1" dirty="0">
                <a:solidFill>
                  <a:srgbClr val="C9972C"/>
                </a:solidFill>
                <a:latin typeface="Calibri" pitchFamily="34" charset="0"/>
                <a:ea typeface="Calibri" pitchFamily="34" charset="-122"/>
                <a:cs typeface="Calibri" pitchFamily="34" charset="-120"/>
              </a:rPr>
              <a:t>Crowdfunding</a:t>
            </a:r>
            <a:endParaRPr lang="en-US" sz="1900" dirty="0"/>
          </a:p>
        </p:txBody>
      </p:sp>
      <p:sp>
        <p:nvSpPr>
          <p:cNvPr id="10" name="Shape 7"/>
          <p:cNvSpPr/>
          <p:nvPr/>
        </p:nvSpPr>
        <p:spPr>
          <a:xfrm>
            <a:off x="5486400" y="1682496"/>
            <a:ext cx="2926080" cy="36576"/>
          </a:xfrm>
          <a:prstGeom prst="rect">
            <a:avLst/>
          </a:prstGeom>
          <a:solidFill>
            <a:srgbClr val="8FA4C8"/>
          </a:solidFill>
          <a:ln w="12700">
            <a:solidFill>
              <a:srgbClr val="8FA4C8"/>
            </a:solidFill>
            <a:prstDash val="solid"/>
          </a:ln>
        </p:spPr>
      </p:sp>
      <p:sp>
        <p:nvSpPr>
          <p:cNvPr id="11" name="Text 8"/>
          <p:cNvSpPr/>
          <p:nvPr/>
        </p:nvSpPr>
        <p:spPr>
          <a:xfrm>
            <a:off x="5029200" y="1792224"/>
            <a:ext cx="3840480" cy="713232"/>
          </a:xfrm>
          <a:prstGeom prst="rect">
            <a:avLst/>
          </a:prstGeom>
          <a:noFill/>
          <a:ln/>
        </p:spPr>
        <p:txBody>
          <a:bodyPr wrap="square" rtlCol="0" anchor="ctr"/>
          <a:lstStyle/>
          <a:p>
            <a:pPr marL="0" indent="0" algn="ctr">
              <a:lnSpc>
                <a:spcPct val="150000"/>
              </a:lnSpc>
              <a:buNone/>
            </a:pPr>
            <a:r>
              <a:rPr lang="en-US" sz="1500" i="1" dirty="0">
                <a:solidFill>
                  <a:srgbClr val="FFFFFF"/>
                </a:solidFill>
                <a:latin typeface="Calibri" pitchFamily="34" charset="0"/>
                <a:ea typeface="Calibri" pitchFamily="34" charset="-122"/>
                <a:cs typeface="Calibri" pitchFamily="34" charset="-120"/>
              </a:rPr>
              <a:t>A practical framework</a:t>
            </a:r>
            <a:endParaRPr lang="en-US" sz="1500" dirty="0"/>
          </a:p>
          <a:p>
            <a:pPr marL="0" indent="0" algn="ctr">
              <a:lnSpc>
                <a:spcPct val="150000"/>
              </a:lnSpc>
              <a:buNone/>
            </a:pPr>
            <a:r>
              <a:rPr lang="en-US" sz="1500" i="1" dirty="0">
                <a:solidFill>
                  <a:srgbClr val="FFFFFF"/>
                </a:solidFill>
                <a:latin typeface="Calibri" pitchFamily="34" charset="0"/>
                <a:ea typeface="Calibri" pitchFamily="34" charset="-122"/>
                <a:cs typeface="Calibri" pitchFamily="34" charset="-120"/>
              </a:rPr>
              <a:t>for member states</a:t>
            </a:r>
            <a:endParaRPr lang="en-US" sz="1500" dirty="0"/>
          </a:p>
        </p:txBody>
      </p:sp>
      <p:sp>
        <p:nvSpPr>
          <p:cNvPr id="12" name="Shape 9"/>
          <p:cNvSpPr/>
          <p:nvPr/>
        </p:nvSpPr>
        <p:spPr>
          <a:xfrm>
            <a:off x="5029200" y="3200400"/>
            <a:ext cx="658368" cy="658368"/>
          </a:xfrm>
          <a:prstGeom prst="ellipse">
            <a:avLst/>
          </a:prstGeom>
          <a:solidFill>
            <a:srgbClr val="2E5DA8"/>
          </a:solidFill>
          <a:ln w="12700">
            <a:solidFill>
              <a:srgbClr val="2E5DA8"/>
            </a:solidFill>
            <a:prstDash val="solid"/>
          </a:ln>
        </p:spPr>
      </p:sp>
      <p:pic>
        <p:nvPicPr>
          <p:cNvPr id="13" name="Image 1" descr="preencoded.png"/>
          <p:cNvPicPr>
            <a:picLocks noChangeAspect="1"/>
          </p:cNvPicPr>
          <p:nvPr/>
        </p:nvPicPr>
        <p:blipFill>
          <a:blip r:embed="rId4"/>
          <a:stretch>
            <a:fillRect/>
          </a:stretch>
        </p:blipFill>
        <p:spPr>
          <a:xfrm>
            <a:off x="5129784" y="3273552"/>
            <a:ext cx="457200" cy="457200"/>
          </a:xfrm>
          <a:prstGeom prst="rect">
            <a:avLst/>
          </a:prstGeom>
        </p:spPr>
      </p:pic>
      <p:sp>
        <p:nvSpPr>
          <p:cNvPr id="14" name="Text 10"/>
          <p:cNvSpPr/>
          <p:nvPr/>
        </p:nvSpPr>
        <p:spPr>
          <a:xfrm>
            <a:off x="4919472" y="3913632"/>
            <a:ext cx="877824" cy="347472"/>
          </a:xfrm>
          <a:prstGeom prst="rect">
            <a:avLst/>
          </a:prstGeom>
          <a:noFill/>
          <a:ln/>
        </p:spPr>
        <p:txBody>
          <a:bodyPr wrap="square" rtlCol="0" anchor="ctr"/>
          <a:lstStyle/>
          <a:p>
            <a:pPr marL="0" indent="0" algn="ctr">
              <a:lnSpc>
                <a:spcPct val="120000"/>
              </a:lnSpc>
              <a:buNone/>
            </a:pPr>
            <a:r>
              <a:rPr lang="en-US" sz="750" dirty="0">
                <a:solidFill>
                  <a:srgbClr val="8FA4C8"/>
                </a:solidFill>
                <a:latin typeface="Calibri" pitchFamily="34" charset="0"/>
                <a:ea typeface="Calibri" pitchFamily="34" charset="-122"/>
                <a:cs typeface="Calibri" pitchFamily="34" charset="-120"/>
              </a:rPr>
              <a:t>Shariah-Compatible</a:t>
            </a:r>
            <a:endParaRPr lang="en-US" sz="750" dirty="0"/>
          </a:p>
        </p:txBody>
      </p:sp>
      <p:sp>
        <p:nvSpPr>
          <p:cNvPr id="15" name="Shape 11"/>
          <p:cNvSpPr/>
          <p:nvPr/>
        </p:nvSpPr>
        <p:spPr>
          <a:xfrm>
            <a:off x="6400800" y="3200400"/>
            <a:ext cx="658368" cy="658368"/>
          </a:xfrm>
          <a:prstGeom prst="ellipse">
            <a:avLst/>
          </a:prstGeom>
          <a:solidFill>
            <a:srgbClr val="2E5DA8"/>
          </a:solidFill>
          <a:ln w="12700">
            <a:solidFill>
              <a:srgbClr val="2E5DA8"/>
            </a:solidFill>
            <a:prstDash val="solid"/>
          </a:ln>
        </p:spPr>
      </p:sp>
      <p:pic>
        <p:nvPicPr>
          <p:cNvPr id="16" name="Image 2" descr="preencoded.png"/>
          <p:cNvPicPr>
            <a:picLocks noChangeAspect="1"/>
          </p:cNvPicPr>
          <p:nvPr/>
        </p:nvPicPr>
        <p:blipFill>
          <a:blip r:embed="rId5"/>
          <a:stretch>
            <a:fillRect/>
          </a:stretch>
        </p:blipFill>
        <p:spPr>
          <a:xfrm>
            <a:off x="6501384" y="3273552"/>
            <a:ext cx="457200" cy="457200"/>
          </a:xfrm>
          <a:prstGeom prst="rect">
            <a:avLst/>
          </a:prstGeom>
        </p:spPr>
      </p:pic>
      <p:sp>
        <p:nvSpPr>
          <p:cNvPr id="17" name="Text 12"/>
          <p:cNvSpPr/>
          <p:nvPr/>
        </p:nvSpPr>
        <p:spPr>
          <a:xfrm>
            <a:off x="6291072" y="3913632"/>
            <a:ext cx="877824" cy="347472"/>
          </a:xfrm>
          <a:prstGeom prst="rect">
            <a:avLst/>
          </a:prstGeom>
          <a:noFill/>
          <a:ln/>
        </p:spPr>
        <p:txBody>
          <a:bodyPr wrap="square" rtlCol="0" anchor="ctr"/>
          <a:lstStyle/>
          <a:p>
            <a:pPr marL="0" indent="0" algn="ctr">
              <a:lnSpc>
                <a:spcPct val="120000"/>
              </a:lnSpc>
              <a:buNone/>
            </a:pPr>
            <a:r>
              <a:rPr lang="en-US" sz="750" dirty="0">
                <a:solidFill>
                  <a:srgbClr val="8FA4C8"/>
                </a:solidFill>
                <a:latin typeface="Calibri" pitchFamily="34" charset="0"/>
                <a:ea typeface="Calibri" pitchFamily="34" charset="-122"/>
                <a:cs typeface="Calibri" pitchFamily="34" charset="-120"/>
              </a:rPr>
              <a:t>CMB Regulated</a:t>
            </a:r>
            <a:endParaRPr lang="en-US" sz="750" dirty="0"/>
          </a:p>
        </p:txBody>
      </p:sp>
      <p:sp>
        <p:nvSpPr>
          <p:cNvPr id="18" name="Shape 13"/>
          <p:cNvSpPr/>
          <p:nvPr/>
        </p:nvSpPr>
        <p:spPr>
          <a:xfrm>
            <a:off x="7772400" y="3200400"/>
            <a:ext cx="658368" cy="658368"/>
          </a:xfrm>
          <a:prstGeom prst="ellipse">
            <a:avLst/>
          </a:prstGeom>
          <a:solidFill>
            <a:srgbClr val="2E5DA8"/>
          </a:solidFill>
          <a:ln w="12700">
            <a:solidFill>
              <a:srgbClr val="2E5DA8"/>
            </a:solidFill>
            <a:prstDash val="solid"/>
          </a:ln>
        </p:spPr>
      </p:sp>
      <p:pic>
        <p:nvPicPr>
          <p:cNvPr id="19" name="Image 3" descr="preencoded.png"/>
          <p:cNvPicPr>
            <a:picLocks noChangeAspect="1"/>
          </p:cNvPicPr>
          <p:nvPr/>
        </p:nvPicPr>
        <p:blipFill>
          <a:blip r:embed="rId6"/>
          <a:stretch>
            <a:fillRect/>
          </a:stretch>
        </p:blipFill>
        <p:spPr>
          <a:xfrm>
            <a:off x="7872984" y="3273552"/>
            <a:ext cx="457200" cy="457200"/>
          </a:xfrm>
          <a:prstGeom prst="rect">
            <a:avLst/>
          </a:prstGeom>
        </p:spPr>
      </p:pic>
      <p:sp>
        <p:nvSpPr>
          <p:cNvPr id="20" name="Text 14"/>
          <p:cNvSpPr/>
          <p:nvPr/>
        </p:nvSpPr>
        <p:spPr>
          <a:xfrm>
            <a:off x="7662672" y="3913632"/>
            <a:ext cx="877824" cy="347472"/>
          </a:xfrm>
          <a:prstGeom prst="rect">
            <a:avLst/>
          </a:prstGeom>
          <a:noFill/>
          <a:ln/>
        </p:spPr>
        <p:txBody>
          <a:bodyPr wrap="square" rtlCol="0" anchor="ctr"/>
          <a:lstStyle/>
          <a:p>
            <a:pPr marL="0" indent="0" algn="ctr">
              <a:lnSpc>
                <a:spcPct val="120000"/>
              </a:lnSpc>
              <a:buNone/>
            </a:pPr>
            <a:r>
              <a:rPr lang="en-US" sz="750" dirty="0">
                <a:solidFill>
                  <a:srgbClr val="8FA4C8"/>
                </a:solidFill>
                <a:latin typeface="Calibri" pitchFamily="34" charset="0"/>
                <a:ea typeface="Calibri" pitchFamily="34" charset="-122"/>
                <a:cs typeface="Calibri" pitchFamily="34" charset="-120"/>
              </a:rPr>
              <a:t>Growth Finance</a:t>
            </a:r>
            <a:endParaRPr lang="en-US" sz="750" dirty="0"/>
          </a:p>
        </p:txBody>
      </p:sp>
      <p:sp>
        <p:nvSpPr>
          <p:cNvPr id="21" name="Text 15"/>
          <p:cNvSpPr/>
          <p:nvPr/>
        </p:nvSpPr>
        <p:spPr>
          <a:xfrm>
            <a:off x="5029200" y="4480560"/>
            <a:ext cx="3840480" cy="292608"/>
          </a:xfrm>
          <a:prstGeom prst="rect">
            <a:avLst/>
          </a:prstGeom>
          <a:noFill/>
          <a:ln/>
        </p:spPr>
        <p:txBody>
          <a:bodyPr wrap="square" rtlCol="0" anchor="ctr"/>
          <a:lstStyle/>
          <a:p>
            <a:pPr marL="0" indent="0" algn="ctr">
              <a:buNone/>
            </a:pPr>
            <a:r>
              <a:rPr lang="en-US" sz="1200" dirty="0">
                <a:solidFill>
                  <a:srgbClr val="8FA4C8"/>
                </a:solidFill>
                <a:latin typeface="Calibri" pitchFamily="34" charset="0"/>
                <a:ea typeface="Calibri" pitchFamily="34" charset="-122"/>
                <a:cs typeface="Calibri" pitchFamily="34" charset="-120"/>
              </a:rPr>
              <a:t>April 2026</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D2444"/>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C9972C"/>
          </a:solidFill>
          <a:ln w="12700">
            <a:solidFill>
              <a:srgbClr val="C9972C"/>
            </a:solidFill>
            <a:prstDash val="solid"/>
          </a:ln>
        </p:spPr>
      </p:sp>
      <p:sp>
        <p:nvSpPr>
          <p:cNvPr id="3" name="Text 1"/>
          <p:cNvSpPr/>
          <p:nvPr/>
        </p:nvSpPr>
        <p:spPr>
          <a:xfrm>
            <a:off x="365760" y="91440"/>
            <a:ext cx="8412480" cy="566928"/>
          </a:xfrm>
          <a:prstGeom prst="rect">
            <a:avLst/>
          </a:prstGeom>
          <a:noFill/>
          <a:ln/>
        </p:spPr>
        <p:txBody>
          <a:bodyPr wrap="square" rtlCol="0" anchor="ctr"/>
          <a:lstStyle/>
          <a:p>
            <a:pPr marL="0" indent="0">
              <a:buNone/>
            </a:pPr>
            <a:r>
              <a:rPr lang="en-US" sz="2700" b="1" dirty="0">
                <a:solidFill>
                  <a:srgbClr val="FFFFFF"/>
                </a:solidFill>
                <a:latin typeface="Calibri" pitchFamily="34" charset="0"/>
                <a:ea typeface="Calibri" pitchFamily="34" charset="-122"/>
                <a:cs typeface="Calibri" pitchFamily="34" charset="-120"/>
              </a:rPr>
              <a:t>Türkiye: Crowdfunding in Numbers</a:t>
            </a:r>
            <a:endParaRPr lang="en-US" sz="2700" dirty="0"/>
          </a:p>
        </p:txBody>
      </p:sp>
      <p:sp>
        <p:nvSpPr>
          <p:cNvPr id="4" name="Shape 2"/>
          <p:cNvSpPr/>
          <p:nvPr/>
        </p:nvSpPr>
        <p:spPr>
          <a:xfrm>
            <a:off x="228600" y="768096"/>
            <a:ext cx="2103120" cy="2578608"/>
          </a:xfrm>
          <a:prstGeom prst="rect">
            <a:avLst/>
          </a:prstGeom>
          <a:solidFill>
            <a:srgbClr val="1B3A6B"/>
          </a:solidFill>
          <a:ln w="6350">
            <a:solidFill>
              <a:srgbClr val="8FA4C8"/>
            </a:solidFill>
            <a:prstDash val="solid"/>
          </a:ln>
          <a:effectLst>
            <a:outerShdw blurRad="101600" dist="38100" dir="8100000" algn="bl" rotWithShape="0">
              <a:srgbClr val="000000">
                <a:alpha val="12000"/>
              </a:srgbClr>
            </a:outerShdw>
          </a:effectLst>
        </p:spPr>
      </p:sp>
      <p:sp>
        <p:nvSpPr>
          <p:cNvPr id="5" name="Shape 3"/>
          <p:cNvSpPr/>
          <p:nvPr/>
        </p:nvSpPr>
        <p:spPr>
          <a:xfrm>
            <a:off x="914400" y="877824"/>
            <a:ext cx="731520" cy="731520"/>
          </a:xfrm>
          <a:prstGeom prst="ellipse">
            <a:avLst/>
          </a:prstGeom>
          <a:solidFill>
            <a:srgbClr val="FFFFFF">
              <a:alpha val="85000"/>
            </a:srgbClr>
          </a:solidFill>
          <a:ln w="12700">
            <a:solidFill>
              <a:srgbClr val="8FA4C8"/>
            </a:solidFill>
            <a:prstDash val="solid"/>
          </a:ln>
        </p:spPr>
      </p:sp>
      <p:pic>
        <p:nvPicPr>
          <p:cNvPr id="6" name="Image 0" descr="preencoded.png"/>
          <p:cNvPicPr>
            <a:picLocks noChangeAspect="1"/>
          </p:cNvPicPr>
          <p:nvPr/>
        </p:nvPicPr>
        <p:blipFill>
          <a:blip r:embed="rId3"/>
          <a:stretch>
            <a:fillRect/>
          </a:stretch>
        </p:blipFill>
        <p:spPr>
          <a:xfrm>
            <a:off x="1005840" y="950976"/>
            <a:ext cx="548640" cy="548640"/>
          </a:xfrm>
          <a:prstGeom prst="rect">
            <a:avLst/>
          </a:prstGeom>
        </p:spPr>
      </p:pic>
      <p:sp>
        <p:nvSpPr>
          <p:cNvPr id="7" name="Text 4"/>
          <p:cNvSpPr/>
          <p:nvPr/>
        </p:nvSpPr>
        <p:spPr>
          <a:xfrm>
            <a:off x="228600" y="1664208"/>
            <a:ext cx="2103120" cy="731520"/>
          </a:xfrm>
          <a:prstGeom prst="rect">
            <a:avLst/>
          </a:prstGeom>
          <a:noFill/>
          <a:ln/>
        </p:spPr>
        <p:txBody>
          <a:bodyPr wrap="square" rtlCol="0" anchor="ctr"/>
          <a:lstStyle/>
          <a:p>
            <a:pPr marL="0" indent="0" algn="ctr">
              <a:buNone/>
            </a:pPr>
            <a:r>
              <a:rPr lang="en-US" sz="3800" b="1" dirty="0">
                <a:solidFill>
                  <a:srgbClr val="FFFFFF"/>
                </a:solidFill>
                <a:latin typeface="Calibri" pitchFamily="34" charset="0"/>
                <a:ea typeface="Calibri" pitchFamily="34" charset="-122"/>
                <a:cs typeface="Calibri" pitchFamily="34" charset="-120"/>
              </a:rPr>
              <a:t>19</a:t>
            </a:r>
            <a:endParaRPr lang="en-US" sz="3800" dirty="0"/>
          </a:p>
        </p:txBody>
      </p:sp>
      <p:sp>
        <p:nvSpPr>
          <p:cNvPr id="8" name="Text 5"/>
          <p:cNvSpPr/>
          <p:nvPr/>
        </p:nvSpPr>
        <p:spPr>
          <a:xfrm>
            <a:off x="228600" y="2414016"/>
            <a:ext cx="2103120" cy="347472"/>
          </a:xfrm>
          <a:prstGeom prst="rect">
            <a:avLst/>
          </a:prstGeom>
          <a:noFill/>
          <a:ln/>
        </p:spPr>
        <p:txBody>
          <a:bodyPr wrap="square" rtlCol="0" anchor="ctr"/>
          <a:lstStyle/>
          <a:p>
            <a:pPr marL="0" indent="0" algn="ctr">
              <a:buNone/>
            </a:pPr>
            <a:r>
              <a:rPr lang="en-US" sz="1150" b="1" dirty="0">
                <a:solidFill>
                  <a:srgbClr val="C9972C"/>
                </a:solidFill>
                <a:latin typeface="Calibri" pitchFamily="34" charset="0"/>
                <a:ea typeface="Calibri" pitchFamily="34" charset="-122"/>
                <a:cs typeface="Calibri" pitchFamily="34" charset="-120"/>
              </a:rPr>
              <a:t>Crowdfunding Platforms</a:t>
            </a:r>
            <a:endParaRPr lang="en-US" sz="1150" dirty="0"/>
          </a:p>
        </p:txBody>
      </p:sp>
      <p:sp>
        <p:nvSpPr>
          <p:cNvPr id="9" name="Text 6"/>
          <p:cNvSpPr/>
          <p:nvPr/>
        </p:nvSpPr>
        <p:spPr>
          <a:xfrm>
            <a:off x="228600" y="2761488"/>
            <a:ext cx="2103120" cy="274320"/>
          </a:xfrm>
          <a:prstGeom prst="rect">
            <a:avLst/>
          </a:prstGeom>
          <a:noFill/>
          <a:ln/>
        </p:spPr>
        <p:txBody>
          <a:bodyPr wrap="square" rtlCol="0" anchor="ctr"/>
          <a:lstStyle/>
          <a:p>
            <a:pPr marL="0" indent="0" algn="ctr">
              <a:buNone/>
            </a:pPr>
            <a:r>
              <a:rPr lang="en-US" sz="950" i="1" dirty="0">
                <a:solidFill>
                  <a:srgbClr val="8FA4C8"/>
                </a:solidFill>
                <a:latin typeface="Calibri" pitchFamily="34" charset="0"/>
                <a:ea typeface="Calibri" pitchFamily="34" charset="-122"/>
                <a:cs typeface="Calibri" pitchFamily="34" charset="-120"/>
              </a:rPr>
              <a:t>+ 5 bank-owned</a:t>
            </a:r>
            <a:endParaRPr lang="en-US" sz="950" dirty="0"/>
          </a:p>
        </p:txBody>
      </p:sp>
      <p:sp>
        <p:nvSpPr>
          <p:cNvPr id="10" name="Shape 7"/>
          <p:cNvSpPr/>
          <p:nvPr/>
        </p:nvSpPr>
        <p:spPr>
          <a:xfrm>
            <a:off x="2468880" y="768096"/>
            <a:ext cx="2103120" cy="2578608"/>
          </a:xfrm>
          <a:prstGeom prst="rect">
            <a:avLst/>
          </a:prstGeom>
          <a:solidFill>
            <a:srgbClr val="2E5DA8"/>
          </a:solidFill>
          <a:ln w="6350">
            <a:solidFill>
              <a:srgbClr val="8FA4C8"/>
            </a:solidFill>
            <a:prstDash val="solid"/>
          </a:ln>
          <a:effectLst>
            <a:outerShdw blurRad="101600" dist="38100" dir="8100000" algn="bl" rotWithShape="0">
              <a:srgbClr val="000000">
                <a:alpha val="12000"/>
              </a:srgbClr>
            </a:outerShdw>
          </a:effectLst>
        </p:spPr>
      </p:sp>
      <p:sp>
        <p:nvSpPr>
          <p:cNvPr id="11" name="Shape 8"/>
          <p:cNvSpPr/>
          <p:nvPr/>
        </p:nvSpPr>
        <p:spPr>
          <a:xfrm>
            <a:off x="3154680" y="877824"/>
            <a:ext cx="731520" cy="731520"/>
          </a:xfrm>
          <a:prstGeom prst="ellipse">
            <a:avLst/>
          </a:prstGeom>
          <a:solidFill>
            <a:srgbClr val="FFFFFF">
              <a:alpha val="85000"/>
            </a:srgbClr>
          </a:solidFill>
          <a:ln w="12700">
            <a:solidFill>
              <a:srgbClr val="8FA4C8"/>
            </a:solidFill>
            <a:prstDash val="solid"/>
          </a:ln>
        </p:spPr>
      </p:sp>
      <p:pic>
        <p:nvPicPr>
          <p:cNvPr id="12" name="Image 1" descr="preencoded.png"/>
          <p:cNvPicPr>
            <a:picLocks noChangeAspect="1"/>
          </p:cNvPicPr>
          <p:nvPr/>
        </p:nvPicPr>
        <p:blipFill>
          <a:blip r:embed="rId4"/>
          <a:stretch>
            <a:fillRect/>
          </a:stretch>
        </p:blipFill>
        <p:spPr>
          <a:xfrm>
            <a:off x="3246120" y="950976"/>
            <a:ext cx="548640" cy="548640"/>
          </a:xfrm>
          <a:prstGeom prst="rect">
            <a:avLst/>
          </a:prstGeom>
        </p:spPr>
      </p:pic>
      <p:sp>
        <p:nvSpPr>
          <p:cNvPr id="13" name="Text 9"/>
          <p:cNvSpPr/>
          <p:nvPr/>
        </p:nvSpPr>
        <p:spPr>
          <a:xfrm>
            <a:off x="2468880" y="1664208"/>
            <a:ext cx="2103120" cy="731520"/>
          </a:xfrm>
          <a:prstGeom prst="rect">
            <a:avLst/>
          </a:prstGeom>
          <a:noFill/>
          <a:ln/>
        </p:spPr>
        <p:txBody>
          <a:bodyPr wrap="square" rtlCol="0" anchor="ctr"/>
          <a:lstStyle/>
          <a:p>
            <a:pPr marL="0" indent="0" algn="ctr">
              <a:buNone/>
            </a:pPr>
            <a:r>
              <a:rPr lang="en-US" sz="3800" b="1" dirty="0">
                <a:solidFill>
                  <a:srgbClr val="FFFFFF"/>
                </a:solidFill>
                <a:latin typeface="Calibri" pitchFamily="34" charset="0"/>
                <a:ea typeface="Calibri" pitchFamily="34" charset="-122"/>
                <a:cs typeface="Calibri" pitchFamily="34" charset="-120"/>
              </a:rPr>
              <a:t>194</a:t>
            </a:r>
            <a:endParaRPr lang="en-US" sz="3800" dirty="0"/>
          </a:p>
        </p:txBody>
      </p:sp>
      <p:sp>
        <p:nvSpPr>
          <p:cNvPr id="14" name="Text 10"/>
          <p:cNvSpPr/>
          <p:nvPr/>
        </p:nvSpPr>
        <p:spPr>
          <a:xfrm>
            <a:off x="2468880" y="2414016"/>
            <a:ext cx="2103120" cy="347472"/>
          </a:xfrm>
          <a:prstGeom prst="rect">
            <a:avLst/>
          </a:prstGeom>
          <a:noFill/>
          <a:ln/>
        </p:spPr>
        <p:txBody>
          <a:bodyPr wrap="square" rtlCol="0" anchor="ctr"/>
          <a:lstStyle/>
          <a:p>
            <a:pPr marL="0" indent="0" algn="ctr">
              <a:buNone/>
            </a:pPr>
            <a:r>
              <a:rPr lang="en-US" sz="1150" b="1" dirty="0">
                <a:solidFill>
                  <a:srgbClr val="C9972C"/>
                </a:solidFill>
                <a:latin typeface="Calibri" pitchFamily="34" charset="0"/>
                <a:ea typeface="Calibri" pitchFamily="34" charset="-122"/>
                <a:cs typeface="Calibri" pitchFamily="34" charset="-120"/>
              </a:rPr>
              <a:t>Campaigns Funded</a:t>
            </a:r>
            <a:endParaRPr lang="en-US" sz="1150" dirty="0"/>
          </a:p>
        </p:txBody>
      </p:sp>
      <p:sp>
        <p:nvSpPr>
          <p:cNvPr id="15" name="Text 11"/>
          <p:cNvSpPr/>
          <p:nvPr/>
        </p:nvSpPr>
        <p:spPr>
          <a:xfrm>
            <a:off x="2468880" y="2761488"/>
            <a:ext cx="2103120" cy="274320"/>
          </a:xfrm>
          <a:prstGeom prst="rect">
            <a:avLst/>
          </a:prstGeom>
          <a:noFill/>
          <a:ln/>
        </p:spPr>
        <p:txBody>
          <a:bodyPr wrap="square" rtlCol="0" anchor="ctr"/>
          <a:lstStyle/>
          <a:p>
            <a:pPr marL="0" indent="0" algn="ctr">
              <a:buNone/>
            </a:pPr>
            <a:r>
              <a:rPr lang="en-US" sz="950" i="1" dirty="0">
                <a:solidFill>
                  <a:srgbClr val="8FA4C8"/>
                </a:solidFill>
                <a:latin typeface="Calibri" pitchFamily="34" charset="0"/>
                <a:ea typeface="Calibri" pitchFamily="34" charset="-122"/>
                <a:cs typeface="Calibri" pitchFamily="34" charset="-120"/>
              </a:rPr>
              <a:t>12 active now</a:t>
            </a:r>
            <a:endParaRPr lang="en-US" sz="950" dirty="0"/>
          </a:p>
        </p:txBody>
      </p:sp>
      <p:sp>
        <p:nvSpPr>
          <p:cNvPr id="16" name="Shape 12"/>
          <p:cNvSpPr/>
          <p:nvPr/>
        </p:nvSpPr>
        <p:spPr>
          <a:xfrm>
            <a:off x="4709160" y="768096"/>
            <a:ext cx="2103120" cy="2578608"/>
          </a:xfrm>
          <a:prstGeom prst="rect">
            <a:avLst/>
          </a:prstGeom>
          <a:solidFill>
            <a:srgbClr val="1B3A6B"/>
          </a:solidFill>
          <a:ln w="6350">
            <a:solidFill>
              <a:srgbClr val="8FA4C8"/>
            </a:solidFill>
            <a:prstDash val="solid"/>
          </a:ln>
          <a:effectLst>
            <a:outerShdw blurRad="101600" dist="38100" dir="8100000" algn="bl" rotWithShape="0">
              <a:srgbClr val="000000">
                <a:alpha val="12000"/>
              </a:srgbClr>
            </a:outerShdw>
          </a:effectLst>
        </p:spPr>
      </p:sp>
      <p:sp>
        <p:nvSpPr>
          <p:cNvPr id="17" name="Shape 13"/>
          <p:cNvSpPr/>
          <p:nvPr/>
        </p:nvSpPr>
        <p:spPr>
          <a:xfrm>
            <a:off x="5394960" y="877824"/>
            <a:ext cx="731520" cy="731520"/>
          </a:xfrm>
          <a:prstGeom prst="ellipse">
            <a:avLst/>
          </a:prstGeom>
          <a:solidFill>
            <a:srgbClr val="FFFFFF">
              <a:alpha val="85000"/>
            </a:srgbClr>
          </a:solidFill>
          <a:ln w="12700">
            <a:solidFill>
              <a:srgbClr val="8FA4C8"/>
            </a:solidFill>
            <a:prstDash val="solid"/>
          </a:ln>
        </p:spPr>
      </p:sp>
      <p:pic>
        <p:nvPicPr>
          <p:cNvPr id="18" name="Image 2" descr="preencoded.png"/>
          <p:cNvPicPr>
            <a:picLocks noChangeAspect="1"/>
          </p:cNvPicPr>
          <p:nvPr/>
        </p:nvPicPr>
        <p:blipFill>
          <a:blip r:embed="rId5"/>
          <a:stretch>
            <a:fillRect/>
          </a:stretch>
        </p:blipFill>
        <p:spPr>
          <a:xfrm>
            <a:off x="5486400" y="950976"/>
            <a:ext cx="548640" cy="548640"/>
          </a:xfrm>
          <a:prstGeom prst="rect">
            <a:avLst/>
          </a:prstGeom>
        </p:spPr>
      </p:pic>
      <p:sp>
        <p:nvSpPr>
          <p:cNvPr id="19" name="Text 14"/>
          <p:cNvSpPr/>
          <p:nvPr/>
        </p:nvSpPr>
        <p:spPr>
          <a:xfrm>
            <a:off x="4709160" y="1664208"/>
            <a:ext cx="2103120" cy="731520"/>
          </a:xfrm>
          <a:prstGeom prst="rect">
            <a:avLst/>
          </a:prstGeom>
          <a:noFill/>
          <a:ln/>
        </p:spPr>
        <p:txBody>
          <a:bodyPr wrap="square" rtlCol="0" anchor="ctr"/>
          <a:lstStyle/>
          <a:p>
            <a:pPr marL="0" indent="0" algn="ctr">
              <a:buNone/>
            </a:pPr>
            <a:r>
              <a:rPr lang="en-US" sz="3800" b="1" dirty="0">
                <a:solidFill>
                  <a:srgbClr val="FFFFFF"/>
                </a:solidFill>
                <a:latin typeface="Calibri" pitchFamily="34" charset="0"/>
                <a:ea typeface="Calibri" pitchFamily="34" charset="-122"/>
                <a:cs typeface="Calibri" pitchFamily="34" charset="-120"/>
              </a:rPr>
              <a:t>85K+</a:t>
            </a:r>
            <a:endParaRPr lang="en-US" sz="3800" dirty="0"/>
          </a:p>
        </p:txBody>
      </p:sp>
      <p:sp>
        <p:nvSpPr>
          <p:cNvPr id="20" name="Text 15"/>
          <p:cNvSpPr/>
          <p:nvPr/>
        </p:nvSpPr>
        <p:spPr>
          <a:xfrm>
            <a:off x="4709160" y="2414016"/>
            <a:ext cx="2103120" cy="347472"/>
          </a:xfrm>
          <a:prstGeom prst="rect">
            <a:avLst/>
          </a:prstGeom>
          <a:noFill/>
          <a:ln/>
        </p:spPr>
        <p:txBody>
          <a:bodyPr wrap="square" rtlCol="0" anchor="ctr"/>
          <a:lstStyle/>
          <a:p>
            <a:pPr marL="0" indent="0" algn="ctr">
              <a:buNone/>
            </a:pPr>
            <a:r>
              <a:rPr lang="en-US" sz="1150" b="1" dirty="0">
                <a:solidFill>
                  <a:srgbClr val="C9972C"/>
                </a:solidFill>
                <a:latin typeface="Calibri" pitchFamily="34" charset="0"/>
                <a:ea typeface="Calibri" pitchFamily="34" charset="-122"/>
                <a:cs typeface="Calibri" pitchFamily="34" charset="-120"/>
              </a:rPr>
              <a:t>Registered Investors</a:t>
            </a:r>
            <a:endParaRPr lang="en-US" sz="1150" dirty="0"/>
          </a:p>
        </p:txBody>
      </p:sp>
      <p:sp>
        <p:nvSpPr>
          <p:cNvPr id="21" name="Text 16"/>
          <p:cNvSpPr/>
          <p:nvPr/>
        </p:nvSpPr>
        <p:spPr>
          <a:xfrm>
            <a:off x="4709160" y="2761488"/>
            <a:ext cx="2103120" cy="274320"/>
          </a:xfrm>
          <a:prstGeom prst="rect">
            <a:avLst/>
          </a:prstGeom>
          <a:noFill/>
          <a:ln/>
        </p:spPr>
        <p:txBody>
          <a:bodyPr wrap="square" rtlCol="0" anchor="ctr"/>
          <a:lstStyle/>
          <a:p>
            <a:pPr marL="0" indent="0" algn="ctr">
              <a:buNone/>
            </a:pPr>
            <a:r>
              <a:rPr lang="en-US" sz="950" i="1" dirty="0">
                <a:solidFill>
                  <a:srgbClr val="8FA4C8"/>
                </a:solidFill>
                <a:latin typeface="Calibri" pitchFamily="34" charset="0"/>
                <a:ea typeface="Calibri" pitchFamily="34" charset="-122"/>
                <a:cs typeface="Calibri" pitchFamily="34" charset="-120"/>
              </a:rPr>
              <a:t>retail &amp; qualified</a:t>
            </a:r>
            <a:endParaRPr lang="en-US" sz="950" dirty="0"/>
          </a:p>
        </p:txBody>
      </p:sp>
      <p:sp>
        <p:nvSpPr>
          <p:cNvPr id="22" name="Shape 17"/>
          <p:cNvSpPr/>
          <p:nvPr/>
        </p:nvSpPr>
        <p:spPr>
          <a:xfrm>
            <a:off x="6949440" y="768096"/>
            <a:ext cx="2103120" cy="2578608"/>
          </a:xfrm>
          <a:prstGeom prst="rect">
            <a:avLst/>
          </a:prstGeom>
          <a:solidFill>
            <a:srgbClr val="2E5DA8"/>
          </a:solidFill>
          <a:ln w="6350">
            <a:solidFill>
              <a:srgbClr val="8FA4C8"/>
            </a:solidFill>
            <a:prstDash val="solid"/>
          </a:ln>
          <a:effectLst>
            <a:outerShdw blurRad="101600" dist="38100" dir="8100000" algn="bl" rotWithShape="0">
              <a:srgbClr val="000000">
                <a:alpha val="12000"/>
              </a:srgbClr>
            </a:outerShdw>
          </a:effectLst>
        </p:spPr>
      </p:sp>
      <p:sp>
        <p:nvSpPr>
          <p:cNvPr id="23" name="Shape 18"/>
          <p:cNvSpPr/>
          <p:nvPr/>
        </p:nvSpPr>
        <p:spPr>
          <a:xfrm>
            <a:off x="7635240" y="877824"/>
            <a:ext cx="731520" cy="731520"/>
          </a:xfrm>
          <a:prstGeom prst="ellipse">
            <a:avLst/>
          </a:prstGeom>
          <a:solidFill>
            <a:srgbClr val="FFFFFF">
              <a:alpha val="85000"/>
            </a:srgbClr>
          </a:solidFill>
          <a:ln w="12700">
            <a:solidFill>
              <a:srgbClr val="8FA4C8"/>
            </a:solidFill>
            <a:prstDash val="solid"/>
          </a:ln>
        </p:spPr>
      </p:sp>
      <p:pic>
        <p:nvPicPr>
          <p:cNvPr id="24" name="Image 3" descr="preencoded.png"/>
          <p:cNvPicPr>
            <a:picLocks noChangeAspect="1"/>
          </p:cNvPicPr>
          <p:nvPr/>
        </p:nvPicPr>
        <p:blipFill>
          <a:blip r:embed="rId6"/>
          <a:stretch>
            <a:fillRect/>
          </a:stretch>
        </p:blipFill>
        <p:spPr>
          <a:xfrm>
            <a:off x="7726680" y="950976"/>
            <a:ext cx="548640" cy="548640"/>
          </a:xfrm>
          <a:prstGeom prst="rect">
            <a:avLst/>
          </a:prstGeom>
        </p:spPr>
      </p:pic>
      <p:sp>
        <p:nvSpPr>
          <p:cNvPr id="25" name="Text 19"/>
          <p:cNvSpPr/>
          <p:nvPr/>
        </p:nvSpPr>
        <p:spPr>
          <a:xfrm>
            <a:off x="6949440" y="1664208"/>
            <a:ext cx="2103120" cy="731520"/>
          </a:xfrm>
          <a:prstGeom prst="rect">
            <a:avLst/>
          </a:prstGeom>
          <a:noFill/>
          <a:ln/>
        </p:spPr>
        <p:txBody>
          <a:bodyPr wrap="square" rtlCol="0" anchor="ctr"/>
          <a:lstStyle/>
          <a:p>
            <a:pPr marL="0" indent="0" algn="ctr">
              <a:buNone/>
            </a:pPr>
            <a:r>
              <a:rPr lang="en-US" sz="3800" b="1" dirty="0">
                <a:solidFill>
                  <a:srgbClr val="FFFFFF"/>
                </a:solidFill>
                <a:latin typeface="Calibri" pitchFamily="34" charset="0"/>
                <a:ea typeface="Calibri" pitchFamily="34" charset="-122"/>
                <a:cs typeface="Calibri" pitchFamily="34" charset="-120"/>
              </a:rPr>
              <a:t>₺1.5bn</a:t>
            </a:r>
            <a:endParaRPr lang="en-US" sz="3800" dirty="0"/>
          </a:p>
        </p:txBody>
      </p:sp>
      <p:sp>
        <p:nvSpPr>
          <p:cNvPr id="26" name="Text 20"/>
          <p:cNvSpPr/>
          <p:nvPr/>
        </p:nvSpPr>
        <p:spPr>
          <a:xfrm>
            <a:off x="6949440" y="2414016"/>
            <a:ext cx="2103120" cy="347472"/>
          </a:xfrm>
          <a:prstGeom prst="rect">
            <a:avLst/>
          </a:prstGeom>
          <a:noFill/>
          <a:ln/>
        </p:spPr>
        <p:txBody>
          <a:bodyPr wrap="square" rtlCol="0" anchor="ctr"/>
          <a:lstStyle/>
          <a:p>
            <a:pPr marL="0" indent="0" algn="ctr">
              <a:buNone/>
            </a:pPr>
            <a:r>
              <a:rPr lang="en-US" sz="1150" b="1" dirty="0">
                <a:solidFill>
                  <a:srgbClr val="C9972C"/>
                </a:solidFill>
                <a:latin typeface="Calibri" pitchFamily="34" charset="0"/>
                <a:ea typeface="Calibri" pitchFamily="34" charset="-122"/>
                <a:cs typeface="Calibri" pitchFamily="34" charset="-120"/>
              </a:rPr>
              <a:t>Total Raised</a:t>
            </a:r>
            <a:endParaRPr lang="en-US" sz="1150" dirty="0"/>
          </a:p>
        </p:txBody>
      </p:sp>
      <p:sp>
        <p:nvSpPr>
          <p:cNvPr id="27" name="Text 21"/>
          <p:cNvSpPr/>
          <p:nvPr/>
        </p:nvSpPr>
        <p:spPr>
          <a:xfrm>
            <a:off x="6949440" y="2761488"/>
            <a:ext cx="2103120" cy="274320"/>
          </a:xfrm>
          <a:prstGeom prst="rect">
            <a:avLst/>
          </a:prstGeom>
          <a:noFill/>
          <a:ln/>
        </p:spPr>
        <p:txBody>
          <a:bodyPr wrap="square" rtlCol="0" anchor="ctr"/>
          <a:lstStyle/>
          <a:p>
            <a:pPr marL="0" indent="0" algn="ctr">
              <a:buNone/>
            </a:pPr>
            <a:r>
              <a:rPr lang="en-US" sz="950" i="1" dirty="0">
                <a:solidFill>
                  <a:srgbClr val="8FA4C8"/>
                </a:solidFill>
                <a:latin typeface="Calibri" pitchFamily="34" charset="0"/>
                <a:ea typeface="Calibri" pitchFamily="34" charset="-122"/>
                <a:cs typeface="Calibri" pitchFamily="34" charset="-120"/>
              </a:rPr>
              <a:t>since 2019</a:t>
            </a:r>
            <a:endParaRPr lang="en-US" sz="950" dirty="0"/>
          </a:p>
        </p:txBody>
      </p:sp>
      <p:sp>
        <p:nvSpPr>
          <p:cNvPr id="28" name="Shape 22"/>
          <p:cNvSpPr/>
          <p:nvPr/>
        </p:nvSpPr>
        <p:spPr>
          <a:xfrm>
            <a:off x="228600" y="3474720"/>
            <a:ext cx="8686800" cy="1115568"/>
          </a:xfrm>
          <a:prstGeom prst="rect">
            <a:avLst/>
          </a:prstGeom>
          <a:solidFill>
            <a:srgbClr val="1B3A6B"/>
          </a:solidFill>
          <a:ln w="6350">
            <a:solidFill>
              <a:srgbClr val="2E5DA8"/>
            </a:solidFill>
            <a:prstDash val="solid"/>
          </a:ln>
        </p:spPr>
      </p:sp>
      <p:sp>
        <p:nvSpPr>
          <p:cNvPr id="29" name="Shape 23"/>
          <p:cNvSpPr/>
          <p:nvPr/>
        </p:nvSpPr>
        <p:spPr>
          <a:xfrm>
            <a:off x="594360" y="3602736"/>
            <a:ext cx="402336" cy="402336"/>
          </a:xfrm>
          <a:prstGeom prst="ellipse">
            <a:avLst/>
          </a:prstGeom>
          <a:solidFill>
            <a:srgbClr val="C9972C"/>
          </a:solidFill>
          <a:ln w="12700">
            <a:solidFill>
              <a:srgbClr val="C9972C"/>
            </a:solidFill>
            <a:prstDash val="solid"/>
          </a:ln>
        </p:spPr>
      </p:sp>
      <p:sp>
        <p:nvSpPr>
          <p:cNvPr id="30" name="Text 24"/>
          <p:cNvSpPr/>
          <p:nvPr/>
        </p:nvSpPr>
        <p:spPr>
          <a:xfrm>
            <a:off x="429768" y="3607308"/>
            <a:ext cx="731520" cy="402336"/>
          </a:xfrm>
          <a:prstGeom prst="rect">
            <a:avLst/>
          </a:prstGeom>
          <a:noFill/>
          <a:ln/>
        </p:spPr>
        <p:txBody>
          <a:bodyPr wrap="square" rtlCol="0" anchor="ctr"/>
          <a:lstStyle/>
          <a:p>
            <a:pPr marL="0" indent="0" algn="ctr">
              <a:buNone/>
            </a:pPr>
            <a:r>
              <a:rPr lang="en-US" sz="1000" b="1" dirty="0">
                <a:solidFill>
                  <a:srgbClr val="0D2444"/>
                </a:solidFill>
                <a:latin typeface="Calibri" pitchFamily="34" charset="0"/>
                <a:ea typeface="Calibri" pitchFamily="34" charset="-122"/>
                <a:cs typeface="Calibri" pitchFamily="34" charset="-120"/>
              </a:rPr>
              <a:t>2017</a:t>
            </a:r>
            <a:endParaRPr lang="en-US" sz="1000" dirty="0"/>
          </a:p>
        </p:txBody>
      </p:sp>
      <p:sp>
        <p:nvSpPr>
          <p:cNvPr id="31" name="Text 25"/>
          <p:cNvSpPr/>
          <p:nvPr/>
        </p:nvSpPr>
        <p:spPr>
          <a:xfrm>
            <a:off x="320040" y="4059936"/>
            <a:ext cx="1143000" cy="438912"/>
          </a:xfrm>
          <a:prstGeom prst="rect">
            <a:avLst/>
          </a:prstGeom>
          <a:noFill/>
          <a:ln/>
        </p:spPr>
        <p:txBody>
          <a:bodyPr wrap="square" rtlCol="0" anchor="ctr"/>
          <a:lstStyle/>
          <a:p>
            <a:pPr marL="0" indent="0" algn="ctr">
              <a:lnSpc>
                <a:spcPct val="120000"/>
              </a:lnSpc>
              <a:buNone/>
            </a:pPr>
            <a:r>
              <a:rPr lang="en-US" sz="950" dirty="0">
                <a:solidFill>
                  <a:srgbClr val="E8EDF5"/>
                </a:solidFill>
                <a:latin typeface="Calibri" pitchFamily="34" charset="0"/>
                <a:ea typeface="Calibri" pitchFamily="34" charset="-122"/>
                <a:cs typeface="Calibri" pitchFamily="34" charset="-120"/>
              </a:rPr>
              <a:t>First law</a:t>
            </a:r>
            <a:endParaRPr lang="en-US" sz="950" dirty="0"/>
          </a:p>
        </p:txBody>
      </p:sp>
      <p:sp>
        <p:nvSpPr>
          <p:cNvPr id="32" name="Shape 26"/>
          <p:cNvSpPr/>
          <p:nvPr/>
        </p:nvSpPr>
        <p:spPr>
          <a:xfrm>
            <a:off x="996696" y="3803904"/>
            <a:ext cx="1691640" cy="0"/>
          </a:xfrm>
          <a:prstGeom prst="line">
            <a:avLst/>
          </a:prstGeom>
          <a:noFill/>
          <a:ln w="12700">
            <a:solidFill>
              <a:srgbClr val="8FA4C8"/>
            </a:solidFill>
            <a:prstDash val="dash"/>
          </a:ln>
        </p:spPr>
      </p:sp>
      <p:sp>
        <p:nvSpPr>
          <p:cNvPr id="33" name="Shape 27"/>
          <p:cNvSpPr/>
          <p:nvPr/>
        </p:nvSpPr>
        <p:spPr>
          <a:xfrm>
            <a:off x="2743200" y="3602736"/>
            <a:ext cx="402336" cy="402336"/>
          </a:xfrm>
          <a:prstGeom prst="ellipse">
            <a:avLst/>
          </a:prstGeom>
          <a:solidFill>
            <a:srgbClr val="C9972C"/>
          </a:solidFill>
          <a:ln w="12700">
            <a:solidFill>
              <a:srgbClr val="C9972C"/>
            </a:solidFill>
            <a:prstDash val="solid"/>
          </a:ln>
        </p:spPr>
      </p:sp>
      <p:sp>
        <p:nvSpPr>
          <p:cNvPr id="34" name="Text 28"/>
          <p:cNvSpPr/>
          <p:nvPr/>
        </p:nvSpPr>
        <p:spPr>
          <a:xfrm>
            <a:off x="2578608" y="3607308"/>
            <a:ext cx="731520" cy="402336"/>
          </a:xfrm>
          <a:prstGeom prst="rect">
            <a:avLst/>
          </a:prstGeom>
          <a:noFill/>
          <a:ln/>
        </p:spPr>
        <p:txBody>
          <a:bodyPr wrap="square" rtlCol="0" anchor="ctr"/>
          <a:lstStyle/>
          <a:p>
            <a:pPr marL="0" indent="0" algn="ctr">
              <a:buNone/>
            </a:pPr>
            <a:r>
              <a:rPr lang="en-US" sz="1000" b="1" dirty="0">
                <a:solidFill>
                  <a:srgbClr val="0D2444"/>
                </a:solidFill>
                <a:latin typeface="Calibri" pitchFamily="34" charset="0"/>
                <a:ea typeface="Calibri" pitchFamily="34" charset="-122"/>
                <a:cs typeface="Calibri" pitchFamily="34" charset="-120"/>
              </a:rPr>
              <a:t>2019</a:t>
            </a:r>
            <a:endParaRPr lang="en-US" sz="1000" dirty="0"/>
          </a:p>
        </p:txBody>
      </p:sp>
      <p:sp>
        <p:nvSpPr>
          <p:cNvPr id="35" name="Text 29"/>
          <p:cNvSpPr/>
          <p:nvPr/>
        </p:nvSpPr>
        <p:spPr>
          <a:xfrm>
            <a:off x="2468880" y="4059936"/>
            <a:ext cx="1143000" cy="438912"/>
          </a:xfrm>
          <a:prstGeom prst="rect">
            <a:avLst/>
          </a:prstGeom>
          <a:noFill/>
          <a:ln/>
        </p:spPr>
        <p:txBody>
          <a:bodyPr wrap="square" rtlCol="0" anchor="ctr"/>
          <a:lstStyle/>
          <a:p>
            <a:pPr marL="0" indent="0" algn="ctr">
              <a:lnSpc>
                <a:spcPct val="120000"/>
              </a:lnSpc>
              <a:buNone/>
            </a:pPr>
            <a:r>
              <a:rPr lang="en-US" sz="950" dirty="0">
                <a:solidFill>
                  <a:srgbClr val="E8EDF5"/>
                </a:solidFill>
                <a:latin typeface="Calibri" pitchFamily="34" charset="0"/>
                <a:ea typeface="Calibri" pitchFamily="34" charset="-122"/>
                <a:cs typeface="Calibri" pitchFamily="34" charset="-120"/>
              </a:rPr>
              <a:t>Equity rules +</a:t>
            </a:r>
            <a:endParaRPr lang="en-US" sz="950" dirty="0"/>
          </a:p>
          <a:p>
            <a:pPr marL="0" indent="0" algn="ctr">
              <a:lnSpc>
                <a:spcPct val="120000"/>
              </a:lnSpc>
              <a:buNone/>
            </a:pPr>
            <a:r>
              <a:rPr lang="en-US" sz="950" dirty="0">
                <a:solidFill>
                  <a:srgbClr val="E8EDF5"/>
                </a:solidFill>
                <a:latin typeface="Calibri" pitchFamily="34" charset="0"/>
                <a:ea typeface="Calibri" pitchFamily="34" charset="-122"/>
                <a:cs typeface="Calibri" pitchFamily="34" charset="-120"/>
              </a:rPr>
              <a:t>first platforms</a:t>
            </a:r>
            <a:endParaRPr lang="en-US" sz="950" dirty="0"/>
          </a:p>
        </p:txBody>
      </p:sp>
      <p:sp>
        <p:nvSpPr>
          <p:cNvPr id="36" name="Shape 30"/>
          <p:cNvSpPr/>
          <p:nvPr/>
        </p:nvSpPr>
        <p:spPr>
          <a:xfrm>
            <a:off x="3145536" y="3803904"/>
            <a:ext cx="1691640" cy="0"/>
          </a:xfrm>
          <a:prstGeom prst="line">
            <a:avLst/>
          </a:prstGeom>
          <a:noFill/>
          <a:ln w="12700">
            <a:solidFill>
              <a:srgbClr val="8FA4C8"/>
            </a:solidFill>
            <a:prstDash val="dash"/>
          </a:ln>
        </p:spPr>
      </p:sp>
      <p:sp>
        <p:nvSpPr>
          <p:cNvPr id="37" name="Shape 31"/>
          <p:cNvSpPr/>
          <p:nvPr/>
        </p:nvSpPr>
        <p:spPr>
          <a:xfrm>
            <a:off x="4892040" y="3602736"/>
            <a:ext cx="402336" cy="402336"/>
          </a:xfrm>
          <a:prstGeom prst="ellipse">
            <a:avLst/>
          </a:prstGeom>
          <a:solidFill>
            <a:srgbClr val="C9972C"/>
          </a:solidFill>
          <a:ln w="12700">
            <a:solidFill>
              <a:srgbClr val="C9972C"/>
            </a:solidFill>
            <a:prstDash val="solid"/>
          </a:ln>
        </p:spPr>
      </p:sp>
      <p:sp>
        <p:nvSpPr>
          <p:cNvPr id="38" name="Text 32"/>
          <p:cNvSpPr/>
          <p:nvPr/>
        </p:nvSpPr>
        <p:spPr>
          <a:xfrm>
            <a:off x="4727448" y="3607308"/>
            <a:ext cx="731520" cy="402336"/>
          </a:xfrm>
          <a:prstGeom prst="rect">
            <a:avLst/>
          </a:prstGeom>
          <a:noFill/>
          <a:ln/>
        </p:spPr>
        <p:txBody>
          <a:bodyPr wrap="square" rtlCol="0" anchor="ctr"/>
          <a:lstStyle/>
          <a:p>
            <a:pPr marL="0" indent="0" algn="ctr">
              <a:buNone/>
            </a:pPr>
            <a:r>
              <a:rPr lang="en-US" sz="1000" b="1" dirty="0">
                <a:solidFill>
                  <a:srgbClr val="0D2444"/>
                </a:solidFill>
                <a:latin typeface="Calibri" pitchFamily="34" charset="0"/>
                <a:ea typeface="Calibri" pitchFamily="34" charset="-122"/>
                <a:cs typeface="Calibri" pitchFamily="34" charset="-120"/>
              </a:rPr>
              <a:t>2021</a:t>
            </a:r>
            <a:endParaRPr lang="en-US" sz="1000" dirty="0"/>
          </a:p>
        </p:txBody>
      </p:sp>
      <p:sp>
        <p:nvSpPr>
          <p:cNvPr id="39" name="Text 33"/>
          <p:cNvSpPr/>
          <p:nvPr/>
        </p:nvSpPr>
        <p:spPr>
          <a:xfrm>
            <a:off x="4617720" y="4059936"/>
            <a:ext cx="1143000" cy="438912"/>
          </a:xfrm>
          <a:prstGeom prst="rect">
            <a:avLst/>
          </a:prstGeom>
          <a:noFill/>
          <a:ln/>
        </p:spPr>
        <p:txBody>
          <a:bodyPr wrap="square" rtlCol="0" anchor="ctr"/>
          <a:lstStyle/>
          <a:p>
            <a:pPr marL="0" indent="0" algn="ctr">
              <a:lnSpc>
                <a:spcPct val="120000"/>
              </a:lnSpc>
              <a:buNone/>
            </a:pPr>
            <a:r>
              <a:rPr lang="en-US" sz="950" dirty="0">
                <a:solidFill>
                  <a:srgbClr val="E8EDF5"/>
                </a:solidFill>
                <a:latin typeface="Calibri" pitchFamily="34" charset="0"/>
                <a:ea typeface="Calibri" pitchFamily="34" charset="-122"/>
                <a:cs typeface="Calibri" pitchFamily="34" charset="-120"/>
              </a:rPr>
              <a:t>Debt-based</a:t>
            </a:r>
            <a:endParaRPr lang="en-US" sz="950" dirty="0"/>
          </a:p>
          <a:p>
            <a:pPr marL="0" indent="0" algn="ctr">
              <a:lnSpc>
                <a:spcPct val="120000"/>
              </a:lnSpc>
              <a:buNone/>
            </a:pPr>
            <a:r>
              <a:rPr lang="en-US" sz="950" dirty="0">
                <a:solidFill>
                  <a:srgbClr val="E8EDF5"/>
                </a:solidFill>
                <a:latin typeface="Calibri" pitchFamily="34" charset="0"/>
                <a:ea typeface="Calibri" pitchFamily="34" charset="-122"/>
                <a:cs typeface="Calibri" pitchFamily="34" charset="-120"/>
              </a:rPr>
              <a:t>added</a:t>
            </a:r>
            <a:endParaRPr lang="en-US" sz="950" dirty="0"/>
          </a:p>
        </p:txBody>
      </p:sp>
      <p:sp>
        <p:nvSpPr>
          <p:cNvPr id="40" name="Shape 34"/>
          <p:cNvSpPr/>
          <p:nvPr/>
        </p:nvSpPr>
        <p:spPr>
          <a:xfrm>
            <a:off x="5294376" y="3803904"/>
            <a:ext cx="1691640" cy="0"/>
          </a:xfrm>
          <a:prstGeom prst="line">
            <a:avLst/>
          </a:prstGeom>
          <a:noFill/>
          <a:ln w="12700">
            <a:solidFill>
              <a:srgbClr val="8FA4C8"/>
            </a:solidFill>
            <a:prstDash val="dash"/>
          </a:ln>
        </p:spPr>
      </p:sp>
      <p:sp>
        <p:nvSpPr>
          <p:cNvPr id="41" name="Shape 35"/>
          <p:cNvSpPr/>
          <p:nvPr/>
        </p:nvSpPr>
        <p:spPr>
          <a:xfrm>
            <a:off x="7040880" y="3602736"/>
            <a:ext cx="402336" cy="402336"/>
          </a:xfrm>
          <a:prstGeom prst="ellipse">
            <a:avLst/>
          </a:prstGeom>
          <a:solidFill>
            <a:srgbClr val="C9972C"/>
          </a:solidFill>
          <a:ln w="12700">
            <a:solidFill>
              <a:srgbClr val="C9972C"/>
            </a:solidFill>
            <a:prstDash val="solid"/>
          </a:ln>
        </p:spPr>
      </p:sp>
      <p:sp>
        <p:nvSpPr>
          <p:cNvPr id="42" name="Text 36"/>
          <p:cNvSpPr/>
          <p:nvPr/>
        </p:nvSpPr>
        <p:spPr>
          <a:xfrm>
            <a:off x="6876288" y="3607308"/>
            <a:ext cx="731520" cy="402336"/>
          </a:xfrm>
          <a:prstGeom prst="rect">
            <a:avLst/>
          </a:prstGeom>
          <a:noFill/>
          <a:ln/>
        </p:spPr>
        <p:txBody>
          <a:bodyPr wrap="square" rtlCol="0" anchor="ctr"/>
          <a:lstStyle/>
          <a:p>
            <a:pPr marL="0" indent="0" algn="ctr">
              <a:buNone/>
            </a:pPr>
            <a:r>
              <a:rPr lang="en-US" sz="1000" b="1" dirty="0">
                <a:solidFill>
                  <a:srgbClr val="0D2444"/>
                </a:solidFill>
                <a:latin typeface="Calibri" pitchFamily="34" charset="0"/>
                <a:ea typeface="Calibri" pitchFamily="34" charset="-122"/>
                <a:cs typeface="Calibri" pitchFamily="34" charset="-120"/>
              </a:rPr>
              <a:t>2025</a:t>
            </a:r>
            <a:endParaRPr lang="en-US" sz="1000" dirty="0"/>
          </a:p>
        </p:txBody>
      </p:sp>
      <p:sp>
        <p:nvSpPr>
          <p:cNvPr id="43" name="Text 37"/>
          <p:cNvSpPr/>
          <p:nvPr/>
        </p:nvSpPr>
        <p:spPr>
          <a:xfrm>
            <a:off x="6766560" y="4059936"/>
            <a:ext cx="1143000" cy="438912"/>
          </a:xfrm>
          <a:prstGeom prst="rect">
            <a:avLst/>
          </a:prstGeom>
          <a:noFill/>
          <a:ln/>
        </p:spPr>
        <p:txBody>
          <a:bodyPr wrap="square" rtlCol="0" anchor="ctr"/>
          <a:lstStyle/>
          <a:p>
            <a:pPr marL="0" indent="0" algn="ctr">
              <a:lnSpc>
                <a:spcPct val="120000"/>
              </a:lnSpc>
              <a:buNone/>
            </a:pPr>
            <a:r>
              <a:rPr lang="en-US" sz="950" dirty="0">
                <a:solidFill>
                  <a:srgbClr val="E8EDF5"/>
                </a:solidFill>
                <a:latin typeface="Calibri" pitchFamily="34" charset="0"/>
                <a:ea typeface="Calibri" pitchFamily="34" charset="-122"/>
                <a:cs typeface="Calibri" pitchFamily="34" charset="-120"/>
              </a:rPr>
              <a:t>19+5 platforms</a:t>
            </a:r>
            <a:endParaRPr lang="en-US" sz="950" dirty="0"/>
          </a:p>
          <a:p>
            <a:pPr marL="0" indent="0" algn="ctr">
              <a:lnSpc>
                <a:spcPct val="120000"/>
              </a:lnSpc>
              <a:buNone/>
            </a:pPr>
            <a:r>
              <a:rPr lang="en-US" sz="950" dirty="0">
                <a:solidFill>
                  <a:srgbClr val="E8EDF5"/>
                </a:solidFill>
                <a:latin typeface="Calibri" pitchFamily="34" charset="0"/>
                <a:ea typeface="Calibri" pitchFamily="34" charset="-122"/>
                <a:cs typeface="Calibri" pitchFamily="34" charset="-120"/>
              </a:rPr>
              <a:t>₺1.5bn raised</a:t>
            </a:r>
            <a:endParaRPr lang="en-US" sz="950" dirty="0"/>
          </a:p>
        </p:txBody>
      </p:sp>
      <p:sp>
        <p:nvSpPr>
          <p:cNvPr id="44" name="Shape 38"/>
          <p:cNvSpPr/>
          <p:nvPr/>
        </p:nvSpPr>
        <p:spPr>
          <a:xfrm>
            <a:off x="0" y="4800600"/>
            <a:ext cx="9144000" cy="342900"/>
          </a:xfrm>
          <a:prstGeom prst="rect">
            <a:avLst/>
          </a:prstGeom>
          <a:solidFill>
            <a:srgbClr val="0D2444"/>
          </a:solidFill>
          <a:ln w="12700">
            <a:solidFill>
              <a:srgbClr val="0D2444"/>
            </a:solidFill>
            <a:prstDash val="solid"/>
          </a:ln>
        </p:spPr>
      </p:sp>
      <p:sp>
        <p:nvSpPr>
          <p:cNvPr id="45" name="Text 39"/>
          <p:cNvSpPr/>
          <p:nvPr/>
        </p:nvSpPr>
        <p:spPr>
          <a:xfrm>
            <a:off x="274320" y="4818888"/>
            <a:ext cx="4572000" cy="301752"/>
          </a:xfrm>
          <a:prstGeom prst="rect">
            <a:avLst/>
          </a:prstGeom>
          <a:noFill/>
          <a:ln/>
        </p:spPr>
        <p:txBody>
          <a:bodyPr wrap="square" rtlCol="0" anchor="ctr"/>
          <a:lstStyle/>
          <a:p>
            <a:pPr marL="0" indent="0">
              <a:buNone/>
            </a:pPr>
            <a:r>
              <a:rPr lang="en-US" sz="900" dirty="0">
                <a:solidFill>
                  <a:srgbClr val="8FA4C8"/>
                </a:solidFill>
                <a:latin typeface="Calibri" pitchFamily="34" charset="0"/>
                <a:ea typeface="Calibri" pitchFamily="34" charset="-122"/>
                <a:cs typeface="Calibri" pitchFamily="34" charset="-120"/>
              </a:rPr>
              <a:t>Capital Markets Board of Türkiye</a:t>
            </a:r>
            <a:endParaRPr lang="en-US" sz="900" dirty="0"/>
          </a:p>
        </p:txBody>
      </p:sp>
      <p:sp>
        <p:nvSpPr>
          <p:cNvPr id="46" name="Text 40"/>
          <p:cNvSpPr/>
          <p:nvPr/>
        </p:nvSpPr>
        <p:spPr>
          <a:xfrm>
            <a:off x="4572000" y="4818888"/>
            <a:ext cx="4297680" cy="301752"/>
          </a:xfrm>
          <a:prstGeom prst="rect">
            <a:avLst/>
          </a:prstGeom>
          <a:noFill/>
          <a:ln/>
        </p:spPr>
        <p:txBody>
          <a:bodyPr wrap="square" rtlCol="0" anchor="ctr"/>
          <a:lstStyle/>
          <a:p>
            <a:pPr marL="0" indent="0" algn="r">
              <a:buNone/>
            </a:pPr>
            <a:r>
              <a:rPr lang="en-US" sz="900" b="1" dirty="0">
                <a:solidFill>
                  <a:srgbClr val="C9972C"/>
                </a:solidFill>
                <a:latin typeface="Calibri" pitchFamily="34" charset="0"/>
                <a:ea typeface="Calibri" pitchFamily="34" charset="-122"/>
                <a:cs typeface="Calibri" pitchFamily="34" charset="-120"/>
              </a:rPr>
              <a:t>Communiqué III–35/A.2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972C"/>
          </a:solidFill>
          <a:ln w="12700">
            <a:solidFill>
              <a:srgbClr val="C9972C"/>
            </a:solidFill>
            <a:prstDash val="solid"/>
          </a:ln>
        </p:spPr>
      </p:sp>
      <p:sp>
        <p:nvSpPr>
          <p:cNvPr id="3" name="Text 1"/>
          <p:cNvSpPr/>
          <p:nvPr/>
        </p:nvSpPr>
        <p:spPr>
          <a:xfrm>
            <a:off x="365760" y="109728"/>
            <a:ext cx="8412480" cy="621792"/>
          </a:xfrm>
          <a:prstGeom prst="rect">
            <a:avLst/>
          </a:prstGeom>
          <a:noFill/>
          <a:ln/>
        </p:spPr>
        <p:txBody>
          <a:bodyPr wrap="square" rtlCol="0" anchor="ctr"/>
          <a:lstStyle/>
          <a:p>
            <a:pPr marL="0" indent="0">
              <a:buNone/>
            </a:pPr>
            <a:r>
              <a:rPr lang="en-US" sz="2700" b="1" dirty="0">
                <a:solidFill>
                  <a:srgbClr val="1B3A6B"/>
                </a:solidFill>
                <a:latin typeface="Calibri" pitchFamily="34" charset="0"/>
                <a:ea typeface="Calibri" pitchFamily="34" charset="-122"/>
                <a:cs typeface="Calibri" pitchFamily="34" charset="-120"/>
              </a:rPr>
              <a:t>The Regulatory Framework at a Glance</a:t>
            </a:r>
            <a:endParaRPr lang="en-US" sz="2700" dirty="0"/>
          </a:p>
        </p:txBody>
      </p:sp>
      <p:sp>
        <p:nvSpPr>
          <p:cNvPr id="4" name="Text 2"/>
          <p:cNvSpPr/>
          <p:nvPr/>
        </p:nvSpPr>
        <p:spPr>
          <a:xfrm>
            <a:off x="365760" y="713232"/>
            <a:ext cx="8412480" cy="256032"/>
          </a:xfrm>
          <a:prstGeom prst="rect">
            <a:avLst/>
          </a:prstGeom>
          <a:noFill/>
          <a:ln/>
        </p:spPr>
        <p:txBody>
          <a:bodyPr wrap="square" rtlCol="0" anchor="ctr"/>
          <a:lstStyle/>
          <a:p>
            <a:pPr marL="0" indent="0">
              <a:buNone/>
            </a:pPr>
            <a:r>
              <a:rPr lang="en-US" sz="1200" i="1" dirty="0">
                <a:solidFill>
                  <a:srgbClr val="2E5DA8"/>
                </a:solidFill>
                <a:latin typeface="Calibri" pitchFamily="34" charset="0"/>
                <a:ea typeface="Calibri" pitchFamily="34" charset="-122"/>
                <a:cs typeface="Calibri" pitchFamily="34" charset="-120"/>
              </a:rPr>
              <a:t>Communiqué III–35/A.2 governs both equity-based and debt-based crowdfunding</a:t>
            </a:r>
            <a:endParaRPr lang="en-US" sz="1200" dirty="0"/>
          </a:p>
        </p:txBody>
      </p:sp>
      <p:sp>
        <p:nvSpPr>
          <p:cNvPr id="5" name="Shape 3"/>
          <p:cNvSpPr/>
          <p:nvPr/>
        </p:nvSpPr>
        <p:spPr>
          <a:xfrm>
            <a:off x="365760" y="950976"/>
            <a:ext cx="8412480" cy="0"/>
          </a:xfrm>
          <a:prstGeom prst="line">
            <a:avLst/>
          </a:prstGeom>
          <a:noFill/>
          <a:ln w="12700">
            <a:solidFill>
              <a:srgbClr val="E8EDF5"/>
            </a:solidFill>
            <a:prstDash val="solid"/>
          </a:ln>
        </p:spPr>
      </p:sp>
      <p:sp>
        <p:nvSpPr>
          <p:cNvPr id="6" name="Shape 4"/>
          <p:cNvSpPr/>
          <p:nvPr/>
        </p:nvSpPr>
        <p:spPr>
          <a:xfrm>
            <a:off x="320040" y="1005840"/>
            <a:ext cx="4160520" cy="530352"/>
          </a:xfrm>
          <a:prstGeom prst="rect">
            <a:avLst/>
          </a:prstGeom>
          <a:solidFill>
            <a:srgbClr val="1B3A6B"/>
          </a:solidFill>
          <a:ln w="12700">
            <a:solidFill>
              <a:srgbClr val="1B3A6B"/>
            </a:solidFill>
            <a:prstDash val="solid"/>
          </a:ln>
        </p:spPr>
      </p:sp>
      <p:pic>
        <p:nvPicPr>
          <p:cNvPr id="7" name="Image 0" descr="preencoded.png"/>
          <p:cNvPicPr>
            <a:picLocks noChangeAspect="1"/>
          </p:cNvPicPr>
          <p:nvPr/>
        </p:nvPicPr>
        <p:blipFill>
          <a:blip r:embed="rId3"/>
          <a:stretch>
            <a:fillRect/>
          </a:stretch>
        </p:blipFill>
        <p:spPr>
          <a:xfrm>
            <a:off x="402336" y="1060704"/>
            <a:ext cx="402336" cy="402336"/>
          </a:xfrm>
          <a:prstGeom prst="rect">
            <a:avLst/>
          </a:prstGeom>
        </p:spPr>
      </p:pic>
      <p:sp>
        <p:nvSpPr>
          <p:cNvPr id="8" name="Text 5"/>
          <p:cNvSpPr/>
          <p:nvPr/>
        </p:nvSpPr>
        <p:spPr>
          <a:xfrm>
            <a:off x="859536" y="1005840"/>
            <a:ext cx="3566160" cy="530352"/>
          </a:xfrm>
          <a:prstGeom prst="rect">
            <a:avLst/>
          </a:prstGeom>
          <a:noFill/>
          <a:ln/>
        </p:spPr>
        <p:txBody>
          <a:bodyPr wrap="square" rtlCol="0" anchor="ctr"/>
          <a:lstStyle/>
          <a:p>
            <a:pPr marL="0" indent="0">
              <a:buNone/>
            </a:pPr>
            <a:r>
              <a:rPr lang="en-US" sz="1350" b="1" dirty="0">
                <a:solidFill>
                  <a:srgbClr val="FFFFFF"/>
                </a:solidFill>
                <a:latin typeface="Calibri" pitchFamily="34" charset="0"/>
                <a:ea typeface="Calibri" pitchFamily="34" charset="-122"/>
                <a:cs typeface="Calibri" pitchFamily="34" charset="-120"/>
              </a:rPr>
              <a:t>EQUITY-BASED  ·  Investors get shares</a:t>
            </a:r>
            <a:endParaRPr lang="en-US" sz="1350" dirty="0"/>
          </a:p>
        </p:txBody>
      </p:sp>
      <p:sp>
        <p:nvSpPr>
          <p:cNvPr id="9" name="Shape 6"/>
          <p:cNvSpPr/>
          <p:nvPr/>
        </p:nvSpPr>
        <p:spPr>
          <a:xfrm>
            <a:off x="320040" y="1572768"/>
            <a:ext cx="4160520" cy="493776"/>
          </a:xfrm>
          <a:prstGeom prst="rect">
            <a:avLst/>
          </a:prstGeom>
          <a:solidFill>
            <a:srgbClr val="E8EDF5"/>
          </a:solidFill>
          <a:ln w="6350">
            <a:solidFill>
              <a:srgbClr val="E8EDF5"/>
            </a:solidFill>
            <a:prstDash val="solid"/>
          </a:ln>
        </p:spPr>
      </p:sp>
      <p:pic>
        <p:nvPicPr>
          <p:cNvPr id="10" name="Image 1" descr="preencoded.png"/>
          <p:cNvPicPr>
            <a:picLocks noChangeAspect="1"/>
          </p:cNvPicPr>
          <p:nvPr/>
        </p:nvPicPr>
        <p:blipFill>
          <a:blip r:embed="rId4"/>
          <a:stretch>
            <a:fillRect/>
          </a:stretch>
        </p:blipFill>
        <p:spPr>
          <a:xfrm>
            <a:off x="402336" y="1709928"/>
            <a:ext cx="182880" cy="182880"/>
          </a:xfrm>
          <a:prstGeom prst="rect">
            <a:avLst/>
          </a:prstGeom>
        </p:spPr>
      </p:pic>
      <p:sp>
        <p:nvSpPr>
          <p:cNvPr id="11" name="Text 7"/>
          <p:cNvSpPr/>
          <p:nvPr/>
        </p:nvSpPr>
        <p:spPr>
          <a:xfrm>
            <a:off x="640080" y="1591056"/>
            <a:ext cx="3767328" cy="475488"/>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Capital increase only — no secondary share sales</a:t>
            </a:r>
            <a:endParaRPr lang="en-US" sz="1050" dirty="0"/>
          </a:p>
        </p:txBody>
      </p:sp>
      <p:sp>
        <p:nvSpPr>
          <p:cNvPr id="12" name="Shape 8"/>
          <p:cNvSpPr/>
          <p:nvPr/>
        </p:nvSpPr>
        <p:spPr>
          <a:xfrm>
            <a:off x="320040" y="2103120"/>
            <a:ext cx="4160520" cy="493776"/>
          </a:xfrm>
          <a:prstGeom prst="rect">
            <a:avLst/>
          </a:prstGeom>
          <a:solidFill>
            <a:srgbClr val="FFFFFF"/>
          </a:solidFill>
          <a:ln w="6350">
            <a:solidFill>
              <a:srgbClr val="E8EDF5"/>
            </a:solidFill>
            <a:prstDash val="solid"/>
          </a:ln>
        </p:spPr>
      </p:sp>
      <p:pic>
        <p:nvPicPr>
          <p:cNvPr id="13" name="Image 2" descr="preencoded.png"/>
          <p:cNvPicPr>
            <a:picLocks noChangeAspect="1"/>
          </p:cNvPicPr>
          <p:nvPr/>
        </p:nvPicPr>
        <p:blipFill>
          <a:blip r:embed="rId4"/>
          <a:stretch>
            <a:fillRect/>
          </a:stretch>
        </p:blipFill>
        <p:spPr>
          <a:xfrm>
            <a:off x="402336" y="2240280"/>
            <a:ext cx="182880" cy="182880"/>
          </a:xfrm>
          <a:prstGeom prst="rect">
            <a:avLst/>
          </a:prstGeom>
        </p:spPr>
      </p:pic>
      <p:sp>
        <p:nvSpPr>
          <p:cNvPr id="14" name="Text 9"/>
          <p:cNvSpPr/>
          <p:nvPr/>
        </p:nvSpPr>
        <p:spPr>
          <a:xfrm>
            <a:off x="640080" y="2121408"/>
            <a:ext cx="3767328" cy="475488"/>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Max 2 campaigns per year</a:t>
            </a:r>
            <a:endParaRPr lang="en-US" sz="1050" dirty="0"/>
          </a:p>
        </p:txBody>
      </p:sp>
      <p:sp>
        <p:nvSpPr>
          <p:cNvPr id="15" name="Shape 10"/>
          <p:cNvSpPr/>
          <p:nvPr/>
        </p:nvSpPr>
        <p:spPr>
          <a:xfrm>
            <a:off x="320040" y="2633472"/>
            <a:ext cx="4160520" cy="493776"/>
          </a:xfrm>
          <a:prstGeom prst="rect">
            <a:avLst/>
          </a:prstGeom>
          <a:solidFill>
            <a:srgbClr val="E8EDF5"/>
          </a:solidFill>
          <a:ln w="6350">
            <a:solidFill>
              <a:srgbClr val="E8EDF5"/>
            </a:solidFill>
            <a:prstDash val="solid"/>
          </a:ln>
        </p:spPr>
      </p:sp>
      <p:pic>
        <p:nvPicPr>
          <p:cNvPr id="16" name="Image 3" descr="preencoded.png"/>
          <p:cNvPicPr>
            <a:picLocks noChangeAspect="1"/>
          </p:cNvPicPr>
          <p:nvPr/>
        </p:nvPicPr>
        <p:blipFill>
          <a:blip r:embed="rId4"/>
          <a:stretch>
            <a:fillRect/>
          </a:stretch>
        </p:blipFill>
        <p:spPr>
          <a:xfrm>
            <a:off x="402336" y="2770632"/>
            <a:ext cx="182880" cy="182880"/>
          </a:xfrm>
          <a:prstGeom prst="rect">
            <a:avLst/>
          </a:prstGeom>
        </p:spPr>
      </p:pic>
      <p:sp>
        <p:nvSpPr>
          <p:cNvPr id="17" name="Text 11"/>
          <p:cNvSpPr/>
          <p:nvPr/>
        </p:nvSpPr>
        <p:spPr>
          <a:xfrm>
            <a:off x="640080" y="2651760"/>
            <a:ext cx="3767328" cy="475488"/>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Qualified investors: min 5% for large campaigns</a:t>
            </a:r>
            <a:endParaRPr lang="en-US" sz="1050" dirty="0"/>
          </a:p>
        </p:txBody>
      </p:sp>
      <p:sp>
        <p:nvSpPr>
          <p:cNvPr id="18" name="Shape 12"/>
          <p:cNvSpPr/>
          <p:nvPr/>
        </p:nvSpPr>
        <p:spPr>
          <a:xfrm>
            <a:off x="320040" y="3163824"/>
            <a:ext cx="4160520" cy="493776"/>
          </a:xfrm>
          <a:prstGeom prst="rect">
            <a:avLst/>
          </a:prstGeom>
          <a:solidFill>
            <a:srgbClr val="FFFFFF"/>
          </a:solidFill>
          <a:ln w="6350">
            <a:solidFill>
              <a:srgbClr val="E8EDF5"/>
            </a:solidFill>
            <a:prstDash val="solid"/>
          </a:ln>
        </p:spPr>
      </p:sp>
      <p:pic>
        <p:nvPicPr>
          <p:cNvPr id="19" name="Image 4" descr="preencoded.png"/>
          <p:cNvPicPr>
            <a:picLocks noChangeAspect="1"/>
          </p:cNvPicPr>
          <p:nvPr/>
        </p:nvPicPr>
        <p:blipFill>
          <a:blip r:embed="rId4"/>
          <a:stretch>
            <a:fillRect/>
          </a:stretch>
        </p:blipFill>
        <p:spPr>
          <a:xfrm>
            <a:off x="402336" y="3300984"/>
            <a:ext cx="182880" cy="182880"/>
          </a:xfrm>
          <a:prstGeom prst="rect">
            <a:avLst/>
          </a:prstGeom>
        </p:spPr>
      </p:pic>
      <p:sp>
        <p:nvSpPr>
          <p:cNvPr id="20" name="Text 13"/>
          <p:cNvSpPr/>
          <p:nvPr/>
        </p:nvSpPr>
        <p:spPr>
          <a:xfrm>
            <a:off x="640080" y="3182112"/>
            <a:ext cx="3767328" cy="475488"/>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+20% oversubscription allowed within ceiling</a:t>
            </a:r>
            <a:endParaRPr lang="en-US" sz="1050" dirty="0"/>
          </a:p>
        </p:txBody>
      </p:sp>
      <p:sp>
        <p:nvSpPr>
          <p:cNvPr id="21" name="Shape 14"/>
          <p:cNvSpPr/>
          <p:nvPr/>
        </p:nvSpPr>
        <p:spPr>
          <a:xfrm>
            <a:off x="320040" y="3694176"/>
            <a:ext cx="4160520" cy="493776"/>
          </a:xfrm>
          <a:prstGeom prst="rect">
            <a:avLst/>
          </a:prstGeom>
          <a:solidFill>
            <a:srgbClr val="E8EDF5"/>
          </a:solidFill>
          <a:ln w="6350">
            <a:solidFill>
              <a:srgbClr val="E8EDF5"/>
            </a:solidFill>
            <a:prstDash val="solid"/>
          </a:ln>
        </p:spPr>
      </p:sp>
      <p:pic>
        <p:nvPicPr>
          <p:cNvPr id="22" name="Image 5" descr="preencoded.png"/>
          <p:cNvPicPr>
            <a:picLocks noChangeAspect="1"/>
          </p:cNvPicPr>
          <p:nvPr/>
        </p:nvPicPr>
        <p:blipFill>
          <a:blip r:embed="rId4"/>
          <a:stretch>
            <a:fillRect/>
          </a:stretch>
        </p:blipFill>
        <p:spPr>
          <a:xfrm>
            <a:off x="402336" y="3831336"/>
            <a:ext cx="182880" cy="182880"/>
          </a:xfrm>
          <a:prstGeom prst="rect">
            <a:avLst/>
          </a:prstGeom>
        </p:spPr>
      </p:pic>
      <p:sp>
        <p:nvSpPr>
          <p:cNvPr id="23" name="Text 15"/>
          <p:cNvSpPr/>
          <p:nvPr/>
        </p:nvSpPr>
        <p:spPr>
          <a:xfrm>
            <a:off x="640080" y="3712464"/>
            <a:ext cx="3767328" cy="475488"/>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Joint-stock company required within 90 days</a:t>
            </a:r>
            <a:endParaRPr lang="en-US" sz="1050" dirty="0"/>
          </a:p>
        </p:txBody>
      </p:sp>
      <p:sp>
        <p:nvSpPr>
          <p:cNvPr id="24" name="Shape 16"/>
          <p:cNvSpPr/>
          <p:nvPr/>
        </p:nvSpPr>
        <p:spPr>
          <a:xfrm>
            <a:off x="4663440" y="1005840"/>
            <a:ext cx="4160520" cy="530352"/>
          </a:xfrm>
          <a:prstGeom prst="rect">
            <a:avLst/>
          </a:prstGeom>
          <a:solidFill>
            <a:srgbClr val="2E5DA8"/>
          </a:solidFill>
          <a:ln w="12700">
            <a:solidFill>
              <a:srgbClr val="2E5DA8"/>
            </a:solidFill>
            <a:prstDash val="solid"/>
          </a:ln>
        </p:spPr>
      </p:sp>
      <p:pic>
        <p:nvPicPr>
          <p:cNvPr id="25" name="Image 6" descr="preencoded.png"/>
          <p:cNvPicPr>
            <a:picLocks noChangeAspect="1"/>
          </p:cNvPicPr>
          <p:nvPr/>
        </p:nvPicPr>
        <p:blipFill>
          <a:blip r:embed="rId5"/>
          <a:stretch>
            <a:fillRect/>
          </a:stretch>
        </p:blipFill>
        <p:spPr>
          <a:xfrm>
            <a:off x="4736592" y="1060704"/>
            <a:ext cx="402336" cy="402336"/>
          </a:xfrm>
          <a:prstGeom prst="rect">
            <a:avLst/>
          </a:prstGeom>
        </p:spPr>
      </p:pic>
      <p:sp>
        <p:nvSpPr>
          <p:cNvPr id="26" name="Text 17"/>
          <p:cNvSpPr/>
          <p:nvPr/>
        </p:nvSpPr>
        <p:spPr>
          <a:xfrm>
            <a:off x="5193792" y="1005840"/>
            <a:ext cx="3566160" cy="530352"/>
          </a:xfrm>
          <a:prstGeom prst="rect">
            <a:avLst/>
          </a:prstGeom>
          <a:noFill/>
          <a:ln/>
        </p:spPr>
        <p:txBody>
          <a:bodyPr wrap="square" rtlCol="0" anchor="ctr"/>
          <a:lstStyle/>
          <a:p>
            <a:pPr marL="0" indent="0">
              <a:buNone/>
            </a:pPr>
            <a:r>
              <a:rPr lang="en-US" sz="1350" b="1" dirty="0">
                <a:solidFill>
                  <a:srgbClr val="FFFFFF"/>
                </a:solidFill>
                <a:latin typeface="Calibri" pitchFamily="34" charset="0"/>
                <a:ea typeface="Calibri" pitchFamily="34" charset="-122"/>
                <a:cs typeface="Calibri" pitchFamily="34" charset="-120"/>
              </a:rPr>
              <a:t>DEBT-BASED  ·  Investors get debt instruments</a:t>
            </a:r>
            <a:endParaRPr lang="en-US" sz="1350" dirty="0"/>
          </a:p>
        </p:txBody>
      </p:sp>
      <p:sp>
        <p:nvSpPr>
          <p:cNvPr id="27" name="Shape 18"/>
          <p:cNvSpPr/>
          <p:nvPr/>
        </p:nvSpPr>
        <p:spPr>
          <a:xfrm>
            <a:off x="4663440" y="1572768"/>
            <a:ext cx="4160520" cy="493776"/>
          </a:xfrm>
          <a:prstGeom prst="rect">
            <a:avLst/>
          </a:prstGeom>
          <a:solidFill>
            <a:srgbClr val="E8EDF5"/>
          </a:solidFill>
          <a:ln w="6350">
            <a:solidFill>
              <a:srgbClr val="E8EDF5"/>
            </a:solidFill>
            <a:prstDash val="solid"/>
          </a:ln>
        </p:spPr>
      </p:sp>
      <p:pic>
        <p:nvPicPr>
          <p:cNvPr id="28" name="Image 7" descr="preencoded.png"/>
          <p:cNvPicPr>
            <a:picLocks noChangeAspect="1"/>
          </p:cNvPicPr>
          <p:nvPr/>
        </p:nvPicPr>
        <p:blipFill>
          <a:blip r:embed="rId4"/>
          <a:stretch>
            <a:fillRect/>
          </a:stretch>
        </p:blipFill>
        <p:spPr>
          <a:xfrm>
            <a:off x="4736592" y="1709928"/>
            <a:ext cx="182880" cy="182880"/>
          </a:xfrm>
          <a:prstGeom prst="rect">
            <a:avLst/>
          </a:prstGeom>
        </p:spPr>
      </p:pic>
      <p:sp>
        <p:nvSpPr>
          <p:cNvPr id="29" name="Text 19"/>
          <p:cNvSpPr/>
          <p:nvPr/>
        </p:nvSpPr>
        <p:spPr>
          <a:xfrm>
            <a:off x="4974336" y="1591056"/>
            <a:ext cx="3767328" cy="475488"/>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Max 5-year maturity — instalment repayments required</a:t>
            </a:r>
            <a:endParaRPr lang="en-US" sz="1050" dirty="0"/>
          </a:p>
        </p:txBody>
      </p:sp>
      <p:sp>
        <p:nvSpPr>
          <p:cNvPr id="30" name="Shape 20"/>
          <p:cNvSpPr/>
          <p:nvPr/>
        </p:nvSpPr>
        <p:spPr>
          <a:xfrm>
            <a:off x="4663440" y="2103120"/>
            <a:ext cx="4160520" cy="493776"/>
          </a:xfrm>
          <a:prstGeom prst="rect">
            <a:avLst/>
          </a:prstGeom>
          <a:solidFill>
            <a:srgbClr val="FFFFFF"/>
          </a:solidFill>
          <a:ln w="6350">
            <a:solidFill>
              <a:srgbClr val="E8EDF5"/>
            </a:solidFill>
            <a:prstDash val="solid"/>
          </a:ln>
        </p:spPr>
      </p:sp>
      <p:pic>
        <p:nvPicPr>
          <p:cNvPr id="31" name="Image 8" descr="preencoded.png"/>
          <p:cNvPicPr>
            <a:picLocks noChangeAspect="1"/>
          </p:cNvPicPr>
          <p:nvPr/>
        </p:nvPicPr>
        <p:blipFill>
          <a:blip r:embed="rId4"/>
          <a:stretch>
            <a:fillRect/>
          </a:stretch>
        </p:blipFill>
        <p:spPr>
          <a:xfrm>
            <a:off x="4736592" y="2240280"/>
            <a:ext cx="182880" cy="182880"/>
          </a:xfrm>
          <a:prstGeom prst="rect">
            <a:avLst/>
          </a:prstGeom>
        </p:spPr>
      </p:pic>
      <p:sp>
        <p:nvSpPr>
          <p:cNvPr id="32" name="Text 21"/>
          <p:cNvSpPr/>
          <p:nvPr/>
        </p:nvSpPr>
        <p:spPr>
          <a:xfrm>
            <a:off x="4974336" y="2121408"/>
            <a:ext cx="3767328" cy="475488"/>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Return rate cannot fall below the info form rate</a:t>
            </a:r>
            <a:endParaRPr lang="en-US" sz="1050" dirty="0"/>
          </a:p>
        </p:txBody>
      </p:sp>
      <p:sp>
        <p:nvSpPr>
          <p:cNvPr id="33" name="Shape 22"/>
          <p:cNvSpPr/>
          <p:nvPr/>
        </p:nvSpPr>
        <p:spPr>
          <a:xfrm>
            <a:off x="4663440" y="2633472"/>
            <a:ext cx="4160520" cy="493776"/>
          </a:xfrm>
          <a:prstGeom prst="rect">
            <a:avLst/>
          </a:prstGeom>
          <a:solidFill>
            <a:srgbClr val="E8EDF5"/>
          </a:solidFill>
          <a:ln w="6350">
            <a:solidFill>
              <a:srgbClr val="E8EDF5"/>
            </a:solidFill>
            <a:prstDash val="solid"/>
          </a:ln>
        </p:spPr>
      </p:sp>
      <p:pic>
        <p:nvPicPr>
          <p:cNvPr id="34" name="Image 9" descr="preencoded.png"/>
          <p:cNvPicPr>
            <a:picLocks noChangeAspect="1"/>
          </p:cNvPicPr>
          <p:nvPr/>
        </p:nvPicPr>
        <p:blipFill>
          <a:blip r:embed="rId4"/>
          <a:stretch>
            <a:fillRect/>
          </a:stretch>
        </p:blipFill>
        <p:spPr>
          <a:xfrm>
            <a:off x="4736592" y="2770632"/>
            <a:ext cx="182880" cy="182880"/>
          </a:xfrm>
          <a:prstGeom prst="rect">
            <a:avLst/>
          </a:prstGeom>
        </p:spPr>
      </p:pic>
      <p:sp>
        <p:nvSpPr>
          <p:cNvPr id="35" name="Text 23"/>
          <p:cNvSpPr/>
          <p:nvPr/>
        </p:nvSpPr>
        <p:spPr>
          <a:xfrm>
            <a:off x="4974336" y="2651760"/>
            <a:ext cx="3767328" cy="475488"/>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Default rates disclosed publicly online</a:t>
            </a:r>
            <a:endParaRPr lang="en-US" sz="1050" dirty="0"/>
          </a:p>
        </p:txBody>
      </p:sp>
      <p:sp>
        <p:nvSpPr>
          <p:cNvPr id="36" name="Shape 24"/>
          <p:cNvSpPr/>
          <p:nvPr/>
        </p:nvSpPr>
        <p:spPr>
          <a:xfrm>
            <a:off x="4663440" y="3163824"/>
            <a:ext cx="4160520" cy="493776"/>
          </a:xfrm>
          <a:prstGeom prst="rect">
            <a:avLst/>
          </a:prstGeom>
          <a:solidFill>
            <a:srgbClr val="FFFFFF"/>
          </a:solidFill>
          <a:ln w="6350">
            <a:solidFill>
              <a:srgbClr val="E8EDF5"/>
            </a:solidFill>
            <a:prstDash val="solid"/>
          </a:ln>
        </p:spPr>
        <p:txBody>
          <a:bodyPr/>
          <a:lstStyle/>
          <a:p>
            <a:endParaRPr lang="tr-TR" dirty="0"/>
          </a:p>
        </p:txBody>
      </p:sp>
      <p:pic>
        <p:nvPicPr>
          <p:cNvPr id="37" name="Image 10" descr="preencoded.png"/>
          <p:cNvPicPr>
            <a:picLocks noChangeAspect="1"/>
          </p:cNvPicPr>
          <p:nvPr/>
        </p:nvPicPr>
        <p:blipFill>
          <a:blip r:embed="rId4"/>
          <a:stretch>
            <a:fillRect/>
          </a:stretch>
        </p:blipFill>
        <p:spPr>
          <a:xfrm>
            <a:off x="4736592" y="3300984"/>
            <a:ext cx="182880" cy="182880"/>
          </a:xfrm>
          <a:prstGeom prst="rect">
            <a:avLst/>
          </a:prstGeom>
        </p:spPr>
      </p:pic>
      <p:sp>
        <p:nvSpPr>
          <p:cNvPr id="38" name="Text 25"/>
          <p:cNvSpPr/>
          <p:nvPr/>
        </p:nvSpPr>
        <p:spPr>
          <a:xfrm>
            <a:off x="4974336" y="3182112"/>
            <a:ext cx="3767328" cy="475488"/>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Repayment may be made in company shares</a:t>
            </a:r>
            <a:endParaRPr lang="en-US" sz="1050" dirty="0"/>
          </a:p>
        </p:txBody>
      </p:sp>
      <p:sp>
        <p:nvSpPr>
          <p:cNvPr id="39" name="Shape 26"/>
          <p:cNvSpPr/>
          <p:nvPr/>
        </p:nvSpPr>
        <p:spPr>
          <a:xfrm>
            <a:off x="4663440" y="3694176"/>
            <a:ext cx="4160520" cy="493776"/>
          </a:xfrm>
          <a:prstGeom prst="rect">
            <a:avLst/>
          </a:prstGeom>
          <a:solidFill>
            <a:srgbClr val="E8EDF5"/>
          </a:solidFill>
          <a:ln w="6350">
            <a:solidFill>
              <a:srgbClr val="E8EDF5"/>
            </a:solidFill>
            <a:prstDash val="solid"/>
          </a:ln>
        </p:spPr>
      </p:sp>
      <p:pic>
        <p:nvPicPr>
          <p:cNvPr id="40" name="Image 11" descr="preencoded.png"/>
          <p:cNvPicPr>
            <a:picLocks noChangeAspect="1"/>
          </p:cNvPicPr>
          <p:nvPr/>
        </p:nvPicPr>
        <p:blipFill>
          <a:blip r:embed="rId4"/>
          <a:stretch>
            <a:fillRect/>
          </a:stretch>
        </p:blipFill>
        <p:spPr>
          <a:xfrm>
            <a:off x="4736592" y="3831336"/>
            <a:ext cx="182880" cy="182880"/>
          </a:xfrm>
          <a:prstGeom prst="rect">
            <a:avLst/>
          </a:prstGeom>
        </p:spPr>
      </p:pic>
      <p:sp>
        <p:nvSpPr>
          <p:cNvPr id="41" name="Text 27"/>
          <p:cNvSpPr/>
          <p:nvPr/>
        </p:nvSpPr>
        <p:spPr>
          <a:xfrm>
            <a:off x="4974336" y="3712464"/>
            <a:ext cx="3767328" cy="475488"/>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Max 2 campaigns per year</a:t>
            </a:r>
            <a:endParaRPr lang="en-US" sz="1050" dirty="0"/>
          </a:p>
        </p:txBody>
      </p:sp>
      <p:sp>
        <p:nvSpPr>
          <p:cNvPr id="42" name="Shape 28"/>
          <p:cNvSpPr/>
          <p:nvPr/>
        </p:nvSpPr>
        <p:spPr>
          <a:xfrm>
            <a:off x="320040" y="4553712"/>
            <a:ext cx="8503920" cy="274320"/>
          </a:xfrm>
          <a:prstGeom prst="rect">
            <a:avLst/>
          </a:prstGeom>
          <a:solidFill>
            <a:srgbClr val="1B3A6B"/>
          </a:solidFill>
          <a:ln w="12700">
            <a:solidFill>
              <a:srgbClr val="1B3A6B"/>
            </a:solidFill>
            <a:prstDash val="solid"/>
          </a:ln>
        </p:spPr>
      </p:sp>
      <p:sp>
        <p:nvSpPr>
          <p:cNvPr id="43" name="Text 29"/>
          <p:cNvSpPr/>
          <p:nvPr/>
        </p:nvSpPr>
        <p:spPr>
          <a:xfrm>
            <a:off x="320040" y="4553712"/>
            <a:ext cx="8503920" cy="274320"/>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Retail investor annual limit: ₺500,000  ·  or 10% of net income (max ₺2M)  ·  Qualified investors &amp; legal entities: no limit</a:t>
            </a:r>
            <a:endParaRPr lang="en-US" sz="1000" dirty="0"/>
          </a:p>
        </p:txBody>
      </p:sp>
      <p:sp>
        <p:nvSpPr>
          <p:cNvPr id="44" name="Shape 30"/>
          <p:cNvSpPr/>
          <p:nvPr/>
        </p:nvSpPr>
        <p:spPr>
          <a:xfrm>
            <a:off x="0" y="4800600"/>
            <a:ext cx="9144000" cy="342900"/>
          </a:xfrm>
          <a:prstGeom prst="rect">
            <a:avLst/>
          </a:prstGeom>
          <a:solidFill>
            <a:srgbClr val="0D2444"/>
          </a:solidFill>
          <a:ln w="12700">
            <a:solidFill>
              <a:srgbClr val="0D2444"/>
            </a:solidFill>
            <a:prstDash val="solid"/>
          </a:ln>
        </p:spPr>
      </p:sp>
      <p:sp>
        <p:nvSpPr>
          <p:cNvPr id="45" name="Text 31"/>
          <p:cNvSpPr/>
          <p:nvPr/>
        </p:nvSpPr>
        <p:spPr>
          <a:xfrm>
            <a:off x="274320" y="4818888"/>
            <a:ext cx="4572000" cy="301752"/>
          </a:xfrm>
          <a:prstGeom prst="rect">
            <a:avLst/>
          </a:prstGeom>
          <a:noFill/>
          <a:ln/>
        </p:spPr>
        <p:txBody>
          <a:bodyPr wrap="square" rtlCol="0" anchor="ctr"/>
          <a:lstStyle/>
          <a:p>
            <a:pPr marL="0" indent="0">
              <a:buNone/>
            </a:pPr>
            <a:r>
              <a:rPr lang="en-US" sz="900" dirty="0">
                <a:solidFill>
                  <a:srgbClr val="8FA4C8"/>
                </a:solidFill>
                <a:latin typeface="Calibri" pitchFamily="34" charset="0"/>
                <a:ea typeface="Calibri" pitchFamily="34" charset="-122"/>
                <a:cs typeface="Calibri" pitchFamily="34" charset="-120"/>
              </a:rPr>
              <a:t>Capital Markets Board of Türkiye</a:t>
            </a:r>
            <a:endParaRPr lang="en-US" sz="900" dirty="0"/>
          </a:p>
        </p:txBody>
      </p:sp>
      <p:sp>
        <p:nvSpPr>
          <p:cNvPr id="46" name="Text 32"/>
          <p:cNvSpPr/>
          <p:nvPr/>
        </p:nvSpPr>
        <p:spPr>
          <a:xfrm>
            <a:off x="4572000" y="4818888"/>
            <a:ext cx="4297680" cy="301752"/>
          </a:xfrm>
          <a:prstGeom prst="rect">
            <a:avLst/>
          </a:prstGeom>
          <a:noFill/>
          <a:ln/>
        </p:spPr>
        <p:txBody>
          <a:bodyPr wrap="square" rtlCol="0" anchor="ctr"/>
          <a:lstStyle/>
          <a:p>
            <a:pPr marL="0" indent="0" algn="r">
              <a:buNone/>
            </a:pPr>
            <a:r>
              <a:rPr lang="en-US" sz="900" b="1" dirty="0">
                <a:solidFill>
                  <a:srgbClr val="C9972C"/>
                </a:solidFill>
                <a:latin typeface="Calibri" pitchFamily="34" charset="0"/>
                <a:ea typeface="Calibri" pitchFamily="34" charset="-122"/>
                <a:cs typeface="Calibri" pitchFamily="34" charset="-120"/>
              </a:rPr>
              <a:t>Communiqué III–35/A.2</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972C"/>
          </a:solidFill>
          <a:ln w="12700">
            <a:solidFill>
              <a:srgbClr val="C9972C"/>
            </a:solidFill>
            <a:prstDash val="solid"/>
          </a:ln>
        </p:spPr>
      </p:sp>
      <p:sp>
        <p:nvSpPr>
          <p:cNvPr id="3" name="Text 1"/>
          <p:cNvSpPr/>
          <p:nvPr/>
        </p:nvSpPr>
        <p:spPr>
          <a:xfrm>
            <a:off x="365760" y="109728"/>
            <a:ext cx="8412480" cy="621792"/>
          </a:xfrm>
          <a:prstGeom prst="rect">
            <a:avLst/>
          </a:prstGeom>
          <a:noFill/>
          <a:ln/>
        </p:spPr>
        <p:txBody>
          <a:bodyPr wrap="square" rtlCol="0" anchor="ctr"/>
          <a:lstStyle/>
          <a:p>
            <a:pPr marL="0" indent="0">
              <a:buNone/>
            </a:pPr>
            <a:r>
              <a:rPr lang="en-US" sz="2700" b="1" dirty="0">
                <a:solidFill>
                  <a:srgbClr val="1B3A6B"/>
                </a:solidFill>
                <a:latin typeface="Calibri" pitchFamily="34" charset="0"/>
                <a:ea typeface="Calibri" pitchFamily="34" charset="-122"/>
                <a:cs typeface="Calibri" pitchFamily="34" charset="-120"/>
              </a:rPr>
              <a:t>Debt-Based Crowdfunding &amp; Islamic Finance</a:t>
            </a:r>
            <a:endParaRPr lang="en-US" sz="2700" dirty="0"/>
          </a:p>
        </p:txBody>
      </p:sp>
      <p:sp>
        <p:nvSpPr>
          <p:cNvPr id="4" name="Text 2"/>
          <p:cNvSpPr/>
          <p:nvPr/>
        </p:nvSpPr>
        <p:spPr>
          <a:xfrm>
            <a:off x="365760" y="713232"/>
            <a:ext cx="8412480" cy="256032"/>
          </a:xfrm>
          <a:prstGeom prst="rect">
            <a:avLst/>
          </a:prstGeom>
          <a:noFill/>
          <a:ln/>
        </p:spPr>
        <p:txBody>
          <a:bodyPr wrap="square" rtlCol="0" anchor="ctr"/>
          <a:lstStyle/>
          <a:p>
            <a:pPr marL="0" indent="0">
              <a:buNone/>
            </a:pPr>
            <a:r>
              <a:rPr lang="en-US" sz="1200" i="1" dirty="0">
                <a:solidFill>
                  <a:srgbClr val="2E5DA8"/>
                </a:solidFill>
                <a:latin typeface="Calibri" pitchFamily="34" charset="0"/>
                <a:ea typeface="Calibri" pitchFamily="34" charset="-122"/>
                <a:cs typeface="Calibri" pitchFamily="34" charset="-120"/>
              </a:rPr>
              <a:t>Key flexibilities in the Communiqué that enable Shariah-compatible structures</a:t>
            </a:r>
            <a:endParaRPr lang="en-US" sz="1200" dirty="0"/>
          </a:p>
        </p:txBody>
      </p:sp>
      <p:sp>
        <p:nvSpPr>
          <p:cNvPr id="5" name="Shape 3"/>
          <p:cNvSpPr/>
          <p:nvPr/>
        </p:nvSpPr>
        <p:spPr>
          <a:xfrm>
            <a:off x="365760" y="950976"/>
            <a:ext cx="8412480" cy="0"/>
          </a:xfrm>
          <a:prstGeom prst="line">
            <a:avLst/>
          </a:prstGeom>
          <a:noFill/>
          <a:ln w="12700">
            <a:solidFill>
              <a:srgbClr val="E8EDF5"/>
            </a:solidFill>
            <a:prstDash val="solid"/>
          </a:ln>
        </p:spPr>
      </p:sp>
      <p:sp>
        <p:nvSpPr>
          <p:cNvPr id="6" name="Shape 4"/>
          <p:cNvSpPr/>
          <p:nvPr/>
        </p:nvSpPr>
        <p:spPr>
          <a:xfrm>
            <a:off x="320040" y="1005840"/>
            <a:ext cx="4206240" cy="475488"/>
          </a:xfrm>
          <a:prstGeom prst="rect">
            <a:avLst/>
          </a:prstGeom>
          <a:solidFill>
            <a:srgbClr val="1B3A6B"/>
          </a:solidFill>
          <a:ln w="12700">
            <a:solidFill>
              <a:srgbClr val="1B3A6B"/>
            </a:solidFill>
            <a:prstDash val="solid"/>
          </a:ln>
        </p:spPr>
      </p:sp>
      <p:pic>
        <p:nvPicPr>
          <p:cNvPr id="7" name="Image 0" descr="preencoded.png"/>
          <p:cNvPicPr>
            <a:picLocks noChangeAspect="1"/>
          </p:cNvPicPr>
          <p:nvPr/>
        </p:nvPicPr>
        <p:blipFill>
          <a:blip r:embed="rId3"/>
          <a:stretch>
            <a:fillRect/>
          </a:stretch>
        </p:blipFill>
        <p:spPr>
          <a:xfrm>
            <a:off x="402336" y="1060704"/>
            <a:ext cx="365760" cy="365760"/>
          </a:xfrm>
          <a:prstGeom prst="rect">
            <a:avLst/>
          </a:prstGeom>
        </p:spPr>
      </p:pic>
      <p:sp>
        <p:nvSpPr>
          <p:cNvPr id="8" name="Text 5"/>
          <p:cNvSpPr/>
          <p:nvPr/>
        </p:nvSpPr>
        <p:spPr>
          <a:xfrm>
            <a:off x="822960" y="1005840"/>
            <a:ext cx="3639312" cy="475488"/>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What the Communiqué Allows</a:t>
            </a:r>
            <a:endParaRPr lang="en-US" sz="1400" dirty="0"/>
          </a:p>
        </p:txBody>
      </p:sp>
      <p:sp>
        <p:nvSpPr>
          <p:cNvPr id="9" name="Shape 6"/>
          <p:cNvSpPr/>
          <p:nvPr/>
        </p:nvSpPr>
        <p:spPr>
          <a:xfrm>
            <a:off x="320040" y="1517904"/>
            <a:ext cx="4206240" cy="530352"/>
          </a:xfrm>
          <a:prstGeom prst="rect">
            <a:avLst/>
          </a:prstGeom>
          <a:solidFill>
            <a:srgbClr val="E8EDF5"/>
          </a:solidFill>
          <a:ln w="6350">
            <a:solidFill>
              <a:srgbClr val="E8EDF5"/>
            </a:solidFill>
            <a:prstDash val="solid"/>
          </a:ln>
        </p:spPr>
      </p:sp>
      <p:pic>
        <p:nvPicPr>
          <p:cNvPr id="10" name="Image 1" descr="preencoded.png"/>
          <p:cNvPicPr>
            <a:picLocks noChangeAspect="1"/>
          </p:cNvPicPr>
          <p:nvPr/>
        </p:nvPicPr>
        <p:blipFill>
          <a:blip r:embed="rId4"/>
          <a:stretch>
            <a:fillRect/>
          </a:stretch>
        </p:blipFill>
        <p:spPr>
          <a:xfrm>
            <a:off x="402336" y="1664208"/>
            <a:ext cx="237744" cy="237744"/>
          </a:xfrm>
          <a:prstGeom prst="rect">
            <a:avLst/>
          </a:prstGeom>
        </p:spPr>
      </p:pic>
      <p:sp>
        <p:nvSpPr>
          <p:cNvPr id="11" name="Text 7"/>
          <p:cNvSpPr/>
          <p:nvPr/>
        </p:nvSpPr>
        <p:spPr>
          <a:xfrm>
            <a:off x="685800" y="1536192"/>
            <a:ext cx="3767328" cy="512064"/>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Return defined as 'interest or similar return' — profit-sharing rates are within scope</a:t>
            </a:r>
            <a:endParaRPr lang="en-US" sz="1050" dirty="0"/>
          </a:p>
        </p:txBody>
      </p:sp>
      <p:sp>
        <p:nvSpPr>
          <p:cNvPr id="12" name="Shape 8"/>
          <p:cNvSpPr/>
          <p:nvPr/>
        </p:nvSpPr>
        <p:spPr>
          <a:xfrm>
            <a:off x="320040" y="2084832"/>
            <a:ext cx="4206240" cy="530352"/>
          </a:xfrm>
          <a:prstGeom prst="rect">
            <a:avLst/>
          </a:prstGeom>
          <a:solidFill>
            <a:srgbClr val="FFFFFF"/>
          </a:solidFill>
          <a:ln w="6350">
            <a:solidFill>
              <a:srgbClr val="E8EDF5"/>
            </a:solidFill>
            <a:prstDash val="solid"/>
          </a:ln>
        </p:spPr>
      </p:sp>
      <p:pic>
        <p:nvPicPr>
          <p:cNvPr id="13" name="Image 2" descr="preencoded.png"/>
          <p:cNvPicPr>
            <a:picLocks noChangeAspect="1"/>
          </p:cNvPicPr>
          <p:nvPr/>
        </p:nvPicPr>
        <p:blipFill>
          <a:blip r:embed="rId4"/>
          <a:stretch>
            <a:fillRect/>
          </a:stretch>
        </p:blipFill>
        <p:spPr>
          <a:xfrm>
            <a:off x="402336" y="2231136"/>
            <a:ext cx="237744" cy="237744"/>
          </a:xfrm>
          <a:prstGeom prst="rect">
            <a:avLst/>
          </a:prstGeom>
        </p:spPr>
      </p:pic>
      <p:sp>
        <p:nvSpPr>
          <p:cNvPr id="14" name="Text 9"/>
          <p:cNvSpPr/>
          <p:nvPr/>
        </p:nvSpPr>
        <p:spPr>
          <a:xfrm>
            <a:off x="685800" y="2103120"/>
            <a:ext cx="3767328" cy="512064"/>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Repayment can be made in company shares instead of cash, if stated in the info form</a:t>
            </a:r>
            <a:endParaRPr lang="en-US" sz="1050" dirty="0"/>
          </a:p>
        </p:txBody>
      </p:sp>
      <p:sp>
        <p:nvSpPr>
          <p:cNvPr id="15" name="Shape 10"/>
          <p:cNvSpPr/>
          <p:nvPr/>
        </p:nvSpPr>
        <p:spPr>
          <a:xfrm>
            <a:off x="320040" y="2651760"/>
            <a:ext cx="4206240" cy="530352"/>
          </a:xfrm>
          <a:prstGeom prst="rect">
            <a:avLst/>
          </a:prstGeom>
          <a:solidFill>
            <a:srgbClr val="E8EDF5"/>
          </a:solidFill>
          <a:ln w="6350">
            <a:solidFill>
              <a:srgbClr val="E8EDF5"/>
            </a:solidFill>
            <a:prstDash val="solid"/>
          </a:ln>
        </p:spPr>
      </p:sp>
      <p:pic>
        <p:nvPicPr>
          <p:cNvPr id="16" name="Image 3" descr="preencoded.png"/>
          <p:cNvPicPr>
            <a:picLocks noChangeAspect="1"/>
          </p:cNvPicPr>
          <p:nvPr/>
        </p:nvPicPr>
        <p:blipFill>
          <a:blip r:embed="rId4"/>
          <a:stretch>
            <a:fillRect/>
          </a:stretch>
        </p:blipFill>
        <p:spPr>
          <a:xfrm>
            <a:off x="402336" y="2798064"/>
            <a:ext cx="237744" cy="237744"/>
          </a:xfrm>
          <a:prstGeom prst="rect">
            <a:avLst/>
          </a:prstGeom>
        </p:spPr>
      </p:pic>
      <p:sp>
        <p:nvSpPr>
          <p:cNvPr id="17" name="Text 11"/>
          <p:cNvSpPr/>
          <p:nvPr/>
        </p:nvSpPr>
        <p:spPr>
          <a:xfrm>
            <a:off x="685800" y="2670048"/>
            <a:ext cx="3767328" cy="512064"/>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Maturity and payment conditions freely determined by the committee and entrepreneur</a:t>
            </a:r>
            <a:endParaRPr lang="en-US" sz="1050" dirty="0"/>
          </a:p>
        </p:txBody>
      </p:sp>
      <p:sp>
        <p:nvSpPr>
          <p:cNvPr id="18" name="Shape 12"/>
          <p:cNvSpPr/>
          <p:nvPr/>
        </p:nvSpPr>
        <p:spPr>
          <a:xfrm>
            <a:off x="320040" y="3218688"/>
            <a:ext cx="4206240" cy="530352"/>
          </a:xfrm>
          <a:prstGeom prst="rect">
            <a:avLst/>
          </a:prstGeom>
          <a:solidFill>
            <a:srgbClr val="FFFFFF"/>
          </a:solidFill>
          <a:ln w="6350">
            <a:solidFill>
              <a:srgbClr val="E8EDF5"/>
            </a:solidFill>
            <a:prstDash val="solid"/>
          </a:ln>
        </p:spPr>
      </p:sp>
      <p:pic>
        <p:nvPicPr>
          <p:cNvPr id="19" name="Image 4" descr="preencoded.png"/>
          <p:cNvPicPr>
            <a:picLocks noChangeAspect="1"/>
          </p:cNvPicPr>
          <p:nvPr/>
        </p:nvPicPr>
        <p:blipFill>
          <a:blip r:embed="rId4"/>
          <a:stretch>
            <a:fillRect/>
          </a:stretch>
        </p:blipFill>
        <p:spPr>
          <a:xfrm>
            <a:off x="402336" y="3364992"/>
            <a:ext cx="237744" cy="237744"/>
          </a:xfrm>
          <a:prstGeom prst="rect">
            <a:avLst/>
          </a:prstGeom>
        </p:spPr>
      </p:pic>
      <p:sp>
        <p:nvSpPr>
          <p:cNvPr id="20" name="Text 13"/>
          <p:cNvSpPr/>
          <p:nvPr/>
        </p:nvSpPr>
        <p:spPr>
          <a:xfrm>
            <a:off x="685800" y="3236976"/>
            <a:ext cx="3767328" cy="512064"/>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Debt instrument is a capital market instrument — not a loan contract</a:t>
            </a:r>
            <a:endParaRPr lang="en-US" sz="1050" dirty="0"/>
          </a:p>
        </p:txBody>
      </p:sp>
      <p:sp>
        <p:nvSpPr>
          <p:cNvPr id="21" name="Shape 14"/>
          <p:cNvSpPr/>
          <p:nvPr/>
        </p:nvSpPr>
        <p:spPr>
          <a:xfrm>
            <a:off x="320040" y="3785616"/>
            <a:ext cx="4206240" cy="530352"/>
          </a:xfrm>
          <a:prstGeom prst="rect">
            <a:avLst/>
          </a:prstGeom>
          <a:solidFill>
            <a:srgbClr val="E8EDF5"/>
          </a:solidFill>
          <a:ln w="6350">
            <a:solidFill>
              <a:srgbClr val="E8EDF5"/>
            </a:solidFill>
            <a:prstDash val="solid"/>
          </a:ln>
        </p:spPr>
      </p:sp>
      <p:pic>
        <p:nvPicPr>
          <p:cNvPr id="22" name="Image 5" descr="preencoded.png"/>
          <p:cNvPicPr>
            <a:picLocks noChangeAspect="1"/>
          </p:cNvPicPr>
          <p:nvPr/>
        </p:nvPicPr>
        <p:blipFill>
          <a:blip r:embed="rId4"/>
          <a:stretch>
            <a:fillRect/>
          </a:stretch>
        </p:blipFill>
        <p:spPr>
          <a:xfrm>
            <a:off x="402336" y="3931920"/>
            <a:ext cx="237744" cy="237744"/>
          </a:xfrm>
          <a:prstGeom prst="rect">
            <a:avLst/>
          </a:prstGeom>
        </p:spPr>
      </p:pic>
      <p:sp>
        <p:nvSpPr>
          <p:cNvPr id="23" name="Text 15"/>
          <p:cNvSpPr/>
          <p:nvPr/>
        </p:nvSpPr>
        <p:spPr>
          <a:xfrm>
            <a:off x="685800" y="3803904"/>
            <a:ext cx="3767328" cy="512064"/>
          </a:xfrm>
          <a:prstGeom prst="rect">
            <a:avLst/>
          </a:prstGeom>
          <a:noFill/>
          <a:ln/>
        </p:spPr>
        <p:txBody>
          <a:bodyPr wrap="square" rtlCol="0" anchor="ctr"/>
          <a:lstStyle/>
          <a:p>
            <a:pPr marL="0" indent="0">
              <a:buNone/>
            </a:pPr>
            <a:r>
              <a:rPr lang="en-US" sz="1050" dirty="0">
                <a:solidFill>
                  <a:srgbClr val="1A2A42"/>
                </a:solidFill>
                <a:latin typeface="Calibri" pitchFamily="34" charset="0"/>
                <a:ea typeface="Calibri" pitchFamily="34" charset="-122"/>
                <a:cs typeface="Calibri" pitchFamily="34" charset="-120"/>
              </a:rPr>
              <a:t>Participation banks may operate platforms under their own legislation</a:t>
            </a:r>
            <a:endParaRPr lang="en-US" sz="1050" dirty="0"/>
          </a:p>
        </p:txBody>
      </p:sp>
      <p:sp>
        <p:nvSpPr>
          <p:cNvPr id="24" name="Shape 16"/>
          <p:cNvSpPr/>
          <p:nvPr/>
        </p:nvSpPr>
        <p:spPr>
          <a:xfrm>
            <a:off x="4709160" y="987552"/>
            <a:ext cx="4114800" cy="475488"/>
          </a:xfrm>
          <a:prstGeom prst="rect">
            <a:avLst/>
          </a:prstGeom>
          <a:solidFill>
            <a:srgbClr val="0E7490"/>
          </a:solidFill>
          <a:ln w="12700">
            <a:solidFill>
              <a:srgbClr val="0E7490"/>
            </a:solidFill>
            <a:prstDash val="solid"/>
          </a:ln>
        </p:spPr>
      </p:sp>
      <p:pic>
        <p:nvPicPr>
          <p:cNvPr id="25" name="Image 6" descr="preencoded.png"/>
          <p:cNvPicPr>
            <a:picLocks noChangeAspect="1"/>
          </p:cNvPicPr>
          <p:nvPr/>
        </p:nvPicPr>
        <p:blipFill>
          <a:blip r:embed="rId5"/>
          <a:stretch>
            <a:fillRect/>
          </a:stretch>
        </p:blipFill>
        <p:spPr>
          <a:xfrm>
            <a:off x="4791456" y="1042416"/>
            <a:ext cx="365760" cy="365760"/>
          </a:xfrm>
          <a:prstGeom prst="rect">
            <a:avLst/>
          </a:prstGeom>
        </p:spPr>
      </p:pic>
      <p:sp>
        <p:nvSpPr>
          <p:cNvPr id="26" name="Text 17"/>
          <p:cNvSpPr/>
          <p:nvPr/>
        </p:nvSpPr>
        <p:spPr>
          <a:xfrm>
            <a:off x="5212080" y="987552"/>
            <a:ext cx="3547872" cy="475488"/>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Islamic Finance Mapping</a:t>
            </a:r>
            <a:endParaRPr lang="en-US" sz="1400" dirty="0"/>
          </a:p>
        </p:txBody>
      </p:sp>
      <p:sp>
        <p:nvSpPr>
          <p:cNvPr id="27" name="Shape 18"/>
          <p:cNvSpPr/>
          <p:nvPr/>
        </p:nvSpPr>
        <p:spPr>
          <a:xfrm>
            <a:off x="4709160" y="1481328"/>
            <a:ext cx="4114800" cy="731520"/>
          </a:xfrm>
          <a:prstGeom prst="rect">
            <a:avLst/>
          </a:prstGeom>
          <a:solidFill>
            <a:srgbClr val="F4F7FB"/>
          </a:solidFill>
          <a:ln w="6350">
            <a:solidFill>
              <a:srgbClr val="C8D4E8"/>
            </a:solidFill>
            <a:prstDash val="solid"/>
          </a:ln>
        </p:spPr>
      </p:sp>
      <p:sp>
        <p:nvSpPr>
          <p:cNvPr id="28" name="Shape 19"/>
          <p:cNvSpPr/>
          <p:nvPr/>
        </p:nvSpPr>
        <p:spPr>
          <a:xfrm>
            <a:off x="4709160" y="1481328"/>
            <a:ext cx="822960" cy="731520"/>
          </a:xfrm>
          <a:prstGeom prst="rect">
            <a:avLst/>
          </a:prstGeom>
          <a:solidFill>
            <a:srgbClr val="0E7490"/>
          </a:solidFill>
          <a:ln w="12700">
            <a:solidFill>
              <a:srgbClr val="0E7490"/>
            </a:solidFill>
            <a:prstDash val="solid"/>
          </a:ln>
        </p:spPr>
      </p:sp>
      <p:sp>
        <p:nvSpPr>
          <p:cNvPr id="29" name="Text 20"/>
          <p:cNvSpPr/>
          <p:nvPr/>
        </p:nvSpPr>
        <p:spPr>
          <a:xfrm>
            <a:off x="4709160" y="1481328"/>
            <a:ext cx="822960" cy="731520"/>
          </a:xfrm>
          <a:prstGeom prst="rect">
            <a:avLst/>
          </a:prstGeom>
          <a:noFill/>
          <a:ln/>
        </p:spPr>
        <p:txBody>
          <a:bodyPr wrap="square"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Murabaha</a:t>
            </a:r>
            <a:endParaRPr lang="en-US" sz="750" dirty="0"/>
          </a:p>
        </p:txBody>
      </p:sp>
      <p:sp>
        <p:nvSpPr>
          <p:cNvPr id="30" name="Shape 21"/>
          <p:cNvSpPr/>
          <p:nvPr/>
        </p:nvSpPr>
        <p:spPr>
          <a:xfrm>
            <a:off x="5577840" y="1499616"/>
            <a:ext cx="3182112" cy="137160"/>
          </a:xfrm>
          <a:prstGeom prst="rect">
            <a:avLst/>
          </a:prstGeom>
          <a:solidFill>
            <a:srgbClr val="1A7A4A"/>
          </a:solidFill>
          <a:ln w="12700">
            <a:solidFill>
              <a:srgbClr val="1A7A4A"/>
            </a:solidFill>
            <a:prstDash val="solid"/>
          </a:ln>
        </p:spPr>
      </p:sp>
      <p:sp>
        <p:nvSpPr>
          <p:cNvPr id="31" name="Text 22"/>
          <p:cNvSpPr/>
          <p:nvPr/>
        </p:nvSpPr>
        <p:spPr>
          <a:xfrm>
            <a:off x="5577840" y="1499616"/>
            <a:ext cx="3182112" cy="137160"/>
          </a:xfrm>
          <a:prstGeom prst="rect">
            <a:avLst/>
          </a:prstGeom>
          <a:noFill/>
          <a:ln/>
        </p:spPr>
        <p:txBody>
          <a:bodyPr wrap="square" lIns="25400" tIns="25400" rIns="25400" bIns="25400" rtlCol="0" anchor="ctr"/>
          <a:lstStyle/>
          <a:p>
            <a:pPr marL="0" indent="0">
              <a:buNone/>
            </a:pPr>
            <a:r>
              <a:rPr lang="en-US" sz="700" b="1" dirty="0">
                <a:solidFill>
                  <a:srgbClr val="FFFFFF"/>
                </a:solidFill>
                <a:latin typeface="Calibri" pitchFamily="34" charset="0"/>
                <a:ea typeface="Calibri" pitchFamily="34" charset="-122"/>
                <a:cs typeface="Calibri" pitchFamily="34" charset="-120"/>
              </a:rPr>
              <a:t>✔  PERMISSIBLE NOW</a:t>
            </a:r>
            <a:endParaRPr lang="en-US" sz="700" dirty="0"/>
          </a:p>
        </p:txBody>
      </p:sp>
      <p:sp>
        <p:nvSpPr>
          <p:cNvPr id="32" name="Text 23"/>
          <p:cNvSpPr/>
          <p:nvPr/>
        </p:nvSpPr>
        <p:spPr>
          <a:xfrm>
            <a:off x="5577840" y="1645920"/>
            <a:ext cx="3182112" cy="137160"/>
          </a:xfrm>
          <a:prstGeom prst="rect">
            <a:avLst/>
          </a:prstGeom>
          <a:noFill/>
          <a:ln/>
        </p:spPr>
        <p:txBody>
          <a:bodyPr wrap="square" rtlCol="0" anchor="ctr"/>
          <a:lstStyle/>
          <a:p>
            <a:pPr marL="0" indent="0">
              <a:buNone/>
            </a:pPr>
            <a:r>
              <a:rPr lang="tr-TR" sz="700" b="1" i="1" dirty="0">
                <a:solidFill>
                  <a:srgbClr val="B45309"/>
                </a:solidFill>
                <a:latin typeface="Calibri" pitchFamily="34" charset="0"/>
                <a:ea typeface="Calibri" pitchFamily="34" charset="-122"/>
                <a:cs typeface="Calibri" pitchFamily="34" charset="-120"/>
              </a:rPr>
              <a:t>Ar</a:t>
            </a:r>
            <a:r>
              <a:rPr lang="en-US" sz="700" b="1" i="1" dirty="0">
                <a:solidFill>
                  <a:srgbClr val="B45309"/>
                </a:solidFill>
                <a:latin typeface="Calibri" pitchFamily="34" charset="0"/>
                <a:ea typeface="Calibri" pitchFamily="34" charset="-122"/>
                <a:cs typeface="Calibri" pitchFamily="34" charset="-120"/>
              </a:rPr>
              <a:t>.19/3: return freely set as 'faiz ve benzeri getiri'</a:t>
            </a:r>
            <a:endParaRPr lang="en-US" sz="700" dirty="0"/>
          </a:p>
        </p:txBody>
      </p:sp>
      <p:sp>
        <p:nvSpPr>
          <p:cNvPr id="33" name="Text 24"/>
          <p:cNvSpPr/>
          <p:nvPr/>
        </p:nvSpPr>
        <p:spPr>
          <a:xfrm>
            <a:off x="5577840" y="1792224"/>
            <a:ext cx="3182112" cy="182880"/>
          </a:xfrm>
          <a:prstGeom prst="rect">
            <a:avLst/>
          </a:prstGeom>
          <a:noFill/>
          <a:ln/>
        </p:spPr>
        <p:txBody>
          <a:bodyPr wrap="square" rtlCol="0" anchor="ctr"/>
          <a:lstStyle/>
          <a:p>
            <a:pPr marL="0" indent="0">
              <a:lnSpc>
                <a:spcPct val="110000"/>
              </a:lnSpc>
              <a:buNone/>
            </a:pPr>
            <a:r>
              <a:rPr lang="en-US" sz="750" b="1" dirty="0">
                <a:solidFill>
                  <a:srgbClr val="1B3A6B"/>
                </a:solidFill>
                <a:latin typeface="Calibri" pitchFamily="34" charset="0"/>
                <a:ea typeface="Calibri" pitchFamily="34" charset="-122"/>
                <a:cs typeface="Calibri" pitchFamily="34" charset="-120"/>
              </a:rPr>
              <a:t>Fixed profit mark-up declared in Info Form qualifies as 'similar return'</a:t>
            </a:r>
            <a:endParaRPr lang="en-US" sz="750" dirty="0"/>
          </a:p>
        </p:txBody>
      </p:sp>
      <p:sp>
        <p:nvSpPr>
          <p:cNvPr id="34" name="Text 25"/>
          <p:cNvSpPr/>
          <p:nvPr/>
        </p:nvSpPr>
        <p:spPr>
          <a:xfrm>
            <a:off x="5577840" y="1984248"/>
            <a:ext cx="3182112" cy="237744"/>
          </a:xfrm>
          <a:prstGeom prst="rect">
            <a:avLst/>
          </a:prstGeom>
          <a:noFill/>
          <a:ln/>
        </p:spPr>
        <p:txBody>
          <a:bodyPr wrap="square" rtlCol="0" anchor="t"/>
          <a:lstStyle/>
          <a:p>
            <a:pPr marL="0" indent="0">
              <a:lnSpc>
                <a:spcPct val="110000"/>
              </a:lnSpc>
              <a:buNone/>
            </a:pPr>
            <a:r>
              <a:rPr lang="tr-TR" sz="650" i="1" dirty="0">
                <a:solidFill>
                  <a:srgbClr val="64748B"/>
                </a:solidFill>
                <a:latin typeface="Calibri" pitchFamily="34" charset="0"/>
                <a:ea typeface="Calibri" pitchFamily="34" charset="-122"/>
                <a:cs typeface="Calibri" pitchFamily="34" charset="-120"/>
              </a:rPr>
              <a:t>S</a:t>
            </a:r>
            <a:r>
              <a:rPr lang="en-US" sz="650" i="1" dirty="0" err="1">
                <a:solidFill>
                  <a:srgbClr val="64748B"/>
                </a:solidFill>
                <a:latin typeface="Calibri" pitchFamily="34" charset="0"/>
                <a:ea typeface="Calibri" pitchFamily="34" charset="-122"/>
                <a:cs typeface="Calibri" pitchFamily="34" charset="-120"/>
              </a:rPr>
              <a:t>tartup</a:t>
            </a:r>
            <a:r>
              <a:rPr lang="en-US" sz="650" i="1" dirty="0">
                <a:solidFill>
                  <a:srgbClr val="64748B"/>
                </a:solidFill>
                <a:latin typeface="Calibri" pitchFamily="34" charset="0"/>
                <a:ea typeface="Calibri" pitchFamily="34" charset="-122"/>
                <a:cs typeface="Calibri" pitchFamily="34" charset="-120"/>
              </a:rPr>
              <a:t> raises ₺2M at 20% fixed annual profit rate, paid quarterly — fully within Ar.19/3 as drafted.</a:t>
            </a:r>
            <a:endParaRPr lang="en-US" sz="650" dirty="0"/>
          </a:p>
        </p:txBody>
      </p:sp>
      <p:sp>
        <p:nvSpPr>
          <p:cNvPr id="35" name="Shape 26"/>
          <p:cNvSpPr/>
          <p:nvPr/>
        </p:nvSpPr>
        <p:spPr>
          <a:xfrm>
            <a:off x="4709160" y="2231136"/>
            <a:ext cx="4114800" cy="731520"/>
          </a:xfrm>
          <a:prstGeom prst="rect">
            <a:avLst/>
          </a:prstGeom>
          <a:solidFill>
            <a:srgbClr val="FFFFFF"/>
          </a:solidFill>
          <a:ln w="6350">
            <a:solidFill>
              <a:srgbClr val="C8D4E8"/>
            </a:solidFill>
            <a:prstDash val="solid"/>
          </a:ln>
        </p:spPr>
      </p:sp>
      <p:sp>
        <p:nvSpPr>
          <p:cNvPr id="36" name="Shape 27"/>
          <p:cNvSpPr/>
          <p:nvPr/>
        </p:nvSpPr>
        <p:spPr>
          <a:xfrm>
            <a:off x="4709160" y="2231136"/>
            <a:ext cx="822960" cy="731520"/>
          </a:xfrm>
          <a:prstGeom prst="rect">
            <a:avLst/>
          </a:prstGeom>
          <a:solidFill>
            <a:srgbClr val="B45309"/>
          </a:solidFill>
          <a:ln w="12700">
            <a:solidFill>
              <a:srgbClr val="B45309"/>
            </a:solidFill>
            <a:prstDash val="solid"/>
          </a:ln>
        </p:spPr>
      </p:sp>
      <p:sp>
        <p:nvSpPr>
          <p:cNvPr id="37" name="Text 28"/>
          <p:cNvSpPr/>
          <p:nvPr/>
        </p:nvSpPr>
        <p:spPr>
          <a:xfrm>
            <a:off x="4709160" y="2231136"/>
            <a:ext cx="822960" cy="731520"/>
          </a:xfrm>
          <a:prstGeom prst="rect">
            <a:avLst/>
          </a:prstGeom>
          <a:noFill/>
          <a:ln/>
        </p:spPr>
        <p:txBody>
          <a:bodyPr wrap="square"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Mudaraba</a:t>
            </a:r>
            <a:endParaRPr lang="en-US" sz="750" dirty="0"/>
          </a:p>
        </p:txBody>
      </p:sp>
      <p:sp>
        <p:nvSpPr>
          <p:cNvPr id="38" name="Shape 29"/>
          <p:cNvSpPr/>
          <p:nvPr/>
        </p:nvSpPr>
        <p:spPr>
          <a:xfrm>
            <a:off x="5577840" y="2249424"/>
            <a:ext cx="3182112" cy="137160"/>
          </a:xfrm>
          <a:prstGeom prst="rect">
            <a:avLst/>
          </a:prstGeom>
          <a:solidFill>
            <a:srgbClr val="B45309"/>
          </a:solidFill>
          <a:ln w="12700">
            <a:solidFill>
              <a:srgbClr val="B45309"/>
            </a:solidFill>
            <a:prstDash val="solid"/>
          </a:ln>
        </p:spPr>
      </p:sp>
      <p:sp>
        <p:nvSpPr>
          <p:cNvPr id="39" name="Text 30"/>
          <p:cNvSpPr/>
          <p:nvPr/>
        </p:nvSpPr>
        <p:spPr>
          <a:xfrm>
            <a:off x="5577840" y="2249424"/>
            <a:ext cx="3182112" cy="137160"/>
          </a:xfrm>
          <a:prstGeom prst="rect">
            <a:avLst/>
          </a:prstGeom>
          <a:noFill/>
          <a:ln/>
        </p:spPr>
        <p:txBody>
          <a:bodyPr wrap="square" lIns="25400" tIns="25400" rIns="25400" bIns="25400" rtlCol="0" anchor="ctr"/>
          <a:lstStyle/>
          <a:p>
            <a:pPr marL="0" indent="0">
              <a:buNone/>
            </a:pPr>
            <a:r>
              <a:rPr lang="en-US" sz="700" b="1" dirty="0">
                <a:solidFill>
                  <a:srgbClr val="FFFFFF"/>
                </a:solidFill>
                <a:latin typeface="Calibri" pitchFamily="34" charset="0"/>
                <a:ea typeface="Calibri" pitchFamily="34" charset="-122"/>
                <a:cs typeface="Calibri" pitchFamily="34" charset="-120"/>
              </a:rPr>
              <a:t>▲  NEEDS AMENDMENT</a:t>
            </a:r>
            <a:endParaRPr lang="en-US" sz="700" dirty="0"/>
          </a:p>
        </p:txBody>
      </p:sp>
      <p:sp>
        <p:nvSpPr>
          <p:cNvPr id="40" name="Text 31"/>
          <p:cNvSpPr/>
          <p:nvPr/>
        </p:nvSpPr>
        <p:spPr>
          <a:xfrm>
            <a:off x="5577840" y="2395728"/>
            <a:ext cx="3182112" cy="137160"/>
          </a:xfrm>
          <a:prstGeom prst="rect">
            <a:avLst/>
          </a:prstGeom>
          <a:noFill/>
          <a:ln/>
        </p:spPr>
        <p:txBody>
          <a:bodyPr wrap="square" rtlCol="0" anchor="ctr"/>
          <a:lstStyle/>
          <a:p>
            <a:pPr marL="0" indent="0">
              <a:buNone/>
            </a:pPr>
            <a:r>
              <a:rPr lang="en-US" sz="700" b="1" i="1" dirty="0">
                <a:solidFill>
                  <a:srgbClr val="B45309"/>
                </a:solidFill>
                <a:latin typeface="Calibri" pitchFamily="34" charset="0"/>
                <a:ea typeface="Calibri" pitchFamily="34" charset="-122"/>
                <a:cs typeface="Calibri" pitchFamily="34" charset="-120"/>
              </a:rPr>
              <a:t>Ar.4/n: nominal value must be repaid in instalments</a:t>
            </a:r>
            <a:endParaRPr lang="en-US" sz="700" dirty="0"/>
          </a:p>
        </p:txBody>
      </p:sp>
      <p:sp>
        <p:nvSpPr>
          <p:cNvPr id="41" name="Text 32"/>
          <p:cNvSpPr/>
          <p:nvPr/>
        </p:nvSpPr>
        <p:spPr>
          <a:xfrm>
            <a:off x="5577840" y="2542032"/>
            <a:ext cx="3182112" cy="182880"/>
          </a:xfrm>
          <a:prstGeom prst="rect">
            <a:avLst/>
          </a:prstGeom>
          <a:noFill/>
          <a:ln/>
        </p:spPr>
        <p:txBody>
          <a:bodyPr wrap="square" rtlCol="0" anchor="ctr"/>
          <a:lstStyle/>
          <a:p>
            <a:pPr marL="0" indent="0">
              <a:lnSpc>
                <a:spcPct val="110000"/>
              </a:lnSpc>
              <a:buNone/>
            </a:pPr>
            <a:r>
              <a:rPr lang="en-US" sz="750" b="1" dirty="0">
                <a:solidFill>
                  <a:srgbClr val="1B3A6B"/>
                </a:solidFill>
                <a:latin typeface="Calibri" pitchFamily="34" charset="0"/>
                <a:ea typeface="Calibri" pitchFamily="34" charset="-122"/>
                <a:cs typeface="Calibri" pitchFamily="34" charset="-120"/>
              </a:rPr>
              <a:t>Variable return: permissible (Ar.19/3). Full loss-sharing: blocked by Ar.4/n</a:t>
            </a:r>
            <a:endParaRPr lang="en-US" sz="750" dirty="0"/>
          </a:p>
        </p:txBody>
      </p:sp>
      <p:sp>
        <p:nvSpPr>
          <p:cNvPr id="42" name="Text 33"/>
          <p:cNvSpPr/>
          <p:nvPr/>
        </p:nvSpPr>
        <p:spPr>
          <a:xfrm>
            <a:off x="5577840" y="2734056"/>
            <a:ext cx="3182112" cy="237744"/>
          </a:xfrm>
          <a:prstGeom prst="rect">
            <a:avLst/>
          </a:prstGeom>
          <a:noFill/>
          <a:ln/>
        </p:spPr>
        <p:txBody>
          <a:bodyPr wrap="square" rtlCol="0" anchor="t"/>
          <a:lstStyle/>
          <a:p>
            <a:pPr marL="0" indent="0">
              <a:lnSpc>
                <a:spcPct val="110000"/>
              </a:lnSpc>
              <a:buNone/>
            </a:pPr>
            <a:r>
              <a:rPr lang="en-US" sz="650" i="1" dirty="0">
                <a:solidFill>
                  <a:srgbClr val="64748B"/>
                </a:solidFill>
                <a:latin typeface="Calibri" pitchFamily="34" charset="0"/>
                <a:ea typeface="Calibri" pitchFamily="34" charset="-122"/>
                <a:cs typeface="Calibri" pitchFamily="34" charset="-120"/>
              </a:rPr>
              <a:t>Ar.4/n defines the instrument as one 'whose nominal value is repaid in instalments until maturity.' Investor cannot share in losses — Art.4/n must be amended.</a:t>
            </a:r>
            <a:endParaRPr lang="en-US" sz="650" dirty="0"/>
          </a:p>
        </p:txBody>
      </p:sp>
      <p:sp>
        <p:nvSpPr>
          <p:cNvPr id="43" name="Shape 34"/>
          <p:cNvSpPr/>
          <p:nvPr/>
        </p:nvSpPr>
        <p:spPr>
          <a:xfrm>
            <a:off x="4709160" y="2980944"/>
            <a:ext cx="4114800" cy="731520"/>
          </a:xfrm>
          <a:prstGeom prst="rect">
            <a:avLst/>
          </a:prstGeom>
          <a:solidFill>
            <a:srgbClr val="F4F7FB"/>
          </a:solidFill>
          <a:ln w="6350">
            <a:solidFill>
              <a:srgbClr val="C8D4E8"/>
            </a:solidFill>
            <a:prstDash val="solid"/>
          </a:ln>
        </p:spPr>
      </p:sp>
      <p:sp>
        <p:nvSpPr>
          <p:cNvPr id="44" name="Shape 35"/>
          <p:cNvSpPr/>
          <p:nvPr/>
        </p:nvSpPr>
        <p:spPr>
          <a:xfrm>
            <a:off x="4709160" y="2980944"/>
            <a:ext cx="822960" cy="731520"/>
          </a:xfrm>
          <a:prstGeom prst="rect">
            <a:avLst/>
          </a:prstGeom>
          <a:solidFill>
            <a:srgbClr val="0E7490"/>
          </a:solidFill>
          <a:ln w="12700">
            <a:solidFill>
              <a:srgbClr val="0E7490"/>
            </a:solidFill>
            <a:prstDash val="solid"/>
          </a:ln>
        </p:spPr>
      </p:sp>
      <p:sp>
        <p:nvSpPr>
          <p:cNvPr id="45" name="Text 36"/>
          <p:cNvSpPr/>
          <p:nvPr/>
        </p:nvSpPr>
        <p:spPr>
          <a:xfrm>
            <a:off x="4709160" y="2980944"/>
            <a:ext cx="822960" cy="731520"/>
          </a:xfrm>
          <a:prstGeom prst="rect">
            <a:avLst/>
          </a:prstGeom>
          <a:noFill/>
          <a:ln/>
        </p:spPr>
        <p:txBody>
          <a:bodyPr wrap="square"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Musharaka</a:t>
            </a:r>
            <a:endParaRPr lang="en-US" sz="750" dirty="0"/>
          </a:p>
          <a:p>
            <a:pPr marL="0" indent="0" algn="ctr">
              <a:buNone/>
            </a:pPr>
            <a:r>
              <a:rPr lang="en-US" sz="750" b="1" dirty="0">
                <a:solidFill>
                  <a:srgbClr val="FFFFFF"/>
                </a:solidFill>
                <a:latin typeface="Calibri" pitchFamily="34" charset="0"/>
                <a:ea typeface="Calibri" pitchFamily="34" charset="-122"/>
                <a:cs typeface="Calibri" pitchFamily="34" charset="-120"/>
              </a:rPr>
              <a:t>(share exit)</a:t>
            </a:r>
            <a:endParaRPr lang="en-US" sz="750" dirty="0"/>
          </a:p>
        </p:txBody>
      </p:sp>
      <p:sp>
        <p:nvSpPr>
          <p:cNvPr id="46" name="Shape 37"/>
          <p:cNvSpPr/>
          <p:nvPr/>
        </p:nvSpPr>
        <p:spPr>
          <a:xfrm>
            <a:off x="5577840" y="2999232"/>
            <a:ext cx="3182112" cy="137160"/>
          </a:xfrm>
          <a:prstGeom prst="rect">
            <a:avLst/>
          </a:prstGeom>
          <a:solidFill>
            <a:srgbClr val="1A7A4A"/>
          </a:solidFill>
          <a:ln w="12700">
            <a:solidFill>
              <a:srgbClr val="1A7A4A"/>
            </a:solidFill>
            <a:prstDash val="solid"/>
          </a:ln>
        </p:spPr>
      </p:sp>
      <p:sp>
        <p:nvSpPr>
          <p:cNvPr id="47" name="Text 38"/>
          <p:cNvSpPr/>
          <p:nvPr/>
        </p:nvSpPr>
        <p:spPr>
          <a:xfrm>
            <a:off x="5577840" y="2999232"/>
            <a:ext cx="3182112" cy="137160"/>
          </a:xfrm>
          <a:prstGeom prst="rect">
            <a:avLst/>
          </a:prstGeom>
          <a:noFill/>
          <a:ln/>
        </p:spPr>
        <p:txBody>
          <a:bodyPr wrap="square" lIns="25400" tIns="25400" rIns="25400" bIns="25400" rtlCol="0" anchor="ctr"/>
          <a:lstStyle/>
          <a:p>
            <a:pPr marL="0" indent="0">
              <a:buNone/>
            </a:pPr>
            <a:r>
              <a:rPr lang="en-US" sz="700" b="1" dirty="0">
                <a:solidFill>
                  <a:srgbClr val="FFFFFF"/>
                </a:solidFill>
                <a:latin typeface="Calibri" pitchFamily="34" charset="0"/>
                <a:ea typeface="Calibri" pitchFamily="34" charset="-122"/>
                <a:cs typeface="Calibri" pitchFamily="34" charset="-120"/>
              </a:rPr>
              <a:t>✔  PERMISSIBLE NOW</a:t>
            </a:r>
            <a:endParaRPr lang="en-US" sz="700" dirty="0"/>
          </a:p>
        </p:txBody>
      </p:sp>
      <p:sp>
        <p:nvSpPr>
          <p:cNvPr id="48" name="Text 39"/>
          <p:cNvSpPr/>
          <p:nvPr/>
        </p:nvSpPr>
        <p:spPr>
          <a:xfrm>
            <a:off x="5577840" y="3145536"/>
            <a:ext cx="3182112" cy="137160"/>
          </a:xfrm>
          <a:prstGeom prst="rect">
            <a:avLst/>
          </a:prstGeom>
          <a:noFill/>
          <a:ln/>
        </p:spPr>
        <p:txBody>
          <a:bodyPr wrap="square" rtlCol="0" anchor="ctr"/>
          <a:lstStyle/>
          <a:p>
            <a:pPr marL="0" indent="0">
              <a:buNone/>
            </a:pPr>
            <a:r>
              <a:rPr lang="en-US" sz="700" b="1" i="1" dirty="0">
                <a:solidFill>
                  <a:srgbClr val="B45309"/>
                </a:solidFill>
                <a:latin typeface="Calibri" pitchFamily="34" charset="0"/>
                <a:ea typeface="Calibri" pitchFamily="34" charset="-122"/>
                <a:cs typeface="Calibri" pitchFamily="34" charset="-120"/>
              </a:rPr>
              <a:t>Ar.19/13: repayment in shares if stated in Info Form</a:t>
            </a:r>
            <a:endParaRPr lang="en-US" sz="700" dirty="0"/>
          </a:p>
        </p:txBody>
      </p:sp>
      <p:sp>
        <p:nvSpPr>
          <p:cNvPr id="49" name="Text 40"/>
          <p:cNvSpPr/>
          <p:nvPr/>
        </p:nvSpPr>
        <p:spPr>
          <a:xfrm>
            <a:off x="5577840" y="3291840"/>
            <a:ext cx="3182112" cy="182880"/>
          </a:xfrm>
          <a:prstGeom prst="rect">
            <a:avLst/>
          </a:prstGeom>
          <a:noFill/>
          <a:ln/>
        </p:spPr>
        <p:txBody>
          <a:bodyPr wrap="square" rtlCol="0" anchor="ctr"/>
          <a:lstStyle/>
          <a:p>
            <a:pPr marL="0" indent="0">
              <a:lnSpc>
                <a:spcPct val="110000"/>
              </a:lnSpc>
              <a:buNone/>
            </a:pPr>
            <a:r>
              <a:rPr lang="en-US" sz="750" b="1" dirty="0">
                <a:solidFill>
                  <a:srgbClr val="1B3A6B"/>
                </a:solidFill>
                <a:latin typeface="Calibri" pitchFamily="34" charset="0"/>
                <a:ea typeface="Calibri" pitchFamily="34" charset="-122"/>
                <a:cs typeface="Calibri" pitchFamily="34" charset="-120"/>
              </a:rPr>
              <a:t>Share delivery at maturity converts debt into equity — explicitly permitted</a:t>
            </a:r>
            <a:endParaRPr lang="en-US" sz="750" dirty="0"/>
          </a:p>
        </p:txBody>
      </p:sp>
      <p:sp>
        <p:nvSpPr>
          <p:cNvPr id="50" name="Text 41"/>
          <p:cNvSpPr/>
          <p:nvPr/>
        </p:nvSpPr>
        <p:spPr>
          <a:xfrm>
            <a:off x="5577840" y="3483864"/>
            <a:ext cx="3182112" cy="237744"/>
          </a:xfrm>
          <a:prstGeom prst="rect">
            <a:avLst/>
          </a:prstGeom>
          <a:noFill/>
          <a:ln/>
        </p:spPr>
        <p:txBody>
          <a:bodyPr wrap="square" rtlCol="0" anchor="t"/>
          <a:lstStyle/>
          <a:p>
            <a:pPr marL="0" indent="0">
              <a:lnSpc>
                <a:spcPct val="110000"/>
              </a:lnSpc>
              <a:buNone/>
            </a:pPr>
            <a:r>
              <a:rPr lang="tr-TR" sz="650" i="1" dirty="0" err="1">
                <a:solidFill>
                  <a:srgbClr val="64748B"/>
                </a:solidFill>
                <a:latin typeface="Calibri" pitchFamily="34" charset="0"/>
                <a:ea typeface="Calibri" pitchFamily="34" charset="-122"/>
                <a:cs typeface="Calibri" pitchFamily="34" charset="-120"/>
              </a:rPr>
              <a:t>Startup</a:t>
            </a:r>
            <a:r>
              <a:rPr lang="tr-TR" sz="650" i="1" dirty="0">
                <a:solidFill>
                  <a:srgbClr val="64748B"/>
                </a:solidFill>
                <a:latin typeface="Calibri" pitchFamily="34" charset="0"/>
                <a:ea typeface="Calibri" pitchFamily="34" charset="-122"/>
                <a:cs typeface="Calibri" pitchFamily="34" charset="-120"/>
              </a:rPr>
              <a:t> </a:t>
            </a:r>
            <a:r>
              <a:rPr lang="en-US" sz="650" i="1" dirty="0">
                <a:solidFill>
                  <a:srgbClr val="64748B"/>
                </a:solidFill>
                <a:latin typeface="Calibri" pitchFamily="34" charset="0"/>
                <a:ea typeface="Calibri" pitchFamily="34" charset="-122"/>
                <a:cs typeface="Calibri" pitchFamily="34" charset="-120"/>
              </a:rPr>
              <a:t>raises ₺8M. Info Form states investors may receive shares instead of cash (Ar.19/13) — equity exit without amendment.</a:t>
            </a:r>
            <a:endParaRPr lang="en-US" sz="650" dirty="0"/>
          </a:p>
        </p:txBody>
      </p:sp>
      <p:sp>
        <p:nvSpPr>
          <p:cNvPr id="51" name="Shape 42"/>
          <p:cNvSpPr/>
          <p:nvPr/>
        </p:nvSpPr>
        <p:spPr>
          <a:xfrm>
            <a:off x="4709160" y="3730752"/>
            <a:ext cx="4114800" cy="731520"/>
          </a:xfrm>
          <a:prstGeom prst="rect">
            <a:avLst/>
          </a:prstGeom>
          <a:solidFill>
            <a:srgbClr val="FFFFFF"/>
          </a:solidFill>
          <a:ln w="6350">
            <a:solidFill>
              <a:srgbClr val="C8D4E8"/>
            </a:solidFill>
            <a:prstDash val="solid"/>
          </a:ln>
        </p:spPr>
      </p:sp>
      <p:sp>
        <p:nvSpPr>
          <p:cNvPr id="52" name="Shape 43"/>
          <p:cNvSpPr/>
          <p:nvPr/>
        </p:nvSpPr>
        <p:spPr>
          <a:xfrm>
            <a:off x="4709160" y="3730752"/>
            <a:ext cx="822960" cy="731520"/>
          </a:xfrm>
          <a:prstGeom prst="rect">
            <a:avLst/>
          </a:prstGeom>
          <a:solidFill>
            <a:srgbClr val="C0392B"/>
          </a:solidFill>
          <a:ln w="12700">
            <a:solidFill>
              <a:srgbClr val="C0392B"/>
            </a:solidFill>
            <a:prstDash val="solid"/>
          </a:ln>
        </p:spPr>
      </p:sp>
      <p:sp>
        <p:nvSpPr>
          <p:cNvPr id="53" name="Text 44"/>
          <p:cNvSpPr/>
          <p:nvPr/>
        </p:nvSpPr>
        <p:spPr>
          <a:xfrm>
            <a:off x="4709160" y="3730752"/>
            <a:ext cx="822960" cy="731520"/>
          </a:xfrm>
          <a:prstGeom prst="rect">
            <a:avLst/>
          </a:prstGeom>
          <a:noFill/>
          <a:ln/>
        </p:spPr>
        <p:txBody>
          <a:bodyPr wrap="square"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Islamic</a:t>
            </a:r>
            <a:endParaRPr lang="en-US" sz="750" dirty="0"/>
          </a:p>
          <a:p>
            <a:pPr marL="0" indent="0" algn="ctr">
              <a:buNone/>
            </a:pPr>
            <a:r>
              <a:rPr lang="en-US" sz="750" b="1" dirty="0">
                <a:solidFill>
                  <a:srgbClr val="FFFFFF"/>
                </a:solidFill>
                <a:latin typeface="Calibri" pitchFamily="34" charset="0"/>
                <a:ea typeface="Calibri" pitchFamily="34" charset="-122"/>
                <a:cs typeface="Calibri" pitchFamily="34" charset="-120"/>
              </a:rPr>
              <a:t>Platform / Sukuk</a:t>
            </a:r>
            <a:endParaRPr lang="en-US" sz="750" dirty="0"/>
          </a:p>
        </p:txBody>
      </p:sp>
      <p:sp>
        <p:nvSpPr>
          <p:cNvPr id="54" name="Shape 45"/>
          <p:cNvSpPr/>
          <p:nvPr/>
        </p:nvSpPr>
        <p:spPr>
          <a:xfrm>
            <a:off x="5577840" y="3749040"/>
            <a:ext cx="3182112" cy="137160"/>
          </a:xfrm>
          <a:prstGeom prst="rect">
            <a:avLst/>
          </a:prstGeom>
          <a:solidFill>
            <a:srgbClr val="C0392B"/>
          </a:solidFill>
          <a:ln w="12700">
            <a:solidFill>
              <a:srgbClr val="C0392B"/>
            </a:solidFill>
            <a:prstDash val="solid"/>
          </a:ln>
        </p:spPr>
      </p:sp>
      <p:sp>
        <p:nvSpPr>
          <p:cNvPr id="55" name="Text 46"/>
          <p:cNvSpPr/>
          <p:nvPr/>
        </p:nvSpPr>
        <p:spPr>
          <a:xfrm>
            <a:off x="5577840" y="3749040"/>
            <a:ext cx="3182112" cy="137160"/>
          </a:xfrm>
          <a:prstGeom prst="rect">
            <a:avLst/>
          </a:prstGeom>
          <a:noFill/>
          <a:ln/>
        </p:spPr>
        <p:txBody>
          <a:bodyPr wrap="square" lIns="25400" tIns="25400" rIns="25400" bIns="25400" rtlCol="0" anchor="ctr"/>
          <a:lstStyle/>
          <a:p>
            <a:pPr marL="0" indent="0">
              <a:buNone/>
            </a:pPr>
            <a:r>
              <a:rPr lang="en-US" sz="700" b="1" dirty="0">
                <a:solidFill>
                  <a:srgbClr val="FFFFFF"/>
                </a:solidFill>
                <a:latin typeface="Calibri" pitchFamily="34" charset="0"/>
                <a:ea typeface="Calibri" pitchFamily="34" charset="-122"/>
                <a:cs typeface="Calibri" pitchFamily="34" charset="-120"/>
              </a:rPr>
              <a:t>✖  NEEDS DEDICATED AMENDMENT</a:t>
            </a:r>
            <a:endParaRPr lang="en-US" sz="700" dirty="0"/>
          </a:p>
        </p:txBody>
      </p:sp>
      <p:sp>
        <p:nvSpPr>
          <p:cNvPr id="56" name="Text 47"/>
          <p:cNvSpPr/>
          <p:nvPr/>
        </p:nvSpPr>
        <p:spPr>
          <a:xfrm>
            <a:off x="5577840" y="3895344"/>
            <a:ext cx="3182112" cy="137160"/>
          </a:xfrm>
          <a:prstGeom prst="rect">
            <a:avLst/>
          </a:prstGeom>
          <a:noFill/>
          <a:ln/>
        </p:spPr>
        <p:txBody>
          <a:bodyPr wrap="square" rtlCol="0" anchor="ctr"/>
          <a:lstStyle/>
          <a:p>
            <a:pPr marL="0" indent="0">
              <a:buNone/>
            </a:pPr>
            <a:r>
              <a:rPr lang="en-US" sz="700" b="1" i="1" dirty="0">
                <a:solidFill>
                  <a:srgbClr val="B45309"/>
                </a:solidFill>
                <a:latin typeface="Calibri" pitchFamily="34" charset="0"/>
                <a:ea typeface="Calibri" pitchFamily="34" charset="-122"/>
                <a:cs typeface="Calibri" pitchFamily="34" charset="-120"/>
              </a:rPr>
              <a:t>Ar.5/6 ≠ campaign exemption (Ar.5/6 sent.2 binds all other rules)</a:t>
            </a:r>
            <a:endParaRPr lang="en-US" sz="700" dirty="0"/>
          </a:p>
        </p:txBody>
      </p:sp>
      <p:sp>
        <p:nvSpPr>
          <p:cNvPr id="57" name="Text 48"/>
          <p:cNvSpPr/>
          <p:nvPr/>
        </p:nvSpPr>
        <p:spPr>
          <a:xfrm>
            <a:off x="5577840" y="4041648"/>
            <a:ext cx="3182112" cy="182880"/>
          </a:xfrm>
          <a:prstGeom prst="rect">
            <a:avLst/>
          </a:prstGeom>
          <a:noFill/>
          <a:ln/>
        </p:spPr>
        <p:txBody>
          <a:bodyPr wrap="square" rtlCol="0" anchor="ctr"/>
          <a:lstStyle/>
          <a:p>
            <a:pPr marL="0" indent="0">
              <a:lnSpc>
                <a:spcPct val="110000"/>
              </a:lnSpc>
              <a:buNone/>
            </a:pPr>
            <a:r>
              <a:rPr lang="en-US" sz="750" b="1" dirty="0">
                <a:solidFill>
                  <a:srgbClr val="1B3A6B"/>
                </a:solidFill>
                <a:latin typeface="Calibri" pitchFamily="34" charset="0"/>
                <a:ea typeface="Calibri" pitchFamily="34" charset="-122"/>
                <a:cs typeface="Calibri" pitchFamily="34" charset="-120"/>
              </a:rPr>
              <a:t>Ar.5/6 waives only 4 setup sub-clauses. All campaign rules — Ar.4/n, Ar.19/3, Ar.19/5 — apply to participation banks unchanged.</a:t>
            </a:r>
            <a:endParaRPr lang="en-US" sz="750" dirty="0"/>
          </a:p>
        </p:txBody>
      </p:sp>
      <p:sp>
        <p:nvSpPr>
          <p:cNvPr id="58" name="Text 49"/>
          <p:cNvSpPr/>
          <p:nvPr/>
        </p:nvSpPr>
        <p:spPr>
          <a:xfrm>
            <a:off x="5577840" y="4233672"/>
            <a:ext cx="3182112" cy="237744"/>
          </a:xfrm>
          <a:prstGeom prst="rect">
            <a:avLst/>
          </a:prstGeom>
          <a:noFill/>
          <a:ln/>
        </p:spPr>
        <p:txBody>
          <a:bodyPr wrap="square" rtlCol="0" anchor="t"/>
          <a:lstStyle/>
          <a:p>
            <a:pPr marL="0" indent="0">
              <a:lnSpc>
                <a:spcPct val="110000"/>
              </a:lnSpc>
              <a:buNone/>
            </a:pPr>
            <a:r>
              <a:rPr lang="en-US" sz="650" i="1" dirty="0">
                <a:solidFill>
                  <a:srgbClr val="64748B"/>
                </a:solidFill>
                <a:latin typeface="Calibri" pitchFamily="34" charset="0"/>
                <a:ea typeface="Calibri" pitchFamily="34" charset="-122"/>
                <a:cs typeface="Calibri" pitchFamily="34" charset="-120"/>
              </a:rPr>
              <a:t>No Shariah-specific campaign structure exists in the Communiqué.</a:t>
            </a:r>
            <a:endParaRPr lang="en-US" sz="650" dirty="0"/>
          </a:p>
        </p:txBody>
      </p:sp>
      <p:sp>
        <p:nvSpPr>
          <p:cNvPr id="59" name="Shape 50"/>
          <p:cNvSpPr/>
          <p:nvPr/>
        </p:nvSpPr>
        <p:spPr>
          <a:xfrm>
            <a:off x="320040" y="4590288"/>
            <a:ext cx="8503920" cy="237744"/>
          </a:xfrm>
          <a:prstGeom prst="rect">
            <a:avLst/>
          </a:prstGeom>
          <a:solidFill>
            <a:srgbClr val="0E7490"/>
          </a:solidFill>
          <a:ln w="12700">
            <a:solidFill>
              <a:srgbClr val="0E7490"/>
            </a:solidFill>
            <a:prstDash val="solid"/>
          </a:ln>
        </p:spPr>
      </p:sp>
      <p:sp>
        <p:nvSpPr>
          <p:cNvPr id="60" name="Text 51"/>
          <p:cNvSpPr/>
          <p:nvPr/>
        </p:nvSpPr>
        <p:spPr>
          <a:xfrm>
            <a:off x="320040" y="4590288"/>
            <a:ext cx="8503920" cy="237744"/>
          </a:xfrm>
          <a:prstGeom prst="rect">
            <a:avLst/>
          </a:prstGeom>
          <a:noFill/>
          <a:ln/>
        </p:spPr>
        <p:txBody>
          <a:bodyPr wrap="square"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The Communiqué does not mandate interest — profit-sharing and equity-conversion structures are fully permissible.</a:t>
            </a:r>
            <a:endParaRPr lang="en-US" sz="1050" dirty="0"/>
          </a:p>
        </p:txBody>
      </p:sp>
      <p:sp>
        <p:nvSpPr>
          <p:cNvPr id="61" name="Shape 52"/>
          <p:cNvSpPr/>
          <p:nvPr/>
        </p:nvSpPr>
        <p:spPr>
          <a:xfrm>
            <a:off x="0" y="4800600"/>
            <a:ext cx="9144000" cy="342900"/>
          </a:xfrm>
          <a:prstGeom prst="rect">
            <a:avLst/>
          </a:prstGeom>
          <a:solidFill>
            <a:srgbClr val="0D2444"/>
          </a:solidFill>
          <a:ln w="12700">
            <a:solidFill>
              <a:srgbClr val="0D2444"/>
            </a:solidFill>
            <a:prstDash val="solid"/>
          </a:ln>
        </p:spPr>
      </p:sp>
      <p:sp>
        <p:nvSpPr>
          <p:cNvPr id="62" name="Text 53"/>
          <p:cNvSpPr/>
          <p:nvPr/>
        </p:nvSpPr>
        <p:spPr>
          <a:xfrm>
            <a:off x="274320" y="4818888"/>
            <a:ext cx="4572000" cy="301752"/>
          </a:xfrm>
          <a:prstGeom prst="rect">
            <a:avLst/>
          </a:prstGeom>
          <a:noFill/>
          <a:ln/>
        </p:spPr>
        <p:txBody>
          <a:bodyPr wrap="square" rtlCol="0" anchor="ctr"/>
          <a:lstStyle/>
          <a:p>
            <a:pPr marL="0" indent="0">
              <a:buNone/>
            </a:pPr>
            <a:r>
              <a:rPr lang="en-US" sz="900" dirty="0">
                <a:solidFill>
                  <a:srgbClr val="8FA4C8"/>
                </a:solidFill>
                <a:latin typeface="Calibri" pitchFamily="34" charset="0"/>
                <a:ea typeface="Calibri" pitchFamily="34" charset="-122"/>
                <a:cs typeface="Calibri" pitchFamily="34" charset="-120"/>
              </a:rPr>
              <a:t>Capital Markets Board of Türkiye</a:t>
            </a:r>
            <a:endParaRPr lang="en-US" sz="900" dirty="0"/>
          </a:p>
        </p:txBody>
      </p:sp>
      <p:sp>
        <p:nvSpPr>
          <p:cNvPr id="63" name="Text 54"/>
          <p:cNvSpPr/>
          <p:nvPr/>
        </p:nvSpPr>
        <p:spPr>
          <a:xfrm>
            <a:off x="4572000" y="4818888"/>
            <a:ext cx="4297680" cy="301752"/>
          </a:xfrm>
          <a:prstGeom prst="rect">
            <a:avLst/>
          </a:prstGeom>
          <a:noFill/>
          <a:ln/>
        </p:spPr>
        <p:txBody>
          <a:bodyPr wrap="square" rtlCol="0" anchor="ctr"/>
          <a:lstStyle/>
          <a:p>
            <a:pPr marL="0" indent="0" algn="r">
              <a:buNone/>
            </a:pPr>
            <a:r>
              <a:rPr lang="en-US" sz="900" b="1" dirty="0">
                <a:solidFill>
                  <a:srgbClr val="C9972C"/>
                </a:solidFill>
                <a:latin typeface="Calibri" pitchFamily="34" charset="0"/>
                <a:ea typeface="Calibri" pitchFamily="34" charset="-122"/>
                <a:cs typeface="Calibri" pitchFamily="34" charset="-120"/>
              </a:rPr>
              <a:t>Communiqué III–35/A.2</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87552"/>
          </a:xfrm>
          <a:prstGeom prst="rect">
            <a:avLst/>
          </a:prstGeom>
          <a:solidFill>
            <a:srgbClr val="0D2444"/>
          </a:solidFill>
          <a:ln w="12700">
            <a:solidFill>
              <a:srgbClr val="0D2444"/>
            </a:solidFill>
            <a:prstDash val="solid"/>
          </a:ln>
        </p:spPr>
      </p:sp>
      <p:sp>
        <p:nvSpPr>
          <p:cNvPr id="3" name="Shape 1"/>
          <p:cNvSpPr/>
          <p:nvPr/>
        </p:nvSpPr>
        <p:spPr>
          <a:xfrm>
            <a:off x="0" y="0"/>
            <a:ext cx="9144000" cy="64008"/>
          </a:xfrm>
          <a:prstGeom prst="rect">
            <a:avLst/>
          </a:prstGeom>
          <a:solidFill>
            <a:srgbClr val="C9972C"/>
          </a:solidFill>
          <a:ln w="12700">
            <a:solidFill>
              <a:srgbClr val="C9972C"/>
            </a:solidFill>
            <a:prstDash val="solid"/>
          </a:ln>
        </p:spPr>
      </p:sp>
      <p:pic>
        <p:nvPicPr>
          <p:cNvPr id="4" name="Image 0" descr="preencoded.png"/>
          <p:cNvPicPr>
            <a:picLocks noChangeAspect="1"/>
          </p:cNvPicPr>
          <p:nvPr/>
        </p:nvPicPr>
        <p:blipFill>
          <a:blip r:embed="rId3"/>
          <a:stretch>
            <a:fillRect/>
          </a:stretch>
        </p:blipFill>
        <p:spPr>
          <a:xfrm>
            <a:off x="320040" y="201168"/>
            <a:ext cx="548640" cy="548640"/>
          </a:xfrm>
          <a:prstGeom prst="rect">
            <a:avLst/>
          </a:prstGeom>
        </p:spPr>
      </p:pic>
      <p:sp>
        <p:nvSpPr>
          <p:cNvPr id="5" name="Text 2"/>
          <p:cNvSpPr/>
          <p:nvPr/>
        </p:nvSpPr>
        <p:spPr>
          <a:xfrm>
            <a:off x="960120" y="91440"/>
            <a:ext cx="7863840" cy="566928"/>
          </a:xfrm>
          <a:prstGeom prst="rect">
            <a:avLst/>
          </a:prstGeom>
          <a:noFill/>
          <a:ln/>
        </p:spPr>
        <p:txBody>
          <a:bodyPr wrap="square" rtlCol="0" anchor="ctr"/>
          <a:lstStyle/>
          <a:p>
            <a:pPr marL="0" indent="0" algn="just">
              <a:buNone/>
            </a:pPr>
            <a:r>
              <a:rPr lang="en-US" sz="1900" b="1" dirty="0">
                <a:solidFill>
                  <a:srgbClr val="FFFFFF"/>
                </a:solidFill>
                <a:latin typeface="Calibri" pitchFamily="34" charset="0"/>
                <a:ea typeface="Calibri" pitchFamily="34" charset="-122"/>
                <a:cs typeface="Calibri" pitchFamily="34" charset="-120"/>
              </a:rPr>
              <a:t>Case Study: Mudaraba-Structured Debt Crowdfunding</a:t>
            </a:r>
            <a:endParaRPr lang="en-US" sz="1900" dirty="0"/>
          </a:p>
        </p:txBody>
      </p:sp>
      <p:sp>
        <p:nvSpPr>
          <p:cNvPr id="6" name="Text 3"/>
          <p:cNvSpPr/>
          <p:nvPr/>
        </p:nvSpPr>
        <p:spPr>
          <a:xfrm>
            <a:off x="960120" y="640080"/>
            <a:ext cx="7863840" cy="292608"/>
          </a:xfrm>
          <a:prstGeom prst="rect">
            <a:avLst/>
          </a:prstGeom>
          <a:noFill/>
          <a:ln/>
        </p:spPr>
        <p:txBody>
          <a:bodyPr wrap="square" rtlCol="0" anchor="ctr"/>
          <a:lstStyle/>
          <a:p>
            <a:pPr marL="0" indent="0" algn="just">
              <a:buNone/>
            </a:pPr>
            <a:r>
              <a:rPr lang="en-US" sz="1050" i="1" dirty="0">
                <a:solidFill>
                  <a:srgbClr val="C9972C"/>
                </a:solidFill>
                <a:latin typeface="Calibri" pitchFamily="34" charset="0"/>
                <a:ea typeface="Calibri" pitchFamily="34" charset="-122"/>
                <a:cs typeface="Calibri" pitchFamily="34" charset="-120"/>
              </a:rPr>
              <a:t>AgriTech Venture Co. · Platform: Participation Bank Crowdfunding A.Ş. · Communiqué III–35/A.2</a:t>
            </a:r>
            <a:endParaRPr lang="en-US" sz="1050" dirty="0"/>
          </a:p>
        </p:txBody>
      </p:sp>
      <p:sp>
        <p:nvSpPr>
          <p:cNvPr id="7" name="Shape 4"/>
          <p:cNvSpPr/>
          <p:nvPr/>
        </p:nvSpPr>
        <p:spPr>
          <a:xfrm>
            <a:off x="320040" y="1042416"/>
            <a:ext cx="2743200" cy="3730752"/>
          </a:xfrm>
          <a:prstGeom prst="rect">
            <a:avLst/>
          </a:prstGeom>
          <a:solidFill>
            <a:srgbClr val="1B3A6B"/>
          </a:solidFill>
          <a:ln w="12700">
            <a:solidFill>
              <a:srgbClr val="1B3A6B"/>
            </a:solidFill>
            <a:prstDash val="solid"/>
          </a:ln>
          <a:effectLst>
            <a:outerShdw blurRad="101600" dist="38100" dir="8100000" algn="bl" rotWithShape="0">
              <a:srgbClr val="000000">
                <a:alpha val="12000"/>
              </a:srgbClr>
            </a:outerShdw>
          </a:effectLst>
        </p:spPr>
      </p:sp>
      <p:sp>
        <p:nvSpPr>
          <p:cNvPr id="8" name="Shape 5"/>
          <p:cNvSpPr/>
          <p:nvPr/>
        </p:nvSpPr>
        <p:spPr>
          <a:xfrm>
            <a:off x="1143000" y="1152144"/>
            <a:ext cx="1097280" cy="1097280"/>
          </a:xfrm>
          <a:prstGeom prst="ellipse">
            <a:avLst/>
          </a:prstGeom>
          <a:solidFill>
            <a:srgbClr val="2E5DA8"/>
          </a:solidFill>
          <a:ln w="12700">
            <a:solidFill>
              <a:srgbClr val="2E5DA8"/>
            </a:solidFill>
            <a:prstDash val="solid"/>
          </a:ln>
        </p:spPr>
      </p:sp>
      <p:pic>
        <p:nvPicPr>
          <p:cNvPr id="9" name="Image 1" descr="preencoded.png"/>
          <p:cNvPicPr>
            <a:picLocks noChangeAspect="1"/>
          </p:cNvPicPr>
          <p:nvPr/>
        </p:nvPicPr>
        <p:blipFill>
          <a:blip r:embed="rId4"/>
          <a:stretch>
            <a:fillRect/>
          </a:stretch>
        </p:blipFill>
        <p:spPr>
          <a:xfrm>
            <a:off x="1325880" y="1298448"/>
            <a:ext cx="731520" cy="731520"/>
          </a:xfrm>
          <a:prstGeom prst="rect">
            <a:avLst/>
          </a:prstGeom>
        </p:spPr>
      </p:pic>
      <p:sp>
        <p:nvSpPr>
          <p:cNvPr id="10" name="Text 6"/>
          <p:cNvSpPr/>
          <p:nvPr/>
        </p:nvSpPr>
        <p:spPr>
          <a:xfrm>
            <a:off x="320040" y="2331720"/>
            <a:ext cx="2743200" cy="384048"/>
          </a:xfrm>
          <a:prstGeom prst="rect">
            <a:avLst/>
          </a:prstGeom>
          <a:noFill/>
          <a:ln/>
        </p:spPr>
        <p:txBody>
          <a:bodyPr wrap="square" rtlCol="0" anchor="ctr"/>
          <a:lstStyle/>
          <a:p>
            <a:pPr marL="0" indent="0" algn="just">
              <a:buNone/>
            </a:pPr>
            <a:r>
              <a:rPr lang="en-US" sz="1300" b="1" dirty="0">
                <a:solidFill>
                  <a:srgbClr val="C9972C"/>
                </a:solidFill>
                <a:latin typeface="Calibri" pitchFamily="34" charset="0"/>
                <a:ea typeface="Calibri" pitchFamily="34" charset="-122"/>
                <a:cs typeface="Calibri" pitchFamily="34" charset="-120"/>
              </a:rPr>
              <a:t>AgriTech Venture Co.</a:t>
            </a:r>
            <a:endParaRPr lang="en-US" sz="1300" dirty="0"/>
          </a:p>
        </p:txBody>
      </p:sp>
      <p:sp>
        <p:nvSpPr>
          <p:cNvPr id="11" name="Text 7"/>
          <p:cNvSpPr/>
          <p:nvPr/>
        </p:nvSpPr>
        <p:spPr>
          <a:xfrm>
            <a:off x="320040" y="2724912"/>
            <a:ext cx="2743200" cy="457200"/>
          </a:xfrm>
          <a:prstGeom prst="rect">
            <a:avLst/>
          </a:prstGeom>
          <a:noFill/>
          <a:ln/>
        </p:spPr>
        <p:txBody>
          <a:bodyPr wrap="square" rtlCol="0" anchor="ctr"/>
          <a:lstStyle/>
          <a:p>
            <a:pPr marL="0" indent="0" algn="just">
              <a:lnSpc>
                <a:spcPct val="130000"/>
              </a:lnSpc>
              <a:buNone/>
            </a:pPr>
            <a:r>
              <a:rPr lang="en-US" sz="1050" i="1" dirty="0">
                <a:solidFill>
                  <a:srgbClr val="E8EDF5"/>
                </a:solidFill>
                <a:latin typeface="Calibri" pitchFamily="34" charset="0"/>
                <a:ea typeface="Calibri" pitchFamily="34" charset="-122"/>
                <a:cs typeface="Calibri" pitchFamily="34" charset="-120"/>
              </a:rPr>
              <a:t>Precision irrigation</a:t>
            </a:r>
            <a:endParaRPr lang="en-US" sz="1050" dirty="0"/>
          </a:p>
          <a:p>
            <a:pPr marL="0" indent="0" algn="just">
              <a:lnSpc>
                <a:spcPct val="130000"/>
              </a:lnSpc>
              <a:buNone/>
            </a:pPr>
            <a:r>
              <a:rPr lang="en-US" sz="1050" i="1" dirty="0">
                <a:solidFill>
                  <a:srgbClr val="E8EDF5"/>
                </a:solidFill>
                <a:latin typeface="Calibri" pitchFamily="34" charset="0"/>
                <a:ea typeface="Calibri" pitchFamily="34" charset="-122"/>
                <a:cs typeface="Calibri" pitchFamily="34" charset="-120"/>
              </a:rPr>
              <a:t>technology for dryland farming</a:t>
            </a:r>
            <a:endParaRPr lang="en-US" sz="1050" dirty="0"/>
          </a:p>
        </p:txBody>
      </p:sp>
      <p:sp>
        <p:nvSpPr>
          <p:cNvPr id="12" name="Shape 8"/>
          <p:cNvSpPr/>
          <p:nvPr/>
        </p:nvSpPr>
        <p:spPr>
          <a:xfrm>
            <a:off x="502920" y="3218688"/>
            <a:ext cx="2377440" cy="18288"/>
          </a:xfrm>
          <a:prstGeom prst="rect">
            <a:avLst/>
          </a:prstGeom>
          <a:solidFill>
            <a:srgbClr val="8FA4C8"/>
          </a:solidFill>
          <a:ln w="12700">
            <a:solidFill>
              <a:srgbClr val="8FA4C8"/>
            </a:solidFill>
            <a:prstDash val="solid"/>
          </a:ln>
        </p:spPr>
      </p:sp>
      <p:sp>
        <p:nvSpPr>
          <p:cNvPr id="13" name="Text 9"/>
          <p:cNvSpPr/>
          <p:nvPr/>
        </p:nvSpPr>
        <p:spPr>
          <a:xfrm>
            <a:off x="411480" y="3291840"/>
            <a:ext cx="1188720" cy="274320"/>
          </a:xfrm>
          <a:prstGeom prst="rect">
            <a:avLst/>
          </a:prstGeom>
          <a:noFill/>
          <a:ln/>
        </p:spPr>
        <p:txBody>
          <a:bodyPr wrap="square" rtlCol="0" anchor="ctr"/>
          <a:lstStyle/>
          <a:p>
            <a:pPr marL="0" indent="0" algn="just">
              <a:buNone/>
            </a:pPr>
            <a:r>
              <a:rPr lang="en-US" sz="950" b="1" dirty="0">
                <a:solidFill>
                  <a:srgbClr val="8FA4C8"/>
                </a:solidFill>
                <a:latin typeface="Calibri" pitchFamily="34" charset="0"/>
                <a:ea typeface="Calibri" pitchFamily="34" charset="-122"/>
                <a:cs typeface="Calibri" pitchFamily="34" charset="-120"/>
              </a:rPr>
              <a:t>Target:</a:t>
            </a:r>
            <a:endParaRPr lang="en-US" sz="950" dirty="0"/>
          </a:p>
        </p:txBody>
      </p:sp>
      <p:sp>
        <p:nvSpPr>
          <p:cNvPr id="14" name="Text 10"/>
          <p:cNvSpPr/>
          <p:nvPr/>
        </p:nvSpPr>
        <p:spPr>
          <a:xfrm>
            <a:off x="1600200" y="3291840"/>
            <a:ext cx="1371600" cy="274320"/>
          </a:xfrm>
          <a:prstGeom prst="rect">
            <a:avLst/>
          </a:prstGeom>
          <a:noFill/>
          <a:ln/>
        </p:spPr>
        <p:txBody>
          <a:bodyPr wrap="square" rtlCol="0" anchor="ctr"/>
          <a:lstStyle/>
          <a:p>
            <a:pPr marL="0" indent="0" algn="just">
              <a:buNone/>
            </a:pPr>
            <a:r>
              <a:rPr lang="en-US" sz="950" b="1" dirty="0">
                <a:solidFill>
                  <a:srgbClr val="FFFFFF"/>
                </a:solidFill>
                <a:latin typeface="Calibri" pitchFamily="34" charset="0"/>
                <a:ea typeface="Calibri" pitchFamily="34" charset="-122"/>
                <a:cs typeface="Calibri" pitchFamily="34" charset="-120"/>
              </a:rPr>
              <a:t>₺5,000,000</a:t>
            </a:r>
            <a:endParaRPr lang="en-US" sz="950" dirty="0"/>
          </a:p>
        </p:txBody>
      </p:sp>
      <p:sp>
        <p:nvSpPr>
          <p:cNvPr id="15" name="Text 11"/>
          <p:cNvSpPr/>
          <p:nvPr/>
        </p:nvSpPr>
        <p:spPr>
          <a:xfrm>
            <a:off x="411480" y="3584448"/>
            <a:ext cx="1188720" cy="274320"/>
          </a:xfrm>
          <a:prstGeom prst="rect">
            <a:avLst/>
          </a:prstGeom>
          <a:noFill/>
          <a:ln/>
        </p:spPr>
        <p:txBody>
          <a:bodyPr wrap="square" rtlCol="0" anchor="ctr"/>
          <a:lstStyle/>
          <a:p>
            <a:pPr marL="0" indent="0" algn="just">
              <a:buNone/>
            </a:pPr>
            <a:r>
              <a:rPr lang="en-US" sz="950" b="1" dirty="0">
                <a:solidFill>
                  <a:srgbClr val="8FA4C8"/>
                </a:solidFill>
                <a:latin typeface="Calibri" pitchFamily="34" charset="0"/>
                <a:ea typeface="Calibri" pitchFamily="34" charset="-122"/>
                <a:cs typeface="Calibri" pitchFamily="34" charset="-120"/>
              </a:rPr>
              <a:t>Profit Rate:</a:t>
            </a:r>
            <a:endParaRPr lang="en-US" sz="950" dirty="0"/>
          </a:p>
        </p:txBody>
      </p:sp>
      <p:sp>
        <p:nvSpPr>
          <p:cNvPr id="16" name="Text 12"/>
          <p:cNvSpPr/>
          <p:nvPr/>
        </p:nvSpPr>
        <p:spPr>
          <a:xfrm>
            <a:off x="1600200" y="3584448"/>
            <a:ext cx="1371600" cy="274320"/>
          </a:xfrm>
          <a:prstGeom prst="rect">
            <a:avLst/>
          </a:prstGeom>
          <a:noFill/>
          <a:ln/>
        </p:spPr>
        <p:txBody>
          <a:bodyPr wrap="square" rtlCol="0" anchor="ctr"/>
          <a:lstStyle/>
          <a:p>
            <a:pPr marL="0" indent="0" algn="just">
              <a:buNone/>
            </a:pPr>
            <a:r>
              <a:rPr lang="en-US" sz="950" b="1" dirty="0">
                <a:solidFill>
                  <a:srgbClr val="FFFFFF"/>
                </a:solidFill>
                <a:latin typeface="Calibri" pitchFamily="34" charset="0"/>
                <a:ea typeface="Calibri" pitchFamily="34" charset="-122"/>
                <a:cs typeface="Calibri" pitchFamily="34" charset="-120"/>
              </a:rPr>
              <a:t>18% per annum (fixed)</a:t>
            </a:r>
            <a:endParaRPr lang="en-US" sz="950" dirty="0"/>
          </a:p>
        </p:txBody>
      </p:sp>
      <p:sp>
        <p:nvSpPr>
          <p:cNvPr id="17" name="Text 13"/>
          <p:cNvSpPr/>
          <p:nvPr/>
        </p:nvSpPr>
        <p:spPr>
          <a:xfrm>
            <a:off x="411480" y="3877056"/>
            <a:ext cx="1188720" cy="274320"/>
          </a:xfrm>
          <a:prstGeom prst="rect">
            <a:avLst/>
          </a:prstGeom>
          <a:noFill/>
          <a:ln/>
        </p:spPr>
        <p:txBody>
          <a:bodyPr wrap="square" rtlCol="0" anchor="ctr"/>
          <a:lstStyle/>
          <a:p>
            <a:pPr marL="0" indent="0" algn="just">
              <a:buNone/>
            </a:pPr>
            <a:r>
              <a:rPr lang="en-US" sz="950" b="1" dirty="0">
                <a:solidFill>
                  <a:srgbClr val="8FA4C8"/>
                </a:solidFill>
                <a:latin typeface="Calibri" pitchFamily="34" charset="0"/>
                <a:ea typeface="Calibri" pitchFamily="34" charset="-122"/>
                <a:cs typeface="Calibri" pitchFamily="34" charset="-120"/>
              </a:rPr>
              <a:t>Maturity:</a:t>
            </a:r>
            <a:endParaRPr lang="en-US" sz="950" dirty="0"/>
          </a:p>
        </p:txBody>
      </p:sp>
      <p:sp>
        <p:nvSpPr>
          <p:cNvPr id="18" name="Text 14"/>
          <p:cNvSpPr/>
          <p:nvPr/>
        </p:nvSpPr>
        <p:spPr>
          <a:xfrm>
            <a:off x="1600200" y="3877056"/>
            <a:ext cx="1371600" cy="274320"/>
          </a:xfrm>
          <a:prstGeom prst="rect">
            <a:avLst/>
          </a:prstGeom>
          <a:noFill/>
          <a:ln/>
        </p:spPr>
        <p:txBody>
          <a:bodyPr wrap="square" rtlCol="0" anchor="ctr"/>
          <a:lstStyle/>
          <a:p>
            <a:pPr marL="0" indent="0" algn="just">
              <a:buNone/>
            </a:pPr>
            <a:r>
              <a:rPr lang="en-US" sz="950" b="1" dirty="0">
                <a:solidFill>
                  <a:srgbClr val="FFFFFF"/>
                </a:solidFill>
                <a:latin typeface="Calibri" pitchFamily="34" charset="0"/>
                <a:ea typeface="Calibri" pitchFamily="34" charset="-122"/>
                <a:cs typeface="Calibri" pitchFamily="34" charset="-120"/>
              </a:rPr>
              <a:t>3 years (quarterly)</a:t>
            </a:r>
            <a:endParaRPr lang="en-US" sz="950" dirty="0"/>
          </a:p>
        </p:txBody>
      </p:sp>
      <p:sp>
        <p:nvSpPr>
          <p:cNvPr id="19" name="Text 15"/>
          <p:cNvSpPr/>
          <p:nvPr/>
        </p:nvSpPr>
        <p:spPr>
          <a:xfrm>
            <a:off x="411480" y="4169664"/>
            <a:ext cx="1188720" cy="274320"/>
          </a:xfrm>
          <a:prstGeom prst="rect">
            <a:avLst/>
          </a:prstGeom>
          <a:noFill/>
          <a:ln/>
        </p:spPr>
        <p:txBody>
          <a:bodyPr wrap="square" rtlCol="0" anchor="ctr"/>
          <a:lstStyle/>
          <a:p>
            <a:pPr marL="0" indent="0" algn="just">
              <a:buNone/>
            </a:pPr>
            <a:r>
              <a:rPr lang="en-US" sz="950" b="1" dirty="0">
                <a:solidFill>
                  <a:srgbClr val="8FA4C8"/>
                </a:solidFill>
                <a:latin typeface="Calibri" pitchFamily="34" charset="0"/>
                <a:ea typeface="Calibri" pitchFamily="34" charset="-122"/>
                <a:cs typeface="Calibri" pitchFamily="34" charset="-120"/>
              </a:rPr>
              <a:t>Repayment:</a:t>
            </a:r>
            <a:endParaRPr lang="en-US" sz="950" dirty="0"/>
          </a:p>
        </p:txBody>
      </p:sp>
      <p:sp>
        <p:nvSpPr>
          <p:cNvPr id="20" name="Text 16"/>
          <p:cNvSpPr/>
          <p:nvPr/>
        </p:nvSpPr>
        <p:spPr>
          <a:xfrm>
            <a:off x="1600200" y="4169664"/>
            <a:ext cx="1371600" cy="274320"/>
          </a:xfrm>
          <a:prstGeom prst="rect">
            <a:avLst/>
          </a:prstGeom>
          <a:noFill/>
          <a:ln/>
        </p:spPr>
        <p:txBody>
          <a:bodyPr wrap="square" rtlCol="0" anchor="ctr"/>
          <a:lstStyle/>
          <a:p>
            <a:pPr marL="0" indent="0" algn="just">
              <a:buNone/>
            </a:pPr>
            <a:r>
              <a:rPr lang="en-US" sz="950" b="1" dirty="0">
                <a:solidFill>
                  <a:srgbClr val="FFFFFF"/>
                </a:solidFill>
                <a:latin typeface="Calibri" pitchFamily="34" charset="0"/>
                <a:ea typeface="Calibri" pitchFamily="34" charset="-122"/>
                <a:cs typeface="Calibri" pitchFamily="34" charset="-120"/>
              </a:rPr>
              <a:t>Cash OR company shares</a:t>
            </a:r>
            <a:endParaRPr lang="en-US" sz="950" dirty="0"/>
          </a:p>
        </p:txBody>
      </p:sp>
      <p:sp>
        <p:nvSpPr>
          <p:cNvPr id="21" name="Text 17"/>
          <p:cNvSpPr/>
          <p:nvPr/>
        </p:nvSpPr>
        <p:spPr>
          <a:xfrm>
            <a:off x="411480" y="4462272"/>
            <a:ext cx="1188720" cy="274320"/>
          </a:xfrm>
          <a:prstGeom prst="rect">
            <a:avLst/>
          </a:prstGeom>
          <a:noFill/>
          <a:ln/>
        </p:spPr>
        <p:txBody>
          <a:bodyPr wrap="square" rtlCol="0" anchor="ctr"/>
          <a:lstStyle/>
          <a:p>
            <a:pPr marL="0" indent="0" algn="just">
              <a:buNone/>
            </a:pPr>
            <a:r>
              <a:rPr lang="en-US" sz="950" b="1" dirty="0">
                <a:solidFill>
                  <a:srgbClr val="8FA4C8"/>
                </a:solidFill>
                <a:latin typeface="Calibri" pitchFamily="34" charset="0"/>
                <a:ea typeface="Calibri" pitchFamily="34" charset="-122"/>
                <a:cs typeface="Calibri" pitchFamily="34" charset="-120"/>
              </a:rPr>
              <a:t>Structure:</a:t>
            </a:r>
            <a:endParaRPr lang="en-US" sz="950" dirty="0"/>
          </a:p>
        </p:txBody>
      </p:sp>
      <p:sp>
        <p:nvSpPr>
          <p:cNvPr id="22" name="Text 18"/>
          <p:cNvSpPr/>
          <p:nvPr/>
        </p:nvSpPr>
        <p:spPr>
          <a:xfrm>
            <a:off x="1600200" y="4462272"/>
            <a:ext cx="1371600" cy="274320"/>
          </a:xfrm>
          <a:prstGeom prst="rect">
            <a:avLst/>
          </a:prstGeom>
          <a:noFill/>
          <a:ln/>
        </p:spPr>
        <p:txBody>
          <a:bodyPr wrap="square" rtlCol="0" anchor="ctr"/>
          <a:lstStyle/>
          <a:p>
            <a:pPr marL="0" indent="0" algn="just">
              <a:buNone/>
            </a:pPr>
            <a:r>
              <a:rPr lang="en-US" sz="950" b="1" dirty="0">
                <a:solidFill>
                  <a:srgbClr val="FFFFFF"/>
                </a:solidFill>
                <a:latin typeface="Calibri" pitchFamily="34" charset="0"/>
                <a:ea typeface="Calibri" pitchFamily="34" charset="-122"/>
                <a:cs typeface="Calibri" pitchFamily="34" charset="-120"/>
              </a:rPr>
              <a:t>Mudaraba-based</a:t>
            </a:r>
            <a:endParaRPr lang="en-US" sz="950" dirty="0"/>
          </a:p>
        </p:txBody>
      </p:sp>
      <p:sp>
        <p:nvSpPr>
          <p:cNvPr id="23" name="Shape 19"/>
          <p:cNvSpPr/>
          <p:nvPr/>
        </p:nvSpPr>
        <p:spPr>
          <a:xfrm>
            <a:off x="3246120" y="1042416"/>
            <a:ext cx="1371600" cy="3730752"/>
          </a:xfrm>
          <a:prstGeom prst="rect">
            <a:avLst/>
          </a:prstGeom>
          <a:solidFill>
            <a:srgbClr val="FFFFFF"/>
          </a:solidFill>
          <a:ln w="6350">
            <a:solidFill>
              <a:srgbClr val="E8EDF5"/>
            </a:solidFill>
            <a:prstDash val="solid"/>
          </a:ln>
          <a:effectLst>
            <a:outerShdw blurRad="101600" dist="38100" dir="8100000" algn="bl" rotWithShape="0">
              <a:srgbClr val="000000">
                <a:alpha val="12000"/>
              </a:srgbClr>
            </a:outerShdw>
          </a:effectLst>
        </p:spPr>
      </p:sp>
      <p:sp>
        <p:nvSpPr>
          <p:cNvPr id="24" name="Shape 20"/>
          <p:cNvSpPr/>
          <p:nvPr/>
        </p:nvSpPr>
        <p:spPr>
          <a:xfrm>
            <a:off x="3584448" y="1115568"/>
            <a:ext cx="694944" cy="694944"/>
          </a:xfrm>
          <a:prstGeom prst="ellipse">
            <a:avLst/>
          </a:prstGeom>
          <a:solidFill>
            <a:srgbClr val="1B3A6B"/>
          </a:solidFill>
          <a:ln w="12700">
            <a:solidFill>
              <a:srgbClr val="1B3A6B"/>
            </a:solidFill>
            <a:prstDash val="solid"/>
          </a:ln>
        </p:spPr>
      </p:sp>
      <p:pic>
        <p:nvPicPr>
          <p:cNvPr id="25" name="Image 2" descr="preencoded.png"/>
          <p:cNvPicPr>
            <a:picLocks noChangeAspect="1"/>
          </p:cNvPicPr>
          <p:nvPr/>
        </p:nvPicPr>
        <p:blipFill>
          <a:blip r:embed="rId5"/>
          <a:stretch>
            <a:fillRect/>
          </a:stretch>
        </p:blipFill>
        <p:spPr>
          <a:xfrm>
            <a:off x="3657600" y="1188720"/>
            <a:ext cx="548640" cy="548640"/>
          </a:xfrm>
          <a:prstGeom prst="rect">
            <a:avLst/>
          </a:prstGeom>
        </p:spPr>
      </p:pic>
      <p:sp>
        <p:nvSpPr>
          <p:cNvPr id="26" name="Shape 21"/>
          <p:cNvSpPr/>
          <p:nvPr/>
        </p:nvSpPr>
        <p:spPr>
          <a:xfrm>
            <a:off x="3749040" y="1847088"/>
            <a:ext cx="365760" cy="365760"/>
          </a:xfrm>
          <a:prstGeom prst="ellipse">
            <a:avLst/>
          </a:prstGeom>
          <a:solidFill>
            <a:srgbClr val="C9972C"/>
          </a:solidFill>
          <a:ln w="12700">
            <a:solidFill>
              <a:srgbClr val="C9972C"/>
            </a:solidFill>
            <a:prstDash val="solid"/>
          </a:ln>
        </p:spPr>
      </p:sp>
      <p:sp>
        <p:nvSpPr>
          <p:cNvPr id="27" name="Text 22"/>
          <p:cNvSpPr/>
          <p:nvPr/>
        </p:nvSpPr>
        <p:spPr>
          <a:xfrm>
            <a:off x="3749040" y="1847088"/>
            <a:ext cx="365760" cy="365760"/>
          </a:xfrm>
          <a:prstGeom prst="rect">
            <a:avLst/>
          </a:prstGeom>
          <a:noFill/>
          <a:ln/>
        </p:spPr>
        <p:txBody>
          <a:bodyPr wrap="square" rtlCol="0" anchor="ctr"/>
          <a:lstStyle/>
          <a:p>
            <a:pPr marL="0" indent="0" algn="just">
              <a:buNone/>
            </a:pPr>
            <a:r>
              <a:rPr lang="en-US" sz="1400" b="1" dirty="0">
                <a:solidFill>
                  <a:srgbClr val="0D2444"/>
                </a:solidFill>
                <a:latin typeface="Calibri" pitchFamily="34" charset="0"/>
                <a:ea typeface="Calibri" pitchFamily="34" charset="-122"/>
                <a:cs typeface="Calibri" pitchFamily="34" charset="-120"/>
              </a:rPr>
              <a:t>1</a:t>
            </a:r>
            <a:endParaRPr lang="en-US" sz="1400" dirty="0"/>
          </a:p>
        </p:txBody>
      </p:sp>
      <p:sp>
        <p:nvSpPr>
          <p:cNvPr id="28" name="Text 23"/>
          <p:cNvSpPr/>
          <p:nvPr/>
        </p:nvSpPr>
        <p:spPr>
          <a:xfrm>
            <a:off x="3291840" y="2286000"/>
            <a:ext cx="1280160" cy="475488"/>
          </a:xfrm>
          <a:prstGeom prst="rect">
            <a:avLst/>
          </a:prstGeom>
          <a:noFill/>
          <a:ln/>
        </p:spPr>
        <p:txBody>
          <a:bodyPr wrap="square" rtlCol="0" anchor="ctr"/>
          <a:lstStyle/>
          <a:p>
            <a:pPr marL="0" indent="0" algn="just">
              <a:lnSpc>
                <a:spcPct val="120000"/>
              </a:lnSpc>
              <a:buNone/>
            </a:pPr>
            <a:r>
              <a:rPr lang="en-US" sz="1050" b="1" dirty="0">
                <a:solidFill>
                  <a:srgbClr val="1B3A6B"/>
                </a:solidFill>
                <a:latin typeface="Calibri" pitchFamily="34" charset="0"/>
                <a:ea typeface="Calibri" pitchFamily="34" charset="-122"/>
                <a:cs typeface="Calibri" pitchFamily="34" charset="-120"/>
              </a:rPr>
              <a:t>Platform Lists Campaign</a:t>
            </a:r>
            <a:endParaRPr lang="en-US" sz="1050" dirty="0"/>
          </a:p>
        </p:txBody>
      </p:sp>
      <p:sp>
        <p:nvSpPr>
          <p:cNvPr id="29" name="Shape 24"/>
          <p:cNvSpPr/>
          <p:nvPr/>
        </p:nvSpPr>
        <p:spPr>
          <a:xfrm>
            <a:off x="3429000" y="2779776"/>
            <a:ext cx="1005840" cy="18288"/>
          </a:xfrm>
          <a:prstGeom prst="rect">
            <a:avLst/>
          </a:prstGeom>
          <a:solidFill>
            <a:srgbClr val="E8EDF5"/>
          </a:solidFill>
          <a:ln w="12700">
            <a:solidFill>
              <a:srgbClr val="E8EDF5"/>
            </a:solidFill>
            <a:prstDash val="solid"/>
          </a:ln>
        </p:spPr>
      </p:sp>
      <p:sp>
        <p:nvSpPr>
          <p:cNvPr id="30" name="Text 25"/>
          <p:cNvSpPr/>
          <p:nvPr/>
        </p:nvSpPr>
        <p:spPr>
          <a:xfrm>
            <a:off x="3319272" y="2834640"/>
            <a:ext cx="1243584" cy="1828800"/>
          </a:xfrm>
          <a:prstGeom prst="rect">
            <a:avLst/>
          </a:prstGeom>
          <a:noFill/>
          <a:ln/>
        </p:spPr>
        <p:txBody>
          <a:bodyPr wrap="square" rtlCol="0" anchor="t"/>
          <a:lstStyle/>
          <a:p>
            <a:pPr marL="0" indent="0" algn="just">
              <a:lnSpc>
                <a:spcPct val="130000"/>
              </a:lnSpc>
              <a:buNone/>
            </a:pPr>
            <a:r>
              <a:rPr lang="en-US" sz="900" dirty="0">
                <a:solidFill>
                  <a:srgbClr val="64748B"/>
                </a:solidFill>
                <a:latin typeface="Calibri" pitchFamily="34" charset="0"/>
                <a:ea typeface="Calibri" pitchFamily="34" charset="-122"/>
                <a:cs typeface="Calibri" pitchFamily="34" charset="-120"/>
              </a:rPr>
              <a:t>Participation bank platform publishes campaign. </a:t>
            </a:r>
            <a:endParaRPr lang="tr-TR" sz="900" dirty="0">
              <a:solidFill>
                <a:srgbClr val="64748B"/>
              </a:solidFill>
              <a:latin typeface="Calibri" pitchFamily="34" charset="0"/>
              <a:ea typeface="Calibri" pitchFamily="34" charset="-122"/>
              <a:cs typeface="Calibri" pitchFamily="34" charset="-120"/>
            </a:endParaRPr>
          </a:p>
          <a:p>
            <a:pPr marL="0" indent="0" algn="just">
              <a:lnSpc>
                <a:spcPct val="130000"/>
              </a:lnSpc>
              <a:buNone/>
            </a:pPr>
            <a:r>
              <a:rPr lang="en-US" sz="900" dirty="0">
                <a:solidFill>
                  <a:srgbClr val="64748B"/>
                </a:solidFill>
                <a:latin typeface="Calibri" pitchFamily="34" charset="0"/>
                <a:ea typeface="Calibri" pitchFamily="34" charset="-122"/>
                <a:cs typeface="Calibri" pitchFamily="34" charset="-120"/>
              </a:rPr>
              <a:t>Investment Committee approves Info Form.</a:t>
            </a:r>
            <a:endParaRPr lang="en-US" sz="900" dirty="0"/>
          </a:p>
        </p:txBody>
      </p:sp>
      <p:pic>
        <p:nvPicPr>
          <p:cNvPr id="31" name="Image 3" descr="preencoded.png"/>
          <p:cNvPicPr>
            <a:picLocks noChangeAspect="1"/>
          </p:cNvPicPr>
          <p:nvPr/>
        </p:nvPicPr>
        <p:blipFill>
          <a:blip r:embed="rId6"/>
          <a:stretch>
            <a:fillRect/>
          </a:stretch>
        </p:blipFill>
        <p:spPr>
          <a:xfrm>
            <a:off x="4617720" y="2615184"/>
            <a:ext cx="201168" cy="201168"/>
          </a:xfrm>
          <a:prstGeom prst="rect">
            <a:avLst/>
          </a:prstGeom>
        </p:spPr>
      </p:pic>
      <p:sp>
        <p:nvSpPr>
          <p:cNvPr id="32" name="Shape 26"/>
          <p:cNvSpPr/>
          <p:nvPr/>
        </p:nvSpPr>
        <p:spPr>
          <a:xfrm>
            <a:off x="4709160" y="1042416"/>
            <a:ext cx="1371600" cy="3730752"/>
          </a:xfrm>
          <a:prstGeom prst="rect">
            <a:avLst/>
          </a:prstGeom>
          <a:solidFill>
            <a:srgbClr val="E8EDF5"/>
          </a:solidFill>
          <a:ln w="6350">
            <a:solidFill>
              <a:srgbClr val="E8EDF5"/>
            </a:solidFill>
            <a:prstDash val="solid"/>
          </a:ln>
          <a:effectLst>
            <a:outerShdw blurRad="101600" dist="38100" dir="8100000" algn="bl" rotWithShape="0">
              <a:srgbClr val="000000">
                <a:alpha val="12000"/>
              </a:srgbClr>
            </a:outerShdw>
          </a:effectLst>
        </p:spPr>
      </p:sp>
      <p:sp>
        <p:nvSpPr>
          <p:cNvPr id="33" name="Shape 27"/>
          <p:cNvSpPr/>
          <p:nvPr/>
        </p:nvSpPr>
        <p:spPr>
          <a:xfrm>
            <a:off x="5047488" y="1115568"/>
            <a:ext cx="694944" cy="694944"/>
          </a:xfrm>
          <a:prstGeom prst="ellipse">
            <a:avLst/>
          </a:prstGeom>
          <a:solidFill>
            <a:srgbClr val="0E7490"/>
          </a:solidFill>
          <a:ln w="12700">
            <a:solidFill>
              <a:srgbClr val="0E7490"/>
            </a:solidFill>
            <a:prstDash val="solid"/>
          </a:ln>
        </p:spPr>
      </p:sp>
      <p:pic>
        <p:nvPicPr>
          <p:cNvPr id="34" name="Image 4" descr="preencoded.png"/>
          <p:cNvPicPr>
            <a:picLocks noChangeAspect="1"/>
          </p:cNvPicPr>
          <p:nvPr/>
        </p:nvPicPr>
        <p:blipFill>
          <a:blip r:embed="rId7"/>
          <a:stretch>
            <a:fillRect/>
          </a:stretch>
        </p:blipFill>
        <p:spPr>
          <a:xfrm>
            <a:off x="5120640" y="1188720"/>
            <a:ext cx="548640" cy="548640"/>
          </a:xfrm>
          <a:prstGeom prst="rect">
            <a:avLst/>
          </a:prstGeom>
        </p:spPr>
      </p:pic>
      <p:sp>
        <p:nvSpPr>
          <p:cNvPr id="35" name="Shape 28"/>
          <p:cNvSpPr/>
          <p:nvPr/>
        </p:nvSpPr>
        <p:spPr>
          <a:xfrm>
            <a:off x="5212080" y="1847088"/>
            <a:ext cx="365760" cy="365760"/>
          </a:xfrm>
          <a:prstGeom prst="ellipse">
            <a:avLst/>
          </a:prstGeom>
          <a:solidFill>
            <a:srgbClr val="C9972C"/>
          </a:solidFill>
          <a:ln w="12700">
            <a:solidFill>
              <a:srgbClr val="C9972C"/>
            </a:solidFill>
            <a:prstDash val="solid"/>
          </a:ln>
        </p:spPr>
      </p:sp>
      <p:sp>
        <p:nvSpPr>
          <p:cNvPr id="36" name="Text 29"/>
          <p:cNvSpPr/>
          <p:nvPr/>
        </p:nvSpPr>
        <p:spPr>
          <a:xfrm>
            <a:off x="5212080" y="1847088"/>
            <a:ext cx="365760" cy="365760"/>
          </a:xfrm>
          <a:prstGeom prst="rect">
            <a:avLst/>
          </a:prstGeom>
          <a:noFill/>
          <a:ln/>
        </p:spPr>
        <p:txBody>
          <a:bodyPr wrap="square" rtlCol="0" anchor="ctr"/>
          <a:lstStyle/>
          <a:p>
            <a:pPr marL="0" indent="0" algn="just">
              <a:buNone/>
            </a:pPr>
            <a:r>
              <a:rPr lang="en-US" sz="1400" b="1" dirty="0">
                <a:solidFill>
                  <a:srgbClr val="0D2444"/>
                </a:solidFill>
                <a:latin typeface="Calibri" pitchFamily="34" charset="0"/>
                <a:ea typeface="Calibri" pitchFamily="34" charset="-122"/>
                <a:cs typeface="Calibri" pitchFamily="34" charset="-120"/>
              </a:rPr>
              <a:t>2</a:t>
            </a:r>
            <a:endParaRPr lang="en-US" sz="1400" dirty="0"/>
          </a:p>
        </p:txBody>
      </p:sp>
      <p:sp>
        <p:nvSpPr>
          <p:cNvPr id="37" name="Text 30"/>
          <p:cNvSpPr/>
          <p:nvPr/>
        </p:nvSpPr>
        <p:spPr>
          <a:xfrm>
            <a:off x="4754880" y="2286000"/>
            <a:ext cx="1280160" cy="475488"/>
          </a:xfrm>
          <a:prstGeom prst="rect">
            <a:avLst/>
          </a:prstGeom>
          <a:noFill/>
          <a:ln/>
        </p:spPr>
        <p:txBody>
          <a:bodyPr wrap="square" rtlCol="0" anchor="ctr"/>
          <a:lstStyle/>
          <a:p>
            <a:pPr marL="0" indent="0" algn="just">
              <a:lnSpc>
                <a:spcPct val="120000"/>
              </a:lnSpc>
              <a:buNone/>
            </a:pPr>
            <a:r>
              <a:rPr lang="en-US" sz="1050" b="1" dirty="0">
                <a:solidFill>
                  <a:srgbClr val="1B3A6B"/>
                </a:solidFill>
                <a:latin typeface="Calibri" pitchFamily="34" charset="0"/>
                <a:ea typeface="Calibri" pitchFamily="34" charset="-122"/>
                <a:cs typeface="Calibri" pitchFamily="34" charset="-120"/>
              </a:rPr>
              <a:t>Investors Fund</a:t>
            </a:r>
            <a:endParaRPr lang="en-US" sz="1050" dirty="0"/>
          </a:p>
        </p:txBody>
      </p:sp>
      <p:sp>
        <p:nvSpPr>
          <p:cNvPr id="38" name="Shape 31"/>
          <p:cNvSpPr/>
          <p:nvPr/>
        </p:nvSpPr>
        <p:spPr>
          <a:xfrm>
            <a:off x="4892040" y="2779776"/>
            <a:ext cx="1005840" cy="18288"/>
          </a:xfrm>
          <a:prstGeom prst="rect">
            <a:avLst/>
          </a:prstGeom>
          <a:solidFill>
            <a:srgbClr val="E8EDF5"/>
          </a:solidFill>
          <a:ln w="12700">
            <a:solidFill>
              <a:srgbClr val="E8EDF5"/>
            </a:solidFill>
            <a:prstDash val="solid"/>
          </a:ln>
        </p:spPr>
      </p:sp>
      <p:sp>
        <p:nvSpPr>
          <p:cNvPr id="39" name="Text 32"/>
          <p:cNvSpPr/>
          <p:nvPr/>
        </p:nvSpPr>
        <p:spPr>
          <a:xfrm>
            <a:off x="4782312" y="2834640"/>
            <a:ext cx="1243584" cy="1828800"/>
          </a:xfrm>
          <a:prstGeom prst="rect">
            <a:avLst/>
          </a:prstGeom>
          <a:noFill/>
          <a:ln/>
        </p:spPr>
        <p:txBody>
          <a:bodyPr wrap="square" rtlCol="0" anchor="t"/>
          <a:lstStyle/>
          <a:p>
            <a:pPr marL="0" indent="0" algn="just">
              <a:lnSpc>
                <a:spcPct val="130000"/>
              </a:lnSpc>
              <a:buNone/>
            </a:pPr>
            <a:r>
              <a:rPr lang="en-US" sz="900" dirty="0">
                <a:solidFill>
                  <a:srgbClr val="64748B"/>
                </a:solidFill>
                <a:latin typeface="Calibri" pitchFamily="34" charset="0"/>
                <a:ea typeface="Calibri" pitchFamily="34" charset="-122"/>
                <a:cs typeface="Calibri" pitchFamily="34" charset="-120"/>
              </a:rPr>
              <a:t>Investors commit via platform (max ₺500K retail / unlimited for qualified). Funds are blocked at the Escrow Agent.</a:t>
            </a:r>
            <a:endParaRPr lang="en-US" sz="900" dirty="0"/>
          </a:p>
        </p:txBody>
      </p:sp>
      <p:pic>
        <p:nvPicPr>
          <p:cNvPr id="40" name="Image 5" descr="preencoded.png"/>
          <p:cNvPicPr>
            <a:picLocks noChangeAspect="1"/>
          </p:cNvPicPr>
          <p:nvPr/>
        </p:nvPicPr>
        <p:blipFill>
          <a:blip r:embed="rId6"/>
          <a:stretch>
            <a:fillRect/>
          </a:stretch>
        </p:blipFill>
        <p:spPr>
          <a:xfrm>
            <a:off x="6080760" y="2615184"/>
            <a:ext cx="201168" cy="201168"/>
          </a:xfrm>
          <a:prstGeom prst="rect">
            <a:avLst/>
          </a:prstGeom>
        </p:spPr>
      </p:pic>
      <p:sp>
        <p:nvSpPr>
          <p:cNvPr id="41" name="Shape 33"/>
          <p:cNvSpPr/>
          <p:nvPr/>
        </p:nvSpPr>
        <p:spPr>
          <a:xfrm>
            <a:off x="6172200" y="1042416"/>
            <a:ext cx="1371600" cy="3730752"/>
          </a:xfrm>
          <a:prstGeom prst="rect">
            <a:avLst/>
          </a:prstGeom>
          <a:solidFill>
            <a:srgbClr val="FFFFFF"/>
          </a:solidFill>
          <a:ln w="6350">
            <a:solidFill>
              <a:srgbClr val="E8EDF5"/>
            </a:solidFill>
            <a:prstDash val="solid"/>
          </a:ln>
          <a:effectLst>
            <a:outerShdw blurRad="101600" dist="38100" dir="8100000" algn="bl" rotWithShape="0">
              <a:srgbClr val="000000">
                <a:alpha val="12000"/>
              </a:srgbClr>
            </a:outerShdw>
          </a:effectLst>
        </p:spPr>
      </p:sp>
      <p:sp>
        <p:nvSpPr>
          <p:cNvPr id="42" name="Shape 34"/>
          <p:cNvSpPr/>
          <p:nvPr/>
        </p:nvSpPr>
        <p:spPr>
          <a:xfrm>
            <a:off x="6510528" y="1115568"/>
            <a:ext cx="694944" cy="694944"/>
          </a:xfrm>
          <a:prstGeom prst="ellipse">
            <a:avLst/>
          </a:prstGeom>
          <a:solidFill>
            <a:srgbClr val="1B3A6B"/>
          </a:solidFill>
          <a:ln w="12700">
            <a:solidFill>
              <a:srgbClr val="1B3A6B"/>
            </a:solidFill>
            <a:prstDash val="solid"/>
          </a:ln>
        </p:spPr>
      </p:sp>
      <p:pic>
        <p:nvPicPr>
          <p:cNvPr id="43" name="Image 6" descr="preencoded.png"/>
          <p:cNvPicPr>
            <a:picLocks noChangeAspect="1"/>
          </p:cNvPicPr>
          <p:nvPr/>
        </p:nvPicPr>
        <p:blipFill>
          <a:blip r:embed="rId8"/>
          <a:stretch>
            <a:fillRect/>
          </a:stretch>
        </p:blipFill>
        <p:spPr>
          <a:xfrm>
            <a:off x="6583680" y="1188720"/>
            <a:ext cx="548640" cy="548640"/>
          </a:xfrm>
          <a:prstGeom prst="rect">
            <a:avLst/>
          </a:prstGeom>
        </p:spPr>
      </p:pic>
      <p:sp>
        <p:nvSpPr>
          <p:cNvPr id="44" name="Shape 35"/>
          <p:cNvSpPr/>
          <p:nvPr/>
        </p:nvSpPr>
        <p:spPr>
          <a:xfrm>
            <a:off x="6675120" y="1847088"/>
            <a:ext cx="365760" cy="365760"/>
          </a:xfrm>
          <a:prstGeom prst="ellipse">
            <a:avLst/>
          </a:prstGeom>
          <a:solidFill>
            <a:srgbClr val="C9972C"/>
          </a:solidFill>
          <a:ln w="12700">
            <a:solidFill>
              <a:srgbClr val="C9972C"/>
            </a:solidFill>
            <a:prstDash val="solid"/>
          </a:ln>
        </p:spPr>
      </p:sp>
      <p:sp>
        <p:nvSpPr>
          <p:cNvPr id="45" name="Text 36"/>
          <p:cNvSpPr/>
          <p:nvPr/>
        </p:nvSpPr>
        <p:spPr>
          <a:xfrm>
            <a:off x="6675120" y="1847088"/>
            <a:ext cx="365760" cy="365760"/>
          </a:xfrm>
          <a:prstGeom prst="rect">
            <a:avLst/>
          </a:prstGeom>
          <a:noFill/>
          <a:ln/>
        </p:spPr>
        <p:txBody>
          <a:bodyPr wrap="square" rtlCol="0" anchor="ctr"/>
          <a:lstStyle/>
          <a:p>
            <a:pPr marL="0" indent="0" algn="just">
              <a:buNone/>
            </a:pPr>
            <a:r>
              <a:rPr lang="en-US" sz="1400" b="1" dirty="0">
                <a:solidFill>
                  <a:srgbClr val="0D2444"/>
                </a:solidFill>
                <a:latin typeface="Calibri" pitchFamily="34" charset="0"/>
                <a:ea typeface="Calibri" pitchFamily="34" charset="-122"/>
                <a:cs typeface="Calibri" pitchFamily="34" charset="-120"/>
              </a:rPr>
              <a:t>3</a:t>
            </a:r>
            <a:endParaRPr lang="en-US" sz="1400" dirty="0"/>
          </a:p>
        </p:txBody>
      </p:sp>
      <p:sp>
        <p:nvSpPr>
          <p:cNvPr id="46" name="Text 37"/>
          <p:cNvSpPr/>
          <p:nvPr/>
        </p:nvSpPr>
        <p:spPr>
          <a:xfrm>
            <a:off x="6217920" y="2286000"/>
            <a:ext cx="1280160" cy="475488"/>
          </a:xfrm>
          <a:prstGeom prst="rect">
            <a:avLst/>
          </a:prstGeom>
          <a:noFill/>
          <a:ln/>
        </p:spPr>
        <p:txBody>
          <a:bodyPr wrap="square" rtlCol="0" anchor="ctr"/>
          <a:lstStyle/>
          <a:p>
            <a:pPr marL="0" indent="0" algn="just">
              <a:lnSpc>
                <a:spcPct val="120000"/>
              </a:lnSpc>
              <a:buNone/>
            </a:pPr>
            <a:r>
              <a:rPr lang="en-US" sz="1050" b="1" dirty="0">
                <a:solidFill>
                  <a:srgbClr val="1B3A6B"/>
                </a:solidFill>
                <a:latin typeface="Calibri" pitchFamily="34" charset="0"/>
                <a:ea typeface="Calibri" pitchFamily="34" charset="-122"/>
                <a:cs typeface="Calibri" pitchFamily="34" charset="-120"/>
              </a:rPr>
              <a:t>Funds Released</a:t>
            </a:r>
            <a:endParaRPr lang="en-US" sz="1050" dirty="0"/>
          </a:p>
        </p:txBody>
      </p:sp>
      <p:sp>
        <p:nvSpPr>
          <p:cNvPr id="47" name="Shape 38"/>
          <p:cNvSpPr/>
          <p:nvPr/>
        </p:nvSpPr>
        <p:spPr>
          <a:xfrm>
            <a:off x="6355080" y="2779776"/>
            <a:ext cx="1005840" cy="18288"/>
          </a:xfrm>
          <a:prstGeom prst="rect">
            <a:avLst/>
          </a:prstGeom>
          <a:solidFill>
            <a:srgbClr val="E8EDF5"/>
          </a:solidFill>
          <a:ln w="12700">
            <a:solidFill>
              <a:srgbClr val="E8EDF5"/>
            </a:solidFill>
            <a:prstDash val="solid"/>
          </a:ln>
        </p:spPr>
      </p:sp>
      <p:sp>
        <p:nvSpPr>
          <p:cNvPr id="48" name="Text 39"/>
          <p:cNvSpPr/>
          <p:nvPr/>
        </p:nvSpPr>
        <p:spPr>
          <a:xfrm>
            <a:off x="6245352" y="2834640"/>
            <a:ext cx="1243584" cy="1828800"/>
          </a:xfrm>
          <a:prstGeom prst="rect">
            <a:avLst/>
          </a:prstGeom>
          <a:noFill/>
          <a:ln/>
        </p:spPr>
        <p:txBody>
          <a:bodyPr wrap="square" rtlCol="0" anchor="t"/>
          <a:lstStyle/>
          <a:p>
            <a:pPr marL="0" indent="0" algn="just">
              <a:lnSpc>
                <a:spcPct val="130000"/>
              </a:lnSpc>
              <a:buNone/>
            </a:pPr>
            <a:r>
              <a:rPr lang="en-US" sz="900" dirty="0">
                <a:solidFill>
                  <a:srgbClr val="64748B"/>
                </a:solidFill>
                <a:latin typeface="Calibri" pitchFamily="34" charset="0"/>
                <a:ea typeface="Calibri" pitchFamily="34" charset="-122"/>
                <a:cs typeface="Calibri" pitchFamily="34" charset="-120"/>
              </a:rPr>
              <a:t>Upon reaching the target, AgriTech receives the funds. Debt instruments created at CSD (MKK) in investors' accounts.</a:t>
            </a:r>
            <a:endParaRPr lang="en-US" sz="900" dirty="0"/>
          </a:p>
        </p:txBody>
      </p:sp>
      <p:pic>
        <p:nvPicPr>
          <p:cNvPr id="49" name="Image 7" descr="preencoded.png"/>
          <p:cNvPicPr>
            <a:picLocks noChangeAspect="1"/>
          </p:cNvPicPr>
          <p:nvPr/>
        </p:nvPicPr>
        <p:blipFill>
          <a:blip r:embed="rId6"/>
          <a:stretch>
            <a:fillRect/>
          </a:stretch>
        </p:blipFill>
        <p:spPr>
          <a:xfrm>
            <a:off x="7543800" y="2615184"/>
            <a:ext cx="201168" cy="201168"/>
          </a:xfrm>
          <a:prstGeom prst="rect">
            <a:avLst/>
          </a:prstGeom>
        </p:spPr>
      </p:pic>
      <p:sp>
        <p:nvSpPr>
          <p:cNvPr id="50" name="Shape 40"/>
          <p:cNvSpPr/>
          <p:nvPr/>
        </p:nvSpPr>
        <p:spPr>
          <a:xfrm>
            <a:off x="7635240" y="1042416"/>
            <a:ext cx="1371600" cy="3730752"/>
          </a:xfrm>
          <a:prstGeom prst="rect">
            <a:avLst/>
          </a:prstGeom>
          <a:solidFill>
            <a:srgbClr val="E8EDF5"/>
          </a:solidFill>
          <a:ln w="6350">
            <a:solidFill>
              <a:srgbClr val="E8EDF5"/>
            </a:solidFill>
            <a:prstDash val="solid"/>
          </a:ln>
          <a:effectLst>
            <a:outerShdw blurRad="101600" dist="38100" dir="8100000" algn="bl" rotWithShape="0">
              <a:srgbClr val="000000">
                <a:alpha val="12000"/>
              </a:srgbClr>
            </a:outerShdw>
          </a:effectLst>
        </p:spPr>
      </p:sp>
      <p:sp>
        <p:nvSpPr>
          <p:cNvPr id="51" name="Shape 41"/>
          <p:cNvSpPr/>
          <p:nvPr/>
        </p:nvSpPr>
        <p:spPr>
          <a:xfrm>
            <a:off x="7973568" y="1115568"/>
            <a:ext cx="694944" cy="694944"/>
          </a:xfrm>
          <a:prstGeom prst="ellipse">
            <a:avLst/>
          </a:prstGeom>
          <a:solidFill>
            <a:srgbClr val="0E7490"/>
          </a:solidFill>
          <a:ln w="12700">
            <a:solidFill>
              <a:srgbClr val="0E7490"/>
            </a:solidFill>
            <a:prstDash val="solid"/>
          </a:ln>
        </p:spPr>
      </p:sp>
      <p:pic>
        <p:nvPicPr>
          <p:cNvPr id="52" name="Image 8" descr="preencoded.png"/>
          <p:cNvPicPr>
            <a:picLocks noChangeAspect="1"/>
          </p:cNvPicPr>
          <p:nvPr/>
        </p:nvPicPr>
        <p:blipFill>
          <a:blip r:embed="rId9"/>
          <a:stretch>
            <a:fillRect/>
          </a:stretch>
        </p:blipFill>
        <p:spPr>
          <a:xfrm>
            <a:off x="8046720" y="1188720"/>
            <a:ext cx="548640" cy="548640"/>
          </a:xfrm>
          <a:prstGeom prst="rect">
            <a:avLst/>
          </a:prstGeom>
        </p:spPr>
      </p:pic>
      <p:sp>
        <p:nvSpPr>
          <p:cNvPr id="53" name="Shape 42"/>
          <p:cNvSpPr/>
          <p:nvPr/>
        </p:nvSpPr>
        <p:spPr>
          <a:xfrm>
            <a:off x="8138160" y="1847088"/>
            <a:ext cx="365760" cy="365760"/>
          </a:xfrm>
          <a:prstGeom prst="ellipse">
            <a:avLst/>
          </a:prstGeom>
          <a:solidFill>
            <a:srgbClr val="C9972C"/>
          </a:solidFill>
          <a:ln w="12700">
            <a:solidFill>
              <a:srgbClr val="C9972C"/>
            </a:solidFill>
            <a:prstDash val="solid"/>
          </a:ln>
        </p:spPr>
      </p:sp>
      <p:sp>
        <p:nvSpPr>
          <p:cNvPr id="54" name="Text 43"/>
          <p:cNvSpPr/>
          <p:nvPr/>
        </p:nvSpPr>
        <p:spPr>
          <a:xfrm>
            <a:off x="8138160" y="1847088"/>
            <a:ext cx="365760" cy="365760"/>
          </a:xfrm>
          <a:prstGeom prst="rect">
            <a:avLst/>
          </a:prstGeom>
          <a:noFill/>
          <a:ln/>
        </p:spPr>
        <p:txBody>
          <a:bodyPr wrap="square" rtlCol="0" anchor="ctr"/>
          <a:lstStyle/>
          <a:p>
            <a:pPr marL="0" indent="0" algn="just">
              <a:buNone/>
            </a:pPr>
            <a:r>
              <a:rPr lang="en-US" sz="1400" b="1" dirty="0">
                <a:solidFill>
                  <a:srgbClr val="0D2444"/>
                </a:solidFill>
                <a:latin typeface="Calibri" pitchFamily="34" charset="0"/>
                <a:ea typeface="Calibri" pitchFamily="34" charset="-122"/>
                <a:cs typeface="Calibri" pitchFamily="34" charset="-120"/>
              </a:rPr>
              <a:t>4</a:t>
            </a:r>
            <a:endParaRPr lang="en-US" sz="1400" dirty="0"/>
          </a:p>
        </p:txBody>
      </p:sp>
      <p:sp>
        <p:nvSpPr>
          <p:cNvPr id="55" name="Text 44"/>
          <p:cNvSpPr/>
          <p:nvPr/>
        </p:nvSpPr>
        <p:spPr>
          <a:xfrm>
            <a:off x="7680960" y="2286000"/>
            <a:ext cx="1280160" cy="475488"/>
          </a:xfrm>
          <a:prstGeom prst="rect">
            <a:avLst/>
          </a:prstGeom>
          <a:noFill/>
          <a:ln/>
        </p:spPr>
        <p:txBody>
          <a:bodyPr wrap="square" rtlCol="0" anchor="ctr"/>
          <a:lstStyle/>
          <a:p>
            <a:pPr marL="0" indent="0" algn="just">
              <a:lnSpc>
                <a:spcPct val="120000"/>
              </a:lnSpc>
              <a:buNone/>
            </a:pPr>
            <a:r>
              <a:rPr lang="en-US" sz="1050" b="1" dirty="0">
                <a:solidFill>
                  <a:srgbClr val="1B3A6B"/>
                </a:solidFill>
                <a:latin typeface="Calibri" pitchFamily="34" charset="0"/>
                <a:ea typeface="Calibri" pitchFamily="34" charset="-122"/>
                <a:cs typeface="Calibri" pitchFamily="34" charset="-120"/>
              </a:rPr>
              <a:t>Profit Sharing</a:t>
            </a:r>
            <a:endParaRPr lang="en-US" sz="1050" dirty="0"/>
          </a:p>
        </p:txBody>
      </p:sp>
      <p:sp>
        <p:nvSpPr>
          <p:cNvPr id="56" name="Shape 45"/>
          <p:cNvSpPr/>
          <p:nvPr/>
        </p:nvSpPr>
        <p:spPr>
          <a:xfrm>
            <a:off x="7818120" y="2779776"/>
            <a:ext cx="1005840" cy="18288"/>
          </a:xfrm>
          <a:prstGeom prst="rect">
            <a:avLst/>
          </a:prstGeom>
          <a:solidFill>
            <a:srgbClr val="E8EDF5"/>
          </a:solidFill>
          <a:ln w="12700">
            <a:solidFill>
              <a:srgbClr val="E8EDF5"/>
            </a:solidFill>
            <a:prstDash val="solid"/>
          </a:ln>
        </p:spPr>
      </p:sp>
      <p:sp>
        <p:nvSpPr>
          <p:cNvPr id="57" name="Text 46"/>
          <p:cNvSpPr/>
          <p:nvPr/>
        </p:nvSpPr>
        <p:spPr>
          <a:xfrm>
            <a:off x="7708392" y="2834640"/>
            <a:ext cx="1243584" cy="1828800"/>
          </a:xfrm>
          <a:prstGeom prst="rect">
            <a:avLst/>
          </a:prstGeom>
          <a:noFill/>
          <a:ln/>
        </p:spPr>
        <p:txBody>
          <a:bodyPr wrap="square" rtlCol="0" anchor="t"/>
          <a:lstStyle/>
          <a:p>
            <a:pPr marL="0" indent="0" algn="just">
              <a:lnSpc>
                <a:spcPct val="130000"/>
              </a:lnSpc>
              <a:buNone/>
            </a:pPr>
            <a:r>
              <a:rPr lang="en-US" sz="900" dirty="0">
                <a:solidFill>
                  <a:srgbClr val="64748B"/>
                </a:solidFill>
                <a:latin typeface="Calibri" pitchFamily="34" charset="0"/>
                <a:ea typeface="Calibri" pitchFamily="34" charset="-122"/>
                <a:cs typeface="Calibri" pitchFamily="34" charset="-120"/>
              </a:rPr>
              <a:t>Quarterly profit distributions at 18% per annum OR investors choose share conversion at year 3 (musharaka exit).</a:t>
            </a:r>
            <a:endParaRPr lang="en-US" sz="900" dirty="0"/>
          </a:p>
        </p:txBody>
      </p:sp>
      <p:sp>
        <p:nvSpPr>
          <p:cNvPr id="58" name="Shape 47"/>
          <p:cNvSpPr/>
          <p:nvPr/>
        </p:nvSpPr>
        <p:spPr>
          <a:xfrm>
            <a:off x="0" y="4800600"/>
            <a:ext cx="9144000" cy="342900"/>
          </a:xfrm>
          <a:prstGeom prst="rect">
            <a:avLst/>
          </a:prstGeom>
          <a:solidFill>
            <a:srgbClr val="0D2444"/>
          </a:solidFill>
          <a:ln w="12700">
            <a:solidFill>
              <a:srgbClr val="0D2444"/>
            </a:solidFill>
            <a:prstDash val="solid"/>
          </a:ln>
        </p:spPr>
      </p:sp>
      <p:sp>
        <p:nvSpPr>
          <p:cNvPr id="59" name="Text 48"/>
          <p:cNvSpPr/>
          <p:nvPr/>
        </p:nvSpPr>
        <p:spPr>
          <a:xfrm>
            <a:off x="274320" y="4818888"/>
            <a:ext cx="4572000" cy="301752"/>
          </a:xfrm>
          <a:prstGeom prst="rect">
            <a:avLst/>
          </a:prstGeom>
          <a:noFill/>
          <a:ln/>
        </p:spPr>
        <p:txBody>
          <a:bodyPr wrap="square" rtlCol="0" anchor="ctr"/>
          <a:lstStyle/>
          <a:p>
            <a:pPr marL="0" indent="0" algn="just">
              <a:buNone/>
            </a:pPr>
            <a:r>
              <a:rPr lang="en-US" sz="900" dirty="0">
                <a:solidFill>
                  <a:srgbClr val="8FA4C8"/>
                </a:solidFill>
                <a:latin typeface="Calibri" pitchFamily="34" charset="0"/>
                <a:ea typeface="Calibri" pitchFamily="34" charset="-122"/>
                <a:cs typeface="Calibri" pitchFamily="34" charset="-120"/>
              </a:rPr>
              <a:t>Capital Markets Board of Türkiye</a:t>
            </a:r>
            <a:endParaRPr lang="en-US" sz="900" dirty="0"/>
          </a:p>
        </p:txBody>
      </p:sp>
      <p:sp>
        <p:nvSpPr>
          <p:cNvPr id="60" name="Text 49"/>
          <p:cNvSpPr/>
          <p:nvPr/>
        </p:nvSpPr>
        <p:spPr>
          <a:xfrm>
            <a:off x="4572000" y="4818888"/>
            <a:ext cx="4297680" cy="301752"/>
          </a:xfrm>
          <a:prstGeom prst="rect">
            <a:avLst/>
          </a:prstGeom>
          <a:noFill/>
          <a:ln/>
        </p:spPr>
        <p:txBody>
          <a:bodyPr wrap="square" rtlCol="0" anchor="ctr"/>
          <a:lstStyle/>
          <a:p>
            <a:pPr marL="0" indent="0" algn="just">
              <a:buNone/>
            </a:pPr>
            <a:r>
              <a:rPr lang="en-US" sz="900" b="1" dirty="0">
                <a:solidFill>
                  <a:srgbClr val="C9972C"/>
                </a:solidFill>
                <a:latin typeface="Calibri" pitchFamily="34" charset="0"/>
                <a:ea typeface="Calibri" pitchFamily="34" charset="-122"/>
                <a:cs typeface="Calibri" pitchFamily="34" charset="-120"/>
              </a:rPr>
              <a:t>Communiqué III–35/A.2</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9972C"/>
          </a:solidFill>
          <a:ln w="12700">
            <a:solidFill>
              <a:srgbClr val="C9972C"/>
            </a:solidFill>
            <a:prstDash val="solid"/>
          </a:ln>
        </p:spPr>
      </p:sp>
      <p:sp>
        <p:nvSpPr>
          <p:cNvPr id="3" name="Text 1"/>
          <p:cNvSpPr/>
          <p:nvPr/>
        </p:nvSpPr>
        <p:spPr>
          <a:xfrm>
            <a:off x="365760" y="109728"/>
            <a:ext cx="8412480" cy="621792"/>
          </a:xfrm>
          <a:prstGeom prst="rect">
            <a:avLst/>
          </a:prstGeom>
          <a:noFill/>
          <a:ln/>
        </p:spPr>
        <p:txBody>
          <a:bodyPr wrap="square" rtlCol="0" anchor="ctr"/>
          <a:lstStyle/>
          <a:p>
            <a:pPr marL="0" indent="0">
              <a:buNone/>
            </a:pPr>
            <a:r>
              <a:rPr lang="en-US" sz="2700" b="1" dirty="0">
                <a:solidFill>
                  <a:srgbClr val="1B3A6B"/>
                </a:solidFill>
                <a:latin typeface="Calibri" pitchFamily="34" charset="0"/>
                <a:ea typeface="Calibri" pitchFamily="34" charset="-122"/>
                <a:cs typeface="Calibri" pitchFamily="34" charset="-120"/>
              </a:rPr>
              <a:t>Crowdfunding Regulation: Islamic Finance Member States</a:t>
            </a:r>
            <a:endParaRPr lang="en-US" sz="2700" dirty="0"/>
          </a:p>
        </p:txBody>
      </p:sp>
      <p:sp>
        <p:nvSpPr>
          <p:cNvPr id="4" name="Text 2"/>
          <p:cNvSpPr/>
          <p:nvPr/>
        </p:nvSpPr>
        <p:spPr>
          <a:xfrm>
            <a:off x="365760" y="713232"/>
            <a:ext cx="8412480" cy="256032"/>
          </a:xfrm>
          <a:prstGeom prst="rect">
            <a:avLst/>
          </a:prstGeom>
          <a:noFill/>
          <a:ln/>
        </p:spPr>
        <p:txBody>
          <a:bodyPr wrap="square" rtlCol="0" anchor="ctr"/>
          <a:lstStyle/>
          <a:p>
            <a:pPr marL="0" indent="0">
              <a:buNone/>
            </a:pPr>
            <a:r>
              <a:rPr lang="en-US" sz="1200" i="1" dirty="0">
                <a:solidFill>
                  <a:srgbClr val="2E5DA8"/>
                </a:solidFill>
                <a:latin typeface="Calibri" pitchFamily="34" charset="0"/>
                <a:ea typeface="Calibri" pitchFamily="34" charset="-122"/>
                <a:cs typeface="Calibri" pitchFamily="34" charset="-120"/>
              </a:rPr>
              <a:t>A fragmented landscape — and a clear opportunity for harmonisation</a:t>
            </a:r>
            <a:endParaRPr lang="en-US" sz="1200" dirty="0"/>
          </a:p>
        </p:txBody>
      </p:sp>
      <p:sp>
        <p:nvSpPr>
          <p:cNvPr id="5" name="Shape 3"/>
          <p:cNvSpPr/>
          <p:nvPr/>
        </p:nvSpPr>
        <p:spPr>
          <a:xfrm>
            <a:off x="365760" y="950976"/>
            <a:ext cx="8412480" cy="0"/>
          </a:xfrm>
          <a:prstGeom prst="line">
            <a:avLst/>
          </a:prstGeom>
          <a:noFill/>
          <a:ln w="12700">
            <a:solidFill>
              <a:srgbClr val="E8EDF5"/>
            </a:solidFill>
            <a:prstDash val="solid"/>
          </a:ln>
        </p:spPr>
      </p:sp>
      <p:sp>
        <p:nvSpPr>
          <p:cNvPr id="6" name="Shape 4"/>
          <p:cNvSpPr/>
          <p:nvPr/>
        </p:nvSpPr>
        <p:spPr>
          <a:xfrm>
            <a:off x="320040" y="1042416"/>
            <a:ext cx="8503920" cy="1115568"/>
          </a:xfrm>
          <a:prstGeom prst="rect">
            <a:avLst/>
          </a:prstGeom>
          <a:solidFill>
            <a:srgbClr val="FFFFFF"/>
          </a:solidFill>
          <a:ln w="6350">
            <a:solidFill>
              <a:srgbClr val="E8EDF5"/>
            </a:solidFill>
            <a:prstDash val="solid"/>
          </a:ln>
          <a:effectLst>
            <a:outerShdw blurRad="101600" dist="38100" dir="8100000" algn="bl" rotWithShape="0">
              <a:srgbClr val="000000">
                <a:alpha val="12000"/>
              </a:srgbClr>
            </a:outerShdw>
          </a:effectLst>
        </p:spPr>
      </p:sp>
      <p:sp>
        <p:nvSpPr>
          <p:cNvPr id="7" name="Shape 5"/>
          <p:cNvSpPr/>
          <p:nvPr/>
        </p:nvSpPr>
        <p:spPr>
          <a:xfrm>
            <a:off x="320040" y="1042416"/>
            <a:ext cx="1645920" cy="1115568"/>
          </a:xfrm>
          <a:prstGeom prst="rect">
            <a:avLst/>
          </a:prstGeom>
          <a:solidFill>
            <a:srgbClr val="1A7A4A"/>
          </a:solidFill>
          <a:ln w="12700">
            <a:solidFill>
              <a:srgbClr val="1A7A4A"/>
            </a:solidFill>
            <a:prstDash val="solid"/>
          </a:ln>
        </p:spPr>
      </p:sp>
      <p:pic>
        <p:nvPicPr>
          <p:cNvPr id="8" name="Image 0" descr="Toplantı odası düz dolguyla"/>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45916" y="1170432"/>
            <a:ext cx="420624" cy="420624"/>
          </a:xfrm>
          <a:prstGeom prst="rect">
            <a:avLst/>
          </a:prstGeom>
        </p:spPr>
      </p:pic>
      <p:sp>
        <p:nvSpPr>
          <p:cNvPr id="9" name="Text 6"/>
          <p:cNvSpPr/>
          <p:nvPr/>
        </p:nvSpPr>
        <p:spPr>
          <a:xfrm>
            <a:off x="320040" y="1609344"/>
            <a:ext cx="1645920" cy="402336"/>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ESTABLISHED</a:t>
            </a:r>
            <a:endParaRPr lang="en-US" sz="900" dirty="0"/>
          </a:p>
        </p:txBody>
      </p:sp>
      <p:sp>
        <p:nvSpPr>
          <p:cNvPr id="10" name="Text 7"/>
          <p:cNvSpPr/>
          <p:nvPr/>
        </p:nvSpPr>
        <p:spPr>
          <a:xfrm>
            <a:off x="2048256" y="1078992"/>
            <a:ext cx="6638544" cy="292608"/>
          </a:xfrm>
          <a:prstGeom prst="rect">
            <a:avLst/>
          </a:prstGeom>
          <a:noFill/>
          <a:ln/>
        </p:spPr>
        <p:txBody>
          <a:bodyPr wrap="square" rtlCol="0" anchor="ctr"/>
          <a:lstStyle/>
          <a:p>
            <a:pPr marL="0" indent="0">
              <a:buNone/>
            </a:pPr>
            <a:r>
              <a:rPr lang="en-US" sz="1150" b="1" dirty="0">
                <a:solidFill>
                  <a:srgbClr val="1B3A6B"/>
                </a:solidFill>
                <a:latin typeface="Calibri" pitchFamily="34" charset="0"/>
                <a:ea typeface="Calibri" pitchFamily="34" charset="-122"/>
                <a:cs typeface="Calibri" pitchFamily="34" charset="-120"/>
              </a:rPr>
              <a:t>Malaysia · Indonesia · UAE (ADGM / DFSA)</a:t>
            </a:r>
            <a:endParaRPr lang="en-US" sz="1150" dirty="0"/>
          </a:p>
        </p:txBody>
      </p:sp>
      <p:sp>
        <p:nvSpPr>
          <p:cNvPr id="11" name="Shape 8"/>
          <p:cNvSpPr/>
          <p:nvPr/>
        </p:nvSpPr>
        <p:spPr>
          <a:xfrm>
            <a:off x="2048256" y="1408176"/>
            <a:ext cx="6492240" cy="0"/>
          </a:xfrm>
          <a:prstGeom prst="line">
            <a:avLst/>
          </a:prstGeom>
          <a:noFill/>
          <a:ln w="10160">
            <a:solidFill>
              <a:srgbClr val="E8EDF5"/>
            </a:solidFill>
            <a:prstDash val="solid"/>
          </a:ln>
        </p:spPr>
      </p:sp>
      <p:pic>
        <p:nvPicPr>
          <p:cNvPr id="12" name="Image 1" descr="preencoded.png"/>
          <p:cNvPicPr>
            <a:picLocks noChangeAspect="1"/>
          </p:cNvPicPr>
          <p:nvPr/>
        </p:nvPicPr>
        <p:blipFill>
          <a:blip r:embed="rId5"/>
          <a:stretch>
            <a:fillRect/>
          </a:stretch>
        </p:blipFill>
        <p:spPr>
          <a:xfrm>
            <a:off x="2066544" y="1481328"/>
            <a:ext cx="155448" cy="155448"/>
          </a:xfrm>
          <a:prstGeom prst="rect">
            <a:avLst/>
          </a:prstGeom>
        </p:spPr>
      </p:pic>
      <p:sp>
        <p:nvSpPr>
          <p:cNvPr id="13" name="Text 9"/>
          <p:cNvSpPr/>
          <p:nvPr/>
        </p:nvSpPr>
        <p:spPr>
          <a:xfrm>
            <a:off x="2267712" y="1463040"/>
            <a:ext cx="6400800" cy="219456"/>
          </a:xfrm>
          <a:prstGeom prst="rect">
            <a:avLst/>
          </a:prstGeom>
          <a:noFill/>
          <a:ln/>
        </p:spPr>
        <p:txBody>
          <a:bodyPr wrap="square" rtlCol="0" anchor="ctr"/>
          <a:lstStyle/>
          <a:p>
            <a:pPr marL="0" indent="0">
              <a:buNone/>
            </a:pPr>
            <a:r>
              <a:rPr lang="en-US" sz="1000" dirty="0">
                <a:solidFill>
                  <a:srgbClr val="1A2A42"/>
                </a:solidFill>
                <a:latin typeface="Calibri" pitchFamily="34" charset="0"/>
                <a:ea typeface="Calibri" pitchFamily="34" charset="-122"/>
                <a:cs typeface="Calibri" pitchFamily="34" charset="-120"/>
              </a:rPr>
              <a:t>Malaysia: Since 2016 — equity &amp; P2P lending; Islamic platform option</a:t>
            </a:r>
            <a:endParaRPr lang="en-US" sz="1000" dirty="0"/>
          </a:p>
        </p:txBody>
      </p:sp>
      <p:pic>
        <p:nvPicPr>
          <p:cNvPr id="14" name="Image 2" descr="preencoded.png"/>
          <p:cNvPicPr>
            <a:picLocks noChangeAspect="1"/>
          </p:cNvPicPr>
          <p:nvPr/>
        </p:nvPicPr>
        <p:blipFill>
          <a:blip r:embed="rId5"/>
          <a:stretch>
            <a:fillRect/>
          </a:stretch>
        </p:blipFill>
        <p:spPr>
          <a:xfrm>
            <a:off x="2066544" y="1700784"/>
            <a:ext cx="155448" cy="155448"/>
          </a:xfrm>
          <a:prstGeom prst="rect">
            <a:avLst/>
          </a:prstGeom>
        </p:spPr>
      </p:pic>
      <p:sp>
        <p:nvSpPr>
          <p:cNvPr id="15" name="Text 10"/>
          <p:cNvSpPr/>
          <p:nvPr/>
        </p:nvSpPr>
        <p:spPr>
          <a:xfrm>
            <a:off x="2267712" y="1682496"/>
            <a:ext cx="6400800" cy="219456"/>
          </a:xfrm>
          <a:prstGeom prst="rect">
            <a:avLst/>
          </a:prstGeom>
          <a:noFill/>
          <a:ln/>
        </p:spPr>
        <p:txBody>
          <a:bodyPr wrap="square" rtlCol="0" anchor="ctr"/>
          <a:lstStyle/>
          <a:p>
            <a:pPr marL="0" indent="0">
              <a:buNone/>
            </a:pPr>
            <a:r>
              <a:rPr lang="en-US" sz="1000" dirty="0">
                <a:solidFill>
                  <a:srgbClr val="1A2A42"/>
                </a:solidFill>
                <a:latin typeface="Calibri" pitchFamily="34" charset="0"/>
                <a:ea typeface="Calibri" pitchFamily="34" charset="-122"/>
                <a:cs typeface="Calibri" pitchFamily="34" charset="-120"/>
              </a:rPr>
              <a:t>Indonesia: Since 2018 — equity crowdfunding; Shariah-compliant structure available</a:t>
            </a:r>
            <a:endParaRPr lang="en-US" sz="1000" dirty="0"/>
          </a:p>
        </p:txBody>
      </p:sp>
      <p:pic>
        <p:nvPicPr>
          <p:cNvPr id="16" name="Image 3" descr="preencoded.png"/>
          <p:cNvPicPr>
            <a:picLocks noChangeAspect="1"/>
          </p:cNvPicPr>
          <p:nvPr/>
        </p:nvPicPr>
        <p:blipFill>
          <a:blip r:embed="rId5"/>
          <a:stretch>
            <a:fillRect/>
          </a:stretch>
        </p:blipFill>
        <p:spPr>
          <a:xfrm>
            <a:off x="2066544" y="1920240"/>
            <a:ext cx="155448" cy="155448"/>
          </a:xfrm>
          <a:prstGeom prst="rect">
            <a:avLst/>
          </a:prstGeom>
        </p:spPr>
      </p:pic>
      <p:sp>
        <p:nvSpPr>
          <p:cNvPr id="17" name="Text 11"/>
          <p:cNvSpPr/>
          <p:nvPr/>
        </p:nvSpPr>
        <p:spPr>
          <a:xfrm>
            <a:off x="2267712" y="1901952"/>
            <a:ext cx="6400800" cy="219456"/>
          </a:xfrm>
          <a:prstGeom prst="rect">
            <a:avLst/>
          </a:prstGeom>
          <a:noFill/>
          <a:ln/>
        </p:spPr>
        <p:txBody>
          <a:bodyPr wrap="square" rtlCol="0" anchor="ctr"/>
          <a:lstStyle/>
          <a:p>
            <a:pPr marL="0" indent="0">
              <a:buNone/>
            </a:pPr>
            <a:r>
              <a:rPr lang="en-US" sz="1000" dirty="0">
                <a:solidFill>
                  <a:srgbClr val="1A2A42"/>
                </a:solidFill>
                <a:latin typeface="Calibri" pitchFamily="34" charset="0"/>
                <a:ea typeface="Calibri" pitchFamily="34" charset="-122"/>
                <a:cs typeface="Calibri" pitchFamily="34" charset="-120"/>
              </a:rPr>
              <a:t>UAE: Regulated fintech framework covers equity &amp; lending platforms in free zones</a:t>
            </a:r>
            <a:endParaRPr lang="en-US" sz="1000" dirty="0"/>
          </a:p>
        </p:txBody>
      </p:sp>
      <p:sp>
        <p:nvSpPr>
          <p:cNvPr id="18" name="Shape 12"/>
          <p:cNvSpPr/>
          <p:nvPr/>
        </p:nvSpPr>
        <p:spPr>
          <a:xfrm>
            <a:off x="320040" y="2231136"/>
            <a:ext cx="8503920" cy="1115568"/>
          </a:xfrm>
          <a:prstGeom prst="rect">
            <a:avLst/>
          </a:prstGeom>
          <a:solidFill>
            <a:srgbClr val="FFFFFF"/>
          </a:solidFill>
          <a:ln w="6350">
            <a:solidFill>
              <a:srgbClr val="E8EDF5"/>
            </a:solidFill>
            <a:prstDash val="solid"/>
          </a:ln>
          <a:effectLst>
            <a:outerShdw blurRad="101600" dist="38100" dir="8100000" algn="bl" rotWithShape="0">
              <a:srgbClr val="000000">
                <a:alpha val="12000"/>
              </a:srgbClr>
            </a:outerShdw>
          </a:effectLst>
        </p:spPr>
      </p:sp>
      <p:sp>
        <p:nvSpPr>
          <p:cNvPr id="19" name="Shape 13"/>
          <p:cNvSpPr/>
          <p:nvPr/>
        </p:nvSpPr>
        <p:spPr>
          <a:xfrm>
            <a:off x="320040" y="2231136"/>
            <a:ext cx="1645920" cy="1115568"/>
          </a:xfrm>
          <a:prstGeom prst="rect">
            <a:avLst/>
          </a:prstGeom>
          <a:solidFill>
            <a:srgbClr val="C9972C"/>
          </a:solidFill>
          <a:ln w="12700">
            <a:solidFill>
              <a:srgbClr val="C9972C"/>
            </a:solidFill>
            <a:prstDash val="solid"/>
          </a:ln>
        </p:spPr>
      </p:sp>
      <p:pic>
        <p:nvPicPr>
          <p:cNvPr id="20" name="Image 4" descr="preencoded.png"/>
          <p:cNvPicPr>
            <a:picLocks noChangeAspect="1"/>
          </p:cNvPicPr>
          <p:nvPr/>
        </p:nvPicPr>
        <p:blipFill>
          <a:blip r:embed="rId6"/>
          <a:stretch>
            <a:fillRect/>
          </a:stretch>
        </p:blipFill>
        <p:spPr>
          <a:xfrm>
            <a:off x="845916" y="2386584"/>
            <a:ext cx="420624" cy="420624"/>
          </a:xfrm>
          <a:prstGeom prst="rect">
            <a:avLst/>
          </a:prstGeom>
        </p:spPr>
      </p:pic>
      <p:sp>
        <p:nvSpPr>
          <p:cNvPr id="21" name="Text 14"/>
          <p:cNvSpPr/>
          <p:nvPr/>
        </p:nvSpPr>
        <p:spPr>
          <a:xfrm>
            <a:off x="320040" y="2798064"/>
            <a:ext cx="1645920" cy="402336"/>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EMERGING</a:t>
            </a:r>
            <a:endParaRPr lang="en-US" sz="900" dirty="0"/>
          </a:p>
        </p:txBody>
      </p:sp>
      <p:sp>
        <p:nvSpPr>
          <p:cNvPr id="22" name="Text 15"/>
          <p:cNvSpPr/>
          <p:nvPr/>
        </p:nvSpPr>
        <p:spPr>
          <a:xfrm>
            <a:off x="2048256" y="2267712"/>
            <a:ext cx="6638544" cy="292608"/>
          </a:xfrm>
          <a:prstGeom prst="rect">
            <a:avLst/>
          </a:prstGeom>
          <a:noFill/>
          <a:ln/>
        </p:spPr>
        <p:txBody>
          <a:bodyPr wrap="square" rtlCol="0" anchor="ctr"/>
          <a:lstStyle/>
          <a:p>
            <a:pPr marL="0" indent="0">
              <a:buNone/>
            </a:pPr>
            <a:r>
              <a:rPr lang="en-US" sz="1150" b="1" dirty="0">
                <a:solidFill>
                  <a:srgbClr val="1B3A6B"/>
                </a:solidFill>
                <a:latin typeface="Calibri" pitchFamily="34" charset="0"/>
                <a:ea typeface="Calibri" pitchFamily="34" charset="-122"/>
                <a:cs typeface="Calibri" pitchFamily="34" charset="-120"/>
              </a:rPr>
              <a:t>Saudi Arabia · Jordan · Pakistan · Egypt</a:t>
            </a:r>
            <a:endParaRPr lang="en-US" sz="1150" dirty="0"/>
          </a:p>
        </p:txBody>
      </p:sp>
      <p:sp>
        <p:nvSpPr>
          <p:cNvPr id="23" name="Shape 16"/>
          <p:cNvSpPr/>
          <p:nvPr/>
        </p:nvSpPr>
        <p:spPr>
          <a:xfrm>
            <a:off x="2048256" y="2596896"/>
            <a:ext cx="6492240" cy="0"/>
          </a:xfrm>
          <a:prstGeom prst="line">
            <a:avLst/>
          </a:prstGeom>
          <a:noFill/>
          <a:ln w="10160">
            <a:solidFill>
              <a:srgbClr val="E8EDF5"/>
            </a:solidFill>
            <a:prstDash val="solid"/>
          </a:ln>
        </p:spPr>
      </p:sp>
      <p:pic>
        <p:nvPicPr>
          <p:cNvPr id="24" name="Image 5" descr="preencoded.png"/>
          <p:cNvPicPr>
            <a:picLocks noChangeAspect="1"/>
          </p:cNvPicPr>
          <p:nvPr/>
        </p:nvPicPr>
        <p:blipFill>
          <a:blip r:embed="rId5"/>
          <a:stretch>
            <a:fillRect/>
          </a:stretch>
        </p:blipFill>
        <p:spPr>
          <a:xfrm>
            <a:off x="2066544" y="2670048"/>
            <a:ext cx="155448" cy="155448"/>
          </a:xfrm>
          <a:prstGeom prst="rect">
            <a:avLst/>
          </a:prstGeom>
        </p:spPr>
      </p:pic>
      <p:sp>
        <p:nvSpPr>
          <p:cNvPr id="25" name="Text 17"/>
          <p:cNvSpPr/>
          <p:nvPr/>
        </p:nvSpPr>
        <p:spPr>
          <a:xfrm>
            <a:off x="2267712" y="2651760"/>
            <a:ext cx="6400800" cy="219456"/>
          </a:xfrm>
          <a:prstGeom prst="rect">
            <a:avLst/>
          </a:prstGeom>
          <a:noFill/>
          <a:ln/>
        </p:spPr>
        <p:txBody>
          <a:bodyPr wrap="square" rtlCol="0" anchor="ctr"/>
          <a:lstStyle/>
          <a:p>
            <a:pPr marL="0" indent="0">
              <a:buNone/>
            </a:pPr>
            <a:r>
              <a:rPr lang="en-US" sz="1000" dirty="0">
                <a:solidFill>
                  <a:srgbClr val="1A2A42"/>
                </a:solidFill>
                <a:latin typeface="Calibri" pitchFamily="34" charset="0"/>
                <a:ea typeface="Calibri" pitchFamily="34" charset="-122"/>
                <a:cs typeface="Calibri" pitchFamily="34" charset="-120"/>
              </a:rPr>
              <a:t>Saudi Arabia: Active fintech sandbox; dedicated crowdfunding rules in advanced development</a:t>
            </a:r>
            <a:endParaRPr lang="en-US" sz="1000" dirty="0"/>
          </a:p>
        </p:txBody>
      </p:sp>
      <p:pic>
        <p:nvPicPr>
          <p:cNvPr id="26" name="Image 6" descr="preencoded.png"/>
          <p:cNvPicPr>
            <a:picLocks noChangeAspect="1"/>
          </p:cNvPicPr>
          <p:nvPr/>
        </p:nvPicPr>
        <p:blipFill>
          <a:blip r:embed="rId5"/>
          <a:stretch>
            <a:fillRect/>
          </a:stretch>
        </p:blipFill>
        <p:spPr>
          <a:xfrm>
            <a:off x="2066544" y="2889504"/>
            <a:ext cx="155448" cy="155448"/>
          </a:xfrm>
          <a:prstGeom prst="rect">
            <a:avLst/>
          </a:prstGeom>
        </p:spPr>
      </p:pic>
      <p:sp>
        <p:nvSpPr>
          <p:cNvPr id="27" name="Text 18"/>
          <p:cNvSpPr/>
          <p:nvPr/>
        </p:nvSpPr>
        <p:spPr>
          <a:xfrm>
            <a:off x="2267712" y="2871216"/>
            <a:ext cx="6400800" cy="219456"/>
          </a:xfrm>
          <a:prstGeom prst="rect">
            <a:avLst/>
          </a:prstGeom>
          <a:noFill/>
          <a:ln/>
        </p:spPr>
        <p:txBody>
          <a:bodyPr wrap="square" rtlCol="0" anchor="ctr"/>
          <a:lstStyle/>
          <a:p>
            <a:pPr marL="0" indent="0">
              <a:buNone/>
            </a:pPr>
            <a:r>
              <a:rPr lang="en-US" sz="1000" dirty="0">
                <a:solidFill>
                  <a:srgbClr val="1A2A42"/>
                </a:solidFill>
                <a:latin typeface="Calibri" pitchFamily="34" charset="0"/>
                <a:ea typeface="Calibri" pitchFamily="34" charset="-122"/>
                <a:cs typeface="Calibri" pitchFamily="34" charset="-120"/>
              </a:rPr>
              <a:t>Jordan: SME crowdfunding pilot under Jordan Securities Commission — full law pending</a:t>
            </a:r>
            <a:endParaRPr lang="en-US" sz="1000" dirty="0"/>
          </a:p>
        </p:txBody>
      </p:sp>
      <p:pic>
        <p:nvPicPr>
          <p:cNvPr id="28" name="Image 7" descr="preencoded.png"/>
          <p:cNvPicPr>
            <a:picLocks noChangeAspect="1"/>
          </p:cNvPicPr>
          <p:nvPr/>
        </p:nvPicPr>
        <p:blipFill>
          <a:blip r:embed="rId5"/>
          <a:stretch>
            <a:fillRect/>
          </a:stretch>
        </p:blipFill>
        <p:spPr>
          <a:xfrm>
            <a:off x="2066544" y="3108960"/>
            <a:ext cx="155448" cy="155448"/>
          </a:xfrm>
          <a:prstGeom prst="rect">
            <a:avLst/>
          </a:prstGeom>
        </p:spPr>
      </p:pic>
      <p:sp>
        <p:nvSpPr>
          <p:cNvPr id="29" name="Text 19"/>
          <p:cNvSpPr/>
          <p:nvPr/>
        </p:nvSpPr>
        <p:spPr>
          <a:xfrm>
            <a:off x="2267712" y="3090672"/>
            <a:ext cx="6400800" cy="219456"/>
          </a:xfrm>
          <a:prstGeom prst="rect">
            <a:avLst/>
          </a:prstGeom>
          <a:noFill/>
          <a:ln/>
        </p:spPr>
        <p:txBody>
          <a:bodyPr wrap="square" rtlCol="0" anchor="ctr"/>
          <a:lstStyle/>
          <a:p>
            <a:pPr marL="0" indent="0">
              <a:buNone/>
            </a:pPr>
            <a:r>
              <a:rPr lang="en-US" sz="1000" dirty="0">
                <a:solidFill>
                  <a:srgbClr val="1A2A42"/>
                </a:solidFill>
                <a:latin typeface="Calibri" pitchFamily="34" charset="0"/>
                <a:ea typeface="Calibri" pitchFamily="34" charset="-122"/>
                <a:cs typeface="Calibri" pitchFamily="34" charset="-120"/>
              </a:rPr>
              <a:t>Pakistan: Equity crowdfunding regulations gazetted 2021; implementation ongoing</a:t>
            </a:r>
            <a:endParaRPr lang="en-US" sz="1000" dirty="0"/>
          </a:p>
        </p:txBody>
      </p:sp>
      <p:sp>
        <p:nvSpPr>
          <p:cNvPr id="30" name="Shape 20"/>
          <p:cNvSpPr/>
          <p:nvPr/>
        </p:nvSpPr>
        <p:spPr>
          <a:xfrm>
            <a:off x="412695" y="3419856"/>
            <a:ext cx="8503920" cy="1115568"/>
          </a:xfrm>
          <a:prstGeom prst="rect">
            <a:avLst/>
          </a:prstGeom>
          <a:solidFill>
            <a:srgbClr val="FFFFFF"/>
          </a:solidFill>
          <a:ln w="6350">
            <a:solidFill>
              <a:srgbClr val="E8EDF5"/>
            </a:solidFill>
            <a:prstDash val="solid"/>
          </a:ln>
          <a:effectLst>
            <a:outerShdw blurRad="101600" dist="38100" dir="8100000" algn="bl" rotWithShape="0">
              <a:srgbClr val="000000">
                <a:alpha val="12000"/>
              </a:srgbClr>
            </a:outerShdw>
          </a:effectLst>
        </p:spPr>
        <p:txBody>
          <a:bodyPr/>
          <a:lstStyle/>
          <a:p>
            <a:endParaRPr lang="tr-TR" dirty="0"/>
          </a:p>
        </p:txBody>
      </p:sp>
      <p:sp>
        <p:nvSpPr>
          <p:cNvPr id="31" name="Shape 21"/>
          <p:cNvSpPr/>
          <p:nvPr/>
        </p:nvSpPr>
        <p:spPr>
          <a:xfrm>
            <a:off x="320040" y="3419856"/>
            <a:ext cx="1645920" cy="1115568"/>
          </a:xfrm>
          <a:prstGeom prst="rect">
            <a:avLst/>
          </a:prstGeom>
          <a:solidFill>
            <a:srgbClr val="1B3A6B"/>
          </a:solidFill>
          <a:ln w="12700">
            <a:solidFill>
              <a:srgbClr val="1B3A6B"/>
            </a:solidFill>
            <a:prstDash val="solid"/>
          </a:ln>
        </p:spPr>
      </p:sp>
      <p:pic>
        <p:nvPicPr>
          <p:cNvPr id="32" name="Image 8" descr="preencoded.png"/>
          <p:cNvPicPr>
            <a:picLocks noChangeAspect="1"/>
          </p:cNvPicPr>
          <p:nvPr/>
        </p:nvPicPr>
        <p:blipFill>
          <a:blip r:embed="rId7"/>
          <a:stretch>
            <a:fillRect/>
          </a:stretch>
        </p:blipFill>
        <p:spPr>
          <a:xfrm>
            <a:off x="888055" y="3529584"/>
            <a:ext cx="420624" cy="420624"/>
          </a:xfrm>
          <a:prstGeom prst="rect">
            <a:avLst/>
          </a:prstGeom>
        </p:spPr>
      </p:pic>
      <p:sp>
        <p:nvSpPr>
          <p:cNvPr id="33" name="Text 22"/>
          <p:cNvSpPr/>
          <p:nvPr/>
        </p:nvSpPr>
        <p:spPr>
          <a:xfrm>
            <a:off x="320040" y="3986784"/>
            <a:ext cx="1645920" cy="402336"/>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NO FRAMEWORK</a:t>
            </a:r>
            <a:endParaRPr lang="en-US" sz="900" dirty="0"/>
          </a:p>
        </p:txBody>
      </p:sp>
      <p:sp>
        <p:nvSpPr>
          <p:cNvPr id="34" name="Text 23"/>
          <p:cNvSpPr/>
          <p:nvPr/>
        </p:nvSpPr>
        <p:spPr>
          <a:xfrm>
            <a:off x="2048256" y="3456432"/>
            <a:ext cx="6638544" cy="292608"/>
          </a:xfrm>
          <a:prstGeom prst="rect">
            <a:avLst/>
          </a:prstGeom>
          <a:noFill/>
          <a:ln/>
        </p:spPr>
        <p:txBody>
          <a:bodyPr wrap="square" rtlCol="0" anchor="ctr"/>
          <a:lstStyle/>
          <a:p>
            <a:pPr marL="0" indent="0">
              <a:buNone/>
            </a:pPr>
            <a:endParaRPr lang="en-US" sz="1150" dirty="0"/>
          </a:p>
        </p:txBody>
      </p:sp>
      <p:sp>
        <p:nvSpPr>
          <p:cNvPr id="35" name="Shape 24"/>
          <p:cNvSpPr/>
          <p:nvPr/>
        </p:nvSpPr>
        <p:spPr>
          <a:xfrm>
            <a:off x="2066544" y="3529584"/>
            <a:ext cx="6492240" cy="0"/>
          </a:xfrm>
          <a:prstGeom prst="line">
            <a:avLst/>
          </a:prstGeom>
          <a:noFill/>
          <a:ln w="10160">
            <a:solidFill>
              <a:srgbClr val="E8EDF5"/>
            </a:solidFill>
            <a:prstDash val="solid"/>
          </a:ln>
        </p:spPr>
      </p:sp>
      <p:pic>
        <p:nvPicPr>
          <p:cNvPr id="36" name="Image 9" descr="preencoded.png"/>
          <p:cNvPicPr>
            <a:picLocks noChangeAspect="1"/>
          </p:cNvPicPr>
          <p:nvPr/>
        </p:nvPicPr>
        <p:blipFill>
          <a:blip r:embed="rId5"/>
          <a:stretch>
            <a:fillRect/>
          </a:stretch>
        </p:blipFill>
        <p:spPr>
          <a:xfrm>
            <a:off x="2116836" y="3653955"/>
            <a:ext cx="155448" cy="155448"/>
          </a:xfrm>
          <a:prstGeom prst="rect">
            <a:avLst/>
          </a:prstGeom>
        </p:spPr>
      </p:pic>
      <p:sp>
        <p:nvSpPr>
          <p:cNvPr id="37" name="Text 25"/>
          <p:cNvSpPr/>
          <p:nvPr/>
        </p:nvSpPr>
        <p:spPr>
          <a:xfrm>
            <a:off x="2318004" y="3635667"/>
            <a:ext cx="6400800" cy="219456"/>
          </a:xfrm>
          <a:prstGeom prst="rect">
            <a:avLst/>
          </a:prstGeom>
          <a:noFill/>
          <a:ln/>
        </p:spPr>
        <p:txBody>
          <a:bodyPr wrap="square" rtlCol="0" anchor="ctr"/>
          <a:lstStyle/>
          <a:p>
            <a:pPr marL="0" indent="0">
              <a:buNone/>
            </a:pPr>
            <a:r>
              <a:rPr lang="en-US" sz="1000" dirty="0">
                <a:solidFill>
                  <a:srgbClr val="1A2A42"/>
                </a:solidFill>
                <a:latin typeface="Calibri" pitchFamily="34" charset="0"/>
                <a:ea typeface="Calibri" pitchFamily="34" charset="-122"/>
                <a:cs typeface="Calibri" pitchFamily="34" charset="-120"/>
              </a:rPr>
              <a:t>Activity unregulated or falls under general securities rules not suited to platform models</a:t>
            </a:r>
            <a:endParaRPr lang="en-US" sz="1000" dirty="0"/>
          </a:p>
        </p:txBody>
      </p:sp>
      <p:pic>
        <p:nvPicPr>
          <p:cNvPr id="38" name="Image 10" descr="preencoded.png"/>
          <p:cNvPicPr>
            <a:picLocks noChangeAspect="1"/>
          </p:cNvPicPr>
          <p:nvPr/>
        </p:nvPicPr>
        <p:blipFill>
          <a:blip r:embed="rId5"/>
          <a:stretch>
            <a:fillRect/>
          </a:stretch>
        </p:blipFill>
        <p:spPr>
          <a:xfrm>
            <a:off x="2116836" y="3873411"/>
            <a:ext cx="155448" cy="155448"/>
          </a:xfrm>
          <a:prstGeom prst="rect">
            <a:avLst/>
          </a:prstGeom>
        </p:spPr>
      </p:pic>
      <p:sp>
        <p:nvSpPr>
          <p:cNvPr id="39" name="Text 26"/>
          <p:cNvSpPr/>
          <p:nvPr/>
        </p:nvSpPr>
        <p:spPr>
          <a:xfrm>
            <a:off x="2318004" y="3855123"/>
            <a:ext cx="6400800" cy="219456"/>
          </a:xfrm>
          <a:prstGeom prst="rect">
            <a:avLst/>
          </a:prstGeom>
          <a:noFill/>
          <a:ln/>
        </p:spPr>
        <p:txBody>
          <a:bodyPr wrap="square" rtlCol="0" anchor="ctr"/>
          <a:lstStyle/>
          <a:p>
            <a:pPr marL="0" indent="0">
              <a:buNone/>
            </a:pPr>
            <a:r>
              <a:rPr lang="en-US" sz="1000" dirty="0">
                <a:solidFill>
                  <a:srgbClr val="1A2A42"/>
                </a:solidFill>
                <a:latin typeface="Calibri" pitchFamily="34" charset="0"/>
                <a:ea typeface="Calibri" pitchFamily="34" charset="-122"/>
                <a:cs typeface="Calibri" pitchFamily="34" charset="-120"/>
              </a:rPr>
              <a:t>High capital demand, low banking penetration — ideal conditions for crowdfunding</a:t>
            </a:r>
            <a:endParaRPr lang="en-US" sz="1000" dirty="0"/>
          </a:p>
        </p:txBody>
      </p:sp>
      <p:pic>
        <p:nvPicPr>
          <p:cNvPr id="40" name="Image 11" descr="preencoded.png"/>
          <p:cNvPicPr>
            <a:picLocks noChangeAspect="1"/>
          </p:cNvPicPr>
          <p:nvPr/>
        </p:nvPicPr>
        <p:blipFill>
          <a:blip r:embed="rId5"/>
          <a:stretch>
            <a:fillRect/>
          </a:stretch>
        </p:blipFill>
        <p:spPr>
          <a:xfrm>
            <a:off x="2112264" y="4111858"/>
            <a:ext cx="155448" cy="155448"/>
          </a:xfrm>
          <a:prstGeom prst="rect">
            <a:avLst/>
          </a:prstGeom>
        </p:spPr>
      </p:pic>
      <p:sp>
        <p:nvSpPr>
          <p:cNvPr id="41" name="Text 27"/>
          <p:cNvSpPr/>
          <p:nvPr/>
        </p:nvSpPr>
        <p:spPr>
          <a:xfrm>
            <a:off x="2318004" y="4074579"/>
            <a:ext cx="6400800" cy="219456"/>
          </a:xfrm>
          <a:prstGeom prst="rect">
            <a:avLst/>
          </a:prstGeom>
          <a:noFill/>
          <a:ln/>
        </p:spPr>
        <p:txBody>
          <a:bodyPr wrap="square" rtlCol="0" anchor="ctr"/>
          <a:lstStyle/>
          <a:p>
            <a:pPr marL="0" indent="0">
              <a:buNone/>
            </a:pPr>
            <a:r>
              <a:rPr lang="en-US" sz="1000" dirty="0">
                <a:solidFill>
                  <a:srgbClr val="1A2A42"/>
                </a:solidFill>
                <a:latin typeface="Calibri" pitchFamily="34" charset="0"/>
                <a:ea typeface="Calibri" pitchFamily="34" charset="-122"/>
                <a:cs typeface="Calibri" pitchFamily="34" charset="-120"/>
              </a:rPr>
              <a:t>Greatest opportunity: adopt Model Regulation based on Communiqué III-35/A.2</a:t>
            </a:r>
            <a:endParaRPr lang="en-US" sz="1000" dirty="0"/>
          </a:p>
        </p:txBody>
      </p:sp>
      <p:sp>
        <p:nvSpPr>
          <p:cNvPr id="42" name="Shape 28"/>
          <p:cNvSpPr/>
          <p:nvPr/>
        </p:nvSpPr>
        <p:spPr>
          <a:xfrm>
            <a:off x="320040" y="4608576"/>
            <a:ext cx="8503920" cy="219456"/>
          </a:xfrm>
          <a:prstGeom prst="rect">
            <a:avLst/>
          </a:prstGeom>
          <a:solidFill>
            <a:srgbClr val="1B3A6B"/>
          </a:solidFill>
          <a:ln w="12700">
            <a:solidFill>
              <a:srgbClr val="1B3A6B"/>
            </a:solidFill>
            <a:prstDash val="solid"/>
          </a:ln>
        </p:spPr>
      </p:sp>
      <p:sp>
        <p:nvSpPr>
          <p:cNvPr id="43" name="Text 29"/>
          <p:cNvSpPr/>
          <p:nvPr/>
        </p:nvSpPr>
        <p:spPr>
          <a:xfrm>
            <a:off x="320040" y="4608576"/>
            <a:ext cx="8503920" cy="219456"/>
          </a:xfrm>
          <a:prstGeom prst="rect">
            <a:avLst/>
          </a:prstGeom>
          <a:noFill/>
          <a:ln/>
        </p:spPr>
        <p:txBody>
          <a:bodyPr wrap="square"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Türkiye's III-35/A.2 is the most operationally mature model — and explicitly accommodates Islamic finance structures.</a:t>
            </a:r>
            <a:endParaRPr lang="en-US" sz="1000" dirty="0"/>
          </a:p>
        </p:txBody>
      </p:sp>
      <p:sp>
        <p:nvSpPr>
          <p:cNvPr id="44" name="Shape 30"/>
          <p:cNvSpPr/>
          <p:nvPr/>
        </p:nvSpPr>
        <p:spPr>
          <a:xfrm>
            <a:off x="0" y="4800600"/>
            <a:ext cx="9144000" cy="342900"/>
          </a:xfrm>
          <a:prstGeom prst="rect">
            <a:avLst/>
          </a:prstGeom>
          <a:solidFill>
            <a:srgbClr val="0D2444"/>
          </a:solidFill>
          <a:ln w="12700">
            <a:solidFill>
              <a:srgbClr val="0D2444"/>
            </a:solidFill>
            <a:prstDash val="solid"/>
          </a:ln>
        </p:spPr>
      </p:sp>
      <p:sp>
        <p:nvSpPr>
          <p:cNvPr id="45" name="Text 31"/>
          <p:cNvSpPr/>
          <p:nvPr/>
        </p:nvSpPr>
        <p:spPr>
          <a:xfrm>
            <a:off x="274320" y="4818888"/>
            <a:ext cx="4572000" cy="301752"/>
          </a:xfrm>
          <a:prstGeom prst="rect">
            <a:avLst/>
          </a:prstGeom>
          <a:noFill/>
          <a:ln/>
        </p:spPr>
        <p:txBody>
          <a:bodyPr wrap="square" rtlCol="0" anchor="ctr"/>
          <a:lstStyle/>
          <a:p>
            <a:pPr marL="0" indent="0">
              <a:buNone/>
            </a:pPr>
            <a:r>
              <a:rPr lang="en-US" sz="900" dirty="0">
                <a:solidFill>
                  <a:srgbClr val="8FA4C8"/>
                </a:solidFill>
                <a:latin typeface="Calibri" pitchFamily="34" charset="0"/>
                <a:ea typeface="Calibri" pitchFamily="34" charset="-122"/>
                <a:cs typeface="Calibri" pitchFamily="34" charset="-120"/>
              </a:rPr>
              <a:t>Capital Markets Board of Türkiye</a:t>
            </a:r>
            <a:endParaRPr lang="en-US" sz="900" dirty="0"/>
          </a:p>
        </p:txBody>
      </p:sp>
      <p:sp>
        <p:nvSpPr>
          <p:cNvPr id="46" name="Text 32"/>
          <p:cNvSpPr/>
          <p:nvPr/>
        </p:nvSpPr>
        <p:spPr>
          <a:xfrm>
            <a:off x="4572000" y="4818888"/>
            <a:ext cx="4297680" cy="301752"/>
          </a:xfrm>
          <a:prstGeom prst="rect">
            <a:avLst/>
          </a:prstGeom>
          <a:noFill/>
          <a:ln/>
        </p:spPr>
        <p:txBody>
          <a:bodyPr wrap="square" rtlCol="0" anchor="ctr"/>
          <a:lstStyle/>
          <a:p>
            <a:pPr marL="0" indent="0" algn="r">
              <a:buNone/>
            </a:pPr>
            <a:r>
              <a:rPr lang="en-US" sz="900" b="1" dirty="0">
                <a:solidFill>
                  <a:srgbClr val="C9972C"/>
                </a:solidFill>
                <a:latin typeface="Calibri" pitchFamily="34" charset="0"/>
                <a:ea typeface="Calibri" pitchFamily="34" charset="-122"/>
                <a:cs typeface="Calibri" pitchFamily="34" charset="-120"/>
              </a:rPr>
              <a:t>Communiqué III–35/A.2</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2444"/>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C9972C"/>
          </a:solidFill>
          <a:ln w="12700">
            <a:solidFill>
              <a:srgbClr val="C9972C"/>
            </a:solidFill>
            <a:prstDash val="solid"/>
          </a:ln>
        </p:spPr>
      </p:sp>
      <p:sp>
        <p:nvSpPr>
          <p:cNvPr id="3" name="Text 1"/>
          <p:cNvSpPr/>
          <p:nvPr/>
        </p:nvSpPr>
        <p:spPr>
          <a:xfrm>
            <a:off x="365760" y="91440"/>
            <a:ext cx="8412480" cy="566928"/>
          </a:xfrm>
          <a:prstGeom prst="rect">
            <a:avLst/>
          </a:prstGeom>
          <a:noFill/>
          <a:ln/>
        </p:spPr>
        <p:txBody>
          <a:bodyPr wrap="square" rtlCol="0" anchor="ctr"/>
          <a:lstStyle/>
          <a:p>
            <a:pPr marL="0" indent="0">
              <a:buNone/>
            </a:pPr>
            <a:r>
              <a:rPr lang="en-US" sz="2700" b="1" dirty="0">
                <a:solidFill>
                  <a:srgbClr val="FFFFFF"/>
                </a:solidFill>
                <a:latin typeface="Calibri" pitchFamily="34" charset="0"/>
                <a:ea typeface="Calibri" pitchFamily="34" charset="-122"/>
                <a:cs typeface="Calibri" pitchFamily="34" charset="-120"/>
              </a:rPr>
              <a:t>The Road Ahead</a:t>
            </a:r>
            <a:endParaRPr lang="en-US" sz="2700" dirty="0"/>
          </a:p>
        </p:txBody>
      </p:sp>
      <p:sp>
        <p:nvSpPr>
          <p:cNvPr id="4" name="Text 2"/>
          <p:cNvSpPr/>
          <p:nvPr/>
        </p:nvSpPr>
        <p:spPr>
          <a:xfrm>
            <a:off x="365760" y="658368"/>
            <a:ext cx="8412480" cy="256032"/>
          </a:xfrm>
          <a:prstGeom prst="rect">
            <a:avLst/>
          </a:prstGeom>
          <a:noFill/>
          <a:ln/>
        </p:spPr>
        <p:txBody>
          <a:bodyPr wrap="square" rtlCol="0" anchor="ctr"/>
          <a:lstStyle/>
          <a:p>
            <a:pPr marL="0" indent="0">
              <a:buNone/>
            </a:pPr>
            <a:r>
              <a:rPr lang="en-US" sz="1200" i="1" dirty="0">
                <a:solidFill>
                  <a:srgbClr val="C9972C"/>
                </a:solidFill>
                <a:latin typeface="Calibri" pitchFamily="34" charset="0"/>
                <a:ea typeface="Calibri" pitchFamily="34" charset="-122"/>
                <a:cs typeface="Calibri" pitchFamily="34" charset="-120"/>
              </a:rPr>
              <a:t>Next steps for T</a:t>
            </a:r>
            <a:r>
              <a:rPr lang="tr-TR" sz="1200" i="1" dirty="0" err="1">
                <a:solidFill>
                  <a:srgbClr val="C9972C"/>
                </a:solidFill>
                <a:latin typeface="Calibri" pitchFamily="34" charset="0"/>
                <a:ea typeface="Calibri" pitchFamily="34" charset="-122"/>
                <a:cs typeface="Calibri" pitchFamily="34" charset="-120"/>
              </a:rPr>
              <a:t>urkey</a:t>
            </a:r>
            <a:endParaRPr lang="en-US" sz="1200" dirty="0"/>
          </a:p>
        </p:txBody>
      </p:sp>
      <p:sp>
        <p:nvSpPr>
          <p:cNvPr id="6" name="Text 4"/>
          <p:cNvSpPr/>
          <p:nvPr/>
        </p:nvSpPr>
        <p:spPr>
          <a:xfrm>
            <a:off x="320040" y="969264"/>
            <a:ext cx="8595360" cy="402336"/>
          </a:xfrm>
          <a:prstGeom prst="rect">
            <a:avLst/>
          </a:prstGeom>
          <a:noFill/>
          <a:ln/>
        </p:spPr>
        <p:txBody>
          <a:bodyPr wrap="square" rtlCol="0" anchor="ctr"/>
          <a:lstStyle/>
          <a:p>
            <a:pPr marL="0" indent="0" algn="ctr">
              <a:buNone/>
            </a:pPr>
            <a:r>
              <a:rPr lang="tr-TR" sz="1300" b="1" dirty="0">
                <a:solidFill>
                  <a:srgbClr val="C9972C"/>
                </a:solidFill>
                <a:latin typeface="Calibri" pitchFamily="34" charset="0"/>
                <a:ea typeface="Calibri" pitchFamily="34" charset="-122"/>
                <a:cs typeface="Calibri" pitchFamily="34" charset="-120"/>
              </a:rPr>
              <a:t>TURKEY</a:t>
            </a:r>
            <a:r>
              <a:rPr lang="en-US" sz="1300" b="1" dirty="0">
                <a:solidFill>
                  <a:srgbClr val="C9972C"/>
                </a:solidFill>
                <a:latin typeface="Calibri" pitchFamily="34" charset="0"/>
                <a:ea typeface="Calibri" pitchFamily="34" charset="-122"/>
                <a:cs typeface="Calibri" pitchFamily="34" charset="-120"/>
              </a:rPr>
              <a:t> — UPCOMING</a:t>
            </a:r>
            <a:r>
              <a:rPr lang="tr-TR" sz="1300" b="1" dirty="0">
                <a:solidFill>
                  <a:srgbClr val="C9972C"/>
                </a:solidFill>
                <a:latin typeface="Calibri" pitchFamily="34" charset="0"/>
                <a:ea typeface="Calibri" pitchFamily="34" charset="-122"/>
                <a:cs typeface="Calibri" pitchFamily="34" charset="-120"/>
              </a:rPr>
              <a:t> AGENDA</a:t>
            </a:r>
            <a:endParaRPr lang="en-US" sz="1300" dirty="0"/>
          </a:p>
        </p:txBody>
      </p:sp>
      <p:sp>
        <p:nvSpPr>
          <p:cNvPr id="7" name="Shape 5"/>
          <p:cNvSpPr/>
          <p:nvPr/>
        </p:nvSpPr>
        <p:spPr>
          <a:xfrm>
            <a:off x="320040" y="1408176"/>
            <a:ext cx="4206240" cy="530352"/>
          </a:xfrm>
          <a:prstGeom prst="rect">
            <a:avLst/>
          </a:prstGeom>
          <a:solidFill>
            <a:srgbClr val="1B3A6B"/>
          </a:solidFill>
          <a:ln w="6350">
            <a:solidFill>
              <a:srgbClr val="2E5DA8"/>
            </a:solidFill>
            <a:prstDash val="solid"/>
          </a:ln>
        </p:spPr>
      </p:sp>
      <p:pic>
        <p:nvPicPr>
          <p:cNvPr id="8" name="Image 0" descr="preencoded.png"/>
          <p:cNvPicPr>
            <a:picLocks noChangeAspect="1"/>
          </p:cNvPicPr>
          <p:nvPr/>
        </p:nvPicPr>
        <p:blipFill>
          <a:blip r:embed="rId3"/>
          <a:stretch>
            <a:fillRect/>
          </a:stretch>
        </p:blipFill>
        <p:spPr>
          <a:xfrm>
            <a:off x="420624" y="1554480"/>
            <a:ext cx="219456" cy="219456"/>
          </a:xfrm>
          <a:prstGeom prst="rect">
            <a:avLst/>
          </a:prstGeom>
        </p:spPr>
      </p:pic>
      <p:sp>
        <p:nvSpPr>
          <p:cNvPr id="9" name="Text 6"/>
          <p:cNvSpPr/>
          <p:nvPr/>
        </p:nvSpPr>
        <p:spPr>
          <a:xfrm>
            <a:off x="694944" y="1426464"/>
            <a:ext cx="3749040" cy="512064"/>
          </a:xfrm>
          <a:prstGeom prst="rect">
            <a:avLst/>
          </a:prstGeom>
          <a:noFill/>
          <a:ln/>
        </p:spPr>
        <p:txBody>
          <a:bodyPr wrap="square" rtlCol="0" anchor="ctr"/>
          <a:lstStyle/>
          <a:p>
            <a:pPr marL="0" indent="0">
              <a:buNone/>
            </a:pPr>
            <a:r>
              <a:rPr lang="en-US" sz="1200" dirty="0">
                <a:solidFill>
                  <a:srgbClr val="E8EDF5"/>
                </a:solidFill>
                <a:latin typeface="Calibri" pitchFamily="34" charset="0"/>
                <a:ea typeface="Calibri" pitchFamily="34" charset="-122"/>
                <a:cs typeface="Calibri" pitchFamily="34" charset="-120"/>
              </a:rPr>
              <a:t>Higher campaign limits as market matures</a:t>
            </a:r>
            <a:endParaRPr lang="en-US" sz="1200" dirty="0"/>
          </a:p>
        </p:txBody>
      </p:sp>
      <p:sp>
        <p:nvSpPr>
          <p:cNvPr id="10" name="Shape 7"/>
          <p:cNvSpPr/>
          <p:nvPr/>
        </p:nvSpPr>
        <p:spPr>
          <a:xfrm>
            <a:off x="320040" y="1993392"/>
            <a:ext cx="4206240" cy="530352"/>
          </a:xfrm>
          <a:prstGeom prst="rect">
            <a:avLst/>
          </a:prstGeom>
          <a:solidFill>
            <a:srgbClr val="0D2444"/>
          </a:solidFill>
          <a:ln w="6350">
            <a:solidFill>
              <a:srgbClr val="2E5DA8"/>
            </a:solidFill>
            <a:prstDash val="solid"/>
          </a:ln>
        </p:spPr>
      </p:sp>
      <p:pic>
        <p:nvPicPr>
          <p:cNvPr id="11" name="Image 1" descr="preencoded.png"/>
          <p:cNvPicPr>
            <a:picLocks noChangeAspect="1"/>
          </p:cNvPicPr>
          <p:nvPr/>
        </p:nvPicPr>
        <p:blipFill>
          <a:blip r:embed="rId3"/>
          <a:stretch>
            <a:fillRect/>
          </a:stretch>
        </p:blipFill>
        <p:spPr>
          <a:xfrm>
            <a:off x="420624" y="2139696"/>
            <a:ext cx="219456" cy="219456"/>
          </a:xfrm>
          <a:prstGeom prst="rect">
            <a:avLst/>
          </a:prstGeom>
        </p:spPr>
      </p:pic>
      <p:sp>
        <p:nvSpPr>
          <p:cNvPr id="12" name="Text 8"/>
          <p:cNvSpPr/>
          <p:nvPr/>
        </p:nvSpPr>
        <p:spPr>
          <a:xfrm>
            <a:off x="694944" y="2011680"/>
            <a:ext cx="3749040" cy="512064"/>
          </a:xfrm>
          <a:prstGeom prst="rect">
            <a:avLst/>
          </a:prstGeom>
          <a:noFill/>
          <a:ln/>
        </p:spPr>
        <p:txBody>
          <a:bodyPr wrap="square" rtlCol="0" anchor="ctr"/>
          <a:lstStyle/>
          <a:p>
            <a:pPr marL="0" indent="0">
              <a:buNone/>
            </a:pPr>
            <a:r>
              <a:rPr lang="en-US" sz="1200" dirty="0">
                <a:solidFill>
                  <a:srgbClr val="E8EDF5"/>
                </a:solidFill>
                <a:latin typeface="Calibri" pitchFamily="34" charset="0"/>
                <a:ea typeface="Calibri" pitchFamily="34" charset="-122"/>
                <a:cs typeface="Calibri" pitchFamily="34" charset="-120"/>
              </a:rPr>
              <a:t>Secondary market infrastructure</a:t>
            </a:r>
            <a:endParaRPr lang="en-US" sz="1200" dirty="0"/>
          </a:p>
        </p:txBody>
      </p:sp>
      <p:sp>
        <p:nvSpPr>
          <p:cNvPr id="13" name="Shape 9"/>
          <p:cNvSpPr/>
          <p:nvPr/>
        </p:nvSpPr>
        <p:spPr>
          <a:xfrm>
            <a:off x="320040" y="2578608"/>
            <a:ext cx="4206240" cy="530352"/>
          </a:xfrm>
          <a:prstGeom prst="rect">
            <a:avLst/>
          </a:prstGeom>
          <a:solidFill>
            <a:srgbClr val="1B3A6B"/>
          </a:solidFill>
          <a:ln w="6350">
            <a:solidFill>
              <a:srgbClr val="2E5DA8"/>
            </a:solidFill>
            <a:prstDash val="solid"/>
          </a:ln>
        </p:spPr>
      </p:sp>
      <p:pic>
        <p:nvPicPr>
          <p:cNvPr id="14" name="Image 2" descr="preencoded.png"/>
          <p:cNvPicPr>
            <a:picLocks noChangeAspect="1"/>
          </p:cNvPicPr>
          <p:nvPr/>
        </p:nvPicPr>
        <p:blipFill>
          <a:blip r:embed="rId3"/>
          <a:stretch>
            <a:fillRect/>
          </a:stretch>
        </p:blipFill>
        <p:spPr>
          <a:xfrm>
            <a:off x="420624" y="2724912"/>
            <a:ext cx="219456" cy="219456"/>
          </a:xfrm>
          <a:prstGeom prst="rect">
            <a:avLst/>
          </a:prstGeom>
        </p:spPr>
      </p:pic>
      <p:sp>
        <p:nvSpPr>
          <p:cNvPr id="15" name="Text 10"/>
          <p:cNvSpPr/>
          <p:nvPr/>
        </p:nvSpPr>
        <p:spPr>
          <a:xfrm>
            <a:off x="694944" y="2596896"/>
            <a:ext cx="3749040" cy="512064"/>
          </a:xfrm>
          <a:prstGeom prst="rect">
            <a:avLst/>
          </a:prstGeom>
          <a:noFill/>
          <a:ln/>
        </p:spPr>
        <p:txBody>
          <a:bodyPr wrap="square" rtlCol="0" anchor="ctr"/>
          <a:lstStyle/>
          <a:p>
            <a:pPr marL="0" indent="0">
              <a:buNone/>
            </a:pPr>
            <a:r>
              <a:rPr lang="en-US" sz="1200" dirty="0">
                <a:solidFill>
                  <a:srgbClr val="E8EDF5"/>
                </a:solidFill>
                <a:latin typeface="Calibri" pitchFamily="34" charset="0"/>
                <a:ea typeface="Calibri" pitchFamily="34" charset="-122"/>
                <a:cs typeface="Calibri" pitchFamily="34" charset="-120"/>
              </a:rPr>
              <a:t>Islamic platform certification track</a:t>
            </a:r>
            <a:endParaRPr lang="en-US" sz="1200" dirty="0"/>
          </a:p>
        </p:txBody>
      </p:sp>
      <p:sp>
        <p:nvSpPr>
          <p:cNvPr id="16" name="Shape 11"/>
          <p:cNvSpPr/>
          <p:nvPr/>
        </p:nvSpPr>
        <p:spPr>
          <a:xfrm>
            <a:off x="320040" y="3163824"/>
            <a:ext cx="4206240" cy="530352"/>
          </a:xfrm>
          <a:prstGeom prst="rect">
            <a:avLst/>
          </a:prstGeom>
          <a:solidFill>
            <a:srgbClr val="0D2444"/>
          </a:solidFill>
          <a:ln w="6350">
            <a:solidFill>
              <a:srgbClr val="2E5DA8"/>
            </a:solidFill>
            <a:prstDash val="solid"/>
          </a:ln>
        </p:spPr>
      </p:sp>
      <p:pic>
        <p:nvPicPr>
          <p:cNvPr id="17" name="Image 3" descr="preencoded.png"/>
          <p:cNvPicPr>
            <a:picLocks noChangeAspect="1"/>
          </p:cNvPicPr>
          <p:nvPr/>
        </p:nvPicPr>
        <p:blipFill>
          <a:blip r:embed="rId3"/>
          <a:stretch>
            <a:fillRect/>
          </a:stretch>
        </p:blipFill>
        <p:spPr>
          <a:xfrm>
            <a:off x="420624" y="3310128"/>
            <a:ext cx="219456" cy="219456"/>
          </a:xfrm>
          <a:prstGeom prst="rect">
            <a:avLst/>
          </a:prstGeom>
        </p:spPr>
      </p:pic>
      <p:sp>
        <p:nvSpPr>
          <p:cNvPr id="18" name="Text 12"/>
          <p:cNvSpPr/>
          <p:nvPr/>
        </p:nvSpPr>
        <p:spPr>
          <a:xfrm>
            <a:off x="694944" y="3182112"/>
            <a:ext cx="3749040" cy="512064"/>
          </a:xfrm>
          <a:prstGeom prst="rect">
            <a:avLst/>
          </a:prstGeom>
          <a:noFill/>
          <a:ln/>
        </p:spPr>
        <p:txBody>
          <a:bodyPr wrap="square" rtlCol="0" anchor="ctr"/>
          <a:lstStyle/>
          <a:p>
            <a:pPr marL="0" indent="0">
              <a:buNone/>
            </a:pPr>
            <a:r>
              <a:rPr lang="en-US" sz="1200" dirty="0">
                <a:solidFill>
                  <a:srgbClr val="E8EDF5"/>
                </a:solidFill>
                <a:latin typeface="Calibri" pitchFamily="34" charset="0"/>
                <a:ea typeface="Calibri" pitchFamily="34" charset="-122"/>
                <a:cs typeface="Calibri" pitchFamily="34" charset="-120"/>
              </a:rPr>
              <a:t>Green &amp; social-impact project expansion</a:t>
            </a:r>
            <a:endParaRPr lang="en-US" sz="1200" dirty="0"/>
          </a:p>
        </p:txBody>
      </p:sp>
      <p:sp>
        <p:nvSpPr>
          <p:cNvPr id="19" name="Shape 13"/>
          <p:cNvSpPr/>
          <p:nvPr/>
        </p:nvSpPr>
        <p:spPr>
          <a:xfrm>
            <a:off x="320040" y="3749040"/>
            <a:ext cx="4206240" cy="530352"/>
          </a:xfrm>
          <a:prstGeom prst="rect">
            <a:avLst/>
          </a:prstGeom>
          <a:solidFill>
            <a:srgbClr val="1B3A6B"/>
          </a:solidFill>
          <a:ln w="6350">
            <a:solidFill>
              <a:srgbClr val="2E5DA8"/>
            </a:solidFill>
            <a:prstDash val="solid"/>
          </a:ln>
        </p:spPr>
      </p:sp>
      <p:pic>
        <p:nvPicPr>
          <p:cNvPr id="20" name="Image 4" descr="preencoded.png"/>
          <p:cNvPicPr>
            <a:picLocks noChangeAspect="1"/>
          </p:cNvPicPr>
          <p:nvPr/>
        </p:nvPicPr>
        <p:blipFill>
          <a:blip r:embed="rId3"/>
          <a:stretch>
            <a:fillRect/>
          </a:stretch>
        </p:blipFill>
        <p:spPr>
          <a:xfrm>
            <a:off x="420624" y="3895344"/>
            <a:ext cx="219456" cy="219456"/>
          </a:xfrm>
          <a:prstGeom prst="rect">
            <a:avLst/>
          </a:prstGeom>
        </p:spPr>
      </p:pic>
      <p:sp>
        <p:nvSpPr>
          <p:cNvPr id="21" name="Text 14"/>
          <p:cNvSpPr/>
          <p:nvPr/>
        </p:nvSpPr>
        <p:spPr>
          <a:xfrm>
            <a:off x="694944" y="3767328"/>
            <a:ext cx="3749040" cy="512064"/>
          </a:xfrm>
          <a:prstGeom prst="rect">
            <a:avLst/>
          </a:prstGeom>
          <a:noFill/>
          <a:ln/>
        </p:spPr>
        <p:txBody>
          <a:bodyPr wrap="square" rtlCol="0" anchor="ctr"/>
          <a:lstStyle/>
          <a:p>
            <a:pPr marL="0" indent="0">
              <a:buNone/>
            </a:pPr>
            <a:r>
              <a:rPr lang="en-US" sz="1200" dirty="0">
                <a:solidFill>
                  <a:srgbClr val="E8EDF5"/>
                </a:solidFill>
                <a:latin typeface="Calibri" pitchFamily="34" charset="0"/>
                <a:ea typeface="Calibri" pitchFamily="34" charset="-122"/>
                <a:cs typeface="Calibri" pitchFamily="34" charset="-120"/>
              </a:rPr>
              <a:t>EU harmonisation explored</a:t>
            </a:r>
            <a:endParaRPr lang="en-US" sz="1200" dirty="0"/>
          </a:p>
        </p:txBody>
      </p:sp>
      <p:sp>
        <p:nvSpPr>
          <p:cNvPr id="23" name="Text 16"/>
          <p:cNvSpPr/>
          <p:nvPr/>
        </p:nvSpPr>
        <p:spPr>
          <a:xfrm>
            <a:off x="4709160" y="969264"/>
            <a:ext cx="4206240" cy="402336"/>
          </a:xfrm>
          <a:prstGeom prst="rect">
            <a:avLst/>
          </a:prstGeom>
          <a:noFill/>
          <a:ln/>
        </p:spPr>
        <p:txBody>
          <a:bodyPr wrap="square" rtlCol="0" anchor="ctr"/>
          <a:lstStyle/>
          <a:p>
            <a:pPr marL="0" indent="0" algn="ctr">
              <a:buNone/>
            </a:pPr>
            <a:endParaRPr lang="en-US" sz="1300" dirty="0"/>
          </a:p>
        </p:txBody>
      </p:sp>
      <p:sp>
        <p:nvSpPr>
          <p:cNvPr id="24" name="Shape 17"/>
          <p:cNvSpPr/>
          <p:nvPr/>
        </p:nvSpPr>
        <p:spPr>
          <a:xfrm>
            <a:off x="4709160" y="1408176"/>
            <a:ext cx="4206240" cy="530352"/>
          </a:xfrm>
          <a:prstGeom prst="rect">
            <a:avLst/>
          </a:prstGeom>
          <a:solidFill>
            <a:srgbClr val="1B3A6B"/>
          </a:solidFill>
          <a:ln w="6350">
            <a:solidFill>
              <a:srgbClr val="2E5DA8"/>
            </a:solidFill>
            <a:prstDash val="solid"/>
          </a:ln>
        </p:spPr>
      </p:sp>
      <p:pic>
        <p:nvPicPr>
          <p:cNvPr id="25" name="Image 5" descr="preencoded.png"/>
          <p:cNvPicPr>
            <a:picLocks noChangeAspect="1"/>
          </p:cNvPicPr>
          <p:nvPr/>
        </p:nvPicPr>
        <p:blipFill>
          <a:blip r:embed="rId3"/>
          <a:stretch>
            <a:fillRect/>
          </a:stretch>
        </p:blipFill>
        <p:spPr>
          <a:xfrm>
            <a:off x="4809744" y="1554480"/>
            <a:ext cx="219456" cy="219456"/>
          </a:xfrm>
          <a:prstGeom prst="rect">
            <a:avLst/>
          </a:prstGeom>
        </p:spPr>
      </p:pic>
      <p:sp>
        <p:nvSpPr>
          <p:cNvPr id="26" name="Text 18"/>
          <p:cNvSpPr/>
          <p:nvPr/>
        </p:nvSpPr>
        <p:spPr>
          <a:xfrm>
            <a:off x="5084064" y="1426464"/>
            <a:ext cx="3703320" cy="512064"/>
          </a:xfrm>
          <a:prstGeom prst="rect">
            <a:avLst/>
          </a:prstGeom>
          <a:noFill/>
          <a:ln/>
        </p:spPr>
        <p:txBody>
          <a:bodyPr wrap="square" rtlCol="0" anchor="ctr"/>
          <a:lstStyle/>
          <a:p>
            <a:pPr marL="0" indent="0">
              <a:buNone/>
            </a:pPr>
            <a:r>
              <a:rPr lang="en-US" sz="1200" dirty="0">
                <a:solidFill>
                  <a:srgbClr val="E8EDF5"/>
                </a:solidFill>
                <a:latin typeface="Calibri" pitchFamily="34" charset="0"/>
                <a:ea typeface="Calibri" pitchFamily="34" charset="-122"/>
                <a:cs typeface="Calibri" pitchFamily="34" charset="-120"/>
              </a:rPr>
              <a:t>Model Crowdfunding Regulation</a:t>
            </a:r>
            <a:endParaRPr lang="en-US" sz="1200" dirty="0"/>
          </a:p>
        </p:txBody>
      </p:sp>
      <p:sp>
        <p:nvSpPr>
          <p:cNvPr id="27" name="Shape 19"/>
          <p:cNvSpPr/>
          <p:nvPr/>
        </p:nvSpPr>
        <p:spPr>
          <a:xfrm>
            <a:off x="4709160" y="1993392"/>
            <a:ext cx="4206240" cy="530352"/>
          </a:xfrm>
          <a:prstGeom prst="rect">
            <a:avLst/>
          </a:prstGeom>
          <a:solidFill>
            <a:srgbClr val="0D2444"/>
          </a:solidFill>
          <a:ln w="6350">
            <a:solidFill>
              <a:srgbClr val="2E5DA8"/>
            </a:solidFill>
            <a:prstDash val="solid"/>
          </a:ln>
        </p:spPr>
      </p:sp>
      <p:pic>
        <p:nvPicPr>
          <p:cNvPr id="28" name="Image 6" descr="preencoded.png"/>
          <p:cNvPicPr>
            <a:picLocks noChangeAspect="1"/>
          </p:cNvPicPr>
          <p:nvPr/>
        </p:nvPicPr>
        <p:blipFill>
          <a:blip r:embed="rId3"/>
          <a:stretch>
            <a:fillRect/>
          </a:stretch>
        </p:blipFill>
        <p:spPr>
          <a:xfrm>
            <a:off x="4809744" y="2139696"/>
            <a:ext cx="219456" cy="219456"/>
          </a:xfrm>
          <a:prstGeom prst="rect">
            <a:avLst/>
          </a:prstGeom>
        </p:spPr>
      </p:pic>
      <p:sp>
        <p:nvSpPr>
          <p:cNvPr id="29" name="Text 20"/>
          <p:cNvSpPr/>
          <p:nvPr/>
        </p:nvSpPr>
        <p:spPr>
          <a:xfrm>
            <a:off x="5084064" y="2011680"/>
            <a:ext cx="3703320" cy="512064"/>
          </a:xfrm>
          <a:prstGeom prst="rect">
            <a:avLst/>
          </a:prstGeom>
          <a:noFill/>
          <a:ln/>
        </p:spPr>
        <p:txBody>
          <a:bodyPr wrap="square" rtlCol="0" anchor="ctr"/>
          <a:lstStyle/>
          <a:p>
            <a:pPr marL="0" indent="0">
              <a:buNone/>
            </a:pPr>
            <a:r>
              <a:rPr lang="en-US" sz="1200" dirty="0">
                <a:solidFill>
                  <a:srgbClr val="E8EDF5"/>
                </a:solidFill>
                <a:latin typeface="Calibri" pitchFamily="34" charset="0"/>
                <a:ea typeface="Calibri" pitchFamily="34" charset="-122"/>
                <a:cs typeface="Calibri" pitchFamily="34" charset="-120"/>
              </a:rPr>
              <a:t>Shariah-compliant platform standards</a:t>
            </a:r>
            <a:endParaRPr lang="en-US" sz="1200" dirty="0"/>
          </a:p>
        </p:txBody>
      </p:sp>
      <p:sp>
        <p:nvSpPr>
          <p:cNvPr id="30" name="Shape 21"/>
          <p:cNvSpPr/>
          <p:nvPr/>
        </p:nvSpPr>
        <p:spPr>
          <a:xfrm>
            <a:off x="4709160" y="2578608"/>
            <a:ext cx="4206240" cy="530352"/>
          </a:xfrm>
          <a:prstGeom prst="rect">
            <a:avLst/>
          </a:prstGeom>
          <a:solidFill>
            <a:srgbClr val="1B3A6B"/>
          </a:solidFill>
          <a:ln w="6350">
            <a:solidFill>
              <a:srgbClr val="2E5DA8"/>
            </a:solidFill>
            <a:prstDash val="solid"/>
          </a:ln>
        </p:spPr>
      </p:sp>
      <p:pic>
        <p:nvPicPr>
          <p:cNvPr id="31" name="Image 7" descr="preencoded.png"/>
          <p:cNvPicPr>
            <a:picLocks noChangeAspect="1"/>
          </p:cNvPicPr>
          <p:nvPr/>
        </p:nvPicPr>
        <p:blipFill>
          <a:blip r:embed="rId3"/>
          <a:stretch>
            <a:fillRect/>
          </a:stretch>
        </p:blipFill>
        <p:spPr>
          <a:xfrm>
            <a:off x="4809744" y="2724912"/>
            <a:ext cx="219456" cy="219456"/>
          </a:xfrm>
          <a:prstGeom prst="rect">
            <a:avLst/>
          </a:prstGeom>
        </p:spPr>
      </p:pic>
      <p:sp>
        <p:nvSpPr>
          <p:cNvPr id="32" name="Text 22"/>
          <p:cNvSpPr/>
          <p:nvPr/>
        </p:nvSpPr>
        <p:spPr>
          <a:xfrm>
            <a:off x="5084064" y="2596896"/>
            <a:ext cx="3703320" cy="512064"/>
          </a:xfrm>
          <a:prstGeom prst="rect">
            <a:avLst/>
          </a:prstGeom>
          <a:noFill/>
          <a:ln/>
        </p:spPr>
        <p:txBody>
          <a:bodyPr wrap="square" rtlCol="0" anchor="ctr"/>
          <a:lstStyle/>
          <a:p>
            <a:pPr marL="0" indent="0">
              <a:buNone/>
            </a:pPr>
            <a:r>
              <a:rPr lang="en-US" sz="1200" dirty="0">
                <a:solidFill>
                  <a:srgbClr val="E8EDF5"/>
                </a:solidFill>
                <a:latin typeface="Calibri" pitchFamily="34" charset="0"/>
                <a:ea typeface="Calibri" pitchFamily="34" charset="-122"/>
                <a:cs typeface="Calibri" pitchFamily="34" charset="-120"/>
              </a:rPr>
              <a:t>Regulator knowledge-sharing network</a:t>
            </a:r>
            <a:endParaRPr lang="en-US" sz="1200" dirty="0"/>
          </a:p>
        </p:txBody>
      </p:sp>
      <p:sp>
        <p:nvSpPr>
          <p:cNvPr id="33" name="Shape 23"/>
          <p:cNvSpPr/>
          <p:nvPr/>
        </p:nvSpPr>
        <p:spPr>
          <a:xfrm>
            <a:off x="4709160" y="3163824"/>
            <a:ext cx="4206240" cy="530352"/>
          </a:xfrm>
          <a:prstGeom prst="rect">
            <a:avLst/>
          </a:prstGeom>
          <a:solidFill>
            <a:srgbClr val="0D2444"/>
          </a:solidFill>
          <a:ln w="6350">
            <a:solidFill>
              <a:srgbClr val="2E5DA8"/>
            </a:solidFill>
            <a:prstDash val="solid"/>
          </a:ln>
        </p:spPr>
      </p:sp>
      <p:pic>
        <p:nvPicPr>
          <p:cNvPr id="34" name="Image 8" descr="preencoded.png"/>
          <p:cNvPicPr>
            <a:picLocks noChangeAspect="1"/>
          </p:cNvPicPr>
          <p:nvPr/>
        </p:nvPicPr>
        <p:blipFill>
          <a:blip r:embed="rId3"/>
          <a:stretch>
            <a:fillRect/>
          </a:stretch>
        </p:blipFill>
        <p:spPr>
          <a:xfrm>
            <a:off x="4809744" y="3310128"/>
            <a:ext cx="219456" cy="219456"/>
          </a:xfrm>
          <a:prstGeom prst="rect">
            <a:avLst/>
          </a:prstGeom>
        </p:spPr>
      </p:pic>
      <p:sp>
        <p:nvSpPr>
          <p:cNvPr id="35" name="Text 24"/>
          <p:cNvSpPr/>
          <p:nvPr/>
        </p:nvSpPr>
        <p:spPr>
          <a:xfrm>
            <a:off x="5084064" y="3182112"/>
            <a:ext cx="3703320" cy="512064"/>
          </a:xfrm>
          <a:prstGeom prst="rect">
            <a:avLst/>
          </a:prstGeom>
          <a:noFill/>
          <a:ln/>
        </p:spPr>
        <p:txBody>
          <a:bodyPr wrap="square" rtlCol="0" anchor="ctr"/>
          <a:lstStyle/>
          <a:p>
            <a:pPr marL="0" indent="0">
              <a:buNone/>
            </a:pPr>
            <a:r>
              <a:rPr lang="en-US" sz="1200" dirty="0">
                <a:solidFill>
                  <a:srgbClr val="E8EDF5"/>
                </a:solidFill>
                <a:latin typeface="Calibri" pitchFamily="34" charset="0"/>
                <a:ea typeface="Calibri" pitchFamily="34" charset="-122"/>
                <a:cs typeface="Calibri" pitchFamily="34" charset="-120"/>
              </a:rPr>
              <a:t>Mutual platform licence recognition</a:t>
            </a:r>
            <a:endParaRPr lang="en-US" sz="1200" dirty="0"/>
          </a:p>
        </p:txBody>
      </p:sp>
      <p:sp>
        <p:nvSpPr>
          <p:cNvPr id="36" name="Shape 25"/>
          <p:cNvSpPr/>
          <p:nvPr/>
        </p:nvSpPr>
        <p:spPr>
          <a:xfrm>
            <a:off x="4709160" y="3749040"/>
            <a:ext cx="4206240" cy="530352"/>
          </a:xfrm>
          <a:prstGeom prst="rect">
            <a:avLst/>
          </a:prstGeom>
          <a:solidFill>
            <a:srgbClr val="1B3A6B"/>
          </a:solidFill>
          <a:ln w="6350">
            <a:solidFill>
              <a:srgbClr val="2E5DA8"/>
            </a:solidFill>
            <a:prstDash val="solid"/>
          </a:ln>
        </p:spPr>
      </p:sp>
      <p:pic>
        <p:nvPicPr>
          <p:cNvPr id="37" name="Image 9" descr="preencoded.png"/>
          <p:cNvPicPr>
            <a:picLocks noChangeAspect="1"/>
          </p:cNvPicPr>
          <p:nvPr/>
        </p:nvPicPr>
        <p:blipFill>
          <a:blip r:embed="rId3"/>
          <a:stretch>
            <a:fillRect/>
          </a:stretch>
        </p:blipFill>
        <p:spPr>
          <a:xfrm>
            <a:off x="4809744" y="3895344"/>
            <a:ext cx="219456" cy="219456"/>
          </a:xfrm>
          <a:prstGeom prst="rect">
            <a:avLst/>
          </a:prstGeom>
        </p:spPr>
      </p:pic>
      <p:sp>
        <p:nvSpPr>
          <p:cNvPr id="38" name="Text 26"/>
          <p:cNvSpPr/>
          <p:nvPr/>
        </p:nvSpPr>
        <p:spPr>
          <a:xfrm>
            <a:off x="5084064" y="3767328"/>
            <a:ext cx="3703320" cy="512064"/>
          </a:xfrm>
          <a:prstGeom prst="rect">
            <a:avLst/>
          </a:prstGeom>
          <a:noFill/>
          <a:ln/>
        </p:spPr>
        <p:txBody>
          <a:bodyPr wrap="square" rtlCol="0" anchor="ctr"/>
          <a:lstStyle/>
          <a:p>
            <a:pPr marL="0" indent="0">
              <a:buNone/>
            </a:pPr>
            <a:r>
              <a:rPr lang="en-US" sz="1200" dirty="0">
                <a:solidFill>
                  <a:srgbClr val="E8EDF5"/>
                </a:solidFill>
                <a:latin typeface="Calibri" pitchFamily="34" charset="0"/>
                <a:ea typeface="Calibri" pitchFamily="34" charset="-122"/>
                <a:cs typeface="Calibri" pitchFamily="34" charset="-120"/>
              </a:rPr>
              <a:t>Capacity-building for new adopters</a:t>
            </a:r>
            <a:endParaRPr lang="en-US" sz="1200" dirty="0"/>
          </a:p>
        </p:txBody>
      </p:sp>
      <p:sp>
        <p:nvSpPr>
          <p:cNvPr id="39" name="Shape 27"/>
          <p:cNvSpPr/>
          <p:nvPr/>
        </p:nvSpPr>
        <p:spPr>
          <a:xfrm>
            <a:off x="4572000" y="1426464"/>
            <a:ext cx="0" cy="3072384"/>
          </a:xfrm>
          <a:prstGeom prst="line">
            <a:avLst/>
          </a:prstGeom>
          <a:noFill/>
          <a:ln w="19050">
            <a:solidFill>
              <a:srgbClr val="C9972C"/>
            </a:solidFill>
            <a:prstDash val="solid"/>
          </a:ln>
        </p:spPr>
      </p:sp>
      <p:sp>
        <p:nvSpPr>
          <p:cNvPr id="40" name="Shape 28"/>
          <p:cNvSpPr/>
          <p:nvPr/>
        </p:nvSpPr>
        <p:spPr>
          <a:xfrm>
            <a:off x="0" y="4800600"/>
            <a:ext cx="9144000" cy="342900"/>
          </a:xfrm>
          <a:prstGeom prst="rect">
            <a:avLst/>
          </a:prstGeom>
          <a:solidFill>
            <a:srgbClr val="0D2444"/>
          </a:solidFill>
          <a:ln w="12700">
            <a:solidFill>
              <a:srgbClr val="0D2444"/>
            </a:solidFill>
            <a:prstDash val="solid"/>
          </a:ln>
        </p:spPr>
      </p:sp>
      <p:sp>
        <p:nvSpPr>
          <p:cNvPr id="41" name="Text 29"/>
          <p:cNvSpPr/>
          <p:nvPr/>
        </p:nvSpPr>
        <p:spPr>
          <a:xfrm>
            <a:off x="274320" y="4818888"/>
            <a:ext cx="4572000" cy="301752"/>
          </a:xfrm>
          <a:prstGeom prst="rect">
            <a:avLst/>
          </a:prstGeom>
          <a:noFill/>
          <a:ln/>
        </p:spPr>
        <p:txBody>
          <a:bodyPr wrap="square" rtlCol="0" anchor="ctr"/>
          <a:lstStyle/>
          <a:p>
            <a:pPr marL="0" indent="0">
              <a:buNone/>
            </a:pPr>
            <a:r>
              <a:rPr lang="en-US" sz="900" dirty="0">
                <a:solidFill>
                  <a:srgbClr val="8FA4C8"/>
                </a:solidFill>
                <a:latin typeface="Calibri" pitchFamily="34" charset="0"/>
                <a:ea typeface="Calibri" pitchFamily="34" charset="-122"/>
                <a:cs typeface="Calibri" pitchFamily="34" charset="-120"/>
              </a:rPr>
              <a:t>Capital Markets Board of Türkiye</a:t>
            </a:r>
            <a:endParaRPr lang="en-US" sz="900" dirty="0"/>
          </a:p>
        </p:txBody>
      </p:sp>
      <p:sp>
        <p:nvSpPr>
          <p:cNvPr id="42" name="Text 30"/>
          <p:cNvSpPr/>
          <p:nvPr/>
        </p:nvSpPr>
        <p:spPr>
          <a:xfrm>
            <a:off x="4572000" y="4818888"/>
            <a:ext cx="4297680" cy="301752"/>
          </a:xfrm>
          <a:prstGeom prst="rect">
            <a:avLst/>
          </a:prstGeom>
          <a:noFill/>
          <a:ln/>
        </p:spPr>
        <p:txBody>
          <a:bodyPr wrap="square" rtlCol="0" anchor="ctr"/>
          <a:lstStyle/>
          <a:p>
            <a:pPr marL="0" indent="0" algn="r">
              <a:buNone/>
            </a:pPr>
            <a:r>
              <a:rPr lang="en-US" sz="900" b="1" dirty="0">
                <a:solidFill>
                  <a:srgbClr val="C9972C"/>
                </a:solidFill>
                <a:latin typeface="Calibri" pitchFamily="34" charset="0"/>
                <a:ea typeface="Calibri" pitchFamily="34" charset="-122"/>
                <a:cs typeface="Calibri" pitchFamily="34" charset="-120"/>
              </a:rPr>
              <a:t>Communiqué III–35/A.2</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D2444"/>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B3A6B"/>
          </a:solidFill>
          <a:ln w="12700">
            <a:solidFill>
              <a:srgbClr val="1B3A6B"/>
            </a:solidFill>
            <a:prstDash val="solid"/>
          </a:ln>
        </p:spPr>
      </p:sp>
      <p:sp>
        <p:nvSpPr>
          <p:cNvPr id="3" name="Shape 1"/>
          <p:cNvSpPr/>
          <p:nvPr/>
        </p:nvSpPr>
        <p:spPr>
          <a:xfrm>
            <a:off x="0" y="0"/>
            <a:ext cx="109728" cy="5143500"/>
          </a:xfrm>
          <a:prstGeom prst="rect">
            <a:avLst/>
          </a:prstGeom>
          <a:solidFill>
            <a:srgbClr val="C9972C"/>
          </a:solidFill>
          <a:ln w="12700">
            <a:solidFill>
              <a:srgbClr val="C9972C"/>
            </a:solidFill>
            <a:prstDash val="solid"/>
          </a:ln>
        </p:spPr>
      </p:sp>
      <p:sp>
        <p:nvSpPr>
          <p:cNvPr id="4" name="Shape 2"/>
          <p:cNvSpPr/>
          <p:nvPr/>
        </p:nvSpPr>
        <p:spPr>
          <a:xfrm>
            <a:off x="9034272" y="0"/>
            <a:ext cx="109728" cy="5143500"/>
          </a:xfrm>
          <a:prstGeom prst="rect">
            <a:avLst/>
          </a:prstGeom>
          <a:solidFill>
            <a:srgbClr val="C9972C"/>
          </a:solidFill>
          <a:ln w="12700">
            <a:solidFill>
              <a:srgbClr val="C9972C"/>
            </a:solidFill>
            <a:prstDash val="solid"/>
          </a:ln>
        </p:spPr>
      </p:sp>
      <p:sp>
        <p:nvSpPr>
          <p:cNvPr id="5" name="Shape 3"/>
          <p:cNvSpPr/>
          <p:nvPr/>
        </p:nvSpPr>
        <p:spPr>
          <a:xfrm>
            <a:off x="0" y="5074920"/>
            <a:ext cx="9144000" cy="64008"/>
          </a:xfrm>
          <a:prstGeom prst="rect">
            <a:avLst/>
          </a:prstGeom>
          <a:solidFill>
            <a:srgbClr val="C9972C"/>
          </a:solidFill>
          <a:ln w="12700">
            <a:solidFill>
              <a:srgbClr val="C9972C"/>
            </a:solidFill>
            <a:prstDash val="solid"/>
          </a:ln>
        </p:spPr>
      </p:sp>
      <p:pic>
        <p:nvPicPr>
          <p:cNvPr id="6" name="Image 0" descr="preencoded.png"/>
          <p:cNvPicPr>
            <a:picLocks noChangeAspect="1"/>
          </p:cNvPicPr>
          <p:nvPr/>
        </p:nvPicPr>
        <p:blipFill>
          <a:blip r:embed="rId3"/>
          <a:stretch>
            <a:fillRect/>
          </a:stretch>
        </p:blipFill>
        <p:spPr>
          <a:xfrm>
            <a:off x="3657600" y="347472"/>
            <a:ext cx="1828800" cy="1828800"/>
          </a:xfrm>
          <a:prstGeom prst="rect">
            <a:avLst/>
          </a:prstGeom>
        </p:spPr>
      </p:pic>
      <p:sp>
        <p:nvSpPr>
          <p:cNvPr id="7" name="Text 4"/>
          <p:cNvSpPr/>
          <p:nvPr/>
        </p:nvSpPr>
        <p:spPr>
          <a:xfrm>
            <a:off x="1371600" y="2377440"/>
            <a:ext cx="6400800" cy="841248"/>
          </a:xfrm>
          <a:prstGeom prst="rect">
            <a:avLst/>
          </a:prstGeom>
          <a:noFill/>
          <a:ln/>
        </p:spPr>
        <p:txBody>
          <a:bodyPr wrap="square" rtlCol="0" anchor="ctr"/>
          <a:lstStyle/>
          <a:p>
            <a:pPr marL="0" indent="0" algn="ctr">
              <a:buNone/>
            </a:pPr>
            <a:r>
              <a:rPr lang="en-US" sz="4400" b="1" dirty="0">
                <a:solidFill>
                  <a:srgbClr val="FFFFFF"/>
                </a:solidFill>
                <a:latin typeface="Calibri" pitchFamily="34" charset="0"/>
                <a:ea typeface="Calibri" pitchFamily="34" charset="-122"/>
                <a:cs typeface="Calibri" pitchFamily="34" charset="-120"/>
              </a:rPr>
              <a:t>Thank You</a:t>
            </a:r>
            <a:endParaRPr lang="en-US" sz="4400" dirty="0"/>
          </a:p>
        </p:txBody>
      </p:sp>
      <p:sp>
        <p:nvSpPr>
          <p:cNvPr id="8" name="Shape 5"/>
          <p:cNvSpPr/>
          <p:nvPr/>
        </p:nvSpPr>
        <p:spPr>
          <a:xfrm>
            <a:off x="3200400" y="3255264"/>
            <a:ext cx="2743200" cy="54864"/>
          </a:xfrm>
          <a:prstGeom prst="rect">
            <a:avLst/>
          </a:prstGeom>
          <a:solidFill>
            <a:srgbClr val="C9972C"/>
          </a:solidFill>
          <a:ln w="12700">
            <a:solidFill>
              <a:srgbClr val="C9972C"/>
            </a:solidFill>
            <a:prstDash val="solid"/>
          </a:ln>
        </p:spPr>
      </p:sp>
      <p:sp>
        <p:nvSpPr>
          <p:cNvPr id="9" name="Text 6"/>
          <p:cNvSpPr/>
          <p:nvPr/>
        </p:nvSpPr>
        <p:spPr>
          <a:xfrm>
            <a:off x="1371600" y="3383280"/>
            <a:ext cx="6400800" cy="384048"/>
          </a:xfrm>
          <a:prstGeom prst="rect">
            <a:avLst/>
          </a:prstGeom>
          <a:noFill/>
          <a:ln/>
        </p:spPr>
        <p:txBody>
          <a:bodyPr wrap="square" rtlCol="0" anchor="ctr"/>
          <a:lstStyle/>
          <a:p>
            <a:pPr marL="0" indent="0" algn="ctr">
              <a:buNone/>
            </a:pPr>
            <a:r>
              <a:rPr lang="en-US" sz="1800" b="1" dirty="0">
                <a:solidFill>
                  <a:srgbClr val="C9972C"/>
                </a:solidFill>
                <a:latin typeface="Calibri" pitchFamily="34" charset="0"/>
                <a:ea typeface="Calibri" pitchFamily="34" charset="-122"/>
                <a:cs typeface="Calibri" pitchFamily="34" charset="-120"/>
              </a:rPr>
              <a:t>Mehmet ONUR</a:t>
            </a:r>
            <a:endParaRPr lang="en-US" sz="1800" dirty="0"/>
          </a:p>
        </p:txBody>
      </p:sp>
      <p:sp>
        <p:nvSpPr>
          <p:cNvPr id="10" name="Text 7"/>
          <p:cNvSpPr/>
          <p:nvPr/>
        </p:nvSpPr>
        <p:spPr>
          <a:xfrm>
            <a:off x="1371600" y="3785616"/>
            <a:ext cx="6400800" cy="566928"/>
          </a:xfrm>
          <a:prstGeom prst="rect">
            <a:avLst/>
          </a:prstGeom>
          <a:noFill/>
          <a:ln/>
        </p:spPr>
        <p:txBody>
          <a:bodyPr wrap="square" rtlCol="0" anchor="ctr"/>
          <a:lstStyle/>
          <a:p>
            <a:pPr marL="0" indent="0" algn="ctr">
              <a:lnSpc>
                <a:spcPct val="140000"/>
              </a:lnSpc>
              <a:buNone/>
            </a:pPr>
            <a:r>
              <a:rPr lang="en-US" sz="1300" dirty="0">
                <a:solidFill>
                  <a:srgbClr val="8FA4C8"/>
                </a:solidFill>
                <a:latin typeface="Calibri" pitchFamily="34" charset="0"/>
                <a:ea typeface="Calibri" pitchFamily="34" charset="-122"/>
                <a:cs typeface="Calibri" pitchFamily="34" charset="-120"/>
              </a:rPr>
              <a:t>Deputy Head of Department</a:t>
            </a:r>
            <a:endParaRPr lang="en-US" sz="1300" dirty="0"/>
          </a:p>
          <a:p>
            <a:pPr marL="0" indent="0" algn="ctr">
              <a:lnSpc>
                <a:spcPct val="140000"/>
              </a:lnSpc>
              <a:buNone/>
            </a:pPr>
            <a:r>
              <a:rPr lang="en-US" sz="1300" dirty="0">
                <a:solidFill>
                  <a:srgbClr val="8FA4C8"/>
                </a:solidFill>
                <a:latin typeface="Calibri" pitchFamily="34" charset="0"/>
                <a:ea typeface="Calibri" pitchFamily="34" charset="-122"/>
                <a:cs typeface="Calibri" pitchFamily="34" charset="-120"/>
              </a:rPr>
              <a:t>Capital Markets Board of Türkiye</a:t>
            </a:r>
            <a:endParaRPr lang="en-US" sz="1300" dirty="0"/>
          </a:p>
        </p:txBody>
      </p:sp>
      <p:sp>
        <p:nvSpPr>
          <p:cNvPr id="11" name="Text 8"/>
          <p:cNvSpPr/>
          <p:nvPr/>
        </p:nvSpPr>
        <p:spPr>
          <a:xfrm>
            <a:off x="1371600" y="4498848"/>
            <a:ext cx="6400800" cy="274320"/>
          </a:xfrm>
          <a:prstGeom prst="rect">
            <a:avLst/>
          </a:prstGeom>
          <a:noFill/>
          <a:ln/>
        </p:spPr>
        <p:txBody>
          <a:bodyPr wrap="square" rtlCol="0" anchor="ctr"/>
          <a:lstStyle/>
          <a:p>
            <a:pPr marL="0" indent="0" algn="ctr">
              <a:buNone/>
            </a:pPr>
            <a:r>
              <a:rPr lang="en-US" sz="1000" i="1" dirty="0">
                <a:solidFill>
                  <a:srgbClr val="8FA4C8"/>
                </a:solidFill>
                <a:latin typeface="Calibri" pitchFamily="34" charset="0"/>
                <a:ea typeface="Calibri" pitchFamily="34" charset="-122"/>
                <a:cs typeface="Calibri" pitchFamily="34" charset="-120"/>
              </a:rPr>
              <a:t>Communiqué III–35/A.2  ·  April 2026</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2905</Words>
  <Application>Microsoft Office PowerPoint</Application>
  <PresentationFormat>Ekran Gösterisi (16:9)</PresentationFormat>
  <Paragraphs>172</Paragraphs>
  <Slides>8</Slides>
  <Notes>8</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Islamic Crowdfunding – Communiqué III-35/A.2</dc:title>
  <dc:subject>PptxGenJS Presentation</dc:subject>
  <dc:creator>PptxGenJS</dc:creator>
  <cp:lastModifiedBy>Mehmet ONUR</cp:lastModifiedBy>
  <cp:revision>5</cp:revision>
  <dcterms:created xsi:type="dcterms:W3CDTF">2026-04-20T08:39:39Z</dcterms:created>
  <dcterms:modified xsi:type="dcterms:W3CDTF">2026-04-20T11:42:04Z</dcterms:modified>
</cp:coreProperties>
</file>