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75" r:id="rId4"/>
    <p:sldId id="273" r:id="rId5"/>
    <p:sldId id="258" r:id="rId6"/>
    <p:sldId id="259" r:id="rId7"/>
    <p:sldId id="260" r:id="rId8"/>
    <p:sldId id="261" r:id="rId9"/>
    <p:sldId id="262" r:id="rId10"/>
    <p:sldId id="263" r:id="rId11"/>
    <p:sldId id="264" r:id="rId12"/>
    <p:sldId id="265" r:id="rId13"/>
    <p:sldId id="271" r:id="rId14"/>
    <p:sldId id="267" r:id="rId15"/>
    <p:sldId id="268" r:id="rId16"/>
    <p:sldId id="269" r:id="rId17"/>
    <p:sldId id="270" r:id="rId18"/>
  </p:sldIdLst>
  <p:sldSz cx="18288000" cy="10287000"/>
  <p:notesSz cx="6858000" cy="9144000"/>
  <p:embeddedFontLst>
    <p:embeddedFont>
      <p:font typeface="Aileron Bold" pitchFamily="2" charset="77"/>
      <p:regular r:id="rId20"/>
      <p:bold r:id="rId21"/>
    </p:embeddedFont>
    <p:embeddedFont>
      <p:font typeface="Calibri" panose="020F0502020204030204" pitchFamily="34" charset="0"/>
      <p:regular r:id="rId22"/>
      <p:bold r:id="rId23"/>
      <p:italic r:id="rId24"/>
      <p:boldItalic r:id="rId25"/>
    </p:embeddedFont>
    <p:embeddedFont>
      <p:font typeface="Canva Sans" panose="020B0503030501040103" pitchFamily="34" charset="0"/>
      <p:regular r:id="rId26"/>
    </p:embeddedFont>
    <p:embeddedFont>
      <p:font typeface="Helvetica Now Display" pitchFamily="2" charset="0"/>
      <p:regular r:id="rId27"/>
    </p:embeddedFont>
    <p:embeddedFont>
      <p:font typeface="Helvetica Now Display Italics" pitchFamily="2" charset="0"/>
      <p:regular r:id="rId28"/>
    </p:embeddedFont>
    <p:embeddedFont>
      <p:font typeface="League Spartan" pitchFamily="2" charset="77"/>
      <p:regular r:id="rId29"/>
      <p:bold r:id="rId30"/>
    </p:embeddedFont>
    <p:embeddedFont>
      <p:font typeface="Open Sauce" pitchFamily="2" charset="77"/>
      <p:regular r:id="rId31"/>
    </p:embeddedFont>
    <p:embeddedFont>
      <p:font typeface="Open Sauce Bold" pitchFamily="2" charset="77"/>
      <p:regular r:id="rId32"/>
      <p:bold r:id="rId33"/>
    </p:embeddedFont>
    <p:embeddedFont>
      <p:font typeface="Open Sauce Bold Italics" pitchFamily="2" charset="77"/>
      <p:regular r:id="rId34"/>
      <p:bold r:id="rId35"/>
      <p:italic r:id="rId36"/>
      <p:boldItalic r:id="rId37"/>
    </p:embeddedFont>
    <p:embeddedFont>
      <p:font typeface="Open Sauce Heavy" pitchFamily="2" charset="77"/>
      <p:regular r:id="rId38"/>
      <p:bold r:id="rId39"/>
    </p:embeddedFont>
    <p:embeddedFont>
      <p:font typeface="Open Sauce Italics" pitchFamily="2" charset="77"/>
      <p:regular r:id="rId40"/>
      <p:italic r:id="rId41"/>
    </p:embeddedFont>
    <p:embeddedFont>
      <p:font typeface="Open Sauce Light" pitchFamily="2" charset="77"/>
      <p:regular r:id="rId42"/>
    </p:embeddedFont>
    <p:embeddedFont>
      <p:font typeface="Open Sauce Medium" pitchFamily="2" charset="77"/>
      <p:regular r:id="rId43"/>
    </p:embeddedFont>
    <p:embeddedFont>
      <p:font typeface="Open Sauce Medium Italics" pitchFamily="2" charset="77"/>
      <p:regular r:id="rId44"/>
      <p:italic r:id="rId45"/>
    </p:embeddedFont>
    <p:embeddedFont>
      <p:font typeface="Open Sauce Semi-Bold" pitchFamily="2" charset="77"/>
      <p:regular r:id="rId46"/>
      <p:bold r:id="rId47"/>
    </p:embeddedFont>
    <p:embeddedFont>
      <p:font typeface="Poppins" pitchFamily="2" charset="77"/>
      <p:regular r:id="rId48"/>
      <p:bold r:id="rId49"/>
      <p:italic r:id="rId50"/>
      <p:boldItalic r:id="rId51"/>
    </p:embeddedFont>
    <p:embeddedFont>
      <p:font typeface="Poppins Semi-Bold" pitchFamily="2" charset="77"/>
      <p:regular r:id="rId52"/>
      <p:bold r:id="rId53"/>
    </p:embeddedFont>
    <p:embeddedFont>
      <p:font typeface="TT Hoves Bold" panose="020B0604020202020204" pitchFamily="3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5763"/>
    <a:srgbClr val="4C868A"/>
    <a:srgbClr val="6FB9B0"/>
    <a:srgbClr val="E4FF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49" autoAdjust="0"/>
    <p:restoredTop sz="94940" autoAdjust="0"/>
  </p:normalViewPr>
  <p:slideViewPr>
    <p:cSldViewPr>
      <p:cViewPr varScale="1">
        <p:scale>
          <a:sx n="55" d="100"/>
          <a:sy n="55" d="100"/>
        </p:scale>
        <p:origin x="264" y="7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font" Target="fonts/font28.fntdata"/><Relationship Id="rId50" Type="http://schemas.openxmlformats.org/officeDocument/2006/relationships/font" Target="fonts/font3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0.fntdata"/><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3" Type="http://schemas.openxmlformats.org/officeDocument/2006/relationships/font" Target="fonts/font3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font" Target="fonts/font29.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3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font" Target="fonts/font27.fntdata"/><Relationship Id="rId20" Type="http://schemas.openxmlformats.org/officeDocument/2006/relationships/font" Target="fonts/font1.fntdata"/><Relationship Id="rId41" Type="http://schemas.openxmlformats.org/officeDocument/2006/relationships/font" Target="fonts/font22.fntdata"/><Relationship Id="rId54"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font" Target="fonts/font30.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font" Target="fonts/font12.fntdata"/><Relationship Id="rId44" Type="http://schemas.openxmlformats.org/officeDocument/2006/relationships/font" Target="fonts/font25.fntdata"/><Relationship Id="rId52" Type="http://schemas.openxmlformats.org/officeDocument/2006/relationships/font" Target="fonts/font3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0ED8B-6140-406C-A25B-3A8D5892D3DD}"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DA766-910A-48F9-A75A-B1302E6181BC}" type="slidenum">
              <a:rPr lang="en-US" smtClean="0"/>
              <a:t>‹#›</a:t>
            </a:fld>
            <a:endParaRPr lang="en-US"/>
          </a:p>
        </p:txBody>
      </p:sp>
    </p:spTree>
    <p:extLst>
      <p:ext uri="{BB962C8B-B14F-4D97-AF65-F5344CB8AC3E}">
        <p14:creationId xmlns:p14="http://schemas.microsoft.com/office/powerpoint/2010/main" val="1056459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here also the title of </a:t>
            </a:r>
            <a:r>
              <a:rPr lang="en-US" dirty="0" err="1"/>
              <a:t>presentat</a:t>
            </a:r>
            <a:endParaRPr lang="en-US" dirty="0"/>
          </a:p>
        </p:txBody>
      </p:sp>
      <p:sp>
        <p:nvSpPr>
          <p:cNvPr id="4" name="Slide Number Placeholder 3"/>
          <p:cNvSpPr>
            <a:spLocks noGrp="1"/>
          </p:cNvSpPr>
          <p:nvPr>
            <p:ph type="sldNum" sz="quarter" idx="5"/>
          </p:nvPr>
        </p:nvSpPr>
        <p:spPr/>
        <p:txBody>
          <a:bodyPr/>
          <a:lstStyle/>
          <a:p>
            <a:fld id="{AEADA766-910A-48F9-A75A-B1302E6181BC}" type="slidenum">
              <a:rPr lang="en-US" smtClean="0"/>
              <a:t>1</a:t>
            </a:fld>
            <a:endParaRPr lang="en-US"/>
          </a:p>
        </p:txBody>
      </p:sp>
    </p:spTree>
    <p:extLst>
      <p:ext uri="{BB962C8B-B14F-4D97-AF65-F5344CB8AC3E}">
        <p14:creationId xmlns:p14="http://schemas.microsoft.com/office/powerpoint/2010/main" val="378034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E4FFF9"/>
                </a:solidFill>
                <a:latin typeface="Open Sauce Bold"/>
                <a:ea typeface="Open Sauce Bold"/>
                <a:cs typeface="Open Sauce Bold"/>
                <a:sym typeface="Open Sauce Bold"/>
              </a:rPr>
              <a:t>(by rank)</a:t>
            </a:r>
            <a:endParaRPr lang="en-US" dirty="0"/>
          </a:p>
        </p:txBody>
      </p:sp>
      <p:sp>
        <p:nvSpPr>
          <p:cNvPr id="4" name="Slide Number Placeholder 3"/>
          <p:cNvSpPr>
            <a:spLocks noGrp="1"/>
          </p:cNvSpPr>
          <p:nvPr>
            <p:ph type="sldNum" sz="quarter" idx="5"/>
          </p:nvPr>
        </p:nvSpPr>
        <p:spPr/>
        <p:txBody>
          <a:bodyPr/>
          <a:lstStyle/>
          <a:p>
            <a:fld id="{AEADA766-910A-48F9-A75A-B1302E6181BC}" type="slidenum">
              <a:rPr lang="en-US" smtClean="0"/>
              <a:t>9</a:t>
            </a:fld>
            <a:endParaRPr lang="en-US"/>
          </a:p>
        </p:txBody>
      </p:sp>
    </p:spTree>
    <p:extLst>
      <p:ext uri="{BB962C8B-B14F-4D97-AF65-F5344CB8AC3E}">
        <p14:creationId xmlns:p14="http://schemas.microsoft.com/office/powerpoint/2010/main" val="868359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175763"/>
                </a:solidFill>
                <a:latin typeface="Open Sauce Bold"/>
                <a:ea typeface="Open Sauce Bold"/>
                <a:cs typeface="Open Sauce Bold"/>
                <a:sym typeface="Open Sauce Bold"/>
              </a:rPr>
              <a:t>(by rank)</a:t>
            </a:r>
            <a:endParaRPr lang="en-US" dirty="0"/>
          </a:p>
        </p:txBody>
      </p:sp>
      <p:sp>
        <p:nvSpPr>
          <p:cNvPr id="4" name="Slide Number Placeholder 3"/>
          <p:cNvSpPr>
            <a:spLocks noGrp="1"/>
          </p:cNvSpPr>
          <p:nvPr>
            <p:ph type="sldNum" sz="quarter" idx="5"/>
          </p:nvPr>
        </p:nvSpPr>
        <p:spPr/>
        <p:txBody>
          <a:bodyPr/>
          <a:lstStyle/>
          <a:p>
            <a:fld id="{AEADA766-910A-48F9-A75A-B1302E6181BC}" type="slidenum">
              <a:rPr lang="en-US" smtClean="0"/>
              <a:t>10</a:t>
            </a:fld>
            <a:endParaRPr lang="en-US"/>
          </a:p>
        </p:txBody>
      </p:sp>
    </p:spTree>
    <p:extLst>
      <p:ext uri="{BB962C8B-B14F-4D97-AF65-F5344CB8AC3E}">
        <p14:creationId xmlns:p14="http://schemas.microsoft.com/office/powerpoint/2010/main" val="57443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E4FFF9"/>
                </a:solidFill>
                <a:latin typeface="Open Sauce Bold"/>
                <a:ea typeface="Open Sauce Bold"/>
                <a:cs typeface="Open Sauce Bold"/>
                <a:sym typeface="Open Sauce Bold"/>
              </a:rPr>
              <a:t>(by rank)</a:t>
            </a:r>
            <a:endParaRPr lang="en-US" dirty="0"/>
          </a:p>
        </p:txBody>
      </p:sp>
      <p:sp>
        <p:nvSpPr>
          <p:cNvPr id="4" name="Slide Number Placeholder 3"/>
          <p:cNvSpPr>
            <a:spLocks noGrp="1"/>
          </p:cNvSpPr>
          <p:nvPr>
            <p:ph type="sldNum" sz="quarter" idx="5"/>
          </p:nvPr>
        </p:nvSpPr>
        <p:spPr/>
        <p:txBody>
          <a:bodyPr/>
          <a:lstStyle/>
          <a:p>
            <a:fld id="{AEADA766-910A-48F9-A75A-B1302E6181BC}" type="slidenum">
              <a:rPr lang="en-US" smtClean="0"/>
              <a:t>11</a:t>
            </a:fld>
            <a:endParaRPr lang="en-US"/>
          </a:p>
        </p:txBody>
      </p:sp>
    </p:spTree>
    <p:extLst>
      <p:ext uri="{BB962C8B-B14F-4D97-AF65-F5344CB8AC3E}">
        <p14:creationId xmlns:p14="http://schemas.microsoft.com/office/powerpoint/2010/main" val="42533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ADA766-910A-48F9-A75A-B1302E6181BC}" type="slidenum">
              <a:rPr lang="en-US" smtClean="0"/>
              <a:t>12</a:t>
            </a:fld>
            <a:endParaRPr lang="en-US"/>
          </a:p>
        </p:txBody>
      </p:sp>
    </p:spTree>
    <p:extLst>
      <p:ext uri="{BB962C8B-B14F-4D97-AF65-F5344CB8AC3E}">
        <p14:creationId xmlns:p14="http://schemas.microsoft.com/office/powerpoint/2010/main" val="66465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21.png"/><Relationship Id="rId7"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18" Type="http://schemas.openxmlformats.org/officeDocument/2006/relationships/image" Target="../media/image78.svg"/><Relationship Id="rId3" Type="http://schemas.openxmlformats.org/officeDocument/2006/relationships/image" Target="../media/image63.png"/><Relationship Id="rId7" Type="http://schemas.openxmlformats.org/officeDocument/2006/relationships/image" Target="../media/image67.sv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4.xml"/><Relationship Id="rId16" Type="http://schemas.openxmlformats.org/officeDocument/2006/relationships/image" Target="../media/image76.png"/><Relationship Id="rId20" Type="http://schemas.openxmlformats.org/officeDocument/2006/relationships/image" Target="../media/image80.sv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5" Type="http://schemas.openxmlformats.org/officeDocument/2006/relationships/image" Target="../media/image75.sv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svg"/><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82.svg"/></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3.png"/><Relationship Id="rId7" Type="http://schemas.openxmlformats.org/officeDocument/2006/relationships/image" Target="../media/image37.svg"/><Relationship Id="rId12" Type="http://schemas.openxmlformats.org/officeDocument/2006/relationships/image" Target="../media/image90.png"/><Relationship Id="rId17" Type="http://schemas.openxmlformats.org/officeDocument/2006/relationships/image" Target="../media/image95.svg"/><Relationship Id="rId2" Type="http://schemas.openxmlformats.org/officeDocument/2006/relationships/image" Target="../media/image21.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89.svg"/><Relationship Id="rId5" Type="http://schemas.openxmlformats.org/officeDocument/2006/relationships/image" Target="../media/image85.sv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4.png"/><Relationship Id="rId9" Type="http://schemas.openxmlformats.org/officeDocument/2006/relationships/image" Target="../media/image87.svg"/><Relationship Id="rId1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7.svg"/><Relationship Id="rId7" Type="http://schemas.openxmlformats.org/officeDocument/2006/relationships/image" Target="../media/image16.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01.jpeg"/><Relationship Id="rId5" Type="http://schemas.openxmlformats.org/officeDocument/2006/relationships/image" Target="../media/image13.svg"/><Relationship Id="rId10" Type="http://schemas.openxmlformats.org/officeDocument/2006/relationships/image" Target="../media/image100.jpeg"/><Relationship Id="rId4" Type="http://schemas.openxmlformats.org/officeDocument/2006/relationships/image" Target="../media/image12.png"/><Relationship Id="rId9" Type="http://schemas.openxmlformats.org/officeDocument/2006/relationships/image" Target="../media/image99.jpeg"/></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103.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2.svg"/><Relationship Id="rId7" Type="http://schemas.openxmlformats.org/officeDocument/2006/relationships/image" Target="../media/image10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6.svg"/><Relationship Id="rId5" Type="http://schemas.openxmlformats.org/officeDocument/2006/relationships/image" Target="../media/image105.png"/><Relationship Id="rId10" Type="http://schemas.openxmlformats.org/officeDocument/2006/relationships/image" Target="../media/image110.svg"/><Relationship Id="rId4" Type="http://schemas.openxmlformats.org/officeDocument/2006/relationships/image" Target="../media/image104.png"/><Relationship Id="rId9" Type="http://schemas.openxmlformats.org/officeDocument/2006/relationships/image" Target="../media/image10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5.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sv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svg"/><Relationship Id="rId10" Type="http://schemas.openxmlformats.org/officeDocument/2006/relationships/image" Target="../media/image42.sv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8.svg"/><Relationship Id="rId7" Type="http://schemas.openxmlformats.org/officeDocument/2006/relationships/image" Target="../media/image16.sv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50000">
              <a:srgbClr val="34606B">
                <a:alpha val="100000"/>
              </a:srgbClr>
            </a:gs>
            <a:gs pos="100000">
              <a:srgbClr val="009D8D">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rot="4670692">
            <a:off x="6874363" y="-1653920"/>
            <a:ext cx="13827081" cy="13329469"/>
          </a:xfrm>
          <a:custGeom>
            <a:avLst/>
            <a:gdLst/>
            <a:ahLst/>
            <a:cxnLst/>
            <a:rect l="l" t="t" r="r" b="b"/>
            <a:pathLst>
              <a:path w="13827081" h="13329469">
                <a:moveTo>
                  <a:pt x="0" y="0"/>
                </a:moveTo>
                <a:lnTo>
                  <a:pt x="13827081" y="0"/>
                </a:lnTo>
                <a:lnTo>
                  <a:pt x="13827081" y="13329469"/>
                </a:lnTo>
                <a:lnTo>
                  <a:pt x="0" y="13329469"/>
                </a:lnTo>
                <a:lnTo>
                  <a:pt x="0" y="0"/>
                </a:lnTo>
                <a:close/>
              </a:path>
            </a:pathLst>
          </a:custGeom>
          <a:blipFill>
            <a:blip r:embed="rId3">
              <a:alphaModFix amt="7999"/>
              <a:extLst>
                <a:ext uri="{96DAC541-7B7A-43D3-8B79-37D633B846F1}">
                  <asvg:svgBlip xmlns:asvg="http://schemas.microsoft.com/office/drawing/2016/SVG/main" r:embed="rId4"/>
                </a:ext>
              </a:extLst>
            </a:blip>
            <a:stretch>
              <a:fillRect/>
            </a:stretch>
          </a:blipFill>
        </p:spPr>
      </p:sp>
      <p:grpSp>
        <p:nvGrpSpPr>
          <p:cNvPr id="3" name="Group 3"/>
          <p:cNvGrpSpPr/>
          <p:nvPr/>
        </p:nvGrpSpPr>
        <p:grpSpPr>
          <a:xfrm>
            <a:off x="14571115" y="706101"/>
            <a:ext cx="2688185" cy="504746"/>
            <a:chOff x="0" y="0"/>
            <a:chExt cx="707999" cy="132937"/>
          </a:xfrm>
        </p:grpSpPr>
        <p:sp>
          <p:nvSpPr>
            <p:cNvPr id="4" name="Freeform 4"/>
            <p:cNvSpPr/>
            <p:nvPr/>
          </p:nvSpPr>
          <p:spPr>
            <a:xfrm>
              <a:off x="0" y="0"/>
              <a:ext cx="707999" cy="132937"/>
            </a:xfrm>
            <a:custGeom>
              <a:avLst/>
              <a:gdLst/>
              <a:ahLst/>
              <a:cxnLst/>
              <a:rect l="l" t="t" r="r" b="b"/>
              <a:pathLst>
                <a:path w="707999" h="132937">
                  <a:moveTo>
                    <a:pt x="66469" y="0"/>
                  </a:moveTo>
                  <a:lnTo>
                    <a:pt x="641531" y="0"/>
                  </a:lnTo>
                  <a:cubicBezTo>
                    <a:pt x="678240" y="0"/>
                    <a:pt x="707999" y="29759"/>
                    <a:pt x="707999" y="66469"/>
                  </a:cubicBezTo>
                  <a:lnTo>
                    <a:pt x="707999" y="66469"/>
                  </a:lnTo>
                  <a:cubicBezTo>
                    <a:pt x="707999" y="84097"/>
                    <a:pt x="700996" y="101004"/>
                    <a:pt x="688531" y="113469"/>
                  </a:cubicBezTo>
                  <a:cubicBezTo>
                    <a:pt x="676066" y="125934"/>
                    <a:pt x="659159" y="132937"/>
                    <a:pt x="641531" y="132937"/>
                  </a:cubicBezTo>
                  <a:lnTo>
                    <a:pt x="66469" y="132937"/>
                  </a:lnTo>
                  <a:cubicBezTo>
                    <a:pt x="29759" y="132937"/>
                    <a:pt x="0" y="103178"/>
                    <a:pt x="0" y="66469"/>
                  </a:cubicBezTo>
                  <a:lnTo>
                    <a:pt x="0" y="66469"/>
                  </a:lnTo>
                  <a:cubicBezTo>
                    <a:pt x="0" y="29759"/>
                    <a:pt x="29759" y="0"/>
                    <a:pt x="66469" y="0"/>
                  </a:cubicBezTo>
                  <a:close/>
                </a:path>
              </a:pathLst>
            </a:custGeom>
            <a:gradFill rotWithShape="1">
              <a:gsLst>
                <a:gs pos="0">
                  <a:srgbClr val="FFFFFF">
                    <a:alpha val="7000"/>
                  </a:srgbClr>
                </a:gs>
                <a:gs pos="100000">
                  <a:srgbClr val="FFFFFF">
                    <a:alpha val="14000"/>
                  </a:srgbClr>
                </a:gs>
              </a:gsLst>
              <a:path path="circle">
                <a:fillToRect r="100000" b="100000"/>
              </a:path>
              <a:tileRect l="-100000" t="-100000"/>
            </a:gradFill>
            <a:ln w="19050" cap="rnd">
              <a:solidFill>
                <a:srgbClr val="FFFFFF"/>
              </a:solidFill>
              <a:prstDash val="solid"/>
              <a:round/>
            </a:ln>
          </p:spPr>
        </p:sp>
        <p:sp>
          <p:nvSpPr>
            <p:cNvPr id="5" name="TextBox 5"/>
            <p:cNvSpPr txBox="1"/>
            <p:nvPr/>
          </p:nvSpPr>
          <p:spPr>
            <a:xfrm>
              <a:off x="0" y="85725"/>
              <a:ext cx="707999" cy="47212"/>
            </a:xfrm>
            <a:prstGeom prst="rect">
              <a:avLst/>
            </a:prstGeom>
          </p:spPr>
          <p:txBody>
            <a:bodyPr lIns="50800" tIns="50800" rIns="50800" bIns="50800" rtlCol="0" anchor="ctr"/>
            <a:lstStyle/>
            <a:p>
              <a:pPr algn="ctr">
                <a:lnSpc>
                  <a:spcPts val="2218"/>
                </a:lnSpc>
              </a:pPr>
              <a:endParaRPr/>
            </a:p>
          </p:txBody>
        </p:sp>
      </p:grpSp>
      <p:sp>
        <p:nvSpPr>
          <p:cNvPr id="6" name="Freeform 6"/>
          <p:cNvSpPr/>
          <p:nvPr/>
        </p:nvSpPr>
        <p:spPr>
          <a:xfrm>
            <a:off x="1077632" y="659932"/>
            <a:ext cx="4739243" cy="1251316"/>
          </a:xfrm>
          <a:custGeom>
            <a:avLst/>
            <a:gdLst/>
            <a:ahLst/>
            <a:cxnLst/>
            <a:rect l="l" t="t" r="r" b="b"/>
            <a:pathLst>
              <a:path w="4739243" h="1251316">
                <a:moveTo>
                  <a:pt x="0" y="0"/>
                </a:moveTo>
                <a:lnTo>
                  <a:pt x="4739244" y="0"/>
                </a:lnTo>
                <a:lnTo>
                  <a:pt x="4739244" y="1251316"/>
                </a:lnTo>
                <a:lnTo>
                  <a:pt x="0" y="1251316"/>
                </a:lnTo>
                <a:lnTo>
                  <a:pt x="0" y="0"/>
                </a:lnTo>
                <a:close/>
              </a:path>
            </a:pathLst>
          </a:custGeom>
          <a:blipFill>
            <a:blip r:embed="rId5"/>
            <a:stretch>
              <a:fillRect t="-144038" b="-134702"/>
            </a:stretch>
          </a:blipFill>
        </p:spPr>
      </p:sp>
      <p:sp>
        <p:nvSpPr>
          <p:cNvPr id="7" name="TextBox 7"/>
          <p:cNvSpPr txBox="1"/>
          <p:nvPr/>
        </p:nvSpPr>
        <p:spPr>
          <a:xfrm>
            <a:off x="1592517" y="7246814"/>
            <a:ext cx="14903623" cy="511291"/>
          </a:xfrm>
          <a:prstGeom prst="rect">
            <a:avLst/>
          </a:prstGeom>
        </p:spPr>
        <p:txBody>
          <a:bodyPr lIns="0" tIns="0" rIns="0" bIns="0" rtlCol="0" anchor="t">
            <a:spAutoFit/>
          </a:bodyPr>
          <a:lstStyle/>
          <a:p>
            <a:pPr algn="ctr">
              <a:lnSpc>
                <a:spcPts val="4062"/>
              </a:lnSpc>
            </a:pPr>
            <a:r>
              <a:rPr lang="en-US" sz="3302" b="1" spc="-115" dirty="0">
                <a:solidFill>
                  <a:srgbClr val="E4FFF9"/>
                </a:solidFill>
                <a:latin typeface="Aileron Bold"/>
                <a:ea typeface="Aileron Bold"/>
                <a:cs typeface="Aileron Bold"/>
                <a:sym typeface="Aileron Bold"/>
              </a:rPr>
              <a:t>Preventing the Skill Mismatch in the Labor Markets of the OIC Member States</a:t>
            </a:r>
          </a:p>
        </p:txBody>
      </p:sp>
      <p:sp>
        <p:nvSpPr>
          <p:cNvPr id="8" name="TextBox 8"/>
          <p:cNvSpPr txBox="1"/>
          <p:nvPr/>
        </p:nvSpPr>
        <p:spPr>
          <a:xfrm>
            <a:off x="1445945" y="5213823"/>
            <a:ext cx="15813355" cy="797970"/>
          </a:xfrm>
          <a:prstGeom prst="rect">
            <a:avLst/>
          </a:prstGeom>
        </p:spPr>
        <p:txBody>
          <a:bodyPr lIns="0" tIns="0" rIns="0" bIns="0" rtlCol="0" anchor="t">
            <a:spAutoFit/>
          </a:bodyPr>
          <a:lstStyle/>
          <a:p>
            <a:pPr algn="l">
              <a:lnSpc>
                <a:spcPts val="6608"/>
              </a:lnSpc>
            </a:pPr>
            <a:r>
              <a:rPr lang="en-US" sz="4720" i="1" spc="712">
                <a:solidFill>
                  <a:srgbClr val="E4FFF9"/>
                </a:solidFill>
                <a:latin typeface="Open Sauce Italics"/>
                <a:ea typeface="Open Sauce Italics"/>
                <a:cs typeface="Open Sauce Italics"/>
                <a:sym typeface="Open Sauce Italics"/>
              </a:rPr>
              <a:t>POVERTY ALLEVIATION WORKING GROUP</a:t>
            </a:r>
          </a:p>
        </p:txBody>
      </p:sp>
      <p:sp>
        <p:nvSpPr>
          <p:cNvPr id="9" name="TextBox 9"/>
          <p:cNvSpPr txBox="1"/>
          <p:nvPr/>
        </p:nvSpPr>
        <p:spPr>
          <a:xfrm>
            <a:off x="14859000" y="800100"/>
            <a:ext cx="2007408" cy="282129"/>
          </a:xfrm>
          <a:prstGeom prst="rect">
            <a:avLst/>
          </a:prstGeom>
        </p:spPr>
        <p:txBody>
          <a:bodyPr wrap="square" lIns="0" tIns="0" rIns="0" bIns="0" rtlCol="0" anchor="t">
            <a:spAutoFit/>
          </a:bodyPr>
          <a:lstStyle/>
          <a:p>
            <a:pPr algn="r">
              <a:lnSpc>
                <a:spcPts val="2160"/>
              </a:lnSpc>
            </a:pPr>
            <a:r>
              <a:rPr lang="en-US" sz="2000" b="1" spc="-14" dirty="0">
                <a:solidFill>
                  <a:srgbClr val="FFFFFF"/>
                </a:solidFill>
                <a:latin typeface="Aileron Bold"/>
                <a:ea typeface="Aileron Bold"/>
                <a:cs typeface="Aileron Bold"/>
                <a:sym typeface="Aileron Bold"/>
              </a:rPr>
              <a:t>www.lc-oic.org </a:t>
            </a:r>
          </a:p>
        </p:txBody>
      </p:sp>
      <p:sp>
        <p:nvSpPr>
          <p:cNvPr id="10" name="TextBox 10"/>
          <p:cNvSpPr txBox="1"/>
          <p:nvPr/>
        </p:nvSpPr>
        <p:spPr>
          <a:xfrm>
            <a:off x="5285915" y="4142594"/>
            <a:ext cx="12696680" cy="834825"/>
          </a:xfrm>
          <a:prstGeom prst="rect">
            <a:avLst/>
          </a:prstGeom>
        </p:spPr>
        <p:txBody>
          <a:bodyPr lIns="0" tIns="0" rIns="0" bIns="0" rtlCol="0" anchor="t">
            <a:spAutoFit/>
          </a:bodyPr>
          <a:lstStyle/>
          <a:p>
            <a:pPr algn="l">
              <a:lnSpc>
                <a:spcPts val="5946"/>
              </a:lnSpc>
            </a:pPr>
            <a:r>
              <a:rPr lang="en-US" sz="6995" spc="-160">
                <a:solidFill>
                  <a:srgbClr val="E4FFF9"/>
                </a:solidFill>
                <a:latin typeface="Open Sauce Light"/>
                <a:ea typeface="Open Sauce Light"/>
                <a:cs typeface="Open Sauce Light"/>
                <a:sym typeface="Open Sauce Light"/>
              </a:rPr>
              <a:t>MEETING OF THE </a:t>
            </a:r>
            <a:r>
              <a:rPr lang="en-US" sz="6995" b="1" spc="-160">
                <a:solidFill>
                  <a:srgbClr val="E4FFF9"/>
                </a:solidFill>
                <a:latin typeface="Open Sauce Bold"/>
                <a:ea typeface="Open Sauce Bold"/>
                <a:cs typeface="Open Sauce Bold"/>
                <a:sym typeface="Open Sauce Bold"/>
              </a:rPr>
              <a:t>COMCEC</a:t>
            </a:r>
          </a:p>
        </p:txBody>
      </p:sp>
      <p:sp>
        <p:nvSpPr>
          <p:cNvPr id="11" name="TextBox 11"/>
          <p:cNvSpPr txBox="1"/>
          <p:nvPr/>
        </p:nvSpPr>
        <p:spPr>
          <a:xfrm>
            <a:off x="6986795" y="9811827"/>
            <a:ext cx="4314409" cy="266700"/>
          </a:xfrm>
          <a:prstGeom prst="rect">
            <a:avLst/>
          </a:prstGeom>
        </p:spPr>
        <p:txBody>
          <a:bodyPr lIns="0" tIns="0" rIns="0" bIns="0" rtlCol="0" anchor="t">
            <a:spAutoFit/>
          </a:bodyPr>
          <a:lstStyle/>
          <a:p>
            <a:pPr algn="ctr">
              <a:lnSpc>
                <a:spcPts val="2100"/>
              </a:lnSpc>
              <a:spcBef>
                <a:spcPct val="0"/>
              </a:spcBef>
            </a:pPr>
            <a:r>
              <a:rPr lang="en-US" sz="1500" dirty="0">
                <a:solidFill>
                  <a:srgbClr val="FFFFFF">
                    <a:alpha val="40000"/>
                  </a:srgbClr>
                </a:solidFill>
                <a:latin typeface="Helvetica Now Display"/>
                <a:ea typeface="Helvetica Now Display"/>
                <a:cs typeface="Helvetica Now Display"/>
                <a:sym typeface="Helvetica Now Display"/>
              </a:rPr>
              <a:t>© OIC Labour Centre. All rights reserved.</a:t>
            </a:r>
          </a:p>
        </p:txBody>
      </p:sp>
      <p:sp>
        <p:nvSpPr>
          <p:cNvPr id="12" name="TextBox 12"/>
          <p:cNvSpPr txBox="1"/>
          <p:nvPr/>
        </p:nvSpPr>
        <p:spPr>
          <a:xfrm>
            <a:off x="1447800" y="3517330"/>
            <a:ext cx="3814181" cy="1772693"/>
          </a:xfrm>
          <a:prstGeom prst="rect">
            <a:avLst/>
          </a:prstGeom>
        </p:spPr>
        <p:txBody>
          <a:bodyPr lIns="0" tIns="0" rIns="0" bIns="0" rtlCol="0" anchor="t">
            <a:spAutoFit/>
          </a:bodyPr>
          <a:lstStyle/>
          <a:p>
            <a:pPr algn="l">
              <a:lnSpc>
                <a:spcPts val="12655"/>
              </a:lnSpc>
            </a:pPr>
            <a:r>
              <a:rPr lang="en-US" sz="14889" spc="-342" dirty="0">
                <a:solidFill>
                  <a:srgbClr val="E4FFF9"/>
                </a:solidFill>
                <a:latin typeface="Open Sauce Light"/>
                <a:ea typeface="Open Sauce Light"/>
                <a:cs typeface="Open Sauce Light"/>
                <a:sym typeface="Open Sauce Light"/>
              </a:rPr>
              <a:t>26</a:t>
            </a:r>
          </a:p>
        </p:txBody>
      </p:sp>
      <p:sp>
        <p:nvSpPr>
          <p:cNvPr id="13" name="Freeform 13"/>
          <p:cNvSpPr/>
          <p:nvPr/>
        </p:nvSpPr>
        <p:spPr>
          <a:xfrm>
            <a:off x="1366049" y="7437516"/>
            <a:ext cx="159794" cy="159794"/>
          </a:xfrm>
          <a:custGeom>
            <a:avLst/>
            <a:gdLst/>
            <a:ahLst/>
            <a:cxnLst/>
            <a:rect l="l" t="t" r="r" b="b"/>
            <a:pathLst>
              <a:path w="159794" h="159794">
                <a:moveTo>
                  <a:pt x="0" y="0"/>
                </a:moveTo>
                <a:lnTo>
                  <a:pt x="159793" y="0"/>
                </a:lnTo>
                <a:lnTo>
                  <a:pt x="159793" y="159794"/>
                </a:lnTo>
                <a:lnTo>
                  <a:pt x="0" y="159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 name="Freeform 14"/>
          <p:cNvSpPr/>
          <p:nvPr/>
        </p:nvSpPr>
        <p:spPr>
          <a:xfrm>
            <a:off x="16579719" y="7466091"/>
            <a:ext cx="159794" cy="159794"/>
          </a:xfrm>
          <a:custGeom>
            <a:avLst/>
            <a:gdLst/>
            <a:ahLst/>
            <a:cxnLst/>
            <a:rect l="l" t="t" r="r" b="b"/>
            <a:pathLst>
              <a:path w="159794" h="159794">
                <a:moveTo>
                  <a:pt x="0" y="0"/>
                </a:moveTo>
                <a:lnTo>
                  <a:pt x="159794" y="0"/>
                </a:lnTo>
                <a:lnTo>
                  <a:pt x="159794" y="159794"/>
                </a:lnTo>
                <a:lnTo>
                  <a:pt x="0" y="159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3115568" y="2879155"/>
            <a:ext cx="2675632" cy="1334543"/>
          </a:xfrm>
          <a:prstGeom prst="rect">
            <a:avLst/>
          </a:prstGeom>
        </p:spPr>
        <p:txBody>
          <a:bodyPr lIns="0" tIns="0" rIns="0" bIns="0" rtlCol="0" anchor="t">
            <a:spAutoFit/>
          </a:bodyPr>
          <a:lstStyle/>
          <a:p>
            <a:pPr algn="ctr">
              <a:lnSpc>
                <a:spcPts val="10947"/>
              </a:lnSpc>
              <a:spcBef>
                <a:spcPct val="0"/>
              </a:spcBef>
            </a:pPr>
            <a:r>
              <a:rPr lang="en-US" sz="7819" dirty="0">
                <a:solidFill>
                  <a:srgbClr val="E4FFF9"/>
                </a:solidFill>
                <a:latin typeface="Open Sauce"/>
                <a:ea typeface="Open Sauce"/>
                <a:cs typeface="Open Sauce"/>
                <a:sym typeface="Open Sauce"/>
              </a:rPr>
              <a:t>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537737">
            <a:off x="-11566384" y="-12010414"/>
            <a:ext cx="25764038" cy="21535892"/>
          </a:xfrm>
          <a:custGeom>
            <a:avLst/>
            <a:gdLst/>
            <a:ahLst/>
            <a:cxnLst/>
            <a:rect l="l" t="t" r="r" b="b"/>
            <a:pathLst>
              <a:path w="25764038" h="21535892">
                <a:moveTo>
                  <a:pt x="0" y="0"/>
                </a:moveTo>
                <a:lnTo>
                  <a:pt x="25764039" y="0"/>
                </a:lnTo>
                <a:lnTo>
                  <a:pt x="25764039" y="21535892"/>
                </a:lnTo>
                <a:lnTo>
                  <a:pt x="0" y="21535892"/>
                </a:lnTo>
                <a:lnTo>
                  <a:pt x="0" y="0"/>
                </a:lnTo>
                <a:close/>
              </a:path>
            </a:pathLst>
          </a:custGeom>
          <a:blipFill>
            <a:blip r:embed="rId3">
              <a:alphaModFix amt="58000"/>
            </a:blip>
            <a:stretch>
              <a:fillRect t="-26420" r="-9127" b="-3968"/>
            </a:stretch>
          </a:blipFill>
        </p:spPr>
      </p:sp>
      <p:sp>
        <p:nvSpPr>
          <p:cNvPr id="3" name="AutoShape 3"/>
          <p:cNvSpPr/>
          <p:nvPr/>
        </p:nvSpPr>
        <p:spPr>
          <a:xfrm>
            <a:off x="16626823" y="1457031"/>
            <a:ext cx="632477" cy="0"/>
          </a:xfrm>
          <a:prstGeom prst="line">
            <a:avLst/>
          </a:prstGeom>
          <a:ln w="38100" cap="flat">
            <a:solidFill>
              <a:srgbClr val="03998B"/>
            </a:solidFill>
            <a:prstDash val="solid"/>
            <a:headEnd type="none" w="sm" len="sm"/>
            <a:tailEnd type="none" w="sm" len="sm"/>
          </a:ln>
        </p:spPr>
      </p:sp>
      <p:sp>
        <p:nvSpPr>
          <p:cNvPr id="4" name="AutoShape 4"/>
          <p:cNvSpPr/>
          <p:nvPr/>
        </p:nvSpPr>
        <p:spPr>
          <a:xfrm>
            <a:off x="16626823" y="1642892"/>
            <a:ext cx="632477" cy="0"/>
          </a:xfrm>
          <a:prstGeom prst="line">
            <a:avLst/>
          </a:prstGeom>
          <a:ln w="38100" cap="flat">
            <a:solidFill>
              <a:srgbClr val="03998B"/>
            </a:solidFill>
            <a:prstDash val="solid"/>
            <a:headEnd type="none" w="sm" len="sm"/>
            <a:tailEnd type="none" w="sm" len="sm"/>
          </a:ln>
        </p:spPr>
      </p:sp>
      <p:grpSp>
        <p:nvGrpSpPr>
          <p:cNvPr id="5" name="Group 5"/>
          <p:cNvGrpSpPr/>
          <p:nvPr/>
        </p:nvGrpSpPr>
        <p:grpSpPr>
          <a:xfrm>
            <a:off x="-433762" y="4239265"/>
            <a:ext cx="6518064" cy="9475559"/>
            <a:chOff x="0" y="0"/>
            <a:chExt cx="1716692" cy="2495620"/>
          </a:xfrm>
        </p:grpSpPr>
        <p:sp>
          <p:nvSpPr>
            <p:cNvPr id="6" name="Freeform 6"/>
            <p:cNvSpPr/>
            <p:nvPr/>
          </p:nvSpPr>
          <p:spPr>
            <a:xfrm>
              <a:off x="0" y="0"/>
              <a:ext cx="1716692" cy="2495621"/>
            </a:xfrm>
            <a:custGeom>
              <a:avLst/>
              <a:gdLst/>
              <a:ahLst/>
              <a:cxnLst/>
              <a:rect l="l" t="t" r="r" b="b"/>
              <a:pathLst>
                <a:path w="1716692" h="2495621">
                  <a:moveTo>
                    <a:pt x="60576" y="0"/>
                  </a:moveTo>
                  <a:lnTo>
                    <a:pt x="1656116" y="0"/>
                  </a:lnTo>
                  <a:cubicBezTo>
                    <a:pt x="1689571" y="0"/>
                    <a:pt x="1716692" y="27121"/>
                    <a:pt x="1716692" y="60576"/>
                  </a:cubicBezTo>
                  <a:lnTo>
                    <a:pt x="1716692" y="2435045"/>
                  </a:lnTo>
                  <a:cubicBezTo>
                    <a:pt x="1716692" y="2468500"/>
                    <a:pt x="1689571" y="2495621"/>
                    <a:pt x="1656116" y="2495621"/>
                  </a:cubicBezTo>
                  <a:lnTo>
                    <a:pt x="60576" y="2495621"/>
                  </a:lnTo>
                  <a:cubicBezTo>
                    <a:pt x="27121" y="2495621"/>
                    <a:pt x="0" y="2468500"/>
                    <a:pt x="0" y="2435045"/>
                  </a:cubicBezTo>
                  <a:lnTo>
                    <a:pt x="0" y="60576"/>
                  </a:lnTo>
                  <a:cubicBezTo>
                    <a:pt x="0" y="27121"/>
                    <a:pt x="27121" y="0"/>
                    <a:pt x="60576" y="0"/>
                  </a:cubicBez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sp>
        <p:sp>
          <p:nvSpPr>
            <p:cNvPr id="7" name="TextBox 7"/>
            <p:cNvSpPr txBox="1"/>
            <p:nvPr/>
          </p:nvSpPr>
          <p:spPr>
            <a:xfrm>
              <a:off x="0" y="-38100"/>
              <a:ext cx="1716692" cy="253372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200056" y="2743508"/>
            <a:ext cx="6830663" cy="3175488"/>
            <a:chOff x="0" y="0"/>
            <a:chExt cx="929303" cy="432021"/>
          </a:xfrm>
        </p:grpSpPr>
        <p:sp>
          <p:nvSpPr>
            <p:cNvPr id="9" name="Freeform 9"/>
            <p:cNvSpPr/>
            <p:nvPr/>
          </p:nvSpPr>
          <p:spPr>
            <a:xfrm>
              <a:off x="0" y="0"/>
              <a:ext cx="929303" cy="432021"/>
            </a:xfrm>
            <a:custGeom>
              <a:avLst/>
              <a:gdLst/>
              <a:ahLst/>
              <a:cxnLst/>
              <a:rect l="l" t="t" r="r" b="b"/>
              <a:pathLst>
                <a:path w="929303" h="432021">
                  <a:moveTo>
                    <a:pt x="45336" y="0"/>
                  </a:moveTo>
                  <a:lnTo>
                    <a:pt x="883966" y="0"/>
                  </a:lnTo>
                  <a:cubicBezTo>
                    <a:pt x="895990" y="0"/>
                    <a:pt x="907522" y="4776"/>
                    <a:pt x="916024" y="13279"/>
                  </a:cubicBezTo>
                  <a:cubicBezTo>
                    <a:pt x="924526" y="21781"/>
                    <a:pt x="929303" y="33312"/>
                    <a:pt x="929303" y="45336"/>
                  </a:cubicBezTo>
                  <a:lnTo>
                    <a:pt x="929303" y="386685"/>
                  </a:lnTo>
                  <a:cubicBezTo>
                    <a:pt x="929303" y="411723"/>
                    <a:pt x="909005" y="432021"/>
                    <a:pt x="883966" y="432021"/>
                  </a:cubicBezTo>
                  <a:lnTo>
                    <a:pt x="45336" y="432021"/>
                  </a:lnTo>
                  <a:cubicBezTo>
                    <a:pt x="20298" y="432021"/>
                    <a:pt x="0" y="411723"/>
                    <a:pt x="0" y="386685"/>
                  </a:cubicBezTo>
                  <a:lnTo>
                    <a:pt x="0" y="45336"/>
                  </a:lnTo>
                  <a:cubicBezTo>
                    <a:pt x="0" y="20298"/>
                    <a:pt x="20298" y="0"/>
                    <a:pt x="45336" y="0"/>
                  </a:cubicBezTo>
                  <a:close/>
                </a:path>
              </a:pathLst>
            </a:custGeom>
            <a:blipFill>
              <a:blip r:embed="rId4"/>
              <a:stretch>
                <a:fillRect t="-21701" b="-21701"/>
              </a:stretch>
            </a:blipFill>
          </p:spPr>
        </p:sp>
      </p:grpSp>
      <p:grpSp>
        <p:nvGrpSpPr>
          <p:cNvPr id="10" name="Group 10"/>
          <p:cNvGrpSpPr/>
          <p:nvPr/>
        </p:nvGrpSpPr>
        <p:grpSpPr>
          <a:xfrm>
            <a:off x="1200056" y="6125104"/>
            <a:ext cx="6830663" cy="3175488"/>
            <a:chOff x="0" y="0"/>
            <a:chExt cx="929303" cy="432021"/>
          </a:xfrm>
        </p:grpSpPr>
        <p:sp>
          <p:nvSpPr>
            <p:cNvPr id="11" name="Freeform 11"/>
            <p:cNvSpPr/>
            <p:nvPr/>
          </p:nvSpPr>
          <p:spPr>
            <a:xfrm>
              <a:off x="0" y="0"/>
              <a:ext cx="929303" cy="432021"/>
            </a:xfrm>
            <a:custGeom>
              <a:avLst/>
              <a:gdLst/>
              <a:ahLst/>
              <a:cxnLst/>
              <a:rect l="l" t="t" r="r" b="b"/>
              <a:pathLst>
                <a:path w="929303" h="432021">
                  <a:moveTo>
                    <a:pt x="45336" y="0"/>
                  </a:moveTo>
                  <a:lnTo>
                    <a:pt x="883966" y="0"/>
                  </a:lnTo>
                  <a:cubicBezTo>
                    <a:pt x="895990" y="0"/>
                    <a:pt x="907522" y="4776"/>
                    <a:pt x="916024" y="13279"/>
                  </a:cubicBezTo>
                  <a:cubicBezTo>
                    <a:pt x="924526" y="21781"/>
                    <a:pt x="929303" y="33312"/>
                    <a:pt x="929303" y="45336"/>
                  </a:cubicBezTo>
                  <a:lnTo>
                    <a:pt x="929303" y="386685"/>
                  </a:lnTo>
                  <a:cubicBezTo>
                    <a:pt x="929303" y="411723"/>
                    <a:pt x="909005" y="432021"/>
                    <a:pt x="883966" y="432021"/>
                  </a:cubicBezTo>
                  <a:lnTo>
                    <a:pt x="45336" y="432021"/>
                  </a:lnTo>
                  <a:cubicBezTo>
                    <a:pt x="20298" y="432021"/>
                    <a:pt x="0" y="411723"/>
                    <a:pt x="0" y="386685"/>
                  </a:cubicBezTo>
                  <a:lnTo>
                    <a:pt x="0" y="45336"/>
                  </a:lnTo>
                  <a:cubicBezTo>
                    <a:pt x="0" y="20298"/>
                    <a:pt x="20298" y="0"/>
                    <a:pt x="45336" y="0"/>
                  </a:cubicBezTo>
                  <a:close/>
                </a:path>
              </a:pathLst>
            </a:custGeom>
            <a:blipFill>
              <a:blip r:embed="rId5"/>
              <a:stretch>
                <a:fillRect t="-21791" b="-21791"/>
              </a:stretch>
            </a:blipFill>
          </p:spPr>
        </p:sp>
      </p:grpSp>
      <p:sp>
        <p:nvSpPr>
          <p:cNvPr id="12" name="Freeform 12"/>
          <p:cNvSpPr/>
          <p:nvPr/>
        </p:nvSpPr>
        <p:spPr>
          <a:xfrm>
            <a:off x="1200056" y="2841725"/>
            <a:ext cx="6830663" cy="3082337"/>
          </a:xfrm>
          <a:custGeom>
            <a:avLst/>
            <a:gdLst/>
            <a:ahLst/>
            <a:cxnLst/>
            <a:rect l="l" t="t" r="r" b="b"/>
            <a:pathLst>
              <a:path w="6830663" h="3082337">
                <a:moveTo>
                  <a:pt x="0" y="0"/>
                </a:moveTo>
                <a:lnTo>
                  <a:pt x="6830664" y="0"/>
                </a:lnTo>
                <a:lnTo>
                  <a:pt x="6830664" y="3082337"/>
                </a:lnTo>
                <a:lnTo>
                  <a:pt x="0" y="3082337"/>
                </a:lnTo>
                <a:lnTo>
                  <a:pt x="0" y="0"/>
                </a:lnTo>
                <a:close/>
              </a:path>
            </a:pathLst>
          </a:custGeom>
          <a:blipFill>
            <a:blip r:embed="rId6">
              <a:alphaModFix amt="40000"/>
            </a:blip>
            <a:stretch>
              <a:fillRect/>
            </a:stretch>
          </a:blipFill>
        </p:spPr>
      </p:sp>
      <p:sp>
        <p:nvSpPr>
          <p:cNvPr id="13" name="Freeform 13"/>
          <p:cNvSpPr/>
          <p:nvPr/>
        </p:nvSpPr>
        <p:spPr>
          <a:xfrm>
            <a:off x="1200056" y="6218255"/>
            <a:ext cx="6830663" cy="3082337"/>
          </a:xfrm>
          <a:custGeom>
            <a:avLst/>
            <a:gdLst/>
            <a:ahLst/>
            <a:cxnLst/>
            <a:rect l="l" t="t" r="r" b="b"/>
            <a:pathLst>
              <a:path w="6830663" h="3082337">
                <a:moveTo>
                  <a:pt x="0" y="0"/>
                </a:moveTo>
                <a:lnTo>
                  <a:pt x="6830664" y="0"/>
                </a:lnTo>
                <a:lnTo>
                  <a:pt x="6830664" y="3082337"/>
                </a:lnTo>
                <a:lnTo>
                  <a:pt x="0" y="3082337"/>
                </a:lnTo>
                <a:lnTo>
                  <a:pt x="0" y="0"/>
                </a:lnTo>
                <a:close/>
              </a:path>
            </a:pathLst>
          </a:custGeom>
          <a:blipFill>
            <a:blip r:embed="rId6">
              <a:alphaModFix amt="40000"/>
            </a:blip>
            <a:stretch>
              <a:fillRect/>
            </a:stretch>
          </a:blipFill>
        </p:spPr>
      </p:sp>
      <p:sp>
        <p:nvSpPr>
          <p:cNvPr id="14" name="Freeform 14"/>
          <p:cNvSpPr/>
          <p:nvPr/>
        </p:nvSpPr>
        <p:spPr>
          <a:xfrm>
            <a:off x="8911057" y="2907267"/>
            <a:ext cx="787426" cy="787426"/>
          </a:xfrm>
          <a:custGeom>
            <a:avLst/>
            <a:gdLst/>
            <a:ahLst/>
            <a:cxnLst/>
            <a:rect l="l" t="t" r="r" b="b"/>
            <a:pathLst>
              <a:path w="787426" h="787426">
                <a:moveTo>
                  <a:pt x="0" y="0"/>
                </a:moveTo>
                <a:lnTo>
                  <a:pt x="787425" y="0"/>
                </a:lnTo>
                <a:lnTo>
                  <a:pt x="787425" y="787425"/>
                </a:lnTo>
                <a:lnTo>
                  <a:pt x="0" y="7874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4237470" y="853562"/>
            <a:ext cx="10134600" cy="1102866"/>
          </a:xfrm>
          <a:prstGeom prst="rect">
            <a:avLst/>
          </a:prstGeom>
        </p:spPr>
        <p:txBody>
          <a:bodyPr wrap="square" lIns="0" tIns="0" rIns="0" bIns="0" rtlCol="0" anchor="t">
            <a:spAutoFit/>
          </a:bodyPr>
          <a:lstStyle/>
          <a:p>
            <a:pPr algn="l">
              <a:lnSpc>
                <a:spcPts val="8613"/>
              </a:lnSpc>
            </a:pPr>
            <a:r>
              <a:rPr lang="en-US" sz="7299" b="1" dirty="0">
                <a:gradFill>
                  <a:gsLst>
                    <a:gs pos="0">
                      <a:srgbClr val="000000">
                        <a:alpha val="100000"/>
                      </a:srgbClr>
                    </a:gs>
                    <a:gs pos="50000">
                      <a:srgbClr val="34606B">
                        <a:alpha val="100000"/>
                      </a:srgbClr>
                    </a:gs>
                    <a:gs pos="100000">
                      <a:srgbClr val="009D8D">
                        <a:alpha val="100000"/>
                      </a:srgbClr>
                    </a:gs>
                  </a:gsLst>
                  <a:lin ang="0"/>
                </a:gradFill>
                <a:latin typeface="Open Sauce Heavy"/>
                <a:ea typeface="Open Sauce Heavy"/>
                <a:cs typeface="Open Sauce Heavy"/>
                <a:sym typeface="Open Sauce Heavy"/>
              </a:rPr>
              <a:t>RECOMMENDATIONS</a:t>
            </a:r>
            <a:endParaRPr lang="en-US" sz="7299" b="1" dirty="0">
              <a:solidFill>
                <a:srgbClr val="175763"/>
              </a:solidFill>
              <a:latin typeface="Open Sauce Heavy"/>
              <a:ea typeface="Open Sauce Heavy"/>
              <a:cs typeface="Open Sauce Heavy"/>
              <a:sym typeface="Open Sauce Heavy"/>
            </a:endParaRPr>
          </a:p>
        </p:txBody>
      </p:sp>
      <p:sp>
        <p:nvSpPr>
          <p:cNvPr id="16" name="TextBox 16"/>
          <p:cNvSpPr txBox="1"/>
          <p:nvPr/>
        </p:nvSpPr>
        <p:spPr>
          <a:xfrm>
            <a:off x="10063442" y="5574185"/>
            <a:ext cx="6908923" cy="1012056"/>
          </a:xfrm>
          <a:prstGeom prst="rect">
            <a:avLst/>
          </a:prstGeom>
        </p:spPr>
        <p:txBody>
          <a:bodyPr lIns="0" tIns="0" rIns="0" bIns="0" rtlCol="0" anchor="t">
            <a:spAutoFit/>
          </a:bodyPr>
          <a:lstStyle/>
          <a:p>
            <a:pPr algn="l">
              <a:lnSpc>
                <a:spcPts val="3988"/>
              </a:lnSpc>
            </a:pPr>
            <a:r>
              <a:rPr lang="en-US" sz="2849" b="1" dirty="0">
                <a:gradFill>
                  <a:gsLst>
                    <a:gs pos="0">
                      <a:srgbClr val="000000">
                        <a:alpha val="100000"/>
                      </a:srgbClr>
                    </a:gs>
                    <a:gs pos="50000">
                      <a:srgbClr val="34606B">
                        <a:alpha val="100000"/>
                      </a:srgbClr>
                    </a:gs>
                    <a:gs pos="100000">
                      <a:srgbClr val="009D8D">
                        <a:alpha val="100000"/>
                      </a:srgbClr>
                    </a:gs>
                  </a:gsLst>
                  <a:lin ang="5400000"/>
                </a:gradFill>
                <a:latin typeface="Poppins Semi-Bold"/>
                <a:ea typeface="Poppins Semi-Bold"/>
                <a:cs typeface="Poppins Semi-Bold"/>
                <a:sym typeface="Poppins Semi-Bold"/>
              </a:rPr>
              <a:t>Provide Continuous Reskilling/Upskilling Support</a:t>
            </a:r>
          </a:p>
        </p:txBody>
      </p:sp>
      <p:sp>
        <p:nvSpPr>
          <p:cNvPr id="17" name="TextBox 17"/>
          <p:cNvSpPr txBox="1"/>
          <p:nvPr/>
        </p:nvSpPr>
        <p:spPr>
          <a:xfrm>
            <a:off x="10063442" y="7184987"/>
            <a:ext cx="6435598" cy="512706"/>
          </a:xfrm>
          <a:prstGeom prst="rect">
            <a:avLst/>
          </a:prstGeom>
        </p:spPr>
        <p:txBody>
          <a:bodyPr lIns="0" tIns="0" rIns="0" bIns="0" rtlCol="0" anchor="t">
            <a:spAutoFit/>
          </a:bodyPr>
          <a:lstStyle/>
          <a:p>
            <a:pPr algn="l">
              <a:lnSpc>
                <a:spcPts val="3988"/>
              </a:lnSpc>
            </a:pPr>
            <a:r>
              <a:rPr lang="en-US" sz="2849" b="1">
                <a:gradFill>
                  <a:gsLst>
                    <a:gs pos="0">
                      <a:srgbClr val="000000">
                        <a:alpha val="100000"/>
                      </a:srgbClr>
                    </a:gs>
                    <a:gs pos="50000">
                      <a:srgbClr val="34606B">
                        <a:alpha val="100000"/>
                      </a:srgbClr>
                    </a:gs>
                    <a:gs pos="100000">
                      <a:srgbClr val="009D8D">
                        <a:alpha val="100000"/>
                      </a:srgbClr>
                    </a:gs>
                  </a:gsLst>
                  <a:lin ang="5400000"/>
                </a:gradFill>
                <a:latin typeface="Poppins Semi-Bold"/>
                <a:ea typeface="Poppins Semi-Bold"/>
                <a:cs typeface="Poppins Semi-Bold"/>
                <a:sym typeface="Poppins Semi-Bold"/>
              </a:rPr>
              <a:t>Reforming Educational Curriculum</a:t>
            </a:r>
          </a:p>
        </p:txBody>
      </p:sp>
      <p:sp>
        <p:nvSpPr>
          <p:cNvPr id="18" name="TextBox 18"/>
          <p:cNvSpPr txBox="1"/>
          <p:nvPr/>
        </p:nvSpPr>
        <p:spPr>
          <a:xfrm>
            <a:off x="10063442" y="8567826"/>
            <a:ext cx="6634807" cy="512706"/>
          </a:xfrm>
          <a:prstGeom prst="rect">
            <a:avLst/>
          </a:prstGeom>
        </p:spPr>
        <p:txBody>
          <a:bodyPr lIns="0" tIns="0" rIns="0" bIns="0" rtlCol="0" anchor="t">
            <a:spAutoFit/>
          </a:bodyPr>
          <a:lstStyle/>
          <a:p>
            <a:pPr algn="l">
              <a:lnSpc>
                <a:spcPts val="3988"/>
              </a:lnSpc>
            </a:pPr>
            <a:r>
              <a:rPr lang="en-US" sz="2849" b="1" dirty="0">
                <a:gradFill>
                  <a:gsLst>
                    <a:gs pos="0">
                      <a:srgbClr val="000000">
                        <a:alpha val="100000"/>
                      </a:srgbClr>
                    </a:gs>
                    <a:gs pos="50000">
                      <a:srgbClr val="34606B">
                        <a:alpha val="100000"/>
                      </a:srgbClr>
                    </a:gs>
                    <a:gs pos="100000">
                      <a:srgbClr val="009D8D">
                        <a:alpha val="100000"/>
                      </a:srgbClr>
                    </a:gs>
                  </a:gsLst>
                  <a:lin ang="5400000"/>
                </a:gradFill>
                <a:latin typeface="Poppins Semi-Bold"/>
                <a:ea typeface="Poppins Semi-Bold"/>
                <a:cs typeface="Poppins Semi-Bold"/>
                <a:sym typeface="Poppins Semi-Bold"/>
              </a:rPr>
              <a:t>Develop Career Guidance Systems </a:t>
            </a:r>
          </a:p>
        </p:txBody>
      </p:sp>
      <p:sp>
        <p:nvSpPr>
          <p:cNvPr id="19" name="TextBox 19"/>
          <p:cNvSpPr txBox="1"/>
          <p:nvPr/>
        </p:nvSpPr>
        <p:spPr>
          <a:xfrm>
            <a:off x="10063442" y="2756000"/>
            <a:ext cx="6634807" cy="1012056"/>
          </a:xfrm>
          <a:prstGeom prst="rect">
            <a:avLst/>
          </a:prstGeom>
        </p:spPr>
        <p:txBody>
          <a:bodyPr lIns="0" tIns="0" rIns="0" bIns="0" rtlCol="0" anchor="t">
            <a:spAutoFit/>
          </a:bodyPr>
          <a:lstStyle/>
          <a:p>
            <a:pPr algn="l">
              <a:lnSpc>
                <a:spcPts val="3988"/>
              </a:lnSpc>
            </a:pPr>
            <a:r>
              <a:rPr lang="en-US" sz="2849" b="1" dirty="0">
                <a:gradFill>
                  <a:gsLst>
                    <a:gs pos="0">
                      <a:srgbClr val="000000">
                        <a:alpha val="100000"/>
                      </a:srgbClr>
                    </a:gs>
                    <a:gs pos="50000">
                      <a:srgbClr val="34606B">
                        <a:alpha val="100000"/>
                      </a:srgbClr>
                    </a:gs>
                    <a:gs pos="100000">
                      <a:srgbClr val="009D8D">
                        <a:alpha val="100000"/>
                      </a:srgbClr>
                    </a:gs>
                  </a:gsLst>
                  <a:lin ang="5400000"/>
                </a:gradFill>
                <a:latin typeface="Poppins Semi-Bold"/>
                <a:ea typeface="Poppins Semi-Bold"/>
                <a:cs typeface="Poppins Semi-Bold"/>
                <a:sym typeface="Poppins Semi-Bold"/>
              </a:rPr>
              <a:t>Strengthen Education–Employer Partnerships </a:t>
            </a:r>
          </a:p>
        </p:txBody>
      </p:sp>
      <p:sp>
        <p:nvSpPr>
          <p:cNvPr id="20" name="TextBox 20"/>
          <p:cNvSpPr txBox="1"/>
          <p:nvPr/>
        </p:nvSpPr>
        <p:spPr>
          <a:xfrm>
            <a:off x="10063442" y="4153540"/>
            <a:ext cx="6829438" cy="1012056"/>
          </a:xfrm>
          <a:prstGeom prst="rect">
            <a:avLst/>
          </a:prstGeom>
        </p:spPr>
        <p:txBody>
          <a:bodyPr lIns="0" tIns="0" rIns="0" bIns="0" rtlCol="0" anchor="t">
            <a:spAutoFit/>
          </a:bodyPr>
          <a:lstStyle/>
          <a:p>
            <a:pPr algn="l">
              <a:lnSpc>
                <a:spcPts val="3988"/>
              </a:lnSpc>
            </a:pPr>
            <a:r>
              <a:rPr lang="en-US" sz="2849" b="1" dirty="0">
                <a:gradFill>
                  <a:gsLst>
                    <a:gs pos="0">
                      <a:srgbClr val="000000">
                        <a:alpha val="100000"/>
                      </a:srgbClr>
                    </a:gs>
                    <a:gs pos="50000">
                      <a:srgbClr val="34606B">
                        <a:alpha val="100000"/>
                      </a:srgbClr>
                    </a:gs>
                    <a:gs pos="100000">
                      <a:srgbClr val="009D8D">
                        <a:alpha val="100000"/>
                      </a:srgbClr>
                    </a:gs>
                  </a:gsLst>
                  <a:lin ang="5400000"/>
                </a:gradFill>
                <a:latin typeface="Poppins Semi-Bold"/>
                <a:ea typeface="Poppins Semi-Bold"/>
                <a:cs typeface="Poppins Semi-Bold"/>
                <a:sym typeface="Poppins Semi-Bold"/>
              </a:rPr>
              <a:t>Enhance/ Establish Skills Forecasting &amp; </a:t>
            </a:r>
            <a:r>
              <a:rPr lang="en-US" sz="2849" b="1" dirty="0" err="1">
                <a:gradFill>
                  <a:gsLst>
                    <a:gs pos="0">
                      <a:srgbClr val="000000">
                        <a:alpha val="100000"/>
                      </a:srgbClr>
                    </a:gs>
                    <a:gs pos="50000">
                      <a:srgbClr val="34606B">
                        <a:alpha val="100000"/>
                      </a:srgbClr>
                    </a:gs>
                    <a:gs pos="100000">
                      <a:srgbClr val="009D8D">
                        <a:alpha val="100000"/>
                      </a:srgbClr>
                    </a:gs>
                  </a:gsLst>
                  <a:lin ang="5400000"/>
                </a:gradFill>
                <a:latin typeface="Poppins Semi-Bold"/>
                <a:ea typeface="Poppins Semi-Bold"/>
                <a:cs typeface="Poppins Semi-Bold"/>
                <a:sym typeface="Poppins Semi-Bold"/>
              </a:rPr>
              <a:t>Labour</a:t>
            </a:r>
            <a:r>
              <a:rPr lang="en-US" sz="2849" b="1" dirty="0">
                <a:gradFill>
                  <a:gsLst>
                    <a:gs pos="0">
                      <a:srgbClr val="000000">
                        <a:alpha val="100000"/>
                      </a:srgbClr>
                    </a:gs>
                    <a:gs pos="50000">
                      <a:srgbClr val="34606B">
                        <a:alpha val="100000"/>
                      </a:srgbClr>
                    </a:gs>
                    <a:gs pos="100000">
                      <a:srgbClr val="009D8D">
                        <a:alpha val="100000"/>
                      </a:srgbClr>
                    </a:gs>
                  </a:gsLst>
                  <a:lin ang="5400000"/>
                </a:gradFill>
                <a:latin typeface="Poppins Semi-Bold"/>
                <a:ea typeface="Poppins Semi-Bold"/>
                <a:cs typeface="Poppins Semi-Bold"/>
                <a:sym typeface="Poppins Semi-Bold"/>
              </a:rPr>
              <a:t> Market Analysis Systems </a:t>
            </a:r>
          </a:p>
        </p:txBody>
      </p:sp>
      <p:sp>
        <p:nvSpPr>
          <p:cNvPr id="21" name="Freeform 21"/>
          <p:cNvSpPr/>
          <p:nvPr/>
        </p:nvSpPr>
        <p:spPr>
          <a:xfrm>
            <a:off x="8911057" y="4308718"/>
            <a:ext cx="787426" cy="787426"/>
          </a:xfrm>
          <a:custGeom>
            <a:avLst/>
            <a:gdLst/>
            <a:ahLst/>
            <a:cxnLst/>
            <a:rect l="l" t="t" r="r" b="b"/>
            <a:pathLst>
              <a:path w="787426" h="787426">
                <a:moveTo>
                  <a:pt x="0" y="0"/>
                </a:moveTo>
                <a:lnTo>
                  <a:pt x="787425" y="0"/>
                </a:lnTo>
                <a:lnTo>
                  <a:pt x="787425" y="787426"/>
                </a:lnTo>
                <a:lnTo>
                  <a:pt x="0" y="787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2" name="Freeform 22"/>
          <p:cNvSpPr/>
          <p:nvPr/>
        </p:nvSpPr>
        <p:spPr>
          <a:xfrm>
            <a:off x="8911057" y="5729363"/>
            <a:ext cx="787426" cy="787426"/>
          </a:xfrm>
          <a:custGeom>
            <a:avLst/>
            <a:gdLst/>
            <a:ahLst/>
            <a:cxnLst/>
            <a:rect l="l" t="t" r="r" b="b"/>
            <a:pathLst>
              <a:path w="787426" h="787426">
                <a:moveTo>
                  <a:pt x="0" y="0"/>
                </a:moveTo>
                <a:lnTo>
                  <a:pt x="787425" y="0"/>
                </a:lnTo>
                <a:lnTo>
                  <a:pt x="787425" y="787425"/>
                </a:lnTo>
                <a:lnTo>
                  <a:pt x="0" y="7874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8911057" y="7090490"/>
            <a:ext cx="787426" cy="787426"/>
          </a:xfrm>
          <a:custGeom>
            <a:avLst/>
            <a:gdLst/>
            <a:ahLst/>
            <a:cxnLst/>
            <a:rect l="l" t="t" r="r" b="b"/>
            <a:pathLst>
              <a:path w="787426" h="787426">
                <a:moveTo>
                  <a:pt x="0" y="0"/>
                </a:moveTo>
                <a:lnTo>
                  <a:pt x="787425" y="0"/>
                </a:lnTo>
                <a:lnTo>
                  <a:pt x="787425" y="787426"/>
                </a:lnTo>
                <a:lnTo>
                  <a:pt x="0" y="787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4" name="Freeform 24"/>
          <p:cNvSpPr/>
          <p:nvPr/>
        </p:nvSpPr>
        <p:spPr>
          <a:xfrm>
            <a:off x="8911057" y="8473328"/>
            <a:ext cx="787426" cy="787426"/>
          </a:xfrm>
          <a:custGeom>
            <a:avLst/>
            <a:gdLst/>
            <a:ahLst/>
            <a:cxnLst/>
            <a:rect l="l" t="t" r="r" b="b"/>
            <a:pathLst>
              <a:path w="787426" h="787426">
                <a:moveTo>
                  <a:pt x="0" y="0"/>
                </a:moveTo>
                <a:lnTo>
                  <a:pt x="787425" y="0"/>
                </a:lnTo>
                <a:lnTo>
                  <a:pt x="787425" y="787426"/>
                </a:lnTo>
                <a:lnTo>
                  <a:pt x="0" y="7874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TextBox 25"/>
          <p:cNvSpPr txBox="1"/>
          <p:nvPr/>
        </p:nvSpPr>
        <p:spPr>
          <a:xfrm>
            <a:off x="7101521" y="9811827"/>
            <a:ext cx="4084959" cy="266700"/>
          </a:xfrm>
          <a:prstGeom prst="rect">
            <a:avLst/>
          </a:prstGeom>
        </p:spPr>
        <p:txBody>
          <a:bodyPr lIns="0" tIns="0" rIns="0" bIns="0" rtlCol="0" anchor="t">
            <a:spAutoFit/>
          </a:bodyPr>
          <a:lstStyle/>
          <a:p>
            <a:pPr algn="ctr">
              <a:lnSpc>
                <a:spcPts val="2100"/>
              </a:lnSpc>
              <a:spcBef>
                <a:spcPct val="0"/>
              </a:spcBef>
            </a:pPr>
            <a:r>
              <a:rPr lang="en-US" sz="1500" dirty="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10" presetClass="entr" presetSubtype="0"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par>
                                <p:cTn id="66" presetID="10"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100000">
              <a:srgbClr val="FFFFFF">
                <a:alpha val="10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Freeform 2"/>
          <p:cNvSpPr/>
          <p:nvPr/>
        </p:nvSpPr>
        <p:spPr>
          <a:xfrm rot="-932681" flipH="1" flipV="1">
            <a:off x="-4378334" y="639893"/>
            <a:ext cx="14220834" cy="14203058"/>
          </a:xfrm>
          <a:custGeom>
            <a:avLst/>
            <a:gdLst/>
            <a:ahLst/>
            <a:cxnLst/>
            <a:rect l="l" t="t" r="r" b="b"/>
            <a:pathLst>
              <a:path w="14220834" h="14203058">
                <a:moveTo>
                  <a:pt x="14220833" y="14203058"/>
                </a:moveTo>
                <a:lnTo>
                  <a:pt x="0" y="14203058"/>
                </a:lnTo>
                <a:lnTo>
                  <a:pt x="0" y="0"/>
                </a:lnTo>
                <a:lnTo>
                  <a:pt x="14220833" y="0"/>
                </a:lnTo>
                <a:lnTo>
                  <a:pt x="14220833" y="14203058"/>
                </a:lnTo>
                <a:close/>
              </a:path>
            </a:pathLst>
          </a:custGeom>
          <a:blipFill>
            <a:blip r:embed="rId3"/>
            <a:stretch>
              <a:fillRect/>
            </a:stretch>
          </a:blipFill>
        </p:spPr>
      </p:sp>
      <p:sp>
        <p:nvSpPr>
          <p:cNvPr id="3" name="Freeform 3"/>
          <p:cNvSpPr/>
          <p:nvPr/>
        </p:nvSpPr>
        <p:spPr>
          <a:xfrm>
            <a:off x="12829488" y="739455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sp>
      <p:sp>
        <p:nvSpPr>
          <p:cNvPr id="4" name="Freeform 4"/>
          <p:cNvSpPr/>
          <p:nvPr/>
        </p:nvSpPr>
        <p:spPr>
          <a:xfrm>
            <a:off x="12829488" y="568327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sp>
      <p:sp>
        <p:nvSpPr>
          <p:cNvPr id="5" name="Freeform 5"/>
          <p:cNvSpPr/>
          <p:nvPr/>
        </p:nvSpPr>
        <p:spPr>
          <a:xfrm>
            <a:off x="12822441" y="396794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sp>
      <p:sp>
        <p:nvSpPr>
          <p:cNvPr id="6" name="Freeform 6"/>
          <p:cNvSpPr/>
          <p:nvPr/>
        </p:nvSpPr>
        <p:spPr>
          <a:xfrm>
            <a:off x="12803391" y="213615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7" name="Freeform 7"/>
          <p:cNvSpPr/>
          <p:nvPr/>
        </p:nvSpPr>
        <p:spPr>
          <a:xfrm>
            <a:off x="12812916" y="351522"/>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alphaModFix amt="38000"/>
              <a:extLst>
                <a:ext uri="{96DAC541-7B7A-43D3-8B79-37D633B846F1}">
                  <asvg:svgBlip xmlns:asvg="http://schemas.microsoft.com/office/drawing/2016/SVG/main" r:embed="rId5"/>
                </a:ext>
              </a:extLst>
            </a:blip>
            <a:stretch>
              <a:fillRect/>
            </a:stretch>
          </a:blipFill>
        </p:spPr>
      </p:sp>
      <p:sp>
        <p:nvSpPr>
          <p:cNvPr id="8" name="Freeform 8"/>
          <p:cNvSpPr/>
          <p:nvPr/>
        </p:nvSpPr>
        <p:spPr>
          <a:xfrm rot="7601512" flipH="1">
            <a:off x="10389303" y="2733205"/>
            <a:ext cx="13518948" cy="6685412"/>
          </a:xfrm>
          <a:custGeom>
            <a:avLst/>
            <a:gdLst/>
            <a:ahLst/>
            <a:cxnLst/>
            <a:rect l="l" t="t" r="r" b="b"/>
            <a:pathLst>
              <a:path w="13518948" h="6685412">
                <a:moveTo>
                  <a:pt x="13518948" y="0"/>
                </a:moveTo>
                <a:lnTo>
                  <a:pt x="0" y="0"/>
                </a:lnTo>
                <a:lnTo>
                  <a:pt x="0" y="6685411"/>
                </a:lnTo>
                <a:lnTo>
                  <a:pt x="13518948" y="6685411"/>
                </a:lnTo>
                <a:lnTo>
                  <a:pt x="13518948" y="0"/>
                </a:lnTo>
                <a:close/>
              </a:path>
            </a:pathLst>
          </a:custGeom>
          <a:blipFill>
            <a:blip r:embed="rId6">
              <a:alphaModFix amt="31000"/>
              <a:extLst>
                <a:ext uri="{96DAC541-7B7A-43D3-8B79-37D633B846F1}">
                  <asvg:svgBlip xmlns:asvg="http://schemas.microsoft.com/office/drawing/2016/SVG/main" r:embed="rId7"/>
                </a:ext>
              </a:extLst>
            </a:blip>
            <a:stretch>
              <a:fillRect r="-134" b="-129447"/>
            </a:stretch>
          </a:blipFill>
        </p:spPr>
        <p:txBody>
          <a:bodyPr/>
          <a:lstStyle/>
          <a:p>
            <a:endParaRPr lang="en-US" dirty="0"/>
          </a:p>
        </p:txBody>
      </p:sp>
      <p:grpSp>
        <p:nvGrpSpPr>
          <p:cNvPr id="9" name="Group 9"/>
          <p:cNvGrpSpPr/>
          <p:nvPr/>
        </p:nvGrpSpPr>
        <p:grpSpPr>
          <a:xfrm>
            <a:off x="9227094" y="1028700"/>
            <a:ext cx="7530302" cy="1483751"/>
            <a:chOff x="0" y="0"/>
            <a:chExt cx="2682577" cy="528568"/>
          </a:xfrm>
        </p:grpSpPr>
        <p:sp>
          <p:nvSpPr>
            <p:cNvPr id="10" name="Freeform 10"/>
            <p:cNvSpPr/>
            <p:nvPr/>
          </p:nvSpPr>
          <p:spPr>
            <a:xfrm>
              <a:off x="0" y="0"/>
              <a:ext cx="2682577" cy="528568"/>
            </a:xfrm>
            <a:custGeom>
              <a:avLst/>
              <a:gdLst/>
              <a:ahLst/>
              <a:cxnLst/>
              <a:rect l="l" t="t" r="r" b="b"/>
              <a:pathLst>
                <a:path w="2682577" h="528568">
                  <a:moveTo>
                    <a:pt x="95614" y="0"/>
                  </a:moveTo>
                  <a:lnTo>
                    <a:pt x="2586963" y="0"/>
                  </a:lnTo>
                  <a:cubicBezTo>
                    <a:pt x="2612322" y="0"/>
                    <a:pt x="2636641" y="10074"/>
                    <a:pt x="2654572" y="28005"/>
                  </a:cubicBezTo>
                  <a:cubicBezTo>
                    <a:pt x="2672503" y="45936"/>
                    <a:pt x="2682577" y="70255"/>
                    <a:pt x="2682577" y="95614"/>
                  </a:cubicBezTo>
                  <a:lnTo>
                    <a:pt x="2682577" y="432954"/>
                  </a:lnTo>
                  <a:cubicBezTo>
                    <a:pt x="2682577" y="458313"/>
                    <a:pt x="2672503" y="482632"/>
                    <a:pt x="2654572" y="500563"/>
                  </a:cubicBezTo>
                  <a:cubicBezTo>
                    <a:pt x="2636641" y="518494"/>
                    <a:pt x="2612322" y="528568"/>
                    <a:pt x="2586963" y="528568"/>
                  </a:cubicBezTo>
                  <a:lnTo>
                    <a:pt x="95614" y="528568"/>
                  </a:lnTo>
                  <a:cubicBezTo>
                    <a:pt x="70255" y="528568"/>
                    <a:pt x="45936" y="518494"/>
                    <a:pt x="28005" y="500563"/>
                  </a:cubicBezTo>
                  <a:cubicBezTo>
                    <a:pt x="10074" y="482632"/>
                    <a:pt x="0" y="458313"/>
                    <a:pt x="0" y="432954"/>
                  </a:cubicBezTo>
                  <a:lnTo>
                    <a:pt x="0" y="95614"/>
                  </a:lnTo>
                  <a:cubicBezTo>
                    <a:pt x="0" y="70255"/>
                    <a:pt x="10074" y="45936"/>
                    <a:pt x="28005" y="28005"/>
                  </a:cubicBezTo>
                  <a:cubicBezTo>
                    <a:pt x="45936" y="10074"/>
                    <a:pt x="70255" y="0"/>
                    <a:pt x="95614" y="0"/>
                  </a:cubicBezTo>
                  <a:close/>
                </a:path>
              </a:pathLst>
            </a:custGeom>
            <a:gradFill rotWithShape="1">
              <a:gsLst>
                <a:gs pos="0">
                  <a:srgbClr val="0F4A52">
                    <a:alpha val="100000"/>
                  </a:srgbClr>
                </a:gs>
                <a:gs pos="100000">
                  <a:srgbClr val="33ADCD">
                    <a:alpha val="100000"/>
                  </a:srgbClr>
                </a:gs>
              </a:gsLst>
              <a:lin ang="5400000"/>
            </a:gradFill>
            <a:ln w="57150" cap="rnd">
              <a:solidFill>
                <a:srgbClr val="063B42"/>
              </a:solidFill>
              <a:prstDash val="solid"/>
              <a:round/>
            </a:ln>
          </p:spPr>
        </p:sp>
        <p:sp>
          <p:nvSpPr>
            <p:cNvPr id="11" name="TextBox 11"/>
            <p:cNvSpPr txBox="1"/>
            <p:nvPr/>
          </p:nvSpPr>
          <p:spPr>
            <a:xfrm>
              <a:off x="0" y="-28575"/>
              <a:ext cx="2682577" cy="557143"/>
            </a:xfrm>
            <a:prstGeom prst="rect">
              <a:avLst/>
            </a:prstGeom>
          </p:spPr>
          <p:txBody>
            <a:bodyPr lIns="50800" tIns="50800" rIns="50800" bIns="50800" rtlCol="0" anchor="ctr"/>
            <a:lstStyle/>
            <a:p>
              <a:pPr algn="ctr">
                <a:lnSpc>
                  <a:spcPts val="2015"/>
                </a:lnSpc>
              </a:pPr>
              <a:endParaRPr/>
            </a:p>
          </p:txBody>
        </p:sp>
      </p:grpSp>
      <p:grpSp>
        <p:nvGrpSpPr>
          <p:cNvPr id="12" name="Group 12"/>
          <p:cNvGrpSpPr/>
          <p:nvPr/>
        </p:nvGrpSpPr>
        <p:grpSpPr>
          <a:xfrm>
            <a:off x="9428743" y="1189021"/>
            <a:ext cx="1304488" cy="1163108"/>
            <a:chOff x="0" y="0"/>
            <a:chExt cx="464708" cy="414343"/>
          </a:xfrm>
        </p:grpSpPr>
        <p:sp>
          <p:nvSpPr>
            <p:cNvPr id="13" name="Freeform 13"/>
            <p:cNvSpPr/>
            <p:nvPr/>
          </p:nvSpPr>
          <p:spPr>
            <a:xfrm>
              <a:off x="0" y="0"/>
              <a:ext cx="464708" cy="414343"/>
            </a:xfrm>
            <a:custGeom>
              <a:avLst/>
              <a:gdLst/>
              <a:ahLst/>
              <a:cxnLst/>
              <a:rect l="l" t="t" r="r" b="b"/>
              <a:pathLst>
                <a:path w="464708" h="414343">
                  <a:moveTo>
                    <a:pt x="207171" y="0"/>
                  </a:moveTo>
                  <a:lnTo>
                    <a:pt x="257536" y="0"/>
                  </a:lnTo>
                  <a:cubicBezTo>
                    <a:pt x="312482" y="0"/>
                    <a:pt x="365177" y="21827"/>
                    <a:pt x="404029" y="60679"/>
                  </a:cubicBezTo>
                  <a:cubicBezTo>
                    <a:pt x="442881" y="99531"/>
                    <a:pt x="464708" y="152226"/>
                    <a:pt x="464708" y="207171"/>
                  </a:cubicBezTo>
                  <a:lnTo>
                    <a:pt x="464708" y="207171"/>
                  </a:lnTo>
                  <a:cubicBezTo>
                    <a:pt x="464708" y="321589"/>
                    <a:pt x="371954" y="414343"/>
                    <a:pt x="257536" y="414343"/>
                  </a:cubicBezTo>
                  <a:lnTo>
                    <a:pt x="207171" y="414343"/>
                  </a:lnTo>
                  <a:cubicBezTo>
                    <a:pt x="152226" y="414343"/>
                    <a:pt x="99531" y="392516"/>
                    <a:pt x="60679" y="353664"/>
                  </a:cubicBezTo>
                  <a:cubicBezTo>
                    <a:pt x="21827" y="314812"/>
                    <a:pt x="0" y="262117"/>
                    <a:pt x="0" y="207171"/>
                  </a:cubicBezTo>
                  <a:lnTo>
                    <a:pt x="0" y="207171"/>
                  </a:lnTo>
                  <a:cubicBezTo>
                    <a:pt x="0" y="152226"/>
                    <a:pt x="21827" y="99531"/>
                    <a:pt x="60679" y="60679"/>
                  </a:cubicBezTo>
                  <a:cubicBezTo>
                    <a:pt x="99531" y="21827"/>
                    <a:pt x="152226" y="0"/>
                    <a:pt x="207171" y="0"/>
                  </a:cubicBezTo>
                  <a:close/>
                </a:path>
              </a:pathLst>
            </a:custGeom>
            <a:gradFill rotWithShape="1">
              <a:gsLst>
                <a:gs pos="0">
                  <a:srgbClr val="0F4A52">
                    <a:alpha val="100000"/>
                  </a:srgbClr>
                </a:gs>
                <a:gs pos="100000">
                  <a:srgbClr val="33ADCD">
                    <a:alpha val="100000"/>
                  </a:srgbClr>
                </a:gs>
              </a:gsLst>
              <a:path path="circle">
                <a:fillToRect l="50000" t="50000" r="50000" b="50000"/>
              </a:path>
            </a:gradFill>
            <a:ln w="57150" cap="rnd">
              <a:gradFill>
                <a:gsLst>
                  <a:gs pos="0">
                    <a:srgbClr val="082327">
                      <a:alpha val="100000"/>
                    </a:srgbClr>
                  </a:gs>
                  <a:gs pos="100000">
                    <a:srgbClr val="45D8FF">
                      <a:alpha val="100000"/>
                    </a:srgbClr>
                  </a:gs>
                </a:gsLst>
                <a:lin ang="5400000"/>
              </a:gradFill>
              <a:prstDash val="solid"/>
              <a:round/>
            </a:ln>
          </p:spPr>
        </p:sp>
        <p:sp>
          <p:nvSpPr>
            <p:cNvPr id="14" name="TextBox 14"/>
            <p:cNvSpPr txBox="1"/>
            <p:nvPr/>
          </p:nvSpPr>
          <p:spPr>
            <a:xfrm>
              <a:off x="0" y="-28575"/>
              <a:ext cx="464708" cy="442918"/>
            </a:xfrm>
            <a:prstGeom prst="rect">
              <a:avLst/>
            </a:prstGeom>
          </p:spPr>
          <p:txBody>
            <a:bodyPr lIns="50800" tIns="50800" rIns="50800" bIns="50800" rtlCol="0" anchor="ctr"/>
            <a:lstStyle/>
            <a:p>
              <a:pPr algn="ctr">
                <a:lnSpc>
                  <a:spcPts val="2015"/>
                </a:lnSpc>
              </a:pPr>
              <a:endParaRPr/>
            </a:p>
          </p:txBody>
        </p:sp>
      </p:grpSp>
      <p:sp>
        <p:nvSpPr>
          <p:cNvPr id="15" name="Freeform 15"/>
          <p:cNvSpPr/>
          <p:nvPr/>
        </p:nvSpPr>
        <p:spPr>
          <a:xfrm>
            <a:off x="9694279" y="1393014"/>
            <a:ext cx="732646" cy="732646"/>
          </a:xfrm>
          <a:custGeom>
            <a:avLst/>
            <a:gdLst/>
            <a:ahLst/>
            <a:cxnLst/>
            <a:rect l="l" t="t" r="r" b="b"/>
            <a:pathLst>
              <a:path w="732646" h="732646">
                <a:moveTo>
                  <a:pt x="0" y="0"/>
                </a:moveTo>
                <a:lnTo>
                  <a:pt x="732646" y="0"/>
                </a:lnTo>
                <a:lnTo>
                  <a:pt x="732646" y="732646"/>
                </a:lnTo>
                <a:lnTo>
                  <a:pt x="0" y="7326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6" name="Group 16"/>
          <p:cNvGrpSpPr/>
          <p:nvPr/>
        </p:nvGrpSpPr>
        <p:grpSpPr>
          <a:xfrm>
            <a:off x="9233698" y="2857500"/>
            <a:ext cx="7530302" cy="1483751"/>
            <a:chOff x="0" y="0"/>
            <a:chExt cx="2682577" cy="528568"/>
          </a:xfrm>
        </p:grpSpPr>
        <p:sp>
          <p:nvSpPr>
            <p:cNvPr id="17" name="Freeform 17"/>
            <p:cNvSpPr/>
            <p:nvPr/>
          </p:nvSpPr>
          <p:spPr>
            <a:xfrm>
              <a:off x="0" y="0"/>
              <a:ext cx="2682577" cy="528568"/>
            </a:xfrm>
            <a:custGeom>
              <a:avLst/>
              <a:gdLst/>
              <a:ahLst/>
              <a:cxnLst/>
              <a:rect l="l" t="t" r="r" b="b"/>
              <a:pathLst>
                <a:path w="2682577" h="528568">
                  <a:moveTo>
                    <a:pt x="95614" y="0"/>
                  </a:moveTo>
                  <a:lnTo>
                    <a:pt x="2586963" y="0"/>
                  </a:lnTo>
                  <a:cubicBezTo>
                    <a:pt x="2612322" y="0"/>
                    <a:pt x="2636641" y="10074"/>
                    <a:pt x="2654572" y="28005"/>
                  </a:cubicBezTo>
                  <a:cubicBezTo>
                    <a:pt x="2672503" y="45936"/>
                    <a:pt x="2682577" y="70255"/>
                    <a:pt x="2682577" y="95614"/>
                  </a:cubicBezTo>
                  <a:lnTo>
                    <a:pt x="2682577" y="432954"/>
                  </a:lnTo>
                  <a:cubicBezTo>
                    <a:pt x="2682577" y="458313"/>
                    <a:pt x="2672503" y="482632"/>
                    <a:pt x="2654572" y="500563"/>
                  </a:cubicBezTo>
                  <a:cubicBezTo>
                    <a:pt x="2636641" y="518494"/>
                    <a:pt x="2612322" y="528568"/>
                    <a:pt x="2586963" y="528568"/>
                  </a:cubicBezTo>
                  <a:lnTo>
                    <a:pt x="95614" y="528568"/>
                  </a:lnTo>
                  <a:cubicBezTo>
                    <a:pt x="70255" y="528568"/>
                    <a:pt x="45936" y="518494"/>
                    <a:pt x="28005" y="500563"/>
                  </a:cubicBezTo>
                  <a:cubicBezTo>
                    <a:pt x="10074" y="482632"/>
                    <a:pt x="0" y="458313"/>
                    <a:pt x="0" y="432954"/>
                  </a:cubicBezTo>
                  <a:lnTo>
                    <a:pt x="0" y="95614"/>
                  </a:lnTo>
                  <a:cubicBezTo>
                    <a:pt x="0" y="70255"/>
                    <a:pt x="10074" y="45936"/>
                    <a:pt x="28005" y="28005"/>
                  </a:cubicBezTo>
                  <a:cubicBezTo>
                    <a:pt x="45936" y="10074"/>
                    <a:pt x="70255" y="0"/>
                    <a:pt x="95614" y="0"/>
                  </a:cubicBezTo>
                  <a:close/>
                </a:path>
              </a:pathLst>
            </a:custGeom>
            <a:gradFill rotWithShape="1">
              <a:gsLst>
                <a:gs pos="0">
                  <a:srgbClr val="807940">
                    <a:alpha val="100000"/>
                  </a:srgbClr>
                </a:gs>
                <a:gs pos="100000">
                  <a:srgbClr val="EDFF80">
                    <a:alpha val="100000"/>
                  </a:srgbClr>
                </a:gs>
              </a:gsLst>
              <a:lin ang="5400000"/>
            </a:gradFill>
            <a:ln w="57150" cap="rnd">
              <a:solidFill>
                <a:srgbClr val="063B42"/>
              </a:solidFill>
              <a:prstDash val="solid"/>
              <a:round/>
            </a:ln>
          </p:spPr>
        </p:sp>
        <p:sp>
          <p:nvSpPr>
            <p:cNvPr id="18" name="TextBox 18"/>
            <p:cNvSpPr txBox="1"/>
            <p:nvPr/>
          </p:nvSpPr>
          <p:spPr>
            <a:xfrm>
              <a:off x="0" y="-28575"/>
              <a:ext cx="2682577" cy="557143"/>
            </a:xfrm>
            <a:prstGeom prst="rect">
              <a:avLst/>
            </a:prstGeom>
          </p:spPr>
          <p:txBody>
            <a:bodyPr lIns="50800" tIns="50800" rIns="50800" bIns="50800" rtlCol="0" anchor="ctr"/>
            <a:lstStyle/>
            <a:p>
              <a:pPr algn="ctr">
                <a:lnSpc>
                  <a:spcPts val="2015"/>
                </a:lnSpc>
              </a:pPr>
              <a:endParaRPr/>
            </a:p>
          </p:txBody>
        </p:sp>
      </p:grpSp>
      <p:grpSp>
        <p:nvGrpSpPr>
          <p:cNvPr id="19" name="Group 19"/>
          <p:cNvGrpSpPr/>
          <p:nvPr/>
        </p:nvGrpSpPr>
        <p:grpSpPr>
          <a:xfrm>
            <a:off x="9428743" y="3047981"/>
            <a:ext cx="1304488" cy="1163108"/>
            <a:chOff x="0" y="0"/>
            <a:chExt cx="464708" cy="414343"/>
          </a:xfrm>
        </p:grpSpPr>
        <p:sp>
          <p:nvSpPr>
            <p:cNvPr id="20" name="Freeform 20"/>
            <p:cNvSpPr/>
            <p:nvPr/>
          </p:nvSpPr>
          <p:spPr>
            <a:xfrm>
              <a:off x="0" y="0"/>
              <a:ext cx="464708" cy="414343"/>
            </a:xfrm>
            <a:custGeom>
              <a:avLst/>
              <a:gdLst/>
              <a:ahLst/>
              <a:cxnLst/>
              <a:rect l="l" t="t" r="r" b="b"/>
              <a:pathLst>
                <a:path w="464708" h="414343">
                  <a:moveTo>
                    <a:pt x="207171" y="0"/>
                  </a:moveTo>
                  <a:lnTo>
                    <a:pt x="257536" y="0"/>
                  </a:lnTo>
                  <a:cubicBezTo>
                    <a:pt x="312482" y="0"/>
                    <a:pt x="365177" y="21827"/>
                    <a:pt x="404029" y="60679"/>
                  </a:cubicBezTo>
                  <a:cubicBezTo>
                    <a:pt x="442881" y="99531"/>
                    <a:pt x="464708" y="152226"/>
                    <a:pt x="464708" y="207171"/>
                  </a:cubicBezTo>
                  <a:lnTo>
                    <a:pt x="464708" y="207171"/>
                  </a:lnTo>
                  <a:cubicBezTo>
                    <a:pt x="464708" y="321589"/>
                    <a:pt x="371954" y="414343"/>
                    <a:pt x="257536" y="414343"/>
                  </a:cubicBezTo>
                  <a:lnTo>
                    <a:pt x="207171" y="414343"/>
                  </a:lnTo>
                  <a:cubicBezTo>
                    <a:pt x="152226" y="414343"/>
                    <a:pt x="99531" y="392516"/>
                    <a:pt x="60679" y="353664"/>
                  </a:cubicBezTo>
                  <a:cubicBezTo>
                    <a:pt x="21827" y="314812"/>
                    <a:pt x="0" y="262117"/>
                    <a:pt x="0" y="207171"/>
                  </a:cubicBezTo>
                  <a:lnTo>
                    <a:pt x="0" y="207171"/>
                  </a:lnTo>
                  <a:cubicBezTo>
                    <a:pt x="0" y="152226"/>
                    <a:pt x="21827" y="99531"/>
                    <a:pt x="60679" y="60679"/>
                  </a:cubicBezTo>
                  <a:cubicBezTo>
                    <a:pt x="99531" y="21827"/>
                    <a:pt x="152226" y="0"/>
                    <a:pt x="207171" y="0"/>
                  </a:cubicBezTo>
                  <a:close/>
                </a:path>
              </a:pathLst>
            </a:custGeom>
            <a:gradFill rotWithShape="1">
              <a:gsLst>
                <a:gs pos="0">
                  <a:srgbClr val="807940">
                    <a:alpha val="100000"/>
                  </a:srgbClr>
                </a:gs>
                <a:gs pos="100000">
                  <a:srgbClr val="EDFF80">
                    <a:alpha val="100000"/>
                  </a:srgbClr>
                </a:gs>
              </a:gsLst>
              <a:path path="circle">
                <a:fillToRect l="50000" t="50000" r="50000" b="50000"/>
              </a:path>
            </a:gradFill>
            <a:ln w="57150" cap="rnd">
              <a:gradFill>
                <a:gsLst>
                  <a:gs pos="0">
                    <a:srgbClr val="57522C">
                      <a:alpha val="100000"/>
                    </a:srgbClr>
                  </a:gs>
                  <a:gs pos="100000">
                    <a:srgbClr val="F3FFAE">
                      <a:alpha val="100000"/>
                    </a:srgbClr>
                  </a:gs>
                </a:gsLst>
                <a:lin ang="5400000"/>
              </a:gradFill>
              <a:prstDash val="solid"/>
              <a:round/>
            </a:ln>
          </p:spPr>
        </p:sp>
        <p:sp>
          <p:nvSpPr>
            <p:cNvPr id="21" name="TextBox 21"/>
            <p:cNvSpPr txBox="1"/>
            <p:nvPr/>
          </p:nvSpPr>
          <p:spPr>
            <a:xfrm>
              <a:off x="0" y="-28575"/>
              <a:ext cx="464708" cy="442918"/>
            </a:xfrm>
            <a:prstGeom prst="rect">
              <a:avLst/>
            </a:prstGeom>
          </p:spPr>
          <p:txBody>
            <a:bodyPr lIns="50800" tIns="50800" rIns="50800" bIns="50800" rtlCol="0" anchor="ctr"/>
            <a:lstStyle/>
            <a:p>
              <a:pPr algn="ctr">
                <a:lnSpc>
                  <a:spcPts val="2015"/>
                </a:lnSpc>
              </a:pPr>
              <a:endParaRPr/>
            </a:p>
          </p:txBody>
        </p:sp>
      </p:grpSp>
      <p:grpSp>
        <p:nvGrpSpPr>
          <p:cNvPr id="22" name="Group 22"/>
          <p:cNvGrpSpPr/>
          <p:nvPr/>
        </p:nvGrpSpPr>
        <p:grpSpPr>
          <a:xfrm>
            <a:off x="9218809" y="4621209"/>
            <a:ext cx="7530302" cy="1483751"/>
            <a:chOff x="0" y="0"/>
            <a:chExt cx="2682577" cy="528568"/>
          </a:xfrm>
        </p:grpSpPr>
        <p:sp>
          <p:nvSpPr>
            <p:cNvPr id="23" name="Freeform 23"/>
            <p:cNvSpPr/>
            <p:nvPr/>
          </p:nvSpPr>
          <p:spPr>
            <a:xfrm>
              <a:off x="0" y="0"/>
              <a:ext cx="2682577" cy="528568"/>
            </a:xfrm>
            <a:custGeom>
              <a:avLst/>
              <a:gdLst/>
              <a:ahLst/>
              <a:cxnLst/>
              <a:rect l="l" t="t" r="r" b="b"/>
              <a:pathLst>
                <a:path w="2682577" h="528568">
                  <a:moveTo>
                    <a:pt x="95614" y="0"/>
                  </a:moveTo>
                  <a:lnTo>
                    <a:pt x="2586963" y="0"/>
                  </a:lnTo>
                  <a:cubicBezTo>
                    <a:pt x="2612322" y="0"/>
                    <a:pt x="2636641" y="10074"/>
                    <a:pt x="2654572" y="28005"/>
                  </a:cubicBezTo>
                  <a:cubicBezTo>
                    <a:pt x="2672503" y="45936"/>
                    <a:pt x="2682577" y="70255"/>
                    <a:pt x="2682577" y="95614"/>
                  </a:cubicBezTo>
                  <a:lnTo>
                    <a:pt x="2682577" y="432954"/>
                  </a:lnTo>
                  <a:cubicBezTo>
                    <a:pt x="2682577" y="458313"/>
                    <a:pt x="2672503" y="482632"/>
                    <a:pt x="2654572" y="500563"/>
                  </a:cubicBezTo>
                  <a:cubicBezTo>
                    <a:pt x="2636641" y="518494"/>
                    <a:pt x="2612322" y="528568"/>
                    <a:pt x="2586963" y="528568"/>
                  </a:cubicBezTo>
                  <a:lnTo>
                    <a:pt x="95614" y="528568"/>
                  </a:lnTo>
                  <a:cubicBezTo>
                    <a:pt x="70255" y="528568"/>
                    <a:pt x="45936" y="518494"/>
                    <a:pt x="28005" y="500563"/>
                  </a:cubicBezTo>
                  <a:cubicBezTo>
                    <a:pt x="10074" y="482632"/>
                    <a:pt x="0" y="458313"/>
                    <a:pt x="0" y="432954"/>
                  </a:cubicBezTo>
                  <a:lnTo>
                    <a:pt x="0" y="95614"/>
                  </a:lnTo>
                  <a:cubicBezTo>
                    <a:pt x="0" y="70255"/>
                    <a:pt x="10074" y="45936"/>
                    <a:pt x="28005" y="28005"/>
                  </a:cubicBezTo>
                  <a:cubicBezTo>
                    <a:pt x="45936" y="10074"/>
                    <a:pt x="70255" y="0"/>
                    <a:pt x="95614" y="0"/>
                  </a:cubicBezTo>
                  <a:close/>
                </a:path>
              </a:pathLst>
            </a:custGeom>
            <a:gradFill rotWithShape="1">
              <a:gsLst>
                <a:gs pos="0">
                  <a:srgbClr val="7B581A">
                    <a:alpha val="100000"/>
                  </a:srgbClr>
                </a:gs>
                <a:gs pos="100000">
                  <a:srgbClr val="FFA740">
                    <a:alpha val="100000"/>
                  </a:srgbClr>
                </a:gs>
              </a:gsLst>
              <a:lin ang="5400000"/>
            </a:gradFill>
            <a:ln w="57150" cap="rnd">
              <a:solidFill>
                <a:srgbClr val="063B42"/>
              </a:solidFill>
              <a:prstDash val="solid"/>
              <a:round/>
            </a:ln>
          </p:spPr>
        </p:sp>
        <p:sp>
          <p:nvSpPr>
            <p:cNvPr id="24" name="TextBox 24"/>
            <p:cNvSpPr txBox="1"/>
            <p:nvPr/>
          </p:nvSpPr>
          <p:spPr>
            <a:xfrm>
              <a:off x="0" y="-28575"/>
              <a:ext cx="2682577" cy="557143"/>
            </a:xfrm>
            <a:prstGeom prst="rect">
              <a:avLst/>
            </a:prstGeom>
          </p:spPr>
          <p:txBody>
            <a:bodyPr lIns="50800" tIns="50800" rIns="50800" bIns="50800" rtlCol="0" anchor="ctr"/>
            <a:lstStyle/>
            <a:p>
              <a:pPr algn="ctr">
                <a:lnSpc>
                  <a:spcPts val="2015"/>
                </a:lnSpc>
              </a:pPr>
              <a:endParaRPr/>
            </a:p>
          </p:txBody>
        </p:sp>
      </p:grpSp>
      <p:grpSp>
        <p:nvGrpSpPr>
          <p:cNvPr id="25" name="Group 25"/>
          <p:cNvGrpSpPr/>
          <p:nvPr/>
        </p:nvGrpSpPr>
        <p:grpSpPr>
          <a:xfrm>
            <a:off x="9428743" y="4767329"/>
            <a:ext cx="1304488" cy="1163108"/>
            <a:chOff x="0" y="0"/>
            <a:chExt cx="464708" cy="414343"/>
          </a:xfrm>
        </p:grpSpPr>
        <p:sp>
          <p:nvSpPr>
            <p:cNvPr id="26" name="Freeform 26"/>
            <p:cNvSpPr/>
            <p:nvPr/>
          </p:nvSpPr>
          <p:spPr>
            <a:xfrm>
              <a:off x="0" y="0"/>
              <a:ext cx="464708" cy="414343"/>
            </a:xfrm>
            <a:custGeom>
              <a:avLst/>
              <a:gdLst/>
              <a:ahLst/>
              <a:cxnLst/>
              <a:rect l="l" t="t" r="r" b="b"/>
              <a:pathLst>
                <a:path w="464708" h="414343">
                  <a:moveTo>
                    <a:pt x="207171" y="0"/>
                  </a:moveTo>
                  <a:lnTo>
                    <a:pt x="257536" y="0"/>
                  </a:lnTo>
                  <a:cubicBezTo>
                    <a:pt x="312482" y="0"/>
                    <a:pt x="365177" y="21827"/>
                    <a:pt x="404029" y="60679"/>
                  </a:cubicBezTo>
                  <a:cubicBezTo>
                    <a:pt x="442881" y="99531"/>
                    <a:pt x="464708" y="152226"/>
                    <a:pt x="464708" y="207171"/>
                  </a:cubicBezTo>
                  <a:lnTo>
                    <a:pt x="464708" y="207171"/>
                  </a:lnTo>
                  <a:cubicBezTo>
                    <a:pt x="464708" y="321589"/>
                    <a:pt x="371954" y="414343"/>
                    <a:pt x="257536" y="414343"/>
                  </a:cubicBezTo>
                  <a:lnTo>
                    <a:pt x="207171" y="414343"/>
                  </a:lnTo>
                  <a:cubicBezTo>
                    <a:pt x="152226" y="414343"/>
                    <a:pt x="99531" y="392516"/>
                    <a:pt x="60679" y="353664"/>
                  </a:cubicBezTo>
                  <a:cubicBezTo>
                    <a:pt x="21827" y="314812"/>
                    <a:pt x="0" y="262117"/>
                    <a:pt x="0" y="207171"/>
                  </a:cubicBezTo>
                  <a:lnTo>
                    <a:pt x="0" y="207171"/>
                  </a:lnTo>
                  <a:cubicBezTo>
                    <a:pt x="0" y="152226"/>
                    <a:pt x="21827" y="99531"/>
                    <a:pt x="60679" y="60679"/>
                  </a:cubicBezTo>
                  <a:cubicBezTo>
                    <a:pt x="99531" y="21827"/>
                    <a:pt x="152226" y="0"/>
                    <a:pt x="207171" y="0"/>
                  </a:cubicBezTo>
                  <a:close/>
                </a:path>
              </a:pathLst>
            </a:custGeom>
            <a:gradFill rotWithShape="1">
              <a:gsLst>
                <a:gs pos="0">
                  <a:srgbClr val="7B581A">
                    <a:alpha val="100000"/>
                  </a:srgbClr>
                </a:gs>
                <a:gs pos="100000">
                  <a:srgbClr val="FFA740">
                    <a:alpha val="100000"/>
                  </a:srgbClr>
                </a:gs>
              </a:gsLst>
              <a:path path="circle">
                <a:fillToRect l="50000" t="50000" r="50000" b="50000"/>
              </a:path>
            </a:gradFill>
            <a:ln w="57150" cap="rnd">
              <a:gradFill>
                <a:gsLst>
                  <a:gs pos="0">
                    <a:srgbClr val="543D14">
                      <a:alpha val="100000"/>
                    </a:srgbClr>
                  </a:gs>
                  <a:gs pos="100000">
                    <a:srgbClr val="FFA740">
                      <a:alpha val="100000"/>
                    </a:srgbClr>
                  </a:gs>
                </a:gsLst>
                <a:lin ang="5400000"/>
              </a:gradFill>
              <a:prstDash val="solid"/>
              <a:round/>
            </a:ln>
          </p:spPr>
        </p:sp>
        <p:sp>
          <p:nvSpPr>
            <p:cNvPr id="27" name="TextBox 27"/>
            <p:cNvSpPr txBox="1"/>
            <p:nvPr/>
          </p:nvSpPr>
          <p:spPr>
            <a:xfrm>
              <a:off x="0" y="-28575"/>
              <a:ext cx="464708" cy="442918"/>
            </a:xfrm>
            <a:prstGeom prst="rect">
              <a:avLst/>
            </a:prstGeom>
          </p:spPr>
          <p:txBody>
            <a:bodyPr lIns="50800" tIns="50800" rIns="50800" bIns="50800" rtlCol="0" anchor="ctr"/>
            <a:lstStyle/>
            <a:p>
              <a:pPr algn="ctr">
                <a:lnSpc>
                  <a:spcPts val="2015"/>
                </a:lnSpc>
              </a:pPr>
              <a:endParaRPr/>
            </a:p>
          </p:txBody>
        </p:sp>
      </p:grpSp>
      <p:grpSp>
        <p:nvGrpSpPr>
          <p:cNvPr id="28" name="Group 28"/>
          <p:cNvGrpSpPr/>
          <p:nvPr/>
        </p:nvGrpSpPr>
        <p:grpSpPr>
          <a:xfrm>
            <a:off x="9218809" y="6334646"/>
            <a:ext cx="7530302" cy="1483751"/>
            <a:chOff x="0" y="0"/>
            <a:chExt cx="2682577" cy="528568"/>
          </a:xfrm>
        </p:grpSpPr>
        <p:sp>
          <p:nvSpPr>
            <p:cNvPr id="29" name="Freeform 29"/>
            <p:cNvSpPr/>
            <p:nvPr/>
          </p:nvSpPr>
          <p:spPr>
            <a:xfrm>
              <a:off x="0" y="0"/>
              <a:ext cx="2682577" cy="528568"/>
            </a:xfrm>
            <a:custGeom>
              <a:avLst/>
              <a:gdLst/>
              <a:ahLst/>
              <a:cxnLst/>
              <a:rect l="l" t="t" r="r" b="b"/>
              <a:pathLst>
                <a:path w="2682577" h="528568">
                  <a:moveTo>
                    <a:pt x="95614" y="0"/>
                  </a:moveTo>
                  <a:lnTo>
                    <a:pt x="2586963" y="0"/>
                  </a:lnTo>
                  <a:cubicBezTo>
                    <a:pt x="2612322" y="0"/>
                    <a:pt x="2636641" y="10074"/>
                    <a:pt x="2654572" y="28005"/>
                  </a:cubicBezTo>
                  <a:cubicBezTo>
                    <a:pt x="2672503" y="45936"/>
                    <a:pt x="2682577" y="70255"/>
                    <a:pt x="2682577" y="95614"/>
                  </a:cubicBezTo>
                  <a:lnTo>
                    <a:pt x="2682577" y="432954"/>
                  </a:lnTo>
                  <a:cubicBezTo>
                    <a:pt x="2682577" y="458313"/>
                    <a:pt x="2672503" y="482632"/>
                    <a:pt x="2654572" y="500563"/>
                  </a:cubicBezTo>
                  <a:cubicBezTo>
                    <a:pt x="2636641" y="518494"/>
                    <a:pt x="2612322" y="528568"/>
                    <a:pt x="2586963" y="528568"/>
                  </a:cubicBezTo>
                  <a:lnTo>
                    <a:pt x="95614" y="528568"/>
                  </a:lnTo>
                  <a:cubicBezTo>
                    <a:pt x="70255" y="528568"/>
                    <a:pt x="45936" y="518494"/>
                    <a:pt x="28005" y="500563"/>
                  </a:cubicBezTo>
                  <a:cubicBezTo>
                    <a:pt x="10074" y="482632"/>
                    <a:pt x="0" y="458313"/>
                    <a:pt x="0" y="432954"/>
                  </a:cubicBezTo>
                  <a:lnTo>
                    <a:pt x="0" y="95614"/>
                  </a:lnTo>
                  <a:cubicBezTo>
                    <a:pt x="0" y="70255"/>
                    <a:pt x="10074" y="45936"/>
                    <a:pt x="28005" y="28005"/>
                  </a:cubicBezTo>
                  <a:cubicBezTo>
                    <a:pt x="45936" y="10074"/>
                    <a:pt x="70255" y="0"/>
                    <a:pt x="95614" y="0"/>
                  </a:cubicBezTo>
                  <a:close/>
                </a:path>
              </a:pathLst>
            </a:custGeom>
            <a:gradFill rotWithShape="1">
              <a:gsLst>
                <a:gs pos="0">
                  <a:srgbClr val="187D59">
                    <a:alpha val="100000"/>
                  </a:srgbClr>
                </a:gs>
                <a:gs pos="100000">
                  <a:srgbClr val="33CD96">
                    <a:alpha val="100000"/>
                  </a:srgbClr>
                </a:gs>
              </a:gsLst>
              <a:lin ang="5400000"/>
            </a:gradFill>
            <a:ln w="57150" cap="rnd">
              <a:solidFill>
                <a:srgbClr val="063B42"/>
              </a:solidFill>
              <a:prstDash val="solid"/>
              <a:round/>
            </a:ln>
          </p:spPr>
        </p:sp>
        <p:sp>
          <p:nvSpPr>
            <p:cNvPr id="30" name="TextBox 30"/>
            <p:cNvSpPr txBox="1"/>
            <p:nvPr/>
          </p:nvSpPr>
          <p:spPr>
            <a:xfrm>
              <a:off x="0" y="-28575"/>
              <a:ext cx="2682577" cy="557143"/>
            </a:xfrm>
            <a:prstGeom prst="rect">
              <a:avLst/>
            </a:prstGeom>
          </p:spPr>
          <p:txBody>
            <a:bodyPr lIns="50800" tIns="50800" rIns="50800" bIns="50800" rtlCol="0" anchor="ctr"/>
            <a:lstStyle/>
            <a:p>
              <a:pPr algn="ctr">
                <a:lnSpc>
                  <a:spcPts val="2015"/>
                </a:lnSpc>
              </a:pPr>
              <a:endParaRPr/>
            </a:p>
          </p:txBody>
        </p:sp>
      </p:grpSp>
      <p:grpSp>
        <p:nvGrpSpPr>
          <p:cNvPr id="31" name="Group 31"/>
          <p:cNvGrpSpPr/>
          <p:nvPr/>
        </p:nvGrpSpPr>
        <p:grpSpPr>
          <a:xfrm>
            <a:off x="9428743" y="6482655"/>
            <a:ext cx="1304488" cy="1163108"/>
            <a:chOff x="0" y="0"/>
            <a:chExt cx="464708" cy="414343"/>
          </a:xfrm>
        </p:grpSpPr>
        <p:sp>
          <p:nvSpPr>
            <p:cNvPr id="32" name="Freeform 32"/>
            <p:cNvSpPr/>
            <p:nvPr/>
          </p:nvSpPr>
          <p:spPr>
            <a:xfrm>
              <a:off x="0" y="0"/>
              <a:ext cx="464708" cy="414343"/>
            </a:xfrm>
            <a:custGeom>
              <a:avLst/>
              <a:gdLst/>
              <a:ahLst/>
              <a:cxnLst/>
              <a:rect l="l" t="t" r="r" b="b"/>
              <a:pathLst>
                <a:path w="464708" h="414343">
                  <a:moveTo>
                    <a:pt x="207171" y="0"/>
                  </a:moveTo>
                  <a:lnTo>
                    <a:pt x="257536" y="0"/>
                  </a:lnTo>
                  <a:cubicBezTo>
                    <a:pt x="312482" y="0"/>
                    <a:pt x="365177" y="21827"/>
                    <a:pt x="404029" y="60679"/>
                  </a:cubicBezTo>
                  <a:cubicBezTo>
                    <a:pt x="442881" y="99531"/>
                    <a:pt x="464708" y="152226"/>
                    <a:pt x="464708" y="207171"/>
                  </a:cubicBezTo>
                  <a:lnTo>
                    <a:pt x="464708" y="207171"/>
                  </a:lnTo>
                  <a:cubicBezTo>
                    <a:pt x="464708" y="321589"/>
                    <a:pt x="371954" y="414343"/>
                    <a:pt x="257536" y="414343"/>
                  </a:cubicBezTo>
                  <a:lnTo>
                    <a:pt x="207171" y="414343"/>
                  </a:lnTo>
                  <a:cubicBezTo>
                    <a:pt x="152226" y="414343"/>
                    <a:pt x="99531" y="392516"/>
                    <a:pt x="60679" y="353664"/>
                  </a:cubicBezTo>
                  <a:cubicBezTo>
                    <a:pt x="21827" y="314812"/>
                    <a:pt x="0" y="262117"/>
                    <a:pt x="0" y="207171"/>
                  </a:cubicBezTo>
                  <a:lnTo>
                    <a:pt x="0" y="207171"/>
                  </a:lnTo>
                  <a:cubicBezTo>
                    <a:pt x="0" y="152226"/>
                    <a:pt x="21827" y="99531"/>
                    <a:pt x="60679" y="60679"/>
                  </a:cubicBezTo>
                  <a:cubicBezTo>
                    <a:pt x="99531" y="21827"/>
                    <a:pt x="152226" y="0"/>
                    <a:pt x="207171" y="0"/>
                  </a:cubicBezTo>
                  <a:close/>
                </a:path>
              </a:pathLst>
            </a:custGeom>
            <a:gradFill rotWithShape="1">
              <a:gsLst>
                <a:gs pos="0">
                  <a:srgbClr val="187D59">
                    <a:alpha val="100000"/>
                  </a:srgbClr>
                </a:gs>
                <a:gs pos="100000">
                  <a:srgbClr val="33CD96">
                    <a:alpha val="100000"/>
                  </a:srgbClr>
                </a:gs>
              </a:gsLst>
              <a:path path="circle">
                <a:fillToRect l="50000" t="50000" r="50000" b="50000"/>
              </a:path>
            </a:gradFill>
            <a:ln w="57150" cap="rnd">
              <a:gradFill>
                <a:gsLst>
                  <a:gs pos="0">
                    <a:srgbClr val="0D422F">
                      <a:alpha val="100000"/>
                    </a:srgbClr>
                  </a:gs>
                  <a:gs pos="100000">
                    <a:srgbClr val="40FDB9">
                      <a:alpha val="100000"/>
                    </a:srgbClr>
                  </a:gs>
                </a:gsLst>
                <a:lin ang="5400000"/>
              </a:gradFill>
              <a:prstDash val="solid"/>
              <a:round/>
            </a:ln>
          </p:spPr>
        </p:sp>
        <p:sp>
          <p:nvSpPr>
            <p:cNvPr id="33" name="TextBox 33"/>
            <p:cNvSpPr txBox="1"/>
            <p:nvPr/>
          </p:nvSpPr>
          <p:spPr>
            <a:xfrm>
              <a:off x="0" y="-28575"/>
              <a:ext cx="464708" cy="442918"/>
            </a:xfrm>
            <a:prstGeom prst="rect">
              <a:avLst/>
            </a:prstGeom>
          </p:spPr>
          <p:txBody>
            <a:bodyPr lIns="50800" tIns="50800" rIns="50800" bIns="50800" rtlCol="0" anchor="ctr"/>
            <a:lstStyle/>
            <a:p>
              <a:pPr algn="ctr">
                <a:lnSpc>
                  <a:spcPts val="2015"/>
                </a:lnSpc>
              </a:pPr>
              <a:endParaRPr/>
            </a:p>
          </p:txBody>
        </p:sp>
      </p:grpSp>
      <p:sp>
        <p:nvSpPr>
          <p:cNvPr id="34" name="Freeform 34"/>
          <p:cNvSpPr/>
          <p:nvPr/>
        </p:nvSpPr>
        <p:spPr>
          <a:xfrm>
            <a:off x="9712546" y="6694802"/>
            <a:ext cx="734764" cy="734764"/>
          </a:xfrm>
          <a:custGeom>
            <a:avLst/>
            <a:gdLst/>
            <a:ahLst/>
            <a:cxnLst/>
            <a:rect l="l" t="t" r="r" b="b"/>
            <a:pathLst>
              <a:path w="734764" h="734764">
                <a:moveTo>
                  <a:pt x="0" y="0"/>
                </a:moveTo>
                <a:lnTo>
                  <a:pt x="734764" y="0"/>
                </a:lnTo>
                <a:lnTo>
                  <a:pt x="734764" y="734764"/>
                </a:lnTo>
                <a:lnTo>
                  <a:pt x="0" y="7347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5" name="Freeform 35"/>
          <p:cNvSpPr/>
          <p:nvPr/>
        </p:nvSpPr>
        <p:spPr>
          <a:xfrm>
            <a:off x="9694279" y="4978993"/>
            <a:ext cx="760652" cy="735758"/>
          </a:xfrm>
          <a:custGeom>
            <a:avLst/>
            <a:gdLst/>
            <a:ahLst/>
            <a:cxnLst/>
            <a:rect l="l" t="t" r="r" b="b"/>
            <a:pathLst>
              <a:path w="760652" h="735758">
                <a:moveTo>
                  <a:pt x="0" y="0"/>
                </a:moveTo>
                <a:lnTo>
                  <a:pt x="760652" y="0"/>
                </a:lnTo>
                <a:lnTo>
                  <a:pt x="760652" y="735758"/>
                </a:lnTo>
                <a:lnTo>
                  <a:pt x="0" y="7357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6" name="Freeform 36"/>
          <p:cNvSpPr/>
          <p:nvPr/>
        </p:nvSpPr>
        <p:spPr>
          <a:xfrm>
            <a:off x="9707042" y="3247969"/>
            <a:ext cx="747889" cy="747889"/>
          </a:xfrm>
          <a:custGeom>
            <a:avLst/>
            <a:gdLst/>
            <a:ahLst/>
            <a:cxnLst/>
            <a:rect l="l" t="t" r="r" b="b"/>
            <a:pathLst>
              <a:path w="747889" h="747889">
                <a:moveTo>
                  <a:pt x="0" y="0"/>
                </a:moveTo>
                <a:lnTo>
                  <a:pt x="747889" y="0"/>
                </a:lnTo>
                <a:lnTo>
                  <a:pt x="747889" y="747889"/>
                </a:lnTo>
                <a:lnTo>
                  <a:pt x="0" y="7478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7" name="Freeform 37"/>
          <p:cNvSpPr/>
          <p:nvPr/>
        </p:nvSpPr>
        <p:spPr>
          <a:xfrm>
            <a:off x="8266246" y="1581100"/>
            <a:ext cx="998948" cy="2048435"/>
          </a:xfrm>
          <a:custGeom>
            <a:avLst/>
            <a:gdLst/>
            <a:ahLst/>
            <a:cxnLst/>
            <a:rect l="l" t="t" r="r" b="b"/>
            <a:pathLst>
              <a:path w="998948" h="2048435">
                <a:moveTo>
                  <a:pt x="0" y="0"/>
                </a:moveTo>
                <a:lnTo>
                  <a:pt x="998948" y="0"/>
                </a:lnTo>
                <a:lnTo>
                  <a:pt x="998948" y="2048435"/>
                </a:lnTo>
                <a:lnTo>
                  <a:pt x="0" y="2048435"/>
                </a:lnTo>
                <a:lnTo>
                  <a:pt x="0" y="0"/>
                </a:lnTo>
                <a:close/>
              </a:path>
            </a:pathLst>
          </a:custGeom>
          <a:blipFill>
            <a:blip r:embed="rId16"/>
            <a:stretch>
              <a:fillRect r="-105059"/>
            </a:stretch>
          </a:blipFill>
        </p:spPr>
      </p:sp>
      <p:sp>
        <p:nvSpPr>
          <p:cNvPr id="38" name="Freeform 38"/>
          <p:cNvSpPr/>
          <p:nvPr/>
        </p:nvSpPr>
        <p:spPr>
          <a:xfrm>
            <a:off x="8266246" y="5221578"/>
            <a:ext cx="998948" cy="2048435"/>
          </a:xfrm>
          <a:custGeom>
            <a:avLst/>
            <a:gdLst/>
            <a:ahLst/>
            <a:cxnLst/>
            <a:rect l="l" t="t" r="r" b="b"/>
            <a:pathLst>
              <a:path w="998948" h="2048435">
                <a:moveTo>
                  <a:pt x="0" y="0"/>
                </a:moveTo>
                <a:lnTo>
                  <a:pt x="998948" y="0"/>
                </a:lnTo>
                <a:lnTo>
                  <a:pt x="998948" y="2048434"/>
                </a:lnTo>
                <a:lnTo>
                  <a:pt x="0" y="2048434"/>
                </a:lnTo>
                <a:lnTo>
                  <a:pt x="0" y="0"/>
                </a:lnTo>
                <a:close/>
              </a:path>
            </a:pathLst>
          </a:custGeom>
          <a:blipFill>
            <a:blip r:embed="rId16"/>
            <a:stretch>
              <a:fillRect r="-105059"/>
            </a:stretch>
          </a:blipFill>
        </p:spPr>
      </p:sp>
      <p:sp>
        <p:nvSpPr>
          <p:cNvPr id="39" name="Freeform 39"/>
          <p:cNvSpPr/>
          <p:nvPr/>
        </p:nvSpPr>
        <p:spPr>
          <a:xfrm flipH="1">
            <a:off x="16755652" y="3467832"/>
            <a:ext cx="998948" cy="2048435"/>
          </a:xfrm>
          <a:custGeom>
            <a:avLst/>
            <a:gdLst/>
            <a:ahLst/>
            <a:cxnLst/>
            <a:rect l="l" t="t" r="r" b="b"/>
            <a:pathLst>
              <a:path w="998948" h="2048435">
                <a:moveTo>
                  <a:pt x="998947" y="0"/>
                </a:moveTo>
                <a:lnTo>
                  <a:pt x="0" y="0"/>
                </a:lnTo>
                <a:lnTo>
                  <a:pt x="0" y="2048434"/>
                </a:lnTo>
                <a:lnTo>
                  <a:pt x="998947" y="2048434"/>
                </a:lnTo>
                <a:lnTo>
                  <a:pt x="998947" y="0"/>
                </a:lnTo>
                <a:close/>
              </a:path>
            </a:pathLst>
          </a:custGeom>
          <a:blipFill>
            <a:blip r:embed="rId16"/>
            <a:stretch>
              <a:fillRect r="-105059"/>
            </a:stretch>
          </a:blipFill>
        </p:spPr>
      </p:sp>
      <p:sp>
        <p:nvSpPr>
          <p:cNvPr id="40" name="Freeform 40"/>
          <p:cNvSpPr/>
          <p:nvPr/>
        </p:nvSpPr>
        <p:spPr>
          <a:xfrm flipH="1">
            <a:off x="16701322" y="6841594"/>
            <a:ext cx="998948" cy="2048435"/>
          </a:xfrm>
          <a:custGeom>
            <a:avLst/>
            <a:gdLst/>
            <a:ahLst/>
            <a:cxnLst/>
            <a:rect l="l" t="t" r="r" b="b"/>
            <a:pathLst>
              <a:path w="998948" h="2048435">
                <a:moveTo>
                  <a:pt x="998947" y="0"/>
                </a:moveTo>
                <a:lnTo>
                  <a:pt x="0" y="0"/>
                </a:lnTo>
                <a:lnTo>
                  <a:pt x="0" y="2048435"/>
                </a:lnTo>
                <a:lnTo>
                  <a:pt x="998947" y="2048435"/>
                </a:lnTo>
                <a:lnTo>
                  <a:pt x="998947" y="0"/>
                </a:lnTo>
                <a:close/>
              </a:path>
            </a:pathLst>
          </a:custGeom>
          <a:blipFill>
            <a:blip r:embed="rId16"/>
            <a:stretch>
              <a:fillRect r="-105059"/>
            </a:stretch>
          </a:blipFill>
        </p:spPr>
      </p:sp>
      <p:sp>
        <p:nvSpPr>
          <p:cNvPr id="41" name="Freeform 41"/>
          <p:cNvSpPr/>
          <p:nvPr/>
        </p:nvSpPr>
        <p:spPr>
          <a:xfrm>
            <a:off x="8292913" y="2041240"/>
            <a:ext cx="191317" cy="191317"/>
          </a:xfrm>
          <a:custGeom>
            <a:avLst/>
            <a:gdLst/>
            <a:ahLst/>
            <a:cxnLst/>
            <a:rect l="l" t="t" r="r" b="b"/>
            <a:pathLst>
              <a:path w="191317" h="191317">
                <a:moveTo>
                  <a:pt x="0" y="0"/>
                </a:moveTo>
                <a:lnTo>
                  <a:pt x="191318" y="0"/>
                </a:lnTo>
                <a:lnTo>
                  <a:pt x="191318" y="191317"/>
                </a:lnTo>
                <a:lnTo>
                  <a:pt x="0" y="1913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42" name="Group 42"/>
          <p:cNvGrpSpPr/>
          <p:nvPr/>
        </p:nvGrpSpPr>
        <p:grpSpPr>
          <a:xfrm>
            <a:off x="9227094" y="8033611"/>
            <a:ext cx="7530302" cy="1483751"/>
            <a:chOff x="0" y="0"/>
            <a:chExt cx="2682577" cy="528568"/>
          </a:xfrm>
        </p:grpSpPr>
        <p:sp>
          <p:nvSpPr>
            <p:cNvPr id="43" name="Freeform 43"/>
            <p:cNvSpPr/>
            <p:nvPr/>
          </p:nvSpPr>
          <p:spPr>
            <a:xfrm>
              <a:off x="0" y="0"/>
              <a:ext cx="2682577" cy="528568"/>
            </a:xfrm>
            <a:custGeom>
              <a:avLst/>
              <a:gdLst/>
              <a:ahLst/>
              <a:cxnLst/>
              <a:rect l="l" t="t" r="r" b="b"/>
              <a:pathLst>
                <a:path w="2682577" h="528568">
                  <a:moveTo>
                    <a:pt x="95614" y="0"/>
                  </a:moveTo>
                  <a:lnTo>
                    <a:pt x="2586963" y="0"/>
                  </a:lnTo>
                  <a:cubicBezTo>
                    <a:pt x="2612322" y="0"/>
                    <a:pt x="2636641" y="10074"/>
                    <a:pt x="2654572" y="28005"/>
                  </a:cubicBezTo>
                  <a:cubicBezTo>
                    <a:pt x="2672503" y="45936"/>
                    <a:pt x="2682577" y="70255"/>
                    <a:pt x="2682577" y="95614"/>
                  </a:cubicBezTo>
                  <a:lnTo>
                    <a:pt x="2682577" y="432954"/>
                  </a:lnTo>
                  <a:cubicBezTo>
                    <a:pt x="2682577" y="458313"/>
                    <a:pt x="2672503" y="482632"/>
                    <a:pt x="2654572" y="500563"/>
                  </a:cubicBezTo>
                  <a:cubicBezTo>
                    <a:pt x="2636641" y="518494"/>
                    <a:pt x="2612322" y="528568"/>
                    <a:pt x="2586963" y="528568"/>
                  </a:cubicBezTo>
                  <a:lnTo>
                    <a:pt x="95614" y="528568"/>
                  </a:lnTo>
                  <a:cubicBezTo>
                    <a:pt x="70255" y="528568"/>
                    <a:pt x="45936" y="518494"/>
                    <a:pt x="28005" y="500563"/>
                  </a:cubicBezTo>
                  <a:cubicBezTo>
                    <a:pt x="10074" y="482632"/>
                    <a:pt x="0" y="458313"/>
                    <a:pt x="0" y="432954"/>
                  </a:cubicBezTo>
                  <a:lnTo>
                    <a:pt x="0" y="95614"/>
                  </a:lnTo>
                  <a:cubicBezTo>
                    <a:pt x="0" y="70255"/>
                    <a:pt x="10074" y="45936"/>
                    <a:pt x="28005" y="28005"/>
                  </a:cubicBezTo>
                  <a:cubicBezTo>
                    <a:pt x="45936" y="10074"/>
                    <a:pt x="70255" y="0"/>
                    <a:pt x="95614" y="0"/>
                  </a:cubicBezTo>
                  <a:close/>
                </a:path>
              </a:pathLst>
            </a:custGeom>
            <a:gradFill rotWithShape="1">
              <a:gsLst>
                <a:gs pos="0">
                  <a:srgbClr val="613980">
                    <a:alpha val="100000"/>
                  </a:srgbClr>
                </a:gs>
                <a:gs pos="100000">
                  <a:srgbClr val="C780FF">
                    <a:alpha val="100000"/>
                  </a:srgbClr>
                </a:gs>
              </a:gsLst>
              <a:lin ang="5400000"/>
            </a:gradFill>
            <a:ln w="57150" cap="rnd">
              <a:solidFill>
                <a:srgbClr val="063B42"/>
              </a:solidFill>
              <a:prstDash val="solid"/>
              <a:round/>
            </a:ln>
          </p:spPr>
        </p:sp>
        <p:sp>
          <p:nvSpPr>
            <p:cNvPr id="44" name="TextBox 44"/>
            <p:cNvSpPr txBox="1"/>
            <p:nvPr/>
          </p:nvSpPr>
          <p:spPr>
            <a:xfrm>
              <a:off x="0" y="-28575"/>
              <a:ext cx="2682577" cy="557143"/>
            </a:xfrm>
            <a:prstGeom prst="rect">
              <a:avLst/>
            </a:prstGeom>
          </p:spPr>
          <p:txBody>
            <a:bodyPr lIns="50800" tIns="50800" rIns="50800" bIns="50800" rtlCol="0" anchor="ctr"/>
            <a:lstStyle/>
            <a:p>
              <a:pPr algn="ctr">
                <a:lnSpc>
                  <a:spcPts val="2015"/>
                </a:lnSpc>
              </a:pPr>
              <a:endParaRPr/>
            </a:p>
          </p:txBody>
        </p:sp>
      </p:grpSp>
      <p:grpSp>
        <p:nvGrpSpPr>
          <p:cNvPr id="45" name="Group 45"/>
          <p:cNvGrpSpPr/>
          <p:nvPr/>
        </p:nvGrpSpPr>
        <p:grpSpPr>
          <a:xfrm>
            <a:off x="9428743" y="8193932"/>
            <a:ext cx="1304488" cy="1163108"/>
            <a:chOff x="0" y="0"/>
            <a:chExt cx="464708" cy="414343"/>
          </a:xfrm>
        </p:grpSpPr>
        <p:sp>
          <p:nvSpPr>
            <p:cNvPr id="46" name="Freeform 46"/>
            <p:cNvSpPr/>
            <p:nvPr/>
          </p:nvSpPr>
          <p:spPr>
            <a:xfrm>
              <a:off x="0" y="0"/>
              <a:ext cx="464708" cy="414343"/>
            </a:xfrm>
            <a:custGeom>
              <a:avLst/>
              <a:gdLst/>
              <a:ahLst/>
              <a:cxnLst/>
              <a:rect l="l" t="t" r="r" b="b"/>
              <a:pathLst>
                <a:path w="464708" h="414343">
                  <a:moveTo>
                    <a:pt x="207171" y="0"/>
                  </a:moveTo>
                  <a:lnTo>
                    <a:pt x="257536" y="0"/>
                  </a:lnTo>
                  <a:cubicBezTo>
                    <a:pt x="312482" y="0"/>
                    <a:pt x="365177" y="21827"/>
                    <a:pt x="404029" y="60679"/>
                  </a:cubicBezTo>
                  <a:cubicBezTo>
                    <a:pt x="442881" y="99531"/>
                    <a:pt x="464708" y="152226"/>
                    <a:pt x="464708" y="207171"/>
                  </a:cubicBezTo>
                  <a:lnTo>
                    <a:pt x="464708" y="207171"/>
                  </a:lnTo>
                  <a:cubicBezTo>
                    <a:pt x="464708" y="321589"/>
                    <a:pt x="371954" y="414343"/>
                    <a:pt x="257536" y="414343"/>
                  </a:cubicBezTo>
                  <a:lnTo>
                    <a:pt x="207171" y="414343"/>
                  </a:lnTo>
                  <a:cubicBezTo>
                    <a:pt x="152226" y="414343"/>
                    <a:pt x="99531" y="392516"/>
                    <a:pt x="60679" y="353664"/>
                  </a:cubicBezTo>
                  <a:cubicBezTo>
                    <a:pt x="21827" y="314812"/>
                    <a:pt x="0" y="262117"/>
                    <a:pt x="0" y="207171"/>
                  </a:cubicBezTo>
                  <a:lnTo>
                    <a:pt x="0" y="207171"/>
                  </a:lnTo>
                  <a:cubicBezTo>
                    <a:pt x="0" y="152226"/>
                    <a:pt x="21827" y="99531"/>
                    <a:pt x="60679" y="60679"/>
                  </a:cubicBezTo>
                  <a:cubicBezTo>
                    <a:pt x="99531" y="21827"/>
                    <a:pt x="152226" y="0"/>
                    <a:pt x="207171" y="0"/>
                  </a:cubicBezTo>
                  <a:close/>
                </a:path>
              </a:pathLst>
            </a:custGeom>
            <a:gradFill rotWithShape="1">
              <a:gsLst>
                <a:gs pos="0">
                  <a:srgbClr val="613980">
                    <a:alpha val="100000"/>
                  </a:srgbClr>
                </a:gs>
                <a:gs pos="100000">
                  <a:srgbClr val="C780FF">
                    <a:alpha val="100000"/>
                  </a:srgbClr>
                </a:gs>
              </a:gsLst>
              <a:path path="circle">
                <a:fillToRect l="50000" t="50000" r="50000" b="50000"/>
              </a:path>
            </a:gradFill>
            <a:ln w="57150" cap="rnd">
              <a:gradFill>
                <a:gsLst>
                  <a:gs pos="0">
                    <a:srgbClr val="432759">
                      <a:alpha val="100000"/>
                    </a:srgbClr>
                  </a:gs>
                  <a:gs pos="100000">
                    <a:srgbClr val="D39CFF">
                      <a:alpha val="100000"/>
                    </a:srgbClr>
                  </a:gs>
                </a:gsLst>
                <a:lin ang="5400000"/>
              </a:gradFill>
              <a:prstDash val="solid"/>
              <a:round/>
            </a:ln>
          </p:spPr>
        </p:sp>
        <p:sp>
          <p:nvSpPr>
            <p:cNvPr id="47" name="TextBox 47"/>
            <p:cNvSpPr txBox="1"/>
            <p:nvPr/>
          </p:nvSpPr>
          <p:spPr>
            <a:xfrm>
              <a:off x="0" y="-28575"/>
              <a:ext cx="464708" cy="442918"/>
            </a:xfrm>
            <a:prstGeom prst="rect">
              <a:avLst/>
            </a:prstGeom>
          </p:spPr>
          <p:txBody>
            <a:bodyPr lIns="50800" tIns="50800" rIns="50800" bIns="50800" rtlCol="0" anchor="ctr"/>
            <a:lstStyle/>
            <a:p>
              <a:pPr algn="ctr">
                <a:lnSpc>
                  <a:spcPts val="2015"/>
                </a:lnSpc>
              </a:pPr>
              <a:endParaRPr/>
            </a:p>
          </p:txBody>
        </p:sp>
      </p:grpSp>
      <p:sp>
        <p:nvSpPr>
          <p:cNvPr id="48" name="Freeform 48"/>
          <p:cNvSpPr/>
          <p:nvPr/>
        </p:nvSpPr>
        <p:spPr>
          <a:xfrm>
            <a:off x="9707042" y="8420405"/>
            <a:ext cx="734764" cy="734764"/>
          </a:xfrm>
          <a:custGeom>
            <a:avLst/>
            <a:gdLst/>
            <a:ahLst/>
            <a:cxnLst/>
            <a:rect l="l" t="t" r="r" b="b"/>
            <a:pathLst>
              <a:path w="734764" h="734764">
                <a:moveTo>
                  <a:pt x="0" y="0"/>
                </a:moveTo>
                <a:lnTo>
                  <a:pt x="734764" y="0"/>
                </a:lnTo>
                <a:lnTo>
                  <a:pt x="734764" y="734764"/>
                </a:lnTo>
                <a:lnTo>
                  <a:pt x="0" y="73476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9" name="Freeform 49"/>
          <p:cNvSpPr/>
          <p:nvPr/>
        </p:nvSpPr>
        <p:spPr>
          <a:xfrm>
            <a:off x="8321488" y="6650277"/>
            <a:ext cx="191317" cy="191317"/>
          </a:xfrm>
          <a:custGeom>
            <a:avLst/>
            <a:gdLst/>
            <a:ahLst/>
            <a:cxnLst/>
            <a:rect l="l" t="t" r="r" b="b"/>
            <a:pathLst>
              <a:path w="191317" h="191317">
                <a:moveTo>
                  <a:pt x="0" y="0"/>
                </a:moveTo>
                <a:lnTo>
                  <a:pt x="191318" y="0"/>
                </a:lnTo>
                <a:lnTo>
                  <a:pt x="191318" y="191317"/>
                </a:lnTo>
                <a:lnTo>
                  <a:pt x="0" y="1913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0" name="Freeform 50"/>
          <p:cNvSpPr/>
          <p:nvPr/>
        </p:nvSpPr>
        <p:spPr>
          <a:xfrm>
            <a:off x="17639483" y="4576011"/>
            <a:ext cx="191317" cy="191317"/>
          </a:xfrm>
          <a:custGeom>
            <a:avLst/>
            <a:gdLst/>
            <a:ahLst/>
            <a:cxnLst/>
            <a:rect l="l" t="t" r="r" b="b"/>
            <a:pathLst>
              <a:path w="191317" h="191317">
                <a:moveTo>
                  <a:pt x="0" y="0"/>
                </a:moveTo>
                <a:lnTo>
                  <a:pt x="191317" y="0"/>
                </a:lnTo>
                <a:lnTo>
                  <a:pt x="191317" y="191318"/>
                </a:lnTo>
                <a:lnTo>
                  <a:pt x="0" y="19131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1" name="Freeform 51"/>
          <p:cNvSpPr/>
          <p:nvPr/>
        </p:nvSpPr>
        <p:spPr>
          <a:xfrm>
            <a:off x="17526926" y="7454446"/>
            <a:ext cx="191317" cy="191317"/>
          </a:xfrm>
          <a:custGeom>
            <a:avLst/>
            <a:gdLst/>
            <a:ahLst/>
            <a:cxnLst/>
            <a:rect l="l" t="t" r="r" b="b"/>
            <a:pathLst>
              <a:path w="191317" h="191317">
                <a:moveTo>
                  <a:pt x="0" y="0"/>
                </a:moveTo>
                <a:lnTo>
                  <a:pt x="191317" y="0"/>
                </a:lnTo>
                <a:lnTo>
                  <a:pt x="191317" y="191317"/>
                </a:lnTo>
                <a:lnTo>
                  <a:pt x="0" y="19131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2" name="TextBox 52"/>
          <p:cNvSpPr txBox="1"/>
          <p:nvPr/>
        </p:nvSpPr>
        <p:spPr>
          <a:xfrm>
            <a:off x="1063590" y="1322215"/>
            <a:ext cx="7668204" cy="773811"/>
          </a:xfrm>
          <a:prstGeom prst="rect">
            <a:avLst/>
          </a:prstGeom>
        </p:spPr>
        <p:txBody>
          <a:bodyPr lIns="0" tIns="0" rIns="0" bIns="0" rtlCol="0" anchor="t">
            <a:spAutoFit/>
          </a:bodyPr>
          <a:lstStyle/>
          <a:p>
            <a:pPr algn="l">
              <a:lnSpc>
                <a:spcPts val="5741"/>
              </a:lnSpc>
            </a:pPr>
            <a:r>
              <a:rPr lang="en-US" sz="5799" b="1" spc="-220" dirty="0">
                <a:gradFill>
                  <a:gsLst>
                    <a:gs pos="0">
                      <a:srgbClr val="009C84">
                        <a:alpha val="100000"/>
                      </a:srgbClr>
                    </a:gs>
                    <a:gs pos="100000">
                      <a:srgbClr val="024A3D">
                        <a:alpha val="100000"/>
                      </a:srgbClr>
                    </a:gs>
                  </a:gsLst>
                  <a:path path="circle">
                    <a:fillToRect r="100000" b="100000"/>
                  </a:path>
                  <a:tileRect l="-100000" t="-100000"/>
                </a:gradFill>
                <a:latin typeface="Open Sauce Heavy"/>
                <a:ea typeface="Open Sauce Heavy"/>
                <a:cs typeface="Open Sauce Heavy"/>
                <a:sym typeface="Open Sauce Heavy"/>
              </a:rPr>
              <a:t>FUTURE OF WORK </a:t>
            </a:r>
          </a:p>
        </p:txBody>
      </p:sp>
      <p:sp>
        <p:nvSpPr>
          <p:cNvPr id="53" name="TextBox 53"/>
          <p:cNvSpPr txBox="1"/>
          <p:nvPr/>
        </p:nvSpPr>
        <p:spPr>
          <a:xfrm>
            <a:off x="10922686" y="1514425"/>
            <a:ext cx="5464174" cy="455150"/>
          </a:xfrm>
          <a:prstGeom prst="rect">
            <a:avLst/>
          </a:prstGeom>
        </p:spPr>
        <p:txBody>
          <a:bodyPr lIns="0" tIns="0" rIns="0" bIns="0" rtlCol="0" anchor="t">
            <a:spAutoFit/>
          </a:bodyPr>
          <a:lstStyle/>
          <a:p>
            <a:pPr algn="l">
              <a:lnSpc>
                <a:spcPts val="3567"/>
              </a:lnSpc>
            </a:pPr>
            <a:r>
              <a:rPr lang="en-US" sz="2548" b="1">
                <a:solidFill>
                  <a:srgbClr val="FFFFFF"/>
                </a:solidFill>
                <a:latin typeface="Poppins Semi-Bold"/>
                <a:ea typeface="Poppins Semi-Bold"/>
                <a:cs typeface="Poppins Semi-Bold"/>
                <a:sym typeface="Poppins Semi-Bold"/>
              </a:rPr>
              <a:t>Technology, AI &amp; Digital Services </a:t>
            </a:r>
          </a:p>
        </p:txBody>
      </p:sp>
      <p:sp>
        <p:nvSpPr>
          <p:cNvPr id="54" name="TextBox 54"/>
          <p:cNvSpPr txBox="1"/>
          <p:nvPr/>
        </p:nvSpPr>
        <p:spPr>
          <a:xfrm>
            <a:off x="11648949" y="3339504"/>
            <a:ext cx="3761771" cy="523668"/>
          </a:xfrm>
          <a:prstGeom prst="rect">
            <a:avLst/>
          </a:prstGeom>
        </p:spPr>
        <p:txBody>
          <a:bodyPr lIns="0" tIns="0" rIns="0" bIns="0" rtlCol="0" anchor="t">
            <a:spAutoFit/>
          </a:bodyPr>
          <a:lstStyle/>
          <a:p>
            <a:pPr algn="l">
              <a:lnSpc>
                <a:spcPts val="4180"/>
              </a:lnSpc>
            </a:pPr>
            <a:r>
              <a:rPr lang="en-US" sz="2985" b="1">
                <a:solidFill>
                  <a:srgbClr val="FFFFFF"/>
                </a:solidFill>
                <a:latin typeface="Poppins Semi-Bold"/>
                <a:ea typeface="Poppins Semi-Bold"/>
                <a:cs typeface="Poppins Semi-Bold"/>
                <a:sym typeface="Poppins Semi-Bold"/>
              </a:rPr>
              <a:t>Renewable Energy </a:t>
            </a:r>
          </a:p>
        </p:txBody>
      </p:sp>
      <p:sp>
        <p:nvSpPr>
          <p:cNvPr id="55" name="TextBox 55"/>
          <p:cNvSpPr txBox="1"/>
          <p:nvPr/>
        </p:nvSpPr>
        <p:spPr>
          <a:xfrm>
            <a:off x="11485551" y="5046938"/>
            <a:ext cx="4088568" cy="523668"/>
          </a:xfrm>
          <a:prstGeom prst="rect">
            <a:avLst/>
          </a:prstGeom>
        </p:spPr>
        <p:txBody>
          <a:bodyPr lIns="0" tIns="0" rIns="0" bIns="0" rtlCol="0" anchor="t">
            <a:spAutoFit/>
          </a:bodyPr>
          <a:lstStyle/>
          <a:p>
            <a:pPr algn="l">
              <a:lnSpc>
                <a:spcPts val="4180"/>
              </a:lnSpc>
            </a:pPr>
            <a:r>
              <a:rPr lang="en-US" sz="2985" b="1" dirty="0">
                <a:solidFill>
                  <a:srgbClr val="FFFFFF"/>
                </a:solidFill>
                <a:latin typeface="Poppins Semi-Bold"/>
                <a:ea typeface="Poppins Semi-Bold"/>
                <a:cs typeface="Poppins Semi-Bold"/>
                <a:sym typeface="Poppins Semi-Bold"/>
              </a:rPr>
              <a:t>Healthcare &amp; Biotech </a:t>
            </a:r>
          </a:p>
        </p:txBody>
      </p:sp>
      <p:sp>
        <p:nvSpPr>
          <p:cNvPr id="56" name="TextBox 56"/>
          <p:cNvSpPr txBox="1"/>
          <p:nvPr/>
        </p:nvSpPr>
        <p:spPr>
          <a:xfrm>
            <a:off x="11648949" y="6774919"/>
            <a:ext cx="3224891" cy="523668"/>
          </a:xfrm>
          <a:prstGeom prst="rect">
            <a:avLst/>
          </a:prstGeom>
        </p:spPr>
        <p:txBody>
          <a:bodyPr lIns="0" tIns="0" rIns="0" bIns="0" rtlCol="0" anchor="t">
            <a:spAutoFit/>
          </a:bodyPr>
          <a:lstStyle/>
          <a:p>
            <a:pPr algn="l">
              <a:lnSpc>
                <a:spcPts val="4180"/>
              </a:lnSpc>
            </a:pPr>
            <a:r>
              <a:rPr lang="en-US" sz="2985" b="1" dirty="0">
                <a:solidFill>
                  <a:srgbClr val="FFFFFF"/>
                </a:solidFill>
                <a:latin typeface="Poppins Semi-Bold"/>
                <a:ea typeface="Poppins Semi-Bold"/>
                <a:cs typeface="Poppins Semi-Bold"/>
                <a:sym typeface="Poppins Semi-Bold"/>
              </a:rPr>
              <a:t>Green Industries </a:t>
            </a:r>
          </a:p>
        </p:txBody>
      </p:sp>
      <p:sp>
        <p:nvSpPr>
          <p:cNvPr id="57" name="TextBox 57"/>
          <p:cNvSpPr txBox="1"/>
          <p:nvPr/>
        </p:nvSpPr>
        <p:spPr>
          <a:xfrm>
            <a:off x="10922686" y="8492868"/>
            <a:ext cx="5302386" cy="504113"/>
          </a:xfrm>
          <a:prstGeom prst="rect">
            <a:avLst/>
          </a:prstGeom>
        </p:spPr>
        <p:txBody>
          <a:bodyPr lIns="0" tIns="0" rIns="0" bIns="0" rtlCol="0" anchor="t">
            <a:spAutoFit/>
          </a:bodyPr>
          <a:lstStyle/>
          <a:p>
            <a:pPr algn="l">
              <a:lnSpc>
                <a:spcPts val="3901"/>
              </a:lnSpc>
            </a:pPr>
            <a:r>
              <a:rPr lang="en-US" sz="2787" b="1">
                <a:solidFill>
                  <a:srgbClr val="FFFFFF"/>
                </a:solidFill>
                <a:latin typeface="Poppins Semi-Bold"/>
                <a:ea typeface="Poppins Semi-Bold"/>
                <a:cs typeface="Poppins Semi-Bold"/>
                <a:sym typeface="Poppins Semi-Bold"/>
              </a:rPr>
              <a:t>Manufacturing &amp; Automation </a:t>
            </a:r>
          </a:p>
        </p:txBody>
      </p:sp>
      <p:sp>
        <p:nvSpPr>
          <p:cNvPr id="58" name="TextBox 58"/>
          <p:cNvSpPr txBox="1"/>
          <p:nvPr/>
        </p:nvSpPr>
        <p:spPr>
          <a:xfrm>
            <a:off x="1084098" y="2307377"/>
            <a:ext cx="4733579" cy="557663"/>
          </a:xfrm>
          <a:prstGeom prst="rect">
            <a:avLst/>
          </a:prstGeom>
        </p:spPr>
        <p:txBody>
          <a:bodyPr lIns="0" tIns="0" rIns="0" bIns="0" rtlCol="0" anchor="t">
            <a:spAutoFit/>
          </a:bodyPr>
          <a:lstStyle/>
          <a:p>
            <a:pPr algn="l">
              <a:lnSpc>
                <a:spcPts val="4271"/>
              </a:lnSpc>
            </a:pPr>
            <a:r>
              <a:rPr lang="en-US" sz="4315" b="1" i="1" spc="-224" dirty="0">
                <a:gradFill>
                  <a:gsLst>
                    <a:gs pos="0">
                      <a:srgbClr val="009C84">
                        <a:alpha val="100000"/>
                      </a:srgbClr>
                    </a:gs>
                    <a:gs pos="100000">
                      <a:srgbClr val="024A3D">
                        <a:alpha val="100000"/>
                      </a:srgbClr>
                    </a:gs>
                  </a:gsLst>
                  <a:path path="circle">
                    <a:fillToRect r="100000" b="100000"/>
                  </a:path>
                  <a:tileRect l="-100000" t="-100000"/>
                </a:gradFill>
                <a:latin typeface="Open Sauce Medium Italics"/>
                <a:ea typeface="Open Sauce Medium Italics"/>
                <a:cs typeface="Open Sauce Medium Italics"/>
                <a:sym typeface="Open Sauce Medium Italics"/>
              </a:rPr>
              <a:t>Emerging Demand</a:t>
            </a:r>
          </a:p>
        </p:txBody>
      </p:sp>
      <p:sp>
        <p:nvSpPr>
          <p:cNvPr id="59" name="TextBox 59"/>
          <p:cNvSpPr txBox="1"/>
          <p:nvPr/>
        </p:nvSpPr>
        <p:spPr>
          <a:xfrm>
            <a:off x="1098480" y="4253033"/>
            <a:ext cx="6453391" cy="4946094"/>
          </a:xfrm>
          <a:prstGeom prst="rect">
            <a:avLst/>
          </a:prstGeom>
        </p:spPr>
        <p:txBody>
          <a:bodyPr lIns="0" tIns="0" rIns="0" bIns="0" rtlCol="0" anchor="t">
            <a:spAutoFit/>
          </a:bodyPr>
          <a:lstStyle/>
          <a:p>
            <a:pPr algn="l">
              <a:lnSpc>
                <a:spcPts val="12864"/>
              </a:lnSpc>
            </a:pPr>
            <a:r>
              <a:rPr lang="en-US" sz="12993" b="1" spc="-675" dirty="0">
                <a:gradFill>
                  <a:gsLst>
                    <a:gs pos="0">
                      <a:srgbClr val="000000">
                        <a:alpha val="93000"/>
                      </a:srgbClr>
                    </a:gs>
                    <a:gs pos="50000">
                      <a:srgbClr val="34606B">
                        <a:alpha val="93000"/>
                      </a:srgbClr>
                    </a:gs>
                    <a:gs pos="100000">
                      <a:srgbClr val="009D8D">
                        <a:alpha val="93000"/>
                      </a:srgbClr>
                    </a:gs>
                  </a:gsLst>
                  <a:lin ang="0"/>
                </a:gradFill>
                <a:latin typeface="Open Sauce Bold"/>
                <a:ea typeface="Open Sauce Bold"/>
                <a:cs typeface="Open Sauce Bold"/>
                <a:sym typeface="Open Sauce Bold"/>
              </a:rPr>
              <a:t>Top </a:t>
            </a:r>
          </a:p>
          <a:p>
            <a:pPr algn="l">
              <a:lnSpc>
                <a:spcPts val="12864"/>
              </a:lnSpc>
            </a:pPr>
            <a:r>
              <a:rPr lang="en-US" sz="12993" b="1" spc="-675" dirty="0">
                <a:gradFill>
                  <a:gsLst>
                    <a:gs pos="0">
                      <a:srgbClr val="000000">
                        <a:alpha val="93000"/>
                      </a:srgbClr>
                    </a:gs>
                    <a:gs pos="50000">
                      <a:srgbClr val="34606B">
                        <a:alpha val="93000"/>
                      </a:srgbClr>
                    </a:gs>
                    <a:gs pos="100000">
                      <a:srgbClr val="009D8D">
                        <a:alpha val="93000"/>
                      </a:srgbClr>
                    </a:gs>
                  </a:gsLst>
                  <a:lin ang="0"/>
                </a:gradFill>
                <a:latin typeface="Open Sauce Bold"/>
                <a:ea typeface="Open Sauce Bold"/>
                <a:cs typeface="Open Sauce Bold"/>
                <a:sym typeface="Open Sauce Bold"/>
              </a:rPr>
              <a:t>Growing </a:t>
            </a:r>
          </a:p>
          <a:p>
            <a:pPr algn="l">
              <a:lnSpc>
                <a:spcPts val="12864"/>
              </a:lnSpc>
            </a:pPr>
            <a:r>
              <a:rPr lang="en-US" sz="12993" b="1" spc="-675" dirty="0">
                <a:gradFill>
                  <a:gsLst>
                    <a:gs pos="0">
                      <a:srgbClr val="000000">
                        <a:alpha val="93000"/>
                      </a:srgbClr>
                    </a:gs>
                    <a:gs pos="50000">
                      <a:srgbClr val="34606B">
                        <a:alpha val="93000"/>
                      </a:srgbClr>
                    </a:gs>
                    <a:gs pos="100000">
                      <a:srgbClr val="009D8D">
                        <a:alpha val="93000"/>
                      </a:srgbClr>
                    </a:gs>
                  </a:gsLst>
                  <a:lin ang="0"/>
                </a:gradFill>
                <a:latin typeface="Open Sauce Bold"/>
                <a:ea typeface="Open Sauce Bold"/>
                <a:cs typeface="Open Sauce Bold"/>
                <a:sym typeface="Open Sauce Bold"/>
              </a:rPr>
              <a:t>Sectors</a:t>
            </a:r>
          </a:p>
        </p:txBody>
      </p:sp>
      <p:sp>
        <p:nvSpPr>
          <p:cNvPr id="60" name="TextBox 60"/>
          <p:cNvSpPr txBox="1"/>
          <p:nvPr/>
        </p:nvSpPr>
        <p:spPr>
          <a:xfrm>
            <a:off x="7101521" y="9811827"/>
            <a:ext cx="4084959" cy="266700"/>
          </a:xfrm>
          <a:prstGeom prst="rect">
            <a:avLst/>
          </a:prstGeom>
        </p:spPr>
        <p:txBody>
          <a:bodyPr lIns="0" tIns="0" rIns="0" bIns="0" rtlCol="0" anchor="t">
            <a:spAutoFit/>
          </a:bodyPr>
          <a:lstStyle/>
          <a:p>
            <a:pPr algn="ctr">
              <a:lnSpc>
                <a:spcPts val="2100"/>
              </a:lnSpc>
              <a:spcBef>
                <a:spcPct val="0"/>
              </a:spcBef>
            </a:pPr>
            <a:r>
              <a:rPr lang="en-US" sz="1500" dirty="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500"/>
                                        <p:tgtEl>
                                          <p:spTgt spid="53"/>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par>
                                <p:cTn id="58" presetID="10" presetClass="entr" presetSubtype="0"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animEffect transition="in" filter="fade">
                                      <p:cBhvr>
                                        <p:cTn id="63" dur="500"/>
                                        <p:tgtEl>
                                          <p:spTgt spid="3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fade">
                                      <p:cBhvr>
                                        <p:cTn id="66" dur="500"/>
                                        <p:tgtEl>
                                          <p:spTgt spid="55"/>
                                        </p:tgtEl>
                                      </p:cBhvr>
                                    </p:animEffect>
                                  </p:childTnLst>
                                </p:cTn>
                              </p:par>
                              <p:par>
                                <p:cTn id="67" presetID="10" presetClass="entr" presetSubtype="0"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par>
                                <p:cTn id="70" presetID="10" presetClass="entr" presetSubtype="0"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par>
                                <p:cTn id="73" presetID="10" presetClass="entr" presetSubtype="0" fill="hold"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fade">
                                      <p:cBhvr>
                                        <p:cTn id="80" dur="500"/>
                                        <p:tgtEl>
                                          <p:spTgt spid="49"/>
                                        </p:tgtEl>
                                      </p:cBhvr>
                                    </p:animEffect>
                                  </p:childTnLst>
                                </p:cTn>
                              </p:par>
                              <p:par>
                                <p:cTn id="81" presetID="10"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par>
                                <p:cTn id="87" presetID="10"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500"/>
                                        <p:tgtEl>
                                          <p:spTgt spid="34"/>
                                        </p:tgtEl>
                                      </p:cBhvr>
                                    </p:animEffect>
                                  </p:childTnLst>
                                </p:cTn>
                              </p:par>
                              <p:par>
                                <p:cTn id="90" presetID="10" presetClass="entr" presetSubtype="0"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fade">
                                      <p:cBhvr>
                                        <p:cTn id="92" dur="500"/>
                                        <p:tgtEl>
                                          <p:spTgt spid="3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animEffect transition="in" filter="fade">
                                      <p:cBhvr>
                                        <p:cTn id="95" dur="500"/>
                                        <p:tgtEl>
                                          <p:spTgt spid="5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fade">
                                      <p:cBhvr>
                                        <p:cTn id="100" dur="500"/>
                                        <p:tgtEl>
                                          <p:spTgt spid="4"/>
                                        </p:tgtEl>
                                      </p:cBhvr>
                                    </p:animEffect>
                                  </p:childTnLst>
                                </p:cTn>
                              </p:par>
                              <p:par>
                                <p:cTn id="101" presetID="10" presetClass="entr" presetSubtype="0" fill="hold" nodeType="withEffect">
                                  <p:stCondLst>
                                    <p:cond delay="0"/>
                                  </p:stCondLst>
                                  <p:childTnLst>
                                    <p:set>
                                      <p:cBhvr>
                                        <p:cTn id="102" dur="1" fill="hold">
                                          <p:stCondLst>
                                            <p:cond delay="0"/>
                                          </p:stCondLst>
                                        </p:cTn>
                                        <p:tgtEl>
                                          <p:spTgt spid="5"/>
                                        </p:tgtEl>
                                        <p:attrNameLst>
                                          <p:attrName>style.visibility</p:attrName>
                                        </p:attrNameLst>
                                      </p:cBhvr>
                                      <p:to>
                                        <p:strVal val="visible"/>
                                      </p:to>
                                    </p:set>
                                    <p:animEffect transition="in" filter="fade">
                                      <p:cBhvr>
                                        <p:cTn id="103" dur="500"/>
                                        <p:tgtEl>
                                          <p:spTgt spid="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fade">
                                      <p:cBhvr>
                                        <p:cTn id="108" dur="500"/>
                                        <p:tgtEl>
                                          <p:spTgt spid="3"/>
                                        </p:tgtEl>
                                      </p:cBhvr>
                                    </p:animEffect>
                                  </p:childTnLst>
                                </p:cTn>
                              </p:par>
                              <p:par>
                                <p:cTn id="109" presetID="10" presetClass="entr" presetSubtype="0" fill="hold" nodeType="withEffect">
                                  <p:stCondLst>
                                    <p:cond delay="0"/>
                                  </p:stCondLst>
                                  <p:childTnLst>
                                    <p:set>
                                      <p:cBhvr>
                                        <p:cTn id="110" dur="1" fill="hold">
                                          <p:stCondLst>
                                            <p:cond delay="0"/>
                                          </p:stCondLst>
                                        </p:cTn>
                                        <p:tgtEl>
                                          <p:spTgt spid="42"/>
                                        </p:tgtEl>
                                        <p:attrNameLst>
                                          <p:attrName>style.visibility</p:attrName>
                                        </p:attrNameLst>
                                      </p:cBhvr>
                                      <p:to>
                                        <p:strVal val="visible"/>
                                      </p:to>
                                    </p:set>
                                    <p:animEffect transition="in" filter="fade">
                                      <p:cBhvr>
                                        <p:cTn id="111" dur="500"/>
                                        <p:tgtEl>
                                          <p:spTgt spid="4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7"/>
                                        </p:tgtEl>
                                        <p:attrNameLst>
                                          <p:attrName>style.visibility</p:attrName>
                                        </p:attrNameLst>
                                      </p:cBhvr>
                                      <p:to>
                                        <p:strVal val="visible"/>
                                      </p:to>
                                    </p:set>
                                    <p:animEffect transition="in" filter="fade">
                                      <p:cBhvr>
                                        <p:cTn id="114" dur="500"/>
                                        <p:tgtEl>
                                          <p:spTgt spid="57"/>
                                        </p:tgtEl>
                                      </p:cBhvr>
                                    </p:animEffect>
                                  </p:childTnLst>
                                </p:cTn>
                              </p:par>
                              <p:par>
                                <p:cTn id="115" presetID="10" presetClass="entr" presetSubtype="0" fill="hold" nodeType="with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par>
                                <p:cTn id="118" presetID="10" presetClass="entr" presetSubtype="0" fill="hold" nodeType="withEffect">
                                  <p:stCondLst>
                                    <p:cond delay="0"/>
                                  </p:stCondLst>
                                  <p:childTnLst>
                                    <p:set>
                                      <p:cBhvr>
                                        <p:cTn id="119" dur="1" fill="hold">
                                          <p:stCondLst>
                                            <p:cond delay="0"/>
                                          </p:stCondLst>
                                        </p:cTn>
                                        <p:tgtEl>
                                          <p:spTgt spid="51"/>
                                        </p:tgtEl>
                                        <p:attrNameLst>
                                          <p:attrName>style.visibility</p:attrName>
                                        </p:attrNameLst>
                                      </p:cBhvr>
                                      <p:to>
                                        <p:strVal val="visible"/>
                                      </p:to>
                                    </p:set>
                                    <p:animEffect transition="in" filter="fade">
                                      <p:cBhvr>
                                        <p:cTn id="120" dur="500"/>
                                        <p:tgtEl>
                                          <p:spTgt spid="51"/>
                                        </p:tgtEl>
                                      </p:cBhvr>
                                    </p:animEffect>
                                  </p:childTnLst>
                                </p:cTn>
                              </p:par>
                              <p:par>
                                <p:cTn id="121" presetID="10" presetClass="entr" presetSubtype="0" fill="hold" nodeType="withEffect">
                                  <p:stCondLst>
                                    <p:cond delay="0"/>
                                  </p:stCondLst>
                                  <p:childTnLst>
                                    <p:set>
                                      <p:cBhvr>
                                        <p:cTn id="122" dur="1" fill="hold">
                                          <p:stCondLst>
                                            <p:cond delay="0"/>
                                          </p:stCondLst>
                                        </p:cTn>
                                        <p:tgtEl>
                                          <p:spTgt spid="48"/>
                                        </p:tgtEl>
                                        <p:attrNameLst>
                                          <p:attrName>style.visibility</p:attrName>
                                        </p:attrNameLst>
                                      </p:cBhvr>
                                      <p:to>
                                        <p:strVal val="visible"/>
                                      </p:to>
                                    </p:set>
                                    <p:animEffect transition="in" filter="fade">
                                      <p:cBhvr>
                                        <p:cTn id="123" dur="500"/>
                                        <p:tgtEl>
                                          <p:spTgt spid="48"/>
                                        </p:tgtEl>
                                      </p:cBhvr>
                                    </p:animEffect>
                                  </p:childTnLst>
                                </p:cTn>
                              </p:par>
                              <p:par>
                                <p:cTn id="124" presetID="10" presetClass="entr" presetSubtype="0" fill="hold"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fade">
                                      <p:cBhvr>
                                        <p:cTn id="12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2" grpId="0"/>
      <p:bldP spid="53" grpId="0"/>
      <p:bldP spid="54" grpId="0"/>
      <p:bldP spid="55" grpId="0"/>
      <p:bldP spid="56" grpId="0"/>
      <p:bldP spid="57" grpId="0"/>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50000">
              <a:srgbClr val="34606B">
                <a:alpha val="100000"/>
              </a:srgbClr>
            </a:gs>
            <a:gs pos="100000">
              <a:srgbClr val="009D8D">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11740828" y="5181600"/>
            <a:ext cx="8586959" cy="8565492"/>
          </a:xfrm>
          <a:custGeom>
            <a:avLst/>
            <a:gdLst/>
            <a:ahLst/>
            <a:cxnLst/>
            <a:rect l="l" t="t" r="r" b="b"/>
            <a:pathLst>
              <a:path w="8586959" h="8565492">
                <a:moveTo>
                  <a:pt x="0" y="0"/>
                </a:moveTo>
                <a:lnTo>
                  <a:pt x="8586960" y="0"/>
                </a:lnTo>
                <a:lnTo>
                  <a:pt x="8586960" y="8565492"/>
                </a:lnTo>
                <a:lnTo>
                  <a:pt x="0" y="8565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3" name="Freeform 3"/>
          <p:cNvSpPr/>
          <p:nvPr/>
        </p:nvSpPr>
        <p:spPr>
          <a:xfrm>
            <a:off x="11500566" y="1070770"/>
            <a:ext cx="8586959" cy="8565492"/>
          </a:xfrm>
          <a:custGeom>
            <a:avLst/>
            <a:gdLst/>
            <a:ahLst/>
            <a:cxnLst/>
            <a:rect l="l" t="t" r="r" b="b"/>
            <a:pathLst>
              <a:path w="8586959" h="8565492">
                <a:moveTo>
                  <a:pt x="0" y="0"/>
                </a:moveTo>
                <a:lnTo>
                  <a:pt x="8586960" y="0"/>
                </a:lnTo>
                <a:lnTo>
                  <a:pt x="8586960" y="8565492"/>
                </a:lnTo>
                <a:lnTo>
                  <a:pt x="0" y="85654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p:cNvSpPr/>
          <p:nvPr/>
        </p:nvSpPr>
        <p:spPr>
          <a:xfrm>
            <a:off x="6562936" y="1796779"/>
            <a:ext cx="7798949" cy="7779452"/>
          </a:xfrm>
          <a:custGeom>
            <a:avLst/>
            <a:gdLst/>
            <a:ahLst/>
            <a:cxnLst/>
            <a:rect l="l" t="t" r="r" b="b"/>
            <a:pathLst>
              <a:path w="7798949" h="7779452">
                <a:moveTo>
                  <a:pt x="0" y="0"/>
                </a:moveTo>
                <a:lnTo>
                  <a:pt x="7798949" y="0"/>
                </a:lnTo>
                <a:lnTo>
                  <a:pt x="7798949" y="7779452"/>
                </a:lnTo>
                <a:lnTo>
                  <a:pt x="0" y="7779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5" name="Group 5"/>
          <p:cNvGrpSpPr/>
          <p:nvPr/>
        </p:nvGrpSpPr>
        <p:grpSpPr>
          <a:xfrm>
            <a:off x="12388586" y="1609805"/>
            <a:ext cx="5302336" cy="3533695"/>
            <a:chOff x="0" y="0"/>
            <a:chExt cx="1833138" cy="1221679"/>
          </a:xfrm>
        </p:grpSpPr>
        <p:sp>
          <p:nvSpPr>
            <p:cNvPr id="6" name="Freeform 6"/>
            <p:cNvSpPr/>
            <p:nvPr/>
          </p:nvSpPr>
          <p:spPr>
            <a:xfrm>
              <a:off x="0" y="0"/>
              <a:ext cx="1833138" cy="1221679"/>
            </a:xfrm>
            <a:custGeom>
              <a:avLst/>
              <a:gdLst/>
              <a:ahLst/>
              <a:cxnLst/>
              <a:rect l="l" t="t" r="r" b="b"/>
              <a:pathLst>
                <a:path w="1833138" h="1221679">
                  <a:moveTo>
                    <a:pt x="73005" y="0"/>
                  </a:moveTo>
                  <a:lnTo>
                    <a:pt x="1760133" y="0"/>
                  </a:lnTo>
                  <a:cubicBezTo>
                    <a:pt x="1800453" y="0"/>
                    <a:pt x="1833138" y="32685"/>
                    <a:pt x="1833138" y="73005"/>
                  </a:cubicBezTo>
                  <a:lnTo>
                    <a:pt x="1833138" y="1148674"/>
                  </a:lnTo>
                  <a:cubicBezTo>
                    <a:pt x="1833138" y="1168036"/>
                    <a:pt x="1825446" y="1186605"/>
                    <a:pt x="1811755" y="1200296"/>
                  </a:cubicBezTo>
                  <a:cubicBezTo>
                    <a:pt x="1798064" y="1213987"/>
                    <a:pt x="1779495" y="1221679"/>
                    <a:pt x="1760133" y="1221679"/>
                  </a:cubicBezTo>
                  <a:lnTo>
                    <a:pt x="73005" y="1221679"/>
                  </a:lnTo>
                  <a:cubicBezTo>
                    <a:pt x="53643" y="1221679"/>
                    <a:pt x="35074" y="1213987"/>
                    <a:pt x="21383" y="1200296"/>
                  </a:cubicBezTo>
                  <a:cubicBezTo>
                    <a:pt x="7692" y="1186605"/>
                    <a:pt x="0" y="1168036"/>
                    <a:pt x="0" y="1148674"/>
                  </a:cubicBezTo>
                  <a:lnTo>
                    <a:pt x="0" y="73005"/>
                  </a:lnTo>
                  <a:cubicBezTo>
                    <a:pt x="0" y="53643"/>
                    <a:pt x="7692" y="35074"/>
                    <a:pt x="21383" y="21383"/>
                  </a:cubicBezTo>
                  <a:cubicBezTo>
                    <a:pt x="35074" y="7692"/>
                    <a:pt x="53643" y="0"/>
                    <a:pt x="73005" y="0"/>
                  </a:cubicBezTo>
                  <a:close/>
                </a:path>
              </a:pathLst>
            </a:custGeom>
            <a:gradFill rotWithShape="1">
              <a:gsLst>
                <a:gs pos="0">
                  <a:srgbClr val="000000">
                    <a:alpha val="100000"/>
                  </a:srgbClr>
                </a:gs>
                <a:gs pos="100000">
                  <a:srgbClr val="8098FF">
                    <a:alpha val="100000"/>
                  </a:srgbClr>
                </a:gs>
              </a:gsLst>
              <a:lin ang="0"/>
            </a:gradFill>
            <a:ln w="57150" cap="rnd">
              <a:gradFill>
                <a:gsLst>
                  <a:gs pos="0">
                    <a:srgbClr val="000000">
                      <a:alpha val="100000"/>
                    </a:srgbClr>
                  </a:gs>
                  <a:gs pos="100000">
                    <a:srgbClr val="8098FF">
                      <a:alpha val="100000"/>
                    </a:srgbClr>
                  </a:gs>
                </a:gsLst>
                <a:path path="circle">
                  <a:fillToRect l="50000" t="50000" r="50000" b="50000"/>
                </a:path>
              </a:gradFill>
              <a:prstDash val="solid"/>
              <a:round/>
            </a:ln>
          </p:spPr>
        </p:sp>
        <p:sp>
          <p:nvSpPr>
            <p:cNvPr id="7" name="TextBox 7"/>
            <p:cNvSpPr txBox="1"/>
            <p:nvPr/>
          </p:nvSpPr>
          <p:spPr>
            <a:xfrm>
              <a:off x="0" y="-38100"/>
              <a:ext cx="1833138" cy="1259779"/>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932681" flipH="1" flipV="1">
            <a:off x="-3972364" y="-2101724"/>
            <a:ext cx="14220834" cy="14203058"/>
          </a:xfrm>
          <a:custGeom>
            <a:avLst/>
            <a:gdLst/>
            <a:ahLst/>
            <a:cxnLst/>
            <a:rect l="l" t="t" r="r" b="b"/>
            <a:pathLst>
              <a:path w="14220834" h="14203058">
                <a:moveTo>
                  <a:pt x="14220834" y="14203058"/>
                </a:moveTo>
                <a:lnTo>
                  <a:pt x="0" y="14203058"/>
                </a:lnTo>
                <a:lnTo>
                  <a:pt x="0" y="0"/>
                </a:lnTo>
                <a:lnTo>
                  <a:pt x="14220834" y="0"/>
                </a:lnTo>
                <a:lnTo>
                  <a:pt x="14220834" y="14203058"/>
                </a:lnTo>
                <a:close/>
              </a:path>
            </a:pathLst>
          </a:custGeom>
          <a:blipFill>
            <a:blip r:embed="rId5"/>
            <a:stretch>
              <a:fillRect/>
            </a:stretch>
          </a:blipFill>
        </p:spPr>
      </p:sp>
      <p:grpSp>
        <p:nvGrpSpPr>
          <p:cNvPr id="9" name="Group 9"/>
          <p:cNvGrpSpPr/>
          <p:nvPr/>
        </p:nvGrpSpPr>
        <p:grpSpPr>
          <a:xfrm>
            <a:off x="7482091" y="5819429"/>
            <a:ext cx="4611220" cy="3221262"/>
            <a:chOff x="0" y="0"/>
            <a:chExt cx="1833138" cy="1280576"/>
          </a:xfrm>
        </p:grpSpPr>
        <p:sp>
          <p:nvSpPr>
            <p:cNvPr id="10" name="Freeform 10"/>
            <p:cNvSpPr/>
            <p:nvPr/>
          </p:nvSpPr>
          <p:spPr>
            <a:xfrm>
              <a:off x="0" y="0"/>
              <a:ext cx="1833138" cy="1280576"/>
            </a:xfrm>
            <a:custGeom>
              <a:avLst/>
              <a:gdLst/>
              <a:ahLst/>
              <a:cxnLst/>
              <a:rect l="l" t="t" r="r" b="b"/>
              <a:pathLst>
                <a:path w="1833138" h="1280576">
                  <a:moveTo>
                    <a:pt x="83947" y="0"/>
                  </a:moveTo>
                  <a:lnTo>
                    <a:pt x="1749191" y="0"/>
                  </a:lnTo>
                  <a:cubicBezTo>
                    <a:pt x="1795554" y="0"/>
                    <a:pt x="1833138" y="37584"/>
                    <a:pt x="1833138" y="83947"/>
                  </a:cubicBezTo>
                  <a:lnTo>
                    <a:pt x="1833138" y="1196629"/>
                  </a:lnTo>
                  <a:cubicBezTo>
                    <a:pt x="1833138" y="1242992"/>
                    <a:pt x="1795554" y="1280576"/>
                    <a:pt x="1749191" y="1280576"/>
                  </a:cubicBezTo>
                  <a:lnTo>
                    <a:pt x="83947" y="1280576"/>
                  </a:lnTo>
                  <a:cubicBezTo>
                    <a:pt x="37584" y="1280576"/>
                    <a:pt x="0" y="1242992"/>
                    <a:pt x="0" y="1196629"/>
                  </a:cubicBezTo>
                  <a:lnTo>
                    <a:pt x="0" y="83947"/>
                  </a:lnTo>
                  <a:cubicBezTo>
                    <a:pt x="0" y="37584"/>
                    <a:pt x="37584" y="0"/>
                    <a:pt x="83947" y="0"/>
                  </a:cubicBezTo>
                  <a:close/>
                </a:path>
              </a:pathLst>
            </a:custGeom>
            <a:ln w="57150" cap="rnd">
              <a:gradFill>
                <a:gsLst>
                  <a:gs pos="0">
                    <a:srgbClr val="D3FFFA">
                      <a:alpha val="100000"/>
                    </a:srgbClr>
                  </a:gs>
                  <a:gs pos="50000">
                    <a:srgbClr val="92CABD">
                      <a:alpha val="100000"/>
                    </a:srgbClr>
                  </a:gs>
                  <a:gs pos="100000">
                    <a:srgbClr val="3DE4C8">
                      <a:alpha val="100000"/>
                    </a:srgbClr>
                  </a:gs>
                </a:gsLst>
                <a:path path="circle">
                  <a:fillToRect r="100000" b="100000"/>
                </a:path>
                <a:tileRect l="-100000" t="-100000"/>
              </a:gradFill>
              <a:prstDash val="dash"/>
              <a:round/>
            </a:ln>
          </p:spPr>
        </p:sp>
        <p:sp>
          <p:nvSpPr>
            <p:cNvPr id="11" name="TextBox 11"/>
            <p:cNvSpPr txBox="1"/>
            <p:nvPr/>
          </p:nvSpPr>
          <p:spPr>
            <a:xfrm>
              <a:off x="0" y="-38100"/>
              <a:ext cx="1833138" cy="1318676"/>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7482091" y="2888975"/>
            <a:ext cx="4611220" cy="2600322"/>
            <a:chOff x="0" y="0"/>
            <a:chExt cx="1833138" cy="1033728"/>
          </a:xfrm>
        </p:grpSpPr>
        <p:sp>
          <p:nvSpPr>
            <p:cNvPr id="13" name="Freeform 13"/>
            <p:cNvSpPr/>
            <p:nvPr/>
          </p:nvSpPr>
          <p:spPr>
            <a:xfrm>
              <a:off x="0" y="0"/>
              <a:ext cx="1833138" cy="1033728"/>
            </a:xfrm>
            <a:custGeom>
              <a:avLst/>
              <a:gdLst/>
              <a:ahLst/>
              <a:cxnLst/>
              <a:rect l="l" t="t" r="r" b="b"/>
              <a:pathLst>
                <a:path w="1833138" h="1033728">
                  <a:moveTo>
                    <a:pt x="83947" y="0"/>
                  </a:moveTo>
                  <a:lnTo>
                    <a:pt x="1749191" y="0"/>
                  </a:lnTo>
                  <a:cubicBezTo>
                    <a:pt x="1795554" y="0"/>
                    <a:pt x="1833138" y="37584"/>
                    <a:pt x="1833138" y="83947"/>
                  </a:cubicBezTo>
                  <a:lnTo>
                    <a:pt x="1833138" y="949782"/>
                  </a:lnTo>
                  <a:cubicBezTo>
                    <a:pt x="1833138" y="996144"/>
                    <a:pt x="1795554" y="1033728"/>
                    <a:pt x="1749191" y="1033728"/>
                  </a:cubicBezTo>
                  <a:lnTo>
                    <a:pt x="83947" y="1033728"/>
                  </a:lnTo>
                  <a:cubicBezTo>
                    <a:pt x="37584" y="1033728"/>
                    <a:pt x="0" y="996144"/>
                    <a:pt x="0" y="949782"/>
                  </a:cubicBezTo>
                  <a:lnTo>
                    <a:pt x="0" y="83947"/>
                  </a:lnTo>
                  <a:cubicBezTo>
                    <a:pt x="0" y="37584"/>
                    <a:pt x="37584" y="0"/>
                    <a:pt x="83947" y="0"/>
                  </a:cubicBezTo>
                  <a:close/>
                </a:path>
              </a:pathLst>
            </a:custGeom>
            <a:gradFill rotWithShape="1">
              <a:gsLst>
                <a:gs pos="0">
                  <a:srgbClr val="000000">
                    <a:alpha val="100000"/>
                  </a:srgbClr>
                </a:gs>
                <a:gs pos="100000">
                  <a:srgbClr val="33ADCD">
                    <a:alpha val="100000"/>
                  </a:srgbClr>
                </a:gs>
              </a:gsLst>
              <a:lin ang="0"/>
            </a:gradFill>
            <a:ln w="57150" cap="rnd">
              <a:gradFill>
                <a:gsLst>
                  <a:gs pos="0">
                    <a:srgbClr val="000000">
                      <a:alpha val="100000"/>
                    </a:srgbClr>
                  </a:gs>
                  <a:gs pos="100000">
                    <a:srgbClr val="33ADCD">
                      <a:alpha val="100000"/>
                    </a:srgbClr>
                  </a:gs>
                </a:gsLst>
                <a:path path="circle">
                  <a:fillToRect l="50000" t="50000" r="50000" b="50000"/>
                </a:path>
              </a:gradFill>
              <a:prstDash val="solid"/>
              <a:round/>
            </a:ln>
          </p:spPr>
        </p:sp>
        <p:sp>
          <p:nvSpPr>
            <p:cNvPr id="14" name="TextBox 14"/>
            <p:cNvSpPr txBox="1"/>
            <p:nvPr/>
          </p:nvSpPr>
          <p:spPr>
            <a:xfrm>
              <a:off x="0" y="-38100"/>
              <a:ext cx="1833138" cy="1071828"/>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a:off x="9112992" y="2487884"/>
            <a:ext cx="1349419" cy="802181"/>
            <a:chOff x="0" y="0"/>
            <a:chExt cx="587225" cy="349084"/>
          </a:xfrm>
        </p:grpSpPr>
        <p:sp>
          <p:nvSpPr>
            <p:cNvPr id="16" name="Freeform 16"/>
            <p:cNvSpPr/>
            <p:nvPr/>
          </p:nvSpPr>
          <p:spPr>
            <a:xfrm>
              <a:off x="0" y="0"/>
              <a:ext cx="587225" cy="349084"/>
            </a:xfrm>
            <a:custGeom>
              <a:avLst/>
              <a:gdLst/>
              <a:ahLst/>
              <a:cxnLst/>
              <a:rect l="l" t="t" r="r" b="b"/>
              <a:pathLst>
                <a:path w="587225" h="349084">
                  <a:moveTo>
                    <a:pt x="174542" y="0"/>
                  </a:moveTo>
                  <a:lnTo>
                    <a:pt x="412683" y="0"/>
                  </a:lnTo>
                  <a:cubicBezTo>
                    <a:pt x="509080" y="0"/>
                    <a:pt x="587225" y="78145"/>
                    <a:pt x="587225" y="174542"/>
                  </a:cubicBezTo>
                  <a:lnTo>
                    <a:pt x="587225" y="174542"/>
                  </a:lnTo>
                  <a:cubicBezTo>
                    <a:pt x="587225" y="220833"/>
                    <a:pt x="568836" y="265229"/>
                    <a:pt x="536103" y="297962"/>
                  </a:cubicBezTo>
                  <a:cubicBezTo>
                    <a:pt x="503370" y="330695"/>
                    <a:pt x="458974" y="349084"/>
                    <a:pt x="412683" y="349084"/>
                  </a:cubicBezTo>
                  <a:lnTo>
                    <a:pt x="174542" y="349084"/>
                  </a:lnTo>
                  <a:cubicBezTo>
                    <a:pt x="128251" y="349084"/>
                    <a:pt x="83855" y="330695"/>
                    <a:pt x="51122" y="297962"/>
                  </a:cubicBezTo>
                  <a:cubicBezTo>
                    <a:pt x="18389" y="265229"/>
                    <a:pt x="0" y="220833"/>
                    <a:pt x="0" y="174542"/>
                  </a:cubicBezTo>
                  <a:lnTo>
                    <a:pt x="0" y="174542"/>
                  </a:lnTo>
                  <a:cubicBezTo>
                    <a:pt x="0" y="128251"/>
                    <a:pt x="18389" y="83855"/>
                    <a:pt x="51122" y="51122"/>
                  </a:cubicBezTo>
                  <a:cubicBezTo>
                    <a:pt x="83855" y="18389"/>
                    <a:pt x="128251" y="0"/>
                    <a:pt x="174542" y="0"/>
                  </a:cubicBezTo>
                  <a:close/>
                </a:path>
              </a:pathLst>
            </a:custGeom>
            <a:gradFill rotWithShape="1">
              <a:gsLst>
                <a:gs pos="0">
                  <a:srgbClr val="000000">
                    <a:alpha val="100000"/>
                  </a:srgbClr>
                </a:gs>
                <a:gs pos="100000">
                  <a:srgbClr val="33ADCD">
                    <a:alpha val="100000"/>
                  </a:srgbClr>
                </a:gs>
              </a:gsLst>
              <a:path path="circle">
                <a:fillToRect l="50000" t="50000" r="50000" b="50000"/>
              </a:path>
            </a:gradFill>
            <a:ln w="57150" cap="rnd">
              <a:gradFill>
                <a:gsLst>
                  <a:gs pos="0">
                    <a:srgbClr val="000000">
                      <a:alpha val="100000"/>
                    </a:srgbClr>
                  </a:gs>
                  <a:gs pos="100000">
                    <a:srgbClr val="33ADCD">
                      <a:alpha val="100000"/>
                    </a:srgbClr>
                  </a:gs>
                </a:gsLst>
                <a:lin ang="0"/>
              </a:gradFill>
              <a:prstDash val="solid"/>
              <a:round/>
            </a:ln>
          </p:spPr>
        </p:sp>
        <p:sp>
          <p:nvSpPr>
            <p:cNvPr id="17" name="TextBox 17"/>
            <p:cNvSpPr txBox="1"/>
            <p:nvPr/>
          </p:nvSpPr>
          <p:spPr>
            <a:xfrm>
              <a:off x="0" y="-38100"/>
              <a:ext cx="587225" cy="387184"/>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rot="-10800000">
            <a:off x="12387383" y="5724605"/>
            <a:ext cx="5302336" cy="3533695"/>
            <a:chOff x="0" y="0"/>
            <a:chExt cx="1833138" cy="1221679"/>
          </a:xfrm>
        </p:grpSpPr>
        <p:sp>
          <p:nvSpPr>
            <p:cNvPr id="19" name="Freeform 19"/>
            <p:cNvSpPr/>
            <p:nvPr/>
          </p:nvSpPr>
          <p:spPr>
            <a:xfrm>
              <a:off x="0" y="0"/>
              <a:ext cx="1833138" cy="1221679"/>
            </a:xfrm>
            <a:custGeom>
              <a:avLst/>
              <a:gdLst/>
              <a:ahLst/>
              <a:cxnLst/>
              <a:rect l="l" t="t" r="r" b="b"/>
              <a:pathLst>
                <a:path w="1833138" h="1221679">
                  <a:moveTo>
                    <a:pt x="73005" y="0"/>
                  </a:moveTo>
                  <a:lnTo>
                    <a:pt x="1760133" y="0"/>
                  </a:lnTo>
                  <a:cubicBezTo>
                    <a:pt x="1800453" y="0"/>
                    <a:pt x="1833138" y="32685"/>
                    <a:pt x="1833138" y="73005"/>
                  </a:cubicBezTo>
                  <a:lnTo>
                    <a:pt x="1833138" y="1148674"/>
                  </a:lnTo>
                  <a:cubicBezTo>
                    <a:pt x="1833138" y="1168036"/>
                    <a:pt x="1825446" y="1186605"/>
                    <a:pt x="1811755" y="1200296"/>
                  </a:cubicBezTo>
                  <a:cubicBezTo>
                    <a:pt x="1798064" y="1213987"/>
                    <a:pt x="1779495" y="1221679"/>
                    <a:pt x="1760133" y="1221679"/>
                  </a:cubicBezTo>
                  <a:lnTo>
                    <a:pt x="73005" y="1221679"/>
                  </a:lnTo>
                  <a:cubicBezTo>
                    <a:pt x="53643" y="1221679"/>
                    <a:pt x="35074" y="1213987"/>
                    <a:pt x="21383" y="1200296"/>
                  </a:cubicBezTo>
                  <a:cubicBezTo>
                    <a:pt x="7692" y="1186605"/>
                    <a:pt x="0" y="1168036"/>
                    <a:pt x="0" y="1148674"/>
                  </a:cubicBezTo>
                  <a:lnTo>
                    <a:pt x="0" y="73005"/>
                  </a:lnTo>
                  <a:cubicBezTo>
                    <a:pt x="0" y="53643"/>
                    <a:pt x="7692" y="35074"/>
                    <a:pt x="21383" y="21383"/>
                  </a:cubicBezTo>
                  <a:cubicBezTo>
                    <a:pt x="35074" y="7692"/>
                    <a:pt x="53643" y="0"/>
                    <a:pt x="73005" y="0"/>
                  </a:cubicBezTo>
                  <a:close/>
                </a:path>
              </a:pathLst>
            </a:custGeom>
            <a:gradFill rotWithShape="1">
              <a:gsLst>
                <a:gs pos="0">
                  <a:srgbClr val="000000">
                    <a:alpha val="100000"/>
                  </a:srgbClr>
                </a:gs>
                <a:gs pos="100000">
                  <a:srgbClr val="80FFDD">
                    <a:alpha val="100000"/>
                  </a:srgbClr>
                </a:gs>
              </a:gsLst>
              <a:lin ang="0"/>
            </a:gradFill>
            <a:ln w="57150" cap="rnd">
              <a:gradFill>
                <a:gsLst>
                  <a:gs pos="0">
                    <a:srgbClr val="000000">
                      <a:alpha val="100000"/>
                    </a:srgbClr>
                  </a:gs>
                  <a:gs pos="100000">
                    <a:srgbClr val="80FFDD">
                      <a:alpha val="100000"/>
                    </a:srgbClr>
                  </a:gs>
                </a:gsLst>
                <a:path path="circle">
                  <a:fillToRect l="50000" t="50000" r="50000" b="50000"/>
                </a:path>
              </a:gradFill>
              <a:prstDash val="solid"/>
              <a:round/>
            </a:ln>
          </p:spPr>
        </p:sp>
        <p:sp>
          <p:nvSpPr>
            <p:cNvPr id="20" name="TextBox 20"/>
            <p:cNvSpPr txBox="1"/>
            <p:nvPr/>
          </p:nvSpPr>
          <p:spPr>
            <a:xfrm>
              <a:off x="0" y="-38100"/>
              <a:ext cx="1833138" cy="1259779"/>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4365045" y="1208714"/>
            <a:ext cx="1349419" cy="802181"/>
            <a:chOff x="0" y="0"/>
            <a:chExt cx="587225" cy="349084"/>
          </a:xfrm>
        </p:grpSpPr>
        <p:sp>
          <p:nvSpPr>
            <p:cNvPr id="22" name="Freeform 22"/>
            <p:cNvSpPr/>
            <p:nvPr/>
          </p:nvSpPr>
          <p:spPr>
            <a:xfrm>
              <a:off x="0" y="0"/>
              <a:ext cx="587225" cy="349084"/>
            </a:xfrm>
            <a:custGeom>
              <a:avLst/>
              <a:gdLst/>
              <a:ahLst/>
              <a:cxnLst/>
              <a:rect l="l" t="t" r="r" b="b"/>
              <a:pathLst>
                <a:path w="587225" h="349084">
                  <a:moveTo>
                    <a:pt x="174542" y="0"/>
                  </a:moveTo>
                  <a:lnTo>
                    <a:pt x="412683" y="0"/>
                  </a:lnTo>
                  <a:cubicBezTo>
                    <a:pt x="509080" y="0"/>
                    <a:pt x="587225" y="78145"/>
                    <a:pt x="587225" y="174542"/>
                  </a:cubicBezTo>
                  <a:lnTo>
                    <a:pt x="587225" y="174542"/>
                  </a:lnTo>
                  <a:cubicBezTo>
                    <a:pt x="587225" y="220833"/>
                    <a:pt x="568836" y="265229"/>
                    <a:pt x="536103" y="297962"/>
                  </a:cubicBezTo>
                  <a:cubicBezTo>
                    <a:pt x="503370" y="330695"/>
                    <a:pt x="458974" y="349084"/>
                    <a:pt x="412683" y="349084"/>
                  </a:cubicBezTo>
                  <a:lnTo>
                    <a:pt x="174542" y="349084"/>
                  </a:lnTo>
                  <a:cubicBezTo>
                    <a:pt x="128251" y="349084"/>
                    <a:pt x="83855" y="330695"/>
                    <a:pt x="51122" y="297962"/>
                  </a:cubicBezTo>
                  <a:cubicBezTo>
                    <a:pt x="18389" y="265229"/>
                    <a:pt x="0" y="220833"/>
                    <a:pt x="0" y="174542"/>
                  </a:cubicBezTo>
                  <a:lnTo>
                    <a:pt x="0" y="174542"/>
                  </a:lnTo>
                  <a:cubicBezTo>
                    <a:pt x="0" y="128251"/>
                    <a:pt x="18389" y="83855"/>
                    <a:pt x="51122" y="51122"/>
                  </a:cubicBezTo>
                  <a:cubicBezTo>
                    <a:pt x="83855" y="18389"/>
                    <a:pt x="128251" y="0"/>
                    <a:pt x="174542" y="0"/>
                  </a:cubicBezTo>
                  <a:close/>
                </a:path>
              </a:pathLst>
            </a:custGeom>
            <a:gradFill rotWithShape="1">
              <a:gsLst>
                <a:gs pos="0">
                  <a:srgbClr val="000000">
                    <a:alpha val="100000"/>
                  </a:srgbClr>
                </a:gs>
                <a:gs pos="100000">
                  <a:srgbClr val="8098FF">
                    <a:alpha val="100000"/>
                  </a:srgbClr>
                </a:gs>
              </a:gsLst>
              <a:path path="circle">
                <a:fillToRect l="50000" t="50000" r="50000" b="50000"/>
              </a:path>
            </a:gradFill>
            <a:ln w="57150" cap="rnd">
              <a:gradFill>
                <a:gsLst>
                  <a:gs pos="0">
                    <a:srgbClr val="000000">
                      <a:alpha val="100000"/>
                    </a:srgbClr>
                  </a:gs>
                  <a:gs pos="100000">
                    <a:srgbClr val="8098FF">
                      <a:alpha val="100000"/>
                    </a:srgbClr>
                  </a:gs>
                </a:gsLst>
                <a:lin ang="0"/>
              </a:gradFill>
              <a:prstDash val="solid"/>
              <a:round/>
            </a:ln>
          </p:spPr>
        </p:sp>
        <p:sp>
          <p:nvSpPr>
            <p:cNvPr id="23" name="TextBox 23"/>
            <p:cNvSpPr txBox="1"/>
            <p:nvPr/>
          </p:nvSpPr>
          <p:spPr>
            <a:xfrm>
              <a:off x="0" y="-38100"/>
              <a:ext cx="587225" cy="387184"/>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14363842" y="5353516"/>
            <a:ext cx="1349419" cy="802181"/>
            <a:chOff x="0" y="0"/>
            <a:chExt cx="587225" cy="349084"/>
          </a:xfrm>
        </p:grpSpPr>
        <p:sp>
          <p:nvSpPr>
            <p:cNvPr id="25" name="Freeform 25"/>
            <p:cNvSpPr/>
            <p:nvPr/>
          </p:nvSpPr>
          <p:spPr>
            <a:xfrm>
              <a:off x="0" y="0"/>
              <a:ext cx="587225" cy="349084"/>
            </a:xfrm>
            <a:custGeom>
              <a:avLst/>
              <a:gdLst/>
              <a:ahLst/>
              <a:cxnLst/>
              <a:rect l="l" t="t" r="r" b="b"/>
              <a:pathLst>
                <a:path w="587225" h="349084">
                  <a:moveTo>
                    <a:pt x="174542" y="0"/>
                  </a:moveTo>
                  <a:lnTo>
                    <a:pt x="412683" y="0"/>
                  </a:lnTo>
                  <a:cubicBezTo>
                    <a:pt x="509080" y="0"/>
                    <a:pt x="587225" y="78145"/>
                    <a:pt x="587225" y="174542"/>
                  </a:cubicBezTo>
                  <a:lnTo>
                    <a:pt x="587225" y="174542"/>
                  </a:lnTo>
                  <a:cubicBezTo>
                    <a:pt x="587225" y="220833"/>
                    <a:pt x="568836" y="265229"/>
                    <a:pt x="536103" y="297962"/>
                  </a:cubicBezTo>
                  <a:cubicBezTo>
                    <a:pt x="503370" y="330695"/>
                    <a:pt x="458974" y="349084"/>
                    <a:pt x="412683" y="349084"/>
                  </a:cubicBezTo>
                  <a:lnTo>
                    <a:pt x="174542" y="349084"/>
                  </a:lnTo>
                  <a:cubicBezTo>
                    <a:pt x="128251" y="349084"/>
                    <a:pt x="83855" y="330695"/>
                    <a:pt x="51122" y="297962"/>
                  </a:cubicBezTo>
                  <a:cubicBezTo>
                    <a:pt x="18389" y="265229"/>
                    <a:pt x="0" y="220833"/>
                    <a:pt x="0" y="174542"/>
                  </a:cubicBezTo>
                  <a:lnTo>
                    <a:pt x="0" y="174542"/>
                  </a:lnTo>
                  <a:cubicBezTo>
                    <a:pt x="0" y="128251"/>
                    <a:pt x="18389" y="83855"/>
                    <a:pt x="51122" y="51122"/>
                  </a:cubicBezTo>
                  <a:cubicBezTo>
                    <a:pt x="83855" y="18389"/>
                    <a:pt x="128251" y="0"/>
                    <a:pt x="174542" y="0"/>
                  </a:cubicBezTo>
                  <a:close/>
                </a:path>
              </a:pathLst>
            </a:custGeom>
            <a:gradFill rotWithShape="1">
              <a:gsLst>
                <a:gs pos="0">
                  <a:srgbClr val="000000">
                    <a:alpha val="100000"/>
                  </a:srgbClr>
                </a:gs>
                <a:gs pos="100000">
                  <a:srgbClr val="80FFDD">
                    <a:alpha val="100000"/>
                  </a:srgbClr>
                </a:gs>
              </a:gsLst>
              <a:path path="circle">
                <a:fillToRect l="50000" t="50000" r="50000" b="50000"/>
              </a:path>
            </a:gradFill>
            <a:ln w="57150" cap="rnd">
              <a:gradFill>
                <a:gsLst>
                  <a:gs pos="0">
                    <a:srgbClr val="000000">
                      <a:alpha val="100000"/>
                    </a:srgbClr>
                  </a:gs>
                  <a:gs pos="100000">
                    <a:srgbClr val="80FFDD">
                      <a:alpha val="100000"/>
                    </a:srgbClr>
                  </a:gs>
                </a:gsLst>
                <a:lin ang="0"/>
              </a:gradFill>
              <a:prstDash val="solid"/>
              <a:round/>
            </a:ln>
          </p:spPr>
        </p:sp>
        <p:sp>
          <p:nvSpPr>
            <p:cNvPr id="26" name="TextBox 26"/>
            <p:cNvSpPr txBox="1"/>
            <p:nvPr/>
          </p:nvSpPr>
          <p:spPr>
            <a:xfrm>
              <a:off x="0" y="-38100"/>
              <a:ext cx="587225" cy="387184"/>
            </a:xfrm>
            <a:prstGeom prst="rect">
              <a:avLst/>
            </a:prstGeom>
          </p:spPr>
          <p:txBody>
            <a:bodyPr lIns="50800" tIns="50800" rIns="50800" bIns="50800" rtlCol="0" anchor="ctr"/>
            <a:lstStyle/>
            <a:p>
              <a:pPr algn="ctr">
                <a:lnSpc>
                  <a:spcPts val="2659"/>
                </a:lnSpc>
              </a:pPr>
              <a:endParaRPr/>
            </a:p>
          </p:txBody>
        </p:sp>
      </p:grpSp>
      <p:sp>
        <p:nvSpPr>
          <p:cNvPr id="27" name="TextBox 27"/>
          <p:cNvSpPr txBox="1"/>
          <p:nvPr/>
        </p:nvSpPr>
        <p:spPr>
          <a:xfrm>
            <a:off x="1084098" y="2307377"/>
            <a:ext cx="4733579" cy="557663"/>
          </a:xfrm>
          <a:prstGeom prst="rect">
            <a:avLst/>
          </a:prstGeom>
        </p:spPr>
        <p:txBody>
          <a:bodyPr lIns="0" tIns="0" rIns="0" bIns="0" rtlCol="0" anchor="t">
            <a:spAutoFit/>
          </a:bodyPr>
          <a:lstStyle/>
          <a:p>
            <a:pPr algn="l">
              <a:lnSpc>
                <a:spcPts val="4271"/>
              </a:lnSpc>
            </a:pPr>
            <a:r>
              <a:rPr lang="en-US" sz="4315" b="1" i="1" spc="-224" dirty="0">
                <a:gradFill>
                  <a:gsLst>
                    <a:gs pos="0">
                      <a:srgbClr val="FFFFFF">
                        <a:alpha val="100000"/>
                      </a:srgbClr>
                    </a:gs>
                    <a:gs pos="100000">
                      <a:srgbClr val="FFFFFF">
                        <a:alpha val="100000"/>
                      </a:srgbClr>
                    </a:gs>
                  </a:gsLst>
                  <a:path path="circle">
                    <a:fillToRect l="50000" t="50000" r="50000" b="50000"/>
                  </a:path>
                </a:gradFill>
                <a:latin typeface="Open Sauce Medium Italics"/>
                <a:ea typeface="Open Sauce Medium Italics"/>
                <a:cs typeface="Open Sauce Medium Italics"/>
                <a:sym typeface="Open Sauce Medium Italics"/>
              </a:rPr>
              <a:t>Emerging Demand</a:t>
            </a:r>
          </a:p>
        </p:txBody>
      </p:sp>
      <p:sp>
        <p:nvSpPr>
          <p:cNvPr id="28" name="TextBox 28"/>
          <p:cNvSpPr txBox="1"/>
          <p:nvPr/>
        </p:nvSpPr>
        <p:spPr>
          <a:xfrm>
            <a:off x="1028700" y="5872908"/>
            <a:ext cx="6453391" cy="3346924"/>
          </a:xfrm>
          <a:prstGeom prst="rect">
            <a:avLst/>
          </a:prstGeom>
        </p:spPr>
        <p:txBody>
          <a:bodyPr lIns="0" tIns="0" rIns="0" bIns="0" rtlCol="0" anchor="t">
            <a:spAutoFit/>
          </a:bodyPr>
          <a:lstStyle/>
          <a:p>
            <a:pPr algn="l">
              <a:lnSpc>
                <a:spcPts val="12864"/>
              </a:lnSpc>
            </a:pPr>
            <a:r>
              <a:rPr lang="en-US" sz="12993" b="1" spc="-675" dirty="0">
                <a:solidFill>
                  <a:srgbClr val="FFFFFF"/>
                </a:solidFill>
                <a:latin typeface="Open Sauce Bold"/>
                <a:ea typeface="Open Sauce Bold"/>
                <a:cs typeface="Open Sauce Bold"/>
                <a:sym typeface="Open Sauce Bold"/>
              </a:rPr>
              <a:t>Key Drivers </a:t>
            </a:r>
          </a:p>
        </p:txBody>
      </p:sp>
      <p:sp>
        <p:nvSpPr>
          <p:cNvPr id="29" name="TextBox 29"/>
          <p:cNvSpPr txBox="1"/>
          <p:nvPr/>
        </p:nvSpPr>
        <p:spPr>
          <a:xfrm>
            <a:off x="12932581" y="2364059"/>
            <a:ext cx="4214346" cy="1938383"/>
          </a:xfrm>
          <a:prstGeom prst="rect">
            <a:avLst/>
          </a:prstGeom>
        </p:spPr>
        <p:txBody>
          <a:bodyPr lIns="0" tIns="0" rIns="0" bIns="0" rtlCol="0" anchor="t">
            <a:spAutoFit/>
          </a:bodyPr>
          <a:lstStyle/>
          <a:p>
            <a:pPr algn="ctr">
              <a:lnSpc>
                <a:spcPts val="7609"/>
              </a:lnSpc>
            </a:pPr>
            <a:r>
              <a:rPr lang="en-US" sz="5435" b="1">
                <a:gradFill>
                  <a:gsLst>
                    <a:gs pos="0">
                      <a:srgbClr val="FFFFFF">
                        <a:alpha val="100000"/>
                      </a:srgbClr>
                    </a:gs>
                    <a:gs pos="100000">
                      <a:srgbClr val="FFFFFF">
                        <a:alpha val="100000"/>
                      </a:srgbClr>
                    </a:gs>
                  </a:gsLst>
                  <a:path path="circle">
                    <a:fillToRect l="50000" t="50000" r="50000" b="50000"/>
                  </a:path>
                </a:gradFill>
                <a:latin typeface="Poppins Semi-Bold"/>
                <a:ea typeface="Poppins Semi-Bold"/>
                <a:cs typeface="Poppins Semi-Bold"/>
                <a:sym typeface="Poppins Semi-Bold"/>
              </a:rPr>
              <a:t>AI and Automation</a:t>
            </a:r>
          </a:p>
        </p:txBody>
      </p:sp>
      <p:sp>
        <p:nvSpPr>
          <p:cNvPr id="30" name="TextBox 30"/>
          <p:cNvSpPr txBox="1"/>
          <p:nvPr/>
        </p:nvSpPr>
        <p:spPr>
          <a:xfrm>
            <a:off x="12931378" y="6534716"/>
            <a:ext cx="4214346" cy="1938383"/>
          </a:xfrm>
          <a:prstGeom prst="rect">
            <a:avLst/>
          </a:prstGeom>
        </p:spPr>
        <p:txBody>
          <a:bodyPr lIns="0" tIns="0" rIns="0" bIns="0" rtlCol="0" anchor="t">
            <a:spAutoFit/>
          </a:bodyPr>
          <a:lstStyle/>
          <a:p>
            <a:pPr algn="ctr">
              <a:lnSpc>
                <a:spcPts val="7609"/>
              </a:lnSpc>
            </a:pPr>
            <a:r>
              <a:rPr lang="en-US" sz="5435" b="1">
                <a:gradFill>
                  <a:gsLst>
                    <a:gs pos="0">
                      <a:srgbClr val="FFFFFF">
                        <a:alpha val="100000"/>
                      </a:srgbClr>
                    </a:gs>
                    <a:gs pos="100000">
                      <a:srgbClr val="FFFFFF">
                        <a:alpha val="100000"/>
                      </a:srgbClr>
                    </a:gs>
                  </a:gsLst>
                  <a:path path="circle">
                    <a:fillToRect l="50000" t="50000" r="50000" b="50000"/>
                  </a:path>
                </a:gradFill>
                <a:latin typeface="Poppins Semi-Bold"/>
                <a:ea typeface="Poppins Semi-Bold"/>
                <a:cs typeface="Poppins Semi-Bold"/>
                <a:sym typeface="Poppins Semi-Bold"/>
              </a:rPr>
              <a:t>Green Transition</a:t>
            </a:r>
          </a:p>
        </p:txBody>
      </p:sp>
      <p:sp>
        <p:nvSpPr>
          <p:cNvPr id="31" name="TextBox 31"/>
          <p:cNvSpPr txBox="1"/>
          <p:nvPr/>
        </p:nvSpPr>
        <p:spPr>
          <a:xfrm>
            <a:off x="7825049" y="3749978"/>
            <a:ext cx="3925304" cy="790743"/>
          </a:xfrm>
          <a:prstGeom prst="rect">
            <a:avLst/>
          </a:prstGeom>
        </p:spPr>
        <p:txBody>
          <a:bodyPr lIns="0" tIns="0" rIns="0" bIns="0" rtlCol="0" anchor="t">
            <a:spAutoFit/>
          </a:bodyPr>
          <a:lstStyle/>
          <a:p>
            <a:pPr algn="ctr">
              <a:lnSpc>
                <a:spcPts val="6159"/>
              </a:lnSpc>
            </a:pPr>
            <a:r>
              <a:rPr lang="en-US" sz="4399" b="1">
                <a:gradFill>
                  <a:gsLst>
                    <a:gs pos="0">
                      <a:srgbClr val="FFFFFF">
                        <a:alpha val="100000"/>
                      </a:srgbClr>
                    </a:gs>
                    <a:gs pos="100000">
                      <a:srgbClr val="FFFFFF">
                        <a:alpha val="100000"/>
                      </a:srgbClr>
                    </a:gs>
                  </a:gsLst>
                  <a:path path="circle">
                    <a:fillToRect l="50000" t="50000" r="50000" b="50000"/>
                  </a:path>
                </a:gradFill>
                <a:latin typeface="Poppins Semi-Bold"/>
                <a:ea typeface="Poppins Semi-Bold"/>
                <a:cs typeface="Poppins Semi-Bold"/>
                <a:sym typeface="Poppins Semi-Bold"/>
              </a:rPr>
              <a:t>Digitalization</a:t>
            </a:r>
          </a:p>
        </p:txBody>
      </p:sp>
      <p:sp>
        <p:nvSpPr>
          <p:cNvPr id="32" name="TextBox 32"/>
          <p:cNvSpPr txBox="1"/>
          <p:nvPr/>
        </p:nvSpPr>
        <p:spPr>
          <a:xfrm>
            <a:off x="14822364" y="1257300"/>
            <a:ext cx="434780" cy="635394"/>
          </a:xfrm>
          <a:prstGeom prst="rect">
            <a:avLst/>
          </a:prstGeom>
        </p:spPr>
        <p:txBody>
          <a:bodyPr lIns="0" tIns="0" rIns="0" bIns="0" rtlCol="0" anchor="t">
            <a:spAutoFit/>
          </a:bodyPr>
          <a:lstStyle/>
          <a:p>
            <a:pPr algn="ctr">
              <a:lnSpc>
                <a:spcPts val="4900"/>
              </a:lnSpc>
            </a:pPr>
            <a:r>
              <a:rPr lang="en-US" sz="3500" b="1" dirty="0">
                <a:gradFill>
                  <a:gsLst>
                    <a:gs pos="0">
                      <a:srgbClr val="FFFFFF">
                        <a:alpha val="100000"/>
                      </a:srgbClr>
                    </a:gs>
                    <a:gs pos="100000">
                      <a:srgbClr val="FFFFFF">
                        <a:alpha val="100000"/>
                      </a:srgbClr>
                    </a:gs>
                  </a:gsLst>
                  <a:path path="circle">
                    <a:fillToRect l="50000" t="50000" r="50000" b="50000"/>
                  </a:path>
                </a:gradFill>
                <a:latin typeface="Poppins Semi-Bold"/>
                <a:ea typeface="Poppins Semi-Bold"/>
                <a:cs typeface="Poppins Semi-Bold"/>
                <a:sym typeface="Poppins Semi-Bold"/>
              </a:rPr>
              <a:t>1</a:t>
            </a:r>
          </a:p>
        </p:txBody>
      </p:sp>
      <p:sp>
        <p:nvSpPr>
          <p:cNvPr id="33" name="TextBox 33"/>
          <p:cNvSpPr txBox="1"/>
          <p:nvPr/>
        </p:nvSpPr>
        <p:spPr>
          <a:xfrm>
            <a:off x="9549734" y="2552700"/>
            <a:ext cx="475935" cy="635000"/>
          </a:xfrm>
          <a:prstGeom prst="rect">
            <a:avLst/>
          </a:prstGeom>
        </p:spPr>
        <p:txBody>
          <a:bodyPr lIns="0" tIns="0" rIns="0" bIns="0" rtlCol="0" anchor="t">
            <a:spAutoFit/>
          </a:bodyPr>
          <a:lstStyle/>
          <a:p>
            <a:pPr algn="ctr">
              <a:lnSpc>
                <a:spcPts val="4900"/>
              </a:lnSpc>
            </a:pPr>
            <a:r>
              <a:rPr lang="en-US" sz="3500" b="1" dirty="0">
                <a:gradFill>
                  <a:gsLst>
                    <a:gs pos="0">
                      <a:srgbClr val="FFFFFF">
                        <a:alpha val="100000"/>
                      </a:srgbClr>
                    </a:gs>
                    <a:gs pos="100000">
                      <a:srgbClr val="FFFFFF">
                        <a:alpha val="100000"/>
                      </a:srgbClr>
                    </a:gs>
                  </a:gsLst>
                  <a:path path="circle">
                    <a:fillToRect l="50000" t="50000" r="50000" b="50000"/>
                  </a:path>
                </a:gradFill>
                <a:latin typeface="Poppins Semi-Bold"/>
                <a:ea typeface="Poppins Semi-Bold"/>
                <a:cs typeface="Poppins Semi-Bold"/>
                <a:sym typeface="Poppins Semi-Bold"/>
              </a:rPr>
              <a:t>2</a:t>
            </a:r>
          </a:p>
        </p:txBody>
      </p:sp>
      <p:sp>
        <p:nvSpPr>
          <p:cNvPr id="34" name="TextBox 34"/>
          <p:cNvSpPr txBox="1"/>
          <p:nvPr/>
        </p:nvSpPr>
        <p:spPr>
          <a:xfrm>
            <a:off x="14821161" y="5448300"/>
            <a:ext cx="434780" cy="635394"/>
          </a:xfrm>
          <a:prstGeom prst="rect">
            <a:avLst/>
          </a:prstGeom>
        </p:spPr>
        <p:txBody>
          <a:bodyPr lIns="0" tIns="0" rIns="0" bIns="0" rtlCol="0" anchor="t">
            <a:spAutoFit/>
          </a:bodyPr>
          <a:lstStyle/>
          <a:p>
            <a:pPr algn="ctr">
              <a:lnSpc>
                <a:spcPts val="4900"/>
              </a:lnSpc>
            </a:pPr>
            <a:r>
              <a:rPr lang="en-US" sz="3500" b="1" dirty="0">
                <a:gradFill>
                  <a:gsLst>
                    <a:gs pos="0">
                      <a:srgbClr val="FFFFFF">
                        <a:alpha val="100000"/>
                      </a:srgbClr>
                    </a:gs>
                    <a:gs pos="100000">
                      <a:srgbClr val="FFFFFF">
                        <a:alpha val="100000"/>
                      </a:srgbClr>
                    </a:gs>
                  </a:gsLst>
                  <a:path path="circle">
                    <a:fillToRect l="50000" t="50000" r="50000" b="50000"/>
                  </a:path>
                </a:gradFill>
                <a:latin typeface="Poppins Semi-Bold"/>
                <a:ea typeface="Poppins Semi-Bold"/>
                <a:cs typeface="Poppins Semi-Bold"/>
                <a:sym typeface="Poppins Semi-Bold"/>
              </a:rPr>
              <a:t>3</a:t>
            </a:r>
          </a:p>
        </p:txBody>
      </p:sp>
      <p:sp>
        <p:nvSpPr>
          <p:cNvPr id="35" name="TextBox 35"/>
          <p:cNvSpPr txBox="1"/>
          <p:nvPr/>
        </p:nvSpPr>
        <p:spPr>
          <a:xfrm>
            <a:off x="7683881" y="6528856"/>
            <a:ext cx="4207640" cy="1887094"/>
          </a:xfrm>
          <a:prstGeom prst="rect">
            <a:avLst/>
          </a:prstGeom>
        </p:spPr>
        <p:txBody>
          <a:bodyPr lIns="0" tIns="0" rIns="0" bIns="0" rtlCol="0" anchor="t">
            <a:spAutoFit/>
          </a:bodyPr>
          <a:lstStyle/>
          <a:p>
            <a:pPr algn="ctr">
              <a:lnSpc>
                <a:spcPts val="3009"/>
              </a:lnSpc>
            </a:pPr>
            <a:r>
              <a:rPr lang="en-US" sz="2149">
                <a:solidFill>
                  <a:srgbClr val="FFFFFF"/>
                </a:solidFill>
                <a:latin typeface="Open Sauce"/>
                <a:ea typeface="Open Sauce"/>
                <a:cs typeface="Open Sauce"/>
                <a:sym typeface="Open Sauce"/>
              </a:rPr>
              <a:t>37 out of 44 respondents indicated that they do not feel ready for the </a:t>
            </a:r>
            <a:r>
              <a:rPr lang="en-US" sz="2149" b="1" i="1">
                <a:solidFill>
                  <a:srgbClr val="FFFFFF"/>
                </a:solidFill>
                <a:latin typeface="Open Sauce Bold Italics"/>
                <a:ea typeface="Open Sauce Bold Italics"/>
                <a:cs typeface="Open Sauce Bold Italics"/>
                <a:sym typeface="Open Sauce Bold Italics"/>
              </a:rPr>
              <a:t>Future of Work</a:t>
            </a:r>
            <a:r>
              <a:rPr lang="en-US" sz="2149">
                <a:solidFill>
                  <a:srgbClr val="FFFFFF"/>
                </a:solidFill>
                <a:latin typeface="Open Sauce"/>
                <a:ea typeface="Open Sauce"/>
                <a:cs typeface="Open Sauce"/>
                <a:sym typeface="Open Sauce"/>
              </a:rPr>
              <a:t>, while only 7 countries </a:t>
            </a:r>
          </a:p>
          <a:p>
            <a:pPr algn="ctr">
              <a:lnSpc>
                <a:spcPts val="3009"/>
              </a:lnSpc>
            </a:pPr>
            <a:r>
              <a:rPr lang="en-US" sz="2149">
                <a:solidFill>
                  <a:srgbClr val="FFFFFF"/>
                </a:solidFill>
                <a:latin typeface="Open Sauce"/>
                <a:ea typeface="Open Sauce"/>
                <a:cs typeface="Open Sauce"/>
                <a:sym typeface="Open Sauce"/>
              </a:rPr>
              <a:t>reported readiness.</a:t>
            </a:r>
          </a:p>
        </p:txBody>
      </p:sp>
      <p:sp>
        <p:nvSpPr>
          <p:cNvPr id="36" name="TextBox 36"/>
          <p:cNvSpPr txBox="1"/>
          <p:nvPr/>
        </p:nvSpPr>
        <p:spPr>
          <a:xfrm>
            <a:off x="7505030" y="9811827"/>
            <a:ext cx="3296989" cy="527837"/>
          </a:xfrm>
          <a:prstGeom prst="rect">
            <a:avLst/>
          </a:prstGeom>
        </p:spPr>
        <p:txBody>
          <a:bodyPr lIns="0" tIns="0" rIns="0" bIns="0" rtlCol="0" anchor="t">
            <a:spAutoFit/>
          </a:bodyPr>
          <a:lstStyle/>
          <a:p>
            <a:pPr algn="ctr">
              <a:lnSpc>
                <a:spcPts val="2100"/>
              </a:lnSpc>
              <a:spcBef>
                <a:spcPct val="0"/>
              </a:spcBef>
            </a:pPr>
            <a:r>
              <a:rPr lang="en-US" sz="1500" dirty="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sp>
        <p:nvSpPr>
          <p:cNvPr id="37" name="TextBox 37"/>
          <p:cNvSpPr txBox="1"/>
          <p:nvPr/>
        </p:nvSpPr>
        <p:spPr>
          <a:xfrm>
            <a:off x="1063590" y="1322215"/>
            <a:ext cx="7668204" cy="773811"/>
          </a:xfrm>
          <a:prstGeom prst="rect">
            <a:avLst/>
          </a:prstGeom>
        </p:spPr>
        <p:txBody>
          <a:bodyPr lIns="0" tIns="0" rIns="0" bIns="0" rtlCol="0" anchor="t">
            <a:spAutoFit/>
          </a:bodyPr>
          <a:lstStyle/>
          <a:p>
            <a:pPr algn="l">
              <a:lnSpc>
                <a:spcPts val="5741"/>
              </a:lnSpc>
            </a:pPr>
            <a:r>
              <a:rPr lang="en-US" sz="5799" b="1" spc="-220" dirty="0">
                <a:solidFill>
                  <a:srgbClr val="FFFFFF"/>
                </a:solidFill>
                <a:latin typeface="Open Sauce Heavy"/>
                <a:ea typeface="Open Sauce Heavy"/>
                <a:cs typeface="Open Sauce Heavy"/>
                <a:sym typeface="Open Sauce Heavy"/>
              </a:rPr>
              <a:t>FUTURE OF WORK </a:t>
            </a:r>
          </a:p>
        </p:txBody>
      </p:sp>
      <p:sp>
        <p:nvSpPr>
          <p:cNvPr id="38" name="TextBox 38"/>
          <p:cNvSpPr txBox="1"/>
          <p:nvPr/>
        </p:nvSpPr>
        <p:spPr>
          <a:xfrm>
            <a:off x="6986795" y="9811827"/>
            <a:ext cx="4314409" cy="266700"/>
          </a:xfrm>
          <a:prstGeom prst="rect">
            <a:avLst/>
          </a:prstGeom>
        </p:spPr>
        <p:txBody>
          <a:bodyPr lIns="0" tIns="0" rIns="0" bIns="0" rtlCol="0" anchor="t">
            <a:spAutoFit/>
          </a:bodyPr>
          <a:lstStyle/>
          <a:p>
            <a:pPr algn="ctr">
              <a:lnSpc>
                <a:spcPts val="2100"/>
              </a:lnSpc>
              <a:spcBef>
                <a:spcPct val="0"/>
              </a:spcBef>
            </a:pPr>
            <a:r>
              <a:rPr lang="en-US" sz="1500" dirty="0">
                <a:solidFill>
                  <a:srgbClr val="FFFFFF">
                    <a:alpha val="40000"/>
                  </a:srgbClr>
                </a:solidFill>
                <a:latin typeface="Helvetica Now Display"/>
                <a:ea typeface="Helvetica Now Display"/>
                <a:cs typeface="Helvetica Now Display"/>
                <a:sym typeface="Helvetica Now Display"/>
              </a:rPr>
              <a:t>© OIC Labour Centre.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par>
                                <p:cTn id="58" presetID="10"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fade">
                                      <p:cBhvr>
                                        <p:cTn id="66" dur="500"/>
                                        <p:tgtEl>
                                          <p:spTgt spid="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500"/>
                                        <p:tgtEl>
                                          <p:spTgt spid="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7" grpId="0"/>
      <p:bldP spid="28" grpId="0"/>
      <p:bldP spid="29" grpId="0"/>
      <p:bldP spid="30" grpId="0"/>
      <p:bldP spid="31" grpId="0"/>
      <p:bldP spid="32" grpId="0"/>
      <p:bldP spid="33" grpId="0"/>
      <p:bldP spid="34" grpId="0"/>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Freeform 2">
            <a:extLst>
              <a:ext uri="{FF2B5EF4-FFF2-40B4-BE49-F238E27FC236}">
                <a16:creationId xmlns:a16="http://schemas.microsoft.com/office/drawing/2014/main" id="{B1217427-CCC1-48EC-A69C-20E2AC9D6E81}"/>
              </a:ext>
            </a:extLst>
          </p:cNvPr>
          <p:cNvSpPr/>
          <p:nvPr/>
        </p:nvSpPr>
        <p:spPr>
          <a:xfrm rot="-7705605" flipH="1" flipV="1">
            <a:off x="8075315" y="-1671963"/>
            <a:ext cx="14220834" cy="14203058"/>
          </a:xfrm>
          <a:custGeom>
            <a:avLst/>
            <a:gdLst/>
            <a:ahLst/>
            <a:cxnLst/>
            <a:rect l="l" t="t" r="r" b="b"/>
            <a:pathLst>
              <a:path w="14220834" h="14203058">
                <a:moveTo>
                  <a:pt x="14220834" y="14203058"/>
                </a:moveTo>
                <a:lnTo>
                  <a:pt x="0" y="14203058"/>
                </a:lnTo>
                <a:lnTo>
                  <a:pt x="0" y="0"/>
                </a:lnTo>
                <a:lnTo>
                  <a:pt x="14220834" y="0"/>
                </a:lnTo>
                <a:lnTo>
                  <a:pt x="14220834" y="14203058"/>
                </a:lnTo>
                <a:close/>
              </a:path>
            </a:pathLst>
          </a:custGeom>
          <a:blipFill>
            <a:blip r:embed="rId2"/>
            <a:stretch>
              <a:fillRect/>
            </a:stretch>
          </a:blipFill>
        </p:spPr>
      </p:sp>
      <p:sp>
        <p:nvSpPr>
          <p:cNvPr id="84" name="Freeform 3">
            <a:extLst>
              <a:ext uri="{FF2B5EF4-FFF2-40B4-BE49-F238E27FC236}">
                <a16:creationId xmlns:a16="http://schemas.microsoft.com/office/drawing/2014/main" id="{A5EAE59C-4436-4C46-BF9D-2C5F2F727130}"/>
              </a:ext>
            </a:extLst>
          </p:cNvPr>
          <p:cNvSpPr/>
          <p:nvPr/>
        </p:nvSpPr>
        <p:spPr>
          <a:xfrm rot="807114" flipV="1">
            <a:off x="12128755" y="8293992"/>
            <a:ext cx="4894448" cy="739312"/>
          </a:xfrm>
          <a:custGeom>
            <a:avLst/>
            <a:gdLst/>
            <a:ahLst/>
            <a:cxnLst/>
            <a:rect l="l" t="t" r="r" b="b"/>
            <a:pathLst>
              <a:path w="4894448" h="739312">
                <a:moveTo>
                  <a:pt x="0" y="739312"/>
                </a:moveTo>
                <a:lnTo>
                  <a:pt x="4894448" y="739312"/>
                </a:lnTo>
                <a:lnTo>
                  <a:pt x="4894448" y="0"/>
                </a:lnTo>
                <a:lnTo>
                  <a:pt x="0" y="0"/>
                </a:lnTo>
                <a:lnTo>
                  <a:pt x="0" y="739312"/>
                </a:lnTo>
                <a:close/>
              </a:path>
            </a:pathLst>
          </a:custGeom>
          <a:blipFill>
            <a:blip r:embed="rId3">
              <a:alphaModFix amt="84000"/>
            </a:blip>
            <a:stretch>
              <a:fillRect t="-5031" b="-5031"/>
            </a:stretch>
          </a:blipFill>
        </p:spPr>
      </p:sp>
      <p:grpSp>
        <p:nvGrpSpPr>
          <p:cNvPr id="85" name="Group 20">
            <a:extLst>
              <a:ext uri="{FF2B5EF4-FFF2-40B4-BE49-F238E27FC236}">
                <a16:creationId xmlns:a16="http://schemas.microsoft.com/office/drawing/2014/main" id="{7BB44E5D-DB1D-44C8-9803-18FA01213357}"/>
              </a:ext>
            </a:extLst>
          </p:cNvPr>
          <p:cNvGrpSpPr/>
          <p:nvPr/>
        </p:nvGrpSpPr>
        <p:grpSpPr>
          <a:xfrm rot="-5400000">
            <a:off x="11819933" y="4255813"/>
            <a:ext cx="5518918" cy="4114612"/>
            <a:chOff x="0" y="0"/>
            <a:chExt cx="1279583" cy="953989"/>
          </a:xfrm>
        </p:grpSpPr>
        <p:sp>
          <p:nvSpPr>
            <p:cNvPr id="86" name="Freeform 21">
              <a:extLst>
                <a:ext uri="{FF2B5EF4-FFF2-40B4-BE49-F238E27FC236}">
                  <a16:creationId xmlns:a16="http://schemas.microsoft.com/office/drawing/2014/main" id="{3656DA7A-192A-4D72-80DA-3523070DB78D}"/>
                </a:ext>
              </a:extLst>
            </p:cNvPr>
            <p:cNvSpPr/>
            <p:nvPr/>
          </p:nvSpPr>
          <p:spPr>
            <a:xfrm>
              <a:off x="12831" y="0"/>
              <a:ext cx="1253920" cy="953989"/>
            </a:xfrm>
            <a:custGeom>
              <a:avLst/>
              <a:gdLst/>
              <a:ahLst/>
              <a:cxnLst/>
              <a:rect l="l" t="t" r="r" b="b"/>
              <a:pathLst>
                <a:path w="1253920" h="953989">
                  <a:moveTo>
                    <a:pt x="257703" y="0"/>
                  </a:moveTo>
                  <a:lnTo>
                    <a:pt x="996217" y="0"/>
                  </a:lnTo>
                  <a:cubicBezTo>
                    <a:pt x="1035482" y="0"/>
                    <a:pt x="1069400" y="27454"/>
                    <a:pt x="1077579" y="65857"/>
                  </a:cubicBezTo>
                  <a:lnTo>
                    <a:pt x="1252724" y="888132"/>
                  </a:lnTo>
                  <a:cubicBezTo>
                    <a:pt x="1256151" y="904219"/>
                    <a:pt x="1252129" y="920993"/>
                    <a:pt x="1241781" y="933777"/>
                  </a:cubicBezTo>
                  <a:cubicBezTo>
                    <a:pt x="1231433" y="946561"/>
                    <a:pt x="1215865" y="953989"/>
                    <a:pt x="1199417" y="953989"/>
                  </a:cubicBezTo>
                  <a:lnTo>
                    <a:pt x="54503" y="953989"/>
                  </a:lnTo>
                  <a:cubicBezTo>
                    <a:pt x="38056" y="953989"/>
                    <a:pt x="22488" y="946561"/>
                    <a:pt x="12140" y="933777"/>
                  </a:cubicBezTo>
                  <a:cubicBezTo>
                    <a:pt x="1791" y="920993"/>
                    <a:pt x="-2230" y="904219"/>
                    <a:pt x="1197" y="888132"/>
                  </a:cubicBezTo>
                  <a:lnTo>
                    <a:pt x="176341" y="65857"/>
                  </a:lnTo>
                  <a:cubicBezTo>
                    <a:pt x="184521" y="27454"/>
                    <a:pt x="218439" y="0"/>
                    <a:pt x="257703" y="0"/>
                  </a:cubicBezTo>
                  <a:close/>
                </a:path>
              </a:pathLst>
            </a:custGeom>
            <a:solidFill>
              <a:srgbClr val="005A86"/>
            </a:solidFill>
          </p:spPr>
        </p:sp>
        <p:sp>
          <p:nvSpPr>
            <p:cNvPr id="87" name="TextBox 22">
              <a:extLst>
                <a:ext uri="{FF2B5EF4-FFF2-40B4-BE49-F238E27FC236}">
                  <a16:creationId xmlns:a16="http://schemas.microsoft.com/office/drawing/2014/main" id="{97BB3F36-11B3-4720-B676-2D11F50932ED}"/>
                </a:ext>
              </a:extLst>
            </p:cNvPr>
            <p:cNvSpPr txBox="1"/>
            <p:nvPr/>
          </p:nvSpPr>
          <p:spPr>
            <a:xfrm>
              <a:off x="127000" y="-38100"/>
              <a:ext cx="1025583" cy="992089"/>
            </a:xfrm>
            <a:prstGeom prst="rect">
              <a:avLst/>
            </a:prstGeom>
          </p:spPr>
          <p:txBody>
            <a:bodyPr lIns="50800" tIns="50800" rIns="50800" bIns="50800" rtlCol="0" anchor="ctr"/>
            <a:lstStyle/>
            <a:p>
              <a:pPr algn="ctr">
                <a:lnSpc>
                  <a:spcPts val="2659"/>
                </a:lnSpc>
              </a:pPr>
              <a:endParaRPr/>
            </a:p>
          </p:txBody>
        </p:sp>
      </p:grpSp>
      <p:sp>
        <p:nvSpPr>
          <p:cNvPr id="88" name="Freeform 23">
            <a:extLst>
              <a:ext uri="{FF2B5EF4-FFF2-40B4-BE49-F238E27FC236}">
                <a16:creationId xmlns:a16="http://schemas.microsoft.com/office/drawing/2014/main" id="{5E0BFB9A-D24A-4766-A3C5-7CD6CAC95B7C}"/>
              </a:ext>
            </a:extLst>
          </p:cNvPr>
          <p:cNvSpPr/>
          <p:nvPr/>
        </p:nvSpPr>
        <p:spPr>
          <a:xfrm>
            <a:off x="14445680" y="4437183"/>
            <a:ext cx="1453294" cy="1453294"/>
          </a:xfrm>
          <a:custGeom>
            <a:avLst/>
            <a:gdLst/>
            <a:ahLst/>
            <a:cxnLst/>
            <a:rect l="l" t="t" r="r" b="b"/>
            <a:pathLst>
              <a:path w="1453294" h="1453294">
                <a:moveTo>
                  <a:pt x="0" y="0"/>
                </a:moveTo>
                <a:lnTo>
                  <a:pt x="1453294" y="0"/>
                </a:lnTo>
                <a:lnTo>
                  <a:pt x="1453294" y="1453295"/>
                </a:lnTo>
                <a:lnTo>
                  <a:pt x="0" y="1453295"/>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sp>
      <p:sp>
        <p:nvSpPr>
          <p:cNvPr id="89" name="Freeform 36">
            <a:extLst>
              <a:ext uri="{FF2B5EF4-FFF2-40B4-BE49-F238E27FC236}">
                <a16:creationId xmlns:a16="http://schemas.microsoft.com/office/drawing/2014/main" id="{0722BBAF-C4CC-45A7-B30C-18DB5DC1240E}"/>
              </a:ext>
            </a:extLst>
          </p:cNvPr>
          <p:cNvSpPr/>
          <p:nvPr/>
        </p:nvSpPr>
        <p:spPr>
          <a:xfrm rot="-2700000">
            <a:off x="14635037" y="4504055"/>
            <a:ext cx="1300500" cy="1300500"/>
          </a:xfrm>
          <a:custGeom>
            <a:avLst/>
            <a:gdLst/>
            <a:ahLst/>
            <a:cxnLst/>
            <a:rect l="l" t="t" r="r" b="b"/>
            <a:pathLst>
              <a:path w="1300500" h="1300500">
                <a:moveTo>
                  <a:pt x="0" y="0"/>
                </a:moveTo>
                <a:lnTo>
                  <a:pt x="1300500" y="0"/>
                </a:lnTo>
                <a:lnTo>
                  <a:pt x="1300500" y="1300501"/>
                </a:lnTo>
                <a:lnTo>
                  <a:pt x="0" y="1300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0" name="Freeform 44">
            <a:extLst>
              <a:ext uri="{FF2B5EF4-FFF2-40B4-BE49-F238E27FC236}">
                <a16:creationId xmlns:a16="http://schemas.microsoft.com/office/drawing/2014/main" id="{5A7A5BCB-E6E4-44D6-954C-9FFD9DB2BF0C}"/>
              </a:ext>
            </a:extLst>
          </p:cNvPr>
          <p:cNvSpPr/>
          <p:nvPr/>
        </p:nvSpPr>
        <p:spPr>
          <a:xfrm>
            <a:off x="14878519" y="4833782"/>
            <a:ext cx="614426" cy="629373"/>
          </a:xfrm>
          <a:custGeom>
            <a:avLst/>
            <a:gdLst/>
            <a:ahLst/>
            <a:cxnLst/>
            <a:rect l="l" t="t" r="r" b="b"/>
            <a:pathLst>
              <a:path w="614426" h="629373">
                <a:moveTo>
                  <a:pt x="0" y="0"/>
                </a:moveTo>
                <a:lnTo>
                  <a:pt x="614425" y="0"/>
                </a:lnTo>
                <a:lnTo>
                  <a:pt x="614425" y="629373"/>
                </a:lnTo>
                <a:lnTo>
                  <a:pt x="0" y="6293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1" name="TextBox 49">
            <a:extLst>
              <a:ext uri="{FF2B5EF4-FFF2-40B4-BE49-F238E27FC236}">
                <a16:creationId xmlns:a16="http://schemas.microsoft.com/office/drawing/2014/main" id="{A5D2733E-C9FD-4575-B130-AF101C44847F}"/>
              </a:ext>
            </a:extLst>
          </p:cNvPr>
          <p:cNvSpPr txBox="1"/>
          <p:nvPr/>
        </p:nvSpPr>
        <p:spPr>
          <a:xfrm>
            <a:off x="14018877" y="5928136"/>
            <a:ext cx="2467058" cy="1831086"/>
          </a:xfrm>
          <a:prstGeom prst="rect">
            <a:avLst/>
          </a:prstGeom>
        </p:spPr>
        <p:txBody>
          <a:bodyPr lIns="0" tIns="0" rIns="0" bIns="0" rtlCol="0" anchor="t">
            <a:spAutoFit/>
          </a:bodyPr>
          <a:lstStyle/>
          <a:p>
            <a:pPr algn="ctr">
              <a:lnSpc>
                <a:spcPts val="5022"/>
              </a:lnSpc>
            </a:pPr>
            <a:r>
              <a:rPr lang="en-US" sz="2700">
                <a:solidFill>
                  <a:srgbClr val="FFFFFF"/>
                </a:solidFill>
                <a:latin typeface="Open Sauce"/>
                <a:ea typeface="Open Sauce"/>
                <a:cs typeface="Open Sauce"/>
                <a:sym typeface="Open Sauce"/>
              </a:rPr>
              <a:t>Promoting STEM Education</a:t>
            </a:r>
          </a:p>
        </p:txBody>
      </p:sp>
      <p:sp>
        <p:nvSpPr>
          <p:cNvPr id="75" name="Freeform 4">
            <a:extLst>
              <a:ext uri="{FF2B5EF4-FFF2-40B4-BE49-F238E27FC236}">
                <a16:creationId xmlns:a16="http://schemas.microsoft.com/office/drawing/2014/main" id="{BAC72EED-0194-460A-89B1-ABC41879F02A}"/>
              </a:ext>
            </a:extLst>
          </p:cNvPr>
          <p:cNvSpPr/>
          <p:nvPr/>
        </p:nvSpPr>
        <p:spPr>
          <a:xfrm rot="807114" flipV="1">
            <a:off x="9711095" y="8218916"/>
            <a:ext cx="4894448" cy="739312"/>
          </a:xfrm>
          <a:custGeom>
            <a:avLst/>
            <a:gdLst/>
            <a:ahLst/>
            <a:cxnLst/>
            <a:rect l="l" t="t" r="r" b="b"/>
            <a:pathLst>
              <a:path w="4894448" h="739312">
                <a:moveTo>
                  <a:pt x="0" y="739312"/>
                </a:moveTo>
                <a:lnTo>
                  <a:pt x="4894448" y="739312"/>
                </a:lnTo>
                <a:lnTo>
                  <a:pt x="4894448" y="0"/>
                </a:lnTo>
                <a:lnTo>
                  <a:pt x="0" y="0"/>
                </a:lnTo>
                <a:lnTo>
                  <a:pt x="0" y="739312"/>
                </a:lnTo>
                <a:close/>
              </a:path>
            </a:pathLst>
          </a:custGeom>
          <a:blipFill>
            <a:blip r:embed="rId3">
              <a:alphaModFix amt="84000"/>
            </a:blip>
            <a:stretch>
              <a:fillRect t="-5031" b="-5031"/>
            </a:stretch>
          </a:blipFill>
        </p:spPr>
      </p:sp>
      <p:grpSp>
        <p:nvGrpSpPr>
          <p:cNvPr id="76" name="Group 25">
            <a:extLst>
              <a:ext uri="{FF2B5EF4-FFF2-40B4-BE49-F238E27FC236}">
                <a16:creationId xmlns:a16="http://schemas.microsoft.com/office/drawing/2014/main" id="{FD43840A-0C1D-4859-BC9D-CA511F3D4AEF}"/>
              </a:ext>
            </a:extLst>
          </p:cNvPr>
          <p:cNvGrpSpPr/>
          <p:nvPr/>
        </p:nvGrpSpPr>
        <p:grpSpPr>
          <a:xfrm rot="-5400000">
            <a:off x="9265022" y="4370381"/>
            <a:ext cx="5292559" cy="3992553"/>
            <a:chOff x="0" y="0"/>
            <a:chExt cx="1227100" cy="925689"/>
          </a:xfrm>
        </p:grpSpPr>
        <p:sp>
          <p:nvSpPr>
            <p:cNvPr id="77" name="Freeform 26">
              <a:extLst>
                <a:ext uri="{FF2B5EF4-FFF2-40B4-BE49-F238E27FC236}">
                  <a16:creationId xmlns:a16="http://schemas.microsoft.com/office/drawing/2014/main" id="{5D1A22E6-7A21-4716-B43A-BCA166DC19DC}"/>
                </a:ext>
              </a:extLst>
            </p:cNvPr>
            <p:cNvSpPr/>
            <p:nvPr/>
          </p:nvSpPr>
          <p:spPr>
            <a:xfrm>
              <a:off x="13741" y="0"/>
              <a:ext cx="1199619" cy="925689"/>
            </a:xfrm>
            <a:custGeom>
              <a:avLst/>
              <a:gdLst/>
              <a:ahLst/>
              <a:cxnLst/>
              <a:rect l="l" t="t" r="r" b="b"/>
              <a:pathLst>
                <a:path w="1199619" h="925689">
                  <a:moveTo>
                    <a:pt x="259673" y="0"/>
                  </a:moveTo>
                  <a:lnTo>
                    <a:pt x="939945" y="0"/>
                  </a:lnTo>
                  <a:cubicBezTo>
                    <a:pt x="980947" y="0"/>
                    <a:pt x="1016423" y="28533"/>
                    <a:pt x="1025214" y="68581"/>
                  </a:cubicBezTo>
                  <a:lnTo>
                    <a:pt x="1198305" y="857108"/>
                  </a:lnTo>
                  <a:cubicBezTo>
                    <a:pt x="1201972" y="873814"/>
                    <a:pt x="1197870" y="891282"/>
                    <a:pt x="1187151" y="904609"/>
                  </a:cubicBezTo>
                  <a:cubicBezTo>
                    <a:pt x="1176431" y="917937"/>
                    <a:pt x="1160249" y="925689"/>
                    <a:pt x="1143145" y="925689"/>
                  </a:cubicBezTo>
                  <a:lnTo>
                    <a:pt x="56473" y="925689"/>
                  </a:lnTo>
                  <a:cubicBezTo>
                    <a:pt x="39369" y="925689"/>
                    <a:pt x="23187" y="917937"/>
                    <a:pt x="12467" y="904609"/>
                  </a:cubicBezTo>
                  <a:cubicBezTo>
                    <a:pt x="1748" y="891282"/>
                    <a:pt x="-2354" y="873814"/>
                    <a:pt x="1313" y="857108"/>
                  </a:cubicBezTo>
                  <a:lnTo>
                    <a:pt x="174405" y="68581"/>
                  </a:lnTo>
                  <a:cubicBezTo>
                    <a:pt x="183196" y="28533"/>
                    <a:pt x="218672" y="0"/>
                    <a:pt x="259673" y="0"/>
                  </a:cubicBezTo>
                  <a:close/>
                </a:path>
              </a:pathLst>
            </a:custGeom>
            <a:solidFill>
              <a:srgbClr val="007A86"/>
            </a:solidFill>
          </p:spPr>
        </p:sp>
        <p:sp>
          <p:nvSpPr>
            <p:cNvPr id="78" name="TextBox 27">
              <a:extLst>
                <a:ext uri="{FF2B5EF4-FFF2-40B4-BE49-F238E27FC236}">
                  <a16:creationId xmlns:a16="http://schemas.microsoft.com/office/drawing/2014/main" id="{D2A32AEF-750C-4A33-BBD0-A8A765295793}"/>
                </a:ext>
              </a:extLst>
            </p:cNvPr>
            <p:cNvSpPr txBox="1"/>
            <p:nvPr/>
          </p:nvSpPr>
          <p:spPr>
            <a:xfrm>
              <a:off x="127000" y="-38100"/>
              <a:ext cx="973100" cy="963789"/>
            </a:xfrm>
            <a:prstGeom prst="rect">
              <a:avLst/>
            </a:prstGeom>
          </p:spPr>
          <p:txBody>
            <a:bodyPr lIns="50800" tIns="50800" rIns="50800" bIns="50800" rtlCol="0" anchor="ctr"/>
            <a:lstStyle/>
            <a:p>
              <a:pPr algn="ctr">
                <a:lnSpc>
                  <a:spcPts val="2659"/>
                </a:lnSpc>
              </a:pPr>
              <a:endParaRPr/>
            </a:p>
          </p:txBody>
        </p:sp>
      </p:grpSp>
      <p:sp>
        <p:nvSpPr>
          <p:cNvPr id="82" name="Freeform 28">
            <a:extLst>
              <a:ext uri="{FF2B5EF4-FFF2-40B4-BE49-F238E27FC236}">
                <a16:creationId xmlns:a16="http://schemas.microsoft.com/office/drawing/2014/main" id="{5BC5EDB6-3996-4C49-BCBA-265F207FFA51}"/>
              </a:ext>
            </a:extLst>
          </p:cNvPr>
          <p:cNvSpPr/>
          <p:nvPr/>
        </p:nvSpPr>
        <p:spPr>
          <a:xfrm>
            <a:off x="11605132" y="4465758"/>
            <a:ext cx="1453294" cy="1453294"/>
          </a:xfrm>
          <a:custGeom>
            <a:avLst/>
            <a:gdLst/>
            <a:ahLst/>
            <a:cxnLst/>
            <a:rect l="l" t="t" r="r" b="b"/>
            <a:pathLst>
              <a:path w="1453294" h="1453294">
                <a:moveTo>
                  <a:pt x="0" y="0"/>
                </a:moveTo>
                <a:lnTo>
                  <a:pt x="1453294" y="0"/>
                </a:lnTo>
                <a:lnTo>
                  <a:pt x="1453294" y="1453295"/>
                </a:lnTo>
                <a:lnTo>
                  <a:pt x="0" y="1453295"/>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sp>
      <p:sp>
        <p:nvSpPr>
          <p:cNvPr id="50" name="TextBox 50"/>
          <p:cNvSpPr txBox="1"/>
          <p:nvPr/>
        </p:nvSpPr>
        <p:spPr>
          <a:xfrm>
            <a:off x="2389026" y="1038225"/>
            <a:ext cx="13509948" cy="1796415"/>
          </a:xfrm>
          <a:prstGeom prst="rect">
            <a:avLst/>
          </a:prstGeom>
        </p:spPr>
        <p:txBody>
          <a:bodyPr lIns="0" tIns="0" rIns="0" bIns="0" rtlCol="0" anchor="t">
            <a:spAutoFit/>
          </a:bodyPr>
          <a:lstStyle/>
          <a:p>
            <a:pPr algn="ctr">
              <a:lnSpc>
                <a:spcPts val="7080"/>
              </a:lnSpc>
            </a:pPr>
            <a:r>
              <a:rPr lang="en-US" sz="6000" b="1" dirty="0">
                <a:gradFill>
                  <a:gsLst>
                    <a:gs pos="0">
                      <a:srgbClr val="000000">
                        <a:alpha val="100000"/>
                      </a:srgbClr>
                    </a:gs>
                    <a:gs pos="50000">
                      <a:srgbClr val="34606B">
                        <a:alpha val="100000"/>
                      </a:srgbClr>
                    </a:gs>
                    <a:gs pos="100000">
                      <a:srgbClr val="009D8D">
                        <a:alpha val="100000"/>
                      </a:srgbClr>
                    </a:gs>
                  </a:gsLst>
                  <a:lin ang="5400000"/>
                </a:gradFill>
                <a:latin typeface="Open Sauce Heavy"/>
                <a:ea typeface="Open Sauce Heavy"/>
                <a:cs typeface="Open Sauce Heavy"/>
                <a:sym typeface="Open Sauce Heavy"/>
              </a:rPr>
              <a:t>INTERVENTIONS REQUIRED </a:t>
            </a:r>
          </a:p>
          <a:p>
            <a:pPr algn="ctr">
              <a:lnSpc>
                <a:spcPts val="7080"/>
              </a:lnSpc>
            </a:pPr>
            <a:r>
              <a:rPr lang="en-US" sz="6000" b="1" dirty="0">
                <a:gradFill>
                  <a:gsLst>
                    <a:gs pos="0">
                      <a:srgbClr val="000000">
                        <a:alpha val="100000"/>
                      </a:srgbClr>
                    </a:gs>
                    <a:gs pos="50000">
                      <a:srgbClr val="34606B">
                        <a:alpha val="100000"/>
                      </a:srgbClr>
                    </a:gs>
                    <a:gs pos="100000">
                      <a:srgbClr val="009D8D">
                        <a:alpha val="100000"/>
                      </a:srgbClr>
                    </a:gs>
                  </a:gsLst>
                  <a:lin ang="5400000"/>
                </a:gradFill>
                <a:latin typeface="Open Sauce Heavy"/>
                <a:ea typeface="Open Sauce Heavy"/>
                <a:cs typeface="Open Sauce Heavy"/>
                <a:sym typeface="Open Sauce Heavy"/>
              </a:rPr>
              <a:t>FOR THE FUTURE WORKFORCE </a:t>
            </a:r>
          </a:p>
        </p:txBody>
      </p:sp>
      <p:sp>
        <p:nvSpPr>
          <p:cNvPr id="51" name="TextBox 51"/>
          <p:cNvSpPr txBox="1"/>
          <p:nvPr/>
        </p:nvSpPr>
        <p:spPr>
          <a:xfrm>
            <a:off x="7101521" y="9811827"/>
            <a:ext cx="4084959" cy="266700"/>
          </a:xfrm>
          <a:prstGeom prst="rect">
            <a:avLst/>
          </a:prstGeom>
        </p:spPr>
        <p:txBody>
          <a:bodyPr lIns="0" tIns="0" rIns="0" bIns="0" rtlCol="0" anchor="t">
            <a:spAutoFit/>
          </a:bodyPr>
          <a:lstStyle/>
          <a:p>
            <a:pPr algn="ctr">
              <a:lnSpc>
                <a:spcPts val="2100"/>
              </a:lnSpc>
              <a:spcBef>
                <a:spcPct val="0"/>
              </a:spcBef>
            </a:pPr>
            <a:r>
              <a:rPr lang="en-US" sz="1500" dirty="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sp>
        <p:nvSpPr>
          <p:cNvPr id="52" name="Freeform 7">
            <a:extLst>
              <a:ext uri="{FF2B5EF4-FFF2-40B4-BE49-F238E27FC236}">
                <a16:creationId xmlns:a16="http://schemas.microsoft.com/office/drawing/2014/main" id="{AA01186D-E65B-4D39-9132-4BBC05E33FDA}"/>
              </a:ext>
            </a:extLst>
          </p:cNvPr>
          <p:cNvSpPr/>
          <p:nvPr/>
        </p:nvSpPr>
        <p:spPr>
          <a:xfrm rot="-846000">
            <a:off x="1262267" y="8268103"/>
            <a:ext cx="4894448" cy="739312"/>
          </a:xfrm>
          <a:custGeom>
            <a:avLst/>
            <a:gdLst/>
            <a:ahLst/>
            <a:cxnLst/>
            <a:rect l="l" t="t" r="r" b="b"/>
            <a:pathLst>
              <a:path w="4894448" h="739312">
                <a:moveTo>
                  <a:pt x="0" y="0"/>
                </a:moveTo>
                <a:lnTo>
                  <a:pt x="4894447" y="0"/>
                </a:lnTo>
                <a:lnTo>
                  <a:pt x="4894447" y="739312"/>
                </a:lnTo>
                <a:lnTo>
                  <a:pt x="0" y="739312"/>
                </a:lnTo>
                <a:lnTo>
                  <a:pt x="0" y="0"/>
                </a:lnTo>
                <a:close/>
              </a:path>
            </a:pathLst>
          </a:custGeom>
          <a:blipFill>
            <a:blip r:embed="rId3">
              <a:alphaModFix amt="84000"/>
            </a:blip>
            <a:stretch>
              <a:fillRect t="-5031" b="-5031"/>
            </a:stretch>
          </a:blipFill>
        </p:spPr>
      </p:sp>
      <p:grpSp>
        <p:nvGrpSpPr>
          <p:cNvPr id="53" name="Group 9">
            <a:extLst>
              <a:ext uri="{FF2B5EF4-FFF2-40B4-BE49-F238E27FC236}">
                <a16:creationId xmlns:a16="http://schemas.microsoft.com/office/drawing/2014/main" id="{6D5B725F-B7E7-477E-AF97-ABB3B1AA8DFB}"/>
              </a:ext>
            </a:extLst>
          </p:cNvPr>
          <p:cNvGrpSpPr/>
          <p:nvPr/>
        </p:nvGrpSpPr>
        <p:grpSpPr>
          <a:xfrm rot="5400000">
            <a:off x="1059470" y="4274253"/>
            <a:ext cx="5518918" cy="4077731"/>
            <a:chOff x="0" y="0"/>
            <a:chExt cx="1279583" cy="945438"/>
          </a:xfrm>
        </p:grpSpPr>
        <p:sp>
          <p:nvSpPr>
            <p:cNvPr id="54" name="Freeform 10">
              <a:extLst>
                <a:ext uri="{FF2B5EF4-FFF2-40B4-BE49-F238E27FC236}">
                  <a16:creationId xmlns:a16="http://schemas.microsoft.com/office/drawing/2014/main" id="{5CFD5CBC-C88B-40BD-ABEE-9272017080E5}"/>
                </a:ext>
              </a:extLst>
            </p:cNvPr>
            <p:cNvSpPr/>
            <p:nvPr/>
          </p:nvSpPr>
          <p:spPr>
            <a:xfrm>
              <a:off x="12934" y="0"/>
              <a:ext cx="1253715" cy="945438"/>
            </a:xfrm>
            <a:custGeom>
              <a:avLst/>
              <a:gdLst/>
              <a:ahLst/>
              <a:cxnLst/>
              <a:rect l="l" t="t" r="r" b="b"/>
              <a:pathLst>
                <a:path w="1253715" h="945438">
                  <a:moveTo>
                    <a:pt x="257600" y="0"/>
                  </a:moveTo>
                  <a:lnTo>
                    <a:pt x="996114" y="0"/>
                  </a:lnTo>
                  <a:cubicBezTo>
                    <a:pt x="1035395" y="0"/>
                    <a:pt x="1069344" y="27427"/>
                    <a:pt x="1077598" y="65831"/>
                  </a:cubicBezTo>
                  <a:lnTo>
                    <a:pt x="1252500" y="879607"/>
                  </a:lnTo>
                  <a:cubicBezTo>
                    <a:pt x="1255953" y="895674"/>
                    <a:pt x="1251958" y="912442"/>
                    <a:pt x="1241630" y="925225"/>
                  </a:cubicBezTo>
                  <a:cubicBezTo>
                    <a:pt x="1231302" y="938009"/>
                    <a:pt x="1215749" y="945438"/>
                    <a:pt x="1199314" y="945438"/>
                  </a:cubicBezTo>
                  <a:lnTo>
                    <a:pt x="54400" y="945438"/>
                  </a:lnTo>
                  <a:cubicBezTo>
                    <a:pt x="37966" y="945438"/>
                    <a:pt x="22413" y="938009"/>
                    <a:pt x="12085" y="925225"/>
                  </a:cubicBezTo>
                  <a:cubicBezTo>
                    <a:pt x="1757" y="912442"/>
                    <a:pt x="-2238" y="895674"/>
                    <a:pt x="1215" y="879607"/>
                  </a:cubicBezTo>
                  <a:lnTo>
                    <a:pt x="176117" y="65831"/>
                  </a:lnTo>
                  <a:cubicBezTo>
                    <a:pt x="184371" y="27427"/>
                    <a:pt x="218320" y="0"/>
                    <a:pt x="257600" y="0"/>
                  </a:cubicBezTo>
                  <a:close/>
                </a:path>
              </a:pathLst>
            </a:custGeom>
            <a:solidFill>
              <a:srgbClr val="187667"/>
            </a:solidFill>
          </p:spPr>
        </p:sp>
        <p:sp>
          <p:nvSpPr>
            <p:cNvPr id="55" name="TextBox 11">
              <a:extLst>
                <a:ext uri="{FF2B5EF4-FFF2-40B4-BE49-F238E27FC236}">
                  <a16:creationId xmlns:a16="http://schemas.microsoft.com/office/drawing/2014/main" id="{DFF0185B-E37F-47D9-9067-21C2151439B5}"/>
                </a:ext>
              </a:extLst>
            </p:cNvPr>
            <p:cNvSpPr txBox="1"/>
            <p:nvPr/>
          </p:nvSpPr>
          <p:spPr>
            <a:xfrm>
              <a:off x="127000" y="-38100"/>
              <a:ext cx="1025583" cy="983538"/>
            </a:xfrm>
            <a:prstGeom prst="rect">
              <a:avLst/>
            </a:prstGeom>
          </p:spPr>
          <p:txBody>
            <a:bodyPr lIns="50800" tIns="50800" rIns="50800" bIns="50800" rtlCol="0" anchor="ctr"/>
            <a:lstStyle/>
            <a:p>
              <a:pPr algn="ctr">
                <a:lnSpc>
                  <a:spcPts val="2659"/>
                </a:lnSpc>
              </a:pPr>
              <a:endParaRPr/>
            </a:p>
          </p:txBody>
        </p:sp>
      </p:grpSp>
      <p:sp>
        <p:nvSpPr>
          <p:cNvPr id="56" name="Freeform 12">
            <a:extLst>
              <a:ext uri="{FF2B5EF4-FFF2-40B4-BE49-F238E27FC236}">
                <a16:creationId xmlns:a16="http://schemas.microsoft.com/office/drawing/2014/main" id="{C251B645-9EE3-4A69-BCCA-560AC664E6DF}"/>
              </a:ext>
            </a:extLst>
          </p:cNvPr>
          <p:cNvSpPr/>
          <p:nvPr/>
        </p:nvSpPr>
        <p:spPr>
          <a:xfrm>
            <a:off x="2359114" y="4437183"/>
            <a:ext cx="1453294" cy="1453294"/>
          </a:xfrm>
          <a:custGeom>
            <a:avLst/>
            <a:gdLst/>
            <a:ahLst/>
            <a:cxnLst/>
            <a:rect l="l" t="t" r="r" b="b"/>
            <a:pathLst>
              <a:path w="1453294" h="1453294">
                <a:moveTo>
                  <a:pt x="0" y="0"/>
                </a:moveTo>
                <a:lnTo>
                  <a:pt x="1453294" y="0"/>
                </a:lnTo>
                <a:lnTo>
                  <a:pt x="1453294" y="1453295"/>
                </a:lnTo>
                <a:lnTo>
                  <a:pt x="0" y="1453295"/>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sp>
      <p:sp>
        <p:nvSpPr>
          <p:cNvPr id="57" name="Freeform 35">
            <a:extLst>
              <a:ext uri="{FF2B5EF4-FFF2-40B4-BE49-F238E27FC236}">
                <a16:creationId xmlns:a16="http://schemas.microsoft.com/office/drawing/2014/main" id="{9685D4B8-5EC6-4827-A78E-9D5F5DA209F6}"/>
              </a:ext>
            </a:extLst>
          </p:cNvPr>
          <p:cNvSpPr/>
          <p:nvPr/>
        </p:nvSpPr>
        <p:spPr>
          <a:xfrm rot="8100000">
            <a:off x="2327377" y="4504055"/>
            <a:ext cx="1300500" cy="1300500"/>
          </a:xfrm>
          <a:custGeom>
            <a:avLst/>
            <a:gdLst/>
            <a:ahLst/>
            <a:cxnLst/>
            <a:rect l="l" t="t" r="r" b="b"/>
            <a:pathLst>
              <a:path w="1300500" h="1300500">
                <a:moveTo>
                  <a:pt x="0" y="0"/>
                </a:moveTo>
                <a:lnTo>
                  <a:pt x="1300500" y="0"/>
                </a:lnTo>
                <a:lnTo>
                  <a:pt x="1300500" y="1300501"/>
                </a:lnTo>
                <a:lnTo>
                  <a:pt x="0" y="1300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8" name="Freeform 40">
            <a:extLst>
              <a:ext uri="{FF2B5EF4-FFF2-40B4-BE49-F238E27FC236}">
                <a16:creationId xmlns:a16="http://schemas.microsoft.com/office/drawing/2014/main" id="{4D1C2146-4075-4EC6-987E-9917A7CA3794}"/>
              </a:ext>
            </a:extLst>
          </p:cNvPr>
          <p:cNvSpPr/>
          <p:nvPr/>
        </p:nvSpPr>
        <p:spPr>
          <a:xfrm>
            <a:off x="2774156" y="4845456"/>
            <a:ext cx="589903" cy="617700"/>
          </a:xfrm>
          <a:custGeom>
            <a:avLst/>
            <a:gdLst/>
            <a:ahLst/>
            <a:cxnLst/>
            <a:rect l="l" t="t" r="r" b="b"/>
            <a:pathLst>
              <a:path w="589903" h="617700">
                <a:moveTo>
                  <a:pt x="0" y="0"/>
                </a:moveTo>
                <a:lnTo>
                  <a:pt x="589903" y="0"/>
                </a:lnTo>
                <a:lnTo>
                  <a:pt x="589903" y="617699"/>
                </a:lnTo>
                <a:lnTo>
                  <a:pt x="0" y="6176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9" name="TextBox 48">
            <a:extLst>
              <a:ext uri="{FF2B5EF4-FFF2-40B4-BE49-F238E27FC236}">
                <a16:creationId xmlns:a16="http://schemas.microsoft.com/office/drawing/2014/main" id="{A2921F43-71FB-46CF-A072-118F973ECB95}"/>
              </a:ext>
            </a:extLst>
          </p:cNvPr>
          <p:cNvSpPr txBox="1"/>
          <p:nvPr/>
        </p:nvSpPr>
        <p:spPr>
          <a:xfrm>
            <a:off x="2085640" y="5966236"/>
            <a:ext cx="2155393" cy="2310384"/>
          </a:xfrm>
          <a:prstGeom prst="rect">
            <a:avLst/>
          </a:prstGeom>
        </p:spPr>
        <p:txBody>
          <a:bodyPr lIns="0" tIns="0" rIns="0" bIns="0" rtlCol="0" anchor="t">
            <a:spAutoFit/>
          </a:bodyPr>
          <a:lstStyle/>
          <a:p>
            <a:pPr algn="ctr">
              <a:lnSpc>
                <a:spcPts val="4698"/>
              </a:lnSpc>
            </a:pPr>
            <a:r>
              <a:rPr lang="en-US" sz="2700" dirty="0">
                <a:gradFill>
                  <a:gsLst>
                    <a:gs pos="0">
                      <a:srgbClr val="FFFFFF">
                        <a:alpha val="100000"/>
                      </a:srgbClr>
                    </a:gs>
                    <a:gs pos="100000">
                      <a:srgbClr val="FFFFFF">
                        <a:alpha val="100000"/>
                      </a:srgbClr>
                    </a:gs>
                  </a:gsLst>
                  <a:path path="circle">
                    <a:fillToRect l="50000" t="50000" r="50000" b="50000"/>
                  </a:path>
                </a:gradFill>
                <a:latin typeface="Open Sauce"/>
                <a:ea typeface="Open Sauce"/>
                <a:cs typeface="Open Sauce"/>
                <a:sym typeface="Open Sauce"/>
              </a:rPr>
              <a:t>Integrating AI &amp; Digital Skills Into Curriculum </a:t>
            </a:r>
          </a:p>
        </p:txBody>
      </p:sp>
      <p:sp>
        <p:nvSpPr>
          <p:cNvPr id="60" name="Freeform 6">
            <a:extLst>
              <a:ext uri="{FF2B5EF4-FFF2-40B4-BE49-F238E27FC236}">
                <a16:creationId xmlns:a16="http://schemas.microsoft.com/office/drawing/2014/main" id="{A3016552-46FF-4842-8E06-120F94F2524B}"/>
              </a:ext>
            </a:extLst>
          </p:cNvPr>
          <p:cNvSpPr/>
          <p:nvPr/>
        </p:nvSpPr>
        <p:spPr>
          <a:xfrm rot="-701007">
            <a:off x="3810666" y="8197276"/>
            <a:ext cx="4894448" cy="739312"/>
          </a:xfrm>
          <a:custGeom>
            <a:avLst/>
            <a:gdLst/>
            <a:ahLst/>
            <a:cxnLst/>
            <a:rect l="l" t="t" r="r" b="b"/>
            <a:pathLst>
              <a:path w="4894448" h="739312">
                <a:moveTo>
                  <a:pt x="0" y="0"/>
                </a:moveTo>
                <a:lnTo>
                  <a:pt x="4894448" y="0"/>
                </a:lnTo>
                <a:lnTo>
                  <a:pt x="4894448" y="739312"/>
                </a:lnTo>
                <a:lnTo>
                  <a:pt x="0" y="739312"/>
                </a:lnTo>
                <a:lnTo>
                  <a:pt x="0" y="0"/>
                </a:lnTo>
                <a:close/>
              </a:path>
            </a:pathLst>
          </a:custGeom>
          <a:blipFill>
            <a:blip r:embed="rId3">
              <a:alphaModFix amt="84000"/>
            </a:blip>
            <a:stretch>
              <a:fillRect t="-5031" b="-5031"/>
            </a:stretch>
          </a:blipFill>
        </p:spPr>
      </p:sp>
      <p:grpSp>
        <p:nvGrpSpPr>
          <p:cNvPr id="61" name="Group 14">
            <a:extLst>
              <a:ext uri="{FF2B5EF4-FFF2-40B4-BE49-F238E27FC236}">
                <a16:creationId xmlns:a16="http://schemas.microsoft.com/office/drawing/2014/main" id="{E1F04753-DC40-4555-8A3F-CF4A2619B790}"/>
              </a:ext>
            </a:extLst>
          </p:cNvPr>
          <p:cNvGrpSpPr/>
          <p:nvPr/>
        </p:nvGrpSpPr>
        <p:grpSpPr>
          <a:xfrm rot="5400000">
            <a:off x="3880412" y="4319995"/>
            <a:ext cx="5292559" cy="4093325"/>
            <a:chOff x="0" y="0"/>
            <a:chExt cx="1227100" cy="949053"/>
          </a:xfrm>
        </p:grpSpPr>
        <p:sp>
          <p:nvSpPr>
            <p:cNvPr id="62" name="Freeform 15">
              <a:extLst>
                <a:ext uri="{FF2B5EF4-FFF2-40B4-BE49-F238E27FC236}">
                  <a16:creationId xmlns:a16="http://schemas.microsoft.com/office/drawing/2014/main" id="{5A3AC01F-3795-4911-B648-0429A413875D}"/>
                </a:ext>
              </a:extLst>
            </p:cNvPr>
            <p:cNvSpPr/>
            <p:nvPr/>
          </p:nvSpPr>
          <p:spPr>
            <a:xfrm>
              <a:off x="13442" y="0"/>
              <a:ext cx="1200217" cy="949053"/>
            </a:xfrm>
            <a:custGeom>
              <a:avLst/>
              <a:gdLst/>
              <a:ahLst/>
              <a:cxnLst/>
              <a:rect l="l" t="t" r="r" b="b"/>
              <a:pathLst>
                <a:path w="1200217" h="949053">
                  <a:moveTo>
                    <a:pt x="259972" y="0"/>
                  </a:moveTo>
                  <a:lnTo>
                    <a:pt x="940244" y="0"/>
                  </a:lnTo>
                  <a:cubicBezTo>
                    <a:pt x="981198" y="0"/>
                    <a:pt x="1016584" y="28612"/>
                    <a:pt x="1025159" y="68658"/>
                  </a:cubicBezTo>
                  <a:lnTo>
                    <a:pt x="1198958" y="880395"/>
                  </a:lnTo>
                  <a:cubicBezTo>
                    <a:pt x="1202547" y="897159"/>
                    <a:pt x="1198369" y="914646"/>
                    <a:pt x="1187591" y="927976"/>
                  </a:cubicBezTo>
                  <a:cubicBezTo>
                    <a:pt x="1176812" y="941307"/>
                    <a:pt x="1160587" y="949053"/>
                    <a:pt x="1143444" y="949053"/>
                  </a:cubicBezTo>
                  <a:lnTo>
                    <a:pt x="56772" y="949053"/>
                  </a:lnTo>
                  <a:cubicBezTo>
                    <a:pt x="39629" y="949053"/>
                    <a:pt x="23404" y="941307"/>
                    <a:pt x="12625" y="927976"/>
                  </a:cubicBezTo>
                  <a:cubicBezTo>
                    <a:pt x="1847" y="914646"/>
                    <a:pt x="-2331" y="897159"/>
                    <a:pt x="1258" y="880395"/>
                  </a:cubicBezTo>
                  <a:lnTo>
                    <a:pt x="175058" y="68658"/>
                  </a:lnTo>
                  <a:cubicBezTo>
                    <a:pt x="183632" y="28612"/>
                    <a:pt x="219019" y="0"/>
                    <a:pt x="259972" y="0"/>
                  </a:cubicBezTo>
                  <a:close/>
                </a:path>
              </a:pathLst>
            </a:custGeom>
            <a:solidFill>
              <a:srgbClr val="1D9B87"/>
            </a:solidFill>
            <a:ln cap="rnd">
              <a:noFill/>
              <a:prstDash val="solid"/>
              <a:round/>
            </a:ln>
          </p:spPr>
        </p:sp>
        <p:sp>
          <p:nvSpPr>
            <p:cNvPr id="63" name="TextBox 16">
              <a:extLst>
                <a:ext uri="{FF2B5EF4-FFF2-40B4-BE49-F238E27FC236}">
                  <a16:creationId xmlns:a16="http://schemas.microsoft.com/office/drawing/2014/main" id="{3CB28A45-2511-4FDD-ACFD-75C028F8E143}"/>
                </a:ext>
              </a:extLst>
            </p:cNvPr>
            <p:cNvSpPr txBox="1"/>
            <p:nvPr/>
          </p:nvSpPr>
          <p:spPr>
            <a:xfrm>
              <a:off x="127000" y="-38100"/>
              <a:ext cx="973100" cy="987153"/>
            </a:xfrm>
            <a:prstGeom prst="rect">
              <a:avLst/>
            </a:prstGeom>
          </p:spPr>
          <p:txBody>
            <a:bodyPr lIns="50800" tIns="50800" rIns="50800" bIns="50800" rtlCol="0" anchor="ctr"/>
            <a:lstStyle/>
            <a:p>
              <a:pPr algn="ctr">
                <a:lnSpc>
                  <a:spcPts val="2659"/>
                </a:lnSpc>
              </a:pPr>
              <a:endParaRPr/>
            </a:p>
          </p:txBody>
        </p:sp>
      </p:grpSp>
      <p:sp>
        <p:nvSpPr>
          <p:cNvPr id="64" name="Freeform 37">
            <a:extLst>
              <a:ext uri="{FF2B5EF4-FFF2-40B4-BE49-F238E27FC236}">
                <a16:creationId xmlns:a16="http://schemas.microsoft.com/office/drawing/2014/main" id="{E63CC1A7-1C7C-4345-8311-E2846F128C9D}"/>
              </a:ext>
            </a:extLst>
          </p:cNvPr>
          <p:cNvSpPr/>
          <p:nvPr/>
        </p:nvSpPr>
        <p:spPr>
          <a:xfrm>
            <a:off x="5324771" y="4427658"/>
            <a:ext cx="1453294" cy="1453294"/>
          </a:xfrm>
          <a:custGeom>
            <a:avLst/>
            <a:gdLst/>
            <a:ahLst/>
            <a:cxnLst/>
            <a:rect l="l" t="t" r="r" b="b"/>
            <a:pathLst>
              <a:path w="1453294" h="1453294">
                <a:moveTo>
                  <a:pt x="0" y="0"/>
                </a:moveTo>
                <a:lnTo>
                  <a:pt x="1453294" y="0"/>
                </a:lnTo>
                <a:lnTo>
                  <a:pt x="1453294" y="1453295"/>
                </a:lnTo>
                <a:lnTo>
                  <a:pt x="0" y="1453295"/>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sp>
      <p:sp>
        <p:nvSpPr>
          <p:cNvPr id="65" name="Freeform 38">
            <a:extLst>
              <a:ext uri="{FF2B5EF4-FFF2-40B4-BE49-F238E27FC236}">
                <a16:creationId xmlns:a16="http://schemas.microsoft.com/office/drawing/2014/main" id="{82416164-9062-4204-87F5-951C76C4C8CC}"/>
              </a:ext>
            </a:extLst>
          </p:cNvPr>
          <p:cNvSpPr/>
          <p:nvPr/>
        </p:nvSpPr>
        <p:spPr>
          <a:xfrm rot="8100000">
            <a:off x="5297976" y="4504055"/>
            <a:ext cx="1300500" cy="1300500"/>
          </a:xfrm>
          <a:custGeom>
            <a:avLst/>
            <a:gdLst/>
            <a:ahLst/>
            <a:cxnLst/>
            <a:rect l="l" t="t" r="r" b="b"/>
            <a:pathLst>
              <a:path w="1300500" h="1300500">
                <a:moveTo>
                  <a:pt x="0" y="0"/>
                </a:moveTo>
                <a:lnTo>
                  <a:pt x="1300500" y="0"/>
                </a:lnTo>
                <a:lnTo>
                  <a:pt x="1300500" y="1300501"/>
                </a:lnTo>
                <a:lnTo>
                  <a:pt x="0" y="1300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6" name="Freeform 41">
            <a:extLst>
              <a:ext uri="{FF2B5EF4-FFF2-40B4-BE49-F238E27FC236}">
                <a16:creationId xmlns:a16="http://schemas.microsoft.com/office/drawing/2014/main" id="{D6AF0FB9-938B-4E1F-9B10-0D8ED396867E}"/>
              </a:ext>
            </a:extLst>
          </p:cNvPr>
          <p:cNvSpPr/>
          <p:nvPr/>
        </p:nvSpPr>
        <p:spPr>
          <a:xfrm>
            <a:off x="5767755" y="4833782"/>
            <a:ext cx="567327" cy="641047"/>
          </a:xfrm>
          <a:custGeom>
            <a:avLst/>
            <a:gdLst/>
            <a:ahLst/>
            <a:cxnLst/>
            <a:rect l="l" t="t" r="r" b="b"/>
            <a:pathLst>
              <a:path w="567327" h="641047">
                <a:moveTo>
                  <a:pt x="0" y="0"/>
                </a:moveTo>
                <a:lnTo>
                  <a:pt x="567327" y="0"/>
                </a:lnTo>
                <a:lnTo>
                  <a:pt x="567327" y="641047"/>
                </a:lnTo>
                <a:lnTo>
                  <a:pt x="0" y="641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67" name="TextBox 46">
            <a:extLst>
              <a:ext uri="{FF2B5EF4-FFF2-40B4-BE49-F238E27FC236}">
                <a16:creationId xmlns:a16="http://schemas.microsoft.com/office/drawing/2014/main" id="{CE1B15B9-0B4A-4CA9-BBF8-282E8E0A0A2C}"/>
              </a:ext>
            </a:extLst>
          </p:cNvPr>
          <p:cNvSpPr txBox="1"/>
          <p:nvPr/>
        </p:nvSpPr>
        <p:spPr>
          <a:xfrm>
            <a:off x="4709193" y="5854823"/>
            <a:ext cx="2638833" cy="2038731"/>
          </a:xfrm>
          <a:prstGeom prst="rect">
            <a:avLst/>
          </a:prstGeom>
        </p:spPr>
        <p:txBody>
          <a:bodyPr lIns="0" tIns="0" rIns="0" bIns="0" rtlCol="0" anchor="t">
            <a:spAutoFit/>
          </a:bodyPr>
          <a:lstStyle/>
          <a:p>
            <a:pPr algn="ctr">
              <a:lnSpc>
                <a:spcPts val="5562"/>
              </a:lnSpc>
            </a:pPr>
            <a:r>
              <a:rPr lang="en-US" sz="2700" dirty="0">
                <a:gradFill>
                  <a:gsLst>
                    <a:gs pos="0">
                      <a:srgbClr val="FFFFFF">
                        <a:alpha val="100000"/>
                      </a:srgbClr>
                    </a:gs>
                    <a:gs pos="100000">
                      <a:srgbClr val="FFFFFF">
                        <a:alpha val="100000"/>
                      </a:srgbClr>
                    </a:gs>
                  </a:gsLst>
                  <a:path path="circle">
                    <a:fillToRect l="50000" t="50000" r="50000" b="50000"/>
                  </a:path>
                </a:gradFill>
                <a:latin typeface="Open Sauce"/>
                <a:ea typeface="Open Sauce"/>
                <a:cs typeface="Open Sauce"/>
                <a:sym typeface="Open Sauce"/>
              </a:rPr>
              <a:t>Strengthening Public-Private Partnerships </a:t>
            </a:r>
          </a:p>
        </p:txBody>
      </p:sp>
      <p:sp>
        <p:nvSpPr>
          <p:cNvPr id="68" name="Freeform 5">
            <a:extLst>
              <a:ext uri="{FF2B5EF4-FFF2-40B4-BE49-F238E27FC236}">
                <a16:creationId xmlns:a16="http://schemas.microsoft.com/office/drawing/2014/main" id="{605403CA-2401-4948-B114-685F70DF1B18}"/>
              </a:ext>
            </a:extLst>
          </p:cNvPr>
          <p:cNvSpPr/>
          <p:nvPr/>
        </p:nvSpPr>
        <p:spPr>
          <a:xfrm>
            <a:off x="6771836" y="8615183"/>
            <a:ext cx="4894448" cy="739312"/>
          </a:xfrm>
          <a:custGeom>
            <a:avLst/>
            <a:gdLst/>
            <a:ahLst/>
            <a:cxnLst/>
            <a:rect l="l" t="t" r="r" b="b"/>
            <a:pathLst>
              <a:path w="4894448" h="739312">
                <a:moveTo>
                  <a:pt x="0" y="0"/>
                </a:moveTo>
                <a:lnTo>
                  <a:pt x="4894448" y="0"/>
                </a:lnTo>
                <a:lnTo>
                  <a:pt x="4894448" y="739312"/>
                </a:lnTo>
                <a:lnTo>
                  <a:pt x="0" y="739312"/>
                </a:lnTo>
                <a:lnTo>
                  <a:pt x="0" y="0"/>
                </a:lnTo>
                <a:close/>
              </a:path>
            </a:pathLst>
          </a:custGeom>
          <a:blipFill>
            <a:blip r:embed="rId3">
              <a:alphaModFix amt="84000"/>
            </a:blip>
            <a:stretch>
              <a:fillRect t="-5031" b="-5031"/>
            </a:stretch>
          </a:blipFill>
        </p:spPr>
      </p:sp>
      <p:grpSp>
        <p:nvGrpSpPr>
          <p:cNvPr id="69" name="Group 30">
            <a:extLst>
              <a:ext uri="{FF2B5EF4-FFF2-40B4-BE49-F238E27FC236}">
                <a16:creationId xmlns:a16="http://schemas.microsoft.com/office/drawing/2014/main" id="{7C7B3852-CE8C-4E29-AA64-F8E7F35ABB0F}"/>
              </a:ext>
            </a:extLst>
          </p:cNvPr>
          <p:cNvGrpSpPr/>
          <p:nvPr/>
        </p:nvGrpSpPr>
        <p:grpSpPr>
          <a:xfrm>
            <a:off x="7567101" y="4052534"/>
            <a:ext cx="3354177" cy="5020044"/>
            <a:chOff x="0" y="0"/>
            <a:chExt cx="777679" cy="1163917"/>
          </a:xfrm>
        </p:grpSpPr>
        <p:sp>
          <p:nvSpPr>
            <p:cNvPr id="70" name="Freeform 31">
              <a:extLst>
                <a:ext uri="{FF2B5EF4-FFF2-40B4-BE49-F238E27FC236}">
                  <a16:creationId xmlns:a16="http://schemas.microsoft.com/office/drawing/2014/main" id="{64214CBF-395E-4B3A-940B-9A36F6666148}"/>
                </a:ext>
              </a:extLst>
            </p:cNvPr>
            <p:cNvSpPr/>
            <p:nvPr/>
          </p:nvSpPr>
          <p:spPr>
            <a:xfrm>
              <a:off x="0" y="0"/>
              <a:ext cx="777679" cy="1163917"/>
            </a:xfrm>
            <a:custGeom>
              <a:avLst/>
              <a:gdLst/>
              <a:ahLst/>
              <a:cxnLst/>
              <a:rect l="l" t="t" r="r" b="b"/>
              <a:pathLst>
                <a:path w="777679" h="1163917">
                  <a:moveTo>
                    <a:pt x="110791" y="0"/>
                  </a:moveTo>
                  <a:lnTo>
                    <a:pt x="666888" y="0"/>
                  </a:lnTo>
                  <a:cubicBezTo>
                    <a:pt x="728076" y="0"/>
                    <a:pt x="777679" y="49603"/>
                    <a:pt x="777679" y="110791"/>
                  </a:cubicBezTo>
                  <a:lnTo>
                    <a:pt x="777679" y="1053126"/>
                  </a:lnTo>
                  <a:cubicBezTo>
                    <a:pt x="777679" y="1114314"/>
                    <a:pt x="728076" y="1163917"/>
                    <a:pt x="666888" y="1163917"/>
                  </a:cubicBezTo>
                  <a:lnTo>
                    <a:pt x="110791" y="1163917"/>
                  </a:lnTo>
                  <a:cubicBezTo>
                    <a:pt x="49603" y="1163917"/>
                    <a:pt x="0" y="1114314"/>
                    <a:pt x="0" y="1053126"/>
                  </a:cubicBezTo>
                  <a:lnTo>
                    <a:pt x="0" y="110791"/>
                  </a:lnTo>
                  <a:cubicBezTo>
                    <a:pt x="0" y="49603"/>
                    <a:pt x="49603" y="0"/>
                    <a:pt x="110791" y="0"/>
                  </a:cubicBezTo>
                  <a:close/>
                </a:path>
              </a:pathLst>
            </a:custGeom>
            <a:solidFill>
              <a:srgbClr val="169995"/>
            </a:solidFill>
          </p:spPr>
        </p:sp>
        <p:sp>
          <p:nvSpPr>
            <p:cNvPr id="71" name="TextBox 32">
              <a:extLst>
                <a:ext uri="{FF2B5EF4-FFF2-40B4-BE49-F238E27FC236}">
                  <a16:creationId xmlns:a16="http://schemas.microsoft.com/office/drawing/2014/main" id="{A32A652E-9236-4AD5-B7F6-91C50A56D1ED}"/>
                </a:ext>
              </a:extLst>
            </p:cNvPr>
            <p:cNvSpPr txBox="1"/>
            <p:nvPr/>
          </p:nvSpPr>
          <p:spPr>
            <a:xfrm>
              <a:off x="0" y="-38100"/>
              <a:ext cx="777679" cy="1202017"/>
            </a:xfrm>
            <a:prstGeom prst="rect">
              <a:avLst/>
            </a:prstGeom>
          </p:spPr>
          <p:txBody>
            <a:bodyPr lIns="50800" tIns="50800" rIns="50800" bIns="50800" rtlCol="0" anchor="ctr"/>
            <a:lstStyle/>
            <a:p>
              <a:pPr algn="ctr">
                <a:lnSpc>
                  <a:spcPts val="2659"/>
                </a:lnSpc>
              </a:pPr>
              <a:endParaRPr/>
            </a:p>
          </p:txBody>
        </p:sp>
      </p:grpSp>
      <p:sp>
        <p:nvSpPr>
          <p:cNvPr id="72" name="Freeform 33">
            <a:extLst>
              <a:ext uri="{FF2B5EF4-FFF2-40B4-BE49-F238E27FC236}">
                <a16:creationId xmlns:a16="http://schemas.microsoft.com/office/drawing/2014/main" id="{2240B3DA-7FE9-44C4-92BB-3F6F361D3340}"/>
              </a:ext>
            </a:extLst>
          </p:cNvPr>
          <p:cNvSpPr/>
          <p:nvPr/>
        </p:nvSpPr>
        <p:spPr>
          <a:xfrm>
            <a:off x="8492413" y="4416853"/>
            <a:ext cx="1453294" cy="1453294"/>
          </a:xfrm>
          <a:custGeom>
            <a:avLst/>
            <a:gdLst/>
            <a:ahLst/>
            <a:cxnLst/>
            <a:rect l="l" t="t" r="r" b="b"/>
            <a:pathLst>
              <a:path w="1453294" h="1453294">
                <a:moveTo>
                  <a:pt x="0" y="0"/>
                </a:moveTo>
                <a:lnTo>
                  <a:pt x="1453294" y="0"/>
                </a:lnTo>
                <a:lnTo>
                  <a:pt x="1453294" y="1453294"/>
                </a:lnTo>
                <a:lnTo>
                  <a:pt x="0" y="1453294"/>
                </a:lnTo>
                <a:lnTo>
                  <a:pt x="0" y="0"/>
                </a:lnTo>
                <a:close/>
              </a:path>
            </a:pathLst>
          </a:custGeom>
          <a:blipFill>
            <a:blip r:embed="rId4">
              <a:alphaModFix amt="40000"/>
              <a:extLst>
                <a:ext uri="{96DAC541-7B7A-43D3-8B79-37D633B846F1}">
                  <asvg:svgBlip xmlns:asvg="http://schemas.microsoft.com/office/drawing/2016/SVG/main" r:embed="rId5"/>
                </a:ext>
              </a:extLst>
            </a:blip>
            <a:stretch>
              <a:fillRect/>
            </a:stretch>
          </a:blipFill>
        </p:spPr>
      </p:sp>
      <p:sp>
        <p:nvSpPr>
          <p:cNvPr id="73" name="Freeform 34">
            <a:extLst>
              <a:ext uri="{FF2B5EF4-FFF2-40B4-BE49-F238E27FC236}">
                <a16:creationId xmlns:a16="http://schemas.microsoft.com/office/drawing/2014/main" id="{1A497B15-1FF7-4DDF-A42C-BB60F97E9C0D}"/>
              </a:ext>
            </a:extLst>
          </p:cNvPr>
          <p:cNvSpPr/>
          <p:nvPr/>
        </p:nvSpPr>
        <p:spPr>
          <a:xfrm rot="2700000">
            <a:off x="8593939" y="4590393"/>
            <a:ext cx="1300500" cy="1300500"/>
          </a:xfrm>
          <a:custGeom>
            <a:avLst/>
            <a:gdLst/>
            <a:ahLst/>
            <a:cxnLst/>
            <a:rect l="l" t="t" r="r" b="b"/>
            <a:pathLst>
              <a:path w="1300500" h="1300500">
                <a:moveTo>
                  <a:pt x="0" y="0"/>
                </a:moveTo>
                <a:lnTo>
                  <a:pt x="1300500" y="0"/>
                </a:lnTo>
                <a:lnTo>
                  <a:pt x="1300500" y="1300500"/>
                </a:lnTo>
                <a:lnTo>
                  <a:pt x="0" y="1300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4" name="TextBox 45">
            <a:extLst>
              <a:ext uri="{FF2B5EF4-FFF2-40B4-BE49-F238E27FC236}">
                <a16:creationId xmlns:a16="http://schemas.microsoft.com/office/drawing/2014/main" id="{7B7C5DC0-3DC2-4044-947D-0C19B9BAFA8E}"/>
              </a:ext>
            </a:extLst>
          </p:cNvPr>
          <p:cNvSpPr txBox="1"/>
          <p:nvPr/>
        </p:nvSpPr>
        <p:spPr>
          <a:xfrm>
            <a:off x="7908064" y="5950073"/>
            <a:ext cx="2672251" cy="2828417"/>
          </a:xfrm>
          <a:prstGeom prst="rect">
            <a:avLst/>
          </a:prstGeom>
        </p:spPr>
        <p:txBody>
          <a:bodyPr lIns="0" tIns="0" rIns="0" bIns="0" rtlCol="0" anchor="t">
            <a:spAutoFit/>
          </a:bodyPr>
          <a:lstStyle/>
          <a:p>
            <a:pPr algn="ctr">
              <a:lnSpc>
                <a:spcPts val="4563"/>
              </a:lnSpc>
            </a:pPr>
            <a:r>
              <a:rPr lang="en-US" sz="2799">
                <a:solidFill>
                  <a:srgbClr val="FFFFFF"/>
                </a:solidFill>
                <a:latin typeface="Open Sauce"/>
                <a:ea typeface="Open Sauce"/>
                <a:cs typeface="Open Sauce"/>
                <a:sym typeface="Open Sauce"/>
              </a:rPr>
              <a:t>Expanding Vocational Training Systems </a:t>
            </a:r>
          </a:p>
          <a:p>
            <a:pPr algn="ctr">
              <a:lnSpc>
                <a:spcPts val="4563"/>
              </a:lnSpc>
            </a:pPr>
            <a:endParaRPr lang="en-US" sz="2799">
              <a:solidFill>
                <a:srgbClr val="FFFFFF"/>
              </a:solidFill>
              <a:latin typeface="Open Sauce"/>
              <a:ea typeface="Open Sauce"/>
              <a:cs typeface="Open Sauce"/>
              <a:sym typeface="Open Sauce"/>
            </a:endParaRPr>
          </a:p>
        </p:txBody>
      </p:sp>
      <p:sp>
        <p:nvSpPr>
          <p:cNvPr id="79" name="Freeform 39">
            <a:extLst>
              <a:ext uri="{FF2B5EF4-FFF2-40B4-BE49-F238E27FC236}">
                <a16:creationId xmlns:a16="http://schemas.microsoft.com/office/drawing/2014/main" id="{0F8830ED-B615-4ED9-BCCF-D99E88883CD2}"/>
              </a:ext>
            </a:extLst>
          </p:cNvPr>
          <p:cNvSpPr/>
          <p:nvPr/>
        </p:nvSpPr>
        <p:spPr>
          <a:xfrm rot="-2700000">
            <a:off x="11816340" y="4504055"/>
            <a:ext cx="1300500" cy="1300500"/>
          </a:xfrm>
          <a:custGeom>
            <a:avLst/>
            <a:gdLst/>
            <a:ahLst/>
            <a:cxnLst/>
            <a:rect l="l" t="t" r="r" b="b"/>
            <a:pathLst>
              <a:path w="1300500" h="1300500">
                <a:moveTo>
                  <a:pt x="0" y="0"/>
                </a:moveTo>
                <a:lnTo>
                  <a:pt x="1300500" y="0"/>
                </a:lnTo>
                <a:lnTo>
                  <a:pt x="1300500" y="1300501"/>
                </a:lnTo>
                <a:lnTo>
                  <a:pt x="0" y="13005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0" name="Freeform 43">
            <a:extLst>
              <a:ext uri="{FF2B5EF4-FFF2-40B4-BE49-F238E27FC236}">
                <a16:creationId xmlns:a16="http://schemas.microsoft.com/office/drawing/2014/main" id="{A054E8B4-C892-4884-8518-1113F497476E}"/>
              </a:ext>
            </a:extLst>
          </p:cNvPr>
          <p:cNvSpPr/>
          <p:nvPr/>
        </p:nvSpPr>
        <p:spPr>
          <a:xfrm>
            <a:off x="12118498" y="4813887"/>
            <a:ext cx="524056" cy="641047"/>
          </a:xfrm>
          <a:custGeom>
            <a:avLst/>
            <a:gdLst/>
            <a:ahLst/>
            <a:cxnLst/>
            <a:rect l="l" t="t" r="r" b="b"/>
            <a:pathLst>
              <a:path w="524056" h="641047">
                <a:moveTo>
                  <a:pt x="0" y="0"/>
                </a:moveTo>
                <a:lnTo>
                  <a:pt x="524056" y="0"/>
                </a:lnTo>
                <a:lnTo>
                  <a:pt x="524056" y="641047"/>
                </a:lnTo>
                <a:lnTo>
                  <a:pt x="0" y="64104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81" name="TextBox 47">
            <a:extLst>
              <a:ext uri="{FF2B5EF4-FFF2-40B4-BE49-F238E27FC236}">
                <a16:creationId xmlns:a16="http://schemas.microsoft.com/office/drawing/2014/main" id="{07787F7B-423F-4FE1-8D26-20EA6C498317}"/>
              </a:ext>
            </a:extLst>
          </p:cNvPr>
          <p:cNvSpPr txBox="1"/>
          <p:nvPr/>
        </p:nvSpPr>
        <p:spPr>
          <a:xfrm>
            <a:off x="11102776" y="5937661"/>
            <a:ext cx="2555499" cy="1807674"/>
          </a:xfrm>
          <a:prstGeom prst="rect">
            <a:avLst/>
          </a:prstGeom>
        </p:spPr>
        <p:txBody>
          <a:bodyPr lIns="0" tIns="0" rIns="0" bIns="0" rtlCol="0" anchor="t">
            <a:spAutoFit/>
          </a:bodyPr>
          <a:lstStyle/>
          <a:p>
            <a:pPr algn="ctr">
              <a:lnSpc>
                <a:spcPts val="4914"/>
              </a:lnSpc>
            </a:pPr>
            <a:r>
              <a:rPr lang="en-US" sz="2700" dirty="0">
                <a:solidFill>
                  <a:srgbClr val="FFFFFF"/>
                </a:solidFill>
                <a:latin typeface="Open Sauce"/>
                <a:ea typeface="Open Sauce"/>
                <a:cs typeface="Open Sauce"/>
                <a:sym typeface="Open Sauce"/>
              </a:rPr>
              <a:t>Improving      Digital Infrastructure</a:t>
            </a:r>
          </a:p>
        </p:txBody>
      </p:sp>
      <p:sp>
        <p:nvSpPr>
          <p:cNvPr id="83" name="Freeform 42">
            <a:extLst>
              <a:ext uri="{FF2B5EF4-FFF2-40B4-BE49-F238E27FC236}">
                <a16:creationId xmlns:a16="http://schemas.microsoft.com/office/drawing/2014/main" id="{33DBF1EA-A6E9-439A-92D9-00E5073E6F9D}"/>
              </a:ext>
            </a:extLst>
          </p:cNvPr>
          <p:cNvSpPr/>
          <p:nvPr/>
        </p:nvSpPr>
        <p:spPr>
          <a:xfrm>
            <a:off x="8949034" y="4839256"/>
            <a:ext cx="590310" cy="590310"/>
          </a:xfrm>
          <a:custGeom>
            <a:avLst/>
            <a:gdLst/>
            <a:ahLst/>
            <a:cxnLst/>
            <a:rect l="l" t="t" r="r" b="b"/>
            <a:pathLst>
              <a:path w="590310" h="590310">
                <a:moveTo>
                  <a:pt x="0" y="0"/>
                </a:moveTo>
                <a:lnTo>
                  <a:pt x="590310" y="0"/>
                </a:lnTo>
                <a:lnTo>
                  <a:pt x="590310" y="590310"/>
                </a:lnTo>
                <a:lnTo>
                  <a:pt x="0" y="5903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extLst>
      <p:ext uri="{BB962C8B-B14F-4D97-AF65-F5344CB8AC3E}">
        <p14:creationId xmlns:p14="http://schemas.microsoft.com/office/powerpoint/2010/main" val="98069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500"/>
                                        <p:tgtEl>
                                          <p:spTgt spid="73"/>
                                        </p:tgtEl>
                                      </p:cBhvr>
                                    </p:animEffect>
                                  </p:childTnLst>
                                </p:cTn>
                              </p:par>
                              <p:par>
                                <p:cTn id="13" presetID="10" presetClass="entr" presetSubtype="0" fill="hold" nodeType="with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500"/>
                                        <p:tgtEl>
                                          <p:spTgt spid="72"/>
                                        </p:tgtEl>
                                      </p:cBhvr>
                                    </p:animEffect>
                                  </p:childTnLst>
                                </p:cTn>
                              </p:par>
                              <p:par>
                                <p:cTn id="16" presetID="10" presetClass="entr" presetSubtype="0" fill="hold"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par>
                                <p:cTn id="22" presetID="10" presetClass="entr" presetSubtype="0"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500"/>
                                        <p:tgtEl>
                                          <p:spTgt spid="69"/>
                                        </p:tgtEl>
                                      </p:cBhvr>
                                    </p:animEffect>
                                  </p:childTnLst>
                                </p:cTn>
                              </p:par>
                              <p:par>
                                <p:cTn id="25" presetID="10"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par>
                                <p:cTn id="33" presetID="10" presetClass="entr" presetSubtype="0" fill="hold"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par>
                                <p:cTn id="36" presetID="10" presetClass="entr" presetSubtype="0" fill="hold"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par>
                                <p:cTn id="39" presetID="10"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fade">
                                      <p:cBhvr>
                                        <p:cTn id="41" dur="500"/>
                                        <p:tgtEl>
                                          <p:spTgt spid="6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fade">
                                      <p:cBhvr>
                                        <p:cTn id="44" dur="500"/>
                                        <p:tgtEl>
                                          <p:spTgt spid="67"/>
                                        </p:tgtEl>
                                      </p:cBhvr>
                                    </p:animEffect>
                                  </p:childTnLst>
                                </p:cTn>
                              </p:par>
                              <p:par>
                                <p:cTn id="45" presetID="10" presetClass="entr" presetSubtype="0" fill="hold" nodeType="with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par>
                                <p:cTn id="48" presetID="10" presetClass="entr" presetSubtype="0" fill="hold" nodeType="with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par>
                                <p:cTn id="51" presetID="10" presetClass="entr" presetSubtype="0" fill="hold" nodeType="with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fade">
                                      <p:cBhvr>
                                        <p:cTn id="53" dur="500"/>
                                        <p:tgtEl>
                                          <p:spTgt spid="79"/>
                                        </p:tgtEl>
                                      </p:cBhvr>
                                    </p:animEffect>
                                  </p:childTnLst>
                                </p:cTn>
                              </p:par>
                              <p:par>
                                <p:cTn id="54" presetID="10" presetClass="entr" presetSubtype="0" fill="hold" nodeType="with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fade">
                                      <p:cBhvr>
                                        <p:cTn id="56" dur="500"/>
                                        <p:tgtEl>
                                          <p:spTgt spid="82"/>
                                        </p:tgtEl>
                                      </p:cBhvr>
                                    </p:animEffect>
                                  </p:childTnLst>
                                </p:cTn>
                              </p:par>
                              <p:par>
                                <p:cTn id="57" presetID="10" presetClass="entr" presetSubtype="0" fill="hold" nodeType="withEffect">
                                  <p:stCondLst>
                                    <p:cond delay="0"/>
                                  </p:stCondLst>
                                  <p:childTnLst>
                                    <p:set>
                                      <p:cBhvr>
                                        <p:cTn id="58" dur="1" fill="hold">
                                          <p:stCondLst>
                                            <p:cond delay="0"/>
                                          </p:stCondLst>
                                        </p:cTn>
                                        <p:tgtEl>
                                          <p:spTgt spid="80"/>
                                        </p:tgtEl>
                                        <p:attrNameLst>
                                          <p:attrName>style.visibility</p:attrName>
                                        </p:attrNameLst>
                                      </p:cBhvr>
                                      <p:to>
                                        <p:strVal val="visible"/>
                                      </p:to>
                                    </p:set>
                                    <p:animEffect transition="in" filter="fade">
                                      <p:cBhvr>
                                        <p:cTn id="59" dur="500"/>
                                        <p:tgtEl>
                                          <p:spTgt spid="8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1"/>
                                        </p:tgtEl>
                                        <p:attrNameLst>
                                          <p:attrName>style.visibility</p:attrName>
                                        </p:attrNameLst>
                                      </p:cBhvr>
                                      <p:to>
                                        <p:strVal val="visible"/>
                                      </p:to>
                                    </p:set>
                                    <p:animEffect transition="in" filter="fade">
                                      <p:cBhvr>
                                        <p:cTn id="62" dur="500"/>
                                        <p:tgtEl>
                                          <p:spTgt spid="81"/>
                                        </p:tgtEl>
                                      </p:cBhvr>
                                    </p:animEffect>
                                  </p:childTnLst>
                                </p:cTn>
                              </p:par>
                              <p:par>
                                <p:cTn id="63" presetID="10"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500"/>
                                        <p:tgtEl>
                                          <p:spTgt spid="7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85"/>
                                        </p:tgtEl>
                                        <p:attrNameLst>
                                          <p:attrName>style.visibility</p:attrName>
                                        </p:attrNameLst>
                                      </p:cBhvr>
                                      <p:to>
                                        <p:strVal val="visible"/>
                                      </p:to>
                                    </p:set>
                                    <p:animEffect transition="in" filter="fade">
                                      <p:cBhvr>
                                        <p:cTn id="70" dur="500"/>
                                        <p:tgtEl>
                                          <p:spTgt spid="85"/>
                                        </p:tgtEl>
                                      </p:cBhvr>
                                    </p:animEffect>
                                  </p:childTnLst>
                                </p:cTn>
                              </p:par>
                              <p:par>
                                <p:cTn id="71" presetID="10" presetClass="entr" presetSubtype="0" fill="hold" nodeType="with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fade">
                                      <p:cBhvr>
                                        <p:cTn id="73" dur="500"/>
                                        <p:tgtEl>
                                          <p:spTgt spid="88"/>
                                        </p:tgtEl>
                                      </p:cBhvr>
                                    </p:animEffect>
                                  </p:childTnLst>
                                </p:cTn>
                              </p:par>
                              <p:par>
                                <p:cTn id="74" presetID="10" presetClass="entr" presetSubtype="0" fill="hold" nodeType="withEffect">
                                  <p:stCondLst>
                                    <p:cond delay="0"/>
                                  </p:stCondLst>
                                  <p:childTnLst>
                                    <p:set>
                                      <p:cBhvr>
                                        <p:cTn id="75" dur="1" fill="hold">
                                          <p:stCondLst>
                                            <p:cond delay="0"/>
                                          </p:stCondLst>
                                        </p:cTn>
                                        <p:tgtEl>
                                          <p:spTgt spid="90"/>
                                        </p:tgtEl>
                                        <p:attrNameLst>
                                          <p:attrName>style.visibility</p:attrName>
                                        </p:attrNameLst>
                                      </p:cBhvr>
                                      <p:to>
                                        <p:strVal val="visible"/>
                                      </p:to>
                                    </p:set>
                                    <p:animEffect transition="in" filter="fade">
                                      <p:cBhvr>
                                        <p:cTn id="76" dur="500"/>
                                        <p:tgtEl>
                                          <p:spTgt spid="90"/>
                                        </p:tgtEl>
                                      </p:cBhvr>
                                    </p:animEffect>
                                  </p:childTnLst>
                                </p:cTn>
                              </p:par>
                              <p:par>
                                <p:cTn id="77" presetID="10" presetClass="entr" presetSubtype="0" fill="hold" nodeType="withEffect">
                                  <p:stCondLst>
                                    <p:cond delay="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500"/>
                                        <p:tgtEl>
                                          <p:spTgt spid="8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1"/>
                                        </p:tgtEl>
                                        <p:attrNameLst>
                                          <p:attrName>style.visibility</p:attrName>
                                        </p:attrNameLst>
                                      </p:cBhvr>
                                      <p:to>
                                        <p:strVal val="visible"/>
                                      </p:to>
                                    </p:set>
                                    <p:animEffect transition="in" filter="fade">
                                      <p:cBhvr>
                                        <p:cTn id="82" dur="500"/>
                                        <p:tgtEl>
                                          <p:spTgt spid="91"/>
                                        </p:tgtEl>
                                      </p:cBhvr>
                                    </p:animEffect>
                                  </p:childTnLst>
                                </p:cTn>
                              </p:par>
                              <p:par>
                                <p:cTn id="83" presetID="10" presetClass="entr" presetSubtype="0" fill="hold" nodeType="with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fade">
                                      <p:cBhvr>
                                        <p:cTn id="85" dur="500"/>
                                        <p:tgtEl>
                                          <p:spTgt spid="84"/>
                                        </p:tgtEl>
                                      </p:cBhvr>
                                    </p:animEffect>
                                  </p:childTnLst>
                                </p:cTn>
                              </p:par>
                              <p:par>
                                <p:cTn id="86" presetID="10" presetClass="entr" presetSubtype="0" fill="hold" nodeType="withEffect">
                                  <p:stCondLst>
                                    <p:cond delay="0"/>
                                  </p:stCondLst>
                                  <p:childTnLst>
                                    <p:set>
                                      <p:cBhvr>
                                        <p:cTn id="87" dur="1" fill="hold">
                                          <p:stCondLst>
                                            <p:cond delay="0"/>
                                          </p:stCondLst>
                                        </p:cTn>
                                        <p:tgtEl>
                                          <p:spTgt spid="52"/>
                                        </p:tgtEl>
                                        <p:attrNameLst>
                                          <p:attrName>style.visibility</p:attrName>
                                        </p:attrNameLst>
                                      </p:cBhvr>
                                      <p:to>
                                        <p:strVal val="visible"/>
                                      </p:to>
                                    </p:set>
                                    <p:animEffect transition="in" filter="fade">
                                      <p:cBhvr>
                                        <p:cTn id="88" dur="500"/>
                                        <p:tgtEl>
                                          <p:spTgt spid="52"/>
                                        </p:tgtEl>
                                      </p:cBhvr>
                                    </p:animEffect>
                                  </p:childTnLst>
                                </p:cTn>
                              </p:par>
                              <p:par>
                                <p:cTn id="89" presetID="10" presetClass="entr" presetSubtype="0" fill="hold" nodeType="with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500"/>
                                        <p:tgtEl>
                                          <p:spTgt spid="5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fade">
                                      <p:cBhvr>
                                        <p:cTn id="94" dur="500"/>
                                        <p:tgtEl>
                                          <p:spTgt spid="59"/>
                                        </p:tgtEl>
                                      </p:cBhvr>
                                    </p:animEffect>
                                  </p:childTnLst>
                                </p:cTn>
                              </p:par>
                              <p:par>
                                <p:cTn id="95" presetID="10" presetClass="entr" presetSubtype="0" fill="hold" nodeType="with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500"/>
                                        <p:tgtEl>
                                          <p:spTgt spid="56"/>
                                        </p:tgtEl>
                                      </p:cBhvr>
                                    </p:animEffect>
                                  </p:childTnLst>
                                </p:cTn>
                              </p:par>
                              <p:par>
                                <p:cTn id="98" presetID="10" presetClass="entr" presetSubtype="0" fill="hold" nodeType="with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par>
                                <p:cTn id="101" presetID="10" presetClass="entr" presetSubtype="0" fill="hold" nodeType="with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fade">
                                      <p:cBhvr>
                                        <p:cTn id="10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50" grpId="0"/>
      <p:bldP spid="59" grpId="0"/>
      <p:bldP spid="67" grpId="0"/>
      <p:bldP spid="74" grpId="0"/>
      <p:bldP spid="8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50000">
              <a:srgbClr val="34606B">
                <a:alpha val="100000"/>
              </a:srgbClr>
            </a:gs>
            <a:gs pos="100000">
              <a:srgbClr val="009D8D">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4810722" y="7964688"/>
            <a:ext cx="12322673" cy="3037251"/>
          </a:xfrm>
          <a:custGeom>
            <a:avLst/>
            <a:gdLst/>
            <a:ahLst/>
            <a:cxnLst/>
            <a:rect l="l" t="t" r="r" b="b"/>
            <a:pathLst>
              <a:path w="12322673" h="3037251">
                <a:moveTo>
                  <a:pt x="0" y="0"/>
                </a:moveTo>
                <a:lnTo>
                  <a:pt x="12322673" y="0"/>
                </a:lnTo>
                <a:lnTo>
                  <a:pt x="12322673" y="3037251"/>
                </a:lnTo>
                <a:lnTo>
                  <a:pt x="0" y="3037251"/>
                </a:lnTo>
                <a:lnTo>
                  <a:pt x="0" y="0"/>
                </a:lnTo>
                <a:close/>
              </a:path>
            </a:pathLst>
          </a:custGeom>
          <a:blipFill>
            <a:blip r:embed="rId2">
              <a:alphaModFix amt="50000"/>
              <a:extLst>
                <a:ext uri="{96DAC541-7B7A-43D3-8B79-37D633B846F1}">
                  <asvg:svgBlip xmlns:asvg="http://schemas.microsoft.com/office/drawing/2016/SVG/main" r:embed="rId3"/>
                </a:ext>
              </a:extLst>
            </a:blip>
            <a:stretch>
              <a:fillRect t="-131766"/>
            </a:stretch>
          </a:blipFill>
          <a:ln cap="sq">
            <a:noFill/>
            <a:prstDash val="solid"/>
            <a:miter/>
          </a:ln>
        </p:spPr>
      </p:sp>
      <p:sp>
        <p:nvSpPr>
          <p:cNvPr id="3" name="Freeform 3"/>
          <p:cNvSpPr/>
          <p:nvPr/>
        </p:nvSpPr>
        <p:spPr>
          <a:xfrm rot="4956900">
            <a:off x="11257408" y="-588699"/>
            <a:ext cx="13469154" cy="8552913"/>
          </a:xfrm>
          <a:custGeom>
            <a:avLst/>
            <a:gdLst/>
            <a:ahLst/>
            <a:cxnLst/>
            <a:rect l="l" t="t" r="r" b="b"/>
            <a:pathLst>
              <a:path w="13469154" h="8552913">
                <a:moveTo>
                  <a:pt x="0" y="0"/>
                </a:moveTo>
                <a:lnTo>
                  <a:pt x="13469155" y="0"/>
                </a:lnTo>
                <a:lnTo>
                  <a:pt x="13469155" y="8552913"/>
                </a:lnTo>
                <a:lnTo>
                  <a:pt x="0" y="8552913"/>
                </a:lnTo>
                <a:lnTo>
                  <a:pt x="0" y="0"/>
                </a:lnTo>
                <a:close/>
              </a:path>
            </a:pathLst>
          </a:custGeom>
          <a:blipFill>
            <a:blip r:embed="rId4">
              <a:alphaModFix amt="27000"/>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US" dirty="0"/>
          </a:p>
        </p:txBody>
      </p:sp>
      <p:sp>
        <p:nvSpPr>
          <p:cNvPr id="4" name="Freeform 4"/>
          <p:cNvSpPr/>
          <p:nvPr/>
        </p:nvSpPr>
        <p:spPr>
          <a:xfrm rot="5110337">
            <a:off x="-6517449" y="-2667759"/>
            <a:ext cx="13034898" cy="6446038"/>
          </a:xfrm>
          <a:custGeom>
            <a:avLst/>
            <a:gdLst/>
            <a:ahLst/>
            <a:cxnLst/>
            <a:rect l="l" t="t" r="r" b="b"/>
            <a:pathLst>
              <a:path w="13034898" h="6446038">
                <a:moveTo>
                  <a:pt x="0" y="0"/>
                </a:moveTo>
                <a:lnTo>
                  <a:pt x="13034898" y="0"/>
                </a:lnTo>
                <a:lnTo>
                  <a:pt x="13034898" y="6446038"/>
                </a:lnTo>
                <a:lnTo>
                  <a:pt x="0" y="6446038"/>
                </a:lnTo>
                <a:lnTo>
                  <a:pt x="0" y="0"/>
                </a:lnTo>
                <a:close/>
              </a:path>
            </a:pathLst>
          </a:custGeom>
          <a:blipFill>
            <a:blip r:embed="rId6">
              <a:alphaModFix amt="28000"/>
              <a:extLst>
                <a:ext uri="{96DAC541-7B7A-43D3-8B79-37D633B846F1}">
                  <asvg:svgBlip xmlns:asvg="http://schemas.microsoft.com/office/drawing/2016/SVG/main" r:embed="rId7"/>
                </a:ext>
              </a:extLst>
            </a:blip>
            <a:stretch>
              <a:fillRect r="-134" b="-129447"/>
            </a:stretch>
          </a:blipFill>
        </p:spPr>
      </p:sp>
      <p:sp>
        <p:nvSpPr>
          <p:cNvPr id="5" name="TextBox 5"/>
          <p:cNvSpPr txBox="1"/>
          <p:nvPr/>
        </p:nvSpPr>
        <p:spPr>
          <a:xfrm>
            <a:off x="1028700" y="1979205"/>
            <a:ext cx="7363081" cy="2644023"/>
          </a:xfrm>
          <a:prstGeom prst="rect">
            <a:avLst/>
          </a:prstGeom>
        </p:spPr>
        <p:txBody>
          <a:bodyPr lIns="0" tIns="0" rIns="0" bIns="0" rtlCol="0" anchor="t">
            <a:spAutoFit/>
          </a:bodyPr>
          <a:lstStyle/>
          <a:p>
            <a:pPr algn="l">
              <a:lnSpc>
                <a:spcPts val="10412"/>
              </a:lnSpc>
            </a:pPr>
            <a:r>
              <a:rPr lang="en-US" sz="8823" b="1" dirty="0">
                <a:gradFill>
                  <a:gsLst>
                    <a:gs pos="0">
                      <a:srgbClr val="FFFFFF">
                        <a:alpha val="100000"/>
                      </a:srgbClr>
                    </a:gs>
                    <a:gs pos="100000">
                      <a:srgbClr val="FFFFFF">
                        <a:alpha val="100000"/>
                      </a:srgbClr>
                    </a:gs>
                  </a:gsLst>
                  <a:path path="circle">
                    <a:fillToRect l="50000" t="50000" r="50000" b="50000"/>
                  </a:path>
                </a:gradFill>
                <a:latin typeface="Open Sauce Heavy"/>
                <a:ea typeface="Open Sauce Heavy"/>
                <a:cs typeface="Open Sauce Heavy"/>
                <a:sym typeface="Open Sauce Heavy"/>
              </a:rPr>
              <a:t>OIC LABOUR </a:t>
            </a:r>
          </a:p>
          <a:p>
            <a:pPr algn="l">
              <a:lnSpc>
                <a:spcPts val="10412"/>
              </a:lnSpc>
            </a:pPr>
            <a:r>
              <a:rPr lang="en-US" sz="8823" b="1" dirty="0">
                <a:gradFill>
                  <a:gsLst>
                    <a:gs pos="0">
                      <a:srgbClr val="FFFFFF">
                        <a:alpha val="100000"/>
                      </a:srgbClr>
                    </a:gs>
                    <a:gs pos="100000">
                      <a:srgbClr val="FFFFFF">
                        <a:alpha val="100000"/>
                      </a:srgbClr>
                    </a:gs>
                  </a:gsLst>
                  <a:path path="circle">
                    <a:fillToRect l="50000" t="50000" r="50000" b="50000"/>
                  </a:path>
                </a:gradFill>
                <a:latin typeface="Open Sauce Heavy"/>
                <a:ea typeface="Open Sauce Heavy"/>
                <a:cs typeface="Open Sauce Heavy"/>
                <a:sym typeface="Open Sauce Heavy"/>
              </a:rPr>
              <a:t>CENTRE</a:t>
            </a:r>
          </a:p>
        </p:txBody>
      </p:sp>
      <p:sp>
        <p:nvSpPr>
          <p:cNvPr id="6" name="TextBox 6"/>
          <p:cNvSpPr txBox="1"/>
          <p:nvPr/>
        </p:nvSpPr>
        <p:spPr>
          <a:xfrm>
            <a:off x="1028700" y="1013936"/>
            <a:ext cx="10990068" cy="774530"/>
          </a:xfrm>
          <a:prstGeom prst="rect">
            <a:avLst/>
          </a:prstGeom>
        </p:spPr>
        <p:txBody>
          <a:bodyPr lIns="0" tIns="0" rIns="0" bIns="0" rtlCol="0" anchor="t">
            <a:spAutoFit/>
          </a:bodyPr>
          <a:lstStyle/>
          <a:p>
            <a:pPr algn="l">
              <a:lnSpc>
                <a:spcPts val="6181"/>
              </a:lnSpc>
            </a:pPr>
            <a:r>
              <a:rPr lang="en-US" sz="5238" dirty="0">
                <a:gradFill>
                  <a:gsLst>
                    <a:gs pos="0">
                      <a:srgbClr val="FFFFFF">
                        <a:alpha val="100000"/>
                      </a:srgbClr>
                    </a:gs>
                    <a:gs pos="100000">
                      <a:srgbClr val="FFFFFF">
                        <a:alpha val="100000"/>
                      </a:srgbClr>
                    </a:gs>
                  </a:gsLst>
                  <a:path path="circle">
                    <a:fillToRect l="50000" t="50000" r="50000" b="50000"/>
                  </a:path>
                </a:gradFill>
                <a:latin typeface="Open Sauce"/>
                <a:ea typeface="Open Sauce"/>
                <a:cs typeface="Open Sauce"/>
                <a:sym typeface="Open Sauce"/>
              </a:rPr>
              <a:t>Where Countries See the Role of</a:t>
            </a:r>
          </a:p>
        </p:txBody>
      </p:sp>
      <p:sp>
        <p:nvSpPr>
          <p:cNvPr id="7" name="Freeform 7"/>
          <p:cNvSpPr/>
          <p:nvPr/>
        </p:nvSpPr>
        <p:spPr>
          <a:xfrm>
            <a:off x="9935497" y="3219242"/>
            <a:ext cx="7035092" cy="1733986"/>
          </a:xfrm>
          <a:custGeom>
            <a:avLst/>
            <a:gdLst/>
            <a:ahLst/>
            <a:cxnLst/>
            <a:rect l="l" t="t" r="r" b="b"/>
            <a:pathLst>
              <a:path w="7035092" h="1733986">
                <a:moveTo>
                  <a:pt x="0" y="0"/>
                </a:moveTo>
                <a:lnTo>
                  <a:pt x="7035092" y="0"/>
                </a:lnTo>
                <a:lnTo>
                  <a:pt x="7035092" y="1733986"/>
                </a:lnTo>
                <a:lnTo>
                  <a:pt x="0" y="1733986"/>
                </a:lnTo>
                <a:lnTo>
                  <a:pt x="0" y="0"/>
                </a:lnTo>
                <a:close/>
              </a:path>
            </a:pathLst>
          </a:custGeom>
          <a:blipFill>
            <a:blip r:embed="rId2">
              <a:alphaModFix amt="50000"/>
              <a:extLst>
                <a:ext uri="{96DAC541-7B7A-43D3-8B79-37D633B846F1}">
                  <asvg:svgBlip xmlns:asvg="http://schemas.microsoft.com/office/drawing/2016/SVG/main" r:embed="rId3"/>
                </a:ext>
              </a:extLst>
            </a:blip>
            <a:stretch>
              <a:fillRect t="-131766"/>
            </a:stretch>
          </a:blipFill>
          <a:ln cap="sq">
            <a:noFill/>
            <a:prstDash val="solid"/>
            <a:miter/>
          </a:ln>
        </p:spPr>
      </p:sp>
      <p:grpSp>
        <p:nvGrpSpPr>
          <p:cNvPr id="8" name="Group 8"/>
          <p:cNvGrpSpPr/>
          <p:nvPr/>
        </p:nvGrpSpPr>
        <p:grpSpPr>
          <a:xfrm>
            <a:off x="9935497" y="2659597"/>
            <a:ext cx="6492339" cy="988072"/>
            <a:chOff x="0" y="0"/>
            <a:chExt cx="698900" cy="106366"/>
          </a:xfrm>
        </p:grpSpPr>
        <p:sp>
          <p:nvSpPr>
            <p:cNvPr id="9" name="Freeform 9"/>
            <p:cNvSpPr/>
            <p:nvPr/>
          </p:nvSpPr>
          <p:spPr>
            <a:xfrm>
              <a:off x="0" y="0"/>
              <a:ext cx="698900" cy="106366"/>
            </a:xfrm>
            <a:custGeom>
              <a:avLst/>
              <a:gdLst/>
              <a:ahLst/>
              <a:cxnLst/>
              <a:rect l="l" t="t" r="r" b="b"/>
              <a:pathLst>
                <a:path w="698900" h="106366">
                  <a:moveTo>
                    <a:pt x="53183" y="0"/>
                  </a:moveTo>
                  <a:lnTo>
                    <a:pt x="645717" y="0"/>
                  </a:lnTo>
                  <a:cubicBezTo>
                    <a:pt x="659822" y="0"/>
                    <a:pt x="673350" y="5603"/>
                    <a:pt x="683323" y="15577"/>
                  </a:cubicBezTo>
                  <a:cubicBezTo>
                    <a:pt x="693297" y="25551"/>
                    <a:pt x="698900" y="39078"/>
                    <a:pt x="698900" y="53183"/>
                  </a:cubicBezTo>
                  <a:lnTo>
                    <a:pt x="698900" y="53183"/>
                  </a:lnTo>
                  <a:cubicBezTo>
                    <a:pt x="698900" y="82555"/>
                    <a:pt x="675089" y="106366"/>
                    <a:pt x="645717" y="106366"/>
                  </a:cubicBezTo>
                  <a:lnTo>
                    <a:pt x="53183" y="106366"/>
                  </a:lnTo>
                  <a:cubicBezTo>
                    <a:pt x="39078" y="106366"/>
                    <a:pt x="25551" y="100763"/>
                    <a:pt x="15577" y="90789"/>
                  </a:cubicBezTo>
                  <a:cubicBezTo>
                    <a:pt x="5603" y="80815"/>
                    <a:pt x="0" y="67288"/>
                    <a:pt x="0" y="53183"/>
                  </a:cubicBezTo>
                  <a:lnTo>
                    <a:pt x="0" y="53183"/>
                  </a:lnTo>
                  <a:cubicBezTo>
                    <a:pt x="0" y="39078"/>
                    <a:pt x="5603" y="25551"/>
                    <a:pt x="15577" y="15577"/>
                  </a:cubicBezTo>
                  <a:cubicBezTo>
                    <a:pt x="25551" y="5603"/>
                    <a:pt x="39078" y="0"/>
                    <a:pt x="53183" y="0"/>
                  </a:cubicBezTo>
                  <a:close/>
                </a:path>
              </a:pathLst>
            </a:custGeom>
            <a:solidFill>
              <a:srgbClr val="FFFFFF"/>
            </a:solidFill>
            <a:ln w="47625" cap="rnd">
              <a:solidFill>
                <a:srgbClr val="247275"/>
              </a:solidFill>
              <a:prstDash val="solid"/>
              <a:round/>
            </a:ln>
          </p:spPr>
        </p:sp>
        <p:sp>
          <p:nvSpPr>
            <p:cNvPr id="10" name="TextBox 10"/>
            <p:cNvSpPr txBox="1"/>
            <p:nvPr/>
          </p:nvSpPr>
          <p:spPr>
            <a:xfrm>
              <a:off x="0" y="-28575"/>
              <a:ext cx="698900" cy="134941"/>
            </a:xfrm>
            <a:prstGeom prst="rect">
              <a:avLst/>
            </a:prstGeom>
          </p:spPr>
          <p:txBody>
            <a:bodyPr lIns="50800" tIns="50800" rIns="50800" bIns="50800" rtlCol="0" anchor="ctr"/>
            <a:lstStyle/>
            <a:p>
              <a:pPr algn="ctr">
                <a:lnSpc>
                  <a:spcPts val="1819"/>
                </a:lnSpc>
              </a:pPr>
              <a:endParaRPr/>
            </a:p>
          </p:txBody>
        </p:sp>
      </p:grpSp>
      <p:grpSp>
        <p:nvGrpSpPr>
          <p:cNvPr id="11" name="Group 11"/>
          <p:cNvGrpSpPr/>
          <p:nvPr/>
        </p:nvGrpSpPr>
        <p:grpSpPr>
          <a:xfrm>
            <a:off x="15544286" y="2359078"/>
            <a:ext cx="1589109" cy="158910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sp>
        <p:sp>
          <p:nvSpPr>
            <p:cNvPr id="13" name="TextBox 13"/>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14" name="Group 14"/>
          <p:cNvGrpSpPr/>
          <p:nvPr/>
        </p:nvGrpSpPr>
        <p:grpSpPr>
          <a:xfrm>
            <a:off x="15681456" y="2496248"/>
            <a:ext cx="1314769" cy="1314769"/>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 name="TextBox 16"/>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17" name="TextBox 17"/>
          <p:cNvSpPr txBox="1"/>
          <p:nvPr/>
        </p:nvSpPr>
        <p:spPr>
          <a:xfrm>
            <a:off x="10891223" y="2900727"/>
            <a:ext cx="4580887" cy="496285"/>
          </a:xfrm>
          <a:prstGeom prst="rect">
            <a:avLst/>
          </a:prstGeom>
        </p:spPr>
        <p:txBody>
          <a:bodyPr lIns="0" tIns="0" rIns="0" bIns="0" rtlCol="0" anchor="t">
            <a:spAutoFit/>
          </a:bodyPr>
          <a:lstStyle/>
          <a:p>
            <a:pPr algn="ctr">
              <a:lnSpc>
                <a:spcPts val="3832"/>
              </a:lnSpc>
            </a:pPr>
            <a:r>
              <a:rPr lang="en-US" sz="3193" b="1">
                <a:gradFill>
                  <a:gsLst>
                    <a:gs pos="0">
                      <a:srgbClr val="006152">
                        <a:alpha val="100000"/>
                      </a:srgbClr>
                    </a:gs>
                    <a:gs pos="100000">
                      <a:srgbClr val="00261F">
                        <a:alpha val="100000"/>
                      </a:srgbClr>
                    </a:gs>
                  </a:gsLst>
                  <a:lin ang="2700000"/>
                </a:gradFill>
                <a:latin typeface="Open Sauce Bold"/>
                <a:ea typeface="Open Sauce Bold"/>
                <a:cs typeface="Open Sauce Bold"/>
                <a:sym typeface="Open Sauce Bold"/>
              </a:rPr>
              <a:t>Policy Design Support </a:t>
            </a:r>
          </a:p>
        </p:txBody>
      </p:sp>
      <p:grpSp>
        <p:nvGrpSpPr>
          <p:cNvPr id="18" name="Group 18"/>
          <p:cNvGrpSpPr/>
          <p:nvPr/>
        </p:nvGrpSpPr>
        <p:grpSpPr>
          <a:xfrm>
            <a:off x="15746103" y="2560895"/>
            <a:ext cx="1185475" cy="118547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l="-33857" r="-33857"/>
              </a:stretch>
            </a:blipFill>
          </p:spPr>
        </p:sp>
      </p:grpSp>
      <p:sp>
        <p:nvSpPr>
          <p:cNvPr id="20" name="Freeform 20"/>
          <p:cNvSpPr/>
          <p:nvPr/>
        </p:nvSpPr>
        <p:spPr>
          <a:xfrm>
            <a:off x="7548562" y="4410672"/>
            <a:ext cx="9316988" cy="2296420"/>
          </a:xfrm>
          <a:custGeom>
            <a:avLst/>
            <a:gdLst/>
            <a:ahLst/>
            <a:cxnLst/>
            <a:rect l="l" t="t" r="r" b="b"/>
            <a:pathLst>
              <a:path w="9316988" h="2296420">
                <a:moveTo>
                  <a:pt x="0" y="0"/>
                </a:moveTo>
                <a:lnTo>
                  <a:pt x="9316988" y="0"/>
                </a:lnTo>
                <a:lnTo>
                  <a:pt x="9316988" y="2296421"/>
                </a:lnTo>
                <a:lnTo>
                  <a:pt x="0" y="2296421"/>
                </a:lnTo>
                <a:lnTo>
                  <a:pt x="0" y="0"/>
                </a:lnTo>
                <a:close/>
              </a:path>
            </a:pathLst>
          </a:custGeom>
          <a:blipFill>
            <a:blip r:embed="rId2">
              <a:alphaModFix amt="50000"/>
              <a:extLst>
                <a:ext uri="{96DAC541-7B7A-43D3-8B79-37D633B846F1}">
                  <asvg:svgBlip xmlns:asvg="http://schemas.microsoft.com/office/drawing/2016/SVG/main" r:embed="rId3"/>
                </a:ext>
              </a:extLst>
            </a:blip>
            <a:stretch>
              <a:fillRect t="-131766"/>
            </a:stretch>
          </a:blipFill>
          <a:ln cap="sq">
            <a:noFill/>
            <a:prstDash val="solid"/>
            <a:miter/>
          </a:ln>
        </p:spPr>
      </p:sp>
      <p:grpSp>
        <p:nvGrpSpPr>
          <p:cNvPr id="21" name="Group 21"/>
          <p:cNvGrpSpPr/>
          <p:nvPr/>
        </p:nvGrpSpPr>
        <p:grpSpPr>
          <a:xfrm>
            <a:off x="6997422" y="4372572"/>
            <a:ext cx="9934156" cy="988072"/>
            <a:chOff x="0" y="0"/>
            <a:chExt cx="1069412" cy="106366"/>
          </a:xfrm>
        </p:grpSpPr>
        <p:sp>
          <p:nvSpPr>
            <p:cNvPr id="22" name="Freeform 22"/>
            <p:cNvSpPr/>
            <p:nvPr/>
          </p:nvSpPr>
          <p:spPr>
            <a:xfrm>
              <a:off x="0" y="0"/>
              <a:ext cx="1069412" cy="106366"/>
            </a:xfrm>
            <a:custGeom>
              <a:avLst/>
              <a:gdLst/>
              <a:ahLst/>
              <a:cxnLst/>
              <a:rect l="l" t="t" r="r" b="b"/>
              <a:pathLst>
                <a:path w="1069412" h="106366">
                  <a:moveTo>
                    <a:pt x="53183" y="0"/>
                  </a:moveTo>
                  <a:lnTo>
                    <a:pt x="1016229" y="0"/>
                  </a:lnTo>
                  <a:cubicBezTo>
                    <a:pt x="1030334" y="0"/>
                    <a:pt x="1043861" y="5603"/>
                    <a:pt x="1053835" y="15577"/>
                  </a:cubicBezTo>
                  <a:cubicBezTo>
                    <a:pt x="1063809" y="25551"/>
                    <a:pt x="1069412" y="39078"/>
                    <a:pt x="1069412" y="53183"/>
                  </a:cubicBezTo>
                  <a:lnTo>
                    <a:pt x="1069412" y="53183"/>
                  </a:lnTo>
                  <a:cubicBezTo>
                    <a:pt x="1069412" y="82555"/>
                    <a:pt x="1045601" y="106366"/>
                    <a:pt x="1016229" y="106366"/>
                  </a:cubicBezTo>
                  <a:lnTo>
                    <a:pt x="53183" y="106366"/>
                  </a:lnTo>
                  <a:cubicBezTo>
                    <a:pt x="39078" y="106366"/>
                    <a:pt x="25551" y="100763"/>
                    <a:pt x="15577" y="90789"/>
                  </a:cubicBezTo>
                  <a:cubicBezTo>
                    <a:pt x="5603" y="80815"/>
                    <a:pt x="0" y="67288"/>
                    <a:pt x="0" y="53183"/>
                  </a:cubicBezTo>
                  <a:lnTo>
                    <a:pt x="0" y="53183"/>
                  </a:lnTo>
                  <a:cubicBezTo>
                    <a:pt x="0" y="39078"/>
                    <a:pt x="5603" y="25551"/>
                    <a:pt x="15577" y="15577"/>
                  </a:cubicBezTo>
                  <a:cubicBezTo>
                    <a:pt x="25551" y="5603"/>
                    <a:pt x="39078" y="0"/>
                    <a:pt x="53183" y="0"/>
                  </a:cubicBezTo>
                  <a:close/>
                </a:path>
              </a:pathLst>
            </a:custGeom>
            <a:solidFill>
              <a:srgbClr val="FFFFFF"/>
            </a:solidFill>
            <a:ln w="47625" cap="rnd">
              <a:solidFill>
                <a:srgbClr val="247275"/>
              </a:solidFill>
              <a:prstDash val="solid"/>
              <a:round/>
            </a:ln>
          </p:spPr>
        </p:sp>
        <p:sp>
          <p:nvSpPr>
            <p:cNvPr id="23" name="TextBox 23"/>
            <p:cNvSpPr txBox="1"/>
            <p:nvPr/>
          </p:nvSpPr>
          <p:spPr>
            <a:xfrm>
              <a:off x="0" y="-28575"/>
              <a:ext cx="1069412" cy="134941"/>
            </a:xfrm>
            <a:prstGeom prst="rect">
              <a:avLst/>
            </a:prstGeom>
          </p:spPr>
          <p:txBody>
            <a:bodyPr lIns="50800" tIns="50800" rIns="50800" bIns="50800" rtlCol="0" anchor="ctr"/>
            <a:lstStyle/>
            <a:p>
              <a:pPr algn="ctr">
                <a:lnSpc>
                  <a:spcPts val="1819"/>
                </a:lnSpc>
              </a:pPr>
              <a:endParaRPr/>
            </a:p>
          </p:txBody>
        </p:sp>
      </p:grpSp>
      <p:sp>
        <p:nvSpPr>
          <p:cNvPr id="24" name="TextBox 24"/>
          <p:cNvSpPr txBox="1"/>
          <p:nvPr/>
        </p:nvSpPr>
        <p:spPr>
          <a:xfrm>
            <a:off x="7732240" y="4613703"/>
            <a:ext cx="7720623" cy="492072"/>
          </a:xfrm>
          <a:prstGeom prst="rect">
            <a:avLst/>
          </a:prstGeom>
        </p:spPr>
        <p:txBody>
          <a:bodyPr lIns="0" tIns="0" rIns="0" bIns="0" rtlCol="0" anchor="t">
            <a:spAutoFit/>
          </a:bodyPr>
          <a:lstStyle/>
          <a:p>
            <a:pPr algn="r">
              <a:lnSpc>
                <a:spcPts val="3832"/>
              </a:lnSpc>
            </a:pPr>
            <a:r>
              <a:rPr lang="en-US" sz="3193" b="1">
                <a:gradFill>
                  <a:gsLst>
                    <a:gs pos="0">
                      <a:srgbClr val="006152">
                        <a:alpha val="100000"/>
                      </a:srgbClr>
                    </a:gs>
                    <a:gs pos="100000">
                      <a:srgbClr val="00261F">
                        <a:alpha val="100000"/>
                      </a:srgbClr>
                    </a:gs>
                  </a:gsLst>
                  <a:lin ang="2700000"/>
                </a:gradFill>
                <a:latin typeface="Open Sauce Bold"/>
                <a:ea typeface="Open Sauce Bold"/>
                <a:cs typeface="Open Sauce Bold"/>
                <a:sym typeface="Open Sauce Bold"/>
              </a:rPr>
              <a:t>Carry Out Capacity Building Programs </a:t>
            </a:r>
          </a:p>
        </p:txBody>
      </p:sp>
      <p:sp>
        <p:nvSpPr>
          <p:cNvPr id="25" name="Freeform 25"/>
          <p:cNvSpPr/>
          <p:nvPr/>
        </p:nvSpPr>
        <p:spPr>
          <a:xfrm>
            <a:off x="4573835" y="6230929"/>
            <a:ext cx="12094693" cy="2981060"/>
          </a:xfrm>
          <a:custGeom>
            <a:avLst/>
            <a:gdLst/>
            <a:ahLst/>
            <a:cxnLst/>
            <a:rect l="l" t="t" r="r" b="b"/>
            <a:pathLst>
              <a:path w="12094693" h="2981060">
                <a:moveTo>
                  <a:pt x="0" y="0"/>
                </a:moveTo>
                <a:lnTo>
                  <a:pt x="12094693" y="0"/>
                </a:lnTo>
                <a:lnTo>
                  <a:pt x="12094693" y="2981059"/>
                </a:lnTo>
                <a:lnTo>
                  <a:pt x="0" y="2981059"/>
                </a:lnTo>
                <a:lnTo>
                  <a:pt x="0" y="0"/>
                </a:lnTo>
                <a:close/>
              </a:path>
            </a:pathLst>
          </a:custGeom>
          <a:blipFill>
            <a:blip r:embed="rId2">
              <a:alphaModFix amt="50000"/>
              <a:extLst>
                <a:ext uri="{96DAC541-7B7A-43D3-8B79-37D633B846F1}">
                  <asvg:svgBlip xmlns:asvg="http://schemas.microsoft.com/office/drawing/2016/SVG/main" r:embed="rId3"/>
                </a:ext>
              </a:extLst>
            </a:blip>
            <a:stretch>
              <a:fillRect t="-131766"/>
            </a:stretch>
          </a:blipFill>
          <a:ln cap="sq">
            <a:noFill/>
            <a:prstDash val="solid"/>
            <a:miter/>
          </a:ln>
        </p:spPr>
      </p:sp>
      <p:grpSp>
        <p:nvGrpSpPr>
          <p:cNvPr id="26" name="Group 26"/>
          <p:cNvGrpSpPr/>
          <p:nvPr/>
        </p:nvGrpSpPr>
        <p:grpSpPr>
          <a:xfrm>
            <a:off x="4626673" y="6168630"/>
            <a:ext cx="12304905" cy="988072"/>
            <a:chOff x="0" y="0"/>
            <a:chExt cx="1324623" cy="106366"/>
          </a:xfrm>
        </p:grpSpPr>
        <p:sp>
          <p:nvSpPr>
            <p:cNvPr id="27" name="Freeform 27"/>
            <p:cNvSpPr/>
            <p:nvPr/>
          </p:nvSpPr>
          <p:spPr>
            <a:xfrm>
              <a:off x="0" y="0"/>
              <a:ext cx="1324623" cy="106366"/>
            </a:xfrm>
            <a:custGeom>
              <a:avLst/>
              <a:gdLst/>
              <a:ahLst/>
              <a:cxnLst/>
              <a:rect l="l" t="t" r="r" b="b"/>
              <a:pathLst>
                <a:path w="1324623" h="106366">
                  <a:moveTo>
                    <a:pt x="53183" y="0"/>
                  </a:moveTo>
                  <a:lnTo>
                    <a:pt x="1271440" y="0"/>
                  </a:lnTo>
                  <a:cubicBezTo>
                    <a:pt x="1285545" y="0"/>
                    <a:pt x="1299072" y="5603"/>
                    <a:pt x="1309046" y="15577"/>
                  </a:cubicBezTo>
                  <a:cubicBezTo>
                    <a:pt x="1319020" y="25551"/>
                    <a:pt x="1324623" y="39078"/>
                    <a:pt x="1324623" y="53183"/>
                  </a:cubicBezTo>
                  <a:lnTo>
                    <a:pt x="1324623" y="53183"/>
                  </a:lnTo>
                  <a:cubicBezTo>
                    <a:pt x="1324623" y="82555"/>
                    <a:pt x="1300812" y="106366"/>
                    <a:pt x="1271440" y="106366"/>
                  </a:cubicBezTo>
                  <a:lnTo>
                    <a:pt x="53183" y="106366"/>
                  </a:lnTo>
                  <a:cubicBezTo>
                    <a:pt x="39078" y="106366"/>
                    <a:pt x="25551" y="100763"/>
                    <a:pt x="15577" y="90789"/>
                  </a:cubicBezTo>
                  <a:cubicBezTo>
                    <a:pt x="5603" y="80815"/>
                    <a:pt x="0" y="67288"/>
                    <a:pt x="0" y="53183"/>
                  </a:cubicBezTo>
                  <a:lnTo>
                    <a:pt x="0" y="53183"/>
                  </a:lnTo>
                  <a:cubicBezTo>
                    <a:pt x="0" y="39078"/>
                    <a:pt x="5603" y="25551"/>
                    <a:pt x="15577" y="15577"/>
                  </a:cubicBezTo>
                  <a:cubicBezTo>
                    <a:pt x="25551" y="5603"/>
                    <a:pt x="39078" y="0"/>
                    <a:pt x="53183" y="0"/>
                  </a:cubicBezTo>
                  <a:close/>
                </a:path>
              </a:pathLst>
            </a:custGeom>
            <a:solidFill>
              <a:srgbClr val="FFFFFF"/>
            </a:solidFill>
            <a:ln w="47625" cap="rnd">
              <a:solidFill>
                <a:srgbClr val="247275"/>
              </a:solidFill>
              <a:prstDash val="solid"/>
              <a:round/>
            </a:ln>
          </p:spPr>
        </p:sp>
        <p:sp>
          <p:nvSpPr>
            <p:cNvPr id="28" name="TextBox 28"/>
            <p:cNvSpPr txBox="1"/>
            <p:nvPr/>
          </p:nvSpPr>
          <p:spPr>
            <a:xfrm>
              <a:off x="0" y="-28575"/>
              <a:ext cx="1324623" cy="134941"/>
            </a:xfrm>
            <a:prstGeom prst="rect">
              <a:avLst/>
            </a:prstGeom>
          </p:spPr>
          <p:txBody>
            <a:bodyPr lIns="50800" tIns="50800" rIns="50800" bIns="50800" rtlCol="0" anchor="ctr"/>
            <a:lstStyle/>
            <a:p>
              <a:pPr algn="ctr">
                <a:lnSpc>
                  <a:spcPts val="1819"/>
                </a:lnSpc>
              </a:pPr>
              <a:endParaRPr/>
            </a:p>
          </p:txBody>
        </p:sp>
      </p:grpSp>
      <p:sp>
        <p:nvSpPr>
          <p:cNvPr id="29" name="TextBox 29"/>
          <p:cNvSpPr txBox="1"/>
          <p:nvPr/>
        </p:nvSpPr>
        <p:spPr>
          <a:xfrm>
            <a:off x="4810722" y="6417020"/>
            <a:ext cx="10564849" cy="487313"/>
          </a:xfrm>
          <a:prstGeom prst="rect">
            <a:avLst/>
          </a:prstGeom>
        </p:spPr>
        <p:txBody>
          <a:bodyPr wrap="square" lIns="0" tIns="0" rIns="0" bIns="0" rtlCol="0" anchor="t">
            <a:spAutoFit/>
          </a:bodyPr>
          <a:lstStyle/>
          <a:p>
            <a:pPr algn="ctr">
              <a:lnSpc>
                <a:spcPts val="3832"/>
              </a:lnSpc>
            </a:pPr>
            <a:r>
              <a:rPr lang="en-US" sz="3193" b="1" dirty="0">
                <a:gradFill>
                  <a:gsLst>
                    <a:gs pos="0">
                      <a:srgbClr val="006152">
                        <a:alpha val="100000"/>
                      </a:srgbClr>
                    </a:gs>
                    <a:gs pos="100000">
                      <a:srgbClr val="00261F">
                        <a:alpha val="100000"/>
                      </a:srgbClr>
                    </a:gs>
                  </a:gsLst>
                  <a:lin ang="2700000"/>
                </a:gradFill>
                <a:latin typeface="Open Sauce Bold"/>
                <a:ea typeface="Open Sauce Bold"/>
                <a:cs typeface="Open Sauce Bold"/>
                <a:sym typeface="Open Sauce Bold"/>
              </a:rPr>
              <a:t>Initiate Knowledge Transfer Across Member States </a:t>
            </a:r>
          </a:p>
        </p:txBody>
      </p:sp>
      <p:grpSp>
        <p:nvGrpSpPr>
          <p:cNvPr id="30" name="Group 30"/>
          <p:cNvGrpSpPr/>
          <p:nvPr/>
        </p:nvGrpSpPr>
        <p:grpSpPr>
          <a:xfrm>
            <a:off x="3760091" y="7980876"/>
            <a:ext cx="13171487" cy="988072"/>
            <a:chOff x="0" y="0"/>
            <a:chExt cx="1417911" cy="106366"/>
          </a:xfrm>
        </p:grpSpPr>
        <p:sp>
          <p:nvSpPr>
            <p:cNvPr id="31" name="Freeform 31"/>
            <p:cNvSpPr/>
            <p:nvPr/>
          </p:nvSpPr>
          <p:spPr>
            <a:xfrm>
              <a:off x="0" y="0"/>
              <a:ext cx="1417911" cy="106366"/>
            </a:xfrm>
            <a:custGeom>
              <a:avLst/>
              <a:gdLst/>
              <a:ahLst/>
              <a:cxnLst/>
              <a:rect l="l" t="t" r="r" b="b"/>
              <a:pathLst>
                <a:path w="1417911" h="106366">
                  <a:moveTo>
                    <a:pt x="53183" y="0"/>
                  </a:moveTo>
                  <a:lnTo>
                    <a:pt x="1364728" y="0"/>
                  </a:lnTo>
                  <a:cubicBezTo>
                    <a:pt x="1394100" y="0"/>
                    <a:pt x="1417911" y="23811"/>
                    <a:pt x="1417911" y="53183"/>
                  </a:cubicBezTo>
                  <a:lnTo>
                    <a:pt x="1417911" y="53183"/>
                  </a:lnTo>
                  <a:cubicBezTo>
                    <a:pt x="1417911" y="67288"/>
                    <a:pt x="1412307" y="80815"/>
                    <a:pt x="1402334" y="90789"/>
                  </a:cubicBezTo>
                  <a:cubicBezTo>
                    <a:pt x="1392360" y="100763"/>
                    <a:pt x="1378833" y="106366"/>
                    <a:pt x="1364728" y="106366"/>
                  </a:cubicBezTo>
                  <a:lnTo>
                    <a:pt x="53183" y="106366"/>
                  </a:lnTo>
                  <a:cubicBezTo>
                    <a:pt x="39078" y="106366"/>
                    <a:pt x="25551" y="100763"/>
                    <a:pt x="15577" y="90789"/>
                  </a:cubicBezTo>
                  <a:cubicBezTo>
                    <a:pt x="5603" y="80815"/>
                    <a:pt x="0" y="67288"/>
                    <a:pt x="0" y="53183"/>
                  </a:cubicBezTo>
                  <a:lnTo>
                    <a:pt x="0" y="53183"/>
                  </a:lnTo>
                  <a:cubicBezTo>
                    <a:pt x="0" y="39078"/>
                    <a:pt x="5603" y="25551"/>
                    <a:pt x="15577" y="15577"/>
                  </a:cubicBezTo>
                  <a:cubicBezTo>
                    <a:pt x="25551" y="5603"/>
                    <a:pt x="39078" y="0"/>
                    <a:pt x="53183" y="0"/>
                  </a:cubicBezTo>
                  <a:close/>
                </a:path>
              </a:pathLst>
            </a:custGeom>
            <a:solidFill>
              <a:srgbClr val="FFFFFF"/>
            </a:solidFill>
            <a:ln w="47625" cap="rnd">
              <a:solidFill>
                <a:srgbClr val="247275"/>
              </a:solidFill>
              <a:prstDash val="solid"/>
              <a:round/>
            </a:ln>
          </p:spPr>
        </p:sp>
        <p:sp>
          <p:nvSpPr>
            <p:cNvPr id="32" name="TextBox 32"/>
            <p:cNvSpPr txBox="1"/>
            <p:nvPr/>
          </p:nvSpPr>
          <p:spPr>
            <a:xfrm>
              <a:off x="0" y="-28575"/>
              <a:ext cx="1417911" cy="134941"/>
            </a:xfrm>
            <a:prstGeom prst="rect">
              <a:avLst/>
            </a:prstGeom>
          </p:spPr>
          <p:txBody>
            <a:bodyPr lIns="50800" tIns="50800" rIns="50800" bIns="50800" rtlCol="0" anchor="ctr"/>
            <a:lstStyle/>
            <a:p>
              <a:pPr algn="ctr">
                <a:lnSpc>
                  <a:spcPts val="1819"/>
                </a:lnSpc>
              </a:pPr>
              <a:endParaRPr/>
            </a:p>
          </p:txBody>
        </p:sp>
      </p:grpSp>
      <p:sp>
        <p:nvSpPr>
          <p:cNvPr id="33" name="TextBox 33"/>
          <p:cNvSpPr txBox="1"/>
          <p:nvPr/>
        </p:nvSpPr>
        <p:spPr>
          <a:xfrm>
            <a:off x="4626673" y="8211287"/>
            <a:ext cx="10792089" cy="503294"/>
          </a:xfrm>
          <a:prstGeom prst="rect">
            <a:avLst/>
          </a:prstGeom>
        </p:spPr>
        <p:txBody>
          <a:bodyPr lIns="0" tIns="0" rIns="0" bIns="0" rtlCol="0" anchor="t">
            <a:spAutoFit/>
          </a:bodyPr>
          <a:lstStyle/>
          <a:p>
            <a:pPr algn="ctr">
              <a:lnSpc>
                <a:spcPts val="3958"/>
              </a:lnSpc>
            </a:pPr>
            <a:r>
              <a:rPr lang="en-US" sz="3298" b="1" dirty="0">
                <a:gradFill>
                  <a:gsLst>
                    <a:gs pos="0">
                      <a:srgbClr val="006152">
                        <a:alpha val="100000"/>
                      </a:srgbClr>
                    </a:gs>
                    <a:gs pos="100000">
                      <a:srgbClr val="00261F">
                        <a:alpha val="100000"/>
                      </a:srgbClr>
                    </a:gs>
                  </a:gsLst>
                  <a:lin ang="2700000"/>
                </a:gradFill>
                <a:latin typeface="Open Sauce Bold"/>
                <a:ea typeface="Open Sauce Bold"/>
                <a:cs typeface="Open Sauce Bold"/>
                <a:sym typeface="Open Sauce Bold"/>
              </a:rPr>
              <a:t>Conduct Labour Market Research &amp; Skills Mapping </a:t>
            </a:r>
          </a:p>
        </p:txBody>
      </p:sp>
      <p:grpSp>
        <p:nvGrpSpPr>
          <p:cNvPr id="34" name="Group 34"/>
          <p:cNvGrpSpPr/>
          <p:nvPr/>
        </p:nvGrpSpPr>
        <p:grpSpPr>
          <a:xfrm>
            <a:off x="15544286" y="4072054"/>
            <a:ext cx="1589109" cy="1589109"/>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sp>
        <p:sp>
          <p:nvSpPr>
            <p:cNvPr id="36" name="TextBox 36"/>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37" name="Group 37"/>
          <p:cNvGrpSpPr/>
          <p:nvPr/>
        </p:nvGrpSpPr>
        <p:grpSpPr>
          <a:xfrm>
            <a:off x="15681456" y="4209223"/>
            <a:ext cx="1314769" cy="1314769"/>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39" name="TextBox 39"/>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0" name="Group 40"/>
          <p:cNvGrpSpPr/>
          <p:nvPr/>
        </p:nvGrpSpPr>
        <p:grpSpPr>
          <a:xfrm>
            <a:off x="15746103" y="4273871"/>
            <a:ext cx="1185475" cy="1185475"/>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24931" r="-24931"/>
              </a:stretch>
            </a:blipFill>
          </p:spPr>
        </p:sp>
      </p:grpSp>
      <p:grpSp>
        <p:nvGrpSpPr>
          <p:cNvPr id="42" name="Group 42"/>
          <p:cNvGrpSpPr/>
          <p:nvPr/>
        </p:nvGrpSpPr>
        <p:grpSpPr>
          <a:xfrm>
            <a:off x="15544286" y="5874438"/>
            <a:ext cx="1589109" cy="1589109"/>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txBody>
            <a:bodyPr/>
            <a:lstStyle/>
            <a:p>
              <a:endParaRPr lang="en-US" dirty="0"/>
            </a:p>
          </p:txBody>
        </p:sp>
        <p:sp>
          <p:nvSpPr>
            <p:cNvPr id="44" name="TextBox 44"/>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45" name="Group 45"/>
          <p:cNvGrpSpPr/>
          <p:nvPr/>
        </p:nvGrpSpPr>
        <p:grpSpPr>
          <a:xfrm>
            <a:off x="15681456" y="6011608"/>
            <a:ext cx="1314769" cy="1314769"/>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47" name="TextBox 47"/>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dirty="0"/>
            </a:p>
          </p:txBody>
        </p:sp>
      </p:grpSp>
      <p:grpSp>
        <p:nvGrpSpPr>
          <p:cNvPr id="48" name="Group 48"/>
          <p:cNvGrpSpPr/>
          <p:nvPr/>
        </p:nvGrpSpPr>
        <p:grpSpPr>
          <a:xfrm>
            <a:off x="15746103" y="6077188"/>
            <a:ext cx="1185475" cy="1185475"/>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24931" r="-24931"/>
              </a:stretch>
            </a:blipFill>
          </p:spPr>
        </p:sp>
      </p:grpSp>
      <p:grpSp>
        <p:nvGrpSpPr>
          <p:cNvPr id="50" name="Group 50"/>
          <p:cNvGrpSpPr/>
          <p:nvPr/>
        </p:nvGrpSpPr>
        <p:grpSpPr>
          <a:xfrm>
            <a:off x="15544286" y="7680357"/>
            <a:ext cx="1589109" cy="1589109"/>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sp>
        <p:sp>
          <p:nvSpPr>
            <p:cNvPr id="52" name="TextBox 52"/>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53" name="Group 53"/>
          <p:cNvGrpSpPr/>
          <p:nvPr/>
        </p:nvGrpSpPr>
        <p:grpSpPr>
          <a:xfrm>
            <a:off x="15681456" y="7806807"/>
            <a:ext cx="1314769" cy="1314769"/>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55" name="TextBox 55"/>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grpSp>
        <p:nvGrpSpPr>
          <p:cNvPr id="56" name="Group 56"/>
          <p:cNvGrpSpPr/>
          <p:nvPr/>
        </p:nvGrpSpPr>
        <p:grpSpPr>
          <a:xfrm>
            <a:off x="15746103" y="7871454"/>
            <a:ext cx="1185475" cy="1185475"/>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l="-37952" r="-12140"/>
              </a:stretch>
            </a:blipFill>
          </p:spPr>
        </p:sp>
      </p:grpSp>
      <p:sp>
        <p:nvSpPr>
          <p:cNvPr id="58" name="TextBox 58"/>
          <p:cNvSpPr txBox="1"/>
          <p:nvPr/>
        </p:nvSpPr>
        <p:spPr>
          <a:xfrm>
            <a:off x="6986795" y="9811827"/>
            <a:ext cx="4314409" cy="266700"/>
          </a:xfrm>
          <a:prstGeom prst="rect">
            <a:avLst/>
          </a:prstGeom>
        </p:spPr>
        <p:txBody>
          <a:bodyPr lIns="0" tIns="0" rIns="0" bIns="0" rtlCol="0" anchor="t">
            <a:spAutoFit/>
          </a:bodyPr>
          <a:lstStyle/>
          <a:p>
            <a:pPr algn="ctr">
              <a:lnSpc>
                <a:spcPts val="2100"/>
              </a:lnSpc>
              <a:spcBef>
                <a:spcPct val="0"/>
              </a:spcBef>
            </a:pPr>
            <a:r>
              <a:rPr lang="en-US" sz="1500" dirty="0">
                <a:solidFill>
                  <a:srgbClr val="FFFFFF">
                    <a:alpha val="40000"/>
                  </a:srgbClr>
                </a:solidFill>
                <a:latin typeface="Helvetica Now Display"/>
                <a:ea typeface="Helvetica Now Display"/>
                <a:cs typeface="Helvetica Now Display"/>
                <a:sym typeface="Helvetica Now Display"/>
              </a:rPr>
              <a:t>© OIC Labour Centre.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500"/>
                                        <p:tgtEl>
                                          <p:spTgt spid="37"/>
                                        </p:tgtEl>
                                      </p:cBhvr>
                                    </p:animEffect>
                                  </p:childTnLst>
                                </p:cTn>
                              </p:par>
                              <p:par>
                                <p:cTn id="39" presetID="10" presetClass="entr" presetSubtype="0" fill="hold"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par>
                                <p:cTn id="59" presetID="10"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fade">
                                      <p:cBhvr>
                                        <p:cTn id="61" dur="500"/>
                                        <p:tgtEl>
                                          <p:spTgt spid="48"/>
                                        </p:tgtEl>
                                      </p:cBhvr>
                                    </p:animEffect>
                                  </p:childTnLst>
                                </p:cTn>
                              </p:par>
                              <p:par>
                                <p:cTn id="62" presetID="10"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fade">
                                      <p:cBhvr>
                                        <p:cTn id="64" dur="500"/>
                                        <p:tgtEl>
                                          <p:spTgt spid="26"/>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500"/>
                                        <p:tgtEl>
                                          <p:spTgt spid="50"/>
                                        </p:tgtEl>
                                      </p:cBhvr>
                                    </p:animEffect>
                                  </p:childTnLst>
                                </p:cTn>
                              </p:par>
                              <p:par>
                                <p:cTn id="76" presetID="10" presetClass="entr" presetSubtype="0" fill="hold" nodeType="with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fade">
                                      <p:cBhvr>
                                        <p:cTn id="78" dur="500"/>
                                        <p:tgtEl>
                                          <p:spTgt spid="53"/>
                                        </p:tgtEl>
                                      </p:cBhvr>
                                    </p:animEffect>
                                  </p:childTnLst>
                                </p:cTn>
                              </p:par>
                              <p:par>
                                <p:cTn id="79" presetID="10"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500"/>
                                        <p:tgtEl>
                                          <p:spTgt spid="56"/>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par>
                                <p:cTn id="85" presetID="10"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500"/>
                                        <p:tgtEl>
                                          <p:spTgt spid="30"/>
                                        </p:tgtEl>
                                      </p:cBhvr>
                                    </p:animEffect>
                                  </p:childTnLst>
                                </p:cTn>
                              </p:par>
                              <p:par>
                                <p:cTn id="88" presetID="10" presetClass="entr" presetSubtype="0" fill="hold" nodeType="with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7" grpId="0"/>
      <p:bldP spid="24" grpId="0"/>
      <p:bldP spid="29"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50000">
              <a:srgbClr val="34606B">
                <a:alpha val="100000"/>
              </a:srgbClr>
            </a:gs>
            <a:gs pos="100000">
              <a:srgbClr val="009D8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rot="7999235">
            <a:off x="-3008057" y="-1776576"/>
            <a:ext cx="13309917" cy="13309917"/>
          </a:xfrm>
          <a:custGeom>
            <a:avLst/>
            <a:gdLst/>
            <a:ahLst/>
            <a:cxnLst/>
            <a:rect l="l" t="t" r="r" b="b"/>
            <a:pathLst>
              <a:path w="13309917" h="13309917">
                <a:moveTo>
                  <a:pt x="0" y="0"/>
                </a:moveTo>
                <a:lnTo>
                  <a:pt x="13309918" y="0"/>
                </a:lnTo>
                <a:lnTo>
                  <a:pt x="13309918" y="13309918"/>
                </a:lnTo>
                <a:lnTo>
                  <a:pt x="0" y="13309918"/>
                </a:lnTo>
                <a:lnTo>
                  <a:pt x="0" y="0"/>
                </a:lnTo>
                <a:close/>
              </a:path>
            </a:pathLst>
          </a:custGeom>
          <a:blipFill>
            <a:blip r:embed="rId2">
              <a:alphaModFix amt="6000"/>
            </a:blip>
            <a:stretch>
              <a:fillRect/>
            </a:stretch>
          </a:blipFill>
        </p:spPr>
      </p:sp>
      <p:sp>
        <p:nvSpPr>
          <p:cNvPr id="3" name="Freeform 3"/>
          <p:cNvSpPr/>
          <p:nvPr/>
        </p:nvSpPr>
        <p:spPr>
          <a:xfrm rot="4781263">
            <a:off x="-3851621" y="-1371782"/>
            <a:ext cx="12437945" cy="12500331"/>
          </a:xfrm>
          <a:custGeom>
            <a:avLst/>
            <a:gdLst/>
            <a:ahLst/>
            <a:cxnLst/>
            <a:rect l="l" t="t" r="r" b="b"/>
            <a:pathLst>
              <a:path w="12437945" h="12500331">
                <a:moveTo>
                  <a:pt x="0" y="0"/>
                </a:moveTo>
                <a:lnTo>
                  <a:pt x="12437946" y="0"/>
                </a:lnTo>
                <a:lnTo>
                  <a:pt x="12437946" y="12500330"/>
                </a:lnTo>
                <a:lnTo>
                  <a:pt x="0" y="12500330"/>
                </a:lnTo>
                <a:lnTo>
                  <a:pt x="0" y="0"/>
                </a:lnTo>
                <a:close/>
              </a:path>
            </a:pathLst>
          </a:custGeom>
          <a:blipFill>
            <a:blip r:embed="rId2">
              <a:alphaModFix amt="12000"/>
            </a:blip>
            <a:stretch>
              <a:fillRect l="-250" r="-250"/>
            </a:stretch>
          </a:blipFill>
        </p:spPr>
      </p:sp>
      <p:sp>
        <p:nvSpPr>
          <p:cNvPr id="4" name="Freeform 4"/>
          <p:cNvSpPr/>
          <p:nvPr/>
        </p:nvSpPr>
        <p:spPr>
          <a:xfrm rot="6480827" flipV="1">
            <a:off x="12127051" y="-3080284"/>
            <a:ext cx="5423860" cy="8217969"/>
          </a:xfrm>
          <a:custGeom>
            <a:avLst/>
            <a:gdLst/>
            <a:ahLst/>
            <a:cxnLst/>
            <a:rect l="l" t="t" r="r" b="b"/>
            <a:pathLst>
              <a:path w="5423860" h="8217969">
                <a:moveTo>
                  <a:pt x="0" y="8217968"/>
                </a:moveTo>
                <a:lnTo>
                  <a:pt x="5423860" y="8217968"/>
                </a:lnTo>
                <a:lnTo>
                  <a:pt x="5423860" y="0"/>
                </a:lnTo>
                <a:lnTo>
                  <a:pt x="0" y="0"/>
                </a:lnTo>
                <a:lnTo>
                  <a:pt x="0" y="8217968"/>
                </a:lnTo>
                <a:close/>
              </a:path>
            </a:pathLst>
          </a:custGeom>
          <a:blipFill>
            <a:blip r:embed="rId3">
              <a:alphaModFix amt="3000"/>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1773039"/>
            <a:ext cx="7067145" cy="3592831"/>
          </a:xfrm>
          <a:prstGeom prst="rect">
            <a:avLst/>
          </a:prstGeom>
        </p:spPr>
        <p:txBody>
          <a:bodyPr lIns="0" tIns="0" rIns="0" bIns="0" rtlCol="0" anchor="t">
            <a:spAutoFit/>
          </a:bodyPr>
          <a:lstStyle/>
          <a:p>
            <a:pPr algn="l">
              <a:lnSpc>
                <a:spcPts val="13860"/>
              </a:lnSpc>
            </a:pPr>
            <a:r>
              <a:rPr lang="en-US" sz="14000" b="1" spc="-532" dirty="0">
                <a:solidFill>
                  <a:srgbClr val="FFFFFF"/>
                </a:solidFill>
                <a:latin typeface="Open Sauce Bold"/>
                <a:ea typeface="Open Sauce Bold"/>
                <a:cs typeface="Open Sauce Bold"/>
                <a:sym typeface="Open Sauce Bold"/>
              </a:rPr>
              <a:t>Looking</a:t>
            </a:r>
          </a:p>
          <a:p>
            <a:pPr algn="l">
              <a:lnSpc>
                <a:spcPts val="13860"/>
              </a:lnSpc>
            </a:pPr>
            <a:r>
              <a:rPr lang="en-US" sz="14000" b="1" spc="-532" dirty="0">
                <a:solidFill>
                  <a:srgbClr val="FFFFFF"/>
                </a:solidFill>
                <a:latin typeface="Open Sauce Bold"/>
                <a:ea typeface="Open Sauce Bold"/>
                <a:cs typeface="Open Sauce Bold"/>
                <a:sym typeface="Open Sauce Bold"/>
              </a:rPr>
              <a:t>Ahead:</a:t>
            </a:r>
          </a:p>
        </p:txBody>
      </p:sp>
      <p:sp>
        <p:nvSpPr>
          <p:cNvPr id="6" name="TextBox 6"/>
          <p:cNvSpPr txBox="1"/>
          <p:nvPr/>
        </p:nvSpPr>
        <p:spPr>
          <a:xfrm>
            <a:off x="8095845" y="1851952"/>
            <a:ext cx="8737300" cy="8445517"/>
          </a:xfrm>
          <a:prstGeom prst="rect">
            <a:avLst/>
          </a:prstGeom>
        </p:spPr>
        <p:txBody>
          <a:bodyPr lIns="0" tIns="0" rIns="0" bIns="0" rtlCol="0" anchor="t">
            <a:spAutoFit/>
          </a:bodyPr>
          <a:lstStyle/>
          <a:p>
            <a:pPr algn="r">
              <a:lnSpc>
                <a:spcPts val="5065"/>
              </a:lnSpc>
            </a:pPr>
            <a:r>
              <a:rPr lang="en-US" sz="3618" i="1" dirty="0">
                <a:solidFill>
                  <a:srgbClr val="FFFFFF"/>
                </a:solidFill>
                <a:latin typeface="Open Sauce Italics"/>
                <a:ea typeface="Open Sauce Italics"/>
                <a:cs typeface="Open Sauce Italics"/>
                <a:sym typeface="Open Sauce Italics"/>
              </a:rPr>
              <a:t>The OIC Labour Centre remains committed to addressing skills mismatch by strengthening labour market systems, enhancing workforce skills, and promoting inclusive and sustainable employment across the OIC Member States. We look forward to continued collaboration with Member States and also invite COMCEC and other OIC institutions to partner in advancing practical, demand-driven solutions.</a:t>
            </a:r>
          </a:p>
          <a:p>
            <a:pPr algn="r">
              <a:lnSpc>
                <a:spcPts val="5065"/>
              </a:lnSpc>
            </a:pPr>
            <a:endParaRPr lang="en-US" sz="3618" i="1" dirty="0">
              <a:solidFill>
                <a:srgbClr val="FFFFFF"/>
              </a:solidFill>
              <a:latin typeface="Open Sauce Italics"/>
              <a:ea typeface="Open Sauce Italics"/>
              <a:cs typeface="Open Sauce Italics"/>
              <a:sym typeface="Open Sauce Italics"/>
            </a:endParaRPr>
          </a:p>
        </p:txBody>
      </p:sp>
      <p:sp>
        <p:nvSpPr>
          <p:cNvPr id="7" name="TextBox 7"/>
          <p:cNvSpPr txBox="1"/>
          <p:nvPr/>
        </p:nvSpPr>
        <p:spPr>
          <a:xfrm>
            <a:off x="1028700" y="5758872"/>
            <a:ext cx="5893431" cy="2273329"/>
          </a:xfrm>
          <a:prstGeom prst="rect">
            <a:avLst/>
          </a:prstGeom>
        </p:spPr>
        <p:txBody>
          <a:bodyPr lIns="0" tIns="0" rIns="0" bIns="0" rtlCol="0" anchor="t">
            <a:spAutoFit/>
          </a:bodyPr>
          <a:lstStyle/>
          <a:p>
            <a:pPr algn="l">
              <a:lnSpc>
                <a:spcPts val="8722"/>
              </a:lnSpc>
            </a:pPr>
            <a:r>
              <a:rPr lang="en-US" sz="8810" spc="-458">
                <a:solidFill>
                  <a:srgbClr val="FFFFFF"/>
                </a:solidFill>
                <a:latin typeface="Open Sauce"/>
                <a:ea typeface="Open Sauce"/>
                <a:cs typeface="Open Sauce"/>
                <a:sym typeface="Open Sauce"/>
              </a:rPr>
              <a:t>What’s next for us?</a:t>
            </a:r>
          </a:p>
        </p:txBody>
      </p:sp>
      <p:sp>
        <p:nvSpPr>
          <p:cNvPr id="8" name="TextBox 8"/>
          <p:cNvSpPr txBox="1"/>
          <p:nvPr/>
        </p:nvSpPr>
        <p:spPr>
          <a:xfrm rot="271464">
            <a:off x="8615885" y="258705"/>
            <a:ext cx="1089290" cy="3692524"/>
          </a:xfrm>
          <a:prstGeom prst="rect">
            <a:avLst/>
          </a:prstGeom>
        </p:spPr>
        <p:txBody>
          <a:bodyPr lIns="0" tIns="0" rIns="0" bIns="0" rtlCol="0" anchor="t">
            <a:spAutoFit/>
          </a:bodyPr>
          <a:lstStyle/>
          <a:p>
            <a:pPr algn="r">
              <a:lnSpc>
                <a:spcPts val="30100"/>
              </a:lnSpc>
            </a:pPr>
            <a:r>
              <a:rPr lang="en-US" sz="21500" spc="-645" dirty="0">
                <a:solidFill>
                  <a:srgbClr val="FFFFFF"/>
                </a:solidFill>
                <a:latin typeface="Canva Sans"/>
                <a:ea typeface="Canva Sans"/>
                <a:cs typeface="Canva Sans"/>
                <a:sym typeface="Canva Sans"/>
              </a:rPr>
              <a:t>“</a:t>
            </a:r>
          </a:p>
        </p:txBody>
      </p:sp>
      <p:sp>
        <p:nvSpPr>
          <p:cNvPr id="9" name="TextBox 9"/>
          <p:cNvSpPr txBox="1"/>
          <p:nvPr/>
        </p:nvSpPr>
        <p:spPr>
          <a:xfrm rot="10800000">
            <a:off x="16992600" y="6988093"/>
            <a:ext cx="1301327" cy="3696281"/>
          </a:xfrm>
          <a:prstGeom prst="rect">
            <a:avLst/>
          </a:prstGeom>
        </p:spPr>
        <p:txBody>
          <a:bodyPr lIns="0" tIns="0" rIns="0" bIns="0" rtlCol="0" anchor="t">
            <a:spAutoFit/>
          </a:bodyPr>
          <a:lstStyle/>
          <a:p>
            <a:pPr algn="r">
              <a:lnSpc>
                <a:spcPts val="30105"/>
              </a:lnSpc>
            </a:pPr>
            <a:r>
              <a:rPr lang="en-US" sz="21503" spc="-645" dirty="0">
                <a:solidFill>
                  <a:srgbClr val="FFFFFF"/>
                </a:solidFill>
                <a:latin typeface="Canva Sans"/>
                <a:ea typeface="Canva Sans"/>
                <a:cs typeface="Canva Sans"/>
                <a:sym typeface="Canva Sans"/>
              </a:rPr>
              <a:t>“</a:t>
            </a:r>
          </a:p>
        </p:txBody>
      </p:sp>
      <p:sp>
        <p:nvSpPr>
          <p:cNvPr id="10" name="TextBox 10"/>
          <p:cNvSpPr txBox="1"/>
          <p:nvPr/>
        </p:nvSpPr>
        <p:spPr>
          <a:xfrm>
            <a:off x="6986795" y="9811827"/>
            <a:ext cx="4314409" cy="266700"/>
          </a:xfrm>
          <a:prstGeom prst="rect">
            <a:avLst/>
          </a:prstGeom>
        </p:spPr>
        <p:txBody>
          <a:bodyPr lIns="0" tIns="0" rIns="0" bIns="0" rtlCol="0" anchor="t">
            <a:spAutoFit/>
          </a:bodyPr>
          <a:lstStyle/>
          <a:p>
            <a:pPr algn="ctr">
              <a:lnSpc>
                <a:spcPts val="2100"/>
              </a:lnSpc>
              <a:spcBef>
                <a:spcPct val="0"/>
              </a:spcBef>
            </a:pPr>
            <a:r>
              <a:rPr lang="en-US" sz="1500" dirty="0">
                <a:solidFill>
                  <a:srgbClr val="FFFFFF">
                    <a:alpha val="40000"/>
                  </a:srgbClr>
                </a:solidFill>
                <a:latin typeface="Helvetica Now Display"/>
                <a:ea typeface="Helvetica Now Display"/>
                <a:cs typeface="Helvetica Now Display"/>
                <a:sym typeface="Helvetica Now Display"/>
              </a:rPr>
              <a:t>© OIC Labour Centre. All rights reserved.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5000" y="4477111"/>
            <a:ext cx="5245100" cy="1332778"/>
            <a:chOff x="0" y="0"/>
            <a:chExt cx="1381426" cy="351020"/>
          </a:xfrm>
        </p:grpSpPr>
        <p:sp>
          <p:nvSpPr>
            <p:cNvPr id="3" name="Freeform 3"/>
            <p:cNvSpPr/>
            <p:nvPr/>
          </p:nvSpPr>
          <p:spPr>
            <a:xfrm>
              <a:off x="0" y="0"/>
              <a:ext cx="1381426" cy="351020"/>
            </a:xfrm>
            <a:custGeom>
              <a:avLst/>
              <a:gdLst/>
              <a:ahLst/>
              <a:cxnLst/>
              <a:rect l="l" t="t" r="r" b="b"/>
              <a:pathLst>
                <a:path w="1381426" h="351020">
                  <a:moveTo>
                    <a:pt x="75277" y="0"/>
                  </a:moveTo>
                  <a:lnTo>
                    <a:pt x="1306148" y="0"/>
                  </a:lnTo>
                  <a:cubicBezTo>
                    <a:pt x="1326113" y="0"/>
                    <a:pt x="1345260" y="7931"/>
                    <a:pt x="1359377" y="22048"/>
                  </a:cubicBezTo>
                  <a:cubicBezTo>
                    <a:pt x="1373495" y="36166"/>
                    <a:pt x="1381426" y="55313"/>
                    <a:pt x="1381426" y="75277"/>
                  </a:cubicBezTo>
                  <a:lnTo>
                    <a:pt x="1381426" y="275742"/>
                  </a:lnTo>
                  <a:cubicBezTo>
                    <a:pt x="1381426" y="295707"/>
                    <a:pt x="1373495" y="314854"/>
                    <a:pt x="1359377" y="328971"/>
                  </a:cubicBezTo>
                  <a:cubicBezTo>
                    <a:pt x="1345260" y="343089"/>
                    <a:pt x="1326113" y="351020"/>
                    <a:pt x="1306148" y="351020"/>
                  </a:cubicBezTo>
                  <a:lnTo>
                    <a:pt x="75277" y="351020"/>
                  </a:lnTo>
                  <a:cubicBezTo>
                    <a:pt x="55313" y="351020"/>
                    <a:pt x="36166" y="343089"/>
                    <a:pt x="22048" y="328971"/>
                  </a:cubicBezTo>
                  <a:cubicBezTo>
                    <a:pt x="7931" y="314854"/>
                    <a:pt x="0" y="295707"/>
                    <a:pt x="0" y="275742"/>
                  </a:cubicBezTo>
                  <a:lnTo>
                    <a:pt x="0" y="75277"/>
                  </a:lnTo>
                  <a:cubicBezTo>
                    <a:pt x="0" y="55313"/>
                    <a:pt x="7931" y="36166"/>
                    <a:pt x="22048" y="22048"/>
                  </a:cubicBezTo>
                  <a:cubicBezTo>
                    <a:pt x="36166" y="7931"/>
                    <a:pt x="55313" y="0"/>
                    <a:pt x="75277" y="0"/>
                  </a:cubicBez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sp>
        <p:sp>
          <p:nvSpPr>
            <p:cNvPr id="4" name="TextBox 4"/>
            <p:cNvSpPr txBox="1"/>
            <p:nvPr/>
          </p:nvSpPr>
          <p:spPr>
            <a:xfrm>
              <a:off x="0" y="-47625"/>
              <a:ext cx="1381426" cy="39864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804900" y="4477111"/>
            <a:ext cx="5118100" cy="1332778"/>
            <a:chOff x="0" y="0"/>
            <a:chExt cx="1347977" cy="351020"/>
          </a:xfrm>
        </p:grpSpPr>
        <p:sp>
          <p:nvSpPr>
            <p:cNvPr id="6" name="Freeform 6"/>
            <p:cNvSpPr/>
            <p:nvPr/>
          </p:nvSpPr>
          <p:spPr>
            <a:xfrm>
              <a:off x="0" y="0"/>
              <a:ext cx="1347977" cy="351020"/>
            </a:xfrm>
            <a:custGeom>
              <a:avLst/>
              <a:gdLst/>
              <a:ahLst/>
              <a:cxnLst/>
              <a:rect l="l" t="t" r="r" b="b"/>
              <a:pathLst>
                <a:path w="1347977" h="351020">
                  <a:moveTo>
                    <a:pt x="77145" y="0"/>
                  </a:moveTo>
                  <a:lnTo>
                    <a:pt x="1270832" y="0"/>
                  </a:lnTo>
                  <a:cubicBezTo>
                    <a:pt x="1291292" y="0"/>
                    <a:pt x="1310914" y="8128"/>
                    <a:pt x="1325382" y="22595"/>
                  </a:cubicBezTo>
                  <a:cubicBezTo>
                    <a:pt x="1339849" y="37063"/>
                    <a:pt x="1347977" y="56685"/>
                    <a:pt x="1347977" y="77145"/>
                  </a:cubicBezTo>
                  <a:lnTo>
                    <a:pt x="1347977" y="273874"/>
                  </a:lnTo>
                  <a:cubicBezTo>
                    <a:pt x="1347977" y="316480"/>
                    <a:pt x="1313438" y="351020"/>
                    <a:pt x="1270832" y="351020"/>
                  </a:cubicBezTo>
                  <a:lnTo>
                    <a:pt x="77145" y="351020"/>
                  </a:lnTo>
                  <a:cubicBezTo>
                    <a:pt x="34539" y="351020"/>
                    <a:pt x="0" y="316480"/>
                    <a:pt x="0" y="273874"/>
                  </a:cubicBezTo>
                  <a:lnTo>
                    <a:pt x="0" y="77145"/>
                  </a:lnTo>
                  <a:cubicBezTo>
                    <a:pt x="0" y="34539"/>
                    <a:pt x="34539" y="0"/>
                    <a:pt x="77145" y="0"/>
                  </a:cubicBez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sp>
        <p:sp>
          <p:nvSpPr>
            <p:cNvPr id="7" name="TextBox 7"/>
            <p:cNvSpPr txBox="1"/>
            <p:nvPr/>
          </p:nvSpPr>
          <p:spPr>
            <a:xfrm>
              <a:off x="0" y="-47625"/>
              <a:ext cx="1347977" cy="398645"/>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4933297" y="4544508"/>
            <a:ext cx="8421405" cy="1265381"/>
          </a:xfrm>
          <a:prstGeom prst="rect">
            <a:avLst/>
          </a:prstGeom>
        </p:spPr>
        <p:txBody>
          <a:bodyPr lIns="0" tIns="0" rIns="0" bIns="0" rtlCol="0" anchor="t">
            <a:spAutoFit/>
          </a:bodyPr>
          <a:lstStyle/>
          <a:p>
            <a:pPr algn="ctr">
              <a:lnSpc>
                <a:spcPts val="10334"/>
              </a:lnSpc>
            </a:pPr>
            <a:r>
              <a:rPr lang="en-US" sz="7382" b="1">
                <a:gradFill>
                  <a:gsLst>
                    <a:gs pos="0">
                      <a:srgbClr val="000000">
                        <a:alpha val="100000"/>
                      </a:srgbClr>
                    </a:gs>
                    <a:gs pos="50000">
                      <a:srgbClr val="34606B">
                        <a:alpha val="100000"/>
                      </a:srgbClr>
                    </a:gs>
                    <a:gs pos="100000">
                      <a:srgbClr val="009D8D">
                        <a:alpha val="100000"/>
                      </a:srgbClr>
                    </a:gs>
                  </a:gsLst>
                  <a:path path="circle">
                    <a:fillToRect l="50000" t="50000" r="50000" b="50000"/>
                  </a:path>
                </a:gradFill>
                <a:latin typeface="League Spartan"/>
                <a:ea typeface="League Spartan"/>
                <a:cs typeface="League Spartan"/>
                <a:sym typeface="League Spartan"/>
              </a:rPr>
              <a:t>THANK YOU</a:t>
            </a:r>
          </a:p>
        </p:txBody>
      </p:sp>
      <p:sp>
        <p:nvSpPr>
          <p:cNvPr id="9" name="TextBox 9"/>
          <p:cNvSpPr txBox="1"/>
          <p:nvPr/>
        </p:nvSpPr>
        <p:spPr>
          <a:xfrm>
            <a:off x="7101521" y="9811827"/>
            <a:ext cx="4084959" cy="266700"/>
          </a:xfrm>
          <a:prstGeom prst="rect">
            <a:avLst/>
          </a:prstGeom>
        </p:spPr>
        <p:txBody>
          <a:bodyPr lIns="0" tIns="0" rIns="0" bIns="0" rtlCol="0" anchor="t">
            <a:spAutoFit/>
          </a:bodyPr>
          <a:lstStyle/>
          <a:p>
            <a:pPr algn="ctr">
              <a:lnSpc>
                <a:spcPts val="2100"/>
              </a:lnSpc>
              <a:spcBef>
                <a:spcPct val="0"/>
              </a:spcBef>
            </a:pPr>
            <a:r>
              <a:rPr lang="en-US" sz="1500" dirty="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spTree>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34606B">
                <a:alpha val="100000"/>
              </a:srgbClr>
            </a:gs>
            <a:gs pos="100000">
              <a:srgbClr val="009D8D">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rot="6240928">
            <a:off x="-2796065" y="115239"/>
            <a:ext cx="11254195" cy="10849177"/>
          </a:xfrm>
          <a:custGeom>
            <a:avLst/>
            <a:gdLst/>
            <a:ahLst/>
            <a:cxnLst/>
            <a:rect l="l" t="t" r="r" b="b"/>
            <a:pathLst>
              <a:path w="11254195" h="10849177">
                <a:moveTo>
                  <a:pt x="0" y="0"/>
                </a:moveTo>
                <a:lnTo>
                  <a:pt x="11254195" y="0"/>
                </a:lnTo>
                <a:lnTo>
                  <a:pt x="11254195" y="10849177"/>
                </a:lnTo>
                <a:lnTo>
                  <a:pt x="0" y="10849177"/>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3488213" y="825345"/>
            <a:ext cx="11311573" cy="7388704"/>
          </a:xfrm>
          <a:custGeom>
            <a:avLst/>
            <a:gdLst/>
            <a:ahLst/>
            <a:cxnLst/>
            <a:rect l="l" t="t" r="r" b="b"/>
            <a:pathLst>
              <a:path w="11311573" h="7388704">
                <a:moveTo>
                  <a:pt x="0" y="0"/>
                </a:moveTo>
                <a:lnTo>
                  <a:pt x="11311574" y="0"/>
                </a:lnTo>
                <a:lnTo>
                  <a:pt x="11311574" y="7388704"/>
                </a:lnTo>
                <a:lnTo>
                  <a:pt x="0" y="7388704"/>
                </a:lnTo>
                <a:lnTo>
                  <a:pt x="0" y="0"/>
                </a:lnTo>
                <a:close/>
              </a:path>
            </a:pathLst>
          </a:custGeom>
          <a:blipFill>
            <a:blip r:embed="rId4"/>
            <a:stretch>
              <a:fillRect/>
            </a:stretch>
          </a:blipFill>
        </p:spPr>
      </p:sp>
      <p:sp>
        <p:nvSpPr>
          <p:cNvPr id="4" name="Freeform 4"/>
          <p:cNvSpPr/>
          <p:nvPr/>
        </p:nvSpPr>
        <p:spPr>
          <a:xfrm>
            <a:off x="1161889" y="8951649"/>
            <a:ext cx="268924" cy="264524"/>
          </a:xfrm>
          <a:custGeom>
            <a:avLst/>
            <a:gdLst/>
            <a:ahLst/>
            <a:cxnLst/>
            <a:rect l="l" t="t" r="r" b="b"/>
            <a:pathLst>
              <a:path w="268924" h="264524">
                <a:moveTo>
                  <a:pt x="0" y="0"/>
                </a:moveTo>
                <a:lnTo>
                  <a:pt x="268924" y="0"/>
                </a:lnTo>
                <a:lnTo>
                  <a:pt x="268924" y="264524"/>
                </a:lnTo>
                <a:lnTo>
                  <a:pt x="0" y="2645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5418432" y="8954203"/>
            <a:ext cx="217869" cy="222315"/>
          </a:xfrm>
          <a:custGeom>
            <a:avLst/>
            <a:gdLst/>
            <a:ahLst/>
            <a:cxnLst/>
            <a:rect l="l" t="t" r="r" b="b"/>
            <a:pathLst>
              <a:path w="217869" h="222315">
                <a:moveTo>
                  <a:pt x="0" y="0"/>
                </a:moveTo>
                <a:lnTo>
                  <a:pt x="217869" y="0"/>
                </a:lnTo>
                <a:lnTo>
                  <a:pt x="217869" y="222315"/>
                </a:lnTo>
                <a:lnTo>
                  <a:pt x="0" y="2223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6" name="Group 6"/>
          <p:cNvGrpSpPr/>
          <p:nvPr/>
        </p:nvGrpSpPr>
        <p:grpSpPr>
          <a:xfrm>
            <a:off x="9456925" y="8934375"/>
            <a:ext cx="261970" cy="261970"/>
            <a:chOff x="0" y="0"/>
            <a:chExt cx="104268" cy="104268"/>
          </a:xfrm>
        </p:grpSpPr>
        <p:sp>
          <p:nvSpPr>
            <p:cNvPr id="7" name="Freeform 7"/>
            <p:cNvSpPr/>
            <p:nvPr/>
          </p:nvSpPr>
          <p:spPr>
            <a:xfrm>
              <a:off x="0" y="0"/>
              <a:ext cx="104268" cy="104268"/>
            </a:xfrm>
            <a:custGeom>
              <a:avLst/>
              <a:gdLst/>
              <a:ahLst/>
              <a:cxnLst/>
              <a:rect l="l" t="t" r="r" b="b"/>
              <a:pathLst>
                <a:path w="104268" h="104268">
                  <a:moveTo>
                    <a:pt x="52134" y="0"/>
                  </a:moveTo>
                  <a:lnTo>
                    <a:pt x="52134" y="0"/>
                  </a:lnTo>
                  <a:cubicBezTo>
                    <a:pt x="80927" y="0"/>
                    <a:pt x="104268" y="23341"/>
                    <a:pt x="104268" y="52134"/>
                  </a:cubicBezTo>
                  <a:lnTo>
                    <a:pt x="104268" y="52134"/>
                  </a:lnTo>
                  <a:cubicBezTo>
                    <a:pt x="104268" y="65961"/>
                    <a:pt x="98776" y="79222"/>
                    <a:pt x="88999" y="88999"/>
                  </a:cubicBezTo>
                  <a:cubicBezTo>
                    <a:pt x="79222" y="98776"/>
                    <a:pt x="65961" y="104268"/>
                    <a:pt x="52134" y="104268"/>
                  </a:cubicBezTo>
                  <a:lnTo>
                    <a:pt x="52134" y="104268"/>
                  </a:lnTo>
                  <a:cubicBezTo>
                    <a:pt x="38307" y="104268"/>
                    <a:pt x="25047" y="98776"/>
                    <a:pt x="15270" y="88999"/>
                  </a:cubicBezTo>
                  <a:cubicBezTo>
                    <a:pt x="5493" y="79222"/>
                    <a:pt x="0" y="65961"/>
                    <a:pt x="0" y="52134"/>
                  </a:cubicBezTo>
                  <a:lnTo>
                    <a:pt x="0" y="52134"/>
                  </a:lnTo>
                  <a:cubicBezTo>
                    <a:pt x="0" y="38307"/>
                    <a:pt x="5493" y="25047"/>
                    <a:pt x="15270" y="15270"/>
                  </a:cubicBezTo>
                  <a:cubicBezTo>
                    <a:pt x="25047" y="5493"/>
                    <a:pt x="38307" y="0"/>
                    <a:pt x="52134" y="0"/>
                  </a:cubicBezTo>
                  <a:close/>
                </a:path>
              </a:pathLst>
            </a:custGeom>
            <a:ln w="19050" cap="sq">
              <a:solidFill>
                <a:srgbClr val="FFFFFF"/>
              </a:solidFill>
              <a:prstDash val="solid"/>
              <a:miter/>
            </a:ln>
          </p:spPr>
        </p:sp>
        <p:sp>
          <p:nvSpPr>
            <p:cNvPr id="8" name="TextBox 8"/>
            <p:cNvSpPr txBox="1"/>
            <p:nvPr/>
          </p:nvSpPr>
          <p:spPr>
            <a:xfrm>
              <a:off x="0" y="-47625"/>
              <a:ext cx="104268" cy="151893"/>
            </a:xfrm>
            <a:prstGeom prst="rect">
              <a:avLst/>
            </a:prstGeom>
          </p:spPr>
          <p:txBody>
            <a:bodyPr lIns="50800" tIns="50800" rIns="50800" bIns="50800" rtlCol="0" anchor="ctr"/>
            <a:lstStyle/>
            <a:p>
              <a:pPr algn="ctr">
                <a:lnSpc>
                  <a:spcPts val="3499"/>
                </a:lnSpc>
              </a:pPr>
              <a:endParaRPr/>
            </a:p>
          </p:txBody>
        </p:sp>
      </p:grpSp>
      <p:sp>
        <p:nvSpPr>
          <p:cNvPr id="9" name="Freeform 9"/>
          <p:cNvSpPr/>
          <p:nvPr/>
        </p:nvSpPr>
        <p:spPr>
          <a:xfrm>
            <a:off x="9542800" y="8979323"/>
            <a:ext cx="81344" cy="172074"/>
          </a:xfrm>
          <a:custGeom>
            <a:avLst/>
            <a:gdLst/>
            <a:ahLst/>
            <a:cxnLst/>
            <a:rect l="l" t="t" r="r" b="b"/>
            <a:pathLst>
              <a:path w="81344" h="172074">
                <a:moveTo>
                  <a:pt x="0" y="0"/>
                </a:moveTo>
                <a:lnTo>
                  <a:pt x="81344" y="0"/>
                </a:lnTo>
                <a:lnTo>
                  <a:pt x="81344" y="172075"/>
                </a:lnTo>
                <a:lnTo>
                  <a:pt x="0" y="17207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0" name="Group 10"/>
          <p:cNvGrpSpPr/>
          <p:nvPr/>
        </p:nvGrpSpPr>
        <p:grpSpPr>
          <a:xfrm>
            <a:off x="14059582" y="8924781"/>
            <a:ext cx="261970" cy="261970"/>
            <a:chOff x="0" y="0"/>
            <a:chExt cx="104268" cy="104268"/>
          </a:xfrm>
        </p:grpSpPr>
        <p:sp>
          <p:nvSpPr>
            <p:cNvPr id="11" name="Freeform 11"/>
            <p:cNvSpPr/>
            <p:nvPr/>
          </p:nvSpPr>
          <p:spPr>
            <a:xfrm>
              <a:off x="0" y="0"/>
              <a:ext cx="104268" cy="104268"/>
            </a:xfrm>
            <a:custGeom>
              <a:avLst/>
              <a:gdLst/>
              <a:ahLst/>
              <a:cxnLst/>
              <a:rect l="l" t="t" r="r" b="b"/>
              <a:pathLst>
                <a:path w="104268" h="104268">
                  <a:moveTo>
                    <a:pt x="52134" y="0"/>
                  </a:moveTo>
                  <a:lnTo>
                    <a:pt x="52134" y="0"/>
                  </a:lnTo>
                  <a:cubicBezTo>
                    <a:pt x="80927" y="0"/>
                    <a:pt x="104268" y="23341"/>
                    <a:pt x="104268" y="52134"/>
                  </a:cubicBezTo>
                  <a:lnTo>
                    <a:pt x="104268" y="52134"/>
                  </a:lnTo>
                  <a:cubicBezTo>
                    <a:pt x="104268" y="65961"/>
                    <a:pt x="98776" y="79222"/>
                    <a:pt x="88999" y="88999"/>
                  </a:cubicBezTo>
                  <a:cubicBezTo>
                    <a:pt x="79222" y="98776"/>
                    <a:pt x="65961" y="104268"/>
                    <a:pt x="52134" y="104268"/>
                  </a:cubicBezTo>
                  <a:lnTo>
                    <a:pt x="52134" y="104268"/>
                  </a:lnTo>
                  <a:cubicBezTo>
                    <a:pt x="38307" y="104268"/>
                    <a:pt x="25047" y="98776"/>
                    <a:pt x="15270" y="88999"/>
                  </a:cubicBezTo>
                  <a:cubicBezTo>
                    <a:pt x="5493" y="79222"/>
                    <a:pt x="0" y="65961"/>
                    <a:pt x="0" y="52134"/>
                  </a:cubicBezTo>
                  <a:lnTo>
                    <a:pt x="0" y="52134"/>
                  </a:lnTo>
                  <a:cubicBezTo>
                    <a:pt x="0" y="38307"/>
                    <a:pt x="5493" y="25047"/>
                    <a:pt x="15270" y="15270"/>
                  </a:cubicBezTo>
                  <a:cubicBezTo>
                    <a:pt x="25047" y="5493"/>
                    <a:pt x="38307" y="0"/>
                    <a:pt x="52134" y="0"/>
                  </a:cubicBezTo>
                  <a:close/>
                </a:path>
              </a:pathLst>
            </a:custGeom>
            <a:ln w="19050" cap="sq">
              <a:solidFill>
                <a:srgbClr val="FFFFFF"/>
              </a:solidFill>
              <a:prstDash val="solid"/>
              <a:miter/>
            </a:ln>
          </p:spPr>
        </p:sp>
        <p:sp>
          <p:nvSpPr>
            <p:cNvPr id="12" name="TextBox 12"/>
            <p:cNvSpPr txBox="1"/>
            <p:nvPr/>
          </p:nvSpPr>
          <p:spPr>
            <a:xfrm>
              <a:off x="0" y="-47625"/>
              <a:ext cx="104268" cy="151893"/>
            </a:xfrm>
            <a:prstGeom prst="rect">
              <a:avLst/>
            </a:prstGeom>
          </p:spPr>
          <p:txBody>
            <a:bodyPr lIns="50800" tIns="50800" rIns="50800" bIns="50800" rtlCol="0" anchor="ctr"/>
            <a:lstStyle/>
            <a:p>
              <a:pPr algn="ctr">
                <a:lnSpc>
                  <a:spcPts val="3499"/>
                </a:lnSpc>
              </a:pPr>
              <a:endParaRPr/>
            </a:p>
          </p:txBody>
        </p:sp>
      </p:grpSp>
      <p:sp>
        <p:nvSpPr>
          <p:cNvPr id="13" name="TextBox 13"/>
          <p:cNvSpPr txBox="1"/>
          <p:nvPr/>
        </p:nvSpPr>
        <p:spPr>
          <a:xfrm>
            <a:off x="1616129" y="8876448"/>
            <a:ext cx="2181679" cy="344710"/>
          </a:xfrm>
          <a:prstGeom prst="rect">
            <a:avLst/>
          </a:prstGeom>
        </p:spPr>
        <p:txBody>
          <a:bodyPr wrap="square" lIns="0" tIns="0" rIns="0" bIns="0" rtlCol="0" anchor="t">
            <a:spAutoFit/>
          </a:bodyPr>
          <a:lstStyle/>
          <a:p>
            <a:pPr algn="ctr">
              <a:lnSpc>
                <a:spcPts val="2800"/>
              </a:lnSpc>
              <a:spcBef>
                <a:spcPct val="0"/>
              </a:spcBef>
            </a:pPr>
            <a:r>
              <a:rPr lang="en-US" sz="2000" spc="90" dirty="0">
                <a:solidFill>
                  <a:srgbClr val="FFFFFF"/>
                </a:solidFill>
                <a:latin typeface="Helvetica Now Display"/>
                <a:ea typeface="Helvetica Now Display"/>
                <a:cs typeface="Helvetica Now Display"/>
                <a:sym typeface="Helvetica Now Display"/>
              </a:rPr>
              <a:t>www.lc-OIC.org</a:t>
            </a:r>
          </a:p>
        </p:txBody>
      </p:sp>
      <p:sp>
        <p:nvSpPr>
          <p:cNvPr id="14" name="TextBox 14"/>
          <p:cNvSpPr txBox="1"/>
          <p:nvPr/>
        </p:nvSpPr>
        <p:spPr>
          <a:xfrm>
            <a:off x="9895817" y="8866853"/>
            <a:ext cx="2682220" cy="344710"/>
          </a:xfrm>
          <a:prstGeom prst="rect">
            <a:avLst/>
          </a:prstGeom>
        </p:spPr>
        <p:txBody>
          <a:bodyPr wrap="square" lIns="0" tIns="0" rIns="0" bIns="0" rtlCol="0" anchor="t">
            <a:spAutoFit/>
          </a:bodyPr>
          <a:lstStyle/>
          <a:p>
            <a:pPr algn="ctr">
              <a:lnSpc>
                <a:spcPts val="2800"/>
              </a:lnSpc>
              <a:spcBef>
                <a:spcPct val="0"/>
              </a:spcBef>
            </a:pPr>
            <a:r>
              <a:rPr lang="en-US" sz="2000" spc="90" dirty="0">
                <a:solidFill>
                  <a:srgbClr val="FFFFFF"/>
                </a:solidFill>
                <a:latin typeface="Helvetica Now Display"/>
                <a:ea typeface="Helvetica Now Display"/>
                <a:cs typeface="Helvetica Now Display"/>
                <a:sym typeface="Helvetica Now Display"/>
              </a:rPr>
              <a:t>OIC Labour Centre</a:t>
            </a:r>
          </a:p>
        </p:txBody>
      </p:sp>
      <p:sp>
        <p:nvSpPr>
          <p:cNvPr id="15" name="TextBox 15"/>
          <p:cNvSpPr txBox="1"/>
          <p:nvPr/>
        </p:nvSpPr>
        <p:spPr>
          <a:xfrm>
            <a:off x="5653762" y="8876448"/>
            <a:ext cx="2583588" cy="344710"/>
          </a:xfrm>
          <a:prstGeom prst="rect">
            <a:avLst/>
          </a:prstGeom>
        </p:spPr>
        <p:txBody>
          <a:bodyPr wrap="square" lIns="0" tIns="0" rIns="0" bIns="0" rtlCol="0" anchor="t">
            <a:spAutoFit/>
          </a:bodyPr>
          <a:lstStyle/>
          <a:p>
            <a:pPr algn="ctr">
              <a:lnSpc>
                <a:spcPts val="2800"/>
              </a:lnSpc>
              <a:spcBef>
                <a:spcPct val="0"/>
              </a:spcBef>
            </a:pPr>
            <a:r>
              <a:rPr lang="en-US" sz="2000" spc="90" dirty="0" err="1">
                <a:solidFill>
                  <a:srgbClr val="FFFFFF"/>
                </a:solidFill>
                <a:latin typeface="Helvetica Now Display"/>
                <a:ea typeface="Helvetica Now Display"/>
                <a:cs typeface="Helvetica Now Display"/>
                <a:sym typeface="Helvetica Now Display"/>
              </a:rPr>
              <a:t>OICLabourCentre</a:t>
            </a:r>
            <a:endParaRPr lang="en-US" sz="2000" spc="90" dirty="0">
              <a:solidFill>
                <a:srgbClr val="FFFFFF"/>
              </a:solidFill>
              <a:latin typeface="Helvetica Now Display"/>
              <a:ea typeface="Helvetica Now Display"/>
              <a:cs typeface="Helvetica Now Display"/>
              <a:sym typeface="Helvetica Now Display"/>
            </a:endParaRPr>
          </a:p>
        </p:txBody>
      </p:sp>
      <p:sp>
        <p:nvSpPr>
          <p:cNvPr id="16" name="TextBox 16"/>
          <p:cNvSpPr txBox="1"/>
          <p:nvPr/>
        </p:nvSpPr>
        <p:spPr>
          <a:xfrm>
            <a:off x="14502527" y="8866853"/>
            <a:ext cx="2678166" cy="344710"/>
          </a:xfrm>
          <a:prstGeom prst="rect">
            <a:avLst/>
          </a:prstGeom>
        </p:spPr>
        <p:txBody>
          <a:bodyPr wrap="square" lIns="0" tIns="0" rIns="0" bIns="0" rtlCol="0" anchor="t">
            <a:spAutoFit/>
          </a:bodyPr>
          <a:lstStyle/>
          <a:p>
            <a:pPr algn="ctr">
              <a:lnSpc>
                <a:spcPts val="2800"/>
              </a:lnSpc>
              <a:spcBef>
                <a:spcPct val="0"/>
              </a:spcBef>
            </a:pPr>
            <a:r>
              <a:rPr lang="en-US" sz="2000" spc="90" dirty="0">
                <a:solidFill>
                  <a:srgbClr val="FFFFFF"/>
                </a:solidFill>
                <a:latin typeface="Helvetica Now Display"/>
                <a:ea typeface="Helvetica Now Display"/>
                <a:cs typeface="Helvetica Now Display"/>
                <a:sym typeface="Helvetica Now Display"/>
              </a:rPr>
              <a:t>OIC Labour Centre</a:t>
            </a:r>
          </a:p>
        </p:txBody>
      </p:sp>
      <p:sp>
        <p:nvSpPr>
          <p:cNvPr id="17" name="TextBox 17"/>
          <p:cNvSpPr txBox="1"/>
          <p:nvPr/>
        </p:nvSpPr>
        <p:spPr>
          <a:xfrm>
            <a:off x="14098814" y="8939171"/>
            <a:ext cx="183505" cy="257175"/>
          </a:xfrm>
          <a:prstGeom prst="rect">
            <a:avLst/>
          </a:prstGeom>
        </p:spPr>
        <p:txBody>
          <a:bodyPr lIns="0" tIns="0" rIns="0" bIns="0" rtlCol="0" anchor="t">
            <a:spAutoFit/>
          </a:bodyPr>
          <a:lstStyle/>
          <a:p>
            <a:pPr algn="ctr">
              <a:lnSpc>
                <a:spcPts val="2100"/>
              </a:lnSpc>
              <a:spcBef>
                <a:spcPct val="0"/>
              </a:spcBef>
            </a:pPr>
            <a:r>
              <a:rPr lang="en-US" sz="1500">
                <a:solidFill>
                  <a:srgbClr val="FFFFFF"/>
                </a:solidFill>
                <a:latin typeface="League Spartan"/>
                <a:ea typeface="League Spartan"/>
                <a:cs typeface="League Spartan"/>
                <a:sym typeface="League Spartan"/>
              </a:rPr>
              <a:t>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38946" y="-102870"/>
            <a:ext cx="6589737" cy="10728445"/>
            <a:chOff x="0" y="0"/>
            <a:chExt cx="1004056" cy="1634657"/>
          </a:xfrm>
        </p:grpSpPr>
        <p:sp>
          <p:nvSpPr>
            <p:cNvPr id="3" name="Freeform 3"/>
            <p:cNvSpPr/>
            <p:nvPr/>
          </p:nvSpPr>
          <p:spPr>
            <a:xfrm>
              <a:off x="0" y="0"/>
              <a:ext cx="1004056" cy="1634657"/>
            </a:xfrm>
            <a:custGeom>
              <a:avLst/>
              <a:gdLst/>
              <a:ahLst/>
              <a:cxnLst/>
              <a:rect l="l" t="t" r="r" b="b"/>
              <a:pathLst>
                <a:path w="1004056" h="1634657">
                  <a:moveTo>
                    <a:pt x="0" y="0"/>
                  </a:moveTo>
                  <a:lnTo>
                    <a:pt x="1004056" y="0"/>
                  </a:lnTo>
                  <a:lnTo>
                    <a:pt x="1004056" y="1634657"/>
                  </a:lnTo>
                  <a:lnTo>
                    <a:pt x="0" y="1634657"/>
                  </a:lnTo>
                  <a:close/>
                </a:path>
              </a:pathLst>
            </a:custGeom>
            <a:blipFill>
              <a:blip r:embed="rId2"/>
              <a:stretch>
                <a:fillRect l="-27217" r="-117143"/>
              </a:stretch>
            </a:blipFill>
            <a:ln w="19050" cap="sq">
              <a:solidFill>
                <a:srgbClr val="163B42"/>
              </a:solidFill>
              <a:prstDash val="solid"/>
              <a:miter/>
            </a:ln>
          </p:spPr>
        </p:sp>
      </p:grpSp>
      <p:sp>
        <p:nvSpPr>
          <p:cNvPr id="4" name="Freeform 4"/>
          <p:cNvSpPr/>
          <p:nvPr/>
        </p:nvSpPr>
        <p:spPr>
          <a:xfrm>
            <a:off x="12140063" y="5603967"/>
            <a:ext cx="4102441" cy="4135330"/>
          </a:xfrm>
          <a:custGeom>
            <a:avLst/>
            <a:gdLst/>
            <a:ahLst/>
            <a:cxnLst/>
            <a:rect l="l" t="t" r="r" b="b"/>
            <a:pathLst>
              <a:path w="4102441" h="4135330">
                <a:moveTo>
                  <a:pt x="0" y="0"/>
                </a:moveTo>
                <a:lnTo>
                  <a:pt x="4102440" y="0"/>
                </a:lnTo>
                <a:lnTo>
                  <a:pt x="4102440" y="4135330"/>
                </a:lnTo>
                <a:lnTo>
                  <a:pt x="0" y="4135330"/>
                </a:lnTo>
                <a:lnTo>
                  <a:pt x="0" y="0"/>
                </a:lnTo>
                <a:close/>
              </a:path>
            </a:pathLst>
          </a:custGeom>
          <a:blipFill>
            <a:blip r:embed="rId3"/>
            <a:stretch>
              <a:fillRect l="-217" r="-217"/>
            </a:stretch>
          </a:blipFill>
        </p:spPr>
      </p:sp>
      <p:sp>
        <p:nvSpPr>
          <p:cNvPr id="5" name="Freeform 5"/>
          <p:cNvSpPr/>
          <p:nvPr/>
        </p:nvSpPr>
        <p:spPr>
          <a:xfrm>
            <a:off x="422131" y="5713529"/>
            <a:ext cx="4102441" cy="4135330"/>
          </a:xfrm>
          <a:custGeom>
            <a:avLst/>
            <a:gdLst/>
            <a:ahLst/>
            <a:cxnLst/>
            <a:rect l="l" t="t" r="r" b="b"/>
            <a:pathLst>
              <a:path w="4102441" h="4135330">
                <a:moveTo>
                  <a:pt x="0" y="0"/>
                </a:moveTo>
                <a:lnTo>
                  <a:pt x="4102441" y="0"/>
                </a:lnTo>
                <a:lnTo>
                  <a:pt x="4102441" y="4135330"/>
                </a:lnTo>
                <a:lnTo>
                  <a:pt x="0" y="4135330"/>
                </a:lnTo>
                <a:lnTo>
                  <a:pt x="0" y="0"/>
                </a:lnTo>
                <a:close/>
              </a:path>
            </a:pathLst>
          </a:custGeom>
          <a:blipFill>
            <a:blip r:embed="rId3"/>
            <a:stretch>
              <a:fillRect l="-217" r="-217"/>
            </a:stretch>
          </a:blipFill>
        </p:spPr>
      </p:sp>
      <p:sp>
        <p:nvSpPr>
          <p:cNvPr id="6" name="Freeform 6"/>
          <p:cNvSpPr/>
          <p:nvPr/>
        </p:nvSpPr>
        <p:spPr>
          <a:xfrm flipH="1" flipV="1">
            <a:off x="11935854" y="-1118025"/>
            <a:ext cx="7167636" cy="7167636"/>
          </a:xfrm>
          <a:custGeom>
            <a:avLst/>
            <a:gdLst/>
            <a:ahLst/>
            <a:cxnLst/>
            <a:rect l="l" t="t" r="r" b="b"/>
            <a:pathLst>
              <a:path w="7167636" h="7167636">
                <a:moveTo>
                  <a:pt x="7167635" y="7167636"/>
                </a:moveTo>
                <a:lnTo>
                  <a:pt x="0" y="7167636"/>
                </a:lnTo>
                <a:lnTo>
                  <a:pt x="0" y="0"/>
                </a:lnTo>
                <a:lnTo>
                  <a:pt x="7167635" y="0"/>
                </a:lnTo>
                <a:lnTo>
                  <a:pt x="7167635" y="7167636"/>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077632" y="717378"/>
            <a:ext cx="8453076" cy="1586559"/>
          </a:xfrm>
          <a:prstGeom prst="rect">
            <a:avLst/>
          </a:prstGeom>
        </p:spPr>
        <p:txBody>
          <a:bodyPr lIns="0" tIns="0" rIns="0" bIns="0" rtlCol="0" anchor="t">
            <a:spAutoFit/>
          </a:bodyPr>
          <a:lstStyle/>
          <a:p>
            <a:pPr algn="l">
              <a:lnSpc>
                <a:spcPts val="11868"/>
              </a:lnSpc>
            </a:pPr>
            <a:r>
              <a:rPr lang="en-US" sz="11988" b="1" spc="-239" dirty="0">
                <a:gradFill>
                  <a:gsLst>
                    <a:gs pos="0">
                      <a:srgbClr val="000000">
                        <a:alpha val="100000"/>
                      </a:srgbClr>
                    </a:gs>
                    <a:gs pos="50000">
                      <a:srgbClr val="34606B">
                        <a:alpha val="100000"/>
                      </a:srgbClr>
                    </a:gs>
                    <a:gs pos="100000">
                      <a:srgbClr val="009D8D">
                        <a:alpha val="100000"/>
                      </a:srgbClr>
                    </a:gs>
                  </a:gsLst>
                  <a:lin ang="2700000"/>
                </a:gradFill>
                <a:latin typeface="Open Sauce Semi-Bold"/>
                <a:ea typeface="Open Sauce Semi-Bold"/>
                <a:cs typeface="Open Sauce Semi-Bold"/>
                <a:sym typeface="Open Sauce Semi-Bold"/>
              </a:rPr>
              <a:t>ABOUT US</a:t>
            </a:r>
          </a:p>
        </p:txBody>
      </p:sp>
      <p:sp>
        <p:nvSpPr>
          <p:cNvPr id="8" name="TextBox 8"/>
          <p:cNvSpPr txBox="1"/>
          <p:nvPr/>
        </p:nvSpPr>
        <p:spPr>
          <a:xfrm>
            <a:off x="1056790" y="3530917"/>
            <a:ext cx="10304257" cy="2055756"/>
          </a:xfrm>
          <a:prstGeom prst="rect">
            <a:avLst/>
          </a:prstGeom>
        </p:spPr>
        <p:txBody>
          <a:bodyPr wrap="square" lIns="0" tIns="0" rIns="0" bIns="0" rtlCol="0" anchor="t">
            <a:spAutoFit/>
          </a:bodyPr>
          <a:lstStyle/>
          <a:p>
            <a:pPr algn="l">
              <a:lnSpc>
                <a:spcPts val="2683"/>
              </a:lnSpc>
            </a:pPr>
            <a:r>
              <a:rPr lang="en-US" sz="2199" spc="-46" dirty="0">
                <a:solidFill>
                  <a:srgbClr val="163B42"/>
                </a:solidFill>
                <a:latin typeface="Open Sauce"/>
                <a:ea typeface="Open Sauce"/>
                <a:cs typeface="Open Sauce"/>
                <a:sym typeface="Open Sauce"/>
              </a:rPr>
              <a:t>The OIC Labour Centre serves as an intergovernmental institution aimed at enhancing labour conditions, promoting employment opportunities, and fostering social protection systems across its Member States. It emphasizes the crucial need to ensure decent work, sustainable social protection, and poverty reduction within OIC Member States, in alignment with the objectives of the OIC Charter.</a:t>
            </a:r>
          </a:p>
        </p:txBody>
      </p:sp>
      <p:sp>
        <p:nvSpPr>
          <p:cNvPr id="9" name="TextBox 9"/>
          <p:cNvSpPr txBox="1"/>
          <p:nvPr/>
        </p:nvSpPr>
        <p:spPr>
          <a:xfrm>
            <a:off x="7101521" y="9811827"/>
            <a:ext cx="4084959" cy="266700"/>
          </a:xfrm>
          <a:prstGeom prst="rect">
            <a:avLst/>
          </a:prstGeom>
        </p:spPr>
        <p:txBody>
          <a:bodyPr lIns="0" tIns="0" rIns="0" bIns="0" rtlCol="0" anchor="t">
            <a:spAutoFit/>
          </a:bodyPr>
          <a:lstStyle/>
          <a:p>
            <a:pPr algn="ctr">
              <a:lnSpc>
                <a:spcPts val="2100"/>
              </a:lnSpc>
              <a:spcBef>
                <a:spcPct val="0"/>
              </a:spcBef>
            </a:pPr>
            <a:r>
              <a:rPr lang="en-US" sz="1500" dirty="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grpSp>
        <p:nvGrpSpPr>
          <p:cNvPr id="10" name="Group 10"/>
          <p:cNvGrpSpPr/>
          <p:nvPr/>
        </p:nvGrpSpPr>
        <p:grpSpPr>
          <a:xfrm>
            <a:off x="1028700" y="5828896"/>
            <a:ext cx="6785666" cy="3797858"/>
            <a:chOff x="0" y="0"/>
            <a:chExt cx="1515070" cy="847967"/>
          </a:xfrm>
        </p:grpSpPr>
        <p:sp>
          <p:nvSpPr>
            <p:cNvPr id="11" name="Freeform 11"/>
            <p:cNvSpPr/>
            <p:nvPr/>
          </p:nvSpPr>
          <p:spPr>
            <a:xfrm>
              <a:off x="0" y="0"/>
              <a:ext cx="1515070" cy="847967"/>
            </a:xfrm>
            <a:custGeom>
              <a:avLst/>
              <a:gdLst/>
              <a:ahLst/>
              <a:cxnLst/>
              <a:rect l="l" t="t" r="r" b="b"/>
              <a:pathLst>
                <a:path w="1515070" h="847967">
                  <a:moveTo>
                    <a:pt x="38791" y="0"/>
                  </a:moveTo>
                  <a:lnTo>
                    <a:pt x="1476278" y="0"/>
                  </a:lnTo>
                  <a:cubicBezTo>
                    <a:pt x="1497702" y="0"/>
                    <a:pt x="1515070" y="17367"/>
                    <a:pt x="1515070" y="38791"/>
                  </a:cubicBezTo>
                  <a:lnTo>
                    <a:pt x="1515070" y="809176"/>
                  </a:lnTo>
                  <a:cubicBezTo>
                    <a:pt x="1515070" y="830599"/>
                    <a:pt x="1497702" y="847967"/>
                    <a:pt x="1476278" y="847967"/>
                  </a:cubicBezTo>
                  <a:lnTo>
                    <a:pt x="38791" y="847967"/>
                  </a:lnTo>
                  <a:cubicBezTo>
                    <a:pt x="17367" y="847967"/>
                    <a:pt x="0" y="830599"/>
                    <a:pt x="0" y="809176"/>
                  </a:cubicBezTo>
                  <a:lnTo>
                    <a:pt x="0" y="38791"/>
                  </a:lnTo>
                  <a:cubicBezTo>
                    <a:pt x="0" y="17367"/>
                    <a:pt x="17367" y="0"/>
                    <a:pt x="38791" y="0"/>
                  </a:cubicBezTo>
                  <a:close/>
                </a:path>
              </a:pathLst>
            </a:custGeom>
            <a:gradFill rotWithShape="1">
              <a:gsLst>
                <a:gs pos="0">
                  <a:srgbClr val="369686">
                    <a:alpha val="100000"/>
                  </a:srgbClr>
                </a:gs>
                <a:gs pos="100000">
                  <a:srgbClr val="3B6261">
                    <a:alpha val="100000"/>
                  </a:srgbClr>
                </a:gs>
              </a:gsLst>
              <a:lin ang="0"/>
            </a:gradFill>
            <a:ln w="19050" cap="rnd">
              <a:gradFill>
                <a:gsLst>
                  <a:gs pos="0">
                    <a:srgbClr val="FFFFFF">
                      <a:alpha val="10500"/>
                    </a:srgbClr>
                  </a:gs>
                  <a:gs pos="25000">
                    <a:srgbClr val="FFFFFF">
                      <a:alpha val="15000"/>
                    </a:srgbClr>
                  </a:gs>
                  <a:gs pos="50000">
                    <a:srgbClr val="FFFFFF">
                      <a:alpha val="10000"/>
                    </a:srgbClr>
                  </a:gs>
                  <a:gs pos="75000">
                    <a:srgbClr val="FFFFFF">
                      <a:alpha val="15000"/>
                    </a:srgbClr>
                  </a:gs>
                  <a:gs pos="100000">
                    <a:srgbClr val="FFFFFF">
                      <a:alpha val="10000"/>
                    </a:srgbClr>
                  </a:gs>
                </a:gsLst>
                <a:lin ang="2700000"/>
              </a:gradFill>
              <a:prstDash val="solid"/>
              <a:round/>
            </a:ln>
          </p:spPr>
        </p:sp>
        <p:sp>
          <p:nvSpPr>
            <p:cNvPr id="12" name="TextBox 12"/>
            <p:cNvSpPr txBox="1"/>
            <p:nvPr/>
          </p:nvSpPr>
          <p:spPr>
            <a:xfrm>
              <a:off x="0" y="19050"/>
              <a:ext cx="1515070" cy="828917"/>
            </a:xfrm>
            <a:prstGeom prst="rect">
              <a:avLst/>
            </a:prstGeom>
          </p:spPr>
          <p:txBody>
            <a:bodyPr lIns="50800" tIns="50800" rIns="50800" bIns="50800" rtlCol="0" anchor="ctr"/>
            <a:lstStyle/>
            <a:p>
              <a:pPr marL="0" lvl="0" indent="0" algn="ctr">
                <a:lnSpc>
                  <a:spcPts val="2160"/>
                </a:lnSpc>
                <a:spcBef>
                  <a:spcPct val="0"/>
                </a:spcBef>
              </a:pPr>
              <a:endParaRPr/>
            </a:p>
          </p:txBody>
        </p:sp>
      </p:grpSp>
      <p:grpSp>
        <p:nvGrpSpPr>
          <p:cNvPr id="13" name="Group 13"/>
          <p:cNvGrpSpPr/>
          <p:nvPr/>
        </p:nvGrpSpPr>
        <p:grpSpPr>
          <a:xfrm>
            <a:off x="1758077" y="5603967"/>
            <a:ext cx="5141390" cy="891288"/>
            <a:chOff x="0" y="0"/>
            <a:chExt cx="1147944" cy="199002"/>
          </a:xfrm>
        </p:grpSpPr>
        <p:sp>
          <p:nvSpPr>
            <p:cNvPr id="14" name="Freeform 14"/>
            <p:cNvSpPr/>
            <p:nvPr/>
          </p:nvSpPr>
          <p:spPr>
            <a:xfrm>
              <a:off x="0" y="0"/>
              <a:ext cx="1147944" cy="199002"/>
            </a:xfrm>
            <a:custGeom>
              <a:avLst/>
              <a:gdLst/>
              <a:ahLst/>
              <a:cxnLst/>
              <a:rect l="l" t="t" r="r" b="b"/>
              <a:pathLst>
                <a:path w="1147944" h="199002">
                  <a:moveTo>
                    <a:pt x="33128" y="0"/>
                  </a:moveTo>
                  <a:lnTo>
                    <a:pt x="1114817" y="0"/>
                  </a:lnTo>
                  <a:cubicBezTo>
                    <a:pt x="1133112" y="0"/>
                    <a:pt x="1147944" y="14832"/>
                    <a:pt x="1147944" y="33128"/>
                  </a:cubicBezTo>
                  <a:lnTo>
                    <a:pt x="1147944" y="165875"/>
                  </a:lnTo>
                  <a:cubicBezTo>
                    <a:pt x="1147944" y="174661"/>
                    <a:pt x="1144454" y="183087"/>
                    <a:pt x="1138241" y="189299"/>
                  </a:cubicBezTo>
                  <a:cubicBezTo>
                    <a:pt x="1132029" y="195512"/>
                    <a:pt x="1123603" y="199002"/>
                    <a:pt x="1114817" y="199002"/>
                  </a:cubicBezTo>
                  <a:lnTo>
                    <a:pt x="33128" y="199002"/>
                  </a:lnTo>
                  <a:cubicBezTo>
                    <a:pt x="24342" y="199002"/>
                    <a:pt x="15916" y="195512"/>
                    <a:pt x="9703" y="189299"/>
                  </a:cubicBezTo>
                  <a:cubicBezTo>
                    <a:pt x="3490" y="183087"/>
                    <a:pt x="0" y="174661"/>
                    <a:pt x="0" y="165875"/>
                  </a:cubicBezTo>
                  <a:lnTo>
                    <a:pt x="0" y="33128"/>
                  </a:lnTo>
                  <a:cubicBezTo>
                    <a:pt x="0" y="24342"/>
                    <a:pt x="3490" y="15916"/>
                    <a:pt x="9703" y="9703"/>
                  </a:cubicBezTo>
                  <a:cubicBezTo>
                    <a:pt x="15916" y="3490"/>
                    <a:pt x="24342" y="0"/>
                    <a:pt x="33128" y="0"/>
                  </a:cubicBezTo>
                  <a:close/>
                </a:path>
              </a:pathLst>
            </a:custGeom>
            <a:solidFill>
              <a:srgbClr val="FFFFFF"/>
            </a:solidFill>
            <a:ln w="47625" cap="rnd">
              <a:gradFill>
                <a:gsLst>
                  <a:gs pos="0">
                    <a:srgbClr val="000000">
                      <a:alpha val="100000"/>
                    </a:srgbClr>
                  </a:gs>
                  <a:gs pos="50000">
                    <a:srgbClr val="34606B">
                      <a:alpha val="100000"/>
                    </a:srgbClr>
                  </a:gs>
                  <a:gs pos="100000">
                    <a:srgbClr val="009D8D">
                      <a:alpha val="100000"/>
                    </a:srgbClr>
                  </a:gs>
                </a:gsLst>
                <a:path path="circle">
                  <a:fillToRect l="50000" t="50000" r="50000" b="50000"/>
                </a:path>
              </a:gradFill>
              <a:prstDash val="solid"/>
              <a:round/>
            </a:ln>
          </p:spPr>
        </p:sp>
        <p:sp>
          <p:nvSpPr>
            <p:cNvPr id="15" name="TextBox 15"/>
            <p:cNvSpPr txBox="1"/>
            <p:nvPr/>
          </p:nvSpPr>
          <p:spPr>
            <a:xfrm>
              <a:off x="0" y="19050"/>
              <a:ext cx="1147944" cy="179952"/>
            </a:xfrm>
            <a:prstGeom prst="rect">
              <a:avLst/>
            </a:prstGeom>
          </p:spPr>
          <p:txBody>
            <a:bodyPr lIns="50800" tIns="50800" rIns="50800" bIns="50800" rtlCol="0" anchor="ctr"/>
            <a:lstStyle/>
            <a:p>
              <a:pPr algn="ctr">
                <a:lnSpc>
                  <a:spcPts val="2160"/>
                </a:lnSpc>
              </a:pPr>
              <a:endParaRPr/>
            </a:p>
          </p:txBody>
        </p:sp>
      </p:grpSp>
      <p:sp>
        <p:nvSpPr>
          <p:cNvPr id="16" name="TextBox 16"/>
          <p:cNvSpPr txBox="1"/>
          <p:nvPr/>
        </p:nvSpPr>
        <p:spPr>
          <a:xfrm>
            <a:off x="3062410" y="5799254"/>
            <a:ext cx="2532724" cy="561408"/>
          </a:xfrm>
          <a:prstGeom prst="rect">
            <a:avLst/>
          </a:prstGeom>
        </p:spPr>
        <p:txBody>
          <a:bodyPr lIns="0" tIns="0" rIns="0" bIns="0" rtlCol="0" anchor="t">
            <a:spAutoFit/>
          </a:bodyPr>
          <a:lstStyle/>
          <a:p>
            <a:pPr algn="l">
              <a:lnSpc>
                <a:spcPts val="4221"/>
              </a:lnSpc>
            </a:pPr>
            <a:r>
              <a:rPr lang="en-US" sz="4264" b="1" spc="-285" dirty="0">
                <a:gradFill>
                  <a:gsLst>
                    <a:gs pos="0">
                      <a:srgbClr val="000000">
                        <a:alpha val="100000"/>
                      </a:srgbClr>
                    </a:gs>
                    <a:gs pos="50000">
                      <a:srgbClr val="34606B">
                        <a:alpha val="100000"/>
                      </a:srgbClr>
                    </a:gs>
                    <a:gs pos="100000">
                      <a:srgbClr val="009D8D">
                        <a:alpha val="100000"/>
                      </a:srgbClr>
                    </a:gs>
                  </a:gsLst>
                  <a:lin ang="2700000"/>
                </a:gradFill>
                <a:latin typeface="Open Sauce Bold"/>
                <a:ea typeface="Open Sauce Bold"/>
                <a:cs typeface="Open Sauce Bold"/>
                <a:sym typeface="Open Sauce Bold"/>
              </a:rPr>
              <a:t>Our Vision </a:t>
            </a:r>
          </a:p>
        </p:txBody>
      </p:sp>
      <p:sp>
        <p:nvSpPr>
          <p:cNvPr id="17" name="TextBox 17"/>
          <p:cNvSpPr txBox="1"/>
          <p:nvPr/>
        </p:nvSpPr>
        <p:spPr>
          <a:xfrm>
            <a:off x="1354820" y="6600030"/>
            <a:ext cx="5909803" cy="2747645"/>
          </a:xfrm>
          <a:prstGeom prst="rect">
            <a:avLst/>
          </a:prstGeom>
        </p:spPr>
        <p:txBody>
          <a:bodyPr lIns="0" tIns="0" rIns="0" bIns="0" rtlCol="0" anchor="t">
            <a:spAutoFit/>
          </a:bodyPr>
          <a:lstStyle/>
          <a:p>
            <a:pPr algn="ctr">
              <a:lnSpc>
                <a:spcPts val="2440"/>
              </a:lnSpc>
            </a:pPr>
            <a:r>
              <a:rPr lang="en-US" sz="2000" spc="-42" dirty="0">
                <a:solidFill>
                  <a:srgbClr val="FFFFFF"/>
                </a:solidFill>
                <a:latin typeface="Open Sauce"/>
                <a:ea typeface="Open Sauce"/>
                <a:cs typeface="Open Sauce"/>
                <a:sym typeface="Open Sauce"/>
              </a:rPr>
              <a:t>The OIC Labour Centre envisions inclusive, fair, and resilient labour markets across Member States, built on decent work for all and strengthened by effective social protection. It advances cooperation, international labour principles, and policy innovation—promoting men and women equality, social inclusion, skills recognition, and fair labour mobility to support shared prosperity and social justice.</a:t>
            </a:r>
          </a:p>
        </p:txBody>
      </p:sp>
      <p:grpSp>
        <p:nvGrpSpPr>
          <p:cNvPr id="18" name="Group 18"/>
          <p:cNvGrpSpPr/>
          <p:nvPr/>
        </p:nvGrpSpPr>
        <p:grpSpPr>
          <a:xfrm>
            <a:off x="8527928" y="5828896"/>
            <a:ext cx="6991743" cy="3797858"/>
            <a:chOff x="0" y="0"/>
            <a:chExt cx="1562255" cy="848604"/>
          </a:xfrm>
        </p:grpSpPr>
        <p:sp>
          <p:nvSpPr>
            <p:cNvPr id="19" name="Freeform 19"/>
            <p:cNvSpPr/>
            <p:nvPr/>
          </p:nvSpPr>
          <p:spPr>
            <a:xfrm>
              <a:off x="0" y="0"/>
              <a:ext cx="1562255" cy="848604"/>
            </a:xfrm>
            <a:custGeom>
              <a:avLst/>
              <a:gdLst/>
              <a:ahLst/>
              <a:cxnLst/>
              <a:rect l="l" t="t" r="r" b="b"/>
              <a:pathLst>
                <a:path w="1562255" h="848604">
                  <a:moveTo>
                    <a:pt x="37648" y="0"/>
                  </a:moveTo>
                  <a:lnTo>
                    <a:pt x="1524607" y="0"/>
                  </a:lnTo>
                  <a:cubicBezTo>
                    <a:pt x="1534592" y="0"/>
                    <a:pt x="1544168" y="3966"/>
                    <a:pt x="1551229" y="11027"/>
                  </a:cubicBezTo>
                  <a:cubicBezTo>
                    <a:pt x="1558289" y="18087"/>
                    <a:pt x="1562255" y="27663"/>
                    <a:pt x="1562255" y="37648"/>
                  </a:cubicBezTo>
                  <a:lnTo>
                    <a:pt x="1562255" y="810956"/>
                  </a:lnTo>
                  <a:cubicBezTo>
                    <a:pt x="1562255" y="831749"/>
                    <a:pt x="1545400" y="848604"/>
                    <a:pt x="1524607" y="848604"/>
                  </a:cubicBezTo>
                  <a:lnTo>
                    <a:pt x="37648" y="848604"/>
                  </a:lnTo>
                  <a:cubicBezTo>
                    <a:pt x="27663" y="848604"/>
                    <a:pt x="18087" y="844638"/>
                    <a:pt x="11027" y="837578"/>
                  </a:cubicBezTo>
                  <a:cubicBezTo>
                    <a:pt x="3966" y="830517"/>
                    <a:pt x="0" y="820941"/>
                    <a:pt x="0" y="810956"/>
                  </a:cubicBezTo>
                  <a:lnTo>
                    <a:pt x="0" y="37648"/>
                  </a:lnTo>
                  <a:cubicBezTo>
                    <a:pt x="0" y="27663"/>
                    <a:pt x="3966" y="18087"/>
                    <a:pt x="11027" y="11027"/>
                  </a:cubicBezTo>
                  <a:cubicBezTo>
                    <a:pt x="18087" y="3966"/>
                    <a:pt x="27663" y="0"/>
                    <a:pt x="37648" y="0"/>
                  </a:cubicBezTo>
                  <a:close/>
                </a:path>
              </a:pathLst>
            </a:custGeom>
            <a:gradFill rotWithShape="1">
              <a:gsLst>
                <a:gs pos="0">
                  <a:srgbClr val="3B6261">
                    <a:alpha val="100000"/>
                  </a:srgbClr>
                </a:gs>
                <a:gs pos="100000">
                  <a:srgbClr val="369686">
                    <a:alpha val="100000"/>
                  </a:srgbClr>
                </a:gs>
              </a:gsLst>
              <a:lin ang="0"/>
            </a:gradFill>
            <a:ln w="19050" cap="rnd">
              <a:gradFill>
                <a:gsLst>
                  <a:gs pos="0">
                    <a:srgbClr val="FFFFFF">
                      <a:alpha val="10500"/>
                    </a:srgbClr>
                  </a:gs>
                  <a:gs pos="25000">
                    <a:srgbClr val="FFFFFF">
                      <a:alpha val="15000"/>
                    </a:srgbClr>
                  </a:gs>
                  <a:gs pos="50000">
                    <a:srgbClr val="FFFFFF">
                      <a:alpha val="10000"/>
                    </a:srgbClr>
                  </a:gs>
                  <a:gs pos="75000">
                    <a:srgbClr val="FFFFFF">
                      <a:alpha val="15000"/>
                    </a:srgbClr>
                  </a:gs>
                  <a:gs pos="100000">
                    <a:srgbClr val="FFFFFF">
                      <a:alpha val="10000"/>
                    </a:srgbClr>
                  </a:gs>
                </a:gsLst>
                <a:lin ang="2700000"/>
              </a:gradFill>
              <a:prstDash val="solid"/>
              <a:round/>
            </a:ln>
          </p:spPr>
        </p:sp>
        <p:sp>
          <p:nvSpPr>
            <p:cNvPr id="20" name="TextBox 20"/>
            <p:cNvSpPr txBox="1"/>
            <p:nvPr/>
          </p:nvSpPr>
          <p:spPr>
            <a:xfrm>
              <a:off x="0" y="19050"/>
              <a:ext cx="1562255" cy="829554"/>
            </a:xfrm>
            <a:prstGeom prst="rect">
              <a:avLst/>
            </a:prstGeom>
          </p:spPr>
          <p:txBody>
            <a:bodyPr lIns="50800" tIns="50800" rIns="50800" bIns="50800" rtlCol="0" anchor="ctr"/>
            <a:lstStyle/>
            <a:p>
              <a:pPr marL="0" lvl="0" indent="0" algn="ctr">
                <a:lnSpc>
                  <a:spcPts val="2160"/>
                </a:lnSpc>
                <a:spcBef>
                  <a:spcPct val="0"/>
                </a:spcBef>
              </a:pPr>
              <a:endParaRPr/>
            </a:p>
          </p:txBody>
        </p:sp>
      </p:grpSp>
      <p:grpSp>
        <p:nvGrpSpPr>
          <p:cNvPr id="21" name="Group 21"/>
          <p:cNvGrpSpPr/>
          <p:nvPr/>
        </p:nvGrpSpPr>
        <p:grpSpPr>
          <a:xfrm>
            <a:off x="9437789" y="5603967"/>
            <a:ext cx="5137528" cy="866256"/>
            <a:chOff x="0" y="0"/>
            <a:chExt cx="1147944" cy="193559"/>
          </a:xfrm>
        </p:grpSpPr>
        <p:sp>
          <p:nvSpPr>
            <p:cNvPr id="22" name="Freeform 22"/>
            <p:cNvSpPr/>
            <p:nvPr/>
          </p:nvSpPr>
          <p:spPr>
            <a:xfrm>
              <a:off x="0" y="0"/>
              <a:ext cx="1147944" cy="193559"/>
            </a:xfrm>
            <a:custGeom>
              <a:avLst/>
              <a:gdLst/>
              <a:ahLst/>
              <a:cxnLst/>
              <a:rect l="l" t="t" r="r" b="b"/>
              <a:pathLst>
                <a:path w="1147944" h="193559">
                  <a:moveTo>
                    <a:pt x="33153" y="0"/>
                  </a:moveTo>
                  <a:lnTo>
                    <a:pt x="1114792" y="0"/>
                  </a:lnTo>
                  <a:cubicBezTo>
                    <a:pt x="1133101" y="0"/>
                    <a:pt x="1147944" y="14843"/>
                    <a:pt x="1147944" y="33153"/>
                  </a:cubicBezTo>
                  <a:lnTo>
                    <a:pt x="1147944" y="160406"/>
                  </a:lnTo>
                  <a:cubicBezTo>
                    <a:pt x="1147944" y="169199"/>
                    <a:pt x="1144451" y="177631"/>
                    <a:pt x="1138234" y="183849"/>
                  </a:cubicBezTo>
                  <a:cubicBezTo>
                    <a:pt x="1132017" y="190066"/>
                    <a:pt x="1123584" y="193559"/>
                    <a:pt x="1114792" y="193559"/>
                  </a:cubicBezTo>
                  <a:lnTo>
                    <a:pt x="33153" y="193559"/>
                  </a:lnTo>
                  <a:cubicBezTo>
                    <a:pt x="24360" y="193559"/>
                    <a:pt x="15927" y="190066"/>
                    <a:pt x="9710" y="183849"/>
                  </a:cubicBezTo>
                  <a:cubicBezTo>
                    <a:pt x="3493" y="177631"/>
                    <a:pt x="0" y="169199"/>
                    <a:pt x="0" y="160406"/>
                  </a:cubicBezTo>
                  <a:lnTo>
                    <a:pt x="0" y="33153"/>
                  </a:lnTo>
                  <a:cubicBezTo>
                    <a:pt x="0" y="24360"/>
                    <a:pt x="3493" y="15927"/>
                    <a:pt x="9710" y="9710"/>
                  </a:cubicBezTo>
                  <a:cubicBezTo>
                    <a:pt x="15927" y="3493"/>
                    <a:pt x="24360" y="0"/>
                    <a:pt x="33153" y="0"/>
                  </a:cubicBezTo>
                  <a:close/>
                </a:path>
              </a:pathLst>
            </a:custGeom>
            <a:solidFill>
              <a:srgbClr val="FFFFFF"/>
            </a:solidFill>
            <a:ln w="47625" cap="rnd">
              <a:gradFill>
                <a:gsLst>
                  <a:gs pos="0">
                    <a:srgbClr val="000000">
                      <a:alpha val="100000"/>
                    </a:srgbClr>
                  </a:gs>
                  <a:gs pos="50000">
                    <a:srgbClr val="34606B">
                      <a:alpha val="100000"/>
                    </a:srgbClr>
                  </a:gs>
                  <a:gs pos="100000">
                    <a:srgbClr val="009D8D">
                      <a:alpha val="100000"/>
                    </a:srgbClr>
                  </a:gs>
                </a:gsLst>
                <a:path path="circle">
                  <a:fillToRect l="50000" t="50000" r="50000" b="50000"/>
                </a:path>
              </a:gradFill>
              <a:prstDash val="solid"/>
              <a:round/>
            </a:ln>
          </p:spPr>
        </p:sp>
        <p:sp>
          <p:nvSpPr>
            <p:cNvPr id="23" name="TextBox 23"/>
            <p:cNvSpPr txBox="1"/>
            <p:nvPr/>
          </p:nvSpPr>
          <p:spPr>
            <a:xfrm>
              <a:off x="0" y="19050"/>
              <a:ext cx="1147944" cy="174509"/>
            </a:xfrm>
            <a:prstGeom prst="rect">
              <a:avLst/>
            </a:prstGeom>
          </p:spPr>
          <p:txBody>
            <a:bodyPr lIns="50800" tIns="50800" rIns="50800" bIns="50800" rtlCol="0" anchor="ctr"/>
            <a:lstStyle/>
            <a:p>
              <a:pPr algn="ctr">
                <a:lnSpc>
                  <a:spcPts val="2160"/>
                </a:lnSpc>
              </a:pPr>
              <a:endParaRPr/>
            </a:p>
          </p:txBody>
        </p:sp>
      </p:grpSp>
      <p:sp>
        <p:nvSpPr>
          <p:cNvPr id="24" name="TextBox 24"/>
          <p:cNvSpPr txBox="1"/>
          <p:nvPr/>
        </p:nvSpPr>
        <p:spPr>
          <a:xfrm>
            <a:off x="10590542" y="5799254"/>
            <a:ext cx="2832022" cy="561323"/>
          </a:xfrm>
          <a:prstGeom prst="rect">
            <a:avLst/>
          </a:prstGeom>
        </p:spPr>
        <p:txBody>
          <a:bodyPr lIns="0" tIns="0" rIns="0" bIns="0" rtlCol="0" anchor="t">
            <a:spAutoFit/>
          </a:bodyPr>
          <a:lstStyle/>
          <a:p>
            <a:pPr algn="l">
              <a:lnSpc>
                <a:spcPts val="4218"/>
              </a:lnSpc>
            </a:pPr>
            <a:r>
              <a:rPr lang="en-US" sz="4261" b="1" spc="-285" dirty="0">
                <a:gradFill>
                  <a:gsLst>
                    <a:gs pos="0">
                      <a:srgbClr val="000000">
                        <a:alpha val="100000"/>
                      </a:srgbClr>
                    </a:gs>
                    <a:gs pos="50000">
                      <a:srgbClr val="34606B">
                        <a:alpha val="100000"/>
                      </a:srgbClr>
                    </a:gs>
                    <a:gs pos="100000">
                      <a:srgbClr val="009D8D">
                        <a:alpha val="100000"/>
                      </a:srgbClr>
                    </a:gs>
                  </a:gsLst>
                  <a:lin ang="2700000"/>
                </a:gradFill>
                <a:latin typeface="Open Sauce Bold"/>
                <a:ea typeface="Open Sauce Bold"/>
                <a:cs typeface="Open Sauce Bold"/>
                <a:sym typeface="Open Sauce Bold"/>
              </a:rPr>
              <a:t>Our Mission</a:t>
            </a:r>
          </a:p>
        </p:txBody>
      </p:sp>
      <p:sp>
        <p:nvSpPr>
          <p:cNvPr id="25" name="TextBox 25"/>
          <p:cNvSpPr txBox="1"/>
          <p:nvPr/>
        </p:nvSpPr>
        <p:spPr>
          <a:xfrm>
            <a:off x="9045139" y="6412134"/>
            <a:ext cx="5957322" cy="2747645"/>
          </a:xfrm>
          <a:prstGeom prst="rect">
            <a:avLst/>
          </a:prstGeom>
        </p:spPr>
        <p:txBody>
          <a:bodyPr lIns="0" tIns="0" rIns="0" bIns="0" rtlCol="0" anchor="t">
            <a:spAutoFit/>
          </a:bodyPr>
          <a:lstStyle/>
          <a:p>
            <a:pPr algn="ctr">
              <a:lnSpc>
                <a:spcPts val="2440"/>
              </a:lnSpc>
            </a:pPr>
            <a:endParaRPr dirty="0"/>
          </a:p>
          <a:p>
            <a:pPr algn="ctr">
              <a:lnSpc>
                <a:spcPts val="2440"/>
              </a:lnSpc>
            </a:pPr>
            <a:r>
              <a:rPr lang="en-US" sz="2000" spc="-42" dirty="0">
                <a:solidFill>
                  <a:srgbClr val="FFFFFF"/>
                </a:solidFill>
                <a:latin typeface="Open Sauce"/>
                <a:ea typeface="Open Sauce"/>
                <a:cs typeface="Open Sauce"/>
                <a:sym typeface="Open Sauce"/>
              </a:rPr>
              <a:t>Our mission is to consolidate and empower socio-economic development. The goal of the Centre is to enhance labour conditions, promote equitable employment opportunities, and foster sustainable social protection systems across OIC Member States, ensuring decent work, poverty reduction, and socio-economic development in alignment with the principles of the OIC Charter.</a:t>
            </a:r>
          </a:p>
        </p:txBody>
      </p:sp>
      <p:sp>
        <p:nvSpPr>
          <p:cNvPr id="30" name="TextBox 8">
            <a:extLst>
              <a:ext uri="{FF2B5EF4-FFF2-40B4-BE49-F238E27FC236}">
                <a16:creationId xmlns:a16="http://schemas.microsoft.com/office/drawing/2014/main" id="{D947F9D2-FAFA-4CCF-8A84-34ECFA68B9B4}"/>
              </a:ext>
            </a:extLst>
          </p:cNvPr>
          <p:cNvSpPr txBox="1"/>
          <p:nvPr/>
        </p:nvSpPr>
        <p:spPr>
          <a:xfrm>
            <a:off x="1077633" y="2638051"/>
            <a:ext cx="9895168" cy="670761"/>
          </a:xfrm>
          <a:prstGeom prst="rect">
            <a:avLst/>
          </a:prstGeom>
        </p:spPr>
        <p:txBody>
          <a:bodyPr wrap="square" lIns="0" tIns="0" rIns="0" bIns="0" rtlCol="0" anchor="t">
            <a:spAutoFit/>
          </a:bodyPr>
          <a:lstStyle/>
          <a:p>
            <a:pPr algn="l">
              <a:lnSpc>
                <a:spcPts val="2683"/>
              </a:lnSpc>
            </a:pPr>
            <a:r>
              <a:rPr lang="en-US" sz="2199" spc="-46" dirty="0">
                <a:solidFill>
                  <a:srgbClr val="163B42"/>
                </a:solidFill>
                <a:latin typeface="Open Sauce"/>
                <a:ea typeface="Open Sauce"/>
                <a:cs typeface="Open Sauce"/>
                <a:sym typeface="Open Sauce"/>
              </a:rPr>
              <a:t>As a specialized Institution of the OIC, the Centre operates in accordance with the provisions outlined in its Statute.</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6" grpId="0"/>
      <p:bldP spid="17" grpId="0"/>
      <p:bldP spid="24" grpId="0"/>
      <p:bldP spid="25"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rgbClr val="4C868A"/>
            </a:gs>
            <a:gs pos="0">
              <a:srgbClr val="175763"/>
            </a:gs>
          </a:gsLst>
          <a:lin ang="5400000" scaled="1"/>
        </a:gradFill>
        <a:effectLst/>
      </p:bgPr>
    </p:bg>
    <p:spTree>
      <p:nvGrpSpPr>
        <p:cNvPr id="1" name=""/>
        <p:cNvGrpSpPr/>
        <p:nvPr/>
      </p:nvGrpSpPr>
      <p:grpSpPr>
        <a:xfrm>
          <a:off x="0" y="0"/>
          <a:ext cx="0" cy="0"/>
          <a:chOff x="0" y="0"/>
          <a:chExt cx="0" cy="0"/>
        </a:xfrm>
      </p:grpSpPr>
      <p:sp>
        <p:nvSpPr>
          <p:cNvPr id="22" name="Freeform 8">
            <a:extLst>
              <a:ext uri="{FF2B5EF4-FFF2-40B4-BE49-F238E27FC236}">
                <a16:creationId xmlns:a16="http://schemas.microsoft.com/office/drawing/2014/main" id="{F596AD3A-FA37-456A-AE9D-3C482196F0E2}"/>
              </a:ext>
            </a:extLst>
          </p:cNvPr>
          <p:cNvSpPr/>
          <p:nvPr/>
        </p:nvSpPr>
        <p:spPr>
          <a:xfrm rot="3633991" flipH="1" flipV="1">
            <a:off x="-1673198" y="-5461600"/>
            <a:ext cx="21481996" cy="21210199"/>
          </a:xfrm>
          <a:custGeom>
            <a:avLst/>
            <a:gdLst/>
            <a:ahLst/>
            <a:cxnLst/>
            <a:rect l="l" t="t" r="r" b="b"/>
            <a:pathLst>
              <a:path w="14220834" h="14203058">
                <a:moveTo>
                  <a:pt x="14220834" y="14203058"/>
                </a:moveTo>
                <a:lnTo>
                  <a:pt x="0" y="14203058"/>
                </a:lnTo>
                <a:lnTo>
                  <a:pt x="0" y="0"/>
                </a:lnTo>
                <a:lnTo>
                  <a:pt x="14220834" y="0"/>
                </a:lnTo>
                <a:lnTo>
                  <a:pt x="14220834" y="14203058"/>
                </a:lnTo>
                <a:close/>
              </a:path>
            </a:pathLst>
          </a:custGeom>
          <a:blipFill>
            <a:blip r:embed="rId2"/>
            <a:stretch>
              <a:fillRect/>
            </a:stretch>
          </a:blipFill>
        </p:spPr>
      </p:sp>
      <p:sp>
        <p:nvSpPr>
          <p:cNvPr id="24" name="Freeform 4">
            <a:extLst>
              <a:ext uri="{FF2B5EF4-FFF2-40B4-BE49-F238E27FC236}">
                <a16:creationId xmlns:a16="http://schemas.microsoft.com/office/drawing/2014/main" id="{7641D31E-3A17-4660-A766-E74162A1A51E}"/>
              </a:ext>
            </a:extLst>
          </p:cNvPr>
          <p:cNvSpPr/>
          <p:nvPr/>
        </p:nvSpPr>
        <p:spPr>
          <a:xfrm>
            <a:off x="4061065" y="8080048"/>
            <a:ext cx="3779216" cy="2169850"/>
          </a:xfrm>
          <a:custGeom>
            <a:avLst/>
            <a:gdLst/>
            <a:ahLst/>
            <a:cxnLst/>
            <a:rect l="l" t="t" r="r" b="b"/>
            <a:pathLst>
              <a:path w="9877098" h="4926203">
                <a:moveTo>
                  <a:pt x="0" y="0"/>
                </a:moveTo>
                <a:lnTo>
                  <a:pt x="9877098" y="0"/>
                </a:lnTo>
                <a:lnTo>
                  <a:pt x="9877098" y="4926203"/>
                </a:lnTo>
                <a:lnTo>
                  <a:pt x="0" y="4926203"/>
                </a:lnTo>
                <a:lnTo>
                  <a:pt x="0" y="0"/>
                </a:lnTo>
                <a:close/>
              </a:path>
            </a:pathLst>
          </a:custGeom>
          <a:blipFill>
            <a:blip r:embed="rId3"/>
            <a:stretch>
              <a:fillRect/>
            </a:stretch>
          </a:blipFill>
        </p:spPr>
      </p:sp>
      <p:sp>
        <p:nvSpPr>
          <p:cNvPr id="23" name="Freeform 4">
            <a:extLst>
              <a:ext uri="{FF2B5EF4-FFF2-40B4-BE49-F238E27FC236}">
                <a16:creationId xmlns:a16="http://schemas.microsoft.com/office/drawing/2014/main" id="{C2AD12A7-B546-4E87-BB3F-34B0D591C402}"/>
              </a:ext>
            </a:extLst>
          </p:cNvPr>
          <p:cNvSpPr/>
          <p:nvPr/>
        </p:nvSpPr>
        <p:spPr>
          <a:xfrm>
            <a:off x="964459" y="7962900"/>
            <a:ext cx="3779216" cy="2169850"/>
          </a:xfrm>
          <a:custGeom>
            <a:avLst/>
            <a:gdLst/>
            <a:ahLst/>
            <a:cxnLst/>
            <a:rect l="l" t="t" r="r" b="b"/>
            <a:pathLst>
              <a:path w="9877098" h="4926203">
                <a:moveTo>
                  <a:pt x="0" y="0"/>
                </a:moveTo>
                <a:lnTo>
                  <a:pt x="9877098" y="0"/>
                </a:lnTo>
                <a:lnTo>
                  <a:pt x="9877098" y="4926203"/>
                </a:lnTo>
                <a:lnTo>
                  <a:pt x="0" y="4926203"/>
                </a:lnTo>
                <a:lnTo>
                  <a:pt x="0" y="0"/>
                </a:lnTo>
                <a:close/>
              </a:path>
            </a:pathLst>
          </a:custGeom>
          <a:blipFill>
            <a:blip r:embed="rId3"/>
            <a:stretch>
              <a:fillRect/>
            </a:stretch>
          </a:blipFill>
        </p:spPr>
      </p:sp>
      <p:sp>
        <p:nvSpPr>
          <p:cNvPr id="2" name="Freeform 2"/>
          <p:cNvSpPr/>
          <p:nvPr/>
        </p:nvSpPr>
        <p:spPr>
          <a:xfrm rot="4956900">
            <a:off x="8654009" y="-568596"/>
            <a:ext cx="15844896" cy="9592973"/>
          </a:xfrm>
          <a:custGeom>
            <a:avLst/>
            <a:gdLst/>
            <a:ahLst/>
            <a:cxnLst/>
            <a:rect l="l" t="t" r="r" b="b"/>
            <a:pathLst>
              <a:path w="13469154" h="8552913">
                <a:moveTo>
                  <a:pt x="0" y="0"/>
                </a:moveTo>
                <a:lnTo>
                  <a:pt x="13469155" y="0"/>
                </a:lnTo>
                <a:lnTo>
                  <a:pt x="13469155" y="8552913"/>
                </a:lnTo>
                <a:lnTo>
                  <a:pt x="0" y="8552913"/>
                </a:lnTo>
                <a:lnTo>
                  <a:pt x="0" y="0"/>
                </a:lnTo>
                <a:close/>
              </a:path>
            </a:pathLst>
          </a:custGeom>
          <a:blipFill>
            <a:blip r:embed="rId4">
              <a:alphaModFix amt="27000"/>
              <a:extLst>
                <a:ext uri="{96DAC541-7B7A-43D3-8B79-37D633B846F1}">
                  <asvg:svgBlip xmlns:asvg="http://schemas.microsoft.com/office/drawing/2016/SVG/main" r:embed="rId5"/>
                </a:ext>
              </a:extLst>
            </a:blip>
            <a:stretch>
              <a:fillRect/>
            </a:stretch>
          </a:blipFill>
          <a:ln cap="sq">
            <a:noFill/>
            <a:prstDash val="solid"/>
            <a:miter/>
          </a:ln>
        </p:spPr>
      </p:sp>
      <p:grpSp>
        <p:nvGrpSpPr>
          <p:cNvPr id="3" name="Group 3"/>
          <p:cNvGrpSpPr/>
          <p:nvPr/>
        </p:nvGrpSpPr>
        <p:grpSpPr>
          <a:xfrm>
            <a:off x="4743675" y="6131336"/>
            <a:ext cx="2413997" cy="3129341"/>
            <a:chOff x="0" y="0"/>
            <a:chExt cx="728654" cy="944577"/>
          </a:xfrm>
        </p:grpSpPr>
        <p:sp>
          <p:nvSpPr>
            <p:cNvPr id="4" name="Freeform 4"/>
            <p:cNvSpPr/>
            <p:nvPr/>
          </p:nvSpPr>
          <p:spPr>
            <a:xfrm>
              <a:off x="0" y="0"/>
              <a:ext cx="728654" cy="944577"/>
            </a:xfrm>
            <a:custGeom>
              <a:avLst/>
              <a:gdLst/>
              <a:ahLst/>
              <a:cxnLst/>
              <a:rect l="l" t="t" r="r" b="b"/>
              <a:pathLst>
                <a:path w="728654" h="944577">
                  <a:moveTo>
                    <a:pt x="131491" y="0"/>
                  </a:moveTo>
                  <a:lnTo>
                    <a:pt x="597163" y="0"/>
                  </a:lnTo>
                  <a:cubicBezTo>
                    <a:pt x="669783" y="0"/>
                    <a:pt x="728654" y="58870"/>
                    <a:pt x="728654" y="131491"/>
                  </a:cubicBezTo>
                  <a:lnTo>
                    <a:pt x="728654" y="813087"/>
                  </a:lnTo>
                  <a:cubicBezTo>
                    <a:pt x="728654" y="847960"/>
                    <a:pt x="714801" y="881405"/>
                    <a:pt x="690141" y="906065"/>
                  </a:cubicBezTo>
                  <a:cubicBezTo>
                    <a:pt x="665482" y="930724"/>
                    <a:pt x="632037" y="944577"/>
                    <a:pt x="597163" y="944577"/>
                  </a:cubicBezTo>
                  <a:lnTo>
                    <a:pt x="131491" y="944577"/>
                  </a:lnTo>
                  <a:cubicBezTo>
                    <a:pt x="96617" y="944577"/>
                    <a:pt x="63172" y="930724"/>
                    <a:pt x="38513" y="906065"/>
                  </a:cubicBezTo>
                  <a:cubicBezTo>
                    <a:pt x="13853" y="881405"/>
                    <a:pt x="0" y="847960"/>
                    <a:pt x="0" y="813087"/>
                  </a:cubicBezTo>
                  <a:lnTo>
                    <a:pt x="0" y="131491"/>
                  </a:lnTo>
                  <a:cubicBezTo>
                    <a:pt x="0" y="96617"/>
                    <a:pt x="13853" y="63172"/>
                    <a:pt x="38513" y="38513"/>
                  </a:cubicBezTo>
                  <a:cubicBezTo>
                    <a:pt x="63172" y="13853"/>
                    <a:pt x="96617" y="0"/>
                    <a:pt x="131491" y="0"/>
                  </a:cubicBezTo>
                  <a:close/>
                </a:path>
              </a:pathLst>
            </a:custGeom>
            <a:solidFill>
              <a:srgbClr val="FFFFFF"/>
            </a:solidFill>
          </p:spPr>
        </p:sp>
        <p:sp>
          <p:nvSpPr>
            <p:cNvPr id="5" name="TextBox 5"/>
            <p:cNvSpPr txBox="1"/>
            <p:nvPr/>
          </p:nvSpPr>
          <p:spPr>
            <a:xfrm>
              <a:off x="0" y="-38100"/>
              <a:ext cx="728654" cy="982677"/>
            </a:xfrm>
            <a:prstGeom prst="rect">
              <a:avLst/>
            </a:prstGeom>
          </p:spPr>
          <p:txBody>
            <a:bodyPr lIns="50800" tIns="50800" rIns="50800" bIns="50800" rtlCol="0" anchor="ctr"/>
            <a:lstStyle/>
            <a:p>
              <a:pPr algn="ctr">
                <a:lnSpc>
                  <a:spcPts val="2100"/>
                </a:lnSpc>
              </a:pPr>
              <a:endParaRPr/>
            </a:p>
          </p:txBody>
        </p:sp>
      </p:grpSp>
      <p:pic>
        <p:nvPicPr>
          <p:cNvPr id="6" name="Picture 6"/>
          <p:cNvPicPr>
            <a:picLocks noChangeAspect="1"/>
          </p:cNvPicPr>
          <p:nvPr/>
        </p:nvPicPr>
        <p:blipFill>
          <a:blip r:embed="rId6"/>
          <a:stretch>
            <a:fillRect/>
          </a:stretch>
        </p:blipFill>
        <p:spPr>
          <a:xfrm>
            <a:off x="4502275" y="6658626"/>
            <a:ext cx="2896796" cy="2842844"/>
          </a:xfrm>
          <a:prstGeom prst="rect">
            <a:avLst/>
          </a:prstGeom>
        </p:spPr>
      </p:pic>
      <p:grpSp>
        <p:nvGrpSpPr>
          <p:cNvPr id="7" name="Group 7"/>
          <p:cNvGrpSpPr/>
          <p:nvPr/>
        </p:nvGrpSpPr>
        <p:grpSpPr>
          <a:xfrm>
            <a:off x="1685054" y="6131336"/>
            <a:ext cx="2413997" cy="3129341"/>
            <a:chOff x="0" y="0"/>
            <a:chExt cx="728654" cy="944577"/>
          </a:xfrm>
        </p:grpSpPr>
        <p:sp>
          <p:nvSpPr>
            <p:cNvPr id="8" name="Freeform 8"/>
            <p:cNvSpPr/>
            <p:nvPr/>
          </p:nvSpPr>
          <p:spPr>
            <a:xfrm>
              <a:off x="0" y="0"/>
              <a:ext cx="728654" cy="944577"/>
            </a:xfrm>
            <a:custGeom>
              <a:avLst/>
              <a:gdLst/>
              <a:ahLst/>
              <a:cxnLst/>
              <a:rect l="l" t="t" r="r" b="b"/>
              <a:pathLst>
                <a:path w="728654" h="944577">
                  <a:moveTo>
                    <a:pt x="131491" y="0"/>
                  </a:moveTo>
                  <a:lnTo>
                    <a:pt x="597163" y="0"/>
                  </a:lnTo>
                  <a:cubicBezTo>
                    <a:pt x="669783" y="0"/>
                    <a:pt x="728654" y="58870"/>
                    <a:pt x="728654" y="131491"/>
                  </a:cubicBezTo>
                  <a:lnTo>
                    <a:pt x="728654" y="813087"/>
                  </a:lnTo>
                  <a:cubicBezTo>
                    <a:pt x="728654" y="847960"/>
                    <a:pt x="714801" y="881405"/>
                    <a:pt x="690141" y="906065"/>
                  </a:cubicBezTo>
                  <a:cubicBezTo>
                    <a:pt x="665482" y="930724"/>
                    <a:pt x="632037" y="944577"/>
                    <a:pt x="597163" y="944577"/>
                  </a:cubicBezTo>
                  <a:lnTo>
                    <a:pt x="131491" y="944577"/>
                  </a:lnTo>
                  <a:cubicBezTo>
                    <a:pt x="96617" y="944577"/>
                    <a:pt x="63172" y="930724"/>
                    <a:pt x="38513" y="906065"/>
                  </a:cubicBezTo>
                  <a:cubicBezTo>
                    <a:pt x="13853" y="881405"/>
                    <a:pt x="0" y="847960"/>
                    <a:pt x="0" y="813087"/>
                  </a:cubicBezTo>
                  <a:lnTo>
                    <a:pt x="0" y="131491"/>
                  </a:lnTo>
                  <a:cubicBezTo>
                    <a:pt x="0" y="96617"/>
                    <a:pt x="13853" y="63172"/>
                    <a:pt x="38513" y="38513"/>
                  </a:cubicBezTo>
                  <a:cubicBezTo>
                    <a:pt x="63172" y="13853"/>
                    <a:pt x="96617" y="0"/>
                    <a:pt x="131491" y="0"/>
                  </a:cubicBezTo>
                  <a:close/>
                </a:path>
              </a:pathLst>
            </a:custGeom>
            <a:solidFill>
              <a:srgbClr val="FFFFFF"/>
            </a:solidFill>
          </p:spPr>
        </p:sp>
        <p:sp>
          <p:nvSpPr>
            <p:cNvPr id="9" name="TextBox 9"/>
            <p:cNvSpPr txBox="1"/>
            <p:nvPr/>
          </p:nvSpPr>
          <p:spPr>
            <a:xfrm>
              <a:off x="0" y="-38100"/>
              <a:ext cx="728654" cy="982677"/>
            </a:xfrm>
            <a:prstGeom prst="rect">
              <a:avLst/>
            </a:prstGeom>
          </p:spPr>
          <p:txBody>
            <a:bodyPr lIns="50800" tIns="50800" rIns="50800" bIns="50800" rtlCol="0" anchor="ctr"/>
            <a:lstStyle/>
            <a:p>
              <a:pPr algn="ctr">
                <a:lnSpc>
                  <a:spcPts val="2100"/>
                </a:lnSpc>
              </a:pPr>
              <a:endParaRPr/>
            </a:p>
          </p:txBody>
        </p:sp>
      </p:grpSp>
      <p:sp>
        <p:nvSpPr>
          <p:cNvPr id="10" name="Freeform 10"/>
          <p:cNvSpPr/>
          <p:nvPr/>
        </p:nvSpPr>
        <p:spPr>
          <a:xfrm rot="5110337">
            <a:off x="-6517449" y="-2667759"/>
            <a:ext cx="13034898" cy="6446038"/>
          </a:xfrm>
          <a:custGeom>
            <a:avLst/>
            <a:gdLst/>
            <a:ahLst/>
            <a:cxnLst/>
            <a:rect l="l" t="t" r="r" b="b"/>
            <a:pathLst>
              <a:path w="13034898" h="6446038">
                <a:moveTo>
                  <a:pt x="0" y="0"/>
                </a:moveTo>
                <a:lnTo>
                  <a:pt x="13034898" y="0"/>
                </a:lnTo>
                <a:lnTo>
                  <a:pt x="13034898" y="6446038"/>
                </a:lnTo>
                <a:lnTo>
                  <a:pt x="0" y="6446038"/>
                </a:lnTo>
                <a:lnTo>
                  <a:pt x="0" y="0"/>
                </a:lnTo>
                <a:close/>
              </a:path>
            </a:pathLst>
          </a:custGeom>
          <a:blipFill>
            <a:blip r:embed="rId7">
              <a:alphaModFix amt="28000"/>
              <a:extLst>
                <a:ext uri="{96DAC541-7B7A-43D3-8B79-37D633B846F1}">
                  <asvg:svgBlip xmlns:asvg="http://schemas.microsoft.com/office/drawing/2016/SVG/main" r:embed="rId8"/>
                </a:ext>
              </a:extLst>
            </a:blip>
            <a:stretch>
              <a:fillRect r="-134" b="-129447"/>
            </a:stretch>
          </a:blipFill>
        </p:spPr>
      </p:sp>
      <p:pic>
        <p:nvPicPr>
          <p:cNvPr id="11" name="Picture 11"/>
          <p:cNvPicPr>
            <a:picLocks noChangeAspect="1"/>
          </p:cNvPicPr>
          <p:nvPr/>
        </p:nvPicPr>
        <p:blipFill>
          <a:blip r:embed="rId9"/>
          <a:stretch>
            <a:fillRect/>
          </a:stretch>
        </p:blipFill>
        <p:spPr>
          <a:xfrm>
            <a:off x="8861794" y="3119256"/>
            <a:ext cx="4625606" cy="2698270"/>
          </a:xfrm>
          <a:prstGeom prst="rect">
            <a:avLst/>
          </a:prstGeom>
        </p:spPr>
      </p:pic>
      <p:pic>
        <p:nvPicPr>
          <p:cNvPr id="12" name="Picture 12"/>
          <p:cNvPicPr>
            <a:picLocks noChangeAspect="1"/>
          </p:cNvPicPr>
          <p:nvPr/>
        </p:nvPicPr>
        <p:blipFill>
          <a:blip r:embed="rId10"/>
          <a:stretch>
            <a:fillRect/>
          </a:stretch>
        </p:blipFill>
        <p:spPr>
          <a:xfrm>
            <a:off x="13019161" y="3116716"/>
            <a:ext cx="4625606" cy="2698270"/>
          </a:xfrm>
          <a:prstGeom prst="rect">
            <a:avLst/>
          </a:prstGeom>
        </p:spPr>
      </p:pic>
      <p:pic>
        <p:nvPicPr>
          <p:cNvPr id="13" name="Picture 13"/>
          <p:cNvPicPr>
            <a:picLocks noChangeAspect="1"/>
          </p:cNvPicPr>
          <p:nvPr/>
        </p:nvPicPr>
        <p:blipFill>
          <a:blip r:embed="rId11"/>
          <a:stretch>
            <a:fillRect/>
          </a:stretch>
        </p:blipFill>
        <p:spPr>
          <a:xfrm>
            <a:off x="1430728" y="6907075"/>
            <a:ext cx="2912672" cy="2675485"/>
          </a:xfrm>
          <a:prstGeom prst="rect">
            <a:avLst/>
          </a:prstGeom>
        </p:spPr>
      </p:pic>
      <p:pic>
        <p:nvPicPr>
          <p:cNvPr id="14" name="Picture 14"/>
          <p:cNvPicPr>
            <a:picLocks noChangeAspect="1"/>
          </p:cNvPicPr>
          <p:nvPr/>
        </p:nvPicPr>
        <p:blipFill>
          <a:blip r:embed="rId12"/>
          <a:stretch>
            <a:fillRect/>
          </a:stretch>
        </p:blipFill>
        <p:spPr>
          <a:xfrm>
            <a:off x="4419600" y="7714832"/>
            <a:ext cx="3071778" cy="1986988"/>
          </a:xfrm>
          <a:prstGeom prst="rect">
            <a:avLst/>
          </a:prstGeom>
        </p:spPr>
      </p:pic>
      <p:sp>
        <p:nvSpPr>
          <p:cNvPr id="15" name="TextBox 15"/>
          <p:cNvSpPr txBox="1"/>
          <p:nvPr/>
        </p:nvSpPr>
        <p:spPr>
          <a:xfrm>
            <a:off x="546165" y="1342061"/>
            <a:ext cx="17195671" cy="1020442"/>
          </a:xfrm>
          <a:prstGeom prst="rect">
            <a:avLst/>
          </a:prstGeom>
        </p:spPr>
        <p:txBody>
          <a:bodyPr lIns="0" tIns="0" rIns="0" bIns="0" rtlCol="0" anchor="t">
            <a:spAutoFit/>
          </a:bodyPr>
          <a:lstStyle/>
          <a:p>
            <a:pPr algn="ctr">
              <a:lnSpc>
                <a:spcPts val="8343"/>
              </a:lnSpc>
              <a:spcBef>
                <a:spcPct val="0"/>
              </a:spcBef>
            </a:pPr>
            <a:r>
              <a:rPr lang="en-US" sz="5959" b="1" dirty="0">
                <a:solidFill>
                  <a:srgbClr val="E4FFF9"/>
                </a:solidFill>
                <a:latin typeface="Open Sauce Bold"/>
                <a:ea typeface="Open Sauce Bold"/>
                <a:cs typeface="Open Sauce Bold"/>
                <a:sym typeface="Open Sauce Bold"/>
              </a:rPr>
              <a:t>SKILLS MISMATCH IN OIC MEMBER STATES</a:t>
            </a:r>
          </a:p>
        </p:txBody>
      </p:sp>
      <p:sp>
        <p:nvSpPr>
          <p:cNvPr id="16" name="TextBox 16"/>
          <p:cNvSpPr txBox="1"/>
          <p:nvPr/>
        </p:nvSpPr>
        <p:spPr>
          <a:xfrm>
            <a:off x="6986795" y="9811827"/>
            <a:ext cx="4314409" cy="266700"/>
          </a:xfrm>
          <a:prstGeom prst="rect">
            <a:avLst/>
          </a:prstGeom>
        </p:spPr>
        <p:txBody>
          <a:bodyPr lIns="0" tIns="0" rIns="0" bIns="0" rtlCol="0" anchor="t">
            <a:spAutoFit/>
          </a:bodyPr>
          <a:lstStyle/>
          <a:p>
            <a:pPr algn="ctr">
              <a:lnSpc>
                <a:spcPts val="2100"/>
              </a:lnSpc>
              <a:spcBef>
                <a:spcPct val="0"/>
              </a:spcBef>
            </a:pPr>
            <a:r>
              <a:rPr lang="en-US" sz="1500">
                <a:solidFill>
                  <a:srgbClr val="FFFFFF">
                    <a:alpha val="40000"/>
                  </a:srgbClr>
                </a:solidFill>
                <a:latin typeface="Helvetica Now Display"/>
                <a:ea typeface="Helvetica Now Display"/>
                <a:cs typeface="Helvetica Now Display"/>
                <a:sym typeface="Helvetica Now Display"/>
              </a:rPr>
              <a:t>© OIC Labour Centre. All rights reserved.</a:t>
            </a:r>
          </a:p>
        </p:txBody>
      </p:sp>
      <p:sp>
        <p:nvSpPr>
          <p:cNvPr id="17" name="TextBox 17"/>
          <p:cNvSpPr txBox="1"/>
          <p:nvPr/>
        </p:nvSpPr>
        <p:spPr>
          <a:xfrm>
            <a:off x="1050335" y="3419778"/>
            <a:ext cx="8017465" cy="1990725"/>
          </a:xfrm>
          <a:prstGeom prst="rect">
            <a:avLst/>
          </a:prstGeom>
        </p:spPr>
        <p:txBody>
          <a:bodyPr lIns="0" tIns="0" rIns="0" bIns="0" rtlCol="0" anchor="t">
            <a:spAutoFit/>
          </a:bodyPr>
          <a:lstStyle/>
          <a:p>
            <a:pPr algn="l">
              <a:lnSpc>
                <a:spcPts val="3960"/>
              </a:lnSpc>
            </a:pPr>
            <a:r>
              <a:rPr lang="en-US" sz="3300" b="1" dirty="0">
                <a:gradFill>
                  <a:gsLst>
                    <a:gs pos="0">
                      <a:srgbClr val="FFFFFF">
                        <a:alpha val="100000"/>
                      </a:srgbClr>
                    </a:gs>
                    <a:gs pos="100000">
                      <a:srgbClr val="FFFFFF">
                        <a:alpha val="100000"/>
                      </a:srgbClr>
                    </a:gs>
                  </a:gsLst>
                  <a:path path="circle">
                    <a:fillToRect l="50000" t="50000" r="50000" b="50000"/>
                  </a:path>
                </a:gradFill>
                <a:latin typeface="Open Sauce Bold"/>
                <a:ea typeface="Open Sauce Bold"/>
                <a:cs typeface="Open Sauce Bold"/>
                <a:sym typeface="Open Sauce Bold"/>
              </a:rPr>
              <a:t>With a total population of 2.1 billion, the OIC faces a 62% skills mismatch rate which is significantly higher than the 43% in developed countries.</a:t>
            </a:r>
          </a:p>
        </p:txBody>
      </p:sp>
      <p:sp>
        <p:nvSpPr>
          <p:cNvPr id="18" name="TextBox 18"/>
          <p:cNvSpPr txBox="1"/>
          <p:nvPr/>
        </p:nvSpPr>
        <p:spPr>
          <a:xfrm>
            <a:off x="8117657" y="6639598"/>
            <a:ext cx="9132118" cy="1990725"/>
          </a:xfrm>
          <a:prstGeom prst="rect">
            <a:avLst/>
          </a:prstGeom>
        </p:spPr>
        <p:txBody>
          <a:bodyPr lIns="0" tIns="0" rIns="0" bIns="0" rtlCol="0" anchor="t">
            <a:spAutoFit/>
          </a:bodyPr>
          <a:lstStyle/>
          <a:p>
            <a:pPr algn="r">
              <a:lnSpc>
                <a:spcPts val="3960"/>
              </a:lnSpc>
            </a:pPr>
            <a:r>
              <a:rPr lang="en-US" sz="3300" b="1" dirty="0">
                <a:gradFill>
                  <a:gsLst>
                    <a:gs pos="0">
                      <a:srgbClr val="FFFFFF">
                        <a:alpha val="100000"/>
                      </a:srgbClr>
                    </a:gs>
                    <a:gs pos="100000">
                      <a:srgbClr val="FFFFFF">
                        <a:alpha val="100000"/>
                      </a:srgbClr>
                    </a:gs>
                  </a:gsLst>
                  <a:path path="circle">
                    <a:fillToRect l="50000" t="50000" r="50000" b="50000"/>
                  </a:path>
                </a:gradFill>
                <a:latin typeface="Open Sauce Bold"/>
                <a:ea typeface="Open Sauce Bold"/>
                <a:cs typeface="Open Sauce Bold"/>
                <a:sym typeface="Open Sauce Bold"/>
              </a:rPr>
              <a:t>With only 16.2% of the workforce classified as high-skilled, OIC Member States exhibit a significant deficit, compared to 44.9% in other developing countries.</a:t>
            </a:r>
          </a:p>
        </p:txBody>
      </p:sp>
      <p:sp>
        <p:nvSpPr>
          <p:cNvPr id="19" name="TextBox 19"/>
          <p:cNvSpPr txBox="1"/>
          <p:nvPr/>
        </p:nvSpPr>
        <p:spPr>
          <a:xfrm>
            <a:off x="2110136" y="8835788"/>
            <a:ext cx="1563833" cy="397715"/>
          </a:xfrm>
          <a:prstGeom prst="rect">
            <a:avLst/>
          </a:prstGeom>
        </p:spPr>
        <p:txBody>
          <a:bodyPr lIns="0" tIns="0" rIns="0" bIns="0" rtlCol="0" anchor="t">
            <a:spAutoFit/>
          </a:bodyPr>
          <a:lstStyle/>
          <a:p>
            <a:pPr algn="ctr">
              <a:lnSpc>
                <a:spcPts val="3245"/>
              </a:lnSpc>
            </a:pPr>
            <a:r>
              <a:rPr lang="en-US" sz="2704" b="1">
                <a:gradFill>
                  <a:gsLst>
                    <a:gs pos="0">
                      <a:srgbClr val="FFFFFF">
                        <a:alpha val="100000"/>
                      </a:srgbClr>
                    </a:gs>
                    <a:gs pos="100000">
                      <a:srgbClr val="FFFFFF">
                        <a:alpha val="100000"/>
                      </a:srgbClr>
                    </a:gs>
                  </a:gsLst>
                  <a:path path="circle">
                    <a:fillToRect l="50000" t="50000" r="50000" b="50000"/>
                  </a:path>
                </a:gradFill>
                <a:latin typeface="Open Sauce Bold"/>
                <a:ea typeface="Open Sauce Bold"/>
                <a:cs typeface="Open Sauce Bold"/>
                <a:sym typeface="Open Sauce Bold"/>
              </a:rPr>
              <a:t>16.2%</a:t>
            </a:r>
          </a:p>
        </p:txBody>
      </p:sp>
      <p:sp>
        <p:nvSpPr>
          <p:cNvPr id="20" name="TextBox 20"/>
          <p:cNvSpPr txBox="1"/>
          <p:nvPr/>
        </p:nvSpPr>
        <p:spPr>
          <a:xfrm>
            <a:off x="5380738" y="8380924"/>
            <a:ext cx="1139871" cy="397715"/>
          </a:xfrm>
          <a:prstGeom prst="rect">
            <a:avLst/>
          </a:prstGeom>
        </p:spPr>
        <p:txBody>
          <a:bodyPr lIns="0" tIns="0" rIns="0" bIns="0" rtlCol="0" anchor="t">
            <a:spAutoFit/>
          </a:bodyPr>
          <a:lstStyle/>
          <a:p>
            <a:pPr algn="ctr">
              <a:lnSpc>
                <a:spcPts val="3245"/>
              </a:lnSpc>
            </a:pPr>
            <a:r>
              <a:rPr lang="en-US" sz="2704" b="1">
                <a:gradFill>
                  <a:gsLst>
                    <a:gs pos="0">
                      <a:srgbClr val="FFFFFF">
                        <a:alpha val="100000"/>
                      </a:srgbClr>
                    </a:gs>
                    <a:gs pos="100000">
                      <a:srgbClr val="FFFFFF">
                        <a:alpha val="100000"/>
                      </a:srgbClr>
                    </a:gs>
                  </a:gsLst>
                  <a:path path="circle">
                    <a:fillToRect l="50000" t="50000" r="50000" b="50000"/>
                  </a:path>
                </a:gradFill>
                <a:latin typeface="Open Sauce Bold"/>
                <a:ea typeface="Open Sauce Bold"/>
                <a:cs typeface="Open Sauce Bold"/>
                <a:sym typeface="Open Sauce Bold"/>
              </a:rPr>
              <a:t>44.9%</a:t>
            </a:r>
          </a:p>
        </p:txBody>
      </p:sp>
      <p:sp>
        <p:nvSpPr>
          <p:cNvPr id="21" name="TextBox 21"/>
          <p:cNvSpPr txBox="1"/>
          <p:nvPr/>
        </p:nvSpPr>
        <p:spPr>
          <a:xfrm>
            <a:off x="13671087" y="9085293"/>
            <a:ext cx="3652454" cy="245837"/>
          </a:xfrm>
          <a:prstGeom prst="rect">
            <a:avLst/>
          </a:prstGeom>
        </p:spPr>
        <p:txBody>
          <a:bodyPr wrap="square" lIns="0" tIns="0" rIns="0" bIns="0" rtlCol="0" anchor="t">
            <a:spAutoFit/>
          </a:bodyPr>
          <a:lstStyle/>
          <a:p>
            <a:pPr algn="ctr">
              <a:lnSpc>
                <a:spcPts val="2105"/>
              </a:lnSpc>
              <a:spcBef>
                <a:spcPct val="0"/>
              </a:spcBef>
            </a:pPr>
            <a:r>
              <a:rPr lang="en-US" sz="1503" i="1" dirty="0">
                <a:solidFill>
                  <a:srgbClr val="FFFFFF"/>
                </a:solidFill>
                <a:latin typeface="Helvetica Now Display Italics"/>
                <a:ea typeface="Helvetica Now Display Italics"/>
                <a:cs typeface="Helvetica Now Display Italics"/>
                <a:sym typeface="Helvetica Now Display Italics"/>
              </a:rPr>
              <a:t>Source: OIC </a:t>
            </a:r>
            <a:r>
              <a:rPr lang="en-US" sz="1503" i="1" dirty="0" err="1">
                <a:solidFill>
                  <a:srgbClr val="FFFFFF"/>
                </a:solidFill>
                <a:latin typeface="Helvetica Now Display Italics"/>
                <a:ea typeface="Helvetica Now Display Italics"/>
                <a:cs typeface="Helvetica Now Display Italics"/>
                <a:sym typeface="Helvetica Now Display Italics"/>
              </a:rPr>
              <a:t>Labour</a:t>
            </a:r>
            <a:r>
              <a:rPr lang="en-US" sz="1503" i="1" dirty="0">
                <a:solidFill>
                  <a:srgbClr val="FFFFFF"/>
                </a:solidFill>
                <a:latin typeface="Helvetica Now Display Italics"/>
                <a:ea typeface="Helvetica Now Display Italics"/>
                <a:cs typeface="Helvetica Now Display Italics"/>
                <a:sym typeface="Helvetica Now Display Italics"/>
              </a:rPr>
              <a:t> Market Report 2025</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par>
                                <p:cTn id="46" presetID="22" presetClass="entr" presetSubtype="4"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500"/>
                                        <p:tgtEl>
                                          <p:spTgt spid="3"/>
                                        </p:tgtEl>
                                      </p:cBhvr>
                                    </p:animEffect>
                                  </p:childTnLst>
                                </p:cTn>
                              </p:par>
                              <p:par>
                                <p:cTn id="49" presetID="2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down)">
                                      <p:cBhvr>
                                        <p:cTn id="51" dur="500"/>
                                        <p:tgtEl>
                                          <p:spTgt spid="1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par>
                                <p:cTn id="55" presetID="22" presetClass="entr" presetSubtype="4"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798475" flipH="1" flipV="1">
            <a:off x="-3402108" y="-3249397"/>
            <a:ext cx="16390872" cy="16370384"/>
          </a:xfrm>
          <a:custGeom>
            <a:avLst/>
            <a:gdLst/>
            <a:ahLst/>
            <a:cxnLst/>
            <a:rect l="l" t="t" r="r" b="b"/>
            <a:pathLst>
              <a:path w="16390872" h="16370384">
                <a:moveTo>
                  <a:pt x="16390873" y="16370383"/>
                </a:moveTo>
                <a:lnTo>
                  <a:pt x="0" y="16370383"/>
                </a:lnTo>
                <a:lnTo>
                  <a:pt x="0" y="0"/>
                </a:lnTo>
                <a:lnTo>
                  <a:pt x="16390873" y="0"/>
                </a:lnTo>
                <a:lnTo>
                  <a:pt x="16390873" y="16370383"/>
                </a:lnTo>
                <a:close/>
              </a:path>
            </a:pathLst>
          </a:custGeom>
          <a:blipFill>
            <a:blip r:embed="rId2"/>
            <a:stretch>
              <a:fillRect/>
            </a:stretch>
          </a:blipFill>
        </p:spPr>
      </p:sp>
      <p:sp>
        <p:nvSpPr>
          <p:cNvPr id="3" name="Freeform 3"/>
          <p:cNvSpPr/>
          <p:nvPr/>
        </p:nvSpPr>
        <p:spPr>
          <a:xfrm>
            <a:off x="191008" y="5678942"/>
            <a:ext cx="9877098" cy="4926203"/>
          </a:xfrm>
          <a:custGeom>
            <a:avLst/>
            <a:gdLst/>
            <a:ahLst/>
            <a:cxnLst/>
            <a:rect l="l" t="t" r="r" b="b"/>
            <a:pathLst>
              <a:path w="9877098" h="4926203">
                <a:moveTo>
                  <a:pt x="0" y="0"/>
                </a:moveTo>
                <a:lnTo>
                  <a:pt x="9877099" y="0"/>
                </a:lnTo>
                <a:lnTo>
                  <a:pt x="9877099" y="4926202"/>
                </a:lnTo>
                <a:lnTo>
                  <a:pt x="0" y="4926202"/>
                </a:lnTo>
                <a:lnTo>
                  <a:pt x="0" y="0"/>
                </a:lnTo>
                <a:close/>
              </a:path>
            </a:pathLst>
          </a:custGeom>
          <a:blipFill>
            <a:blip r:embed="rId3"/>
            <a:stretch>
              <a:fillRect/>
            </a:stretch>
          </a:blipFill>
        </p:spPr>
      </p:sp>
      <p:sp>
        <p:nvSpPr>
          <p:cNvPr id="4" name="Freeform 4"/>
          <p:cNvSpPr/>
          <p:nvPr/>
        </p:nvSpPr>
        <p:spPr>
          <a:xfrm>
            <a:off x="7657638" y="4332097"/>
            <a:ext cx="9877098" cy="4926203"/>
          </a:xfrm>
          <a:custGeom>
            <a:avLst/>
            <a:gdLst/>
            <a:ahLst/>
            <a:cxnLst/>
            <a:rect l="l" t="t" r="r" b="b"/>
            <a:pathLst>
              <a:path w="9877098" h="4926203">
                <a:moveTo>
                  <a:pt x="0" y="0"/>
                </a:moveTo>
                <a:lnTo>
                  <a:pt x="9877098" y="0"/>
                </a:lnTo>
                <a:lnTo>
                  <a:pt x="9877098" y="4926203"/>
                </a:lnTo>
                <a:lnTo>
                  <a:pt x="0" y="4926203"/>
                </a:lnTo>
                <a:lnTo>
                  <a:pt x="0" y="0"/>
                </a:lnTo>
                <a:close/>
              </a:path>
            </a:pathLst>
          </a:custGeom>
          <a:blipFill>
            <a:blip r:embed="rId3"/>
            <a:stretch>
              <a:fillRect/>
            </a:stretch>
          </a:blipFill>
        </p:spPr>
      </p:sp>
      <p:grpSp>
        <p:nvGrpSpPr>
          <p:cNvPr id="5" name="Group 5"/>
          <p:cNvGrpSpPr/>
          <p:nvPr/>
        </p:nvGrpSpPr>
        <p:grpSpPr>
          <a:xfrm>
            <a:off x="1028700" y="4935797"/>
            <a:ext cx="8201715" cy="3598597"/>
            <a:chOff x="0" y="0"/>
            <a:chExt cx="1256877" cy="551469"/>
          </a:xfrm>
        </p:grpSpPr>
        <p:sp>
          <p:nvSpPr>
            <p:cNvPr id="6" name="Freeform 6"/>
            <p:cNvSpPr/>
            <p:nvPr/>
          </p:nvSpPr>
          <p:spPr>
            <a:xfrm>
              <a:off x="0" y="0"/>
              <a:ext cx="1256877" cy="551469"/>
            </a:xfrm>
            <a:custGeom>
              <a:avLst/>
              <a:gdLst/>
              <a:ahLst/>
              <a:cxnLst/>
              <a:rect l="l" t="t" r="r" b="b"/>
              <a:pathLst>
                <a:path w="1256877" h="551469">
                  <a:moveTo>
                    <a:pt x="21711" y="0"/>
                  </a:moveTo>
                  <a:lnTo>
                    <a:pt x="1235167" y="0"/>
                  </a:lnTo>
                  <a:cubicBezTo>
                    <a:pt x="1240925" y="0"/>
                    <a:pt x="1246447" y="2287"/>
                    <a:pt x="1250519" y="6359"/>
                  </a:cubicBezTo>
                  <a:cubicBezTo>
                    <a:pt x="1254590" y="10430"/>
                    <a:pt x="1256877" y="15953"/>
                    <a:pt x="1256877" y="21711"/>
                  </a:cubicBezTo>
                  <a:lnTo>
                    <a:pt x="1256877" y="529759"/>
                  </a:lnTo>
                  <a:cubicBezTo>
                    <a:pt x="1256877" y="535517"/>
                    <a:pt x="1254590" y="541039"/>
                    <a:pt x="1250519" y="545111"/>
                  </a:cubicBezTo>
                  <a:cubicBezTo>
                    <a:pt x="1246447" y="549182"/>
                    <a:pt x="1240925" y="551469"/>
                    <a:pt x="1235167" y="551469"/>
                  </a:cubicBezTo>
                  <a:lnTo>
                    <a:pt x="21711" y="551469"/>
                  </a:lnTo>
                  <a:cubicBezTo>
                    <a:pt x="15953" y="551469"/>
                    <a:pt x="10430" y="549182"/>
                    <a:pt x="6359" y="545111"/>
                  </a:cubicBezTo>
                  <a:cubicBezTo>
                    <a:pt x="2287" y="541039"/>
                    <a:pt x="0" y="535517"/>
                    <a:pt x="0" y="529759"/>
                  </a:cubicBezTo>
                  <a:lnTo>
                    <a:pt x="0" y="21711"/>
                  </a:lnTo>
                  <a:cubicBezTo>
                    <a:pt x="0" y="15953"/>
                    <a:pt x="2287" y="10430"/>
                    <a:pt x="6359" y="6359"/>
                  </a:cubicBezTo>
                  <a:cubicBezTo>
                    <a:pt x="10430" y="2287"/>
                    <a:pt x="15953" y="0"/>
                    <a:pt x="21711" y="0"/>
                  </a:cubicBezTo>
                  <a:close/>
                </a:path>
              </a:pathLst>
            </a:custGeom>
            <a:solidFill>
              <a:srgbClr val="159999"/>
            </a:solidFill>
          </p:spPr>
        </p:sp>
        <p:sp>
          <p:nvSpPr>
            <p:cNvPr id="7" name="TextBox 7"/>
            <p:cNvSpPr txBox="1"/>
            <p:nvPr/>
          </p:nvSpPr>
          <p:spPr>
            <a:xfrm>
              <a:off x="0" y="-57150"/>
              <a:ext cx="1256877" cy="608619"/>
            </a:xfrm>
            <a:prstGeom prst="rect">
              <a:avLst/>
            </a:prstGeom>
          </p:spPr>
          <p:txBody>
            <a:bodyPr lIns="50800" tIns="50800" rIns="50800" bIns="50800" rtlCol="0" anchor="ctr"/>
            <a:lstStyle/>
            <a:p>
              <a:pPr marL="0" lvl="0" indent="0" algn="ctr">
                <a:lnSpc>
                  <a:spcPts val="4059"/>
                </a:lnSpc>
                <a:spcBef>
                  <a:spcPct val="0"/>
                </a:spcBef>
              </a:pPr>
              <a:endParaRPr/>
            </a:p>
          </p:txBody>
        </p:sp>
      </p:grpSp>
      <p:sp>
        <p:nvSpPr>
          <p:cNvPr id="8" name="Freeform 8"/>
          <p:cNvSpPr/>
          <p:nvPr/>
        </p:nvSpPr>
        <p:spPr>
          <a:xfrm rot="-10800000">
            <a:off x="8120818" y="7076198"/>
            <a:ext cx="1109598" cy="1320759"/>
          </a:xfrm>
          <a:custGeom>
            <a:avLst/>
            <a:gdLst/>
            <a:ahLst/>
            <a:cxnLst/>
            <a:rect l="l" t="t" r="r" b="b"/>
            <a:pathLst>
              <a:path w="1109598" h="1320759">
                <a:moveTo>
                  <a:pt x="0" y="0"/>
                </a:moveTo>
                <a:lnTo>
                  <a:pt x="1109597" y="0"/>
                </a:lnTo>
                <a:lnTo>
                  <a:pt x="1109597" y="1320759"/>
                </a:lnTo>
                <a:lnTo>
                  <a:pt x="0" y="1320759"/>
                </a:lnTo>
                <a:lnTo>
                  <a:pt x="0" y="0"/>
                </a:lnTo>
                <a:close/>
              </a:path>
            </a:pathLst>
          </a:custGeom>
          <a:blipFill>
            <a:blip r:embed="rId4">
              <a:alphaModFix amt="38000"/>
              <a:extLst>
                <a:ext uri="{96DAC541-7B7A-43D3-8B79-37D633B846F1}">
                  <asvg:svgBlip xmlns:asvg="http://schemas.microsoft.com/office/drawing/2016/SVG/main" r:embed="rId5"/>
                </a:ext>
              </a:extLst>
            </a:blip>
            <a:stretch>
              <a:fillRect b="-40312"/>
            </a:stretch>
          </a:blipFill>
        </p:spPr>
      </p:sp>
      <p:grpSp>
        <p:nvGrpSpPr>
          <p:cNvPr id="9" name="Group 9"/>
          <p:cNvGrpSpPr/>
          <p:nvPr/>
        </p:nvGrpSpPr>
        <p:grpSpPr>
          <a:xfrm>
            <a:off x="8420328" y="2962126"/>
            <a:ext cx="8838972" cy="5053361"/>
            <a:chOff x="0" y="0"/>
            <a:chExt cx="2424053" cy="1385864"/>
          </a:xfrm>
        </p:grpSpPr>
        <p:sp>
          <p:nvSpPr>
            <p:cNvPr id="10" name="Freeform 10"/>
            <p:cNvSpPr/>
            <p:nvPr/>
          </p:nvSpPr>
          <p:spPr>
            <a:xfrm>
              <a:off x="0" y="8294"/>
              <a:ext cx="2420960" cy="1369277"/>
            </a:xfrm>
            <a:custGeom>
              <a:avLst/>
              <a:gdLst/>
              <a:ahLst/>
              <a:cxnLst/>
              <a:rect l="l" t="t" r="r" b="b"/>
              <a:pathLst>
                <a:path w="2420960" h="1369277">
                  <a:moveTo>
                    <a:pt x="2418292" y="674816"/>
                  </a:moveTo>
                  <a:lnTo>
                    <a:pt x="2023413" y="1528"/>
                  </a:lnTo>
                  <a:cubicBezTo>
                    <a:pt x="2022707" y="324"/>
                    <a:pt x="2021282" y="-258"/>
                    <a:pt x="2019935" y="108"/>
                  </a:cubicBezTo>
                  <a:cubicBezTo>
                    <a:pt x="2018588" y="474"/>
                    <a:pt x="2017653" y="1697"/>
                    <a:pt x="2017653" y="3093"/>
                  </a:cubicBezTo>
                  <a:lnTo>
                    <a:pt x="2017653" y="183519"/>
                  </a:lnTo>
                  <a:cubicBezTo>
                    <a:pt x="2017653" y="186539"/>
                    <a:pt x="2016453" y="189436"/>
                    <a:pt x="2014318" y="191571"/>
                  </a:cubicBezTo>
                  <a:cubicBezTo>
                    <a:pt x="2012182" y="193706"/>
                    <a:pt x="2009286" y="194906"/>
                    <a:pt x="2006266" y="194906"/>
                  </a:cubicBezTo>
                  <a:lnTo>
                    <a:pt x="11387" y="194906"/>
                  </a:lnTo>
                  <a:cubicBezTo>
                    <a:pt x="5098" y="194906"/>
                    <a:pt x="0" y="200004"/>
                    <a:pt x="0" y="206293"/>
                  </a:cubicBezTo>
                  <a:lnTo>
                    <a:pt x="0" y="1162984"/>
                  </a:lnTo>
                  <a:cubicBezTo>
                    <a:pt x="0" y="1166003"/>
                    <a:pt x="1200" y="1168900"/>
                    <a:pt x="3335" y="1171035"/>
                  </a:cubicBezTo>
                  <a:cubicBezTo>
                    <a:pt x="5470" y="1173170"/>
                    <a:pt x="8367" y="1174370"/>
                    <a:pt x="11387" y="1174370"/>
                  </a:cubicBezTo>
                  <a:lnTo>
                    <a:pt x="2006266" y="1174370"/>
                  </a:lnTo>
                  <a:cubicBezTo>
                    <a:pt x="2009286" y="1174370"/>
                    <a:pt x="2012182" y="1175570"/>
                    <a:pt x="2014318" y="1177705"/>
                  </a:cubicBezTo>
                  <a:cubicBezTo>
                    <a:pt x="2016453" y="1179840"/>
                    <a:pt x="2017653" y="1182737"/>
                    <a:pt x="2017653" y="1185757"/>
                  </a:cubicBezTo>
                  <a:lnTo>
                    <a:pt x="2017653" y="1366184"/>
                  </a:lnTo>
                  <a:cubicBezTo>
                    <a:pt x="2017653" y="1367579"/>
                    <a:pt x="2018588" y="1368802"/>
                    <a:pt x="2019935" y="1369168"/>
                  </a:cubicBezTo>
                  <a:cubicBezTo>
                    <a:pt x="2021282" y="1369534"/>
                    <a:pt x="2022707" y="1368952"/>
                    <a:pt x="2023413" y="1367748"/>
                  </a:cubicBezTo>
                  <a:lnTo>
                    <a:pt x="2418292" y="694460"/>
                  </a:lnTo>
                  <a:cubicBezTo>
                    <a:pt x="2421849" y="688395"/>
                    <a:pt x="2421849" y="680881"/>
                    <a:pt x="2418292" y="674816"/>
                  </a:cubicBezTo>
                  <a:close/>
                </a:path>
              </a:pathLst>
            </a:custGeom>
            <a:gradFill rotWithShape="1">
              <a:gsLst>
                <a:gs pos="0">
                  <a:srgbClr val="348692">
                    <a:alpha val="100000"/>
                  </a:srgbClr>
                </a:gs>
                <a:gs pos="100000">
                  <a:srgbClr val="3B6261">
                    <a:alpha val="100000"/>
                  </a:srgbClr>
                </a:gs>
              </a:gsLst>
              <a:lin ang="0"/>
            </a:gradFill>
          </p:spPr>
        </p:sp>
        <p:sp>
          <p:nvSpPr>
            <p:cNvPr id="11" name="TextBox 11"/>
            <p:cNvSpPr txBox="1"/>
            <p:nvPr/>
          </p:nvSpPr>
          <p:spPr>
            <a:xfrm>
              <a:off x="0" y="146050"/>
              <a:ext cx="2322453" cy="1036614"/>
            </a:xfrm>
            <a:prstGeom prst="rect">
              <a:avLst/>
            </a:prstGeom>
          </p:spPr>
          <p:txBody>
            <a:bodyPr lIns="50800" tIns="50800" rIns="50800" bIns="50800" rtlCol="0" anchor="ctr"/>
            <a:lstStyle/>
            <a:p>
              <a:pPr marL="0" lvl="0" indent="0" algn="ctr">
                <a:lnSpc>
                  <a:spcPts val="4059"/>
                </a:lnSpc>
                <a:spcBef>
                  <a:spcPct val="0"/>
                </a:spcBef>
              </a:pPr>
              <a:endParaRPr/>
            </a:p>
          </p:txBody>
        </p:sp>
      </p:grpSp>
      <p:sp>
        <p:nvSpPr>
          <p:cNvPr id="12" name="TextBox 12"/>
          <p:cNvSpPr txBox="1"/>
          <p:nvPr/>
        </p:nvSpPr>
        <p:spPr>
          <a:xfrm>
            <a:off x="1249584" y="5087452"/>
            <a:ext cx="7295432" cy="2949141"/>
          </a:xfrm>
          <a:prstGeom prst="rect">
            <a:avLst/>
          </a:prstGeom>
        </p:spPr>
        <p:txBody>
          <a:bodyPr wrap="square" lIns="0" tIns="0" rIns="0" bIns="0" rtlCol="0" anchor="t">
            <a:spAutoFit/>
          </a:bodyPr>
          <a:lstStyle/>
          <a:p>
            <a:pPr>
              <a:lnSpc>
                <a:spcPts val="4723"/>
              </a:lnSpc>
            </a:pPr>
            <a:r>
              <a:rPr lang="en-US" sz="2951" b="1" dirty="0">
                <a:solidFill>
                  <a:srgbClr val="FFFFFF"/>
                </a:solidFill>
                <a:latin typeface="TT Hoves Bold"/>
                <a:ea typeface="TT Hoves Bold"/>
                <a:cs typeface="TT Hoves Bold"/>
                <a:sym typeface="TT Hoves Bold"/>
              </a:rPr>
              <a:t>Despite a </a:t>
            </a:r>
            <a:r>
              <a:rPr lang="en-US" sz="3600" b="1" dirty="0">
                <a:solidFill>
                  <a:srgbClr val="FFFFFF"/>
                </a:solidFill>
                <a:latin typeface="TT Hoves Bold"/>
                <a:ea typeface="TT Hoves Bold"/>
                <a:cs typeface="TT Hoves Bold"/>
                <a:sym typeface="TT Hoves Bold"/>
              </a:rPr>
              <a:t>55.5%</a:t>
            </a:r>
            <a:r>
              <a:rPr lang="en-US" sz="2951" b="1" dirty="0">
                <a:solidFill>
                  <a:srgbClr val="FFFFFF"/>
                </a:solidFill>
                <a:latin typeface="TT Hoves Bold"/>
                <a:ea typeface="TT Hoves Bold"/>
                <a:cs typeface="TT Hoves Bold"/>
                <a:sym typeface="TT Hoves Bold"/>
              </a:rPr>
              <a:t> Employment-to-Population Ratio (EPR) (</a:t>
            </a:r>
            <a:r>
              <a:rPr lang="en-GB" sz="2951" b="1" dirty="0">
                <a:solidFill>
                  <a:srgbClr val="FFFFFF"/>
                </a:solidFill>
                <a:latin typeface="TT Hoves Bold"/>
                <a:ea typeface="TT Hoves Bold"/>
                <a:cs typeface="TT Hoves Bold"/>
              </a:rPr>
              <a:t>ap. </a:t>
            </a:r>
            <a:r>
              <a:rPr lang="en-GB" sz="3600" b="1" dirty="0">
                <a:solidFill>
                  <a:srgbClr val="FFFFFF"/>
                </a:solidFill>
                <a:latin typeface="TT Hoves Bold"/>
                <a:ea typeface="TT Hoves Bold"/>
                <a:cs typeface="TT Hoves Bold"/>
              </a:rPr>
              <a:t>1.17</a:t>
            </a:r>
            <a:r>
              <a:rPr lang="en-GB" sz="2951" b="1" dirty="0">
                <a:solidFill>
                  <a:srgbClr val="FFFFFF"/>
                </a:solidFill>
                <a:latin typeface="TT Hoves Bold"/>
                <a:ea typeface="TT Hoves Bold"/>
                <a:cs typeface="TT Hoves Bold"/>
              </a:rPr>
              <a:t> billion)</a:t>
            </a:r>
            <a:r>
              <a:rPr lang="en-US" sz="2951" b="1" dirty="0">
                <a:solidFill>
                  <a:srgbClr val="FFFFFF"/>
                </a:solidFill>
                <a:latin typeface="TT Hoves Bold"/>
                <a:ea typeface="TT Hoves Bold"/>
                <a:cs typeface="TT Hoves Bold"/>
                <a:sym typeface="TT Hoves Bold"/>
              </a:rPr>
              <a:t>, over half of these active workers (about </a:t>
            </a:r>
            <a:r>
              <a:rPr lang="en-GB" sz="3600" b="1" dirty="0">
                <a:solidFill>
                  <a:srgbClr val="FFFFFF"/>
                </a:solidFill>
                <a:latin typeface="TT Hoves Bold"/>
                <a:ea typeface="TT Hoves Bold"/>
                <a:cs typeface="TT Hoves Bold"/>
              </a:rPr>
              <a:t>583 </a:t>
            </a:r>
            <a:r>
              <a:rPr lang="en-GB" sz="2951" b="1" dirty="0">
                <a:solidFill>
                  <a:srgbClr val="FFFFFF"/>
                </a:solidFill>
                <a:latin typeface="TT Hoves Bold"/>
                <a:ea typeface="TT Hoves Bold"/>
                <a:cs typeface="TT Hoves Bold"/>
              </a:rPr>
              <a:t>million)</a:t>
            </a:r>
            <a:r>
              <a:rPr lang="en-US" sz="2951" b="1" dirty="0">
                <a:solidFill>
                  <a:srgbClr val="FFFFFF"/>
                </a:solidFill>
                <a:latin typeface="TT Hoves Bold"/>
                <a:ea typeface="TT Hoves Bold"/>
                <a:cs typeface="TT Hoves Bold"/>
                <a:sym typeface="TT Hoves Bold"/>
              </a:rPr>
              <a:t> are in roles that do not align with their qualifications.</a:t>
            </a:r>
          </a:p>
        </p:txBody>
      </p:sp>
      <p:sp>
        <p:nvSpPr>
          <p:cNvPr id="13" name="TextBox 13"/>
          <p:cNvSpPr txBox="1"/>
          <p:nvPr/>
        </p:nvSpPr>
        <p:spPr>
          <a:xfrm>
            <a:off x="8948471" y="3918742"/>
            <a:ext cx="7295432" cy="3563384"/>
          </a:xfrm>
          <a:prstGeom prst="rect">
            <a:avLst/>
          </a:prstGeom>
        </p:spPr>
        <p:txBody>
          <a:bodyPr lIns="0" tIns="0" rIns="0" bIns="0" rtlCol="0" anchor="t">
            <a:spAutoFit/>
          </a:bodyPr>
          <a:lstStyle/>
          <a:p>
            <a:pPr algn="l">
              <a:lnSpc>
                <a:spcPts val="4723"/>
              </a:lnSpc>
            </a:pPr>
            <a:r>
              <a:rPr lang="en-US" sz="2951" b="1" dirty="0">
                <a:solidFill>
                  <a:srgbClr val="FFFFFF"/>
                </a:solidFill>
                <a:latin typeface="TT Hoves Bold"/>
                <a:ea typeface="TT Hoves Bold"/>
                <a:cs typeface="TT Hoves Bold"/>
                <a:sym typeface="TT Hoves Bold"/>
              </a:rPr>
              <a:t>While providing </a:t>
            </a:r>
            <a:r>
              <a:rPr lang="en-US" sz="3600" b="1" dirty="0">
                <a:solidFill>
                  <a:srgbClr val="FFFFFF"/>
                </a:solidFill>
                <a:latin typeface="TT Hoves Bold"/>
                <a:ea typeface="TT Hoves Bold"/>
                <a:cs typeface="TT Hoves Bold"/>
                <a:sym typeface="TT Hoves Bold"/>
              </a:rPr>
              <a:t>21.5% </a:t>
            </a:r>
            <a:r>
              <a:rPr lang="en-US" sz="2951" b="1" dirty="0">
                <a:solidFill>
                  <a:srgbClr val="FFFFFF"/>
                </a:solidFill>
                <a:latin typeface="TT Hoves Bold"/>
                <a:ea typeface="TT Hoves Bold"/>
                <a:cs typeface="TT Hoves Bold"/>
                <a:sym typeface="TT Hoves Bold"/>
              </a:rPr>
              <a:t>of the world’s </a:t>
            </a:r>
            <a:r>
              <a:rPr lang="en-US" sz="2951" b="1" dirty="0" err="1">
                <a:solidFill>
                  <a:srgbClr val="FFFFFF"/>
                </a:solidFill>
                <a:latin typeface="TT Hoves Bold"/>
                <a:ea typeface="TT Hoves Bold"/>
                <a:cs typeface="TT Hoves Bold"/>
                <a:sym typeface="TT Hoves Bold"/>
              </a:rPr>
              <a:t>labour</a:t>
            </a:r>
            <a:r>
              <a:rPr lang="en-US" sz="2951" b="1" dirty="0">
                <a:solidFill>
                  <a:srgbClr val="FFFFFF"/>
                </a:solidFill>
                <a:latin typeface="TT Hoves Bold"/>
                <a:ea typeface="TT Hoves Bold"/>
                <a:cs typeface="TT Hoves Bold"/>
                <a:sym typeface="TT Hoves Bold"/>
              </a:rPr>
              <a:t> force, the high mismatch prevents the OIC Member States from translating its massive human capital into global competitiveness.</a:t>
            </a:r>
          </a:p>
          <a:p>
            <a:pPr algn="l">
              <a:lnSpc>
                <a:spcPts val="4723"/>
              </a:lnSpc>
            </a:pPr>
            <a:endParaRPr lang="en-US" sz="2951" b="1" dirty="0">
              <a:solidFill>
                <a:srgbClr val="FFFFFF"/>
              </a:solidFill>
              <a:latin typeface="TT Hoves Bold"/>
              <a:ea typeface="TT Hoves Bold"/>
              <a:cs typeface="TT Hoves Bold"/>
              <a:sym typeface="TT Hoves Bold"/>
            </a:endParaRPr>
          </a:p>
        </p:txBody>
      </p:sp>
      <p:sp>
        <p:nvSpPr>
          <p:cNvPr id="14" name="TextBox 14"/>
          <p:cNvSpPr txBox="1"/>
          <p:nvPr/>
        </p:nvSpPr>
        <p:spPr>
          <a:xfrm>
            <a:off x="7101521" y="9811827"/>
            <a:ext cx="4084959" cy="266700"/>
          </a:xfrm>
          <a:prstGeom prst="rect">
            <a:avLst/>
          </a:prstGeom>
        </p:spPr>
        <p:txBody>
          <a:bodyPr lIns="0" tIns="0" rIns="0" bIns="0" rtlCol="0" anchor="t">
            <a:spAutoFit/>
          </a:bodyPr>
          <a:lstStyle/>
          <a:p>
            <a:pPr algn="ctr">
              <a:lnSpc>
                <a:spcPts val="2100"/>
              </a:lnSpc>
              <a:spcBef>
                <a:spcPct val="0"/>
              </a:spcBef>
            </a:pPr>
            <a:r>
              <a:rPr lang="en-US" sz="150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sp>
        <p:nvSpPr>
          <p:cNvPr id="15" name="Freeform 15"/>
          <p:cNvSpPr/>
          <p:nvPr/>
        </p:nvSpPr>
        <p:spPr>
          <a:xfrm rot="5400000">
            <a:off x="4487289" y="2096738"/>
            <a:ext cx="612076" cy="4114800"/>
          </a:xfrm>
          <a:custGeom>
            <a:avLst/>
            <a:gdLst/>
            <a:ahLst/>
            <a:cxnLst/>
            <a:rect l="l" t="t" r="r" b="b"/>
            <a:pathLst>
              <a:path w="612076" h="4114800">
                <a:moveTo>
                  <a:pt x="0" y="0"/>
                </a:moveTo>
                <a:lnTo>
                  <a:pt x="612076" y="0"/>
                </a:lnTo>
                <a:lnTo>
                  <a:pt x="61207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6"/>
          <p:cNvSpPr txBox="1"/>
          <p:nvPr/>
        </p:nvSpPr>
        <p:spPr>
          <a:xfrm>
            <a:off x="546165" y="1342061"/>
            <a:ext cx="17195671" cy="1020442"/>
          </a:xfrm>
          <a:prstGeom prst="rect">
            <a:avLst/>
          </a:prstGeom>
        </p:spPr>
        <p:txBody>
          <a:bodyPr lIns="0" tIns="0" rIns="0" bIns="0" rtlCol="0" anchor="t">
            <a:spAutoFit/>
          </a:bodyPr>
          <a:lstStyle/>
          <a:p>
            <a:pPr algn="ctr">
              <a:lnSpc>
                <a:spcPts val="8343"/>
              </a:lnSpc>
              <a:spcBef>
                <a:spcPct val="0"/>
              </a:spcBef>
            </a:pPr>
            <a:r>
              <a:rPr lang="en-US" sz="5959" b="1" dirty="0">
                <a:gradFill>
                  <a:gsLst>
                    <a:gs pos="0">
                      <a:srgbClr val="000000">
                        <a:alpha val="100000"/>
                      </a:srgbClr>
                    </a:gs>
                    <a:gs pos="50000">
                      <a:srgbClr val="34606B">
                        <a:alpha val="100000"/>
                      </a:srgbClr>
                    </a:gs>
                    <a:gs pos="100000">
                      <a:srgbClr val="009D8D">
                        <a:alpha val="100000"/>
                      </a:srgbClr>
                    </a:gs>
                  </a:gsLst>
                  <a:lin ang="0"/>
                </a:gradFill>
                <a:latin typeface="Open Sauce Bold"/>
                <a:ea typeface="Open Sauce Bold"/>
                <a:cs typeface="Open Sauce Bold"/>
                <a:sym typeface="Open Sauce Bold"/>
              </a:rPr>
              <a:t>SKILLS MISMATCH IN OIC MEMBER STATES</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0903" y="7581900"/>
            <a:ext cx="10628030" cy="3340462"/>
          </a:xfrm>
          <a:custGeom>
            <a:avLst/>
            <a:gdLst/>
            <a:ahLst/>
            <a:cxnLst/>
            <a:rect l="l" t="t" r="r" b="b"/>
            <a:pathLst>
              <a:path w="10628030" h="3340462">
                <a:moveTo>
                  <a:pt x="0" y="0"/>
                </a:moveTo>
                <a:lnTo>
                  <a:pt x="10628030" y="0"/>
                </a:lnTo>
                <a:lnTo>
                  <a:pt x="10628030" y="3340462"/>
                </a:lnTo>
                <a:lnTo>
                  <a:pt x="0" y="3340462"/>
                </a:lnTo>
                <a:lnTo>
                  <a:pt x="0" y="0"/>
                </a:lnTo>
                <a:close/>
              </a:path>
            </a:pathLst>
          </a:custGeom>
          <a:blipFill>
            <a:blip r:embed="rId2">
              <a:alphaModFix amt="55000"/>
            </a:blip>
            <a:stretch>
              <a:fillRect b="-189128"/>
            </a:stretch>
          </a:blipFill>
        </p:spPr>
      </p:sp>
      <p:sp>
        <p:nvSpPr>
          <p:cNvPr id="3" name="Freeform 3"/>
          <p:cNvSpPr/>
          <p:nvPr/>
        </p:nvSpPr>
        <p:spPr>
          <a:xfrm>
            <a:off x="7287537" y="-3879403"/>
            <a:ext cx="9260156" cy="9260156"/>
          </a:xfrm>
          <a:custGeom>
            <a:avLst/>
            <a:gdLst/>
            <a:ahLst/>
            <a:cxnLst/>
            <a:rect l="l" t="t" r="r" b="b"/>
            <a:pathLst>
              <a:path w="9260156" h="9260156">
                <a:moveTo>
                  <a:pt x="0" y="0"/>
                </a:moveTo>
                <a:lnTo>
                  <a:pt x="9260156" y="0"/>
                </a:lnTo>
                <a:lnTo>
                  <a:pt x="9260156" y="9260156"/>
                </a:lnTo>
                <a:lnTo>
                  <a:pt x="0" y="9260156"/>
                </a:lnTo>
                <a:lnTo>
                  <a:pt x="0" y="0"/>
                </a:lnTo>
                <a:close/>
              </a:path>
            </a:pathLst>
          </a:custGeom>
          <a:blipFill>
            <a:blip r:embed="rId3">
              <a:alphaModFix amt="8999"/>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406171" y="8907004"/>
            <a:ext cx="12315634" cy="3230754"/>
            <a:chOff x="0" y="0"/>
            <a:chExt cx="2662682" cy="698500"/>
          </a:xfrm>
        </p:grpSpPr>
        <p:sp>
          <p:nvSpPr>
            <p:cNvPr id="5" name="Freeform 5"/>
            <p:cNvSpPr/>
            <p:nvPr/>
          </p:nvSpPr>
          <p:spPr>
            <a:xfrm>
              <a:off x="3391" y="0"/>
              <a:ext cx="2655899" cy="698500"/>
            </a:xfrm>
            <a:custGeom>
              <a:avLst/>
              <a:gdLst/>
              <a:ahLst/>
              <a:cxnLst/>
              <a:rect l="l" t="t" r="r" b="b"/>
              <a:pathLst>
                <a:path w="2655899" h="698500">
                  <a:moveTo>
                    <a:pt x="2652968" y="360117"/>
                  </a:moveTo>
                  <a:lnTo>
                    <a:pt x="2462414" y="687633"/>
                  </a:lnTo>
                  <a:cubicBezTo>
                    <a:pt x="2458499" y="694361"/>
                    <a:pt x="2451302" y="698500"/>
                    <a:pt x="2443519" y="698500"/>
                  </a:cubicBezTo>
                  <a:lnTo>
                    <a:pt x="212382" y="698500"/>
                  </a:lnTo>
                  <a:cubicBezTo>
                    <a:pt x="204598" y="698500"/>
                    <a:pt x="197401" y="694361"/>
                    <a:pt x="193486" y="687633"/>
                  </a:cubicBezTo>
                  <a:lnTo>
                    <a:pt x="2932" y="360117"/>
                  </a:lnTo>
                  <a:cubicBezTo>
                    <a:pt x="-977" y="353399"/>
                    <a:pt x="-977" y="345101"/>
                    <a:pt x="2932" y="338383"/>
                  </a:cubicBezTo>
                  <a:lnTo>
                    <a:pt x="193486" y="10867"/>
                  </a:lnTo>
                  <a:cubicBezTo>
                    <a:pt x="197401" y="4139"/>
                    <a:pt x="204598" y="0"/>
                    <a:pt x="212382" y="0"/>
                  </a:cubicBezTo>
                  <a:lnTo>
                    <a:pt x="2443519" y="0"/>
                  </a:lnTo>
                  <a:cubicBezTo>
                    <a:pt x="2451302" y="0"/>
                    <a:pt x="2458499" y="4139"/>
                    <a:pt x="2462414" y="10867"/>
                  </a:cubicBezTo>
                  <a:lnTo>
                    <a:pt x="2652968" y="338383"/>
                  </a:lnTo>
                  <a:cubicBezTo>
                    <a:pt x="2656877" y="345101"/>
                    <a:pt x="2656877" y="353399"/>
                    <a:pt x="2652968" y="360117"/>
                  </a:cubicBezTo>
                  <a:close/>
                </a:path>
              </a:pathLst>
            </a:custGeom>
            <a:gradFill rotWithShape="1">
              <a:gsLst>
                <a:gs pos="0">
                  <a:srgbClr val="009C84">
                    <a:alpha val="100000"/>
                  </a:srgbClr>
                </a:gs>
                <a:gs pos="100000">
                  <a:srgbClr val="024A3D">
                    <a:alpha val="100000"/>
                  </a:srgbClr>
                </a:gs>
              </a:gsLst>
              <a:path path="circle">
                <a:fillToRect l="50000" t="50000" r="50000" b="50000"/>
              </a:path>
            </a:gradFill>
          </p:spPr>
        </p:sp>
        <p:sp>
          <p:nvSpPr>
            <p:cNvPr id="6" name="TextBox 6"/>
            <p:cNvSpPr txBox="1"/>
            <p:nvPr/>
          </p:nvSpPr>
          <p:spPr>
            <a:xfrm>
              <a:off x="114300" y="-38100"/>
              <a:ext cx="2434082" cy="7366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5627135" y="-2202054"/>
            <a:ext cx="5811803" cy="3230754"/>
            <a:chOff x="0" y="0"/>
            <a:chExt cx="1256532" cy="698500"/>
          </a:xfrm>
        </p:grpSpPr>
        <p:sp>
          <p:nvSpPr>
            <p:cNvPr id="8" name="Freeform 8"/>
            <p:cNvSpPr/>
            <p:nvPr/>
          </p:nvSpPr>
          <p:spPr>
            <a:xfrm>
              <a:off x="7186" y="0"/>
              <a:ext cx="1242159" cy="698500"/>
            </a:xfrm>
            <a:custGeom>
              <a:avLst/>
              <a:gdLst/>
              <a:ahLst/>
              <a:cxnLst/>
              <a:rect l="l" t="t" r="r" b="b"/>
              <a:pathLst>
                <a:path w="1242159" h="698500">
                  <a:moveTo>
                    <a:pt x="1235948" y="372278"/>
                  </a:moveTo>
                  <a:lnTo>
                    <a:pt x="1059544" y="675472"/>
                  </a:lnTo>
                  <a:cubicBezTo>
                    <a:pt x="1051249" y="689729"/>
                    <a:pt x="1035998" y="698500"/>
                    <a:pt x="1019504" y="698500"/>
                  </a:cubicBezTo>
                  <a:lnTo>
                    <a:pt x="222656" y="698500"/>
                  </a:lnTo>
                  <a:cubicBezTo>
                    <a:pt x="206161" y="698500"/>
                    <a:pt x="190911" y="689729"/>
                    <a:pt x="182616" y="675472"/>
                  </a:cubicBezTo>
                  <a:lnTo>
                    <a:pt x="6212" y="372278"/>
                  </a:lnTo>
                  <a:cubicBezTo>
                    <a:pt x="-2070" y="358043"/>
                    <a:pt x="-2070" y="340457"/>
                    <a:pt x="6212" y="326222"/>
                  </a:cubicBezTo>
                  <a:lnTo>
                    <a:pt x="182616" y="23028"/>
                  </a:lnTo>
                  <a:cubicBezTo>
                    <a:pt x="190911" y="8771"/>
                    <a:pt x="206161" y="0"/>
                    <a:pt x="222656" y="0"/>
                  </a:cubicBezTo>
                  <a:lnTo>
                    <a:pt x="1019504" y="0"/>
                  </a:lnTo>
                  <a:cubicBezTo>
                    <a:pt x="1035998" y="0"/>
                    <a:pt x="1051249" y="8771"/>
                    <a:pt x="1059544" y="23028"/>
                  </a:cubicBezTo>
                  <a:lnTo>
                    <a:pt x="1235948" y="326222"/>
                  </a:lnTo>
                  <a:cubicBezTo>
                    <a:pt x="1244230" y="340457"/>
                    <a:pt x="1244230" y="358043"/>
                    <a:pt x="1235948" y="372278"/>
                  </a:cubicBez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sp>
        <p:sp>
          <p:nvSpPr>
            <p:cNvPr id="9" name="TextBox 9"/>
            <p:cNvSpPr txBox="1"/>
            <p:nvPr/>
          </p:nvSpPr>
          <p:spPr>
            <a:xfrm>
              <a:off x="114300" y="-38100"/>
              <a:ext cx="1027932" cy="7366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477789" y="8546931"/>
            <a:ext cx="7209792" cy="868536"/>
            <a:chOff x="0" y="0"/>
            <a:chExt cx="5798311" cy="698500"/>
          </a:xfrm>
        </p:grpSpPr>
        <p:sp>
          <p:nvSpPr>
            <p:cNvPr id="11" name="Freeform 11"/>
            <p:cNvSpPr/>
            <p:nvPr/>
          </p:nvSpPr>
          <p:spPr>
            <a:xfrm>
              <a:off x="0" y="0"/>
              <a:ext cx="5798311" cy="698500"/>
            </a:xfrm>
            <a:custGeom>
              <a:avLst/>
              <a:gdLst/>
              <a:ahLst/>
              <a:cxnLst/>
              <a:rect l="l" t="t" r="r" b="b"/>
              <a:pathLst>
                <a:path w="5798311" h="698500">
                  <a:moveTo>
                    <a:pt x="5798311" y="349250"/>
                  </a:moveTo>
                  <a:lnTo>
                    <a:pt x="5595111" y="698500"/>
                  </a:lnTo>
                  <a:lnTo>
                    <a:pt x="203200" y="698500"/>
                  </a:lnTo>
                  <a:lnTo>
                    <a:pt x="0" y="349250"/>
                  </a:lnTo>
                  <a:lnTo>
                    <a:pt x="203200" y="0"/>
                  </a:lnTo>
                  <a:lnTo>
                    <a:pt x="5595111" y="0"/>
                  </a:lnTo>
                  <a:lnTo>
                    <a:pt x="5798311" y="349250"/>
                  </a:lnTo>
                  <a:close/>
                </a:path>
              </a:pathLst>
            </a:custGeom>
            <a:gradFill rotWithShape="1">
              <a:gsLst>
                <a:gs pos="0">
                  <a:srgbClr val="000000">
                    <a:alpha val="100000"/>
                  </a:srgbClr>
                </a:gs>
                <a:gs pos="50000">
                  <a:srgbClr val="34606B">
                    <a:alpha val="100000"/>
                  </a:srgbClr>
                </a:gs>
                <a:gs pos="100000">
                  <a:srgbClr val="009D8D">
                    <a:alpha val="100000"/>
                  </a:srgbClr>
                </a:gs>
              </a:gsLst>
              <a:path path="circle">
                <a:fillToRect l="50000" t="50000" r="50000" b="50000"/>
              </a:path>
            </a:gradFill>
          </p:spPr>
        </p:sp>
        <p:sp>
          <p:nvSpPr>
            <p:cNvPr id="12" name="TextBox 12"/>
            <p:cNvSpPr txBox="1"/>
            <p:nvPr/>
          </p:nvSpPr>
          <p:spPr>
            <a:xfrm>
              <a:off x="114300" y="-38100"/>
              <a:ext cx="5569711" cy="7366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0330122" y="3939359"/>
            <a:ext cx="7472645" cy="5973201"/>
          </a:xfrm>
          <a:custGeom>
            <a:avLst/>
            <a:gdLst/>
            <a:ahLst/>
            <a:cxnLst/>
            <a:rect l="l" t="t" r="r" b="b"/>
            <a:pathLst>
              <a:path w="7472645" h="5973201">
                <a:moveTo>
                  <a:pt x="0" y="0"/>
                </a:moveTo>
                <a:lnTo>
                  <a:pt x="7472645" y="0"/>
                </a:lnTo>
                <a:lnTo>
                  <a:pt x="7472645" y="5973201"/>
                </a:lnTo>
                <a:lnTo>
                  <a:pt x="0" y="5973201"/>
                </a:lnTo>
                <a:lnTo>
                  <a:pt x="0" y="0"/>
                </a:lnTo>
                <a:close/>
              </a:path>
            </a:pathLst>
          </a:custGeom>
          <a:blipFill>
            <a:blip r:embed="rId5"/>
            <a:stretch>
              <a:fillRect t="-10246"/>
            </a:stretch>
          </a:blipFill>
        </p:spPr>
        <p:txBody>
          <a:bodyPr/>
          <a:lstStyle/>
          <a:p>
            <a:endParaRPr lang="en-US" dirty="0"/>
          </a:p>
        </p:txBody>
      </p:sp>
      <p:sp>
        <p:nvSpPr>
          <p:cNvPr id="15" name="TextBox 15"/>
          <p:cNvSpPr txBox="1"/>
          <p:nvPr/>
        </p:nvSpPr>
        <p:spPr>
          <a:xfrm>
            <a:off x="742043" y="750675"/>
            <a:ext cx="11616814" cy="1038225"/>
          </a:xfrm>
          <a:prstGeom prst="rect">
            <a:avLst/>
          </a:prstGeom>
        </p:spPr>
        <p:txBody>
          <a:bodyPr lIns="0" tIns="0" rIns="0" bIns="0" rtlCol="0" anchor="t">
            <a:spAutoFit/>
          </a:bodyPr>
          <a:lstStyle/>
          <a:p>
            <a:pPr algn="l">
              <a:lnSpc>
                <a:spcPts val="8209"/>
              </a:lnSpc>
            </a:pPr>
            <a:r>
              <a:rPr lang="en-US" sz="6840" b="1" dirty="0">
                <a:gradFill>
                  <a:gsLst>
                    <a:gs pos="0">
                      <a:srgbClr val="000000">
                        <a:alpha val="100000"/>
                      </a:srgbClr>
                    </a:gs>
                    <a:gs pos="50000">
                      <a:srgbClr val="34606B">
                        <a:alpha val="100000"/>
                      </a:srgbClr>
                    </a:gs>
                    <a:gs pos="100000">
                      <a:srgbClr val="009D8D">
                        <a:alpha val="100000"/>
                      </a:srgbClr>
                    </a:gs>
                  </a:gsLst>
                  <a:lin ang="0"/>
                </a:gradFill>
                <a:latin typeface="Open Sauce Bold"/>
                <a:ea typeface="Open Sauce Bold"/>
                <a:cs typeface="Open Sauce Bold"/>
                <a:sym typeface="Open Sauce Bold"/>
              </a:rPr>
              <a:t>LABOUR MARKET SURVEY </a:t>
            </a:r>
          </a:p>
        </p:txBody>
      </p:sp>
      <p:sp>
        <p:nvSpPr>
          <p:cNvPr id="16" name="TextBox 16"/>
          <p:cNvSpPr txBox="1"/>
          <p:nvPr/>
        </p:nvSpPr>
        <p:spPr>
          <a:xfrm>
            <a:off x="751568" y="2986931"/>
            <a:ext cx="8157894" cy="2320358"/>
          </a:xfrm>
          <a:prstGeom prst="rect">
            <a:avLst/>
          </a:prstGeom>
        </p:spPr>
        <p:txBody>
          <a:bodyPr lIns="0" tIns="0" rIns="0" bIns="0" rtlCol="0" anchor="t">
            <a:spAutoFit/>
          </a:bodyPr>
          <a:lstStyle/>
          <a:p>
            <a:pPr algn="l">
              <a:lnSpc>
                <a:spcPts val="3715"/>
              </a:lnSpc>
              <a:spcBef>
                <a:spcPct val="0"/>
              </a:spcBef>
            </a:pPr>
            <a:r>
              <a:rPr lang="en-US" sz="2653" dirty="0">
                <a:solidFill>
                  <a:srgbClr val="000000"/>
                </a:solidFill>
                <a:latin typeface="Open Sauce"/>
                <a:ea typeface="Open Sauce"/>
                <a:cs typeface="Open Sauce"/>
                <a:sym typeface="Open Sauce"/>
              </a:rPr>
              <a:t>To conduct labour market needs and capacity assessment to identify priorities, skills gaps, and key challenges across OIC Member States, and to inform targeted </a:t>
            </a:r>
            <a:r>
              <a:rPr lang="en-US" sz="2653" dirty="0" err="1">
                <a:solidFill>
                  <a:srgbClr val="000000"/>
                </a:solidFill>
                <a:latin typeface="Open Sauce"/>
                <a:ea typeface="Open Sauce"/>
                <a:cs typeface="Open Sauce"/>
                <a:sym typeface="Open Sauce"/>
              </a:rPr>
              <a:t>programmes</a:t>
            </a:r>
            <a:r>
              <a:rPr lang="en-US" sz="2653" dirty="0">
                <a:solidFill>
                  <a:srgbClr val="000000"/>
                </a:solidFill>
                <a:latin typeface="Open Sauce"/>
                <a:ea typeface="Open Sauce"/>
                <a:cs typeface="Open Sauce"/>
                <a:sym typeface="Open Sauce"/>
              </a:rPr>
              <a:t> and policy interventions.</a:t>
            </a:r>
          </a:p>
        </p:txBody>
      </p:sp>
      <p:sp>
        <p:nvSpPr>
          <p:cNvPr id="17" name="TextBox 17"/>
          <p:cNvSpPr txBox="1"/>
          <p:nvPr/>
        </p:nvSpPr>
        <p:spPr>
          <a:xfrm rot="-5400000">
            <a:off x="7312530" y="6255830"/>
            <a:ext cx="4852817" cy="864467"/>
          </a:xfrm>
          <a:prstGeom prst="rect">
            <a:avLst/>
          </a:prstGeom>
        </p:spPr>
        <p:txBody>
          <a:bodyPr lIns="0" tIns="0" rIns="0" bIns="0" rtlCol="0" anchor="t">
            <a:spAutoFit/>
          </a:bodyPr>
          <a:lstStyle/>
          <a:p>
            <a:pPr algn="ctr">
              <a:lnSpc>
                <a:spcPts val="2256"/>
              </a:lnSpc>
            </a:pPr>
            <a:r>
              <a:rPr lang="en-US" sz="1611" dirty="0">
                <a:solidFill>
                  <a:srgbClr val="000000"/>
                </a:solidFill>
                <a:latin typeface="Canva Sans"/>
                <a:ea typeface="Canva Sans"/>
                <a:cs typeface="Canva Sans"/>
                <a:sym typeface="Canva Sans"/>
              </a:rPr>
              <a:t>Number of </a:t>
            </a:r>
          </a:p>
          <a:p>
            <a:pPr algn="ctr">
              <a:lnSpc>
                <a:spcPts val="2256"/>
              </a:lnSpc>
            </a:pPr>
            <a:r>
              <a:rPr lang="en-US" sz="1611" dirty="0">
                <a:solidFill>
                  <a:srgbClr val="000000"/>
                </a:solidFill>
                <a:latin typeface="Canva Sans"/>
                <a:ea typeface="Canva Sans"/>
                <a:cs typeface="Canva Sans"/>
                <a:sym typeface="Canva Sans"/>
              </a:rPr>
              <a:t>responses</a:t>
            </a:r>
          </a:p>
          <a:p>
            <a:pPr algn="ctr">
              <a:lnSpc>
                <a:spcPts val="2256"/>
              </a:lnSpc>
              <a:spcBef>
                <a:spcPct val="0"/>
              </a:spcBef>
            </a:pPr>
            <a:r>
              <a:rPr lang="en-US" sz="1611" dirty="0">
                <a:solidFill>
                  <a:srgbClr val="000000"/>
                </a:solidFill>
                <a:latin typeface="Canva Sans"/>
                <a:ea typeface="Canva Sans"/>
                <a:cs typeface="Canva Sans"/>
                <a:sym typeface="Canva Sans"/>
              </a:rPr>
              <a:t>from Countries</a:t>
            </a:r>
          </a:p>
        </p:txBody>
      </p:sp>
      <p:sp>
        <p:nvSpPr>
          <p:cNvPr id="18" name="TextBox 18"/>
          <p:cNvSpPr txBox="1"/>
          <p:nvPr/>
        </p:nvSpPr>
        <p:spPr>
          <a:xfrm>
            <a:off x="89265" y="9874460"/>
            <a:ext cx="4602547" cy="266700"/>
          </a:xfrm>
          <a:prstGeom prst="rect">
            <a:avLst/>
          </a:prstGeom>
        </p:spPr>
        <p:txBody>
          <a:bodyPr lIns="0" tIns="0" rIns="0" bIns="0" rtlCol="0" anchor="t">
            <a:spAutoFit/>
          </a:bodyPr>
          <a:lstStyle/>
          <a:p>
            <a:pPr algn="ctr">
              <a:lnSpc>
                <a:spcPts val="2100"/>
              </a:lnSpc>
              <a:spcBef>
                <a:spcPct val="0"/>
              </a:spcBef>
            </a:pPr>
            <a:r>
              <a:rPr lang="en-US" sz="1500" dirty="0">
                <a:solidFill>
                  <a:srgbClr val="FFFFFF">
                    <a:alpha val="40000"/>
                  </a:srgbClr>
                </a:solidFill>
                <a:latin typeface="Helvetica Now Display"/>
                <a:ea typeface="Helvetica Now Display"/>
                <a:cs typeface="Helvetica Now Display"/>
                <a:sym typeface="Helvetica Now Display"/>
              </a:rPr>
              <a:t>© OIC Labour Centre. All rights reserved.</a:t>
            </a:r>
          </a:p>
        </p:txBody>
      </p:sp>
      <p:sp>
        <p:nvSpPr>
          <p:cNvPr id="19" name="TextBox 19"/>
          <p:cNvSpPr txBox="1"/>
          <p:nvPr/>
        </p:nvSpPr>
        <p:spPr>
          <a:xfrm>
            <a:off x="751568" y="2340973"/>
            <a:ext cx="1658020" cy="530884"/>
          </a:xfrm>
          <a:prstGeom prst="rect">
            <a:avLst/>
          </a:prstGeom>
        </p:spPr>
        <p:txBody>
          <a:bodyPr lIns="0" tIns="0" rIns="0" bIns="0" rtlCol="0" anchor="t">
            <a:spAutoFit/>
          </a:bodyPr>
          <a:lstStyle/>
          <a:p>
            <a:pPr algn="l">
              <a:lnSpc>
                <a:spcPts val="4320"/>
              </a:lnSpc>
              <a:spcBef>
                <a:spcPct val="0"/>
              </a:spcBef>
            </a:pPr>
            <a:r>
              <a:rPr lang="en-US" sz="3086" b="1" dirty="0">
                <a:solidFill>
                  <a:srgbClr val="000000"/>
                </a:solidFill>
                <a:latin typeface="Open Sauce Bold"/>
                <a:ea typeface="Open Sauce Bold"/>
                <a:cs typeface="Open Sauce Bold"/>
                <a:sym typeface="Open Sauce Bold"/>
              </a:rPr>
              <a:t>Purpose</a:t>
            </a:r>
          </a:p>
        </p:txBody>
      </p:sp>
      <p:sp>
        <p:nvSpPr>
          <p:cNvPr id="20" name="TextBox 20"/>
          <p:cNvSpPr txBox="1"/>
          <p:nvPr/>
        </p:nvSpPr>
        <p:spPr>
          <a:xfrm>
            <a:off x="751568" y="5558994"/>
            <a:ext cx="8157894" cy="1857560"/>
          </a:xfrm>
          <a:prstGeom prst="rect">
            <a:avLst/>
          </a:prstGeom>
        </p:spPr>
        <p:txBody>
          <a:bodyPr lIns="0" tIns="0" rIns="0" bIns="0" rtlCol="0" anchor="t">
            <a:spAutoFit/>
          </a:bodyPr>
          <a:lstStyle/>
          <a:p>
            <a:pPr algn="l">
              <a:lnSpc>
                <a:spcPts val="3715"/>
              </a:lnSpc>
              <a:spcBef>
                <a:spcPct val="0"/>
              </a:spcBef>
            </a:pPr>
            <a:r>
              <a:rPr lang="en-US" sz="2653" dirty="0">
                <a:solidFill>
                  <a:srgbClr val="000000"/>
                </a:solidFill>
                <a:latin typeface="Open Sauce"/>
                <a:ea typeface="Open Sauce"/>
                <a:cs typeface="Open Sauce"/>
                <a:sym typeface="Open Sauce"/>
              </a:rPr>
              <a:t>The survey was administered in English, Arabic, and French and collected responses from senior officials of Ministries of Labour across 44 OIC Member States.</a:t>
            </a:r>
          </a:p>
        </p:txBody>
      </p:sp>
      <p:sp>
        <p:nvSpPr>
          <p:cNvPr id="21" name="TextBox 19">
            <a:extLst>
              <a:ext uri="{FF2B5EF4-FFF2-40B4-BE49-F238E27FC236}">
                <a16:creationId xmlns:a16="http://schemas.microsoft.com/office/drawing/2014/main" id="{04CA7209-5CEF-47E7-8ABC-E669956635B5}"/>
              </a:ext>
            </a:extLst>
          </p:cNvPr>
          <p:cNvSpPr txBox="1"/>
          <p:nvPr/>
        </p:nvSpPr>
        <p:spPr>
          <a:xfrm>
            <a:off x="11353800" y="2881226"/>
            <a:ext cx="6324600" cy="504562"/>
          </a:xfrm>
          <a:prstGeom prst="rect">
            <a:avLst/>
          </a:prstGeom>
        </p:spPr>
        <p:txBody>
          <a:bodyPr wrap="square" lIns="0" tIns="0" rIns="0" bIns="0" rtlCol="0" anchor="t">
            <a:spAutoFit/>
          </a:bodyPr>
          <a:lstStyle/>
          <a:p>
            <a:pPr algn="l">
              <a:lnSpc>
                <a:spcPts val="4320"/>
              </a:lnSpc>
              <a:spcBef>
                <a:spcPct val="0"/>
              </a:spcBef>
            </a:pPr>
            <a:r>
              <a:rPr lang="en-US" sz="3086" b="1" dirty="0">
                <a:solidFill>
                  <a:srgbClr val="175763"/>
                </a:solidFill>
                <a:latin typeface="Open Sauce Bold"/>
                <a:ea typeface="Open Sauce Bold"/>
                <a:cs typeface="Open Sauce Bold"/>
                <a:sym typeface="Open Sauce Bold"/>
              </a:rPr>
              <a:t>Responses by Country Groups</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985626" y="8574564"/>
            <a:ext cx="4280326" cy="190239"/>
            <a:chOff x="0" y="0"/>
            <a:chExt cx="1127329" cy="50104"/>
          </a:xfrm>
        </p:grpSpPr>
        <p:sp>
          <p:nvSpPr>
            <p:cNvPr id="3" name="Freeform 3"/>
            <p:cNvSpPr/>
            <p:nvPr/>
          </p:nvSpPr>
          <p:spPr>
            <a:xfrm>
              <a:off x="0" y="0"/>
              <a:ext cx="1127329" cy="50104"/>
            </a:xfrm>
            <a:custGeom>
              <a:avLst/>
              <a:gdLst/>
              <a:ahLst/>
              <a:cxnLst/>
              <a:rect l="l" t="t" r="r" b="b"/>
              <a:pathLst>
                <a:path w="1127329" h="50104">
                  <a:moveTo>
                    <a:pt x="25052" y="0"/>
                  </a:moveTo>
                  <a:lnTo>
                    <a:pt x="1102277" y="0"/>
                  </a:lnTo>
                  <a:cubicBezTo>
                    <a:pt x="1108921" y="0"/>
                    <a:pt x="1115293" y="2639"/>
                    <a:pt x="1119991" y="7338"/>
                  </a:cubicBezTo>
                  <a:cubicBezTo>
                    <a:pt x="1124689" y="12036"/>
                    <a:pt x="1127329" y="18408"/>
                    <a:pt x="1127329" y="25052"/>
                  </a:cubicBezTo>
                  <a:lnTo>
                    <a:pt x="1127329" y="25052"/>
                  </a:lnTo>
                  <a:cubicBezTo>
                    <a:pt x="1127329" y="38888"/>
                    <a:pt x="1116112" y="50104"/>
                    <a:pt x="1102277" y="50104"/>
                  </a:cubicBezTo>
                  <a:lnTo>
                    <a:pt x="25052" y="50104"/>
                  </a:lnTo>
                  <a:cubicBezTo>
                    <a:pt x="11216" y="50104"/>
                    <a:pt x="0" y="38888"/>
                    <a:pt x="0" y="25052"/>
                  </a:cubicBezTo>
                  <a:lnTo>
                    <a:pt x="0" y="25052"/>
                  </a:lnTo>
                  <a:cubicBezTo>
                    <a:pt x="0" y="11216"/>
                    <a:pt x="11216" y="0"/>
                    <a:pt x="25052" y="0"/>
                  </a:cubicBezTo>
                  <a:close/>
                </a:path>
              </a:pathLst>
            </a:custGeom>
            <a:gradFill rotWithShape="1">
              <a:gsLst>
                <a:gs pos="0">
                  <a:srgbClr val="3B6261">
                    <a:alpha val="100000"/>
                  </a:srgbClr>
                </a:gs>
                <a:gs pos="100000">
                  <a:srgbClr val="369686">
                    <a:alpha val="100000"/>
                  </a:srgbClr>
                </a:gs>
              </a:gsLst>
              <a:lin ang="0"/>
            </a:gradFill>
          </p:spPr>
        </p:sp>
        <p:sp>
          <p:nvSpPr>
            <p:cNvPr id="4" name="TextBox 4"/>
            <p:cNvSpPr txBox="1"/>
            <p:nvPr/>
          </p:nvSpPr>
          <p:spPr>
            <a:xfrm>
              <a:off x="0" y="-47625"/>
              <a:ext cx="1127329" cy="97729"/>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857737" y="1272732"/>
            <a:ext cx="5575926" cy="7493194"/>
            <a:chOff x="0" y="0"/>
            <a:chExt cx="3663950" cy="4923790"/>
          </a:xfrm>
        </p:grpSpPr>
        <p:sp>
          <p:nvSpPr>
            <p:cNvPr id="6" name="Freeform 6"/>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2"/>
              <a:stretch>
                <a:fillRect l="-20181" r="-81999"/>
              </a:stretch>
            </a:blipFill>
          </p:spPr>
        </p:sp>
        <p:sp>
          <p:nvSpPr>
            <p:cNvPr id="7" name="Freeform 7"/>
            <p:cNvSpPr/>
            <p:nvPr/>
          </p:nvSpPr>
          <p:spPr>
            <a:xfrm>
              <a:off x="0" y="0"/>
              <a:ext cx="3662687" cy="4923790"/>
            </a:xfrm>
            <a:custGeom>
              <a:avLst/>
              <a:gdLst/>
              <a:ahLst/>
              <a:cxnLst/>
              <a:rect l="l" t="t" r="r" b="b"/>
              <a:pathLst>
                <a:path w="3662687"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gradFill rotWithShape="1">
              <a:gsLst>
                <a:gs pos="0">
                  <a:srgbClr val="3B6261">
                    <a:alpha val="100000"/>
                  </a:srgbClr>
                </a:gs>
                <a:gs pos="100000">
                  <a:srgbClr val="369686">
                    <a:alpha val="100000"/>
                  </a:srgbClr>
                </a:gs>
              </a:gsLst>
              <a:lin ang="0"/>
            </a:gradFill>
          </p:spPr>
        </p:sp>
      </p:grpSp>
      <p:sp>
        <p:nvSpPr>
          <p:cNvPr id="8" name="TextBox 8"/>
          <p:cNvSpPr txBox="1"/>
          <p:nvPr/>
        </p:nvSpPr>
        <p:spPr>
          <a:xfrm>
            <a:off x="7772400" y="3678435"/>
            <a:ext cx="9763795" cy="1226233"/>
          </a:xfrm>
          <a:prstGeom prst="rect">
            <a:avLst/>
          </a:prstGeom>
        </p:spPr>
        <p:txBody>
          <a:bodyPr lIns="0" tIns="0" rIns="0" bIns="0" rtlCol="0" anchor="t">
            <a:spAutoFit/>
          </a:bodyPr>
          <a:lstStyle/>
          <a:p>
            <a:pPr algn="l">
              <a:lnSpc>
                <a:spcPts val="4935"/>
              </a:lnSpc>
            </a:pPr>
            <a:r>
              <a:rPr lang="en-US" sz="3525" dirty="0">
                <a:solidFill>
                  <a:srgbClr val="000000"/>
                </a:solidFill>
                <a:latin typeface="Poppins"/>
                <a:ea typeface="Poppins"/>
                <a:cs typeface="Poppins"/>
                <a:sym typeface="Poppins"/>
              </a:rPr>
              <a:t>Low Supply of Skilled Workforce and Oversupply of Unskilled Workforce </a:t>
            </a:r>
          </a:p>
        </p:txBody>
      </p:sp>
      <p:sp>
        <p:nvSpPr>
          <p:cNvPr id="9" name="Freeform 9"/>
          <p:cNvSpPr/>
          <p:nvPr/>
        </p:nvSpPr>
        <p:spPr>
          <a:xfrm>
            <a:off x="15793531" y="-1782777"/>
            <a:ext cx="3271531" cy="3271531"/>
          </a:xfrm>
          <a:custGeom>
            <a:avLst/>
            <a:gdLst/>
            <a:ahLst/>
            <a:cxnLst/>
            <a:rect l="l" t="t" r="r" b="b"/>
            <a:pathLst>
              <a:path w="3271531" h="3271531">
                <a:moveTo>
                  <a:pt x="0" y="0"/>
                </a:moveTo>
                <a:lnTo>
                  <a:pt x="3271531" y="0"/>
                </a:lnTo>
                <a:lnTo>
                  <a:pt x="3271531" y="3271531"/>
                </a:lnTo>
                <a:lnTo>
                  <a:pt x="0" y="32715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7038041" y="4202310"/>
            <a:ext cx="319587" cy="319587"/>
          </a:xfrm>
          <a:custGeom>
            <a:avLst/>
            <a:gdLst/>
            <a:ahLst/>
            <a:cxnLst/>
            <a:rect l="l" t="t" r="r" b="b"/>
            <a:pathLst>
              <a:path w="319587" h="319587">
                <a:moveTo>
                  <a:pt x="0" y="0"/>
                </a:moveTo>
                <a:lnTo>
                  <a:pt x="319588" y="0"/>
                </a:lnTo>
                <a:lnTo>
                  <a:pt x="319588" y="319587"/>
                </a:lnTo>
                <a:lnTo>
                  <a:pt x="0" y="3195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6985626" y="1891798"/>
            <a:ext cx="8351759" cy="1226030"/>
          </a:xfrm>
          <a:prstGeom prst="rect">
            <a:avLst/>
          </a:prstGeom>
        </p:spPr>
        <p:txBody>
          <a:bodyPr lIns="0" tIns="0" rIns="0" bIns="0" rtlCol="0" anchor="t">
            <a:spAutoFit/>
          </a:bodyPr>
          <a:lstStyle/>
          <a:p>
            <a:pPr algn="l">
              <a:lnSpc>
                <a:spcPts val="10123"/>
              </a:lnSpc>
            </a:pPr>
            <a:r>
              <a:rPr lang="en-US" sz="7231" b="1">
                <a:gradFill>
                  <a:gsLst>
                    <a:gs pos="0">
                      <a:srgbClr val="3B6261">
                        <a:alpha val="100000"/>
                      </a:srgbClr>
                    </a:gs>
                    <a:gs pos="100000">
                      <a:srgbClr val="369686">
                        <a:alpha val="100000"/>
                      </a:srgbClr>
                    </a:gs>
                  </a:gsLst>
                  <a:lin ang="0"/>
                </a:gradFill>
                <a:latin typeface="Open Sauce Bold"/>
                <a:ea typeface="Open Sauce Bold"/>
                <a:cs typeface="Open Sauce Bold"/>
                <a:sym typeface="Open Sauce Bold"/>
              </a:rPr>
              <a:t>LABOUR MARKET</a:t>
            </a:r>
          </a:p>
        </p:txBody>
      </p:sp>
      <p:sp>
        <p:nvSpPr>
          <p:cNvPr id="12" name="TextBox 12"/>
          <p:cNvSpPr txBox="1"/>
          <p:nvPr/>
        </p:nvSpPr>
        <p:spPr>
          <a:xfrm>
            <a:off x="6985626" y="1177482"/>
            <a:ext cx="6868285" cy="878803"/>
          </a:xfrm>
          <a:prstGeom prst="rect">
            <a:avLst/>
          </a:prstGeom>
        </p:spPr>
        <p:txBody>
          <a:bodyPr lIns="0" tIns="0" rIns="0" bIns="0" rtlCol="0" anchor="t">
            <a:spAutoFit/>
          </a:bodyPr>
          <a:lstStyle/>
          <a:p>
            <a:pPr algn="l">
              <a:lnSpc>
                <a:spcPts val="7212"/>
              </a:lnSpc>
            </a:pPr>
            <a:r>
              <a:rPr lang="en-US" sz="5151" dirty="0">
                <a:solidFill>
                  <a:srgbClr val="000000"/>
                </a:solidFill>
                <a:latin typeface="Open Sauce"/>
                <a:ea typeface="Open Sauce"/>
                <a:cs typeface="Open Sauce"/>
                <a:sym typeface="Open Sauce"/>
              </a:rPr>
              <a:t>CURRENT STATE OF</a:t>
            </a:r>
          </a:p>
        </p:txBody>
      </p:sp>
      <p:sp>
        <p:nvSpPr>
          <p:cNvPr id="13" name="Freeform 13"/>
          <p:cNvSpPr/>
          <p:nvPr/>
        </p:nvSpPr>
        <p:spPr>
          <a:xfrm>
            <a:off x="7038041" y="5733779"/>
            <a:ext cx="319587" cy="319587"/>
          </a:xfrm>
          <a:custGeom>
            <a:avLst/>
            <a:gdLst/>
            <a:ahLst/>
            <a:cxnLst/>
            <a:rect l="l" t="t" r="r" b="b"/>
            <a:pathLst>
              <a:path w="319587" h="319587">
                <a:moveTo>
                  <a:pt x="0" y="0"/>
                </a:moveTo>
                <a:lnTo>
                  <a:pt x="319588" y="0"/>
                </a:lnTo>
                <a:lnTo>
                  <a:pt x="319588" y="319588"/>
                </a:lnTo>
                <a:lnTo>
                  <a:pt x="0" y="3195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038041" y="7263042"/>
            <a:ext cx="319587" cy="319587"/>
          </a:xfrm>
          <a:custGeom>
            <a:avLst/>
            <a:gdLst/>
            <a:ahLst/>
            <a:cxnLst/>
            <a:rect l="l" t="t" r="r" b="b"/>
            <a:pathLst>
              <a:path w="319587" h="319587">
                <a:moveTo>
                  <a:pt x="0" y="0"/>
                </a:moveTo>
                <a:lnTo>
                  <a:pt x="319588" y="0"/>
                </a:lnTo>
                <a:lnTo>
                  <a:pt x="319588" y="319587"/>
                </a:lnTo>
                <a:lnTo>
                  <a:pt x="0" y="3195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7101521" y="9811827"/>
            <a:ext cx="4084959" cy="266700"/>
          </a:xfrm>
          <a:prstGeom prst="rect">
            <a:avLst/>
          </a:prstGeom>
        </p:spPr>
        <p:txBody>
          <a:bodyPr lIns="0" tIns="0" rIns="0" bIns="0" rtlCol="0" anchor="t">
            <a:spAutoFit/>
          </a:bodyPr>
          <a:lstStyle/>
          <a:p>
            <a:pPr algn="ctr">
              <a:lnSpc>
                <a:spcPts val="2100"/>
              </a:lnSpc>
              <a:spcBef>
                <a:spcPct val="0"/>
              </a:spcBef>
            </a:pPr>
            <a:r>
              <a:rPr lang="en-US" sz="1500" dirty="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sp>
        <p:nvSpPr>
          <p:cNvPr id="16" name="TextBox 8">
            <a:extLst>
              <a:ext uri="{FF2B5EF4-FFF2-40B4-BE49-F238E27FC236}">
                <a16:creationId xmlns:a16="http://schemas.microsoft.com/office/drawing/2014/main" id="{0D1A09EE-EB50-48D2-8477-8639F043386F}"/>
              </a:ext>
            </a:extLst>
          </p:cNvPr>
          <p:cNvSpPr txBox="1"/>
          <p:nvPr/>
        </p:nvSpPr>
        <p:spPr>
          <a:xfrm>
            <a:off x="7772400" y="5524500"/>
            <a:ext cx="9763795" cy="597856"/>
          </a:xfrm>
          <a:prstGeom prst="rect">
            <a:avLst/>
          </a:prstGeom>
        </p:spPr>
        <p:txBody>
          <a:bodyPr lIns="0" tIns="0" rIns="0" bIns="0" rtlCol="0" anchor="t">
            <a:spAutoFit/>
          </a:bodyPr>
          <a:lstStyle/>
          <a:p>
            <a:pPr algn="l">
              <a:lnSpc>
                <a:spcPts val="4935"/>
              </a:lnSpc>
            </a:pPr>
            <a:r>
              <a:rPr lang="en-US" sz="3525" dirty="0">
                <a:solidFill>
                  <a:srgbClr val="000000"/>
                </a:solidFill>
                <a:latin typeface="Poppins"/>
                <a:ea typeface="Poppins"/>
                <a:cs typeface="Poppins"/>
                <a:sym typeface="Poppins"/>
              </a:rPr>
              <a:t>Systemic imbalance in workforce structure </a:t>
            </a:r>
          </a:p>
        </p:txBody>
      </p:sp>
      <p:sp>
        <p:nvSpPr>
          <p:cNvPr id="18" name="TextBox 8">
            <a:extLst>
              <a:ext uri="{FF2B5EF4-FFF2-40B4-BE49-F238E27FC236}">
                <a16:creationId xmlns:a16="http://schemas.microsoft.com/office/drawing/2014/main" id="{A0E210D3-FADE-44ED-B812-33372FEEC5D8}"/>
              </a:ext>
            </a:extLst>
          </p:cNvPr>
          <p:cNvSpPr txBox="1"/>
          <p:nvPr/>
        </p:nvSpPr>
        <p:spPr>
          <a:xfrm>
            <a:off x="7772400" y="6824819"/>
            <a:ext cx="9763795" cy="1226233"/>
          </a:xfrm>
          <a:prstGeom prst="rect">
            <a:avLst/>
          </a:prstGeom>
        </p:spPr>
        <p:txBody>
          <a:bodyPr lIns="0" tIns="0" rIns="0" bIns="0" rtlCol="0" anchor="t">
            <a:spAutoFit/>
          </a:bodyPr>
          <a:lstStyle/>
          <a:p>
            <a:pPr algn="l">
              <a:lnSpc>
                <a:spcPts val="4935"/>
              </a:lnSpc>
            </a:pPr>
            <a:r>
              <a:rPr lang="en-US" sz="3525" dirty="0">
                <a:solidFill>
                  <a:srgbClr val="000000"/>
                </a:solidFill>
                <a:latin typeface="Poppins"/>
                <a:ea typeface="Poppins"/>
                <a:cs typeface="Poppins"/>
                <a:sym typeface="Poppins"/>
              </a:rPr>
              <a:t>Skills mismatch deemed as the top driver </a:t>
            </a:r>
          </a:p>
          <a:p>
            <a:pPr algn="l">
              <a:lnSpc>
                <a:spcPts val="4935"/>
              </a:lnSpc>
            </a:pPr>
            <a:r>
              <a:rPr lang="en-US" sz="3525" dirty="0">
                <a:solidFill>
                  <a:srgbClr val="000000"/>
                </a:solidFill>
                <a:latin typeface="Poppins"/>
                <a:ea typeface="Poppins"/>
                <a:cs typeface="Poppins"/>
                <a:sym typeface="Poppins"/>
              </a:rPr>
              <a:t>of </a:t>
            </a:r>
            <a:r>
              <a:rPr lang="en-US" sz="3525" dirty="0" err="1">
                <a:solidFill>
                  <a:srgbClr val="000000"/>
                </a:solidFill>
                <a:latin typeface="Poppins"/>
                <a:ea typeface="Poppins"/>
                <a:cs typeface="Poppins"/>
                <a:sym typeface="Poppins"/>
              </a:rPr>
              <a:t>labour</a:t>
            </a:r>
            <a:r>
              <a:rPr lang="en-US" sz="3525" dirty="0">
                <a:solidFill>
                  <a:srgbClr val="000000"/>
                </a:solidFill>
                <a:latin typeface="Poppins"/>
                <a:ea typeface="Poppins"/>
                <a:cs typeface="Poppins"/>
                <a:sym typeface="Poppins"/>
              </a:rPr>
              <a:t> shortages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7705605" flipH="1" flipV="1">
            <a:off x="8271378" y="-1958029"/>
            <a:ext cx="14220834" cy="14203058"/>
          </a:xfrm>
          <a:custGeom>
            <a:avLst/>
            <a:gdLst/>
            <a:ahLst/>
            <a:cxnLst/>
            <a:rect l="l" t="t" r="r" b="b"/>
            <a:pathLst>
              <a:path w="14220834" h="14203058">
                <a:moveTo>
                  <a:pt x="14220834" y="14203058"/>
                </a:moveTo>
                <a:lnTo>
                  <a:pt x="0" y="14203058"/>
                </a:lnTo>
                <a:lnTo>
                  <a:pt x="0" y="0"/>
                </a:lnTo>
                <a:lnTo>
                  <a:pt x="14220834" y="0"/>
                </a:lnTo>
                <a:lnTo>
                  <a:pt x="14220834" y="14203058"/>
                </a:lnTo>
                <a:close/>
              </a:path>
            </a:pathLst>
          </a:custGeom>
          <a:blipFill>
            <a:blip r:embed="rId2"/>
            <a:stretch>
              <a:fillRect/>
            </a:stretch>
          </a:blipFill>
        </p:spPr>
      </p:sp>
      <p:sp>
        <p:nvSpPr>
          <p:cNvPr id="3" name="Freeform 3"/>
          <p:cNvSpPr/>
          <p:nvPr/>
        </p:nvSpPr>
        <p:spPr>
          <a:xfrm rot="1766029" flipH="1">
            <a:off x="10168450" y="5254437"/>
            <a:ext cx="3075752" cy="453673"/>
          </a:xfrm>
          <a:custGeom>
            <a:avLst/>
            <a:gdLst/>
            <a:ahLst/>
            <a:cxnLst/>
            <a:rect l="l" t="t" r="r" b="b"/>
            <a:pathLst>
              <a:path w="3075752" h="453673">
                <a:moveTo>
                  <a:pt x="3075752" y="0"/>
                </a:moveTo>
                <a:lnTo>
                  <a:pt x="0" y="0"/>
                </a:lnTo>
                <a:lnTo>
                  <a:pt x="0" y="453674"/>
                </a:lnTo>
                <a:lnTo>
                  <a:pt x="3075752" y="453674"/>
                </a:lnTo>
                <a:lnTo>
                  <a:pt x="3075752" y="0"/>
                </a:lnTo>
                <a:close/>
              </a:path>
            </a:pathLst>
          </a:custGeom>
          <a:blipFill>
            <a:blip r:embed="rId3"/>
            <a:stretch>
              <a:fillRect/>
            </a:stretch>
          </a:blipFill>
        </p:spPr>
      </p:sp>
      <p:sp>
        <p:nvSpPr>
          <p:cNvPr id="4" name="Freeform 4"/>
          <p:cNvSpPr/>
          <p:nvPr/>
        </p:nvSpPr>
        <p:spPr>
          <a:xfrm rot="-1433361">
            <a:off x="8408469" y="5691048"/>
            <a:ext cx="3075752" cy="453673"/>
          </a:xfrm>
          <a:custGeom>
            <a:avLst/>
            <a:gdLst/>
            <a:ahLst/>
            <a:cxnLst/>
            <a:rect l="l" t="t" r="r" b="b"/>
            <a:pathLst>
              <a:path w="3075752" h="453673">
                <a:moveTo>
                  <a:pt x="0" y="0"/>
                </a:moveTo>
                <a:lnTo>
                  <a:pt x="3075751" y="0"/>
                </a:lnTo>
                <a:lnTo>
                  <a:pt x="3075751" y="453673"/>
                </a:lnTo>
                <a:lnTo>
                  <a:pt x="0" y="453673"/>
                </a:lnTo>
                <a:lnTo>
                  <a:pt x="0" y="0"/>
                </a:lnTo>
                <a:close/>
              </a:path>
            </a:pathLst>
          </a:custGeom>
          <a:blipFill>
            <a:blip r:embed="rId3"/>
            <a:stretch>
              <a:fillRect/>
            </a:stretch>
          </a:blipFill>
        </p:spPr>
      </p:sp>
      <p:grpSp>
        <p:nvGrpSpPr>
          <p:cNvPr id="5" name="Group 5"/>
          <p:cNvGrpSpPr/>
          <p:nvPr/>
        </p:nvGrpSpPr>
        <p:grpSpPr>
          <a:xfrm rot="-5400000">
            <a:off x="8187790" y="3366172"/>
            <a:ext cx="3264665" cy="2692603"/>
            <a:chOff x="0" y="0"/>
            <a:chExt cx="566343" cy="467104"/>
          </a:xfrm>
        </p:grpSpPr>
        <p:sp>
          <p:nvSpPr>
            <p:cNvPr id="6" name="Freeform 6"/>
            <p:cNvSpPr/>
            <p:nvPr/>
          </p:nvSpPr>
          <p:spPr>
            <a:xfrm>
              <a:off x="0" y="0"/>
              <a:ext cx="566343" cy="467104"/>
            </a:xfrm>
            <a:custGeom>
              <a:avLst/>
              <a:gdLst/>
              <a:ahLst/>
              <a:cxnLst/>
              <a:rect l="l" t="t" r="r" b="b"/>
              <a:pathLst>
                <a:path w="566343" h="467104">
                  <a:moveTo>
                    <a:pt x="363143" y="0"/>
                  </a:moveTo>
                  <a:lnTo>
                    <a:pt x="0" y="0"/>
                  </a:lnTo>
                  <a:lnTo>
                    <a:pt x="203200" y="467104"/>
                  </a:lnTo>
                  <a:lnTo>
                    <a:pt x="566343" y="467104"/>
                  </a:lnTo>
                  <a:lnTo>
                    <a:pt x="363143" y="0"/>
                  </a:lnTo>
                  <a:close/>
                </a:path>
              </a:pathLst>
            </a:custGeom>
            <a:solidFill>
              <a:srgbClr val="169995"/>
            </a:solidFill>
          </p:spPr>
        </p:sp>
        <p:sp>
          <p:nvSpPr>
            <p:cNvPr id="7" name="TextBox 7"/>
            <p:cNvSpPr txBox="1"/>
            <p:nvPr/>
          </p:nvSpPr>
          <p:spPr>
            <a:xfrm>
              <a:off x="101600" y="-19050"/>
              <a:ext cx="363143" cy="486154"/>
            </a:xfrm>
            <a:prstGeom prst="rect">
              <a:avLst/>
            </a:prstGeom>
          </p:spPr>
          <p:txBody>
            <a:bodyPr lIns="50800" tIns="50800" rIns="50800" bIns="50800" rtlCol="0" anchor="ctr"/>
            <a:lstStyle/>
            <a:p>
              <a:pPr algn="ctr">
                <a:lnSpc>
                  <a:spcPts val="2339"/>
                </a:lnSpc>
              </a:pPr>
              <a:endParaRPr/>
            </a:p>
          </p:txBody>
        </p:sp>
      </p:grpSp>
      <p:grpSp>
        <p:nvGrpSpPr>
          <p:cNvPr id="8" name="Group 8"/>
          <p:cNvGrpSpPr/>
          <p:nvPr/>
        </p:nvGrpSpPr>
        <p:grpSpPr>
          <a:xfrm rot="5400000">
            <a:off x="10880393" y="3366172"/>
            <a:ext cx="3264665" cy="2692603"/>
            <a:chOff x="0" y="0"/>
            <a:chExt cx="566343" cy="467104"/>
          </a:xfrm>
        </p:grpSpPr>
        <p:sp>
          <p:nvSpPr>
            <p:cNvPr id="9" name="Freeform 9"/>
            <p:cNvSpPr/>
            <p:nvPr/>
          </p:nvSpPr>
          <p:spPr>
            <a:xfrm>
              <a:off x="0" y="0"/>
              <a:ext cx="566343" cy="467104"/>
            </a:xfrm>
            <a:custGeom>
              <a:avLst/>
              <a:gdLst/>
              <a:ahLst/>
              <a:cxnLst/>
              <a:rect l="l" t="t" r="r" b="b"/>
              <a:pathLst>
                <a:path w="566343" h="467104">
                  <a:moveTo>
                    <a:pt x="203200" y="0"/>
                  </a:moveTo>
                  <a:lnTo>
                    <a:pt x="566343" y="0"/>
                  </a:lnTo>
                  <a:lnTo>
                    <a:pt x="363143" y="467104"/>
                  </a:lnTo>
                  <a:lnTo>
                    <a:pt x="0" y="467104"/>
                  </a:lnTo>
                  <a:lnTo>
                    <a:pt x="203200" y="0"/>
                  </a:lnTo>
                  <a:close/>
                </a:path>
              </a:pathLst>
            </a:custGeom>
            <a:solidFill>
              <a:srgbClr val="063B42"/>
            </a:solidFill>
          </p:spPr>
        </p:sp>
        <p:sp>
          <p:nvSpPr>
            <p:cNvPr id="10" name="TextBox 10"/>
            <p:cNvSpPr txBox="1"/>
            <p:nvPr/>
          </p:nvSpPr>
          <p:spPr>
            <a:xfrm>
              <a:off x="101600" y="-19050"/>
              <a:ext cx="363143" cy="486154"/>
            </a:xfrm>
            <a:prstGeom prst="rect">
              <a:avLst/>
            </a:prstGeom>
          </p:spPr>
          <p:txBody>
            <a:bodyPr lIns="50800" tIns="50800" rIns="50800" bIns="50800" rtlCol="0" anchor="ctr"/>
            <a:lstStyle/>
            <a:p>
              <a:pPr algn="ctr">
                <a:lnSpc>
                  <a:spcPts val="2339"/>
                </a:lnSpc>
              </a:pPr>
              <a:endParaRPr/>
            </a:p>
          </p:txBody>
        </p:sp>
      </p:grpSp>
      <p:sp>
        <p:nvSpPr>
          <p:cNvPr id="11" name="Freeform 11"/>
          <p:cNvSpPr/>
          <p:nvPr/>
        </p:nvSpPr>
        <p:spPr>
          <a:xfrm rot="2700000">
            <a:off x="9067444" y="4053998"/>
            <a:ext cx="1524407" cy="1524407"/>
          </a:xfrm>
          <a:custGeom>
            <a:avLst/>
            <a:gdLst/>
            <a:ahLst/>
            <a:cxnLst/>
            <a:rect l="l" t="t" r="r" b="b"/>
            <a:pathLst>
              <a:path w="1524407" h="1524407">
                <a:moveTo>
                  <a:pt x="0" y="0"/>
                </a:moveTo>
                <a:lnTo>
                  <a:pt x="1524407" y="0"/>
                </a:lnTo>
                <a:lnTo>
                  <a:pt x="1524407" y="1524408"/>
                </a:lnTo>
                <a:lnTo>
                  <a:pt x="0" y="15244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rot="-1527566">
            <a:off x="11099152" y="8197636"/>
            <a:ext cx="3085322" cy="417804"/>
          </a:xfrm>
          <a:custGeom>
            <a:avLst/>
            <a:gdLst/>
            <a:ahLst/>
            <a:cxnLst/>
            <a:rect l="l" t="t" r="r" b="b"/>
            <a:pathLst>
              <a:path w="3085322" h="417804">
                <a:moveTo>
                  <a:pt x="0" y="0"/>
                </a:moveTo>
                <a:lnTo>
                  <a:pt x="3085323" y="0"/>
                </a:lnTo>
                <a:lnTo>
                  <a:pt x="3085323" y="417804"/>
                </a:lnTo>
                <a:lnTo>
                  <a:pt x="0" y="417804"/>
                </a:lnTo>
                <a:lnTo>
                  <a:pt x="0" y="0"/>
                </a:lnTo>
                <a:close/>
              </a:path>
            </a:pathLst>
          </a:custGeom>
          <a:blipFill>
            <a:blip r:embed="rId6"/>
            <a:stretch>
              <a:fillRect/>
            </a:stretch>
          </a:blipFill>
        </p:spPr>
      </p:sp>
      <p:grpSp>
        <p:nvGrpSpPr>
          <p:cNvPr id="13" name="Group 13"/>
          <p:cNvGrpSpPr/>
          <p:nvPr/>
        </p:nvGrpSpPr>
        <p:grpSpPr>
          <a:xfrm rot="5400000">
            <a:off x="10880393" y="5939016"/>
            <a:ext cx="3264665" cy="2692603"/>
            <a:chOff x="0" y="0"/>
            <a:chExt cx="566343" cy="467104"/>
          </a:xfrm>
        </p:grpSpPr>
        <p:sp>
          <p:nvSpPr>
            <p:cNvPr id="14" name="Freeform 14"/>
            <p:cNvSpPr/>
            <p:nvPr/>
          </p:nvSpPr>
          <p:spPr>
            <a:xfrm>
              <a:off x="0" y="0"/>
              <a:ext cx="566343" cy="467104"/>
            </a:xfrm>
            <a:custGeom>
              <a:avLst/>
              <a:gdLst/>
              <a:ahLst/>
              <a:cxnLst/>
              <a:rect l="l" t="t" r="r" b="b"/>
              <a:pathLst>
                <a:path w="566343" h="467104">
                  <a:moveTo>
                    <a:pt x="363143" y="0"/>
                  </a:moveTo>
                  <a:lnTo>
                    <a:pt x="0" y="0"/>
                  </a:lnTo>
                  <a:lnTo>
                    <a:pt x="203200" y="467104"/>
                  </a:lnTo>
                  <a:lnTo>
                    <a:pt x="566343" y="467104"/>
                  </a:lnTo>
                  <a:lnTo>
                    <a:pt x="363143" y="0"/>
                  </a:lnTo>
                  <a:close/>
                </a:path>
              </a:pathLst>
            </a:custGeom>
            <a:solidFill>
              <a:srgbClr val="96D0C3"/>
            </a:solidFill>
          </p:spPr>
        </p:sp>
        <p:sp>
          <p:nvSpPr>
            <p:cNvPr id="15" name="TextBox 15"/>
            <p:cNvSpPr txBox="1"/>
            <p:nvPr/>
          </p:nvSpPr>
          <p:spPr>
            <a:xfrm>
              <a:off x="101600" y="-19050"/>
              <a:ext cx="363143" cy="486154"/>
            </a:xfrm>
            <a:prstGeom prst="rect">
              <a:avLst/>
            </a:prstGeom>
          </p:spPr>
          <p:txBody>
            <a:bodyPr lIns="50800" tIns="50800" rIns="50800" bIns="50800" rtlCol="0" anchor="ctr"/>
            <a:lstStyle/>
            <a:p>
              <a:pPr algn="ctr">
                <a:lnSpc>
                  <a:spcPts val="2339"/>
                </a:lnSpc>
              </a:pPr>
              <a:endParaRPr/>
            </a:p>
          </p:txBody>
        </p:sp>
      </p:grpSp>
      <p:sp>
        <p:nvSpPr>
          <p:cNvPr id="16" name="Freeform 16"/>
          <p:cNvSpPr/>
          <p:nvPr/>
        </p:nvSpPr>
        <p:spPr>
          <a:xfrm rot="2700000">
            <a:off x="11750522" y="4053998"/>
            <a:ext cx="1524407" cy="1524407"/>
          </a:xfrm>
          <a:custGeom>
            <a:avLst/>
            <a:gdLst/>
            <a:ahLst/>
            <a:cxnLst/>
            <a:rect l="l" t="t" r="r" b="b"/>
            <a:pathLst>
              <a:path w="1524407" h="1524407">
                <a:moveTo>
                  <a:pt x="0" y="0"/>
                </a:moveTo>
                <a:lnTo>
                  <a:pt x="1524407" y="0"/>
                </a:lnTo>
                <a:lnTo>
                  <a:pt x="1524407" y="1524408"/>
                </a:lnTo>
                <a:lnTo>
                  <a:pt x="0" y="15244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2700000">
            <a:off x="11750522" y="6660521"/>
            <a:ext cx="1524407" cy="1524407"/>
          </a:xfrm>
          <a:custGeom>
            <a:avLst/>
            <a:gdLst/>
            <a:ahLst/>
            <a:cxnLst/>
            <a:rect l="l" t="t" r="r" b="b"/>
            <a:pathLst>
              <a:path w="1524407" h="1524407">
                <a:moveTo>
                  <a:pt x="0" y="0"/>
                </a:moveTo>
                <a:lnTo>
                  <a:pt x="1524407" y="0"/>
                </a:lnTo>
                <a:lnTo>
                  <a:pt x="1524407" y="1524407"/>
                </a:lnTo>
                <a:lnTo>
                  <a:pt x="0" y="15244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8"/>
          <p:cNvSpPr txBox="1"/>
          <p:nvPr/>
        </p:nvSpPr>
        <p:spPr>
          <a:xfrm>
            <a:off x="1890316" y="1354575"/>
            <a:ext cx="17363190" cy="1094867"/>
          </a:xfrm>
          <a:prstGeom prst="rect">
            <a:avLst/>
          </a:prstGeom>
        </p:spPr>
        <p:txBody>
          <a:bodyPr lIns="0" tIns="0" rIns="0" bIns="0" rtlCol="0" anchor="t">
            <a:spAutoFit/>
          </a:bodyPr>
          <a:lstStyle/>
          <a:p>
            <a:pPr algn="l">
              <a:lnSpc>
                <a:spcPts val="8613"/>
              </a:lnSpc>
            </a:pPr>
            <a:r>
              <a:rPr lang="en-US" sz="7299" b="1" dirty="0">
                <a:gradFill>
                  <a:gsLst>
                    <a:gs pos="0">
                      <a:srgbClr val="000000">
                        <a:alpha val="100000"/>
                      </a:srgbClr>
                    </a:gs>
                    <a:gs pos="50000">
                      <a:srgbClr val="34606B">
                        <a:alpha val="100000"/>
                      </a:srgbClr>
                    </a:gs>
                    <a:gs pos="100000">
                      <a:srgbClr val="009D8D">
                        <a:alpha val="100000"/>
                      </a:srgbClr>
                    </a:gs>
                  </a:gsLst>
                  <a:lin ang="0"/>
                </a:gradFill>
                <a:latin typeface="Open Sauce Heavy"/>
                <a:ea typeface="Open Sauce Heavy"/>
                <a:cs typeface="Open Sauce Heavy"/>
                <a:sym typeface="Open Sauce Heavy"/>
              </a:rPr>
              <a:t>EXTENT OF SKILLS MISMATCH</a:t>
            </a:r>
          </a:p>
        </p:txBody>
      </p:sp>
      <p:sp>
        <p:nvSpPr>
          <p:cNvPr id="19" name="TextBox 19"/>
          <p:cNvSpPr txBox="1"/>
          <p:nvPr/>
        </p:nvSpPr>
        <p:spPr>
          <a:xfrm>
            <a:off x="471402" y="4480352"/>
            <a:ext cx="7653105" cy="1700530"/>
          </a:xfrm>
          <a:prstGeom prst="rect">
            <a:avLst/>
          </a:prstGeom>
        </p:spPr>
        <p:txBody>
          <a:bodyPr lIns="0" tIns="0" rIns="0" bIns="0" rtlCol="0" anchor="t">
            <a:spAutoFit/>
          </a:bodyPr>
          <a:lstStyle/>
          <a:p>
            <a:pPr algn="r">
              <a:lnSpc>
                <a:spcPts val="3379"/>
              </a:lnSpc>
            </a:pPr>
            <a:r>
              <a:rPr lang="en-US" sz="2599" b="1" dirty="0">
                <a:solidFill>
                  <a:srgbClr val="000000"/>
                </a:solidFill>
                <a:latin typeface="Open Sauce Bold"/>
                <a:ea typeface="Open Sauce Bold"/>
                <a:cs typeface="Open Sauce Bold"/>
                <a:sym typeface="Open Sauce Bold"/>
              </a:rPr>
              <a:t>25 out of 44 respondents report significant skills mismatch and only 2 </a:t>
            </a:r>
          </a:p>
          <a:p>
            <a:pPr algn="r">
              <a:lnSpc>
                <a:spcPts val="3379"/>
              </a:lnSpc>
            </a:pPr>
            <a:r>
              <a:rPr lang="en-US" sz="2599" b="1" i="1" dirty="0">
                <a:solidFill>
                  <a:srgbClr val="000000"/>
                </a:solidFill>
                <a:latin typeface="Open Sauce Bold Italics"/>
                <a:ea typeface="Open Sauce Bold Italics"/>
                <a:cs typeface="Open Sauce Bold Italics"/>
                <a:sym typeface="Open Sauce Bold Italics"/>
              </a:rPr>
              <a:t>(Kuwait and Guinea) </a:t>
            </a:r>
          </a:p>
          <a:p>
            <a:pPr algn="r">
              <a:lnSpc>
                <a:spcPts val="3379"/>
              </a:lnSpc>
            </a:pPr>
            <a:r>
              <a:rPr lang="en-US" sz="2599" b="1" dirty="0">
                <a:solidFill>
                  <a:srgbClr val="000000"/>
                </a:solidFill>
                <a:latin typeface="Open Sauce Bold"/>
                <a:ea typeface="Open Sauce Bold"/>
                <a:cs typeface="Open Sauce Bold"/>
                <a:sym typeface="Open Sauce Bold"/>
              </a:rPr>
              <a:t>reported no skills mismatch. </a:t>
            </a:r>
          </a:p>
        </p:txBody>
      </p:sp>
      <p:sp>
        <p:nvSpPr>
          <p:cNvPr id="20" name="TextBox 20"/>
          <p:cNvSpPr txBox="1"/>
          <p:nvPr/>
        </p:nvSpPr>
        <p:spPr>
          <a:xfrm>
            <a:off x="1286511" y="7029783"/>
            <a:ext cx="9501174" cy="1700530"/>
          </a:xfrm>
          <a:prstGeom prst="rect">
            <a:avLst/>
          </a:prstGeom>
        </p:spPr>
        <p:txBody>
          <a:bodyPr lIns="0" tIns="0" rIns="0" bIns="0" rtlCol="0" anchor="t">
            <a:spAutoFit/>
          </a:bodyPr>
          <a:lstStyle/>
          <a:p>
            <a:pPr algn="r">
              <a:lnSpc>
                <a:spcPts val="3379"/>
              </a:lnSpc>
            </a:pPr>
            <a:r>
              <a:rPr lang="en-US" sz="2599" b="1" dirty="0">
                <a:solidFill>
                  <a:srgbClr val="000000"/>
                </a:solidFill>
                <a:latin typeface="Open Sauce Bold"/>
                <a:ea typeface="Open Sauce Bold"/>
                <a:cs typeface="Open Sauce Bold"/>
                <a:sym typeface="Open Sauce Bold"/>
              </a:rPr>
              <a:t>Identified as a top labour market challenge and the most difficult one to address </a:t>
            </a:r>
          </a:p>
          <a:p>
            <a:pPr algn="r">
              <a:lnSpc>
                <a:spcPts val="3379"/>
              </a:lnSpc>
            </a:pPr>
            <a:endParaRPr lang="en-US" sz="2599" b="1" dirty="0">
              <a:solidFill>
                <a:srgbClr val="000000"/>
              </a:solidFill>
              <a:latin typeface="Open Sauce Bold"/>
              <a:ea typeface="Open Sauce Bold"/>
              <a:cs typeface="Open Sauce Bold"/>
              <a:sym typeface="Open Sauce Bold"/>
            </a:endParaRPr>
          </a:p>
          <a:p>
            <a:pPr algn="r">
              <a:lnSpc>
                <a:spcPts val="3379"/>
              </a:lnSpc>
            </a:pPr>
            <a:r>
              <a:rPr lang="en-US" sz="2599" i="1" dirty="0">
                <a:solidFill>
                  <a:srgbClr val="000000"/>
                </a:solidFill>
                <a:latin typeface="Open Sauce Italics"/>
                <a:ea typeface="Open Sauce Italics"/>
                <a:cs typeface="Open Sauce Italics"/>
                <a:sym typeface="Open Sauce Italics"/>
              </a:rPr>
              <a:t>(OIC Labour Market Strategy 2025) </a:t>
            </a:r>
          </a:p>
        </p:txBody>
      </p:sp>
      <p:sp>
        <p:nvSpPr>
          <p:cNvPr id="21" name="TextBox 21"/>
          <p:cNvSpPr txBox="1"/>
          <p:nvPr/>
        </p:nvSpPr>
        <p:spPr>
          <a:xfrm>
            <a:off x="14229243" y="4518407"/>
            <a:ext cx="3587355" cy="3455754"/>
          </a:xfrm>
          <a:prstGeom prst="rect">
            <a:avLst/>
          </a:prstGeom>
        </p:spPr>
        <p:txBody>
          <a:bodyPr lIns="0" tIns="0" rIns="0" bIns="0" rtlCol="0" anchor="t">
            <a:spAutoFit/>
          </a:bodyPr>
          <a:lstStyle/>
          <a:p>
            <a:pPr algn="l">
              <a:lnSpc>
                <a:spcPts val="3379"/>
              </a:lnSpc>
            </a:pPr>
            <a:r>
              <a:rPr lang="en-US" sz="2599" b="1" dirty="0">
                <a:solidFill>
                  <a:srgbClr val="000000"/>
                </a:solidFill>
                <a:latin typeface="Open Sauce Bold"/>
                <a:ea typeface="Open Sauce Bold"/>
                <a:cs typeface="Open Sauce Bold"/>
                <a:sym typeface="Open Sauce Bold"/>
              </a:rPr>
              <a:t>Most Affected Member States are Palestine, Jordan, Morocco </a:t>
            </a:r>
          </a:p>
          <a:p>
            <a:pPr algn="l">
              <a:lnSpc>
                <a:spcPts val="3379"/>
              </a:lnSpc>
            </a:pPr>
            <a:endParaRPr lang="en-US" sz="2599" b="1" dirty="0">
              <a:solidFill>
                <a:srgbClr val="000000"/>
              </a:solidFill>
              <a:latin typeface="Open Sauce Bold"/>
              <a:ea typeface="Open Sauce Bold"/>
              <a:cs typeface="Open Sauce Bold"/>
              <a:sym typeface="Open Sauce Bold"/>
            </a:endParaRPr>
          </a:p>
          <a:p>
            <a:pPr algn="l">
              <a:lnSpc>
                <a:spcPts val="3379"/>
              </a:lnSpc>
            </a:pPr>
            <a:r>
              <a:rPr lang="en-US" sz="2599" i="1" dirty="0">
                <a:solidFill>
                  <a:srgbClr val="000000"/>
                </a:solidFill>
                <a:latin typeface="Open Sauce Italics"/>
                <a:ea typeface="Open Sauce Italics"/>
                <a:cs typeface="Open Sauce Italics"/>
                <a:sym typeface="Open Sauce Italics"/>
              </a:rPr>
              <a:t>(OIC Labour Market Report 2025)</a:t>
            </a:r>
          </a:p>
          <a:p>
            <a:pPr algn="l">
              <a:lnSpc>
                <a:spcPts val="3379"/>
              </a:lnSpc>
            </a:pPr>
            <a:r>
              <a:rPr lang="en-US" sz="2599" dirty="0">
                <a:solidFill>
                  <a:srgbClr val="000000"/>
                </a:solidFill>
                <a:latin typeface="Open Sauce"/>
                <a:ea typeface="Open Sauce"/>
                <a:cs typeface="Open Sauce"/>
                <a:sym typeface="Open Sauce"/>
              </a:rPr>
              <a:t> </a:t>
            </a:r>
          </a:p>
        </p:txBody>
      </p:sp>
      <p:sp>
        <p:nvSpPr>
          <p:cNvPr id="22" name="Freeform 22"/>
          <p:cNvSpPr/>
          <p:nvPr/>
        </p:nvSpPr>
        <p:spPr>
          <a:xfrm>
            <a:off x="9521885" y="4399538"/>
            <a:ext cx="596474" cy="596474"/>
          </a:xfrm>
          <a:custGeom>
            <a:avLst/>
            <a:gdLst/>
            <a:ahLst/>
            <a:cxnLst/>
            <a:rect l="l" t="t" r="r" b="b"/>
            <a:pathLst>
              <a:path w="596474" h="596474">
                <a:moveTo>
                  <a:pt x="0" y="0"/>
                </a:moveTo>
                <a:lnTo>
                  <a:pt x="596474" y="0"/>
                </a:lnTo>
                <a:lnTo>
                  <a:pt x="596474" y="596474"/>
                </a:lnTo>
                <a:lnTo>
                  <a:pt x="0" y="5964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3" name="Freeform 23"/>
          <p:cNvSpPr/>
          <p:nvPr/>
        </p:nvSpPr>
        <p:spPr>
          <a:xfrm>
            <a:off x="12156185" y="4325894"/>
            <a:ext cx="713081" cy="743761"/>
          </a:xfrm>
          <a:custGeom>
            <a:avLst/>
            <a:gdLst/>
            <a:ahLst/>
            <a:cxnLst/>
            <a:rect l="l" t="t" r="r" b="b"/>
            <a:pathLst>
              <a:path w="713081" h="743761">
                <a:moveTo>
                  <a:pt x="0" y="0"/>
                </a:moveTo>
                <a:lnTo>
                  <a:pt x="713081" y="0"/>
                </a:lnTo>
                <a:lnTo>
                  <a:pt x="713081" y="743761"/>
                </a:lnTo>
                <a:lnTo>
                  <a:pt x="0" y="74376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4" name="Freeform 24"/>
          <p:cNvSpPr/>
          <p:nvPr/>
        </p:nvSpPr>
        <p:spPr>
          <a:xfrm>
            <a:off x="12193032" y="6960111"/>
            <a:ext cx="676234" cy="650414"/>
          </a:xfrm>
          <a:custGeom>
            <a:avLst/>
            <a:gdLst/>
            <a:ahLst/>
            <a:cxnLst/>
            <a:rect l="l" t="t" r="r" b="b"/>
            <a:pathLst>
              <a:path w="676234" h="650414">
                <a:moveTo>
                  <a:pt x="0" y="0"/>
                </a:moveTo>
                <a:lnTo>
                  <a:pt x="676234" y="0"/>
                </a:lnTo>
                <a:lnTo>
                  <a:pt x="676234" y="650414"/>
                </a:lnTo>
                <a:lnTo>
                  <a:pt x="0" y="65041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5" name="Freeform 25"/>
          <p:cNvSpPr/>
          <p:nvPr/>
        </p:nvSpPr>
        <p:spPr>
          <a:xfrm rot="-6487066">
            <a:off x="867474" y="4235115"/>
            <a:ext cx="227202" cy="328845"/>
          </a:xfrm>
          <a:custGeom>
            <a:avLst/>
            <a:gdLst/>
            <a:ahLst/>
            <a:cxnLst/>
            <a:rect l="l" t="t" r="r" b="b"/>
            <a:pathLst>
              <a:path w="227202" h="328845">
                <a:moveTo>
                  <a:pt x="0" y="0"/>
                </a:moveTo>
                <a:lnTo>
                  <a:pt x="227202" y="0"/>
                </a:lnTo>
                <a:lnTo>
                  <a:pt x="227202" y="328845"/>
                </a:lnTo>
                <a:lnTo>
                  <a:pt x="0" y="3288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rot="-6599416">
            <a:off x="1301803" y="6775203"/>
            <a:ext cx="227202" cy="328845"/>
          </a:xfrm>
          <a:custGeom>
            <a:avLst/>
            <a:gdLst/>
            <a:ahLst/>
            <a:cxnLst/>
            <a:rect l="l" t="t" r="r" b="b"/>
            <a:pathLst>
              <a:path w="227202" h="328845">
                <a:moveTo>
                  <a:pt x="0" y="0"/>
                </a:moveTo>
                <a:lnTo>
                  <a:pt x="227202" y="0"/>
                </a:lnTo>
                <a:lnTo>
                  <a:pt x="227202" y="328845"/>
                </a:lnTo>
                <a:lnTo>
                  <a:pt x="0" y="3288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Freeform 27"/>
          <p:cNvSpPr/>
          <p:nvPr/>
        </p:nvSpPr>
        <p:spPr>
          <a:xfrm rot="-6239201">
            <a:off x="14077542" y="4257633"/>
            <a:ext cx="227202" cy="328845"/>
          </a:xfrm>
          <a:custGeom>
            <a:avLst/>
            <a:gdLst/>
            <a:ahLst/>
            <a:cxnLst/>
            <a:rect l="l" t="t" r="r" b="b"/>
            <a:pathLst>
              <a:path w="227202" h="328845">
                <a:moveTo>
                  <a:pt x="0" y="0"/>
                </a:moveTo>
                <a:lnTo>
                  <a:pt x="227202" y="0"/>
                </a:lnTo>
                <a:lnTo>
                  <a:pt x="227202" y="328845"/>
                </a:lnTo>
                <a:lnTo>
                  <a:pt x="0" y="3288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8" name="TextBox 28"/>
          <p:cNvSpPr txBox="1"/>
          <p:nvPr/>
        </p:nvSpPr>
        <p:spPr>
          <a:xfrm>
            <a:off x="7101521" y="9811827"/>
            <a:ext cx="4084959" cy="266700"/>
          </a:xfrm>
          <a:prstGeom prst="rect">
            <a:avLst/>
          </a:prstGeom>
        </p:spPr>
        <p:txBody>
          <a:bodyPr lIns="0" tIns="0" rIns="0" bIns="0" rtlCol="0" anchor="t">
            <a:spAutoFit/>
          </a:bodyPr>
          <a:lstStyle/>
          <a:p>
            <a:pPr algn="ctr">
              <a:lnSpc>
                <a:spcPts val="2100"/>
              </a:lnSpc>
              <a:spcBef>
                <a:spcPct val="0"/>
              </a:spcBef>
            </a:pPr>
            <a:r>
              <a:rPr lang="en-US" sz="1500" dirty="0">
                <a:gradFill>
                  <a:gsLst>
                    <a:gs pos="0">
                      <a:srgbClr val="34606B">
                        <a:alpha val="40000"/>
                      </a:srgbClr>
                    </a:gs>
                    <a:gs pos="100000">
                      <a:srgbClr val="009D8D">
                        <a:alpha val="40000"/>
                      </a:srgbClr>
                    </a:gs>
                  </a:gsLst>
                  <a:lin ang="5400000"/>
                </a:gradFill>
                <a:latin typeface="Helvetica Now Display"/>
                <a:ea typeface="Helvetica Now Display"/>
                <a:cs typeface="Helvetica Now Display"/>
                <a:sym typeface="Helvetica Now Display"/>
              </a:rPr>
              <a:t>© OIC Labour Centre. All rights reserved.</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par>
                                <p:cTn id="56" presetID="10"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50000">
              <a:srgbClr val="34606B">
                <a:alpha val="100000"/>
              </a:srgbClr>
            </a:gs>
            <a:gs pos="100000">
              <a:srgbClr val="009D8D">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587823" y="3755678"/>
            <a:ext cx="17112353" cy="3978622"/>
          </a:xfrm>
          <a:custGeom>
            <a:avLst/>
            <a:gdLst/>
            <a:ahLst/>
            <a:cxnLst/>
            <a:rect l="l" t="t" r="r" b="b"/>
            <a:pathLst>
              <a:path w="17112353" h="3978622">
                <a:moveTo>
                  <a:pt x="0" y="0"/>
                </a:moveTo>
                <a:lnTo>
                  <a:pt x="17112354" y="0"/>
                </a:lnTo>
                <a:lnTo>
                  <a:pt x="17112354" y="3978623"/>
                </a:lnTo>
                <a:lnTo>
                  <a:pt x="0" y="39786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8030821" y="4628002"/>
            <a:ext cx="2226356" cy="222635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9837E"/>
            </a:solidFill>
          </p:spPr>
        </p:sp>
        <p:sp>
          <p:nvSpPr>
            <p:cNvPr id="5" name="TextBox 5"/>
            <p:cNvSpPr txBox="1"/>
            <p:nvPr/>
          </p:nvSpPr>
          <p:spPr>
            <a:xfrm>
              <a:off x="76200" y="76200"/>
              <a:ext cx="660400" cy="660400"/>
            </a:xfrm>
            <a:prstGeom prst="rect">
              <a:avLst/>
            </a:prstGeom>
          </p:spPr>
          <p:txBody>
            <a:bodyPr lIns="50800" tIns="50800" rIns="50800" bIns="50800" rtlCol="0" anchor="ctr"/>
            <a:lstStyle/>
            <a:p>
              <a:pPr algn="ctr">
                <a:lnSpc>
                  <a:spcPts val="1920"/>
                </a:lnSpc>
              </a:pPr>
              <a:endParaRPr/>
            </a:p>
          </p:txBody>
        </p:sp>
      </p:grpSp>
      <p:sp>
        <p:nvSpPr>
          <p:cNvPr id="6" name="Freeform 6"/>
          <p:cNvSpPr/>
          <p:nvPr/>
        </p:nvSpPr>
        <p:spPr>
          <a:xfrm rot="4956900">
            <a:off x="9330851" y="-362766"/>
            <a:ext cx="13469154" cy="8552913"/>
          </a:xfrm>
          <a:custGeom>
            <a:avLst/>
            <a:gdLst/>
            <a:ahLst/>
            <a:cxnLst/>
            <a:rect l="l" t="t" r="r" b="b"/>
            <a:pathLst>
              <a:path w="13469154" h="8552913">
                <a:moveTo>
                  <a:pt x="0" y="0"/>
                </a:moveTo>
                <a:lnTo>
                  <a:pt x="13469155" y="0"/>
                </a:lnTo>
                <a:lnTo>
                  <a:pt x="13469155" y="8552913"/>
                </a:lnTo>
                <a:lnTo>
                  <a:pt x="0" y="8552913"/>
                </a:lnTo>
                <a:lnTo>
                  <a:pt x="0" y="0"/>
                </a:lnTo>
                <a:close/>
              </a:path>
            </a:pathLst>
          </a:custGeom>
          <a:blipFill>
            <a:blip r:embed="rId4">
              <a:alphaModFix amt="27000"/>
              <a:extLst>
                <a:ext uri="{96DAC541-7B7A-43D3-8B79-37D633B846F1}">
                  <asvg:svgBlip xmlns:asvg="http://schemas.microsoft.com/office/drawing/2016/SVG/main" r:embed="rId5"/>
                </a:ext>
              </a:extLst>
            </a:blip>
            <a:stretch>
              <a:fillRect/>
            </a:stretch>
          </a:blipFill>
          <a:ln cap="sq">
            <a:noFill/>
            <a:prstDash val="solid"/>
            <a:miter/>
          </a:ln>
        </p:spPr>
      </p:sp>
      <p:sp>
        <p:nvSpPr>
          <p:cNvPr id="7" name="Freeform 7"/>
          <p:cNvSpPr/>
          <p:nvPr/>
        </p:nvSpPr>
        <p:spPr>
          <a:xfrm rot="5110337">
            <a:off x="-6517449" y="-2667759"/>
            <a:ext cx="13034898" cy="6446038"/>
          </a:xfrm>
          <a:custGeom>
            <a:avLst/>
            <a:gdLst/>
            <a:ahLst/>
            <a:cxnLst/>
            <a:rect l="l" t="t" r="r" b="b"/>
            <a:pathLst>
              <a:path w="13034898" h="6446038">
                <a:moveTo>
                  <a:pt x="0" y="0"/>
                </a:moveTo>
                <a:lnTo>
                  <a:pt x="13034898" y="0"/>
                </a:lnTo>
                <a:lnTo>
                  <a:pt x="13034898" y="6446038"/>
                </a:lnTo>
                <a:lnTo>
                  <a:pt x="0" y="6446038"/>
                </a:lnTo>
                <a:lnTo>
                  <a:pt x="0" y="0"/>
                </a:lnTo>
                <a:close/>
              </a:path>
            </a:pathLst>
          </a:custGeom>
          <a:blipFill>
            <a:blip r:embed="rId6">
              <a:alphaModFix amt="28000"/>
              <a:extLst>
                <a:ext uri="{96DAC541-7B7A-43D3-8B79-37D633B846F1}">
                  <asvg:svgBlip xmlns:asvg="http://schemas.microsoft.com/office/drawing/2016/SVG/main" r:embed="rId7"/>
                </a:ext>
              </a:extLst>
            </a:blip>
            <a:stretch>
              <a:fillRect r="-134" b="-129447"/>
            </a:stretch>
          </a:blipFill>
        </p:spPr>
      </p:sp>
      <p:sp>
        <p:nvSpPr>
          <p:cNvPr id="8" name="Freeform 8"/>
          <p:cNvSpPr/>
          <p:nvPr/>
        </p:nvSpPr>
        <p:spPr>
          <a:xfrm rot="-169094">
            <a:off x="8169014" y="4751443"/>
            <a:ext cx="1962156" cy="1979476"/>
          </a:xfrm>
          <a:custGeom>
            <a:avLst/>
            <a:gdLst/>
            <a:ahLst/>
            <a:cxnLst/>
            <a:rect l="l" t="t" r="r" b="b"/>
            <a:pathLst>
              <a:path w="1962156" h="1979476">
                <a:moveTo>
                  <a:pt x="0" y="0"/>
                </a:moveTo>
                <a:lnTo>
                  <a:pt x="1962156" y="0"/>
                </a:lnTo>
                <a:lnTo>
                  <a:pt x="1962156" y="1979477"/>
                </a:lnTo>
                <a:lnTo>
                  <a:pt x="0" y="197947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72239" y="1162391"/>
            <a:ext cx="17743522" cy="1252855"/>
          </a:xfrm>
          <a:prstGeom prst="rect">
            <a:avLst/>
          </a:prstGeom>
        </p:spPr>
        <p:txBody>
          <a:bodyPr lIns="0" tIns="0" rIns="0" bIns="0" rtlCol="0" anchor="t">
            <a:spAutoFit/>
          </a:bodyPr>
          <a:lstStyle/>
          <a:p>
            <a:pPr algn="ctr">
              <a:lnSpc>
                <a:spcPts val="10219"/>
              </a:lnSpc>
              <a:spcBef>
                <a:spcPct val="0"/>
              </a:spcBef>
            </a:pPr>
            <a:r>
              <a:rPr lang="en-US" sz="7299" b="1" dirty="0">
                <a:solidFill>
                  <a:srgbClr val="E4FFF9"/>
                </a:solidFill>
                <a:latin typeface="Open Sauce Bold"/>
                <a:ea typeface="Open Sauce Bold"/>
                <a:cs typeface="Open Sauce Bold"/>
                <a:sym typeface="Open Sauce Bold"/>
              </a:rPr>
              <a:t>MISSING SKILLS IN WORKFORCE</a:t>
            </a:r>
          </a:p>
        </p:txBody>
      </p:sp>
      <p:sp>
        <p:nvSpPr>
          <p:cNvPr id="10" name="TextBox 10"/>
          <p:cNvSpPr txBox="1"/>
          <p:nvPr/>
        </p:nvSpPr>
        <p:spPr>
          <a:xfrm>
            <a:off x="2057400" y="4181475"/>
            <a:ext cx="4434612" cy="428625"/>
          </a:xfrm>
          <a:prstGeom prst="rect">
            <a:avLst/>
          </a:prstGeom>
        </p:spPr>
        <p:txBody>
          <a:bodyPr lIns="0" tIns="0" rIns="0" bIns="0" rtlCol="0" anchor="t">
            <a:spAutoFit/>
          </a:bodyPr>
          <a:lstStyle/>
          <a:p>
            <a:pPr algn="l">
              <a:lnSpc>
                <a:spcPts val="3359"/>
              </a:lnSpc>
            </a:pPr>
            <a:r>
              <a:rPr lang="en-US" sz="2799" b="1" dirty="0">
                <a:gradFill>
                  <a:gsLst>
                    <a:gs pos="0">
                      <a:srgbClr val="000000">
                        <a:alpha val="100000"/>
                      </a:srgbClr>
                    </a:gs>
                    <a:gs pos="50000">
                      <a:srgbClr val="34606B">
                        <a:alpha val="100000"/>
                      </a:srgbClr>
                    </a:gs>
                    <a:gs pos="100000">
                      <a:srgbClr val="009D8D">
                        <a:alpha val="100000"/>
                      </a:srgbClr>
                    </a:gs>
                  </a:gsLst>
                  <a:lin ang="0"/>
                </a:gradFill>
                <a:latin typeface="Open Sauce Medium"/>
                <a:ea typeface="Open Sauce Medium"/>
                <a:cs typeface="Open Sauce Medium"/>
                <a:sym typeface="Open Sauce Medium"/>
              </a:rPr>
              <a:t>Technology Use </a:t>
            </a:r>
          </a:p>
        </p:txBody>
      </p:sp>
      <p:sp>
        <p:nvSpPr>
          <p:cNvPr id="11" name="TextBox 11"/>
          <p:cNvSpPr txBox="1"/>
          <p:nvPr/>
        </p:nvSpPr>
        <p:spPr>
          <a:xfrm>
            <a:off x="1760543" y="5553075"/>
            <a:ext cx="2158715" cy="428625"/>
          </a:xfrm>
          <a:prstGeom prst="rect">
            <a:avLst/>
          </a:prstGeom>
        </p:spPr>
        <p:txBody>
          <a:bodyPr lIns="0" tIns="0" rIns="0" bIns="0" rtlCol="0" anchor="t">
            <a:spAutoFit/>
          </a:bodyPr>
          <a:lstStyle/>
          <a:p>
            <a:pPr algn="ctr">
              <a:lnSpc>
                <a:spcPts val="3359"/>
              </a:lnSpc>
            </a:pPr>
            <a:r>
              <a:rPr lang="en-US" sz="2799" b="1" dirty="0">
                <a:gradFill>
                  <a:gsLst>
                    <a:gs pos="0">
                      <a:srgbClr val="000000">
                        <a:alpha val="100000"/>
                      </a:srgbClr>
                    </a:gs>
                    <a:gs pos="50000">
                      <a:srgbClr val="34606B">
                        <a:alpha val="100000"/>
                      </a:srgbClr>
                    </a:gs>
                    <a:gs pos="100000">
                      <a:srgbClr val="009D8D">
                        <a:alpha val="100000"/>
                      </a:srgbClr>
                    </a:gs>
                  </a:gsLst>
                  <a:lin ang="0"/>
                </a:gradFill>
                <a:latin typeface="Open Sauce Medium"/>
                <a:ea typeface="Open Sauce Medium"/>
                <a:cs typeface="Open Sauce Medium"/>
                <a:sym typeface="Open Sauce Medium"/>
              </a:rPr>
              <a:t>AI Literacy </a:t>
            </a:r>
          </a:p>
        </p:txBody>
      </p:sp>
      <p:sp>
        <p:nvSpPr>
          <p:cNvPr id="12" name="TextBox 12"/>
          <p:cNvSpPr txBox="1"/>
          <p:nvPr/>
        </p:nvSpPr>
        <p:spPr>
          <a:xfrm>
            <a:off x="1789935" y="6927900"/>
            <a:ext cx="4702077" cy="371475"/>
          </a:xfrm>
          <a:prstGeom prst="rect">
            <a:avLst/>
          </a:prstGeom>
        </p:spPr>
        <p:txBody>
          <a:bodyPr lIns="0" tIns="0" rIns="0" bIns="0" rtlCol="0" anchor="t">
            <a:spAutoFit/>
          </a:bodyPr>
          <a:lstStyle/>
          <a:p>
            <a:pPr algn="l">
              <a:lnSpc>
                <a:spcPts val="2999"/>
              </a:lnSpc>
            </a:pPr>
            <a:r>
              <a:rPr lang="en-US" sz="2499" b="1" dirty="0">
                <a:gradFill>
                  <a:gsLst>
                    <a:gs pos="0">
                      <a:srgbClr val="000000">
                        <a:alpha val="100000"/>
                      </a:srgbClr>
                    </a:gs>
                    <a:gs pos="50000">
                      <a:srgbClr val="34606B">
                        <a:alpha val="100000"/>
                      </a:srgbClr>
                    </a:gs>
                    <a:gs pos="100000">
                      <a:srgbClr val="009D8D">
                        <a:alpha val="100000"/>
                      </a:srgbClr>
                    </a:gs>
                  </a:gsLst>
                  <a:lin ang="0"/>
                </a:gradFill>
                <a:latin typeface="Open Sauce Medium"/>
                <a:ea typeface="Open Sauce Medium"/>
                <a:cs typeface="Open Sauce Medium"/>
                <a:sym typeface="Open Sauce Medium"/>
              </a:rPr>
              <a:t>Initiative &amp; Enterprise </a:t>
            </a:r>
          </a:p>
        </p:txBody>
      </p:sp>
      <p:sp>
        <p:nvSpPr>
          <p:cNvPr id="13" name="TextBox 13"/>
          <p:cNvSpPr txBox="1"/>
          <p:nvPr/>
        </p:nvSpPr>
        <p:spPr>
          <a:xfrm>
            <a:off x="13025092" y="4238625"/>
            <a:ext cx="4386052" cy="371475"/>
          </a:xfrm>
          <a:prstGeom prst="rect">
            <a:avLst/>
          </a:prstGeom>
        </p:spPr>
        <p:txBody>
          <a:bodyPr lIns="0" tIns="0" rIns="0" bIns="0" rtlCol="0" anchor="t">
            <a:spAutoFit/>
          </a:bodyPr>
          <a:lstStyle/>
          <a:p>
            <a:pPr algn="l">
              <a:lnSpc>
                <a:spcPts val="2999"/>
              </a:lnSpc>
            </a:pPr>
            <a:r>
              <a:rPr lang="en-US" sz="2499" b="1" dirty="0">
                <a:gradFill>
                  <a:gsLst>
                    <a:gs pos="0">
                      <a:srgbClr val="000000">
                        <a:alpha val="100000"/>
                      </a:srgbClr>
                    </a:gs>
                    <a:gs pos="50000">
                      <a:srgbClr val="34606B">
                        <a:alpha val="100000"/>
                      </a:srgbClr>
                    </a:gs>
                    <a:gs pos="100000">
                      <a:srgbClr val="009D8D">
                        <a:alpha val="100000"/>
                      </a:srgbClr>
                    </a:gs>
                  </a:gsLst>
                  <a:lin ang="0"/>
                </a:gradFill>
                <a:latin typeface="Open Sauce Medium"/>
                <a:ea typeface="Open Sauce Medium"/>
                <a:cs typeface="Open Sauce Medium"/>
                <a:sym typeface="Open Sauce Medium"/>
              </a:rPr>
              <a:t>Planning &amp; </a:t>
            </a:r>
            <a:r>
              <a:rPr lang="en-US" sz="2499" b="1" dirty="0" err="1">
                <a:gradFill>
                  <a:gsLst>
                    <a:gs pos="0">
                      <a:srgbClr val="000000">
                        <a:alpha val="100000"/>
                      </a:srgbClr>
                    </a:gs>
                    <a:gs pos="50000">
                      <a:srgbClr val="34606B">
                        <a:alpha val="100000"/>
                      </a:srgbClr>
                    </a:gs>
                    <a:gs pos="100000">
                      <a:srgbClr val="009D8D">
                        <a:alpha val="100000"/>
                      </a:srgbClr>
                    </a:gs>
                  </a:gsLst>
                  <a:lin ang="0"/>
                </a:gradFill>
                <a:latin typeface="Open Sauce Medium"/>
                <a:ea typeface="Open Sauce Medium"/>
                <a:cs typeface="Open Sauce Medium"/>
                <a:sym typeface="Open Sauce Medium"/>
              </a:rPr>
              <a:t>Organising</a:t>
            </a:r>
            <a:r>
              <a:rPr lang="en-US" sz="2499" b="1" dirty="0">
                <a:gradFill>
                  <a:gsLst>
                    <a:gs pos="0">
                      <a:srgbClr val="000000">
                        <a:alpha val="100000"/>
                      </a:srgbClr>
                    </a:gs>
                    <a:gs pos="50000">
                      <a:srgbClr val="34606B">
                        <a:alpha val="100000"/>
                      </a:srgbClr>
                    </a:gs>
                    <a:gs pos="100000">
                      <a:srgbClr val="009D8D">
                        <a:alpha val="100000"/>
                      </a:srgbClr>
                    </a:gs>
                  </a:gsLst>
                  <a:lin ang="0"/>
                </a:gradFill>
                <a:latin typeface="Open Sauce Medium"/>
                <a:ea typeface="Open Sauce Medium"/>
                <a:cs typeface="Open Sauce Medium"/>
                <a:sym typeface="Open Sauce Medium"/>
              </a:rPr>
              <a:t> </a:t>
            </a:r>
          </a:p>
        </p:txBody>
      </p:sp>
      <p:sp>
        <p:nvSpPr>
          <p:cNvPr id="14" name="TextBox 14"/>
          <p:cNvSpPr txBox="1"/>
          <p:nvPr/>
        </p:nvSpPr>
        <p:spPr>
          <a:xfrm>
            <a:off x="14226616" y="5553075"/>
            <a:ext cx="3789145" cy="428625"/>
          </a:xfrm>
          <a:prstGeom prst="rect">
            <a:avLst/>
          </a:prstGeom>
        </p:spPr>
        <p:txBody>
          <a:bodyPr lIns="0" tIns="0" rIns="0" bIns="0" rtlCol="0" anchor="t">
            <a:spAutoFit/>
          </a:bodyPr>
          <a:lstStyle/>
          <a:p>
            <a:pPr algn="l">
              <a:lnSpc>
                <a:spcPts val="3359"/>
              </a:lnSpc>
            </a:pPr>
            <a:r>
              <a:rPr lang="en-US" sz="2799" b="1" dirty="0">
                <a:gradFill>
                  <a:gsLst>
                    <a:gs pos="0">
                      <a:srgbClr val="000000">
                        <a:alpha val="100000"/>
                      </a:srgbClr>
                    </a:gs>
                    <a:gs pos="50000">
                      <a:srgbClr val="34606B">
                        <a:alpha val="100000"/>
                      </a:srgbClr>
                    </a:gs>
                    <a:gs pos="100000">
                      <a:srgbClr val="009D8D">
                        <a:alpha val="100000"/>
                      </a:srgbClr>
                    </a:gs>
                  </a:gsLst>
                  <a:lin ang="0"/>
                </a:gradFill>
                <a:latin typeface="Open Sauce Medium"/>
                <a:ea typeface="Open Sauce Medium"/>
                <a:cs typeface="Open Sauce Medium"/>
                <a:sym typeface="Open Sauce Medium"/>
              </a:rPr>
              <a:t>Communication</a:t>
            </a:r>
          </a:p>
        </p:txBody>
      </p:sp>
      <p:sp>
        <p:nvSpPr>
          <p:cNvPr id="15" name="TextBox 15"/>
          <p:cNvSpPr txBox="1"/>
          <p:nvPr/>
        </p:nvSpPr>
        <p:spPr>
          <a:xfrm>
            <a:off x="13034617" y="6924675"/>
            <a:ext cx="3413876" cy="428625"/>
          </a:xfrm>
          <a:prstGeom prst="rect">
            <a:avLst/>
          </a:prstGeom>
        </p:spPr>
        <p:txBody>
          <a:bodyPr lIns="0" tIns="0" rIns="0" bIns="0" rtlCol="0" anchor="t">
            <a:spAutoFit/>
          </a:bodyPr>
          <a:lstStyle/>
          <a:p>
            <a:pPr algn="ctr">
              <a:lnSpc>
                <a:spcPts val="3359"/>
              </a:lnSpc>
            </a:pPr>
            <a:r>
              <a:rPr lang="en-US" sz="2799" b="1" dirty="0">
                <a:gradFill>
                  <a:gsLst>
                    <a:gs pos="0">
                      <a:srgbClr val="000000">
                        <a:alpha val="100000"/>
                      </a:srgbClr>
                    </a:gs>
                    <a:gs pos="50000">
                      <a:srgbClr val="34606B">
                        <a:alpha val="100000"/>
                      </a:srgbClr>
                    </a:gs>
                    <a:gs pos="100000">
                      <a:srgbClr val="009D8D">
                        <a:alpha val="100000"/>
                      </a:srgbClr>
                    </a:gs>
                  </a:gsLst>
                  <a:lin ang="0"/>
                </a:gradFill>
                <a:latin typeface="Open Sauce Medium"/>
                <a:ea typeface="Open Sauce Medium"/>
                <a:cs typeface="Open Sauce Medium"/>
                <a:sym typeface="Open Sauce Medium"/>
              </a:rPr>
              <a:t>Problem Solving</a:t>
            </a:r>
          </a:p>
        </p:txBody>
      </p:sp>
      <p:sp>
        <p:nvSpPr>
          <p:cNvPr id="16" name="TextBox 16"/>
          <p:cNvSpPr txBox="1"/>
          <p:nvPr/>
        </p:nvSpPr>
        <p:spPr>
          <a:xfrm>
            <a:off x="5857747" y="4117766"/>
            <a:ext cx="436079" cy="565602"/>
          </a:xfrm>
          <a:prstGeom prst="rect">
            <a:avLst/>
          </a:prstGeom>
        </p:spPr>
        <p:txBody>
          <a:bodyPr lIns="0" tIns="0" rIns="0" bIns="0" rtlCol="0" anchor="t">
            <a:spAutoFit/>
          </a:bodyPr>
          <a:lstStyle/>
          <a:p>
            <a:pPr algn="ctr">
              <a:lnSpc>
                <a:spcPts val="4572"/>
              </a:lnSpc>
            </a:pPr>
            <a:r>
              <a:rPr lang="en-US" sz="3810" b="1" dirty="0">
                <a:gradFill>
                  <a:gsLst>
                    <a:gs pos="0">
                      <a:srgbClr val="000000">
                        <a:alpha val="100000"/>
                      </a:srgbClr>
                    </a:gs>
                    <a:gs pos="50000">
                      <a:srgbClr val="34606B">
                        <a:alpha val="100000"/>
                      </a:srgbClr>
                    </a:gs>
                    <a:gs pos="100000">
                      <a:srgbClr val="009D8D">
                        <a:alpha val="100000"/>
                      </a:srgbClr>
                    </a:gs>
                  </a:gsLst>
                  <a:lin ang="0"/>
                </a:gradFill>
                <a:latin typeface="Open Sauce Bold"/>
                <a:ea typeface="Open Sauce Bold"/>
                <a:cs typeface="Open Sauce Bold"/>
                <a:sym typeface="Open Sauce Bold"/>
              </a:rPr>
              <a:t>1</a:t>
            </a:r>
          </a:p>
        </p:txBody>
      </p:sp>
      <p:sp>
        <p:nvSpPr>
          <p:cNvPr id="17" name="TextBox 17"/>
          <p:cNvSpPr txBox="1"/>
          <p:nvPr/>
        </p:nvSpPr>
        <p:spPr>
          <a:xfrm>
            <a:off x="4961899" y="5484586"/>
            <a:ext cx="436079" cy="565602"/>
          </a:xfrm>
          <a:prstGeom prst="rect">
            <a:avLst/>
          </a:prstGeom>
        </p:spPr>
        <p:txBody>
          <a:bodyPr lIns="0" tIns="0" rIns="0" bIns="0" rtlCol="0" anchor="t">
            <a:spAutoFit/>
          </a:bodyPr>
          <a:lstStyle/>
          <a:p>
            <a:pPr algn="ctr">
              <a:lnSpc>
                <a:spcPts val="4572"/>
              </a:lnSpc>
            </a:pPr>
            <a:r>
              <a:rPr lang="en-US" sz="3810" b="1" dirty="0">
                <a:gradFill>
                  <a:gsLst>
                    <a:gs pos="0">
                      <a:srgbClr val="000000">
                        <a:alpha val="100000"/>
                      </a:srgbClr>
                    </a:gs>
                    <a:gs pos="50000">
                      <a:srgbClr val="34606B">
                        <a:alpha val="100000"/>
                      </a:srgbClr>
                    </a:gs>
                    <a:gs pos="100000">
                      <a:srgbClr val="009D8D">
                        <a:alpha val="100000"/>
                      </a:srgbClr>
                    </a:gs>
                  </a:gsLst>
                  <a:lin ang="0"/>
                </a:gradFill>
                <a:latin typeface="Open Sauce Bold"/>
                <a:ea typeface="Open Sauce Bold"/>
                <a:cs typeface="Open Sauce Bold"/>
                <a:sym typeface="Open Sauce Bold"/>
              </a:rPr>
              <a:t>2</a:t>
            </a:r>
          </a:p>
        </p:txBody>
      </p:sp>
      <p:sp>
        <p:nvSpPr>
          <p:cNvPr id="18" name="TextBox 18"/>
          <p:cNvSpPr txBox="1"/>
          <p:nvPr/>
        </p:nvSpPr>
        <p:spPr>
          <a:xfrm>
            <a:off x="5857748" y="6856186"/>
            <a:ext cx="436079" cy="565602"/>
          </a:xfrm>
          <a:prstGeom prst="rect">
            <a:avLst/>
          </a:prstGeom>
        </p:spPr>
        <p:txBody>
          <a:bodyPr lIns="0" tIns="0" rIns="0" bIns="0" rtlCol="0" anchor="t">
            <a:spAutoFit/>
          </a:bodyPr>
          <a:lstStyle/>
          <a:p>
            <a:pPr algn="ctr">
              <a:lnSpc>
                <a:spcPts val="4572"/>
              </a:lnSpc>
            </a:pPr>
            <a:r>
              <a:rPr lang="en-US" sz="3810" b="1" dirty="0">
                <a:gradFill>
                  <a:gsLst>
                    <a:gs pos="0">
                      <a:srgbClr val="000000">
                        <a:alpha val="100000"/>
                      </a:srgbClr>
                    </a:gs>
                    <a:gs pos="50000">
                      <a:srgbClr val="34606B">
                        <a:alpha val="100000"/>
                      </a:srgbClr>
                    </a:gs>
                    <a:gs pos="100000">
                      <a:srgbClr val="009D8D">
                        <a:alpha val="100000"/>
                      </a:srgbClr>
                    </a:gs>
                  </a:gsLst>
                  <a:lin ang="0"/>
                </a:gradFill>
                <a:latin typeface="Open Sauce Bold"/>
                <a:ea typeface="Open Sauce Bold"/>
                <a:cs typeface="Open Sauce Bold"/>
                <a:sym typeface="Open Sauce Bold"/>
              </a:rPr>
              <a:t>3</a:t>
            </a:r>
          </a:p>
        </p:txBody>
      </p:sp>
      <p:sp>
        <p:nvSpPr>
          <p:cNvPr id="19" name="TextBox 19"/>
          <p:cNvSpPr txBox="1"/>
          <p:nvPr/>
        </p:nvSpPr>
        <p:spPr>
          <a:xfrm>
            <a:off x="11931580" y="4121479"/>
            <a:ext cx="436079" cy="565602"/>
          </a:xfrm>
          <a:prstGeom prst="rect">
            <a:avLst/>
          </a:prstGeom>
        </p:spPr>
        <p:txBody>
          <a:bodyPr lIns="0" tIns="0" rIns="0" bIns="0" rtlCol="0" anchor="t">
            <a:spAutoFit/>
          </a:bodyPr>
          <a:lstStyle/>
          <a:p>
            <a:pPr algn="ctr">
              <a:lnSpc>
                <a:spcPts val="4572"/>
              </a:lnSpc>
            </a:pPr>
            <a:r>
              <a:rPr lang="en-US" sz="3810" b="1" dirty="0">
                <a:gradFill>
                  <a:gsLst>
                    <a:gs pos="0">
                      <a:srgbClr val="000000">
                        <a:alpha val="100000"/>
                      </a:srgbClr>
                    </a:gs>
                    <a:gs pos="50000">
                      <a:srgbClr val="34606B">
                        <a:alpha val="100000"/>
                      </a:srgbClr>
                    </a:gs>
                    <a:gs pos="100000">
                      <a:srgbClr val="009D8D">
                        <a:alpha val="100000"/>
                      </a:srgbClr>
                    </a:gs>
                  </a:gsLst>
                  <a:lin ang="0"/>
                </a:gradFill>
                <a:latin typeface="Open Sauce Bold"/>
                <a:ea typeface="Open Sauce Bold"/>
                <a:cs typeface="Open Sauce Bold"/>
                <a:sym typeface="Open Sauce Bold"/>
              </a:rPr>
              <a:t>4</a:t>
            </a:r>
          </a:p>
        </p:txBody>
      </p:sp>
      <p:sp>
        <p:nvSpPr>
          <p:cNvPr id="20" name="TextBox 20"/>
          <p:cNvSpPr txBox="1"/>
          <p:nvPr/>
        </p:nvSpPr>
        <p:spPr>
          <a:xfrm>
            <a:off x="12822721" y="5479537"/>
            <a:ext cx="436079" cy="565602"/>
          </a:xfrm>
          <a:prstGeom prst="rect">
            <a:avLst/>
          </a:prstGeom>
        </p:spPr>
        <p:txBody>
          <a:bodyPr lIns="0" tIns="0" rIns="0" bIns="0" rtlCol="0" anchor="t">
            <a:spAutoFit/>
          </a:bodyPr>
          <a:lstStyle/>
          <a:p>
            <a:pPr algn="ctr">
              <a:lnSpc>
                <a:spcPts val="4572"/>
              </a:lnSpc>
            </a:pPr>
            <a:r>
              <a:rPr lang="en-US" sz="3810" b="1" dirty="0">
                <a:gradFill>
                  <a:gsLst>
                    <a:gs pos="0">
                      <a:srgbClr val="000000">
                        <a:alpha val="100000"/>
                      </a:srgbClr>
                    </a:gs>
                    <a:gs pos="50000">
                      <a:srgbClr val="34606B">
                        <a:alpha val="100000"/>
                      </a:srgbClr>
                    </a:gs>
                    <a:gs pos="100000">
                      <a:srgbClr val="009D8D">
                        <a:alpha val="100000"/>
                      </a:srgbClr>
                    </a:gs>
                  </a:gsLst>
                  <a:lin ang="0"/>
                </a:gradFill>
                <a:latin typeface="Open Sauce Bold"/>
                <a:ea typeface="Open Sauce Bold"/>
                <a:cs typeface="Open Sauce Bold"/>
                <a:sym typeface="Open Sauce Bold"/>
              </a:rPr>
              <a:t>5</a:t>
            </a:r>
          </a:p>
        </p:txBody>
      </p:sp>
      <p:sp>
        <p:nvSpPr>
          <p:cNvPr id="21" name="TextBox 21"/>
          <p:cNvSpPr txBox="1"/>
          <p:nvPr/>
        </p:nvSpPr>
        <p:spPr>
          <a:xfrm>
            <a:off x="11931580" y="6856186"/>
            <a:ext cx="436079" cy="565602"/>
          </a:xfrm>
          <a:prstGeom prst="rect">
            <a:avLst/>
          </a:prstGeom>
        </p:spPr>
        <p:txBody>
          <a:bodyPr lIns="0" tIns="0" rIns="0" bIns="0" rtlCol="0" anchor="t">
            <a:spAutoFit/>
          </a:bodyPr>
          <a:lstStyle/>
          <a:p>
            <a:pPr algn="ctr">
              <a:lnSpc>
                <a:spcPts val="4572"/>
              </a:lnSpc>
            </a:pPr>
            <a:r>
              <a:rPr lang="en-US" sz="3810" b="1" dirty="0">
                <a:gradFill>
                  <a:gsLst>
                    <a:gs pos="0">
                      <a:srgbClr val="000000">
                        <a:alpha val="100000"/>
                      </a:srgbClr>
                    </a:gs>
                    <a:gs pos="50000">
                      <a:srgbClr val="34606B">
                        <a:alpha val="100000"/>
                      </a:srgbClr>
                    </a:gs>
                    <a:gs pos="100000">
                      <a:srgbClr val="009D8D">
                        <a:alpha val="100000"/>
                      </a:srgbClr>
                    </a:gs>
                  </a:gsLst>
                  <a:lin ang="0"/>
                </a:gradFill>
                <a:latin typeface="Open Sauce Bold"/>
                <a:ea typeface="Open Sauce Bold"/>
                <a:cs typeface="Open Sauce Bold"/>
                <a:sym typeface="Open Sauce Bold"/>
              </a:rPr>
              <a:t>6</a:t>
            </a:r>
          </a:p>
        </p:txBody>
      </p:sp>
      <p:sp>
        <p:nvSpPr>
          <p:cNvPr id="22" name="TextBox 22"/>
          <p:cNvSpPr txBox="1"/>
          <p:nvPr/>
        </p:nvSpPr>
        <p:spPr>
          <a:xfrm>
            <a:off x="6986795" y="9811827"/>
            <a:ext cx="4314409" cy="266700"/>
          </a:xfrm>
          <a:prstGeom prst="rect">
            <a:avLst/>
          </a:prstGeom>
        </p:spPr>
        <p:txBody>
          <a:bodyPr lIns="0" tIns="0" rIns="0" bIns="0" rtlCol="0" anchor="t">
            <a:spAutoFit/>
          </a:bodyPr>
          <a:lstStyle/>
          <a:p>
            <a:pPr algn="ctr">
              <a:lnSpc>
                <a:spcPts val="2100"/>
              </a:lnSpc>
              <a:spcBef>
                <a:spcPct val="0"/>
              </a:spcBef>
            </a:pPr>
            <a:r>
              <a:rPr lang="en-US" sz="1500" dirty="0">
                <a:solidFill>
                  <a:srgbClr val="FFFFFF">
                    <a:alpha val="40000"/>
                  </a:srgbClr>
                </a:solidFill>
                <a:latin typeface="Helvetica Now Display"/>
                <a:ea typeface="Helvetica Now Display"/>
                <a:cs typeface="Helvetica Now Display"/>
                <a:sym typeface="Helvetica Now Display"/>
              </a:rPr>
              <a:t>© OIC Labour Centre. All rights reserved.</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50000">
              <a:srgbClr val="34606B">
                <a:alpha val="100000"/>
              </a:srgbClr>
            </a:gs>
            <a:gs pos="100000">
              <a:srgbClr val="009D8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694588" y="3243879"/>
            <a:ext cx="9784678" cy="1227536"/>
            <a:chOff x="0" y="0"/>
            <a:chExt cx="3938797" cy="494141"/>
          </a:xfrm>
        </p:grpSpPr>
        <p:sp>
          <p:nvSpPr>
            <p:cNvPr id="3" name="Freeform 3"/>
            <p:cNvSpPr/>
            <p:nvPr/>
          </p:nvSpPr>
          <p:spPr>
            <a:xfrm>
              <a:off x="0" y="0"/>
              <a:ext cx="3938796" cy="494141"/>
            </a:xfrm>
            <a:custGeom>
              <a:avLst/>
              <a:gdLst/>
              <a:ahLst/>
              <a:cxnLst/>
              <a:rect l="l" t="t" r="r" b="b"/>
              <a:pathLst>
                <a:path w="3938796" h="494141">
                  <a:moveTo>
                    <a:pt x="12660" y="0"/>
                  </a:moveTo>
                  <a:lnTo>
                    <a:pt x="3926137" y="0"/>
                  </a:lnTo>
                  <a:cubicBezTo>
                    <a:pt x="3933129" y="0"/>
                    <a:pt x="3938796" y="5668"/>
                    <a:pt x="3938796" y="12660"/>
                  </a:cubicBezTo>
                  <a:lnTo>
                    <a:pt x="3938796" y="481482"/>
                  </a:lnTo>
                  <a:cubicBezTo>
                    <a:pt x="3938796" y="484839"/>
                    <a:pt x="3937463" y="488059"/>
                    <a:pt x="3935088" y="490433"/>
                  </a:cubicBezTo>
                  <a:cubicBezTo>
                    <a:pt x="3932714" y="492808"/>
                    <a:pt x="3929494" y="494141"/>
                    <a:pt x="3926137" y="494141"/>
                  </a:cubicBezTo>
                  <a:lnTo>
                    <a:pt x="12660" y="494141"/>
                  </a:lnTo>
                  <a:cubicBezTo>
                    <a:pt x="9302" y="494141"/>
                    <a:pt x="6082" y="492808"/>
                    <a:pt x="3708" y="490433"/>
                  </a:cubicBezTo>
                  <a:cubicBezTo>
                    <a:pt x="1334" y="488059"/>
                    <a:pt x="0" y="484839"/>
                    <a:pt x="0" y="481482"/>
                  </a:cubicBezTo>
                  <a:lnTo>
                    <a:pt x="0" y="12660"/>
                  </a:lnTo>
                  <a:cubicBezTo>
                    <a:pt x="0" y="9302"/>
                    <a:pt x="1334" y="6082"/>
                    <a:pt x="3708" y="3708"/>
                  </a:cubicBezTo>
                  <a:cubicBezTo>
                    <a:pt x="6082" y="1334"/>
                    <a:pt x="9302" y="0"/>
                    <a:pt x="12660" y="0"/>
                  </a:cubicBezTo>
                  <a:close/>
                </a:path>
              </a:pathLst>
            </a:custGeom>
            <a:solidFill>
              <a:srgbClr val="E4FFF9"/>
            </a:solidFill>
          </p:spPr>
        </p:sp>
        <p:sp>
          <p:nvSpPr>
            <p:cNvPr id="4" name="TextBox 4"/>
            <p:cNvSpPr txBox="1"/>
            <p:nvPr/>
          </p:nvSpPr>
          <p:spPr>
            <a:xfrm>
              <a:off x="0" y="-19050"/>
              <a:ext cx="3938797" cy="513191"/>
            </a:xfrm>
            <a:prstGeom prst="rect">
              <a:avLst/>
            </a:prstGeom>
          </p:spPr>
          <p:txBody>
            <a:bodyPr lIns="43061" tIns="43061" rIns="43061" bIns="43061" rtlCol="0" anchor="ctr"/>
            <a:lstStyle/>
            <a:p>
              <a:pPr algn="ctr">
                <a:lnSpc>
                  <a:spcPts val="2340"/>
                </a:lnSpc>
              </a:pPr>
              <a:endParaRPr/>
            </a:p>
          </p:txBody>
        </p:sp>
      </p:grpSp>
      <p:grpSp>
        <p:nvGrpSpPr>
          <p:cNvPr id="5" name="Group 5"/>
          <p:cNvGrpSpPr/>
          <p:nvPr/>
        </p:nvGrpSpPr>
        <p:grpSpPr>
          <a:xfrm>
            <a:off x="1698389" y="6423687"/>
            <a:ext cx="9784678" cy="1227536"/>
            <a:chOff x="0" y="0"/>
            <a:chExt cx="3938797" cy="494141"/>
          </a:xfrm>
        </p:grpSpPr>
        <p:sp>
          <p:nvSpPr>
            <p:cNvPr id="6" name="Freeform 6"/>
            <p:cNvSpPr/>
            <p:nvPr/>
          </p:nvSpPr>
          <p:spPr>
            <a:xfrm>
              <a:off x="0" y="0"/>
              <a:ext cx="3938796" cy="494141"/>
            </a:xfrm>
            <a:custGeom>
              <a:avLst/>
              <a:gdLst/>
              <a:ahLst/>
              <a:cxnLst/>
              <a:rect l="l" t="t" r="r" b="b"/>
              <a:pathLst>
                <a:path w="3938796" h="494141">
                  <a:moveTo>
                    <a:pt x="12660" y="0"/>
                  </a:moveTo>
                  <a:lnTo>
                    <a:pt x="3926137" y="0"/>
                  </a:lnTo>
                  <a:cubicBezTo>
                    <a:pt x="3933129" y="0"/>
                    <a:pt x="3938796" y="5668"/>
                    <a:pt x="3938796" y="12660"/>
                  </a:cubicBezTo>
                  <a:lnTo>
                    <a:pt x="3938796" y="481482"/>
                  </a:lnTo>
                  <a:cubicBezTo>
                    <a:pt x="3938796" y="484839"/>
                    <a:pt x="3937463" y="488059"/>
                    <a:pt x="3935088" y="490433"/>
                  </a:cubicBezTo>
                  <a:cubicBezTo>
                    <a:pt x="3932714" y="492808"/>
                    <a:pt x="3929494" y="494141"/>
                    <a:pt x="3926137" y="494141"/>
                  </a:cubicBezTo>
                  <a:lnTo>
                    <a:pt x="12660" y="494141"/>
                  </a:lnTo>
                  <a:cubicBezTo>
                    <a:pt x="9302" y="494141"/>
                    <a:pt x="6082" y="492808"/>
                    <a:pt x="3708" y="490433"/>
                  </a:cubicBezTo>
                  <a:cubicBezTo>
                    <a:pt x="1334" y="488059"/>
                    <a:pt x="0" y="484839"/>
                    <a:pt x="0" y="481482"/>
                  </a:cubicBezTo>
                  <a:lnTo>
                    <a:pt x="0" y="12660"/>
                  </a:lnTo>
                  <a:cubicBezTo>
                    <a:pt x="0" y="9302"/>
                    <a:pt x="1334" y="6082"/>
                    <a:pt x="3708" y="3708"/>
                  </a:cubicBezTo>
                  <a:cubicBezTo>
                    <a:pt x="6082" y="1334"/>
                    <a:pt x="9302" y="0"/>
                    <a:pt x="12660" y="0"/>
                  </a:cubicBezTo>
                  <a:close/>
                </a:path>
              </a:pathLst>
            </a:custGeom>
            <a:solidFill>
              <a:srgbClr val="E4FFF9"/>
            </a:solidFill>
          </p:spPr>
        </p:sp>
        <p:sp>
          <p:nvSpPr>
            <p:cNvPr id="7" name="TextBox 7"/>
            <p:cNvSpPr txBox="1"/>
            <p:nvPr/>
          </p:nvSpPr>
          <p:spPr>
            <a:xfrm>
              <a:off x="0" y="-19050"/>
              <a:ext cx="3938797" cy="513191"/>
            </a:xfrm>
            <a:prstGeom prst="rect">
              <a:avLst/>
            </a:prstGeom>
          </p:spPr>
          <p:txBody>
            <a:bodyPr lIns="43061" tIns="43061" rIns="43061" bIns="43061" rtlCol="0" anchor="ctr"/>
            <a:lstStyle/>
            <a:p>
              <a:pPr algn="ctr">
                <a:lnSpc>
                  <a:spcPts val="2340"/>
                </a:lnSpc>
              </a:pPr>
              <a:endParaRPr/>
            </a:p>
          </p:txBody>
        </p:sp>
      </p:grpSp>
      <p:sp>
        <p:nvSpPr>
          <p:cNvPr id="8" name="Freeform 8"/>
          <p:cNvSpPr/>
          <p:nvPr/>
        </p:nvSpPr>
        <p:spPr>
          <a:xfrm rot="5120089">
            <a:off x="-3021265" y="-3988519"/>
            <a:ext cx="13529234" cy="13529234"/>
          </a:xfrm>
          <a:custGeom>
            <a:avLst/>
            <a:gdLst/>
            <a:ahLst/>
            <a:cxnLst/>
            <a:rect l="l" t="t" r="r" b="b"/>
            <a:pathLst>
              <a:path w="13529234" h="13529234">
                <a:moveTo>
                  <a:pt x="0" y="0"/>
                </a:moveTo>
                <a:lnTo>
                  <a:pt x="13529234" y="0"/>
                </a:lnTo>
                <a:lnTo>
                  <a:pt x="13529234" y="13529234"/>
                </a:lnTo>
                <a:lnTo>
                  <a:pt x="0" y="13529234"/>
                </a:lnTo>
                <a:lnTo>
                  <a:pt x="0" y="0"/>
                </a:lnTo>
                <a:close/>
              </a:path>
            </a:pathLst>
          </a:custGeom>
          <a:blipFill>
            <a:blip r:embed="rId3">
              <a:alphaModFix amt="6000"/>
            </a:blip>
            <a:stretch>
              <a:fillRect/>
            </a:stretch>
          </a:blipFill>
        </p:spPr>
      </p:sp>
      <p:sp>
        <p:nvSpPr>
          <p:cNvPr id="9" name="Freeform 9"/>
          <p:cNvSpPr/>
          <p:nvPr/>
        </p:nvSpPr>
        <p:spPr>
          <a:xfrm rot="5120089">
            <a:off x="-790884" y="-2084840"/>
            <a:ext cx="8981122" cy="8981122"/>
          </a:xfrm>
          <a:custGeom>
            <a:avLst/>
            <a:gdLst/>
            <a:ahLst/>
            <a:cxnLst/>
            <a:rect l="l" t="t" r="r" b="b"/>
            <a:pathLst>
              <a:path w="8981122" h="8981122">
                <a:moveTo>
                  <a:pt x="0" y="0"/>
                </a:moveTo>
                <a:lnTo>
                  <a:pt x="8981122" y="0"/>
                </a:lnTo>
                <a:lnTo>
                  <a:pt x="8981122" y="8981122"/>
                </a:lnTo>
                <a:lnTo>
                  <a:pt x="0" y="8981122"/>
                </a:lnTo>
                <a:lnTo>
                  <a:pt x="0" y="0"/>
                </a:lnTo>
                <a:close/>
              </a:path>
            </a:pathLst>
          </a:custGeom>
          <a:blipFill>
            <a:blip r:embed="rId3">
              <a:alphaModFix amt="12000"/>
            </a:blip>
            <a:stretch>
              <a:fillRect/>
            </a:stretch>
          </a:blipFill>
        </p:spPr>
      </p:sp>
      <p:grpSp>
        <p:nvGrpSpPr>
          <p:cNvPr id="10" name="Group 10"/>
          <p:cNvGrpSpPr/>
          <p:nvPr/>
        </p:nvGrpSpPr>
        <p:grpSpPr>
          <a:xfrm>
            <a:off x="5213455" y="4816611"/>
            <a:ext cx="11163715" cy="1227536"/>
            <a:chOff x="0" y="0"/>
            <a:chExt cx="4493924" cy="494141"/>
          </a:xfrm>
        </p:grpSpPr>
        <p:sp>
          <p:nvSpPr>
            <p:cNvPr id="11" name="Freeform 11"/>
            <p:cNvSpPr/>
            <p:nvPr/>
          </p:nvSpPr>
          <p:spPr>
            <a:xfrm>
              <a:off x="0" y="0"/>
              <a:ext cx="4493924" cy="494141"/>
            </a:xfrm>
            <a:custGeom>
              <a:avLst/>
              <a:gdLst/>
              <a:ahLst/>
              <a:cxnLst/>
              <a:rect l="l" t="t" r="r" b="b"/>
              <a:pathLst>
                <a:path w="4493924" h="494141">
                  <a:moveTo>
                    <a:pt x="11096" y="0"/>
                  </a:moveTo>
                  <a:lnTo>
                    <a:pt x="4482828" y="0"/>
                  </a:lnTo>
                  <a:cubicBezTo>
                    <a:pt x="4488956" y="0"/>
                    <a:pt x="4493924" y="4968"/>
                    <a:pt x="4493924" y="11096"/>
                  </a:cubicBezTo>
                  <a:lnTo>
                    <a:pt x="4493924" y="483046"/>
                  </a:lnTo>
                  <a:cubicBezTo>
                    <a:pt x="4493924" y="485988"/>
                    <a:pt x="4492755" y="488811"/>
                    <a:pt x="4490674" y="490891"/>
                  </a:cubicBezTo>
                  <a:cubicBezTo>
                    <a:pt x="4488593" y="492972"/>
                    <a:pt x="4485771" y="494141"/>
                    <a:pt x="4482828" y="494141"/>
                  </a:cubicBezTo>
                  <a:lnTo>
                    <a:pt x="11096" y="494141"/>
                  </a:lnTo>
                  <a:cubicBezTo>
                    <a:pt x="4968" y="494141"/>
                    <a:pt x="0" y="489174"/>
                    <a:pt x="0" y="483046"/>
                  </a:cubicBezTo>
                  <a:lnTo>
                    <a:pt x="0" y="11096"/>
                  </a:lnTo>
                  <a:cubicBezTo>
                    <a:pt x="0" y="4968"/>
                    <a:pt x="4968" y="0"/>
                    <a:pt x="11096" y="0"/>
                  </a:cubicBezTo>
                  <a:close/>
                </a:path>
              </a:pathLst>
            </a:custGeom>
            <a:gradFill rotWithShape="1">
              <a:gsLst>
                <a:gs pos="0">
                  <a:srgbClr val="FFFFFF">
                    <a:alpha val="100000"/>
                  </a:srgbClr>
                </a:gs>
                <a:gs pos="100000">
                  <a:srgbClr val="FFFFFF">
                    <a:alpha val="100000"/>
                  </a:srgbClr>
                </a:gs>
              </a:gsLst>
              <a:path path="circle">
                <a:fillToRect l="50000" t="50000" r="50000" b="50000"/>
              </a:path>
            </a:gradFill>
          </p:spPr>
        </p:sp>
        <p:sp>
          <p:nvSpPr>
            <p:cNvPr id="12" name="TextBox 12"/>
            <p:cNvSpPr txBox="1"/>
            <p:nvPr/>
          </p:nvSpPr>
          <p:spPr>
            <a:xfrm>
              <a:off x="0" y="-19050"/>
              <a:ext cx="4493924" cy="513191"/>
            </a:xfrm>
            <a:prstGeom prst="rect">
              <a:avLst/>
            </a:prstGeom>
          </p:spPr>
          <p:txBody>
            <a:bodyPr lIns="43061" tIns="43061" rIns="43061" bIns="43061" rtlCol="0" anchor="ctr"/>
            <a:lstStyle/>
            <a:p>
              <a:pPr algn="ctr">
                <a:lnSpc>
                  <a:spcPts val="2340"/>
                </a:lnSpc>
              </a:pPr>
              <a:endParaRPr/>
            </a:p>
          </p:txBody>
        </p:sp>
      </p:grpSp>
      <p:sp>
        <p:nvSpPr>
          <p:cNvPr id="13" name="Freeform 13"/>
          <p:cNvSpPr/>
          <p:nvPr/>
        </p:nvSpPr>
        <p:spPr>
          <a:xfrm rot="-5400000" flipV="1">
            <a:off x="15843757" y="5111188"/>
            <a:ext cx="1179459" cy="638382"/>
          </a:xfrm>
          <a:custGeom>
            <a:avLst/>
            <a:gdLst/>
            <a:ahLst/>
            <a:cxnLst/>
            <a:rect l="l" t="t" r="r" b="b"/>
            <a:pathLst>
              <a:path w="1179459" h="638382">
                <a:moveTo>
                  <a:pt x="0" y="638382"/>
                </a:moveTo>
                <a:lnTo>
                  <a:pt x="1179459" y="638382"/>
                </a:lnTo>
                <a:lnTo>
                  <a:pt x="1179459" y="0"/>
                </a:lnTo>
                <a:lnTo>
                  <a:pt x="0" y="0"/>
                </a:lnTo>
                <a:lnTo>
                  <a:pt x="0" y="63838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4" name="Freeform 14"/>
          <p:cNvSpPr/>
          <p:nvPr/>
        </p:nvSpPr>
        <p:spPr>
          <a:xfrm rot="5400000" flipV="1">
            <a:off x="1055234" y="3556299"/>
            <a:ext cx="1179459" cy="638382"/>
          </a:xfrm>
          <a:custGeom>
            <a:avLst/>
            <a:gdLst/>
            <a:ahLst/>
            <a:cxnLst/>
            <a:rect l="l" t="t" r="r" b="b"/>
            <a:pathLst>
              <a:path w="1179459" h="638382">
                <a:moveTo>
                  <a:pt x="0" y="638382"/>
                </a:moveTo>
                <a:lnTo>
                  <a:pt x="1179459" y="638382"/>
                </a:lnTo>
                <a:lnTo>
                  <a:pt x="1179459" y="0"/>
                </a:lnTo>
                <a:lnTo>
                  <a:pt x="0" y="0"/>
                </a:lnTo>
                <a:lnTo>
                  <a:pt x="0" y="638382"/>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 name="Group 15"/>
          <p:cNvGrpSpPr/>
          <p:nvPr/>
        </p:nvGrpSpPr>
        <p:grpSpPr>
          <a:xfrm>
            <a:off x="5207730" y="8030764"/>
            <a:ext cx="11169439" cy="1227536"/>
            <a:chOff x="0" y="0"/>
            <a:chExt cx="4496228" cy="494141"/>
          </a:xfrm>
        </p:grpSpPr>
        <p:sp>
          <p:nvSpPr>
            <p:cNvPr id="16" name="Freeform 16"/>
            <p:cNvSpPr/>
            <p:nvPr/>
          </p:nvSpPr>
          <p:spPr>
            <a:xfrm>
              <a:off x="0" y="0"/>
              <a:ext cx="4496228" cy="494141"/>
            </a:xfrm>
            <a:custGeom>
              <a:avLst/>
              <a:gdLst/>
              <a:ahLst/>
              <a:cxnLst/>
              <a:rect l="l" t="t" r="r" b="b"/>
              <a:pathLst>
                <a:path w="4496228" h="494141">
                  <a:moveTo>
                    <a:pt x="11090" y="0"/>
                  </a:moveTo>
                  <a:lnTo>
                    <a:pt x="4485138" y="0"/>
                  </a:lnTo>
                  <a:cubicBezTo>
                    <a:pt x="4491263" y="0"/>
                    <a:pt x="4496228" y="4965"/>
                    <a:pt x="4496228" y="11090"/>
                  </a:cubicBezTo>
                  <a:lnTo>
                    <a:pt x="4496228" y="483051"/>
                  </a:lnTo>
                  <a:cubicBezTo>
                    <a:pt x="4496228" y="485992"/>
                    <a:pt x="4495060" y="488813"/>
                    <a:pt x="4492980" y="490893"/>
                  </a:cubicBezTo>
                  <a:cubicBezTo>
                    <a:pt x="4490900" y="492973"/>
                    <a:pt x="4488080" y="494141"/>
                    <a:pt x="4485138" y="494141"/>
                  </a:cubicBezTo>
                  <a:lnTo>
                    <a:pt x="11090" y="494141"/>
                  </a:lnTo>
                  <a:cubicBezTo>
                    <a:pt x="8149" y="494141"/>
                    <a:pt x="5328" y="492973"/>
                    <a:pt x="3248" y="490893"/>
                  </a:cubicBezTo>
                  <a:cubicBezTo>
                    <a:pt x="1168" y="488813"/>
                    <a:pt x="0" y="485992"/>
                    <a:pt x="0" y="483051"/>
                  </a:cubicBezTo>
                  <a:lnTo>
                    <a:pt x="0" y="11090"/>
                  </a:lnTo>
                  <a:cubicBezTo>
                    <a:pt x="0" y="8149"/>
                    <a:pt x="1168" y="5328"/>
                    <a:pt x="3248" y="3248"/>
                  </a:cubicBezTo>
                  <a:cubicBezTo>
                    <a:pt x="5328" y="1168"/>
                    <a:pt x="8149" y="0"/>
                    <a:pt x="11090" y="0"/>
                  </a:cubicBezTo>
                  <a:close/>
                </a:path>
              </a:pathLst>
            </a:custGeom>
            <a:gradFill rotWithShape="1">
              <a:gsLst>
                <a:gs pos="0">
                  <a:srgbClr val="FFFFFF">
                    <a:alpha val="100000"/>
                  </a:srgbClr>
                </a:gs>
                <a:gs pos="100000">
                  <a:srgbClr val="FFFFFF">
                    <a:alpha val="100000"/>
                  </a:srgbClr>
                </a:gs>
              </a:gsLst>
              <a:path path="circle">
                <a:fillToRect l="50000" t="50000" r="50000" b="50000"/>
              </a:path>
            </a:gradFill>
          </p:spPr>
        </p:sp>
        <p:sp>
          <p:nvSpPr>
            <p:cNvPr id="17" name="TextBox 17"/>
            <p:cNvSpPr txBox="1"/>
            <p:nvPr/>
          </p:nvSpPr>
          <p:spPr>
            <a:xfrm>
              <a:off x="0" y="-19050"/>
              <a:ext cx="4496228" cy="513191"/>
            </a:xfrm>
            <a:prstGeom prst="rect">
              <a:avLst/>
            </a:prstGeom>
          </p:spPr>
          <p:txBody>
            <a:bodyPr lIns="43061" tIns="43061" rIns="43061" bIns="43061" rtlCol="0" anchor="ctr"/>
            <a:lstStyle/>
            <a:p>
              <a:pPr algn="ctr">
                <a:lnSpc>
                  <a:spcPts val="2340"/>
                </a:lnSpc>
              </a:pPr>
              <a:endParaRPr/>
            </a:p>
          </p:txBody>
        </p:sp>
      </p:grpSp>
      <p:sp>
        <p:nvSpPr>
          <p:cNvPr id="18" name="Freeform 18"/>
          <p:cNvSpPr/>
          <p:nvPr/>
        </p:nvSpPr>
        <p:spPr>
          <a:xfrm rot="-5400000" flipV="1">
            <a:off x="15843757" y="8325341"/>
            <a:ext cx="1179459" cy="638382"/>
          </a:xfrm>
          <a:custGeom>
            <a:avLst/>
            <a:gdLst/>
            <a:ahLst/>
            <a:cxnLst/>
            <a:rect l="l" t="t" r="r" b="b"/>
            <a:pathLst>
              <a:path w="1179459" h="638382">
                <a:moveTo>
                  <a:pt x="0" y="638382"/>
                </a:moveTo>
                <a:lnTo>
                  <a:pt x="1179459" y="638382"/>
                </a:lnTo>
                <a:lnTo>
                  <a:pt x="1179459" y="0"/>
                </a:lnTo>
                <a:lnTo>
                  <a:pt x="0" y="0"/>
                </a:lnTo>
                <a:lnTo>
                  <a:pt x="0" y="638382"/>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5400000" flipV="1">
            <a:off x="1055234" y="6742303"/>
            <a:ext cx="1179459" cy="638382"/>
          </a:xfrm>
          <a:custGeom>
            <a:avLst/>
            <a:gdLst/>
            <a:ahLst/>
            <a:cxnLst/>
            <a:rect l="l" t="t" r="r" b="b"/>
            <a:pathLst>
              <a:path w="1179459" h="638382">
                <a:moveTo>
                  <a:pt x="0" y="638382"/>
                </a:moveTo>
                <a:lnTo>
                  <a:pt x="1179459" y="638382"/>
                </a:lnTo>
                <a:lnTo>
                  <a:pt x="1179459" y="0"/>
                </a:lnTo>
                <a:lnTo>
                  <a:pt x="0" y="0"/>
                </a:lnTo>
                <a:lnTo>
                  <a:pt x="0" y="638382"/>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1538353" y="3751037"/>
            <a:ext cx="213220" cy="213220"/>
          </a:xfrm>
          <a:custGeom>
            <a:avLst/>
            <a:gdLst/>
            <a:ahLst/>
            <a:cxnLst/>
            <a:rect l="l" t="t" r="r" b="b"/>
            <a:pathLst>
              <a:path w="213220" h="213220">
                <a:moveTo>
                  <a:pt x="0" y="0"/>
                </a:moveTo>
                <a:lnTo>
                  <a:pt x="213220" y="0"/>
                </a:lnTo>
                <a:lnTo>
                  <a:pt x="213220" y="213220"/>
                </a:lnTo>
                <a:lnTo>
                  <a:pt x="0" y="2132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1538353" y="6954884"/>
            <a:ext cx="213220" cy="213220"/>
          </a:xfrm>
          <a:custGeom>
            <a:avLst/>
            <a:gdLst/>
            <a:ahLst/>
            <a:cxnLst/>
            <a:rect l="l" t="t" r="r" b="b"/>
            <a:pathLst>
              <a:path w="213220" h="213220">
                <a:moveTo>
                  <a:pt x="0" y="0"/>
                </a:moveTo>
                <a:lnTo>
                  <a:pt x="213220" y="0"/>
                </a:lnTo>
                <a:lnTo>
                  <a:pt x="213220" y="213220"/>
                </a:lnTo>
                <a:lnTo>
                  <a:pt x="0" y="2132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16307827" y="5314244"/>
            <a:ext cx="213220" cy="213220"/>
          </a:xfrm>
          <a:custGeom>
            <a:avLst/>
            <a:gdLst/>
            <a:ahLst/>
            <a:cxnLst/>
            <a:rect l="l" t="t" r="r" b="b"/>
            <a:pathLst>
              <a:path w="213220" h="213220">
                <a:moveTo>
                  <a:pt x="0" y="0"/>
                </a:moveTo>
                <a:lnTo>
                  <a:pt x="213220" y="0"/>
                </a:lnTo>
                <a:lnTo>
                  <a:pt x="213220" y="213219"/>
                </a:lnTo>
                <a:lnTo>
                  <a:pt x="0" y="2132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3" name="Freeform 23"/>
          <p:cNvSpPr/>
          <p:nvPr/>
        </p:nvSpPr>
        <p:spPr>
          <a:xfrm>
            <a:off x="16307827" y="8528397"/>
            <a:ext cx="213220" cy="213220"/>
          </a:xfrm>
          <a:custGeom>
            <a:avLst/>
            <a:gdLst/>
            <a:ahLst/>
            <a:cxnLst/>
            <a:rect l="l" t="t" r="r" b="b"/>
            <a:pathLst>
              <a:path w="213220" h="213220">
                <a:moveTo>
                  <a:pt x="0" y="0"/>
                </a:moveTo>
                <a:lnTo>
                  <a:pt x="213220" y="0"/>
                </a:lnTo>
                <a:lnTo>
                  <a:pt x="213220" y="213220"/>
                </a:lnTo>
                <a:lnTo>
                  <a:pt x="0" y="2132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TextBox 24"/>
          <p:cNvSpPr txBox="1"/>
          <p:nvPr/>
        </p:nvSpPr>
        <p:spPr>
          <a:xfrm>
            <a:off x="381000" y="1247857"/>
            <a:ext cx="18060520" cy="1196290"/>
          </a:xfrm>
          <a:prstGeom prst="rect">
            <a:avLst/>
          </a:prstGeom>
        </p:spPr>
        <p:txBody>
          <a:bodyPr lIns="0" tIns="0" rIns="0" bIns="0" rtlCol="0" anchor="t">
            <a:spAutoFit/>
          </a:bodyPr>
          <a:lstStyle/>
          <a:p>
            <a:pPr algn="ctr">
              <a:lnSpc>
                <a:spcPts val="10219"/>
              </a:lnSpc>
              <a:spcBef>
                <a:spcPct val="0"/>
              </a:spcBef>
            </a:pPr>
            <a:r>
              <a:rPr lang="en-US" sz="7299" b="1" dirty="0">
                <a:solidFill>
                  <a:srgbClr val="E4FFF9"/>
                </a:solidFill>
                <a:latin typeface="Open Sauce Bold"/>
                <a:ea typeface="Open Sauce Bold"/>
                <a:cs typeface="Open Sauce Bold"/>
                <a:sym typeface="Open Sauce Bold"/>
              </a:rPr>
              <a:t>ONGOING MITIGATIONS</a:t>
            </a:r>
          </a:p>
        </p:txBody>
      </p:sp>
      <p:sp>
        <p:nvSpPr>
          <p:cNvPr id="25" name="TextBox 25"/>
          <p:cNvSpPr txBox="1"/>
          <p:nvPr/>
        </p:nvSpPr>
        <p:spPr>
          <a:xfrm>
            <a:off x="2345176" y="3590947"/>
            <a:ext cx="8675951" cy="533400"/>
          </a:xfrm>
          <a:prstGeom prst="rect">
            <a:avLst/>
          </a:prstGeom>
        </p:spPr>
        <p:txBody>
          <a:bodyPr lIns="0" tIns="0" rIns="0" bIns="0" rtlCol="0" anchor="t">
            <a:spAutoFit/>
          </a:bodyPr>
          <a:lstStyle/>
          <a:p>
            <a:pPr algn="ctr">
              <a:lnSpc>
                <a:spcPts val="4200"/>
              </a:lnSpc>
            </a:pPr>
            <a:r>
              <a:rPr lang="en-US" sz="3500" i="1">
                <a:solidFill>
                  <a:srgbClr val="000000"/>
                </a:solidFill>
                <a:latin typeface="Open Sauce Italics"/>
                <a:ea typeface="Open Sauce Italics"/>
                <a:cs typeface="Open Sauce Italics"/>
                <a:sym typeface="Open Sauce Italics"/>
              </a:rPr>
              <a:t>Increasing Vocational Training Programs </a:t>
            </a:r>
          </a:p>
        </p:txBody>
      </p:sp>
      <p:sp>
        <p:nvSpPr>
          <p:cNvPr id="26" name="TextBox 26"/>
          <p:cNvSpPr txBox="1"/>
          <p:nvPr/>
        </p:nvSpPr>
        <p:spPr>
          <a:xfrm>
            <a:off x="6327246" y="5143500"/>
            <a:ext cx="8930408" cy="533400"/>
          </a:xfrm>
          <a:prstGeom prst="rect">
            <a:avLst/>
          </a:prstGeom>
        </p:spPr>
        <p:txBody>
          <a:bodyPr lIns="0" tIns="0" rIns="0" bIns="0" rtlCol="0" anchor="t">
            <a:spAutoFit/>
          </a:bodyPr>
          <a:lstStyle/>
          <a:p>
            <a:pPr algn="ctr">
              <a:lnSpc>
                <a:spcPts val="4200"/>
              </a:lnSpc>
            </a:pPr>
            <a:r>
              <a:rPr lang="en-US" sz="3500" i="1">
                <a:solidFill>
                  <a:srgbClr val="000000"/>
                </a:solidFill>
                <a:latin typeface="Open Sauce Italics"/>
                <a:ea typeface="Open Sauce Italics"/>
                <a:cs typeface="Open Sauce Italics"/>
                <a:sym typeface="Open Sauce Italics"/>
              </a:rPr>
              <a:t>Strengthening Public-Private Partnerships </a:t>
            </a:r>
          </a:p>
        </p:txBody>
      </p:sp>
      <p:sp>
        <p:nvSpPr>
          <p:cNvPr id="27" name="TextBox 27"/>
          <p:cNvSpPr txBox="1"/>
          <p:nvPr/>
        </p:nvSpPr>
        <p:spPr>
          <a:xfrm>
            <a:off x="2131716" y="6772718"/>
            <a:ext cx="9121921" cy="504825"/>
          </a:xfrm>
          <a:prstGeom prst="rect">
            <a:avLst/>
          </a:prstGeom>
        </p:spPr>
        <p:txBody>
          <a:bodyPr lIns="0" tIns="0" rIns="0" bIns="0" rtlCol="0" anchor="t">
            <a:spAutoFit/>
          </a:bodyPr>
          <a:lstStyle/>
          <a:p>
            <a:pPr algn="ctr">
              <a:lnSpc>
                <a:spcPts val="3937"/>
              </a:lnSpc>
            </a:pPr>
            <a:r>
              <a:rPr lang="en-US" sz="3281" i="1" dirty="0">
                <a:solidFill>
                  <a:srgbClr val="000000"/>
                </a:solidFill>
                <a:latin typeface="Open Sauce Italics"/>
                <a:ea typeface="Open Sauce Italics"/>
                <a:cs typeface="Open Sauce Italics"/>
                <a:sym typeface="Open Sauce Italics"/>
              </a:rPr>
              <a:t>Encouraging Reskilling &amp; Upskilling Initiatives </a:t>
            </a:r>
          </a:p>
        </p:txBody>
      </p:sp>
      <p:sp>
        <p:nvSpPr>
          <p:cNvPr id="28" name="TextBox 28"/>
          <p:cNvSpPr txBox="1"/>
          <p:nvPr/>
        </p:nvSpPr>
        <p:spPr>
          <a:xfrm>
            <a:off x="5167665" y="8363328"/>
            <a:ext cx="11217194" cy="504825"/>
          </a:xfrm>
          <a:prstGeom prst="rect">
            <a:avLst/>
          </a:prstGeom>
        </p:spPr>
        <p:txBody>
          <a:bodyPr lIns="0" tIns="0" rIns="0" bIns="0" rtlCol="0" anchor="t">
            <a:spAutoFit/>
          </a:bodyPr>
          <a:lstStyle/>
          <a:p>
            <a:pPr algn="ctr">
              <a:lnSpc>
                <a:spcPts val="3937"/>
              </a:lnSpc>
            </a:pPr>
            <a:r>
              <a:rPr lang="en-US" sz="3281" i="1">
                <a:solidFill>
                  <a:srgbClr val="000000"/>
                </a:solidFill>
                <a:latin typeface="Open Sauce Italics"/>
                <a:ea typeface="Open Sauce Italics"/>
                <a:cs typeface="Open Sauce Italics"/>
                <a:sym typeface="Open Sauce Italics"/>
              </a:rPr>
              <a:t>Providing Scholarships for Education in Key Sectors </a:t>
            </a:r>
          </a:p>
        </p:txBody>
      </p:sp>
      <p:sp>
        <p:nvSpPr>
          <p:cNvPr id="29" name="TextBox 29"/>
          <p:cNvSpPr txBox="1"/>
          <p:nvPr/>
        </p:nvSpPr>
        <p:spPr>
          <a:xfrm>
            <a:off x="6986795" y="9811827"/>
            <a:ext cx="4314409" cy="266700"/>
          </a:xfrm>
          <a:prstGeom prst="rect">
            <a:avLst/>
          </a:prstGeom>
        </p:spPr>
        <p:txBody>
          <a:bodyPr lIns="0" tIns="0" rIns="0" bIns="0" rtlCol="0" anchor="t">
            <a:spAutoFit/>
          </a:bodyPr>
          <a:lstStyle/>
          <a:p>
            <a:pPr algn="ctr">
              <a:lnSpc>
                <a:spcPts val="2100"/>
              </a:lnSpc>
              <a:spcBef>
                <a:spcPct val="0"/>
              </a:spcBef>
            </a:pPr>
            <a:r>
              <a:rPr lang="en-US" sz="1500" dirty="0">
                <a:solidFill>
                  <a:srgbClr val="FFFFFF">
                    <a:alpha val="40000"/>
                  </a:srgbClr>
                </a:solidFill>
                <a:latin typeface="Helvetica Now Display"/>
                <a:ea typeface="Helvetica Now Display"/>
                <a:cs typeface="Helvetica Now Display"/>
                <a:sym typeface="Helvetica Now Display"/>
              </a:rPr>
              <a:t>© OIC Labour Centre. All rights reserved.</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par>
                                <p:cTn id="47" presetID="10"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1991</TotalTime>
  <Words>1006</Words>
  <Application>Microsoft Macintosh PowerPoint</Application>
  <PresentationFormat>Custom</PresentationFormat>
  <Paragraphs>145</Paragraphs>
  <Slides>17</Slides>
  <Notes>5</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17</vt:i4>
      </vt:variant>
    </vt:vector>
  </HeadingPairs>
  <TitlesOfParts>
    <vt:vector size="37" baseType="lpstr">
      <vt:lpstr>Canva Sans</vt:lpstr>
      <vt:lpstr>Open Sauce</vt:lpstr>
      <vt:lpstr>Aileron Bold</vt:lpstr>
      <vt:lpstr>League Spartan</vt:lpstr>
      <vt:lpstr>Poppins Semi-Bold</vt:lpstr>
      <vt:lpstr>Open Sauce Light</vt:lpstr>
      <vt:lpstr>Open Sauce Semi-Bold</vt:lpstr>
      <vt:lpstr>Open Sauce Heavy</vt:lpstr>
      <vt:lpstr>Open Sauce Medium Italics</vt:lpstr>
      <vt:lpstr>Poppins</vt:lpstr>
      <vt:lpstr>Open Sauce Bold Italics</vt:lpstr>
      <vt:lpstr>Helvetica Now Display</vt:lpstr>
      <vt:lpstr>Open Sauce Medium</vt:lpstr>
      <vt:lpstr>Open Sauce Italics</vt:lpstr>
      <vt:lpstr>Open Sauce Bold</vt:lpstr>
      <vt:lpstr>Arial</vt:lpstr>
      <vt:lpstr>Helvetica Now Display Italics</vt:lpstr>
      <vt:lpstr>TT Hoves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COMCEC</dc:title>
  <dc:creator>userc</dc:creator>
  <cp:lastModifiedBy>Nurana Mamedova</cp:lastModifiedBy>
  <cp:revision>34</cp:revision>
  <dcterms:created xsi:type="dcterms:W3CDTF">2006-08-16T00:00:00Z</dcterms:created>
  <dcterms:modified xsi:type="dcterms:W3CDTF">2026-04-20T14:12:36Z</dcterms:modified>
  <dc:identifier>DAHGLBb7djg</dc:identifier>
</cp:coreProperties>
</file>