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8" r:id="rId3"/>
    <p:sldId id="259" r:id="rId4"/>
    <p:sldId id="260" r:id="rId5"/>
    <p:sldId id="265" r:id="rId6"/>
    <p:sldId id="276" r:id="rId7"/>
    <p:sldId id="262" r:id="rId8"/>
    <p:sldId id="267" r:id="rId9"/>
    <p:sldId id="268" r:id="rId10"/>
    <p:sldId id="269" r:id="rId11"/>
    <p:sldId id="261" r:id="rId12"/>
    <p:sldId id="271" r:id="rId13"/>
    <p:sldId id="263" r:id="rId14"/>
    <p:sldId id="272" r:id="rId15"/>
    <p:sldId id="274" r:id="rId16"/>
    <p:sldId id="273" r:id="rId17"/>
    <p:sldId id="275" r:id="rId18"/>
    <p:sldId id="277" r:id="rId19"/>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p:cViewPr varScale="1">
        <p:scale>
          <a:sx n="105" d="100"/>
          <a:sy n="10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27CD626F-17EC-4110-A8AA-A5159B60F3BD}" type="datetimeFigureOut">
              <a:rPr lang="en-US" smtClean="0"/>
              <a:t>20-Apr-26</a:t>
            </a:fld>
            <a:endParaRPr lang="en-US"/>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2"/>
            <a:ext cx="7942580" cy="26765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490198B4-52E8-45EC-A5BC-DB84676E5B2F}" type="slidenum">
              <a:rPr lang="en-US" smtClean="0"/>
              <a:t>‹#›</a:t>
            </a:fld>
            <a:endParaRPr lang="en-US"/>
          </a:p>
        </p:txBody>
      </p:sp>
    </p:spTree>
    <p:extLst>
      <p:ext uri="{BB962C8B-B14F-4D97-AF65-F5344CB8AC3E}">
        <p14:creationId xmlns:p14="http://schemas.microsoft.com/office/powerpoint/2010/main" val="330696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2D26094-479E-1D33-3DA7-FB5889BA6C36}"/>
              </a:ext>
            </a:extLst>
          </p:cNvPr>
          <p:cNvGrpSpPr/>
          <p:nvPr userDrawn="1"/>
        </p:nvGrpSpPr>
        <p:grpSpPr>
          <a:xfrm>
            <a:off x="8761437" y="34184"/>
            <a:ext cx="5930071" cy="6258218"/>
            <a:chOff x="1548602" y="-10388746"/>
            <a:chExt cx="22368944" cy="26050327"/>
          </a:xfrm>
        </p:grpSpPr>
        <p:grpSp>
          <p:nvGrpSpPr>
            <p:cNvPr id="14" name="Group 2">
              <a:extLst>
                <a:ext uri="{FF2B5EF4-FFF2-40B4-BE49-F238E27FC236}">
                  <a16:creationId xmlns:a16="http://schemas.microsoft.com/office/drawing/2014/main" id="{76C33F40-09E6-5966-B711-317CB995734F}"/>
                </a:ext>
              </a:extLst>
            </p:cNvPr>
            <p:cNvGrpSpPr/>
            <p:nvPr/>
          </p:nvGrpSpPr>
          <p:grpSpPr>
            <a:xfrm>
              <a:off x="1548602" y="-10388746"/>
              <a:ext cx="18259188" cy="18259188"/>
              <a:chOff x="0" y="0"/>
              <a:chExt cx="812800" cy="812800"/>
            </a:xfrm>
          </p:grpSpPr>
          <p:sp>
            <p:nvSpPr>
              <p:cNvPr id="25" name="Freeform 3">
                <a:extLst>
                  <a:ext uri="{FF2B5EF4-FFF2-40B4-BE49-F238E27FC236}">
                    <a16:creationId xmlns:a16="http://schemas.microsoft.com/office/drawing/2014/main" id="{8B3A5D99-92CD-53AF-D21E-3A3E773007DD}"/>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5B47AD">
                      <a:alpha val="9000"/>
                    </a:srgbClr>
                  </a:gs>
                  <a:gs pos="100000">
                    <a:srgbClr val="DC05F8">
                      <a:alpha val="9000"/>
                    </a:srgbClr>
                  </a:gs>
                </a:gsLst>
                <a:lin ang="0"/>
              </a:gradFill>
            </p:spPr>
          </p:sp>
          <p:sp>
            <p:nvSpPr>
              <p:cNvPr id="26" name="TextBox 4">
                <a:extLst>
                  <a:ext uri="{FF2B5EF4-FFF2-40B4-BE49-F238E27FC236}">
                    <a16:creationId xmlns:a16="http://schemas.microsoft.com/office/drawing/2014/main" id="{CEBC94A4-DF20-0AB0-AE5B-8BDF6388F34B}"/>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5">
              <a:extLst>
                <a:ext uri="{FF2B5EF4-FFF2-40B4-BE49-F238E27FC236}">
                  <a16:creationId xmlns:a16="http://schemas.microsoft.com/office/drawing/2014/main" id="{B2C851BE-E1E9-33C2-00A1-1808F5A1DAF9}"/>
                </a:ext>
              </a:extLst>
            </p:cNvPr>
            <p:cNvGrpSpPr/>
            <p:nvPr/>
          </p:nvGrpSpPr>
          <p:grpSpPr>
            <a:xfrm>
              <a:off x="7647943" y="-7504500"/>
              <a:ext cx="15008999" cy="15008999"/>
              <a:chOff x="0" y="0"/>
              <a:chExt cx="812800" cy="812800"/>
            </a:xfrm>
          </p:grpSpPr>
          <p:sp>
            <p:nvSpPr>
              <p:cNvPr id="23" name="Freeform 6">
                <a:extLst>
                  <a:ext uri="{FF2B5EF4-FFF2-40B4-BE49-F238E27FC236}">
                    <a16:creationId xmlns:a16="http://schemas.microsoft.com/office/drawing/2014/main" id="{BCC39A58-F1FF-0D4D-415F-CD38F528B59B}"/>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5B47AD">
                      <a:alpha val="27000"/>
                    </a:srgbClr>
                  </a:gs>
                  <a:gs pos="100000">
                    <a:srgbClr val="DC05F8">
                      <a:alpha val="27000"/>
                    </a:srgbClr>
                  </a:gs>
                </a:gsLst>
                <a:lin ang="0"/>
              </a:gradFill>
            </p:spPr>
          </p:sp>
          <p:sp>
            <p:nvSpPr>
              <p:cNvPr id="24" name="TextBox 7">
                <a:extLst>
                  <a:ext uri="{FF2B5EF4-FFF2-40B4-BE49-F238E27FC236}">
                    <a16:creationId xmlns:a16="http://schemas.microsoft.com/office/drawing/2014/main" id="{C6DA0453-9754-4071-C8AC-2CCE2B05B31C}"/>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6">
              <a:extLst>
                <a:ext uri="{FF2B5EF4-FFF2-40B4-BE49-F238E27FC236}">
                  <a16:creationId xmlns:a16="http://schemas.microsoft.com/office/drawing/2014/main" id="{DBAC3FDE-7B3D-BCED-260D-3C9A3F23BE38}"/>
                </a:ext>
              </a:extLst>
            </p:cNvPr>
            <p:cNvGrpSpPr/>
            <p:nvPr/>
          </p:nvGrpSpPr>
          <p:grpSpPr>
            <a:xfrm rot="-2700000">
              <a:off x="7880733" y="4211408"/>
              <a:ext cx="16036813" cy="8682380"/>
              <a:chOff x="0" y="0"/>
              <a:chExt cx="4223687" cy="2286717"/>
            </a:xfrm>
          </p:grpSpPr>
          <p:sp>
            <p:nvSpPr>
              <p:cNvPr id="21" name="Freeform 9">
                <a:extLst>
                  <a:ext uri="{FF2B5EF4-FFF2-40B4-BE49-F238E27FC236}">
                    <a16:creationId xmlns:a16="http://schemas.microsoft.com/office/drawing/2014/main" id="{EB660059-C3F0-0FCD-8D75-8596D558DF4C}"/>
                  </a:ext>
                </a:extLst>
              </p:cNvPr>
              <p:cNvSpPr/>
              <p:nvPr/>
            </p:nvSpPr>
            <p:spPr>
              <a:xfrm>
                <a:off x="0" y="0"/>
                <a:ext cx="4223687" cy="2286717"/>
              </a:xfrm>
              <a:custGeom>
                <a:avLst/>
                <a:gdLst/>
                <a:ahLst/>
                <a:cxnLst/>
                <a:rect l="l" t="t" r="r" b="b"/>
                <a:pathLst>
                  <a:path w="4223687" h="2286717">
                    <a:moveTo>
                      <a:pt x="0" y="0"/>
                    </a:moveTo>
                    <a:lnTo>
                      <a:pt x="4223687" y="0"/>
                    </a:lnTo>
                    <a:lnTo>
                      <a:pt x="4223687" y="2286717"/>
                    </a:lnTo>
                    <a:lnTo>
                      <a:pt x="0" y="2286717"/>
                    </a:lnTo>
                    <a:close/>
                  </a:path>
                </a:pathLst>
              </a:custGeom>
              <a:gradFill rotWithShape="1">
                <a:gsLst>
                  <a:gs pos="0">
                    <a:srgbClr val="5B47AD">
                      <a:alpha val="100000"/>
                    </a:srgbClr>
                  </a:gs>
                  <a:gs pos="100000">
                    <a:srgbClr val="630081">
                      <a:alpha val="100000"/>
                    </a:srgbClr>
                  </a:gs>
                </a:gsLst>
                <a:lin ang="0"/>
              </a:gradFill>
            </p:spPr>
          </p:sp>
          <p:sp>
            <p:nvSpPr>
              <p:cNvPr id="22" name="TextBox 10">
                <a:extLst>
                  <a:ext uri="{FF2B5EF4-FFF2-40B4-BE49-F238E27FC236}">
                    <a16:creationId xmlns:a16="http://schemas.microsoft.com/office/drawing/2014/main" id="{43228474-E38F-6EE9-15F3-1DFFF3128BA8}"/>
                  </a:ext>
                </a:extLst>
              </p:cNvPr>
              <p:cNvSpPr txBox="1"/>
              <p:nvPr/>
            </p:nvSpPr>
            <p:spPr>
              <a:xfrm>
                <a:off x="0" y="-57150"/>
                <a:ext cx="4223687" cy="2343867"/>
              </a:xfrm>
              <a:prstGeom prst="rect">
                <a:avLst/>
              </a:prstGeom>
            </p:spPr>
            <p:txBody>
              <a:bodyPr lIns="50800" tIns="50800" rIns="50800" bIns="50800" rtlCol="0" anchor="ctr"/>
              <a:lstStyle/>
              <a:p>
                <a:pPr algn="ctr">
                  <a:lnSpc>
                    <a:spcPts val="2659"/>
                  </a:lnSpc>
                </a:pPr>
                <a:endParaRPr/>
              </a:p>
            </p:txBody>
          </p:sp>
        </p:grpSp>
        <p:grpSp>
          <p:nvGrpSpPr>
            <p:cNvPr id="18" name="Group 11">
              <a:extLst>
                <a:ext uri="{FF2B5EF4-FFF2-40B4-BE49-F238E27FC236}">
                  <a16:creationId xmlns:a16="http://schemas.microsoft.com/office/drawing/2014/main" id="{3C9820C3-DB6E-6192-3758-4A333187BCB2}"/>
                </a:ext>
              </a:extLst>
            </p:cNvPr>
            <p:cNvGrpSpPr/>
            <p:nvPr/>
          </p:nvGrpSpPr>
          <p:grpSpPr>
            <a:xfrm>
              <a:off x="11413437" y="3658028"/>
              <a:ext cx="10749162" cy="12003553"/>
              <a:chOff x="0" y="-94851"/>
              <a:chExt cx="812800" cy="907651"/>
            </a:xfrm>
          </p:grpSpPr>
          <p:sp>
            <p:nvSpPr>
              <p:cNvPr id="19" name="Freeform 12">
                <a:extLst>
                  <a:ext uri="{FF2B5EF4-FFF2-40B4-BE49-F238E27FC236}">
                    <a16:creationId xmlns:a16="http://schemas.microsoft.com/office/drawing/2014/main" id="{BD0F32B4-A746-CB5D-5FFD-A9AC646C6A54}"/>
                  </a:ext>
                </a:extLst>
              </p:cNvPr>
              <p:cNvSpPr/>
              <p:nvPr/>
            </p:nvSpPr>
            <p:spPr>
              <a:xfrm>
                <a:off x="0" y="-94851"/>
                <a:ext cx="812800" cy="907651"/>
              </a:xfrm>
              <a:custGeom>
                <a:avLst/>
                <a:gdLst/>
                <a:ahLst/>
                <a:cxnLst/>
                <a:rect l="l" t="t" r="r" b="b"/>
                <a:pathLst>
                  <a:path w="812800" h="812800">
                    <a:moveTo>
                      <a:pt x="406400" y="0"/>
                    </a:moveTo>
                    <a:lnTo>
                      <a:pt x="812800" y="406400"/>
                    </a:lnTo>
                    <a:lnTo>
                      <a:pt x="406400" y="812800"/>
                    </a:lnTo>
                    <a:lnTo>
                      <a:pt x="0" y="406400"/>
                    </a:lnTo>
                    <a:lnTo>
                      <a:pt x="406400" y="0"/>
                    </a:lnTo>
                    <a:close/>
                  </a:path>
                </a:pathLst>
              </a:custGeom>
              <a:ln w="752475" cap="sq">
                <a:gradFill>
                  <a:gsLst>
                    <a:gs pos="0">
                      <a:srgbClr val="2CB6EA">
                        <a:alpha val="100000"/>
                      </a:srgbClr>
                    </a:gs>
                    <a:gs pos="100000">
                      <a:srgbClr val="C372EC">
                        <a:alpha val="100000"/>
                      </a:srgbClr>
                    </a:gs>
                  </a:gsLst>
                  <a:lin ang="2700000"/>
                </a:gradFill>
                <a:prstDash val="solid"/>
                <a:miter/>
              </a:ln>
            </p:spPr>
          </p:sp>
          <p:sp>
            <p:nvSpPr>
              <p:cNvPr id="20" name="TextBox 13">
                <a:extLst>
                  <a:ext uri="{FF2B5EF4-FFF2-40B4-BE49-F238E27FC236}">
                    <a16:creationId xmlns:a16="http://schemas.microsoft.com/office/drawing/2014/main" id="{0715879A-A199-16CF-34AC-F8CB4BA6B834}"/>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8" name="Group 7">
            <a:extLst>
              <a:ext uri="{FF2B5EF4-FFF2-40B4-BE49-F238E27FC236}">
                <a16:creationId xmlns:a16="http://schemas.microsoft.com/office/drawing/2014/main" id="{37C93EE9-B38E-175A-F185-FA0441B46D63}"/>
              </a:ext>
            </a:extLst>
          </p:cNvPr>
          <p:cNvGrpSpPr/>
          <p:nvPr userDrawn="1"/>
        </p:nvGrpSpPr>
        <p:grpSpPr>
          <a:xfrm>
            <a:off x="5324031" y="63988"/>
            <a:ext cx="1309492" cy="1336351"/>
            <a:chOff x="5113029" y="45716"/>
            <a:chExt cx="1215656" cy="1237787"/>
          </a:xfrm>
        </p:grpSpPr>
        <p:sp>
          <p:nvSpPr>
            <p:cNvPr id="9" name="Rectangle: Rounded Corners 8">
              <a:extLst>
                <a:ext uri="{FF2B5EF4-FFF2-40B4-BE49-F238E27FC236}">
                  <a16:creationId xmlns:a16="http://schemas.microsoft.com/office/drawing/2014/main" id="{EDFA456B-7BAD-2673-58DA-EE6C740A85A2}"/>
                </a:ext>
              </a:extLst>
            </p:cNvPr>
            <p:cNvSpPr/>
            <p:nvPr/>
          </p:nvSpPr>
          <p:spPr>
            <a:xfrm>
              <a:off x="5113029" y="45716"/>
              <a:ext cx="1215656" cy="1237787"/>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id="{75C793A3-F939-1071-55DE-F5627774D08E}"/>
                </a:ext>
              </a:extLst>
            </p:cNvPr>
            <p:cNvPicPr>
              <a:picLocks noChangeAspect="1"/>
            </p:cNvPicPr>
            <p:nvPr/>
          </p:nvPicPr>
          <p:blipFill>
            <a:blip r:embed="rId2"/>
            <a:stretch>
              <a:fillRect/>
            </a:stretch>
          </p:blipFill>
          <p:spPr>
            <a:xfrm>
              <a:off x="5237569" y="129211"/>
              <a:ext cx="966576" cy="1035057"/>
            </a:xfrm>
            <a:prstGeom prst="rect">
              <a:avLst/>
            </a:prstGeom>
          </p:spPr>
        </p:pic>
      </p:grpSp>
      <p:sp>
        <p:nvSpPr>
          <p:cNvPr id="15" name="Title 1">
            <a:extLst>
              <a:ext uri="{FF2B5EF4-FFF2-40B4-BE49-F238E27FC236}">
                <a16:creationId xmlns:a16="http://schemas.microsoft.com/office/drawing/2014/main" id="{593FD8C9-CAA6-DC58-6B4F-96C40DD1A86D}"/>
              </a:ext>
            </a:extLst>
          </p:cNvPr>
          <p:cNvSpPr>
            <a:spLocks noGrp="1"/>
          </p:cNvSpPr>
          <p:nvPr>
            <p:ph type="title"/>
          </p:nvPr>
        </p:nvSpPr>
        <p:spPr>
          <a:xfrm>
            <a:off x="1119187" y="1522674"/>
            <a:ext cx="9953627" cy="4611426"/>
          </a:xfrm>
          <a:prstGeom prst="rect">
            <a:avLst/>
          </a:prstGeom>
        </p:spPr>
        <p:txBody>
          <a:bodyPr>
            <a:noAutofit/>
          </a:bodyPr>
          <a:lstStyle>
            <a:lvl1pPr>
              <a:defRPr/>
            </a:lvl1pPr>
          </a:lstStyle>
          <a:p>
            <a:pPr lvl="0" algn="ctr">
              <a:spcBef>
                <a:spcPts val="0"/>
              </a:spcBef>
            </a:pPr>
            <a:endParaRPr lang="en-GB" sz="3200" cap="all" dirty="0">
              <a:solidFill>
                <a:srgbClr val="002060"/>
              </a:solidFill>
              <a:latin typeface="Arial Rounded MT Bold" panose="020F0704030504030204" pitchFamily="34" charset="0"/>
              <a:cs typeface="Arabic Typesetting" panose="03020402040406030203" pitchFamily="66" charset="-78"/>
            </a:endParaRPr>
          </a:p>
        </p:txBody>
      </p:sp>
      <p:sp>
        <p:nvSpPr>
          <p:cNvPr id="6" name="Slide Number Placeholder 5">
            <a:extLst>
              <a:ext uri="{FF2B5EF4-FFF2-40B4-BE49-F238E27FC236}">
                <a16:creationId xmlns:a16="http://schemas.microsoft.com/office/drawing/2014/main" id="{155F9462-129D-245A-9491-0A280ABB3EEB}"/>
              </a:ext>
            </a:extLst>
          </p:cNvPr>
          <p:cNvSpPr>
            <a:spLocks noGrp="1"/>
          </p:cNvSpPr>
          <p:nvPr>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4403607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4C2C45FA-1169-8223-F754-F19D4EFFD609}"/>
              </a:ext>
            </a:extLst>
          </p:cNvPr>
          <p:cNvSpPr/>
          <p:nvPr userDrawn="1"/>
        </p:nvSpPr>
        <p:spPr>
          <a:xfrm flipH="1">
            <a:off x="9263741" y="1614318"/>
            <a:ext cx="4466115" cy="5257659"/>
          </a:xfrm>
          <a:custGeom>
            <a:avLst/>
            <a:gdLst/>
            <a:ahLst/>
            <a:cxnLst/>
            <a:rect l="l" t="t" r="r" b="b"/>
            <a:pathLst>
              <a:path w="6970216" h="8410517">
                <a:moveTo>
                  <a:pt x="6970216" y="0"/>
                </a:moveTo>
                <a:lnTo>
                  <a:pt x="0" y="0"/>
                </a:lnTo>
                <a:lnTo>
                  <a:pt x="0" y="8410517"/>
                </a:lnTo>
                <a:lnTo>
                  <a:pt x="6970216" y="8410517"/>
                </a:lnTo>
                <a:lnTo>
                  <a:pt x="697021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Content Placeholder 2">
            <a:extLst>
              <a:ext uri="{FF2B5EF4-FFF2-40B4-BE49-F238E27FC236}">
                <a16:creationId xmlns:a16="http://schemas.microsoft.com/office/drawing/2014/main" id="{CA32E2A6-90A6-A7DB-9A11-7E7741FF836C}"/>
              </a:ext>
            </a:extLst>
          </p:cNvPr>
          <p:cNvSpPr>
            <a:spLocks noGrp="1"/>
          </p:cNvSpPr>
          <p:nvPr>
            <p:ph idx="1"/>
          </p:nvPr>
        </p:nvSpPr>
        <p:spPr>
          <a:xfrm>
            <a:off x="752481" y="1676400"/>
            <a:ext cx="10599731" cy="4484603"/>
          </a:xfrm>
        </p:spPr>
        <p:txBody>
          <a:bodyPr/>
          <a:lstStyle>
            <a:lvl1pPr>
              <a:defRPr>
                <a:solidFill>
                  <a:schemeClr val="accent1"/>
                </a:solidFill>
                <a:latin typeface="Book Antiqua" panose="02040602050305030304" pitchFamily="18" charset="0"/>
              </a:defRPr>
            </a:lvl1pPr>
            <a:lvl2pPr>
              <a:defRPr>
                <a:solidFill>
                  <a:schemeClr val="accent1"/>
                </a:solidFill>
                <a:latin typeface="Book Antiqua" panose="02040602050305030304" pitchFamily="18" charset="0"/>
              </a:defRPr>
            </a:lvl2pPr>
            <a:lvl3pPr>
              <a:defRPr>
                <a:solidFill>
                  <a:schemeClr val="accent1"/>
                </a:solidFill>
                <a:latin typeface="Book Antiqua" panose="02040602050305030304" pitchFamily="18" charset="0"/>
              </a:defRPr>
            </a:lvl3pPr>
            <a:lvl4pPr>
              <a:defRPr>
                <a:solidFill>
                  <a:schemeClr val="accent1"/>
                </a:solidFill>
                <a:latin typeface="Book Antiqua" panose="02040602050305030304" pitchFamily="18" charset="0"/>
              </a:defRPr>
            </a:lvl4pPr>
            <a:lvl5pPr>
              <a:defRPr>
                <a:solidFill>
                  <a:schemeClr val="accent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0BB6CEBB-029D-4E00-3E4F-45C6800E9EAB}"/>
              </a:ext>
            </a:extLst>
          </p:cNvPr>
          <p:cNvGrpSpPr/>
          <p:nvPr userDrawn="1"/>
        </p:nvGrpSpPr>
        <p:grpSpPr>
          <a:xfrm>
            <a:off x="78591" y="51338"/>
            <a:ext cx="12034820" cy="6109667"/>
            <a:chOff x="78590" y="51336"/>
            <a:chExt cx="12034820" cy="6109667"/>
          </a:xfrm>
        </p:grpSpPr>
        <p:cxnSp>
          <p:nvCxnSpPr>
            <p:cNvPr id="10" name="Straight Connector 9">
              <a:extLst>
                <a:ext uri="{FF2B5EF4-FFF2-40B4-BE49-F238E27FC236}">
                  <a16:creationId xmlns:a16="http://schemas.microsoft.com/office/drawing/2014/main" id="{EBE76D81-5B28-92C5-4C8C-16ECCA63912F}"/>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A711FBA-6057-5665-54FE-7C4EC1E6CF0E}"/>
                </a:ext>
              </a:extLst>
            </p:cNvPr>
            <p:cNvGrpSpPr/>
            <p:nvPr userDrawn="1"/>
          </p:nvGrpSpPr>
          <p:grpSpPr>
            <a:xfrm>
              <a:off x="78590" y="51336"/>
              <a:ext cx="12034820" cy="958314"/>
              <a:chOff x="78590" y="51336"/>
              <a:chExt cx="12034820" cy="958314"/>
            </a:xfrm>
          </p:grpSpPr>
          <p:grpSp>
            <p:nvGrpSpPr>
              <p:cNvPr id="7" name="Group 6">
                <a:extLst>
                  <a:ext uri="{FF2B5EF4-FFF2-40B4-BE49-F238E27FC236}">
                    <a16:creationId xmlns:a16="http://schemas.microsoft.com/office/drawing/2014/main" id="{43BB0E0C-53BB-BFFB-5E73-49A0C46B7573}"/>
                  </a:ext>
                </a:extLst>
              </p:cNvPr>
              <p:cNvGrpSpPr/>
              <p:nvPr userDrawn="1"/>
            </p:nvGrpSpPr>
            <p:grpSpPr>
              <a:xfrm>
                <a:off x="78590" y="51336"/>
                <a:ext cx="944866" cy="958314"/>
                <a:chOff x="5113029" y="-4648"/>
                <a:chExt cx="1215656" cy="1358480"/>
              </a:xfrm>
            </p:grpSpPr>
            <p:sp>
              <p:nvSpPr>
                <p:cNvPr id="8" name="Rectangle: Rounded Corners 7">
                  <a:extLst>
                    <a:ext uri="{FF2B5EF4-FFF2-40B4-BE49-F238E27FC236}">
                      <a16:creationId xmlns:a16="http://schemas.microsoft.com/office/drawing/2014/main" id="{08885142-0264-6C98-6ECF-95B0FDCDE10A}"/>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Picture 8">
                  <a:extLst>
                    <a:ext uri="{FF2B5EF4-FFF2-40B4-BE49-F238E27FC236}">
                      <a16:creationId xmlns:a16="http://schemas.microsoft.com/office/drawing/2014/main" id="{B3693461-387A-C5AC-6859-D4D9132EE7A5}"/>
                    </a:ext>
                  </a:extLst>
                </p:cNvPr>
                <p:cNvPicPr>
                  <a:picLocks noChangeAspect="1"/>
                </p:cNvPicPr>
                <p:nvPr/>
              </p:nvPicPr>
              <p:blipFill>
                <a:blip r:embed="rId4"/>
                <a:stretch>
                  <a:fillRect/>
                </a:stretch>
              </p:blipFill>
              <p:spPr>
                <a:xfrm>
                  <a:off x="5237569" y="129211"/>
                  <a:ext cx="966576" cy="1035057"/>
                </a:xfrm>
                <a:prstGeom prst="rect">
                  <a:avLst/>
                </a:prstGeom>
              </p:spPr>
            </p:pic>
          </p:grpSp>
          <p:sp>
            <p:nvSpPr>
              <p:cNvPr id="14" name="Title 1">
                <a:extLst>
                  <a:ext uri="{FF2B5EF4-FFF2-40B4-BE49-F238E27FC236}">
                    <a16:creationId xmlns:a16="http://schemas.microsoft.com/office/drawing/2014/main" id="{D933A07E-15EB-84F9-D924-122E4662AD00}"/>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15" name="Text Placeholder 2">
            <a:extLst>
              <a:ext uri="{FF2B5EF4-FFF2-40B4-BE49-F238E27FC236}">
                <a16:creationId xmlns:a16="http://schemas.microsoft.com/office/drawing/2014/main" id="{82E711E6-E3CE-3E98-F440-6755D82C5C7A}"/>
              </a:ext>
            </a:extLst>
          </p:cNvPr>
          <p:cNvSpPr>
            <a:spLocks noGrp="1"/>
          </p:cNvSpPr>
          <p:nvPr>
            <p:ph type="body" idx="13"/>
          </p:nvPr>
        </p:nvSpPr>
        <p:spPr>
          <a:xfrm>
            <a:off x="1356049" y="1137047"/>
            <a:ext cx="9996160" cy="411956"/>
          </a:xfrm>
        </p:spPr>
        <p:txBody>
          <a:bodyPr anchor="b"/>
          <a:lstStyle>
            <a:lvl1pPr marL="0" indent="0">
              <a:buNone/>
              <a:defRPr sz="2400" b="1">
                <a:solidFill>
                  <a:schemeClr val="bg1"/>
                </a:solidFill>
                <a:latin typeface="Book Antiqua" panose="0204060205030503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Slide Number Placeholder 5">
            <a:extLst>
              <a:ext uri="{FF2B5EF4-FFF2-40B4-BE49-F238E27FC236}">
                <a16:creationId xmlns:a16="http://schemas.microsoft.com/office/drawing/2014/main" id="{37D09806-B7D3-4B1F-5CFE-3C6AAE81ACC8}"/>
              </a:ext>
            </a:extLst>
          </p:cNvPr>
          <p:cNvSpPr>
            <a:spLocks noGrp="1"/>
          </p:cNvSpPr>
          <p:nvPr>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28892459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4C2C45FA-1169-8223-F754-F19D4EFFD609}"/>
              </a:ext>
            </a:extLst>
          </p:cNvPr>
          <p:cNvSpPr/>
          <p:nvPr userDrawn="1"/>
        </p:nvSpPr>
        <p:spPr>
          <a:xfrm flipH="1">
            <a:off x="9263741" y="1614318"/>
            <a:ext cx="4466115" cy="5257659"/>
          </a:xfrm>
          <a:custGeom>
            <a:avLst/>
            <a:gdLst/>
            <a:ahLst/>
            <a:cxnLst/>
            <a:rect l="l" t="t" r="r" b="b"/>
            <a:pathLst>
              <a:path w="6970216" h="8410517">
                <a:moveTo>
                  <a:pt x="6970216" y="0"/>
                </a:moveTo>
                <a:lnTo>
                  <a:pt x="0" y="0"/>
                </a:lnTo>
                <a:lnTo>
                  <a:pt x="0" y="8410517"/>
                </a:lnTo>
                <a:lnTo>
                  <a:pt x="6970216" y="8410517"/>
                </a:lnTo>
                <a:lnTo>
                  <a:pt x="6970216"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1">
            <a:extLst>
              <a:ext uri="{FF2B5EF4-FFF2-40B4-BE49-F238E27FC236}">
                <a16:creationId xmlns:a16="http://schemas.microsoft.com/office/drawing/2014/main" id="{0BB6CEBB-029D-4E00-3E4F-45C6800E9EAB}"/>
              </a:ext>
            </a:extLst>
          </p:cNvPr>
          <p:cNvGrpSpPr/>
          <p:nvPr userDrawn="1"/>
        </p:nvGrpSpPr>
        <p:grpSpPr>
          <a:xfrm>
            <a:off x="78591" y="51338"/>
            <a:ext cx="12034820" cy="6109667"/>
            <a:chOff x="78590" y="51336"/>
            <a:chExt cx="12034820" cy="6109667"/>
          </a:xfrm>
        </p:grpSpPr>
        <p:cxnSp>
          <p:nvCxnSpPr>
            <p:cNvPr id="10" name="Straight Connector 9">
              <a:extLst>
                <a:ext uri="{FF2B5EF4-FFF2-40B4-BE49-F238E27FC236}">
                  <a16:creationId xmlns:a16="http://schemas.microsoft.com/office/drawing/2014/main" id="{EBE76D81-5B28-92C5-4C8C-16ECCA63912F}"/>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A711FBA-6057-5665-54FE-7C4EC1E6CF0E}"/>
                </a:ext>
              </a:extLst>
            </p:cNvPr>
            <p:cNvGrpSpPr/>
            <p:nvPr userDrawn="1"/>
          </p:nvGrpSpPr>
          <p:grpSpPr>
            <a:xfrm>
              <a:off x="78590" y="51336"/>
              <a:ext cx="12034820" cy="958314"/>
              <a:chOff x="78590" y="51336"/>
              <a:chExt cx="12034820" cy="958314"/>
            </a:xfrm>
          </p:grpSpPr>
          <p:grpSp>
            <p:nvGrpSpPr>
              <p:cNvPr id="7" name="Group 6">
                <a:extLst>
                  <a:ext uri="{FF2B5EF4-FFF2-40B4-BE49-F238E27FC236}">
                    <a16:creationId xmlns:a16="http://schemas.microsoft.com/office/drawing/2014/main" id="{43BB0E0C-53BB-BFFB-5E73-49A0C46B7573}"/>
                  </a:ext>
                </a:extLst>
              </p:cNvPr>
              <p:cNvGrpSpPr/>
              <p:nvPr userDrawn="1"/>
            </p:nvGrpSpPr>
            <p:grpSpPr>
              <a:xfrm>
                <a:off x="78590" y="51336"/>
                <a:ext cx="944866" cy="958314"/>
                <a:chOff x="5113029" y="-4648"/>
                <a:chExt cx="1215656" cy="1358480"/>
              </a:xfrm>
            </p:grpSpPr>
            <p:sp>
              <p:nvSpPr>
                <p:cNvPr id="8" name="Rectangle: Rounded Corners 7">
                  <a:extLst>
                    <a:ext uri="{FF2B5EF4-FFF2-40B4-BE49-F238E27FC236}">
                      <a16:creationId xmlns:a16="http://schemas.microsoft.com/office/drawing/2014/main" id="{08885142-0264-6C98-6ECF-95B0FDCDE10A}"/>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Picture 8">
                  <a:extLst>
                    <a:ext uri="{FF2B5EF4-FFF2-40B4-BE49-F238E27FC236}">
                      <a16:creationId xmlns:a16="http://schemas.microsoft.com/office/drawing/2014/main" id="{B3693461-387A-C5AC-6859-D4D9132EE7A5}"/>
                    </a:ext>
                  </a:extLst>
                </p:cNvPr>
                <p:cNvPicPr>
                  <a:picLocks noChangeAspect="1"/>
                </p:cNvPicPr>
                <p:nvPr/>
              </p:nvPicPr>
              <p:blipFill>
                <a:blip r:embed="rId4"/>
                <a:stretch>
                  <a:fillRect/>
                </a:stretch>
              </p:blipFill>
              <p:spPr>
                <a:xfrm>
                  <a:off x="5237569" y="129211"/>
                  <a:ext cx="966576" cy="1035057"/>
                </a:xfrm>
                <a:prstGeom prst="rect">
                  <a:avLst/>
                </a:prstGeom>
              </p:spPr>
            </p:pic>
          </p:grpSp>
          <p:sp>
            <p:nvSpPr>
              <p:cNvPr id="14" name="Title 1">
                <a:extLst>
                  <a:ext uri="{FF2B5EF4-FFF2-40B4-BE49-F238E27FC236}">
                    <a16:creationId xmlns:a16="http://schemas.microsoft.com/office/drawing/2014/main" id="{D933A07E-15EB-84F9-D924-122E4662AD00}"/>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15" name="Text Placeholder 2">
            <a:extLst>
              <a:ext uri="{FF2B5EF4-FFF2-40B4-BE49-F238E27FC236}">
                <a16:creationId xmlns:a16="http://schemas.microsoft.com/office/drawing/2014/main" id="{82E711E6-E3CE-3E98-F440-6755D82C5C7A}"/>
              </a:ext>
            </a:extLst>
          </p:cNvPr>
          <p:cNvSpPr>
            <a:spLocks noGrp="1"/>
          </p:cNvSpPr>
          <p:nvPr>
            <p:ph type="body" idx="13"/>
          </p:nvPr>
        </p:nvSpPr>
        <p:spPr>
          <a:xfrm>
            <a:off x="1356049" y="1137047"/>
            <a:ext cx="9996160" cy="411956"/>
          </a:xfrm>
        </p:spPr>
        <p:txBody>
          <a:bodyPr anchor="b"/>
          <a:lstStyle>
            <a:lvl1pPr marL="0" indent="0">
              <a:buNone/>
              <a:defRPr sz="2400" b="1">
                <a:latin typeface="Book Antiqua" panose="0204060205030503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Slide Number Placeholder 5">
            <a:extLst>
              <a:ext uri="{FF2B5EF4-FFF2-40B4-BE49-F238E27FC236}">
                <a16:creationId xmlns:a16="http://schemas.microsoft.com/office/drawing/2014/main" id="{37D09806-B7D3-4B1F-5CFE-3C6AAE81ACC8}"/>
              </a:ext>
            </a:extLst>
          </p:cNvPr>
          <p:cNvSpPr>
            <a:spLocks noGrp="1"/>
          </p:cNvSpPr>
          <p:nvPr>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29970834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4C2C45FA-1169-8223-F754-F19D4EFFD609}"/>
              </a:ext>
            </a:extLst>
          </p:cNvPr>
          <p:cNvSpPr/>
          <p:nvPr userDrawn="1"/>
        </p:nvSpPr>
        <p:spPr>
          <a:xfrm flipH="1">
            <a:off x="9263741" y="1614318"/>
            <a:ext cx="4466115" cy="5257659"/>
          </a:xfrm>
          <a:custGeom>
            <a:avLst/>
            <a:gdLst/>
            <a:ahLst/>
            <a:cxnLst/>
            <a:rect l="l" t="t" r="r" b="b"/>
            <a:pathLst>
              <a:path w="6970216" h="8410517">
                <a:moveTo>
                  <a:pt x="6970216" y="0"/>
                </a:moveTo>
                <a:lnTo>
                  <a:pt x="0" y="0"/>
                </a:lnTo>
                <a:lnTo>
                  <a:pt x="0" y="8410517"/>
                </a:lnTo>
                <a:lnTo>
                  <a:pt x="6970216" y="8410517"/>
                </a:lnTo>
                <a:lnTo>
                  <a:pt x="6970216"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1">
            <a:extLst>
              <a:ext uri="{FF2B5EF4-FFF2-40B4-BE49-F238E27FC236}">
                <a16:creationId xmlns:a16="http://schemas.microsoft.com/office/drawing/2014/main" id="{0BB6CEBB-029D-4E00-3E4F-45C6800E9EAB}"/>
              </a:ext>
            </a:extLst>
          </p:cNvPr>
          <p:cNvGrpSpPr/>
          <p:nvPr userDrawn="1"/>
        </p:nvGrpSpPr>
        <p:grpSpPr>
          <a:xfrm>
            <a:off x="78591" y="51338"/>
            <a:ext cx="12034820" cy="6109667"/>
            <a:chOff x="78590" y="51336"/>
            <a:chExt cx="12034820" cy="6109667"/>
          </a:xfrm>
        </p:grpSpPr>
        <p:cxnSp>
          <p:nvCxnSpPr>
            <p:cNvPr id="10" name="Straight Connector 9">
              <a:extLst>
                <a:ext uri="{FF2B5EF4-FFF2-40B4-BE49-F238E27FC236}">
                  <a16:creationId xmlns:a16="http://schemas.microsoft.com/office/drawing/2014/main" id="{EBE76D81-5B28-92C5-4C8C-16ECCA63912F}"/>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A711FBA-6057-5665-54FE-7C4EC1E6CF0E}"/>
                </a:ext>
              </a:extLst>
            </p:cNvPr>
            <p:cNvGrpSpPr/>
            <p:nvPr userDrawn="1"/>
          </p:nvGrpSpPr>
          <p:grpSpPr>
            <a:xfrm>
              <a:off x="78590" y="51336"/>
              <a:ext cx="12034820" cy="958314"/>
              <a:chOff x="78590" y="51336"/>
              <a:chExt cx="12034820" cy="958314"/>
            </a:xfrm>
          </p:grpSpPr>
          <p:grpSp>
            <p:nvGrpSpPr>
              <p:cNvPr id="7" name="Group 6">
                <a:extLst>
                  <a:ext uri="{FF2B5EF4-FFF2-40B4-BE49-F238E27FC236}">
                    <a16:creationId xmlns:a16="http://schemas.microsoft.com/office/drawing/2014/main" id="{43BB0E0C-53BB-BFFB-5E73-49A0C46B7573}"/>
                  </a:ext>
                </a:extLst>
              </p:cNvPr>
              <p:cNvGrpSpPr/>
              <p:nvPr userDrawn="1"/>
            </p:nvGrpSpPr>
            <p:grpSpPr>
              <a:xfrm>
                <a:off x="78590" y="51336"/>
                <a:ext cx="944866" cy="958314"/>
                <a:chOff x="5113029" y="-4648"/>
                <a:chExt cx="1215656" cy="1358480"/>
              </a:xfrm>
            </p:grpSpPr>
            <p:sp>
              <p:nvSpPr>
                <p:cNvPr id="8" name="Rectangle: Rounded Corners 7">
                  <a:extLst>
                    <a:ext uri="{FF2B5EF4-FFF2-40B4-BE49-F238E27FC236}">
                      <a16:creationId xmlns:a16="http://schemas.microsoft.com/office/drawing/2014/main" id="{08885142-0264-6C98-6ECF-95B0FDCDE10A}"/>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Picture 8">
                  <a:extLst>
                    <a:ext uri="{FF2B5EF4-FFF2-40B4-BE49-F238E27FC236}">
                      <a16:creationId xmlns:a16="http://schemas.microsoft.com/office/drawing/2014/main" id="{B3693461-387A-C5AC-6859-D4D9132EE7A5}"/>
                    </a:ext>
                  </a:extLst>
                </p:cNvPr>
                <p:cNvPicPr>
                  <a:picLocks noChangeAspect="1"/>
                </p:cNvPicPr>
                <p:nvPr/>
              </p:nvPicPr>
              <p:blipFill>
                <a:blip r:embed="rId4"/>
                <a:stretch>
                  <a:fillRect/>
                </a:stretch>
              </p:blipFill>
              <p:spPr>
                <a:xfrm>
                  <a:off x="5237569" y="129211"/>
                  <a:ext cx="966576" cy="1035057"/>
                </a:xfrm>
                <a:prstGeom prst="rect">
                  <a:avLst/>
                </a:prstGeom>
              </p:spPr>
            </p:pic>
          </p:grpSp>
          <p:sp>
            <p:nvSpPr>
              <p:cNvPr id="14" name="Title 1">
                <a:extLst>
                  <a:ext uri="{FF2B5EF4-FFF2-40B4-BE49-F238E27FC236}">
                    <a16:creationId xmlns:a16="http://schemas.microsoft.com/office/drawing/2014/main" id="{D933A07E-15EB-84F9-D924-122E4662AD00}"/>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15" name="Text Placeholder 2">
            <a:extLst>
              <a:ext uri="{FF2B5EF4-FFF2-40B4-BE49-F238E27FC236}">
                <a16:creationId xmlns:a16="http://schemas.microsoft.com/office/drawing/2014/main" id="{82E711E6-E3CE-3E98-F440-6755D82C5C7A}"/>
              </a:ext>
            </a:extLst>
          </p:cNvPr>
          <p:cNvSpPr>
            <a:spLocks noGrp="1"/>
          </p:cNvSpPr>
          <p:nvPr>
            <p:ph type="body" idx="13"/>
          </p:nvPr>
        </p:nvSpPr>
        <p:spPr>
          <a:xfrm>
            <a:off x="1356049" y="1137047"/>
            <a:ext cx="9996160" cy="411956"/>
          </a:xfrm>
        </p:spPr>
        <p:txBody>
          <a:bodyPr anchor="b"/>
          <a:lstStyle>
            <a:lvl1pPr marL="0" indent="0">
              <a:buNone/>
              <a:defRPr sz="2400" b="1">
                <a:latin typeface="Book Antiqua" panose="0204060205030503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Slide Number Placeholder 5">
            <a:extLst>
              <a:ext uri="{FF2B5EF4-FFF2-40B4-BE49-F238E27FC236}">
                <a16:creationId xmlns:a16="http://schemas.microsoft.com/office/drawing/2014/main" id="{37D09806-B7D3-4B1F-5CFE-3C6AAE81ACC8}"/>
              </a:ext>
            </a:extLst>
          </p:cNvPr>
          <p:cNvSpPr>
            <a:spLocks noGrp="1"/>
          </p:cNvSpPr>
          <p:nvPr>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2283870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7" name="Freeform 4">
            <a:extLst>
              <a:ext uri="{FF2B5EF4-FFF2-40B4-BE49-F238E27FC236}">
                <a16:creationId xmlns:a16="http://schemas.microsoft.com/office/drawing/2014/main" id="{7DF30055-36DD-17E0-896C-1A870B3CEE19}"/>
              </a:ext>
            </a:extLst>
          </p:cNvPr>
          <p:cNvSpPr/>
          <p:nvPr userDrawn="1"/>
        </p:nvSpPr>
        <p:spPr>
          <a:xfrm flipH="1">
            <a:off x="9263741" y="1614318"/>
            <a:ext cx="4466115" cy="5257659"/>
          </a:xfrm>
          <a:custGeom>
            <a:avLst/>
            <a:gdLst/>
            <a:ahLst/>
            <a:cxnLst/>
            <a:rect l="l" t="t" r="r" b="b"/>
            <a:pathLst>
              <a:path w="6970216" h="8410517">
                <a:moveTo>
                  <a:pt x="6970216" y="0"/>
                </a:moveTo>
                <a:lnTo>
                  <a:pt x="0" y="0"/>
                </a:lnTo>
                <a:lnTo>
                  <a:pt x="0" y="8410517"/>
                </a:lnTo>
                <a:lnTo>
                  <a:pt x="6970216" y="8410517"/>
                </a:lnTo>
                <a:lnTo>
                  <a:pt x="697021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Content Placeholder 2">
            <a:extLst>
              <a:ext uri="{FF2B5EF4-FFF2-40B4-BE49-F238E27FC236}">
                <a16:creationId xmlns:a16="http://schemas.microsoft.com/office/drawing/2014/main" id="{7B7845EC-BEF8-31D3-6D63-9DE23F875FD5}"/>
              </a:ext>
            </a:extLst>
          </p:cNvPr>
          <p:cNvSpPr>
            <a:spLocks noGrp="1"/>
          </p:cNvSpPr>
          <p:nvPr>
            <p:ph sz="half" idx="1"/>
          </p:nvPr>
        </p:nvSpPr>
        <p:spPr>
          <a:xfrm>
            <a:off x="838200" y="1825625"/>
            <a:ext cx="5181600" cy="4335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C43E410-68D1-D84D-FEDF-14986AD11F6A}"/>
              </a:ext>
            </a:extLst>
          </p:cNvPr>
          <p:cNvSpPr>
            <a:spLocks noGrp="1"/>
          </p:cNvSpPr>
          <p:nvPr>
            <p:ph sz="half" idx="2"/>
          </p:nvPr>
        </p:nvSpPr>
        <p:spPr>
          <a:xfrm>
            <a:off x="6172200" y="1825625"/>
            <a:ext cx="5181600" cy="4335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00D800EA-028C-48A3-2109-90B52AFA02DA}"/>
              </a:ext>
            </a:extLst>
          </p:cNvPr>
          <p:cNvGrpSpPr/>
          <p:nvPr userDrawn="1"/>
        </p:nvGrpSpPr>
        <p:grpSpPr>
          <a:xfrm>
            <a:off x="78591" y="51338"/>
            <a:ext cx="12034820" cy="6109667"/>
            <a:chOff x="78590" y="51336"/>
            <a:chExt cx="12034820" cy="6109667"/>
          </a:xfrm>
        </p:grpSpPr>
        <p:cxnSp>
          <p:nvCxnSpPr>
            <p:cNvPr id="6" name="Straight Connector 5">
              <a:extLst>
                <a:ext uri="{FF2B5EF4-FFF2-40B4-BE49-F238E27FC236}">
                  <a16:creationId xmlns:a16="http://schemas.microsoft.com/office/drawing/2014/main" id="{FBAAC4E0-7EDF-EA49-1AF3-58D552733B2E}"/>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FD61E74-63D3-DA31-3DC9-4712D525E6FA}"/>
                </a:ext>
              </a:extLst>
            </p:cNvPr>
            <p:cNvGrpSpPr/>
            <p:nvPr userDrawn="1"/>
          </p:nvGrpSpPr>
          <p:grpSpPr>
            <a:xfrm>
              <a:off x="78590" y="51336"/>
              <a:ext cx="12034820" cy="958314"/>
              <a:chOff x="78590" y="51336"/>
              <a:chExt cx="12034820" cy="958314"/>
            </a:xfrm>
          </p:grpSpPr>
          <p:grpSp>
            <p:nvGrpSpPr>
              <p:cNvPr id="14" name="Group 13">
                <a:extLst>
                  <a:ext uri="{FF2B5EF4-FFF2-40B4-BE49-F238E27FC236}">
                    <a16:creationId xmlns:a16="http://schemas.microsoft.com/office/drawing/2014/main" id="{39FC21C5-CCB4-F91B-8026-43DF7764F664}"/>
                  </a:ext>
                </a:extLst>
              </p:cNvPr>
              <p:cNvGrpSpPr/>
              <p:nvPr userDrawn="1"/>
            </p:nvGrpSpPr>
            <p:grpSpPr>
              <a:xfrm>
                <a:off x="78590" y="51336"/>
                <a:ext cx="944866" cy="958314"/>
                <a:chOff x="5113029" y="-4648"/>
                <a:chExt cx="1215656" cy="1358480"/>
              </a:xfrm>
            </p:grpSpPr>
            <p:sp>
              <p:nvSpPr>
                <p:cNvPr id="16" name="Rectangle: Rounded Corners 15">
                  <a:extLst>
                    <a:ext uri="{FF2B5EF4-FFF2-40B4-BE49-F238E27FC236}">
                      <a16:creationId xmlns:a16="http://schemas.microsoft.com/office/drawing/2014/main" id="{6B28F2DA-64EF-214B-EED6-2F6836E8B19A}"/>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7" name="Picture 16">
                  <a:extLst>
                    <a:ext uri="{FF2B5EF4-FFF2-40B4-BE49-F238E27FC236}">
                      <a16:creationId xmlns:a16="http://schemas.microsoft.com/office/drawing/2014/main" id="{C3BA2CA6-FE36-3D12-4284-79081BA4828D}"/>
                    </a:ext>
                  </a:extLst>
                </p:cNvPr>
                <p:cNvPicPr>
                  <a:picLocks noChangeAspect="1"/>
                </p:cNvPicPr>
                <p:nvPr/>
              </p:nvPicPr>
              <p:blipFill>
                <a:blip r:embed="rId4"/>
                <a:stretch>
                  <a:fillRect/>
                </a:stretch>
              </p:blipFill>
              <p:spPr>
                <a:xfrm>
                  <a:off x="5237569" y="129211"/>
                  <a:ext cx="966576" cy="1035057"/>
                </a:xfrm>
                <a:prstGeom prst="rect">
                  <a:avLst/>
                </a:prstGeom>
              </p:spPr>
            </p:pic>
          </p:grpSp>
          <p:sp>
            <p:nvSpPr>
              <p:cNvPr id="15" name="Title 1">
                <a:extLst>
                  <a:ext uri="{FF2B5EF4-FFF2-40B4-BE49-F238E27FC236}">
                    <a16:creationId xmlns:a16="http://schemas.microsoft.com/office/drawing/2014/main" id="{06FC8C80-D66F-FB24-BCD4-306B8CD401F0}"/>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20" name="Text Placeholder 2">
            <a:extLst>
              <a:ext uri="{FF2B5EF4-FFF2-40B4-BE49-F238E27FC236}">
                <a16:creationId xmlns:a16="http://schemas.microsoft.com/office/drawing/2014/main" id="{65352369-0480-F23C-46B1-31C0C1184CE6}"/>
              </a:ext>
            </a:extLst>
          </p:cNvPr>
          <p:cNvSpPr>
            <a:spLocks noGrp="1"/>
          </p:cNvSpPr>
          <p:nvPr>
            <p:ph type="body" idx="13"/>
          </p:nvPr>
        </p:nvSpPr>
        <p:spPr>
          <a:xfrm>
            <a:off x="1356049" y="1137047"/>
            <a:ext cx="9996160" cy="411956"/>
          </a:xfrm>
        </p:spPr>
        <p:txBody>
          <a:bodyPr anchor="b"/>
          <a:lstStyle>
            <a:lvl1pPr marL="0" indent="0">
              <a:buNone/>
              <a:defRPr sz="2400" b="1">
                <a:latin typeface="Book Antiqua" panose="0204060205030503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3" name="Slide Number Placeholder 5">
            <a:extLst>
              <a:ext uri="{FF2B5EF4-FFF2-40B4-BE49-F238E27FC236}">
                <a16:creationId xmlns:a16="http://schemas.microsoft.com/office/drawing/2014/main" id="{303A4224-6F5A-8D0E-A1F8-1E21FCB06504}"/>
              </a:ext>
            </a:extLst>
          </p:cNvPr>
          <p:cNvSpPr>
            <a:spLocks noGrp="1"/>
          </p:cNvSpPr>
          <p:nvPr>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40170198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5C2EA906-7836-971C-F55B-E1B1AE0D799E}"/>
              </a:ext>
            </a:extLst>
          </p:cNvPr>
          <p:cNvSpPr/>
          <p:nvPr userDrawn="1"/>
        </p:nvSpPr>
        <p:spPr>
          <a:xfrm flipH="1">
            <a:off x="9263741" y="1614318"/>
            <a:ext cx="4466115" cy="5257659"/>
          </a:xfrm>
          <a:custGeom>
            <a:avLst/>
            <a:gdLst/>
            <a:ahLst/>
            <a:cxnLst/>
            <a:rect l="l" t="t" r="r" b="b"/>
            <a:pathLst>
              <a:path w="6970216" h="8410517">
                <a:moveTo>
                  <a:pt x="6970216" y="0"/>
                </a:moveTo>
                <a:lnTo>
                  <a:pt x="0" y="0"/>
                </a:lnTo>
                <a:lnTo>
                  <a:pt x="0" y="8410517"/>
                </a:lnTo>
                <a:lnTo>
                  <a:pt x="6970216" y="8410517"/>
                </a:lnTo>
                <a:lnTo>
                  <a:pt x="697021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 Placeholder 2">
            <a:extLst>
              <a:ext uri="{FF2B5EF4-FFF2-40B4-BE49-F238E27FC236}">
                <a16:creationId xmlns:a16="http://schemas.microsoft.com/office/drawing/2014/main" id="{D5BA2E72-F00E-9AA8-36D5-3B51C31B524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0D3721-C851-F455-975A-3C49E233A359}"/>
              </a:ext>
            </a:extLst>
          </p:cNvPr>
          <p:cNvSpPr>
            <a:spLocks noGrp="1"/>
          </p:cNvSpPr>
          <p:nvPr>
            <p:ph sz="half" idx="2"/>
          </p:nvPr>
        </p:nvSpPr>
        <p:spPr>
          <a:xfrm>
            <a:off x="839789" y="2505075"/>
            <a:ext cx="5157787" cy="3655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607473-86D5-5A35-C4D0-3C38CC006310}"/>
              </a:ext>
            </a:extLst>
          </p:cNvPr>
          <p:cNvSpPr>
            <a:spLocks noGrp="1"/>
          </p:cNvSpPr>
          <p:nvPr>
            <p:ph type="body" sz="quarter" idx="3"/>
          </p:nvPr>
        </p:nvSpPr>
        <p:spPr>
          <a:xfrm>
            <a:off x="6172201" y="1681163"/>
            <a:ext cx="5180012"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3869B-9EBF-6F33-646D-F2FF3CC6CC18}"/>
              </a:ext>
            </a:extLst>
          </p:cNvPr>
          <p:cNvSpPr>
            <a:spLocks noGrp="1"/>
          </p:cNvSpPr>
          <p:nvPr>
            <p:ph sz="quarter" idx="4"/>
          </p:nvPr>
        </p:nvSpPr>
        <p:spPr>
          <a:xfrm>
            <a:off x="6172201" y="2505075"/>
            <a:ext cx="5180012" cy="3655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7B97371A-ABEC-7CC5-FB3A-D980A920B442}"/>
              </a:ext>
            </a:extLst>
          </p:cNvPr>
          <p:cNvGrpSpPr/>
          <p:nvPr userDrawn="1"/>
        </p:nvGrpSpPr>
        <p:grpSpPr>
          <a:xfrm>
            <a:off x="78591" y="51338"/>
            <a:ext cx="12034820" cy="6109667"/>
            <a:chOff x="78590" y="51336"/>
            <a:chExt cx="12034820" cy="6109667"/>
          </a:xfrm>
        </p:grpSpPr>
        <p:cxnSp>
          <p:nvCxnSpPr>
            <p:cNvPr id="8" name="Straight Connector 7">
              <a:extLst>
                <a:ext uri="{FF2B5EF4-FFF2-40B4-BE49-F238E27FC236}">
                  <a16:creationId xmlns:a16="http://schemas.microsoft.com/office/drawing/2014/main" id="{CF8937CF-E3AC-85F7-4BEC-97EDEAFA7085}"/>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2F7B8B4-14B8-7F99-7281-DF3620FF5D32}"/>
                </a:ext>
              </a:extLst>
            </p:cNvPr>
            <p:cNvGrpSpPr/>
            <p:nvPr userDrawn="1"/>
          </p:nvGrpSpPr>
          <p:grpSpPr>
            <a:xfrm>
              <a:off x="78590" y="51336"/>
              <a:ext cx="12034820" cy="958314"/>
              <a:chOff x="78590" y="51336"/>
              <a:chExt cx="12034820" cy="958314"/>
            </a:xfrm>
          </p:grpSpPr>
          <p:grpSp>
            <p:nvGrpSpPr>
              <p:cNvPr id="16" name="Group 15">
                <a:extLst>
                  <a:ext uri="{FF2B5EF4-FFF2-40B4-BE49-F238E27FC236}">
                    <a16:creationId xmlns:a16="http://schemas.microsoft.com/office/drawing/2014/main" id="{3F4717AC-95BE-2296-899D-5BD31C86BAC6}"/>
                  </a:ext>
                </a:extLst>
              </p:cNvPr>
              <p:cNvGrpSpPr/>
              <p:nvPr userDrawn="1"/>
            </p:nvGrpSpPr>
            <p:grpSpPr>
              <a:xfrm>
                <a:off x="78590" y="51336"/>
                <a:ext cx="944866" cy="958314"/>
                <a:chOff x="5113029" y="-4648"/>
                <a:chExt cx="1215656" cy="1358480"/>
              </a:xfrm>
            </p:grpSpPr>
            <p:sp>
              <p:nvSpPr>
                <p:cNvPr id="18" name="Rectangle: Rounded Corners 17">
                  <a:extLst>
                    <a:ext uri="{FF2B5EF4-FFF2-40B4-BE49-F238E27FC236}">
                      <a16:creationId xmlns:a16="http://schemas.microsoft.com/office/drawing/2014/main" id="{91511C7B-5585-DC80-558B-A2D4AF4FE621}"/>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9" name="Picture 18">
                  <a:extLst>
                    <a:ext uri="{FF2B5EF4-FFF2-40B4-BE49-F238E27FC236}">
                      <a16:creationId xmlns:a16="http://schemas.microsoft.com/office/drawing/2014/main" id="{BE88EF95-A89C-C044-A2EF-7216D70B35D2}"/>
                    </a:ext>
                  </a:extLst>
                </p:cNvPr>
                <p:cNvPicPr>
                  <a:picLocks noChangeAspect="1"/>
                </p:cNvPicPr>
                <p:nvPr/>
              </p:nvPicPr>
              <p:blipFill>
                <a:blip r:embed="rId4"/>
                <a:stretch>
                  <a:fillRect/>
                </a:stretch>
              </p:blipFill>
              <p:spPr>
                <a:xfrm>
                  <a:off x="5237569" y="129211"/>
                  <a:ext cx="966576" cy="1035057"/>
                </a:xfrm>
                <a:prstGeom prst="rect">
                  <a:avLst/>
                </a:prstGeom>
              </p:spPr>
            </p:pic>
          </p:grpSp>
          <p:sp>
            <p:nvSpPr>
              <p:cNvPr id="17" name="Title 1">
                <a:extLst>
                  <a:ext uri="{FF2B5EF4-FFF2-40B4-BE49-F238E27FC236}">
                    <a16:creationId xmlns:a16="http://schemas.microsoft.com/office/drawing/2014/main" id="{D727C5F1-639E-7879-0421-DC50408F8B6A}"/>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23" name="Slide Number Placeholder 5">
            <a:extLst>
              <a:ext uri="{FF2B5EF4-FFF2-40B4-BE49-F238E27FC236}">
                <a16:creationId xmlns:a16="http://schemas.microsoft.com/office/drawing/2014/main" id="{3BAB6F14-A6B1-E33E-2B55-73FBC9425E4F}"/>
              </a:ext>
            </a:extLst>
          </p:cNvPr>
          <p:cNvSpPr>
            <a:spLocks noGrp="1"/>
          </p:cNvSpPr>
          <p:nvPr>
            <p:ph type="sldNum" sz="quarter" idx="11"/>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accent6">
                    <a:lumMod val="50000"/>
                  </a:schemeClr>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19669443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CD81051E-828A-6133-5BCD-D5BAD65E0827}"/>
              </a:ext>
            </a:extLst>
          </p:cNvPr>
          <p:cNvSpPr/>
          <p:nvPr userDrawn="1"/>
        </p:nvSpPr>
        <p:spPr>
          <a:xfrm flipH="1">
            <a:off x="9263741" y="1614318"/>
            <a:ext cx="4466115" cy="5257659"/>
          </a:xfrm>
          <a:custGeom>
            <a:avLst/>
            <a:gdLst/>
            <a:ahLst/>
            <a:cxnLst/>
            <a:rect l="l" t="t" r="r" b="b"/>
            <a:pathLst>
              <a:path w="6970216" h="8410517">
                <a:moveTo>
                  <a:pt x="6970216" y="0"/>
                </a:moveTo>
                <a:lnTo>
                  <a:pt x="0" y="0"/>
                </a:lnTo>
                <a:lnTo>
                  <a:pt x="0" y="8410517"/>
                </a:lnTo>
                <a:lnTo>
                  <a:pt x="6970216" y="8410517"/>
                </a:lnTo>
                <a:lnTo>
                  <a:pt x="6970216"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 name="Group 1">
            <a:extLst>
              <a:ext uri="{FF2B5EF4-FFF2-40B4-BE49-F238E27FC236}">
                <a16:creationId xmlns:a16="http://schemas.microsoft.com/office/drawing/2014/main" id="{014CAC51-6C30-612E-8747-551730947555}"/>
              </a:ext>
            </a:extLst>
          </p:cNvPr>
          <p:cNvGrpSpPr/>
          <p:nvPr userDrawn="1"/>
        </p:nvGrpSpPr>
        <p:grpSpPr>
          <a:xfrm>
            <a:off x="78591" y="51340"/>
            <a:ext cx="12034820" cy="6109667"/>
            <a:chOff x="78590" y="51336"/>
            <a:chExt cx="12034820" cy="6109667"/>
          </a:xfrm>
        </p:grpSpPr>
        <p:cxnSp>
          <p:nvCxnSpPr>
            <p:cNvPr id="4" name="Straight Connector 3">
              <a:extLst>
                <a:ext uri="{FF2B5EF4-FFF2-40B4-BE49-F238E27FC236}">
                  <a16:creationId xmlns:a16="http://schemas.microsoft.com/office/drawing/2014/main" id="{D00DC5BA-CF41-9C16-4959-201C82DFD264}"/>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11CC971-D46D-8813-36A4-012BE6CF49DF}"/>
                </a:ext>
              </a:extLst>
            </p:cNvPr>
            <p:cNvGrpSpPr/>
            <p:nvPr userDrawn="1"/>
          </p:nvGrpSpPr>
          <p:grpSpPr>
            <a:xfrm>
              <a:off x="78590" y="51336"/>
              <a:ext cx="12034820" cy="958314"/>
              <a:chOff x="78590" y="51336"/>
              <a:chExt cx="12034820" cy="958314"/>
            </a:xfrm>
          </p:grpSpPr>
          <p:grpSp>
            <p:nvGrpSpPr>
              <p:cNvPr id="12" name="Group 11">
                <a:extLst>
                  <a:ext uri="{FF2B5EF4-FFF2-40B4-BE49-F238E27FC236}">
                    <a16:creationId xmlns:a16="http://schemas.microsoft.com/office/drawing/2014/main" id="{53D82ECF-746C-06F9-94FF-3E5287D77E15}"/>
                  </a:ext>
                </a:extLst>
              </p:cNvPr>
              <p:cNvGrpSpPr/>
              <p:nvPr userDrawn="1"/>
            </p:nvGrpSpPr>
            <p:grpSpPr>
              <a:xfrm>
                <a:off x="78590" y="51336"/>
                <a:ext cx="944866" cy="958314"/>
                <a:chOff x="5113029" y="-4648"/>
                <a:chExt cx="1215656" cy="1358480"/>
              </a:xfrm>
            </p:grpSpPr>
            <p:sp>
              <p:nvSpPr>
                <p:cNvPr id="14" name="Rectangle: Rounded Corners 13">
                  <a:extLst>
                    <a:ext uri="{FF2B5EF4-FFF2-40B4-BE49-F238E27FC236}">
                      <a16:creationId xmlns:a16="http://schemas.microsoft.com/office/drawing/2014/main" id="{503D9CBC-A2C0-2B3B-ED2A-9A0EC5E54725}"/>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5" name="Picture 14">
                  <a:extLst>
                    <a:ext uri="{FF2B5EF4-FFF2-40B4-BE49-F238E27FC236}">
                      <a16:creationId xmlns:a16="http://schemas.microsoft.com/office/drawing/2014/main" id="{D2864FA6-B12C-E9ED-05BC-BBB8F861F1AD}"/>
                    </a:ext>
                  </a:extLst>
                </p:cNvPr>
                <p:cNvPicPr>
                  <a:picLocks noChangeAspect="1"/>
                </p:cNvPicPr>
                <p:nvPr/>
              </p:nvPicPr>
              <p:blipFill>
                <a:blip r:embed="rId4"/>
                <a:stretch>
                  <a:fillRect/>
                </a:stretch>
              </p:blipFill>
              <p:spPr>
                <a:xfrm>
                  <a:off x="5237569" y="129211"/>
                  <a:ext cx="966576" cy="1035057"/>
                </a:xfrm>
                <a:prstGeom prst="rect">
                  <a:avLst/>
                </a:prstGeom>
              </p:spPr>
            </p:pic>
          </p:grpSp>
          <p:sp>
            <p:nvSpPr>
              <p:cNvPr id="13" name="Title 1">
                <a:extLst>
                  <a:ext uri="{FF2B5EF4-FFF2-40B4-BE49-F238E27FC236}">
                    <a16:creationId xmlns:a16="http://schemas.microsoft.com/office/drawing/2014/main" id="{3BCBB0B2-4680-70CE-E4D7-1CB159E5246B}"/>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20" name="Slide Number Placeholder 5">
            <a:extLst>
              <a:ext uri="{FF2B5EF4-FFF2-40B4-BE49-F238E27FC236}">
                <a16:creationId xmlns:a16="http://schemas.microsoft.com/office/drawing/2014/main" id="{40DFEB38-CD87-91B1-FAA9-0078E9DED77D}"/>
              </a:ext>
            </a:extLst>
          </p:cNvPr>
          <p:cNvSpPr>
            <a:spLocks noGrp="1"/>
          </p:cNvSpPr>
          <p:nvPr>
            <p:ph type="sldNum" sz="quarter" idx="4"/>
          </p:nvPr>
        </p:nvSpPr>
        <p:spPr>
          <a:xfrm>
            <a:off x="11617374" y="6258220"/>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17115626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DB021FC-8749-9DEF-B958-531D9D8EA1EC}"/>
              </a:ext>
            </a:extLst>
          </p:cNvPr>
          <p:cNvGrpSpPr/>
          <p:nvPr userDrawn="1"/>
        </p:nvGrpSpPr>
        <p:grpSpPr>
          <a:xfrm>
            <a:off x="8120502" y="-875935"/>
            <a:ext cx="6823754" cy="7277100"/>
            <a:chOff x="1548602" y="-10388746"/>
            <a:chExt cx="22368944" cy="26050327"/>
          </a:xfrm>
        </p:grpSpPr>
        <p:grpSp>
          <p:nvGrpSpPr>
            <p:cNvPr id="7" name="Group 2">
              <a:extLst>
                <a:ext uri="{FF2B5EF4-FFF2-40B4-BE49-F238E27FC236}">
                  <a16:creationId xmlns:a16="http://schemas.microsoft.com/office/drawing/2014/main" id="{A70C5DB5-7C10-F69F-B9EE-344529CE869E}"/>
                </a:ext>
              </a:extLst>
            </p:cNvPr>
            <p:cNvGrpSpPr/>
            <p:nvPr/>
          </p:nvGrpSpPr>
          <p:grpSpPr>
            <a:xfrm>
              <a:off x="1548602" y="-10388746"/>
              <a:ext cx="18259188" cy="18259188"/>
              <a:chOff x="0" y="0"/>
              <a:chExt cx="812800" cy="812800"/>
            </a:xfrm>
          </p:grpSpPr>
          <p:sp>
            <p:nvSpPr>
              <p:cNvPr id="24" name="Freeform 3">
                <a:extLst>
                  <a:ext uri="{FF2B5EF4-FFF2-40B4-BE49-F238E27FC236}">
                    <a16:creationId xmlns:a16="http://schemas.microsoft.com/office/drawing/2014/main" id="{BFB0B569-BC90-B287-AEB2-1D0048FE7386}"/>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5B47AD">
                      <a:alpha val="9000"/>
                    </a:srgbClr>
                  </a:gs>
                  <a:gs pos="100000">
                    <a:srgbClr val="DC05F8">
                      <a:alpha val="9000"/>
                    </a:srgbClr>
                  </a:gs>
                </a:gsLst>
                <a:lin ang="0"/>
              </a:gradFill>
            </p:spPr>
          </p:sp>
          <p:sp>
            <p:nvSpPr>
              <p:cNvPr id="25" name="TextBox 4">
                <a:extLst>
                  <a:ext uri="{FF2B5EF4-FFF2-40B4-BE49-F238E27FC236}">
                    <a16:creationId xmlns:a16="http://schemas.microsoft.com/office/drawing/2014/main" id="{EBE2AA66-97E8-5F73-1E81-86959D180198}"/>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5">
              <a:extLst>
                <a:ext uri="{FF2B5EF4-FFF2-40B4-BE49-F238E27FC236}">
                  <a16:creationId xmlns:a16="http://schemas.microsoft.com/office/drawing/2014/main" id="{63305736-5B76-E586-389B-8045CBC2FD4C}"/>
                </a:ext>
              </a:extLst>
            </p:cNvPr>
            <p:cNvGrpSpPr/>
            <p:nvPr/>
          </p:nvGrpSpPr>
          <p:grpSpPr>
            <a:xfrm>
              <a:off x="7647943" y="-7504500"/>
              <a:ext cx="15008999" cy="15008999"/>
              <a:chOff x="0" y="0"/>
              <a:chExt cx="812800" cy="812800"/>
            </a:xfrm>
          </p:grpSpPr>
          <p:sp>
            <p:nvSpPr>
              <p:cNvPr id="21" name="Freeform 6">
                <a:extLst>
                  <a:ext uri="{FF2B5EF4-FFF2-40B4-BE49-F238E27FC236}">
                    <a16:creationId xmlns:a16="http://schemas.microsoft.com/office/drawing/2014/main" id="{1FB20306-56F3-D2BF-39AC-7AAFC0ACB32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5B47AD">
                      <a:alpha val="27000"/>
                    </a:srgbClr>
                  </a:gs>
                  <a:gs pos="100000">
                    <a:srgbClr val="DC05F8">
                      <a:alpha val="27000"/>
                    </a:srgbClr>
                  </a:gs>
                </a:gsLst>
                <a:lin ang="0"/>
              </a:gradFill>
            </p:spPr>
          </p:sp>
          <p:sp>
            <p:nvSpPr>
              <p:cNvPr id="22" name="TextBox 7">
                <a:extLst>
                  <a:ext uri="{FF2B5EF4-FFF2-40B4-BE49-F238E27FC236}">
                    <a16:creationId xmlns:a16="http://schemas.microsoft.com/office/drawing/2014/main" id="{CA2E1082-BCEF-D384-86A5-87ADEF69E648}"/>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8">
              <a:extLst>
                <a:ext uri="{FF2B5EF4-FFF2-40B4-BE49-F238E27FC236}">
                  <a16:creationId xmlns:a16="http://schemas.microsoft.com/office/drawing/2014/main" id="{6A5E62C8-60EC-5D1E-8558-A51BC0A93748}"/>
                </a:ext>
              </a:extLst>
            </p:cNvPr>
            <p:cNvGrpSpPr/>
            <p:nvPr/>
          </p:nvGrpSpPr>
          <p:grpSpPr>
            <a:xfrm rot="-2700000">
              <a:off x="7880733" y="4211408"/>
              <a:ext cx="16036813" cy="8682380"/>
              <a:chOff x="0" y="0"/>
              <a:chExt cx="4223687" cy="2286717"/>
            </a:xfrm>
          </p:grpSpPr>
          <p:sp>
            <p:nvSpPr>
              <p:cNvPr id="19" name="Freeform 9">
                <a:extLst>
                  <a:ext uri="{FF2B5EF4-FFF2-40B4-BE49-F238E27FC236}">
                    <a16:creationId xmlns:a16="http://schemas.microsoft.com/office/drawing/2014/main" id="{A5EC4EC7-F094-55F6-99C3-9EB0AB429F0D}"/>
                  </a:ext>
                </a:extLst>
              </p:cNvPr>
              <p:cNvSpPr/>
              <p:nvPr/>
            </p:nvSpPr>
            <p:spPr>
              <a:xfrm>
                <a:off x="0" y="0"/>
                <a:ext cx="4223687" cy="2286717"/>
              </a:xfrm>
              <a:custGeom>
                <a:avLst/>
                <a:gdLst/>
                <a:ahLst/>
                <a:cxnLst/>
                <a:rect l="l" t="t" r="r" b="b"/>
                <a:pathLst>
                  <a:path w="4223687" h="2286717">
                    <a:moveTo>
                      <a:pt x="0" y="0"/>
                    </a:moveTo>
                    <a:lnTo>
                      <a:pt x="4223687" y="0"/>
                    </a:lnTo>
                    <a:lnTo>
                      <a:pt x="4223687" y="2286717"/>
                    </a:lnTo>
                    <a:lnTo>
                      <a:pt x="0" y="2286717"/>
                    </a:lnTo>
                    <a:close/>
                  </a:path>
                </a:pathLst>
              </a:custGeom>
              <a:gradFill rotWithShape="1">
                <a:gsLst>
                  <a:gs pos="0">
                    <a:srgbClr val="5B47AD">
                      <a:alpha val="100000"/>
                    </a:srgbClr>
                  </a:gs>
                  <a:gs pos="100000">
                    <a:srgbClr val="630081">
                      <a:alpha val="100000"/>
                    </a:srgbClr>
                  </a:gs>
                </a:gsLst>
                <a:lin ang="0"/>
              </a:gradFill>
            </p:spPr>
          </p:sp>
          <p:sp>
            <p:nvSpPr>
              <p:cNvPr id="20" name="TextBox 10">
                <a:extLst>
                  <a:ext uri="{FF2B5EF4-FFF2-40B4-BE49-F238E27FC236}">
                    <a16:creationId xmlns:a16="http://schemas.microsoft.com/office/drawing/2014/main" id="{7A8AF6FE-BBF3-9FEB-C549-57350378B9D2}"/>
                  </a:ext>
                </a:extLst>
              </p:cNvPr>
              <p:cNvSpPr txBox="1"/>
              <p:nvPr/>
            </p:nvSpPr>
            <p:spPr>
              <a:xfrm>
                <a:off x="0" y="-57150"/>
                <a:ext cx="4223687" cy="2343867"/>
              </a:xfrm>
              <a:prstGeom prst="rect">
                <a:avLst/>
              </a:prstGeom>
            </p:spPr>
            <p:txBody>
              <a:bodyPr lIns="50800" tIns="50800" rIns="50800" bIns="50800" rtlCol="0" anchor="ctr"/>
              <a:lstStyle/>
              <a:p>
                <a:pPr algn="ctr">
                  <a:lnSpc>
                    <a:spcPts val="2659"/>
                  </a:lnSpc>
                </a:pPr>
                <a:endParaRPr/>
              </a:p>
            </p:txBody>
          </p:sp>
        </p:grpSp>
        <p:grpSp>
          <p:nvGrpSpPr>
            <p:cNvPr id="10" name="Group 11">
              <a:extLst>
                <a:ext uri="{FF2B5EF4-FFF2-40B4-BE49-F238E27FC236}">
                  <a16:creationId xmlns:a16="http://schemas.microsoft.com/office/drawing/2014/main" id="{76B4AB89-B489-1D69-7ADA-0042A88D1FAE}"/>
                </a:ext>
              </a:extLst>
            </p:cNvPr>
            <p:cNvGrpSpPr/>
            <p:nvPr/>
          </p:nvGrpSpPr>
          <p:grpSpPr>
            <a:xfrm>
              <a:off x="11413437" y="3658028"/>
              <a:ext cx="10749162" cy="12003553"/>
              <a:chOff x="0" y="-94851"/>
              <a:chExt cx="812800" cy="907651"/>
            </a:xfrm>
          </p:grpSpPr>
          <p:sp>
            <p:nvSpPr>
              <p:cNvPr id="11" name="Freeform 12">
                <a:extLst>
                  <a:ext uri="{FF2B5EF4-FFF2-40B4-BE49-F238E27FC236}">
                    <a16:creationId xmlns:a16="http://schemas.microsoft.com/office/drawing/2014/main" id="{A7FB9853-D422-5C3D-F080-242DD6022DD7}"/>
                  </a:ext>
                </a:extLst>
              </p:cNvPr>
              <p:cNvSpPr/>
              <p:nvPr/>
            </p:nvSpPr>
            <p:spPr>
              <a:xfrm>
                <a:off x="0" y="-94851"/>
                <a:ext cx="812800" cy="907651"/>
              </a:xfrm>
              <a:custGeom>
                <a:avLst/>
                <a:gdLst/>
                <a:ahLst/>
                <a:cxnLst/>
                <a:rect l="l" t="t" r="r" b="b"/>
                <a:pathLst>
                  <a:path w="812800" h="812800">
                    <a:moveTo>
                      <a:pt x="406400" y="0"/>
                    </a:moveTo>
                    <a:lnTo>
                      <a:pt x="812800" y="406400"/>
                    </a:lnTo>
                    <a:lnTo>
                      <a:pt x="406400" y="812800"/>
                    </a:lnTo>
                    <a:lnTo>
                      <a:pt x="0" y="406400"/>
                    </a:lnTo>
                    <a:lnTo>
                      <a:pt x="406400" y="0"/>
                    </a:lnTo>
                    <a:close/>
                  </a:path>
                </a:pathLst>
              </a:custGeom>
              <a:ln w="752475" cap="sq">
                <a:gradFill>
                  <a:gsLst>
                    <a:gs pos="0">
                      <a:srgbClr val="2CB6EA">
                        <a:alpha val="100000"/>
                      </a:srgbClr>
                    </a:gs>
                    <a:gs pos="100000">
                      <a:srgbClr val="C372EC">
                        <a:alpha val="100000"/>
                      </a:srgbClr>
                    </a:gs>
                  </a:gsLst>
                  <a:lin ang="2700000"/>
                </a:gradFill>
                <a:prstDash val="solid"/>
                <a:miter/>
              </a:ln>
            </p:spPr>
          </p:sp>
          <p:sp>
            <p:nvSpPr>
              <p:cNvPr id="12" name="TextBox 13">
                <a:extLst>
                  <a:ext uri="{FF2B5EF4-FFF2-40B4-BE49-F238E27FC236}">
                    <a16:creationId xmlns:a16="http://schemas.microsoft.com/office/drawing/2014/main" id="{2F1658E3-E6A1-CAD5-D9DB-08F797D54F48}"/>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spcBef>
                    <a:spcPct val="0"/>
                  </a:spcBef>
                </a:pPr>
                <a:endParaRPr/>
              </a:p>
            </p:txBody>
          </p:sp>
        </p:grpSp>
      </p:grpSp>
      <p:sp>
        <p:nvSpPr>
          <p:cNvPr id="2" name="Title 1">
            <a:extLst>
              <a:ext uri="{FF2B5EF4-FFF2-40B4-BE49-F238E27FC236}">
                <a16:creationId xmlns:a16="http://schemas.microsoft.com/office/drawing/2014/main" id="{F994E2B0-A0DB-7514-C6CB-9F0C99E958AB}"/>
              </a:ext>
            </a:extLst>
          </p:cNvPr>
          <p:cNvSpPr>
            <a:spLocks noGrp="1"/>
          </p:cNvSpPr>
          <p:nvPr>
            <p:ph type="title"/>
          </p:nvPr>
        </p:nvSpPr>
        <p:spPr>
          <a:xfrm>
            <a:off x="839788" y="1657351"/>
            <a:ext cx="3932237" cy="505779"/>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C40A1D9-24F4-FCB9-481C-D4EC7D77CFF1}"/>
              </a:ext>
            </a:extLst>
          </p:cNvPr>
          <p:cNvSpPr>
            <a:spLocks noGrp="1"/>
          </p:cNvSpPr>
          <p:nvPr>
            <p:ph idx="1"/>
          </p:nvPr>
        </p:nvSpPr>
        <p:spPr>
          <a:xfrm>
            <a:off x="5183189" y="1657350"/>
            <a:ext cx="6142495" cy="45036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6B1B9C-D2C6-26E1-3871-FAD20F908EA0}"/>
              </a:ext>
            </a:extLst>
          </p:cNvPr>
          <p:cNvSpPr>
            <a:spLocks noGrp="1"/>
          </p:cNvSpPr>
          <p:nvPr>
            <p:ph type="body" sz="half" idx="2"/>
          </p:nvPr>
        </p:nvSpPr>
        <p:spPr>
          <a:xfrm>
            <a:off x="839788" y="2296854"/>
            <a:ext cx="3932237" cy="386414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grpSp>
        <p:nvGrpSpPr>
          <p:cNvPr id="6" name="Group 5">
            <a:extLst>
              <a:ext uri="{FF2B5EF4-FFF2-40B4-BE49-F238E27FC236}">
                <a16:creationId xmlns:a16="http://schemas.microsoft.com/office/drawing/2014/main" id="{6B52E8F4-D49A-4B60-A020-E1CC6786426A}"/>
              </a:ext>
            </a:extLst>
          </p:cNvPr>
          <p:cNvGrpSpPr/>
          <p:nvPr userDrawn="1"/>
        </p:nvGrpSpPr>
        <p:grpSpPr>
          <a:xfrm>
            <a:off x="78591" y="51338"/>
            <a:ext cx="12034820" cy="6109667"/>
            <a:chOff x="78590" y="51336"/>
            <a:chExt cx="12034820" cy="6109667"/>
          </a:xfrm>
        </p:grpSpPr>
        <p:cxnSp>
          <p:nvCxnSpPr>
            <p:cNvPr id="13" name="Straight Connector 12">
              <a:extLst>
                <a:ext uri="{FF2B5EF4-FFF2-40B4-BE49-F238E27FC236}">
                  <a16:creationId xmlns:a16="http://schemas.microsoft.com/office/drawing/2014/main" id="{FD820C59-70DB-786B-CDC6-82944C33C207}"/>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F6D78E3-E615-D720-847A-1F8451F371FE}"/>
                </a:ext>
              </a:extLst>
            </p:cNvPr>
            <p:cNvGrpSpPr/>
            <p:nvPr userDrawn="1"/>
          </p:nvGrpSpPr>
          <p:grpSpPr>
            <a:xfrm>
              <a:off x="78590" y="51336"/>
              <a:ext cx="12034820" cy="958314"/>
              <a:chOff x="78590" y="51336"/>
              <a:chExt cx="12034820" cy="958314"/>
            </a:xfrm>
          </p:grpSpPr>
          <p:grpSp>
            <p:nvGrpSpPr>
              <p:cNvPr id="15" name="Group 14">
                <a:extLst>
                  <a:ext uri="{FF2B5EF4-FFF2-40B4-BE49-F238E27FC236}">
                    <a16:creationId xmlns:a16="http://schemas.microsoft.com/office/drawing/2014/main" id="{95AAB6C0-EF5E-5E70-B3E9-C7E7F82B9B69}"/>
                  </a:ext>
                </a:extLst>
              </p:cNvPr>
              <p:cNvGrpSpPr/>
              <p:nvPr userDrawn="1"/>
            </p:nvGrpSpPr>
            <p:grpSpPr>
              <a:xfrm>
                <a:off x="78590" y="51336"/>
                <a:ext cx="944866" cy="958314"/>
                <a:chOff x="5113029" y="-4648"/>
                <a:chExt cx="1215656" cy="1358480"/>
              </a:xfrm>
            </p:grpSpPr>
            <p:sp>
              <p:nvSpPr>
                <p:cNvPr id="17" name="Rectangle: Rounded Corners 16">
                  <a:extLst>
                    <a:ext uri="{FF2B5EF4-FFF2-40B4-BE49-F238E27FC236}">
                      <a16:creationId xmlns:a16="http://schemas.microsoft.com/office/drawing/2014/main" id="{EB196808-B29A-F147-157D-703CB2A1F650}"/>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8" name="Picture 17">
                  <a:extLst>
                    <a:ext uri="{FF2B5EF4-FFF2-40B4-BE49-F238E27FC236}">
                      <a16:creationId xmlns:a16="http://schemas.microsoft.com/office/drawing/2014/main" id="{25F4DF9A-3ACB-23F8-C494-38CE9F85BE86}"/>
                    </a:ext>
                  </a:extLst>
                </p:cNvPr>
                <p:cNvPicPr>
                  <a:picLocks noChangeAspect="1"/>
                </p:cNvPicPr>
                <p:nvPr/>
              </p:nvPicPr>
              <p:blipFill>
                <a:blip r:embed="rId2"/>
                <a:stretch>
                  <a:fillRect/>
                </a:stretch>
              </p:blipFill>
              <p:spPr>
                <a:xfrm>
                  <a:off x="5237569" y="129211"/>
                  <a:ext cx="966576" cy="1035057"/>
                </a:xfrm>
                <a:prstGeom prst="rect">
                  <a:avLst/>
                </a:prstGeom>
              </p:spPr>
            </p:pic>
          </p:grpSp>
          <p:sp>
            <p:nvSpPr>
              <p:cNvPr id="16" name="Title 1">
                <a:extLst>
                  <a:ext uri="{FF2B5EF4-FFF2-40B4-BE49-F238E27FC236}">
                    <a16:creationId xmlns:a16="http://schemas.microsoft.com/office/drawing/2014/main" id="{0E3CDF0A-1D05-A770-A50B-0B0B1273EA51}"/>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23" name="Slide Number Placeholder 5">
            <a:extLst>
              <a:ext uri="{FF2B5EF4-FFF2-40B4-BE49-F238E27FC236}">
                <a16:creationId xmlns:a16="http://schemas.microsoft.com/office/drawing/2014/main" id="{1ABA5921-0A42-90A7-4582-65DC460C2B12}"/>
              </a:ext>
            </a:extLst>
          </p:cNvPr>
          <p:cNvSpPr>
            <a:spLocks noGrp="1"/>
          </p:cNvSpPr>
          <p:nvPr>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416705634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876A598E-A37B-B50B-8B81-8EE0EC4396EF}"/>
              </a:ext>
            </a:extLst>
          </p:cNvPr>
          <p:cNvSpPr/>
          <p:nvPr userDrawn="1"/>
        </p:nvSpPr>
        <p:spPr>
          <a:xfrm flipH="1">
            <a:off x="9263741" y="1614318"/>
            <a:ext cx="4466115" cy="5257659"/>
          </a:xfrm>
          <a:custGeom>
            <a:avLst/>
            <a:gdLst/>
            <a:ahLst/>
            <a:cxnLst/>
            <a:rect l="l" t="t" r="r" b="b"/>
            <a:pathLst>
              <a:path w="6970216" h="8410517">
                <a:moveTo>
                  <a:pt x="6970216" y="0"/>
                </a:moveTo>
                <a:lnTo>
                  <a:pt x="0" y="0"/>
                </a:lnTo>
                <a:lnTo>
                  <a:pt x="0" y="8410517"/>
                </a:lnTo>
                <a:lnTo>
                  <a:pt x="6970216" y="8410517"/>
                </a:lnTo>
                <a:lnTo>
                  <a:pt x="697021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Vertical Text Placeholder 2">
            <a:extLst>
              <a:ext uri="{FF2B5EF4-FFF2-40B4-BE49-F238E27FC236}">
                <a16:creationId xmlns:a16="http://schemas.microsoft.com/office/drawing/2014/main" id="{BE2AD971-BA07-13D6-5FD0-8DDA2D78ABBF}"/>
              </a:ext>
            </a:extLst>
          </p:cNvPr>
          <p:cNvSpPr>
            <a:spLocks noGrp="1"/>
          </p:cNvSpPr>
          <p:nvPr>
            <p:ph type="body" orient="vert" idx="1"/>
          </p:nvPr>
        </p:nvSpPr>
        <p:spPr>
          <a:xfrm>
            <a:off x="838199" y="1809665"/>
            <a:ext cx="1048748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10B049C0-045D-3035-2A9F-C5EC4EA8C100}"/>
              </a:ext>
            </a:extLst>
          </p:cNvPr>
          <p:cNvGrpSpPr/>
          <p:nvPr userDrawn="1"/>
        </p:nvGrpSpPr>
        <p:grpSpPr>
          <a:xfrm>
            <a:off x="78591" y="51338"/>
            <a:ext cx="12034820" cy="6109667"/>
            <a:chOff x="78590" y="51336"/>
            <a:chExt cx="12034820" cy="6109667"/>
          </a:xfrm>
        </p:grpSpPr>
        <p:cxnSp>
          <p:nvCxnSpPr>
            <p:cNvPr id="5" name="Straight Connector 4">
              <a:extLst>
                <a:ext uri="{FF2B5EF4-FFF2-40B4-BE49-F238E27FC236}">
                  <a16:creationId xmlns:a16="http://schemas.microsoft.com/office/drawing/2014/main" id="{555349C3-AF36-22F7-FD38-4FD8DD51F29A}"/>
                </a:ext>
              </a:extLst>
            </p:cNvPr>
            <p:cNvCxnSpPr>
              <a:cxnSpLocks/>
            </p:cNvCxnSpPr>
            <p:nvPr userDrawn="1"/>
          </p:nvCxnSpPr>
          <p:spPr>
            <a:xfrm>
              <a:off x="301498" y="1009650"/>
              <a:ext cx="0" cy="5151353"/>
            </a:xfrm>
            <a:prstGeom prst="line">
              <a:avLst/>
            </a:prstGeom>
            <a:ln w="76200">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12ADAB7-77A3-F258-ACDD-0E48EAA99AAE}"/>
                </a:ext>
              </a:extLst>
            </p:cNvPr>
            <p:cNvGrpSpPr/>
            <p:nvPr userDrawn="1"/>
          </p:nvGrpSpPr>
          <p:grpSpPr>
            <a:xfrm>
              <a:off x="78590" y="51336"/>
              <a:ext cx="12034820" cy="958314"/>
              <a:chOff x="78590" y="51336"/>
              <a:chExt cx="12034820" cy="958314"/>
            </a:xfrm>
          </p:grpSpPr>
          <p:grpSp>
            <p:nvGrpSpPr>
              <p:cNvPr id="11" name="Group 10">
                <a:extLst>
                  <a:ext uri="{FF2B5EF4-FFF2-40B4-BE49-F238E27FC236}">
                    <a16:creationId xmlns:a16="http://schemas.microsoft.com/office/drawing/2014/main" id="{1F7F6150-5652-8341-2193-C71C5896B4E4}"/>
                  </a:ext>
                </a:extLst>
              </p:cNvPr>
              <p:cNvGrpSpPr/>
              <p:nvPr userDrawn="1"/>
            </p:nvGrpSpPr>
            <p:grpSpPr>
              <a:xfrm>
                <a:off x="78590" y="51336"/>
                <a:ext cx="944866" cy="958314"/>
                <a:chOff x="5113029" y="-4648"/>
                <a:chExt cx="1215656" cy="1358480"/>
              </a:xfrm>
            </p:grpSpPr>
            <p:sp>
              <p:nvSpPr>
                <p:cNvPr id="15" name="Rectangle: Rounded Corners 14">
                  <a:extLst>
                    <a:ext uri="{FF2B5EF4-FFF2-40B4-BE49-F238E27FC236}">
                      <a16:creationId xmlns:a16="http://schemas.microsoft.com/office/drawing/2014/main" id="{11A94346-0FC5-DBCF-24EB-22FD2B027C4F}"/>
                    </a:ext>
                  </a:extLst>
                </p:cNvPr>
                <p:cNvSpPr/>
                <p:nvPr/>
              </p:nvSpPr>
              <p:spPr>
                <a:xfrm>
                  <a:off x="5113029" y="-4648"/>
                  <a:ext cx="1215656" cy="1358480"/>
                </a:xfrm>
                <a:prstGeom prst="roundRect">
                  <a:avLst>
                    <a:gd name="adj" fmla="val 8755"/>
                  </a:avLst>
                </a:prstGeom>
                <a:solidFill>
                  <a:schemeClr val="bg1"/>
                </a:solidFill>
                <a:ln w="3175">
                  <a:solidFill>
                    <a:srgbClr val="38572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6" name="Picture 15">
                  <a:extLst>
                    <a:ext uri="{FF2B5EF4-FFF2-40B4-BE49-F238E27FC236}">
                      <a16:creationId xmlns:a16="http://schemas.microsoft.com/office/drawing/2014/main" id="{1DB2F939-BC5D-F104-2F66-B45C36037AD5}"/>
                    </a:ext>
                  </a:extLst>
                </p:cNvPr>
                <p:cNvPicPr>
                  <a:picLocks noChangeAspect="1"/>
                </p:cNvPicPr>
                <p:nvPr/>
              </p:nvPicPr>
              <p:blipFill>
                <a:blip r:embed="rId4"/>
                <a:stretch>
                  <a:fillRect/>
                </a:stretch>
              </p:blipFill>
              <p:spPr>
                <a:xfrm>
                  <a:off x="5237569" y="129211"/>
                  <a:ext cx="966576" cy="1035057"/>
                </a:xfrm>
                <a:prstGeom prst="rect">
                  <a:avLst/>
                </a:prstGeom>
              </p:spPr>
            </p:pic>
          </p:grpSp>
          <p:sp>
            <p:nvSpPr>
              <p:cNvPr id="12" name="Title 1">
                <a:extLst>
                  <a:ext uri="{FF2B5EF4-FFF2-40B4-BE49-F238E27FC236}">
                    <a16:creationId xmlns:a16="http://schemas.microsoft.com/office/drawing/2014/main" id="{71DAC2E6-47AC-8A89-C3F4-5DB24AA82C77}"/>
                  </a:ext>
                </a:extLst>
              </p:cNvPr>
              <p:cNvSpPr txBox="1">
                <a:spLocks/>
              </p:cNvSpPr>
              <p:nvPr userDrawn="1"/>
            </p:nvSpPr>
            <p:spPr>
              <a:xfrm>
                <a:off x="1232224" y="51336"/>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grpSp>
      </p:grpSp>
      <p:sp>
        <p:nvSpPr>
          <p:cNvPr id="21" name="Slide Number Placeholder 5">
            <a:extLst>
              <a:ext uri="{FF2B5EF4-FFF2-40B4-BE49-F238E27FC236}">
                <a16:creationId xmlns:a16="http://schemas.microsoft.com/office/drawing/2014/main" id="{16B36852-C3A9-CA78-C0B1-9D67DFC9C4C9}"/>
              </a:ext>
            </a:extLst>
          </p:cNvPr>
          <p:cNvSpPr>
            <a:spLocks noGrp="1"/>
          </p:cNvSpPr>
          <p:nvPr>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Tree>
    <p:extLst>
      <p:ext uri="{BB962C8B-B14F-4D97-AF65-F5344CB8AC3E}">
        <p14:creationId xmlns:p14="http://schemas.microsoft.com/office/powerpoint/2010/main" val="23539233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443D68-96C9-C697-FCC2-8E839F4A9BCC}"/>
              </a:ext>
            </a:extLst>
          </p:cNvPr>
          <p:cNvSpPr/>
          <p:nvPr userDrawn="1"/>
        </p:nvSpPr>
        <p:spPr>
          <a:xfrm>
            <a:off x="0" y="-21732"/>
            <a:ext cx="12192000" cy="1047161"/>
          </a:xfrm>
          <a:prstGeom prst="rect">
            <a:avLst/>
          </a:prstGeom>
          <a:solidFill>
            <a:schemeClr val="accent6">
              <a:lumMod val="50000"/>
            </a:schemeClr>
          </a:solidFill>
          <a:ln>
            <a:solidFill>
              <a:srgbClr val="00206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800" dirty="0"/>
          </a:p>
        </p:txBody>
      </p:sp>
      <p:sp>
        <p:nvSpPr>
          <p:cNvPr id="3" name="Text Placeholder 2">
            <a:extLst>
              <a:ext uri="{FF2B5EF4-FFF2-40B4-BE49-F238E27FC236}">
                <a16:creationId xmlns:a16="http://schemas.microsoft.com/office/drawing/2014/main" id="{65EE1557-09C3-6437-A1D1-DB41913139BF}"/>
              </a:ext>
            </a:extLst>
          </p:cNvPr>
          <p:cNvSpPr>
            <a:spLocks noGrp="1"/>
          </p:cNvSpPr>
          <p:nvPr userDrawn="1">
            <p:ph type="body" idx="1"/>
          </p:nvPr>
        </p:nvSpPr>
        <p:spPr>
          <a:xfrm>
            <a:off x="838200" y="1647829"/>
            <a:ext cx="10487483" cy="4513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B2929B86-2648-5409-4A5A-3C6BA1E0E32A}"/>
              </a:ext>
            </a:extLst>
          </p:cNvPr>
          <p:cNvSpPr/>
          <p:nvPr userDrawn="1"/>
        </p:nvSpPr>
        <p:spPr>
          <a:xfrm>
            <a:off x="-4884" y="6623319"/>
            <a:ext cx="12188339" cy="88642"/>
          </a:xfrm>
          <a:prstGeom prst="rect">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800" dirty="0"/>
          </a:p>
        </p:txBody>
      </p:sp>
      <p:pic>
        <p:nvPicPr>
          <p:cNvPr id="5" name="Picture 2">
            <a:extLst>
              <a:ext uri="{FF2B5EF4-FFF2-40B4-BE49-F238E27FC236}">
                <a16:creationId xmlns:a16="http://schemas.microsoft.com/office/drawing/2014/main" id="{E8D49C1C-8CE4-C4F7-3192-A4F7CC72633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547" y="6699234"/>
            <a:ext cx="12192000" cy="16905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FAA8A8B9-CBE6-F7DE-4CD3-51AFE4FCD3A6}"/>
              </a:ext>
            </a:extLst>
          </p:cNvPr>
          <p:cNvCxnSpPr>
            <a:cxnSpLocks/>
          </p:cNvCxnSpPr>
          <p:nvPr userDrawn="1"/>
        </p:nvCxnSpPr>
        <p:spPr>
          <a:xfrm>
            <a:off x="0" y="6400800"/>
            <a:ext cx="11325683" cy="0"/>
          </a:xfrm>
          <a:prstGeom prst="line">
            <a:avLst/>
          </a:prstGeom>
          <a:ln w="28575"/>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E18B56D9-C2A4-CD10-1B26-1CA3CAB9ABA6}"/>
              </a:ext>
            </a:extLst>
          </p:cNvPr>
          <p:cNvSpPr txBox="1"/>
          <p:nvPr userDrawn="1"/>
        </p:nvSpPr>
        <p:spPr>
          <a:xfrm>
            <a:off x="6710" y="6370835"/>
            <a:ext cx="2574191" cy="276999"/>
          </a:xfrm>
          <a:prstGeom prst="rect">
            <a:avLst/>
          </a:prstGeom>
          <a:noFill/>
        </p:spPr>
        <p:txBody>
          <a:bodyPr wrap="square" rtlCol="0">
            <a:spAutoFit/>
          </a:bodyPr>
          <a:lstStyle/>
          <a:p>
            <a:r>
              <a:rPr lang="en-US" sz="1200" b="1" dirty="0">
                <a:solidFill>
                  <a:srgbClr val="C00000"/>
                </a:solidFill>
                <a:latin typeface="Book Antiqua" panose="02040602050305030304" pitchFamily="18" charset="0"/>
              </a:rPr>
              <a:t>Ministry of Works &amp; Transport - </a:t>
            </a:r>
          </a:p>
        </p:txBody>
      </p:sp>
      <p:sp>
        <p:nvSpPr>
          <p:cNvPr id="12" name="TextBox 11">
            <a:extLst>
              <a:ext uri="{FF2B5EF4-FFF2-40B4-BE49-F238E27FC236}">
                <a16:creationId xmlns:a16="http://schemas.microsoft.com/office/drawing/2014/main" id="{E64BC8A3-1C0C-74A1-42E4-2CE549E36F5F}"/>
              </a:ext>
            </a:extLst>
          </p:cNvPr>
          <p:cNvSpPr txBox="1"/>
          <p:nvPr userDrawn="1"/>
        </p:nvSpPr>
        <p:spPr>
          <a:xfrm>
            <a:off x="2317384" y="6387841"/>
            <a:ext cx="4143287" cy="246221"/>
          </a:xfrm>
          <a:prstGeom prst="rect">
            <a:avLst/>
          </a:prstGeom>
          <a:noFill/>
        </p:spPr>
        <p:txBody>
          <a:bodyPr wrap="square" rtlCol="0">
            <a:spAutoFit/>
          </a:bodyPr>
          <a:lstStyle/>
          <a:p>
            <a:r>
              <a:rPr lang="en-US" sz="1000" dirty="0">
                <a:solidFill>
                  <a:schemeClr val="accent6">
                    <a:lumMod val="50000"/>
                  </a:schemeClr>
                </a:solidFill>
                <a:latin typeface="Book Antiqua" panose="02040602050305030304" pitchFamily="18" charset="0"/>
              </a:rPr>
              <a:t>To provide Reliable, Safe Works, Transport Infrastructure &amp; Services</a:t>
            </a:r>
          </a:p>
        </p:txBody>
      </p:sp>
      <p:sp>
        <p:nvSpPr>
          <p:cNvPr id="23" name="Slide Number Placeholder 5">
            <a:extLst>
              <a:ext uri="{FF2B5EF4-FFF2-40B4-BE49-F238E27FC236}">
                <a16:creationId xmlns:a16="http://schemas.microsoft.com/office/drawing/2014/main" id="{FD787120-C96B-1BBC-E69F-1BE5B3DDA3FC}"/>
              </a:ext>
            </a:extLst>
          </p:cNvPr>
          <p:cNvSpPr>
            <a:spLocks noGrp="1"/>
          </p:cNvSpPr>
          <p:nvPr userDrawn="1">
            <p:ph type="sldNum" sz="quarter" idx="4"/>
          </p:nvPr>
        </p:nvSpPr>
        <p:spPr>
          <a:xfrm>
            <a:off x="11617373" y="6258218"/>
            <a:ext cx="550441" cy="365125"/>
          </a:xfrm>
          <a:prstGeom prst="rect">
            <a:avLst/>
          </a:prstGeom>
          <a:noFill/>
          <a:ln>
            <a:noFill/>
          </a:ln>
        </p:spPr>
        <p:txBody>
          <a:bodyPr vert="horz" lIns="91440" tIns="45720" rIns="91440" bIns="45720" rtlCol="0" anchor="ctr"/>
          <a:lstStyle>
            <a:lvl1pPr algn="r">
              <a:defRPr sz="1200" b="1">
                <a:solidFill>
                  <a:schemeClr val="bg1"/>
                </a:solidFill>
                <a:latin typeface="Book Antiqua" panose="02040602050305030304" pitchFamily="18" charset="0"/>
              </a:defRPr>
            </a:lvl1pPr>
          </a:lstStyle>
          <a:p>
            <a:fld id="{85B59FBF-41BA-4932-A482-357D62F02158}" type="slidenum">
              <a:rPr lang="en-US" smtClean="0"/>
              <a:pPr/>
              <a:t>‹#›</a:t>
            </a:fld>
            <a:endParaRPr lang="en-US" dirty="0"/>
          </a:p>
        </p:txBody>
      </p:sp>
      <p:sp>
        <p:nvSpPr>
          <p:cNvPr id="24" name="Date Placeholder 3">
            <a:extLst>
              <a:ext uri="{FF2B5EF4-FFF2-40B4-BE49-F238E27FC236}">
                <a16:creationId xmlns:a16="http://schemas.microsoft.com/office/drawing/2014/main" id="{DD9AE372-566D-9524-D6FC-C7DE509C064C}"/>
              </a:ext>
            </a:extLst>
          </p:cNvPr>
          <p:cNvSpPr txBox="1">
            <a:spLocks/>
          </p:cNvSpPr>
          <p:nvPr userDrawn="1"/>
        </p:nvSpPr>
        <p:spPr>
          <a:xfrm>
            <a:off x="6338648" y="6386833"/>
            <a:ext cx="1065130" cy="260641"/>
          </a:xfrm>
          <a:prstGeom prst="rect">
            <a:avLst/>
          </a:prstGeom>
        </p:spPr>
        <p:txBody>
          <a:bodyPr/>
          <a:lstStyle>
            <a:defPPr>
              <a:defRPr lang="en-US"/>
            </a:defPPr>
            <a:lvl1pPr marL="0" algn="l" defTabSz="914400" rtl="0" eaLnBrk="1" latinLnBrk="0" hangingPunct="1">
              <a:defRPr sz="1200" kern="1200">
                <a:solidFill>
                  <a:schemeClr val="accent6">
                    <a:lumMod val="50000"/>
                  </a:schemeClr>
                </a:solidFill>
                <a:latin typeface="Arial Rounded MT Bold" panose="020F07040305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dirty="0">
                <a:latin typeface="Book Antiqua" panose="02040602050305030304" pitchFamily="18" charset="0"/>
              </a:rPr>
              <a:t>- </a:t>
            </a:r>
            <a:fld id="{D1906C0D-111A-497F-93F4-CE41E69C1509}" type="datetime1">
              <a:rPr lang="en-US" sz="1000" b="0" smtClean="0">
                <a:latin typeface="Book Antiqua" panose="02040602050305030304" pitchFamily="18" charset="0"/>
              </a:rPr>
              <a:pPr/>
              <a:t>20-Apr-26</a:t>
            </a:fld>
            <a:endParaRPr lang="en-US" sz="1000" b="0" dirty="0">
              <a:latin typeface="Book Antiqua" panose="02040602050305030304" pitchFamily="18" charset="0"/>
            </a:endParaRPr>
          </a:p>
        </p:txBody>
      </p:sp>
      <p:sp>
        <p:nvSpPr>
          <p:cNvPr id="2" name="Title 1">
            <a:extLst>
              <a:ext uri="{FF2B5EF4-FFF2-40B4-BE49-F238E27FC236}">
                <a16:creationId xmlns:a16="http://schemas.microsoft.com/office/drawing/2014/main" id="{A03D9D3E-F5CB-A476-9FFC-9E782C38A083}"/>
              </a:ext>
            </a:extLst>
          </p:cNvPr>
          <p:cNvSpPr txBox="1">
            <a:spLocks/>
          </p:cNvSpPr>
          <p:nvPr userDrawn="1"/>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solidFill>
                <a:schemeClr val="bg1"/>
              </a:solidFill>
              <a:latin typeface="Arial Rounded MT Bold" panose="020F0704030504030204" pitchFamily="34" charset="0"/>
            </a:endParaRPr>
          </a:p>
        </p:txBody>
      </p:sp>
      <p:sp>
        <p:nvSpPr>
          <p:cNvPr id="6" name="Freeform 2">
            <a:extLst>
              <a:ext uri="{FF2B5EF4-FFF2-40B4-BE49-F238E27FC236}">
                <a16:creationId xmlns:a16="http://schemas.microsoft.com/office/drawing/2014/main" id="{A4BDE9AB-509F-8C57-BEFE-B98D678FA518}"/>
              </a:ext>
            </a:extLst>
          </p:cNvPr>
          <p:cNvSpPr/>
          <p:nvPr userDrawn="1"/>
        </p:nvSpPr>
        <p:spPr>
          <a:xfrm rot="16200000">
            <a:off x="-1562017" y="1546995"/>
            <a:ext cx="6890019" cy="3752566"/>
          </a:xfrm>
          <a:custGeom>
            <a:avLst/>
            <a:gdLst/>
            <a:ahLst/>
            <a:cxnLst/>
            <a:rect l="l" t="t" r="r" b="b"/>
            <a:pathLst>
              <a:path w="15604892" h="6846646">
                <a:moveTo>
                  <a:pt x="0" y="0"/>
                </a:moveTo>
                <a:lnTo>
                  <a:pt x="15604892" y="0"/>
                </a:lnTo>
                <a:lnTo>
                  <a:pt x="15604892" y="6846646"/>
                </a:lnTo>
                <a:lnTo>
                  <a:pt x="0" y="6846646"/>
                </a:lnTo>
                <a:lnTo>
                  <a:pt x="0" y="0"/>
                </a:lnTo>
                <a:close/>
              </a:path>
            </a:pathLst>
          </a:custGeom>
          <a:blipFill>
            <a:blip r:embed="rId12">
              <a:alphaModFix amt="24000"/>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219945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2" r:id="rId5"/>
    <p:sldLayoutId id="2147483653" r:id="rId6"/>
    <p:sldLayoutId id="2147483654" r:id="rId7"/>
    <p:sldLayoutId id="2147483656" r:id="rId8"/>
    <p:sldLayoutId id="2147483658" r:id="rId9"/>
  </p:sldLayoutIdLst>
  <p:hf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6">
            <a:extLst>
              <a:ext uri="{FF2B5EF4-FFF2-40B4-BE49-F238E27FC236}">
                <a16:creationId xmlns:a16="http://schemas.microsoft.com/office/drawing/2014/main" id="{06A401DC-F950-7FA6-EFB6-29E602DC0DA9}"/>
              </a:ext>
            </a:extLst>
          </p:cNvPr>
          <p:cNvGrpSpPr/>
          <p:nvPr/>
        </p:nvGrpSpPr>
        <p:grpSpPr>
          <a:xfrm>
            <a:off x="0" y="5335326"/>
            <a:ext cx="8492360" cy="598801"/>
            <a:chOff x="0" y="0"/>
            <a:chExt cx="3398094" cy="266352"/>
          </a:xfrm>
        </p:grpSpPr>
        <p:sp>
          <p:nvSpPr>
            <p:cNvPr id="13" name="Freeform 7">
              <a:extLst>
                <a:ext uri="{FF2B5EF4-FFF2-40B4-BE49-F238E27FC236}">
                  <a16:creationId xmlns:a16="http://schemas.microsoft.com/office/drawing/2014/main" id="{0AE57933-61CC-3795-B2F2-367BF0308672}"/>
                </a:ext>
              </a:extLst>
            </p:cNvPr>
            <p:cNvSpPr/>
            <p:nvPr/>
          </p:nvSpPr>
          <p:spPr>
            <a:xfrm>
              <a:off x="0" y="0"/>
              <a:ext cx="3398095" cy="266352"/>
            </a:xfrm>
            <a:custGeom>
              <a:avLst/>
              <a:gdLst/>
              <a:ahLst/>
              <a:cxnLst/>
              <a:rect l="l" t="t" r="r" b="b"/>
              <a:pathLst>
                <a:path w="3398095" h="266352">
                  <a:moveTo>
                    <a:pt x="0" y="0"/>
                  </a:moveTo>
                  <a:lnTo>
                    <a:pt x="3398095" y="0"/>
                  </a:lnTo>
                  <a:lnTo>
                    <a:pt x="3398095" y="266352"/>
                  </a:lnTo>
                  <a:lnTo>
                    <a:pt x="0" y="266352"/>
                  </a:lnTo>
                  <a:close/>
                </a:path>
              </a:pathLst>
            </a:custGeom>
            <a:gradFill rotWithShape="1">
              <a:gsLst>
                <a:gs pos="0">
                  <a:srgbClr val="2CB6EA">
                    <a:alpha val="100000"/>
                  </a:srgbClr>
                </a:gs>
                <a:gs pos="100000">
                  <a:srgbClr val="C372EC">
                    <a:alpha val="100000"/>
                  </a:srgbClr>
                </a:gs>
              </a:gsLst>
              <a:lin ang="0"/>
            </a:gradFill>
          </p:spPr>
        </p:sp>
        <p:sp>
          <p:nvSpPr>
            <p:cNvPr id="14" name="TextBox 8">
              <a:extLst>
                <a:ext uri="{FF2B5EF4-FFF2-40B4-BE49-F238E27FC236}">
                  <a16:creationId xmlns:a16="http://schemas.microsoft.com/office/drawing/2014/main" id="{C86B7E4A-C64D-0A7A-1659-7D726B688AFD}"/>
                </a:ext>
              </a:extLst>
            </p:cNvPr>
            <p:cNvSpPr txBox="1"/>
            <p:nvPr/>
          </p:nvSpPr>
          <p:spPr>
            <a:xfrm>
              <a:off x="0" y="-57150"/>
              <a:ext cx="3398094" cy="323502"/>
            </a:xfrm>
            <a:prstGeom prst="rect">
              <a:avLst/>
            </a:prstGeom>
          </p:spPr>
          <p:txBody>
            <a:bodyPr lIns="50800" tIns="50800" rIns="50800" bIns="50800" rtlCol="0" anchor="ctr"/>
            <a:lstStyle/>
            <a:p>
              <a:pPr algn="ctr">
                <a:lnSpc>
                  <a:spcPts val="2659"/>
                </a:lnSpc>
              </a:pPr>
              <a:endParaRPr/>
            </a:p>
          </p:txBody>
        </p:sp>
      </p:grpSp>
      <p:grpSp>
        <p:nvGrpSpPr>
          <p:cNvPr id="8" name="Group 25">
            <a:extLst>
              <a:ext uri="{FF2B5EF4-FFF2-40B4-BE49-F238E27FC236}">
                <a16:creationId xmlns:a16="http://schemas.microsoft.com/office/drawing/2014/main" id="{4DEE1F24-8265-EE24-4AE5-EC57A76C4341}"/>
              </a:ext>
            </a:extLst>
          </p:cNvPr>
          <p:cNvGrpSpPr/>
          <p:nvPr/>
        </p:nvGrpSpPr>
        <p:grpSpPr>
          <a:xfrm>
            <a:off x="0" y="4855029"/>
            <a:ext cx="6466114" cy="489858"/>
            <a:chOff x="0" y="0"/>
            <a:chExt cx="2288648" cy="207702"/>
          </a:xfrm>
        </p:grpSpPr>
        <p:sp>
          <p:nvSpPr>
            <p:cNvPr id="9" name="Freeform 26">
              <a:extLst>
                <a:ext uri="{FF2B5EF4-FFF2-40B4-BE49-F238E27FC236}">
                  <a16:creationId xmlns:a16="http://schemas.microsoft.com/office/drawing/2014/main" id="{C3EDBEA7-EE3F-C12E-36A3-23BDCBF8B3C4}"/>
                </a:ext>
              </a:extLst>
            </p:cNvPr>
            <p:cNvSpPr/>
            <p:nvPr/>
          </p:nvSpPr>
          <p:spPr>
            <a:xfrm>
              <a:off x="0" y="0"/>
              <a:ext cx="2288648" cy="207702"/>
            </a:xfrm>
            <a:custGeom>
              <a:avLst/>
              <a:gdLst/>
              <a:ahLst/>
              <a:cxnLst/>
              <a:rect l="l" t="t" r="r" b="b"/>
              <a:pathLst>
                <a:path w="2288648" h="207702">
                  <a:moveTo>
                    <a:pt x="0" y="0"/>
                  </a:moveTo>
                  <a:lnTo>
                    <a:pt x="2288648" y="0"/>
                  </a:lnTo>
                  <a:lnTo>
                    <a:pt x="2288648" y="207702"/>
                  </a:lnTo>
                  <a:lnTo>
                    <a:pt x="0" y="207702"/>
                  </a:lnTo>
                  <a:close/>
                </a:path>
              </a:pathLst>
            </a:custGeom>
            <a:gradFill rotWithShape="1">
              <a:gsLst>
                <a:gs pos="0">
                  <a:srgbClr val="2CB6EA">
                    <a:alpha val="100000"/>
                  </a:srgbClr>
                </a:gs>
                <a:gs pos="50000">
                  <a:srgbClr val="C372EC">
                    <a:alpha val="100000"/>
                  </a:srgbClr>
                </a:gs>
                <a:gs pos="100000">
                  <a:srgbClr val="C372EC">
                    <a:alpha val="0"/>
                  </a:srgbClr>
                </a:gs>
              </a:gsLst>
              <a:lin ang="0"/>
            </a:gradFill>
          </p:spPr>
        </p:sp>
        <p:sp>
          <p:nvSpPr>
            <p:cNvPr id="10" name="TextBox 27">
              <a:extLst>
                <a:ext uri="{FF2B5EF4-FFF2-40B4-BE49-F238E27FC236}">
                  <a16:creationId xmlns:a16="http://schemas.microsoft.com/office/drawing/2014/main" id="{0402FF30-BC2D-D2F8-18B6-6513A3415D59}"/>
                </a:ext>
              </a:extLst>
            </p:cNvPr>
            <p:cNvSpPr txBox="1"/>
            <p:nvPr/>
          </p:nvSpPr>
          <p:spPr>
            <a:xfrm>
              <a:off x="0" y="-57150"/>
              <a:ext cx="2288648" cy="264852"/>
            </a:xfrm>
            <a:prstGeom prst="rect">
              <a:avLst/>
            </a:prstGeom>
          </p:spPr>
          <p:txBody>
            <a:bodyPr lIns="50800" tIns="50800" rIns="50800" bIns="50800" rtlCol="0" anchor="ctr"/>
            <a:lstStyle/>
            <a:p>
              <a:pPr algn="ctr">
                <a:lnSpc>
                  <a:spcPts val="2659"/>
                </a:lnSpc>
              </a:pPr>
              <a:endParaRPr/>
            </a:p>
          </p:txBody>
        </p:sp>
      </p:grpSp>
      <p:sp>
        <p:nvSpPr>
          <p:cNvPr id="4" name="Title 3">
            <a:extLst>
              <a:ext uri="{FF2B5EF4-FFF2-40B4-BE49-F238E27FC236}">
                <a16:creationId xmlns:a16="http://schemas.microsoft.com/office/drawing/2014/main" id="{DCE7C97E-B475-4F0E-02C0-87F47FD04046}"/>
              </a:ext>
            </a:extLst>
          </p:cNvPr>
          <p:cNvSpPr>
            <a:spLocks noGrp="1"/>
          </p:cNvSpPr>
          <p:nvPr>
            <p:ph type="title"/>
          </p:nvPr>
        </p:nvSpPr>
        <p:spPr>
          <a:xfrm>
            <a:off x="2" y="1655063"/>
            <a:ext cx="10332718" cy="4654295"/>
          </a:xfrm>
        </p:spPr>
        <p:txBody>
          <a:bodyPr/>
          <a:lstStyle/>
          <a:p>
            <a:pPr lvl="0" defTabSz="914400" fontAlgn="base">
              <a:lnSpc>
                <a:spcPct val="100000"/>
              </a:lnSpc>
              <a:spcAft>
                <a:spcPct val="0"/>
              </a:spcAft>
              <a:buClr>
                <a:srgbClr val="000000"/>
              </a:buClr>
              <a:buSzPts val="2000"/>
              <a:defRPr/>
            </a:pPr>
            <a:r>
              <a:rPr lang="en-US" altLang="en-UG" sz="2700" b="1" kern="0" dirty="0">
                <a:solidFill>
                  <a:schemeClr val="accent1">
                    <a:lumMod val="50000"/>
                  </a:schemeClr>
                </a:solidFill>
                <a:latin typeface="Book Antiqua" panose="02040602050305030304" pitchFamily="18" charset="0"/>
                <a:ea typeface="Calibri"/>
                <a:cs typeface="Poppins Bold" panose="020B0604020202020204" charset="0"/>
                <a:sym typeface="Bookman Old Style" panose="02050604050505020204" pitchFamily="18" charset="0"/>
              </a:rPr>
              <a:t>“DESIGNING INTEGRATED </a:t>
            </a:r>
            <a:r>
              <a:rPr kumimoji="0" lang="en-US" altLang="en-UG" sz="2700" b="1" i="0" u="none" strike="noStrike" kern="0" cap="none" spc="0" normalizeH="0" baseline="0" noProof="0" dirty="0">
                <a:ln>
                  <a:noFill/>
                </a:ln>
                <a:solidFill>
                  <a:schemeClr val="accent1">
                    <a:lumMod val="50000"/>
                  </a:schemeClr>
                </a:solidFill>
                <a:effectLst/>
                <a:uLnTx/>
                <a:uFillTx/>
                <a:latin typeface="Book Antiqua" panose="02040602050305030304" pitchFamily="18" charset="0"/>
                <a:ea typeface="Calibri"/>
                <a:cs typeface="Poppins Bold" panose="020B0604020202020204" charset="0"/>
                <a:sym typeface="Bookman Old Style" panose="02050604050505020204" pitchFamily="18" charset="0"/>
              </a:rPr>
              <a:t>MULTIMODAL TRANSPORT SYSTEMS IN OIC MEMBER COUNTRIES: EXPERIENCES/ PERSPECTIVES OF UGANDA”</a:t>
            </a:r>
            <a:br>
              <a:rPr lang="en-US" altLang="en-UG" sz="3200" b="1" kern="0" dirty="0">
                <a:solidFill>
                  <a:srgbClr val="002060"/>
                </a:solidFill>
                <a:latin typeface="Book Antiqua" panose="02040602050305030304" pitchFamily="18" charset="0"/>
                <a:ea typeface="Calibri"/>
                <a:cs typeface="Calibri" panose="020F0502020204030204" pitchFamily="34" charset="0"/>
                <a:sym typeface="Bookman Old Style" panose="02050604050505020204" pitchFamily="18" charset="0"/>
              </a:rPr>
            </a:br>
            <a:br>
              <a:rPr kumimoji="0" lang="en-US" altLang="en-UG" sz="2200" b="1" i="0" u="none" strike="noStrike" kern="1200" cap="none" spc="0" normalizeH="0" baseline="0" noProof="0" dirty="0">
                <a:ln>
                  <a:noFill/>
                </a:ln>
                <a:solidFill>
                  <a:srgbClr val="002060"/>
                </a:solidFill>
                <a:effectLst/>
                <a:uLnTx/>
                <a:uFillTx/>
                <a:latin typeface="Book Antiqua" panose="02040602050305030304" pitchFamily="18" charset="0"/>
                <a:ea typeface="+mn-ea"/>
                <a:cs typeface="Poppins Bold Italics" panose="020B0604020202020204" charset="0"/>
                <a:sym typeface="Bookman Old Style" panose="02050604050505020204" pitchFamily="18" charset="0"/>
              </a:rPr>
            </a:br>
            <a:r>
              <a:rPr lang="en-US" altLang="en-UG" sz="2200" b="1" dirty="0">
                <a:solidFill>
                  <a:srgbClr val="002060"/>
                </a:solidFill>
                <a:latin typeface="Book Antiqua" panose="02040602050305030304" pitchFamily="18" charset="0"/>
                <a:ea typeface="+mn-ea"/>
                <a:cs typeface="Poppins Bold Italics" panose="020B0604020202020204" charset="0"/>
                <a:sym typeface="Bookman Old Style" panose="02050604050505020204" pitchFamily="18" charset="0"/>
              </a:rPr>
              <a:t>A </a:t>
            </a:r>
            <a:r>
              <a:rPr kumimoji="0" lang="en-US" altLang="en-UG" sz="2200" b="1" i="0" u="none" strike="noStrike" kern="1200" cap="none" spc="0" normalizeH="0" baseline="0" noProof="0" dirty="0">
                <a:ln>
                  <a:noFill/>
                </a:ln>
                <a:solidFill>
                  <a:srgbClr val="002060"/>
                </a:solidFill>
                <a:effectLst/>
                <a:uLnTx/>
                <a:uFillTx/>
                <a:latin typeface="Book Antiqua" panose="02040602050305030304" pitchFamily="18" charset="0"/>
                <a:ea typeface="+mn-ea"/>
                <a:cs typeface="Poppins Bold Italics" panose="020B0604020202020204" charset="0"/>
                <a:sym typeface="Bookman Old Style" panose="02050604050505020204" pitchFamily="18" charset="0"/>
              </a:rPr>
              <a:t>presentation at the 26</a:t>
            </a:r>
            <a:r>
              <a:rPr kumimoji="0" lang="en-US" altLang="en-UG" sz="2200" b="1" i="0" u="none" strike="noStrike" kern="1200" cap="none" spc="0" normalizeH="0" baseline="30000" noProof="0" dirty="0">
                <a:ln>
                  <a:noFill/>
                </a:ln>
                <a:solidFill>
                  <a:srgbClr val="002060"/>
                </a:solidFill>
                <a:effectLst/>
                <a:uLnTx/>
                <a:uFillTx/>
                <a:latin typeface="Book Antiqua" panose="02040602050305030304" pitchFamily="18" charset="0"/>
                <a:ea typeface="+mn-ea"/>
                <a:cs typeface="Poppins Bold Italics" panose="020B0604020202020204" charset="0"/>
                <a:sym typeface="Bookman Old Style" panose="02050604050505020204" pitchFamily="18" charset="0"/>
              </a:rPr>
              <a:t>th</a:t>
            </a:r>
            <a:r>
              <a:rPr kumimoji="0" lang="en-US" altLang="en-UG" sz="2200" b="1" i="0" u="none" strike="noStrike" kern="1200" cap="none" spc="0" normalizeH="0" baseline="0" noProof="0" dirty="0">
                <a:ln>
                  <a:noFill/>
                </a:ln>
                <a:solidFill>
                  <a:srgbClr val="002060"/>
                </a:solidFill>
                <a:effectLst/>
                <a:uLnTx/>
                <a:uFillTx/>
                <a:latin typeface="Book Antiqua" panose="02040602050305030304" pitchFamily="18" charset="0"/>
                <a:ea typeface="+mn-ea"/>
                <a:cs typeface="Poppins Bold Italics" panose="020B0604020202020204" charset="0"/>
                <a:sym typeface="Bookman Old Style" panose="02050604050505020204" pitchFamily="18" charset="0"/>
              </a:rPr>
              <a:t> Meeting of the COMCEC Transport and Communication Working Group (TCWG) on 20</a:t>
            </a:r>
            <a:r>
              <a:rPr kumimoji="0" lang="en-US" altLang="en-UG" sz="2200" b="1" i="0" u="none" strike="noStrike" kern="1200" cap="none" spc="0" normalizeH="0" baseline="30000" noProof="0" dirty="0">
                <a:ln>
                  <a:noFill/>
                </a:ln>
                <a:solidFill>
                  <a:srgbClr val="002060"/>
                </a:solidFill>
                <a:effectLst/>
                <a:uLnTx/>
                <a:uFillTx/>
                <a:latin typeface="Book Antiqua" panose="02040602050305030304" pitchFamily="18" charset="0"/>
                <a:ea typeface="+mn-ea"/>
                <a:cs typeface="Poppins Bold Italics" panose="020B0604020202020204" charset="0"/>
                <a:sym typeface="Bookman Old Style" panose="02050604050505020204" pitchFamily="18" charset="0"/>
              </a:rPr>
              <a:t>th</a:t>
            </a:r>
            <a:r>
              <a:rPr kumimoji="0" lang="en-US" altLang="en-UG" sz="2200" b="1" i="0" u="none" strike="noStrike" kern="1200" cap="none" spc="0" normalizeH="0" baseline="0" noProof="0" dirty="0">
                <a:ln>
                  <a:noFill/>
                </a:ln>
                <a:solidFill>
                  <a:srgbClr val="002060"/>
                </a:solidFill>
                <a:effectLst/>
                <a:uLnTx/>
                <a:uFillTx/>
                <a:latin typeface="Book Antiqua" panose="02040602050305030304" pitchFamily="18" charset="0"/>
                <a:ea typeface="+mn-ea"/>
                <a:cs typeface="Poppins Bold Italics" panose="020B0604020202020204" charset="0"/>
                <a:sym typeface="Bookman Old Style" panose="02050604050505020204" pitchFamily="18" charset="0"/>
              </a:rPr>
              <a:t> </a:t>
            </a:r>
            <a:r>
              <a:rPr lang="en-US" altLang="en-UG" sz="2200" b="1" dirty="0">
                <a:solidFill>
                  <a:srgbClr val="002060"/>
                </a:solidFill>
                <a:latin typeface="Book Antiqua" panose="02040602050305030304" pitchFamily="18" charset="0"/>
                <a:cs typeface="Poppins Bold Italics" panose="020B0604020202020204" charset="0"/>
                <a:sym typeface="Bookman Old Style" panose="02050604050505020204" pitchFamily="18" charset="0"/>
              </a:rPr>
              <a:t>April 2026.</a:t>
            </a:r>
            <a:br>
              <a:rPr kumimoji="0" lang="en-US" altLang="en-UG"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Poppins Bold Italics" panose="020B0604020202020204" charset="0"/>
                <a:sym typeface="Bookman Old Style" panose="02050604050505020204" pitchFamily="18" charset="0"/>
              </a:rPr>
            </a:br>
            <a:br>
              <a:rPr kumimoji="0" lang="en-US" altLang="en-UG"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sym typeface="Bookman Old Style" panose="02050604050505020204" pitchFamily="18" charset="0"/>
              </a:rPr>
            </a:br>
            <a:r>
              <a:rPr kumimoji="0" lang="en-US" altLang="en-UG" sz="2200" b="1" i="0" u="none" strike="noStrike" kern="1200" cap="none" spc="0" normalizeH="0" baseline="0" noProof="0" dirty="0">
                <a:ln>
                  <a:noFill/>
                </a:ln>
                <a:solidFill>
                  <a:srgbClr val="002060"/>
                </a:solidFill>
                <a:effectLst/>
                <a:uLnTx/>
                <a:uFillTx/>
                <a:latin typeface="Book Antiqua" panose="02040602050305030304" pitchFamily="18" charset="0"/>
                <a:ea typeface="+mn-ea"/>
                <a:cs typeface="Arial" panose="020B0604020202020204" pitchFamily="34" charset="0"/>
                <a:sym typeface="Bookman Old Style" panose="02050604050505020204" pitchFamily="18" charset="0"/>
              </a:rPr>
              <a:t>Presented </a:t>
            </a:r>
            <a:r>
              <a:rPr kumimoji="0" lang="en-US" altLang="en-UG" sz="2200" b="1" i="0" u="none" strike="noStrike" kern="0" cap="none" spc="0" normalizeH="0" baseline="0" noProof="0" dirty="0">
                <a:ln>
                  <a:noFill/>
                </a:ln>
                <a:solidFill>
                  <a:srgbClr val="002060"/>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t>By: </a:t>
            </a:r>
            <a:br>
              <a:rPr kumimoji="0" lang="en-US" altLang="en-UG" sz="2400" b="1" i="0" u="none" strike="noStrike" kern="0" cap="none" spc="0" normalizeH="0" baseline="0" noProof="0" dirty="0">
                <a:ln>
                  <a:noFill/>
                </a:ln>
                <a:solidFill>
                  <a:srgbClr val="0C0C0C"/>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br>
            <a:br>
              <a:rPr kumimoji="0" lang="en-US" altLang="en-UG" sz="2400" b="1" i="0" u="none" strike="noStrike" kern="0" cap="none" spc="0" normalizeH="0" baseline="0" noProof="0" dirty="0">
                <a:ln>
                  <a:noFill/>
                </a:ln>
                <a:solidFill>
                  <a:srgbClr val="0C0C0C"/>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br>
            <a:r>
              <a:rPr kumimoji="0" lang="en-US" altLang="en-UG" sz="2400" b="1" i="0" u="none" strike="noStrike" kern="0" cap="none" spc="0" normalizeH="0" baseline="0" noProof="0" dirty="0">
                <a:ln>
                  <a:noFill/>
                </a:ln>
                <a:solidFill>
                  <a:schemeClr val="bg1"/>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t>Katushabe Winstone, FCILT</a:t>
            </a:r>
            <a:br>
              <a:rPr kumimoji="0" lang="en-US" altLang="en-UG" sz="2400" b="1" i="0" u="none" strike="noStrike" kern="0" cap="none" spc="0" normalizeH="0" baseline="0" noProof="0" dirty="0">
                <a:ln>
                  <a:noFill/>
                </a:ln>
                <a:solidFill>
                  <a:srgbClr val="0C0C0C"/>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br>
            <a:r>
              <a:rPr kumimoji="0" lang="en-US" altLang="en-UG" sz="2000" b="1" i="0" u="none" strike="noStrike" kern="0" cap="none" spc="0" normalizeH="0" baseline="0" noProof="0" dirty="0">
                <a:ln>
                  <a:noFill/>
                </a:ln>
                <a:solidFill>
                  <a:schemeClr val="bg1"/>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t>Commissioner Transport Regulation &amp; Safety / Chief Licensing Officer</a:t>
            </a:r>
            <a:br>
              <a:rPr kumimoji="0" lang="en-US" altLang="en-UG" sz="2000" b="1" i="0" u="none" strike="noStrike" kern="0" cap="none" spc="0" normalizeH="0" baseline="0" noProof="0" dirty="0">
                <a:ln>
                  <a:noFill/>
                </a:ln>
                <a:solidFill>
                  <a:schemeClr val="bg1"/>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br>
            <a:r>
              <a:rPr kumimoji="0" lang="en-US" altLang="en-UG" sz="2000" b="1" i="0" u="none" strike="noStrike" kern="0" cap="none" spc="0" normalizeH="0" baseline="0" noProof="0" dirty="0">
                <a:ln>
                  <a:noFill/>
                </a:ln>
                <a:solidFill>
                  <a:schemeClr val="bg1"/>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t>Ministry of Works and Transport - Republic of Uganda</a:t>
            </a:r>
            <a:br>
              <a:rPr kumimoji="0" lang="en-US" altLang="en-UG" sz="2000" b="1" i="0" u="none" strike="noStrike" kern="0" cap="none" spc="0" normalizeH="0" baseline="0" noProof="0" dirty="0">
                <a:ln>
                  <a:noFill/>
                </a:ln>
                <a:solidFill>
                  <a:srgbClr val="0C0C0C"/>
                </a:solidFill>
                <a:effectLst/>
                <a:uLnTx/>
                <a:uFillTx/>
                <a:latin typeface="Book Antiqua" panose="02040602050305030304" pitchFamily="18" charset="0"/>
                <a:ea typeface="Calibri"/>
                <a:cs typeface="Calibri" panose="020F0502020204030204" pitchFamily="34" charset="0"/>
                <a:sym typeface="Bookman Old Style" panose="02050604050505020204" pitchFamily="18" charset="0"/>
              </a:rPr>
            </a:br>
            <a:endParaRPr lang="en-US" sz="2000" dirty="0">
              <a:latin typeface="Book Antiqua" panose="02040602050305030304" pitchFamily="18" charset="0"/>
            </a:endParaRPr>
          </a:p>
        </p:txBody>
      </p:sp>
    </p:spTree>
    <p:extLst>
      <p:ext uri="{BB962C8B-B14F-4D97-AF65-F5344CB8AC3E}">
        <p14:creationId xmlns:p14="http://schemas.microsoft.com/office/powerpoint/2010/main" val="137426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5737-1E5C-71B3-2EC2-BF88D54F7E6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E6C8A16-F9E6-7A37-1B6E-AE9A81876D8C}"/>
              </a:ext>
            </a:extLst>
          </p:cNvPr>
          <p:cNvSpPr/>
          <p:nvPr/>
        </p:nvSpPr>
        <p:spPr>
          <a:xfrm>
            <a:off x="1075765" y="1037645"/>
            <a:ext cx="789625" cy="5316503"/>
          </a:xfrm>
          <a:prstGeom prst="rect">
            <a:avLst/>
          </a:prstGeom>
          <a:gradFill>
            <a:gsLst>
              <a:gs pos="0">
                <a:schemeClr val="accent1">
                  <a:lumMod val="5000"/>
                  <a:lumOff val="95000"/>
                </a:schemeClr>
              </a:gs>
              <a:gs pos="0">
                <a:schemeClr val="accent6"/>
              </a:gs>
              <a:gs pos="76000">
                <a:schemeClr val="accent6"/>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A0816F4-9B5F-D823-75AA-9B76101D7E2F}"/>
              </a:ext>
            </a:extLst>
          </p:cNvPr>
          <p:cNvSpPr>
            <a:spLocks noGrp="1"/>
          </p:cNvSpPr>
          <p:nvPr>
            <p:ph type="sldNum" sz="quarter" idx="4"/>
          </p:nvPr>
        </p:nvSpPr>
        <p:spPr/>
        <p:txBody>
          <a:bodyPr/>
          <a:lstStyle/>
          <a:p>
            <a:fld id="{85B59FBF-41BA-4932-A482-357D62F02158}" type="slidenum">
              <a:rPr lang="en-US" smtClean="0"/>
              <a:pPr/>
              <a:t>10</a:t>
            </a:fld>
            <a:endParaRPr lang="en-US" dirty="0"/>
          </a:p>
        </p:txBody>
      </p:sp>
      <p:sp>
        <p:nvSpPr>
          <p:cNvPr id="2" name="Title 1">
            <a:extLst>
              <a:ext uri="{FF2B5EF4-FFF2-40B4-BE49-F238E27FC236}">
                <a16:creationId xmlns:a16="http://schemas.microsoft.com/office/drawing/2014/main" id="{01A71C4B-7ECC-3D19-05A8-C89A02E2F969}"/>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CORRIDOR GOVERNANCE AND TRADE FACILITATION</a:t>
            </a:r>
            <a:endParaRPr lang="en-GB" sz="3000" dirty="0">
              <a:solidFill>
                <a:schemeClr val="bg1"/>
              </a:solidFill>
              <a:latin typeface="Arial Rounded MT Bold" panose="020F0704030504030204" pitchFamily="34" charset="0"/>
            </a:endParaRPr>
          </a:p>
        </p:txBody>
      </p:sp>
      <p:grpSp>
        <p:nvGrpSpPr>
          <p:cNvPr id="27" name="Group 26">
            <a:extLst>
              <a:ext uri="{FF2B5EF4-FFF2-40B4-BE49-F238E27FC236}">
                <a16:creationId xmlns:a16="http://schemas.microsoft.com/office/drawing/2014/main" id="{8AA58C51-427E-838C-E92F-901B9D3B7783}"/>
              </a:ext>
            </a:extLst>
          </p:cNvPr>
          <p:cNvGrpSpPr/>
          <p:nvPr/>
        </p:nvGrpSpPr>
        <p:grpSpPr>
          <a:xfrm>
            <a:off x="1232225" y="1183455"/>
            <a:ext cx="9599060" cy="1096262"/>
            <a:chOff x="1232226" y="1484467"/>
            <a:chExt cx="9599060" cy="1096262"/>
          </a:xfrm>
        </p:grpSpPr>
        <p:sp>
          <p:nvSpPr>
            <p:cNvPr id="7" name="Freeform 7">
              <a:extLst>
                <a:ext uri="{FF2B5EF4-FFF2-40B4-BE49-F238E27FC236}">
                  <a16:creationId xmlns:a16="http://schemas.microsoft.com/office/drawing/2014/main" id="{BB68136C-6549-1B43-F8DC-58A7E64F5CD0}"/>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6">
              <a:extLst>
                <a:ext uri="{FF2B5EF4-FFF2-40B4-BE49-F238E27FC236}">
                  <a16:creationId xmlns:a16="http://schemas.microsoft.com/office/drawing/2014/main" id="{E28581D6-E87F-39DF-C7EC-8E7ADCF30830}"/>
                </a:ext>
              </a:extLst>
            </p:cNvPr>
            <p:cNvSpPr txBox="1"/>
            <p:nvPr/>
          </p:nvSpPr>
          <p:spPr>
            <a:xfrm>
              <a:off x="2003587" y="1484467"/>
              <a:ext cx="8827699" cy="1096262"/>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At the regional level, corridor governance is coordinated through the EAC and corridor institutions (NCTTCA &amp; CCTTFA), established through multilateral agreements among member countries served by the corridors.</a:t>
              </a:r>
            </a:p>
          </p:txBody>
        </p:sp>
      </p:grpSp>
      <p:grpSp>
        <p:nvGrpSpPr>
          <p:cNvPr id="28" name="Group 27">
            <a:extLst>
              <a:ext uri="{FF2B5EF4-FFF2-40B4-BE49-F238E27FC236}">
                <a16:creationId xmlns:a16="http://schemas.microsoft.com/office/drawing/2014/main" id="{02D2C2D3-196C-D584-A6E3-93B94F52D40C}"/>
              </a:ext>
            </a:extLst>
          </p:cNvPr>
          <p:cNvGrpSpPr/>
          <p:nvPr/>
        </p:nvGrpSpPr>
        <p:grpSpPr>
          <a:xfrm>
            <a:off x="1232225" y="2500019"/>
            <a:ext cx="9599060" cy="724365"/>
            <a:chOff x="1232226" y="1484467"/>
            <a:chExt cx="9599060" cy="724365"/>
          </a:xfrm>
        </p:grpSpPr>
        <p:sp>
          <p:nvSpPr>
            <p:cNvPr id="29" name="Freeform 7">
              <a:extLst>
                <a:ext uri="{FF2B5EF4-FFF2-40B4-BE49-F238E27FC236}">
                  <a16:creationId xmlns:a16="http://schemas.microsoft.com/office/drawing/2014/main" id="{7B4ADBAD-8674-A017-DB69-F551C6C31FB8}"/>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16">
              <a:extLst>
                <a:ext uri="{FF2B5EF4-FFF2-40B4-BE49-F238E27FC236}">
                  <a16:creationId xmlns:a16="http://schemas.microsoft.com/office/drawing/2014/main" id="{DBD69775-808D-93CD-5B43-70CEB44BB102}"/>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b="1" dirty="0">
                  <a:solidFill>
                    <a:srgbClr val="FF0000"/>
                  </a:solidFill>
                  <a:latin typeface="Book Antiqua" panose="02040602050305030304" pitchFamily="18" charset="0"/>
                  <a:ea typeface="Poppins Light"/>
                  <a:cs typeface="Poppins Light"/>
                  <a:sym typeface="Poppins Light"/>
                </a:rPr>
                <a:t>NCTTCA member states include: </a:t>
              </a:r>
              <a:r>
                <a:rPr lang="en-US" sz="2100" dirty="0">
                  <a:solidFill>
                    <a:schemeClr val="tx2">
                      <a:lumMod val="50000"/>
                    </a:schemeClr>
                  </a:solidFill>
                  <a:latin typeface="Book Antiqua" panose="02040602050305030304" pitchFamily="18" charset="0"/>
                  <a:ea typeface="Poppins Light"/>
                  <a:cs typeface="Poppins Light"/>
                  <a:sym typeface="Poppins Light"/>
                </a:rPr>
                <a:t>Burundi, DR Congo, Kenya, Rwanda, South Sudan and Uganda served by the Port of Mombasa.</a:t>
              </a:r>
            </a:p>
          </p:txBody>
        </p:sp>
      </p:grpSp>
      <p:grpSp>
        <p:nvGrpSpPr>
          <p:cNvPr id="31" name="Group 30">
            <a:extLst>
              <a:ext uri="{FF2B5EF4-FFF2-40B4-BE49-F238E27FC236}">
                <a16:creationId xmlns:a16="http://schemas.microsoft.com/office/drawing/2014/main" id="{43A79E84-40F8-AAEA-E475-9A227F118C57}"/>
              </a:ext>
            </a:extLst>
          </p:cNvPr>
          <p:cNvGrpSpPr/>
          <p:nvPr/>
        </p:nvGrpSpPr>
        <p:grpSpPr>
          <a:xfrm>
            <a:off x="1232225" y="3435816"/>
            <a:ext cx="9599060" cy="724365"/>
            <a:chOff x="1232226" y="1484467"/>
            <a:chExt cx="9599060" cy="724365"/>
          </a:xfrm>
        </p:grpSpPr>
        <p:sp>
          <p:nvSpPr>
            <p:cNvPr id="32" name="Freeform 7">
              <a:extLst>
                <a:ext uri="{FF2B5EF4-FFF2-40B4-BE49-F238E27FC236}">
                  <a16:creationId xmlns:a16="http://schemas.microsoft.com/office/drawing/2014/main" id="{BB91C270-BDC9-DA9B-3C70-A354DA4FFE7B}"/>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16">
              <a:extLst>
                <a:ext uri="{FF2B5EF4-FFF2-40B4-BE49-F238E27FC236}">
                  <a16:creationId xmlns:a16="http://schemas.microsoft.com/office/drawing/2014/main" id="{DBB221F3-857B-75DD-4B07-5E541ABA57C0}"/>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b="1" dirty="0">
                  <a:solidFill>
                    <a:srgbClr val="FF0000"/>
                  </a:solidFill>
                  <a:latin typeface="Book Antiqua" panose="02040602050305030304" pitchFamily="18" charset="0"/>
                  <a:ea typeface="Poppins Light"/>
                  <a:cs typeface="Poppins Light"/>
                  <a:sym typeface="Poppins Light"/>
                </a:rPr>
                <a:t>CCTTFA member states include: </a:t>
              </a:r>
              <a:r>
                <a:rPr lang="en-US" sz="2100" dirty="0">
                  <a:solidFill>
                    <a:schemeClr val="tx2">
                      <a:lumMod val="50000"/>
                    </a:schemeClr>
                  </a:solidFill>
                  <a:latin typeface="Book Antiqua" panose="02040602050305030304" pitchFamily="18" charset="0"/>
                  <a:ea typeface="Poppins Light"/>
                  <a:cs typeface="Poppins Light"/>
                  <a:sym typeface="Poppins Light"/>
                </a:rPr>
                <a:t>Burundi, DR Congo, Rwanda, Tanzania and Uganda served by the port of Dar-es-Salaam.</a:t>
              </a:r>
            </a:p>
          </p:txBody>
        </p:sp>
      </p:grpSp>
      <p:grpSp>
        <p:nvGrpSpPr>
          <p:cNvPr id="34" name="Group 33">
            <a:extLst>
              <a:ext uri="{FF2B5EF4-FFF2-40B4-BE49-F238E27FC236}">
                <a16:creationId xmlns:a16="http://schemas.microsoft.com/office/drawing/2014/main" id="{6FB3C103-3AC5-2E1C-A9CF-E5FBD73A7E8D}"/>
              </a:ext>
            </a:extLst>
          </p:cNvPr>
          <p:cNvGrpSpPr/>
          <p:nvPr/>
        </p:nvGrpSpPr>
        <p:grpSpPr>
          <a:xfrm>
            <a:off x="1232225" y="4407602"/>
            <a:ext cx="9599060" cy="1467966"/>
            <a:chOff x="1232226" y="1484467"/>
            <a:chExt cx="9599060" cy="1467966"/>
          </a:xfrm>
        </p:grpSpPr>
        <p:sp>
          <p:nvSpPr>
            <p:cNvPr id="35" name="Freeform 7">
              <a:extLst>
                <a:ext uri="{FF2B5EF4-FFF2-40B4-BE49-F238E27FC236}">
                  <a16:creationId xmlns:a16="http://schemas.microsoft.com/office/drawing/2014/main" id="{F0D4E202-F3B3-E34A-DADC-17B6E9C3C69F}"/>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6" name="TextBox 16">
              <a:extLst>
                <a:ext uri="{FF2B5EF4-FFF2-40B4-BE49-F238E27FC236}">
                  <a16:creationId xmlns:a16="http://schemas.microsoft.com/office/drawing/2014/main" id="{0451545D-02E4-D840-71C9-46EFD2AEDE20}"/>
                </a:ext>
              </a:extLst>
            </p:cNvPr>
            <p:cNvSpPr txBox="1"/>
            <p:nvPr/>
          </p:nvSpPr>
          <p:spPr>
            <a:xfrm>
              <a:off x="2003587" y="1484467"/>
              <a:ext cx="8827699" cy="1467966"/>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Both the Central and Northern Corridors operate under a regional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public sector governance framework, where the Council of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Ministers responsible for Transport in the Member States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provides overall policy direction and oversight.</a:t>
              </a:r>
            </a:p>
          </p:txBody>
        </p:sp>
      </p:grpSp>
    </p:spTree>
    <p:extLst>
      <p:ext uri="{BB962C8B-B14F-4D97-AF65-F5344CB8AC3E}">
        <p14:creationId xmlns:p14="http://schemas.microsoft.com/office/powerpoint/2010/main" val="395313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DAABD6-5351-8074-75CD-4F0374026566}"/>
              </a:ext>
            </a:extLst>
          </p:cNvPr>
          <p:cNvSpPr>
            <a:spLocks noGrp="1"/>
          </p:cNvSpPr>
          <p:nvPr>
            <p:ph type="body" idx="13"/>
          </p:nvPr>
        </p:nvSpPr>
        <p:spPr>
          <a:xfrm>
            <a:off x="470412" y="1301014"/>
            <a:ext cx="5879646" cy="411956"/>
          </a:xfrm>
        </p:spPr>
        <p:txBody>
          <a:bodyPr>
            <a:normAutofit fontScale="85000" lnSpcReduction="10000"/>
          </a:bodyPr>
          <a:lstStyle/>
          <a:p>
            <a:pPr algn="ctr"/>
            <a:r>
              <a:rPr lang="en-US" dirty="0">
                <a:solidFill>
                  <a:schemeClr val="tx2"/>
                </a:solidFill>
                <a:latin typeface="Book Antiqua" panose="02040602050305030304" pitchFamily="18" charset="0"/>
              </a:rPr>
              <a:t>Institutional Structure of the Northern Corridor</a:t>
            </a:r>
          </a:p>
        </p:txBody>
      </p:sp>
      <p:sp>
        <p:nvSpPr>
          <p:cNvPr id="5" name="Slide Number Placeholder 4">
            <a:extLst>
              <a:ext uri="{FF2B5EF4-FFF2-40B4-BE49-F238E27FC236}">
                <a16:creationId xmlns:a16="http://schemas.microsoft.com/office/drawing/2014/main" id="{9A95C6EF-2667-9B9F-4B67-30B090A3A718}"/>
              </a:ext>
            </a:extLst>
          </p:cNvPr>
          <p:cNvSpPr>
            <a:spLocks noGrp="1"/>
          </p:cNvSpPr>
          <p:nvPr>
            <p:ph type="sldNum" sz="quarter" idx="4"/>
          </p:nvPr>
        </p:nvSpPr>
        <p:spPr/>
        <p:txBody>
          <a:bodyPr/>
          <a:lstStyle/>
          <a:p>
            <a:fld id="{85B59FBF-41BA-4932-A482-357D62F02158}" type="slidenum">
              <a:rPr lang="en-US" smtClean="0"/>
              <a:pPr/>
              <a:t>11</a:t>
            </a:fld>
            <a:endParaRPr lang="en-US" dirty="0"/>
          </a:p>
        </p:txBody>
      </p:sp>
      <p:sp>
        <p:nvSpPr>
          <p:cNvPr id="8" name="Text Placeholder 7">
            <a:extLst>
              <a:ext uri="{FF2B5EF4-FFF2-40B4-BE49-F238E27FC236}">
                <a16:creationId xmlns:a16="http://schemas.microsoft.com/office/drawing/2014/main" id="{D7080D6D-DEA6-E1D3-F87A-3ACA04565C93}"/>
              </a:ext>
            </a:extLst>
          </p:cNvPr>
          <p:cNvSpPr>
            <a:spLocks noGrp="1"/>
          </p:cNvSpPr>
          <p:nvPr>
            <p:ph type="body" sz="quarter" idx="4294967295"/>
          </p:nvPr>
        </p:nvSpPr>
        <p:spPr>
          <a:xfrm>
            <a:off x="6793081" y="1301015"/>
            <a:ext cx="3938247" cy="592332"/>
          </a:xfrm>
        </p:spPr>
        <p:txBody>
          <a:bodyPr>
            <a:normAutofit lnSpcReduction="10000"/>
          </a:bodyPr>
          <a:lstStyle/>
          <a:p>
            <a:pPr marL="0" indent="0" algn="ctr">
              <a:buNone/>
            </a:pPr>
            <a:r>
              <a:rPr lang="en-US" sz="2000" b="1" dirty="0">
                <a:solidFill>
                  <a:schemeClr val="tx2"/>
                </a:solidFill>
                <a:latin typeface="Book Antiqua" panose="02040602050305030304" pitchFamily="18" charset="0"/>
              </a:rPr>
              <a:t>Institutional Structure of Central Corridor </a:t>
            </a:r>
          </a:p>
        </p:txBody>
      </p:sp>
      <p:sp>
        <p:nvSpPr>
          <p:cNvPr id="2" name="Title 1">
            <a:extLst>
              <a:ext uri="{FF2B5EF4-FFF2-40B4-BE49-F238E27FC236}">
                <a16:creationId xmlns:a16="http://schemas.microsoft.com/office/drawing/2014/main" id="{9AE4376B-10FC-2C88-3499-4802CE1AFC7B}"/>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PROPOSED DECENTRALISATION OF MVR SERVICES AND OTHER </a:t>
            </a:r>
            <a:endParaRPr lang="en-GB" sz="3000" dirty="0">
              <a:solidFill>
                <a:schemeClr val="bg1"/>
              </a:solidFill>
              <a:latin typeface="Arial Rounded MT Bold" panose="020F0704030504030204" pitchFamily="34" charset="0"/>
            </a:endParaRPr>
          </a:p>
        </p:txBody>
      </p:sp>
      <p:pic>
        <p:nvPicPr>
          <p:cNvPr id="3" name="Shape 164" descr="structure">
            <a:extLst>
              <a:ext uri="{FF2B5EF4-FFF2-40B4-BE49-F238E27FC236}">
                <a16:creationId xmlns:a16="http://schemas.microsoft.com/office/drawing/2014/main" id="{9E982185-FEE8-2BB9-D2FF-C91DBCC70C6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93082" y="2004332"/>
            <a:ext cx="3938246" cy="4253886"/>
          </a:xfrm>
          <a:prstGeom prst="rect">
            <a:avLst/>
          </a:prstGeom>
        </p:spPr>
      </p:pic>
      <p:pic>
        <p:nvPicPr>
          <p:cNvPr id="4" name="Shape 156">
            <a:extLst>
              <a:ext uri="{FF2B5EF4-FFF2-40B4-BE49-F238E27FC236}">
                <a16:creationId xmlns:a16="http://schemas.microsoft.com/office/drawing/2014/main" id="{4013A007-4148-74C5-41A2-9627D9EE088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0412" y="2004332"/>
            <a:ext cx="5879647" cy="4253886"/>
          </a:xfrm>
          <a:prstGeom prst="rect">
            <a:avLst/>
          </a:prstGeom>
        </p:spPr>
      </p:pic>
    </p:spTree>
    <p:extLst>
      <p:ext uri="{BB962C8B-B14F-4D97-AF65-F5344CB8AC3E}">
        <p14:creationId xmlns:p14="http://schemas.microsoft.com/office/powerpoint/2010/main" val="297937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00A57-2F1C-BCA3-A0EF-A88E5EF2AC0D}"/>
            </a:ext>
          </a:extLst>
        </p:cNvPr>
        <p:cNvGrpSpPr/>
        <p:nvPr/>
      </p:nvGrpSpPr>
      <p:grpSpPr>
        <a:xfrm>
          <a:off x="0" y="0"/>
          <a:ext cx="0" cy="0"/>
          <a:chOff x="0" y="0"/>
          <a:chExt cx="0" cy="0"/>
        </a:xfrm>
      </p:grpSpPr>
      <p:sp>
        <p:nvSpPr>
          <p:cNvPr id="8" name="Isosceles Triangle 7">
            <a:extLst>
              <a:ext uri="{FF2B5EF4-FFF2-40B4-BE49-F238E27FC236}">
                <a16:creationId xmlns:a16="http://schemas.microsoft.com/office/drawing/2014/main" id="{9EDB35AE-8BEA-3DD9-806F-37C4047FF272}"/>
              </a:ext>
            </a:extLst>
          </p:cNvPr>
          <p:cNvSpPr/>
          <p:nvPr/>
        </p:nvSpPr>
        <p:spPr>
          <a:xfrm rot="5400000">
            <a:off x="-41210" y="1426591"/>
            <a:ext cx="5306001" cy="4537322"/>
          </a:xfrm>
          <a:prstGeom prst="triangl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4" name="Slide Number Placeholder 3">
            <a:extLst>
              <a:ext uri="{FF2B5EF4-FFF2-40B4-BE49-F238E27FC236}">
                <a16:creationId xmlns:a16="http://schemas.microsoft.com/office/drawing/2014/main" id="{BF619120-61A5-4ECC-6513-432515B960A9}"/>
              </a:ext>
            </a:extLst>
          </p:cNvPr>
          <p:cNvSpPr>
            <a:spLocks noGrp="1"/>
          </p:cNvSpPr>
          <p:nvPr>
            <p:ph type="sldNum" sz="quarter" idx="4"/>
          </p:nvPr>
        </p:nvSpPr>
        <p:spPr/>
        <p:txBody>
          <a:bodyPr/>
          <a:lstStyle/>
          <a:p>
            <a:fld id="{85B59FBF-41BA-4932-A482-357D62F02158}" type="slidenum">
              <a:rPr lang="en-US" smtClean="0"/>
              <a:pPr/>
              <a:t>12</a:t>
            </a:fld>
            <a:endParaRPr lang="en-US" dirty="0"/>
          </a:p>
        </p:txBody>
      </p:sp>
      <p:sp>
        <p:nvSpPr>
          <p:cNvPr id="2" name="Title 1">
            <a:extLst>
              <a:ext uri="{FF2B5EF4-FFF2-40B4-BE49-F238E27FC236}">
                <a16:creationId xmlns:a16="http://schemas.microsoft.com/office/drawing/2014/main" id="{BFBD9262-454E-4FA6-9F4A-A81FAC690CB5}"/>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CORRIDOR GOVERNANCE AND TRADE FACILITATION ……CONT’D</a:t>
            </a:r>
            <a:endParaRPr lang="en-GB" sz="3000" dirty="0">
              <a:solidFill>
                <a:schemeClr val="bg1"/>
              </a:solidFill>
              <a:latin typeface="Arial Rounded MT Bold" panose="020F0704030504030204" pitchFamily="34" charset="0"/>
            </a:endParaRPr>
          </a:p>
        </p:txBody>
      </p:sp>
      <p:grpSp>
        <p:nvGrpSpPr>
          <p:cNvPr id="24" name="Group 23">
            <a:extLst>
              <a:ext uri="{FF2B5EF4-FFF2-40B4-BE49-F238E27FC236}">
                <a16:creationId xmlns:a16="http://schemas.microsoft.com/office/drawing/2014/main" id="{8101FE7C-D98F-BB62-062D-CACE57B51EF7}"/>
              </a:ext>
            </a:extLst>
          </p:cNvPr>
          <p:cNvGrpSpPr/>
          <p:nvPr/>
        </p:nvGrpSpPr>
        <p:grpSpPr>
          <a:xfrm>
            <a:off x="3261919" y="1312915"/>
            <a:ext cx="6917809" cy="1460977"/>
            <a:chOff x="3729170" y="1309300"/>
            <a:chExt cx="6917809" cy="1460977"/>
          </a:xfrm>
        </p:grpSpPr>
        <p:sp>
          <p:nvSpPr>
            <p:cNvPr id="18" name="TextBox 16">
              <a:extLst>
                <a:ext uri="{FF2B5EF4-FFF2-40B4-BE49-F238E27FC236}">
                  <a16:creationId xmlns:a16="http://schemas.microsoft.com/office/drawing/2014/main" id="{CD3668E4-A927-599E-1365-33E34EC019E0}"/>
                </a:ext>
              </a:extLst>
            </p:cNvPr>
            <p:cNvSpPr txBox="1"/>
            <p:nvPr/>
          </p:nvSpPr>
          <p:spPr>
            <a:xfrm>
              <a:off x="4835081" y="1309300"/>
              <a:ext cx="5811898" cy="1460977"/>
            </a:xfrm>
            <a:prstGeom prst="rect">
              <a:avLst/>
            </a:prstGeom>
          </p:spPr>
          <p:txBody>
            <a:bodyPr wrap="square" lIns="0" tIns="0" rIns="0" bIns="0" rtlCol="0" anchor="t">
              <a:spAutoFit/>
            </a:bodyPr>
            <a:lstStyle/>
            <a:p>
              <a:pPr>
                <a:lnSpc>
                  <a:spcPts val="2868"/>
                </a:lnSpc>
              </a:pPr>
              <a:r>
                <a:rPr lang="en-US" sz="1900" dirty="0">
                  <a:solidFill>
                    <a:srgbClr val="002060"/>
                  </a:solidFill>
                  <a:latin typeface="Book Antiqua" panose="02040602050305030304" pitchFamily="18" charset="0"/>
                  <a:ea typeface="Poppins Light"/>
                  <a:cs typeface="Poppins Light"/>
                  <a:sym typeface="Poppins Light"/>
                </a:rPr>
                <a:t>One Stop Border Posts (OSBPs) to enable joint customs and immigration processing, thus reducing border delays. OSBPs include; </a:t>
              </a:r>
              <a:r>
                <a:rPr lang="en-US" sz="1900" dirty="0" err="1">
                  <a:solidFill>
                    <a:srgbClr val="002060"/>
                  </a:solidFill>
                  <a:latin typeface="Book Antiqua" panose="02040602050305030304" pitchFamily="18" charset="0"/>
                  <a:ea typeface="Poppins Light"/>
                  <a:cs typeface="Poppins Light"/>
                  <a:sym typeface="Poppins Light"/>
                </a:rPr>
                <a:t>Mutukula</a:t>
              </a:r>
              <a:r>
                <a:rPr lang="en-US" sz="1900" dirty="0">
                  <a:solidFill>
                    <a:srgbClr val="002060"/>
                  </a:solidFill>
                  <a:latin typeface="Book Antiqua" panose="02040602050305030304" pitchFamily="18" charset="0"/>
                  <a:ea typeface="Poppins Light"/>
                  <a:cs typeface="Poppins Light"/>
                  <a:sym typeface="Poppins Light"/>
                </a:rPr>
                <a:t>, Busia, Malaba, Elegu, Mirama Hills, and </a:t>
              </a:r>
              <a:r>
                <a:rPr lang="en-US" sz="1900" dirty="0" err="1">
                  <a:solidFill>
                    <a:srgbClr val="002060"/>
                  </a:solidFill>
                  <a:latin typeface="Book Antiqua" panose="02040602050305030304" pitchFamily="18" charset="0"/>
                  <a:ea typeface="Poppins Light"/>
                  <a:cs typeface="Poppins Light"/>
                  <a:sym typeface="Poppins Light"/>
                </a:rPr>
                <a:t>Katuna</a:t>
              </a:r>
              <a:r>
                <a:rPr lang="en-US" sz="1900" dirty="0">
                  <a:solidFill>
                    <a:srgbClr val="002060"/>
                  </a:solidFill>
                  <a:latin typeface="Book Antiqua" panose="02040602050305030304" pitchFamily="18" charset="0"/>
                  <a:ea typeface="Poppins Light"/>
                  <a:cs typeface="Poppins Light"/>
                  <a:sym typeface="Poppins Light"/>
                </a:rPr>
                <a:t>. </a:t>
              </a:r>
            </a:p>
          </p:txBody>
        </p:sp>
        <p:grpSp>
          <p:nvGrpSpPr>
            <p:cNvPr id="9" name="Group 8">
              <a:extLst>
                <a:ext uri="{FF2B5EF4-FFF2-40B4-BE49-F238E27FC236}">
                  <a16:creationId xmlns:a16="http://schemas.microsoft.com/office/drawing/2014/main" id="{8F640586-D6E4-B786-422C-7640BEEE6F4E}"/>
                </a:ext>
              </a:extLst>
            </p:cNvPr>
            <p:cNvGrpSpPr/>
            <p:nvPr/>
          </p:nvGrpSpPr>
          <p:grpSpPr>
            <a:xfrm>
              <a:off x="3729170" y="1535391"/>
              <a:ext cx="955494" cy="955559"/>
              <a:chOff x="11158271" y="4165724"/>
              <a:chExt cx="1610454" cy="2067873"/>
            </a:xfrm>
          </p:grpSpPr>
          <p:grpSp>
            <p:nvGrpSpPr>
              <p:cNvPr id="10" name="Group 9">
                <a:extLst>
                  <a:ext uri="{FF2B5EF4-FFF2-40B4-BE49-F238E27FC236}">
                    <a16:creationId xmlns:a16="http://schemas.microsoft.com/office/drawing/2014/main" id="{0764AC2D-519D-3E8B-9675-0D1BA4AEE067}"/>
                  </a:ext>
                </a:extLst>
              </p:cNvPr>
              <p:cNvGrpSpPr/>
              <p:nvPr/>
            </p:nvGrpSpPr>
            <p:grpSpPr>
              <a:xfrm>
                <a:off x="11158271" y="4165724"/>
                <a:ext cx="1610454" cy="2067873"/>
                <a:chOff x="139700" y="82550"/>
                <a:chExt cx="533400" cy="684902"/>
              </a:xfrm>
            </p:grpSpPr>
            <p:sp>
              <p:nvSpPr>
                <p:cNvPr id="12" name="Freeform 10">
                  <a:extLst>
                    <a:ext uri="{FF2B5EF4-FFF2-40B4-BE49-F238E27FC236}">
                      <a16:creationId xmlns:a16="http://schemas.microsoft.com/office/drawing/2014/main" id="{D3EB7773-D8DC-C6D5-E868-3E4AD6B6435A}"/>
                    </a:ext>
                  </a:extLst>
                </p:cNvPr>
                <p:cNvSpPr/>
                <p:nvPr/>
              </p:nvSpPr>
              <p:spPr>
                <a:xfrm>
                  <a:off x="139700" y="82550"/>
                  <a:ext cx="533400" cy="684902"/>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CB6EA">
                        <a:alpha val="100000"/>
                      </a:srgbClr>
                    </a:gs>
                    <a:gs pos="100000">
                      <a:srgbClr val="C372EC">
                        <a:alpha val="100000"/>
                      </a:srgbClr>
                    </a:gs>
                  </a:gsLst>
                  <a:path path="circle">
                    <a:fillToRect l="50000" t="50000" r="50000" b="50000"/>
                  </a:path>
                </a:gradFill>
              </p:spPr>
            </p:sp>
            <p:sp>
              <p:nvSpPr>
                <p:cNvPr id="13" name="TextBox 11">
                  <a:extLst>
                    <a:ext uri="{FF2B5EF4-FFF2-40B4-BE49-F238E27FC236}">
                      <a16:creationId xmlns:a16="http://schemas.microsoft.com/office/drawing/2014/main" id="{48EEF8C5-6101-7540-2C8B-8B0DE8900002}"/>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pPr>
                  <a:endParaRPr sz="1900"/>
                </a:p>
              </p:txBody>
            </p:sp>
          </p:grpSp>
          <p:sp>
            <p:nvSpPr>
              <p:cNvPr id="11" name="Freeform 16">
                <a:extLst>
                  <a:ext uri="{FF2B5EF4-FFF2-40B4-BE49-F238E27FC236}">
                    <a16:creationId xmlns:a16="http://schemas.microsoft.com/office/drawing/2014/main" id="{D81010F7-EB0D-73DA-C82B-C8763E15832D}"/>
                  </a:ext>
                </a:extLst>
              </p:cNvPr>
              <p:cNvSpPr/>
              <p:nvPr/>
            </p:nvSpPr>
            <p:spPr>
              <a:xfrm>
                <a:off x="11468845" y="4551987"/>
                <a:ext cx="989306" cy="1183027"/>
              </a:xfrm>
              <a:custGeom>
                <a:avLst/>
                <a:gdLst/>
                <a:ahLst/>
                <a:cxnLst/>
                <a:rect l="l" t="t" r="r" b="b"/>
                <a:pathLst>
                  <a:path w="989306" h="1183027">
                    <a:moveTo>
                      <a:pt x="0" y="0"/>
                    </a:moveTo>
                    <a:lnTo>
                      <a:pt x="989306" y="0"/>
                    </a:lnTo>
                    <a:lnTo>
                      <a:pt x="989306" y="1183026"/>
                    </a:lnTo>
                    <a:lnTo>
                      <a:pt x="0" y="1183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sp>
        <p:nvSpPr>
          <p:cNvPr id="14" name="Text Placeholder 8">
            <a:extLst>
              <a:ext uri="{FF2B5EF4-FFF2-40B4-BE49-F238E27FC236}">
                <a16:creationId xmlns:a16="http://schemas.microsoft.com/office/drawing/2014/main" id="{4271B755-F743-07DB-0E05-DA86B3F2F844}"/>
              </a:ext>
            </a:extLst>
          </p:cNvPr>
          <p:cNvSpPr>
            <a:spLocks noGrp="1"/>
          </p:cNvSpPr>
          <p:nvPr>
            <p:ph type="body" idx="13"/>
          </p:nvPr>
        </p:nvSpPr>
        <p:spPr>
          <a:xfrm>
            <a:off x="515007" y="2710715"/>
            <a:ext cx="2931178" cy="2071494"/>
          </a:xfrm>
        </p:spPr>
        <p:txBody>
          <a:bodyPr>
            <a:noAutofit/>
          </a:bodyPr>
          <a:lstStyle/>
          <a:p>
            <a:r>
              <a:rPr lang="en-US" sz="2200" dirty="0">
                <a:solidFill>
                  <a:srgbClr val="002060"/>
                </a:solidFill>
                <a:ea typeface="Bookman Old Style"/>
                <a:cs typeface="Bookman Old Style"/>
                <a:sym typeface="Bookman Old Style"/>
              </a:rPr>
              <a:t>Uganda has implemented several reforms to improve corridor governance and trade facilitation. These include;</a:t>
            </a:r>
          </a:p>
        </p:txBody>
      </p:sp>
      <p:grpSp>
        <p:nvGrpSpPr>
          <p:cNvPr id="37" name="Group 36">
            <a:extLst>
              <a:ext uri="{FF2B5EF4-FFF2-40B4-BE49-F238E27FC236}">
                <a16:creationId xmlns:a16="http://schemas.microsoft.com/office/drawing/2014/main" id="{0D5C15C1-4CB3-C970-6A51-5F6FAAF46350}"/>
              </a:ext>
            </a:extLst>
          </p:cNvPr>
          <p:cNvGrpSpPr/>
          <p:nvPr/>
        </p:nvGrpSpPr>
        <p:grpSpPr>
          <a:xfrm>
            <a:off x="5302577" y="2973507"/>
            <a:ext cx="5491548" cy="1460977"/>
            <a:chOff x="3729170" y="1309300"/>
            <a:chExt cx="5491548" cy="1460977"/>
          </a:xfrm>
        </p:grpSpPr>
        <p:sp>
          <p:nvSpPr>
            <p:cNvPr id="38" name="TextBox 16">
              <a:extLst>
                <a:ext uri="{FF2B5EF4-FFF2-40B4-BE49-F238E27FC236}">
                  <a16:creationId xmlns:a16="http://schemas.microsoft.com/office/drawing/2014/main" id="{27012D20-0202-45F6-0CD8-F95ED7D82E46}"/>
                </a:ext>
              </a:extLst>
            </p:cNvPr>
            <p:cNvSpPr txBox="1"/>
            <p:nvPr/>
          </p:nvSpPr>
          <p:spPr>
            <a:xfrm>
              <a:off x="4835082" y="1309300"/>
              <a:ext cx="4385636" cy="1460977"/>
            </a:xfrm>
            <a:prstGeom prst="rect">
              <a:avLst/>
            </a:prstGeom>
          </p:spPr>
          <p:txBody>
            <a:bodyPr wrap="square" lIns="0" tIns="0" rIns="0" bIns="0" rtlCol="0" anchor="t">
              <a:spAutoFit/>
            </a:bodyPr>
            <a:lstStyle/>
            <a:p>
              <a:pPr>
                <a:lnSpc>
                  <a:spcPts val="2868"/>
                </a:lnSpc>
              </a:pPr>
              <a:r>
                <a:rPr lang="en-US" sz="1900" dirty="0">
                  <a:solidFill>
                    <a:srgbClr val="002060"/>
                  </a:solidFill>
                  <a:latin typeface="Book Antiqua" panose="02040602050305030304" pitchFamily="18" charset="0"/>
                  <a:ea typeface="Poppins Light"/>
                  <a:cs typeface="Poppins Light"/>
                  <a:sym typeface="Poppins Light"/>
                </a:rPr>
                <a:t>The EAC Single Customs Territory (SCT)  to allow goods to be cleared at the final destination, improving transit efficiency. </a:t>
              </a:r>
            </a:p>
          </p:txBody>
        </p:sp>
        <p:grpSp>
          <p:nvGrpSpPr>
            <p:cNvPr id="39" name="Group 38">
              <a:extLst>
                <a:ext uri="{FF2B5EF4-FFF2-40B4-BE49-F238E27FC236}">
                  <a16:creationId xmlns:a16="http://schemas.microsoft.com/office/drawing/2014/main" id="{73AC1FA0-9530-43C0-4450-3E9F2174D966}"/>
                </a:ext>
              </a:extLst>
            </p:cNvPr>
            <p:cNvGrpSpPr/>
            <p:nvPr/>
          </p:nvGrpSpPr>
          <p:grpSpPr>
            <a:xfrm>
              <a:off x="3729170" y="1535390"/>
              <a:ext cx="955494" cy="888127"/>
              <a:chOff x="11158271" y="4165724"/>
              <a:chExt cx="1610454" cy="1921948"/>
            </a:xfrm>
          </p:grpSpPr>
          <p:grpSp>
            <p:nvGrpSpPr>
              <p:cNvPr id="40" name="Group 39">
                <a:extLst>
                  <a:ext uri="{FF2B5EF4-FFF2-40B4-BE49-F238E27FC236}">
                    <a16:creationId xmlns:a16="http://schemas.microsoft.com/office/drawing/2014/main" id="{ADDB7054-6814-854D-382F-35796837E7EC}"/>
                  </a:ext>
                </a:extLst>
              </p:cNvPr>
              <p:cNvGrpSpPr/>
              <p:nvPr/>
            </p:nvGrpSpPr>
            <p:grpSpPr>
              <a:xfrm>
                <a:off x="11158271" y="4165724"/>
                <a:ext cx="1610454" cy="1921948"/>
                <a:chOff x="139700" y="82550"/>
                <a:chExt cx="533400" cy="636570"/>
              </a:xfrm>
            </p:grpSpPr>
            <p:sp>
              <p:nvSpPr>
                <p:cNvPr id="42" name="Freeform 10">
                  <a:extLst>
                    <a:ext uri="{FF2B5EF4-FFF2-40B4-BE49-F238E27FC236}">
                      <a16:creationId xmlns:a16="http://schemas.microsoft.com/office/drawing/2014/main" id="{C8D29863-3D47-1C2B-9045-C74309D55C51}"/>
                    </a:ext>
                  </a:extLst>
                </p:cNvPr>
                <p:cNvSpPr/>
                <p:nvPr/>
              </p:nvSpPr>
              <p:spPr>
                <a:xfrm>
                  <a:off x="139700" y="82550"/>
                  <a:ext cx="533400" cy="63657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CB6EA">
                        <a:alpha val="100000"/>
                      </a:srgbClr>
                    </a:gs>
                    <a:gs pos="100000">
                      <a:srgbClr val="C372EC">
                        <a:alpha val="100000"/>
                      </a:srgbClr>
                    </a:gs>
                  </a:gsLst>
                  <a:path path="circle">
                    <a:fillToRect l="50000" t="50000" r="50000" b="50000"/>
                  </a:path>
                </a:gradFill>
              </p:spPr>
            </p:sp>
            <p:sp>
              <p:nvSpPr>
                <p:cNvPr id="43" name="TextBox 11">
                  <a:extLst>
                    <a:ext uri="{FF2B5EF4-FFF2-40B4-BE49-F238E27FC236}">
                      <a16:creationId xmlns:a16="http://schemas.microsoft.com/office/drawing/2014/main" id="{4538BD8C-51F4-C88B-A750-FD31AFEBCC43}"/>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pPr>
                  <a:endParaRPr sz="1900"/>
                </a:p>
              </p:txBody>
            </p:sp>
          </p:grpSp>
          <p:sp>
            <p:nvSpPr>
              <p:cNvPr id="41" name="Freeform 16">
                <a:extLst>
                  <a:ext uri="{FF2B5EF4-FFF2-40B4-BE49-F238E27FC236}">
                    <a16:creationId xmlns:a16="http://schemas.microsoft.com/office/drawing/2014/main" id="{1C08B1C5-2F45-653B-217B-CD6E0EA7A3C2}"/>
                  </a:ext>
                </a:extLst>
              </p:cNvPr>
              <p:cNvSpPr/>
              <p:nvPr/>
            </p:nvSpPr>
            <p:spPr>
              <a:xfrm>
                <a:off x="11468845" y="4551987"/>
                <a:ext cx="989306" cy="1183027"/>
              </a:xfrm>
              <a:custGeom>
                <a:avLst/>
                <a:gdLst/>
                <a:ahLst/>
                <a:cxnLst/>
                <a:rect l="l" t="t" r="r" b="b"/>
                <a:pathLst>
                  <a:path w="989306" h="1183027">
                    <a:moveTo>
                      <a:pt x="0" y="0"/>
                    </a:moveTo>
                    <a:lnTo>
                      <a:pt x="989306" y="0"/>
                    </a:lnTo>
                    <a:lnTo>
                      <a:pt x="989306" y="1183026"/>
                    </a:lnTo>
                    <a:lnTo>
                      <a:pt x="0" y="1183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grpSp>
        <p:nvGrpSpPr>
          <p:cNvPr id="44" name="Group 43">
            <a:extLst>
              <a:ext uri="{FF2B5EF4-FFF2-40B4-BE49-F238E27FC236}">
                <a16:creationId xmlns:a16="http://schemas.microsoft.com/office/drawing/2014/main" id="{708AEF22-0C20-D25A-FD85-B4AFCC263685}"/>
              </a:ext>
            </a:extLst>
          </p:cNvPr>
          <p:cNvGrpSpPr/>
          <p:nvPr/>
        </p:nvGrpSpPr>
        <p:grpSpPr>
          <a:xfrm>
            <a:off x="3261919" y="4634099"/>
            <a:ext cx="6176371" cy="1460977"/>
            <a:chOff x="3729170" y="1309300"/>
            <a:chExt cx="6176371" cy="1460977"/>
          </a:xfrm>
        </p:grpSpPr>
        <p:sp>
          <p:nvSpPr>
            <p:cNvPr id="45" name="TextBox 16">
              <a:extLst>
                <a:ext uri="{FF2B5EF4-FFF2-40B4-BE49-F238E27FC236}">
                  <a16:creationId xmlns:a16="http://schemas.microsoft.com/office/drawing/2014/main" id="{8076ECD1-B203-D91A-1FAE-41E524E80010}"/>
                </a:ext>
              </a:extLst>
            </p:cNvPr>
            <p:cNvSpPr txBox="1"/>
            <p:nvPr/>
          </p:nvSpPr>
          <p:spPr>
            <a:xfrm>
              <a:off x="4835081" y="1309300"/>
              <a:ext cx="5070460" cy="1460977"/>
            </a:xfrm>
            <a:prstGeom prst="rect">
              <a:avLst/>
            </a:prstGeom>
          </p:spPr>
          <p:txBody>
            <a:bodyPr wrap="square" lIns="0" tIns="0" rIns="0" bIns="0" rtlCol="0" anchor="t">
              <a:spAutoFit/>
            </a:bodyPr>
            <a:lstStyle/>
            <a:p>
              <a:pPr>
                <a:lnSpc>
                  <a:spcPts val="2868"/>
                </a:lnSpc>
              </a:pPr>
              <a:r>
                <a:rPr lang="en-US" sz="1900" dirty="0">
                  <a:solidFill>
                    <a:srgbClr val="002060"/>
                  </a:solidFill>
                  <a:latin typeface="Book Antiqua" panose="02040602050305030304" pitchFamily="18" charset="0"/>
                  <a:ea typeface="Poppins Light"/>
                  <a:cs typeface="Poppins Light"/>
                  <a:sym typeface="Poppins Light"/>
                </a:rPr>
                <a:t>Digital systems such as the Uganda Electronic Single Window, Regional Cargo Tracking System, and corridor monitoring systems to enhance transparency and cargo tracking.</a:t>
              </a:r>
            </a:p>
          </p:txBody>
        </p:sp>
        <p:grpSp>
          <p:nvGrpSpPr>
            <p:cNvPr id="46" name="Group 45">
              <a:extLst>
                <a:ext uri="{FF2B5EF4-FFF2-40B4-BE49-F238E27FC236}">
                  <a16:creationId xmlns:a16="http://schemas.microsoft.com/office/drawing/2014/main" id="{EF6290A1-4F46-33B3-8D48-F578EA24E180}"/>
                </a:ext>
              </a:extLst>
            </p:cNvPr>
            <p:cNvGrpSpPr/>
            <p:nvPr/>
          </p:nvGrpSpPr>
          <p:grpSpPr>
            <a:xfrm>
              <a:off x="3729170" y="1535391"/>
              <a:ext cx="955496" cy="955559"/>
              <a:chOff x="11158268" y="4165724"/>
              <a:chExt cx="1610457" cy="2067873"/>
            </a:xfrm>
          </p:grpSpPr>
          <p:grpSp>
            <p:nvGrpSpPr>
              <p:cNvPr id="47" name="Group 46">
                <a:extLst>
                  <a:ext uri="{FF2B5EF4-FFF2-40B4-BE49-F238E27FC236}">
                    <a16:creationId xmlns:a16="http://schemas.microsoft.com/office/drawing/2014/main" id="{8E258E98-A900-5EE5-5E14-C14DE1E62230}"/>
                  </a:ext>
                </a:extLst>
              </p:cNvPr>
              <p:cNvGrpSpPr/>
              <p:nvPr/>
            </p:nvGrpSpPr>
            <p:grpSpPr>
              <a:xfrm>
                <a:off x="11158268" y="4165724"/>
                <a:ext cx="1610457" cy="2067873"/>
                <a:chOff x="139699" y="82550"/>
                <a:chExt cx="533401" cy="684902"/>
              </a:xfrm>
            </p:grpSpPr>
            <p:sp>
              <p:nvSpPr>
                <p:cNvPr id="49" name="Freeform 10">
                  <a:extLst>
                    <a:ext uri="{FF2B5EF4-FFF2-40B4-BE49-F238E27FC236}">
                      <a16:creationId xmlns:a16="http://schemas.microsoft.com/office/drawing/2014/main" id="{54323AEB-0F15-56CD-CD1C-3CB2BCFD38AA}"/>
                    </a:ext>
                  </a:extLst>
                </p:cNvPr>
                <p:cNvSpPr/>
                <p:nvPr/>
              </p:nvSpPr>
              <p:spPr>
                <a:xfrm>
                  <a:off x="139699" y="82550"/>
                  <a:ext cx="533401" cy="684902"/>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CB6EA">
                        <a:alpha val="100000"/>
                      </a:srgbClr>
                    </a:gs>
                    <a:gs pos="100000">
                      <a:srgbClr val="C372EC">
                        <a:alpha val="100000"/>
                      </a:srgbClr>
                    </a:gs>
                  </a:gsLst>
                  <a:path path="circle">
                    <a:fillToRect l="50000" t="50000" r="50000" b="50000"/>
                  </a:path>
                </a:gradFill>
              </p:spPr>
            </p:sp>
            <p:sp>
              <p:nvSpPr>
                <p:cNvPr id="50" name="TextBox 11">
                  <a:extLst>
                    <a:ext uri="{FF2B5EF4-FFF2-40B4-BE49-F238E27FC236}">
                      <a16:creationId xmlns:a16="http://schemas.microsoft.com/office/drawing/2014/main" id="{45FE60B2-9BAE-8DC8-9E42-AA13C6FD7F38}"/>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pPr>
                  <a:endParaRPr sz="1900"/>
                </a:p>
              </p:txBody>
            </p:sp>
          </p:grpSp>
          <p:sp>
            <p:nvSpPr>
              <p:cNvPr id="48" name="Freeform 16">
                <a:extLst>
                  <a:ext uri="{FF2B5EF4-FFF2-40B4-BE49-F238E27FC236}">
                    <a16:creationId xmlns:a16="http://schemas.microsoft.com/office/drawing/2014/main" id="{46E9FF7A-6047-30E7-D529-CD52D9C11C0E}"/>
                  </a:ext>
                </a:extLst>
              </p:cNvPr>
              <p:cNvSpPr/>
              <p:nvPr/>
            </p:nvSpPr>
            <p:spPr>
              <a:xfrm>
                <a:off x="11468845" y="4551987"/>
                <a:ext cx="989306" cy="1183027"/>
              </a:xfrm>
              <a:custGeom>
                <a:avLst/>
                <a:gdLst/>
                <a:ahLst/>
                <a:cxnLst/>
                <a:rect l="l" t="t" r="r" b="b"/>
                <a:pathLst>
                  <a:path w="989306" h="1183027">
                    <a:moveTo>
                      <a:pt x="0" y="0"/>
                    </a:moveTo>
                    <a:lnTo>
                      <a:pt x="989306" y="0"/>
                    </a:lnTo>
                    <a:lnTo>
                      <a:pt x="989306" y="1183026"/>
                    </a:lnTo>
                    <a:lnTo>
                      <a:pt x="0" y="1183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spTree>
    <p:extLst>
      <p:ext uri="{BB962C8B-B14F-4D97-AF65-F5344CB8AC3E}">
        <p14:creationId xmlns:p14="http://schemas.microsoft.com/office/powerpoint/2010/main" val="224174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88071E8-B69C-E575-E1EB-C3AB95051F2D}"/>
              </a:ext>
            </a:extLst>
          </p:cNvPr>
          <p:cNvSpPr>
            <a:spLocks noGrp="1"/>
          </p:cNvSpPr>
          <p:nvPr>
            <p:ph idx="1"/>
          </p:nvPr>
        </p:nvSpPr>
        <p:spPr>
          <a:xfrm>
            <a:off x="1232225" y="1145628"/>
            <a:ext cx="10119987" cy="3825765"/>
          </a:xfrm>
        </p:spPr>
        <p:txBody>
          <a:bodyPr>
            <a:normAutofit/>
          </a:bodyPr>
          <a:lstStyle/>
          <a:p>
            <a:pPr marL="536575" indent="-536575">
              <a:buFont typeface="Wingdings" panose="05000000000000000000" pitchFamily="2" charset="2"/>
              <a:buChar char="ü"/>
            </a:pPr>
            <a:r>
              <a:rPr lang="en-GB" sz="2500" dirty="0">
                <a:solidFill>
                  <a:srgbClr val="002060"/>
                </a:solidFill>
              </a:rPr>
              <a:t>Malaba–Kampala Standard Gauge Railway development.</a:t>
            </a:r>
          </a:p>
          <a:p>
            <a:pPr marL="536575" indent="-536575">
              <a:buFont typeface="Wingdings" panose="05000000000000000000" pitchFamily="2" charset="2"/>
              <a:buChar char="ü"/>
            </a:pPr>
            <a:r>
              <a:rPr lang="en-GB" sz="2500" dirty="0">
                <a:solidFill>
                  <a:srgbClr val="002060"/>
                </a:solidFill>
              </a:rPr>
              <a:t>Rehabilitation of metre gauge railway network.</a:t>
            </a:r>
          </a:p>
          <a:p>
            <a:pPr marL="536575" indent="-536575">
              <a:buFont typeface="Wingdings" panose="05000000000000000000" pitchFamily="2" charset="2"/>
              <a:buChar char="ü"/>
            </a:pPr>
            <a:r>
              <a:rPr lang="en-GB" sz="2500" dirty="0">
                <a:solidFill>
                  <a:srgbClr val="002060"/>
                </a:solidFill>
              </a:rPr>
              <a:t>Development of logistics hubs and dry ports.</a:t>
            </a:r>
          </a:p>
          <a:p>
            <a:pPr marL="536575" indent="-536575">
              <a:buFont typeface="Wingdings" panose="05000000000000000000" pitchFamily="2" charset="2"/>
              <a:buChar char="ü"/>
            </a:pPr>
            <a:r>
              <a:rPr lang="en-GB" sz="2500" dirty="0">
                <a:solidFill>
                  <a:srgbClr val="002060"/>
                </a:solidFill>
              </a:rPr>
              <a:t>Kampala–Jinja Expressway construction.</a:t>
            </a:r>
          </a:p>
          <a:p>
            <a:pPr marL="536575" indent="-536575">
              <a:buFont typeface="Wingdings" panose="05000000000000000000" pitchFamily="2" charset="2"/>
              <a:buChar char="ü"/>
            </a:pPr>
            <a:r>
              <a:rPr lang="en-GB" sz="2500" dirty="0">
                <a:solidFill>
                  <a:srgbClr val="002060"/>
                </a:solidFill>
              </a:rPr>
              <a:t>Expansion of Entebbe International Airport.</a:t>
            </a:r>
          </a:p>
          <a:p>
            <a:pPr marL="536575" indent="-536575">
              <a:buFont typeface="Wingdings" panose="05000000000000000000" pitchFamily="2" charset="2"/>
              <a:buChar char="ü"/>
            </a:pPr>
            <a:r>
              <a:rPr lang="en-GB" sz="2500" dirty="0">
                <a:solidFill>
                  <a:srgbClr val="002060"/>
                </a:solidFill>
              </a:rPr>
              <a:t>Development of </a:t>
            </a:r>
            <a:r>
              <a:rPr lang="en-GB" sz="2500" dirty="0" err="1">
                <a:solidFill>
                  <a:srgbClr val="002060"/>
                </a:solidFill>
              </a:rPr>
              <a:t>Kabalega</a:t>
            </a:r>
            <a:r>
              <a:rPr lang="en-GB" sz="2500" dirty="0">
                <a:solidFill>
                  <a:srgbClr val="002060"/>
                </a:solidFill>
              </a:rPr>
              <a:t> Airport</a:t>
            </a:r>
          </a:p>
          <a:p>
            <a:pPr marL="536575" indent="-536575">
              <a:buFont typeface="Wingdings" panose="05000000000000000000" pitchFamily="2" charset="2"/>
              <a:buChar char="ü"/>
            </a:pPr>
            <a:r>
              <a:rPr lang="en-GB" sz="2500" dirty="0">
                <a:solidFill>
                  <a:srgbClr val="002060"/>
                </a:solidFill>
              </a:rPr>
              <a:t>Development of Bukasa Port on Lake Victoria (Civil works to commence soon)</a:t>
            </a:r>
          </a:p>
        </p:txBody>
      </p:sp>
      <p:sp>
        <p:nvSpPr>
          <p:cNvPr id="5" name="Slide Number Placeholder 4">
            <a:extLst>
              <a:ext uri="{FF2B5EF4-FFF2-40B4-BE49-F238E27FC236}">
                <a16:creationId xmlns:a16="http://schemas.microsoft.com/office/drawing/2014/main" id="{24E8D610-AE17-C4A4-4629-D3A962145511}"/>
              </a:ext>
            </a:extLst>
          </p:cNvPr>
          <p:cNvSpPr>
            <a:spLocks noGrp="1"/>
          </p:cNvSpPr>
          <p:nvPr>
            <p:ph type="sldNum" sz="quarter" idx="4"/>
          </p:nvPr>
        </p:nvSpPr>
        <p:spPr/>
        <p:txBody>
          <a:bodyPr/>
          <a:lstStyle/>
          <a:p>
            <a:fld id="{85B59FBF-41BA-4932-A482-357D62F02158}" type="slidenum">
              <a:rPr lang="en-US" smtClean="0"/>
              <a:pPr/>
              <a:t>13</a:t>
            </a:fld>
            <a:endParaRPr lang="en-US" dirty="0"/>
          </a:p>
        </p:txBody>
      </p:sp>
      <p:sp>
        <p:nvSpPr>
          <p:cNvPr id="2" name="Title 1">
            <a:extLst>
              <a:ext uri="{FF2B5EF4-FFF2-40B4-BE49-F238E27FC236}">
                <a16:creationId xmlns:a16="http://schemas.microsoft.com/office/drawing/2014/main" id="{24A2EFE6-5797-B36B-97BA-4C070FC60427}"/>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MAJOR INVESTMENTS IN MULTIMODAL TRANSPORT </a:t>
            </a:r>
            <a:endParaRPr lang="en-GB" sz="3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45030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6968-FE13-D201-69FB-B37F6A38511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34ABEB2-B20A-6725-E2F9-0711F8A89DE2}"/>
              </a:ext>
            </a:extLst>
          </p:cNvPr>
          <p:cNvSpPr/>
          <p:nvPr/>
        </p:nvSpPr>
        <p:spPr>
          <a:xfrm>
            <a:off x="1075765" y="1037645"/>
            <a:ext cx="789625" cy="5316503"/>
          </a:xfrm>
          <a:prstGeom prst="rect">
            <a:avLst/>
          </a:prstGeom>
          <a:gradFill>
            <a:gsLst>
              <a:gs pos="0">
                <a:schemeClr val="accent1">
                  <a:lumMod val="5000"/>
                  <a:lumOff val="95000"/>
                </a:schemeClr>
              </a:gs>
              <a:gs pos="0">
                <a:schemeClr val="accent6"/>
              </a:gs>
              <a:gs pos="76000">
                <a:schemeClr val="accent6"/>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FAF81C-A735-2BB8-A3D5-32D09B34A8F8}"/>
              </a:ext>
            </a:extLst>
          </p:cNvPr>
          <p:cNvSpPr>
            <a:spLocks noGrp="1"/>
          </p:cNvSpPr>
          <p:nvPr>
            <p:ph type="sldNum" sz="quarter" idx="4"/>
          </p:nvPr>
        </p:nvSpPr>
        <p:spPr/>
        <p:txBody>
          <a:bodyPr/>
          <a:lstStyle/>
          <a:p>
            <a:fld id="{85B59FBF-41BA-4932-A482-357D62F02158}" type="slidenum">
              <a:rPr lang="en-US" smtClean="0"/>
              <a:pPr/>
              <a:t>14</a:t>
            </a:fld>
            <a:endParaRPr lang="en-US" dirty="0"/>
          </a:p>
        </p:txBody>
      </p:sp>
      <p:sp>
        <p:nvSpPr>
          <p:cNvPr id="2" name="Title 1">
            <a:extLst>
              <a:ext uri="{FF2B5EF4-FFF2-40B4-BE49-F238E27FC236}">
                <a16:creationId xmlns:a16="http://schemas.microsoft.com/office/drawing/2014/main" id="{57196073-6EA7-00F7-BFD7-D49AD6710DD3}"/>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KEY CHALLENGES</a:t>
            </a:r>
            <a:endParaRPr lang="en-GB" sz="3000" dirty="0">
              <a:solidFill>
                <a:schemeClr val="bg1"/>
              </a:solidFill>
              <a:latin typeface="Arial Rounded MT Bold" panose="020F0704030504030204" pitchFamily="34" charset="0"/>
            </a:endParaRPr>
          </a:p>
        </p:txBody>
      </p:sp>
      <p:grpSp>
        <p:nvGrpSpPr>
          <p:cNvPr id="27" name="Group 26">
            <a:extLst>
              <a:ext uri="{FF2B5EF4-FFF2-40B4-BE49-F238E27FC236}">
                <a16:creationId xmlns:a16="http://schemas.microsoft.com/office/drawing/2014/main" id="{A57C6F7E-F0F8-1F81-A997-214375A89A99}"/>
              </a:ext>
            </a:extLst>
          </p:cNvPr>
          <p:cNvGrpSpPr/>
          <p:nvPr/>
        </p:nvGrpSpPr>
        <p:grpSpPr>
          <a:xfrm>
            <a:off x="1232225" y="1214985"/>
            <a:ext cx="9599060" cy="724173"/>
            <a:chOff x="1232226" y="1484467"/>
            <a:chExt cx="9599060" cy="724173"/>
          </a:xfrm>
        </p:grpSpPr>
        <p:sp>
          <p:nvSpPr>
            <p:cNvPr id="7" name="Freeform 7">
              <a:extLst>
                <a:ext uri="{FF2B5EF4-FFF2-40B4-BE49-F238E27FC236}">
                  <a16:creationId xmlns:a16="http://schemas.microsoft.com/office/drawing/2014/main" id="{6436379D-EB3E-3F10-DBF3-1729FCAD2C5B}"/>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6">
              <a:extLst>
                <a:ext uri="{FF2B5EF4-FFF2-40B4-BE49-F238E27FC236}">
                  <a16:creationId xmlns:a16="http://schemas.microsoft.com/office/drawing/2014/main" id="{5A9334B1-A253-54F1-D1E1-E5A82A3AF710}"/>
                </a:ext>
              </a:extLst>
            </p:cNvPr>
            <p:cNvSpPr txBox="1"/>
            <p:nvPr/>
          </p:nvSpPr>
          <p:spPr>
            <a:xfrm>
              <a:off x="2003587" y="1484467"/>
              <a:ext cx="8827699" cy="724173"/>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Limited development of multimodal transport systems, resulting in overdependence on road transport. </a:t>
              </a:r>
            </a:p>
          </p:txBody>
        </p:sp>
      </p:grpSp>
      <p:grpSp>
        <p:nvGrpSpPr>
          <p:cNvPr id="28" name="Group 27">
            <a:extLst>
              <a:ext uri="{FF2B5EF4-FFF2-40B4-BE49-F238E27FC236}">
                <a16:creationId xmlns:a16="http://schemas.microsoft.com/office/drawing/2014/main" id="{5BC266AF-C01A-0993-D37F-D95AAD56FEEF}"/>
              </a:ext>
            </a:extLst>
          </p:cNvPr>
          <p:cNvGrpSpPr/>
          <p:nvPr/>
        </p:nvGrpSpPr>
        <p:grpSpPr>
          <a:xfrm>
            <a:off x="1232225" y="2179356"/>
            <a:ext cx="9599060" cy="724365"/>
            <a:chOff x="1232226" y="1484467"/>
            <a:chExt cx="9599060" cy="724365"/>
          </a:xfrm>
        </p:grpSpPr>
        <p:sp>
          <p:nvSpPr>
            <p:cNvPr id="29" name="Freeform 7">
              <a:extLst>
                <a:ext uri="{FF2B5EF4-FFF2-40B4-BE49-F238E27FC236}">
                  <a16:creationId xmlns:a16="http://schemas.microsoft.com/office/drawing/2014/main" id="{09EFE7F6-B94A-FB24-3FB5-C8A95C78C1DC}"/>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16">
              <a:extLst>
                <a:ext uri="{FF2B5EF4-FFF2-40B4-BE49-F238E27FC236}">
                  <a16:creationId xmlns:a16="http://schemas.microsoft.com/office/drawing/2014/main" id="{06F65217-FE53-247F-ACF5-62DFF8F6C3D0}"/>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Infrastructure constraints and limited financing, which slow the upgrading of transport infrastructure and logistics facilities.</a:t>
              </a:r>
            </a:p>
          </p:txBody>
        </p:sp>
      </p:grpSp>
      <p:grpSp>
        <p:nvGrpSpPr>
          <p:cNvPr id="31" name="Group 30">
            <a:extLst>
              <a:ext uri="{FF2B5EF4-FFF2-40B4-BE49-F238E27FC236}">
                <a16:creationId xmlns:a16="http://schemas.microsoft.com/office/drawing/2014/main" id="{3F72EA7D-60BE-633E-FAB4-E2319C184373}"/>
              </a:ext>
            </a:extLst>
          </p:cNvPr>
          <p:cNvGrpSpPr/>
          <p:nvPr/>
        </p:nvGrpSpPr>
        <p:grpSpPr>
          <a:xfrm>
            <a:off x="1232225" y="3115153"/>
            <a:ext cx="9599060" cy="724365"/>
            <a:chOff x="1232226" y="1484467"/>
            <a:chExt cx="9599060" cy="724365"/>
          </a:xfrm>
        </p:grpSpPr>
        <p:sp>
          <p:nvSpPr>
            <p:cNvPr id="32" name="Freeform 7">
              <a:extLst>
                <a:ext uri="{FF2B5EF4-FFF2-40B4-BE49-F238E27FC236}">
                  <a16:creationId xmlns:a16="http://schemas.microsoft.com/office/drawing/2014/main" id="{44940447-EACD-1811-9072-1B2375E9A5BE}"/>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16">
              <a:extLst>
                <a:ext uri="{FF2B5EF4-FFF2-40B4-BE49-F238E27FC236}">
                  <a16:creationId xmlns:a16="http://schemas.microsoft.com/office/drawing/2014/main" id="{B54BB9C9-B281-A2B5-1713-8C0DCCDA69AF}"/>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Port congestion and complex cargo clearance procedures, leading to delays at seaports, border posts, and inland terminals. </a:t>
              </a:r>
            </a:p>
          </p:txBody>
        </p:sp>
      </p:grpSp>
      <p:grpSp>
        <p:nvGrpSpPr>
          <p:cNvPr id="34" name="Group 33">
            <a:extLst>
              <a:ext uri="{FF2B5EF4-FFF2-40B4-BE49-F238E27FC236}">
                <a16:creationId xmlns:a16="http://schemas.microsoft.com/office/drawing/2014/main" id="{617C83EE-5BD8-0235-4ACD-27D56C046BFA}"/>
              </a:ext>
            </a:extLst>
          </p:cNvPr>
          <p:cNvGrpSpPr/>
          <p:nvPr/>
        </p:nvGrpSpPr>
        <p:grpSpPr>
          <a:xfrm>
            <a:off x="1232225" y="3948106"/>
            <a:ext cx="9599060" cy="1096069"/>
            <a:chOff x="1232226" y="1484467"/>
            <a:chExt cx="9599060" cy="1096069"/>
          </a:xfrm>
        </p:grpSpPr>
        <p:sp>
          <p:nvSpPr>
            <p:cNvPr id="35" name="Freeform 7">
              <a:extLst>
                <a:ext uri="{FF2B5EF4-FFF2-40B4-BE49-F238E27FC236}">
                  <a16:creationId xmlns:a16="http://schemas.microsoft.com/office/drawing/2014/main" id="{4F63128F-3918-A6BE-F0E3-AB52B9ABD6DF}"/>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6" name="TextBox 16">
              <a:extLst>
                <a:ext uri="{FF2B5EF4-FFF2-40B4-BE49-F238E27FC236}">
                  <a16:creationId xmlns:a16="http://schemas.microsoft.com/office/drawing/2014/main" id="{7764A463-14A7-745E-576A-90FE06DC375E}"/>
                </a:ext>
              </a:extLst>
            </p:cNvPr>
            <p:cNvSpPr txBox="1"/>
            <p:nvPr/>
          </p:nvSpPr>
          <p:spPr>
            <a:xfrm>
              <a:off x="2003587" y="1484467"/>
              <a:ext cx="8827699" cy="1096069"/>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Operational inefficiencies along corridors, including regulatory</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 checkpoints and deterioration of road infrastructure due to heavy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freight traffic. </a:t>
              </a:r>
            </a:p>
          </p:txBody>
        </p:sp>
      </p:grpSp>
      <p:grpSp>
        <p:nvGrpSpPr>
          <p:cNvPr id="37" name="Group 36">
            <a:extLst>
              <a:ext uri="{FF2B5EF4-FFF2-40B4-BE49-F238E27FC236}">
                <a16:creationId xmlns:a16="http://schemas.microsoft.com/office/drawing/2014/main" id="{1EABA7A8-3359-182C-F18D-0A13785CE918}"/>
              </a:ext>
            </a:extLst>
          </p:cNvPr>
          <p:cNvGrpSpPr/>
          <p:nvPr/>
        </p:nvGrpSpPr>
        <p:grpSpPr>
          <a:xfrm>
            <a:off x="1232225" y="5152763"/>
            <a:ext cx="9599060" cy="1096069"/>
            <a:chOff x="1232226" y="1484467"/>
            <a:chExt cx="9599060" cy="1096069"/>
          </a:xfrm>
        </p:grpSpPr>
        <p:sp>
          <p:nvSpPr>
            <p:cNvPr id="38" name="Freeform 7">
              <a:extLst>
                <a:ext uri="{FF2B5EF4-FFF2-40B4-BE49-F238E27FC236}">
                  <a16:creationId xmlns:a16="http://schemas.microsoft.com/office/drawing/2014/main" id="{8B34189E-4403-41AF-CC59-A36504999F95}"/>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TextBox 16">
              <a:extLst>
                <a:ext uri="{FF2B5EF4-FFF2-40B4-BE49-F238E27FC236}">
                  <a16:creationId xmlns:a16="http://schemas.microsoft.com/office/drawing/2014/main" id="{BD103284-FD72-1549-72CD-78330FF09D78}"/>
                </a:ext>
              </a:extLst>
            </p:cNvPr>
            <p:cNvSpPr txBox="1"/>
            <p:nvPr/>
          </p:nvSpPr>
          <p:spPr>
            <a:xfrm>
              <a:off x="2003587" y="1484467"/>
              <a:ext cx="8827699" cy="1096069"/>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Limited digital integration and information sharing, including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ICT system downtime and weak performance monitoring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mechanisms.</a:t>
              </a:r>
            </a:p>
          </p:txBody>
        </p:sp>
      </p:grpSp>
    </p:spTree>
    <p:extLst>
      <p:ext uri="{BB962C8B-B14F-4D97-AF65-F5344CB8AC3E}">
        <p14:creationId xmlns:p14="http://schemas.microsoft.com/office/powerpoint/2010/main" val="92675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D89EF-FCEA-8427-D585-1470AFAE635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AB7F35-2D17-77A3-83F7-395DC218F989}"/>
              </a:ext>
            </a:extLst>
          </p:cNvPr>
          <p:cNvSpPr>
            <a:spLocks noGrp="1"/>
          </p:cNvSpPr>
          <p:nvPr>
            <p:ph idx="1"/>
          </p:nvPr>
        </p:nvSpPr>
        <p:spPr>
          <a:xfrm>
            <a:off x="1232225" y="1676400"/>
            <a:ext cx="10119987" cy="4484603"/>
          </a:xfrm>
        </p:spPr>
        <p:txBody>
          <a:bodyPr>
            <a:noAutofit/>
          </a:bodyPr>
          <a:lstStyle/>
          <a:p>
            <a:pPr marL="0" indent="0">
              <a:buNone/>
            </a:pPr>
            <a:r>
              <a:rPr lang="en-GB" sz="2400" dirty="0">
                <a:solidFill>
                  <a:srgbClr val="002060"/>
                </a:solidFill>
              </a:rPr>
              <a:t>1. Policy Lessons and Recommendations</a:t>
            </a:r>
            <a:endParaRPr lang="en-UG" sz="2400" dirty="0">
              <a:solidFill>
                <a:srgbClr val="002060"/>
              </a:solidFill>
            </a:endParaRPr>
          </a:p>
          <a:p>
            <a:pPr marL="0" indent="0">
              <a:buNone/>
            </a:pPr>
            <a:r>
              <a:rPr lang="en-US" sz="2400" dirty="0">
                <a:solidFill>
                  <a:srgbClr val="002060"/>
                </a:solidFill>
              </a:rPr>
              <a:t>The SMART Corridor approach, supported by the African Union and regional corridor institutions, promotes the use of Intelligent Transport Systems (ITS) to improve safety, efficiency and reliability of transport corridors. Key elements include:</a:t>
            </a:r>
          </a:p>
          <a:p>
            <a:pPr marL="536575" indent="-227013"/>
            <a:r>
              <a:rPr lang="en-US" sz="2200" dirty="0">
                <a:solidFill>
                  <a:srgbClr val="002060"/>
                </a:solidFill>
              </a:rPr>
              <a:t>Maintaining high-quality corridor infrastructure while enhancing safety and operational efficiency.</a:t>
            </a:r>
          </a:p>
          <a:p>
            <a:pPr marL="536575" indent="-227013"/>
            <a:r>
              <a:rPr lang="en-US" sz="2200" dirty="0">
                <a:solidFill>
                  <a:srgbClr val="002060"/>
                </a:solidFill>
              </a:rPr>
              <a:t>Real-time monitoring of traffic and cargo movements to improve logistics coordination and corridor performance. </a:t>
            </a:r>
          </a:p>
          <a:p>
            <a:pPr marL="536575" indent="-227013"/>
            <a:r>
              <a:rPr lang="en-US" sz="2200" dirty="0">
                <a:solidFill>
                  <a:srgbClr val="002060"/>
                </a:solidFill>
              </a:rPr>
              <a:t>Promoting paperless trade through digital customs clearance and logistics documentation. </a:t>
            </a:r>
          </a:p>
        </p:txBody>
      </p:sp>
      <p:sp>
        <p:nvSpPr>
          <p:cNvPr id="6" name="Text Placeholder 5">
            <a:extLst>
              <a:ext uri="{FF2B5EF4-FFF2-40B4-BE49-F238E27FC236}">
                <a16:creationId xmlns:a16="http://schemas.microsoft.com/office/drawing/2014/main" id="{E0B75319-1B72-BA4E-C06D-2A1532219BF0}"/>
              </a:ext>
            </a:extLst>
          </p:cNvPr>
          <p:cNvSpPr>
            <a:spLocks noGrp="1"/>
          </p:cNvSpPr>
          <p:nvPr>
            <p:ph type="body" idx="13"/>
          </p:nvPr>
        </p:nvSpPr>
        <p:spPr>
          <a:xfrm>
            <a:off x="1232222" y="1137047"/>
            <a:ext cx="10119987" cy="411956"/>
          </a:xfrm>
        </p:spPr>
        <p:txBody>
          <a:bodyPr>
            <a:normAutofit lnSpcReduction="10000"/>
          </a:bodyPr>
          <a:lstStyle/>
          <a:p>
            <a:r>
              <a:rPr lang="en-GB" dirty="0"/>
              <a:t>Policy Lessons and Recommendations</a:t>
            </a:r>
            <a:endParaRPr lang="en-UG" dirty="0"/>
          </a:p>
        </p:txBody>
      </p:sp>
      <p:sp>
        <p:nvSpPr>
          <p:cNvPr id="4" name="Slide Number Placeholder 3">
            <a:extLst>
              <a:ext uri="{FF2B5EF4-FFF2-40B4-BE49-F238E27FC236}">
                <a16:creationId xmlns:a16="http://schemas.microsoft.com/office/drawing/2014/main" id="{9F455443-7423-557C-CE47-26B540D159BE}"/>
              </a:ext>
            </a:extLst>
          </p:cNvPr>
          <p:cNvSpPr>
            <a:spLocks noGrp="1"/>
          </p:cNvSpPr>
          <p:nvPr>
            <p:ph type="sldNum" sz="quarter" idx="4"/>
          </p:nvPr>
        </p:nvSpPr>
        <p:spPr/>
        <p:txBody>
          <a:bodyPr/>
          <a:lstStyle/>
          <a:p>
            <a:fld id="{85B59FBF-41BA-4932-A482-357D62F02158}" type="slidenum">
              <a:rPr lang="en-US" smtClean="0"/>
              <a:pPr/>
              <a:t>15</a:t>
            </a:fld>
            <a:endParaRPr lang="en-US" dirty="0"/>
          </a:p>
        </p:txBody>
      </p:sp>
      <p:sp>
        <p:nvSpPr>
          <p:cNvPr id="7" name="Title 1">
            <a:extLst>
              <a:ext uri="{FF2B5EF4-FFF2-40B4-BE49-F238E27FC236}">
                <a16:creationId xmlns:a16="http://schemas.microsoft.com/office/drawing/2014/main" id="{4A058D09-7599-88EB-3A40-07B93454DB50}"/>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POLICY LESSONS AND RECOMMENDATIONS</a:t>
            </a:r>
          </a:p>
        </p:txBody>
      </p:sp>
    </p:spTree>
    <p:extLst>
      <p:ext uri="{BB962C8B-B14F-4D97-AF65-F5344CB8AC3E}">
        <p14:creationId xmlns:p14="http://schemas.microsoft.com/office/powerpoint/2010/main" val="326107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58A895-496F-EE31-C966-338F07790655}"/>
              </a:ext>
            </a:extLst>
          </p:cNvPr>
          <p:cNvSpPr>
            <a:spLocks noGrp="1"/>
          </p:cNvSpPr>
          <p:nvPr>
            <p:ph idx="1"/>
          </p:nvPr>
        </p:nvSpPr>
        <p:spPr>
          <a:xfrm>
            <a:off x="1232225" y="1676400"/>
            <a:ext cx="10119987" cy="4484603"/>
          </a:xfrm>
        </p:spPr>
        <p:txBody>
          <a:bodyPr>
            <a:noAutofit/>
          </a:bodyPr>
          <a:lstStyle/>
          <a:p>
            <a:pPr marL="536575" indent="-227013"/>
            <a:r>
              <a:rPr lang="en-US" sz="2200" dirty="0">
                <a:solidFill>
                  <a:srgbClr val="002060"/>
                </a:solidFill>
              </a:rPr>
              <a:t>Implementing trade facilitation tools, including National Single Windows, One Stop Border Posts, Coordinated Border Management, and electronic cargo tracking systems. </a:t>
            </a:r>
          </a:p>
          <a:p>
            <a:pPr marL="536575" indent="-227013"/>
            <a:r>
              <a:rPr lang="en-US" sz="2200" dirty="0">
                <a:solidFill>
                  <a:srgbClr val="002060"/>
                </a:solidFill>
              </a:rPr>
              <a:t>Establishing legal frameworks that recognize electronic documentation and digital trade systems.</a:t>
            </a:r>
            <a:endParaRPr lang="en-GB" sz="2200" dirty="0">
              <a:solidFill>
                <a:srgbClr val="002060"/>
              </a:solidFill>
            </a:endParaRPr>
          </a:p>
          <a:p>
            <a:pPr marL="0" indent="0">
              <a:buNone/>
            </a:pPr>
            <a:endParaRPr lang="en-GB" sz="2200" dirty="0">
              <a:solidFill>
                <a:srgbClr val="002060"/>
              </a:solidFill>
            </a:endParaRPr>
          </a:p>
          <a:p>
            <a:pPr marL="457200" indent="-457200">
              <a:buFont typeface="+mj-lt"/>
              <a:buAutoNum type="arabicPeriod" startAt="2"/>
            </a:pPr>
            <a:r>
              <a:rPr lang="en-US" sz="2400" dirty="0">
                <a:solidFill>
                  <a:srgbClr val="002060"/>
                </a:solidFill>
              </a:rPr>
              <a:t>Promotion of rail and inland water transport investments</a:t>
            </a:r>
          </a:p>
          <a:p>
            <a:pPr marL="457200" indent="-457200">
              <a:buAutoNum type="arabicPeriod" startAt="2"/>
            </a:pPr>
            <a:r>
              <a:rPr lang="en-US" sz="2400" dirty="0">
                <a:solidFill>
                  <a:srgbClr val="002060"/>
                </a:solidFill>
              </a:rPr>
              <a:t>Integrate climate resilience in transport infrastructure. </a:t>
            </a:r>
          </a:p>
        </p:txBody>
      </p:sp>
      <p:sp>
        <p:nvSpPr>
          <p:cNvPr id="6" name="Text Placeholder 5">
            <a:extLst>
              <a:ext uri="{FF2B5EF4-FFF2-40B4-BE49-F238E27FC236}">
                <a16:creationId xmlns:a16="http://schemas.microsoft.com/office/drawing/2014/main" id="{B103DC31-6883-55C5-B199-BC0CF753B01B}"/>
              </a:ext>
            </a:extLst>
          </p:cNvPr>
          <p:cNvSpPr>
            <a:spLocks noGrp="1"/>
          </p:cNvSpPr>
          <p:nvPr>
            <p:ph type="body" idx="13"/>
          </p:nvPr>
        </p:nvSpPr>
        <p:spPr>
          <a:xfrm>
            <a:off x="1232222" y="1137047"/>
            <a:ext cx="10119987" cy="411956"/>
          </a:xfrm>
        </p:spPr>
        <p:txBody>
          <a:bodyPr>
            <a:normAutofit lnSpcReduction="10000"/>
          </a:bodyPr>
          <a:lstStyle/>
          <a:p>
            <a:r>
              <a:rPr lang="en-GB" dirty="0"/>
              <a:t>Policy Lessons and Recommendations Cont’d…</a:t>
            </a:r>
            <a:endParaRPr lang="en-UG" dirty="0"/>
          </a:p>
        </p:txBody>
      </p:sp>
      <p:sp>
        <p:nvSpPr>
          <p:cNvPr id="4" name="Slide Number Placeholder 3">
            <a:extLst>
              <a:ext uri="{FF2B5EF4-FFF2-40B4-BE49-F238E27FC236}">
                <a16:creationId xmlns:a16="http://schemas.microsoft.com/office/drawing/2014/main" id="{8A2D6629-2589-977E-4CC9-2CF43819114E}"/>
              </a:ext>
            </a:extLst>
          </p:cNvPr>
          <p:cNvSpPr>
            <a:spLocks noGrp="1"/>
          </p:cNvSpPr>
          <p:nvPr>
            <p:ph type="sldNum" sz="quarter" idx="4"/>
          </p:nvPr>
        </p:nvSpPr>
        <p:spPr/>
        <p:txBody>
          <a:bodyPr/>
          <a:lstStyle/>
          <a:p>
            <a:fld id="{85B59FBF-41BA-4932-A482-357D62F02158}" type="slidenum">
              <a:rPr lang="en-US" smtClean="0"/>
              <a:pPr/>
              <a:t>16</a:t>
            </a:fld>
            <a:endParaRPr lang="en-US" dirty="0"/>
          </a:p>
        </p:txBody>
      </p:sp>
      <p:sp>
        <p:nvSpPr>
          <p:cNvPr id="7" name="Title 1">
            <a:extLst>
              <a:ext uri="{FF2B5EF4-FFF2-40B4-BE49-F238E27FC236}">
                <a16:creationId xmlns:a16="http://schemas.microsoft.com/office/drawing/2014/main" id="{D95B983D-B648-6083-B0E0-6E184D10F47C}"/>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POLICY LESSONS AND RECOMMENDATIONS</a:t>
            </a:r>
          </a:p>
        </p:txBody>
      </p:sp>
    </p:spTree>
    <p:extLst>
      <p:ext uri="{BB962C8B-B14F-4D97-AF65-F5344CB8AC3E}">
        <p14:creationId xmlns:p14="http://schemas.microsoft.com/office/powerpoint/2010/main" val="144387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09078-74D3-83E2-CF16-0F6642963C2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C38F427-4479-4E38-31E0-69A07B969FEA}"/>
              </a:ext>
            </a:extLst>
          </p:cNvPr>
          <p:cNvSpPr/>
          <p:nvPr/>
        </p:nvSpPr>
        <p:spPr>
          <a:xfrm>
            <a:off x="1075765" y="1037645"/>
            <a:ext cx="789625" cy="5316503"/>
          </a:xfrm>
          <a:prstGeom prst="rect">
            <a:avLst/>
          </a:prstGeom>
          <a:gradFill>
            <a:gsLst>
              <a:gs pos="0">
                <a:schemeClr val="accent1">
                  <a:lumMod val="5000"/>
                  <a:lumOff val="95000"/>
                </a:schemeClr>
              </a:gs>
              <a:gs pos="0">
                <a:schemeClr val="accent6"/>
              </a:gs>
              <a:gs pos="76000">
                <a:schemeClr val="accent6"/>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4BBA7DB-8A0E-8CDB-3718-78730FD043A7}"/>
              </a:ext>
            </a:extLst>
          </p:cNvPr>
          <p:cNvSpPr>
            <a:spLocks noGrp="1"/>
          </p:cNvSpPr>
          <p:nvPr>
            <p:ph type="sldNum" sz="quarter" idx="4"/>
          </p:nvPr>
        </p:nvSpPr>
        <p:spPr/>
        <p:txBody>
          <a:bodyPr/>
          <a:lstStyle/>
          <a:p>
            <a:fld id="{85B59FBF-41BA-4932-A482-357D62F02158}" type="slidenum">
              <a:rPr lang="en-US" smtClean="0"/>
              <a:pPr/>
              <a:t>17</a:t>
            </a:fld>
            <a:endParaRPr lang="en-US" dirty="0"/>
          </a:p>
        </p:txBody>
      </p:sp>
      <p:sp>
        <p:nvSpPr>
          <p:cNvPr id="2" name="Title 1">
            <a:extLst>
              <a:ext uri="{FF2B5EF4-FFF2-40B4-BE49-F238E27FC236}">
                <a16:creationId xmlns:a16="http://schemas.microsoft.com/office/drawing/2014/main" id="{F9CBDEC9-1297-8D92-A592-108EC1A9EE71}"/>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KEY TAKEAWAYS FROM UGANDA’S EXPERIENCE</a:t>
            </a:r>
            <a:endParaRPr lang="en-GB" sz="3000" dirty="0">
              <a:solidFill>
                <a:schemeClr val="bg1"/>
              </a:solidFill>
              <a:latin typeface="Arial Rounded MT Bold" panose="020F0704030504030204" pitchFamily="34" charset="0"/>
            </a:endParaRPr>
          </a:p>
        </p:txBody>
      </p:sp>
      <p:grpSp>
        <p:nvGrpSpPr>
          <p:cNvPr id="27" name="Group 26">
            <a:extLst>
              <a:ext uri="{FF2B5EF4-FFF2-40B4-BE49-F238E27FC236}">
                <a16:creationId xmlns:a16="http://schemas.microsoft.com/office/drawing/2014/main" id="{A70E0A29-166C-6E23-A22A-ACBE6F204881}"/>
              </a:ext>
            </a:extLst>
          </p:cNvPr>
          <p:cNvGrpSpPr/>
          <p:nvPr/>
        </p:nvGrpSpPr>
        <p:grpSpPr>
          <a:xfrm>
            <a:off x="1232225" y="1214985"/>
            <a:ext cx="9599060" cy="724173"/>
            <a:chOff x="1232226" y="1484467"/>
            <a:chExt cx="9599060" cy="724173"/>
          </a:xfrm>
        </p:grpSpPr>
        <p:sp>
          <p:nvSpPr>
            <p:cNvPr id="7" name="Freeform 7">
              <a:extLst>
                <a:ext uri="{FF2B5EF4-FFF2-40B4-BE49-F238E27FC236}">
                  <a16:creationId xmlns:a16="http://schemas.microsoft.com/office/drawing/2014/main" id="{90FD693E-FFFE-77F3-4EAD-D92BD96915D8}"/>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6">
              <a:extLst>
                <a:ext uri="{FF2B5EF4-FFF2-40B4-BE49-F238E27FC236}">
                  <a16:creationId xmlns:a16="http://schemas.microsoft.com/office/drawing/2014/main" id="{78AC33ED-A01C-6259-398E-4ABE9346D35F}"/>
                </a:ext>
              </a:extLst>
            </p:cNvPr>
            <p:cNvSpPr txBox="1"/>
            <p:nvPr/>
          </p:nvSpPr>
          <p:spPr>
            <a:xfrm>
              <a:off x="2003587" y="1484467"/>
              <a:ext cx="8827699" cy="724173"/>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Integration of road, rail, inland water and air transport (multimodal transport) improves logistics efficiency and reduces trade costs.</a:t>
              </a:r>
            </a:p>
          </p:txBody>
        </p:sp>
      </p:grpSp>
      <p:grpSp>
        <p:nvGrpSpPr>
          <p:cNvPr id="28" name="Group 27">
            <a:extLst>
              <a:ext uri="{FF2B5EF4-FFF2-40B4-BE49-F238E27FC236}">
                <a16:creationId xmlns:a16="http://schemas.microsoft.com/office/drawing/2014/main" id="{B3E6E1D4-1595-F17C-C29B-81E96F9E2500}"/>
              </a:ext>
            </a:extLst>
          </p:cNvPr>
          <p:cNvGrpSpPr/>
          <p:nvPr/>
        </p:nvGrpSpPr>
        <p:grpSpPr>
          <a:xfrm>
            <a:off x="1232225" y="2179356"/>
            <a:ext cx="9599060" cy="724365"/>
            <a:chOff x="1232226" y="1484467"/>
            <a:chExt cx="9599060" cy="724365"/>
          </a:xfrm>
        </p:grpSpPr>
        <p:sp>
          <p:nvSpPr>
            <p:cNvPr id="29" name="Freeform 7">
              <a:extLst>
                <a:ext uri="{FF2B5EF4-FFF2-40B4-BE49-F238E27FC236}">
                  <a16:creationId xmlns:a16="http://schemas.microsoft.com/office/drawing/2014/main" id="{C73D440B-4009-F1D3-5D8C-52E5DAB7472F}"/>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16">
              <a:extLst>
                <a:ext uri="{FF2B5EF4-FFF2-40B4-BE49-F238E27FC236}">
                  <a16:creationId xmlns:a16="http://schemas.microsoft.com/office/drawing/2014/main" id="{0803E146-A679-2F42-A29C-4C83DB858F10}"/>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Regional institutions and coordinated policies help streamline cross-border trade and transport operations.</a:t>
              </a:r>
            </a:p>
          </p:txBody>
        </p:sp>
      </p:grpSp>
      <p:grpSp>
        <p:nvGrpSpPr>
          <p:cNvPr id="31" name="Group 30">
            <a:extLst>
              <a:ext uri="{FF2B5EF4-FFF2-40B4-BE49-F238E27FC236}">
                <a16:creationId xmlns:a16="http://schemas.microsoft.com/office/drawing/2014/main" id="{14D8022A-91DC-EB13-1529-5639EBB545FB}"/>
              </a:ext>
            </a:extLst>
          </p:cNvPr>
          <p:cNvGrpSpPr/>
          <p:nvPr/>
        </p:nvGrpSpPr>
        <p:grpSpPr>
          <a:xfrm>
            <a:off x="1232225" y="3115153"/>
            <a:ext cx="9599060" cy="724365"/>
            <a:chOff x="1232226" y="1484467"/>
            <a:chExt cx="9599060" cy="724365"/>
          </a:xfrm>
        </p:grpSpPr>
        <p:sp>
          <p:nvSpPr>
            <p:cNvPr id="32" name="Freeform 7">
              <a:extLst>
                <a:ext uri="{FF2B5EF4-FFF2-40B4-BE49-F238E27FC236}">
                  <a16:creationId xmlns:a16="http://schemas.microsoft.com/office/drawing/2014/main" id="{6580A988-078C-CBF5-1E71-5FDDD80C7118}"/>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16">
              <a:extLst>
                <a:ext uri="{FF2B5EF4-FFF2-40B4-BE49-F238E27FC236}">
                  <a16:creationId xmlns:a16="http://schemas.microsoft.com/office/drawing/2014/main" id="{57E49BF0-FBAD-8935-EC8B-E6E7466DC522}"/>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Tools such as Electronic Single Windows, Cargo Tracking Systems and One Stop Border Posts reduce delays and improve transparency.</a:t>
              </a:r>
            </a:p>
          </p:txBody>
        </p:sp>
      </p:grpSp>
      <p:grpSp>
        <p:nvGrpSpPr>
          <p:cNvPr id="34" name="Group 33">
            <a:extLst>
              <a:ext uri="{FF2B5EF4-FFF2-40B4-BE49-F238E27FC236}">
                <a16:creationId xmlns:a16="http://schemas.microsoft.com/office/drawing/2014/main" id="{D9C487C1-58E4-9B25-13AE-D8FD99AE2475}"/>
              </a:ext>
            </a:extLst>
          </p:cNvPr>
          <p:cNvGrpSpPr/>
          <p:nvPr/>
        </p:nvGrpSpPr>
        <p:grpSpPr>
          <a:xfrm>
            <a:off x="1232225" y="3948106"/>
            <a:ext cx="9599060" cy="724173"/>
            <a:chOff x="1232226" y="1484467"/>
            <a:chExt cx="9599060" cy="724173"/>
          </a:xfrm>
        </p:grpSpPr>
        <p:sp>
          <p:nvSpPr>
            <p:cNvPr id="35" name="Freeform 7">
              <a:extLst>
                <a:ext uri="{FF2B5EF4-FFF2-40B4-BE49-F238E27FC236}">
                  <a16:creationId xmlns:a16="http://schemas.microsoft.com/office/drawing/2014/main" id="{78318A8C-A297-A3D9-3F8E-C87C3DA2A4E1}"/>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6" name="TextBox 16">
              <a:extLst>
                <a:ext uri="{FF2B5EF4-FFF2-40B4-BE49-F238E27FC236}">
                  <a16:creationId xmlns:a16="http://schemas.microsoft.com/office/drawing/2014/main" id="{F02795A3-7E81-8185-88F0-87226E751E28}"/>
                </a:ext>
              </a:extLst>
            </p:cNvPr>
            <p:cNvSpPr txBox="1"/>
            <p:nvPr/>
          </p:nvSpPr>
          <p:spPr>
            <a:xfrm>
              <a:off x="2003587" y="1484467"/>
              <a:ext cx="8827699" cy="724173"/>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Logistics nodes (Dry ports, inland ports, logistics hubs and airport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Cargo facilities) support multimodal transport operations.</a:t>
              </a:r>
            </a:p>
          </p:txBody>
        </p:sp>
      </p:grpSp>
      <p:grpSp>
        <p:nvGrpSpPr>
          <p:cNvPr id="37" name="Group 36">
            <a:extLst>
              <a:ext uri="{FF2B5EF4-FFF2-40B4-BE49-F238E27FC236}">
                <a16:creationId xmlns:a16="http://schemas.microsoft.com/office/drawing/2014/main" id="{EE2394DE-5910-31FC-4FB8-7EC971ACC09F}"/>
              </a:ext>
            </a:extLst>
          </p:cNvPr>
          <p:cNvGrpSpPr/>
          <p:nvPr/>
        </p:nvGrpSpPr>
        <p:grpSpPr>
          <a:xfrm>
            <a:off x="1232225" y="4882853"/>
            <a:ext cx="9599060" cy="724173"/>
            <a:chOff x="1232226" y="1484467"/>
            <a:chExt cx="9599060" cy="724173"/>
          </a:xfrm>
        </p:grpSpPr>
        <p:sp>
          <p:nvSpPr>
            <p:cNvPr id="38" name="Freeform 7">
              <a:extLst>
                <a:ext uri="{FF2B5EF4-FFF2-40B4-BE49-F238E27FC236}">
                  <a16:creationId xmlns:a16="http://schemas.microsoft.com/office/drawing/2014/main" id="{9CB87544-D779-CEF9-46A3-015DDADE0E64}"/>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TextBox 16">
              <a:extLst>
                <a:ext uri="{FF2B5EF4-FFF2-40B4-BE49-F238E27FC236}">
                  <a16:creationId xmlns:a16="http://schemas.microsoft.com/office/drawing/2014/main" id="{8D275807-1DEA-9A0B-419D-0DB90EF98892}"/>
                </a:ext>
              </a:extLst>
            </p:cNvPr>
            <p:cNvSpPr txBox="1"/>
            <p:nvPr/>
          </p:nvSpPr>
          <p:spPr>
            <a:xfrm>
              <a:off x="2003587" y="1484467"/>
              <a:ext cx="8827699" cy="724173"/>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Collaboration among corridor countries helps address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infrastructure gaps and operational bottlenecks.</a:t>
              </a:r>
            </a:p>
          </p:txBody>
        </p:sp>
      </p:grpSp>
    </p:spTree>
    <p:extLst>
      <p:ext uri="{BB962C8B-B14F-4D97-AF65-F5344CB8AC3E}">
        <p14:creationId xmlns:p14="http://schemas.microsoft.com/office/powerpoint/2010/main" val="273427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922A88-8276-7662-8766-6C3BE10040D3}"/>
              </a:ext>
            </a:extLst>
          </p:cNvPr>
          <p:cNvSpPr>
            <a:spLocks noGrp="1"/>
          </p:cNvSpPr>
          <p:nvPr>
            <p:ph type="sldNum" sz="quarter" idx="4"/>
          </p:nvPr>
        </p:nvSpPr>
        <p:spPr/>
        <p:txBody>
          <a:bodyPr/>
          <a:lstStyle/>
          <a:p>
            <a:fld id="{85B59FBF-41BA-4932-A482-357D62F02158}" type="slidenum">
              <a:rPr lang="en-US" smtClean="0"/>
              <a:pPr/>
              <a:t>18</a:t>
            </a:fld>
            <a:endParaRPr lang="en-US" dirty="0"/>
          </a:p>
        </p:txBody>
      </p:sp>
      <p:sp>
        <p:nvSpPr>
          <p:cNvPr id="9" name="TextBox 27">
            <a:extLst>
              <a:ext uri="{FF2B5EF4-FFF2-40B4-BE49-F238E27FC236}">
                <a16:creationId xmlns:a16="http://schemas.microsoft.com/office/drawing/2014/main" id="{7F93700C-6ACE-A91A-1D92-7288F866F788}"/>
              </a:ext>
            </a:extLst>
          </p:cNvPr>
          <p:cNvSpPr txBox="1"/>
          <p:nvPr/>
        </p:nvSpPr>
        <p:spPr>
          <a:xfrm>
            <a:off x="3893234" y="3840214"/>
            <a:ext cx="4405531" cy="1025922"/>
          </a:xfrm>
          <a:prstGeom prst="rect">
            <a:avLst/>
          </a:prstGeom>
        </p:spPr>
        <p:txBody>
          <a:bodyPr wrap="square" lIns="0" tIns="0" rIns="0" bIns="0" rtlCol="0" anchor="t">
            <a:spAutoFit/>
          </a:bodyPr>
          <a:lstStyle/>
          <a:p>
            <a:pPr algn="ctr">
              <a:lnSpc>
                <a:spcPts val="7973"/>
              </a:lnSpc>
            </a:pPr>
            <a:r>
              <a:rPr lang="en-US" sz="7055" b="1" spc="-543" dirty="0">
                <a:solidFill>
                  <a:schemeClr val="accent1">
                    <a:lumMod val="50000"/>
                  </a:schemeClr>
                </a:solidFill>
                <a:latin typeface="Book Antiqua" panose="02040602050305030304" pitchFamily="18" charset="0"/>
                <a:ea typeface="Poppins Semi-Bold"/>
                <a:cs typeface="Poppins Semi-Bold"/>
                <a:sym typeface="Poppins Semi-Bold"/>
              </a:rPr>
              <a:t>Thank You</a:t>
            </a:r>
          </a:p>
        </p:txBody>
      </p:sp>
      <p:sp>
        <p:nvSpPr>
          <p:cNvPr id="11" name="TextBox 27">
            <a:extLst>
              <a:ext uri="{FF2B5EF4-FFF2-40B4-BE49-F238E27FC236}">
                <a16:creationId xmlns:a16="http://schemas.microsoft.com/office/drawing/2014/main" id="{D588319E-36D1-74FF-FA2A-04896C3DF6BC}"/>
              </a:ext>
            </a:extLst>
          </p:cNvPr>
          <p:cNvSpPr txBox="1"/>
          <p:nvPr/>
        </p:nvSpPr>
        <p:spPr>
          <a:xfrm>
            <a:off x="1690468" y="2184835"/>
            <a:ext cx="7400980" cy="975460"/>
          </a:xfrm>
          <a:prstGeom prst="rect">
            <a:avLst/>
          </a:prstGeom>
        </p:spPr>
        <p:txBody>
          <a:bodyPr wrap="square" lIns="0" tIns="0" rIns="0" bIns="0" rtlCol="0" anchor="t">
            <a:spAutoFit/>
          </a:bodyPr>
          <a:lstStyle/>
          <a:p>
            <a:pPr algn="ctr">
              <a:lnSpc>
                <a:spcPts val="7973"/>
              </a:lnSpc>
            </a:pPr>
            <a:r>
              <a:rPr lang="en-US" sz="5500" b="1" spc="-543" dirty="0">
                <a:solidFill>
                  <a:srgbClr val="002060"/>
                </a:solidFill>
                <a:latin typeface="Book Antiqua" panose="02040602050305030304" pitchFamily="18" charset="0"/>
                <a:ea typeface="Poppins Semi-Bold"/>
                <a:cs typeface="Poppins Semi-Bold"/>
                <a:sym typeface="Poppins Semi-Bold"/>
              </a:rPr>
              <a:t>For God and My Country</a:t>
            </a:r>
          </a:p>
        </p:txBody>
      </p:sp>
    </p:spTree>
    <p:extLst>
      <p:ext uri="{BB962C8B-B14F-4D97-AF65-F5344CB8AC3E}">
        <p14:creationId xmlns:p14="http://schemas.microsoft.com/office/powerpoint/2010/main" val="111795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DAD8DA-5A66-FDBF-6586-F0C783B5A7AB}"/>
              </a:ext>
            </a:extLst>
          </p:cNvPr>
          <p:cNvSpPr>
            <a:spLocks noGrp="1"/>
          </p:cNvSpPr>
          <p:nvPr>
            <p:ph idx="1"/>
          </p:nvPr>
        </p:nvSpPr>
        <p:spPr>
          <a:xfrm>
            <a:off x="1232225" y="1676400"/>
            <a:ext cx="10119987" cy="4484603"/>
          </a:xfrm>
        </p:spPr>
        <p:txBody>
          <a:bodyPr>
            <a:normAutofit/>
          </a:bodyPr>
          <a:lstStyle/>
          <a:p>
            <a:pPr marL="514350" indent="-514350">
              <a:buFont typeface="+mj-lt"/>
              <a:buAutoNum type="arabicPeriod"/>
            </a:pPr>
            <a:r>
              <a:rPr lang="en-US" sz="2600" dirty="0">
                <a:solidFill>
                  <a:schemeClr val="tx2">
                    <a:lumMod val="50000"/>
                  </a:schemeClr>
                </a:solidFill>
              </a:rPr>
              <a:t>Uganda’s Transport Context </a:t>
            </a:r>
          </a:p>
          <a:p>
            <a:pPr marL="514350" indent="-514350">
              <a:buFont typeface="+mj-lt"/>
              <a:buAutoNum type="arabicPeriod"/>
            </a:pPr>
            <a:r>
              <a:rPr lang="en-US" sz="2600" dirty="0">
                <a:solidFill>
                  <a:schemeClr val="tx2">
                    <a:lumMod val="50000"/>
                  </a:schemeClr>
                </a:solidFill>
              </a:rPr>
              <a:t>Importance of the Transport Corridors </a:t>
            </a:r>
          </a:p>
          <a:p>
            <a:pPr marL="514350" indent="-514350">
              <a:buFont typeface="+mj-lt"/>
              <a:buAutoNum type="arabicPeriod"/>
            </a:pPr>
            <a:r>
              <a:rPr lang="en-US" sz="2600" dirty="0">
                <a:solidFill>
                  <a:schemeClr val="tx2">
                    <a:lumMod val="50000"/>
                  </a:schemeClr>
                </a:solidFill>
              </a:rPr>
              <a:t>National Policy and Institutional Framework </a:t>
            </a:r>
          </a:p>
          <a:p>
            <a:pPr marL="514350" indent="-514350">
              <a:buFont typeface="+mj-lt"/>
              <a:buAutoNum type="arabicPeriod"/>
            </a:pPr>
            <a:r>
              <a:rPr lang="en-US" sz="2600" dirty="0">
                <a:solidFill>
                  <a:schemeClr val="tx2">
                    <a:lumMod val="50000"/>
                  </a:schemeClr>
                </a:solidFill>
              </a:rPr>
              <a:t>Key Corridors and Multimodal Nodes </a:t>
            </a:r>
          </a:p>
          <a:p>
            <a:pPr marL="514350" indent="-514350">
              <a:buFont typeface="+mj-lt"/>
              <a:buAutoNum type="arabicPeriod"/>
            </a:pPr>
            <a:r>
              <a:rPr lang="en-US" sz="2600" dirty="0">
                <a:solidFill>
                  <a:schemeClr val="tx2">
                    <a:lumMod val="50000"/>
                  </a:schemeClr>
                </a:solidFill>
              </a:rPr>
              <a:t>Corridor Governance and Trade Facilitation </a:t>
            </a:r>
          </a:p>
          <a:p>
            <a:pPr marL="514350" indent="-514350">
              <a:buFont typeface="+mj-lt"/>
              <a:buAutoNum type="arabicPeriod"/>
            </a:pPr>
            <a:r>
              <a:rPr lang="en-US" sz="2600" dirty="0">
                <a:solidFill>
                  <a:schemeClr val="tx2">
                    <a:lumMod val="50000"/>
                  </a:schemeClr>
                </a:solidFill>
              </a:rPr>
              <a:t>Major Investments in Multimodal Transport </a:t>
            </a:r>
          </a:p>
          <a:p>
            <a:pPr marL="514350" indent="-514350">
              <a:buFont typeface="+mj-lt"/>
              <a:buAutoNum type="arabicPeriod"/>
            </a:pPr>
            <a:r>
              <a:rPr lang="en-US" sz="2600" dirty="0">
                <a:solidFill>
                  <a:schemeClr val="tx2">
                    <a:lumMod val="50000"/>
                  </a:schemeClr>
                </a:solidFill>
              </a:rPr>
              <a:t>Key Challenges </a:t>
            </a:r>
          </a:p>
          <a:p>
            <a:pPr marL="514350" indent="-514350">
              <a:buFont typeface="+mj-lt"/>
              <a:buAutoNum type="arabicPeriod"/>
            </a:pPr>
            <a:r>
              <a:rPr lang="en-US" sz="2600" dirty="0">
                <a:solidFill>
                  <a:schemeClr val="tx2">
                    <a:lumMod val="50000"/>
                  </a:schemeClr>
                </a:solidFill>
              </a:rPr>
              <a:t>Policy Lessons and Recommendations</a:t>
            </a:r>
          </a:p>
          <a:p>
            <a:pPr marL="514350" indent="-514350">
              <a:buFont typeface="+mj-lt"/>
              <a:buAutoNum type="arabicPeriod"/>
            </a:pPr>
            <a:r>
              <a:rPr lang="en-US" sz="2600" dirty="0">
                <a:solidFill>
                  <a:schemeClr val="tx2">
                    <a:lumMod val="50000"/>
                  </a:schemeClr>
                </a:solidFill>
              </a:rPr>
              <a:t>Key Takeaways from Uganda’s Experience</a:t>
            </a:r>
          </a:p>
        </p:txBody>
      </p:sp>
      <p:sp>
        <p:nvSpPr>
          <p:cNvPr id="4" name="Slide Number Placeholder 3">
            <a:extLst>
              <a:ext uri="{FF2B5EF4-FFF2-40B4-BE49-F238E27FC236}">
                <a16:creationId xmlns:a16="http://schemas.microsoft.com/office/drawing/2014/main" id="{4AF305B4-7B13-25BF-162F-D6F9B7C170B0}"/>
              </a:ext>
            </a:extLst>
          </p:cNvPr>
          <p:cNvSpPr>
            <a:spLocks noGrp="1"/>
          </p:cNvSpPr>
          <p:nvPr>
            <p:ph type="sldNum" sz="quarter" idx="4"/>
          </p:nvPr>
        </p:nvSpPr>
        <p:spPr/>
        <p:txBody>
          <a:bodyPr/>
          <a:lstStyle/>
          <a:p>
            <a:fld id="{85B59FBF-41BA-4932-A482-357D62F02158}" type="slidenum">
              <a:rPr lang="en-US" smtClean="0"/>
              <a:pPr/>
              <a:t>2</a:t>
            </a:fld>
            <a:endParaRPr lang="en-US" dirty="0"/>
          </a:p>
        </p:txBody>
      </p:sp>
      <p:sp>
        <p:nvSpPr>
          <p:cNvPr id="5" name="Title 1">
            <a:extLst>
              <a:ext uri="{FF2B5EF4-FFF2-40B4-BE49-F238E27FC236}">
                <a16:creationId xmlns:a16="http://schemas.microsoft.com/office/drawing/2014/main" id="{2A2E658A-21E5-A047-93B3-EB80E09ECAAD}"/>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PRESENTATION OUTLINE</a:t>
            </a:r>
            <a:endParaRPr lang="en-GB" sz="3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6546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08242D-102F-7222-B0D8-5382F40A5EB0}"/>
              </a:ext>
            </a:extLst>
          </p:cNvPr>
          <p:cNvSpPr/>
          <p:nvPr/>
        </p:nvSpPr>
        <p:spPr>
          <a:xfrm>
            <a:off x="1075765" y="1037645"/>
            <a:ext cx="789625" cy="5316503"/>
          </a:xfrm>
          <a:prstGeom prst="rect">
            <a:avLst/>
          </a:prstGeom>
          <a:gradFill>
            <a:gsLst>
              <a:gs pos="0">
                <a:schemeClr val="accent1">
                  <a:lumMod val="5000"/>
                  <a:lumOff val="95000"/>
                </a:schemeClr>
              </a:gs>
              <a:gs pos="0">
                <a:schemeClr val="accent6"/>
              </a:gs>
              <a:gs pos="76000">
                <a:schemeClr val="accent6"/>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EF258F5-D2E4-F30F-3842-75D27ABFBE7D}"/>
              </a:ext>
            </a:extLst>
          </p:cNvPr>
          <p:cNvSpPr>
            <a:spLocks noGrp="1"/>
          </p:cNvSpPr>
          <p:nvPr>
            <p:ph type="sldNum" sz="quarter" idx="4"/>
          </p:nvPr>
        </p:nvSpPr>
        <p:spPr/>
        <p:txBody>
          <a:bodyPr/>
          <a:lstStyle/>
          <a:p>
            <a:fld id="{85B59FBF-41BA-4932-A482-357D62F02158}" type="slidenum">
              <a:rPr lang="en-US" smtClean="0"/>
              <a:pPr/>
              <a:t>3</a:t>
            </a:fld>
            <a:endParaRPr lang="en-US" dirty="0"/>
          </a:p>
        </p:txBody>
      </p:sp>
      <p:sp>
        <p:nvSpPr>
          <p:cNvPr id="2" name="Title 1">
            <a:extLst>
              <a:ext uri="{FF2B5EF4-FFF2-40B4-BE49-F238E27FC236}">
                <a16:creationId xmlns:a16="http://schemas.microsoft.com/office/drawing/2014/main" id="{E010B081-6F16-B03D-296A-DB77489C1D40}"/>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UGANDA’S TRANSPORT CONTEXT</a:t>
            </a:r>
            <a:endParaRPr lang="en-GB" sz="3000" dirty="0">
              <a:solidFill>
                <a:schemeClr val="bg1"/>
              </a:solidFill>
              <a:latin typeface="Arial Rounded MT Bold" panose="020F0704030504030204" pitchFamily="34" charset="0"/>
            </a:endParaRPr>
          </a:p>
        </p:txBody>
      </p:sp>
      <p:grpSp>
        <p:nvGrpSpPr>
          <p:cNvPr id="27" name="Group 26">
            <a:extLst>
              <a:ext uri="{FF2B5EF4-FFF2-40B4-BE49-F238E27FC236}">
                <a16:creationId xmlns:a16="http://schemas.microsoft.com/office/drawing/2014/main" id="{489815B4-EDB7-F7CD-BEAB-FC208E9A70B7}"/>
              </a:ext>
            </a:extLst>
          </p:cNvPr>
          <p:cNvGrpSpPr/>
          <p:nvPr/>
        </p:nvGrpSpPr>
        <p:grpSpPr>
          <a:xfrm>
            <a:off x="1232225" y="1162435"/>
            <a:ext cx="9599060" cy="1096262"/>
            <a:chOff x="1232226" y="1484467"/>
            <a:chExt cx="9599060" cy="1096262"/>
          </a:xfrm>
        </p:grpSpPr>
        <p:sp>
          <p:nvSpPr>
            <p:cNvPr id="7" name="Freeform 7">
              <a:extLst>
                <a:ext uri="{FF2B5EF4-FFF2-40B4-BE49-F238E27FC236}">
                  <a16:creationId xmlns:a16="http://schemas.microsoft.com/office/drawing/2014/main" id="{3FBE5A7D-2C5A-67D9-EC83-B06C9EF17B55}"/>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6">
              <a:extLst>
                <a:ext uri="{FF2B5EF4-FFF2-40B4-BE49-F238E27FC236}">
                  <a16:creationId xmlns:a16="http://schemas.microsoft.com/office/drawing/2014/main" id="{D7105111-982C-6FB8-E8DC-47FE90FC3B34}"/>
                </a:ext>
              </a:extLst>
            </p:cNvPr>
            <p:cNvSpPr txBox="1"/>
            <p:nvPr/>
          </p:nvSpPr>
          <p:spPr>
            <a:xfrm>
              <a:off x="2003587" y="1484467"/>
              <a:ext cx="8827699" cy="1096262"/>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Uganda is located in the East African Region and her transport system comprises road, rail, inland water and air transport, hence supporting domestic mobility and regional trade.</a:t>
              </a:r>
            </a:p>
          </p:txBody>
        </p:sp>
      </p:grpSp>
      <p:grpSp>
        <p:nvGrpSpPr>
          <p:cNvPr id="28" name="Group 27">
            <a:extLst>
              <a:ext uri="{FF2B5EF4-FFF2-40B4-BE49-F238E27FC236}">
                <a16:creationId xmlns:a16="http://schemas.microsoft.com/office/drawing/2014/main" id="{03A3B02E-C9A7-72B5-3D30-B91D371830BD}"/>
              </a:ext>
            </a:extLst>
          </p:cNvPr>
          <p:cNvGrpSpPr/>
          <p:nvPr/>
        </p:nvGrpSpPr>
        <p:grpSpPr>
          <a:xfrm>
            <a:off x="1232225" y="2468489"/>
            <a:ext cx="9599060" cy="724365"/>
            <a:chOff x="1232226" y="1484467"/>
            <a:chExt cx="9599060" cy="724365"/>
          </a:xfrm>
        </p:grpSpPr>
        <p:sp>
          <p:nvSpPr>
            <p:cNvPr id="29" name="Freeform 7">
              <a:extLst>
                <a:ext uri="{FF2B5EF4-FFF2-40B4-BE49-F238E27FC236}">
                  <a16:creationId xmlns:a16="http://schemas.microsoft.com/office/drawing/2014/main" id="{19A9DB22-9223-D541-FEAE-43845EE53A46}"/>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16">
              <a:extLst>
                <a:ext uri="{FF2B5EF4-FFF2-40B4-BE49-F238E27FC236}">
                  <a16:creationId xmlns:a16="http://schemas.microsoft.com/office/drawing/2014/main" id="{48DB1E87-1201-9972-5246-5A6283AD7E21}"/>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National strategies promote integration of these modes to develop a seamless multimodal transport system.</a:t>
              </a:r>
            </a:p>
          </p:txBody>
        </p:sp>
      </p:grpSp>
      <p:grpSp>
        <p:nvGrpSpPr>
          <p:cNvPr id="31" name="Group 30">
            <a:extLst>
              <a:ext uri="{FF2B5EF4-FFF2-40B4-BE49-F238E27FC236}">
                <a16:creationId xmlns:a16="http://schemas.microsoft.com/office/drawing/2014/main" id="{AC3F3A9A-5424-5792-4035-E1609F01C17E}"/>
              </a:ext>
            </a:extLst>
          </p:cNvPr>
          <p:cNvGrpSpPr/>
          <p:nvPr/>
        </p:nvGrpSpPr>
        <p:grpSpPr>
          <a:xfrm>
            <a:off x="1232225" y="3402646"/>
            <a:ext cx="9599060" cy="724365"/>
            <a:chOff x="1232226" y="1484467"/>
            <a:chExt cx="9599060" cy="724365"/>
          </a:xfrm>
        </p:grpSpPr>
        <p:sp>
          <p:nvSpPr>
            <p:cNvPr id="32" name="Freeform 7">
              <a:extLst>
                <a:ext uri="{FF2B5EF4-FFF2-40B4-BE49-F238E27FC236}">
                  <a16:creationId xmlns:a16="http://schemas.microsoft.com/office/drawing/2014/main" id="{3A9135C3-36B5-1CF8-248A-AD151F0173CA}"/>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16">
              <a:extLst>
                <a:ext uri="{FF2B5EF4-FFF2-40B4-BE49-F238E27FC236}">
                  <a16:creationId xmlns:a16="http://schemas.microsoft.com/office/drawing/2014/main" id="{B1EA759D-19B7-E5EC-0D85-37FD5F24704C}"/>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However, the system remains heavily road-dependent leading to high transport costs and congestion.</a:t>
              </a:r>
            </a:p>
          </p:txBody>
        </p:sp>
      </p:grpSp>
      <p:grpSp>
        <p:nvGrpSpPr>
          <p:cNvPr id="34" name="Group 33">
            <a:extLst>
              <a:ext uri="{FF2B5EF4-FFF2-40B4-BE49-F238E27FC236}">
                <a16:creationId xmlns:a16="http://schemas.microsoft.com/office/drawing/2014/main" id="{0F91CF07-968D-BF3B-0406-1957C2FFCC08}"/>
              </a:ext>
            </a:extLst>
          </p:cNvPr>
          <p:cNvGrpSpPr/>
          <p:nvPr/>
        </p:nvGrpSpPr>
        <p:grpSpPr>
          <a:xfrm>
            <a:off x="1232225" y="4336803"/>
            <a:ext cx="9599060" cy="724365"/>
            <a:chOff x="1232226" y="1484467"/>
            <a:chExt cx="9599060" cy="724365"/>
          </a:xfrm>
        </p:grpSpPr>
        <p:sp>
          <p:nvSpPr>
            <p:cNvPr id="35" name="Freeform 7">
              <a:extLst>
                <a:ext uri="{FF2B5EF4-FFF2-40B4-BE49-F238E27FC236}">
                  <a16:creationId xmlns:a16="http://schemas.microsoft.com/office/drawing/2014/main" id="{D5AF5B72-75F7-5AF7-77AF-4C1DFDC49097}"/>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6" name="TextBox 16">
              <a:extLst>
                <a:ext uri="{FF2B5EF4-FFF2-40B4-BE49-F238E27FC236}">
                  <a16:creationId xmlns:a16="http://schemas.microsoft.com/office/drawing/2014/main" id="{7FC763C5-1DEF-F79D-1BDB-A840BE9AFAAB}"/>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As a landlocked Country, Uganda relies on regional corridors for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access to international markets.</a:t>
              </a:r>
            </a:p>
          </p:txBody>
        </p:sp>
      </p:grpSp>
      <p:grpSp>
        <p:nvGrpSpPr>
          <p:cNvPr id="37" name="Group 36">
            <a:extLst>
              <a:ext uri="{FF2B5EF4-FFF2-40B4-BE49-F238E27FC236}">
                <a16:creationId xmlns:a16="http://schemas.microsoft.com/office/drawing/2014/main" id="{D2DAD3D9-11C7-B846-3886-718F1374A1B6}"/>
              </a:ext>
            </a:extLst>
          </p:cNvPr>
          <p:cNvGrpSpPr/>
          <p:nvPr/>
        </p:nvGrpSpPr>
        <p:grpSpPr>
          <a:xfrm>
            <a:off x="1232225" y="5147530"/>
            <a:ext cx="9599060" cy="1096069"/>
            <a:chOff x="1232226" y="1484467"/>
            <a:chExt cx="9599060" cy="1096069"/>
          </a:xfrm>
        </p:grpSpPr>
        <p:sp>
          <p:nvSpPr>
            <p:cNvPr id="38" name="Freeform 7">
              <a:extLst>
                <a:ext uri="{FF2B5EF4-FFF2-40B4-BE49-F238E27FC236}">
                  <a16:creationId xmlns:a16="http://schemas.microsoft.com/office/drawing/2014/main" id="{4A7BE289-71BF-42CF-7321-C85A6D518370}"/>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TextBox 16">
              <a:extLst>
                <a:ext uri="{FF2B5EF4-FFF2-40B4-BE49-F238E27FC236}">
                  <a16:creationId xmlns:a16="http://schemas.microsoft.com/office/drawing/2014/main" id="{DE4B66D0-E45A-2D26-B375-2AC125CF45E0}"/>
                </a:ext>
              </a:extLst>
            </p:cNvPr>
            <p:cNvSpPr txBox="1"/>
            <p:nvPr/>
          </p:nvSpPr>
          <p:spPr>
            <a:xfrm>
              <a:off x="2003587" y="1484467"/>
              <a:ext cx="8827699" cy="1096069"/>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Government policies therefore focus on diversifying transport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modes &amp; strengthening corridor governance to support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trade and economic growth. </a:t>
              </a:r>
            </a:p>
          </p:txBody>
        </p:sp>
      </p:grpSp>
    </p:spTree>
    <p:extLst>
      <p:ext uri="{BB962C8B-B14F-4D97-AF65-F5344CB8AC3E}">
        <p14:creationId xmlns:p14="http://schemas.microsoft.com/office/powerpoint/2010/main" val="299607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2DCDDD4-B83A-552E-A7F9-FACE5DF2E014}"/>
              </a:ext>
            </a:extLst>
          </p:cNvPr>
          <p:cNvSpPr>
            <a:spLocks noGrp="1"/>
          </p:cNvSpPr>
          <p:nvPr>
            <p:ph type="body" idx="13"/>
          </p:nvPr>
        </p:nvSpPr>
        <p:spPr/>
        <p:txBody>
          <a:bodyPr>
            <a:normAutofit lnSpcReduction="10000"/>
          </a:bodyPr>
          <a:lstStyle/>
          <a:p>
            <a:r>
              <a:rPr lang="en-US" dirty="0">
                <a:ea typeface="Bookman Old Style"/>
                <a:cs typeface="Bookman Old Style"/>
                <a:sym typeface="Bookman Old Style"/>
              </a:rPr>
              <a:t>The Transport corridors have three (3) major roles:</a:t>
            </a:r>
            <a:endParaRPr lang="en-US" dirty="0"/>
          </a:p>
        </p:txBody>
      </p:sp>
      <p:sp>
        <p:nvSpPr>
          <p:cNvPr id="6" name="Slide Number Placeholder 5">
            <a:extLst>
              <a:ext uri="{FF2B5EF4-FFF2-40B4-BE49-F238E27FC236}">
                <a16:creationId xmlns:a16="http://schemas.microsoft.com/office/drawing/2014/main" id="{7E10EE3E-4887-9E4A-317B-109BA675A765}"/>
              </a:ext>
            </a:extLst>
          </p:cNvPr>
          <p:cNvSpPr>
            <a:spLocks noGrp="1"/>
          </p:cNvSpPr>
          <p:nvPr>
            <p:ph type="sldNum" sz="quarter" idx="4"/>
          </p:nvPr>
        </p:nvSpPr>
        <p:spPr/>
        <p:txBody>
          <a:bodyPr/>
          <a:lstStyle/>
          <a:p>
            <a:fld id="{85B59FBF-41BA-4932-A482-357D62F02158}" type="slidenum">
              <a:rPr lang="en-US" smtClean="0"/>
              <a:pPr/>
              <a:t>4</a:t>
            </a:fld>
            <a:endParaRPr lang="en-US" dirty="0"/>
          </a:p>
        </p:txBody>
      </p:sp>
      <p:sp>
        <p:nvSpPr>
          <p:cNvPr id="2" name="Title 1">
            <a:extLst>
              <a:ext uri="{FF2B5EF4-FFF2-40B4-BE49-F238E27FC236}">
                <a16:creationId xmlns:a16="http://schemas.microsoft.com/office/drawing/2014/main" id="{F4F1D4A8-48BD-DDDA-ED98-E405ABD4EFA5}"/>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IMPORTANCE OF THE TRANSPORT CORRIDORS </a:t>
            </a:r>
            <a:endParaRPr lang="en-GB" sz="3000" dirty="0">
              <a:solidFill>
                <a:schemeClr val="bg1"/>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DA611E9A-8A22-7537-0ACB-21FD7D841A55}"/>
              </a:ext>
            </a:extLst>
          </p:cNvPr>
          <p:cNvSpPr/>
          <p:nvPr/>
        </p:nvSpPr>
        <p:spPr>
          <a:xfrm>
            <a:off x="6724140" y="2977324"/>
            <a:ext cx="2886865" cy="29432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 name="Rectangle 3">
            <a:extLst>
              <a:ext uri="{FF2B5EF4-FFF2-40B4-BE49-F238E27FC236}">
                <a16:creationId xmlns:a16="http://schemas.microsoft.com/office/drawing/2014/main" id="{BA20C7D7-7661-5CCC-8729-443D7A4AC64D}"/>
              </a:ext>
            </a:extLst>
          </p:cNvPr>
          <p:cNvSpPr/>
          <p:nvPr/>
        </p:nvSpPr>
        <p:spPr>
          <a:xfrm>
            <a:off x="3586335" y="2975840"/>
            <a:ext cx="2886865" cy="29432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 name="Rectangle 4">
            <a:extLst>
              <a:ext uri="{FF2B5EF4-FFF2-40B4-BE49-F238E27FC236}">
                <a16:creationId xmlns:a16="http://schemas.microsoft.com/office/drawing/2014/main" id="{734C0338-9C6A-24B6-BB0A-F3CEAAA89546}"/>
              </a:ext>
            </a:extLst>
          </p:cNvPr>
          <p:cNvSpPr/>
          <p:nvPr/>
        </p:nvSpPr>
        <p:spPr>
          <a:xfrm>
            <a:off x="448530" y="2967737"/>
            <a:ext cx="2886865" cy="29432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grpSp>
        <p:nvGrpSpPr>
          <p:cNvPr id="10" name="Group 9">
            <a:extLst>
              <a:ext uri="{FF2B5EF4-FFF2-40B4-BE49-F238E27FC236}">
                <a16:creationId xmlns:a16="http://schemas.microsoft.com/office/drawing/2014/main" id="{E045DC38-4046-162D-7353-1ED45C10E108}"/>
              </a:ext>
            </a:extLst>
          </p:cNvPr>
          <p:cNvGrpSpPr/>
          <p:nvPr/>
        </p:nvGrpSpPr>
        <p:grpSpPr>
          <a:xfrm>
            <a:off x="-1444569" y="1671158"/>
            <a:ext cx="13337162" cy="1005013"/>
            <a:chOff x="-988796" y="5851276"/>
            <a:chExt cx="13337162" cy="1005013"/>
          </a:xfrm>
        </p:grpSpPr>
        <p:sp>
          <p:nvSpPr>
            <p:cNvPr id="11" name="AutoShape 13">
              <a:extLst>
                <a:ext uri="{FF2B5EF4-FFF2-40B4-BE49-F238E27FC236}">
                  <a16:creationId xmlns:a16="http://schemas.microsoft.com/office/drawing/2014/main" id="{2F5FBC45-AA81-C34A-9954-1F6492FFFA91}"/>
                </a:ext>
              </a:extLst>
            </p:cNvPr>
            <p:cNvSpPr/>
            <p:nvPr/>
          </p:nvSpPr>
          <p:spPr>
            <a:xfrm>
              <a:off x="-988796" y="6353782"/>
              <a:ext cx="13337162" cy="0"/>
            </a:xfrm>
            <a:prstGeom prst="line">
              <a:avLst/>
            </a:prstGeom>
            <a:ln w="38100" cap="flat">
              <a:solidFill>
                <a:srgbClr val="FFFFFF"/>
              </a:solidFill>
              <a:prstDash val="solid"/>
              <a:headEnd type="none" w="sm" len="sm"/>
              <a:tailEnd type="none" w="sm" len="sm"/>
            </a:ln>
          </p:spPr>
        </p:sp>
        <p:grpSp>
          <p:nvGrpSpPr>
            <p:cNvPr id="12" name="Group 14">
              <a:extLst>
                <a:ext uri="{FF2B5EF4-FFF2-40B4-BE49-F238E27FC236}">
                  <a16:creationId xmlns:a16="http://schemas.microsoft.com/office/drawing/2014/main" id="{F6D39BE1-13A6-0D54-99A2-AF1BCC0C4994}"/>
                </a:ext>
              </a:extLst>
            </p:cNvPr>
            <p:cNvGrpSpPr/>
            <p:nvPr/>
          </p:nvGrpSpPr>
          <p:grpSpPr>
            <a:xfrm>
              <a:off x="1845230" y="5851276"/>
              <a:ext cx="1005013" cy="1005013"/>
              <a:chOff x="0" y="0"/>
              <a:chExt cx="812800" cy="812800"/>
            </a:xfrm>
          </p:grpSpPr>
          <p:sp>
            <p:nvSpPr>
              <p:cNvPr id="22" name="Freeform 15">
                <a:extLst>
                  <a:ext uri="{FF2B5EF4-FFF2-40B4-BE49-F238E27FC236}">
                    <a16:creationId xmlns:a16="http://schemas.microsoft.com/office/drawing/2014/main" id="{2A88F23C-248F-C4D1-EF3E-D13E87E7F22E}"/>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CB6EA">
                      <a:alpha val="100000"/>
                    </a:srgbClr>
                  </a:gs>
                  <a:gs pos="100000">
                    <a:srgbClr val="C372EC">
                      <a:alpha val="100000"/>
                    </a:srgbClr>
                  </a:gs>
                </a:gsLst>
                <a:path path="circle">
                  <a:fillToRect l="50000" t="50000" r="50000" b="50000"/>
                </a:path>
              </a:gradFill>
            </p:spPr>
          </p:sp>
          <p:sp>
            <p:nvSpPr>
              <p:cNvPr id="23" name="TextBox 16">
                <a:extLst>
                  <a:ext uri="{FF2B5EF4-FFF2-40B4-BE49-F238E27FC236}">
                    <a16:creationId xmlns:a16="http://schemas.microsoft.com/office/drawing/2014/main" id="{F8BFCCE5-DFD7-8A95-F9B7-4AFBD033899D}"/>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pPr>
                <a:endParaRPr/>
              </a:p>
            </p:txBody>
          </p:sp>
        </p:grpSp>
        <p:grpSp>
          <p:nvGrpSpPr>
            <p:cNvPr id="13" name="Group 17">
              <a:extLst>
                <a:ext uri="{FF2B5EF4-FFF2-40B4-BE49-F238E27FC236}">
                  <a16:creationId xmlns:a16="http://schemas.microsoft.com/office/drawing/2014/main" id="{F81859EA-93F2-8B76-A678-8A4A7436932E}"/>
                </a:ext>
              </a:extLst>
            </p:cNvPr>
            <p:cNvGrpSpPr/>
            <p:nvPr/>
          </p:nvGrpSpPr>
          <p:grpSpPr>
            <a:xfrm>
              <a:off x="4980720" y="5851276"/>
              <a:ext cx="1005013" cy="1005013"/>
              <a:chOff x="0" y="0"/>
              <a:chExt cx="812800" cy="812800"/>
            </a:xfrm>
          </p:grpSpPr>
          <p:sp>
            <p:nvSpPr>
              <p:cNvPr id="20" name="Freeform 18">
                <a:extLst>
                  <a:ext uri="{FF2B5EF4-FFF2-40B4-BE49-F238E27FC236}">
                    <a16:creationId xmlns:a16="http://schemas.microsoft.com/office/drawing/2014/main" id="{3D10ACD8-A48B-388E-58B6-BAC5F980F99F}"/>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CB6EA">
                      <a:alpha val="100000"/>
                    </a:srgbClr>
                  </a:gs>
                  <a:gs pos="100000">
                    <a:srgbClr val="C372EC">
                      <a:alpha val="100000"/>
                    </a:srgbClr>
                  </a:gs>
                </a:gsLst>
                <a:path path="circle">
                  <a:fillToRect l="50000" t="50000" r="50000" b="50000"/>
                </a:path>
              </a:gradFill>
            </p:spPr>
          </p:sp>
          <p:sp>
            <p:nvSpPr>
              <p:cNvPr id="21" name="TextBox 19">
                <a:extLst>
                  <a:ext uri="{FF2B5EF4-FFF2-40B4-BE49-F238E27FC236}">
                    <a16:creationId xmlns:a16="http://schemas.microsoft.com/office/drawing/2014/main" id="{70C0206F-5132-7AC1-F8FC-2BC3BD481463}"/>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pPr>
                <a:endParaRPr/>
              </a:p>
            </p:txBody>
          </p:sp>
        </p:grpSp>
        <p:grpSp>
          <p:nvGrpSpPr>
            <p:cNvPr id="14" name="Group 20">
              <a:extLst>
                <a:ext uri="{FF2B5EF4-FFF2-40B4-BE49-F238E27FC236}">
                  <a16:creationId xmlns:a16="http://schemas.microsoft.com/office/drawing/2014/main" id="{4EE00626-124A-D93A-04F5-B89CF37F8DE4}"/>
                </a:ext>
              </a:extLst>
            </p:cNvPr>
            <p:cNvGrpSpPr/>
            <p:nvPr/>
          </p:nvGrpSpPr>
          <p:grpSpPr>
            <a:xfrm>
              <a:off x="8116210" y="5851276"/>
              <a:ext cx="1005013" cy="1005013"/>
              <a:chOff x="0" y="0"/>
              <a:chExt cx="812800" cy="812800"/>
            </a:xfrm>
          </p:grpSpPr>
          <p:sp>
            <p:nvSpPr>
              <p:cNvPr id="18" name="Freeform 21">
                <a:extLst>
                  <a:ext uri="{FF2B5EF4-FFF2-40B4-BE49-F238E27FC236}">
                    <a16:creationId xmlns:a16="http://schemas.microsoft.com/office/drawing/2014/main" id="{7C0007C7-DFA1-37B1-BDFD-064AB320D264}"/>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gradFill rotWithShape="1">
                <a:gsLst>
                  <a:gs pos="0">
                    <a:srgbClr val="2CB6EA">
                      <a:alpha val="100000"/>
                    </a:srgbClr>
                  </a:gs>
                  <a:gs pos="100000">
                    <a:srgbClr val="C372EC">
                      <a:alpha val="100000"/>
                    </a:srgbClr>
                  </a:gs>
                </a:gsLst>
                <a:path path="circle">
                  <a:fillToRect l="50000" t="50000" r="50000" b="50000"/>
                </a:path>
              </a:gradFill>
            </p:spPr>
          </p:sp>
          <p:sp>
            <p:nvSpPr>
              <p:cNvPr id="19" name="TextBox 18">
                <a:extLst>
                  <a:ext uri="{FF2B5EF4-FFF2-40B4-BE49-F238E27FC236}">
                    <a16:creationId xmlns:a16="http://schemas.microsoft.com/office/drawing/2014/main" id="{123AFF1C-2FC7-60D4-6BC9-E18D9323C60C}"/>
                  </a:ext>
                </a:extLst>
              </p:cNvPr>
              <p:cNvSpPr txBox="1"/>
              <p:nvPr/>
            </p:nvSpPr>
            <p:spPr>
              <a:xfrm>
                <a:off x="139700" y="82550"/>
                <a:ext cx="533400" cy="590550"/>
              </a:xfrm>
              <a:prstGeom prst="rect">
                <a:avLst/>
              </a:prstGeom>
            </p:spPr>
            <p:txBody>
              <a:bodyPr lIns="50800" tIns="50800" rIns="50800" bIns="50800" rtlCol="0" anchor="ctr"/>
              <a:lstStyle/>
              <a:p>
                <a:pPr algn="ctr">
                  <a:lnSpc>
                    <a:spcPts val="2659"/>
                  </a:lnSpc>
                </a:pPr>
                <a:endParaRPr/>
              </a:p>
            </p:txBody>
          </p:sp>
        </p:grpSp>
        <p:sp>
          <p:nvSpPr>
            <p:cNvPr id="15" name="Freeform 23">
              <a:extLst>
                <a:ext uri="{FF2B5EF4-FFF2-40B4-BE49-F238E27FC236}">
                  <a16:creationId xmlns:a16="http://schemas.microsoft.com/office/drawing/2014/main" id="{10B0377B-1DC7-DFF3-D11A-7E61824DF795}"/>
                </a:ext>
              </a:extLst>
            </p:cNvPr>
            <p:cNvSpPr/>
            <p:nvPr/>
          </p:nvSpPr>
          <p:spPr>
            <a:xfrm>
              <a:off x="2105339" y="6178004"/>
              <a:ext cx="484795" cy="353294"/>
            </a:xfrm>
            <a:custGeom>
              <a:avLst/>
              <a:gdLst/>
              <a:ahLst/>
              <a:cxnLst/>
              <a:rect l="l" t="t" r="r" b="b"/>
              <a:pathLst>
                <a:path w="484795" h="353294">
                  <a:moveTo>
                    <a:pt x="0" y="0"/>
                  </a:moveTo>
                  <a:lnTo>
                    <a:pt x="484795" y="0"/>
                  </a:lnTo>
                  <a:lnTo>
                    <a:pt x="484795" y="353295"/>
                  </a:lnTo>
                  <a:lnTo>
                    <a:pt x="0" y="353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4">
              <a:extLst>
                <a:ext uri="{FF2B5EF4-FFF2-40B4-BE49-F238E27FC236}">
                  <a16:creationId xmlns:a16="http://schemas.microsoft.com/office/drawing/2014/main" id="{744F1B11-EA73-1745-30A3-71D51C0A8C34}"/>
                </a:ext>
              </a:extLst>
            </p:cNvPr>
            <p:cNvSpPr/>
            <p:nvPr/>
          </p:nvSpPr>
          <p:spPr>
            <a:xfrm>
              <a:off x="5240829" y="6178004"/>
              <a:ext cx="484795" cy="353294"/>
            </a:xfrm>
            <a:custGeom>
              <a:avLst/>
              <a:gdLst/>
              <a:ahLst/>
              <a:cxnLst/>
              <a:rect l="l" t="t" r="r" b="b"/>
              <a:pathLst>
                <a:path w="484795" h="353294">
                  <a:moveTo>
                    <a:pt x="0" y="0"/>
                  </a:moveTo>
                  <a:lnTo>
                    <a:pt x="484795" y="0"/>
                  </a:lnTo>
                  <a:lnTo>
                    <a:pt x="484795" y="353295"/>
                  </a:lnTo>
                  <a:lnTo>
                    <a:pt x="0" y="353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25">
              <a:extLst>
                <a:ext uri="{FF2B5EF4-FFF2-40B4-BE49-F238E27FC236}">
                  <a16:creationId xmlns:a16="http://schemas.microsoft.com/office/drawing/2014/main" id="{D1D69FC6-02D7-A8A2-EC1C-87A83BABF002}"/>
                </a:ext>
              </a:extLst>
            </p:cNvPr>
            <p:cNvSpPr/>
            <p:nvPr/>
          </p:nvSpPr>
          <p:spPr>
            <a:xfrm>
              <a:off x="8376319" y="6178004"/>
              <a:ext cx="484795" cy="353294"/>
            </a:xfrm>
            <a:custGeom>
              <a:avLst/>
              <a:gdLst/>
              <a:ahLst/>
              <a:cxnLst/>
              <a:rect l="l" t="t" r="r" b="b"/>
              <a:pathLst>
                <a:path w="484795" h="353294">
                  <a:moveTo>
                    <a:pt x="0" y="0"/>
                  </a:moveTo>
                  <a:lnTo>
                    <a:pt x="484795" y="0"/>
                  </a:lnTo>
                  <a:lnTo>
                    <a:pt x="484795" y="353295"/>
                  </a:lnTo>
                  <a:lnTo>
                    <a:pt x="0" y="353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4" name="TextBox 23">
            <a:extLst>
              <a:ext uri="{FF2B5EF4-FFF2-40B4-BE49-F238E27FC236}">
                <a16:creationId xmlns:a16="http://schemas.microsoft.com/office/drawing/2014/main" id="{BB00BBBF-EAEE-2975-5948-4E33E86AFF7E}"/>
              </a:ext>
            </a:extLst>
          </p:cNvPr>
          <p:cNvSpPr txBox="1"/>
          <p:nvPr/>
        </p:nvSpPr>
        <p:spPr>
          <a:xfrm>
            <a:off x="448530" y="2971789"/>
            <a:ext cx="2886865" cy="2862322"/>
          </a:xfrm>
          <a:prstGeom prst="rect">
            <a:avLst/>
          </a:prstGeom>
          <a:noFill/>
        </p:spPr>
        <p:txBody>
          <a:bodyPr wrap="square" rtlCol="0">
            <a:spAutoFit/>
          </a:bodyPr>
          <a:lstStyle/>
          <a:p>
            <a:pPr algn="ctr">
              <a:buSzPts val="2300"/>
              <a:defRPr/>
            </a:pPr>
            <a:r>
              <a:rPr lang="en-US" sz="2000" dirty="0">
                <a:solidFill>
                  <a:schemeClr val="tx2">
                    <a:lumMod val="50000"/>
                  </a:schemeClr>
                </a:solidFill>
                <a:latin typeface="Book Antiqua" panose="02040602050305030304" pitchFamily="18" charset="0"/>
                <a:ea typeface="Bookman Old Style"/>
                <a:cs typeface="Bookman Old Style"/>
                <a:sym typeface="Bookman Old Style"/>
              </a:rPr>
              <a:t>Provide the infrastructure and logistics capacity to facilitate the movement of both imports and exports, making them crucial to national and regional trade facilitation.</a:t>
            </a:r>
            <a:endParaRPr lang="en-US" sz="2000" dirty="0">
              <a:solidFill>
                <a:schemeClr val="tx2">
                  <a:lumMod val="50000"/>
                </a:schemeClr>
              </a:solidFill>
              <a:latin typeface="Book Antiqua" panose="02040602050305030304" pitchFamily="18" charset="0"/>
            </a:endParaRPr>
          </a:p>
        </p:txBody>
      </p:sp>
      <p:sp>
        <p:nvSpPr>
          <p:cNvPr id="25" name="TextBox 24">
            <a:extLst>
              <a:ext uri="{FF2B5EF4-FFF2-40B4-BE49-F238E27FC236}">
                <a16:creationId xmlns:a16="http://schemas.microsoft.com/office/drawing/2014/main" id="{59537449-A1B1-F0F1-FA0A-2511C0FCFD17}"/>
              </a:ext>
            </a:extLst>
          </p:cNvPr>
          <p:cNvSpPr txBox="1"/>
          <p:nvPr/>
        </p:nvSpPr>
        <p:spPr>
          <a:xfrm>
            <a:off x="3584020" y="2967737"/>
            <a:ext cx="2886865" cy="1323439"/>
          </a:xfrm>
          <a:prstGeom prst="rect">
            <a:avLst/>
          </a:prstGeom>
          <a:noFill/>
        </p:spPr>
        <p:txBody>
          <a:bodyPr wrap="square" rtlCol="0">
            <a:spAutoFit/>
          </a:bodyPr>
          <a:lstStyle/>
          <a:p>
            <a:pPr algn="ctr">
              <a:buSzPts val="2300"/>
              <a:defRPr/>
            </a:pPr>
            <a:r>
              <a:rPr lang="en-US" sz="2000" dirty="0">
                <a:solidFill>
                  <a:schemeClr val="tx2">
                    <a:lumMod val="50000"/>
                  </a:schemeClr>
                </a:solidFill>
                <a:latin typeface="Book Antiqua" panose="02040602050305030304" pitchFamily="18" charset="0"/>
                <a:ea typeface="Bookman Old Style"/>
                <a:cs typeface="Bookman Old Style"/>
                <a:sym typeface="Bookman Old Style"/>
              </a:rPr>
              <a:t>Promote Cross-border trade, regional cooperation and economic integration.</a:t>
            </a:r>
            <a:endParaRPr lang="en-US" sz="2000" dirty="0">
              <a:solidFill>
                <a:schemeClr val="tx2">
                  <a:lumMod val="50000"/>
                </a:schemeClr>
              </a:solidFill>
              <a:latin typeface="Book Antiqua" panose="02040602050305030304" pitchFamily="18" charset="0"/>
            </a:endParaRPr>
          </a:p>
        </p:txBody>
      </p:sp>
      <p:sp>
        <p:nvSpPr>
          <p:cNvPr id="26" name="TextBox 25">
            <a:extLst>
              <a:ext uri="{FF2B5EF4-FFF2-40B4-BE49-F238E27FC236}">
                <a16:creationId xmlns:a16="http://schemas.microsoft.com/office/drawing/2014/main" id="{37A43DC2-EBB5-4FCE-CD1A-CC0B02AC3039}"/>
              </a:ext>
            </a:extLst>
          </p:cNvPr>
          <p:cNvSpPr txBox="1"/>
          <p:nvPr/>
        </p:nvSpPr>
        <p:spPr>
          <a:xfrm>
            <a:off x="6719510" y="2967737"/>
            <a:ext cx="2886865" cy="2246769"/>
          </a:xfrm>
          <a:prstGeom prst="rect">
            <a:avLst/>
          </a:prstGeom>
          <a:noFill/>
        </p:spPr>
        <p:txBody>
          <a:bodyPr wrap="square" rtlCol="0">
            <a:spAutoFit/>
          </a:bodyPr>
          <a:lstStyle/>
          <a:p>
            <a:pPr algn="ctr">
              <a:buClr>
                <a:srgbClr val="FF0000"/>
              </a:buClr>
              <a:buSzPts val="2300"/>
              <a:defRPr/>
            </a:pPr>
            <a:r>
              <a:rPr lang="en-US" sz="2000" dirty="0">
                <a:solidFill>
                  <a:schemeClr val="tx2">
                    <a:lumMod val="50000"/>
                  </a:schemeClr>
                </a:solidFill>
                <a:latin typeface="Book Antiqua" panose="02040602050305030304" pitchFamily="18" charset="0"/>
                <a:ea typeface="Bookman Old Style"/>
                <a:cs typeface="Bookman Old Style"/>
                <a:sym typeface="Bookman Old Style"/>
              </a:rPr>
              <a:t>Serve as market development channels, connecting production areas in the hinterland with regional and international markets through seaports. </a:t>
            </a:r>
            <a:endParaRPr lang="en-US" sz="2000" dirty="0">
              <a:solidFill>
                <a:schemeClr val="tx2">
                  <a:lumMod val="50000"/>
                </a:schemeClr>
              </a:solidFill>
              <a:latin typeface="Book Antiqua" panose="02040602050305030304" pitchFamily="18" charset="0"/>
            </a:endParaRPr>
          </a:p>
        </p:txBody>
      </p:sp>
    </p:spTree>
    <p:extLst>
      <p:ext uri="{BB962C8B-B14F-4D97-AF65-F5344CB8AC3E}">
        <p14:creationId xmlns:p14="http://schemas.microsoft.com/office/powerpoint/2010/main" val="308635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3F6CD-A570-49DB-FB64-5429437427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9302B2A-FA6C-F68C-7B88-02307FA0A4CD}"/>
              </a:ext>
            </a:extLst>
          </p:cNvPr>
          <p:cNvSpPr/>
          <p:nvPr/>
        </p:nvSpPr>
        <p:spPr>
          <a:xfrm>
            <a:off x="1075765" y="1037645"/>
            <a:ext cx="789625" cy="5316503"/>
          </a:xfrm>
          <a:prstGeom prst="rect">
            <a:avLst/>
          </a:prstGeom>
          <a:gradFill>
            <a:gsLst>
              <a:gs pos="0">
                <a:schemeClr val="accent1">
                  <a:lumMod val="5000"/>
                  <a:lumOff val="95000"/>
                </a:schemeClr>
              </a:gs>
              <a:gs pos="0">
                <a:schemeClr val="accent6"/>
              </a:gs>
              <a:gs pos="76000">
                <a:schemeClr val="accent6"/>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03022BE-FA20-976E-96A2-67670DE5A541}"/>
              </a:ext>
            </a:extLst>
          </p:cNvPr>
          <p:cNvSpPr>
            <a:spLocks noGrp="1"/>
          </p:cNvSpPr>
          <p:nvPr>
            <p:ph type="sldNum" sz="quarter" idx="4"/>
          </p:nvPr>
        </p:nvSpPr>
        <p:spPr/>
        <p:txBody>
          <a:bodyPr/>
          <a:lstStyle/>
          <a:p>
            <a:fld id="{85B59FBF-41BA-4932-A482-357D62F02158}" type="slidenum">
              <a:rPr lang="en-US" smtClean="0"/>
              <a:pPr/>
              <a:t>5</a:t>
            </a:fld>
            <a:endParaRPr lang="en-US" dirty="0"/>
          </a:p>
        </p:txBody>
      </p:sp>
      <p:sp>
        <p:nvSpPr>
          <p:cNvPr id="2" name="Title 1">
            <a:extLst>
              <a:ext uri="{FF2B5EF4-FFF2-40B4-BE49-F238E27FC236}">
                <a16:creationId xmlns:a16="http://schemas.microsoft.com/office/drawing/2014/main" id="{60EE0303-5185-1AEB-D907-FF6AFF6E9F0D}"/>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NATIONAL POLICY AND INSTITUTIONAL FRAMEWORK</a:t>
            </a:r>
            <a:endParaRPr lang="en-GB" sz="3000" dirty="0">
              <a:solidFill>
                <a:schemeClr val="bg1"/>
              </a:solidFill>
              <a:latin typeface="Arial Rounded MT Bold" panose="020F0704030504030204" pitchFamily="34" charset="0"/>
            </a:endParaRPr>
          </a:p>
        </p:txBody>
      </p:sp>
      <p:grpSp>
        <p:nvGrpSpPr>
          <p:cNvPr id="27" name="Group 26">
            <a:extLst>
              <a:ext uri="{FF2B5EF4-FFF2-40B4-BE49-F238E27FC236}">
                <a16:creationId xmlns:a16="http://schemas.microsoft.com/office/drawing/2014/main" id="{57DF204C-AFBF-8768-F299-FDB8477500C3}"/>
              </a:ext>
            </a:extLst>
          </p:cNvPr>
          <p:cNvGrpSpPr/>
          <p:nvPr/>
        </p:nvGrpSpPr>
        <p:grpSpPr>
          <a:xfrm>
            <a:off x="1232225" y="1214985"/>
            <a:ext cx="9599060" cy="724173"/>
            <a:chOff x="1232226" y="1484467"/>
            <a:chExt cx="9599060" cy="724173"/>
          </a:xfrm>
        </p:grpSpPr>
        <p:sp>
          <p:nvSpPr>
            <p:cNvPr id="7" name="Freeform 7">
              <a:extLst>
                <a:ext uri="{FF2B5EF4-FFF2-40B4-BE49-F238E27FC236}">
                  <a16:creationId xmlns:a16="http://schemas.microsoft.com/office/drawing/2014/main" id="{3BACADCC-5431-F853-FF14-AF83D210FA74}"/>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6">
              <a:extLst>
                <a:ext uri="{FF2B5EF4-FFF2-40B4-BE49-F238E27FC236}">
                  <a16:creationId xmlns:a16="http://schemas.microsoft.com/office/drawing/2014/main" id="{089727FB-15A4-007D-0027-40FEB18FFE9F}"/>
                </a:ext>
              </a:extLst>
            </p:cNvPr>
            <p:cNvSpPr txBox="1"/>
            <p:nvPr/>
          </p:nvSpPr>
          <p:spPr>
            <a:xfrm>
              <a:off x="2003587" y="1484467"/>
              <a:ext cx="8827699" cy="724173"/>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Uganda’s multimodal transport development is guided by Vision 2040, NDP IV, and the National Integrated Transport Master Plan.</a:t>
              </a:r>
            </a:p>
          </p:txBody>
        </p:sp>
      </p:grpSp>
      <p:grpSp>
        <p:nvGrpSpPr>
          <p:cNvPr id="28" name="Group 27">
            <a:extLst>
              <a:ext uri="{FF2B5EF4-FFF2-40B4-BE49-F238E27FC236}">
                <a16:creationId xmlns:a16="http://schemas.microsoft.com/office/drawing/2014/main" id="{A1DD9022-46B2-24B7-8815-E6E13B91B07D}"/>
              </a:ext>
            </a:extLst>
          </p:cNvPr>
          <p:cNvGrpSpPr/>
          <p:nvPr/>
        </p:nvGrpSpPr>
        <p:grpSpPr>
          <a:xfrm>
            <a:off x="1232225" y="2179356"/>
            <a:ext cx="9599060" cy="724365"/>
            <a:chOff x="1232226" y="1484467"/>
            <a:chExt cx="9599060" cy="724365"/>
          </a:xfrm>
        </p:grpSpPr>
        <p:sp>
          <p:nvSpPr>
            <p:cNvPr id="29" name="Freeform 7">
              <a:extLst>
                <a:ext uri="{FF2B5EF4-FFF2-40B4-BE49-F238E27FC236}">
                  <a16:creationId xmlns:a16="http://schemas.microsoft.com/office/drawing/2014/main" id="{B2A5A6C8-3972-4D02-337F-4D6DDD479597}"/>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16">
              <a:extLst>
                <a:ext uri="{FF2B5EF4-FFF2-40B4-BE49-F238E27FC236}">
                  <a16:creationId xmlns:a16="http://schemas.microsoft.com/office/drawing/2014/main" id="{558475FC-BF67-42A3-FAEB-949DD1620136}"/>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These frameworks recognize transport infrastructure as a key driver of economic growth and regional trade.</a:t>
              </a:r>
            </a:p>
          </p:txBody>
        </p:sp>
      </p:grpSp>
      <p:grpSp>
        <p:nvGrpSpPr>
          <p:cNvPr id="31" name="Group 30">
            <a:extLst>
              <a:ext uri="{FF2B5EF4-FFF2-40B4-BE49-F238E27FC236}">
                <a16:creationId xmlns:a16="http://schemas.microsoft.com/office/drawing/2014/main" id="{533CFAF4-722F-24F3-14ED-9BE55B787B52}"/>
              </a:ext>
            </a:extLst>
          </p:cNvPr>
          <p:cNvGrpSpPr/>
          <p:nvPr/>
        </p:nvGrpSpPr>
        <p:grpSpPr>
          <a:xfrm>
            <a:off x="1232225" y="3115153"/>
            <a:ext cx="9599060" cy="724365"/>
            <a:chOff x="1232226" y="1484467"/>
            <a:chExt cx="9599060" cy="724365"/>
          </a:xfrm>
        </p:grpSpPr>
        <p:sp>
          <p:nvSpPr>
            <p:cNvPr id="32" name="Freeform 7">
              <a:extLst>
                <a:ext uri="{FF2B5EF4-FFF2-40B4-BE49-F238E27FC236}">
                  <a16:creationId xmlns:a16="http://schemas.microsoft.com/office/drawing/2014/main" id="{6AFF9826-F6D0-582E-AEC7-6CB693F6EC45}"/>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16">
              <a:extLst>
                <a:ext uri="{FF2B5EF4-FFF2-40B4-BE49-F238E27FC236}">
                  <a16:creationId xmlns:a16="http://schemas.microsoft.com/office/drawing/2014/main" id="{4BAD295A-2E68-62D3-090D-D084A6961B3B}"/>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Ministry of Works &amp; Transport leads policy development, implementation and sector coordination. </a:t>
              </a:r>
            </a:p>
          </p:txBody>
        </p:sp>
      </p:grpSp>
      <p:grpSp>
        <p:nvGrpSpPr>
          <p:cNvPr id="34" name="Group 33">
            <a:extLst>
              <a:ext uri="{FF2B5EF4-FFF2-40B4-BE49-F238E27FC236}">
                <a16:creationId xmlns:a16="http://schemas.microsoft.com/office/drawing/2014/main" id="{B19EA1E5-7746-1FF7-E460-E7601BBD0201}"/>
              </a:ext>
            </a:extLst>
          </p:cNvPr>
          <p:cNvGrpSpPr/>
          <p:nvPr/>
        </p:nvGrpSpPr>
        <p:grpSpPr>
          <a:xfrm>
            <a:off x="1232225" y="3948106"/>
            <a:ext cx="9599060" cy="1096069"/>
            <a:chOff x="1232226" y="1484467"/>
            <a:chExt cx="9599060" cy="1096069"/>
          </a:xfrm>
        </p:grpSpPr>
        <p:sp>
          <p:nvSpPr>
            <p:cNvPr id="35" name="Freeform 7">
              <a:extLst>
                <a:ext uri="{FF2B5EF4-FFF2-40B4-BE49-F238E27FC236}">
                  <a16:creationId xmlns:a16="http://schemas.microsoft.com/office/drawing/2014/main" id="{8CDA61DA-D915-C45C-CDDF-EC7AC1D8019E}"/>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6" name="TextBox 16">
              <a:extLst>
                <a:ext uri="{FF2B5EF4-FFF2-40B4-BE49-F238E27FC236}">
                  <a16:creationId xmlns:a16="http://schemas.microsoft.com/office/drawing/2014/main" id="{D5C77FAB-0915-C589-86B3-948FCAC10538}"/>
                </a:ext>
              </a:extLst>
            </p:cNvPr>
            <p:cNvSpPr txBox="1"/>
            <p:nvPr/>
          </p:nvSpPr>
          <p:spPr>
            <a:xfrm>
              <a:off x="2003587" y="1484467"/>
              <a:ext cx="8827699" cy="1096069"/>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Key institutions supporting the sector include </a:t>
              </a:r>
              <a:r>
                <a:rPr lang="en-US" sz="2100" dirty="0" err="1">
                  <a:solidFill>
                    <a:schemeClr val="tx2">
                      <a:lumMod val="50000"/>
                    </a:schemeClr>
                  </a:solidFill>
                  <a:latin typeface="Book Antiqua" panose="02040602050305030304" pitchFamily="18" charset="0"/>
                  <a:ea typeface="Poppins Light"/>
                  <a:cs typeface="Poppins Light"/>
                  <a:sym typeface="Poppins Light"/>
                </a:rPr>
                <a:t>MoFPED</a:t>
              </a:r>
              <a:r>
                <a:rPr lang="en-US" sz="2100" dirty="0">
                  <a:solidFill>
                    <a:schemeClr val="tx2">
                      <a:lumMod val="50000"/>
                    </a:schemeClr>
                  </a:solidFill>
                  <a:latin typeface="Book Antiqua" panose="02040602050305030304" pitchFamily="18" charset="0"/>
                  <a:ea typeface="Poppins Light"/>
                  <a:cs typeface="Poppins Light"/>
                  <a:sym typeface="Poppins Light"/>
                </a:rPr>
                <a:t>, NPA, URA,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URC, and UCAA, responsible for financing, planning, customs,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rail, and aviation services. </a:t>
              </a:r>
            </a:p>
          </p:txBody>
        </p:sp>
      </p:grpSp>
      <p:grpSp>
        <p:nvGrpSpPr>
          <p:cNvPr id="37" name="Group 36">
            <a:extLst>
              <a:ext uri="{FF2B5EF4-FFF2-40B4-BE49-F238E27FC236}">
                <a16:creationId xmlns:a16="http://schemas.microsoft.com/office/drawing/2014/main" id="{DBC2F6C9-9291-499E-5C4A-F03788909C60}"/>
              </a:ext>
            </a:extLst>
          </p:cNvPr>
          <p:cNvGrpSpPr/>
          <p:nvPr/>
        </p:nvGrpSpPr>
        <p:grpSpPr>
          <a:xfrm>
            <a:off x="1232225" y="5152763"/>
            <a:ext cx="9599060" cy="1096069"/>
            <a:chOff x="1232226" y="1484467"/>
            <a:chExt cx="9599060" cy="1096069"/>
          </a:xfrm>
        </p:grpSpPr>
        <p:sp>
          <p:nvSpPr>
            <p:cNvPr id="38" name="Freeform 7">
              <a:extLst>
                <a:ext uri="{FF2B5EF4-FFF2-40B4-BE49-F238E27FC236}">
                  <a16:creationId xmlns:a16="http://schemas.microsoft.com/office/drawing/2014/main" id="{8E756978-5D97-04C6-719F-26C0D29994D7}"/>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TextBox 16">
              <a:extLst>
                <a:ext uri="{FF2B5EF4-FFF2-40B4-BE49-F238E27FC236}">
                  <a16:creationId xmlns:a16="http://schemas.microsoft.com/office/drawing/2014/main" id="{AD6B0B24-FE38-95A8-6444-F43E78E37131}"/>
                </a:ext>
              </a:extLst>
            </p:cNvPr>
            <p:cNvSpPr txBox="1"/>
            <p:nvPr/>
          </p:nvSpPr>
          <p:spPr>
            <a:xfrm>
              <a:off x="2003587" y="1484467"/>
              <a:ext cx="8827699" cy="1096069"/>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At the regional level, corridor governance is coordinated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through the East African Community (EAC) and corridor bodies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such as NCTTCA and CCTTFA. </a:t>
              </a:r>
            </a:p>
          </p:txBody>
        </p:sp>
      </p:grpSp>
    </p:spTree>
    <p:extLst>
      <p:ext uri="{BB962C8B-B14F-4D97-AF65-F5344CB8AC3E}">
        <p14:creationId xmlns:p14="http://schemas.microsoft.com/office/powerpoint/2010/main" val="10739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8DA59-791F-3511-5D3B-3856DB2D35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F415C34-97FF-EEA3-3A00-68099D1C2770}"/>
              </a:ext>
            </a:extLst>
          </p:cNvPr>
          <p:cNvSpPr/>
          <p:nvPr/>
        </p:nvSpPr>
        <p:spPr>
          <a:xfrm>
            <a:off x="1075765" y="1037645"/>
            <a:ext cx="789625" cy="5316503"/>
          </a:xfrm>
          <a:prstGeom prst="rect">
            <a:avLst/>
          </a:prstGeom>
          <a:gradFill>
            <a:gsLst>
              <a:gs pos="0">
                <a:schemeClr val="accent1">
                  <a:lumMod val="5000"/>
                  <a:lumOff val="95000"/>
                </a:schemeClr>
              </a:gs>
              <a:gs pos="0">
                <a:schemeClr val="accent6"/>
              </a:gs>
              <a:gs pos="76000">
                <a:schemeClr val="accent6"/>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9EF9483-A32F-875D-8420-2326A59D73E3}"/>
              </a:ext>
            </a:extLst>
          </p:cNvPr>
          <p:cNvSpPr>
            <a:spLocks noGrp="1"/>
          </p:cNvSpPr>
          <p:nvPr>
            <p:ph type="sldNum" sz="quarter" idx="4"/>
          </p:nvPr>
        </p:nvSpPr>
        <p:spPr/>
        <p:txBody>
          <a:bodyPr/>
          <a:lstStyle/>
          <a:p>
            <a:fld id="{85B59FBF-41BA-4932-A482-357D62F02158}" type="slidenum">
              <a:rPr lang="en-US" smtClean="0"/>
              <a:pPr/>
              <a:t>6</a:t>
            </a:fld>
            <a:endParaRPr lang="en-US" dirty="0"/>
          </a:p>
        </p:txBody>
      </p:sp>
      <p:sp>
        <p:nvSpPr>
          <p:cNvPr id="2" name="Title 1">
            <a:extLst>
              <a:ext uri="{FF2B5EF4-FFF2-40B4-BE49-F238E27FC236}">
                <a16:creationId xmlns:a16="http://schemas.microsoft.com/office/drawing/2014/main" id="{B8834976-E753-D712-351D-2F69C7082EDB}"/>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KEY CORRIDORS AND MULTIMODAL NODES </a:t>
            </a:r>
            <a:endParaRPr lang="en-GB" sz="3000" dirty="0">
              <a:solidFill>
                <a:schemeClr val="bg1"/>
              </a:solidFill>
              <a:latin typeface="Arial Rounded MT Bold" panose="020F0704030504030204" pitchFamily="34" charset="0"/>
            </a:endParaRPr>
          </a:p>
        </p:txBody>
      </p:sp>
      <p:grpSp>
        <p:nvGrpSpPr>
          <p:cNvPr id="27" name="Group 26">
            <a:extLst>
              <a:ext uri="{FF2B5EF4-FFF2-40B4-BE49-F238E27FC236}">
                <a16:creationId xmlns:a16="http://schemas.microsoft.com/office/drawing/2014/main" id="{4F0C1029-86A8-84EE-B01F-01D7B3692248}"/>
              </a:ext>
            </a:extLst>
          </p:cNvPr>
          <p:cNvGrpSpPr/>
          <p:nvPr/>
        </p:nvGrpSpPr>
        <p:grpSpPr>
          <a:xfrm>
            <a:off x="1232225" y="1214985"/>
            <a:ext cx="9599060" cy="724173"/>
            <a:chOff x="1232226" y="1484467"/>
            <a:chExt cx="9599060" cy="724173"/>
          </a:xfrm>
        </p:grpSpPr>
        <p:sp>
          <p:nvSpPr>
            <p:cNvPr id="7" name="Freeform 7">
              <a:extLst>
                <a:ext uri="{FF2B5EF4-FFF2-40B4-BE49-F238E27FC236}">
                  <a16:creationId xmlns:a16="http://schemas.microsoft.com/office/drawing/2014/main" id="{10053339-1D45-54C9-674A-817F62E49625}"/>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6">
              <a:extLst>
                <a:ext uri="{FF2B5EF4-FFF2-40B4-BE49-F238E27FC236}">
                  <a16:creationId xmlns:a16="http://schemas.microsoft.com/office/drawing/2014/main" id="{6AD00B53-B936-4C1D-51B5-6C086D3354FD}"/>
                </a:ext>
              </a:extLst>
            </p:cNvPr>
            <p:cNvSpPr txBox="1"/>
            <p:nvPr/>
          </p:nvSpPr>
          <p:spPr>
            <a:xfrm>
              <a:off x="2003587" y="1484467"/>
              <a:ext cx="8827699" cy="724173"/>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Uganda’s trade logistics system is organized around regional transport corridors linking the country to international seaports.</a:t>
              </a:r>
            </a:p>
          </p:txBody>
        </p:sp>
      </p:grpSp>
      <p:grpSp>
        <p:nvGrpSpPr>
          <p:cNvPr id="28" name="Group 27">
            <a:extLst>
              <a:ext uri="{FF2B5EF4-FFF2-40B4-BE49-F238E27FC236}">
                <a16:creationId xmlns:a16="http://schemas.microsoft.com/office/drawing/2014/main" id="{DC6F336B-9057-BAA9-9E47-6DD532E06E47}"/>
              </a:ext>
            </a:extLst>
          </p:cNvPr>
          <p:cNvGrpSpPr/>
          <p:nvPr/>
        </p:nvGrpSpPr>
        <p:grpSpPr>
          <a:xfrm>
            <a:off x="1232225" y="2179356"/>
            <a:ext cx="9599060" cy="724365"/>
            <a:chOff x="1232226" y="1484467"/>
            <a:chExt cx="9599060" cy="724365"/>
          </a:xfrm>
        </p:grpSpPr>
        <p:sp>
          <p:nvSpPr>
            <p:cNvPr id="29" name="Freeform 7">
              <a:extLst>
                <a:ext uri="{FF2B5EF4-FFF2-40B4-BE49-F238E27FC236}">
                  <a16:creationId xmlns:a16="http://schemas.microsoft.com/office/drawing/2014/main" id="{E550DBC2-9096-3512-BA76-329A69887790}"/>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16">
              <a:extLst>
                <a:ext uri="{FF2B5EF4-FFF2-40B4-BE49-F238E27FC236}">
                  <a16:creationId xmlns:a16="http://schemas.microsoft.com/office/drawing/2014/main" id="{6A118292-F9A7-52EA-73E8-87C5DD6739E4}"/>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The </a:t>
              </a:r>
              <a:r>
                <a:rPr lang="en-US" sz="2100" b="1" dirty="0">
                  <a:solidFill>
                    <a:schemeClr val="tx2">
                      <a:lumMod val="50000"/>
                    </a:schemeClr>
                  </a:solidFill>
                  <a:latin typeface="Book Antiqua" panose="02040602050305030304" pitchFamily="18" charset="0"/>
                  <a:ea typeface="Poppins Light"/>
                  <a:cs typeface="Poppins Light"/>
                  <a:sym typeface="Poppins Light"/>
                </a:rPr>
                <a:t>Northern Corridor </a:t>
              </a:r>
              <a:r>
                <a:rPr lang="en-US" sz="2100" dirty="0">
                  <a:solidFill>
                    <a:schemeClr val="tx2">
                      <a:lumMod val="50000"/>
                    </a:schemeClr>
                  </a:solidFill>
                  <a:latin typeface="Book Antiqua" panose="02040602050305030304" pitchFamily="18" charset="0"/>
                  <a:ea typeface="Poppins Light"/>
                  <a:cs typeface="Poppins Light"/>
                  <a:sym typeface="Poppins Light"/>
                </a:rPr>
                <a:t>connects Kampala to the Port of Mombasa and is the main route for Uganda’s imports and exports.</a:t>
              </a:r>
            </a:p>
          </p:txBody>
        </p:sp>
      </p:grpSp>
      <p:grpSp>
        <p:nvGrpSpPr>
          <p:cNvPr id="31" name="Group 30">
            <a:extLst>
              <a:ext uri="{FF2B5EF4-FFF2-40B4-BE49-F238E27FC236}">
                <a16:creationId xmlns:a16="http://schemas.microsoft.com/office/drawing/2014/main" id="{E5723C82-02F2-C260-4508-A195FE0F39B7}"/>
              </a:ext>
            </a:extLst>
          </p:cNvPr>
          <p:cNvGrpSpPr/>
          <p:nvPr/>
        </p:nvGrpSpPr>
        <p:grpSpPr>
          <a:xfrm>
            <a:off x="1232225" y="3115153"/>
            <a:ext cx="9599060" cy="724365"/>
            <a:chOff x="1232226" y="1484467"/>
            <a:chExt cx="9599060" cy="724365"/>
          </a:xfrm>
        </p:grpSpPr>
        <p:sp>
          <p:nvSpPr>
            <p:cNvPr id="32" name="Freeform 7">
              <a:extLst>
                <a:ext uri="{FF2B5EF4-FFF2-40B4-BE49-F238E27FC236}">
                  <a16:creationId xmlns:a16="http://schemas.microsoft.com/office/drawing/2014/main" id="{1E88E278-2800-50BB-129C-9C3555751633}"/>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16">
              <a:extLst>
                <a:ext uri="{FF2B5EF4-FFF2-40B4-BE49-F238E27FC236}">
                  <a16:creationId xmlns:a16="http://schemas.microsoft.com/office/drawing/2014/main" id="{FB3D12C4-A29D-E09B-0CD7-1F5E74BBE969}"/>
                </a:ext>
              </a:extLst>
            </p:cNvPr>
            <p:cNvSpPr txBox="1"/>
            <p:nvPr/>
          </p:nvSpPr>
          <p:spPr>
            <a:xfrm>
              <a:off x="2003587" y="1484467"/>
              <a:ext cx="8827699" cy="724365"/>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The </a:t>
              </a:r>
              <a:r>
                <a:rPr lang="en-US" sz="2100" b="1" dirty="0">
                  <a:solidFill>
                    <a:schemeClr val="tx2">
                      <a:lumMod val="50000"/>
                    </a:schemeClr>
                  </a:solidFill>
                  <a:latin typeface="Book Antiqua" panose="02040602050305030304" pitchFamily="18" charset="0"/>
                  <a:ea typeface="Poppins Light"/>
                  <a:cs typeface="Poppins Light"/>
                  <a:sym typeface="Poppins Light"/>
                </a:rPr>
                <a:t>Central Corridor </a:t>
              </a:r>
              <a:r>
                <a:rPr lang="en-US" sz="2100" dirty="0">
                  <a:solidFill>
                    <a:schemeClr val="tx2">
                      <a:lumMod val="50000"/>
                    </a:schemeClr>
                  </a:solidFill>
                  <a:latin typeface="Book Antiqua" panose="02040602050305030304" pitchFamily="18" charset="0"/>
                  <a:ea typeface="Poppins Light"/>
                  <a:cs typeface="Poppins Light"/>
                  <a:sym typeface="Poppins Light"/>
                </a:rPr>
                <a:t>provides an alternative route linking Uganda to the Port of Dar es Salaam via Lake Victoria.</a:t>
              </a:r>
            </a:p>
          </p:txBody>
        </p:sp>
      </p:grpSp>
      <p:grpSp>
        <p:nvGrpSpPr>
          <p:cNvPr id="34" name="Group 33">
            <a:extLst>
              <a:ext uri="{FF2B5EF4-FFF2-40B4-BE49-F238E27FC236}">
                <a16:creationId xmlns:a16="http://schemas.microsoft.com/office/drawing/2014/main" id="{EA710F13-C8A9-2DC5-C553-F877FB0018FC}"/>
              </a:ext>
            </a:extLst>
          </p:cNvPr>
          <p:cNvGrpSpPr/>
          <p:nvPr/>
        </p:nvGrpSpPr>
        <p:grpSpPr>
          <a:xfrm>
            <a:off x="1232225" y="3948106"/>
            <a:ext cx="9599060" cy="1467966"/>
            <a:chOff x="1232226" y="1484467"/>
            <a:chExt cx="9599060" cy="1467966"/>
          </a:xfrm>
        </p:grpSpPr>
        <p:sp>
          <p:nvSpPr>
            <p:cNvPr id="35" name="Freeform 7">
              <a:extLst>
                <a:ext uri="{FF2B5EF4-FFF2-40B4-BE49-F238E27FC236}">
                  <a16:creationId xmlns:a16="http://schemas.microsoft.com/office/drawing/2014/main" id="{C34D6FEE-EAF7-FE43-4900-90F8A1CB501E}"/>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6" name="TextBox 16">
              <a:extLst>
                <a:ext uri="{FF2B5EF4-FFF2-40B4-BE49-F238E27FC236}">
                  <a16:creationId xmlns:a16="http://schemas.microsoft.com/office/drawing/2014/main" id="{99C34CFA-9428-1AAB-B423-24D419948DED}"/>
                </a:ext>
              </a:extLst>
            </p:cNvPr>
            <p:cNvSpPr txBox="1"/>
            <p:nvPr/>
          </p:nvSpPr>
          <p:spPr>
            <a:xfrm>
              <a:off x="2003587" y="1484467"/>
              <a:ext cx="8827699" cy="1467966"/>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To support these corridors, Key multimodal logistics nodes have been</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 developed. these include; Mukono ICD, Gulu Logistics Hub, Port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Bell and Jinja terminals, Entebbe International Airport a few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but to mention.</a:t>
              </a:r>
            </a:p>
          </p:txBody>
        </p:sp>
      </p:grpSp>
      <p:grpSp>
        <p:nvGrpSpPr>
          <p:cNvPr id="37" name="Group 36">
            <a:extLst>
              <a:ext uri="{FF2B5EF4-FFF2-40B4-BE49-F238E27FC236}">
                <a16:creationId xmlns:a16="http://schemas.microsoft.com/office/drawing/2014/main" id="{EC5A12DF-5A69-2611-9D20-A92102CC4C77}"/>
              </a:ext>
            </a:extLst>
          </p:cNvPr>
          <p:cNvGrpSpPr/>
          <p:nvPr/>
        </p:nvGrpSpPr>
        <p:grpSpPr>
          <a:xfrm>
            <a:off x="1232225" y="5524660"/>
            <a:ext cx="9599060" cy="724173"/>
            <a:chOff x="1232226" y="1484467"/>
            <a:chExt cx="9599060" cy="724173"/>
          </a:xfrm>
        </p:grpSpPr>
        <p:sp>
          <p:nvSpPr>
            <p:cNvPr id="38" name="Freeform 7">
              <a:extLst>
                <a:ext uri="{FF2B5EF4-FFF2-40B4-BE49-F238E27FC236}">
                  <a16:creationId xmlns:a16="http://schemas.microsoft.com/office/drawing/2014/main" id="{4BE9E886-5510-82C4-7D79-CCC195C3817D}"/>
                </a:ext>
              </a:extLst>
            </p:cNvPr>
            <p:cNvSpPr/>
            <p:nvPr/>
          </p:nvSpPr>
          <p:spPr>
            <a:xfrm>
              <a:off x="1232226" y="1520456"/>
              <a:ext cx="633165" cy="454883"/>
            </a:xfrm>
            <a:custGeom>
              <a:avLst/>
              <a:gdLst/>
              <a:ahLst/>
              <a:cxnLst/>
              <a:rect l="l" t="t" r="r" b="b"/>
              <a:pathLst>
                <a:path w="581720" h="441380">
                  <a:moveTo>
                    <a:pt x="0" y="0"/>
                  </a:moveTo>
                  <a:lnTo>
                    <a:pt x="581720" y="0"/>
                  </a:lnTo>
                  <a:lnTo>
                    <a:pt x="581720" y="441380"/>
                  </a:lnTo>
                  <a:lnTo>
                    <a:pt x="0" y="441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TextBox 16">
              <a:extLst>
                <a:ext uri="{FF2B5EF4-FFF2-40B4-BE49-F238E27FC236}">
                  <a16:creationId xmlns:a16="http://schemas.microsoft.com/office/drawing/2014/main" id="{4469A9B7-3833-06B0-465C-9C7CE1D1DF3A}"/>
                </a:ext>
              </a:extLst>
            </p:cNvPr>
            <p:cNvSpPr txBox="1"/>
            <p:nvPr/>
          </p:nvSpPr>
          <p:spPr>
            <a:xfrm>
              <a:off x="2003587" y="1484467"/>
              <a:ext cx="8827699" cy="724173"/>
            </a:xfrm>
            <a:prstGeom prst="rect">
              <a:avLst/>
            </a:prstGeom>
          </p:spPr>
          <p:txBody>
            <a:bodyPr wrap="square" lIns="0" tIns="0" rIns="0" bIns="0" rtlCol="0" anchor="t">
              <a:spAutoFit/>
            </a:bodyPr>
            <a:lstStyle/>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These facilities support efficient cargo transfer between road, rail, </a:t>
              </a:r>
            </a:p>
            <a:p>
              <a:pPr algn="just">
                <a:lnSpc>
                  <a:spcPts val="2868"/>
                </a:lnSpc>
              </a:pPr>
              <a:r>
                <a:rPr lang="en-US" sz="2100" dirty="0">
                  <a:solidFill>
                    <a:schemeClr val="tx2">
                      <a:lumMod val="50000"/>
                    </a:schemeClr>
                  </a:solidFill>
                  <a:latin typeface="Book Antiqua" panose="02040602050305030304" pitchFamily="18" charset="0"/>
                  <a:ea typeface="Poppins Light"/>
                  <a:cs typeface="Poppins Light"/>
                  <a:sym typeface="Poppins Light"/>
                </a:rPr>
                <a:t>inland water and air transport systems. </a:t>
              </a:r>
            </a:p>
          </p:txBody>
        </p:sp>
      </p:grpSp>
    </p:spTree>
    <p:extLst>
      <p:ext uri="{BB962C8B-B14F-4D97-AF65-F5344CB8AC3E}">
        <p14:creationId xmlns:p14="http://schemas.microsoft.com/office/powerpoint/2010/main" val="114082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F500C0-3585-6701-8A52-DB0F1C41CE1F}"/>
              </a:ext>
            </a:extLst>
          </p:cNvPr>
          <p:cNvSpPr>
            <a:spLocks noGrp="1"/>
          </p:cNvSpPr>
          <p:nvPr>
            <p:ph type="sldNum" sz="quarter" idx="4"/>
          </p:nvPr>
        </p:nvSpPr>
        <p:spPr/>
        <p:txBody>
          <a:bodyPr/>
          <a:lstStyle/>
          <a:p>
            <a:fld id="{85B59FBF-41BA-4932-A482-357D62F02158}" type="slidenum">
              <a:rPr lang="en-US" smtClean="0"/>
              <a:pPr/>
              <a:t>7</a:t>
            </a:fld>
            <a:endParaRPr lang="en-US" dirty="0"/>
          </a:p>
        </p:txBody>
      </p:sp>
      <p:sp>
        <p:nvSpPr>
          <p:cNvPr id="2" name="Title 1">
            <a:extLst>
              <a:ext uri="{FF2B5EF4-FFF2-40B4-BE49-F238E27FC236}">
                <a16:creationId xmlns:a16="http://schemas.microsoft.com/office/drawing/2014/main" id="{696457F7-ACDC-1D73-2745-E2E0866DE0E1}"/>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EAST AFRICAN TRANSPORT CORRIDORS</a:t>
            </a:r>
            <a:endParaRPr lang="en-GB" sz="3000" dirty="0">
              <a:solidFill>
                <a:schemeClr val="bg1"/>
              </a:solidFill>
              <a:latin typeface="Arial Rounded MT Bold" panose="020F0704030504030204" pitchFamily="34" charset="0"/>
            </a:endParaRPr>
          </a:p>
        </p:txBody>
      </p:sp>
      <p:pic>
        <p:nvPicPr>
          <p:cNvPr id="3" name="Shape 114">
            <a:extLst>
              <a:ext uri="{FF2B5EF4-FFF2-40B4-BE49-F238E27FC236}">
                <a16:creationId xmlns:a16="http://schemas.microsoft.com/office/drawing/2014/main" id="{D2DFDA3E-10D5-6A1A-2D8E-5FEE96ACB23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48628" y="1068453"/>
            <a:ext cx="5127285" cy="5288804"/>
          </a:xfrm>
          <a:prstGeom prst="rect">
            <a:avLst/>
          </a:prstGeom>
        </p:spPr>
      </p:pic>
    </p:spTree>
    <p:extLst>
      <p:ext uri="{BB962C8B-B14F-4D97-AF65-F5344CB8AC3E}">
        <p14:creationId xmlns:p14="http://schemas.microsoft.com/office/powerpoint/2010/main" val="160671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01B68-39EC-CCD6-85DD-5770F5324B8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2B6203C-D8B3-AA4D-E3B6-4551EBFBC587}"/>
              </a:ext>
            </a:extLst>
          </p:cNvPr>
          <p:cNvSpPr>
            <a:spLocks noGrp="1"/>
          </p:cNvSpPr>
          <p:nvPr>
            <p:ph type="sldNum" sz="quarter" idx="4"/>
          </p:nvPr>
        </p:nvSpPr>
        <p:spPr/>
        <p:txBody>
          <a:bodyPr/>
          <a:lstStyle/>
          <a:p>
            <a:fld id="{85B59FBF-41BA-4932-A482-357D62F02158}" type="slidenum">
              <a:rPr lang="en-US" smtClean="0"/>
              <a:pPr/>
              <a:t>8</a:t>
            </a:fld>
            <a:endParaRPr lang="en-US" dirty="0"/>
          </a:p>
        </p:txBody>
      </p:sp>
      <p:sp>
        <p:nvSpPr>
          <p:cNvPr id="2" name="Title 1">
            <a:extLst>
              <a:ext uri="{FF2B5EF4-FFF2-40B4-BE49-F238E27FC236}">
                <a16:creationId xmlns:a16="http://schemas.microsoft.com/office/drawing/2014/main" id="{C6E95B44-EA5A-09C6-DF57-913B3E00D0AD}"/>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NORTHERN CORRIDOR TRANSPORT NETWORK</a:t>
            </a:r>
            <a:endParaRPr lang="en-GB" sz="3000" dirty="0">
              <a:solidFill>
                <a:schemeClr val="bg1"/>
              </a:solidFill>
              <a:latin typeface="Arial Rounded MT Bold" panose="020F0704030504030204" pitchFamily="34" charset="0"/>
            </a:endParaRPr>
          </a:p>
        </p:txBody>
      </p:sp>
      <p:pic>
        <p:nvPicPr>
          <p:cNvPr id="4" name="Shape 130">
            <a:extLst>
              <a:ext uri="{FF2B5EF4-FFF2-40B4-BE49-F238E27FC236}">
                <a16:creationId xmlns:a16="http://schemas.microsoft.com/office/drawing/2014/main" id="{1ED3D2A0-ACA2-6130-2FB6-1EC88CCAD69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5518" y="1082895"/>
            <a:ext cx="8565931" cy="5102080"/>
          </a:xfrm>
          <a:prstGeom prst="rect">
            <a:avLst/>
          </a:prstGeom>
        </p:spPr>
      </p:pic>
    </p:spTree>
    <p:extLst>
      <p:ext uri="{BB962C8B-B14F-4D97-AF65-F5344CB8AC3E}">
        <p14:creationId xmlns:p14="http://schemas.microsoft.com/office/powerpoint/2010/main" val="399506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7D05-1BBA-E643-9062-E9E7EF7B5BB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BA7267-97C5-4004-75EB-48830918139F}"/>
              </a:ext>
            </a:extLst>
          </p:cNvPr>
          <p:cNvSpPr>
            <a:spLocks noGrp="1"/>
          </p:cNvSpPr>
          <p:nvPr>
            <p:ph type="sldNum" sz="quarter" idx="4"/>
          </p:nvPr>
        </p:nvSpPr>
        <p:spPr/>
        <p:txBody>
          <a:bodyPr/>
          <a:lstStyle/>
          <a:p>
            <a:fld id="{85B59FBF-41BA-4932-A482-357D62F02158}" type="slidenum">
              <a:rPr lang="en-US" smtClean="0"/>
              <a:pPr/>
              <a:t>9</a:t>
            </a:fld>
            <a:endParaRPr lang="en-US" dirty="0"/>
          </a:p>
        </p:txBody>
      </p:sp>
      <p:sp>
        <p:nvSpPr>
          <p:cNvPr id="2" name="Title 1">
            <a:extLst>
              <a:ext uri="{FF2B5EF4-FFF2-40B4-BE49-F238E27FC236}">
                <a16:creationId xmlns:a16="http://schemas.microsoft.com/office/drawing/2014/main" id="{A503AE85-3305-02CE-74F8-D588669A6ABB}"/>
              </a:ext>
            </a:extLst>
          </p:cNvPr>
          <p:cNvSpPr txBox="1">
            <a:spLocks/>
          </p:cNvSpPr>
          <p:nvPr/>
        </p:nvSpPr>
        <p:spPr>
          <a:xfrm>
            <a:off x="1232225" y="51338"/>
            <a:ext cx="10881186" cy="958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0"/>
              </a:rPr>
              <a:t>CENTRAL CORRIDOR TRANSPORT NETWORK</a:t>
            </a:r>
            <a:endParaRPr lang="en-GB" sz="3000" dirty="0">
              <a:solidFill>
                <a:schemeClr val="bg1"/>
              </a:solidFill>
              <a:latin typeface="Arial Rounded MT Bold" panose="020F0704030504030204" pitchFamily="34" charset="0"/>
            </a:endParaRPr>
          </a:p>
        </p:txBody>
      </p:sp>
      <p:pic>
        <p:nvPicPr>
          <p:cNvPr id="4" name="Shape 138">
            <a:extLst>
              <a:ext uri="{FF2B5EF4-FFF2-40B4-BE49-F238E27FC236}">
                <a16:creationId xmlns:a16="http://schemas.microsoft.com/office/drawing/2014/main" id="{80D739F9-2B4B-E756-8EB8-8A0A1E6D3B7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30" y="1056043"/>
            <a:ext cx="8794644" cy="51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720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821</TotalTime>
  <Words>1196</Words>
  <Application>Microsoft Office PowerPoint</Application>
  <PresentationFormat>Widescreen</PresentationFormat>
  <Paragraphs>123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Book Antiqua</vt:lpstr>
      <vt:lpstr>Bookman Old Style</vt:lpstr>
      <vt:lpstr>Calibri</vt:lpstr>
      <vt:lpstr>Wingdings</vt:lpstr>
      <vt:lpstr>Office Theme</vt:lpstr>
      <vt:lpstr>“DESIGNING INTEGRATED MULTIMODAL TRANSPORT SYSTEMS IN OIC MEMBER COUNTRIES: EXPERIENCES/ PERSPECTIVES OF UGANDA”  A presentation at the 26th Meeting of the COMCEC Transport and Communication Working Group (TCWG) on 20th April 2026.  Presented By:   Katushabe Winstone, FCILT Commissioner Transport Regulation &amp; Safety / Chief Licensing Officer Ministry of Works and Transport - Republic of Uganda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MK</dc:creator>
  <cp:lastModifiedBy>Brian MK</cp:lastModifiedBy>
  <cp:revision>29</cp:revision>
  <cp:lastPrinted>2026-04-20T08:08:52Z</cp:lastPrinted>
  <dcterms:created xsi:type="dcterms:W3CDTF">2026-02-02T05:22:02Z</dcterms:created>
  <dcterms:modified xsi:type="dcterms:W3CDTF">2026-04-20T08:08:56Z</dcterms:modified>
</cp:coreProperties>
</file>