
<file path=[Content_Types].xml><?xml version="1.0" encoding="utf-8"?>
<Types xmlns="http://schemas.openxmlformats.org/package/2006/content-types">
  <Default Extension="png" ContentType="image/png"/>
  <Default Extension="svg" ContentType="image/sv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7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8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9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342" r:id="rId5"/>
    <p:sldId id="827" r:id="rId6"/>
    <p:sldId id="886" r:id="rId7"/>
    <p:sldId id="870" r:id="rId8"/>
    <p:sldId id="1119" r:id="rId9"/>
    <p:sldId id="297" r:id="rId10"/>
    <p:sldId id="1120" r:id="rId11"/>
    <p:sldId id="775" r:id="rId12"/>
    <p:sldId id="849" r:id="rId13"/>
    <p:sldId id="837" r:id="rId14"/>
    <p:sldId id="852" r:id="rId15"/>
    <p:sldId id="1118" r:id="rId16"/>
    <p:sldId id="828" r:id="rId17"/>
    <p:sldId id="810" r:id="rId18"/>
    <p:sldId id="1121" r:id="rId19"/>
    <p:sldId id="926" r:id="rId20"/>
  </p:sldIdLst>
  <p:sldSz cx="12206288" cy="6865938"/>
  <p:notesSz cx="6810375" cy="9942513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60971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857" algn="l" defTabSz="60971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714" algn="l" defTabSz="60971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571" algn="l" defTabSz="60971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427" algn="l" defTabSz="60971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4284" algn="l" defTabSz="60971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9141" algn="l" defTabSz="60971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998" algn="l" defTabSz="60971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855" algn="l" defTabSz="60971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2" userDrawn="1">
          <p15:clr>
            <a:srgbClr val="A4A3A4"/>
          </p15:clr>
        </p15:guide>
        <p15:guide id="2" pos="1926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7A00F04-D1D3-46B7-758C-CDDB0AB14138}" name="Guney Ozdemir" initials="GO" userId="S::guney.ozdemir@undp.org::49a03f9a-3e4e-4c95-8704-72b740e7757a" providerId="AD"/>
  <p188:author id="{7D7E4C35-E608-2AF3-79C8-0AAB6E94151D}" name="Burcu Uysal" initials="BU" userId="Burcu Uysal" providerId="None"/>
  <p188:author id="{DED55138-4475-E087-A663-DCD69645C858}" name="Diren Ertekin" initials="DE" userId="S::diren.ertekin@undp.org::5cfa7e18-51e6-41bf-bc67-7dbf0ff439cb" providerId="AD"/>
  <p188:author id="{470ABC42-D1DA-61E6-8429-749FF7CA63C1}" name="Tuba Seyyah" initials="TS" userId="S::tuba.seyyah@undp.org::c4aa8682-44d5-4abb-8862-c830c1c277ff" providerId="AD"/>
  <p188:author id="{E9516F87-A73A-4CD0-3A12-9867F9374B76}" name="Ozlem Yuvarlak" initials="OY" userId="S::ozlem.yuvarlak@undp.org::b9dfaa89-7c7c-4fd8-96a2-c7e035847719" providerId="AD"/>
  <p188:author id="{F4BCFE8A-8B9D-3F4F-EE73-20ADA1EEC7E1}" name="Ceren Ozkan" initials="CO" userId="S::ceren.ozkan@undp.org::d361e9ed-dcce-4712-9522-652c7d5bf1b2" providerId="AD"/>
  <p188:author id="{3795EBD5-6D92-EAB4-078D-26B8DCBA6976}" name="Meral Mungan Arda" initials="" userId="S::meral.mungan-arda@undp.org::d4587d24-cf7c-4813-abdc-a09d0df208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06F"/>
    <a:srgbClr val="DC870A"/>
    <a:srgbClr val="FFD275"/>
    <a:srgbClr val="FCEBE4"/>
    <a:srgbClr val="E5E3EA"/>
    <a:srgbClr val="7FCAB7"/>
    <a:srgbClr val="7BBCBF"/>
    <a:srgbClr val="BF5701"/>
    <a:srgbClr val="95B6C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85"/>
    <p:restoredTop sz="94681"/>
  </p:normalViewPr>
  <p:slideViewPr>
    <p:cSldViewPr snapToGrid="0">
      <p:cViewPr varScale="1">
        <p:scale>
          <a:sx n="68" d="100"/>
          <a:sy n="68" d="100"/>
        </p:scale>
        <p:origin x="960" y="48"/>
      </p:cViewPr>
      <p:guideLst>
        <p:guide orient="horz" pos="1442"/>
        <p:guide pos="19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4486B2"/>
              </a:solidFill>
              <a:ln w="19050">
                <a:solidFill>
                  <a:schemeClr val="lt1"/>
                </a:solidFill>
              </a:ln>
            </c:spPr>
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<c:ext xmlns:c16="http://schemas.microsoft.com/office/drawing/2014/chart" uri="{C3380CC4-5D6E-409C-BE32-E72D297353CC}">
                <c16:uniqueId val="{00000001-8CE6-4C9F-BAC9-1E65F1755EC8}"/>
              </c:ext>
            </c:extLst>
          </c:dPt>
          <c:dPt>
            <c:idx val="1"/>
            <c:bubble3D val="0"/>
            <c:spPr>
              <a:solidFill>
                <a:srgbClr val="7BBCBF"/>
              </a:solidFill>
              <a:ln w="19050">
                <a:solidFill>
                  <a:schemeClr val="lt1"/>
                </a:solidFill>
              </a:ln>
            </c:spPr>
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<c:ext xmlns:c16="http://schemas.microsoft.com/office/drawing/2014/chart" uri="{C3380CC4-5D6E-409C-BE32-E72D297353CC}">
                <c16:uniqueId val="{00000002-8CE6-4C9F-BAC9-1E65F1755EC8}"/>
              </c:ext>
            </c:extLst>
          </c:dPt>
          <c:dPt>
            <c:idx val="2"/>
            <c:bubble3D val="0"/>
            <c:spPr>
              <a:solidFill>
                <a:srgbClr val="7FCAB7"/>
              </a:solidFill>
              <a:ln w="19050">
                <a:solidFill>
                  <a:schemeClr val="lt1"/>
                </a:solidFill>
              </a:ln>
            </c:spPr>
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<c:ext xmlns:c16="http://schemas.microsoft.com/office/drawing/2014/chart" uri="{C3380CC4-5D6E-409C-BE32-E72D297353CC}">
                <c16:uniqueId val="{00000003-8CE6-4C9F-BAC9-1E65F1755EC8}"/>
              </c:ext>
            </c:extLst>
          </c:dPt>
          <c:dPt>
            <c:idx val="3"/>
            <c:bubble3D val="0"/>
            <c:spPr>
              <a:solidFill>
                <a:srgbClr val="78C090"/>
              </a:solidFill>
              <a:ln w="19050">
                <a:solidFill>
                  <a:schemeClr val="lt1"/>
                </a:solidFill>
              </a:ln>
            </c:spPr>
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<c:ext xmlns:c16="http://schemas.microsoft.com/office/drawing/2014/chart" uri="{C3380CC4-5D6E-409C-BE32-E72D297353CC}">
                <c16:uniqueId val="{00000004-8CE6-4C9F-BAC9-1E65F1755EC8}"/>
              </c:ext>
            </c:extLst>
          </c:dPt>
          <c:dPt>
            <c:idx val="4"/>
            <c:bubble3D val="0"/>
            <c:spPr>
              <a:solidFill>
                <a:srgbClr val="BCDDBC"/>
              </a:solidFill>
              <a:ln w="19050">
                <a:solidFill>
                  <a:schemeClr val="lt1"/>
                </a:solidFill>
              </a:ln>
            </c:spPr>
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<c:ext xmlns:c16="http://schemas.microsoft.com/office/drawing/2014/chart" uri="{C3380CC4-5D6E-409C-BE32-E72D297353CC}">
                <c16:uniqueId val="{00000005-8CE6-4C9F-BAC9-1E65F1755EC8}"/>
              </c:ext>
            </c:extLst>
          </c:dPt>
          <c:cat>
            <c:strRef>
              <c:f>Sheet1!$A$2:$A$6</c:f>
              <c:strCache>
                <c:ptCount val="5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00-8CE6-4C9F-BAC9-1E65F1755E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A351C5-A1CC-42F0-8F3E-7B9168F271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1162" cy="498852"/>
          </a:xfrm>
          <a:prstGeom prst="rect">
            <a:avLst/>
          </a:prstGeom>
        </p:spPr>
        <p:txBody>
          <a:bodyPr vert="horz" lIns="95720" tIns="47860" rIns="95720" bIns="4786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A56227-3307-433E-AE94-8D84C57BB7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7637" y="0"/>
            <a:ext cx="2951162" cy="498852"/>
          </a:xfrm>
          <a:prstGeom prst="rect">
            <a:avLst/>
          </a:prstGeom>
        </p:spPr>
        <p:txBody>
          <a:bodyPr vert="horz" lIns="95720" tIns="47860" rIns="95720" bIns="47860" rtlCol="0"/>
          <a:lstStyle>
            <a:lvl1pPr algn="r">
              <a:defRPr sz="1300"/>
            </a:lvl1pPr>
          </a:lstStyle>
          <a:p>
            <a:r>
              <a:rPr lang="en-GB"/>
              <a:t>06/09/2024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2D2293-D7D5-57D8-E85B-424A693B6A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43663"/>
            <a:ext cx="2951162" cy="498851"/>
          </a:xfrm>
          <a:prstGeom prst="rect">
            <a:avLst/>
          </a:prstGeom>
        </p:spPr>
        <p:txBody>
          <a:bodyPr vert="horz" lIns="95720" tIns="47860" rIns="95720" bIns="4786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AA91E1-00A1-ADC1-CAB5-FB0EC6BF39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7637" y="9443663"/>
            <a:ext cx="2951162" cy="498851"/>
          </a:xfrm>
          <a:prstGeom prst="rect">
            <a:avLst/>
          </a:prstGeom>
        </p:spPr>
        <p:txBody>
          <a:bodyPr vert="horz" lIns="95720" tIns="47860" rIns="95720" bIns="47860" rtlCol="0" anchor="b"/>
          <a:lstStyle>
            <a:lvl1pPr algn="r">
              <a:defRPr sz="1300"/>
            </a:lvl1pPr>
          </a:lstStyle>
          <a:p>
            <a:fld id="{D3AB32DD-0D06-4894-BCB8-CF959ED16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2122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1162" cy="498852"/>
          </a:xfrm>
          <a:prstGeom prst="rect">
            <a:avLst/>
          </a:prstGeom>
        </p:spPr>
        <p:txBody>
          <a:bodyPr vert="horz" lIns="95720" tIns="47860" rIns="95720" bIns="4786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7" y="0"/>
            <a:ext cx="2951162" cy="498852"/>
          </a:xfrm>
          <a:prstGeom prst="rect">
            <a:avLst/>
          </a:prstGeom>
        </p:spPr>
        <p:txBody>
          <a:bodyPr vert="horz" lIns="95720" tIns="47860" rIns="95720" bIns="47860" rtlCol="0"/>
          <a:lstStyle>
            <a:lvl1pPr algn="r">
              <a:defRPr sz="1300"/>
            </a:lvl1pPr>
          </a:lstStyle>
          <a:p>
            <a:r>
              <a:rPr lang="en-GB"/>
              <a:t>06/09/2024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20" tIns="47860" rIns="95720" bIns="4786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4834"/>
            <a:ext cx="5448300" cy="3914865"/>
          </a:xfrm>
          <a:prstGeom prst="rect">
            <a:avLst/>
          </a:prstGeom>
        </p:spPr>
        <p:txBody>
          <a:bodyPr vert="horz" lIns="95720" tIns="47860" rIns="95720" bIns="4786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51162" cy="498851"/>
          </a:xfrm>
          <a:prstGeom prst="rect">
            <a:avLst/>
          </a:prstGeom>
        </p:spPr>
        <p:txBody>
          <a:bodyPr vert="horz" lIns="95720" tIns="47860" rIns="95720" bIns="4786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7" y="9443663"/>
            <a:ext cx="2951162" cy="498851"/>
          </a:xfrm>
          <a:prstGeom prst="rect">
            <a:avLst/>
          </a:prstGeom>
        </p:spPr>
        <p:txBody>
          <a:bodyPr vert="horz" lIns="95720" tIns="47860" rIns="95720" bIns="47860" rtlCol="0" anchor="b"/>
          <a:lstStyle>
            <a:lvl1pPr algn="r">
              <a:defRPr sz="1300"/>
            </a:lvl1pPr>
          </a:lstStyle>
          <a:p>
            <a:fld id="{B65ADCB5-871D-4C9A-A343-2AED222DF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6287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609714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304857" algn="l" defTabSz="609714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609714" algn="l" defTabSz="609714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914571" algn="l" defTabSz="609714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219427" algn="l" defTabSz="609714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524284" algn="l" defTabSz="609714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829141" algn="l" defTabSz="609714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133998" algn="l" defTabSz="609714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438855" algn="l" defTabSz="609714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slide" Target="../slides/slide10.xml"/><Relationship Id="rId4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5" Type="http://schemas.openxmlformats.org/officeDocument/2006/relationships/slide" Target="../slides/slide13.xml"/><Relationship Id="rId4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slide" Target="../slides/slide14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06/09/2024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ADCB5-871D-4C9A-A343-2AED222DF4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41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5371C-2FAB-4464-98F0-4AFE60D9835D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5179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5371C-2FAB-4464-98F0-4AFE60D9835D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2023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" b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5371C-2FAB-4464-98F0-4AFE60D9835D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0870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7FC29-D323-48A2-AD4F-8FF25931C571}" type="slidenum">
              <a:rPr lang="en-US" smtClean="0"/>
              <a:t>8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BB92616-27CF-DD09-79BC-8278CD16CD7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06/09/2024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77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5371C-2FAB-4464-98F0-4AFE60D9835D}" type="slidenum">
              <a:rPr lang="tr-TR"/>
              <a:t>9</a:t>
            </a:fld>
            <a:endParaRPr lang="tr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11BB5-C0B9-83D2-A956-C142B34652E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06/09/2024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53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F445371C-2FAB-4464-98F0-4AFE60D9835D}" type="slidenum">
              <a:rPr lang="tr-TR" smtClean="0"/>
              <a:t>10</a:t>
            </a:fld>
            <a:endParaRPr lang="tr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01CF8-1DA2-0CB6-9A72-CEE58E6B242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06/09/2024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96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algn="just"/>
            <a:endParaRPr lang="tr-TR" sz="21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F445371C-2FAB-4464-98F0-4AFE60D9835D}" type="slidenum">
              <a:rPr lang="tr-TR"/>
              <a:t>13</a:t>
            </a:fld>
            <a:endParaRPr lang="tr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71288-E50F-8506-8786-DC438A755D9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06/09/2024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23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algn="just"/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F445371C-2FAB-4464-98F0-4AFE60D9835D}" type="slidenum">
              <a:rPr lang="tr-TR"/>
              <a:t>14</a:t>
            </a:fld>
            <a:endParaRPr lang="tr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7C7BBD-4586-A95B-8D7D-7FEDFE15106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06/09/2024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37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1928"/>
            <a:ext cx="5181600" cy="981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3799"/>
            <a:ext cx="4267200" cy="116975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06/09/2024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06/09/2024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24780" y="183305"/>
            <a:ext cx="1373207" cy="39055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5157" y="183305"/>
            <a:ext cx="4017903" cy="39055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06/09/2024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06/09/2024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41335"/>
            <a:ext cx="5181600" cy="90910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40052"/>
            <a:ext cx="5181600" cy="1001282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06/09/2024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157" y="1068035"/>
            <a:ext cx="2695555" cy="3020802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02432" y="1068035"/>
            <a:ext cx="2695555" cy="3020802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06/09/2024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158" y="1024594"/>
            <a:ext cx="2696616" cy="42700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5158" y="1451596"/>
            <a:ext cx="2696616" cy="2637240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00314" y="1024594"/>
            <a:ext cx="2697675" cy="42700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100314" y="1451596"/>
            <a:ext cx="2697675" cy="2637240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06/09/2024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06/09/2024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06/09/2024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157" y="182245"/>
            <a:ext cx="2007892" cy="775597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6161" y="182245"/>
            <a:ext cx="3411827" cy="3906592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5157" y="957843"/>
            <a:ext cx="2007892" cy="313099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06/09/2024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4104"/>
            <a:ext cx="3657600" cy="378263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990"/>
            <a:ext cx="3657600" cy="2746375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82369"/>
            <a:ext cx="3657600" cy="53719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06/09/2024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5157" y="183304"/>
            <a:ext cx="5492830" cy="762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157" y="1068035"/>
            <a:ext cx="5492830" cy="3020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5157" y="4242473"/>
            <a:ext cx="1424067" cy="243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06/09/2024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5241" y="4242473"/>
            <a:ext cx="1932662" cy="243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73920" y="4242473"/>
            <a:ext cx="1424067" cy="243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notesSlide" Target="../notesSlides/notesSlide7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41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tags" Target="../tags/tag56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tags" Target="../tags/tag60.xml"/><Relationship Id="rId2" Type="http://schemas.openxmlformats.org/officeDocument/2006/relationships/tags" Target="../tags/tag45.xml"/><Relationship Id="rId16" Type="http://schemas.openxmlformats.org/officeDocument/2006/relationships/tags" Target="../tags/tag59.xml"/><Relationship Id="rId20" Type="http://schemas.openxmlformats.org/officeDocument/2006/relationships/image" Target="../media/image38.gif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5" Type="http://schemas.openxmlformats.org/officeDocument/2006/relationships/tags" Target="../tags/tag48.xml"/><Relationship Id="rId15" Type="http://schemas.openxmlformats.org/officeDocument/2006/relationships/tags" Target="../tags/tag58.xml"/><Relationship Id="rId10" Type="http://schemas.openxmlformats.org/officeDocument/2006/relationships/tags" Target="../tags/tag53.xml"/><Relationship Id="rId19" Type="http://schemas.openxmlformats.org/officeDocument/2006/relationships/notesSlide" Target="../notesSlides/notesSlide8.xml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tags" Target="../tags/tag5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openxmlformats.org/officeDocument/2006/relationships/tags" Target="../tags/tag64.xml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chart" Target="../charts/chart1.xml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green gradient">
            <a:extLst>
              <a:ext uri="{FF2B5EF4-FFF2-40B4-BE49-F238E27FC236}">
                <a16:creationId xmlns:a16="http://schemas.microsoft.com/office/drawing/2014/main" id="{6FAF1348-3512-963D-16D4-8319CBBF0F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" y="1343671"/>
            <a:ext cx="12192000" cy="482718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0023F6FE-95CC-5DA9-7900-D330D77A2C2B}"/>
              </a:ext>
            </a:extLst>
          </p:cNvPr>
          <p:cNvSpPr txBox="1">
            <a:spLocks/>
          </p:cNvSpPr>
          <p:nvPr/>
        </p:nvSpPr>
        <p:spPr>
          <a:xfrm>
            <a:off x="1218106" y="4220180"/>
            <a:ext cx="9564130" cy="682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tr-TR" sz="200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2CAF5180-095B-9D2B-9BD3-1E4A69B2DC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8"/>
          <a:stretch/>
        </p:blipFill>
        <p:spPr>
          <a:xfrm rot="17990456">
            <a:off x="1116504" y="643389"/>
            <a:ext cx="3749575" cy="6901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D6879A-1538-69A0-85EF-800B85EB24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4308" y="4220181"/>
            <a:ext cx="2407818" cy="169398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8CEB06A-0BF2-309D-B6C4-53A84F36C7BC}"/>
              </a:ext>
            </a:extLst>
          </p:cNvPr>
          <p:cNvGrpSpPr/>
          <p:nvPr/>
        </p:nvGrpSpPr>
        <p:grpSpPr>
          <a:xfrm>
            <a:off x="294163" y="2511893"/>
            <a:ext cx="8959305" cy="1539097"/>
            <a:chOff x="287018" y="2511893"/>
            <a:chExt cx="8959305" cy="1539097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06CAF867-672C-2293-9044-C498059A781C}"/>
                </a:ext>
              </a:extLst>
            </p:cNvPr>
            <p:cNvSpPr txBox="1">
              <a:spLocks/>
            </p:cNvSpPr>
            <p:nvPr/>
          </p:nvSpPr>
          <p:spPr>
            <a:xfrm>
              <a:off x="287018" y="2511893"/>
              <a:ext cx="8959305" cy="106975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tr-TR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EU PARTNERSHIP FOR </a:t>
              </a:r>
            </a:p>
            <a:p>
              <a:pPr algn="l"/>
              <a:r>
                <a:rPr lang="tr-TR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LOCAL CLIMATE ACTION IN TÜRKİYE PROJECT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EB2EA0-19FF-0695-41FA-040A42040464}"/>
                </a:ext>
              </a:extLst>
            </p:cNvPr>
            <p:cNvSpPr txBox="1"/>
            <p:nvPr/>
          </p:nvSpPr>
          <p:spPr>
            <a:xfrm>
              <a:off x="301834" y="3712436"/>
              <a:ext cx="660861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22A302E-D9E9-13EA-5737-2D995BC8D5C0}"/>
                </a:ext>
              </a:extLst>
            </p:cNvPr>
            <p:cNvCxnSpPr>
              <a:cxnSpLocks/>
            </p:cNvCxnSpPr>
            <p:nvPr/>
          </p:nvCxnSpPr>
          <p:spPr>
            <a:xfrm>
              <a:off x="384233" y="3633604"/>
              <a:ext cx="8687031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5114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Oval 99">
            <a:extLst>
              <a:ext uri="{FF2B5EF4-FFF2-40B4-BE49-F238E27FC236}">
                <a16:creationId xmlns:a16="http://schemas.microsoft.com/office/drawing/2014/main" id="{C841BCD9-D476-53B4-C116-67AD4FB8109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5400000">
            <a:off x="7869291" y="2380248"/>
            <a:ext cx="432147" cy="432147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201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75C0C27-6026-992D-1A9E-438B6AF6A59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5400000">
            <a:off x="8793508" y="3184137"/>
            <a:ext cx="475720" cy="475720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201"/>
          </a:p>
        </p:txBody>
      </p:sp>
      <p:sp>
        <p:nvSpPr>
          <p:cNvPr id="73" name="TextBox 8">
            <a:extLst>
              <a:ext uri="{FF2B5EF4-FFF2-40B4-BE49-F238E27FC236}">
                <a16:creationId xmlns:a16="http://schemas.microsoft.com/office/drawing/2014/main" id="{3AAC37D3-F1B7-4B9D-C6EA-D23A649181E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836646" y="2324975"/>
            <a:ext cx="3003371" cy="554639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rtl="0"/>
            <a:r>
              <a:rPr lang="en" sz="1201" b="1">
                <a:solidFill>
                  <a:srgbClr val="545454"/>
                </a:solidFill>
                <a:latin typeface="Century Gothic"/>
              </a:rPr>
              <a:t>Dynamic downscaling of the Global Climate Models to 3 km resolution with a regional climate model for Türkiye </a:t>
            </a:r>
            <a:endParaRPr lang="en-US" sz="1201" b="1">
              <a:solidFill>
                <a:schemeClr val="tx1">
                  <a:lumMod val="75000"/>
                  <a:lumOff val="25000"/>
                </a:schemeClr>
              </a:solidFill>
              <a:latin typeface="Century Gothic"/>
            </a:endParaRPr>
          </a:p>
        </p:txBody>
      </p:sp>
      <p:sp>
        <p:nvSpPr>
          <p:cNvPr id="78" name="TextBox 8">
            <a:extLst>
              <a:ext uri="{FF2B5EF4-FFF2-40B4-BE49-F238E27FC236}">
                <a16:creationId xmlns:a16="http://schemas.microsoft.com/office/drawing/2014/main" id="{FD2C5311-C304-D876-910E-37081F0A1A1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439573" y="3279992"/>
            <a:ext cx="2976397" cy="369759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rtl="0"/>
            <a:r>
              <a:rPr lang="en" sz="1201" b="1">
                <a:solidFill>
                  <a:srgbClr val="545454"/>
                </a:solidFill>
                <a:latin typeface="Century Gothic"/>
              </a:rPr>
              <a:t>Evaluation of current period climate simulations</a:t>
            </a:r>
            <a:endParaRPr lang="en-US" sz="1201" b="1">
              <a:solidFill>
                <a:schemeClr val="tx1">
                  <a:lumMod val="75000"/>
                  <a:lumOff val="25000"/>
                </a:schemeClr>
              </a:solidFill>
              <a:latin typeface="Century Gothic"/>
            </a:endParaRPr>
          </a:p>
        </p:txBody>
      </p:sp>
      <p:sp>
        <p:nvSpPr>
          <p:cNvPr id="87" name="TextBox 8">
            <a:extLst>
              <a:ext uri="{FF2B5EF4-FFF2-40B4-BE49-F238E27FC236}">
                <a16:creationId xmlns:a16="http://schemas.microsoft.com/office/drawing/2014/main" id="{978FAA5D-C329-07F1-571F-84F3BE3DC0D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53895" y="5731488"/>
            <a:ext cx="2805437" cy="369759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rtl="0"/>
            <a:r>
              <a:rPr lang="en" sz="1201" b="1">
                <a:solidFill>
                  <a:srgbClr val="545454"/>
                </a:solidFill>
                <a:latin typeface="Century Gothic"/>
              </a:rPr>
              <a:t>Preparation of climate change impact assessment report</a:t>
            </a:r>
            <a:endParaRPr lang="en-US" sz="1201" b="1">
              <a:solidFill>
                <a:schemeClr val="tx1">
                  <a:lumMod val="75000"/>
                  <a:lumOff val="25000"/>
                </a:schemeClr>
              </a:solidFill>
              <a:latin typeface="Century Gothic"/>
            </a:endParaRPr>
          </a:p>
        </p:txBody>
      </p:sp>
      <p:sp>
        <p:nvSpPr>
          <p:cNvPr id="89" name="TextBox 8">
            <a:extLst>
              <a:ext uri="{FF2B5EF4-FFF2-40B4-BE49-F238E27FC236}">
                <a16:creationId xmlns:a16="http://schemas.microsoft.com/office/drawing/2014/main" id="{F7B2CF35-63A5-F8A9-5B5B-E4EB15F3F88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746653" y="1388493"/>
            <a:ext cx="3567306" cy="554639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rtl="0"/>
            <a:r>
              <a:rPr lang="en" sz="1201" b="1">
                <a:solidFill>
                  <a:srgbClr val="545454"/>
                </a:solidFill>
                <a:latin typeface="Century Gothic"/>
              </a:rPr>
              <a:t>Research on Global Climate Models and Shared Socioeconomic Pathways from the CMIP6 archive to select a Global Climate Model</a:t>
            </a:r>
            <a:endParaRPr lang="en-US" sz="1201" b="1">
              <a:solidFill>
                <a:schemeClr val="tx1">
                  <a:lumMod val="75000"/>
                  <a:lumOff val="25000"/>
                </a:schemeClr>
              </a:solidFill>
              <a:latin typeface="Century Gothic"/>
            </a:endParaRPr>
          </a:p>
        </p:txBody>
      </p:sp>
      <p:sp>
        <p:nvSpPr>
          <p:cNvPr id="86" name="TextBox 8">
            <a:extLst>
              <a:ext uri="{FF2B5EF4-FFF2-40B4-BE49-F238E27FC236}">
                <a16:creationId xmlns:a16="http://schemas.microsoft.com/office/drawing/2014/main" id="{BF127D0D-F004-AE49-B1DB-1188239ED8A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410020" y="4392413"/>
            <a:ext cx="2805437" cy="369759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rtl="0"/>
            <a:r>
              <a:rPr lang="en" sz="1201" b="1">
                <a:solidFill>
                  <a:srgbClr val="545454"/>
                </a:solidFill>
                <a:latin typeface="Century Gothic"/>
              </a:rPr>
              <a:t>Calculation of extreme climate indices </a:t>
            </a:r>
            <a:endParaRPr lang="en-US" sz="1201" b="1">
              <a:solidFill>
                <a:schemeClr val="tx1">
                  <a:lumMod val="75000"/>
                  <a:lumOff val="25000"/>
                </a:schemeClr>
              </a:solidFill>
              <a:latin typeface="Century Gothic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A9F01E7-6562-A327-1158-0F1F80648F2D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5301753" y="1911045"/>
            <a:ext cx="3479569" cy="4190203"/>
            <a:chOff x="5295536" y="1486827"/>
            <a:chExt cx="3825984" cy="460736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520B271-F3F1-1E4D-2CF9-7B2AE41782F4}"/>
                </a:ext>
              </a:extLst>
            </p:cNvPr>
            <p:cNvGrpSpPr/>
            <p:nvPr>
              <p:custDataLst>
                <p:tags r:id="rId14"/>
              </p:custDataLst>
            </p:nvPr>
          </p:nvGrpSpPr>
          <p:grpSpPr>
            <a:xfrm rot="16200000">
              <a:off x="7826093" y="1652156"/>
              <a:ext cx="1057224" cy="1152746"/>
              <a:chOff x="4451201" y="3695973"/>
              <a:chExt cx="1564640" cy="1754557"/>
            </a:xfrm>
            <a:solidFill>
              <a:schemeClr val="bg1"/>
            </a:solidFill>
          </p:grpSpPr>
          <p:sp>
            <p:nvSpPr>
              <p:cNvPr id="29" name="Flowchart: Delay 28">
                <a:extLst>
                  <a:ext uri="{FF2B5EF4-FFF2-40B4-BE49-F238E27FC236}">
                    <a16:creationId xmlns:a16="http://schemas.microsoft.com/office/drawing/2014/main" id="{D74BEB2E-69E3-B4EE-CB2C-B1BF8A2A04AD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 rot="5400000">
                <a:off x="4425801" y="3860491"/>
                <a:ext cx="1615439" cy="1564640"/>
              </a:xfrm>
              <a:prstGeom prst="flowChartDelay">
                <a:avLst/>
              </a:prstGeom>
              <a:grpFill/>
              <a:ln w="28575">
                <a:solidFill>
                  <a:srgbClr val="4486B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D7455E9-16A2-8D4A-0E51-2984DE03C18A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4473680" y="3695973"/>
                <a:ext cx="1521329" cy="177800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6DA9942-0D19-6F46-EFA3-372793CE0A7F}"/>
                </a:ext>
              </a:extLst>
            </p:cNvPr>
            <p:cNvGrpSpPr/>
            <p:nvPr>
              <p:custDataLst>
                <p:tags r:id="rId15"/>
              </p:custDataLst>
            </p:nvPr>
          </p:nvGrpSpPr>
          <p:grpSpPr>
            <a:xfrm rot="16200000">
              <a:off x="7319095" y="3766038"/>
              <a:ext cx="1057224" cy="1152747"/>
              <a:chOff x="4451201" y="3695973"/>
              <a:chExt cx="1564640" cy="1754557"/>
            </a:xfrm>
            <a:solidFill>
              <a:schemeClr val="bg1"/>
            </a:solidFill>
          </p:grpSpPr>
          <p:sp>
            <p:nvSpPr>
              <p:cNvPr id="45" name="Flowchart: Delay 44">
                <a:extLst>
                  <a:ext uri="{FF2B5EF4-FFF2-40B4-BE49-F238E27FC236}">
                    <a16:creationId xmlns:a16="http://schemas.microsoft.com/office/drawing/2014/main" id="{6BA9DFD5-55DD-3F66-CF83-F6ABCF9CD5C2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 rot="5400000">
                <a:off x="4425801" y="3860491"/>
                <a:ext cx="1615439" cy="1564640"/>
              </a:xfrm>
              <a:prstGeom prst="flowChartDelay">
                <a:avLst/>
              </a:prstGeom>
              <a:grpFill/>
              <a:ln w="28575">
                <a:solidFill>
                  <a:srgbClr val="4486B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764CD24-F629-86E4-AD7C-3595761F6570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4473680" y="3695973"/>
                <a:ext cx="1521329" cy="177800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91863A3-0B26-B3E4-09B9-2F0E794CB037}"/>
                </a:ext>
              </a:extLst>
            </p:cNvPr>
            <p:cNvCxnSpPr>
              <a:stCxn id="45" idx="0"/>
              <a:endCxn id="41" idx="0"/>
            </p:cNvCxnSpPr>
            <p:nvPr>
              <p:custDataLst>
                <p:tags r:id="rId16"/>
              </p:custDataLst>
            </p:nvPr>
          </p:nvCxnSpPr>
          <p:spPr>
            <a:xfrm flipH="1">
              <a:off x="5826208" y="3813799"/>
              <a:ext cx="2067197" cy="4494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4486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6804D5E-77AD-1C42-7110-E94B3A0B5726}"/>
                </a:ext>
              </a:extLst>
            </p:cNvPr>
            <p:cNvGrpSpPr/>
            <p:nvPr>
              <p:custDataLst>
                <p:tags r:id="rId17"/>
              </p:custDataLst>
            </p:nvPr>
          </p:nvGrpSpPr>
          <p:grpSpPr>
            <a:xfrm rot="5400000">
              <a:off x="5343297" y="2713308"/>
              <a:ext cx="1057224" cy="1152746"/>
              <a:chOff x="4451201" y="3695973"/>
              <a:chExt cx="1564640" cy="1754557"/>
            </a:xfrm>
            <a:solidFill>
              <a:schemeClr val="bg1"/>
            </a:solidFill>
          </p:grpSpPr>
          <p:sp>
            <p:nvSpPr>
              <p:cNvPr id="41" name="Flowchart: Delay 40">
                <a:extLst>
                  <a:ext uri="{FF2B5EF4-FFF2-40B4-BE49-F238E27FC236}">
                    <a16:creationId xmlns:a16="http://schemas.microsoft.com/office/drawing/2014/main" id="{5A14D3EF-C160-AB1F-E8FC-28F1EB351057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 rot="5400000">
                <a:off x="4425801" y="3860491"/>
                <a:ext cx="1615439" cy="1564640"/>
              </a:xfrm>
              <a:prstGeom prst="flowChartDelay">
                <a:avLst/>
              </a:prstGeom>
              <a:grpFill/>
              <a:ln w="28575">
                <a:solidFill>
                  <a:srgbClr val="4486B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9CFA4E0-A927-A308-7F3E-3FAA2AEF5505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4473680" y="3695973"/>
                <a:ext cx="1521329" cy="177800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4966834-1078-BBF3-A320-44BA463B56C8}"/>
                </a:ext>
              </a:extLst>
            </p:cNvPr>
            <p:cNvCxnSpPr>
              <a:stCxn id="29" idx="2"/>
              <a:endCxn id="41" idx="2"/>
            </p:cNvCxnSpPr>
            <p:nvPr>
              <p:custDataLst>
                <p:tags r:id="rId18"/>
              </p:custDataLst>
            </p:nvPr>
          </p:nvCxnSpPr>
          <p:spPr>
            <a:xfrm flipH="1">
              <a:off x="5826208" y="2757141"/>
              <a:ext cx="2574198" cy="3928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4486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A4B4C18-C06E-2E94-13E6-B57B2D398942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740636" y="1995392"/>
              <a:ext cx="380884" cy="380884"/>
            </a:xfrm>
            <a:prstGeom prst="ellipse">
              <a:avLst/>
            </a:prstGeom>
            <a:solidFill>
              <a:srgbClr val="8CBCD5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r>
                <a:rPr lang="en" sz="1802" b="1">
                  <a:latin typeface="Century Gothic"/>
                </a:rPr>
                <a:t>2</a:t>
              </a:r>
              <a:endParaRPr lang="en-US" sz="1201" b="1">
                <a:latin typeface="Century Gothic" panose="020B0502020202020204" pitchFamily="34" charset="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0E6B0BE-97DE-53A8-7E5F-7CFA80BD9D0C}"/>
                </a:ext>
              </a:extLst>
            </p:cNvPr>
            <p:cNvGrpSpPr/>
            <p:nvPr>
              <p:custDataLst>
                <p:tags r:id="rId20"/>
              </p:custDataLst>
            </p:nvPr>
          </p:nvGrpSpPr>
          <p:grpSpPr>
            <a:xfrm rot="5400000">
              <a:off x="5688901" y="4818803"/>
              <a:ext cx="1057224" cy="1152746"/>
              <a:chOff x="4451201" y="3695973"/>
              <a:chExt cx="1564640" cy="1754557"/>
            </a:xfrm>
            <a:solidFill>
              <a:schemeClr val="bg1"/>
            </a:solidFill>
          </p:grpSpPr>
          <p:sp>
            <p:nvSpPr>
              <p:cNvPr id="52" name="Flowchart: Delay 51">
                <a:extLst>
                  <a:ext uri="{FF2B5EF4-FFF2-40B4-BE49-F238E27FC236}">
                    <a16:creationId xmlns:a16="http://schemas.microsoft.com/office/drawing/2014/main" id="{3F874550-EE47-7DBB-9CA5-9D2BFC0F4568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 rot="5400000">
                <a:off x="4425801" y="3860491"/>
                <a:ext cx="1615439" cy="1564640"/>
              </a:xfrm>
              <a:prstGeom prst="flowChartDelay">
                <a:avLst/>
              </a:prstGeom>
              <a:grpFill/>
              <a:ln w="28575">
                <a:solidFill>
                  <a:srgbClr val="4486B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F508919-CE07-5C95-A22C-AE74C8C72A96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4473680" y="3695973"/>
                <a:ext cx="1521329" cy="177800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23621AF-6385-B0A8-0E54-9DC4B3E3102A}"/>
                </a:ext>
              </a:extLst>
            </p:cNvPr>
            <p:cNvCxnSpPr>
              <a:stCxn id="45" idx="2"/>
              <a:endCxn id="52" idx="2"/>
            </p:cNvCxnSpPr>
            <p:nvPr>
              <p:custDataLst>
                <p:tags r:id="rId21"/>
              </p:custDataLst>
            </p:nvPr>
          </p:nvCxnSpPr>
          <p:spPr>
            <a:xfrm flipH="1" flipV="1">
              <a:off x="6171812" y="4866564"/>
              <a:ext cx="1721593" cy="4459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4486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E4F180C-9B3E-C15C-3600-68B848BA7911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6545037" y="5713310"/>
              <a:ext cx="380884" cy="380884"/>
            </a:xfrm>
            <a:prstGeom prst="ellipse">
              <a:avLst/>
            </a:prstGeom>
            <a:solidFill>
              <a:srgbClr val="8CBCD5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r>
                <a:rPr lang="en" sz="1802" b="1">
                  <a:latin typeface="Century Gothic"/>
                </a:rPr>
                <a:t>6</a:t>
              </a:r>
              <a:endParaRPr lang="en-US" sz="1201" b="1">
                <a:latin typeface="Century Gothic" panose="020B0502020202020204" pitchFamily="34" charset="0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4331F7C-8662-83BA-963D-BD2AC7651DC5}"/>
                </a:ext>
              </a:extLst>
            </p:cNvPr>
            <p:cNvGrpSpPr/>
            <p:nvPr>
              <p:custDataLst>
                <p:tags r:id="rId23"/>
              </p:custDataLst>
            </p:nvPr>
          </p:nvGrpSpPr>
          <p:grpSpPr>
            <a:xfrm>
              <a:off x="8190937" y="4092048"/>
              <a:ext cx="475170" cy="475170"/>
              <a:chOff x="10689036" y="3759137"/>
              <a:chExt cx="475170" cy="475170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BF0760DD-5BE4-7CF1-6B9C-D89CC2C9DC63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 rot="5400000">
                <a:off x="10689036" y="3759137"/>
                <a:ext cx="475170" cy="475170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3D28C92-12E4-172D-A8E3-69E8B7E1150D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10736180" y="3806280"/>
                <a:ext cx="380884" cy="380884"/>
              </a:xfrm>
              <a:prstGeom prst="ellipse">
                <a:avLst/>
              </a:prstGeom>
              <a:solidFill>
                <a:srgbClr val="8CBCD5"/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 rtl="0"/>
                <a:r>
                  <a:rPr lang="en" sz="1802" b="1">
                    <a:latin typeface="Century Gothic"/>
                  </a:rPr>
                  <a:t>5</a:t>
                </a:r>
                <a:endParaRPr lang="en-US" sz="1201" b="1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9730D2E-7B88-D1EF-4334-D72625E8A9AB}"/>
                </a:ext>
              </a:extLst>
            </p:cNvPr>
            <p:cNvGrpSpPr/>
            <p:nvPr>
              <p:custDataLst>
                <p:tags r:id="rId24"/>
              </p:custDataLst>
            </p:nvPr>
          </p:nvGrpSpPr>
          <p:grpSpPr>
            <a:xfrm>
              <a:off x="6096857" y="3576213"/>
              <a:ext cx="475170" cy="475170"/>
              <a:chOff x="9669120" y="4311257"/>
              <a:chExt cx="475170" cy="475170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9D7B2BA7-E27A-FBA2-E268-34DD6F58985A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 rot="5400000">
                <a:off x="9669120" y="4311257"/>
                <a:ext cx="475170" cy="475170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DB1F0475-7A5D-0037-7F2D-B23DEABD32FD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9716263" y="4358400"/>
                <a:ext cx="380884" cy="380884"/>
              </a:xfrm>
              <a:prstGeom prst="ellipse">
                <a:avLst/>
              </a:prstGeom>
              <a:solidFill>
                <a:srgbClr val="8CBCD5"/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 rtl="0"/>
                <a:r>
                  <a:rPr lang="en" sz="1802" b="1">
                    <a:latin typeface="Century Gothic"/>
                  </a:rPr>
                  <a:t>4</a:t>
                </a:r>
                <a:endParaRPr lang="en-US" sz="1201" b="1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D8F3632-ED2D-BEED-DCD7-15A5582B7FFB}"/>
                </a:ext>
              </a:extLst>
            </p:cNvPr>
            <p:cNvGrpSpPr/>
            <p:nvPr>
              <p:custDataLst>
                <p:tags r:id="rId25"/>
              </p:custDataLst>
            </p:nvPr>
          </p:nvGrpSpPr>
          <p:grpSpPr>
            <a:xfrm>
              <a:off x="7171021" y="2519556"/>
              <a:ext cx="475170" cy="475170"/>
              <a:chOff x="9669120" y="4311257"/>
              <a:chExt cx="475170" cy="475170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EC590BA4-16A2-CDE7-1664-DB595C23CA35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 rot="5400000">
                <a:off x="9669120" y="4311257"/>
                <a:ext cx="475170" cy="475170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BC0F854B-5CF3-35C2-684E-AD9F64975122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9716263" y="4358400"/>
                <a:ext cx="380884" cy="380884"/>
              </a:xfrm>
              <a:prstGeom prst="ellipse">
                <a:avLst/>
              </a:prstGeom>
              <a:solidFill>
                <a:srgbClr val="8CBCD5"/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 rtl="0"/>
                <a:r>
                  <a:rPr lang="en" sz="1802" b="1">
                    <a:latin typeface="Century Gothic"/>
                  </a:rPr>
                  <a:t>3</a:t>
                </a:r>
                <a:endParaRPr lang="en-US" sz="1201" b="1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1ECF12C-5E81-A872-C669-321083C60065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 rot="5400000">
              <a:off x="7618461" y="1486827"/>
              <a:ext cx="380884" cy="380884"/>
            </a:xfrm>
            <a:prstGeom prst="ellipse">
              <a:avLst/>
            </a:prstGeom>
            <a:solidFill>
              <a:srgbClr val="8CBCD5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noAutofit/>
            </a:bodyPr>
            <a:lstStyle/>
            <a:p>
              <a:pPr algn="ctr" rtl="0"/>
              <a:r>
                <a:rPr lang="en" sz="1802" b="1">
                  <a:latin typeface="Century Gothic"/>
                </a:rPr>
                <a:t>1</a:t>
              </a:r>
              <a:endParaRPr lang="en-US" sz="1201" b="1">
                <a:latin typeface="Century Gothic" panose="020B0502020202020204" pitchFamily="34" charset="0"/>
              </a:endParaRPr>
            </a:p>
          </p:txBody>
        </p:sp>
      </p:grpSp>
      <p:sp>
        <p:nvSpPr>
          <p:cNvPr id="79" name="TextBox 8">
            <a:extLst>
              <a:ext uri="{FF2B5EF4-FFF2-40B4-BE49-F238E27FC236}">
                <a16:creationId xmlns:a16="http://schemas.microsoft.com/office/drawing/2014/main" id="{FE7BD9EC-454E-27B2-0112-2C51AD1A6EE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180928" y="4270017"/>
            <a:ext cx="2188112" cy="369759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 rtl="0"/>
            <a:r>
              <a:rPr lang="en" sz="1201" b="1">
                <a:solidFill>
                  <a:srgbClr val="545454"/>
                </a:solidFill>
                <a:latin typeface="Century Gothic"/>
              </a:rPr>
              <a:t>Application of statistical bias correction methods</a:t>
            </a:r>
            <a:endParaRPr lang="en-US" sz="1201" b="1">
              <a:solidFill>
                <a:schemeClr val="tx1">
                  <a:lumMod val="75000"/>
                  <a:lumOff val="25000"/>
                </a:schemeClr>
              </a:solidFill>
              <a:latin typeface="Century Gothic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DC8BB95-CEF2-E073-3FFE-ECD490D9E8C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56952" y="2584083"/>
            <a:ext cx="4037979" cy="18179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" sz="1602" kern="100">
                <a:latin typeface="Century Gothic"/>
                <a:ea typeface="Aptos"/>
                <a:cs typeface="Times New Roman"/>
              </a:rPr>
              <a:t>From the IPCC's CMIP6 archive, evaluated at the Turkish scale:</a:t>
            </a:r>
          </a:p>
          <a:p>
            <a:endParaRPr lang="tr-TR" sz="1602" kern="100"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3756" lvl="1" indent="-286093">
              <a:buFont typeface="Wingdings" panose="05000000000000000000" pitchFamily="2" charset="2"/>
              <a:buChar char="§"/>
            </a:pPr>
            <a:r>
              <a:rPr lang="en" sz="1602" kern="100">
                <a:latin typeface="Century Gothic"/>
                <a:ea typeface="Aptos"/>
                <a:cs typeface="Times New Roman"/>
              </a:rPr>
              <a:t>6 Different Global Climate Models</a:t>
            </a:r>
          </a:p>
          <a:p>
            <a:pPr marL="743756" lvl="1" indent="-286093">
              <a:buFont typeface="Wingdings" panose="05000000000000000000" pitchFamily="2" charset="2"/>
              <a:buChar char="§"/>
            </a:pPr>
            <a:r>
              <a:rPr lang="en" sz="1602" kern="100">
                <a:latin typeface="Century Gothic"/>
                <a:ea typeface="Aptos"/>
                <a:cs typeface="Times New Roman"/>
              </a:rPr>
              <a:t>2 Different Shared Socioeconomic Pathways (SSP) scenarios </a:t>
            </a:r>
          </a:p>
          <a:p>
            <a:pPr marL="743756" lvl="1" indent="-286093">
              <a:buFont typeface="Wingdings" panose="05000000000000000000" pitchFamily="2" charset="2"/>
              <a:buChar char="§"/>
            </a:pPr>
            <a:r>
              <a:rPr lang="en" sz="1602" kern="100">
                <a:latin typeface="Century Gothic"/>
                <a:ea typeface="Aptos"/>
                <a:cs typeface="Times New Roman"/>
              </a:rPr>
              <a:t>3x3 km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D4C99D-6E83-7655-0E5E-CABCD7120168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418709" y="1663001"/>
            <a:ext cx="6446444" cy="717247"/>
            <a:chOff x="1028701" y="876574"/>
            <a:chExt cx="7216399" cy="511347"/>
          </a:xfrm>
        </p:grpSpPr>
        <p:sp>
          <p:nvSpPr>
            <p:cNvPr id="4" name="AutoShape 7">
              <a:extLst>
                <a:ext uri="{FF2B5EF4-FFF2-40B4-BE49-F238E27FC236}">
                  <a16:creationId xmlns:a16="http://schemas.microsoft.com/office/drawing/2014/main" id="{66B82160-4A21-5206-7396-8B798F8A12A7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 rot="16200000">
              <a:off x="841858" y="1063417"/>
              <a:ext cx="511347" cy="13766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>
              <a:noAutofit/>
            </a:bodyPr>
            <a:lstStyle/>
            <a:p>
              <a:endParaRPr lang="en-US" sz="8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3C3E5C-7DB6-7E34-705B-ECB9F8F8EFDA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1295399" y="924255"/>
              <a:ext cx="6949701" cy="415985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>
              <a:defPPr>
                <a:defRPr lang="en-US"/>
              </a:defPPr>
              <a:lvl1pPr>
                <a:defRPr b="1">
                  <a:solidFill>
                    <a:srgbClr val="545454"/>
                  </a:solidFill>
                  <a:latin typeface="Century Gothic" panose="020B0502020202020204" pitchFamily="34" charset="0"/>
                </a:defRPr>
              </a:lvl1pPr>
            </a:lstStyle>
            <a:p>
              <a:pPr rtl="0"/>
              <a:r>
                <a:rPr lang="en" sz="1802" dirty="0">
                  <a:latin typeface="Century Gothic"/>
                </a:rPr>
                <a:t>Climate Projections &amp; Vulnerability and Risk Assessment (Component 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389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8" grpId="0"/>
      <p:bldP spid="87" grpId="0"/>
      <p:bldP spid="89" grpId="0"/>
      <p:bldP spid="86" grpId="0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world&#10;&#10;Description automatically generated">
            <a:extLst>
              <a:ext uri="{FF2B5EF4-FFF2-40B4-BE49-F238E27FC236}">
                <a16:creationId xmlns:a16="http://schemas.microsoft.com/office/drawing/2014/main" id="{F841E3B8-FF74-7226-A439-86A36B3C5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825" y="1338128"/>
            <a:ext cx="6644637" cy="502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77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B7EE90-4EEB-A947-C52B-9F354D55F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48" y="1345249"/>
            <a:ext cx="7430592" cy="52530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AD0423-3E1A-936E-BEB0-B6113AD9A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845" y="1345249"/>
            <a:ext cx="7430590" cy="5253096"/>
          </a:xfrm>
          <a:prstGeom prst="rect">
            <a:avLst/>
          </a:prstGeom>
        </p:spPr>
      </p:pic>
      <p:pic>
        <p:nvPicPr>
          <p:cNvPr id="5" name="Resim 7">
            <a:extLst>
              <a:ext uri="{FF2B5EF4-FFF2-40B4-BE49-F238E27FC236}">
                <a16:creationId xmlns:a16="http://schemas.microsoft.com/office/drawing/2014/main" id="{EEA1F13A-ACE9-7AB2-7CF5-B12AC662C6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48" y="1345249"/>
            <a:ext cx="7430589" cy="5253097"/>
          </a:xfrm>
          <a:prstGeom prst="rect">
            <a:avLst/>
          </a:prstGeom>
        </p:spPr>
      </p:pic>
      <p:sp>
        <p:nvSpPr>
          <p:cNvPr id="6" name="Metin kutusu 1">
            <a:extLst>
              <a:ext uri="{FF2B5EF4-FFF2-40B4-BE49-F238E27FC236}">
                <a16:creationId xmlns:a16="http://schemas.microsoft.com/office/drawing/2014/main" id="{5A5ECC26-AE42-11FB-09A3-80C2FC607A5A}"/>
              </a:ext>
            </a:extLst>
          </p:cNvPr>
          <p:cNvSpPr txBox="1"/>
          <p:nvPr/>
        </p:nvSpPr>
        <p:spPr>
          <a:xfrm>
            <a:off x="11426424" y="6488668"/>
            <a:ext cx="457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58445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3B840A-BABB-7311-3016-F14DC93D660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70694" y="2542475"/>
            <a:ext cx="3583947" cy="3867067"/>
          </a:xfrm>
          <a:prstGeom prst="rect">
            <a:avLst/>
          </a:prstGeom>
          <a:noFill/>
        </p:spPr>
        <p:txBody>
          <a:bodyPr wrap="square" lIns="91546" tIns="45773" rIns="91546" bIns="45773" anchor="t">
            <a:noAutofit/>
          </a:bodyPr>
          <a:lstStyle/>
          <a:p>
            <a:pPr marL="286093" indent="-286093">
              <a:spcBef>
                <a:spcPts val="601"/>
              </a:spcBef>
              <a:spcAft>
                <a:spcPts val="601"/>
              </a:spcAft>
              <a:buFont typeface="Wingdings" panose="05000000000000000000" pitchFamily="2" charset="2"/>
              <a:buChar char="§"/>
            </a:pPr>
            <a:r>
              <a:rPr lang="en" sz="1402">
                <a:latin typeface="Century Gothic"/>
              </a:rPr>
              <a:t>Priority sectors for each region</a:t>
            </a:r>
          </a:p>
          <a:p>
            <a:pPr marL="286093" indent="-286093">
              <a:spcBef>
                <a:spcPts val="601"/>
              </a:spcBef>
              <a:spcAft>
                <a:spcPts val="601"/>
              </a:spcAft>
              <a:buFont typeface="Wingdings" panose="05000000000000000000" pitchFamily="2" charset="2"/>
              <a:buChar char="§"/>
            </a:pPr>
            <a:r>
              <a:rPr lang="en" sz="1402">
                <a:latin typeface="Century Gothic"/>
              </a:rPr>
              <a:t>Outlining the scope of an indicator-based climate change vulnerability and risk assessment for each NUTS-1 region of Türkiye, including a summary of selected sectors, key stakeholders and a methodology in line with IPCC (AR6)</a:t>
            </a:r>
          </a:p>
          <a:p>
            <a:pPr marL="286093" indent="-286093">
              <a:spcBef>
                <a:spcPts val="601"/>
              </a:spcBef>
              <a:spcAft>
                <a:spcPts val="601"/>
              </a:spcAft>
              <a:buFont typeface="Wingdings" panose="05000000000000000000" pitchFamily="2" charset="2"/>
              <a:buChar char="§"/>
            </a:pPr>
            <a:r>
              <a:rPr lang="en" sz="1402">
                <a:latin typeface="Century Gothic"/>
              </a:rPr>
              <a:t>Sectoral Vulnerability and Risk Assessments for 12 NUTS-1 Regions</a:t>
            </a:r>
          </a:p>
          <a:p>
            <a:pPr marL="286093" indent="-286093">
              <a:spcBef>
                <a:spcPts val="601"/>
              </a:spcBef>
              <a:spcAft>
                <a:spcPts val="601"/>
              </a:spcAft>
              <a:buFont typeface="Wingdings" panose="05000000000000000000" pitchFamily="2" charset="2"/>
              <a:buChar char="§"/>
            </a:pPr>
            <a:r>
              <a:rPr lang="en" sz="1402">
                <a:latin typeface="Century Gothic"/>
              </a:rPr>
              <a:t>Estimation of the economic impacts of climate change for each NUTS-1 region </a:t>
            </a:r>
            <a:endParaRPr lang="tr-TR" sz="1402">
              <a:latin typeface="Century Gothic" panose="020B0502020202020204" pitchFamily="34" charset="0"/>
            </a:endParaRPr>
          </a:p>
          <a:p>
            <a:pPr marL="286093" indent="-286093">
              <a:buFont typeface="Wingdings" panose="05000000000000000000" pitchFamily="2" charset="2"/>
              <a:buChar char="§"/>
            </a:pPr>
            <a:endParaRPr lang="en-US" sz="1402">
              <a:latin typeface="Century Gothic" panose="020B0502020202020204" pitchFamily="34" charset="0"/>
            </a:endParaRPr>
          </a:p>
        </p:txBody>
      </p:sp>
      <p:pic>
        <p:nvPicPr>
          <p:cNvPr id="6" name="Picture 5" descr="A map of turkey with white dots&#10;&#10;Description automatically generated">
            <a:extLst>
              <a:ext uri="{FF2B5EF4-FFF2-40B4-BE49-F238E27FC236}">
                <a16:creationId xmlns:a16="http://schemas.microsoft.com/office/drawing/2014/main" id="{7189455F-D376-FE1F-1965-365D7F9F3D2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298" y="1720728"/>
            <a:ext cx="7741471" cy="43545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25ADBF-717D-9D1B-D33F-C17686561DE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320659" y="2545708"/>
            <a:ext cx="655644" cy="3881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ctr" rtl="0"/>
            <a:r>
              <a:rPr lang="en" sz="1602">
                <a:latin typeface="Century Gothic"/>
              </a:rPr>
              <a:t>TR1</a:t>
            </a:r>
            <a:endParaRPr lang="en-US" sz="1602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FF35D1-2CE7-627C-0B15-8F41CA1407D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423156" y="2821029"/>
            <a:ext cx="655644" cy="3881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ctr" rtl="0"/>
            <a:r>
              <a:rPr lang="en" sz="1602">
                <a:latin typeface="Century Gothic"/>
              </a:rPr>
              <a:t>TR2</a:t>
            </a:r>
            <a:endParaRPr lang="en-US" sz="1602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050D4B-334C-F287-8DF8-3D00BE31B64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102779" y="3967316"/>
            <a:ext cx="655644" cy="3881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ctr" rtl="0"/>
            <a:r>
              <a:rPr lang="en" sz="1602">
                <a:latin typeface="Century Gothic"/>
              </a:rPr>
              <a:t>TR3</a:t>
            </a:r>
            <a:endParaRPr lang="en-US" sz="1602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8560DB-113F-0245-60A6-DD1AF01135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652968" y="3048981"/>
            <a:ext cx="655644" cy="3881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ctr" rtl="0"/>
            <a:r>
              <a:rPr lang="en" sz="1602">
                <a:latin typeface="Century Gothic"/>
              </a:rPr>
              <a:t>TR4</a:t>
            </a:r>
            <a:endParaRPr lang="en-US" sz="1602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C6DD6E-CD97-B1C0-F729-5E227034E19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554395" y="3711303"/>
            <a:ext cx="655644" cy="3881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ctr" rtl="0"/>
            <a:r>
              <a:rPr lang="en" sz="1602">
                <a:latin typeface="Century Gothic"/>
              </a:rPr>
              <a:t>TR5</a:t>
            </a:r>
            <a:endParaRPr lang="en-US" sz="1602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1E49F1-56DA-D566-9B66-77111362A20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210039" y="4985723"/>
            <a:ext cx="655644" cy="3881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ctr" rtl="0"/>
            <a:r>
              <a:rPr lang="en" sz="1602">
                <a:latin typeface="Century Gothic"/>
              </a:rPr>
              <a:t>TR6</a:t>
            </a:r>
            <a:endParaRPr lang="en-US" sz="1602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E83D6C-8DE5-C206-710F-CD62E23876FD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7323116" y="2723370"/>
            <a:ext cx="655644" cy="3881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ctr" rtl="0"/>
            <a:r>
              <a:rPr lang="en" sz="1602">
                <a:latin typeface="Century Gothic"/>
              </a:rPr>
              <a:t>TR8</a:t>
            </a:r>
            <a:endParaRPr lang="en-US" sz="1602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2AF785-3133-A35A-B628-911E5298F4A6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061615" y="2824523"/>
            <a:ext cx="655644" cy="3881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ctr" rtl="0"/>
            <a:r>
              <a:rPr lang="en" sz="1602">
                <a:latin typeface="Century Gothic"/>
              </a:rPr>
              <a:t>TR9</a:t>
            </a:r>
            <a:endParaRPr lang="en-US" sz="160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CCC7B0-5E31-BF27-3B53-D5FB6E65C4E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0144469" y="3059142"/>
            <a:ext cx="655644" cy="3881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ctr" rtl="0"/>
            <a:r>
              <a:rPr lang="en" sz="1602">
                <a:latin typeface="Century Gothic"/>
              </a:rPr>
              <a:t>TRA</a:t>
            </a:r>
            <a:endParaRPr lang="en-US" sz="1602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E15CFF-6641-2745-C4FF-17EF4157A31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717259" y="3655966"/>
            <a:ext cx="655644" cy="3881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ctr" rtl="0"/>
            <a:r>
              <a:rPr lang="en" sz="1602">
                <a:latin typeface="Century Gothic"/>
              </a:rPr>
              <a:t>TRB</a:t>
            </a:r>
            <a:endParaRPr lang="en-US" sz="1602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63BE7D-201F-452D-FBFC-EEF199226E8F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796495" y="3676295"/>
            <a:ext cx="655644" cy="3881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ctr" rtl="0"/>
            <a:r>
              <a:rPr lang="en" sz="1602">
                <a:latin typeface="Century Gothic"/>
              </a:rPr>
              <a:t>TR7</a:t>
            </a:r>
            <a:endParaRPr lang="en-US" sz="1602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EE0615-BA6C-9DA5-265C-5D09F8410C36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512371" y="4316417"/>
            <a:ext cx="655644" cy="3881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ctr" rtl="0"/>
            <a:r>
              <a:rPr lang="en" sz="1602">
                <a:latin typeface="Century Gothic"/>
              </a:rPr>
              <a:t>TRC</a:t>
            </a:r>
            <a:endParaRPr lang="en-US" sz="1602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CD0373D-D318-3307-C402-E682B8F7FAFB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418707" y="1663001"/>
            <a:ext cx="7560041" cy="767534"/>
            <a:chOff x="1028701" y="876574"/>
            <a:chExt cx="8258984" cy="511347"/>
          </a:xfrm>
        </p:grpSpPr>
        <p:sp>
          <p:nvSpPr>
            <p:cNvPr id="24" name="AutoShape 7">
              <a:extLst>
                <a:ext uri="{FF2B5EF4-FFF2-40B4-BE49-F238E27FC236}">
                  <a16:creationId xmlns:a16="http://schemas.microsoft.com/office/drawing/2014/main" id="{9BD82FD6-38CC-3929-1C11-30C33FD55C4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rot="16200000">
              <a:off x="841858" y="1063417"/>
              <a:ext cx="511347" cy="13766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>
              <a:noAutofit/>
            </a:bodyPr>
            <a:lstStyle/>
            <a:p>
              <a:endParaRPr lang="en-US" sz="8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097ACDC-B4A5-FC73-0BC6-A0C96A4B77D2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1295399" y="924255"/>
              <a:ext cx="7992286" cy="41598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>
              <a:defPPr>
                <a:defRPr lang="en-US"/>
              </a:defPPr>
              <a:lvl1pPr>
                <a:defRPr b="1">
                  <a:solidFill>
                    <a:srgbClr val="545454"/>
                  </a:solidFill>
                  <a:latin typeface="Century Gothic" panose="020B0502020202020204" pitchFamily="34" charset="0"/>
                </a:defRPr>
              </a:lvl1pPr>
            </a:lstStyle>
            <a:p>
              <a:pPr rtl="0"/>
              <a:r>
                <a:rPr lang="en" sz="1802" dirty="0">
                  <a:latin typeface="Century Gothic"/>
                </a:rPr>
                <a:t>Sectoral Vulnerability and Risk Assessments for 12 NUTS-1 Regions (Component 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154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ot City_GIF TR">
            <a:hlinkClick r:id="" action="ppaction://media"/>
            <a:extLst>
              <a:ext uri="{FF2B5EF4-FFF2-40B4-BE49-F238E27FC236}">
                <a16:creationId xmlns:a16="http://schemas.microsoft.com/office/drawing/2014/main" id="{10C2CC9E-84B8-51DB-F532-D611BDAD9E12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41958" y="2083093"/>
            <a:ext cx="7249154" cy="40776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130EA8A-FE13-38F9-0345-C1C1DD841E9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18707" y="1663001"/>
            <a:ext cx="6446432" cy="340893"/>
            <a:chOff x="1028701" y="876574"/>
            <a:chExt cx="7216399" cy="511347"/>
          </a:xfrm>
        </p:grpSpPr>
        <p:sp>
          <p:nvSpPr>
            <p:cNvPr id="5" name="AutoShape 7">
              <a:extLst>
                <a:ext uri="{FF2B5EF4-FFF2-40B4-BE49-F238E27FC236}">
                  <a16:creationId xmlns:a16="http://schemas.microsoft.com/office/drawing/2014/main" id="{B0778128-5688-B403-FD28-BA482F9EC962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16200000">
              <a:off x="841858" y="1063417"/>
              <a:ext cx="511347" cy="13766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>
              <a:noAutofit/>
            </a:bodyPr>
            <a:lstStyle/>
            <a:p>
              <a:endParaRPr lang="en-US" sz="8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DFCDB9C-0943-289E-F84C-622D911B305E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1295399" y="924255"/>
              <a:ext cx="6949701" cy="415985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>
              <a:defPPr>
                <a:defRPr lang="en-US"/>
              </a:defPPr>
              <a:lvl1pPr>
                <a:defRPr b="1">
                  <a:solidFill>
                    <a:srgbClr val="545454"/>
                  </a:solidFill>
                  <a:latin typeface="Century Gothic" panose="020B0502020202020204" pitchFamily="34" charset="0"/>
                </a:defRPr>
              </a:lvl1pPr>
            </a:lstStyle>
            <a:p>
              <a:pPr rtl="0"/>
              <a:r>
                <a:rPr lang="en" sz="1802">
                  <a:latin typeface="Century Gothic"/>
                </a:rPr>
                <a:t>Pilot Cities for LCCAP Preparation (Component 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901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7D238CD4-6EB1-50C5-3EB2-D93EE9FCBC30}"/>
              </a:ext>
            </a:extLst>
          </p:cNvPr>
          <p:cNvSpPr txBox="1">
            <a:spLocks/>
          </p:cNvSpPr>
          <p:nvPr/>
        </p:nvSpPr>
        <p:spPr>
          <a:xfrm>
            <a:off x="6344626" y="5449605"/>
            <a:ext cx="4173545" cy="524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200" b="1" dirty="0" err="1">
                <a:latin typeface="Century Gothic" panose="020B0502020202020204" pitchFamily="34" charset="0"/>
              </a:rPr>
              <a:t>Netherlands</a:t>
            </a:r>
            <a:r>
              <a:rPr lang="tr-TR" sz="1200" b="1" dirty="0">
                <a:latin typeface="Century Gothic" panose="020B0502020202020204" pitchFamily="34" charset="0"/>
              </a:rPr>
              <a:t> Adaptation Platform – </a:t>
            </a:r>
            <a:r>
              <a:rPr lang="tr-TR" sz="1200" b="1" dirty="0" err="1">
                <a:latin typeface="Century Gothic" panose="020B0502020202020204" pitchFamily="34" charset="0"/>
              </a:rPr>
              <a:t>Climate</a:t>
            </a:r>
            <a:r>
              <a:rPr lang="tr-TR" sz="1200" b="1" dirty="0">
                <a:latin typeface="Century Gothic" panose="020B0502020202020204" pitchFamily="34" charset="0"/>
              </a:rPr>
              <a:t> Atlas</a:t>
            </a:r>
          </a:p>
          <a:p>
            <a:pPr algn="ctr"/>
            <a:r>
              <a:rPr lang="tr-TR" sz="1200" b="1" dirty="0" err="1">
                <a:latin typeface="Century Gothic" panose="020B0502020202020204" pitchFamily="34" charset="0"/>
              </a:rPr>
              <a:t>Wildfire</a:t>
            </a:r>
            <a:r>
              <a:rPr lang="tr-TR" sz="1200" b="1" dirty="0">
                <a:latin typeface="Century Gothic" panose="020B0502020202020204" pitchFamily="34" charset="0"/>
              </a:rPr>
              <a:t>, Urban </a:t>
            </a:r>
            <a:r>
              <a:rPr lang="tr-TR" sz="1200" b="1" dirty="0" err="1">
                <a:latin typeface="Century Gothic" panose="020B0502020202020204" pitchFamily="34" charset="0"/>
              </a:rPr>
              <a:t>Heat</a:t>
            </a:r>
            <a:r>
              <a:rPr lang="tr-TR" sz="1200" b="1" dirty="0">
                <a:latin typeface="Century Gothic" panose="020B0502020202020204" pitchFamily="34" charset="0"/>
              </a:rPr>
              <a:t> Island </a:t>
            </a:r>
            <a:r>
              <a:rPr lang="tr-TR" sz="1200" b="1" dirty="0" err="1">
                <a:latin typeface="Century Gothic" panose="020B0502020202020204" pitchFamily="34" charset="0"/>
              </a:rPr>
              <a:t>Effect</a:t>
            </a:r>
            <a:r>
              <a:rPr lang="tr-TR" sz="1200" b="1" dirty="0">
                <a:latin typeface="Century Gothic" panose="020B0502020202020204" pitchFamily="34" charset="0"/>
              </a:rPr>
              <a:t> </a:t>
            </a:r>
            <a:r>
              <a:rPr lang="tr-TR" sz="1200" b="1" dirty="0" err="1">
                <a:latin typeface="Century Gothic" panose="020B0502020202020204" pitchFamily="34" charset="0"/>
              </a:rPr>
              <a:t>and</a:t>
            </a:r>
            <a:r>
              <a:rPr lang="tr-TR" sz="1200" b="1" dirty="0">
                <a:latin typeface="Century Gothic" panose="020B0502020202020204" pitchFamily="34" charset="0"/>
              </a:rPr>
              <a:t> </a:t>
            </a:r>
            <a:r>
              <a:rPr lang="tr-TR" sz="1200" b="1" dirty="0" err="1">
                <a:latin typeface="Century Gothic" panose="020B0502020202020204" pitchFamily="34" charset="0"/>
              </a:rPr>
              <a:t>Drought</a:t>
            </a:r>
            <a:endParaRPr lang="en-US" sz="1200" b="1" dirty="0">
              <a:latin typeface="Century Gothic" panose="020B0502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32887D5-A80B-FA22-6C13-8E558D352E49}"/>
              </a:ext>
            </a:extLst>
          </p:cNvPr>
          <p:cNvGrpSpPr/>
          <p:nvPr/>
        </p:nvGrpSpPr>
        <p:grpSpPr>
          <a:xfrm>
            <a:off x="540967" y="2209720"/>
            <a:ext cx="4237979" cy="1952292"/>
            <a:chOff x="540967" y="2209720"/>
            <a:chExt cx="5095904" cy="195229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77D9E99-6CBB-AECD-1903-BCA98EF803E3}"/>
                </a:ext>
              </a:extLst>
            </p:cNvPr>
            <p:cNvSpPr txBox="1"/>
            <p:nvPr/>
          </p:nvSpPr>
          <p:spPr>
            <a:xfrm>
              <a:off x="614755" y="2561574"/>
              <a:ext cx="5022116" cy="1600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GB" sz="1400" dirty="0">
                  <a:latin typeface="Century Gothic" panose="020B0502020202020204" pitchFamily="34" charset="0"/>
                </a:rPr>
                <a:t>Large user base</a:t>
              </a:r>
              <a:endParaRPr lang="en-US" sz="14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altLang="en-US" sz="14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Accessibility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altLang="en-US" sz="14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Ease of use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altLang="en-US" sz="14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Integration with other tools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altLang="en-US" sz="14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Up-to-date data infrastructure</a:t>
              </a:r>
              <a:endParaRPr lang="en-US" altLang="en-US" sz="1400" dirty="0">
                <a:latin typeface="Century Gothic" panose="020B0502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n-GB" sz="1400" dirty="0">
                <a:latin typeface="Century Gothic" panose="020B0502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tr-TR" sz="1400" dirty="0">
                <a:latin typeface="Century Gothic" panose="020B0502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98A684-357F-C5D2-A816-AFB0D913252E}"/>
                </a:ext>
              </a:extLst>
            </p:cNvPr>
            <p:cNvSpPr txBox="1"/>
            <p:nvPr/>
          </p:nvSpPr>
          <p:spPr>
            <a:xfrm>
              <a:off x="540967" y="2209720"/>
              <a:ext cx="240021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r-TR" sz="1200" b="1" i="0" u="sng" dirty="0" err="1">
                  <a:solidFill>
                    <a:srgbClr val="374151"/>
                  </a:solidFill>
                  <a:effectLst/>
                  <a:latin typeface="Century Gothic" panose="020B0502020202020204" pitchFamily="34" charset="0"/>
                </a:rPr>
                <a:t>Benefits</a:t>
              </a:r>
              <a:endParaRPr lang="tr-TR" sz="1200" b="1" i="0" u="sng" dirty="0">
                <a:solidFill>
                  <a:srgbClr val="374151"/>
                </a:solidFill>
                <a:effectLst/>
                <a:latin typeface="Century Gothic" panose="020B0502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499AFA0-9D51-839B-C91F-644CB761F6AF}"/>
              </a:ext>
            </a:extLst>
          </p:cNvPr>
          <p:cNvSpPr txBox="1"/>
          <p:nvPr/>
        </p:nvSpPr>
        <p:spPr>
          <a:xfrm>
            <a:off x="602332" y="4173498"/>
            <a:ext cx="41766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200" dirty="0">
                <a:latin typeface="Century Gothic" panose="020B0502020202020204" pitchFamily="34" charset="0"/>
              </a:rPr>
              <a:t>Climate Impact Mapping Tool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43149A-0923-280A-D41B-1F41161A0446}"/>
              </a:ext>
            </a:extLst>
          </p:cNvPr>
          <p:cNvSpPr txBox="1"/>
          <p:nvPr/>
        </p:nvSpPr>
        <p:spPr>
          <a:xfrm>
            <a:off x="577861" y="3897422"/>
            <a:ext cx="27730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b="1" i="0" u="sng" dirty="0" err="1">
                <a:solidFill>
                  <a:srgbClr val="374151"/>
                </a:solidFill>
                <a:effectLst/>
                <a:latin typeface="Century Gothic" panose="020B0502020202020204" pitchFamily="34" charset="0"/>
              </a:rPr>
              <a:t>Planned</a:t>
            </a:r>
            <a:r>
              <a:rPr lang="tr-TR" sz="1200" b="1" i="0" u="sng" dirty="0">
                <a:solidFill>
                  <a:srgbClr val="374151"/>
                </a:solidFill>
                <a:effectLst/>
                <a:latin typeface="Century Gothic" panose="020B0502020202020204" pitchFamily="34" charset="0"/>
              </a:rPr>
              <a:t> Tools</a:t>
            </a:r>
          </a:p>
        </p:txBody>
      </p:sp>
      <p:pic>
        <p:nvPicPr>
          <p:cNvPr id="27" name="Picture 26" descr="A screenshot of a map&#10;&#10;Description automatically generated">
            <a:extLst>
              <a:ext uri="{FF2B5EF4-FFF2-40B4-BE49-F238E27FC236}">
                <a16:creationId xmlns:a16="http://schemas.microsoft.com/office/drawing/2014/main" id="{B18EF7A6-DCDF-1BD8-C1F4-89CEAB2EA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t="14271" r="9248" b="21872"/>
          <a:stretch/>
        </p:blipFill>
        <p:spPr>
          <a:xfrm>
            <a:off x="4817085" y="2433581"/>
            <a:ext cx="6772583" cy="301602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849B8B0-C093-747A-FEC3-13904014DF7A}"/>
              </a:ext>
            </a:extLst>
          </p:cNvPr>
          <p:cNvSpPr txBox="1"/>
          <p:nvPr/>
        </p:nvSpPr>
        <p:spPr>
          <a:xfrm>
            <a:off x="602332" y="4412261"/>
            <a:ext cx="41766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200" dirty="0">
                <a:latin typeface="Century Gothic" panose="020B0502020202020204" pitchFamily="34" charset="0"/>
              </a:rPr>
              <a:t>Climate Impact Assessment Tool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9943F5-AC82-66C1-143C-847BF5636184}"/>
              </a:ext>
            </a:extLst>
          </p:cNvPr>
          <p:cNvSpPr txBox="1"/>
          <p:nvPr/>
        </p:nvSpPr>
        <p:spPr>
          <a:xfrm>
            <a:off x="602332" y="4651024"/>
            <a:ext cx="41766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200" dirty="0">
                <a:latin typeface="Century Gothic" panose="020B0502020202020204" pitchFamily="34" charset="0"/>
              </a:rPr>
              <a:t>GHG Emissions </a:t>
            </a:r>
            <a:r>
              <a:rPr lang="en-US" sz="1200" dirty="0" err="1">
                <a:latin typeface="Century Gothic" panose="020B0502020202020204" pitchFamily="34" charset="0"/>
              </a:rPr>
              <a:t>Modellin</a:t>
            </a:r>
            <a:r>
              <a:rPr lang="en-US" sz="1200" dirty="0">
                <a:latin typeface="Century Gothic" panose="020B0502020202020204" pitchFamily="34" charset="0"/>
              </a:rPr>
              <a:t> Tool for Municipalities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CF30D4-6B54-8BF1-3ED8-24C2CCEA9AAC}"/>
              </a:ext>
            </a:extLst>
          </p:cNvPr>
          <p:cNvSpPr txBox="1"/>
          <p:nvPr/>
        </p:nvSpPr>
        <p:spPr>
          <a:xfrm>
            <a:off x="602332" y="4982119"/>
            <a:ext cx="41766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200" dirty="0">
                <a:latin typeface="Century Gothic" panose="020B0502020202020204" pitchFamily="34" charset="0"/>
              </a:rPr>
              <a:t>Nature-based Solutions Tool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EE02B8-304A-DF85-EDA5-5A8974AD1EDB}"/>
              </a:ext>
            </a:extLst>
          </p:cNvPr>
          <p:cNvSpPr txBox="1"/>
          <p:nvPr/>
        </p:nvSpPr>
        <p:spPr>
          <a:xfrm>
            <a:off x="602332" y="5313215"/>
            <a:ext cx="41766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200" dirty="0">
                <a:latin typeface="Century Gothic" panose="020B0502020202020204" pitchFamily="34" charset="0"/>
              </a:rPr>
              <a:t>Cost-Effective Climate Actions Tool for Cities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DCFFAAC-0CCD-4ABF-BD76-60023538A3AF}"/>
              </a:ext>
            </a:extLst>
          </p:cNvPr>
          <p:cNvGrpSpPr/>
          <p:nvPr/>
        </p:nvGrpSpPr>
        <p:grpSpPr>
          <a:xfrm>
            <a:off x="418709" y="1663001"/>
            <a:ext cx="6446444" cy="340893"/>
            <a:chOff x="1028701" y="876574"/>
            <a:chExt cx="7216399" cy="511347"/>
          </a:xfrm>
        </p:grpSpPr>
        <p:sp>
          <p:nvSpPr>
            <p:cNvPr id="36" name="AutoShape 7">
              <a:extLst>
                <a:ext uri="{FF2B5EF4-FFF2-40B4-BE49-F238E27FC236}">
                  <a16:creationId xmlns:a16="http://schemas.microsoft.com/office/drawing/2014/main" id="{96CC0653-485B-0917-67CB-A89F6AF50E4B}"/>
                </a:ext>
              </a:extLst>
            </p:cNvPr>
            <p:cNvSpPr/>
            <p:nvPr/>
          </p:nvSpPr>
          <p:spPr>
            <a:xfrm rot="16200000">
              <a:off x="841858" y="1063417"/>
              <a:ext cx="511347" cy="13766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>
              <a:noAutofit/>
            </a:bodyPr>
            <a:lstStyle/>
            <a:p>
              <a:endParaRPr lang="en-US" sz="800">
                <a:latin typeface="Century Gothic" panose="020B0502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E44AE3A-85F3-56A1-ADBF-0164F4A2D1C8}"/>
                </a:ext>
              </a:extLst>
            </p:cNvPr>
            <p:cNvSpPr txBox="1"/>
            <p:nvPr/>
          </p:nvSpPr>
          <p:spPr>
            <a:xfrm>
              <a:off x="1295399" y="924255"/>
              <a:ext cx="6949701" cy="415985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>
              <a:defPPr>
                <a:defRPr lang="en-US"/>
              </a:defPPr>
              <a:lvl1pPr>
                <a:defRPr b="1">
                  <a:solidFill>
                    <a:srgbClr val="545454"/>
                  </a:solidFill>
                  <a:latin typeface="Century Gothic" panose="020B0502020202020204" pitchFamily="34" charset="0"/>
                </a:defRPr>
              </a:lvl1pPr>
            </a:lstStyle>
            <a:p>
              <a:pPr rtl="0"/>
              <a:r>
                <a:rPr lang="en" sz="1802" dirty="0"/>
                <a:t>Interactive Decision Support Tools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659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green gradient">
            <a:extLst>
              <a:ext uri="{FF2B5EF4-FFF2-40B4-BE49-F238E27FC236}">
                <a16:creationId xmlns:a16="http://schemas.microsoft.com/office/drawing/2014/main" id="{6FAF1348-3512-963D-16D4-8319CBBF0F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" y="1343671"/>
            <a:ext cx="12192000" cy="482718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0023F6FE-95CC-5DA9-7900-D330D77A2C2B}"/>
              </a:ext>
            </a:extLst>
          </p:cNvPr>
          <p:cNvSpPr txBox="1">
            <a:spLocks/>
          </p:cNvSpPr>
          <p:nvPr/>
        </p:nvSpPr>
        <p:spPr>
          <a:xfrm>
            <a:off x="1218106" y="4220180"/>
            <a:ext cx="9564130" cy="682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tr-TR" sz="200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2CAF5180-095B-9D2B-9BD3-1E4A69B2DC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8"/>
          <a:stretch/>
        </p:blipFill>
        <p:spPr>
          <a:xfrm rot="17990456">
            <a:off x="1116504" y="643389"/>
            <a:ext cx="3749575" cy="6901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D6879A-1538-69A0-85EF-800B85EB24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4308" y="4220181"/>
            <a:ext cx="2407818" cy="169398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8CEB06A-0BF2-309D-B6C4-53A84F36C7BC}"/>
              </a:ext>
            </a:extLst>
          </p:cNvPr>
          <p:cNvGrpSpPr/>
          <p:nvPr/>
        </p:nvGrpSpPr>
        <p:grpSpPr>
          <a:xfrm>
            <a:off x="294163" y="2511893"/>
            <a:ext cx="8959305" cy="1539097"/>
            <a:chOff x="287018" y="2511893"/>
            <a:chExt cx="8959305" cy="1539097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06CAF867-672C-2293-9044-C498059A781C}"/>
                </a:ext>
              </a:extLst>
            </p:cNvPr>
            <p:cNvSpPr txBox="1">
              <a:spLocks/>
            </p:cNvSpPr>
            <p:nvPr/>
          </p:nvSpPr>
          <p:spPr>
            <a:xfrm>
              <a:off x="287018" y="2511893"/>
              <a:ext cx="8959305" cy="106975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tr-TR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EU PARTNERSHIP FOR </a:t>
              </a:r>
            </a:p>
            <a:p>
              <a:pPr algn="l"/>
              <a:r>
                <a:rPr lang="tr-TR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LOCAL CLIMATE ACTION IN TÜRKİYE PROJECT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EB2EA0-19FF-0695-41FA-040A42040464}"/>
                </a:ext>
              </a:extLst>
            </p:cNvPr>
            <p:cNvSpPr txBox="1"/>
            <p:nvPr/>
          </p:nvSpPr>
          <p:spPr>
            <a:xfrm>
              <a:off x="301834" y="3712436"/>
              <a:ext cx="660861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6 February 2026</a:t>
              </a:r>
              <a:endParaRPr 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22A302E-D9E9-13EA-5737-2D995BC8D5C0}"/>
                </a:ext>
              </a:extLst>
            </p:cNvPr>
            <p:cNvCxnSpPr>
              <a:cxnSpLocks/>
            </p:cNvCxnSpPr>
            <p:nvPr/>
          </p:nvCxnSpPr>
          <p:spPr>
            <a:xfrm>
              <a:off x="384233" y="3633604"/>
              <a:ext cx="8687031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3157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FDA2AD1-60FF-CCD3-1E0F-A0A362C6C677}"/>
              </a:ext>
            </a:extLst>
          </p:cNvPr>
          <p:cNvSpPr/>
          <p:nvPr/>
        </p:nvSpPr>
        <p:spPr>
          <a:xfrm>
            <a:off x="88" y="1"/>
            <a:ext cx="12224218" cy="1552804"/>
          </a:xfrm>
          <a:prstGeom prst="rect">
            <a:avLst/>
          </a:prstGeom>
          <a:gradFill flip="none" rotWithShape="1">
            <a:gsLst>
              <a:gs pos="0">
                <a:srgbClr val="0A0A0A"/>
              </a:gs>
              <a:gs pos="50000">
                <a:srgbClr val="0A0A0A"/>
              </a:gs>
              <a:gs pos="100000">
                <a:srgbClr val="0A0A0A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23BE39-45A2-5432-940F-24E44A5E1F81}"/>
              </a:ext>
            </a:extLst>
          </p:cNvPr>
          <p:cNvSpPr/>
          <p:nvPr/>
        </p:nvSpPr>
        <p:spPr>
          <a:xfrm rot="10800000">
            <a:off x="88" y="5313134"/>
            <a:ext cx="12224218" cy="1552804"/>
          </a:xfrm>
          <a:prstGeom prst="rect">
            <a:avLst/>
          </a:prstGeom>
          <a:gradFill flip="none" rotWithShape="1">
            <a:gsLst>
              <a:gs pos="0">
                <a:srgbClr val="C2C2C2"/>
              </a:gs>
              <a:gs pos="50000">
                <a:srgbClr val="C2C2C2"/>
              </a:gs>
              <a:gs pos="100000">
                <a:srgbClr val="C2C2C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1"/>
          </a:p>
        </p:txBody>
      </p:sp>
      <p:pic>
        <p:nvPicPr>
          <p:cNvPr id="11" name="Projection Model.Scenarios">
            <a:hlinkClick r:id="" action="ppaction://media"/>
            <a:extLst>
              <a:ext uri="{FF2B5EF4-FFF2-40B4-BE49-F238E27FC236}">
                <a16:creationId xmlns:a16="http://schemas.microsoft.com/office/drawing/2014/main" id="{1AC02BFF-0A7D-CEDB-75FD-880D1E1883D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243"/>
                </p14:media>
              </p:ext>
            </p:extLst>
          </p:nvPr>
        </p:nvPicPr>
        <p:blipFill rotWithShape="1">
          <a:blip r:embed="rId5"/>
          <a:srcRect t="23146" b="17853"/>
          <a:stretch/>
        </p:blipFill>
        <p:spPr>
          <a:xfrm>
            <a:off x="88" y="1552805"/>
            <a:ext cx="12224218" cy="405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9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32F28C-147D-77D9-2A09-B80182D93C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" y="1532285"/>
            <a:ext cx="12206111" cy="409795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7A7C32-8609-AA35-BFA2-2F72EF762F15}"/>
              </a:ext>
            </a:extLst>
          </p:cNvPr>
          <p:cNvGrpSpPr/>
          <p:nvPr/>
        </p:nvGrpSpPr>
        <p:grpSpPr>
          <a:xfrm>
            <a:off x="2617748" y="2674326"/>
            <a:ext cx="7571858" cy="539103"/>
            <a:chOff x="2614634" y="2535042"/>
            <a:chExt cx="7563104" cy="53848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6938978-F454-5A68-00C3-EB648A809B97}"/>
                </a:ext>
              </a:extLst>
            </p:cNvPr>
            <p:cNvSpPr/>
            <p:nvPr/>
          </p:nvSpPr>
          <p:spPr>
            <a:xfrm>
              <a:off x="2614634" y="2535042"/>
              <a:ext cx="955040" cy="538480"/>
            </a:xfrm>
            <a:prstGeom prst="rect">
              <a:avLst/>
            </a:prstGeom>
            <a:noFill/>
            <a:ln w="28575">
              <a:solidFill>
                <a:srgbClr val="8CBCD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1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2461559-F489-D702-BB56-8500DE4CBBEB}"/>
                </a:ext>
              </a:extLst>
            </p:cNvPr>
            <p:cNvSpPr/>
            <p:nvPr/>
          </p:nvSpPr>
          <p:spPr>
            <a:xfrm>
              <a:off x="9222698" y="2535042"/>
              <a:ext cx="955040" cy="538480"/>
            </a:xfrm>
            <a:prstGeom prst="rect">
              <a:avLst/>
            </a:prstGeom>
            <a:noFill/>
            <a:ln w="28575">
              <a:solidFill>
                <a:srgbClr val="8CBCD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1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A8DF1B8-C5A7-0185-13EF-861F5B21BD87}"/>
              </a:ext>
            </a:extLst>
          </p:cNvPr>
          <p:cNvSpPr/>
          <p:nvPr/>
        </p:nvSpPr>
        <p:spPr>
          <a:xfrm>
            <a:off x="-18018" y="-10259"/>
            <a:ext cx="12224218" cy="1552804"/>
          </a:xfrm>
          <a:prstGeom prst="rect">
            <a:avLst/>
          </a:prstGeom>
          <a:gradFill flip="none" rotWithShape="1">
            <a:gsLst>
              <a:gs pos="0">
                <a:srgbClr val="0A0A0A"/>
              </a:gs>
              <a:gs pos="50000">
                <a:srgbClr val="0A0A0A"/>
              </a:gs>
              <a:gs pos="100000">
                <a:srgbClr val="0A0A0A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FB418C-8A85-B32F-3117-5333AF823EDE}"/>
              </a:ext>
            </a:extLst>
          </p:cNvPr>
          <p:cNvSpPr/>
          <p:nvPr/>
        </p:nvSpPr>
        <p:spPr>
          <a:xfrm rot="10800000">
            <a:off x="-8965" y="5630764"/>
            <a:ext cx="12224218" cy="1552804"/>
          </a:xfrm>
          <a:prstGeom prst="rect">
            <a:avLst/>
          </a:prstGeom>
          <a:gradFill flip="none" rotWithShape="1">
            <a:gsLst>
              <a:gs pos="0">
                <a:srgbClr val="C2C2C2"/>
              </a:gs>
              <a:gs pos="50000">
                <a:srgbClr val="C2C2C2"/>
              </a:gs>
              <a:gs pos="100000">
                <a:srgbClr val="C2C2C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1"/>
          </a:p>
        </p:txBody>
      </p:sp>
    </p:spTree>
    <p:extLst>
      <p:ext uri="{BB962C8B-B14F-4D97-AF65-F5344CB8AC3E}">
        <p14:creationId xmlns:p14="http://schemas.microsoft.com/office/powerpoint/2010/main" val="310921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6905E67-6C50-D432-AFDA-A253AA095A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" y="0"/>
            <a:ext cx="12206111" cy="6865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1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6DB80F2-3CF0-4069-02E4-70BFAB3BA5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421" y="4746442"/>
            <a:ext cx="3305035" cy="204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377198-3084-27D7-8651-3840888302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619" y="4772490"/>
            <a:ext cx="3344429" cy="206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A9ADFE-ADCB-12D5-EC27-9F5B27CEED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834" y="2596030"/>
            <a:ext cx="3249825" cy="200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Resim 3">
            <a:extLst>
              <a:ext uri="{FF2B5EF4-FFF2-40B4-BE49-F238E27FC236}">
                <a16:creationId xmlns:a16="http://schemas.microsoft.com/office/drawing/2014/main" id="{0780F064-89B6-5BCF-A5BA-20AD0D6D75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4" y="2626018"/>
            <a:ext cx="3194477" cy="1969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2395F6-255C-C716-3A98-9BF9E630D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208" y="2626018"/>
            <a:ext cx="3226899" cy="199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collage of different colored maps&#10;&#10;Description automatically generated">
            <a:extLst>
              <a:ext uri="{FF2B5EF4-FFF2-40B4-BE49-F238E27FC236}">
                <a16:creationId xmlns:a16="http://schemas.microsoft.com/office/drawing/2014/main" id="{AC5C2BC7-BDA1-A774-94F7-346A0CB9D3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591" y="118542"/>
            <a:ext cx="3777243" cy="23287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1D6C3F-EEEA-264F-50F2-7F1CC853A2D4}"/>
              </a:ext>
            </a:extLst>
          </p:cNvPr>
          <p:cNvSpPr/>
          <p:nvPr/>
        </p:nvSpPr>
        <p:spPr>
          <a:xfrm>
            <a:off x="3372591" y="114179"/>
            <a:ext cx="3777243" cy="2323815"/>
          </a:xfrm>
          <a:prstGeom prst="rect">
            <a:avLst/>
          </a:prstGeom>
          <a:solidFill>
            <a:srgbClr val="ED695A">
              <a:alpha val="4808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2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Risk</a:t>
            </a:r>
            <a:endParaRPr lang="en-US" sz="1602" b="1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7A36C0-74C8-1567-5D2F-7605526A83CF}"/>
              </a:ext>
            </a:extLst>
          </p:cNvPr>
          <p:cNvSpPr/>
          <p:nvPr/>
        </p:nvSpPr>
        <p:spPr>
          <a:xfrm>
            <a:off x="143393" y="2651382"/>
            <a:ext cx="3203941" cy="1993736"/>
          </a:xfrm>
          <a:prstGeom prst="rect">
            <a:avLst/>
          </a:prstGeom>
          <a:solidFill>
            <a:srgbClr val="9CC8CB">
              <a:alpha val="4808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2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Hazard</a:t>
            </a:r>
            <a:endParaRPr lang="en-US" sz="1602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5A40F8-A805-676A-5EA7-B77245BAA7E5}"/>
              </a:ext>
            </a:extLst>
          </p:cNvPr>
          <p:cNvSpPr/>
          <p:nvPr/>
        </p:nvSpPr>
        <p:spPr>
          <a:xfrm>
            <a:off x="3670271" y="2669943"/>
            <a:ext cx="3203941" cy="1993736"/>
          </a:xfrm>
          <a:prstGeom prst="rect">
            <a:avLst/>
          </a:prstGeom>
          <a:solidFill>
            <a:srgbClr val="FFD275">
              <a:alpha val="4808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2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Exposure</a:t>
            </a:r>
            <a:endParaRPr lang="en-US" sz="1602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A1295F-8F6C-C65E-A045-2245EC429231}"/>
              </a:ext>
            </a:extLst>
          </p:cNvPr>
          <p:cNvSpPr/>
          <p:nvPr/>
        </p:nvSpPr>
        <p:spPr>
          <a:xfrm>
            <a:off x="7172775" y="2637775"/>
            <a:ext cx="3203941" cy="1982990"/>
          </a:xfrm>
          <a:prstGeom prst="rect">
            <a:avLst/>
          </a:prstGeom>
          <a:solidFill>
            <a:srgbClr val="7EBD89">
              <a:alpha val="4808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2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Vulnerability</a:t>
            </a:r>
            <a:endParaRPr lang="en-US" sz="1602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38D22A6-6C3E-77D0-CE1A-A6200D19F13B}"/>
              </a:ext>
            </a:extLst>
          </p:cNvPr>
          <p:cNvSpPr/>
          <p:nvPr/>
        </p:nvSpPr>
        <p:spPr>
          <a:xfrm>
            <a:off x="5489668" y="4793618"/>
            <a:ext cx="3313183" cy="2031953"/>
          </a:xfrm>
          <a:prstGeom prst="rect">
            <a:avLst/>
          </a:prstGeom>
          <a:solidFill>
            <a:srgbClr val="A4D0AB">
              <a:alpha val="4808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2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Sensitivity</a:t>
            </a:r>
            <a:endParaRPr lang="en-US" sz="1602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A733E20-996C-78C6-D451-CDEED367E10F}"/>
              </a:ext>
            </a:extLst>
          </p:cNvPr>
          <p:cNvSpPr/>
          <p:nvPr/>
        </p:nvSpPr>
        <p:spPr>
          <a:xfrm>
            <a:off x="8888671" y="4777802"/>
            <a:ext cx="3203941" cy="2031953"/>
          </a:xfrm>
          <a:prstGeom prst="rect">
            <a:avLst/>
          </a:prstGeom>
          <a:solidFill>
            <a:srgbClr val="A4D0AB">
              <a:alpha val="4808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2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Adaptive</a:t>
            </a:r>
            <a:r>
              <a:rPr lang="tr-TR" sz="1602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tr-TR" sz="1602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Capacity</a:t>
            </a:r>
            <a:endParaRPr lang="en-US" sz="1602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EC3F99-62F5-2679-ADD0-6996FA49A0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065" y="104626"/>
            <a:ext cx="3557507" cy="14488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D236BF-3E13-E82D-B6AC-98C3FB259E18}"/>
              </a:ext>
            </a:extLst>
          </p:cNvPr>
          <p:cNvSpPr txBox="1"/>
          <p:nvPr/>
        </p:nvSpPr>
        <p:spPr>
          <a:xfrm>
            <a:off x="113676" y="6588618"/>
            <a:ext cx="4323012" cy="277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Sektörel </a:t>
            </a:r>
            <a:r>
              <a:rPr lang="tr-TR" sz="1201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Etkilenebilirlik</a:t>
            </a:r>
            <a:r>
              <a:rPr lang="tr-TR" sz="120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ve Risk Analizi (İklime Uyum, 2022)</a:t>
            </a:r>
            <a:endParaRPr lang="en-US" sz="1201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D80579-03C3-99A0-E83D-BB7E704E0365}"/>
              </a:ext>
            </a:extLst>
          </p:cNvPr>
          <p:cNvCxnSpPr>
            <a:cxnSpLocks/>
          </p:cNvCxnSpPr>
          <p:nvPr/>
        </p:nvCxnSpPr>
        <p:spPr>
          <a:xfrm>
            <a:off x="5261214" y="2371754"/>
            <a:ext cx="0" cy="5494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9C2084-F760-B4E0-9906-6EA45C21397B}"/>
              </a:ext>
            </a:extLst>
          </p:cNvPr>
          <p:cNvCxnSpPr>
            <a:cxnSpLocks/>
          </p:cNvCxnSpPr>
          <p:nvPr/>
        </p:nvCxnSpPr>
        <p:spPr>
          <a:xfrm flipH="1">
            <a:off x="1715646" y="2510123"/>
            <a:ext cx="7091134" cy="60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5AC1B2-B623-5E95-AEE5-3316FD9E912D}"/>
              </a:ext>
            </a:extLst>
          </p:cNvPr>
          <p:cNvCxnSpPr>
            <a:cxnSpLocks/>
          </p:cNvCxnSpPr>
          <p:nvPr/>
        </p:nvCxnSpPr>
        <p:spPr>
          <a:xfrm>
            <a:off x="8196174" y="3542178"/>
            <a:ext cx="0" cy="889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69A032-D236-802C-8C5D-199615FD095A}"/>
              </a:ext>
            </a:extLst>
          </p:cNvPr>
          <p:cNvCxnSpPr>
            <a:cxnSpLocks/>
          </p:cNvCxnSpPr>
          <p:nvPr/>
        </p:nvCxnSpPr>
        <p:spPr>
          <a:xfrm>
            <a:off x="1715646" y="2520557"/>
            <a:ext cx="0" cy="4110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CB10F12-3E4A-3B68-FDFD-A5DBEE71FDC8}"/>
              </a:ext>
            </a:extLst>
          </p:cNvPr>
          <p:cNvCxnSpPr>
            <a:cxnSpLocks/>
          </p:cNvCxnSpPr>
          <p:nvPr/>
        </p:nvCxnSpPr>
        <p:spPr>
          <a:xfrm>
            <a:off x="8802851" y="2520557"/>
            <a:ext cx="0" cy="4110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3EBEA68-145A-B157-ED5B-CE6849E2747F}"/>
              </a:ext>
            </a:extLst>
          </p:cNvPr>
          <p:cNvCxnSpPr>
            <a:cxnSpLocks/>
          </p:cNvCxnSpPr>
          <p:nvPr/>
        </p:nvCxnSpPr>
        <p:spPr>
          <a:xfrm>
            <a:off x="7109819" y="4703528"/>
            <a:ext cx="0" cy="4110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0B18AA2-E615-2BDD-C1CE-13421D8A7192}"/>
              </a:ext>
            </a:extLst>
          </p:cNvPr>
          <p:cNvCxnSpPr>
            <a:cxnSpLocks/>
          </p:cNvCxnSpPr>
          <p:nvPr/>
        </p:nvCxnSpPr>
        <p:spPr>
          <a:xfrm>
            <a:off x="10505601" y="4689223"/>
            <a:ext cx="0" cy="4110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740FA04-27B4-C43B-1FC3-6401BEDD96AF}"/>
              </a:ext>
            </a:extLst>
          </p:cNvPr>
          <p:cNvCxnSpPr>
            <a:cxnSpLocks/>
          </p:cNvCxnSpPr>
          <p:nvPr/>
        </p:nvCxnSpPr>
        <p:spPr>
          <a:xfrm flipH="1">
            <a:off x="7109819" y="4696014"/>
            <a:ext cx="3395782" cy="65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4AFDE80-9323-C47A-F218-56CB97B45108}"/>
              </a:ext>
            </a:extLst>
          </p:cNvPr>
          <p:cNvCxnSpPr>
            <a:cxnSpLocks/>
          </p:cNvCxnSpPr>
          <p:nvPr/>
        </p:nvCxnSpPr>
        <p:spPr>
          <a:xfrm>
            <a:off x="8817358" y="4500470"/>
            <a:ext cx="0" cy="2459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95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14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919564-7793-0206-EB7E-F8F3358D6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78" y="2290249"/>
            <a:ext cx="9140360" cy="2950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85CDFB-4077-5703-F16F-C417B24FA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691" y="1416215"/>
            <a:ext cx="6964367" cy="52301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4AFBF7-2E0F-2CB0-56B8-93BE1BBAA709}"/>
              </a:ext>
            </a:extLst>
          </p:cNvPr>
          <p:cNvGrpSpPr/>
          <p:nvPr/>
        </p:nvGrpSpPr>
        <p:grpSpPr>
          <a:xfrm>
            <a:off x="0" y="808752"/>
            <a:ext cx="6446444" cy="340893"/>
            <a:chOff x="1028701" y="876574"/>
            <a:chExt cx="7216399" cy="511347"/>
          </a:xfrm>
        </p:grpSpPr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id="{DEB037D0-7897-3B11-A35F-15368E985F12}"/>
                </a:ext>
              </a:extLst>
            </p:cNvPr>
            <p:cNvSpPr/>
            <p:nvPr/>
          </p:nvSpPr>
          <p:spPr>
            <a:xfrm rot="16200000">
              <a:off x="841858" y="1063417"/>
              <a:ext cx="511347" cy="13766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>
              <a:noAutofit/>
            </a:bodyPr>
            <a:lstStyle/>
            <a:p>
              <a:endParaRPr lang="en-US" sz="8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24DBEF-AAD0-BA2D-26E2-F2F3AB6C205B}"/>
                </a:ext>
              </a:extLst>
            </p:cNvPr>
            <p:cNvSpPr txBox="1"/>
            <p:nvPr/>
          </p:nvSpPr>
          <p:spPr>
            <a:xfrm>
              <a:off x="1295399" y="924255"/>
              <a:ext cx="6949701" cy="415985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>
              <a:defPPr>
                <a:defRPr lang="en-US"/>
              </a:defPPr>
              <a:lvl1pPr>
                <a:defRPr b="1">
                  <a:solidFill>
                    <a:srgbClr val="545454"/>
                  </a:solidFill>
                  <a:latin typeface="Century Gothic" panose="020B0502020202020204" pitchFamily="34" charset="0"/>
                </a:defRPr>
              </a:lvl1pPr>
            </a:lstStyle>
            <a:p>
              <a:pPr rtl="0"/>
              <a:r>
                <a:rPr lang="en" sz="1802" dirty="0">
                  <a:latin typeface="Century Gothic"/>
                </a:rPr>
                <a:t>Impact Chain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385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383F8C-28F4-9023-9089-A9EE7A2568BB}"/>
              </a:ext>
            </a:extLst>
          </p:cNvPr>
          <p:cNvSpPr txBox="1"/>
          <p:nvPr/>
        </p:nvSpPr>
        <p:spPr>
          <a:xfrm>
            <a:off x="89" y="1173503"/>
            <a:ext cx="12206111" cy="36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x-none" sz="1802" b="1" dirty="0">
              <a:solidFill>
                <a:srgbClr val="44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95443DE-5B1F-411F-B860-76988BFF81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469" y="1358382"/>
            <a:ext cx="8155035" cy="5027735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A72E3-C8D5-D246-A6FF-095CFFC2551B}" type="slidenum">
              <a:rPr lang="tr-TR" smtClean="0"/>
              <a:t>6</a:t>
            </a:fld>
            <a:endParaRPr lang="tr-TR"/>
          </a:p>
        </p:txBody>
      </p:sp>
      <p:pic>
        <p:nvPicPr>
          <p:cNvPr id="5" name="Resim 3">
            <a:extLst>
              <a:ext uri="{FF2B5EF4-FFF2-40B4-BE49-F238E27FC236}">
                <a16:creationId xmlns:a16="http://schemas.microsoft.com/office/drawing/2014/main" id="{8F1D98C9-6683-DC22-9004-8643B08A7E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666" y="1343707"/>
            <a:ext cx="8202640" cy="505708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561B1A9-F4A8-92FA-A64B-897BC455FD0F}"/>
              </a:ext>
            </a:extLst>
          </p:cNvPr>
          <p:cNvGrpSpPr/>
          <p:nvPr/>
        </p:nvGrpSpPr>
        <p:grpSpPr>
          <a:xfrm>
            <a:off x="0" y="808752"/>
            <a:ext cx="6446444" cy="340893"/>
            <a:chOff x="1028701" y="876574"/>
            <a:chExt cx="7216399" cy="511347"/>
          </a:xfrm>
        </p:grpSpPr>
        <p:sp>
          <p:nvSpPr>
            <p:cNvPr id="7" name="AutoShape 7">
              <a:extLst>
                <a:ext uri="{FF2B5EF4-FFF2-40B4-BE49-F238E27FC236}">
                  <a16:creationId xmlns:a16="http://schemas.microsoft.com/office/drawing/2014/main" id="{42092AC5-92ED-F616-2B17-7E16242173C0}"/>
                </a:ext>
              </a:extLst>
            </p:cNvPr>
            <p:cNvSpPr/>
            <p:nvPr/>
          </p:nvSpPr>
          <p:spPr>
            <a:xfrm rot="16200000">
              <a:off x="841858" y="1063417"/>
              <a:ext cx="511347" cy="13766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>
              <a:noAutofit/>
            </a:bodyPr>
            <a:lstStyle/>
            <a:p>
              <a:endParaRPr lang="en-US" sz="8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F3D651-A48B-542C-A1BF-4C823AFAD3A2}"/>
                </a:ext>
              </a:extLst>
            </p:cNvPr>
            <p:cNvSpPr txBox="1"/>
            <p:nvPr/>
          </p:nvSpPr>
          <p:spPr>
            <a:xfrm>
              <a:off x="1295399" y="924255"/>
              <a:ext cx="6949701" cy="415985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>
              <a:defPPr>
                <a:defRPr lang="en-US"/>
              </a:defPPr>
              <a:lvl1pPr>
                <a:defRPr b="1">
                  <a:solidFill>
                    <a:srgbClr val="545454"/>
                  </a:solidFill>
                  <a:latin typeface="Century Gothic" panose="020B0502020202020204" pitchFamily="34" charset="0"/>
                </a:defRPr>
              </a:lvl1pPr>
            </a:lstStyle>
            <a:p>
              <a:pPr rtl="0"/>
              <a:r>
                <a:rPr lang="en" sz="1802" dirty="0">
                  <a:latin typeface="Century Gothic"/>
                </a:rPr>
                <a:t>Risk Analysis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542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F1841-4EAE-0738-F614-FFB031A81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34F335-5DD8-46B8-4D7F-F41F4088E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928" y="1727192"/>
            <a:ext cx="8844361" cy="4169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187C8A-4A10-1176-9121-31C05C787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928" y="1727191"/>
            <a:ext cx="8844360" cy="368601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815516F-056B-C0FB-E47E-1053035FC07D}"/>
              </a:ext>
            </a:extLst>
          </p:cNvPr>
          <p:cNvGrpSpPr/>
          <p:nvPr/>
        </p:nvGrpSpPr>
        <p:grpSpPr>
          <a:xfrm>
            <a:off x="189186" y="1174898"/>
            <a:ext cx="6446444" cy="340893"/>
            <a:chOff x="1028701" y="876574"/>
            <a:chExt cx="7216399" cy="511347"/>
          </a:xfrm>
        </p:grpSpPr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5B17FE2A-32BD-42BE-03D0-ABEB3077656B}"/>
                </a:ext>
              </a:extLst>
            </p:cNvPr>
            <p:cNvSpPr/>
            <p:nvPr/>
          </p:nvSpPr>
          <p:spPr>
            <a:xfrm rot="16200000">
              <a:off x="841858" y="1063417"/>
              <a:ext cx="511347" cy="13766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>
              <a:noAutofit/>
            </a:bodyPr>
            <a:lstStyle/>
            <a:p>
              <a:endParaRPr lang="en-US" sz="8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506F67-9529-7336-0CCD-CA32FF87C112}"/>
                </a:ext>
              </a:extLst>
            </p:cNvPr>
            <p:cNvSpPr txBox="1"/>
            <p:nvPr/>
          </p:nvSpPr>
          <p:spPr>
            <a:xfrm>
              <a:off x="1295399" y="924255"/>
              <a:ext cx="6949701" cy="415985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>
              <a:defPPr>
                <a:defRPr lang="en-US"/>
              </a:defPPr>
              <a:lvl1pPr>
                <a:defRPr b="1">
                  <a:solidFill>
                    <a:srgbClr val="545454"/>
                  </a:solidFill>
                  <a:latin typeface="Century Gothic" panose="020B0502020202020204" pitchFamily="34" charset="0"/>
                </a:defRPr>
              </a:lvl1pPr>
            </a:lstStyle>
            <a:p>
              <a:pPr rtl="0"/>
              <a:r>
                <a:rPr lang="en" sz="1802" dirty="0">
                  <a:latin typeface="Century Gothic"/>
                </a:rPr>
                <a:t>Tourism Sector Adaptation Actions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9CB1C8C-AAFB-CED4-E5AB-25FA79AC4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53353"/>
            <a:ext cx="3208977" cy="3233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ABB6D0-168D-608D-9C06-03EC8D35E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5187"/>
            <a:ext cx="3111062" cy="43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4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Oval 110">
            <a:extLst>
              <a:ext uri="{FF2B5EF4-FFF2-40B4-BE49-F238E27FC236}">
                <a16:creationId xmlns:a16="http://schemas.microsoft.com/office/drawing/2014/main" id="{AFBB873A-CE88-0B19-51EE-BC34C4C179DF}"/>
              </a:ext>
            </a:extLst>
          </p:cNvPr>
          <p:cNvSpPr/>
          <p:nvPr/>
        </p:nvSpPr>
        <p:spPr>
          <a:xfrm>
            <a:off x="4669598" y="2194609"/>
            <a:ext cx="2842290" cy="2842290"/>
          </a:xfrm>
          <a:prstGeom prst="ellipse">
            <a:avLst/>
          </a:prstGeom>
          <a:noFill/>
          <a:ln w="19050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20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979C14-2D56-2872-E357-3741D1375F5A}"/>
              </a:ext>
            </a:extLst>
          </p:cNvPr>
          <p:cNvSpPr/>
          <p:nvPr/>
        </p:nvSpPr>
        <p:spPr>
          <a:xfrm>
            <a:off x="1429390" y="1466316"/>
            <a:ext cx="1611290" cy="1611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8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EC021D-2584-A928-094F-2E673802B37B}"/>
              </a:ext>
            </a:extLst>
          </p:cNvPr>
          <p:cNvGrpSpPr/>
          <p:nvPr/>
        </p:nvGrpSpPr>
        <p:grpSpPr>
          <a:xfrm>
            <a:off x="4053895" y="2271960"/>
            <a:ext cx="4029932" cy="2686623"/>
            <a:chOff x="-400389" y="2178886"/>
            <a:chExt cx="3973300" cy="2648867"/>
          </a:xfrm>
        </p:grpSpPr>
        <p:graphicFrame>
          <p:nvGraphicFramePr>
            <p:cNvPr id="18" name="Chart 17">
              <a:extLst>
                <a:ext uri="{FF2B5EF4-FFF2-40B4-BE49-F238E27FC236}">
                  <a16:creationId xmlns:a16="http://schemas.microsoft.com/office/drawing/2014/main" id="{74E55DE9-596B-9075-10CD-1E916FE5FAE7}"/>
                </a:ext>
              </a:extLst>
            </p:cNvPr>
            <p:cNvGraphicFramePr/>
            <p:nvPr/>
          </p:nvGraphicFramePr>
          <p:xfrm>
            <a:off x="-400389" y="2178886"/>
            <a:ext cx="3973300" cy="26488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7" name="Picture 23">
              <a:extLst>
                <a:ext uri="{FF2B5EF4-FFF2-40B4-BE49-F238E27FC236}">
                  <a16:creationId xmlns:a16="http://schemas.microsoft.com/office/drawing/2014/main" id="{9B52481C-BCA8-BA35-390C-E462D34AE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-4914" b="-2137"/>
            <a:stretch>
              <a:fillRect/>
            </a:stretch>
          </p:blipFill>
          <p:spPr>
            <a:xfrm>
              <a:off x="783049" y="2682193"/>
              <a:ext cx="1686895" cy="1642252"/>
            </a:xfrm>
            <a:prstGeom prst="rect">
              <a:avLst/>
            </a:prstGeom>
          </p:spPr>
        </p:pic>
        <p:sp>
          <p:nvSpPr>
            <p:cNvPr id="8" name="TextBox 48">
              <a:extLst>
                <a:ext uri="{FF2B5EF4-FFF2-40B4-BE49-F238E27FC236}">
                  <a16:creationId xmlns:a16="http://schemas.microsoft.com/office/drawing/2014/main" id="{07F404A0-7732-D47F-306F-E0FBF36DD55E}"/>
                </a:ext>
              </a:extLst>
            </p:cNvPr>
            <p:cNvSpPr txBox="1"/>
            <p:nvPr/>
          </p:nvSpPr>
          <p:spPr>
            <a:xfrm>
              <a:off x="917224" y="2860292"/>
              <a:ext cx="1339439" cy="1108181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ctr"/>
              <a:r>
                <a:rPr lang="en" sz="1400" b="1" spc="53">
                  <a:solidFill>
                    <a:srgbClr val="595959"/>
                  </a:solidFill>
                  <a:latin typeface="Century Gothic"/>
                </a:rPr>
                <a:t>EU PARTNERSHIP FOR LOCAL CLIMATE ACTION IN TÜRKIYE</a:t>
              </a:r>
              <a:endParaRPr lang="en-US" sz="1400" b="1" spc="5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895CAB7-64EF-CB20-3F19-DCB491321D04}"/>
              </a:ext>
            </a:extLst>
          </p:cNvPr>
          <p:cNvGrpSpPr/>
          <p:nvPr/>
        </p:nvGrpSpPr>
        <p:grpSpPr>
          <a:xfrm>
            <a:off x="6833516" y="2392233"/>
            <a:ext cx="4048508" cy="856121"/>
            <a:chOff x="7012639" y="1879110"/>
            <a:chExt cx="4715358" cy="1012804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698D9BC6-6F74-2D58-ED3C-5B6CB3BFE6C9}"/>
                </a:ext>
              </a:extLst>
            </p:cNvPr>
            <p:cNvGrpSpPr/>
            <p:nvPr/>
          </p:nvGrpSpPr>
          <p:grpSpPr>
            <a:xfrm>
              <a:off x="8402622" y="1879565"/>
              <a:ext cx="3325375" cy="1012349"/>
              <a:chOff x="8005640" y="1886307"/>
              <a:chExt cx="3325375" cy="1012349"/>
            </a:xfrm>
          </p:grpSpPr>
          <p:sp>
            <p:nvSpPr>
              <p:cNvPr id="36" name="TextBox 8">
                <a:extLst>
                  <a:ext uri="{FF2B5EF4-FFF2-40B4-BE49-F238E27FC236}">
                    <a16:creationId xmlns:a16="http://schemas.microsoft.com/office/drawing/2014/main" id="{E4FBAF8C-5AA4-3CE1-42E9-AABBE91679B2}"/>
                  </a:ext>
                </a:extLst>
              </p:cNvPr>
              <p:cNvSpPr txBox="1"/>
              <p:nvPr/>
            </p:nvSpPr>
            <p:spPr>
              <a:xfrm>
                <a:off x="8646661" y="2045600"/>
                <a:ext cx="2679732" cy="7617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2100"/>
                  </a:lnSpc>
                </a:pPr>
                <a:r>
                  <a:rPr lang="en" sz="1201" b="1">
                    <a:solidFill>
                      <a:srgbClr val="545454"/>
                    </a:solidFill>
                    <a:latin typeface="Century Gothic"/>
                  </a:rPr>
                  <a:t>Project Duration</a:t>
                </a:r>
              </a:p>
              <a:p>
                <a:pPr rtl="0"/>
                <a:r>
                  <a:rPr lang="en" sz="1201">
                    <a:solidFill>
                      <a:srgbClr val="545454"/>
                    </a:solidFill>
                    <a:latin typeface="Century Gothic"/>
                  </a:rPr>
                  <a:t>01 May 2023 – 01 May 2028 (60 months)</a:t>
                </a:r>
                <a:endParaRPr lang="en-US" sz="120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</a:endParaRP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90286265-C71F-1F4E-A7E4-6149ECE21980}"/>
                  </a:ext>
                </a:extLst>
              </p:cNvPr>
              <p:cNvSpPr/>
              <p:nvPr/>
            </p:nvSpPr>
            <p:spPr>
              <a:xfrm>
                <a:off x="8325701" y="1886307"/>
                <a:ext cx="3005314" cy="1012349"/>
              </a:xfrm>
              <a:prstGeom prst="roundRect">
                <a:avLst/>
              </a:prstGeom>
              <a:noFill/>
              <a:ln w="57150">
                <a:solidFill>
                  <a:srgbClr val="4486B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60A3653-021F-6955-206D-05A662CD7CF6}"/>
                  </a:ext>
                </a:extLst>
              </p:cNvPr>
              <p:cNvSpPr/>
              <p:nvPr/>
            </p:nvSpPr>
            <p:spPr>
              <a:xfrm>
                <a:off x="8043697" y="2122709"/>
                <a:ext cx="540957" cy="5409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  <p:pic>
            <p:nvPicPr>
              <p:cNvPr id="26" name="Graphic 25" descr="Monthly calendar with solid fill">
                <a:extLst>
                  <a:ext uri="{FF2B5EF4-FFF2-40B4-BE49-F238E27FC236}">
                    <a16:creationId xmlns:a16="http://schemas.microsoft.com/office/drawing/2014/main" id="{5F7FDE6B-7D14-D2B6-2FE4-ECAAB96418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005640" y="2083945"/>
                <a:ext cx="617073" cy="617073"/>
              </a:xfrm>
              <a:prstGeom prst="rect">
                <a:avLst/>
              </a:prstGeom>
            </p:spPr>
          </p:pic>
        </p:grp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013725E3-401C-D3BD-E92D-C64E83B4F86A}"/>
                </a:ext>
              </a:extLst>
            </p:cNvPr>
            <p:cNvSpPr/>
            <p:nvPr/>
          </p:nvSpPr>
          <p:spPr>
            <a:xfrm>
              <a:off x="7012639" y="1879110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201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EB28CA6-7E6B-CF82-FF68-31BFA309DE59}"/>
              </a:ext>
            </a:extLst>
          </p:cNvPr>
          <p:cNvGrpSpPr/>
          <p:nvPr/>
        </p:nvGrpSpPr>
        <p:grpSpPr>
          <a:xfrm>
            <a:off x="7357072" y="3862151"/>
            <a:ext cx="3441465" cy="1174749"/>
            <a:chOff x="7636428" y="3616003"/>
            <a:chExt cx="4100305" cy="1399645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2FBB6701-E071-4710-392E-06B52EC2FFFF}"/>
                </a:ext>
              </a:extLst>
            </p:cNvPr>
            <p:cNvGrpSpPr/>
            <p:nvPr/>
          </p:nvGrpSpPr>
          <p:grpSpPr>
            <a:xfrm>
              <a:off x="8460941" y="4003299"/>
              <a:ext cx="3275792" cy="1012349"/>
              <a:chOff x="7848061" y="3555193"/>
              <a:chExt cx="3275792" cy="1012349"/>
            </a:xfrm>
          </p:grpSpPr>
          <p:sp>
            <p:nvSpPr>
              <p:cNvPr id="39" name="TextBox 8">
                <a:extLst>
                  <a:ext uri="{FF2B5EF4-FFF2-40B4-BE49-F238E27FC236}">
                    <a16:creationId xmlns:a16="http://schemas.microsoft.com/office/drawing/2014/main" id="{21A50DC8-77D6-D207-6CB2-D874B52981EB}"/>
                  </a:ext>
                </a:extLst>
              </p:cNvPr>
              <p:cNvSpPr txBox="1"/>
              <p:nvPr/>
            </p:nvSpPr>
            <p:spPr>
              <a:xfrm>
                <a:off x="8389018" y="3704476"/>
                <a:ext cx="2591546" cy="602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2100"/>
                  </a:lnSpc>
                </a:pPr>
                <a:r>
                  <a:rPr lang="en" sz="1201" b="1">
                    <a:solidFill>
                      <a:srgbClr val="545454"/>
                    </a:solidFill>
                    <a:latin typeface="Century Gothic"/>
                  </a:rPr>
                  <a:t>Budget</a:t>
                </a:r>
              </a:p>
              <a:p>
                <a:pPr>
                  <a:lnSpc>
                    <a:spcPts val="2100"/>
                  </a:lnSpc>
                </a:pPr>
                <a:r>
                  <a:rPr lang="en" sz="1201">
                    <a:solidFill>
                      <a:srgbClr val="545454"/>
                    </a:solidFill>
                    <a:latin typeface="Century Gothic"/>
                  </a:rPr>
                  <a:t>EUR 7,500,000 (USD 7,986,750)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DC7E6DBA-B49C-427D-88A6-89933A762B23}"/>
                  </a:ext>
                </a:extLst>
              </p:cNvPr>
              <p:cNvSpPr/>
              <p:nvPr/>
            </p:nvSpPr>
            <p:spPr>
              <a:xfrm>
                <a:off x="8118540" y="3555193"/>
                <a:ext cx="3005313" cy="1012349"/>
              </a:xfrm>
              <a:prstGeom prst="roundRect">
                <a:avLst/>
              </a:prstGeom>
              <a:noFill/>
              <a:ln w="57150">
                <a:solidFill>
                  <a:srgbClr val="7BBCB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51A8D1A-DDB1-3316-380A-EAA1A6EC69C7}"/>
                  </a:ext>
                </a:extLst>
              </p:cNvPr>
              <p:cNvSpPr/>
              <p:nvPr/>
            </p:nvSpPr>
            <p:spPr>
              <a:xfrm>
                <a:off x="7848061" y="3790324"/>
                <a:ext cx="540957" cy="5409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  <p:pic>
            <p:nvPicPr>
              <p:cNvPr id="44" name="Graphic 43" descr="Euro with solid fill">
                <a:extLst>
                  <a:ext uri="{FF2B5EF4-FFF2-40B4-BE49-F238E27FC236}">
                    <a16:creationId xmlns:a16="http://schemas.microsoft.com/office/drawing/2014/main" id="{07D2019A-0C9E-7422-158F-B1AC8606A4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863585" y="3833497"/>
                <a:ext cx="454609" cy="454610"/>
              </a:xfrm>
              <a:prstGeom prst="rect">
                <a:avLst/>
              </a:prstGeom>
            </p:spPr>
          </p:pic>
        </p:grp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1558469-BE27-ECD0-5424-499419AD0564}"/>
                </a:ext>
              </a:extLst>
            </p:cNvPr>
            <p:cNvSpPr/>
            <p:nvPr/>
          </p:nvSpPr>
          <p:spPr>
            <a:xfrm>
              <a:off x="7636428" y="3616003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201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3CB16A4-1076-0A6A-3070-F9804B2489F5}"/>
              </a:ext>
            </a:extLst>
          </p:cNvPr>
          <p:cNvGrpSpPr/>
          <p:nvPr/>
        </p:nvGrpSpPr>
        <p:grpSpPr>
          <a:xfrm>
            <a:off x="4724931" y="4935581"/>
            <a:ext cx="2749437" cy="1371534"/>
            <a:chOff x="4500384" y="4894934"/>
            <a:chExt cx="3275794" cy="1634103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B7FD904C-C885-A464-5DA7-9F9C9A532235}"/>
                </a:ext>
              </a:extLst>
            </p:cNvPr>
            <p:cNvGrpSpPr/>
            <p:nvPr/>
          </p:nvGrpSpPr>
          <p:grpSpPr>
            <a:xfrm>
              <a:off x="4500384" y="5516688"/>
              <a:ext cx="3275794" cy="1012349"/>
              <a:chOff x="4730127" y="5340952"/>
              <a:chExt cx="3275794" cy="1012349"/>
            </a:xfrm>
          </p:grpSpPr>
          <p:sp>
            <p:nvSpPr>
              <p:cNvPr id="29" name="TextBox 8">
                <a:extLst>
                  <a:ext uri="{FF2B5EF4-FFF2-40B4-BE49-F238E27FC236}">
                    <a16:creationId xmlns:a16="http://schemas.microsoft.com/office/drawing/2014/main" id="{8338D44C-A309-C8FB-C4FD-A1EA225ACEB0}"/>
                  </a:ext>
                </a:extLst>
              </p:cNvPr>
              <p:cNvSpPr txBox="1"/>
              <p:nvPr/>
            </p:nvSpPr>
            <p:spPr>
              <a:xfrm>
                <a:off x="5271082" y="5454668"/>
                <a:ext cx="2595089" cy="63863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2100"/>
                  </a:lnSpc>
                </a:pPr>
                <a:r>
                  <a:rPr lang="en" sz="1201" b="1">
                    <a:solidFill>
                      <a:srgbClr val="545454"/>
                    </a:solidFill>
                    <a:latin typeface="Century Gothic"/>
                  </a:rPr>
                  <a:t>Objective</a:t>
                </a:r>
              </a:p>
              <a:p>
                <a:pPr rtl="0"/>
                <a:r>
                  <a:rPr lang="en" sz="1151">
                    <a:solidFill>
                      <a:srgbClr val="404040"/>
                    </a:solidFill>
                    <a:latin typeface="Century Gothic"/>
                  </a:rPr>
                  <a:t> Sustainable, low-carbon and climate-resilient development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5B462E07-D459-4819-2FED-FA79ECE98010}"/>
                  </a:ext>
                </a:extLst>
              </p:cNvPr>
              <p:cNvSpPr/>
              <p:nvPr/>
            </p:nvSpPr>
            <p:spPr>
              <a:xfrm>
                <a:off x="5000608" y="5340952"/>
                <a:ext cx="3005313" cy="1012349"/>
              </a:xfrm>
              <a:prstGeom prst="roundRect">
                <a:avLst/>
              </a:prstGeom>
              <a:noFill/>
              <a:ln w="57150">
                <a:solidFill>
                  <a:srgbClr val="7FCAB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25D5924-3B48-E2BC-A94D-122BFA365BEB}"/>
                  </a:ext>
                </a:extLst>
              </p:cNvPr>
              <p:cNvSpPr/>
              <p:nvPr/>
            </p:nvSpPr>
            <p:spPr>
              <a:xfrm>
                <a:off x="4730127" y="5578853"/>
                <a:ext cx="540957" cy="5409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  <p:pic>
            <p:nvPicPr>
              <p:cNvPr id="62" name="Graphic 61" descr="Target with solid fill">
                <a:extLst>
                  <a:ext uri="{FF2B5EF4-FFF2-40B4-BE49-F238E27FC236}">
                    <a16:creationId xmlns:a16="http://schemas.microsoft.com/office/drawing/2014/main" id="{D81AF701-EC0B-6BD3-DB20-8F4710F34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752119" y="5598641"/>
                <a:ext cx="496971" cy="496972"/>
              </a:xfrm>
              <a:prstGeom prst="rect">
                <a:avLst/>
              </a:prstGeom>
            </p:spPr>
          </p:pic>
        </p:grp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72AA4180-4CD6-76BF-4C4A-9C0E4454D6C7}"/>
                </a:ext>
              </a:extLst>
            </p:cNvPr>
            <p:cNvSpPr/>
            <p:nvPr/>
          </p:nvSpPr>
          <p:spPr>
            <a:xfrm>
              <a:off x="6028300" y="4894934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201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A5C95E4-8A44-DDBE-004A-FB760E72AFDC}"/>
              </a:ext>
            </a:extLst>
          </p:cNvPr>
          <p:cNvGrpSpPr/>
          <p:nvPr/>
        </p:nvGrpSpPr>
        <p:grpSpPr>
          <a:xfrm>
            <a:off x="1398584" y="3862151"/>
            <a:ext cx="3390964" cy="1134164"/>
            <a:chOff x="537234" y="3616003"/>
            <a:chExt cx="4040137" cy="1351291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1A99603D-E3B3-2976-F033-9EF0C3946BBD}"/>
                </a:ext>
              </a:extLst>
            </p:cNvPr>
            <p:cNvGrpSpPr/>
            <p:nvPr/>
          </p:nvGrpSpPr>
          <p:grpSpPr>
            <a:xfrm>
              <a:off x="537234" y="3954945"/>
              <a:ext cx="3341499" cy="1012349"/>
              <a:chOff x="1903017" y="3842146"/>
              <a:chExt cx="3341499" cy="1012349"/>
            </a:xfrm>
          </p:grpSpPr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553CF37D-7826-B03E-6E5A-45C1A7B60991}"/>
                  </a:ext>
                </a:extLst>
              </p:cNvPr>
              <p:cNvSpPr txBox="1"/>
              <p:nvPr/>
            </p:nvSpPr>
            <p:spPr>
              <a:xfrm>
                <a:off x="2060008" y="3926481"/>
                <a:ext cx="2539197" cy="63863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r">
                  <a:lnSpc>
                    <a:spcPts val="2100"/>
                  </a:lnSpc>
                </a:pPr>
                <a:r>
                  <a:rPr lang="en" sz="1201" b="1">
                    <a:solidFill>
                      <a:srgbClr val="545454"/>
                    </a:solidFill>
                    <a:latin typeface="Century Gothic"/>
                  </a:rPr>
                  <a:t>Purpose</a:t>
                </a:r>
              </a:p>
              <a:p>
                <a:pPr algn="r" rtl="0"/>
                <a:r>
                  <a:rPr lang="en" sz="1101">
                    <a:solidFill>
                      <a:srgbClr val="404040"/>
                    </a:solidFill>
                    <a:latin typeface="Century Gothic"/>
                  </a:rPr>
                  <a:t>To improve the local mitigation and adaptation capacity</a:t>
                </a:r>
              </a:p>
            </p:txBody>
          </p:sp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FBC6579F-470D-6281-AC5C-6EC6B2721B3C}"/>
                  </a:ext>
                </a:extLst>
              </p:cNvPr>
              <p:cNvSpPr/>
              <p:nvPr/>
            </p:nvSpPr>
            <p:spPr>
              <a:xfrm>
                <a:off x="1903017" y="3842146"/>
                <a:ext cx="3005313" cy="1012349"/>
              </a:xfrm>
              <a:prstGeom prst="roundRect">
                <a:avLst/>
              </a:prstGeom>
              <a:noFill/>
              <a:ln w="57150">
                <a:solidFill>
                  <a:srgbClr val="78C09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FE455930-B30A-7F36-9F3A-70FAAF9878EB}"/>
                  </a:ext>
                </a:extLst>
              </p:cNvPr>
              <p:cNvSpPr/>
              <p:nvPr/>
            </p:nvSpPr>
            <p:spPr>
              <a:xfrm>
                <a:off x="4644713" y="4077841"/>
                <a:ext cx="540957" cy="5409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  <p:pic>
            <p:nvPicPr>
              <p:cNvPr id="75" name="Graphic 74" descr="Business Growth with solid fill">
                <a:extLst>
                  <a:ext uri="{FF2B5EF4-FFF2-40B4-BE49-F238E27FC236}">
                    <a16:creationId xmlns:a16="http://schemas.microsoft.com/office/drawing/2014/main" id="{81BB7177-E70F-57FB-1FB8-8CDE70BE04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4627443" y="4039782"/>
                <a:ext cx="617073" cy="617073"/>
              </a:xfrm>
              <a:prstGeom prst="rect">
                <a:avLst/>
              </a:prstGeom>
            </p:spPr>
          </p:pic>
        </p:grp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6051665-A896-DC8E-6A6A-A5207435B169}"/>
                </a:ext>
              </a:extLst>
            </p:cNvPr>
            <p:cNvSpPr/>
            <p:nvPr/>
          </p:nvSpPr>
          <p:spPr>
            <a:xfrm>
              <a:off x="4333531" y="3616003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201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9E1E1950-7F4B-4FAE-BC0F-B65D9751D9D6}"/>
              </a:ext>
            </a:extLst>
          </p:cNvPr>
          <p:cNvGrpSpPr/>
          <p:nvPr/>
        </p:nvGrpSpPr>
        <p:grpSpPr>
          <a:xfrm>
            <a:off x="1430392" y="2385692"/>
            <a:ext cx="3864420" cy="1039696"/>
            <a:chOff x="575131" y="1856890"/>
            <a:chExt cx="4604232" cy="1238737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53086B9B-C484-F42B-2B0B-5D715B25F5AC}"/>
                </a:ext>
              </a:extLst>
            </p:cNvPr>
            <p:cNvGrpSpPr/>
            <p:nvPr/>
          </p:nvGrpSpPr>
          <p:grpSpPr>
            <a:xfrm>
              <a:off x="575131" y="1865499"/>
              <a:ext cx="3303602" cy="1230128"/>
              <a:chOff x="977920" y="1989894"/>
              <a:chExt cx="3303602" cy="1230128"/>
            </a:xfrm>
          </p:grpSpPr>
          <p:sp>
            <p:nvSpPr>
              <p:cNvPr id="77" name="TextBox 8">
                <a:extLst>
                  <a:ext uri="{FF2B5EF4-FFF2-40B4-BE49-F238E27FC236}">
                    <a16:creationId xmlns:a16="http://schemas.microsoft.com/office/drawing/2014/main" id="{F5ADC79F-929E-568D-1672-D80827D073DA}"/>
                  </a:ext>
                </a:extLst>
              </p:cNvPr>
              <p:cNvSpPr txBox="1"/>
              <p:nvPr/>
            </p:nvSpPr>
            <p:spPr>
              <a:xfrm>
                <a:off x="1118513" y="2102899"/>
                <a:ext cx="2511546" cy="63863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r">
                  <a:lnSpc>
                    <a:spcPts val="2100"/>
                  </a:lnSpc>
                </a:pPr>
                <a:r>
                  <a:rPr lang="en" b="1">
                    <a:solidFill>
                      <a:srgbClr val="545454"/>
                    </a:solidFill>
                    <a:latin typeface="Century Gothic"/>
                  </a:rPr>
                  <a:t>Target Groups</a:t>
                </a:r>
              </a:p>
              <a:p>
                <a:pPr algn="r"/>
                <a:r>
                  <a:rPr lang="en">
                    <a:solidFill>
                      <a:srgbClr val="404040"/>
                    </a:solidFill>
                    <a:latin typeface="Century Gothic"/>
                  </a:rPr>
                  <a:t>Local authorities, public institutions, NGOs, academia, private sector</a:t>
                </a:r>
              </a:p>
            </p:txBody>
          </p:sp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CE6EB433-C03F-E6C0-DA63-E4CF11BA3C92}"/>
                  </a:ext>
                </a:extLst>
              </p:cNvPr>
              <p:cNvSpPr/>
              <p:nvPr/>
            </p:nvSpPr>
            <p:spPr>
              <a:xfrm>
                <a:off x="977920" y="1989894"/>
                <a:ext cx="2991696" cy="1230128"/>
              </a:xfrm>
              <a:prstGeom prst="roundRect">
                <a:avLst/>
              </a:prstGeom>
              <a:noFill/>
              <a:ln w="57150">
                <a:solidFill>
                  <a:srgbClr val="A4D4B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4C473FE8-DD51-7E33-822B-1126918EF25B}"/>
                  </a:ext>
                </a:extLst>
              </p:cNvPr>
              <p:cNvSpPr/>
              <p:nvPr/>
            </p:nvSpPr>
            <p:spPr>
              <a:xfrm>
                <a:off x="3690141" y="2200578"/>
                <a:ext cx="540957" cy="5409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  <p:pic>
            <p:nvPicPr>
              <p:cNvPr id="83" name="Graphic 82" descr="Cycle with people with solid fill">
                <a:extLst>
                  <a:ext uri="{FF2B5EF4-FFF2-40B4-BE49-F238E27FC236}">
                    <a16:creationId xmlns:a16="http://schemas.microsoft.com/office/drawing/2014/main" id="{9679C8D8-3DFF-E28E-4891-CD4DE818FB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3657710" y="2165945"/>
                <a:ext cx="623812" cy="623812"/>
              </a:xfrm>
              <a:prstGeom prst="rect">
                <a:avLst/>
              </a:prstGeom>
            </p:spPr>
          </p:pic>
        </p:grp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44CA2287-1CAD-1959-A7A1-F5611F56D21A}"/>
                </a:ext>
              </a:extLst>
            </p:cNvPr>
            <p:cNvSpPr/>
            <p:nvPr/>
          </p:nvSpPr>
          <p:spPr>
            <a:xfrm>
              <a:off x="4935523" y="1856890"/>
              <a:ext cx="243840" cy="2438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201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2BADD1E-A3F6-1C5E-8D39-C9C9A0CDE525}"/>
              </a:ext>
            </a:extLst>
          </p:cNvPr>
          <p:cNvGrpSpPr/>
          <p:nvPr/>
        </p:nvGrpSpPr>
        <p:grpSpPr>
          <a:xfrm>
            <a:off x="418709" y="1663001"/>
            <a:ext cx="6446444" cy="340893"/>
            <a:chOff x="1028701" y="876574"/>
            <a:chExt cx="7216399" cy="511347"/>
          </a:xfrm>
        </p:grpSpPr>
        <p:sp>
          <p:nvSpPr>
            <p:cNvPr id="3" name="AutoShape 7">
              <a:extLst>
                <a:ext uri="{FF2B5EF4-FFF2-40B4-BE49-F238E27FC236}">
                  <a16:creationId xmlns:a16="http://schemas.microsoft.com/office/drawing/2014/main" id="{FC2C9765-5BAD-9B53-0A8F-27A9EB7283BF}"/>
                </a:ext>
              </a:extLst>
            </p:cNvPr>
            <p:cNvSpPr/>
            <p:nvPr/>
          </p:nvSpPr>
          <p:spPr>
            <a:xfrm rot="16200000">
              <a:off x="841858" y="1063417"/>
              <a:ext cx="511347" cy="13766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>
              <a:noAutofit/>
            </a:bodyPr>
            <a:lstStyle/>
            <a:p>
              <a:endParaRPr lang="en-US" sz="8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51F2083-55D9-3BB9-6C22-E551BC9FDC98}"/>
                </a:ext>
              </a:extLst>
            </p:cNvPr>
            <p:cNvSpPr txBox="1"/>
            <p:nvPr/>
          </p:nvSpPr>
          <p:spPr>
            <a:xfrm>
              <a:off x="1295399" y="924255"/>
              <a:ext cx="6949701" cy="415985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>
              <a:defPPr>
                <a:defRPr lang="en-US"/>
              </a:defPPr>
              <a:lvl1pPr>
                <a:defRPr b="1">
                  <a:solidFill>
                    <a:srgbClr val="545454"/>
                  </a:solidFill>
                  <a:latin typeface="Century Gothic" panose="020B0502020202020204" pitchFamily="34" charset="0"/>
                </a:defRPr>
              </a:lvl1pPr>
            </a:lstStyle>
            <a:p>
              <a:pPr rtl="0"/>
              <a:r>
                <a:rPr lang="en" sz="1802">
                  <a:latin typeface="Century Gothic"/>
                </a:rPr>
                <a:t>Project Introduction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540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6655289D-8D5F-9264-6753-8FD817D9AB3C}"/>
              </a:ext>
            </a:extLst>
          </p:cNvPr>
          <p:cNvCxnSpPr>
            <a:stCxn id="73" idx="3"/>
            <a:endCxn id="68" idx="6"/>
          </p:cNvCxnSpPr>
          <p:nvPr/>
        </p:nvCxnSpPr>
        <p:spPr>
          <a:xfrm flipH="1">
            <a:off x="2966500" y="2711686"/>
            <a:ext cx="5544911" cy="2758600"/>
          </a:xfrm>
          <a:prstGeom prst="line">
            <a:avLst/>
          </a:prstGeom>
          <a:ln w="19050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9FBC51EA-ED61-15EE-94B7-6CCBE97885E1}"/>
              </a:ext>
            </a:extLst>
          </p:cNvPr>
          <p:cNvCxnSpPr>
            <a:stCxn id="73" idx="3"/>
            <a:endCxn id="67" idx="6"/>
          </p:cNvCxnSpPr>
          <p:nvPr/>
        </p:nvCxnSpPr>
        <p:spPr>
          <a:xfrm flipH="1">
            <a:off x="1777046" y="2711685"/>
            <a:ext cx="6734365" cy="134313"/>
          </a:xfrm>
          <a:prstGeom prst="line">
            <a:avLst/>
          </a:prstGeom>
          <a:ln w="19050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63EDED6E-8D70-26BB-C07D-8F47FC6DE7D9}"/>
              </a:ext>
            </a:extLst>
          </p:cNvPr>
          <p:cNvCxnSpPr>
            <a:stCxn id="74" idx="1"/>
            <a:endCxn id="69" idx="5"/>
          </p:cNvCxnSpPr>
          <p:nvPr/>
        </p:nvCxnSpPr>
        <p:spPr>
          <a:xfrm flipH="1" flipV="1">
            <a:off x="5732036" y="3218854"/>
            <a:ext cx="2779375" cy="1642211"/>
          </a:xfrm>
          <a:prstGeom prst="line">
            <a:avLst/>
          </a:prstGeom>
          <a:ln w="19050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C96C7CD9-057E-AA2E-A3DB-7402B2451301}"/>
              </a:ext>
            </a:extLst>
          </p:cNvPr>
          <p:cNvCxnSpPr>
            <a:stCxn id="74" idx="1"/>
            <a:endCxn id="67" idx="6"/>
          </p:cNvCxnSpPr>
          <p:nvPr/>
        </p:nvCxnSpPr>
        <p:spPr>
          <a:xfrm flipH="1" flipV="1">
            <a:off x="1777046" y="2845999"/>
            <a:ext cx="6734365" cy="2015067"/>
          </a:xfrm>
          <a:prstGeom prst="line">
            <a:avLst/>
          </a:prstGeom>
          <a:ln w="19050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D594C694-DDB7-E399-A968-B20F1204486C}"/>
              </a:ext>
            </a:extLst>
          </p:cNvPr>
          <p:cNvCxnSpPr>
            <a:stCxn id="74" idx="1"/>
            <a:endCxn id="68" idx="6"/>
          </p:cNvCxnSpPr>
          <p:nvPr/>
        </p:nvCxnSpPr>
        <p:spPr>
          <a:xfrm flipH="1">
            <a:off x="2966500" y="4861065"/>
            <a:ext cx="5544911" cy="609220"/>
          </a:xfrm>
          <a:prstGeom prst="line">
            <a:avLst/>
          </a:prstGeom>
          <a:ln w="19050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3B575C-EF64-D178-0B71-B6A491646346}"/>
              </a:ext>
            </a:extLst>
          </p:cNvPr>
          <p:cNvCxnSpPr>
            <a:stCxn id="73" idx="2"/>
          </p:cNvCxnSpPr>
          <p:nvPr/>
        </p:nvCxnSpPr>
        <p:spPr>
          <a:xfrm flipH="1">
            <a:off x="5931574" y="2201979"/>
            <a:ext cx="2368710" cy="354479"/>
          </a:xfrm>
          <a:prstGeom prst="line">
            <a:avLst/>
          </a:prstGeom>
          <a:ln w="57150">
            <a:gradFill>
              <a:gsLst>
                <a:gs pos="0">
                  <a:srgbClr val="78C090"/>
                </a:gs>
                <a:gs pos="100000">
                  <a:srgbClr val="7FCAB7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5786C1-D2E7-EA63-26BC-64A8144F6252}"/>
              </a:ext>
            </a:extLst>
          </p:cNvPr>
          <p:cNvCxnSpPr>
            <a:endCxn id="68" idx="0"/>
          </p:cNvCxnSpPr>
          <p:nvPr/>
        </p:nvCxnSpPr>
        <p:spPr>
          <a:xfrm flipH="1">
            <a:off x="2245667" y="2988488"/>
            <a:ext cx="2321094" cy="1760964"/>
          </a:xfrm>
          <a:prstGeom prst="line">
            <a:avLst/>
          </a:prstGeom>
          <a:ln w="57150">
            <a:gradFill>
              <a:gsLst>
                <a:gs pos="0">
                  <a:srgbClr val="7FCAB7"/>
                </a:gs>
                <a:gs pos="100000">
                  <a:srgbClr val="7BBCBF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7CBA208-12B3-6794-314B-19A0753494F1}"/>
              </a:ext>
            </a:extLst>
          </p:cNvPr>
          <p:cNvCxnSpPr>
            <a:cxnSpLocks/>
            <a:stCxn id="67" idx="4"/>
            <a:endCxn id="68" idx="0"/>
          </p:cNvCxnSpPr>
          <p:nvPr/>
        </p:nvCxnSpPr>
        <p:spPr>
          <a:xfrm>
            <a:off x="1056213" y="3566832"/>
            <a:ext cx="1189454" cy="1182620"/>
          </a:xfrm>
          <a:prstGeom prst="line">
            <a:avLst/>
          </a:prstGeom>
          <a:ln w="57150">
            <a:gradFill>
              <a:gsLst>
                <a:gs pos="0">
                  <a:srgbClr val="4486B2"/>
                </a:gs>
                <a:gs pos="100000">
                  <a:srgbClr val="7BBCBF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56775E-EF7E-64EB-CF8B-7FB8BB6C3230}"/>
              </a:ext>
            </a:extLst>
          </p:cNvPr>
          <p:cNvCxnSpPr>
            <a:stCxn id="74" idx="0"/>
            <a:endCxn id="73" idx="4"/>
          </p:cNvCxnSpPr>
          <p:nvPr/>
        </p:nvCxnSpPr>
        <p:spPr>
          <a:xfrm flipH="1" flipV="1">
            <a:off x="9021117" y="2922813"/>
            <a:ext cx="0" cy="1727126"/>
          </a:xfrm>
          <a:prstGeom prst="line">
            <a:avLst/>
          </a:prstGeom>
          <a:ln w="57150">
            <a:gradFill>
              <a:gsLst>
                <a:gs pos="0">
                  <a:srgbClr val="BCDDBC"/>
                </a:gs>
                <a:gs pos="100000">
                  <a:srgbClr val="78C090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98D2533-CB55-AFF5-9374-D7D38E177DED}"/>
              </a:ext>
            </a:extLst>
          </p:cNvPr>
          <p:cNvGrpSpPr/>
          <p:nvPr/>
        </p:nvGrpSpPr>
        <p:grpSpPr>
          <a:xfrm>
            <a:off x="335379" y="2125165"/>
            <a:ext cx="1441667" cy="1441667"/>
            <a:chOff x="1537908" y="2443466"/>
            <a:chExt cx="1440000" cy="1160689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BA1E88C-ACA0-08EE-0D5C-9B9E53791AE8}"/>
                </a:ext>
              </a:extLst>
            </p:cNvPr>
            <p:cNvSpPr/>
            <p:nvPr/>
          </p:nvSpPr>
          <p:spPr>
            <a:xfrm>
              <a:off x="1537908" y="2443466"/>
              <a:ext cx="1440000" cy="1160689"/>
            </a:xfrm>
            <a:prstGeom prst="ellipse">
              <a:avLst/>
            </a:prstGeom>
            <a:solidFill>
              <a:srgbClr val="4486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201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36C26-1272-C70A-555B-3F25C3097D30}"/>
                </a:ext>
              </a:extLst>
            </p:cNvPr>
            <p:cNvSpPr txBox="1"/>
            <p:nvPr/>
          </p:nvSpPr>
          <p:spPr>
            <a:xfrm>
              <a:off x="2015531" y="2654722"/>
              <a:ext cx="542564" cy="56575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rtl="0"/>
              <a:r>
                <a:rPr lang="en" sz="4806" b="1">
                  <a:solidFill>
                    <a:srgbClr val="FFFFFF"/>
                  </a:solidFill>
                  <a:latin typeface="Century Gothic"/>
                </a:rPr>
                <a:t>A</a:t>
              </a:r>
              <a:endParaRPr lang="en-US" sz="4806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8A8D9C7-11D4-6451-A22A-79C021AD62DE}"/>
              </a:ext>
            </a:extLst>
          </p:cNvPr>
          <p:cNvGrpSpPr/>
          <p:nvPr/>
        </p:nvGrpSpPr>
        <p:grpSpPr>
          <a:xfrm>
            <a:off x="1524833" y="4749452"/>
            <a:ext cx="1441667" cy="1441667"/>
            <a:chOff x="1543153" y="4335612"/>
            <a:chExt cx="1490382" cy="1490382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AEEE0DD-FBFC-ACDA-2B8F-E84EDB96F4E4}"/>
                </a:ext>
              </a:extLst>
            </p:cNvPr>
            <p:cNvSpPr/>
            <p:nvPr/>
          </p:nvSpPr>
          <p:spPr>
            <a:xfrm>
              <a:off x="1543153" y="4335612"/>
              <a:ext cx="1490382" cy="1490382"/>
            </a:xfrm>
            <a:prstGeom prst="ellipse">
              <a:avLst/>
            </a:prstGeom>
            <a:solidFill>
              <a:srgbClr val="7BBC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201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CA95B8-DF51-6982-C6B8-BF2D74644088}"/>
                </a:ext>
              </a:extLst>
            </p:cNvPr>
            <p:cNvSpPr txBox="1"/>
            <p:nvPr/>
          </p:nvSpPr>
          <p:spPr>
            <a:xfrm>
              <a:off x="2017062" y="4655947"/>
              <a:ext cx="542564" cy="56575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rtl="0"/>
              <a:r>
                <a:rPr lang="en" sz="4806" b="1">
                  <a:solidFill>
                    <a:srgbClr val="FFFFFF"/>
                  </a:solidFill>
                  <a:latin typeface="Century Gothic"/>
                </a:rPr>
                <a:t>B</a:t>
              </a:r>
              <a:endParaRPr lang="en-US" sz="4806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AC9CF13-7E1C-4D08-892D-AB6272CA664D}"/>
              </a:ext>
            </a:extLst>
          </p:cNvPr>
          <p:cNvGrpSpPr/>
          <p:nvPr/>
        </p:nvGrpSpPr>
        <p:grpSpPr>
          <a:xfrm>
            <a:off x="4501496" y="1988315"/>
            <a:ext cx="1441667" cy="1441667"/>
            <a:chOff x="3664161" y="2222872"/>
            <a:chExt cx="1779068" cy="1779068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B4B879E-6192-9A00-4EC7-C0682FF1A24D}"/>
                </a:ext>
              </a:extLst>
            </p:cNvPr>
            <p:cNvSpPr/>
            <p:nvPr/>
          </p:nvSpPr>
          <p:spPr>
            <a:xfrm>
              <a:off x="3664161" y="2222872"/>
              <a:ext cx="1779068" cy="1779068"/>
            </a:xfrm>
            <a:prstGeom prst="ellipse">
              <a:avLst/>
            </a:prstGeom>
            <a:solidFill>
              <a:srgbClr val="7FCA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201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81BAA5-B5AF-1FE3-A908-2B53B338AFAB}"/>
                </a:ext>
              </a:extLst>
            </p:cNvPr>
            <p:cNvSpPr txBox="1"/>
            <p:nvPr/>
          </p:nvSpPr>
          <p:spPr>
            <a:xfrm>
              <a:off x="4282413" y="2553275"/>
              <a:ext cx="542564" cy="8309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rtl="0"/>
              <a:r>
                <a:rPr lang="en" sz="4806" b="1">
                  <a:solidFill>
                    <a:srgbClr val="FFFFFF"/>
                  </a:solidFill>
                  <a:latin typeface="Century Gothic"/>
                </a:rPr>
                <a:t>C</a:t>
              </a:r>
              <a:endParaRPr lang="en-US" sz="4806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3E9530-C2E1-42EE-72E9-74BDC771E362}"/>
              </a:ext>
            </a:extLst>
          </p:cNvPr>
          <p:cNvGrpSpPr/>
          <p:nvPr/>
        </p:nvGrpSpPr>
        <p:grpSpPr>
          <a:xfrm>
            <a:off x="8300284" y="1481145"/>
            <a:ext cx="1441667" cy="1441667"/>
            <a:chOff x="7641245" y="1527771"/>
            <a:chExt cx="1779068" cy="1779068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8CB62A1-2DCA-CD84-CFC1-7DCE5EB36010}"/>
                </a:ext>
              </a:extLst>
            </p:cNvPr>
            <p:cNvSpPr/>
            <p:nvPr/>
          </p:nvSpPr>
          <p:spPr>
            <a:xfrm>
              <a:off x="7641245" y="1527771"/>
              <a:ext cx="1779068" cy="1779068"/>
            </a:xfrm>
            <a:prstGeom prst="ellipse">
              <a:avLst/>
            </a:prstGeom>
            <a:solidFill>
              <a:srgbClr val="78C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201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3E78941-C4FA-D01F-8A7E-B1E8FA2DCA24}"/>
                </a:ext>
              </a:extLst>
            </p:cNvPr>
            <p:cNvSpPr txBox="1"/>
            <p:nvPr/>
          </p:nvSpPr>
          <p:spPr>
            <a:xfrm>
              <a:off x="8298129" y="1870760"/>
              <a:ext cx="542564" cy="56575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rtl="0"/>
              <a:r>
                <a:rPr lang="en" sz="4806" b="1">
                  <a:solidFill>
                    <a:srgbClr val="FFFFFF"/>
                  </a:solidFill>
                  <a:latin typeface="Century Gothic"/>
                </a:rPr>
                <a:t>D</a:t>
              </a:r>
              <a:endParaRPr lang="en-US" sz="4806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12EF76D-FBBC-D79E-B16D-E5B85B8C298C}"/>
              </a:ext>
            </a:extLst>
          </p:cNvPr>
          <p:cNvGrpSpPr/>
          <p:nvPr/>
        </p:nvGrpSpPr>
        <p:grpSpPr>
          <a:xfrm>
            <a:off x="8300284" y="4649938"/>
            <a:ext cx="1441667" cy="1441667"/>
            <a:chOff x="9965131" y="3587586"/>
            <a:chExt cx="1440000" cy="144000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C12B52F-5B64-81C5-5BE8-27170F1A7A89}"/>
                </a:ext>
              </a:extLst>
            </p:cNvPr>
            <p:cNvSpPr/>
            <p:nvPr/>
          </p:nvSpPr>
          <p:spPr>
            <a:xfrm>
              <a:off x="9965131" y="3587586"/>
              <a:ext cx="1440000" cy="1440000"/>
            </a:xfrm>
            <a:prstGeom prst="ellipse">
              <a:avLst/>
            </a:prstGeom>
            <a:solidFill>
              <a:srgbClr val="BCDDB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201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B4F1ED-D21F-E73D-FAFE-44BAE470ABC0}"/>
                </a:ext>
              </a:extLst>
            </p:cNvPr>
            <p:cNvSpPr txBox="1"/>
            <p:nvPr/>
          </p:nvSpPr>
          <p:spPr>
            <a:xfrm>
              <a:off x="10445118" y="3893821"/>
              <a:ext cx="542564" cy="56575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rtl="0"/>
              <a:r>
                <a:rPr lang="en" sz="4806" b="1">
                  <a:solidFill>
                    <a:srgbClr val="FFFFFF"/>
                  </a:solidFill>
                  <a:latin typeface="Century Gothic"/>
                </a:rPr>
                <a:t>E</a:t>
              </a:r>
              <a:endParaRPr lang="en-US" sz="4806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484D71A-F237-205C-2C02-3F5CC26E9338}"/>
              </a:ext>
            </a:extLst>
          </p:cNvPr>
          <p:cNvGrpSpPr/>
          <p:nvPr/>
        </p:nvGrpSpPr>
        <p:grpSpPr>
          <a:xfrm>
            <a:off x="1777046" y="2186952"/>
            <a:ext cx="3001599" cy="1347412"/>
            <a:chOff x="1186505" y="1929269"/>
            <a:chExt cx="2998129" cy="1345854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26B6D278-32DC-EF78-115D-A6B2D1162B0F}"/>
                </a:ext>
              </a:extLst>
            </p:cNvPr>
            <p:cNvCxnSpPr>
              <a:stCxn id="67" idx="6"/>
              <a:endCxn id="57" idx="2"/>
            </p:cNvCxnSpPr>
            <p:nvPr/>
          </p:nvCxnSpPr>
          <p:spPr>
            <a:xfrm flipV="1">
              <a:off x="1186505" y="2096472"/>
              <a:ext cx="436308" cy="491081"/>
            </a:xfrm>
            <a:prstGeom prst="line">
              <a:avLst/>
            </a:prstGeom>
            <a:ln w="19050">
              <a:gradFill>
                <a:gsLst>
                  <a:gs pos="0">
                    <a:srgbClr val="4486B2"/>
                  </a:gs>
                  <a:gs pos="100000">
                    <a:srgbClr val="7BBCBF"/>
                  </a:gs>
                </a:gsLst>
                <a:lin ang="5400000" scaled="1"/>
              </a:gra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6B7E4C4-A680-CA44-24C0-936DDBDC954C}"/>
                </a:ext>
              </a:extLst>
            </p:cNvPr>
            <p:cNvCxnSpPr>
              <a:stCxn id="67" idx="6"/>
              <a:endCxn id="56" idx="2"/>
            </p:cNvCxnSpPr>
            <p:nvPr/>
          </p:nvCxnSpPr>
          <p:spPr>
            <a:xfrm>
              <a:off x="1186505" y="2587553"/>
              <a:ext cx="432094" cy="421263"/>
            </a:xfrm>
            <a:prstGeom prst="line">
              <a:avLst/>
            </a:prstGeom>
            <a:ln w="19050">
              <a:gradFill>
                <a:gsLst>
                  <a:gs pos="0">
                    <a:srgbClr val="4486B2"/>
                  </a:gs>
                  <a:gs pos="100000">
                    <a:srgbClr val="7BBCBF"/>
                  </a:gs>
                </a:gsLst>
                <a:lin ang="5400000" scaled="1"/>
              </a:gra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174E1E5-4116-4705-06AC-1DBCD37685BC}"/>
                </a:ext>
              </a:extLst>
            </p:cNvPr>
            <p:cNvSpPr/>
            <p:nvPr/>
          </p:nvSpPr>
          <p:spPr>
            <a:xfrm>
              <a:off x="1622813" y="1934426"/>
              <a:ext cx="324091" cy="324091"/>
            </a:xfrm>
            <a:prstGeom prst="ellipse">
              <a:avLst/>
            </a:prstGeom>
            <a:solidFill>
              <a:srgbClr val="6EA4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201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143B552-7B23-DE25-0A45-4D9D70A74784}"/>
                </a:ext>
              </a:extLst>
            </p:cNvPr>
            <p:cNvSpPr/>
            <p:nvPr/>
          </p:nvSpPr>
          <p:spPr>
            <a:xfrm>
              <a:off x="1618599" y="2846770"/>
              <a:ext cx="324091" cy="324091"/>
            </a:xfrm>
            <a:prstGeom prst="ellipse">
              <a:avLst/>
            </a:prstGeom>
            <a:solidFill>
              <a:srgbClr val="6EA4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201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6EF6D24B-CA02-5F12-7D2B-54FB57B901C8}"/>
                </a:ext>
              </a:extLst>
            </p:cNvPr>
            <p:cNvSpPr txBox="1"/>
            <p:nvPr/>
          </p:nvSpPr>
          <p:spPr>
            <a:xfrm>
              <a:off x="1915595" y="1929269"/>
              <a:ext cx="2269039" cy="28036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rtl="0"/>
              <a:r>
                <a:rPr lang="en" sz="1201" b="1">
                  <a:solidFill>
                    <a:srgbClr val="404040"/>
                  </a:solidFill>
                  <a:latin typeface="Century Gothic"/>
                  <a:ea typeface="Times New Roman"/>
                </a:rPr>
                <a:t>Climate Projections</a:t>
              </a:r>
              <a:endParaRPr lang="en-US" sz="1201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A17141-3659-546E-39CB-DC4FAF054A12}"/>
                </a:ext>
              </a:extLst>
            </p:cNvPr>
            <p:cNvSpPr txBox="1"/>
            <p:nvPr/>
          </p:nvSpPr>
          <p:spPr>
            <a:xfrm>
              <a:off x="1914067" y="2813458"/>
              <a:ext cx="2022638" cy="46166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rtl="0"/>
              <a:r>
                <a:rPr lang="en" sz="1201" b="1">
                  <a:solidFill>
                    <a:srgbClr val="404040"/>
                  </a:solidFill>
                  <a:latin typeface="Century Gothic"/>
                  <a:ea typeface="Times New Roman"/>
                </a:rPr>
                <a:t>Vulnerability and Risk Assessments</a:t>
              </a:r>
              <a:endParaRPr lang="en-US" sz="1201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F7F3605-CCAC-B667-04AB-59BC12F9985B}"/>
              </a:ext>
            </a:extLst>
          </p:cNvPr>
          <p:cNvGrpSpPr/>
          <p:nvPr/>
        </p:nvGrpSpPr>
        <p:grpSpPr>
          <a:xfrm>
            <a:off x="5732037" y="3218855"/>
            <a:ext cx="3039134" cy="639817"/>
            <a:chOff x="6682749" y="5044105"/>
            <a:chExt cx="3035621" cy="639077"/>
          </a:xfrm>
        </p:grpSpPr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772E1DE1-9B6B-CD96-1382-B03B09ED5E70}"/>
                </a:ext>
              </a:extLst>
            </p:cNvPr>
            <p:cNvCxnSpPr>
              <a:stCxn id="69" idx="5"/>
              <a:endCxn id="63" idx="1"/>
            </p:cNvCxnSpPr>
            <p:nvPr/>
          </p:nvCxnSpPr>
          <p:spPr>
            <a:xfrm>
              <a:off x="6682749" y="5044105"/>
              <a:ext cx="471448" cy="290857"/>
            </a:xfrm>
            <a:prstGeom prst="line">
              <a:avLst/>
            </a:prstGeom>
            <a:ln w="19050">
              <a:solidFill>
                <a:srgbClr val="7FCAB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502F9C0-782C-81D6-D277-2D7A1EAB73CF}"/>
                </a:ext>
              </a:extLst>
            </p:cNvPr>
            <p:cNvSpPr/>
            <p:nvPr/>
          </p:nvSpPr>
          <p:spPr>
            <a:xfrm>
              <a:off x="7106735" y="5287500"/>
              <a:ext cx="324091" cy="324091"/>
            </a:xfrm>
            <a:prstGeom prst="ellipse">
              <a:avLst/>
            </a:prstGeom>
            <a:solidFill>
              <a:srgbClr val="B0DE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201"/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4EDD6CB5-C131-FC38-9406-12A0F2C8411E}"/>
                </a:ext>
              </a:extLst>
            </p:cNvPr>
            <p:cNvSpPr txBox="1"/>
            <p:nvPr/>
          </p:nvSpPr>
          <p:spPr>
            <a:xfrm>
              <a:off x="7426440" y="5215908"/>
              <a:ext cx="2291930" cy="46727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rtl="0"/>
              <a:r>
                <a:rPr lang="en" sz="1201" b="1">
                  <a:solidFill>
                    <a:srgbClr val="404040"/>
                  </a:solidFill>
                  <a:latin typeface="Century Gothic"/>
                  <a:ea typeface="Times New Roman"/>
                </a:rPr>
                <a:t>Online Interactive Decision-Making Tools</a:t>
              </a:r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59186333-BD9A-9798-7EDC-25DEF45F18CE}"/>
              </a:ext>
            </a:extLst>
          </p:cNvPr>
          <p:cNvGrpSpPr/>
          <p:nvPr/>
        </p:nvGrpSpPr>
        <p:grpSpPr>
          <a:xfrm>
            <a:off x="9741951" y="1326478"/>
            <a:ext cx="2155515" cy="2005153"/>
            <a:chOff x="9730600" y="1324944"/>
            <a:chExt cx="2153023" cy="200283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79D23B1-7255-7B3A-04A5-B9E1454E3D5C}"/>
                </a:ext>
              </a:extLst>
            </p:cNvPr>
            <p:cNvGrpSpPr/>
            <p:nvPr/>
          </p:nvGrpSpPr>
          <p:grpSpPr>
            <a:xfrm>
              <a:off x="9730600" y="1333172"/>
              <a:ext cx="856361" cy="1862124"/>
              <a:chOff x="7696989" y="3369949"/>
              <a:chExt cx="856361" cy="1862124"/>
            </a:xfrm>
          </p:grpSpPr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495CC354-0F84-DA97-DAEE-5FB36BC682EC}"/>
                  </a:ext>
                </a:extLst>
              </p:cNvPr>
              <p:cNvCxnSpPr>
                <a:stCxn id="73" idx="6"/>
                <a:endCxn id="66" idx="3"/>
              </p:cNvCxnSpPr>
              <p:nvPr/>
            </p:nvCxnSpPr>
            <p:spPr>
              <a:xfrm flipV="1">
                <a:off x="7696989" y="3646578"/>
                <a:ext cx="339460" cy="589632"/>
              </a:xfrm>
              <a:prstGeom prst="line">
                <a:avLst/>
              </a:prstGeom>
              <a:ln w="19050">
                <a:solidFill>
                  <a:srgbClr val="78C09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3C27F57-47DB-9370-BC4E-C6B51E31BD04}"/>
                  </a:ext>
                </a:extLst>
              </p:cNvPr>
              <p:cNvSpPr/>
              <p:nvPr/>
            </p:nvSpPr>
            <p:spPr>
              <a:xfrm>
                <a:off x="7988987" y="3369949"/>
                <a:ext cx="324091" cy="324091"/>
              </a:xfrm>
              <a:prstGeom prst="ellipse">
                <a:avLst/>
              </a:prstGeom>
              <a:solidFill>
                <a:srgbClr val="A4D4B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14F9569A-F86C-0466-2251-891AA6DE982C}"/>
                  </a:ext>
                </a:extLst>
              </p:cNvPr>
              <p:cNvCxnSpPr>
                <a:stCxn id="73" idx="6"/>
                <a:endCxn id="65" idx="0"/>
              </p:cNvCxnSpPr>
              <p:nvPr/>
            </p:nvCxnSpPr>
            <p:spPr>
              <a:xfrm>
                <a:off x="7696989" y="4236210"/>
                <a:ext cx="331776" cy="671772"/>
              </a:xfrm>
              <a:prstGeom prst="line">
                <a:avLst/>
              </a:prstGeom>
              <a:ln w="19050">
                <a:solidFill>
                  <a:srgbClr val="78C09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F2316A1D-B0CC-D955-D58D-0F04626937E0}"/>
                  </a:ext>
                </a:extLst>
              </p:cNvPr>
              <p:cNvSpPr/>
              <p:nvPr/>
            </p:nvSpPr>
            <p:spPr>
              <a:xfrm>
                <a:off x="7866719" y="4907982"/>
                <a:ext cx="324091" cy="324091"/>
              </a:xfrm>
              <a:prstGeom prst="ellipse">
                <a:avLst/>
              </a:prstGeom>
              <a:solidFill>
                <a:srgbClr val="A4D4B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B417AD80-F2AB-5ABD-975E-822C6D3CDD9A}"/>
                  </a:ext>
                </a:extLst>
              </p:cNvPr>
              <p:cNvCxnSpPr>
                <a:stCxn id="73" idx="6"/>
                <a:endCxn id="64" idx="2"/>
              </p:cNvCxnSpPr>
              <p:nvPr/>
            </p:nvCxnSpPr>
            <p:spPr>
              <a:xfrm flipV="1">
                <a:off x="7696989" y="4074165"/>
                <a:ext cx="532270" cy="162045"/>
              </a:xfrm>
              <a:prstGeom prst="line">
                <a:avLst/>
              </a:prstGeom>
              <a:ln w="19050">
                <a:solidFill>
                  <a:srgbClr val="78C09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FFAB3DB-015A-DFCD-847B-3261A3D44FBD}"/>
                  </a:ext>
                </a:extLst>
              </p:cNvPr>
              <p:cNvSpPr/>
              <p:nvPr/>
            </p:nvSpPr>
            <p:spPr>
              <a:xfrm>
                <a:off x="8229259" y="3912119"/>
                <a:ext cx="324091" cy="324091"/>
              </a:xfrm>
              <a:prstGeom prst="ellipse">
                <a:avLst/>
              </a:prstGeom>
              <a:solidFill>
                <a:srgbClr val="A4D4B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C628CB65-9302-613B-CF0C-8305CF1B2300}"/>
                  </a:ext>
                </a:extLst>
              </p:cNvPr>
              <p:cNvCxnSpPr>
                <a:stCxn id="73" idx="6"/>
                <a:endCxn id="188" idx="1"/>
              </p:cNvCxnSpPr>
              <p:nvPr/>
            </p:nvCxnSpPr>
            <p:spPr>
              <a:xfrm>
                <a:off x="7696989" y="4236210"/>
                <a:ext cx="541283" cy="239486"/>
              </a:xfrm>
              <a:prstGeom prst="line">
                <a:avLst/>
              </a:prstGeom>
              <a:ln w="19050">
                <a:solidFill>
                  <a:srgbClr val="78C09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591B2AAA-327F-E586-D047-99020F390C7F}"/>
                  </a:ext>
                </a:extLst>
              </p:cNvPr>
              <p:cNvSpPr/>
              <p:nvPr/>
            </p:nvSpPr>
            <p:spPr>
              <a:xfrm>
                <a:off x="8190810" y="4428234"/>
                <a:ext cx="324091" cy="324091"/>
              </a:xfrm>
              <a:prstGeom prst="ellipse">
                <a:avLst/>
              </a:prstGeom>
              <a:solidFill>
                <a:srgbClr val="A4D4B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68C9047-9CE1-8C25-8376-4DD91998060E}"/>
                </a:ext>
              </a:extLst>
            </p:cNvPr>
            <p:cNvGrpSpPr/>
            <p:nvPr/>
          </p:nvGrpSpPr>
          <p:grpSpPr>
            <a:xfrm>
              <a:off x="10196936" y="1324944"/>
              <a:ext cx="1686687" cy="2002835"/>
              <a:chOff x="10196936" y="1324944"/>
              <a:chExt cx="1686687" cy="2002835"/>
            </a:xfrm>
          </p:grpSpPr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DEFE4307-01C2-64DE-B4F2-2DBF6E6B36D2}"/>
                  </a:ext>
                </a:extLst>
              </p:cNvPr>
              <p:cNvSpPr txBox="1"/>
              <p:nvPr/>
            </p:nvSpPr>
            <p:spPr>
              <a:xfrm>
                <a:off x="10306638" y="1324944"/>
                <a:ext cx="1338298" cy="276999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rtl="0"/>
                <a:r>
                  <a:rPr lang="en" sz="1201" b="1">
                    <a:solidFill>
                      <a:srgbClr val="404040"/>
                    </a:solidFill>
                    <a:latin typeface="Century Gothic"/>
                    <a:ea typeface="Times New Roman"/>
                  </a:rPr>
                  <a:t>Trainings</a:t>
                </a:r>
                <a:endParaRPr lang="en-US" sz="1201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A43B9120-1CE3-B2B4-D3BF-EEE1AD890BC1}"/>
                  </a:ext>
                </a:extLst>
              </p:cNvPr>
              <p:cNvSpPr txBox="1"/>
              <p:nvPr/>
            </p:nvSpPr>
            <p:spPr>
              <a:xfrm>
                <a:off x="10539212" y="1865485"/>
                <a:ext cx="1338298" cy="276999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rtl="0"/>
                <a:r>
                  <a:rPr lang="en" sz="1201" b="1">
                    <a:solidFill>
                      <a:srgbClr val="404040"/>
                    </a:solidFill>
                    <a:latin typeface="Century Gothic"/>
                    <a:ea typeface="Times New Roman"/>
                  </a:rPr>
                  <a:t>Conferences</a:t>
                </a:r>
                <a:endParaRPr lang="en-US" sz="1201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B8624DE5-BF01-F634-D320-E0D4185B09AC}"/>
                  </a:ext>
                </a:extLst>
              </p:cNvPr>
              <p:cNvSpPr txBox="1"/>
              <p:nvPr/>
            </p:nvSpPr>
            <p:spPr>
              <a:xfrm>
                <a:off x="10533488" y="2422002"/>
                <a:ext cx="1338298" cy="276999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rtl="0"/>
                <a:r>
                  <a:rPr lang="en" sz="1201" b="1">
                    <a:solidFill>
                      <a:srgbClr val="404040"/>
                    </a:solidFill>
                    <a:latin typeface="Century Gothic"/>
                    <a:ea typeface="Times New Roman"/>
                  </a:rPr>
                  <a:t>Events</a:t>
                </a:r>
                <a:endParaRPr lang="en-US" sz="1201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F25AB899-1C7D-A87C-74E5-64F437FFA9EE}"/>
                  </a:ext>
                </a:extLst>
              </p:cNvPr>
              <p:cNvSpPr txBox="1"/>
              <p:nvPr/>
            </p:nvSpPr>
            <p:spPr>
              <a:xfrm>
                <a:off x="10196936" y="2866114"/>
                <a:ext cx="1686687" cy="46166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rtl="0"/>
                <a:r>
                  <a:rPr lang="en" sz="1201" b="1">
                    <a:solidFill>
                      <a:srgbClr val="404040"/>
                    </a:solidFill>
                    <a:latin typeface="Century Gothic"/>
                    <a:ea typeface="Times New Roman"/>
                  </a:rPr>
                  <a:t>Capacity Building Plan</a:t>
                </a:r>
                <a:endParaRPr lang="en-US" sz="1201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79EBC3B6-3366-6EC4-9858-3CEF74262EE3}"/>
              </a:ext>
            </a:extLst>
          </p:cNvPr>
          <p:cNvGrpSpPr/>
          <p:nvPr/>
        </p:nvGrpSpPr>
        <p:grpSpPr>
          <a:xfrm>
            <a:off x="9741951" y="5198468"/>
            <a:ext cx="3151935" cy="324466"/>
            <a:chOff x="9730600" y="5192457"/>
            <a:chExt cx="3148291" cy="32409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F419850-C700-71EB-BAD4-8FD3850A0F47}"/>
                </a:ext>
              </a:extLst>
            </p:cNvPr>
            <p:cNvGrpSpPr/>
            <p:nvPr/>
          </p:nvGrpSpPr>
          <p:grpSpPr>
            <a:xfrm>
              <a:off x="9730600" y="5192457"/>
              <a:ext cx="870365" cy="324091"/>
              <a:chOff x="9787893" y="4564204"/>
              <a:chExt cx="870365" cy="324091"/>
            </a:xfrm>
          </p:grpSpPr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E7E6625A-19A7-9D95-8BB8-332A23F4C9BE}"/>
                  </a:ext>
                </a:extLst>
              </p:cNvPr>
              <p:cNvCxnSpPr>
                <a:stCxn id="162" idx="2"/>
                <a:endCxn id="74" idx="6"/>
              </p:cNvCxnSpPr>
              <p:nvPr/>
            </p:nvCxnSpPr>
            <p:spPr>
              <a:xfrm flipH="1">
                <a:off x="9787893" y="4726250"/>
                <a:ext cx="546274" cy="10059"/>
              </a:xfrm>
              <a:prstGeom prst="line">
                <a:avLst/>
              </a:prstGeom>
              <a:ln w="19050">
                <a:solidFill>
                  <a:srgbClr val="BCDDBC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A92892E8-466C-C0BE-AE71-EE7709BA0198}"/>
                  </a:ext>
                </a:extLst>
              </p:cNvPr>
              <p:cNvSpPr/>
              <p:nvPr/>
            </p:nvSpPr>
            <p:spPr>
              <a:xfrm>
                <a:off x="10334167" y="4564204"/>
                <a:ext cx="324091" cy="324091"/>
              </a:xfrm>
              <a:prstGeom prst="ellipse">
                <a:avLst/>
              </a:prstGeom>
              <a:solidFill>
                <a:srgbClr val="E1EFE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</p:grp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60F1A8B2-AAAE-5EFA-EDBA-1E1EA8C5AF59}"/>
                </a:ext>
              </a:extLst>
            </p:cNvPr>
            <p:cNvSpPr txBox="1"/>
            <p:nvPr/>
          </p:nvSpPr>
          <p:spPr>
            <a:xfrm>
              <a:off x="10586961" y="5199197"/>
              <a:ext cx="2291930" cy="28036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rtl="0"/>
              <a:r>
                <a:rPr lang="en" sz="1201" b="1">
                  <a:solidFill>
                    <a:srgbClr val="404040"/>
                  </a:solidFill>
                  <a:latin typeface="Century Gothic"/>
                  <a:ea typeface="Times New Roman"/>
                </a:rPr>
                <a:t>Grant Program</a:t>
              </a:r>
              <a:endParaRPr lang="en-US" sz="1201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D033872-F173-CCF2-52DD-F80676730BDA}"/>
              </a:ext>
            </a:extLst>
          </p:cNvPr>
          <p:cNvGrpSpPr/>
          <p:nvPr/>
        </p:nvGrpSpPr>
        <p:grpSpPr>
          <a:xfrm>
            <a:off x="2968968" y="4602022"/>
            <a:ext cx="2599365" cy="2005153"/>
            <a:chOff x="9730600" y="1324944"/>
            <a:chExt cx="2596360" cy="200283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2F2A18-D398-BE9C-10D1-4E0EC33FCB4C}"/>
                </a:ext>
              </a:extLst>
            </p:cNvPr>
            <p:cNvGrpSpPr/>
            <p:nvPr/>
          </p:nvGrpSpPr>
          <p:grpSpPr>
            <a:xfrm>
              <a:off x="9730600" y="1333172"/>
              <a:ext cx="856361" cy="1862124"/>
              <a:chOff x="7696989" y="3369949"/>
              <a:chExt cx="856361" cy="1862124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7D2AAE9-EA42-F513-2311-6322E83CBBAB}"/>
                  </a:ext>
                </a:extLst>
              </p:cNvPr>
              <p:cNvCxnSpPr>
                <a:endCxn id="32" idx="3"/>
              </p:cNvCxnSpPr>
              <p:nvPr/>
            </p:nvCxnSpPr>
            <p:spPr>
              <a:xfrm flipV="1">
                <a:off x="7696989" y="3646578"/>
                <a:ext cx="339460" cy="589632"/>
              </a:xfrm>
              <a:prstGeom prst="line">
                <a:avLst/>
              </a:prstGeom>
              <a:ln w="19050">
                <a:solidFill>
                  <a:srgbClr val="A2D0D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0B1823D0-205A-1AD9-1783-CCC72CB97F14}"/>
                  </a:ext>
                </a:extLst>
              </p:cNvPr>
              <p:cNvSpPr/>
              <p:nvPr/>
            </p:nvSpPr>
            <p:spPr>
              <a:xfrm>
                <a:off x="7988987" y="3369949"/>
                <a:ext cx="324091" cy="324091"/>
              </a:xfrm>
              <a:prstGeom prst="ellipse">
                <a:avLst/>
              </a:prstGeom>
              <a:solidFill>
                <a:srgbClr val="A2D0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ACABA2EE-3331-4336-FE9B-810C40AF02C1}"/>
                  </a:ext>
                </a:extLst>
              </p:cNvPr>
              <p:cNvCxnSpPr>
                <a:endCxn id="34" idx="0"/>
              </p:cNvCxnSpPr>
              <p:nvPr/>
            </p:nvCxnSpPr>
            <p:spPr>
              <a:xfrm>
                <a:off x="7696989" y="4236210"/>
                <a:ext cx="331776" cy="671772"/>
              </a:xfrm>
              <a:prstGeom prst="line">
                <a:avLst/>
              </a:prstGeom>
              <a:ln w="19050">
                <a:solidFill>
                  <a:srgbClr val="A2D0D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902C81C-E734-8A80-48BA-0F88CD99EA4F}"/>
                  </a:ext>
                </a:extLst>
              </p:cNvPr>
              <p:cNvSpPr/>
              <p:nvPr/>
            </p:nvSpPr>
            <p:spPr>
              <a:xfrm>
                <a:off x="7866719" y="4907982"/>
                <a:ext cx="324091" cy="324091"/>
              </a:xfrm>
              <a:prstGeom prst="ellipse">
                <a:avLst/>
              </a:prstGeom>
              <a:solidFill>
                <a:srgbClr val="A2D0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9CAE98F-5F50-21E4-C929-7752D8C4F5A9}"/>
                  </a:ext>
                </a:extLst>
              </p:cNvPr>
              <p:cNvCxnSpPr>
                <a:endCxn id="36" idx="2"/>
              </p:cNvCxnSpPr>
              <p:nvPr/>
            </p:nvCxnSpPr>
            <p:spPr>
              <a:xfrm flipV="1">
                <a:off x="7696989" y="4074165"/>
                <a:ext cx="532270" cy="162045"/>
              </a:xfrm>
              <a:prstGeom prst="line">
                <a:avLst/>
              </a:prstGeom>
              <a:ln w="19050">
                <a:solidFill>
                  <a:srgbClr val="A2D0D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F2BCB4D-22C1-1D29-5BA7-D776F3F0941C}"/>
                  </a:ext>
                </a:extLst>
              </p:cNvPr>
              <p:cNvSpPr/>
              <p:nvPr/>
            </p:nvSpPr>
            <p:spPr>
              <a:xfrm>
                <a:off x="8229259" y="3912119"/>
                <a:ext cx="324091" cy="324091"/>
              </a:xfrm>
              <a:prstGeom prst="ellipse">
                <a:avLst/>
              </a:prstGeom>
              <a:solidFill>
                <a:srgbClr val="A2D0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2A38228-AB1E-BAB1-CCF6-6F01D85F69FF}"/>
                  </a:ext>
                </a:extLst>
              </p:cNvPr>
              <p:cNvCxnSpPr>
                <a:endCxn id="38" idx="1"/>
              </p:cNvCxnSpPr>
              <p:nvPr/>
            </p:nvCxnSpPr>
            <p:spPr>
              <a:xfrm>
                <a:off x="7696989" y="4236210"/>
                <a:ext cx="541283" cy="239486"/>
              </a:xfrm>
              <a:prstGeom prst="line">
                <a:avLst/>
              </a:prstGeom>
              <a:ln w="19050">
                <a:solidFill>
                  <a:srgbClr val="A2D0D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E21E094-9126-9D6B-819A-06526C5159CE}"/>
                  </a:ext>
                </a:extLst>
              </p:cNvPr>
              <p:cNvSpPr/>
              <p:nvPr/>
            </p:nvSpPr>
            <p:spPr>
              <a:xfrm>
                <a:off x="8190810" y="4428234"/>
                <a:ext cx="324091" cy="324091"/>
              </a:xfrm>
              <a:prstGeom prst="ellipse">
                <a:avLst/>
              </a:prstGeom>
              <a:solidFill>
                <a:srgbClr val="A2D0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201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E1B2C9E-AC7B-D049-F8C5-4A9C2A6EBF60}"/>
                </a:ext>
              </a:extLst>
            </p:cNvPr>
            <p:cNvGrpSpPr/>
            <p:nvPr/>
          </p:nvGrpSpPr>
          <p:grpSpPr>
            <a:xfrm>
              <a:off x="10196936" y="1324944"/>
              <a:ext cx="2130024" cy="2002835"/>
              <a:chOff x="10196936" y="1324944"/>
              <a:chExt cx="2130024" cy="2002835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B501D61-4409-2F16-F235-986DAA4099F5}"/>
                  </a:ext>
                </a:extLst>
              </p:cNvPr>
              <p:cNvSpPr txBox="1"/>
              <p:nvPr/>
            </p:nvSpPr>
            <p:spPr>
              <a:xfrm>
                <a:off x="10306638" y="1324944"/>
                <a:ext cx="1637562" cy="29782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rtl="0"/>
                <a:r>
                  <a:rPr lang="en" sz="1201" b="1">
                    <a:solidFill>
                      <a:srgbClr val="404040"/>
                    </a:solidFill>
                    <a:latin typeface="Century Gothic"/>
                    <a:ea typeface="Times New Roman"/>
                  </a:rPr>
                  <a:t>LCCAP Legislation</a:t>
                </a:r>
                <a:endParaRPr lang="en-US" sz="1201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23FD4E2-9A2F-40C7-1478-6C23603FCE4F}"/>
                  </a:ext>
                </a:extLst>
              </p:cNvPr>
              <p:cNvSpPr txBox="1"/>
              <p:nvPr/>
            </p:nvSpPr>
            <p:spPr>
              <a:xfrm>
                <a:off x="10539212" y="1865486"/>
                <a:ext cx="1787748" cy="342320"/>
              </a:xfrm>
              <a:prstGeom prst="rect">
                <a:avLst/>
              </a:prstGeom>
              <a:noFill/>
            </p:spPr>
            <p:txBody>
              <a:bodyPr wrap="square" lIns="91546" tIns="45773" rIns="91546" bIns="45773" anchor="t">
                <a:noAutofit/>
              </a:bodyPr>
              <a:lstStyle/>
              <a:p>
                <a:pPr rtl="0"/>
                <a:r>
                  <a:rPr lang="en" sz="1201" b="1">
                    <a:solidFill>
                      <a:srgbClr val="404040"/>
                    </a:solidFill>
                    <a:latin typeface="Century Gothic"/>
                    <a:ea typeface="Times New Roman"/>
                  </a:rPr>
                  <a:t>LCCAPs for Pilot Cities</a:t>
                </a:r>
                <a:endParaRPr lang="en-US" sz="1201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8CA7C0-3E04-0268-3BBA-23B60B11715A}"/>
                  </a:ext>
                </a:extLst>
              </p:cNvPr>
              <p:cNvSpPr txBox="1"/>
              <p:nvPr/>
            </p:nvSpPr>
            <p:spPr>
              <a:xfrm>
                <a:off x="10533488" y="2422002"/>
                <a:ext cx="1338298" cy="276999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rtl="0"/>
                <a:r>
                  <a:rPr lang="en" sz="1201" b="1">
                    <a:solidFill>
                      <a:srgbClr val="404040"/>
                    </a:solidFill>
                    <a:latin typeface="Century Gothic"/>
                    <a:ea typeface="Times New Roman"/>
                  </a:rPr>
                  <a:t>e-LCCAP Portal</a:t>
                </a:r>
                <a:endParaRPr lang="en-US" sz="1201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8C00B64-07B1-59B6-AC96-1B51F1B09B55}"/>
                  </a:ext>
                </a:extLst>
              </p:cNvPr>
              <p:cNvSpPr txBox="1"/>
              <p:nvPr/>
            </p:nvSpPr>
            <p:spPr>
              <a:xfrm>
                <a:off x="10196936" y="2866114"/>
                <a:ext cx="2130024" cy="46166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rtl="0"/>
                <a:r>
                  <a:rPr lang="en" sz="1201" b="1">
                    <a:solidFill>
                      <a:srgbClr val="404040"/>
                    </a:solidFill>
                    <a:latin typeface="Century Gothic"/>
                    <a:ea typeface="Times New Roman"/>
                  </a:rPr>
                  <a:t>Urban Climate Finance Mechanisms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94DC1BB-5FB6-F851-F40D-1C89DFC39055}"/>
              </a:ext>
            </a:extLst>
          </p:cNvPr>
          <p:cNvGrpSpPr/>
          <p:nvPr/>
        </p:nvGrpSpPr>
        <p:grpSpPr>
          <a:xfrm>
            <a:off x="418709" y="1663001"/>
            <a:ext cx="6446444" cy="340893"/>
            <a:chOff x="1028701" y="876574"/>
            <a:chExt cx="7216399" cy="511347"/>
          </a:xfrm>
        </p:grpSpPr>
        <p:sp>
          <p:nvSpPr>
            <p:cNvPr id="40" name="AutoShape 7">
              <a:extLst>
                <a:ext uri="{FF2B5EF4-FFF2-40B4-BE49-F238E27FC236}">
                  <a16:creationId xmlns:a16="http://schemas.microsoft.com/office/drawing/2014/main" id="{6867F93A-58D3-20EA-88F0-0D3D065F41FF}"/>
                </a:ext>
              </a:extLst>
            </p:cNvPr>
            <p:cNvSpPr/>
            <p:nvPr/>
          </p:nvSpPr>
          <p:spPr>
            <a:xfrm rot="16200000">
              <a:off x="841858" y="1063417"/>
              <a:ext cx="511347" cy="13766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>
              <a:noAutofit/>
            </a:bodyPr>
            <a:lstStyle/>
            <a:p>
              <a:endParaRPr lang="en-US" sz="8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FA22A57-BAFC-60DF-E818-15A3617EC732}"/>
                </a:ext>
              </a:extLst>
            </p:cNvPr>
            <p:cNvSpPr txBox="1"/>
            <p:nvPr/>
          </p:nvSpPr>
          <p:spPr>
            <a:xfrm>
              <a:off x="1295399" y="924255"/>
              <a:ext cx="6949701" cy="415985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>
              <a:defPPr>
                <a:defRPr lang="en-US"/>
              </a:defPPr>
              <a:lvl1pPr>
                <a:defRPr b="1">
                  <a:solidFill>
                    <a:srgbClr val="545454"/>
                  </a:solidFill>
                  <a:latin typeface="Century Gothic" panose="020B0502020202020204" pitchFamily="34" charset="0"/>
                </a:defRPr>
              </a:lvl1pPr>
            </a:lstStyle>
            <a:p>
              <a:pPr rtl="0"/>
              <a:r>
                <a:rPr lang="en" sz="1802" dirty="0">
                  <a:latin typeface="Century Gothic"/>
                </a:rPr>
                <a:t>Project Components and Outputs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480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EFFDB"/>
      </a:accent1>
      <a:accent2>
        <a:srgbClr val="FFFF00"/>
      </a:accent2>
      <a:accent3>
        <a:srgbClr val="00963A"/>
      </a:accent3>
      <a:accent4>
        <a:srgbClr val="009570"/>
      </a:accent4>
      <a:accent5>
        <a:srgbClr val="068D98"/>
      </a:accent5>
      <a:accent6>
        <a:srgbClr val="065D98"/>
      </a:accent6>
      <a:hlink>
        <a:srgbClr val="084899"/>
      </a:hlink>
      <a:folHlink>
        <a:srgbClr val="B1DD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F5C8647CC51C43BF3FE1544FFD98D0" ma:contentTypeVersion="17" ma:contentTypeDescription="Create a new document." ma:contentTypeScope="" ma:versionID="3ed70199ef007fa356eff483c9e5e09c">
  <xsd:schema xmlns:xsd="http://www.w3.org/2001/XMLSchema" xmlns:xs="http://www.w3.org/2001/XMLSchema" xmlns:p="http://schemas.microsoft.com/office/2006/metadata/properties" xmlns:ns2="0553568b-5be0-4215-a4d7-72db85dc6403" xmlns:ns3="0e102407-eb8e-415f-b269-258d3cde0696" targetNamespace="http://schemas.microsoft.com/office/2006/metadata/properties" ma:root="true" ma:fieldsID="aab2aaf631a7fe92895fd538497fc08d" ns2:_="" ns3:_="">
    <xsd:import namespace="0553568b-5be0-4215-a4d7-72db85dc6403"/>
    <xsd:import namespace="0e102407-eb8e-415f-b269-258d3cde06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53568b-5be0-4215-a4d7-72db85dc64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8ebb0a5-c57d-4c3a-bec7-8a38252dd0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102407-eb8e-415f-b269-258d3cde069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4cf8859e-066b-4e4e-8b41-dc035b05f152}" ma:internalName="TaxCatchAll" ma:showField="CatchAllData" ma:web="0e102407-eb8e-415f-b269-258d3cde06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53568b-5be0-4215-a4d7-72db85dc6403">
      <Terms xmlns="http://schemas.microsoft.com/office/infopath/2007/PartnerControls"/>
    </lcf76f155ced4ddcb4097134ff3c332f>
    <TaxCatchAll xmlns="0e102407-eb8e-415f-b269-258d3cde0696" xsi:nil="true"/>
    <SharedWithUsers xmlns="0e102407-eb8e-415f-b269-258d3cde0696">
      <UserInfo>
        <DisplayName>Meral Mungan Arda</DisplayName>
        <AccountId>66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739749-28B9-4DB0-9EDC-C61E4C76EDEE}">
  <ds:schemaRefs>
    <ds:schemaRef ds:uri="0553568b-5be0-4215-a4d7-72db85dc6403"/>
    <ds:schemaRef ds:uri="0e102407-eb8e-415f-b269-258d3cde069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4AFAD60-1BA5-41EA-BA9A-670826E73E06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0e102407-eb8e-415f-b269-258d3cde0696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infopath/2007/PartnerControls"/>
    <ds:schemaRef ds:uri="0553568b-5be0-4215-a4d7-72db85dc640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66B8284-8582-4B6C-8AEF-CE2323A1478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</TotalTime>
  <Words>427</Words>
  <Application>Microsoft Office PowerPoint</Application>
  <PresentationFormat>Özel</PresentationFormat>
  <Paragraphs>113</Paragraphs>
  <Slides>16</Slides>
  <Notes>9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23" baseType="lpstr">
      <vt:lpstr>Century Gothic</vt:lpstr>
      <vt:lpstr>Arial</vt:lpstr>
      <vt:lpstr>Calibri</vt:lpstr>
      <vt:lpstr>Times New Roman</vt:lpstr>
      <vt:lpstr>Aptos</vt:lpstr>
      <vt:lpstr>Wingdings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 Launch Presentation With Mockups</dc:title>
  <dc:creator>Diren Ertekin</dc:creator>
  <cp:lastModifiedBy>Ayten AKMAN</cp:lastModifiedBy>
  <cp:revision>4</cp:revision>
  <cp:lastPrinted>2024-09-05T15:58:57Z</cp:lastPrinted>
  <dcterms:created xsi:type="dcterms:W3CDTF">2006-08-16T00:00:00Z</dcterms:created>
  <dcterms:modified xsi:type="dcterms:W3CDTF">2026-04-21T08:58:46Z</dcterms:modified>
  <dc:identifier>DAFrm63xc_U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0x01010083F5C8647CC51C43BF3FE1544FFD98D0</vt:lpwstr>
  </property>
  <property fmtid="{D5CDD505-2E9C-101B-9397-08002B2CF9AE}" pid="3" name="MediaServiceImageTags">
    <vt:lpwstr/>
  </property>
</Properties>
</file>